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4"/>
  </p:notesMasterIdLst>
  <p:sldIdLst>
    <p:sldId id="654" r:id="rId2"/>
    <p:sldId id="667" r:id="rId3"/>
    <p:sldId id="622" r:id="rId4"/>
    <p:sldId id="623" r:id="rId5"/>
    <p:sldId id="624" r:id="rId6"/>
    <p:sldId id="625" r:id="rId7"/>
    <p:sldId id="627" r:id="rId8"/>
    <p:sldId id="628" r:id="rId9"/>
    <p:sldId id="629" r:id="rId10"/>
    <p:sldId id="630" r:id="rId11"/>
    <p:sldId id="631" r:id="rId12"/>
    <p:sldId id="632" r:id="rId13"/>
    <p:sldId id="633" r:id="rId14"/>
    <p:sldId id="634" r:id="rId15"/>
    <p:sldId id="560" r:id="rId16"/>
    <p:sldId id="635" r:id="rId17"/>
    <p:sldId id="658" r:id="rId18"/>
    <p:sldId id="662" r:id="rId19"/>
    <p:sldId id="583" r:id="rId20"/>
    <p:sldId id="663" r:id="rId21"/>
    <p:sldId id="636" r:id="rId22"/>
    <p:sldId id="659" r:id="rId23"/>
    <p:sldId id="680" r:id="rId24"/>
    <p:sldId id="644" r:id="rId25"/>
    <p:sldId id="672" r:id="rId26"/>
    <p:sldId id="661" r:id="rId27"/>
    <p:sldId id="649" r:id="rId28"/>
    <p:sldId id="645" r:id="rId29"/>
    <p:sldId id="657" r:id="rId30"/>
    <p:sldId id="679" r:id="rId31"/>
    <p:sldId id="671" r:id="rId32"/>
    <p:sldId id="674" r:id="rId33"/>
    <p:sldId id="639" r:id="rId34"/>
    <p:sldId id="641" r:id="rId35"/>
    <p:sldId id="642" r:id="rId36"/>
    <p:sldId id="673" r:id="rId37"/>
    <p:sldId id="646" r:id="rId38"/>
    <p:sldId id="647" r:id="rId39"/>
    <p:sldId id="563" r:id="rId40"/>
    <p:sldId id="676" r:id="rId41"/>
    <p:sldId id="677" r:id="rId42"/>
    <p:sldId id="678"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09" d="100"/>
          <a:sy n="109" d="100"/>
        </p:scale>
        <p:origin x="1152"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123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8750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70672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983815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68139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23893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0829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15</a:t>
            </a:fld>
            <a:endParaRPr lang="el-G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2678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360824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76158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18</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98702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19</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0921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2</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51234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20</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34999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88669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22</a:t>
            </a:fld>
            <a:endParaRPr lang="el-GR"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60712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13168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141353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407404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00519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29</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292490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30</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876324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72444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11482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32</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046598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483040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098720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03678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36</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430681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21695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266606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39</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787056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213311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360128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756246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42</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58178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6771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52784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9624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5753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42949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10/21/2019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10/21/2019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10/21/2019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10/21/2019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10/21/2019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10/21/2019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10/21/2019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10/21/2019</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n-US" altLang="en-US" dirty="0"/>
              <a:t>9</a:t>
            </a:r>
            <a:r>
              <a:rPr lang="el-GR" altLang="en-US" dirty="0" smtClean="0"/>
              <a:t>-20</a:t>
            </a:r>
            <a:r>
              <a:rPr lang="en-US" altLang="en-US" dirty="0" smtClean="0"/>
              <a:t>20</a:t>
            </a:r>
            <a:endParaRPr lang="el-GR" altLang="en-US" dirty="0" smtClean="0"/>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596900" y="2106127"/>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smtClean="0">
                <a:solidFill>
                  <a:schemeClr val="accent6">
                    <a:lumMod val="75000"/>
                  </a:schemeClr>
                </a:solidFill>
                <a:latin typeface="+mj-lt"/>
                <a:ea typeface="+mj-ea"/>
                <a:cs typeface="+mj-cs"/>
              </a:rPr>
              <a:t>Μετατροπή Σχήματος Ο/Σ σε Σχεσιακό Σχήμα</a:t>
            </a:r>
            <a:endParaRPr lang="en-US" sz="5400" dirty="0" smtClean="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054105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10</a:t>
            </a:fld>
            <a:endParaRPr lang="el-GR" altLang="en-US" smtClean="0"/>
          </a:p>
        </p:txBody>
      </p:sp>
      <p:sp>
        <p:nvSpPr>
          <p:cNvPr id="40965" name="Rectangle 2"/>
          <p:cNvSpPr>
            <a:spLocks noChangeArrowheads="1"/>
          </p:cNvSpPr>
          <p:nvPr/>
        </p:nvSpPr>
        <p:spPr bwMode="auto">
          <a:xfrm>
            <a:off x="107950" y="4581525"/>
            <a:ext cx="4249738" cy="172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5304632" y="471200"/>
            <a:ext cx="3301206" cy="584775"/>
          </a:xfrm>
          <a:prstGeom prst="rect">
            <a:avLst/>
          </a:prstGeom>
          <a:noFill/>
          <a:ln w="9525">
            <a:noFill/>
            <a:miter lim="800000"/>
            <a:headEnd/>
            <a:tailEnd/>
          </a:ln>
        </p:spPr>
        <p:txBody>
          <a:bodyPr wrap="square">
            <a:spAutoFit/>
          </a:bodyPr>
          <a:lstStyle/>
          <a:p>
            <a:pPr>
              <a:spcBef>
                <a:spcPct val="50000"/>
              </a:spcBef>
            </a:pPr>
            <a:r>
              <a:rPr lang="el-GR" sz="3200" dirty="0">
                <a:solidFill>
                  <a:schemeClr val="accent6">
                    <a:lumMod val="75000"/>
                  </a:schemeClr>
                </a:solidFill>
                <a:latin typeface="Calibri" pitchFamily="34" charset="0"/>
                <a:cs typeface="Calibri" pitchFamily="34"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alibri" pitchFamily="34" charset="0"/>
                <a:cs typeface="Calibri" pitchFamily="34" charset="0"/>
              </a:rPr>
              <a:t>Συμμετοχή</a:t>
            </a:r>
            <a:r>
              <a:rPr lang="en-US" sz="1800">
                <a:solidFill>
                  <a:srgbClr val="800000"/>
                </a:solidFill>
                <a:latin typeface="Calibri" pitchFamily="34" charset="0"/>
                <a:cs typeface="Calibri" pitchFamily="34" charset="0"/>
              </a:rPr>
              <a:t> (</a:t>
            </a:r>
            <a:r>
              <a:rPr lang="el-GR" sz="1800">
                <a:solidFill>
                  <a:srgbClr val="800000"/>
                </a:solidFill>
                <a:latin typeface="Calibri" pitchFamily="34" charset="0"/>
                <a:cs typeface="Calibri" pitchFamily="34" charset="0"/>
              </a:rPr>
              <a:t>ολική/μερική) </a:t>
            </a:r>
            <a:r>
              <a:rPr lang="en-US" sz="1800">
                <a:solidFill>
                  <a:srgbClr val="800000"/>
                </a:solidFill>
                <a:latin typeface="Calibri" pitchFamily="34" charset="0"/>
                <a:cs typeface="Calibri" pitchFamily="34" charset="0"/>
              </a:rPr>
              <a:t>…</a:t>
            </a:r>
          </a:p>
          <a:p>
            <a:pPr>
              <a:spcBef>
                <a:spcPct val="50000"/>
              </a:spcBef>
            </a:pPr>
            <a:r>
              <a:rPr lang="el-GR" sz="1800">
                <a:solidFill>
                  <a:srgbClr val="800000"/>
                </a:solidFill>
                <a:latin typeface="Calibri" pitchFamily="34" charset="0"/>
                <a:cs typeface="Calibri" pitchFamily="34" charset="0"/>
              </a:rPr>
              <a:t>Συνένωση (</a:t>
            </a:r>
            <a:r>
              <a:rPr lang="en-US" sz="1800">
                <a:solidFill>
                  <a:srgbClr val="800000"/>
                </a:solidFill>
                <a:latin typeface="Calibri" pitchFamily="34" charset="0"/>
                <a:cs typeface="Calibri" pitchFamily="34" charset="0"/>
              </a:rPr>
              <a:t>join) …</a:t>
            </a:r>
            <a:endParaRPr lang="el-GR" sz="1800">
              <a:solidFill>
                <a:srgbClr val="800000"/>
              </a:solidFill>
              <a:latin typeface="Calibri" pitchFamily="34" charset="0"/>
              <a:cs typeface="Calibri" pitchFamily="34" charset="0"/>
            </a:endParaRPr>
          </a:p>
        </p:txBody>
      </p:sp>
      <p:sp>
        <p:nvSpPr>
          <p:cNvPr id="7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33043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11</a:t>
            </a:fld>
            <a:endParaRPr lang="el-GR" altLang="en-US" smtClean="0"/>
          </a:p>
        </p:txBody>
      </p:sp>
      <p:sp>
        <p:nvSpPr>
          <p:cNvPr id="41991" name="Text Box 4"/>
          <p:cNvSpPr txBox="1">
            <a:spLocks noChangeArrowheads="1"/>
          </p:cNvSpPr>
          <p:nvPr/>
        </p:nvSpPr>
        <p:spPr bwMode="auto">
          <a:xfrm>
            <a:off x="506412" y="1473200"/>
            <a:ext cx="7915275" cy="2308324"/>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1-1 δυαδική συσχέτιση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 μεταξύ δύο τύπων οντοτήτων του διαγράμματος  Ο/Σ που αντιστοιχούν στις σχέσεις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S </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dirty="0">
                <a:solidFill>
                  <a:schemeClr val="tx2">
                    <a:lumMod val="50000"/>
                  </a:schemeClr>
                </a:solidFill>
                <a:latin typeface="Calibri" pitchFamily="34" charset="0"/>
                <a:cs typeface="Calibri" pitchFamily="34" charset="0"/>
              </a:rPr>
              <a:t> 1. </a:t>
            </a:r>
            <a:r>
              <a:rPr lang="el-GR" sz="2400" i="1" dirty="0">
                <a:solidFill>
                  <a:schemeClr val="tx2">
                    <a:lumMod val="50000"/>
                  </a:schemeClr>
                </a:solidFill>
                <a:latin typeface="Calibri" pitchFamily="34" charset="0"/>
                <a:cs typeface="Calibri" pitchFamily="34" charset="0"/>
              </a:rPr>
              <a:t>επιλογή </a:t>
            </a:r>
            <a:r>
              <a:rPr lang="el-GR" sz="2400" dirty="0">
                <a:solidFill>
                  <a:schemeClr val="tx2">
                    <a:lumMod val="50000"/>
                  </a:schemeClr>
                </a:solidFill>
                <a:latin typeface="Calibri" pitchFamily="34" charset="0"/>
                <a:cs typeface="Calibri" pitchFamily="34" charset="0"/>
              </a:rPr>
              <a:t>μιας  εκ των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S</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έστω της </a:t>
            </a:r>
            <a:r>
              <a:rPr lang="en-US" sz="2400" dirty="0">
                <a:solidFill>
                  <a:schemeClr val="tx2">
                    <a:lumMod val="50000"/>
                  </a:schemeClr>
                </a:solidFill>
                <a:latin typeface="Calibri" pitchFamily="34" charset="0"/>
                <a:cs typeface="Calibri" pitchFamily="34" charset="0"/>
              </a:rPr>
              <a:t>S </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2. </a:t>
            </a:r>
            <a:r>
              <a:rPr lang="en-US" sz="2400" dirty="0" err="1">
                <a:solidFill>
                  <a:schemeClr val="tx2">
                    <a:lumMod val="50000"/>
                  </a:schemeClr>
                </a:solidFill>
                <a:latin typeface="Calibri" pitchFamily="34" charset="0"/>
                <a:cs typeface="Calibri" pitchFamily="34" charset="0"/>
              </a:rPr>
              <a:t>το</a:t>
            </a:r>
            <a:r>
              <a:rPr lang="en-US" sz="2400" dirty="0">
                <a:solidFill>
                  <a:schemeClr val="tx2">
                    <a:lumMod val="50000"/>
                  </a:schemeClr>
                </a:solidFill>
                <a:latin typeface="Calibri" pitchFamily="34" charset="0"/>
                <a:cs typeface="Calibri" pitchFamily="34" charset="0"/>
              </a:rPr>
              <a:t> π</a:t>
            </a:r>
            <a:r>
              <a:rPr lang="en-US" sz="2400" dirty="0" err="1">
                <a:solidFill>
                  <a:schemeClr val="tx2">
                    <a:lumMod val="50000"/>
                  </a:schemeClr>
                </a:solidFill>
                <a:latin typeface="Calibri" pitchFamily="34" charset="0"/>
                <a:cs typeface="Calibri" pitchFamily="34" charset="0"/>
              </a:rPr>
              <a:t>ρωτεύον</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κλειδί</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της</a:t>
            </a:r>
            <a:r>
              <a:rPr lang="en-US" sz="2400" dirty="0">
                <a:solidFill>
                  <a:schemeClr val="tx2">
                    <a:lumMod val="50000"/>
                  </a:schemeClr>
                </a:solidFill>
                <a:latin typeface="Calibri" pitchFamily="34" charset="0"/>
                <a:cs typeface="Calibri" pitchFamily="34" charset="0"/>
              </a:rPr>
              <a:t> S </a:t>
            </a:r>
            <a:r>
              <a:rPr lang="el-GR" sz="2400" dirty="0">
                <a:solidFill>
                  <a:schemeClr val="tx2">
                    <a:lumMod val="50000"/>
                  </a:schemeClr>
                </a:solidFill>
                <a:latin typeface="Calibri" pitchFamily="34" charset="0"/>
                <a:cs typeface="Calibri" pitchFamily="34" charset="0"/>
              </a:rPr>
              <a:t>γίνεται ξένο κλειδί της </a:t>
            </a:r>
            <a:r>
              <a:rPr lang="en-US" sz="2400" dirty="0">
                <a:solidFill>
                  <a:schemeClr val="tx2">
                    <a:lumMod val="50000"/>
                  </a:schemeClr>
                </a:solidFill>
                <a:latin typeface="Calibri" pitchFamily="34" charset="0"/>
                <a:cs typeface="Calibri" pitchFamily="34" charset="0"/>
              </a:rPr>
              <a:t>Τ</a:t>
            </a:r>
          </a:p>
        </p:txBody>
      </p:sp>
      <p:sp>
        <p:nvSpPr>
          <p:cNvPr id="41992" name="Text Box 5"/>
          <p:cNvSpPr txBox="1">
            <a:spLocks noChangeArrowheads="1"/>
          </p:cNvSpPr>
          <p:nvPr/>
        </p:nvSpPr>
        <p:spPr bwMode="auto">
          <a:xfrm>
            <a:off x="374650" y="4860926"/>
            <a:ext cx="8440738" cy="138499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Προτιμάμε τη σχέση  που αντιστοιχεί σε τύπο οντοτήτων με </a:t>
            </a:r>
            <a:r>
              <a:rPr lang="el-GR" sz="2400" i="1" dirty="0">
                <a:solidFill>
                  <a:schemeClr val="accent2">
                    <a:lumMod val="75000"/>
                  </a:schemeClr>
                </a:solidFill>
                <a:latin typeface="Calibri" pitchFamily="34" charset="0"/>
                <a:cs typeface="Calibri" pitchFamily="34" charset="0"/>
              </a:rPr>
              <a:t>ολική συμμετοχή</a:t>
            </a:r>
            <a:r>
              <a:rPr lang="el-GR" sz="2400" dirty="0">
                <a:solidFill>
                  <a:schemeClr val="tx2">
                    <a:lumMod val="50000"/>
                  </a:schemeClr>
                </a:solidFill>
                <a:latin typeface="Calibri" pitchFamily="34" charset="0"/>
                <a:cs typeface="Calibri" pitchFamily="34" charset="0"/>
              </a:rPr>
              <a:t>, γιατί;</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a:t>
            </a:r>
          </a:p>
        </p:txBody>
      </p:sp>
      <p:sp>
        <p:nvSpPr>
          <p:cNvPr id="41993" name="Text Box 6"/>
          <p:cNvSpPr txBox="1">
            <a:spLocks noChangeArrowheads="1"/>
          </p:cNvSpPr>
          <p:nvPr/>
        </p:nvSpPr>
        <p:spPr bwMode="auto">
          <a:xfrm>
            <a:off x="374650" y="4218782"/>
            <a:ext cx="5472113" cy="366712"/>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a:t>
            </a:r>
            <a:r>
              <a:rPr lang="el-GR" sz="1800" dirty="0" smtClean="0">
                <a:solidFill>
                  <a:schemeClr val="tx2">
                    <a:lumMod val="50000"/>
                  </a:schemeClr>
                </a:solidFill>
                <a:latin typeface="Calibri" pitchFamily="34" charset="0"/>
                <a:cs typeface="Calibri" pitchFamily="34" charset="0"/>
              </a:rPr>
              <a:t>διδασκαλία </a:t>
            </a:r>
            <a:r>
              <a:rPr lang="el-GR" sz="1800" dirty="0">
                <a:solidFill>
                  <a:schemeClr val="tx2">
                    <a:lumMod val="50000"/>
                  </a:schemeClr>
                </a:solidFill>
                <a:latin typeface="Calibri" pitchFamily="34" charset="0"/>
                <a:cs typeface="Calibri" pitchFamily="34" charset="0"/>
              </a:rPr>
              <a:t>(1-</a:t>
            </a:r>
            <a:r>
              <a:rPr lang="en-US" sz="1800" dirty="0">
                <a:solidFill>
                  <a:schemeClr val="tx2">
                    <a:lumMod val="50000"/>
                  </a:schemeClr>
                </a:solidFill>
                <a:latin typeface="Calibri" pitchFamily="34" charset="0"/>
                <a:cs typeface="Calibri" pitchFamily="34" charset="0"/>
              </a:rPr>
              <a:t>1</a:t>
            </a:r>
            <a:r>
              <a:rPr lang="el-GR" sz="1800" dirty="0">
                <a:solidFill>
                  <a:schemeClr val="tx2">
                    <a:lumMod val="50000"/>
                  </a:schemeClr>
                </a:solidFill>
                <a:latin typeface="Calibri" pitchFamily="34" charset="0"/>
                <a:cs typeface="Calibri" pitchFamily="34" charset="0"/>
              </a:rPr>
              <a:t>)</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241535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12</a:t>
            </a:fld>
            <a:endParaRPr lang="el-GR" altLang="en-US" smtClean="0"/>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
        <p:nvSpPr>
          <p:cNvPr id="50" name="TextBox 49"/>
          <p:cNvSpPr txBox="1"/>
          <p:nvPr/>
        </p:nvSpPr>
        <p:spPr>
          <a:xfrm>
            <a:off x="539552" y="5661248"/>
            <a:ext cx="3857652" cy="307777"/>
          </a:xfrm>
          <a:prstGeom prst="rect">
            <a:avLst/>
          </a:prstGeom>
          <a:noFill/>
        </p:spPr>
        <p:txBody>
          <a:bodyPr wrap="square" rtlCol="0">
            <a:spAutoFit/>
          </a:bodyPr>
          <a:lstStyle/>
          <a:p>
            <a:r>
              <a:rPr lang="el-GR" sz="1400" dirty="0" smtClean="0">
                <a:solidFill>
                  <a:schemeClr val="tx2">
                    <a:lumMod val="50000"/>
                  </a:schemeClr>
                </a:solidFill>
                <a:latin typeface="Calibri" pitchFamily="34" charset="0"/>
                <a:cs typeface="Calibri" pitchFamily="34" charset="0"/>
              </a:rPr>
              <a:t>Παράδειγμα: αυτοκίνητο/ιδιοκτήτης</a:t>
            </a:r>
            <a:endParaRPr lang="en-US" sz="1400" dirty="0">
              <a:solidFill>
                <a:schemeClr val="tx2">
                  <a:lumMod val="50000"/>
                </a:schemeClr>
              </a:solidFill>
              <a:latin typeface="Calibri" pitchFamily="34" charset="0"/>
              <a:cs typeface="Calibri" pitchFamily="34" charset="0"/>
            </a:endParaRPr>
          </a:p>
        </p:txBody>
      </p:sp>
      <p:sp>
        <p:nvSpPr>
          <p:cNvPr id="5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5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056179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13</a:t>
            </a:fld>
            <a:endParaRPr lang="el-GR" altLang="en-US" smtClean="0"/>
          </a:p>
        </p:txBody>
      </p:sp>
      <p:sp>
        <p:nvSpPr>
          <p:cNvPr id="44038" name="Text Box 3"/>
          <p:cNvSpPr txBox="1">
            <a:spLocks noChangeArrowheads="1"/>
          </p:cNvSpPr>
          <p:nvPr/>
        </p:nvSpPr>
        <p:spPr bwMode="auto">
          <a:xfrm>
            <a:off x="395288" y="1727984"/>
            <a:ext cx="8128000" cy="95410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800" dirty="0">
                <a:solidFill>
                  <a:schemeClr val="tx2">
                    <a:lumMod val="50000"/>
                  </a:schemeClr>
                </a:solidFill>
                <a:latin typeface="Calibri" pitchFamily="34" charset="0"/>
                <a:cs typeface="Calibri" pitchFamily="34" charset="0"/>
              </a:rPr>
              <a:t> Εναλλακτικά, </a:t>
            </a:r>
            <a:r>
              <a:rPr lang="el-GR" sz="2800" i="1" dirty="0">
                <a:solidFill>
                  <a:schemeClr val="tx2">
                    <a:lumMod val="75000"/>
                  </a:schemeClr>
                </a:solidFill>
                <a:latin typeface="Calibri" pitchFamily="34" charset="0"/>
                <a:cs typeface="Calibri" pitchFamily="34" charset="0"/>
              </a:rPr>
              <a:t>συγχώνευση των </a:t>
            </a:r>
            <a:r>
              <a:rPr lang="en-US" sz="2800" i="1" dirty="0">
                <a:solidFill>
                  <a:schemeClr val="tx2">
                    <a:lumMod val="75000"/>
                  </a:schemeClr>
                </a:solidFill>
                <a:latin typeface="Calibri" pitchFamily="34" charset="0"/>
                <a:cs typeface="Calibri" pitchFamily="34" charset="0"/>
              </a:rPr>
              <a:t>S </a:t>
            </a:r>
            <a:r>
              <a:rPr lang="el-GR" sz="2800" i="1" dirty="0">
                <a:solidFill>
                  <a:schemeClr val="tx2">
                    <a:lumMod val="75000"/>
                  </a:schemeClr>
                </a:solidFill>
                <a:latin typeface="Calibri" pitchFamily="34" charset="0"/>
                <a:cs typeface="Calibri" pitchFamily="34" charset="0"/>
              </a:rPr>
              <a:t>και </a:t>
            </a:r>
            <a:r>
              <a:rPr lang="en-US" sz="2800" i="1" dirty="0">
                <a:solidFill>
                  <a:schemeClr val="tx2">
                    <a:lumMod val="75000"/>
                  </a:schemeClr>
                </a:solidFill>
                <a:latin typeface="Calibri" pitchFamily="34" charset="0"/>
                <a:cs typeface="Calibri" pitchFamily="34" charset="0"/>
              </a:rPr>
              <a:t>T </a:t>
            </a:r>
            <a:r>
              <a:rPr lang="el-GR" sz="2800" dirty="0">
                <a:solidFill>
                  <a:schemeClr val="tx2">
                    <a:lumMod val="50000"/>
                  </a:schemeClr>
                </a:solidFill>
                <a:latin typeface="Calibri" pitchFamily="34" charset="0"/>
                <a:cs typeface="Calibri" pitchFamily="34" charset="0"/>
              </a:rPr>
              <a:t>σε μία μόνο σχέση</a:t>
            </a:r>
          </a:p>
        </p:txBody>
      </p:sp>
      <p:sp>
        <p:nvSpPr>
          <p:cNvPr id="44039" name="Text Box 4"/>
          <p:cNvSpPr txBox="1">
            <a:spLocks noChangeArrowheads="1"/>
          </p:cNvSpPr>
          <p:nvPr/>
        </p:nvSpPr>
        <p:spPr bwMode="auto">
          <a:xfrm>
            <a:off x="1692275" y="3141663"/>
            <a:ext cx="6324600" cy="1169551"/>
          </a:xfrm>
          <a:prstGeom prst="rect">
            <a:avLst/>
          </a:prstGeom>
          <a:noFill/>
          <a:ln w="9525">
            <a:noFill/>
            <a:miter lim="800000"/>
            <a:headEnd/>
            <a:tailEnd/>
          </a:ln>
        </p:spPr>
        <p:txBody>
          <a:bodyPr>
            <a:spAutoFit/>
          </a:bodyPr>
          <a:lstStyle/>
          <a:p>
            <a:pPr eaLnBrk="0" hangingPunct="0">
              <a:spcBef>
                <a:spcPct val="50000"/>
              </a:spcBef>
            </a:pPr>
            <a:r>
              <a:rPr lang="el-GR" sz="2800">
                <a:latin typeface="Calibri" pitchFamily="34" charset="0"/>
                <a:cs typeface="Calibri" pitchFamily="34" charset="0"/>
              </a:rPr>
              <a:t>-- πότε;</a:t>
            </a:r>
          </a:p>
          <a:p>
            <a:pPr eaLnBrk="0" hangingPunct="0">
              <a:spcBef>
                <a:spcPct val="50000"/>
              </a:spcBef>
            </a:pPr>
            <a:r>
              <a:rPr lang="el-GR" sz="2800">
                <a:latin typeface="Calibri" pitchFamily="34" charset="0"/>
                <a:cs typeface="Calibri" pitchFamily="34" charset="0"/>
              </a:rPr>
              <a:t>-- κλειδί;</a:t>
            </a:r>
            <a:endParaRPr lang="el-GR" sz="2800" b="1">
              <a:latin typeface="Calibri" pitchFamily="34" charset="0"/>
              <a:cs typeface="Calibri" pitchFamily="34" charset="0"/>
            </a:endParaRPr>
          </a:p>
        </p:txBody>
      </p:sp>
      <p:sp>
        <p:nvSpPr>
          <p:cNvPr id="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146199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6"/>
          <p:cNvSpPr>
            <a:spLocks noGrp="1" noChangeArrowheads="1"/>
          </p:cNvSpPr>
          <p:nvPr>
            <p:ph type="ftr" sz="quarter" idx="11"/>
          </p:nvPr>
        </p:nvSpPr>
        <p:spPr>
          <a:noFill/>
        </p:spPr>
        <p:txBody>
          <a:bodyPr/>
          <a:lstStyle/>
          <a:p>
            <a:r>
              <a:rPr lang="el-GR" altLang="en-US"/>
              <a:t>Ευαγγελία Πιτουρά</a:t>
            </a:r>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14</a:t>
            </a:fld>
            <a:endParaRPr lang="el-GR" altLang="en-US" smtClean="0"/>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dirty="0">
                <a:solidFill>
                  <a:schemeClr val="accent2">
                    <a:lumMod val="75000"/>
                  </a:schemeClr>
                </a:solidFill>
                <a:latin typeface="Calibri" pitchFamily="34" charset="0"/>
                <a:cs typeface="Calibri" pitchFamily="34" charset="0"/>
              </a:rPr>
              <a:t>Αλλά πρόβλημα με </a:t>
            </a:r>
            <a:r>
              <a:rPr lang="en-US" sz="1800" dirty="0">
                <a:solidFill>
                  <a:schemeClr val="accent2">
                    <a:lumMod val="75000"/>
                  </a:schemeClr>
                </a:solidFill>
                <a:latin typeface="Calibri" pitchFamily="34" charset="0"/>
                <a:cs typeface="Calibri" pitchFamily="34" charset="0"/>
              </a:rPr>
              <a:t>null </a:t>
            </a:r>
            <a:r>
              <a:rPr lang="el-GR" sz="1800" dirty="0">
                <a:solidFill>
                  <a:schemeClr val="accent2">
                    <a:lumMod val="75000"/>
                  </a:schemeClr>
                </a:solidFill>
                <a:latin typeface="Calibri" pitchFamily="34" charset="0"/>
                <a:cs typeface="Calibri" pitchFamily="34" charset="0"/>
              </a:rPr>
              <a:t>στο κλειδί !!!</a:t>
            </a:r>
          </a:p>
          <a:p>
            <a:pPr>
              <a:spcBef>
                <a:spcPct val="50000"/>
              </a:spcBef>
            </a:pPr>
            <a:r>
              <a:rPr lang="el-GR" sz="1800" dirty="0">
                <a:solidFill>
                  <a:schemeClr val="accent2">
                    <a:lumMod val="75000"/>
                  </a:schemeClr>
                </a:solidFill>
                <a:latin typeface="Calibri" pitchFamily="34" charset="0"/>
                <a:cs typeface="Calibri" pitchFamily="34"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chemeClr val="accent2">
                <a:lumMod val="75000"/>
              </a:schemeClr>
            </a:solidFill>
            <a:miter lim="800000"/>
            <a:headEnd/>
            <a:tailEnd/>
          </a:ln>
        </p:spPr>
        <p:txBody>
          <a:bodyPr wrap="none" anchor="ctr"/>
          <a:lstStyle/>
          <a:p>
            <a:endParaRPr lang="el-GR"/>
          </a:p>
        </p:txBody>
      </p:sp>
      <p:sp>
        <p:nvSpPr>
          <p:cNvPr id="4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4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06670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smtClean="0"/>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15</a:t>
            </a:fld>
            <a:endParaRPr lang="el-GR" altLang="en-US" dirty="0" smtClean="0"/>
          </a:p>
        </p:txBody>
      </p:sp>
      <p:sp>
        <p:nvSpPr>
          <p:cNvPr id="7" name="Title 6"/>
          <p:cNvSpPr>
            <a:spLocks noGrp="1"/>
          </p:cNvSpPr>
          <p:nvPr>
            <p:ph type="title"/>
          </p:nvPr>
        </p:nvSpPr>
        <p:spPr>
          <a:xfrm>
            <a:off x="330200" y="279400"/>
            <a:ext cx="8229600" cy="1143000"/>
          </a:xfrm>
        </p:spPr>
        <p:txBody>
          <a:bodyPr>
            <a:normAutofit/>
          </a:bodyPr>
          <a:lstStyle/>
          <a:p>
            <a:r>
              <a:rPr lang="el-GR" dirty="0" smtClean="0">
                <a:solidFill>
                  <a:schemeClr val="accent6">
                    <a:lumMod val="75000"/>
                  </a:schemeClr>
                </a:solidFill>
              </a:rPr>
              <a:t>Παράδειγμα</a:t>
            </a:r>
            <a:endParaRPr lang="el-GR" sz="2700"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grpSp>
        <p:nvGrpSpPr>
          <p:cNvPr id="3" name="Group 2"/>
          <p:cNvGrpSpPr/>
          <p:nvPr/>
        </p:nvGrpSpPr>
        <p:grpSpPr>
          <a:xfrm>
            <a:off x="620713" y="2595564"/>
            <a:ext cx="7786025" cy="2037982"/>
            <a:chOff x="620713" y="2595564"/>
            <a:chExt cx="7786025" cy="2037982"/>
          </a:xfrm>
        </p:grpSpPr>
        <p:pic>
          <p:nvPicPr>
            <p:cNvPr id="1026" name="Picture 2"/>
            <p:cNvPicPr>
              <a:picLocks noChangeAspect="1" noChangeArrowheads="1"/>
            </p:cNvPicPr>
            <p:nvPr/>
          </p:nvPicPr>
          <p:blipFill>
            <a:blip r:embed="rId3"/>
            <a:srcRect/>
            <a:stretch>
              <a:fillRect/>
            </a:stretch>
          </p:blipFill>
          <p:spPr bwMode="auto">
            <a:xfrm>
              <a:off x="620713" y="2595564"/>
              <a:ext cx="7786025" cy="1824036"/>
            </a:xfrm>
            <a:prstGeom prst="rect">
              <a:avLst/>
            </a:prstGeom>
            <a:noFill/>
            <a:ln w="9525">
              <a:noFill/>
              <a:miter lim="800000"/>
              <a:headEnd/>
              <a:tailEnd/>
            </a:ln>
          </p:spPr>
        </p:pic>
        <p:sp>
          <p:nvSpPr>
            <p:cNvPr id="2" name="TextBox 1"/>
            <p:cNvSpPr txBox="1"/>
            <p:nvPr/>
          </p:nvSpPr>
          <p:spPr>
            <a:xfrm>
              <a:off x="4132385" y="4185138"/>
              <a:ext cx="659423" cy="448408"/>
            </a:xfrm>
            <a:prstGeom prst="rect">
              <a:avLst/>
            </a:prstGeom>
            <a:solidFill>
              <a:schemeClr val="bg1"/>
            </a:solidFill>
          </p:spPr>
          <p:txBody>
            <a:bodyPr wrap="square" rtlCol="0">
              <a:spAutoFit/>
            </a:bodyPr>
            <a:lstStyle/>
            <a:p>
              <a:endParaRPr lang="el-GR"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16</a:t>
            </a:fld>
            <a:endParaRPr lang="el-GR" altLang="en-US" smtClean="0"/>
          </a:p>
        </p:txBody>
      </p:sp>
      <p:sp>
        <p:nvSpPr>
          <p:cNvPr id="47112" name="Text Box 5"/>
          <p:cNvSpPr txBox="1">
            <a:spLocks noChangeArrowheads="1"/>
          </p:cNvSpPr>
          <p:nvPr/>
        </p:nvSpPr>
        <p:spPr bwMode="auto">
          <a:xfrm>
            <a:off x="755650" y="2349500"/>
            <a:ext cx="77724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tx2">
                    <a:lumMod val="50000"/>
                  </a:schemeClr>
                </a:solidFill>
                <a:latin typeface="Calibri" pitchFamily="34" charset="0"/>
                <a:cs typeface="Calibri" pitchFamily="34" charset="0"/>
              </a:rPr>
              <a:t>Ένα γνώρισμα για κάθε απλό γνώρισμα που απαρτίζει το σύνθετο.</a:t>
            </a:r>
          </a:p>
        </p:txBody>
      </p:sp>
      <p:sp>
        <p:nvSpPr>
          <p:cNvPr id="12"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Σύνθετα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720406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17</a:t>
            </a:fld>
            <a:endParaRPr lang="el-GR" altLang="en-US" smtClean="0"/>
          </a:p>
        </p:txBody>
      </p:sp>
      <p:sp>
        <p:nvSpPr>
          <p:cNvPr id="47114" name="Text Box 7"/>
          <p:cNvSpPr txBox="1">
            <a:spLocks noChangeArrowheads="1"/>
          </p:cNvSpPr>
          <p:nvPr/>
        </p:nvSpPr>
        <p:spPr bwMode="auto">
          <a:xfrm>
            <a:off x="514350" y="1862138"/>
            <a:ext cx="8001000" cy="2677656"/>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400" dirty="0">
                <a:latin typeface="Calibri" pitchFamily="34" charset="0"/>
                <a:cs typeface="Calibri" pitchFamily="34" charset="0"/>
              </a:rPr>
              <a:t>Για κάθε </a:t>
            </a:r>
            <a:r>
              <a:rPr lang="el-GR" sz="2400" dirty="0" err="1">
                <a:latin typeface="Calibri" pitchFamily="34" charset="0"/>
                <a:cs typeface="Calibri" pitchFamily="34" charset="0"/>
              </a:rPr>
              <a:t>πλειότιμο</a:t>
            </a:r>
            <a:r>
              <a:rPr lang="el-GR" sz="2400" dirty="0">
                <a:latin typeface="Calibri" pitchFamily="34" charset="0"/>
                <a:cs typeface="Calibri" pitchFamily="34" charset="0"/>
              </a:rPr>
              <a:t> γνώρισμα Α, κατασκευάζουμε μια σχέση </a:t>
            </a:r>
            <a:r>
              <a:rPr lang="en-US" sz="2400" dirty="0">
                <a:latin typeface="Calibri" pitchFamily="34" charset="0"/>
                <a:cs typeface="Calibri" pitchFamily="34" charset="0"/>
              </a:rPr>
              <a:t>R </a:t>
            </a:r>
            <a:r>
              <a:rPr lang="el-GR" sz="2400" dirty="0">
                <a:latin typeface="Calibri" pitchFamily="34" charset="0"/>
                <a:cs typeface="Calibri" pitchFamily="34" charset="0"/>
              </a:rPr>
              <a:t>με γνωρίσματα:</a:t>
            </a:r>
            <a:endParaRPr lang="en-US" sz="2400" dirty="0">
              <a:latin typeface="Calibri" pitchFamily="34" charset="0"/>
              <a:cs typeface="Calibri" pitchFamily="34" charset="0"/>
            </a:endParaRP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το Α (ή τα γνωρίσματα του </a:t>
            </a:r>
            <a:r>
              <a:rPr lang="el-GR" sz="2400" dirty="0" smtClean="0">
                <a:latin typeface="Calibri" pitchFamily="34" charset="0"/>
                <a:cs typeface="Calibri" pitchFamily="34" charset="0"/>
              </a:rPr>
              <a:t>Α</a:t>
            </a:r>
            <a:r>
              <a:rPr lang="en-US" sz="2400" dirty="0" smtClean="0">
                <a:latin typeface="Calibri" pitchFamily="34" charset="0"/>
                <a:cs typeface="Calibri" pitchFamily="34" charset="0"/>
              </a:rPr>
              <a:t>,</a:t>
            </a:r>
            <a:r>
              <a:rPr lang="el-GR" sz="2400" dirty="0" smtClean="0">
                <a:latin typeface="Calibri" pitchFamily="34" charset="0"/>
                <a:cs typeface="Calibri" pitchFamily="34" charset="0"/>
              </a:rPr>
              <a:t> </a:t>
            </a:r>
            <a:r>
              <a:rPr lang="el-GR" sz="2400" dirty="0">
                <a:latin typeface="Calibri" pitchFamily="34" charset="0"/>
                <a:cs typeface="Calibri" pitchFamily="34" charset="0"/>
              </a:rPr>
              <a:t>αν το Α είναι σύνθετο) και</a:t>
            </a: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τα γνωρίσματα </a:t>
            </a:r>
            <a:r>
              <a:rPr lang="el-GR" sz="2400" dirty="0" smtClean="0">
                <a:latin typeface="Calibri" pitchFamily="34" charset="0"/>
                <a:cs typeface="Calibri" pitchFamily="34" charset="0"/>
              </a:rPr>
              <a:t>του </a:t>
            </a:r>
            <a:r>
              <a:rPr lang="el-GR" sz="2400" dirty="0">
                <a:latin typeface="Calibri" pitchFamily="34" charset="0"/>
                <a:cs typeface="Calibri" pitchFamily="34" charset="0"/>
              </a:rPr>
              <a:t>πρωτεύοντος κλειδιού της σχέσης που </a:t>
            </a:r>
            <a:r>
              <a:rPr lang="el-GR" sz="2400" dirty="0" smtClean="0">
                <a:latin typeface="Calibri" pitchFamily="34" charset="0"/>
                <a:cs typeface="Calibri" pitchFamily="34" charset="0"/>
              </a:rPr>
              <a:t>αντιστοιχεί στον </a:t>
            </a:r>
            <a:r>
              <a:rPr lang="el-GR" sz="2400" dirty="0">
                <a:latin typeface="Calibri" pitchFamily="34" charset="0"/>
                <a:cs typeface="Calibri" pitchFamily="34" charset="0"/>
              </a:rPr>
              <a:t>τύπο οντοτήτων </a:t>
            </a:r>
            <a:r>
              <a:rPr lang="el-GR" sz="2400" dirty="0" smtClean="0">
                <a:latin typeface="Calibri" pitchFamily="34" charset="0"/>
                <a:cs typeface="Calibri" pitchFamily="34" charset="0"/>
              </a:rPr>
              <a:t>ή συσχετίσεων </a:t>
            </a:r>
            <a:r>
              <a:rPr lang="el-GR" sz="2400" dirty="0">
                <a:latin typeface="Calibri" pitchFamily="34" charset="0"/>
                <a:cs typeface="Calibri" pitchFamily="34" charset="0"/>
              </a:rPr>
              <a:t>του οποίου γνώρισμα είναι το </a:t>
            </a:r>
            <a:r>
              <a:rPr lang="el-GR" sz="2400" dirty="0" smtClean="0">
                <a:latin typeface="Calibri" pitchFamily="34" charset="0"/>
                <a:cs typeface="Calibri" pitchFamily="34" charset="0"/>
              </a:rPr>
              <a:t>Α (ως ξένο κλειδί)</a:t>
            </a:r>
            <a:endParaRPr lang="el-GR" sz="2400" dirty="0">
              <a:latin typeface="Calibri" pitchFamily="34" charset="0"/>
              <a:cs typeface="Calibri" pitchFamily="34" charset="0"/>
            </a:endParaRPr>
          </a:p>
        </p:txBody>
      </p:sp>
      <p:sp>
        <p:nvSpPr>
          <p:cNvPr id="12"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Πλειότιμα</a:t>
            </a:r>
            <a:r>
              <a:rPr lang="el-GR" dirty="0" smtClean="0">
                <a:solidFill>
                  <a:schemeClr val="accent6">
                    <a:lumMod val="75000"/>
                  </a:schemeClr>
                </a:solidFill>
              </a:rPr>
              <a:t>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25144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18</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graphicFrame>
        <p:nvGraphicFramePr>
          <p:cNvPr id="2050" name="Object 2"/>
          <p:cNvGraphicFramePr>
            <a:graphicFrameLocks noChangeAspect="1"/>
          </p:cNvGraphicFramePr>
          <p:nvPr/>
        </p:nvGraphicFramePr>
        <p:xfrm>
          <a:off x="1109663" y="2438400"/>
          <a:ext cx="7543362" cy="2641600"/>
        </p:xfrm>
        <a:graphic>
          <a:graphicData uri="http://schemas.openxmlformats.org/presentationml/2006/ole">
            <mc:AlternateContent xmlns:mc="http://schemas.openxmlformats.org/markup-compatibility/2006">
              <mc:Choice xmlns:v="urn:schemas-microsoft-com:vml" Requires="v">
                <p:oleObj spid="_x0000_s2091" name="Visio" r:id="rId4" imgW="6402418" imgH="2239275" progId="Visio.Drawing.11">
                  <p:embed/>
                </p:oleObj>
              </mc:Choice>
              <mc:Fallback>
                <p:oleObj name="Visio" r:id="rId4" imgW="6402418" imgH="2239275" progId="Visio.Drawing.11">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663" y="2438400"/>
                        <a:ext cx="7543362" cy="264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19</a:t>
            </a:fld>
            <a:endParaRPr lang="el-GR" altLang="en-US" dirty="0" smtClean="0"/>
          </a:p>
        </p:txBody>
      </p:sp>
      <p:sp>
        <p:nvSpPr>
          <p:cNvPr id="40966" name="Text Box 3"/>
          <p:cNvSpPr txBox="1">
            <a:spLocks noChangeArrowheads="1"/>
          </p:cNvSpPr>
          <p:nvPr/>
        </p:nvSpPr>
        <p:spPr bwMode="auto">
          <a:xfrm>
            <a:off x="417511" y="13573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τις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a:t>
            </a:r>
            <a:r>
              <a:rPr lang="el-GR" sz="2000" i="1" dirty="0" smtClean="0"/>
              <a:t>διεύθυνση</a:t>
            </a:r>
            <a:r>
              <a:rPr lang="el-GR" sz="2000" dirty="0" smtClean="0"/>
              <a:t> του (οδό και αριθμό) και το </a:t>
            </a:r>
            <a:r>
              <a:rPr lang="el-GR" sz="2000" i="1" dirty="0" smtClean="0"/>
              <a:t>είδος</a:t>
            </a:r>
            <a:r>
              <a:rPr lang="el-GR" sz="2000" dirty="0" smtClean="0"/>
              <a:t>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2</a:t>
            </a:fld>
            <a:endParaRPr lang="el-GR" altLang="en-US" smtClean="0"/>
          </a:p>
        </p:txBody>
      </p:sp>
      <p:sp>
        <p:nvSpPr>
          <p:cNvPr id="2" name="TextBox 1"/>
          <p:cNvSpPr txBox="1"/>
          <p:nvPr/>
        </p:nvSpPr>
        <p:spPr>
          <a:xfrm>
            <a:off x="875323" y="1320799"/>
            <a:ext cx="7112000" cy="2431435"/>
          </a:xfrm>
          <a:prstGeom prst="rect">
            <a:avLst/>
          </a:prstGeom>
          <a:noFill/>
        </p:spPr>
        <p:txBody>
          <a:bodyPr wrap="square" rtlCol="0">
            <a:spAutoFit/>
          </a:bodyPr>
          <a:lstStyle/>
          <a:p>
            <a:pPr eaLnBrk="0" hangingPunct="0">
              <a:spcBef>
                <a:spcPct val="50000"/>
              </a:spcBef>
            </a:pPr>
            <a:r>
              <a:rPr lang="el-GR" sz="3600" dirty="0">
                <a:solidFill>
                  <a:schemeClr val="accent6">
                    <a:lumMod val="75000"/>
                  </a:schemeClr>
                </a:solidFill>
              </a:rPr>
              <a:t>Τι θα δούμε σήμερα:</a:t>
            </a:r>
          </a:p>
          <a:p>
            <a:pPr marL="800100" lvl="1" indent="-342900" eaLnBrk="0" hangingPunct="0">
              <a:spcBef>
                <a:spcPct val="50000"/>
              </a:spcBef>
              <a:buFont typeface="+mj-lt"/>
              <a:buAutoNum type="arabicPeriod"/>
            </a:pPr>
            <a:r>
              <a:rPr lang="el-GR" sz="3200" dirty="0" smtClean="0"/>
              <a:t>Μετατροπή διαγράμματος Ο/Σ σε σχεσιακό μοντέλο</a:t>
            </a:r>
            <a:endParaRPr lang="el-GR" sz="3200" dirty="0"/>
          </a:p>
          <a:p>
            <a:endParaRPr lang="en-US" dirty="0" smtClean="0"/>
          </a:p>
          <a:p>
            <a:endParaRPr lang="el-GR" dirty="0" smtClean="0"/>
          </a:p>
        </p:txBody>
      </p:sp>
    </p:spTree>
    <p:extLst>
      <p:ext uri="{BB962C8B-B14F-4D97-AF65-F5344CB8AC3E}">
        <p14:creationId xmlns:p14="http://schemas.microsoft.com/office/powerpoint/2010/main" val="2655792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20</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Rectangle 1"/>
          <p:cNvSpPr>
            <a:spLocks noChangeArrowheads="1"/>
          </p:cNvSpPr>
          <p:nvPr/>
        </p:nvSpPr>
        <p:spPr bwMode="auto">
          <a:xfrm>
            <a:off x="558800" y="2236619"/>
            <a:ext cx="76581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smtClean="0">
                <a:latin typeface="Calibri" pitchFamily="34" charset="0"/>
                <a:ea typeface="Calibri" pitchFamily="34" charset="0"/>
                <a:cs typeface="Calibri" pitchFamily="34" charset="0"/>
              </a:rPr>
              <a:t>Θέλουμε να σχεδιάσουμε μια βάση δεδομένων για </a:t>
            </a:r>
            <a:r>
              <a:rPr lang="el-GR" sz="2000" i="1" dirty="0" smtClean="0">
                <a:solidFill>
                  <a:schemeClr val="accent6">
                    <a:lumMod val="75000"/>
                  </a:schemeClr>
                </a:solidFill>
                <a:latin typeface="Calibri" pitchFamily="34" charset="0"/>
                <a:ea typeface="Calibri" pitchFamily="34" charset="0"/>
                <a:cs typeface="Calibri" pitchFamily="34" charset="0"/>
              </a:rPr>
              <a:t>πόλεις</a:t>
            </a:r>
            <a:r>
              <a:rPr lang="el-GR" sz="2000" dirty="0" smtClean="0">
                <a:latin typeface="Calibri" pitchFamily="34" charset="0"/>
                <a:ea typeface="Calibri" pitchFamily="34" charset="0"/>
                <a:cs typeface="Calibri" pitchFamily="34" charset="0"/>
              </a:rPr>
              <a:t> και </a:t>
            </a:r>
            <a:r>
              <a:rPr lang="el-GR" sz="2000" i="1" dirty="0" smtClean="0">
                <a:solidFill>
                  <a:schemeClr val="accent6">
                    <a:lumMod val="75000"/>
                  </a:schemeClr>
                </a:solidFill>
                <a:latin typeface="Calibri" pitchFamily="34" charset="0"/>
                <a:ea typeface="Calibri" pitchFamily="34" charset="0"/>
                <a:cs typeface="Calibri" pitchFamily="34" charset="0"/>
              </a:rPr>
              <a:t>αποστάσεις</a:t>
            </a:r>
            <a:r>
              <a:rPr lang="el-GR" sz="2000" dirty="0" smtClean="0">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smtClean="0">
                <a:latin typeface="Calibri" pitchFamily="34" charset="0"/>
                <a:ea typeface="Calibri" pitchFamily="34" charset="0"/>
                <a:cs typeface="Calibri" pitchFamily="34" charset="0"/>
              </a:rPr>
              <a:t>Συγκεκριμένα, θέλουμε να διατηρούμε το όνομα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smtClean="0">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smtClean="0">
                <a:latin typeface="Calibri" pitchFamily="34" charset="0"/>
                <a:ea typeface="Calibri" pitchFamily="34" charset="0"/>
                <a:cs typeface="Calibri" pitchFamily="34" charset="0"/>
              </a:rPr>
              <a:t>Δώστε ένα κατάλληλο σχεσιακό μοντέλο</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21</a:t>
            </a:fld>
            <a:endParaRPr lang="el-GR" altLang="en-US" smtClean="0"/>
          </a:p>
        </p:txBody>
      </p:sp>
      <p:sp>
        <p:nvSpPr>
          <p:cNvPr id="48135" name="Text Box 4"/>
          <p:cNvSpPr txBox="1">
            <a:spLocks noChangeArrowheads="1"/>
          </p:cNvSpPr>
          <p:nvPr/>
        </p:nvSpPr>
        <p:spPr bwMode="auto">
          <a:xfrm>
            <a:off x="468313" y="1616075"/>
            <a:ext cx="7772400" cy="2677656"/>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cs typeface="Calibri" pitchFamily="34"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400" dirty="0">
                <a:latin typeface="Calibri" pitchFamily="34" charset="0"/>
                <a:cs typeface="Calibri" pitchFamily="34" charset="0"/>
              </a:rPr>
              <a:t>. τα γνωρίσματα του Α, και</a:t>
            </a:r>
          </a:p>
          <a:p>
            <a:pPr algn="just" eaLnBrk="0" hangingPunct="0">
              <a:spcBef>
                <a:spcPct val="50000"/>
              </a:spcBef>
              <a:buFontTx/>
              <a:buChar char="2"/>
            </a:pPr>
            <a:r>
              <a:rPr lang="el-GR" sz="2400" dirty="0">
                <a:latin typeface="Calibri" pitchFamily="34" charset="0"/>
                <a:cs typeface="Calibri" pitchFamily="34" charset="0"/>
              </a:rPr>
              <a:t>. τα γνωρίσματα του </a:t>
            </a:r>
            <a:r>
              <a:rPr lang="el-GR" sz="2400" i="1" dirty="0">
                <a:latin typeface="Calibri" pitchFamily="34" charset="0"/>
                <a:cs typeface="Calibri" pitchFamily="34" charset="0"/>
              </a:rPr>
              <a:t>πρωτεύοντος κλειδιού</a:t>
            </a:r>
            <a:r>
              <a:rPr lang="el-GR" sz="2400" dirty="0">
                <a:latin typeface="Calibri" pitchFamily="34" charset="0"/>
                <a:cs typeface="Calibri" pitchFamily="34" charset="0"/>
              </a:rPr>
              <a:t> του Β</a:t>
            </a:r>
            <a:r>
              <a:rPr lang="en-US" sz="2400" dirty="0">
                <a:latin typeface="Calibri" pitchFamily="34" charset="0"/>
                <a:cs typeface="Calibri" pitchFamily="34" charset="0"/>
              </a:rPr>
              <a:t> </a:t>
            </a:r>
            <a:r>
              <a:rPr lang="el-GR" sz="2400" dirty="0">
                <a:latin typeface="Calibri" pitchFamily="34" charset="0"/>
                <a:cs typeface="Calibri" pitchFamily="34" charset="0"/>
              </a:rPr>
              <a:t>(τα οποία είναι και </a:t>
            </a:r>
            <a:r>
              <a:rPr lang="el-GR" sz="2400" u="sng" dirty="0">
                <a:latin typeface="Calibri" pitchFamily="34" charset="0"/>
                <a:cs typeface="Calibri" pitchFamily="34" charset="0"/>
              </a:rPr>
              <a:t>ξένο</a:t>
            </a:r>
            <a:r>
              <a:rPr lang="el-GR" sz="2400" dirty="0">
                <a:latin typeface="Calibri" pitchFamily="34" charset="0"/>
                <a:cs typeface="Calibri" pitchFamily="34" charset="0"/>
              </a:rPr>
              <a:t> κλειδί)</a:t>
            </a:r>
          </a:p>
        </p:txBody>
      </p:sp>
      <p:sp>
        <p:nvSpPr>
          <p:cNvPr id="48136" name="Text Box 5"/>
          <p:cNvSpPr txBox="1">
            <a:spLocks noChangeArrowheads="1"/>
          </p:cNvSpPr>
          <p:nvPr/>
        </p:nvSpPr>
        <p:spPr bwMode="auto">
          <a:xfrm>
            <a:off x="468313" y="4732338"/>
            <a:ext cx="73152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tx2">
                    <a:lumMod val="50000"/>
                  </a:schemeClr>
                </a:solidFill>
                <a:latin typeface="Calibri" pitchFamily="34" charset="0"/>
                <a:cs typeface="Calibri" pitchFamily="34" charset="0"/>
              </a:rPr>
              <a:t>Κλειδί</a:t>
            </a:r>
            <a:r>
              <a:rPr lang="el-GR" sz="2400" dirty="0">
                <a:latin typeface="Calibri" pitchFamily="34" charset="0"/>
                <a:cs typeface="Calibri" pitchFamily="34" charset="0"/>
              </a:rPr>
              <a:t> </a:t>
            </a:r>
            <a:r>
              <a:rPr lang="el-GR" sz="2400" i="1" dirty="0">
                <a:solidFill>
                  <a:srgbClr val="800000"/>
                </a:solidFill>
                <a:latin typeface="Calibri" pitchFamily="34" charset="0"/>
                <a:cs typeface="Calibri" pitchFamily="34" charset="0"/>
              </a:rPr>
              <a:t>(μερικό κλειδί+ πρωτεύον κλειδί)</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8" name="TextBox 7"/>
          <p:cNvSpPr txBox="1"/>
          <p:nvPr/>
        </p:nvSpPr>
        <p:spPr>
          <a:xfrm>
            <a:off x="342900" y="5422900"/>
            <a:ext cx="8369300" cy="830997"/>
          </a:xfrm>
          <a:prstGeom prst="rect">
            <a:avLst/>
          </a:prstGeom>
          <a:noFill/>
        </p:spPr>
        <p:txBody>
          <a:bodyPr wrap="square" rtlCol="0">
            <a:spAutoFit/>
          </a:bodyPr>
          <a:lstStyle/>
          <a:p>
            <a:r>
              <a:rPr lang="el-GR" sz="2400" dirty="0" smtClean="0">
                <a:solidFill>
                  <a:schemeClr val="accent3">
                    <a:lumMod val="50000"/>
                  </a:schemeClr>
                </a:solidFill>
              </a:rPr>
              <a:t>Δε δημιουργούμε σχέση για την προσδιορίζουσα συσχέτιση (είναι περιττή)</a:t>
            </a:r>
            <a:endParaRPr lang="el-GR" sz="2400" dirty="0">
              <a:solidFill>
                <a:schemeClr val="accent3">
                  <a:lumMod val="50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216035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smtClean="0"/>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22</a:t>
            </a:fld>
            <a:endParaRPr lang="el-GR" altLang="en-US" smtClean="0"/>
          </a:p>
        </p:txBody>
      </p:sp>
      <p:sp>
        <p:nvSpPr>
          <p:cNvPr id="46085" name="Rectangle 2"/>
          <p:cNvSpPr>
            <a:spLocks noChangeArrowheads="1"/>
          </p:cNvSpPr>
          <p:nvPr/>
        </p:nvSpPr>
        <p:spPr bwMode="auto">
          <a:xfrm>
            <a:off x="840581" y="2587625"/>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892969" y="2638425"/>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658019" y="3359150"/>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892969" y="3430588"/>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318294" y="1846263"/>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821531" y="3359150"/>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245269" y="1846263"/>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253331" y="2278063"/>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326356" y="3141663"/>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212556" y="3287713"/>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215731" y="4581525"/>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2912269" y="4221163"/>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709319" y="4870450"/>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228681" y="4727575"/>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360194" y="4652963"/>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215731" y="5589588"/>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071269" y="5446713"/>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720556" y="5156200"/>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580981" y="4943475"/>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1902619" y="3141663"/>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1902619" y="4870450"/>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4996656" y="2854325"/>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4925219" y="1774825"/>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572919" y="4079875"/>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644356" y="4079875"/>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4996656" y="1846263"/>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085806" y="4367213"/>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285581" y="4654550"/>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572919" y="2422525"/>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053556" y="4727575"/>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6" name="Line 35"/>
          <p:cNvSpPr>
            <a:spLocks noChangeShapeType="1"/>
          </p:cNvSpPr>
          <p:nvPr/>
        </p:nvSpPr>
        <p:spPr bwMode="auto">
          <a:xfrm>
            <a:off x="5212556" y="5880100"/>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149181" y="2566988"/>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509544" y="1846263"/>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717381" y="1198563"/>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572919" y="1198563"/>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509544" y="1846263"/>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077744" y="2566988"/>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5861844" y="1558925"/>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293644" y="2062163"/>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004719" y="2351088"/>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077744" y="4006850"/>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077744" y="4006850"/>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004719" y="4367213"/>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1972469" y="4367213"/>
            <a:ext cx="5746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46130" name="Text Box 49"/>
          <p:cNvSpPr txBox="1">
            <a:spLocks noChangeArrowheads="1"/>
          </p:cNvSpPr>
          <p:nvPr/>
        </p:nvSpPr>
        <p:spPr bwMode="auto">
          <a:xfrm>
            <a:off x="4636294" y="4511675"/>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709319" y="4943475"/>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8328815" y="4122738"/>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46133" name="Text Box 52"/>
          <p:cNvSpPr txBox="1">
            <a:spLocks noChangeArrowheads="1"/>
          </p:cNvSpPr>
          <p:nvPr/>
        </p:nvSpPr>
        <p:spPr bwMode="auto">
          <a:xfrm>
            <a:off x="5285581" y="407987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580981" y="4870450"/>
            <a:ext cx="576263" cy="0"/>
          </a:xfrm>
          <a:prstGeom prst="line">
            <a:avLst/>
          </a:prstGeom>
          <a:noFill/>
          <a:ln w="9525">
            <a:solidFill>
              <a:schemeClr val="tx1"/>
            </a:solidFill>
            <a:round/>
            <a:headEnd/>
            <a:tailEnd/>
          </a:ln>
        </p:spPr>
        <p:txBody>
          <a:bodyPr/>
          <a:lstStyle/>
          <a:p>
            <a:endParaRPr lang="el-GR"/>
          </a:p>
        </p:txBody>
      </p:sp>
      <p:sp>
        <p:nvSpPr>
          <p:cNvPr id="58" name="Rectangle 2"/>
          <p:cNvSpPr>
            <a:spLocks noChangeArrowheads="1"/>
          </p:cNvSpPr>
          <p:nvPr/>
        </p:nvSpPr>
        <p:spPr bwMode="auto">
          <a:xfrm>
            <a:off x="7250903" y="3440113"/>
            <a:ext cx="1524000" cy="533400"/>
          </a:xfrm>
          <a:prstGeom prst="rect">
            <a:avLst/>
          </a:prstGeom>
          <a:noFill/>
          <a:ln w="9525">
            <a:solidFill>
              <a:schemeClr val="tx1"/>
            </a:solidFill>
            <a:miter lim="800000"/>
            <a:headEnd/>
            <a:tailEnd/>
          </a:ln>
        </p:spPr>
        <p:txBody>
          <a:bodyPr wrap="none" anchor="ctr"/>
          <a:lstStyle/>
          <a:p>
            <a:endParaRPr lang="el-GR"/>
          </a:p>
        </p:txBody>
      </p:sp>
      <p:sp>
        <p:nvSpPr>
          <p:cNvPr id="59" name="Text Box 3"/>
          <p:cNvSpPr txBox="1">
            <a:spLocks noChangeArrowheads="1"/>
          </p:cNvSpPr>
          <p:nvPr/>
        </p:nvSpPr>
        <p:spPr bwMode="auto">
          <a:xfrm>
            <a:off x="7250903" y="3559969"/>
            <a:ext cx="1657350" cy="366713"/>
          </a:xfrm>
          <a:prstGeom prst="rect">
            <a:avLst/>
          </a:prstGeom>
          <a:noFill/>
          <a:ln w="9525">
            <a:noFill/>
            <a:miter lim="800000"/>
            <a:headEnd/>
            <a:tailEnd/>
          </a:ln>
        </p:spPr>
        <p:txBody>
          <a:bodyPr>
            <a:spAutoFit/>
          </a:bodyPr>
          <a:lstStyle/>
          <a:p>
            <a:pPr>
              <a:spcBef>
                <a:spcPct val="50000"/>
              </a:spcBef>
            </a:pPr>
            <a:r>
              <a:rPr lang="el-GR" sz="1800" dirty="0" smtClean="0"/>
              <a:t>ΚΑΘΗΓΗΤΗΣ</a:t>
            </a:r>
            <a:endParaRPr lang="el-GR" sz="1800" dirty="0"/>
          </a:p>
        </p:txBody>
      </p:sp>
      <p:sp>
        <p:nvSpPr>
          <p:cNvPr id="60" name="Text Box 4"/>
          <p:cNvSpPr txBox="1">
            <a:spLocks noChangeArrowheads="1"/>
          </p:cNvSpPr>
          <p:nvPr/>
        </p:nvSpPr>
        <p:spPr bwMode="auto">
          <a:xfrm>
            <a:off x="7788273" y="1937545"/>
            <a:ext cx="1603375" cy="366713"/>
          </a:xfrm>
          <a:prstGeom prst="rect">
            <a:avLst/>
          </a:prstGeom>
          <a:noFill/>
          <a:ln w="9525">
            <a:noFill/>
            <a:miter lim="800000"/>
            <a:headEnd/>
            <a:tailEnd/>
          </a:ln>
        </p:spPr>
        <p:txBody>
          <a:bodyPr>
            <a:spAutoFit/>
          </a:bodyPr>
          <a:lstStyle/>
          <a:p>
            <a:endParaRPr lang="en-US" sz="1800"/>
          </a:p>
        </p:txBody>
      </p:sp>
      <p:sp>
        <p:nvSpPr>
          <p:cNvPr id="61" name="Text Box 5"/>
          <p:cNvSpPr txBox="1">
            <a:spLocks noChangeArrowheads="1"/>
          </p:cNvSpPr>
          <p:nvPr/>
        </p:nvSpPr>
        <p:spPr bwMode="auto">
          <a:xfrm>
            <a:off x="8460180" y="2669659"/>
            <a:ext cx="529434" cy="369332"/>
          </a:xfrm>
          <a:prstGeom prst="rect">
            <a:avLst/>
          </a:prstGeom>
          <a:noFill/>
          <a:ln w="9525">
            <a:noFill/>
            <a:miter lim="800000"/>
            <a:headEnd/>
            <a:tailEnd/>
          </a:ln>
        </p:spPr>
        <p:txBody>
          <a:bodyPr wrap="square">
            <a:spAutoFit/>
          </a:bodyPr>
          <a:lstStyle/>
          <a:p>
            <a:pPr>
              <a:spcBef>
                <a:spcPct val="50000"/>
              </a:spcBef>
            </a:pPr>
            <a:r>
              <a:rPr lang="el-GR" sz="1800" u="sng" dirty="0" smtClean="0"/>
              <a:t>ΑΤ</a:t>
            </a:r>
            <a:endParaRPr lang="el-GR" sz="1800" u="sng" dirty="0"/>
          </a:p>
        </p:txBody>
      </p:sp>
      <p:sp>
        <p:nvSpPr>
          <p:cNvPr id="62" name="Text Box 6"/>
          <p:cNvSpPr txBox="1">
            <a:spLocks noChangeArrowheads="1"/>
          </p:cNvSpPr>
          <p:nvPr/>
        </p:nvSpPr>
        <p:spPr bwMode="auto">
          <a:xfrm>
            <a:off x="7157244" y="2732089"/>
            <a:ext cx="1008062" cy="366712"/>
          </a:xfrm>
          <a:prstGeom prst="rect">
            <a:avLst/>
          </a:prstGeom>
          <a:noFill/>
          <a:ln w="9525">
            <a:noFill/>
            <a:miter lim="800000"/>
            <a:headEnd/>
            <a:tailEnd/>
          </a:ln>
        </p:spPr>
        <p:txBody>
          <a:bodyPr>
            <a:spAutoFit/>
          </a:bodyPr>
          <a:lstStyle/>
          <a:p>
            <a:pPr>
              <a:spcBef>
                <a:spcPct val="50000"/>
              </a:spcBef>
            </a:pPr>
            <a:r>
              <a:rPr lang="el-GR" sz="1800" dirty="0"/>
              <a:t>Όνομα</a:t>
            </a:r>
          </a:p>
        </p:txBody>
      </p:sp>
      <p:sp>
        <p:nvSpPr>
          <p:cNvPr id="63" name="Oval 7"/>
          <p:cNvSpPr>
            <a:spLocks noChangeArrowheads="1"/>
          </p:cNvSpPr>
          <p:nvPr/>
        </p:nvSpPr>
        <p:spPr bwMode="auto">
          <a:xfrm>
            <a:off x="8401047" y="2597151"/>
            <a:ext cx="647700" cy="503238"/>
          </a:xfrm>
          <a:prstGeom prst="ellipse">
            <a:avLst/>
          </a:prstGeom>
          <a:noFill/>
          <a:ln w="9525">
            <a:solidFill>
              <a:schemeClr val="tx1"/>
            </a:solidFill>
            <a:round/>
            <a:headEnd/>
            <a:tailEnd/>
          </a:ln>
        </p:spPr>
        <p:txBody>
          <a:bodyPr wrap="none" anchor="ctr"/>
          <a:lstStyle/>
          <a:p>
            <a:endParaRPr lang="el-GR"/>
          </a:p>
        </p:txBody>
      </p:sp>
      <p:sp>
        <p:nvSpPr>
          <p:cNvPr id="64" name="Line 9"/>
          <p:cNvSpPr>
            <a:spLocks noChangeShapeType="1"/>
          </p:cNvSpPr>
          <p:nvPr/>
        </p:nvSpPr>
        <p:spPr bwMode="auto">
          <a:xfrm>
            <a:off x="7785097" y="3152221"/>
            <a:ext cx="310355" cy="242647"/>
          </a:xfrm>
          <a:prstGeom prst="line">
            <a:avLst/>
          </a:prstGeom>
          <a:noFill/>
          <a:ln w="9525">
            <a:solidFill>
              <a:schemeClr val="tx1"/>
            </a:solidFill>
            <a:round/>
            <a:headEnd/>
            <a:tailEnd/>
          </a:ln>
        </p:spPr>
        <p:txBody>
          <a:bodyPr/>
          <a:lstStyle/>
          <a:p>
            <a:endParaRPr lang="el-GR"/>
          </a:p>
        </p:txBody>
      </p:sp>
      <p:sp>
        <p:nvSpPr>
          <p:cNvPr id="65" name="Line 10"/>
          <p:cNvSpPr>
            <a:spLocks noChangeShapeType="1"/>
          </p:cNvSpPr>
          <p:nvPr/>
        </p:nvSpPr>
        <p:spPr bwMode="auto">
          <a:xfrm flipH="1">
            <a:off x="8293097" y="3141664"/>
            <a:ext cx="431800" cy="217487"/>
          </a:xfrm>
          <a:prstGeom prst="line">
            <a:avLst/>
          </a:prstGeom>
          <a:noFill/>
          <a:ln w="9525">
            <a:solidFill>
              <a:schemeClr val="tx1"/>
            </a:solidFill>
            <a:round/>
            <a:headEnd/>
            <a:tailEnd/>
          </a:ln>
        </p:spPr>
        <p:txBody>
          <a:bodyPr/>
          <a:lstStyle/>
          <a:p>
            <a:endParaRPr lang="el-GR"/>
          </a:p>
        </p:txBody>
      </p:sp>
      <p:sp>
        <p:nvSpPr>
          <p:cNvPr id="66" name="Oval 7"/>
          <p:cNvSpPr>
            <a:spLocks noChangeArrowheads="1"/>
          </p:cNvSpPr>
          <p:nvPr/>
        </p:nvSpPr>
        <p:spPr bwMode="auto">
          <a:xfrm>
            <a:off x="7157244" y="2663826"/>
            <a:ext cx="766759" cy="503238"/>
          </a:xfrm>
          <a:prstGeom prst="ellipse">
            <a:avLst/>
          </a:prstGeom>
          <a:noFill/>
          <a:ln w="9525">
            <a:solidFill>
              <a:schemeClr val="tx1"/>
            </a:solidFill>
            <a:round/>
            <a:headEnd/>
            <a:tailEnd/>
          </a:ln>
        </p:spPr>
        <p:txBody>
          <a:bodyPr wrap="none" anchor="ctr"/>
          <a:lstStyle/>
          <a:p>
            <a:endParaRPr lang="el-GR"/>
          </a:p>
        </p:txBody>
      </p:sp>
      <p:cxnSp>
        <p:nvCxnSpPr>
          <p:cNvPr id="4" name="Straight Connector 3"/>
          <p:cNvCxnSpPr/>
          <p:nvPr/>
        </p:nvCxnSpPr>
        <p:spPr>
          <a:xfrm>
            <a:off x="8236744" y="3973513"/>
            <a:ext cx="0" cy="47307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8079578" y="4446588"/>
            <a:ext cx="157166" cy="280987"/>
          </a:xfrm>
          <a:prstGeom prst="line">
            <a:avLst/>
          </a:prstGeom>
        </p:spPr>
        <p:style>
          <a:lnRef idx="1">
            <a:schemeClr val="dk1"/>
          </a:lnRef>
          <a:fillRef idx="0">
            <a:schemeClr val="dk1"/>
          </a:fillRef>
          <a:effectRef idx="0">
            <a:schemeClr val="dk1"/>
          </a:effectRef>
          <a:fontRef idx="minor">
            <a:schemeClr val="tx1"/>
          </a:fontRef>
        </p:style>
      </p:cxnSp>
      <p:sp>
        <p:nvSpPr>
          <p:cNvPr id="71" name="Text Box 51"/>
          <p:cNvSpPr txBox="1">
            <a:spLocks noChangeArrowheads="1"/>
          </p:cNvSpPr>
          <p:nvPr/>
        </p:nvSpPr>
        <p:spPr bwMode="auto">
          <a:xfrm>
            <a:off x="5285581" y="2422525"/>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72" name="Text Box 52"/>
          <p:cNvSpPr txBox="1">
            <a:spLocks noChangeArrowheads="1"/>
          </p:cNvSpPr>
          <p:nvPr/>
        </p:nvSpPr>
        <p:spPr bwMode="auto">
          <a:xfrm>
            <a:off x="6761162" y="5032375"/>
            <a:ext cx="431800" cy="366713"/>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73" name="Title 1"/>
          <p:cNvSpPr>
            <a:spLocks noGrp="1"/>
          </p:cNvSpPr>
          <p:nvPr>
            <p:ph type="title"/>
          </p:nvPr>
        </p:nvSpPr>
        <p:spPr>
          <a:xfrm>
            <a:off x="386552" y="55563"/>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257922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23</a:t>
            </a:fld>
            <a:endParaRPr lang="en-US" dirty="0"/>
          </a:p>
        </p:txBody>
      </p:sp>
      <p:sp>
        <p:nvSpPr>
          <p:cNvPr id="4" name="Rectangle 3"/>
          <p:cNvSpPr/>
          <p:nvPr/>
        </p:nvSpPr>
        <p:spPr>
          <a:xfrm>
            <a:off x="422029" y="1465698"/>
            <a:ext cx="8335108" cy="3970318"/>
          </a:xfrm>
          <a:prstGeom prst="rect">
            <a:avLst/>
          </a:prstGeom>
        </p:spPr>
        <p:txBody>
          <a:bodyPr wrap="square">
            <a:spAutoFit/>
          </a:bodyPr>
          <a:lstStyle/>
          <a:p>
            <a:r>
              <a:rPr lang="el-GR"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b="1" i="1" dirty="0">
                <a:ea typeface="Times New Roman" panose="02020603050405020304" pitchFamily="18" charset="0"/>
                <a:cs typeface="Times New Roman" panose="02020603050405020304" pitchFamily="18" charset="0"/>
              </a:rPr>
              <a:t>αποτελέσματα μετρήσεων από αισθητήρες </a:t>
            </a:r>
            <a:r>
              <a:rPr lang="el-GR"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dirty="0" smtClean="0">
              <a:ea typeface="Times New Roman" panose="02020603050405020304" pitchFamily="18" charset="0"/>
              <a:cs typeface="Times New Roman" panose="02020603050405020304" pitchFamily="18" charset="0"/>
            </a:endParaRPr>
          </a:p>
          <a:p>
            <a:r>
              <a:rPr lang="el-GR" dirty="0" smtClean="0">
                <a:ea typeface="Times New Roman" panose="02020603050405020304" pitchFamily="18" charset="0"/>
                <a:cs typeface="Times New Roman" panose="02020603050405020304" pitchFamily="18" charset="0"/>
              </a:rPr>
              <a:t>Κάθε </a:t>
            </a:r>
            <a:r>
              <a:rPr lang="el-GR" dirty="0">
                <a:ea typeface="Times New Roman" panose="02020603050405020304" pitchFamily="18" charset="0"/>
                <a:cs typeface="Times New Roman" panose="02020603050405020304" pitchFamily="18" charset="0"/>
              </a:rPr>
              <a:t>αισθητήρας μετρά θερμοκρασία και ποσοστό υγρασίας. </a:t>
            </a:r>
            <a:endParaRPr lang="en-US" dirty="0" smtClean="0">
              <a:ea typeface="Times New Roman" panose="02020603050405020304" pitchFamily="18" charset="0"/>
              <a:cs typeface="Times New Roman" panose="02020603050405020304" pitchFamily="18" charset="0"/>
            </a:endParaRPr>
          </a:p>
          <a:p>
            <a:r>
              <a:rPr lang="el-GR" dirty="0" smtClean="0">
                <a:ea typeface="Times New Roman" panose="02020603050405020304" pitchFamily="18" charset="0"/>
                <a:cs typeface="Times New Roman" panose="02020603050405020304" pitchFamily="18" charset="0"/>
              </a:rPr>
              <a:t>Για </a:t>
            </a:r>
            <a:r>
              <a:rPr lang="el-GR" dirty="0">
                <a:ea typeface="Times New Roman" panose="02020603050405020304" pitchFamily="18" charset="0"/>
                <a:cs typeface="Times New Roman" panose="02020603050405020304" pitchFamily="18" charset="0"/>
              </a:rPr>
              <a:t>κάθε </a:t>
            </a:r>
            <a:r>
              <a:rPr lang="el-GR" b="1" dirty="0">
                <a:ea typeface="Times New Roman" panose="02020603050405020304" pitchFamily="18" charset="0"/>
                <a:cs typeface="Times New Roman" panose="02020603050405020304" pitchFamily="18" charset="0"/>
              </a:rPr>
              <a:t>δωμάτιο</a:t>
            </a:r>
            <a:r>
              <a:rPr lang="el-GR"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a:t>
            </a:r>
            <a:r>
              <a:rPr lang="el-GR" dirty="0" smtClean="0">
                <a:ea typeface="Times New Roman" panose="02020603050405020304" pitchFamily="18" charset="0"/>
                <a:cs typeface="Times New Roman" panose="02020603050405020304" pitchFamily="18" charset="0"/>
              </a:rPr>
              <a:t>τετραγωνικά μέτρα</a:t>
            </a:r>
            <a:r>
              <a:rPr lang="el-GR" dirty="0">
                <a:ea typeface="Times New Roman" panose="02020603050405020304" pitchFamily="18" charset="0"/>
                <a:cs typeface="Times New Roman" panose="02020603050405020304" pitchFamily="18" charset="0"/>
              </a:rPr>
              <a:t>. </a:t>
            </a:r>
            <a:endParaRPr lang="en-US" dirty="0" smtClean="0">
              <a:ea typeface="Times New Roman" panose="02020603050405020304" pitchFamily="18" charset="0"/>
              <a:cs typeface="Times New Roman" panose="02020603050405020304" pitchFamily="18" charset="0"/>
            </a:endParaRPr>
          </a:p>
          <a:p>
            <a:r>
              <a:rPr lang="el-GR" dirty="0" smtClean="0">
                <a:ea typeface="Times New Roman" panose="02020603050405020304" pitchFamily="18" charset="0"/>
                <a:cs typeface="Times New Roman" panose="02020603050405020304" pitchFamily="18" charset="0"/>
              </a:rPr>
              <a:t>Κάθε </a:t>
            </a:r>
            <a:r>
              <a:rPr lang="el-GR" b="1" dirty="0">
                <a:ea typeface="Times New Roman" panose="02020603050405020304" pitchFamily="18" charset="0"/>
                <a:cs typeface="Times New Roman" panose="02020603050405020304" pitchFamily="18" charset="0"/>
              </a:rPr>
              <a:t>αισθητήρας </a:t>
            </a:r>
            <a:r>
              <a:rPr lang="el-GR"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a:t>
            </a:r>
            <a:endParaRPr lang="en-US" dirty="0" smtClean="0">
              <a:ea typeface="Times New Roman" panose="02020603050405020304" pitchFamily="18" charset="0"/>
              <a:cs typeface="Times New Roman" panose="02020603050405020304" pitchFamily="18" charset="0"/>
            </a:endParaRPr>
          </a:p>
          <a:p>
            <a:r>
              <a:rPr lang="el-GR" dirty="0" smtClean="0">
                <a:ea typeface="Times New Roman" panose="02020603050405020304" pitchFamily="18" charset="0"/>
                <a:cs typeface="Times New Roman" panose="02020603050405020304" pitchFamily="18" charset="0"/>
              </a:rPr>
              <a:t>Για </a:t>
            </a:r>
            <a:r>
              <a:rPr lang="el-GR" dirty="0">
                <a:ea typeface="Times New Roman" panose="02020603050405020304" pitchFamily="18" charset="0"/>
                <a:cs typeface="Times New Roman" panose="02020603050405020304" pitchFamily="18" charset="0"/>
              </a:rPr>
              <a:t>κάθε αισθητήρα έχουμε ακόμα τον κατασκευαστή του και τη θέση του στο δωμάτιο. </a:t>
            </a:r>
            <a:endParaRPr lang="en-US" dirty="0" smtClean="0">
              <a:ea typeface="Times New Roman" panose="02020603050405020304" pitchFamily="18" charset="0"/>
              <a:cs typeface="Times New Roman" panose="02020603050405020304" pitchFamily="18" charset="0"/>
            </a:endParaRPr>
          </a:p>
          <a:p>
            <a:r>
              <a:rPr lang="el-GR" dirty="0" smtClean="0">
                <a:ea typeface="Times New Roman" panose="02020603050405020304" pitchFamily="18" charset="0"/>
                <a:cs typeface="Times New Roman" panose="02020603050405020304" pitchFamily="18" charset="0"/>
              </a:rPr>
              <a:t>Για </a:t>
            </a:r>
            <a:r>
              <a:rPr lang="el-GR" dirty="0">
                <a:ea typeface="Times New Roman" panose="02020603050405020304" pitchFamily="18" charset="0"/>
                <a:cs typeface="Times New Roman" panose="02020603050405020304" pitchFamily="18" charset="0"/>
              </a:rPr>
              <a:t>κάθε </a:t>
            </a:r>
            <a:r>
              <a:rPr lang="el-GR" b="1" dirty="0">
                <a:ea typeface="Times New Roman" panose="02020603050405020304" pitchFamily="18" charset="0"/>
                <a:cs typeface="Times New Roman" panose="02020603050405020304" pitchFamily="18" charset="0"/>
              </a:rPr>
              <a:t>μέτρηση</a:t>
            </a:r>
            <a:r>
              <a:rPr lang="el-GR"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a:t>
            </a:r>
            <a:endParaRPr lang="en-US" dirty="0" smtClean="0">
              <a:ea typeface="Times New Roman" panose="02020603050405020304" pitchFamily="18" charset="0"/>
              <a:cs typeface="Times New Roman" panose="02020603050405020304" pitchFamily="18" charset="0"/>
            </a:endParaRPr>
          </a:p>
          <a:p>
            <a:r>
              <a:rPr lang="el-GR" dirty="0" smtClean="0">
                <a:ea typeface="Times New Roman" panose="02020603050405020304" pitchFamily="18" charset="0"/>
                <a:cs typeface="Times New Roman" panose="02020603050405020304" pitchFamily="18" charset="0"/>
              </a:rPr>
              <a:t>Υποθέστε </a:t>
            </a:r>
            <a:r>
              <a:rPr lang="el-GR" dirty="0">
                <a:ea typeface="Times New Roman" panose="02020603050405020304" pitchFamily="18" charset="0"/>
                <a:cs typeface="Times New Roman" panose="02020603050405020304" pitchFamily="18" charset="0"/>
              </a:rPr>
              <a:t>ότι κάθε χρονική στιγμή, έχουμε το πολύ μια μέτρηση ανά αισθητήρα</a:t>
            </a:r>
            <a:endParaRPr lang="el-GR" dirty="0"/>
          </a:p>
        </p:txBody>
      </p:sp>
      <p:sp>
        <p:nvSpPr>
          <p:cNvPr id="5" name="TextBox 4"/>
          <p:cNvSpPr txBox="1"/>
          <p:nvPr/>
        </p:nvSpPr>
        <p:spPr>
          <a:xfrm>
            <a:off x="1565030" y="360485"/>
            <a:ext cx="5462954" cy="523220"/>
          </a:xfrm>
          <a:prstGeom prst="rect">
            <a:avLst/>
          </a:prstGeom>
          <a:noFill/>
        </p:spPr>
        <p:txBody>
          <a:bodyPr wrap="square" rtlCol="0">
            <a:spAutoFit/>
          </a:bodyPr>
          <a:lstStyle/>
          <a:p>
            <a:pPr algn="ctr"/>
            <a:r>
              <a:rPr lang="el-GR" sz="2800" dirty="0" smtClean="0">
                <a:solidFill>
                  <a:srgbClr val="FF0000"/>
                </a:solidFill>
              </a:rPr>
              <a:t>Άσκηση</a:t>
            </a:r>
            <a:endParaRPr lang="el-GR" sz="2800" dirty="0">
              <a:solidFill>
                <a:srgbClr val="FF0000"/>
              </a:solidFill>
            </a:endParaRPr>
          </a:p>
        </p:txBody>
      </p:sp>
    </p:spTree>
    <p:extLst>
      <p:ext uri="{BB962C8B-B14F-4D97-AF65-F5344CB8AC3E}">
        <p14:creationId xmlns:p14="http://schemas.microsoft.com/office/powerpoint/2010/main" val="238964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24</a:t>
            </a:fld>
            <a:endParaRPr lang="el-GR" altLang="en-US" smtClean="0"/>
          </a:p>
        </p:txBody>
      </p:sp>
      <p:sp>
        <p:nvSpPr>
          <p:cNvPr id="54278" name="Rectangle 3"/>
          <p:cNvSpPr>
            <a:spLocks noChangeArrowheads="1"/>
          </p:cNvSpPr>
          <p:nvPr/>
        </p:nvSpPr>
        <p:spPr bwMode="auto">
          <a:xfrm>
            <a:off x="3700463" y="1197771"/>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281488" y="1342233"/>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1108075" y="3431383"/>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468438" y="3574258"/>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484563" y="3502821"/>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629025" y="3574258"/>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148388" y="3431383"/>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437313" y="3502821"/>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492625" y="2278858"/>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637088" y="1847058"/>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2116138" y="2494758"/>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708525" y="2566196"/>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779963" y="2421733"/>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6000750" y="879478"/>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820738" y="4366421"/>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344863" y="2723358"/>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570413" y="2870996"/>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621338" y="2837658"/>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490663" y="4079083"/>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480175" y="4426746"/>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797300" y="4506121"/>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319588" y="4137821"/>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727825" y="4172746"/>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5130800" y="2137571"/>
            <a:ext cx="1104900" cy="369332"/>
          </a:xfrm>
          <a:prstGeom prst="rect">
            <a:avLst/>
          </a:prstGeom>
          <a:noFill/>
          <a:ln w="9525">
            <a:noFill/>
            <a:miter lim="800000"/>
            <a:headEnd/>
            <a:tailEnd/>
          </a:ln>
        </p:spPr>
        <p:txBody>
          <a:bodyPr>
            <a:spAutoFit/>
          </a:bodyPr>
          <a:lstStyle/>
          <a:p>
            <a:pPr>
              <a:spcBef>
                <a:spcPct val="50000"/>
              </a:spcBef>
            </a:pPr>
            <a:r>
              <a:rPr lang="el-GR" b="1" dirty="0" smtClean="0">
                <a:solidFill>
                  <a:srgbClr val="FF6600"/>
                </a:solidFill>
              </a:rPr>
              <a:t> ο </a:t>
            </a:r>
            <a:r>
              <a:rPr lang="el-GR" b="1" dirty="0">
                <a:solidFill>
                  <a:srgbClr val="FF6600"/>
                </a:solidFill>
              </a:rPr>
              <a:t>ή </a:t>
            </a:r>
            <a:r>
              <a:rPr lang="en-US" b="1" dirty="0">
                <a:solidFill>
                  <a:srgbClr val="FF6600"/>
                </a:solidFill>
              </a:rPr>
              <a:t>d</a:t>
            </a:r>
            <a:endParaRPr lang="el-GR" b="1" dirty="0">
              <a:solidFill>
                <a:srgbClr val="FF6600"/>
              </a:solidFill>
            </a:endParaRPr>
          </a:p>
        </p:txBody>
      </p:sp>
      <p:sp>
        <p:nvSpPr>
          <p:cNvPr id="54302" name="Line 35"/>
          <p:cNvSpPr>
            <a:spLocks noChangeShapeType="1"/>
          </p:cNvSpPr>
          <p:nvPr/>
        </p:nvSpPr>
        <p:spPr bwMode="auto">
          <a:xfrm flipH="1">
            <a:off x="4613275" y="2343946"/>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914775" y="1886746"/>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949700" y="1896271"/>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4095750" y="1947071"/>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7" name="Text Box 40"/>
          <p:cNvSpPr txBox="1">
            <a:spLocks noChangeArrowheads="1"/>
          </p:cNvSpPr>
          <p:nvPr/>
        </p:nvSpPr>
        <p:spPr bwMode="auto">
          <a:xfrm>
            <a:off x="2025650" y="4302921"/>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5053013" y="4518821"/>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900988" y="4390233"/>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2" name="Line 45"/>
          <p:cNvSpPr>
            <a:spLocks noChangeShapeType="1"/>
          </p:cNvSpPr>
          <p:nvPr/>
        </p:nvSpPr>
        <p:spPr bwMode="auto">
          <a:xfrm flipH="1">
            <a:off x="5887244" y="1253335"/>
            <a:ext cx="227012" cy="263525"/>
          </a:xfrm>
          <a:prstGeom prst="line">
            <a:avLst/>
          </a:prstGeom>
          <a:noFill/>
          <a:ln w="9525">
            <a:solidFill>
              <a:schemeClr val="tx1"/>
            </a:solidFill>
            <a:round/>
            <a:headEnd/>
            <a:tailEnd/>
          </a:ln>
        </p:spPr>
        <p:txBody>
          <a:bodyPr/>
          <a:lstStyle/>
          <a:p>
            <a:endParaRPr lang="el-GR"/>
          </a:p>
        </p:txBody>
      </p:sp>
      <p:sp>
        <p:nvSpPr>
          <p:cNvPr id="2" name="Title 1"/>
          <p:cNvSpPr>
            <a:spLocks noGrp="1"/>
          </p:cNvSpPr>
          <p:nvPr>
            <p:ph type="title"/>
          </p:nvPr>
        </p:nvSpPr>
        <p:spPr>
          <a:xfrm>
            <a:off x="457200"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
        <p:nvSpPr>
          <p:cNvPr id="49" name="Text Box 39"/>
          <p:cNvSpPr txBox="1">
            <a:spLocks noChangeArrowheads="1"/>
          </p:cNvSpPr>
          <p:nvPr/>
        </p:nvSpPr>
        <p:spPr bwMode="auto">
          <a:xfrm>
            <a:off x="176610" y="5054782"/>
            <a:ext cx="5320506" cy="1015663"/>
          </a:xfrm>
          <a:prstGeom prst="rect">
            <a:avLst/>
          </a:prstGeom>
          <a:noFill/>
          <a:ln w="9525">
            <a:noFill/>
            <a:miter lim="800000"/>
            <a:headEnd/>
            <a:tailEnd/>
          </a:ln>
        </p:spPr>
        <p:txBody>
          <a:bodyPr wrap="square">
            <a:spAutoFit/>
          </a:bodyPr>
          <a:lstStyle/>
          <a:p>
            <a:pPr algn="just">
              <a:buFont typeface="Wingdings" pitchFamily="2" charset="2"/>
              <a:buChar char="§"/>
            </a:pPr>
            <a:r>
              <a:rPr lang="el-GR" sz="2000" dirty="0">
                <a:solidFill>
                  <a:schemeClr val="tx2">
                    <a:lumMod val="50000"/>
                  </a:schemeClr>
                </a:solidFill>
                <a:latin typeface="Calibri" pitchFamily="34" charset="0"/>
                <a:cs typeface="Calibri" pitchFamily="34" charset="0"/>
              </a:rPr>
              <a:t> </a:t>
            </a:r>
            <a:r>
              <a:rPr lang="el-GR" sz="2000" dirty="0" smtClean="0">
                <a:solidFill>
                  <a:schemeClr val="tx1">
                    <a:lumMod val="95000"/>
                    <a:lumOff val="5000"/>
                  </a:schemeClr>
                </a:solidFill>
                <a:latin typeface="Calibri" pitchFamily="34" charset="0"/>
                <a:cs typeface="Calibri" pitchFamily="34" charset="0"/>
              </a:rPr>
              <a:t>Γενική λύση</a:t>
            </a:r>
            <a:endParaRPr lang="en-US" sz="2000" dirty="0" smtClean="0">
              <a:solidFill>
                <a:schemeClr val="tx1">
                  <a:lumMod val="95000"/>
                  <a:lumOff val="5000"/>
                </a:schemeClr>
              </a:solidFill>
              <a:latin typeface="Calibri" pitchFamily="34" charset="0"/>
              <a:cs typeface="Calibri" pitchFamily="34" charset="0"/>
            </a:endParaRPr>
          </a:p>
          <a:p>
            <a:pPr algn="just"/>
            <a:r>
              <a:rPr lang="el-GR" sz="2000" dirty="0" smtClean="0">
                <a:solidFill>
                  <a:schemeClr val="tx1">
                    <a:lumMod val="95000"/>
                    <a:lumOff val="5000"/>
                  </a:schemeClr>
                </a:solidFill>
                <a:latin typeface="Calibri" pitchFamily="34" charset="0"/>
                <a:cs typeface="Calibri" pitchFamily="34" charset="0"/>
              </a:rPr>
              <a:t>Μια σχέση για την </a:t>
            </a:r>
            <a:r>
              <a:rPr lang="el-GR" sz="2000" dirty="0" err="1" smtClean="0">
                <a:solidFill>
                  <a:schemeClr val="tx1">
                    <a:lumMod val="95000"/>
                    <a:lumOff val="5000"/>
                  </a:schemeClr>
                </a:solidFill>
                <a:latin typeface="Calibri" pitchFamily="34" charset="0"/>
                <a:cs typeface="Calibri" pitchFamily="34" charset="0"/>
              </a:rPr>
              <a:t>υπερκλάση</a:t>
            </a:r>
            <a:endParaRPr lang="el-GR" sz="2000" dirty="0" smtClean="0">
              <a:solidFill>
                <a:schemeClr val="tx1">
                  <a:lumMod val="95000"/>
                  <a:lumOff val="5000"/>
                </a:schemeClr>
              </a:solidFill>
              <a:latin typeface="Calibri" pitchFamily="34" charset="0"/>
              <a:cs typeface="Calibri" pitchFamily="34" charset="0"/>
            </a:endParaRPr>
          </a:p>
          <a:p>
            <a:pPr algn="just"/>
            <a:r>
              <a:rPr lang="el-GR" sz="2000" dirty="0" smtClean="0">
                <a:solidFill>
                  <a:schemeClr val="tx1">
                    <a:lumMod val="95000"/>
                    <a:lumOff val="5000"/>
                  </a:schemeClr>
                </a:solidFill>
                <a:latin typeface="Calibri" pitchFamily="34" charset="0"/>
                <a:cs typeface="Calibri" pitchFamily="34" charset="0"/>
              </a:rPr>
              <a:t>Μια σχέση για κάθε υποκλάση</a:t>
            </a:r>
            <a:endParaRPr lang="el-GR" sz="2000" dirty="0">
              <a:solidFill>
                <a:schemeClr val="tx1">
                  <a:lumMod val="95000"/>
                  <a:lumOff val="5000"/>
                </a:schemeClr>
              </a:solidFill>
              <a:latin typeface="Calibri" pitchFamily="34" charset="0"/>
              <a:cs typeface="Calibri" pitchFamily="34" charset="0"/>
            </a:endParaRPr>
          </a:p>
        </p:txBody>
      </p:sp>
      <p:sp>
        <p:nvSpPr>
          <p:cNvPr id="4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008921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25</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594337" y="2360246"/>
            <a:ext cx="5838093" cy="2711939"/>
          </a:xfrm>
          <a:prstGeom prst="rect">
            <a:avLst/>
          </a:prstGeom>
          <a:noFill/>
          <a:ln>
            <a:noFill/>
          </a:ln>
        </p:spPr>
      </p:pic>
    </p:spTree>
    <p:extLst>
      <p:ext uri="{BB962C8B-B14F-4D97-AF65-F5344CB8AC3E}">
        <p14:creationId xmlns:p14="http://schemas.microsoft.com/office/powerpoint/2010/main" val="24513210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26</a:t>
            </a:fld>
            <a:endParaRPr lang="el-GR" altLang="en-US" smtClean="0"/>
          </a:p>
        </p:txBody>
      </p:sp>
      <p:sp>
        <p:nvSpPr>
          <p:cNvPr id="54310" name="Text Box 43"/>
          <p:cNvSpPr txBox="1">
            <a:spLocks noChangeArrowheads="1"/>
          </p:cNvSpPr>
          <p:nvPr/>
        </p:nvSpPr>
        <p:spPr bwMode="auto">
          <a:xfrm>
            <a:off x="457200" y="5261658"/>
            <a:ext cx="6469062" cy="646331"/>
          </a:xfrm>
          <a:prstGeom prst="rect">
            <a:avLst/>
          </a:prstGeom>
          <a:noFill/>
          <a:ln w="9525">
            <a:noFill/>
            <a:miter lim="800000"/>
            <a:headEnd/>
            <a:tailEnd/>
          </a:ln>
        </p:spPr>
        <p:txBody>
          <a:bodyPr wrap="square">
            <a:spAutoFit/>
          </a:bodyPr>
          <a:lstStyle/>
          <a:p>
            <a:r>
              <a:rPr lang="el-GR" dirty="0">
                <a:solidFill>
                  <a:schemeClr val="accent3">
                    <a:lumMod val="75000"/>
                  </a:schemeClr>
                </a:solidFill>
                <a:latin typeface="Calibri" pitchFamily="34" charset="0"/>
                <a:cs typeface="Calibri" pitchFamily="34" charset="0"/>
              </a:rPr>
              <a:t>Παράδειγμα</a:t>
            </a:r>
          </a:p>
          <a:p>
            <a:r>
              <a:rPr lang="el-GR" dirty="0">
                <a:solidFill>
                  <a:schemeClr val="accent3">
                    <a:lumMod val="75000"/>
                  </a:schemeClr>
                </a:solidFill>
                <a:latin typeface="Calibri" pitchFamily="34" charset="0"/>
                <a:cs typeface="Calibri" pitchFamily="34" charset="0"/>
              </a:rPr>
              <a:t>Μάθημα </a:t>
            </a:r>
            <a:r>
              <a:rPr lang="el-GR" dirty="0" smtClean="0">
                <a:solidFill>
                  <a:schemeClr val="accent3">
                    <a:lumMod val="75000"/>
                  </a:schemeClr>
                </a:solidFill>
                <a:latin typeface="Calibri" pitchFamily="34" charset="0"/>
                <a:cs typeface="Calibri" pitchFamily="34" charset="0"/>
              </a:rPr>
              <a:t>(</a:t>
            </a:r>
            <a:r>
              <a:rPr lang="el-GR" dirty="0">
                <a:solidFill>
                  <a:schemeClr val="accent3">
                    <a:lumMod val="75000"/>
                  </a:schemeClr>
                </a:solidFill>
                <a:latin typeface="Calibri" pitchFamily="34" charset="0"/>
                <a:cs typeface="Calibri" pitchFamily="34" charset="0"/>
              </a:rPr>
              <a:t>Υποχρεωτικό (</a:t>
            </a:r>
            <a:r>
              <a:rPr lang="el-GR" dirty="0" smtClean="0">
                <a:solidFill>
                  <a:schemeClr val="accent3">
                    <a:lumMod val="75000"/>
                  </a:schemeClr>
                </a:solidFill>
                <a:latin typeface="Calibri" pitchFamily="34" charset="0"/>
                <a:cs typeface="Calibri" pitchFamily="34" charset="0"/>
              </a:rPr>
              <a:t>εξάμηνο) Επιλογής </a:t>
            </a:r>
            <a:r>
              <a:rPr lang="el-GR" dirty="0">
                <a:solidFill>
                  <a:schemeClr val="accent3">
                    <a:lumMod val="75000"/>
                  </a:schemeClr>
                </a:solidFill>
                <a:latin typeface="Calibri" pitchFamily="34" charset="0"/>
                <a:cs typeface="Calibri" pitchFamily="34" charset="0"/>
              </a:rPr>
              <a:t>(κατεύθυνση</a:t>
            </a:r>
            <a:r>
              <a:rPr lang="el-GR" dirty="0" smtClean="0">
                <a:solidFill>
                  <a:schemeClr val="accent3">
                    <a:lumMod val="75000"/>
                  </a:schemeClr>
                </a:solidFill>
                <a:latin typeface="Calibri" pitchFamily="34" charset="0"/>
                <a:cs typeface="Calibri" pitchFamily="34" charset="0"/>
              </a:rPr>
              <a:t>))</a:t>
            </a:r>
            <a:endParaRPr lang="el-GR" dirty="0">
              <a:solidFill>
                <a:schemeClr val="accent3">
                  <a:lumMod val="75000"/>
                </a:schemeClr>
              </a:solidFill>
              <a:latin typeface="Calibri" pitchFamily="34" charset="0"/>
              <a:cs typeface="Calibri" pitchFamily="34" charset="0"/>
            </a:endParaRPr>
          </a:p>
        </p:txBody>
      </p:sp>
      <p:sp>
        <p:nvSpPr>
          <p:cNvPr id="54311" name="Text Box 44"/>
          <p:cNvSpPr txBox="1">
            <a:spLocks noChangeArrowheads="1"/>
          </p:cNvSpPr>
          <p:nvPr/>
        </p:nvSpPr>
        <p:spPr bwMode="auto">
          <a:xfrm>
            <a:off x="752596" y="1643184"/>
            <a:ext cx="8586789" cy="3170099"/>
          </a:xfrm>
          <a:prstGeom prst="rect">
            <a:avLst/>
          </a:prstGeom>
          <a:noFill/>
          <a:ln w="9525">
            <a:noFill/>
            <a:miter lim="800000"/>
            <a:headEnd/>
            <a:tailEnd/>
          </a:ln>
        </p:spPr>
        <p:txBody>
          <a:bodyPr wrap="square">
            <a:spAutoFit/>
          </a:bodyPr>
          <a:lstStyle/>
          <a:p>
            <a:pPr algn="just">
              <a:spcBef>
                <a:spcPct val="50000"/>
              </a:spcBef>
            </a:pPr>
            <a:r>
              <a:rPr lang="el-GR" sz="2000" dirty="0" smtClean="0">
                <a:latin typeface="Calibri" pitchFamily="34" charset="0"/>
                <a:cs typeface="Calibri" pitchFamily="34" charset="0"/>
              </a:rPr>
              <a:t>Άλλες επιλογές</a:t>
            </a:r>
          </a:p>
          <a:p>
            <a:pPr marL="342900" indent="-342900" algn="just">
              <a:spcBef>
                <a:spcPct val="50000"/>
              </a:spcBef>
              <a:buFont typeface="Wingdings" pitchFamily="2" charset="2"/>
              <a:buChar char="§"/>
            </a:pPr>
            <a:r>
              <a:rPr lang="el-GR" sz="2000" dirty="0" smtClean="0">
                <a:latin typeface="Calibri" pitchFamily="34" charset="0"/>
                <a:cs typeface="Calibri" pitchFamily="34" charset="0"/>
              </a:rPr>
              <a:t>Μια μόνο σχέση (για την </a:t>
            </a:r>
            <a:r>
              <a:rPr lang="el-GR" sz="2000" dirty="0" err="1" smtClean="0">
                <a:latin typeface="Calibri" pitchFamily="34" charset="0"/>
                <a:cs typeface="Calibri" pitchFamily="34" charset="0"/>
              </a:rPr>
              <a:t>υπερκλάση</a:t>
            </a:r>
            <a:r>
              <a:rPr lang="el-GR" sz="2000" dirty="0" smtClean="0">
                <a:latin typeface="Calibri" pitchFamily="34" charset="0"/>
                <a:cs typeface="Calibri" pitchFamily="34" charset="0"/>
              </a:rPr>
              <a:t>) </a:t>
            </a:r>
          </a:p>
          <a:p>
            <a:pPr marL="800100" lvl="1" indent="-342900" algn="just">
              <a:spcBef>
                <a:spcPct val="50000"/>
              </a:spcBef>
              <a:buFont typeface="Wingdings" pitchFamily="2" charset="2"/>
              <a:buChar char="§"/>
            </a:pPr>
            <a:r>
              <a:rPr lang="en-US" sz="2000" dirty="0" smtClean="0">
                <a:latin typeface="Calibri" pitchFamily="34" charset="0"/>
                <a:cs typeface="Calibri" pitchFamily="34" charset="0"/>
              </a:rPr>
              <a:t>Null </a:t>
            </a:r>
            <a:r>
              <a:rPr lang="el-GR" sz="2000" dirty="0" smtClean="0">
                <a:latin typeface="Calibri" pitchFamily="34" charset="0"/>
                <a:cs typeface="Calibri" pitchFamily="34" charset="0"/>
              </a:rPr>
              <a:t>τιμές</a:t>
            </a:r>
          </a:p>
          <a:p>
            <a:pPr marL="800100" lvl="1" indent="-342900" algn="just">
              <a:spcBef>
                <a:spcPct val="50000"/>
              </a:spcBef>
              <a:buFont typeface="Wingdings" pitchFamily="2" charset="2"/>
              <a:buChar char="§"/>
            </a:pPr>
            <a:r>
              <a:rPr lang="el-GR" sz="2000" dirty="0" smtClean="0">
                <a:latin typeface="Calibri" pitchFamily="34" charset="0"/>
                <a:cs typeface="Calibri" pitchFamily="34" charset="0"/>
              </a:rPr>
              <a:t>Ξένα κλειδιά; </a:t>
            </a:r>
            <a:endParaRPr lang="el-GR" sz="2000" dirty="0">
              <a:latin typeface="Calibri" pitchFamily="34" charset="0"/>
              <a:cs typeface="Calibri" pitchFamily="34" charset="0"/>
            </a:endParaRPr>
          </a:p>
          <a:p>
            <a:pPr marL="342900" indent="-342900" algn="just">
              <a:spcBef>
                <a:spcPct val="50000"/>
              </a:spcBef>
              <a:buFont typeface="Wingdings" pitchFamily="2" charset="2"/>
              <a:buChar char="§"/>
            </a:pPr>
            <a:r>
              <a:rPr lang="el-GR" sz="2000" dirty="0" smtClean="0">
                <a:latin typeface="Calibri" pitchFamily="34" charset="0"/>
                <a:cs typeface="Calibri" pitchFamily="34" charset="0"/>
              </a:rPr>
              <a:t> Σχέσεις </a:t>
            </a:r>
            <a:r>
              <a:rPr lang="el-GR" sz="2000" u="sng" dirty="0" smtClean="0">
                <a:latin typeface="Calibri" pitchFamily="34" charset="0"/>
                <a:cs typeface="Calibri" pitchFamily="34" charset="0"/>
              </a:rPr>
              <a:t>μόνο</a:t>
            </a:r>
            <a:r>
              <a:rPr lang="el-GR" sz="2000" dirty="0" smtClean="0">
                <a:latin typeface="Calibri" pitchFamily="34" charset="0"/>
                <a:cs typeface="Calibri" pitchFamily="34" charset="0"/>
              </a:rPr>
              <a:t> για τις </a:t>
            </a:r>
            <a:r>
              <a:rPr lang="el-GR" sz="2000" dirty="0" err="1" smtClean="0">
                <a:latin typeface="Calibri" pitchFamily="34" charset="0"/>
                <a:cs typeface="Calibri" pitchFamily="34" charset="0"/>
              </a:rPr>
              <a:t>υποκλάσεις</a:t>
            </a:r>
            <a:r>
              <a:rPr lang="el-GR" sz="2000" dirty="0" smtClean="0">
                <a:latin typeface="Calibri" pitchFamily="34" charset="0"/>
                <a:cs typeface="Calibri" pitchFamily="34" charset="0"/>
              </a:rPr>
              <a:t> </a:t>
            </a:r>
          </a:p>
          <a:p>
            <a:pPr marL="800100" lvl="1" indent="-342900" algn="just">
              <a:spcBef>
                <a:spcPct val="50000"/>
              </a:spcBef>
              <a:buFont typeface="Wingdings" pitchFamily="2" charset="2"/>
              <a:buChar char="§"/>
            </a:pPr>
            <a:r>
              <a:rPr lang="el-GR" sz="2000" dirty="0" smtClean="0">
                <a:latin typeface="Calibri" pitchFamily="34" charset="0"/>
                <a:cs typeface="Calibri" pitchFamily="34" charset="0"/>
              </a:rPr>
              <a:t>πότε; Ολική συμμετοχή</a:t>
            </a:r>
          </a:p>
          <a:p>
            <a:pPr marL="800100" lvl="1" indent="-342900" algn="just">
              <a:spcBef>
                <a:spcPct val="50000"/>
              </a:spcBef>
              <a:buFont typeface="Wingdings" pitchFamily="2" charset="2"/>
              <a:buChar char="§"/>
            </a:pPr>
            <a:r>
              <a:rPr lang="el-GR" sz="2000" dirty="0" smtClean="0">
                <a:latin typeface="Calibri" pitchFamily="34" charset="0"/>
                <a:cs typeface="Calibri" pitchFamily="34" charset="0"/>
              </a:rPr>
              <a:t>μη </a:t>
            </a:r>
            <a:r>
              <a:rPr lang="el-GR" sz="2000" dirty="0">
                <a:latin typeface="Calibri" pitchFamily="34" charset="0"/>
                <a:cs typeface="Calibri" pitchFamily="34" charset="0"/>
              </a:rPr>
              <a:t>επικάλυψη </a:t>
            </a:r>
            <a:r>
              <a:rPr lang="el-GR" sz="2000" dirty="0" smtClean="0">
                <a:latin typeface="Calibri" pitchFamily="34" charset="0"/>
                <a:cs typeface="Calibri" pitchFamily="34" charset="0"/>
              </a:rPr>
              <a:t>- Πρέπει να επαναλάβουμε τα γνωρίσματα</a:t>
            </a:r>
            <a:endParaRPr lang="el-GR" sz="2000" dirty="0">
              <a:latin typeface="Calibri" pitchFamily="34" charset="0"/>
              <a:cs typeface="Calibri" pitchFamily="34" charset="0"/>
            </a:endParaRPr>
          </a:p>
        </p:txBody>
      </p:sp>
      <p:sp>
        <p:nvSpPr>
          <p:cNvPr id="2" name="Title 1"/>
          <p:cNvSpPr>
            <a:spLocks noGrp="1"/>
          </p:cNvSpPr>
          <p:nvPr>
            <p:ph type="title"/>
          </p:nvPr>
        </p:nvSpPr>
        <p:spPr>
          <a:xfrm>
            <a:off x="504825"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713379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27</a:t>
            </a:fld>
            <a:endParaRPr lang="el-GR" altLang="en-US" smtClean="0"/>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900113" y="1425330"/>
            <a:ext cx="7429500" cy="4154984"/>
          </a:xfrm>
          <a:prstGeom prst="rect">
            <a:avLst/>
          </a:prstGeom>
          <a:noFill/>
          <a:ln w="9525">
            <a:noFill/>
            <a:miter lim="800000"/>
            <a:headEnd/>
            <a:tailEnd/>
          </a:ln>
        </p:spPr>
        <p:txBody>
          <a:bodyPr wrap="square">
            <a:spAutoFit/>
          </a:bodyPr>
          <a:lstStyle/>
          <a:p>
            <a:pPr marL="457200" indent="-457200" algn="just" eaLnBrk="0" hangingPunct="0"/>
            <a:r>
              <a:rPr lang="el-GR" sz="2400" dirty="0" smtClean="0">
                <a:latin typeface="Calibri" pitchFamily="34" charset="0"/>
                <a:cs typeface="Calibri" pitchFamily="34" charset="0"/>
              </a:rPr>
              <a:t>Μετά </a:t>
            </a:r>
            <a:r>
              <a:rPr lang="el-GR" sz="2400" dirty="0">
                <a:latin typeface="Calibri" pitchFamily="34" charset="0"/>
                <a:cs typeface="Calibri" pitchFamily="34" charset="0"/>
              </a:rPr>
              <a:t>τη φάση του σχεδιασμού, καταλήγουμε σε ένα σχεσιακό σχήμα.</a:t>
            </a:r>
          </a:p>
          <a:p>
            <a:pPr marL="457200" indent="-457200" algn="just" eaLnBrk="0" hangingPunct="0"/>
            <a:endParaRPr lang="el-GR"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Δυο </a:t>
            </a:r>
            <a:r>
              <a:rPr lang="el-GR" sz="2400" dirty="0" smtClean="0">
                <a:latin typeface="Calibri" pitchFamily="34" charset="0"/>
                <a:cs typeface="Calibri" pitchFamily="34" charset="0"/>
              </a:rPr>
              <a:t>ερωτήματα</a:t>
            </a:r>
            <a:endParaRPr lang="el-GR" sz="2400" dirty="0">
              <a:latin typeface="Calibri" pitchFamily="34" charset="0"/>
              <a:cs typeface="Calibri" pitchFamily="34" charset="0"/>
            </a:endParaRPr>
          </a:p>
          <a:p>
            <a:pPr marL="457200" indent="-457200" algn="just" eaLnBrk="0" hangingPunct="0">
              <a:buFontTx/>
              <a:buAutoNum type="arabicPeriod"/>
            </a:pPr>
            <a:r>
              <a:rPr lang="el-GR" sz="2400" dirty="0">
                <a:latin typeface="Calibri" pitchFamily="34" charset="0"/>
                <a:cs typeface="Calibri" pitchFamily="34" charset="0"/>
              </a:rPr>
              <a:t>Είναι ο σχεδιασμός μας καλός;</a:t>
            </a:r>
          </a:p>
          <a:p>
            <a:pPr marL="1371600" lvl="2" indent="-457200" algn="just" eaLnBrk="0" hangingPunct="0"/>
            <a:r>
              <a:rPr lang="el-GR" sz="2400" i="1" dirty="0">
                <a:latin typeface="Calibri" pitchFamily="34" charset="0"/>
                <a:cs typeface="Calibri" pitchFamily="34" charset="0"/>
              </a:rPr>
              <a:t>Θεωρία Κανονικών </a:t>
            </a:r>
            <a:r>
              <a:rPr lang="el-GR" sz="2400" i="1" dirty="0" smtClean="0">
                <a:latin typeface="Calibri" pitchFamily="34" charset="0"/>
                <a:cs typeface="Calibri" pitchFamily="34" charset="0"/>
              </a:rPr>
              <a:t>Μορφών</a:t>
            </a:r>
            <a:endParaRPr lang="el-GR" sz="2400" dirty="0">
              <a:latin typeface="Calibri" pitchFamily="34" charset="0"/>
              <a:cs typeface="Calibri" pitchFamily="34" charset="0"/>
            </a:endParaRPr>
          </a:p>
          <a:p>
            <a:pPr marL="457200" indent="-457200" algn="just" eaLnBrk="0" hangingPunct="0">
              <a:buFontTx/>
              <a:buAutoNum type="arabicPeriod"/>
            </a:pPr>
            <a:r>
              <a:rPr lang="el-GR" sz="2400" dirty="0">
                <a:latin typeface="Calibri" pitchFamily="34" charset="0"/>
                <a:cs typeface="Calibri" pitchFamily="34" charset="0"/>
              </a:rPr>
              <a:t>Πως θα υλοποιήσουμε (προγραμματίσουμε) την εφαρμογή μας χρησιμοποιώντας ένα ΣΔΒΔ;</a:t>
            </a:r>
          </a:p>
          <a:p>
            <a:pPr marL="457200" indent="-457200" algn="just" eaLnBrk="0" hangingPunct="0"/>
            <a:r>
              <a:rPr lang="el-GR" sz="2400" dirty="0">
                <a:latin typeface="Calibri" pitchFamily="34" charset="0"/>
                <a:cs typeface="Calibri" pitchFamily="34" charset="0"/>
              </a:rPr>
              <a:t>		</a:t>
            </a:r>
            <a:r>
              <a:rPr lang="en-US" sz="2400" i="1" dirty="0" smtClean="0">
                <a:latin typeface="Calibri" pitchFamily="34" charset="0"/>
                <a:cs typeface="Calibri" pitchFamily="34" charset="0"/>
              </a:rPr>
              <a:t>SQL</a:t>
            </a:r>
            <a:endParaRPr lang="en-US" sz="2400" i="1" dirty="0">
              <a:latin typeface="Calibri" pitchFamily="34" charset="0"/>
              <a:cs typeface="Calibri" pitchFamily="34" charset="0"/>
            </a:endParaRPr>
          </a:p>
          <a:p>
            <a:pPr marL="457200" indent="-457200" algn="just" eaLnBrk="0" hangingPunct="0"/>
            <a:endParaRPr lang="en-US"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	</a:t>
            </a:r>
            <a:r>
              <a:rPr lang="el-GR" sz="2400" i="1" dirty="0">
                <a:latin typeface="Calibri" pitchFamily="34" charset="0"/>
                <a:cs typeface="Calibri" pitchFamily="34" charset="0"/>
              </a:rPr>
              <a:t>Θα αρχίσουμε από το ερώτημα </a:t>
            </a:r>
            <a:r>
              <a:rPr lang="el-GR" sz="2400" i="1" dirty="0" smtClean="0">
                <a:latin typeface="Calibri" pitchFamily="34" charset="0"/>
                <a:cs typeface="Calibri" pitchFamily="34" charset="0"/>
              </a:rPr>
              <a:t>2</a:t>
            </a:r>
            <a:endParaRPr lang="el-GR" sz="2400" i="1" dirty="0">
              <a:latin typeface="Calibri" pitchFamily="34" charset="0"/>
              <a:cs typeface="Calibri" pitchFamily="34" charset="0"/>
            </a:endParaRPr>
          </a:p>
        </p:txBody>
      </p:sp>
      <p:sp>
        <p:nvSpPr>
          <p:cNvPr id="2" name="Title 1"/>
          <p:cNvSpPr>
            <a:spLocks noGrp="1"/>
          </p:cNvSpPr>
          <p:nvPr>
            <p:ph type="title"/>
          </p:nvPr>
        </p:nvSpPr>
        <p:spPr>
          <a:xfrm>
            <a:off x="421481" y="185738"/>
            <a:ext cx="8229600" cy="1143000"/>
          </a:xfrm>
        </p:spPr>
        <p:txBody>
          <a:bodyPr/>
          <a:lstStyle/>
          <a:p>
            <a:r>
              <a:rPr lang="el-GR" dirty="0" smtClean="0">
                <a:solidFill>
                  <a:schemeClr val="accent6">
                    <a:lumMod val="75000"/>
                  </a:schemeClr>
                </a:solidFill>
              </a:rPr>
              <a:t>Σε επόμενα μαθήματα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8915534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28</a:t>
            </a:fld>
            <a:endParaRPr lang="el-GR" altLang="en-US" smtClean="0"/>
          </a:p>
        </p:txBody>
      </p:sp>
      <p:sp>
        <p:nvSpPr>
          <p:cNvPr id="55302" name="Text Box 3"/>
          <p:cNvSpPr txBox="1">
            <a:spLocks noChangeArrowheads="1"/>
          </p:cNvSpPr>
          <p:nvPr/>
        </p:nvSpPr>
        <p:spPr bwMode="auto">
          <a:xfrm>
            <a:off x="571500" y="181451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Τύπος οντοτήτων		</a:t>
            </a:r>
            <a:endParaRPr lang="el-GR" sz="2000" b="1" dirty="0"/>
          </a:p>
        </p:txBody>
      </p:sp>
      <p:sp>
        <p:nvSpPr>
          <p:cNvPr id="55304" name="Text Box 5"/>
          <p:cNvSpPr txBox="1">
            <a:spLocks noChangeArrowheads="1"/>
          </p:cNvSpPr>
          <p:nvPr/>
        </p:nvSpPr>
        <p:spPr bwMode="auto">
          <a:xfrm>
            <a:off x="4610100" y="1814512"/>
            <a:ext cx="2209800" cy="396875"/>
          </a:xfrm>
          <a:prstGeom prst="rect">
            <a:avLst/>
          </a:prstGeom>
          <a:noFill/>
          <a:ln w="9525">
            <a:noFill/>
            <a:miter lim="800000"/>
            <a:headEnd/>
            <a:tailEnd/>
          </a:ln>
        </p:spPr>
        <p:txBody>
          <a:bodyPr>
            <a:spAutoFit/>
          </a:bodyPr>
          <a:lstStyle/>
          <a:p>
            <a:pPr eaLnBrk="0" hangingPunct="0">
              <a:spcBef>
                <a:spcPct val="50000"/>
              </a:spcBef>
            </a:pPr>
            <a:r>
              <a:rPr lang="el-GR" sz="2000"/>
              <a:t>Σχέση (οντοτήτων)</a:t>
            </a:r>
          </a:p>
        </p:txBody>
      </p:sp>
      <p:sp>
        <p:nvSpPr>
          <p:cNvPr id="55305" name="Text Box 6"/>
          <p:cNvSpPr txBox="1">
            <a:spLocks noChangeArrowheads="1"/>
          </p:cNvSpPr>
          <p:nvPr/>
        </p:nvSpPr>
        <p:spPr bwMode="auto">
          <a:xfrm>
            <a:off x="571500" y="2211387"/>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t>Τύπος συσχέτισης 1:1 ή 1:Ν</a:t>
            </a:r>
            <a:endParaRPr lang="el-GR" sz="2000" b="1"/>
          </a:p>
        </p:txBody>
      </p:sp>
      <p:sp>
        <p:nvSpPr>
          <p:cNvPr id="55306" name="Text Box 7"/>
          <p:cNvSpPr txBox="1">
            <a:spLocks noChangeArrowheads="1"/>
          </p:cNvSpPr>
          <p:nvPr/>
        </p:nvSpPr>
        <p:spPr bwMode="auto">
          <a:xfrm>
            <a:off x="4610100" y="2211387"/>
            <a:ext cx="3962400" cy="396875"/>
          </a:xfrm>
          <a:prstGeom prst="rect">
            <a:avLst/>
          </a:prstGeom>
          <a:noFill/>
          <a:ln w="9525">
            <a:noFill/>
            <a:miter lim="800000"/>
            <a:headEnd/>
            <a:tailEnd/>
          </a:ln>
        </p:spPr>
        <p:txBody>
          <a:bodyPr>
            <a:spAutoFit/>
          </a:bodyPr>
          <a:lstStyle/>
          <a:p>
            <a:pPr eaLnBrk="0" hangingPunct="0">
              <a:spcBef>
                <a:spcPct val="50000"/>
              </a:spcBef>
            </a:pPr>
            <a:r>
              <a:rPr lang="el-GR" sz="2000"/>
              <a:t>Ξένο κλειδί ή Σχέση (συσχέτισης)</a:t>
            </a:r>
          </a:p>
        </p:txBody>
      </p:sp>
      <p:sp>
        <p:nvSpPr>
          <p:cNvPr id="55307" name="Text Box 8"/>
          <p:cNvSpPr txBox="1">
            <a:spLocks noChangeArrowheads="1"/>
          </p:cNvSpPr>
          <p:nvPr/>
        </p:nvSpPr>
        <p:spPr bwMode="auto">
          <a:xfrm>
            <a:off x="571500" y="2608262"/>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Τύπος συσχέτισης Μ:Ν</a:t>
            </a:r>
            <a:endParaRPr lang="el-GR" sz="2000" b="1" dirty="0"/>
          </a:p>
        </p:txBody>
      </p:sp>
      <p:sp>
        <p:nvSpPr>
          <p:cNvPr id="55308" name="Text Box 9"/>
          <p:cNvSpPr txBox="1">
            <a:spLocks noChangeArrowheads="1"/>
          </p:cNvSpPr>
          <p:nvPr/>
        </p:nvSpPr>
        <p:spPr bwMode="auto">
          <a:xfrm>
            <a:off x="4610100" y="2608262"/>
            <a:ext cx="4114800" cy="396875"/>
          </a:xfrm>
          <a:prstGeom prst="rect">
            <a:avLst/>
          </a:prstGeom>
          <a:noFill/>
          <a:ln w="9525">
            <a:noFill/>
            <a:miter lim="800000"/>
            <a:headEnd/>
            <a:tailEnd/>
          </a:ln>
        </p:spPr>
        <p:txBody>
          <a:bodyPr>
            <a:spAutoFit/>
          </a:bodyPr>
          <a:lstStyle/>
          <a:p>
            <a:pPr eaLnBrk="0" hangingPunct="0">
              <a:spcBef>
                <a:spcPct val="50000"/>
              </a:spcBef>
            </a:pPr>
            <a:r>
              <a:rPr lang="el-GR" sz="2000"/>
              <a:t>Σχέση (συσχέτισης) με 2 ξένα κλειδιά</a:t>
            </a:r>
            <a:endParaRPr lang="el-GR" sz="2000" b="1"/>
          </a:p>
        </p:txBody>
      </p:sp>
      <p:sp>
        <p:nvSpPr>
          <p:cNvPr id="55309" name="Text Box 10"/>
          <p:cNvSpPr txBox="1">
            <a:spLocks noChangeArrowheads="1"/>
          </p:cNvSpPr>
          <p:nvPr/>
        </p:nvSpPr>
        <p:spPr bwMode="auto">
          <a:xfrm>
            <a:off x="495300" y="3005137"/>
            <a:ext cx="3581400" cy="854075"/>
          </a:xfrm>
          <a:prstGeom prst="rect">
            <a:avLst/>
          </a:prstGeom>
          <a:noFill/>
          <a:ln w="9525">
            <a:noFill/>
            <a:miter lim="800000"/>
            <a:headEnd/>
            <a:tailEnd/>
          </a:ln>
        </p:spPr>
        <p:txBody>
          <a:bodyPr>
            <a:spAutoFit/>
          </a:bodyPr>
          <a:lstStyle/>
          <a:p>
            <a:pPr algn="just" eaLnBrk="0" hangingPunct="0">
              <a:spcBef>
                <a:spcPct val="50000"/>
              </a:spcBef>
            </a:pPr>
            <a:r>
              <a:rPr lang="el-GR" sz="2000"/>
              <a:t>    (και γενικά) </a:t>
            </a:r>
            <a:r>
              <a:rPr lang="en-US" sz="2000"/>
              <a:t>n-</a:t>
            </a:r>
            <a:r>
              <a:rPr lang="el-GR" sz="2000"/>
              <a:t>αδικός τύπος </a:t>
            </a:r>
          </a:p>
          <a:p>
            <a:pPr algn="just" eaLnBrk="0" hangingPunct="0">
              <a:spcBef>
                <a:spcPct val="50000"/>
              </a:spcBef>
            </a:pPr>
            <a:r>
              <a:rPr lang="el-GR" sz="2000"/>
              <a:t>    συσχέτισης		</a:t>
            </a:r>
            <a:endParaRPr lang="el-GR" sz="2000" b="1"/>
          </a:p>
        </p:txBody>
      </p:sp>
      <p:sp>
        <p:nvSpPr>
          <p:cNvPr id="55310" name="Text Box 11"/>
          <p:cNvSpPr txBox="1">
            <a:spLocks noChangeArrowheads="1"/>
          </p:cNvSpPr>
          <p:nvPr/>
        </p:nvSpPr>
        <p:spPr bwMode="auto">
          <a:xfrm>
            <a:off x="4610100" y="3462337"/>
            <a:ext cx="4114800" cy="396875"/>
          </a:xfrm>
          <a:prstGeom prst="rect">
            <a:avLst/>
          </a:prstGeom>
          <a:noFill/>
          <a:ln w="9525">
            <a:noFill/>
            <a:miter lim="800000"/>
            <a:headEnd/>
            <a:tailEnd/>
          </a:ln>
        </p:spPr>
        <p:txBody>
          <a:bodyPr>
            <a:spAutoFit/>
          </a:bodyPr>
          <a:lstStyle/>
          <a:p>
            <a:pPr eaLnBrk="0" hangingPunct="0">
              <a:spcBef>
                <a:spcPct val="50000"/>
              </a:spcBef>
            </a:pPr>
            <a:r>
              <a:rPr lang="el-GR" sz="2000"/>
              <a:t>Σχέση (συσχέτισης) με </a:t>
            </a:r>
            <a:r>
              <a:rPr lang="en-US" sz="2000"/>
              <a:t>n</a:t>
            </a:r>
            <a:r>
              <a:rPr lang="el-GR" sz="2000"/>
              <a:t> ξένα κλειδιά</a:t>
            </a:r>
          </a:p>
        </p:txBody>
      </p:sp>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a:t>Απλό γνώρισμα</a:t>
            </a:r>
            <a:endParaRPr lang="el-GR" sz="2000" b="1"/>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t>Γνώρισμα</a:t>
            </a:r>
            <a:endParaRPr lang="el-GR" sz="2000" b="1"/>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t>Σύνθετο γνώρισμα</a:t>
            </a:r>
            <a:endParaRPr lang="el-GR" sz="2000" b="1"/>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t>Σύνολο από γνωρίσματα</a:t>
            </a:r>
            <a:endParaRPr lang="el-GR" sz="2000" b="1"/>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t>Πλειότιμο γνώρισμα</a:t>
            </a:r>
            <a:endParaRPr lang="el-GR" sz="2000" b="1"/>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t>Σχέση και ξένο κλειδί</a:t>
            </a:r>
            <a:endParaRPr lang="el-GR" sz="2000" b="1"/>
          </a:p>
        </p:txBody>
      </p:sp>
      <p:sp>
        <p:nvSpPr>
          <p:cNvPr id="2" name="Title 1"/>
          <p:cNvSpPr>
            <a:spLocks noGrp="1"/>
          </p:cNvSpPr>
          <p:nvPr>
            <p:ph type="title"/>
          </p:nvPr>
        </p:nvSpPr>
        <p:spPr/>
        <p:txBody>
          <a:bodyPr/>
          <a:lstStyle/>
          <a:p>
            <a:r>
              <a:rPr lang="el-GR" dirty="0" smtClean="0"/>
              <a:t>Ανακεφαλαίωση</a:t>
            </a:r>
            <a:endParaRPr lang="en-US" dirty="0"/>
          </a:p>
        </p:txBody>
      </p:sp>
      <p:sp>
        <p:nvSpPr>
          <p:cNvPr id="2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155776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29</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3</a:t>
            </a:fld>
            <a:endParaRPr lang="el-GR" altLang="en-US" smtClean="0"/>
          </a:p>
        </p:txBody>
      </p:sp>
      <p:sp>
        <p:nvSpPr>
          <p:cNvPr id="33798" name="Text Box 3"/>
          <p:cNvSpPr txBox="1">
            <a:spLocks noChangeArrowheads="1"/>
          </p:cNvSpPr>
          <p:nvPr/>
        </p:nvSpPr>
        <p:spPr bwMode="auto">
          <a:xfrm>
            <a:off x="762000" y="1943100"/>
            <a:ext cx="7239000" cy="138499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Για κάθε </a:t>
            </a:r>
            <a:r>
              <a:rPr lang="el-GR" sz="2800" i="1" dirty="0">
                <a:solidFill>
                  <a:schemeClr val="tx2">
                    <a:lumMod val="60000"/>
                    <a:lumOff val="40000"/>
                  </a:schemeClr>
                </a:solidFill>
                <a:latin typeface="Calibri" pitchFamily="34" charset="0"/>
                <a:cs typeface="Calibri" pitchFamily="34" charset="0"/>
              </a:rPr>
              <a:t>τύπο οντοτήτων </a:t>
            </a:r>
            <a:r>
              <a:rPr lang="el-GR" sz="2800" dirty="0">
                <a:latin typeface="Calibri" pitchFamily="34" charset="0"/>
                <a:cs typeface="Calibri" pitchFamily="34" charset="0"/>
              </a:rPr>
              <a:t>και για κάθε </a:t>
            </a:r>
            <a:r>
              <a:rPr lang="el-GR" sz="2800" i="1" dirty="0">
                <a:solidFill>
                  <a:schemeClr val="tx2">
                    <a:lumMod val="60000"/>
                    <a:lumOff val="40000"/>
                  </a:schemeClr>
                </a:solidFill>
                <a:latin typeface="Calibri" pitchFamily="34" charset="0"/>
                <a:cs typeface="Calibri" pitchFamily="34" charset="0"/>
              </a:rPr>
              <a:t>τύπο συσχετίσεων</a:t>
            </a:r>
            <a:r>
              <a:rPr lang="el-GR" sz="2800" i="1" dirty="0">
                <a:solidFill>
                  <a:schemeClr val="accent5">
                    <a:lumMod val="50000"/>
                  </a:schemeClr>
                </a:solidFill>
                <a:latin typeface="Calibri" pitchFamily="34" charset="0"/>
                <a:cs typeface="Calibri" pitchFamily="34" charset="0"/>
              </a:rPr>
              <a:t> </a:t>
            </a:r>
            <a:r>
              <a:rPr lang="el-GR" sz="2800" dirty="0">
                <a:latin typeface="Calibri" pitchFamily="34" charset="0"/>
                <a:cs typeface="Calibri" pitchFamily="34" charset="0"/>
              </a:rPr>
              <a:t>δημιουργούμε ένα </a:t>
            </a:r>
            <a:r>
              <a:rPr lang="el-GR" sz="2800" i="1" dirty="0">
                <a:solidFill>
                  <a:schemeClr val="tx2">
                    <a:lumMod val="60000"/>
                    <a:lumOff val="40000"/>
                  </a:schemeClr>
                </a:solidFill>
                <a:latin typeface="Calibri" pitchFamily="34" charset="0"/>
                <a:cs typeface="Calibri" pitchFamily="34" charset="0"/>
              </a:rPr>
              <a:t>σχήμα σχέσης  </a:t>
            </a:r>
            <a:r>
              <a:rPr lang="el-GR" sz="2800" dirty="0">
                <a:latin typeface="Calibri" pitchFamily="34" charset="0"/>
                <a:cs typeface="Calibri" pitchFamily="34" charset="0"/>
              </a:rPr>
              <a:t>που παίρνει το όνομα του αντίστοιχου τύπου</a:t>
            </a:r>
            <a:r>
              <a:rPr lang="el-GR" sz="2800" b="1" dirty="0">
                <a:latin typeface="Calibri" pitchFamily="34" charset="0"/>
                <a:cs typeface="Calibri" pitchFamily="34" charset="0"/>
              </a:rPr>
              <a:t>.</a:t>
            </a:r>
          </a:p>
        </p:txBody>
      </p:sp>
      <p:sp>
        <p:nvSpPr>
          <p:cNvPr id="2" name="Title 1"/>
          <p:cNvSpPr>
            <a:spLocks noGrp="1"/>
          </p:cNvSpPr>
          <p:nvPr>
            <p:ph type="title"/>
          </p:nvPr>
        </p:nvSpPr>
        <p:spPr>
          <a:xfrm>
            <a:off x="457200" y="236538"/>
            <a:ext cx="8229600" cy="1143000"/>
          </a:xfrm>
        </p:spPr>
        <p:txBody>
          <a:bodyPr/>
          <a:lstStyle/>
          <a:p>
            <a:r>
              <a:rPr lang="el-GR" dirty="0" smtClean="0">
                <a:solidFill>
                  <a:schemeClr val="accent6">
                    <a:lumMod val="75000"/>
                  </a:schemeClr>
                </a:solidFill>
              </a:rPr>
              <a:t>Γενικά</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2695604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30</a:t>
            </a:fld>
            <a:endParaRPr lang="el-GR" altLang="en-US" smtClean="0"/>
          </a:p>
        </p:txBody>
      </p:sp>
      <p:sp>
        <p:nvSpPr>
          <p:cNvPr id="49158" name="Text Box 3"/>
          <p:cNvSpPr txBox="1">
            <a:spLocks noChangeArrowheads="1"/>
          </p:cNvSpPr>
          <p:nvPr/>
        </p:nvSpPr>
        <p:spPr bwMode="auto">
          <a:xfrm>
            <a:off x="406400" y="1545157"/>
            <a:ext cx="8280400" cy="4247317"/>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latin typeface="Calibri" pitchFamily="34" charset="0"/>
                <a:ea typeface="Calibri" pitchFamily="34" charset="0"/>
                <a:cs typeface="Calibri" pitchFamily="34" charset="0"/>
              </a:rPr>
              <a:t>, </a:t>
            </a:r>
            <a:r>
              <a:rPr lang="el-GR" sz="2000" dirty="0" smtClean="0">
                <a:solidFill>
                  <a:schemeClr val="accent6">
                    <a:lumMod val="75000"/>
                  </a:schemeClr>
                </a:solidFill>
                <a:latin typeface="Calibri" pitchFamily="34" charset="0"/>
                <a:ea typeface="Calibri" pitchFamily="34" charset="0"/>
                <a:cs typeface="Calibri" pitchFamily="34" charset="0"/>
              </a:rPr>
              <a:t>Ομάδα</a:t>
            </a:r>
            <a:r>
              <a:rPr lang="el-GR" sz="2000" dirty="0" smtClean="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και </a:t>
            </a:r>
            <a:r>
              <a:rPr lang="el-GR" sz="2000" dirty="0" smtClean="0">
                <a:solidFill>
                  <a:schemeClr val="accent6">
                    <a:lumMod val="75000"/>
                  </a:schemeClr>
                </a:solidFill>
                <a:latin typeface="Calibri" pitchFamily="34" charset="0"/>
                <a:ea typeface="Calibri" pitchFamily="34" charset="0"/>
                <a:cs typeface="Calibri" pitchFamily="34" charset="0"/>
              </a:rPr>
              <a:t>Παίκτης</a:t>
            </a:r>
            <a:endParaRPr lang="el-GR" sz="2000"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a:t>
            </a:r>
            <a:r>
              <a:rPr lang="el-GR" sz="2000" dirty="0" smtClean="0">
                <a:latin typeface="Calibri" pitchFamily="34" charset="0"/>
                <a:ea typeface="Calibri" pitchFamily="34" charset="0"/>
                <a:cs typeface="Calibri" pitchFamily="34" charset="0"/>
              </a:rPr>
              <a:t>Οι ομάδες </a:t>
            </a:r>
            <a:r>
              <a:rPr lang="el-GR" sz="2000" i="1" dirty="0" smtClean="0">
                <a:solidFill>
                  <a:schemeClr val="accent6">
                    <a:lumMod val="75000"/>
                  </a:schemeClr>
                </a:solidFill>
                <a:latin typeface="Calibri" pitchFamily="34" charset="0"/>
                <a:ea typeface="Calibri" pitchFamily="34" charset="0"/>
                <a:cs typeface="Calibri" pitchFamily="34" charset="0"/>
              </a:rPr>
              <a:t>συμμετέχουν</a:t>
            </a:r>
            <a:r>
              <a:rPr lang="el-GR" sz="2000" dirty="0" smtClean="0">
                <a:latin typeface="Calibri" pitchFamily="34" charset="0"/>
                <a:ea typeface="Calibri" pitchFamily="34" charset="0"/>
                <a:cs typeface="Calibri" pitchFamily="34" charset="0"/>
              </a:rPr>
              <a:t> σε πρωταθλήματα και οι παίκτες </a:t>
            </a:r>
            <a:r>
              <a:rPr lang="el-GR" sz="2000" i="1" dirty="0" smtClean="0">
                <a:solidFill>
                  <a:schemeClr val="accent6">
                    <a:lumMod val="75000"/>
                  </a:schemeClr>
                </a:solidFill>
                <a:latin typeface="Calibri" pitchFamily="34" charset="0"/>
                <a:ea typeface="Calibri" pitchFamily="34" charset="0"/>
                <a:cs typeface="Calibri" pitchFamily="34" charset="0"/>
              </a:rPr>
              <a:t>παίζουν</a:t>
            </a:r>
            <a:r>
              <a:rPr lang="el-GR" sz="2000" dirty="0" smtClean="0">
                <a:latin typeface="Calibri" pitchFamily="34" charset="0"/>
                <a:ea typeface="Calibri" pitchFamily="34" charset="0"/>
                <a:cs typeface="Calibri" pitchFamily="34" charset="0"/>
              </a:rPr>
              <a:t> σε ομάδες.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a:t>
            </a:r>
            <a:r>
              <a:rPr lang="el-GR" sz="2000" dirty="0" smtClean="0">
                <a:latin typeface="Calibri" pitchFamily="34" charset="0"/>
                <a:ea typeface="Calibri" pitchFamily="34" charset="0"/>
                <a:cs typeface="Calibri" pitchFamily="34" charset="0"/>
              </a:rPr>
              <a:t>Για τα </a:t>
            </a:r>
            <a:r>
              <a:rPr lang="el-GR" sz="2000" i="1" dirty="0" smtClean="0">
                <a:latin typeface="Calibri" pitchFamily="34" charset="0"/>
                <a:ea typeface="Calibri" pitchFamily="34" charset="0"/>
                <a:cs typeface="Calibri" pitchFamily="34" charset="0"/>
              </a:rPr>
              <a:t>πρωταθλήματα</a:t>
            </a:r>
            <a:r>
              <a:rPr lang="el-GR" sz="2000" dirty="0" smtClean="0">
                <a:latin typeface="Calibri" pitchFamily="34" charset="0"/>
                <a:ea typeface="Calibri" pitchFamily="34" charset="0"/>
                <a:cs typeface="Calibri" pitchFamily="34" charset="0"/>
              </a:rPr>
              <a:t> και τις </a:t>
            </a:r>
            <a:r>
              <a:rPr lang="el-GR" sz="2000" i="1" dirty="0" smtClean="0">
                <a:latin typeface="Calibri" pitchFamily="34" charset="0"/>
                <a:ea typeface="Calibri" pitchFamily="34" charset="0"/>
                <a:cs typeface="Calibri" pitchFamily="34" charset="0"/>
              </a:rPr>
              <a:t>ομάδες</a:t>
            </a:r>
            <a:r>
              <a:rPr lang="el-GR" sz="2000" dirty="0" smtClean="0">
                <a:latin typeface="Calibri" pitchFamily="34" charset="0"/>
                <a:ea typeface="Calibri" pitchFamily="34" charset="0"/>
                <a:cs typeface="Calibri" pitchFamily="34" charset="0"/>
              </a:rPr>
              <a:t> έχουμε το όνομα τους και για τους </a:t>
            </a:r>
            <a:r>
              <a:rPr lang="el-GR" sz="2000" i="1" dirty="0" smtClean="0">
                <a:latin typeface="Calibri" pitchFamily="34" charset="0"/>
                <a:ea typeface="Calibri" pitchFamily="34" charset="0"/>
                <a:cs typeface="Calibri" pitchFamily="34" charset="0"/>
              </a:rPr>
              <a:t>παίκτες</a:t>
            </a:r>
            <a:r>
              <a:rPr lang="el-GR" sz="2000" dirty="0" smtClean="0">
                <a:latin typeface="Calibri" pitchFamily="34" charset="0"/>
                <a:ea typeface="Calibri" pitchFamily="34" charset="0"/>
                <a:cs typeface="Calibri" pitchFamily="34" charset="0"/>
              </a:rPr>
              <a:t> τον αριθμό τους</a:t>
            </a:r>
          </a:p>
          <a:p>
            <a:pPr algn="just" eaLnBrk="0" hangingPunct="0">
              <a:spcBef>
                <a:spcPct val="50000"/>
              </a:spcBef>
              <a:buFont typeface="Wingdings" pitchFamily="2" charset="2"/>
              <a:buChar char="§"/>
            </a:pPr>
            <a:r>
              <a:rPr lang="el-GR" sz="2000" dirty="0" smtClean="0">
                <a:latin typeface="Calibri" pitchFamily="34" charset="0"/>
                <a:ea typeface="Calibri" pitchFamily="34" charset="0"/>
                <a:cs typeface="Calibri" pitchFamily="34" charset="0"/>
              </a:rPr>
              <a:t>  Τα </a:t>
            </a:r>
            <a:r>
              <a:rPr lang="el-GR" sz="2000" dirty="0">
                <a:latin typeface="Calibri" pitchFamily="34" charset="0"/>
                <a:ea typeface="Calibri" pitchFamily="34" charset="0"/>
                <a:cs typeface="Calibri" pitchFamily="34" charset="0"/>
              </a:rPr>
              <a:t>ονόματα των πρωταθλημάτων είναι μοναδικά.</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καμιά ομάδα δεν υπάρχουν παίκτες με το ίδιο </a:t>
            </a:r>
            <a:r>
              <a:rPr lang="el-GR" sz="2000" dirty="0" smtClean="0">
                <a:latin typeface="Calibri" pitchFamily="34" charset="0"/>
                <a:ea typeface="Calibri" pitchFamily="34" charset="0"/>
                <a:cs typeface="Calibri" pitchFamily="34" charset="0"/>
              </a:rPr>
              <a:t>αριθμό. </a:t>
            </a:r>
            <a:r>
              <a:rPr lang="el-GR" sz="2000" dirty="0">
                <a:latin typeface="Calibri" pitchFamily="34" charset="0"/>
                <a:ea typeface="Calibri" pitchFamily="34" charset="0"/>
                <a:cs typeface="Calibri" pitchFamily="34" charset="0"/>
              </a:rPr>
              <a:t>Ωστόσο, μπορεί να υπάρχουν παίκτες με το ίδιο </a:t>
            </a:r>
            <a:r>
              <a:rPr lang="el-GR" sz="2000" dirty="0" smtClean="0">
                <a:latin typeface="Calibri" pitchFamily="34" charset="0"/>
                <a:ea typeface="Calibri" pitchFamily="34" charset="0"/>
                <a:cs typeface="Calibri" pitchFamily="34" charset="0"/>
              </a:rPr>
              <a:t>αριθμό </a:t>
            </a:r>
            <a:r>
              <a:rPr lang="el-GR" sz="2000" dirty="0">
                <a:latin typeface="Calibri" pitchFamily="34" charset="0"/>
                <a:ea typeface="Calibri" pitchFamily="34" charset="0"/>
                <a:cs typeface="Calibri" pitchFamily="34" charset="0"/>
              </a:rPr>
              <a:t>σε διαφορετικές ομάδες.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(ασθενείς οντότητες)</a:t>
            </a:r>
            <a:endParaRPr lang="en-US" sz="24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724480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31</a:t>
            </a:fld>
            <a:endParaRPr lang="el-GR" altLang="en-US" smtClean="0"/>
          </a:p>
        </p:txBody>
      </p:sp>
      <p:sp>
        <p:nvSpPr>
          <p:cNvPr id="52229" name="Rectangle 2"/>
          <p:cNvSpPr>
            <a:spLocks noChangeArrowheads="1"/>
          </p:cNvSpPr>
          <p:nvPr/>
        </p:nvSpPr>
        <p:spPr bwMode="auto">
          <a:xfrm>
            <a:off x="2136516" y="3234895"/>
            <a:ext cx="1016045" cy="317410"/>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3667457" y="2155935"/>
            <a:ext cx="908567" cy="387170"/>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192754" y="1893171"/>
            <a:ext cx="963556" cy="94176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549336" y="2208255"/>
            <a:ext cx="1076033" cy="395309"/>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549336" y="2260575"/>
            <a:ext cx="1133521"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ΠΡΟΜΗΘΕΥΤΗΣ</a:t>
            </a:r>
            <a:endParaRPr lang="el-GR" sz="800" baseline="-25000" dirty="0">
              <a:latin typeface="Times New Roman" pitchFamily="18" charset="0"/>
            </a:endParaRPr>
          </a:p>
        </p:txBody>
      </p:sp>
      <p:sp>
        <p:nvSpPr>
          <p:cNvPr id="52235" name="Text Box 8"/>
          <p:cNvSpPr txBox="1">
            <a:spLocks noChangeArrowheads="1"/>
          </p:cNvSpPr>
          <p:nvPr/>
        </p:nvSpPr>
        <p:spPr bwMode="auto">
          <a:xfrm>
            <a:off x="2219000" y="2222207"/>
            <a:ext cx="1019795"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ΠΡΟΜΗΘΕΥΕΙ</a:t>
            </a:r>
          </a:p>
        </p:txBody>
      </p:sp>
      <p:sp>
        <p:nvSpPr>
          <p:cNvPr id="52236" name="Text Box 9"/>
          <p:cNvSpPr txBox="1">
            <a:spLocks noChangeArrowheads="1"/>
          </p:cNvSpPr>
          <p:nvPr/>
        </p:nvSpPr>
        <p:spPr bwMode="auto">
          <a:xfrm>
            <a:off x="2119020" y="3286052"/>
            <a:ext cx="1304737"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ΕΞΑΡΤΗΜΑ</a:t>
            </a:r>
            <a:endParaRPr lang="el-GR" sz="800" baseline="-25000" dirty="0">
              <a:latin typeface="Times New Roman" pitchFamily="18" charset="0"/>
            </a:endParaRPr>
          </a:p>
        </p:txBody>
      </p:sp>
      <p:sp>
        <p:nvSpPr>
          <p:cNvPr id="52237" name="Line 10"/>
          <p:cNvSpPr>
            <a:spLocks noChangeShapeType="1"/>
          </p:cNvSpPr>
          <p:nvPr/>
        </p:nvSpPr>
        <p:spPr bwMode="auto">
          <a:xfrm>
            <a:off x="1625369" y="2367541"/>
            <a:ext cx="567386"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156311" y="2367541"/>
            <a:ext cx="509897" cy="0"/>
          </a:xfrm>
          <a:prstGeom prst="line">
            <a:avLst/>
          </a:prstGeom>
          <a:noFill/>
          <a:ln w="9525">
            <a:solidFill>
              <a:schemeClr val="tx1"/>
            </a:solidFill>
            <a:round/>
            <a:headEnd/>
            <a:tailEnd/>
          </a:ln>
        </p:spPr>
        <p:txBody>
          <a:bodyPr wrap="none" anchor="ctr"/>
          <a:lstStyle/>
          <a:p>
            <a:endParaRPr lang="el-GR"/>
          </a:p>
        </p:txBody>
      </p:sp>
      <p:grpSp>
        <p:nvGrpSpPr>
          <p:cNvPr id="3" name="Group 2"/>
          <p:cNvGrpSpPr/>
          <p:nvPr/>
        </p:nvGrpSpPr>
        <p:grpSpPr>
          <a:xfrm>
            <a:off x="945506" y="1531580"/>
            <a:ext cx="881073" cy="360428"/>
            <a:chOff x="945506" y="1531580"/>
            <a:chExt cx="881073" cy="360428"/>
          </a:xfrm>
        </p:grpSpPr>
        <p:sp>
          <p:nvSpPr>
            <p:cNvPr id="52239" name="Oval 12"/>
            <p:cNvSpPr>
              <a:spLocks noChangeArrowheads="1"/>
            </p:cNvSpPr>
            <p:nvPr/>
          </p:nvSpPr>
          <p:spPr bwMode="auto">
            <a:xfrm>
              <a:off x="945506" y="1531580"/>
              <a:ext cx="871075" cy="360428"/>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75480" y="1550183"/>
              <a:ext cx="751099"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προμηθευτή</a:t>
              </a:r>
            </a:p>
          </p:txBody>
        </p:sp>
      </p:grpSp>
      <p:sp>
        <p:nvSpPr>
          <p:cNvPr id="52243" name="Line 16"/>
          <p:cNvSpPr>
            <a:spLocks noChangeShapeType="1"/>
          </p:cNvSpPr>
          <p:nvPr/>
        </p:nvSpPr>
        <p:spPr bwMode="auto">
          <a:xfrm flipH="1">
            <a:off x="1285437" y="1893171"/>
            <a:ext cx="56239" cy="262764"/>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3666208" y="1575761"/>
            <a:ext cx="681112" cy="316247"/>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006140" y="1893171"/>
            <a:ext cx="57488" cy="262764"/>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3826176" y="1575761"/>
            <a:ext cx="509897"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έργου</a:t>
            </a:r>
          </a:p>
        </p:txBody>
      </p:sp>
      <p:sp>
        <p:nvSpPr>
          <p:cNvPr id="52251" name="Oval 24"/>
          <p:cNvSpPr>
            <a:spLocks noChangeArrowheads="1"/>
          </p:cNvSpPr>
          <p:nvPr/>
        </p:nvSpPr>
        <p:spPr bwMode="auto">
          <a:xfrm>
            <a:off x="2194005" y="1417638"/>
            <a:ext cx="681112" cy="316247"/>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331291" y="1446013"/>
            <a:ext cx="543825" cy="215444"/>
          </a:xfrm>
          <a:prstGeom prst="rect">
            <a:avLst/>
          </a:prstGeom>
          <a:noFill/>
          <a:ln w="9525">
            <a:noFill/>
            <a:miter lim="800000"/>
            <a:headEnd/>
            <a:tailEnd/>
          </a:ln>
        </p:spPr>
        <p:txBody>
          <a:bodyPr wrap="square">
            <a:spAutoFit/>
          </a:bodyPr>
          <a:lstStyle/>
          <a:p>
            <a:pPr>
              <a:spcBef>
                <a:spcPct val="50000"/>
              </a:spcBef>
            </a:pPr>
            <a:r>
              <a:rPr lang="el-GR" sz="800" dirty="0" smtClean="0"/>
              <a:t>Αμοιβή</a:t>
            </a:r>
            <a:endParaRPr lang="el-GR" sz="800" dirty="0"/>
          </a:p>
        </p:txBody>
      </p:sp>
      <p:sp>
        <p:nvSpPr>
          <p:cNvPr id="52253" name="Line 26"/>
          <p:cNvSpPr>
            <a:spLocks noChangeShapeType="1"/>
          </p:cNvSpPr>
          <p:nvPr/>
        </p:nvSpPr>
        <p:spPr bwMode="auto">
          <a:xfrm>
            <a:off x="2646413" y="1733885"/>
            <a:ext cx="0" cy="158123"/>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3781185" y="2208255"/>
            <a:ext cx="851078" cy="157789"/>
          </a:xfrm>
          <a:prstGeom prst="rect">
            <a:avLst/>
          </a:prstGeom>
          <a:noFill/>
          <a:ln w="9525">
            <a:noFill/>
            <a:miter lim="800000"/>
            <a:headEnd/>
            <a:tailEnd/>
          </a:ln>
        </p:spPr>
        <p:txBody>
          <a:bodyPr>
            <a:spAutoFit/>
          </a:bodyPr>
          <a:lstStyle/>
          <a:p>
            <a:pPr>
              <a:spcBef>
                <a:spcPct val="50000"/>
              </a:spcBef>
            </a:pPr>
            <a:r>
              <a:rPr lang="el-GR" sz="800" dirty="0"/>
              <a:t>ΕΡΓΟ</a:t>
            </a:r>
          </a:p>
        </p:txBody>
      </p:sp>
      <p:sp>
        <p:nvSpPr>
          <p:cNvPr id="52255" name="Line 28"/>
          <p:cNvSpPr>
            <a:spLocks noChangeShapeType="1"/>
          </p:cNvSpPr>
          <p:nvPr/>
        </p:nvSpPr>
        <p:spPr bwMode="auto">
          <a:xfrm>
            <a:off x="2676407" y="2853538"/>
            <a:ext cx="0" cy="36856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001342" y="3691825"/>
            <a:ext cx="664866" cy="37999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012589" y="3697638"/>
            <a:ext cx="781093"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sp>
        <p:nvSpPr>
          <p:cNvPr id="52258" name="Line 31"/>
          <p:cNvSpPr>
            <a:spLocks noChangeShapeType="1"/>
          </p:cNvSpPr>
          <p:nvPr/>
        </p:nvSpPr>
        <p:spPr bwMode="auto">
          <a:xfrm>
            <a:off x="2947602" y="3555792"/>
            <a:ext cx="183713" cy="151147"/>
          </a:xfrm>
          <a:prstGeom prst="line">
            <a:avLst/>
          </a:prstGeom>
          <a:noFill/>
          <a:ln w="9525">
            <a:solidFill>
              <a:schemeClr val="tx1"/>
            </a:solidFill>
            <a:round/>
            <a:headEnd/>
            <a:tailEnd/>
          </a:ln>
        </p:spPr>
        <p:txBody>
          <a:bodyPr/>
          <a:lstStyle/>
          <a:p>
            <a:endParaRPr lang="el-GR"/>
          </a:p>
        </p:txBody>
      </p:sp>
      <p:sp>
        <p:nvSpPr>
          <p:cNvPr id="52261" name="Text Box 34"/>
          <p:cNvSpPr txBox="1">
            <a:spLocks noChangeArrowheads="1"/>
          </p:cNvSpPr>
          <p:nvPr/>
        </p:nvSpPr>
        <p:spPr bwMode="auto">
          <a:xfrm>
            <a:off x="2155262" y="2853538"/>
            <a:ext cx="272445" cy="268578"/>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795335" y="1971070"/>
            <a:ext cx="272445" cy="268577"/>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236295" y="1971070"/>
            <a:ext cx="338681" cy="268577"/>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12668" y="87542"/>
            <a:ext cx="8229600" cy="1143000"/>
          </a:xfrm>
        </p:spPr>
        <p:txBody>
          <a:bodyPr>
            <a:normAutofit fontScale="90000"/>
          </a:bodyPr>
          <a:lstStyle/>
          <a:p>
            <a:r>
              <a:rPr lang="el-GR" dirty="0" smtClean="0">
                <a:solidFill>
                  <a:schemeClr val="accent6">
                    <a:lumMod val="75000"/>
                  </a:schemeClr>
                </a:solidFill>
              </a:rPr>
              <a:t>Τριαδικές σε δυαδικές (επανάληψη)</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grpSp>
        <p:nvGrpSpPr>
          <p:cNvPr id="42" name="Group 41"/>
          <p:cNvGrpSpPr/>
          <p:nvPr/>
        </p:nvGrpSpPr>
        <p:grpSpPr>
          <a:xfrm>
            <a:off x="4081124" y="2630305"/>
            <a:ext cx="4682392" cy="3672742"/>
            <a:chOff x="444500" y="1229442"/>
            <a:chExt cx="7044532" cy="4936408"/>
          </a:xfrm>
        </p:grpSpPr>
        <p:sp>
          <p:nvSpPr>
            <p:cNvPr id="43" name="Text Box 4"/>
            <p:cNvSpPr txBox="1">
              <a:spLocks noChangeArrowheads="1"/>
            </p:cNvSpPr>
            <p:nvPr/>
          </p:nvSpPr>
          <p:spPr bwMode="auto">
            <a:xfrm>
              <a:off x="5976144" y="2241440"/>
              <a:ext cx="1512888" cy="215444"/>
            </a:xfrm>
            <a:prstGeom prst="rect">
              <a:avLst/>
            </a:prstGeom>
            <a:noFill/>
            <a:ln w="9525">
              <a:noFill/>
              <a:miter lim="800000"/>
              <a:headEnd/>
              <a:tailEnd/>
            </a:ln>
          </p:spPr>
          <p:txBody>
            <a:bodyPr>
              <a:spAutoFit/>
            </a:bodyPr>
            <a:lstStyle/>
            <a:p>
              <a:pPr eaLnBrk="0" hangingPunct="0">
                <a:spcBef>
                  <a:spcPct val="50000"/>
                </a:spcBef>
              </a:pPr>
              <a:r>
                <a:rPr lang="el-GR" sz="800" dirty="0" smtClean="0"/>
                <a:t>ΕΡΓΟ</a:t>
              </a:r>
              <a:endParaRPr lang="el-GR" sz="800" dirty="0"/>
            </a:p>
          </p:txBody>
        </p:sp>
        <p:sp>
          <p:nvSpPr>
            <p:cNvPr id="4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grpSp>
          <p:nvGrpSpPr>
            <p:cNvPr id="45" name="Group 44"/>
            <p:cNvGrpSpPr/>
            <p:nvPr/>
          </p:nvGrpSpPr>
          <p:grpSpPr>
            <a:xfrm>
              <a:off x="444500" y="1229442"/>
              <a:ext cx="6435725" cy="4936408"/>
              <a:chOff x="444500" y="1229442"/>
              <a:chExt cx="6435725" cy="4936408"/>
            </a:xfrm>
          </p:grpSpPr>
          <p:sp>
            <p:nvSpPr>
              <p:cNvPr id="46" name="Text Box 3"/>
              <p:cNvSpPr txBox="1">
                <a:spLocks noChangeArrowheads="1"/>
              </p:cNvSpPr>
              <p:nvPr/>
            </p:nvSpPr>
            <p:spPr bwMode="auto">
              <a:xfrm>
                <a:off x="685800" y="2133600"/>
                <a:ext cx="1752600" cy="215444"/>
              </a:xfrm>
              <a:prstGeom prst="rect">
                <a:avLst/>
              </a:prstGeom>
              <a:noFill/>
              <a:ln w="9525">
                <a:noFill/>
                <a:miter lim="800000"/>
                <a:headEnd/>
                <a:tailEnd/>
              </a:ln>
            </p:spPr>
            <p:txBody>
              <a:bodyPr>
                <a:spAutoFit/>
              </a:bodyPr>
              <a:lstStyle/>
              <a:p>
                <a:pPr eaLnBrk="0" hangingPunct="0">
                  <a:spcBef>
                    <a:spcPct val="50000"/>
                  </a:spcBef>
                </a:pPr>
                <a:r>
                  <a:rPr lang="el-GR" sz="800" dirty="0" smtClean="0"/>
                  <a:t>ΠΡΟΜΗΘΕΥΤΗ</a:t>
                </a:r>
                <a:endParaRPr lang="el-GR" sz="800" dirty="0"/>
              </a:p>
            </p:txBody>
          </p:sp>
          <p:sp>
            <p:nvSpPr>
              <p:cNvPr id="47" name="Text Box 5"/>
              <p:cNvSpPr txBox="1">
                <a:spLocks noChangeArrowheads="1"/>
              </p:cNvSpPr>
              <p:nvPr/>
            </p:nvSpPr>
            <p:spPr bwMode="auto">
              <a:xfrm>
                <a:off x="3338512" y="2278017"/>
                <a:ext cx="2133600" cy="215444"/>
              </a:xfrm>
              <a:prstGeom prst="rect">
                <a:avLst/>
              </a:prstGeom>
              <a:noFill/>
              <a:ln w="9525">
                <a:noFill/>
                <a:miter lim="800000"/>
                <a:headEnd/>
                <a:tailEnd/>
              </a:ln>
            </p:spPr>
            <p:txBody>
              <a:bodyPr>
                <a:spAutoFit/>
              </a:bodyPr>
              <a:lstStyle/>
              <a:p>
                <a:pPr eaLnBrk="0" hangingPunct="0">
                  <a:spcBef>
                    <a:spcPct val="50000"/>
                  </a:spcBef>
                </a:pPr>
                <a:r>
                  <a:rPr lang="el-GR" sz="800" dirty="0" smtClean="0"/>
                  <a:t>ΕΞΑΡΤΗΜΑ</a:t>
                </a:r>
                <a:endParaRPr lang="el-GR" sz="800" dirty="0"/>
              </a:p>
            </p:txBody>
          </p:sp>
          <p:sp>
            <p:nvSpPr>
              <p:cNvPr id="48"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49"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0"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1" name="Text Box 9"/>
              <p:cNvSpPr txBox="1">
                <a:spLocks noChangeArrowheads="1"/>
              </p:cNvSpPr>
              <p:nvPr/>
            </p:nvSpPr>
            <p:spPr bwMode="auto">
              <a:xfrm>
                <a:off x="3186113" y="5608866"/>
                <a:ext cx="1524000" cy="215444"/>
              </a:xfrm>
              <a:prstGeom prst="rect">
                <a:avLst/>
              </a:prstGeom>
              <a:noFill/>
              <a:ln w="9525">
                <a:noFill/>
                <a:miter lim="800000"/>
                <a:headEnd/>
                <a:tailEnd/>
              </a:ln>
            </p:spPr>
            <p:txBody>
              <a:bodyPr>
                <a:spAutoFit/>
              </a:bodyPr>
              <a:lstStyle/>
              <a:p>
                <a:pPr algn="ctr">
                  <a:spcBef>
                    <a:spcPct val="50000"/>
                  </a:spcBef>
                </a:pPr>
                <a:r>
                  <a:rPr lang="el-GR" sz="800" dirty="0"/>
                  <a:t>ΣΥΜΒΑΣΗ</a:t>
                </a:r>
              </a:p>
            </p:txBody>
          </p:sp>
          <p:sp>
            <p:nvSpPr>
              <p:cNvPr id="52"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4"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5"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6"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7" name="Line 15"/>
              <p:cNvSpPr>
                <a:spLocks noChangeShapeType="1"/>
              </p:cNvSpPr>
              <p:nvPr/>
            </p:nvSpPr>
            <p:spPr bwMode="auto">
              <a:xfrm flipV="1">
                <a:off x="4067175" y="4867275"/>
                <a:ext cx="0" cy="433388"/>
              </a:xfrm>
              <a:prstGeom prst="line">
                <a:avLst/>
              </a:prstGeom>
              <a:noFill/>
              <a:ln w="9525">
                <a:solidFill>
                  <a:schemeClr val="tx1"/>
                </a:solidFill>
                <a:round/>
                <a:headEnd/>
                <a:tailEnd/>
              </a:ln>
            </p:spPr>
            <p:txBody>
              <a:bodyPr/>
              <a:lstStyle/>
              <a:p>
                <a:endParaRPr lang="el-GR"/>
              </a:p>
            </p:txBody>
          </p:sp>
          <p:sp>
            <p:nvSpPr>
              <p:cNvPr id="58" name="Line 16"/>
              <p:cNvSpPr>
                <a:spLocks noChangeShapeType="1"/>
              </p:cNvSpPr>
              <p:nvPr/>
            </p:nvSpPr>
            <p:spPr bwMode="auto">
              <a:xfrm flipV="1">
                <a:off x="4031454" y="2932363"/>
                <a:ext cx="2" cy="295276"/>
              </a:xfrm>
              <a:prstGeom prst="line">
                <a:avLst/>
              </a:prstGeom>
              <a:noFill/>
              <a:ln w="9525">
                <a:solidFill>
                  <a:schemeClr val="tx1"/>
                </a:solidFill>
                <a:round/>
                <a:headEnd/>
                <a:tailEnd/>
              </a:ln>
            </p:spPr>
            <p:txBody>
              <a:bodyPr/>
              <a:lstStyle/>
              <a:p>
                <a:endParaRPr lang="el-GR"/>
              </a:p>
            </p:txBody>
          </p:sp>
          <p:sp>
            <p:nvSpPr>
              <p:cNvPr id="59"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60" name="Text Box 18"/>
              <p:cNvSpPr txBox="1">
                <a:spLocks noChangeArrowheads="1"/>
              </p:cNvSpPr>
              <p:nvPr/>
            </p:nvSpPr>
            <p:spPr bwMode="auto">
              <a:xfrm>
                <a:off x="752234" y="3933411"/>
                <a:ext cx="1584324" cy="215444"/>
              </a:xfrm>
              <a:prstGeom prst="rect">
                <a:avLst/>
              </a:prstGeom>
              <a:noFill/>
              <a:ln w="9525">
                <a:noFill/>
                <a:miter lim="800000"/>
                <a:headEnd/>
                <a:tailEnd/>
              </a:ln>
            </p:spPr>
            <p:txBody>
              <a:bodyPr>
                <a:spAutoFit/>
              </a:bodyPr>
              <a:lstStyle/>
              <a:p>
                <a:pPr>
                  <a:spcBef>
                    <a:spcPct val="50000"/>
                  </a:spcBef>
                </a:pPr>
                <a:r>
                  <a:rPr lang="el-GR" sz="800" dirty="0" smtClean="0"/>
                  <a:t>ΠΡΟΜΗΘΕΥΕΙ</a:t>
                </a:r>
                <a:endParaRPr lang="el-GR" sz="800" dirty="0"/>
              </a:p>
            </p:txBody>
          </p:sp>
          <p:sp>
            <p:nvSpPr>
              <p:cNvPr id="61" name="Text Box 19"/>
              <p:cNvSpPr txBox="1">
                <a:spLocks noChangeArrowheads="1"/>
              </p:cNvSpPr>
              <p:nvPr/>
            </p:nvSpPr>
            <p:spPr bwMode="auto">
              <a:xfrm>
                <a:off x="3236671" y="3797299"/>
                <a:ext cx="1512887" cy="215444"/>
              </a:xfrm>
              <a:prstGeom prst="rect">
                <a:avLst/>
              </a:prstGeom>
              <a:noFill/>
              <a:ln w="9525">
                <a:noFill/>
                <a:miter lim="800000"/>
                <a:headEnd/>
                <a:tailEnd/>
              </a:ln>
            </p:spPr>
            <p:txBody>
              <a:bodyPr>
                <a:spAutoFit/>
              </a:bodyPr>
              <a:lstStyle/>
              <a:p>
                <a:pPr algn="ctr">
                  <a:spcBef>
                    <a:spcPct val="50000"/>
                  </a:spcBef>
                </a:pPr>
                <a:r>
                  <a:rPr lang="el-GR" sz="800" dirty="0" smtClean="0"/>
                  <a:t>ΧΡΕΙΑΖΕΤΑΙ</a:t>
                </a:r>
                <a:endParaRPr lang="el-GR" sz="800" dirty="0"/>
              </a:p>
            </p:txBody>
          </p:sp>
          <p:sp>
            <p:nvSpPr>
              <p:cNvPr id="62" name="Text Box 20"/>
              <p:cNvSpPr txBox="1">
                <a:spLocks noChangeArrowheads="1"/>
              </p:cNvSpPr>
              <p:nvPr/>
            </p:nvSpPr>
            <p:spPr bwMode="auto">
              <a:xfrm>
                <a:off x="5651501" y="3797299"/>
                <a:ext cx="1219200" cy="215444"/>
              </a:xfrm>
              <a:prstGeom prst="rect">
                <a:avLst/>
              </a:prstGeom>
              <a:noFill/>
              <a:ln w="9525">
                <a:noFill/>
                <a:miter lim="800000"/>
                <a:headEnd/>
                <a:tailEnd/>
              </a:ln>
            </p:spPr>
            <p:txBody>
              <a:bodyPr wrap="square">
                <a:spAutoFit/>
              </a:bodyPr>
              <a:lstStyle/>
              <a:p>
                <a:pPr algn="ctr">
                  <a:spcBef>
                    <a:spcPct val="50000"/>
                  </a:spcBef>
                </a:pPr>
                <a:r>
                  <a:rPr lang="el-GR" sz="800" dirty="0"/>
                  <a:t>ΑΦΟΡΑ</a:t>
                </a:r>
              </a:p>
            </p:txBody>
          </p:sp>
          <p:grpSp>
            <p:nvGrpSpPr>
              <p:cNvPr id="63" name="Group 24"/>
              <p:cNvGrpSpPr>
                <a:grpSpLocks/>
              </p:cNvGrpSpPr>
              <p:nvPr/>
            </p:nvGrpSpPr>
            <p:grpSpPr bwMode="auto">
              <a:xfrm>
                <a:off x="2555875" y="1484305"/>
                <a:ext cx="1597025" cy="288924"/>
                <a:chOff x="2971" y="3067"/>
                <a:chExt cx="771" cy="182"/>
              </a:xfrm>
            </p:grpSpPr>
            <p:sp>
              <p:nvSpPr>
                <p:cNvPr id="92"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93" name="Text Box 26"/>
                <p:cNvSpPr txBox="1">
                  <a:spLocks noChangeArrowheads="1"/>
                </p:cNvSpPr>
                <p:nvPr/>
              </p:nvSpPr>
              <p:spPr bwMode="auto">
                <a:xfrm>
                  <a:off x="2971" y="3067"/>
                  <a:ext cx="726" cy="182"/>
                </a:xfrm>
                <a:prstGeom prst="rect">
                  <a:avLst/>
                </a:prstGeom>
                <a:noFill/>
                <a:ln w="9525">
                  <a:noFill/>
                  <a:miter lim="800000"/>
                  <a:headEnd/>
                  <a:tailEnd/>
                </a:ln>
              </p:spPr>
              <p:txBody>
                <a:bodyPr>
                  <a:spAutoFit/>
                </a:bodyPr>
                <a:lstStyle/>
                <a:p>
                  <a:pPr>
                    <a:spcBef>
                      <a:spcPct val="50000"/>
                    </a:spcBef>
                  </a:pPr>
                  <a:r>
                    <a:rPr lang="en-US" sz="800" u="sng" dirty="0" smtClean="0"/>
                    <a:t>ID</a:t>
                  </a:r>
                  <a:r>
                    <a:rPr lang="el-GR" sz="800" u="sng" dirty="0" smtClean="0"/>
                    <a:t>-Εξαρτήματος</a:t>
                  </a:r>
                  <a:endParaRPr lang="el-GR" sz="800" u="sng" dirty="0"/>
                </a:p>
              </p:txBody>
            </p:sp>
          </p:grpSp>
          <p:sp>
            <p:nvSpPr>
              <p:cNvPr id="6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6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66"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67"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68"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69"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70"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71" name="Group 35"/>
              <p:cNvGrpSpPr>
                <a:grpSpLocks/>
              </p:cNvGrpSpPr>
              <p:nvPr/>
            </p:nvGrpSpPr>
            <p:grpSpPr bwMode="auto">
              <a:xfrm>
                <a:off x="4896644" y="1524569"/>
                <a:ext cx="1223962" cy="320674"/>
                <a:chOff x="431" y="1459"/>
                <a:chExt cx="771" cy="202"/>
              </a:xfrm>
            </p:grpSpPr>
            <p:sp>
              <p:nvSpPr>
                <p:cNvPr id="90"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91" name="Text Box 37"/>
                <p:cNvSpPr txBox="1">
                  <a:spLocks noChangeArrowheads="1"/>
                </p:cNvSpPr>
                <p:nvPr/>
              </p:nvSpPr>
              <p:spPr bwMode="auto">
                <a:xfrm>
                  <a:off x="476" y="1459"/>
                  <a:ext cx="726" cy="154"/>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grpSp>
          <p:sp>
            <p:nvSpPr>
              <p:cNvPr id="72"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73"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74" name="Text Box 41"/>
              <p:cNvSpPr txBox="1">
                <a:spLocks noChangeArrowheads="1"/>
              </p:cNvSpPr>
              <p:nvPr/>
            </p:nvSpPr>
            <p:spPr bwMode="auto">
              <a:xfrm>
                <a:off x="4824411" y="5017499"/>
                <a:ext cx="863601" cy="289571"/>
              </a:xfrm>
              <a:prstGeom prst="rect">
                <a:avLst/>
              </a:prstGeom>
              <a:noFill/>
              <a:ln w="9525">
                <a:noFill/>
                <a:miter lim="800000"/>
                <a:headEnd/>
                <a:tailEnd/>
              </a:ln>
            </p:spPr>
            <p:txBody>
              <a:bodyPr>
                <a:spAutoFit/>
              </a:bodyPr>
              <a:lstStyle/>
              <a:p>
                <a:pPr>
                  <a:spcBef>
                    <a:spcPct val="50000"/>
                  </a:spcBef>
                </a:pPr>
                <a:r>
                  <a:rPr lang="el-GR" sz="800" dirty="0"/>
                  <a:t>Αμοιβή</a:t>
                </a:r>
              </a:p>
            </p:txBody>
          </p:sp>
          <p:sp>
            <p:nvSpPr>
              <p:cNvPr id="75"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76"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77"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78"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79"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80" name="Line 48"/>
              <p:cNvSpPr>
                <a:spLocks noChangeShapeType="1"/>
              </p:cNvSpPr>
              <p:nvPr/>
            </p:nvSpPr>
            <p:spPr bwMode="auto">
              <a:xfrm>
                <a:off x="3995738" y="4867275"/>
                <a:ext cx="0" cy="433388"/>
              </a:xfrm>
              <a:prstGeom prst="line">
                <a:avLst/>
              </a:prstGeom>
              <a:noFill/>
              <a:ln w="9525">
                <a:solidFill>
                  <a:schemeClr val="tx1"/>
                </a:solidFill>
                <a:round/>
                <a:headEnd/>
                <a:tailEnd/>
              </a:ln>
            </p:spPr>
            <p:txBody>
              <a:bodyPr/>
              <a:lstStyle/>
              <a:p>
                <a:endParaRPr lang="el-GR"/>
              </a:p>
            </p:txBody>
          </p:sp>
          <p:sp>
            <p:nvSpPr>
              <p:cNvPr id="81"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82"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a:t>1</a:t>
                </a:r>
              </a:p>
            </p:txBody>
          </p:sp>
          <p:sp>
            <p:nvSpPr>
              <p:cNvPr id="83"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84"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5"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6"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87"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88" name="Oval 11"/>
              <p:cNvSpPr>
                <a:spLocks noChangeArrowheads="1"/>
              </p:cNvSpPr>
              <p:nvPr/>
            </p:nvSpPr>
            <p:spPr bwMode="auto">
              <a:xfrm>
                <a:off x="444500" y="1229442"/>
                <a:ext cx="1367631" cy="492124"/>
              </a:xfrm>
              <a:prstGeom prst="ellipse">
                <a:avLst/>
              </a:prstGeom>
              <a:noFill/>
              <a:ln w="9525">
                <a:solidFill>
                  <a:schemeClr val="tx1"/>
                </a:solidFill>
                <a:round/>
                <a:headEnd/>
                <a:tailEnd/>
              </a:ln>
            </p:spPr>
            <p:txBody>
              <a:bodyPr wrap="none" anchor="ctr"/>
              <a:lstStyle/>
              <a:p>
                <a:endParaRPr lang="el-GR"/>
              </a:p>
            </p:txBody>
          </p:sp>
          <p:sp>
            <p:nvSpPr>
              <p:cNvPr id="89" name="Text Box 12"/>
              <p:cNvSpPr txBox="1">
                <a:spLocks noChangeArrowheads="1"/>
              </p:cNvSpPr>
              <p:nvPr/>
            </p:nvSpPr>
            <p:spPr bwMode="auto">
              <a:xfrm>
                <a:off x="609599" y="1254842"/>
                <a:ext cx="1109320" cy="455039"/>
              </a:xfrm>
              <a:prstGeom prst="rect">
                <a:avLst/>
              </a:prstGeom>
              <a:noFill/>
              <a:ln w="9525">
                <a:noFill/>
                <a:miter lim="800000"/>
                <a:headEnd/>
                <a:tailEnd/>
              </a:ln>
            </p:spPr>
            <p:txBody>
              <a:bodyPr wrap="square">
                <a:spAutoFit/>
              </a:bodyPr>
              <a:lstStyle/>
              <a:p>
                <a:pPr>
                  <a:spcBef>
                    <a:spcPct val="50000"/>
                  </a:spcBef>
                </a:pPr>
                <a:r>
                  <a:rPr lang="en-US" sz="800" u="sng" dirty="0"/>
                  <a:t>ID-</a:t>
                </a:r>
                <a:r>
                  <a:rPr lang="el-GR" sz="800" u="sng" dirty="0"/>
                  <a:t>προμηθευτή</a:t>
                </a:r>
              </a:p>
            </p:txBody>
          </p:sp>
        </p:grpSp>
      </p:grpSp>
    </p:spTree>
    <p:extLst>
      <p:ext uri="{BB962C8B-B14F-4D97-AF65-F5344CB8AC3E}">
        <p14:creationId xmlns:p14="http://schemas.microsoft.com/office/powerpoint/2010/main" val="39331125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32</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099" name="Object 3"/>
          <p:cNvGraphicFramePr>
            <a:graphicFrameLocks noChangeAspect="1"/>
          </p:cNvGraphicFramePr>
          <p:nvPr>
            <p:extLst>
              <p:ext uri="{D42A27DB-BD31-4B8C-83A1-F6EECF244321}">
                <p14:modId xmlns:p14="http://schemas.microsoft.com/office/powerpoint/2010/main" val="3329135245"/>
              </p:ext>
            </p:extLst>
          </p:nvPr>
        </p:nvGraphicFramePr>
        <p:xfrm>
          <a:off x="293688" y="2087563"/>
          <a:ext cx="8329612" cy="2590800"/>
        </p:xfrm>
        <a:graphic>
          <a:graphicData uri="http://schemas.openxmlformats.org/presentationml/2006/ole">
            <mc:AlternateContent xmlns:mc="http://schemas.openxmlformats.org/markup-compatibility/2006">
              <mc:Choice xmlns:v="urn:schemas-microsoft-com:vml" Requires="v">
                <p:oleObj spid="_x0000_s5138" name="Visio" r:id="rId4" imgW="8854958" imgH="2752117" progId="Visio.Drawing.11">
                  <p:embed/>
                </p:oleObj>
              </mc:Choice>
              <mc:Fallback>
                <p:oleObj name="Visio" r:id="rId4" imgW="8854958" imgH="2752117" progId="Visio.Drawing.11">
                  <p:embed/>
                  <p:pic>
                    <p:nvPicPr>
                      <p:cNvPr id="0" name=""/>
                      <p:cNvPicPr>
                        <a:picLocks noChangeAspect="1" noChangeArrowheads="1"/>
                      </p:cNvPicPr>
                      <p:nvPr/>
                    </p:nvPicPr>
                    <p:blipFill>
                      <a:blip r:embed="rId5"/>
                      <a:srcRect/>
                      <a:stretch>
                        <a:fillRect/>
                      </a:stretch>
                    </p:blipFill>
                    <p:spPr bwMode="auto">
                      <a:xfrm>
                        <a:off x="293688" y="2087563"/>
                        <a:ext cx="8329612"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709095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33</a:t>
            </a:fld>
            <a:endParaRPr lang="el-GR" altLang="en-US" smtClean="0"/>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ΠΡΟΜΗΘΕΥΤΗΣ</a:t>
            </a:r>
            <a:endParaRPr lang="el-GR" sz="1200" baseline="-25000" dirty="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ΠΡΟΜΗΘΕΥΕΙ</a:t>
            </a:r>
          </a:p>
        </p:txBody>
      </p:sp>
      <p:sp>
        <p:nvSpPr>
          <p:cNvPr id="50188" name="Text Box 9"/>
          <p:cNvSpPr txBox="1">
            <a:spLocks noChangeArrowheads="1"/>
          </p:cNvSpPr>
          <p:nvPr/>
        </p:nvSpPr>
        <p:spPr bwMode="auto">
          <a:xfrm>
            <a:off x="2522407" y="4323576"/>
            <a:ext cx="1295400" cy="276999"/>
          </a:xfrm>
          <a:prstGeom prst="rect">
            <a:avLst/>
          </a:prstGeom>
          <a:noFill/>
          <a:ln w="9525">
            <a:noFill/>
            <a:miter lim="800000"/>
            <a:headEnd/>
            <a:tailEnd/>
          </a:ln>
        </p:spPr>
        <p:txBody>
          <a:bodyPr wrap="square">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90604" y="1962150"/>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246221"/>
          </a:xfrm>
          <a:prstGeom prst="rect">
            <a:avLst/>
          </a:prstGeom>
          <a:noFill/>
          <a:ln w="9525">
            <a:noFill/>
            <a:miter lim="800000"/>
            <a:headEnd/>
            <a:tailEnd/>
          </a:ln>
        </p:spPr>
        <p:txBody>
          <a:bodyPr>
            <a:spAutoFit/>
          </a:bodyPr>
          <a:lstStyle/>
          <a:p>
            <a:pPr>
              <a:spcBef>
                <a:spcPct val="50000"/>
              </a:spcBef>
            </a:pPr>
            <a:r>
              <a:rPr lang="el-GR" sz="1000" dirty="0" smtClean="0"/>
              <a:t>Αμοιβή</a:t>
            </a:r>
            <a:endParaRPr lang="el-GR" sz="1000" dirty="0"/>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dirty="0">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2" name="Text Box 33"/>
          <p:cNvSpPr txBox="1">
            <a:spLocks noChangeArrowheads="1"/>
          </p:cNvSpPr>
          <p:nvPr/>
        </p:nvSpPr>
        <p:spPr bwMode="auto">
          <a:xfrm>
            <a:off x="5140325" y="3760788"/>
            <a:ext cx="3635375" cy="1615827"/>
          </a:xfrm>
          <a:prstGeom prst="rect">
            <a:avLst/>
          </a:prstGeom>
          <a:noFill/>
          <a:ln w="9525">
            <a:noFill/>
            <a:miter lim="800000"/>
            <a:headEnd/>
            <a:tailEnd/>
          </a:ln>
        </p:spPr>
        <p:txBody>
          <a:bodyPr wrap="square">
            <a:spAutoFit/>
          </a:bodyPr>
          <a:lstStyle/>
          <a:p>
            <a:pPr algn="just">
              <a:spcBef>
                <a:spcPct val="50000"/>
              </a:spcBef>
            </a:pPr>
            <a:r>
              <a:rPr lang="el-GR" dirty="0" smtClean="0">
                <a:solidFill>
                  <a:schemeClr val="tx1">
                    <a:lumMod val="95000"/>
                    <a:lumOff val="5000"/>
                  </a:schemeClr>
                </a:solidFill>
                <a:latin typeface="Calibri" pitchFamily="34" charset="0"/>
                <a:cs typeface="Calibri" pitchFamily="34" charset="0"/>
              </a:rPr>
              <a:t>Ποια είναι τα κλειδιά της </a:t>
            </a:r>
            <a:r>
              <a:rPr lang="en-US" dirty="0" smtClean="0">
                <a:solidFill>
                  <a:schemeClr val="tx1">
                    <a:lumMod val="95000"/>
                    <a:lumOff val="5000"/>
                  </a:schemeClr>
                </a:solidFill>
                <a:latin typeface="Calibri" pitchFamily="34" charset="0"/>
                <a:cs typeface="Calibri" pitchFamily="34" charset="0"/>
              </a:rPr>
              <a:t>“</a:t>
            </a:r>
            <a:r>
              <a:rPr lang="el-GR" dirty="0" smtClean="0">
                <a:solidFill>
                  <a:schemeClr val="tx1">
                    <a:lumMod val="95000"/>
                    <a:lumOff val="5000"/>
                  </a:schemeClr>
                </a:solidFill>
                <a:latin typeface="Calibri" pitchFamily="34" charset="0"/>
                <a:cs typeface="Calibri" pitchFamily="34" charset="0"/>
              </a:rPr>
              <a:t>Προμηθεύει</a:t>
            </a:r>
            <a:r>
              <a:rPr lang="en-US" dirty="0" smtClean="0">
                <a:solidFill>
                  <a:schemeClr val="tx1">
                    <a:lumMod val="95000"/>
                    <a:lumOff val="5000"/>
                  </a:schemeClr>
                </a:solidFill>
                <a:latin typeface="Calibri" pitchFamily="34" charset="0"/>
                <a:cs typeface="Calibri" pitchFamily="34" charset="0"/>
              </a:rPr>
              <a:t>”</a:t>
            </a:r>
            <a:r>
              <a:rPr lang="el-GR" dirty="0" smtClean="0">
                <a:solidFill>
                  <a:schemeClr val="tx1">
                    <a:lumMod val="95000"/>
                    <a:lumOff val="5000"/>
                  </a:schemeClr>
                </a:solidFill>
                <a:latin typeface="Calibri" pitchFamily="34" charset="0"/>
                <a:cs typeface="Calibri" pitchFamily="34" charset="0"/>
              </a:rPr>
              <a:t> στο σχεσιακό </a:t>
            </a:r>
            <a:r>
              <a:rPr lang="el-GR" dirty="0" err="1" smtClean="0">
                <a:solidFill>
                  <a:schemeClr val="tx1">
                    <a:lumMod val="95000"/>
                    <a:lumOff val="5000"/>
                  </a:schemeClr>
                </a:solidFill>
                <a:latin typeface="Calibri" pitchFamily="34" charset="0"/>
                <a:cs typeface="Calibri" pitchFamily="34" charset="0"/>
              </a:rPr>
              <a:t>μοντέλ</a:t>
            </a:r>
            <a:r>
              <a:rPr lang="en-US" dirty="0" smtClean="0">
                <a:solidFill>
                  <a:schemeClr val="tx1">
                    <a:lumMod val="95000"/>
                    <a:lumOff val="5000"/>
                  </a:schemeClr>
                </a:solidFill>
                <a:latin typeface="Calibri" pitchFamily="34" charset="0"/>
                <a:cs typeface="Calibri" pitchFamily="34" charset="0"/>
              </a:rPr>
              <a:t>o;</a:t>
            </a:r>
            <a:endParaRPr lang="el-GR" dirty="0" smtClean="0">
              <a:solidFill>
                <a:schemeClr val="tx1">
                  <a:lumMod val="95000"/>
                  <a:lumOff val="5000"/>
                </a:schemeClr>
              </a:solidFill>
              <a:latin typeface="Calibri" pitchFamily="34" charset="0"/>
              <a:cs typeface="Calibri" pitchFamily="34" charset="0"/>
            </a:endParaRPr>
          </a:p>
          <a:p>
            <a:pPr algn="just">
              <a:spcBef>
                <a:spcPct val="50000"/>
              </a:spcBef>
            </a:pPr>
            <a:r>
              <a:rPr lang="el-GR" dirty="0" smtClean="0">
                <a:solidFill>
                  <a:schemeClr val="tx1">
                    <a:lumMod val="95000"/>
                    <a:lumOff val="5000"/>
                  </a:schemeClr>
                </a:solidFill>
                <a:latin typeface="Calibri" pitchFamily="34" charset="0"/>
                <a:cs typeface="Calibri" pitchFamily="34" charset="0"/>
              </a:rPr>
              <a:t>Γενικά</a:t>
            </a:r>
            <a:r>
              <a:rPr lang="el-GR" dirty="0">
                <a:solidFill>
                  <a:schemeClr val="tx1">
                    <a:lumMod val="95000"/>
                    <a:lumOff val="5000"/>
                  </a:schemeClr>
                </a:solidFill>
                <a:latin typeface="Calibri" pitchFamily="34" charset="0"/>
                <a:cs typeface="Calibri" pitchFamily="34" charset="0"/>
              </a:rPr>
              <a:t>, </a:t>
            </a:r>
            <a:r>
              <a:rPr lang="en-US" dirty="0" smtClean="0">
                <a:solidFill>
                  <a:schemeClr val="tx1">
                    <a:lumMod val="95000"/>
                    <a:lumOff val="5000"/>
                  </a:schemeClr>
                </a:solidFill>
                <a:latin typeface="Calibri" pitchFamily="34" charset="0"/>
                <a:cs typeface="Calibri" pitchFamily="34" charset="0"/>
              </a:rPr>
              <a:t> </a:t>
            </a:r>
            <a:r>
              <a:rPr lang="el-GR" dirty="0">
                <a:solidFill>
                  <a:schemeClr val="tx1">
                    <a:lumMod val="95000"/>
                    <a:lumOff val="5000"/>
                  </a:schemeClr>
                </a:solidFill>
                <a:latin typeface="Calibri" pitchFamily="34" charset="0"/>
                <a:cs typeface="Calibri" pitchFamily="34" charset="0"/>
              </a:rPr>
              <a:t>διαφορετικές περιπτώσεις με βάση την </a:t>
            </a:r>
            <a:r>
              <a:rPr lang="el-GR" dirty="0" err="1" smtClean="0">
                <a:solidFill>
                  <a:schemeClr val="tx1">
                    <a:lumMod val="95000"/>
                    <a:lumOff val="5000"/>
                  </a:schemeClr>
                </a:solidFill>
                <a:latin typeface="Calibri" pitchFamily="34" charset="0"/>
                <a:cs typeface="Calibri" pitchFamily="34" charset="0"/>
              </a:rPr>
              <a:t>πληθικότητα</a:t>
            </a:r>
            <a:endParaRPr lang="el-GR" dirty="0">
              <a:solidFill>
                <a:schemeClr val="tx1">
                  <a:lumMod val="95000"/>
                  <a:lumOff val="5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3867499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34</a:t>
            </a:fld>
            <a:endParaRPr lang="el-GR" altLang="en-US" smtClean="0"/>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276999"/>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smtClean="0"/>
              <a:t>Αμοιβή</a:t>
            </a:r>
            <a:endParaRPr lang="el-GR" sz="1000" dirty="0"/>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800725" y="2551907"/>
            <a:ext cx="3165475" cy="1892826"/>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Προμηθευτής και έργο προσδιορίζουν μοναδικά το εξάρτημα</a:t>
            </a:r>
          </a:p>
          <a:p>
            <a:pPr algn="just">
              <a:spcBef>
                <a:spcPct val="50000"/>
              </a:spcBef>
            </a:pPr>
            <a:r>
              <a:rPr lang="el-GR" dirty="0">
                <a:solidFill>
                  <a:schemeClr val="tx1">
                    <a:lumMod val="95000"/>
                    <a:lumOff val="5000"/>
                  </a:schemeClr>
                </a:solidFill>
                <a:latin typeface="Calibri" pitchFamily="34" charset="0"/>
                <a:cs typeface="Calibri" pitchFamily="34"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cs typeface="Calibri" pitchFamily="34"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42913" y="104762"/>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623893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35</a:t>
            </a:fld>
            <a:endParaRPr lang="el-GR" altLang="en-US" smtClean="0"/>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smtClean="0"/>
              <a:t>Αμοιβή</a:t>
            </a:r>
            <a:endParaRPr lang="el-GR" sz="1000" dirty="0"/>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751263"/>
            <a:ext cx="3044825" cy="369332"/>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Ισχύουν και τα δύο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9191572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36</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(ιεραρχίες)</a:t>
            </a:r>
            <a:endParaRPr lang="el-GR" sz="2400" dirty="0">
              <a:solidFill>
                <a:schemeClr val="accent6">
                  <a:lumMod val="75000"/>
                </a:schemeClr>
              </a:solidFill>
            </a:endParaRPr>
          </a:p>
        </p:txBody>
      </p:sp>
      <p:sp>
        <p:nvSpPr>
          <p:cNvPr id="265217" name="Rectangle 1"/>
          <p:cNvSpPr>
            <a:spLocks noChangeArrowheads="1"/>
          </p:cNvSpPr>
          <p:nvPr/>
        </p:nvSpPr>
        <p:spPr bwMode="auto">
          <a:xfrm>
            <a:off x="274515" y="1031260"/>
            <a:ext cx="8255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smtClean="0">
                <a:solidFill>
                  <a:schemeClr val="tx1">
                    <a:lumMod val="95000"/>
                    <a:lumOff val="5000"/>
                  </a:schemeClr>
                </a:solidFill>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smtClean="0">
                <a:solidFill>
                  <a:schemeClr val="tx1">
                    <a:lumMod val="95000"/>
                    <a:lumOff val="5000"/>
                  </a:schemeClr>
                </a:solidFill>
                <a:latin typeface="Calibri" pitchFamily="34" charset="0"/>
                <a:ea typeface="Calibri" pitchFamily="34" charset="0"/>
                <a:cs typeface="Calibri" pitchFamily="34" charset="0"/>
              </a:rPr>
              <a:t>, </a:t>
            </a:r>
            <a:r>
              <a:rPr lang="el-GR" sz="1600" dirty="0" smtClean="0">
                <a:solidFill>
                  <a:schemeClr val="tx1">
                    <a:lumMod val="95000"/>
                    <a:lumOff val="5000"/>
                  </a:schemeClr>
                </a:solidFill>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tx1">
                    <a:lumMod val="95000"/>
                    <a:lumOff val="5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σύλλογος</a:t>
            </a:r>
            <a:r>
              <a:rPr lang="el-GR" sz="1600" dirty="0" smtClean="0">
                <a:solidFill>
                  <a:schemeClr val="tx1">
                    <a:lumMod val="95000"/>
                    <a:lumOff val="5000"/>
                  </a:schemeClr>
                </a:solidFill>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a:t>
            </a:r>
            <a:r>
              <a:rPr lang="el-GR" sz="1600" dirty="0" smtClean="0">
                <a:solidFill>
                  <a:schemeClr val="tx1">
                    <a:lumMod val="95000"/>
                    <a:lumOff val="5000"/>
                  </a:schemeClr>
                </a:solidFill>
                <a:latin typeface="Calibri" pitchFamily="34" charset="0"/>
                <a:ea typeface="Calibri" pitchFamily="34" charset="0"/>
                <a:cs typeface="Calibri" pitchFamily="34" charset="0"/>
              </a:rPr>
              <a:t>Για κάθε </a:t>
            </a:r>
            <a:r>
              <a:rPr lang="el-GR" sz="1600" i="1" dirty="0" smtClean="0">
                <a:solidFill>
                  <a:schemeClr val="accent6">
                    <a:lumMod val="75000"/>
                  </a:schemeClr>
                </a:solidFill>
                <a:latin typeface="Calibri" pitchFamily="34" charset="0"/>
                <a:ea typeface="Calibri" pitchFamily="34" charset="0"/>
                <a:cs typeface="Calibri" pitchFamily="34" charset="0"/>
              </a:rPr>
              <a:t>φοιτητή</a:t>
            </a:r>
            <a:r>
              <a:rPr lang="el-GR" sz="1600" dirty="0" smtClean="0">
                <a:solidFill>
                  <a:schemeClr val="accent6">
                    <a:lumMod val="75000"/>
                  </a:schemeClr>
                </a:solidFill>
                <a:latin typeface="Calibri" pitchFamily="34" charset="0"/>
                <a:ea typeface="Calibri" pitchFamily="34" charset="0"/>
                <a:cs typeface="Calibri" pitchFamily="34" charset="0"/>
              </a:rPr>
              <a:t> </a:t>
            </a:r>
            <a:r>
              <a:rPr lang="el-GR" sz="1600" dirty="0" smtClean="0">
                <a:solidFill>
                  <a:schemeClr val="tx1">
                    <a:lumMod val="95000"/>
                    <a:lumOff val="5000"/>
                  </a:schemeClr>
                </a:solidFill>
                <a:latin typeface="Calibri" pitchFamily="34" charset="0"/>
                <a:ea typeface="Calibri" pitchFamily="34" charset="0"/>
                <a:cs typeface="Calibri" pitchFamily="34" charset="0"/>
              </a:rPr>
              <a:t>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tx1">
                    <a:lumMod val="95000"/>
                    <a:lumOff val="5000"/>
                  </a:schemeClr>
                </a:solidFill>
                <a:latin typeface="Calibri" pitchFamily="34" charset="0"/>
                <a:ea typeface="Calibri" pitchFamily="34" charset="0"/>
                <a:cs typeface="Calibri" pitchFamily="34" charset="0"/>
              </a:rPr>
              <a:t> Ένας </a:t>
            </a:r>
            <a:r>
              <a:rPr lang="el-GR" sz="1600" i="1" dirty="0" smtClean="0">
                <a:solidFill>
                  <a:schemeClr val="accent6">
                    <a:lumMod val="75000"/>
                  </a:schemeClr>
                </a:solidFill>
                <a:latin typeface="Calibri" pitchFamily="34" charset="0"/>
                <a:ea typeface="Calibri" pitchFamily="34" charset="0"/>
                <a:cs typeface="Calibri" pitchFamily="34" charset="0"/>
              </a:rPr>
              <a:t>καθηγητής</a:t>
            </a:r>
            <a:r>
              <a:rPr lang="el-GR" sz="1600" dirty="0" smtClean="0">
                <a:solidFill>
                  <a:schemeClr val="tx1">
                    <a:lumMod val="95000"/>
                    <a:lumOff val="5000"/>
                  </a:schemeClr>
                </a:solidFill>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tx1">
                    <a:lumMod val="95000"/>
                    <a:lumOff val="5000"/>
                  </a:schemeClr>
                </a:solidFill>
                <a:latin typeface="Calibri" pitchFamily="34" charset="0"/>
                <a:ea typeface="Calibri" pitchFamily="34" charset="0"/>
                <a:cs typeface="Calibri" pitchFamily="34" charset="0"/>
              </a:rPr>
              <a:t> Οι </a:t>
            </a:r>
            <a:r>
              <a:rPr lang="el-GR" sz="1600" dirty="0">
                <a:solidFill>
                  <a:schemeClr val="tx1">
                    <a:lumMod val="95000"/>
                    <a:lumOff val="5000"/>
                  </a:schemeClr>
                </a:solidFill>
                <a:latin typeface="Calibri" pitchFamily="34" charset="0"/>
                <a:ea typeface="Calibri" pitchFamily="34" charset="0"/>
                <a:cs typeface="Calibri" pitchFamily="34" charset="0"/>
              </a:rPr>
              <a:t>φοιτητές </a:t>
            </a:r>
            <a:r>
              <a:rPr lang="el-GR" sz="1600" i="1" dirty="0">
                <a:solidFill>
                  <a:schemeClr val="accent6">
                    <a:lumMod val="75000"/>
                  </a:schemeClr>
                </a:solidFill>
                <a:latin typeface="Calibri" pitchFamily="34" charset="0"/>
                <a:ea typeface="Calibri" pitchFamily="34" charset="0"/>
                <a:cs typeface="Calibri" pitchFamily="34" charset="0"/>
              </a:rPr>
              <a:t>ανήκουν</a:t>
            </a:r>
            <a:r>
              <a:rPr lang="el-GR" sz="1600" dirty="0">
                <a:solidFill>
                  <a:schemeClr val="tx1">
                    <a:lumMod val="95000"/>
                    <a:lumOff val="5000"/>
                  </a:schemeClr>
                </a:solidFill>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a:t>
            </a:r>
            <a:endParaRPr lang="el-GR" sz="1600" dirty="0" smtClean="0">
              <a:solidFill>
                <a:schemeClr val="tx1">
                  <a:lumMod val="95000"/>
                  <a:lumOff val="5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tx1">
                    <a:lumMod val="95000"/>
                    <a:lumOff val="5000"/>
                  </a:schemeClr>
                </a:solidFill>
                <a:latin typeface="Calibri" pitchFamily="34" charset="0"/>
                <a:ea typeface="Calibri" pitchFamily="34" charset="0"/>
                <a:cs typeface="Calibri" pitchFamily="34" charset="0"/>
              </a:rPr>
              <a:t> Ένας καθηγητής είναι είτε </a:t>
            </a:r>
            <a:r>
              <a:rPr lang="el-GR" sz="1600" i="1" dirty="0" smtClean="0">
                <a:solidFill>
                  <a:schemeClr val="tx1">
                    <a:lumMod val="95000"/>
                    <a:lumOff val="5000"/>
                  </a:schemeClr>
                </a:solidFill>
                <a:latin typeface="Calibri" pitchFamily="34" charset="0"/>
                <a:ea typeface="Calibri" pitchFamily="34" charset="0"/>
                <a:cs typeface="Calibri" pitchFamily="34" charset="0"/>
              </a:rPr>
              <a:t>μερικής</a:t>
            </a:r>
            <a:r>
              <a:rPr lang="el-GR" sz="1600" dirty="0" smtClean="0">
                <a:solidFill>
                  <a:schemeClr val="tx1">
                    <a:lumMod val="95000"/>
                    <a:lumOff val="5000"/>
                  </a:schemeClr>
                </a:solidFill>
                <a:latin typeface="Calibri" pitchFamily="34" charset="0"/>
                <a:ea typeface="Calibri" pitchFamily="34" charset="0"/>
                <a:cs typeface="Calibri" pitchFamily="34" charset="0"/>
              </a:rPr>
              <a:t> είτε </a:t>
            </a:r>
            <a:r>
              <a:rPr lang="el-GR" sz="1600" i="1" dirty="0" smtClean="0">
                <a:solidFill>
                  <a:schemeClr val="tx1">
                    <a:lumMod val="95000"/>
                    <a:lumOff val="5000"/>
                  </a:schemeClr>
                </a:solidFill>
                <a:latin typeface="Calibri" pitchFamily="34" charset="0"/>
                <a:ea typeface="Calibri" pitchFamily="34" charset="0"/>
                <a:cs typeface="Calibri" pitchFamily="34" charset="0"/>
              </a:rPr>
              <a:t>πλήρους</a:t>
            </a:r>
            <a:r>
              <a:rPr lang="el-GR" sz="1600" dirty="0" smtClean="0">
                <a:solidFill>
                  <a:schemeClr val="tx1">
                    <a:lumMod val="95000"/>
                    <a:lumOff val="5000"/>
                  </a:schemeClr>
                </a:solidFill>
                <a:latin typeface="Calibri" pitchFamily="34" charset="0"/>
                <a:ea typeface="Calibri" pitchFamily="34" charset="0"/>
                <a:cs typeface="Calibri" pitchFamily="34" charset="0"/>
              </a:rPr>
              <a:t> απασχόλησης</a:t>
            </a:r>
            <a:r>
              <a:rPr lang="en-US" sz="1600" dirty="0" smtClean="0">
                <a:solidFill>
                  <a:schemeClr val="tx1">
                    <a:lumMod val="95000"/>
                    <a:lumOff val="5000"/>
                  </a:schemeClr>
                </a:solidFill>
                <a:latin typeface="Calibri" pitchFamily="34" charset="0"/>
                <a:ea typeface="Calibri" pitchFamily="34" charset="0"/>
                <a:cs typeface="Calibri" pitchFamily="34" charset="0"/>
              </a:rPr>
              <a:t>.</a:t>
            </a:r>
            <a:r>
              <a:rPr lang="el-GR" sz="1600" dirty="0" smtClean="0">
                <a:solidFill>
                  <a:schemeClr val="tx1">
                    <a:lumMod val="95000"/>
                    <a:lumOff val="5000"/>
                  </a:schemeClr>
                </a:solidFill>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tx1">
                    <a:lumMod val="95000"/>
                    <a:lumOff val="5000"/>
                  </a:schemeClr>
                </a:solidFill>
                <a:latin typeface="Calibri" pitchFamily="34" charset="0"/>
                <a:ea typeface="Calibri" pitchFamily="34" charset="0"/>
                <a:cs typeface="Calibri" pitchFamily="34" charset="0"/>
              </a:rPr>
              <a:t> Κάθε σύλλογος έχει ακριβώς έναν καθηγητή ως </a:t>
            </a:r>
            <a:r>
              <a:rPr lang="el-GR" sz="1600" i="1" dirty="0" smtClean="0">
                <a:solidFill>
                  <a:schemeClr val="tx1">
                    <a:lumMod val="95000"/>
                    <a:lumOff val="5000"/>
                  </a:schemeClr>
                </a:solidFill>
                <a:latin typeface="Calibri" pitchFamily="34" charset="0"/>
                <a:ea typeface="Calibri" pitchFamily="34" charset="0"/>
                <a:cs typeface="Calibri" pitchFamily="34" charset="0"/>
              </a:rPr>
              <a:t>σύμβουλο</a:t>
            </a:r>
            <a:r>
              <a:rPr lang="el-GR" sz="1600" dirty="0" smtClean="0">
                <a:solidFill>
                  <a:schemeClr val="tx1">
                    <a:lumMod val="95000"/>
                    <a:lumOff val="5000"/>
                  </a:schemeClr>
                </a:solidFill>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smtClean="0">
              <a:solidFill>
                <a:schemeClr val="tx1">
                  <a:lumMod val="95000"/>
                  <a:lumOff val="5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Δώστε ένα μοντέλο Οντοτήτων/Συσχετίσεων και ένα σχεσιακό μοντέλο.</a:t>
            </a: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Τι αλλάζει στο μοντέλο Οντοτήτων/Συσχετίσεων και τι στο σχεσιακό μοντέλο αν δεν ισχύει ο περιορισμός ότι ο σύμβουλος καθηγητής πρέπει να είναι ολικής απασχόλησης </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7391298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37</a:t>
            </a:fld>
            <a:endParaRPr lang="el-GR" altLang="en-US" smtClean="0"/>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cs typeface="Calibri" pitchFamily="34" charset="0"/>
              </a:rPr>
              <a:t>Υποθέστε ότι σας έχουν προσλάβει σε ένα τμήμα «Επιστήμης Πουλερικών»</a:t>
            </a:r>
            <a:br>
              <a:rPr lang="el-GR" dirty="0">
                <a:latin typeface="Calibri" pitchFamily="34" charset="0"/>
                <a:cs typeface="Calibri" pitchFamily="34" charset="0"/>
              </a:rPr>
            </a:br>
            <a:r>
              <a:rPr lang="el-GR" dirty="0">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latin typeface="Calibri" pitchFamily="34" charset="0"/>
                <a:cs typeface="Calibri" pitchFamily="34" charset="0"/>
              </a:rPr>
              <a:t>Το βασικό πρόβλημα είναι η αποθήκευση πληροφορίας σχετικά με μια σειρά από</a:t>
            </a:r>
            <a:br>
              <a:rPr lang="el-GR" dirty="0">
                <a:latin typeface="Calibri" pitchFamily="34" charset="0"/>
                <a:cs typeface="Calibri" pitchFamily="34" charset="0"/>
              </a:rPr>
            </a:br>
            <a:r>
              <a:rPr lang="el-GR" dirty="0">
                <a:latin typeface="Calibri" pitchFamily="34" charset="0"/>
                <a:cs typeface="Calibri" pitchFamily="34" charset="0"/>
              </a:rPr>
              <a:t>πειράματα πάνω στον τρόπο εκτροφής κοτόπουλων. </a:t>
            </a:r>
            <a:endParaRPr lang="en-US" dirty="0">
              <a:latin typeface="Calibri" pitchFamily="34" charset="0"/>
              <a:cs typeface="Calibri" pitchFamily="34" charset="0"/>
            </a:endParaRPr>
          </a:p>
          <a:p>
            <a:pPr algn="just" eaLnBrk="0" hangingPunct="0">
              <a:spcBef>
                <a:spcPct val="50000"/>
              </a:spcBef>
              <a:buFont typeface="Wingdings" pitchFamily="2" charset="2"/>
              <a:buChar char="§"/>
            </a:pPr>
            <a:r>
              <a:rPr lang="el-GR" dirty="0">
                <a:latin typeface="Calibri" pitchFamily="34" charset="0"/>
                <a:cs typeface="Calibri" pitchFamily="34" charset="0"/>
              </a:rPr>
              <a:t> Κάθε </a:t>
            </a:r>
            <a:r>
              <a:rPr lang="el-GR" sz="1800" i="1" dirty="0">
                <a:solidFill>
                  <a:schemeClr val="accent6">
                    <a:lumMod val="75000"/>
                  </a:schemeClr>
                </a:solidFill>
                <a:latin typeface="Calibri" pitchFamily="34" charset="0"/>
                <a:cs typeface="Calibri" pitchFamily="34" charset="0"/>
              </a:rPr>
              <a:t>κοτόπουλο</a:t>
            </a:r>
            <a:r>
              <a:rPr lang="el-GR" dirty="0">
                <a:latin typeface="Calibri" pitchFamily="34" charset="0"/>
                <a:cs typeface="Calibri" pitchFamily="34" charset="0"/>
              </a:rPr>
              <a:t> έχει έναν όνομα, ένα είδος, μια ημερομηνία γέννησης και ένα</a:t>
            </a:r>
            <a:r>
              <a:rPr lang="en-US" dirty="0">
                <a:latin typeface="Calibri" pitchFamily="34" charset="0"/>
                <a:cs typeface="Calibri" pitchFamily="34" charset="0"/>
              </a:rPr>
              <a:t> </a:t>
            </a:r>
            <a:r>
              <a:rPr lang="el-GR" dirty="0">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latin typeface="Calibri" pitchFamily="34" charset="0"/>
                <a:cs typeface="Calibri" pitchFamily="34" charset="0"/>
              </a:rPr>
              <a:t> Τα </a:t>
            </a:r>
            <a:r>
              <a:rPr lang="el-GR" sz="1800" i="1" dirty="0">
                <a:solidFill>
                  <a:schemeClr val="accent6">
                    <a:lumMod val="75000"/>
                  </a:schemeClr>
                </a:solidFill>
                <a:latin typeface="Calibri" pitchFamily="34" charset="0"/>
                <a:cs typeface="Calibri" pitchFamily="34" charset="0"/>
              </a:rPr>
              <a:t>πειράματα</a:t>
            </a:r>
            <a:r>
              <a:rPr lang="el-GR" dirty="0">
                <a:latin typeface="Calibri" pitchFamily="34" charset="0"/>
                <a:cs typeface="Calibri" pitchFamily="34" charset="0"/>
              </a:rPr>
              <a:t> έχουν ένα όνομα, ένα μοναδικό αριθμό που ονομάζεται</a:t>
            </a:r>
            <a:r>
              <a:rPr lang="en-US" dirty="0">
                <a:latin typeface="Calibri" pitchFamily="34" charset="0"/>
                <a:cs typeface="Calibri" pitchFamily="34" charset="0"/>
              </a:rPr>
              <a:t> </a:t>
            </a:r>
            <a:r>
              <a:rPr lang="el-GR" dirty="0">
                <a:latin typeface="Calibri" pitchFamily="34" charset="0"/>
                <a:cs typeface="Calibri" pitchFamily="34" charset="0"/>
              </a:rPr>
              <a:t>ID-πειράματος</a:t>
            </a:r>
            <a:r>
              <a:rPr lang="el-GR" sz="2000" dirty="0">
                <a:latin typeface="Calibri" pitchFamily="34" charset="0"/>
                <a:cs typeface="Calibri" pitchFamily="34" charset="0"/>
              </a:rPr>
              <a:t>, </a:t>
            </a:r>
            <a:r>
              <a:rPr lang="el-GR" dirty="0">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latin typeface="Calibri" pitchFamily="34" charset="0"/>
                <a:cs typeface="Calibri" pitchFamily="34" charset="0"/>
              </a:rPr>
              <a:t> Για κάθε κοτόπουλο που </a:t>
            </a:r>
            <a:r>
              <a:rPr lang="el-GR" i="1" dirty="0">
                <a:solidFill>
                  <a:schemeClr val="accent6">
                    <a:lumMod val="75000"/>
                  </a:schemeClr>
                </a:solidFill>
                <a:latin typeface="Calibri" pitchFamily="34" charset="0"/>
                <a:cs typeface="Calibri" pitchFamily="34" charset="0"/>
              </a:rPr>
              <a:t>συμμετέχει</a:t>
            </a:r>
            <a:r>
              <a:rPr lang="el-GR" dirty="0">
                <a:latin typeface="Calibri" pitchFamily="34" charset="0"/>
                <a:cs typeface="Calibri" pitchFamily="34" charset="0"/>
              </a:rPr>
              <a:t>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dirty="0">
                <a:latin typeface="Calibri" pitchFamily="34" charset="0"/>
                <a:cs typeface="Calibri" pitchFamily="34" charset="0"/>
              </a:rPr>
              <a:t> Κάθε κοτόπουλο συμμετέχει το </a:t>
            </a:r>
            <a:r>
              <a:rPr lang="el-GR" i="1" dirty="0">
                <a:latin typeface="Calibri" pitchFamily="34" charset="0"/>
                <a:cs typeface="Calibri" pitchFamily="34" charset="0"/>
              </a:rPr>
              <a:t>πολύ σε ένα</a:t>
            </a:r>
            <a:r>
              <a:rPr lang="el-GR" dirty="0">
                <a:latin typeface="Calibri" pitchFamily="34" charset="0"/>
                <a:cs typeface="Calibri" pitchFamily="34" charset="0"/>
              </a:rPr>
              <a:t> πείραμα άλλα σε κάθε πείραμα συμμετέχουν </a:t>
            </a:r>
            <a:r>
              <a:rPr lang="el-GR" i="1" dirty="0">
                <a:latin typeface="Calibri" pitchFamily="34" charset="0"/>
                <a:cs typeface="Calibri" pitchFamily="34" charset="0"/>
              </a:rPr>
              <a:t>πολλά κοτόπουλα</a:t>
            </a:r>
            <a:r>
              <a:rPr lang="el-GR" dirty="0">
                <a:latin typeface="Calibri" pitchFamily="34" charset="0"/>
                <a:cs typeface="Calibri" pitchFamily="34" charset="0"/>
              </a:rPr>
              <a:t>. Επίσης, κάθε πείραμα αφορά </a:t>
            </a:r>
            <a:r>
              <a:rPr lang="el-GR" i="1" dirty="0">
                <a:latin typeface="Calibri" pitchFamily="34" charset="0"/>
                <a:cs typeface="Calibri" pitchFamily="34" charset="0"/>
              </a:rPr>
              <a:t>τουλάχιστον ένα</a:t>
            </a:r>
            <a:r>
              <a:rPr lang="el-GR" dirty="0">
                <a:latin typeface="Calibri" pitchFamily="34" charset="0"/>
                <a:cs typeface="Calibri" pitchFamily="34" charset="0"/>
              </a:rPr>
              <a:t> κοτόπουλο.</a:t>
            </a:r>
          </a:p>
          <a:p>
            <a:pPr algn="just" eaLnBrk="0" hangingPunct="0">
              <a:spcBef>
                <a:spcPct val="50000"/>
              </a:spcBef>
            </a:pPr>
            <a:r>
              <a:rPr lang="el-GR" i="1" dirty="0">
                <a:latin typeface="Calibri" pitchFamily="34" charset="0"/>
                <a:cs typeface="Calibri" pitchFamily="34" charset="0"/>
              </a:rPr>
              <a:t>Σχεδιάστε το διάγραμμα Οντοτήτων/Συσχετίσεων (Ο/Σ</a:t>
            </a:r>
            <a:r>
              <a:rPr lang="el-GR" i="1" dirty="0" smtClean="0">
                <a:latin typeface="Calibri" pitchFamily="34" charset="0"/>
                <a:cs typeface="Calibri" pitchFamily="34" charset="0"/>
              </a:rPr>
              <a:t>) που να αναπαριστά </a:t>
            </a:r>
            <a:r>
              <a:rPr lang="el-GR" i="1" dirty="0">
                <a:latin typeface="Calibri" pitchFamily="34" charset="0"/>
                <a:cs typeface="Calibri" pitchFamily="34" charset="0"/>
              </a:rPr>
              <a:t>την παραπάνω</a:t>
            </a:r>
            <a:r>
              <a:rPr lang="el-GR" sz="2000" i="1" dirty="0">
                <a:latin typeface="Calibri" pitchFamily="34" charset="0"/>
                <a:cs typeface="Calibri" pitchFamily="34" charset="0"/>
              </a:rPr>
              <a:t> </a:t>
            </a:r>
            <a:r>
              <a:rPr lang="el-GR" i="1" dirty="0">
                <a:latin typeface="Calibri" pitchFamily="34" charset="0"/>
                <a:cs typeface="Calibri" pitchFamily="34" charset="0"/>
              </a:rPr>
              <a:t>πληροφορία</a:t>
            </a:r>
            <a:r>
              <a:rPr lang="el-GR" dirty="0">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9515025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38</a:t>
            </a:fld>
            <a:endParaRPr lang="el-GR" altLang="en-US" smtClean="0"/>
          </a:p>
        </p:txBody>
      </p:sp>
      <p:sp>
        <p:nvSpPr>
          <p:cNvPr id="57350" name="Text Box 3"/>
          <p:cNvSpPr txBox="1">
            <a:spLocks noChangeArrowheads="1"/>
          </p:cNvSpPr>
          <p:nvPr/>
        </p:nvSpPr>
        <p:spPr bwMode="auto">
          <a:xfrm>
            <a:off x="438150" y="15779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dirty="0" smtClean="0">
                <a:solidFill>
                  <a:schemeClr val="tx1">
                    <a:lumMod val="95000"/>
                    <a:lumOff val="5000"/>
                  </a:schemeClr>
                </a:solidFill>
                <a:latin typeface="Calibri" pitchFamily="34" charset="0"/>
                <a:cs typeface="Calibri" pitchFamily="34" charset="0"/>
              </a:rPr>
              <a:t>Μετατρέψτε </a:t>
            </a:r>
            <a:r>
              <a:rPr lang="el-GR" sz="1800" dirty="0">
                <a:solidFill>
                  <a:schemeClr val="tx1">
                    <a:lumMod val="95000"/>
                    <a:lumOff val="5000"/>
                  </a:schemeClr>
                </a:solidFill>
                <a:latin typeface="Calibri" pitchFamily="34" charset="0"/>
                <a:cs typeface="Calibri" pitchFamily="34" charset="0"/>
              </a:rPr>
              <a:t>το διάγραμμα σε σχεσιακό σχήμα.</a:t>
            </a:r>
          </a:p>
          <a:p>
            <a:pPr algn="just" eaLnBrk="0" hangingPunct="0">
              <a:spcBef>
                <a:spcPct val="50000"/>
              </a:spcBef>
            </a:pPr>
            <a:endParaRPr lang="el-GR" sz="1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Δώστε δυο διαφορετικά σχεσιακά σχήματα,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Εξηγείστε.</a:t>
            </a:r>
            <a:br>
              <a:rPr lang="el-GR" sz="1800" dirty="0">
                <a:solidFill>
                  <a:schemeClr val="tx1">
                    <a:lumMod val="95000"/>
                    <a:lumOff val="5000"/>
                  </a:schemeClr>
                </a:solidFill>
                <a:latin typeface="Calibri" pitchFamily="34" charset="0"/>
                <a:cs typeface="Calibri" pitchFamily="34" charset="0"/>
              </a:rPr>
            </a:br>
            <a:r>
              <a:rPr lang="el-GR" sz="1800" dirty="0">
                <a:solidFill>
                  <a:schemeClr val="tx1">
                    <a:lumMod val="95000"/>
                    <a:lumOff val="5000"/>
                  </a:schemeClr>
                </a:solidFill>
                <a:latin typeface="Calibri" pitchFamily="34" charset="0"/>
                <a:cs typeface="Calibri" pitchFamily="34" charset="0"/>
              </a:rPr>
              <a:t/>
            </a:r>
            <a:br>
              <a:rPr lang="el-GR" sz="1800" dirty="0">
                <a:solidFill>
                  <a:schemeClr val="tx1">
                    <a:lumMod val="95000"/>
                    <a:lumOff val="5000"/>
                  </a:schemeClr>
                </a:solidFill>
                <a:latin typeface="Calibri" pitchFamily="34" charset="0"/>
                <a:cs typeface="Calibri" pitchFamily="34" charset="0"/>
              </a:rPr>
            </a:br>
            <a:endParaRPr lang="el-GR" sz="1800" dirty="0">
              <a:solidFill>
                <a:schemeClr val="tx1">
                  <a:lumMod val="95000"/>
                  <a:lumOff val="5000"/>
                </a:schemeClr>
              </a:solidFill>
              <a:latin typeface="Calibri" pitchFamily="34" charset="0"/>
              <a:cs typeface="Calibri" pitchFamily="34" charset="0"/>
            </a:endParaRPr>
          </a:p>
        </p:txBody>
      </p:sp>
      <p:sp>
        <p:nvSpPr>
          <p:cNvPr id="8"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 (συνέχεια)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6271380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39</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latin typeface="Calibri" pitchFamily="34" charset="0"/>
                <a:ea typeface="Calibri" pitchFamily="34" charset="0"/>
                <a:cs typeface="Calibri" pitchFamily="34" charset="0"/>
              </a:rPr>
              <a:t> έχει ένα μοναδικό όνομα (πχ Michael </a:t>
            </a:r>
            <a:r>
              <a:rPr lang="el-GR" sz="1600" dirty="0" err="1">
                <a:latin typeface="Calibri" pitchFamily="34" charset="0"/>
                <a:ea typeface="Calibri" pitchFamily="34" charset="0"/>
                <a:cs typeface="Calibri" pitchFamily="34" charset="0"/>
              </a:rPr>
              <a:t>Phelps</a:t>
            </a:r>
            <a:r>
              <a:rPr lang="el-GR" sz="1600" dirty="0">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a:t>
            </a:r>
            <a:r>
              <a:rPr lang="el-GR" sz="1600" dirty="0" smtClean="0">
                <a:latin typeface="Calibri" pitchFamily="34" charset="0"/>
                <a:ea typeface="Calibri" pitchFamily="34" charset="0"/>
                <a:cs typeface="Calibri" pitchFamily="34" charset="0"/>
              </a:rPr>
              <a:t>συμμετέχει</a:t>
            </a:r>
            <a:r>
              <a:rPr lang="el-GR" sz="1800" dirty="0" smtClean="0">
                <a:latin typeface="Calibri" pitchFamily="34" charset="0"/>
                <a:ea typeface="Calibri" pitchFamily="34" charset="0"/>
                <a:cs typeface="Calibri" pitchFamily="34" charset="0"/>
              </a:rPr>
              <a:t>.</a:t>
            </a:r>
            <a:endParaRPr lang="el-GR" sz="1800" dirty="0">
              <a:latin typeface="Calibri" pitchFamily="34" charset="0"/>
              <a:ea typeface="Calibri" pitchFamily="34" charset="0"/>
              <a:cs typeface="Calibri" pitchFamily="34" charset="0"/>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4</a:t>
            </a:fld>
            <a:endParaRPr lang="el-GR" altLang="en-US" smtClean="0"/>
          </a:p>
        </p:txBody>
      </p:sp>
      <p:sp>
        <p:nvSpPr>
          <p:cNvPr id="34822" name="Text Box 3"/>
          <p:cNvSpPr txBox="1">
            <a:spLocks noChangeArrowheads="1"/>
          </p:cNvSpPr>
          <p:nvPr/>
        </p:nvSpPr>
        <p:spPr bwMode="auto">
          <a:xfrm>
            <a:off x="406400" y="1514872"/>
            <a:ext cx="8128000" cy="954107"/>
          </a:xfrm>
          <a:prstGeom prst="rect">
            <a:avLst/>
          </a:prstGeom>
          <a:noFill/>
          <a:ln w="9525">
            <a:noFill/>
            <a:miter lim="800000"/>
            <a:headEnd/>
            <a:tailEnd/>
          </a:ln>
        </p:spPr>
        <p:txBody>
          <a:bodyPr>
            <a:spAutoFit/>
          </a:bodyPr>
          <a:lstStyle/>
          <a:p>
            <a:pPr algn="ctr" eaLnBrk="0" hangingPunct="0">
              <a:spcBef>
                <a:spcPct val="50000"/>
              </a:spcBef>
            </a:pPr>
            <a:r>
              <a:rPr lang="el-GR" sz="2800" dirty="0">
                <a:solidFill>
                  <a:schemeClr val="accent6">
                    <a:lumMod val="75000"/>
                  </a:schemeClr>
                </a:solidFill>
                <a:latin typeface="Calibri" pitchFamily="34" charset="0"/>
                <a:cs typeface="Calibri" pitchFamily="34" charset="0"/>
              </a:rPr>
              <a:t>Ισχυροί τύποι οντοτήτων με </a:t>
            </a:r>
            <a:r>
              <a:rPr lang="el-GR" sz="2800" dirty="0" err="1">
                <a:solidFill>
                  <a:schemeClr val="accent6">
                    <a:lumMod val="75000"/>
                  </a:schemeClr>
                </a:solidFill>
                <a:latin typeface="Calibri" pitchFamily="34" charset="0"/>
                <a:cs typeface="Calibri" pitchFamily="34" charset="0"/>
              </a:rPr>
              <a:t>μονότιμα</a:t>
            </a:r>
            <a:r>
              <a:rPr lang="el-GR" sz="2800" dirty="0">
                <a:solidFill>
                  <a:schemeClr val="accent6">
                    <a:lumMod val="75000"/>
                  </a:schemeClr>
                </a:solidFill>
                <a:latin typeface="Calibri" pitchFamily="34" charset="0"/>
                <a:cs typeface="Calibri" pitchFamily="34" charset="0"/>
              </a:rPr>
              <a:t> απλά γνωρίσματα</a:t>
            </a:r>
          </a:p>
        </p:txBody>
      </p:sp>
      <p:sp>
        <p:nvSpPr>
          <p:cNvPr id="34823" name="Text Box 4"/>
          <p:cNvSpPr txBox="1">
            <a:spLocks noChangeArrowheads="1"/>
          </p:cNvSpPr>
          <p:nvPr/>
        </p:nvSpPr>
        <p:spPr bwMode="auto">
          <a:xfrm>
            <a:off x="551656" y="2798192"/>
            <a:ext cx="7837487" cy="1200329"/>
          </a:xfrm>
          <a:prstGeom prst="rect">
            <a:avLst/>
          </a:prstGeom>
          <a:noFill/>
          <a:ln w="9525">
            <a:solidFill>
              <a:schemeClr val="bg2">
                <a:lumMod val="5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(ισχυρό) τύπο οντοτήτων Ε δημιουργούμε ένα σχήμα σχέσης R με τα ίδια γνωρίσματα - ένα για κάθε απλό γνώρισμα του Ε.</a:t>
            </a:r>
          </a:p>
        </p:txBody>
      </p:sp>
      <p:sp>
        <p:nvSpPr>
          <p:cNvPr id="2" name="Title 1"/>
          <p:cNvSpPr>
            <a:spLocks noGrp="1"/>
          </p:cNvSpPr>
          <p:nvPr>
            <p:ph type="title"/>
          </p:nvPr>
        </p:nvSpPr>
        <p:spPr/>
        <p:txBody>
          <a:body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2326070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smtClean="0"/>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40</a:t>
            </a:fld>
            <a:endParaRPr lang="el-GR" altLang="en-US" smtClean="0"/>
          </a:p>
        </p:txBody>
      </p:sp>
      <p:sp>
        <p:nvSpPr>
          <p:cNvPr id="103" name="Title 1"/>
          <p:cNvSpPr txBox="1">
            <a:spLocks/>
          </p:cNvSpPr>
          <p:nvPr/>
        </p:nvSpPr>
        <p:spPr>
          <a:xfrm>
            <a:off x="523875" y="-408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Σχήμα μιας βάσης </a:t>
            </a:r>
            <a:r>
              <a:rPr lang="el-GR" dirty="0" err="1" smtClean="0">
                <a:solidFill>
                  <a:schemeClr val="accent6">
                    <a:lumMod val="75000"/>
                  </a:schemeClr>
                </a:solidFill>
              </a:rPr>
              <a:t>βεδομένων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1" name="Object 3"/>
          <p:cNvGraphicFramePr>
            <a:graphicFrameLocks noChangeAspect="1"/>
          </p:cNvGraphicFramePr>
          <p:nvPr>
            <p:extLst>
              <p:ext uri="{D42A27DB-BD31-4B8C-83A1-F6EECF244321}">
                <p14:modId xmlns:p14="http://schemas.microsoft.com/office/powerpoint/2010/main" val="639129260"/>
              </p:ext>
            </p:extLst>
          </p:nvPr>
        </p:nvGraphicFramePr>
        <p:xfrm>
          <a:off x="615950" y="1490437"/>
          <a:ext cx="8045450" cy="2298700"/>
        </p:xfrm>
        <a:graphic>
          <a:graphicData uri="http://schemas.openxmlformats.org/presentationml/2006/ole">
            <mc:AlternateContent xmlns:mc="http://schemas.openxmlformats.org/markup-compatibility/2006">
              <mc:Choice xmlns:v="urn:schemas-microsoft-com:vml" Requires="v">
                <p:oleObj spid="_x0000_s6158" name="Visio" r:id="rId4" imgW="5701696" imgH="1626140" progId="Visio.Drawing.11">
                  <p:embed/>
                </p:oleObj>
              </mc:Choice>
              <mc:Fallback>
                <p:oleObj name="Visio" r:id="rId4" imgW="5701696" imgH="1626140" progId="Visio.Drawing.11">
                  <p:embed/>
                  <p:pic>
                    <p:nvPicPr>
                      <p:cNvPr id="0" name=""/>
                      <p:cNvPicPr>
                        <a:picLocks noChangeAspect="1" noChangeArrowheads="1"/>
                      </p:cNvPicPr>
                      <p:nvPr/>
                    </p:nvPicPr>
                    <p:blipFill>
                      <a:blip r:embed="rId5"/>
                      <a:srcRect/>
                      <a:stretch>
                        <a:fillRect/>
                      </a:stretch>
                    </p:blipFill>
                    <p:spPr bwMode="auto">
                      <a:xfrm>
                        <a:off x="615950" y="1490437"/>
                        <a:ext cx="8045450" cy="229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805154" y="5252834"/>
            <a:ext cx="7048500" cy="646331"/>
          </a:xfrm>
          <a:prstGeom prst="rect">
            <a:avLst/>
          </a:prstGeom>
          <a:noFill/>
        </p:spPr>
        <p:txBody>
          <a:bodyPr wrap="square" rtlCol="0">
            <a:spAutoFit/>
          </a:bodyPr>
          <a:lstStyle/>
          <a:p>
            <a:r>
              <a:rPr lang="el-GR" dirty="0" smtClean="0">
                <a:solidFill>
                  <a:schemeClr val="accent6">
                    <a:lumMod val="75000"/>
                  </a:schemeClr>
                </a:solidFill>
              </a:rPr>
              <a:t>ΠΡΟΣΟΧΗ - το παρακάτω σχήμα για ταινίες είναι διαφορετικό από αυτό στις προηγούμενες διαφάνειες</a:t>
            </a:r>
            <a:endParaRPr lang="el-GR" dirty="0">
              <a:solidFill>
                <a:schemeClr val="accent6">
                  <a:lumMod val="75000"/>
                </a:schemeClr>
              </a:solidFill>
            </a:endParaRPr>
          </a:p>
        </p:txBody>
      </p:sp>
      <p:sp>
        <p:nvSpPr>
          <p:cNvPr id="10"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2" name="TextBox 1"/>
          <p:cNvSpPr txBox="1"/>
          <p:nvPr/>
        </p:nvSpPr>
        <p:spPr>
          <a:xfrm>
            <a:off x="147734" y="3709195"/>
            <a:ext cx="5952931" cy="369332"/>
          </a:xfrm>
          <a:prstGeom prst="rect">
            <a:avLst/>
          </a:prstGeom>
          <a:noFill/>
        </p:spPr>
        <p:txBody>
          <a:bodyPr wrap="square" rtlCol="0">
            <a:spAutoFit/>
          </a:bodyPr>
          <a:lstStyle/>
          <a:p>
            <a:r>
              <a:rPr lang="el-GR" dirty="0" smtClean="0"/>
              <a:t>* Υποθέτουμε μια τιμή για το </a:t>
            </a:r>
            <a:r>
              <a:rPr lang="en-US" dirty="0" smtClean="0"/>
              <a:t>Genre</a:t>
            </a:r>
            <a:endParaRPr lang="el-GR" dirty="0"/>
          </a:p>
        </p:txBody>
      </p:sp>
    </p:spTree>
    <p:extLst>
      <p:ext uri="{BB962C8B-B14F-4D97-AF65-F5344CB8AC3E}">
        <p14:creationId xmlns:p14="http://schemas.microsoft.com/office/powerpoint/2010/main" val="39339329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smtClean="0"/>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41</a:t>
            </a:fld>
            <a:endParaRPr lang="el-GR" altLang="en-US" smtClean="0"/>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Στιγμιότυπο μιας βάσης δεδομένων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049" name="Object 1"/>
          <p:cNvGraphicFramePr>
            <a:graphicFrameLocks noChangeAspect="1"/>
          </p:cNvGraphicFramePr>
          <p:nvPr/>
        </p:nvGraphicFramePr>
        <p:xfrm>
          <a:off x="449577" y="1447800"/>
          <a:ext cx="8345069" cy="3898901"/>
        </p:xfrm>
        <a:graphic>
          <a:graphicData uri="http://schemas.openxmlformats.org/presentationml/2006/ole">
            <mc:AlternateContent xmlns:mc="http://schemas.openxmlformats.org/markup-compatibility/2006">
              <mc:Choice xmlns:v="urn:schemas-microsoft-com:vml" Requires="v">
                <p:oleObj spid="_x0000_s7182" name="Visio" r:id="rId4" imgW="6691304" imgH="3071438" progId="Visio.Drawing.11">
                  <p:embed/>
                </p:oleObj>
              </mc:Choice>
              <mc:Fallback>
                <p:oleObj name="Visio" r:id="rId4" imgW="6691304" imgH="3071438"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77" y="1447800"/>
                        <a:ext cx="8345069" cy="3898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7664086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42</a:t>
            </a:fld>
            <a:endParaRPr lang="el-GR" altLang="en-US" smtClean="0"/>
          </a:p>
        </p:txBody>
      </p:sp>
      <p:sp>
        <p:nvSpPr>
          <p:cNvPr id="40966" name="Text Box 3"/>
          <p:cNvSpPr txBox="1">
            <a:spLocks noChangeArrowheads="1"/>
          </p:cNvSpPr>
          <p:nvPr/>
        </p:nvSpPr>
        <p:spPr bwMode="auto">
          <a:xfrm>
            <a:off x="366710" y="967132"/>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Θέλουμε να κατασκευάσουμε μια </a:t>
            </a:r>
            <a:r>
              <a:rPr lang="el-GR" sz="2400" dirty="0" err="1" smtClean="0">
                <a:latin typeface="Calibri" pitchFamily="34" charset="0"/>
                <a:ea typeface="Calibri" pitchFamily="34" charset="0"/>
                <a:cs typeface="Calibri" pitchFamily="34" charset="0"/>
              </a:rPr>
              <a:t>βδ</a:t>
            </a:r>
            <a:r>
              <a:rPr lang="el-GR" sz="2400" dirty="0" smtClean="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smtClean="0">
                <a:latin typeface="Calibri" pitchFamily="34" charset="0"/>
                <a:ea typeface="Calibri" pitchFamily="34" charset="0"/>
                <a:cs typeface="Calibri" pitchFamily="34" charset="0"/>
              </a:rPr>
              <a:t>Ένα  δρομολόγιο </a:t>
            </a:r>
            <a:r>
              <a:rPr lang="el-GR" sz="2400" dirty="0" smtClean="0">
                <a:solidFill>
                  <a:schemeClr val="accent6">
                    <a:lumMod val="75000"/>
                  </a:schemeClr>
                </a:solidFill>
                <a:latin typeface="Calibri" pitchFamily="34" charset="0"/>
                <a:ea typeface="Calibri" pitchFamily="34" charset="0"/>
                <a:cs typeface="Calibri" pitchFamily="34" charset="0"/>
              </a:rPr>
              <a:t>περνά </a:t>
            </a:r>
            <a:r>
              <a:rPr lang="el-GR" sz="2400" dirty="0" smtClean="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σταθμός</a:t>
            </a:r>
            <a:r>
              <a:rPr lang="el-GR" sz="2400" dirty="0" smtClean="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δρομολόγιο</a:t>
            </a:r>
            <a:r>
              <a:rPr lang="el-GR" sz="2400" dirty="0" smtClean="0">
                <a:solidFill>
                  <a:srgbClr val="FF9933"/>
                </a:solidFill>
                <a:latin typeface="Calibri" pitchFamily="34" charset="0"/>
                <a:ea typeface="Calibri" pitchFamily="34" charset="0"/>
                <a:cs typeface="Calibri" pitchFamily="34" charset="0"/>
              </a:rPr>
              <a:t> </a:t>
            </a:r>
            <a:r>
              <a:rPr lang="el-GR" sz="2400" dirty="0" smtClean="0">
                <a:latin typeface="Calibri" pitchFamily="34" charset="0"/>
                <a:ea typeface="Calibri" pitchFamily="34" charset="0"/>
                <a:cs typeface="Calibri" pitchFamily="34" charset="0"/>
              </a:rPr>
              <a:t>χαρακτηρίζεται από ένα (μοναδικό</a:t>
            </a:r>
            <a:r>
              <a:rPr lang="el-GR" sz="2400" smtClean="0">
                <a:latin typeface="Calibri" pitchFamily="34" charset="0"/>
                <a:ea typeface="Calibri" pitchFamily="34" charset="0"/>
                <a:cs typeface="Calibri" pitchFamily="34" charset="0"/>
              </a:rPr>
              <a:t>) αριθμό,  </a:t>
            </a:r>
            <a:r>
              <a:rPr lang="el-GR" sz="2400" dirty="0" smtClean="0">
                <a:latin typeface="Calibri" pitchFamily="34" charset="0"/>
                <a:ea typeface="Calibri" pitchFamily="34" charset="0"/>
                <a:cs typeface="Calibri" pitchFamily="34" charset="0"/>
              </a:rPr>
              <a:t>έχει έναν σταθμό ως αφετηρία, έναν σταθμό ως προορισμό, καθώς και ένα χρόνο αναχώρησης από την αφετηρία και ένα χρόνο άφιξης στον προορισμό.</a:t>
            </a:r>
          </a:p>
          <a:p>
            <a:pPr algn="just" eaLnBrk="0" hangingPunct="0">
              <a:spcBef>
                <a:spcPct val="50000"/>
              </a:spcBef>
            </a:pPr>
            <a:r>
              <a:rPr lang="el-GR" sz="2400" dirty="0" smtClean="0">
                <a:latin typeface="Calibri" pitchFamily="34" charset="0"/>
                <a:ea typeface="Calibri" pitchFamily="34" charset="0"/>
                <a:cs typeface="Calibri" pitchFamily="34" charset="0"/>
              </a:rPr>
              <a:t>Επίσης, κάθε δρομολόγιο έχει </a:t>
            </a:r>
            <a:r>
              <a:rPr lang="el-GR" sz="2400" i="1" dirty="0" smtClean="0">
                <a:latin typeface="Calibri" pitchFamily="34" charset="0"/>
                <a:ea typeface="Calibri" pitchFamily="34" charset="0"/>
                <a:cs typeface="Calibri" pitchFamily="34" charset="0"/>
              </a:rPr>
              <a:t>τουλάχιστον έναν </a:t>
            </a:r>
            <a:r>
              <a:rPr lang="el-GR" sz="2400" dirty="0" smtClean="0">
                <a:latin typeface="Calibri" pitchFamily="34" charset="0"/>
                <a:ea typeface="Calibri" pitchFamily="34" charset="0"/>
                <a:cs typeface="Calibri" pitchFamily="34" charset="0"/>
              </a:rPr>
              <a:t>ενδιάμεσο σταθμό καθώς και ένα χρόνο άφιξης σε αυτόν.</a:t>
            </a:r>
            <a:endParaRPr lang="el-GR" sz="2400" dirty="0">
              <a:latin typeface="Calibri" pitchFamily="34" charset="0"/>
              <a:ea typeface="Calibri" pitchFamily="34" charset="0"/>
              <a:cs typeface="Calibri" pitchFamily="34" charset="0"/>
            </a:endParaRPr>
          </a:p>
        </p:txBody>
      </p:sp>
      <p:sp>
        <p:nvSpPr>
          <p:cNvPr id="2" name="Title 1"/>
          <p:cNvSpPr>
            <a:spLocks noGrp="1"/>
          </p:cNvSpPr>
          <p:nvPr>
            <p:ph type="title"/>
          </p:nvPr>
        </p:nvSpPr>
        <p:spPr>
          <a:xfrm>
            <a:off x="395285"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3" name="Rectangle 2"/>
          <p:cNvSpPr/>
          <p:nvPr/>
        </p:nvSpPr>
        <p:spPr>
          <a:xfrm>
            <a:off x="266695" y="5231408"/>
            <a:ext cx="8358190" cy="1015663"/>
          </a:xfrm>
          <a:prstGeom prst="rect">
            <a:avLst/>
          </a:prstGeom>
        </p:spPr>
        <p:txBody>
          <a:bodyPr wrap="square">
            <a:spAutoFit/>
          </a:bodyPr>
          <a:lstStyle/>
          <a:p>
            <a:pPr marL="342900" indent="-342900" algn="just" eaLnBrk="0" hangingPunct="0">
              <a:spcBef>
                <a:spcPct val="50000"/>
              </a:spcBef>
              <a:buFont typeface="Wingdings" panose="05000000000000000000" pitchFamily="2" charset="2"/>
              <a:buChar char="ü"/>
            </a:pPr>
            <a:r>
              <a:rPr lang="el-GR" sz="2000" b="1" dirty="0" smtClean="0">
                <a:solidFill>
                  <a:schemeClr val="accent3">
                    <a:lumMod val="50000"/>
                  </a:schemeClr>
                </a:solidFill>
                <a:latin typeface="Calibri" pitchFamily="34" charset="0"/>
                <a:ea typeface="Calibri" pitchFamily="34" charset="0"/>
                <a:cs typeface="Calibri" pitchFamily="34" charset="0"/>
              </a:rPr>
              <a:t>Τι </a:t>
            </a:r>
            <a:r>
              <a:rPr lang="el-GR" sz="2000" b="1" dirty="0">
                <a:solidFill>
                  <a:schemeClr val="accent3">
                    <a:lumMod val="50000"/>
                  </a:schemeClr>
                </a:solidFill>
                <a:latin typeface="Calibri" pitchFamily="34" charset="0"/>
                <a:ea typeface="Calibri" pitchFamily="34" charset="0"/>
                <a:cs typeface="Calibri" pitchFamily="34" charset="0"/>
              </a:rPr>
              <a:t>αλλάζει αν αντί για </a:t>
            </a:r>
            <a:r>
              <a:rPr lang="el-GR" sz="2000" b="1" i="1" dirty="0">
                <a:solidFill>
                  <a:schemeClr val="accent3">
                    <a:lumMod val="50000"/>
                  </a:schemeClr>
                </a:solidFill>
                <a:latin typeface="Calibri" pitchFamily="34" charset="0"/>
                <a:ea typeface="Calibri" pitchFamily="34" charset="0"/>
                <a:cs typeface="Calibri" pitchFamily="34" charset="0"/>
              </a:rPr>
              <a:t>«έναν τουλάχιστον»</a:t>
            </a:r>
            <a:r>
              <a:rPr lang="el-GR" sz="2000" b="1" dirty="0">
                <a:solidFill>
                  <a:schemeClr val="accent3">
                    <a:lumMod val="50000"/>
                  </a:schemeClr>
                </a:solidFill>
                <a:latin typeface="Calibri" pitchFamily="34" charset="0"/>
                <a:ea typeface="Calibri" pitchFamily="34" charset="0"/>
                <a:cs typeface="Calibri" pitchFamily="34" charset="0"/>
              </a:rPr>
              <a:t> ενδιάμεσο σταθμό, έχουμε </a:t>
            </a:r>
            <a:r>
              <a:rPr lang="el-GR" sz="2000" b="1" i="1" dirty="0">
                <a:solidFill>
                  <a:schemeClr val="accent3">
                    <a:lumMod val="50000"/>
                  </a:schemeClr>
                </a:solidFill>
                <a:latin typeface="Calibri" pitchFamily="34" charset="0"/>
                <a:ea typeface="Calibri" pitchFamily="34" charset="0"/>
                <a:cs typeface="Calibri" pitchFamily="34" charset="0"/>
              </a:rPr>
              <a:t>«μηδέν ή περισσότερους</a:t>
            </a:r>
            <a:r>
              <a:rPr lang="el-GR" sz="2000" b="1" i="1" dirty="0" smtClean="0">
                <a:solidFill>
                  <a:schemeClr val="accent3">
                    <a:lumMod val="50000"/>
                  </a:schemeClr>
                </a:solidFill>
                <a:latin typeface="Calibri" pitchFamily="34" charset="0"/>
                <a:ea typeface="Calibri" pitchFamily="34" charset="0"/>
                <a:cs typeface="Calibri" pitchFamily="34" charset="0"/>
              </a:rPr>
              <a:t>» ή με άλλα λόγια υπάρχουν και απευθείας δρομολόγια (δηλαδή, δρομολόγια χωρίς ενδιάμεσες στάσεις)</a:t>
            </a:r>
            <a:endParaRPr lang="el-GR" sz="2000" b="1" i="1" dirty="0">
              <a:solidFill>
                <a:schemeClr val="accent3">
                  <a:lumMod val="50000"/>
                </a:schemeClr>
              </a:solidFill>
              <a:latin typeface="Calibri" pitchFamily="34" charset="0"/>
              <a:ea typeface="Calibri" pitchFamily="34" charset="0"/>
              <a:cs typeface="Calibri" pitchFamily="34" charset="0"/>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528276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5</a:t>
            </a:fld>
            <a:endParaRPr lang="el-GR" altLang="en-US" smtClean="0"/>
          </a:p>
        </p:txBody>
      </p:sp>
      <p:sp>
        <p:nvSpPr>
          <p:cNvPr id="35847" name="Text Box 4"/>
          <p:cNvSpPr txBox="1">
            <a:spLocks noChangeArrowheads="1"/>
          </p:cNvSpPr>
          <p:nvPr/>
        </p:nvSpPr>
        <p:spPr bwMode="auto">
          <a:xfrm>
            <a:off x="565076" y="1747912"/>
            <a:ext cx="7772400" cy="3046988"/>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Γενικά, για κάθε συσχέτιση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μεταξύ </a:t>
            </a:r>
            <a:r>
              <a:rPr lang="en-US" sz="2400" dirty="0">
                <a:solidFill>
                  <a:schemeClr val="tx2">
                    <a:lumMod val="50000"/>
                  </a:schemeClr>
                </a:solidFill>
                <a:latin typeface="Calibri" pitchFamily="34" charset="0"/>
                <a:cs typeface="Calibri" pitchFamily="34" charset="0"/>
              </a:rPr>
              <a:t>n </a:t>
            </a:r>
            <a:r>
              <a:rPr lang="el-GR" sz="2400" dirty="0">
                <a:solidFill>
                  <a:schemeClr val="tx2">
                    <a:lumMod val="50000"/>
                  </a:schemeClr>
                </a:solidFill>
                <a:latin typeface="Calibri" pitchFamily="34" charset="0"/>
                <a:cs typeface="Calibri" pitchFamily="34" charset="0"/>
              </a:rPr>
              <a:t>τύπων οντοτήτων που αντιστοιχούν στις σχέσεις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S</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 </a:t>
            </a:r>
            <a:r>
              <a:rPr lang="en-US" sz="2400" dirty="0" err="1">
                <a:solidFill>
                  <a:schemeClr val="tx2">
                    <a:lumMod val="50000"/>
                  </a:schemeClr>
                </a:solidFill>
                <a:latin typeface="Calibri" pitchFamily="34" charset="0"/>
                <a:cs typeface="Calibri" pitchFamily="34" charset="0"/>
              </a:rPr>
              <a:t>S</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δημιουργούμε μια νέα σχέση R με γνωρίσματα:</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a:t>
            </a:r>
            <a:r>
              <a:rPr lang="el-GR" sz="2400" dirty="0" smtClean="0">
                <a:solidFill>
                  <a:schemeClr val="tx2">
                    <a:lumMod val="50000"/>
                  </a:schemeClr>
                </a:solidFill>
                <a:latin typeface="Calibri" pitchFamily="34" charset="0"/>
                <a:cs typeface="Calibri" pitchFamily="34" charset="0"/>
              </a:rPr>
              <a:t>γνωρίσματα του </a:t>
            </a:r>
            <a:r>
              <a:rPr lang="el-GR" sz="2400" dirty="0">
                <a:solidFill>
                  <a:schemeClr val="tx2">
                    <a:lumMod val="50000"/>
                  </a:schemeClr>
                </a:solidFill>
                <a:latin typeface="Calibri" pitchFamily="34" charset="0"/>
                <a:cs typeface="Calibri" pitchFamily="34" charset="0"/>
              </a:rPr>
              <a:t>πρωτεύοντος κλειδιού κάθε συμμετέχουσας σχέσης </a:t>
            </a:r>
            <a:r>
              <a:rPr lang="en-US" sz="2400" dirty="0" smtClean="0">
                <a:solidFill>
                  <a:schemeClr val="tx2">
                    <a:lumMod val="50000"/>
                  </a:schemeClr>
                </a:solidFill>
                <a:latin typeface="Calibri" pitchFamily="34" charset="0"/>
                <a:cs typeface="Calibri" pitchFamily="34" charset="0"/>
              </a:rPr>
              <a:t>S</a:t>
            </a:r>
            <a:r>
              <a:rPr lang="en-US" sz="2400" baseline="-25000" dirty="0" smtClean="0">
                <a:solidFill>
                  <a:schemeClr val="tx2">
                    <a:lumMod val="50000"/>
                  </a:schemeClr>
                </a:solidFill>
                <a:latin typeface="Calibri" pitchFamily="34" charset="0"/>
                <a:cs typeface="Calibri" pitchFamily="34" charset="0"/>
              </a:rPr>
              <a:t>i</a:t>
            </a:r>
            <a:r>
              <a:rPr lang="el-GR" sz="2400" dirty="0" smtClean="0">
                <a:solidFill>
                  <a:schemeClr val="tx2">
                    <a:lumMod val="50000"/>
                  </a:schemeClr>
                </a:solidFill>
                <a:latin typeface="Calibri" pitchFamily="34" charset="0"/>
                <a:cs typeface="Calibri" pitchFamily="34" charset="0"/>
              </a:rPr>
              <a:t>. Αυτά τα γνωρίσματα είναι και ξένα κλειδιά.</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l-GR" sz="2400" dirty="0" smtClean="0">
                <a:solidFill>
                  <a:schemeClr val="tx2">
                    <a:lumMod val="50000"/>
                  </a:schemeClr>
                </a:solidFill>
                <a:latin typeface="Calibri" pitchFamily="34" charset="0"/>
                <a:cs typeface="Calibri" pitchFamily="34" charset="0"/>
              </a:rPr>
              <a:t>αρχικής συσχέτισης </a:t>
            </a:r>
            <a:r>
              <a:rPr lang="en-US" sz="2400" dirty="0" smtClean="0">
                <a:solidFill>
                  <a:schemeClr val="tx2">
                    <a:lumMod val="50000"/>
                  </a:schemeClr>
                </a:solidFill>
                <a:latin typeface="Calibri" pitchFamily="34" charset="0"/>
                <a:cs typeface="Calibri" pitchFamily="34" charset="0"/>
              </a:rPr>
              <a:t>(</a:t>
            </a:r>
            <a:r>
              <a:rPr lang="el-GR" sz="2400" dirty="0">
                <a:solidFill>
                  <a:schemeClr val="tx2">
                    <a:lumMod val="50000"/>
                  </a:schemeClr>
                </a:solidFill>
                <a:latin typeface="Calibri" pitchFamily="34" charset="0"/>
                <a:cs typeface="Calibri" pitchFamily="34" charset="0"/>
              </a:rPr>
              <a:t>αν υπάρχουν)</a:t>
            </a:r>
          </a:p>
        </p:txBody>
      </p:sp>
      <p:sp>
        <p:nvSpPr>
          <p:cNvPr id="35848" name="Text Box 5"/>
          <p:cNvSpPr txBox="1">
            <a:spLocks noChangeArrowheads="1"/>
          </p:cNvSpPr>
          <p:nvPr/>
        </p:nvSpPr>
        <p:spPr bwMode="auto">
          <a:xfrm>
            <a:off x="861616" y="5294510"/>
            <a:ext cx="7772400" cy="396875"/>
          </a:xfrm>
          <a:prstGeom prst="rect">
            <a:avLst/>
          </a:prstGeom>
          <a:noFill/>
          <a:ln w="9525">
            <a:noFill/>
            <a:miter lim="800000"/>
            <a:headEnd/>
            <a:tailEnd/>
          </a:ln>
        </p:spPr>
        <p:txBody>
          <a:bodyPr>
            <a:spAutoFit/>
          </a:bodyPr>
          <a:lstStyle/>
          <a:p>
            <a:pPr algn="r" eaLnBrk="0" hangingPunct="0">
              <a:spcBef>
                <a:spcPct val="50000"/>
              </a:spcBef>
            </a:pPr>
            <a:r>
              <a:rPr lang="el-GR" sz="2000" dirty="0">
                <a:solidFill>
                  <a:schemeClr val="accent3">
                    <a:lumMod val="75000"/>
                  </a:schemeClr>
                </a:solidFill>
                <a:latin typeface="Calibri" pitchFamily="34" charset="0"/>
                <a:cs typeface="Calibri" pitchFamily="34" charset="0"/>
              </a:rPr>
              <a:t>	</a:t>
            </a:r>
            <a:r>
              <a:rPr lang="el-GR" sz="2000" i="1" dirty="0">
                <a:solidFill>
                  <a:schemeClr val="accent3">
                    <a:lumMod val="75000"/>
                  </a:schemeClr>
                </a:solidFill>
                <a:latin typeface="Calibri" pitchFamily="34" charset="0"/>
                <a:cs typeface="Calibri" pitchFamily="34" charset="0"/>
              </a:rPr>
              <a:t>Θα δούμε </a:t>
            </a:r>
            <a:r>
              <a:rPr lang="el-GR" sz="2000" i="1" dirty="0" smtClean="0">
                <a:solidFill>
                  <a:schemeClr val="accent3">
                    <a:lumMod val="75000"/>
                  </a:schemeClr>
                </a:solidFill>
                <a:latin typeface="Calibri" pitchFamily="34" charset="0"/>
                <a:cs typeface="Calibri" pitchFamily="34" charset="0"/>
              </a:rPr>
              <a:t>και κάποιες </a:t>
            </a:r>
            <a:r>
              <a:rPr lang="el-GR" sz="2000" i="1" dirty="0">
                <a:solidFill>
                  <a:schemeClr val="accent3">
                    <a:lumMod val="75000"/>
                  </a:schemeClr>
                </a:solidFill>
                <a:latin typeface="Calibri" pitchFamily="34" charset="0"/>
                <a:cs typeface="Calibri" pitchFamily="34" charset="0"/>
              </a:rPr>
              <a:t>ειδικές περιπτώσεις</a:t>
            </a:r>
            <a:endParaRPr lang="el-GR" sz="2000" b="1" dirty="0">
              <a:solidFill>
                <a:schemeClr val="accent3">
                  <a:lumMod val="75000"/>
                </a:schemeClr>
              </a:solidFill>
              <a:latin typeface="Calibri" pitchFamily="34" charset="0"/>
              <a:cs typeface="Calibri" pitchFamily="34" charset="0"/>
            </a:endParaRPr>
          </a:p>
        </p:txBody>
      </p:sp>
      <p:sp>
        <p:nvSpPr>
          <p:cNvPr id="2" name="Title 1"/>
          <p:cNvSpPr>
            <a:spLocks noGrp="1"/>
          </p:cNvSpPr>
          <p:nvPr>
            <p:ph type="title"/>
          </p:nvPr>
        </p:nvSpPr>
        <p:spPr>
          <a:xfrm>
            <a:off x="404416" y="363538"/>
            <a:ext cx="8229600" cy="1143000"/>
          </a:xfrm>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347395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6</a:t>
            </a:fld>
            <a:endParaRPr lang="el-GR" altLang="en-US" smtClean="0"/>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2" name="Title 1"/>
          <p:cNvSpPr>
            <a:spLocks noGrp="1"/>
          </p:cNvSpPr>
          <p:nvPr>
            <p:ph type="title"/>
          </p:nvPr>
        </p:nvSpPr>
        <p:spPr/>
        <p:txBody>
          <a:bodyPr/>
          <a:lstStyle/>
          <a:p>
            <a:r>
              <a:rPr lang="el-GR" dirty="0" smtClean="0">
                <a:solidFill>
                  <a:schemeClr val="accent6">
                    <a:lumMod val="75000"/>
                  </a:schemeClr>
                </a:solidFill>
              </a:rPr>
              <a:t>Γενική Περίπτωση (παράδειγμα)</a:t>
            </a:r>
            <a:endParaRPr lang="en-US" dirty="0">
              <a:solidFill>
                <a:schemeClr val="accent6">
                  <a:lumMod val="75000"/>
                </a:schemeClr>
              </a:solidFill>
            </a:endParaRPr>
          </a:p>
        </p:txBody>
      </p:sp>
      <p:sp>
        <p:nvSpPr>
          <p:cNvPr id="5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985984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7</a:t>
            </a:fld>
            <a:endParaRPr lang="el-GR" altLang="en-US" smtClean="0"/>
          </a:p>
        </p:txBody>
      </p:sp>
      <p:sp>
        <p:nvSpPr>
          <p:cNvPr id="38920" name="Text Box 5"/>
          <p:cNvSpPr txBox="1">
            <a:spLocks noChangeArrowheads="1"/>
          </p:cNvSpPr>
          <p:nvPr/>
        </p:nvSpPr>
        <p:spPr bwMode="auto">
          <a:xfrm>
            <a:off x="547687" y="5513139"/>
            <a:ext cx="5472113" cy="366713"/>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a:t>
            </a:r>
            <a:r>
              <a:rPr lang="el-GR" dirty="0" smtClean="0">
                <a:solidFill>
                  <a:schemeClr val="tx2">
                    <a:lumMod val="50000"/>
                  </a:schemeClr>
                </a:solidFill>
                <a:latin typeface="Calibri" pitchFamily="34" charset="0"/>
                <a:cs typeface="Calibri" pitchFamily="34" charset="0"/>
              </a:rPr>
              <a:t>Εταιρεία</a:t>
            </a:r>
            <a:r>
              <a:rPr lang="el-GR" sz="1800" dirty="0" smtClean="0">
                <a:solidFill>
                  <a:schemeClr val="tx2">
                    <a:lumMod val="50000"/>
                  </a:schemeClr>
                </a:solidFill>
                <a:latin typeface="Calibri" pitchFamily="34" charset="0"/>
                <a:cs typeface="Calibri" pitchFamily="34" charset="0"/>
              </a:rPr>
              <a:t> </a:t>
            </a:r>
            <a:r>
              <a:rPr lang="el-GR" sz="1800" dirty="0">
                <a:solidFill>
                  <a:schemeClr val="tx2">
                    <a:lumMod val="50000"/>
                  </a:schemeClr>
                </a:solidFill>
                <a:latin typeface="Calibri" pitchFamily="34" charset="0"/>
                <a:cs typeface="Calibri" pitchFamily="34" charset="0"/>
              </a:rPr>
              <a:t>– </a:t>
            </a:r>
            <a:r>
              <a:rPr lang="el-GR" sz="1800" dirty="0" smtClean="0">
                <a:solidFill>
                  <a:schemeClr val="tx2">
                    <a:lumMod val="50000"/>
                  </a:schemeClr>
                </a:solidFill>
                <a:latin typeface="Calibri" pitchFamily="34" charset="0"/>
                <a:cs typeface="Calibri" pitchFamily="34" charset="0"/>
              </a:rPr>
              <a:t>Εργαζόμενος </a:t>
            </a:r>
            <a:r>
              <a:rPr lang="el-GR" sz="1800" dirty="0">
                <a:solidFill>
                  <a:schemeClr val="tx2">
                    <a:lumMod val="50000"/>
                  </a:schemeClr>
                </a:solidFill>
                <a:latin typeface="Calibri" pitchFamily="34" charset="0"/>
                <a:cs typeface="Calibri" pitchFamily="34" charset="0"/>
              </a:rPr>
              <a:t>(1-Ν</a:t>
            </a:r>
            <a:r>
              <a:rPr lang="el-GR" sz="1800" dirty="0" smtClean="0">
                <a:solidFill>
                  <a:schemeClr val="tx2">
                    <a:lumMod val="50000"/>
                  </a:schemeClr>
                </a:solidFill>
                <a:latin typeface="Calibri" pitchFamily="34" charset="0"/>
                <a:cs typeface="Calibri" pitchFamily="34" charset="0"/>
              </a:rPr>
              <a:t>)</a:t>
            </a:r>
            <a:endParaRPr lang="el-GR" sz="1800" dirty="0">
              <a:solidFill>
                <a:schemeClr val="tx2">
                  <a:lumMod val="50000"/>
                </a:schemeClr>
              </a:solidFill>
              <a:latin typeface="Calibri" pitchFamily="34" charset="0"/>
              <a:cs typeface="Calibri" pitchFamily="34" charset="0"/>
            </a:endParaRPr>
          </a:p>
        </p:txBody>
      </p:sp>
      <p:sp>
        <p:nvSpPr>
          <p:cNvPr id="9" name="Text Box 4"/>
          <p:cNvSpPr txBox="1">
            <a:spLocks noChangeArrowheads="1"/>
          </p:cNvSpPr>
          <p:nvPr/>
        </p:nvSpPr>
        <p:spPr bwMode="auto">
          <a:xfrm>
            <a:off x="469528" y="2243584"/>
            <a:ext cx="7772400" cy="2462213"/>
          </a:xfrm>
          <a:prstGeom prst="rect">
            <a:avLst/>
          </a:prstGeom>
          <a:noFill/>
          <a:ln w="9525">
            <a:noFill/>
            <a:miter lim="800000"/>
            <a:headEnd/>
            <a:tailEnd/>
          </a:ln>
        </p:spPr>
        <p:txBody>
          <a:bodyPr>
            <a:spAutoFit/>
          </a:bodyPr>
          <a:lstStyle/>
          <a:p>
            <a:pPr algn="just" eaLnBrk="0" hangingPunct="0">
              <a:spcBef>
                <a:spcPct val="50000"/>
              </a:spcBef>
            </a:pPr>
            <a:r>
              <a:rPr lang="el-GR" sz="2800" dirty="0" smtClean="0">
                <a:latin typeface="Calibri" pitchFamily="34" charset="0"/>
                <a:cs typeface="Calibri" pitchFamily="34" charset="0"/>
              </a:rPr>
              <a:t>Έστω μια 1-Ν </a:t>
            </a:r>
            <a:r>
              <a:rPr lang="el-GR" sz="2800" dirty="0">
                <a:latin typeface="Calibri" pitchFamily="34" charset="0"/>
                <a:cs typeface="Calibri" pitchFamily="34" charset="0"/>
              </a:rPr>
              <a:t>δυαδική συσχέτιση </a:t>
            </a:r>
            <a:r>
              <a:rPr lang="en-US" sz="2800" dirty="0">
                <a:latin typeface="Calibri" pitchFamily="34" charset="0"/>
                <a:cs typeface="Calibri" pitchFamily="34" charset="0"/>
              </a:rPr>
              <a:t>R</a:t>
            </a:r>
            <a:r>
              <a:rPr lang="el-GR" sz="2800" dirty="0">
                <a:latin typeface="Calibri" pitchFamily="34" charset="0"/>
                <a:cs typeface="Calibri" pitchFamily="34" charset="0"/>
              </a:rPr>
              <a:t> μεταξύ δύο τύπων οντοτήτων </a:t>
            </a:r>
            <a:r>
              <a:rPr lang="en-US" sz="2800" dirty="0" smtClean="0">
                <a:latin typeface="Calibri" pitchFamily="34" charset="0"/>
                <a:cs typeface="Calibri" pitchFamily="34" charset="0"/>
              </a:rPr>
              <a:t>E1 </a:t>
            </a:r>
            <a:r>
              <a:rPr lang="el-GR" sz="2800" dirty="0" smtClean="0">
                <a:latin typeface="Calibri" pitchFamily="34" charset="0"/>
                <a:cs typeface="Calibri" pitchFamily="34" charset="0"/>
              </a:rPr>
              <a:t>και </a:t>
            </a:r>
            <a:r>
              <a:rPr lang="en-US" sz="2800" dirty="0" smtClean="0">
                <a:latin typeface="Calibri" pitchFamily="34" charset="0"/>
                <a:cs typeface="Calibri" pitchFamily="34" charset="0"/>
              </a:rPr>
              <a:t>E2</a:t>
            </a:r>
            <a:r>
              <a:rPr lang="el-GR" sz="2800" dirty="0" smtClean="0">
                <a:latin typeface="Calibri" pitchFamily="34" charset="0"/>
                <a:cs typeface="Calibri" pitchFamily="34" charset="0"/>
              </a:rPr>
              <a:t>. Έστω ότι από την πλευρά του 1 είναι </a:t>
            </a:r>
            <a:r>
              <a:rPr lang="el-GR" sz="2800" dirty="0">
                <a:latin typeface="Calibri" pitchFamily="34" charset="0"/>
                <a:cs typeface="Calibri" pitchFamily="34" charset="0"/>
              </a:rPr>
              <a:t>η </a:t>
            </a:r>
            <a:r>
              <a:rPr lang="en-US" sz="2800" dirty="0" smtClean="0">
                <a:latin typeface="Calibri" pitchFamily="34" charset="0"/>
                <a:cs typeface="Calibri" pitchFamily="34" charset="0"/>
              </a:rPr>
              <a:t>E1</a:t>
            </a:r>
            <a:r>
              <a:rPr lang="el-GR" sz="2800" dirty="0" smtClean="0">
                <a:latin typeface="Calibri" pitchFamily="34" charset="0"/>
                <a:cs typeface="Calibri" pitchFamily="34" charset="0"/>
              </a:rPr>
              <a:t>.</a:t>
            </a:r>
          </a:p>
          <a:p>
            <a:pPr algn="just" eaLnBrk="0" hangingPunct="0">
              <a:spcBef>
                <a:spcPct val="50000"/>
              </a:spcBef>
            </a:pPr>
            <a:r>
              <a:rPr lang="el-GR" sz="2800" i="1" dirty="0" smtClean="0">
                <a:solidFill>
                  <a:schemeClr val="tx2">
                    <a:lumMod val="60000"/>
                    <a:lumOff val="40000"/>
                  </a:schemeClr>
                </a:solidFill>
                <a:latin typeface="Calibri" pitchFamily="34" charset="0"/>
                <a:cs typeface="Calibri" pitchFamily="34" charset="0"/>
              </a:rPr>
              <a:t>Ποιο είναι το πρωτεύον κλειδί της σχέσης που προκύπτει για τη συσχέτιση;</a:t>
            </a:r>
            <a:endParaRPr lang="en-US" sz="2800" i="1" dirty="0">
              <a:solidFill>
                <a:schemeClr val="tx2">
                  <a:lumMod val="60000"/>
                  <a:lumOff val="4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50278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8</a:t>
            </a:fld>
            <a:endParaRPr lang="el-GR" altLang="en-US" smtClean="0"/>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51" name="Rectangle 47"/>
          <p:cNvSpPr>
            <a:spLocks noChangeArrowheads="1"/>
          </p:cNvSpPr>
          <p:nvPr/>
        </p:nvSpPr>
        <p:spPr bwMode="auto">
          <a:xfrm>
            <a:off x="5467357" y="3382640"/>
            <a:ext cx="1295400" cy="360362"/>
          </a:xfrm>
          <a:prstGeom prst="rect">
            <a:avLst/>
          </a:prstGeom>
          <a:noFill/>
          <a:ln w="9525">
            <a:solidFill>
              <a:schemeClr val="tx1"/>
            </a:solidFill>
            <a:miter lim="800000"/>
            <a:headEnd/>
            <a:tailEnd/>
          </a:ln>
        </p:spPr>
        <p:txBody>
          <a:bodyPr wrap="none" anchor="ctr"/>
          <a:lstStyle/>
          <a:p>
            <a:endParaRPr lang="el-GR"/>
          </a:p>
        </p:txBody>
      </p:sp>
      <p:sp>
        <p:nvSpPr>
          <p:cNvPr id="52" name="Text Box 48"/>
          <p:cNvSpPr txBox="1">
            <a:spLocks noChangeArrowheads="1"/>
          </p:cNvSpPr>
          <p:nvPr/>
        </p:nvSpPr>
        <p:spPr bwMode="auto">
          <a:xfrm>
            <a:off x="5539365" y="3382640"/>
            <a:ext cx="504825" cy="366712"/>
          </a:xfrm>
          <a:prstGeom prst="rect">
            <a:avLst/>
          </a:prstGeom>
          <a:noFill/>
          <a:ln w="9525">
            <a:noFill/>
            <a:miter lim="800000"/>
            <a:headEnd/>
            <a:tailEnd/>
          </a:ln>
        </p:spPr>
        <p:txBody>
          <a:bodyPr>
            <a:spAutoFit/>
          </a:bodyPr>
          <a:lstStyle/>
          <a:p>
            <a:pPr>
              <a:spcBef>
                <a:spcPct val="50000"/>
              </a:spcBef>
            </a:pPr>
            <a:r>
              <a:rPr lang="en-US" sz="1800" u="sng" dirty="0"/>
              <a:t>A</a:t>
            </a:r>
            <a:endParaRPr lang="el-GR" sz="1800" u="sng" dirty="0"/>
          </a:p>
        </p:txBody>
      </p:sp>
      <p:sp>
        <p:nvSpPr>
          <p:cNvPr id="53" name="Text Box 49"/>
          <p:cNvSpPr txBox="1">
            <a:spLocks noChangeArrowheads="1"/>
          </p:cNvSpPr>
          <p:nvPr/>
        </p:nvSpPr>
        <p:spPr bwMode="auto">
          <a:xfrm>
            <a:off x="6331453" y="3382640"/>
            <a:ext cx="649287"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54" name="Line 50"/>
          <p:cNvSpPr>
            <a:spLocks noChangeShapeType="1"/>
          </p:cNvSpPr>
          <p:nvPr/>
        </p:nvSpPr>
        <p:spPr bwMode="auto">
          <a:xfrm>
            <a:off x="6043421" y="3382640"/>
            <a:ext cx="0" cy="360362"/>
          </a:xfrm>
          <a:prstGeom prst="line">
            <a:avLst/>
          </a:prstGeom>
          <a:noFill/>
          <a:ln w="9525">
            <a:solidFill>
              <a:schemeClr val="tx1"/>
            </a:solidFill>
            <a:round/>
            <a:headEnd/>
            <a:tailEnd/>
          </a:ln>
        </p:spPr>
        <p:txBody>
          <a:bodyPr/>
          <a:lstStyle/>
          <a:p>
            <a:endParaRPr lang="el-GR"/>
          </a:p>
        </p:txBody>
      </p:sp>
      <p:sp>
        <p:nvSpPr>
          <p:cNvPr id="55" name="Text Box 51"/>
          <p:cNvSpPr txBox="1">
            <a:spLocks noChangeArrowheads="1"/>
          </p:cNvSpPr>
          <p:nvPr/>
        </p:nvSpPr>
        <p:spPr bwMode="auto">
          <a:xfrm>
            <a:off x="5611373" y="2950592"/>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56" name="Rectangle 52"/>
          <p:cNvSpPr>
            <a:spLocks noChangeArrowheads="1"/>
          </p:cNvSpPr>
          <p:nvPr/>
        </p:nvSpPr>
        <p:spPr bwMode="auto">
          <a:xfrm>
            <a:off x="7555589" y="3310632"/>
            <a:ext cx="1295400" cy="360363"/>
          </a:xfrm>
          <a:prstGeom prst="rect">
            <a:avLst/>
          </a:prstGeom>
          <a:noFill/>
          <a:ln w="9525">
            <a:solidFill>
              <a:schemeClr val="tx1"/>
            </a:solidFill>
            <a:miter lim="800000"/>
            <a:headEnd/>
            <a:tailEnd/>
          </a:ln>
        </p:spPr>
        <p:txBody>
          <a:bodyPr wrap="none" anchor="ctr"/>
          <a:lstStyle/>
          <a:p>
            <a:endParaRPr lang="el-GR"/>
          </a:p>
        </p:txBody>
      </p:sp>
      <p:sp>
        <p:nvSpPr>
          <p:cNvPr id="57" name="Text Box 53"/>
          <p:cNvSpPr txBox="1">
            <a:spLocks noChangeArrowheads="1"/>
          </p:cNvSpPr>
          <p:nvPr/>
        </p:nvSpPr>
        <p:spPr bwMode="auto">
          <a:xfrm>
            <a:off x="7699605" y="3310632"/>
            <a:ext cx="504825" cy="366713"/>
          </a:xfrm>
          <a:prstGeom prst="rect">
            <a:avLst/>
          </a:prstGeom>
          <a:noFill/>
          <a:ln w="9525">
            <a:noFill/>
            <a:miter lim="800000"/>
            <a:headEnd/>
            <a:tailEnd/>
          </a:ln>
        </p:spPr>
        <p:txBody>
          <a:bodyPr>
            <a:spAutoFit/>
          </a:bodyPr>
          <a:lstStyle/>
          <a:p>
            <a:pPr>
              <a:spcBef>
                <a:spcPct val="50000"/>
              </a:spcBef>
            </a:pPr>
            <a:r>
              <a:rPr lang="en-US" sz="1800" u="sng" dirty="0"/>
              <a:t>C</a:t>
            </a:r>
            <a:endParaRPr lang="el-GR" sz="1800" u="sng" dirty="0"/>
          </a:p>
        </p:txBody>
      </p:sp>
      <p:sp>
        <p:nvSpPr>
          <p:cNvPr id="58" name="Line 55"/>
          <p:cNvSpPr>
            <a:spLocks noChangeShapeType="1"/>
          </p:cNvSpPr>
          <p:nvPr/>
        </p:nvSpPr>
        <p:spPr bwMode="auto">
          <a:xfrm>
            <a:off x="8203661" y="3310632"/>
            <a:ext cx="0" cy="360363"/>
          </a:xfrm>
          <a:prstGeom prst="line">
            <a:avLst/>
          </a:prstGeom>
          <a:noFill/>
          <a:ln w="9525">
            <a:solidFill>
              <a:schemeClr val="tx1"/>
            </a:solidFill>
            <a:round/>
            <a:headEnd/>
            <a:tailEnd/>
          </a:ln>
        </p:spPr>
        <p:txBody>
          <a:bodyPr/>
          <a:lstStyle/>
          <a:p>
            <a:endParaRPr lang="el-GR"/>
          </a:p>
        </p:txBody>
      </p:sp>
      <p:sp>
        <p:nvSpPr>
          <p:cNvPr id="59" name="Rectangle 57"/>
          <p:cNvSpPr>
            <a:spLocks noChangeArrowheads="1"/>
          </p:cNvSpPr>
          <p:nvPr/>
        </p:nvSpPr>
        <p:spPr bwMode="auto">
          <a:xfrm>
            <a:off x="6727336" y="4390702"/>
            <a:ext cx="1800225" cy="360363"/>
          </a:xfrm>
          <a:prstGeom prst="rect">
            <a:avLst/>
          </a:prstGeom>
          <a:noFill/>
          <a:ln w="9525">
            <a:solidFill>
              <a:schemeClr val="tx1"/>
            </a:solidFill>
            <a:miter lim="800000"/>
            <a:headEnd/>
            <a:tailEnd/>
          </a:ln>
        </p:spPr>
        <p:txBody>
          <a:bodyPr wrap="none" anchor="ctr"/>
          <a:lstStyle/>
          <a:p>
            <a:endParaRPr lang="el-GR"/>
          </a:p>
        </p:txBody>
      </p:sp>
      <p:sp>
        <p:nvSpPr>
          <p:cNvPr id="60" name="Text Box 58"/>
          <p:cNvSpPr txBox="1">
            <a:spLocks noChangeArrowheads="1"/>
          </p:cNvSpPr>
          <p:nvPr/>
        </p:nvSpPr>
        <p:spPr bwMode="auto">
          <a:xfrm>
            <a:off x="6798773" y="4390702"/>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61" name="Text Box 59"/>
          <p:cNvSpPr txBox="1">
            <a:spLocks noChangeArrowheads="1"/>
          </p:cNvSpPr>
          <p:nvPr/>
        </p:nvSpPr>
        <p:spPr bwMode="auto">
          <a:xfrm>
            <a:off x="7446473" y="4390702"/>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62" name="Line 60"/>
          <p:cNvSpPr>
            <a:spLocks noChangeShapeType="1"/>
          </p:cNvSpPr>
          <p:nvPr/>
        </p:nvSpPr>
        <p:spPr bwMode="auto">
          <a:xfrm>
            <a:off x="7375036" y="4390702"/>
            <a:ext cx="0" cy="360363"/>
          </a:xfrm>
          <a:prstGeom prst="line">
            <a:avLst/>
          </a:prstGeom>
          <a:noFill/>
          <a:ln w="9525">
            <a:solidFill>
              <a:schemeClr val="tx1"/>
            </a:solidFill>
            <a:round/>
            <a:headEnd/>
            <a:tailEnd/>
          </a:ln>
        </p:spPr>
        <p:txBody>
          <a:bodyPr/>
          <a:lstStyle/>
          <a:p>
            <a:endParaRPr lang="el-GR"/>
          </a:p>
        </p:txBody>
      </p:sp>
      <p:sp>
        <p:nvSpPr>
          <p:cNvPr id="63" name="Text Box 61"/>
          <p:cNvSpPr txBox="1">
            <a:spLocks noChangeArrowheads="1"/>
          </p:cNvSpPr>
          <p:nvPr/>
        </p:nvSpPr>
        <p:spPr bwMode="auto">
          <a:xfrm>
            <a:off x="6151073" y="4319265"/>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65" name="Line 63"/>
          <p:cNvSpPr>
            <a:spLocks noChangeShapeType="1"/>
          </p:cNvSpPr>
          <p:nvPr/>
        </p:nvSpPr>
        <p:spPr bwMode="auto">
          <a:xfrm>
            <a:off x="6870211" y="4030340"/>
            <a:ext cx="0" cy="360362"/>
          </a:xfrm>
          <a:prstGeom prst="line">
            <a:avLst/>
          </a:prstGeom>
          <a:noFill/>
          <a:ln w="9525">
            <a:solidFill>
              <a:schemeClr val="tx1"/>
            </a:solidFill>
            <a:round/>
            <a:headEnd/>
            <a:tailEnd/>
          </a:ln>
        </p:spPr>
        <p:txBody>
          <a:bodyPr/>
          <a:lstStyle/>
          <a:p>
            <a:endParaRPr lang="el-GR"/>
          </a:p>
        </p:txBody>
      </p:sp>
      <p:sp>
        <p:nvSpPr>
          <p:cNvPr id="66" name="Line 64"/>
          <p:cNvSpPr>
            <a:spLocks noChangeShapeType="1"/>
          </p:cNvSpPr>
          <p:nvPr/>
        </p:nvSpPr>
        <p:spPr bwMode="auto">
          <a:xfrm flipV="1">
            <a:off x="5755389" y="3742680"/>
            <a:ext cx="0" cy="287338"/>
          </a:xfrm>
          <a:prstGeom prst="line">
            <a:avLst/>
          </a:prstGeom>
          <a:noFill/>
          <a:ln w="9525">
            <a:solidFill>
              <a:schemeClr val="tx1"/>
            </a:solidFill>
            <a:round/>
            <a:headEnd/>
            <a:tailEnd type="triangle" w="med" len="med"/>
          </a:ln>
        </p:spPr>
        <p:txBody>
          <a:bodyPr/>
          <a:lstStyle/>
          <a:p>
            <a:endParaRPr lang="el-GR"/>
          </a:p>
        </p:txBody>
      </p:sp>
      <p:sp>
        <p:nvSpPr>
          <p:cNvPr id="67" name="Line 65"/>
          <p:cNvSpPr>
            <a:spLocks noChangeShapeType="1"/>
          </p:cNvSpPr>
          <p:nvPr/>
        </p:nvSpPr>
        <p:spPr bwMode="auto">
          <a:xfrm flipV="1">
            <a:off x="7806836" y="3958902"/>
            <a:ext cx="0" cy="431800"/>
          </a:xfrm>
          <a:prstGeom prst="line">
            <a:avLst/>
          </a:prstGeom>
          <a:noFill/>
          <a:ln w="9525">
            <a:solidFill>
              <a:schemeClr val="tx1"/>
            </a:solidFill>
            <a:round/>
            <a:headEnd/>
            <a:tailEnd/>
          </a:ln>
        </p:spPr>
        <p:txBody>
          <a:bodyPr/>
          <a:lstStyle/>
          <a:p>
            <a:endParaRPr lang="el-GR"/>
          </a:p>
        </p:txBody>
      </p:sp>
      <p:sp>
        <p:nvSpPr>
          <p:cNvPr id="68" name="Line 66"/>
          <p:cNvSpPr>
            <a:spLocks noChangeShapeType="1"/>
          </p:cNvSpPr>
          <p:nvPr/>
        </p:nvSpPr>
        <p:spPr bwMode="auto">
          <a:xfrm>
            <a:off x="7806836" y="3958902"/>
            <a:ext cx="503237" cy="0"/>
          </a:xfrm>
          <a:prstGeom prst="line">
            <a:avLst/>
          </a:prstGeom>
          <a:noFill/>
          <a:ln w="9525">
            <a:solidFill>
              <a:schemeClr val="tx1"/>
            </a:solidFill>
            <a:round/>
            <a:headEnd/>
            <a:tailEnd/>
          </a:ln>
        </p:spPr>
        <p:txBody>
          <a:bodyPr/>
          <a:lstStyle/>
          <a:p>
            <a:endParaRPr lang="el-GR"/>
          </a:p>
        </p:txBody>
      </p:sp>
      <p:sp>
        <p:nvSpPr>
          <p:cNvPr id="69" name="Line 67"/>
          <p:cNvSpPr>
            <a:spLocks noChangeShapeType="1"/>
          </p:cNvSpPr>
          <p:nvPr/>
        </p:nvSpPr>
        <p:spPr bwMode="auto">
          <a:xfrm flipV="1">
            <a:off x="8310073" y="3671565"/>
            <a:ext cx="0" cy="287337"/>
          </a:xfrm>
          <a:prstGeom prst="line">
            <a:avLst/>
          </a:prstGeom>
          <a:noFill/>
          <a:ln w="9525">
            <a:solidFill>
              <a:schemeClr val="tx1"/>
            </a:solidFill>
            <a:round/>
            <a:headEnd/>
            <a:tailEnd type="triangle" w="med" len="med"/>
          </a:ln>
        </p:spPr>
        <p:txBody>
          <a:bodyPr/>
          <a:lstStyle/>
          <a:p>
            <a:endParaRPr lang="el-GR"/>
          </a:p>
        </p:txBody>
      </p:sp>
      <p:sp>
        <p:nvSpPr>
          <p:cNvPr id="70" name="Line 68"/>
          <p:cNvSpPr>
            <a:spLocks noChangeShapeType="1"/>
          </p:cNvSpPr>
          <p:nvPr/>
        </p:nvSpPr>
        <p:spPr bwMode="auto">
          <a:xfrm>
            <a:off x="7951298" y="4390702"/>
            <a:ext cx="0" cy="360363"/>
          </a:xfrm>
          <a:prstGeom prst="line">
            <a:avLst/>
          </a:prstGeom>
          <a:noFill/>
          <a:ln w="9525">
            <a:solidFill>
              <a:schemeClr val="tx1"/>
            </a:solidFill>
            <a:round/>
            <a:headEnd/>
            <a:tailEnd/>
          </a:ln>
        </p:spPr>
        <p:txBody>
          <a:bodyPr/>
          <a:lstStyle/>
          <a:p>
            <a:endParaRPr lang="el-GR"/>
          </a:p>
        </p:txBody>
      </p:sp>
      <p:sp>
        <p:nvSpPr>
          <p:cNvPr id="71" name="Text Box 69"/>
          <p:cNvSpPr txBox="1">
            <a:spLocks noChangeArrowheads="1"/>
          </p:cNvSpPr>
          <p:nvPr/>
        </p:nvSpPr>
        <p:spPr bwMode="auto">
          <a:xfrm>
            <a:off x="8022736" y="4390702"/>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72" name="Text Box 51"/>
          <p:cNvSpPr txBox="1">
            <a:spLocks noChangeArrowheads="1"/>
          </p:cNvSpPr>
          <p:nvPr/>
        </p:nvSpPr>
        <p:spPr bwMode="auto">
          <a:xfrm>
            <a:off x="7483581" y="2878584"/>
            <a:ext cx="1008063" cy="366712"/>
          </a:xfrm>
          <a:prstGeom prst="rect">
            <a:avLst/>
          </a:prstGeom>
          <a:noFill/>
          <a:ln w="9525">
            <a:noFill/>
            <a:miter lim="800000"/>
            <a:headEnd/>
            <a:tailEnd/>
          </a:ln>
        </p:spPr>
        <p:txBody>
          <a:bodyPr>
            <a:spAutoFit/>
          </a:bodyPr>
          <a:lstStyle/>
          <a:p>
            <a:pPr>
              <a:spcBef>
                <a:spcPct val="50000"/>
              </a:spcBef>
            </a:pPr>
            <a:r>
              <a:rPr lang="en-US" sz="1800" dirty="0" smtClean="0"/>
              <a:t>E</a:t>
            </a:r>
            <a:r>
              <a:rPr lang="en-US" sz="2400" baseline="-25000" dirty="0" smtClean="0">
                <a:latin typeface="Times New Roman" pitchFamily="18" charset="0"/>
              </a:rPr>
              <a:t>2</a:t>
            </a:r>
            <a:endParaRPr lang="el-GR" sz="2400" baseline="-25000" dirty="0">
              <a:latin typeface="Times New Roman" pitchFamily="18" charset="0"/>
            </a:endParaRPr>
          </a:p>
        </p:txBody>
      </p:sp>
      <p:sp>
        <p:nvSpPr>
          <p:cNvPr id="73" name="Text Box 49"/>
          <p:cNvSpPr txBox="1">
            <a:spLocks noChangeArrowheads="1"/>
          </p:cNvSpPr>
          <p:nvPr/>
        </p:nvSpPr>
        <p:spPr bwMode="auto">
          <a:xfrm>
            <a:off x="8275669" y="3310632"/>
            <a:ext cx="649287" cy="366712"/>
          </a:xfrm>
          <a:prstGeom prst="rect">
            <a:avLst/>
          </a:prstGeom>
          <a:noFill/>
          <a:ln w="9525">
            <a:noFill/>
            <a:miter lim="800000"/>
            <a:headEnd/>
            <a:tailEnd/>
          </a:ln>
        </p:spPr>
        <p:txBody>
          <a:bodyPr>
            <a:spAutoFit/>
          </a:bodyPr>
          <a:lstStyle/>
          <a:p>
            <a:pPr>
              <a:spcBef>
                <a:spcPct val="50000"/>
              </a:spcBef>
            </a:pPr>
            <a:r>
              <a:rPr lang="en-US" sz="1800" dirty="0" smtClean="0"/>
              <a:t>D</a:t>
            </a:r>
            <a:endParaRPr lang="el-GR" sz="1800" dirty="0"/>
          </a:p>
        </p:txBody>
      </p:sp>
      <p:cxnSp>
        <p:nvCxnSpPr>
          <p:cNvPr id="75" name="Straight Connector 74"/>
          <p:cNvCxnSpPr>
            <a:stCxn id="66" idx="0"/>
            <a:endCxn id="65" idx="0"/>
          </p:cNvCxnSpPr>
          <p:nvPr/>
        </p:nvCxnSpPr>
        <p:spPr>
          <a:xfrm>
            <a:off x="5755389" y="4030018"/>
            <a:ext cx="1114822" cy="32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4" name="TextBox 3"/>
          <p:cNvSpPr txBox="1"/>
          <p:nvPr/>
        </p:nvSpPr>
        <p:spPr>
          <a:xfrm>
            <a:off x="5083579" y="5300335"/>
            <a:ext cx="3767409" cy="646331"/>
          </a:xfrm>
          <a:prstGeom prst="rect">
            <a:avLst/>
          </a:prstGeom>
          <a:noFill/>
        </p:spPr>
        <p:txBody>
          <a:bodyPr wrap="square" rtlCol="0">
            <a:spAutoFit/>
          </a:bodyPr>
          <a:lstStyle/>
          <a:p>
            <a:r>
              <a:rPr lang="el-GR" dirty="0" smtClean="0"/>
              <a:t>Πχ ένας εργαζόμενος δουλεύει σε μια εταιρεία</a:t>
            </a:r>
            <a:endParaRPr lang="el-GR" dirty="0"/>
          </a:p>
        </p:txBody>
      </p:sp>
    </p:spTree>
    <p:extLst>
      <p:ext uri="{BB962C8B-B14F-4D97-AF65-F5344CB8AC3E}">
        <p14:creationId xmlns:p14="http://schemas.microsoft.com/office/powerpoint/2010/main" val="4194425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9</a:t>
            </a:fld>
            <a:endParaRPr lang="el-GR" altLang="en-US" smtClean="0"/>
          </a:p>
        </p:txBody>
      </p:sp>
      <p:sp>
        <p:nvSpPr>
          <p:cNvPr id="39942" name="AutoShape 3"/>
          <p:cNvSpPr>
            <a:spLocks noChangeArrowheads="1"/>
          </p:cNvSpPr>
          <p:nvPr/>
        </p:nvSpPr>
        <p:spPr bwMode="auto">
          <a:xfrm>
            <a:off x="3850928" y="4004667"/>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79265" y="3645892"/>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323503" y="4004667"/>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67965" y="4077692"/>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339628" y="4077692"/>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139853" y="4077692"/>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58540" y="4293592"/>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203228" y="4293592"/>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94940" y="3212505"/>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612428" y="3212505"/>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94940" y="5157192"/>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610840" y="5157192"/>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826740" y="3645892"/>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539403" y="4653955"/>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72571" y="5373216"/>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859684" y="537296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496618" y="5372968"/>
            <a:ext cx="649288"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39959" name="Line 20"/>
          <p:cNvSpPr>
            <a:spLocks noChangeShapeType="1"/>
          </p:cNvSpPr>
          <p:nvPr/>
        </p:nvSpPr>
        <p:spPr bwMode="auto">
          <a:xfrm>
            <a:off x="5364509" y="5388917"/>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5076056" y="5013176"/>
            <a:ext cx="1008063" cy="366713"/>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39961" name="Rectangle 22"/>
          <p:cNvSpPr>
            <a:spLocks noChangeArrowheads="1"/>
          </p:cNvSpPr>
          <p:nvPr/>
        </p:nvSpPr>
        <p:spPr bwMode="auto">
          <a:xfrm>
            <a:off x="6444009" y="5372968"/>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515447" y="5372968"/>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7236172" y="537296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7091709" y="5372968"/>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7020272" y="494116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3850928" y="3212505"/>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63590" y="4941292"/>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82728" y="3645892"/>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139853" y="4653955"/>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139853" y="3212505"/>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79490" y="4941292"/>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123728" y="5157192"/>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339628" y="5157192"/>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55528" y="4941292"/>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403003" y="3933230"/>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203228" y="3861792"/>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812434" y="5372968"/>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315672" y="5372968"/>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739409" y="5372968"/>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8244234" y="5372968"/>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8028334" y="5733330"/>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5075584" y="6236568"/>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5075584" y="5733330"/>
            <a:ext cx="0" cy="503238"/>
          </a:xfrm>
          <a:prstGeom prst="line">
            <a:avLst/>
          </a:prstGeom>
          <a:noFill/>
          <a:ln w="9525">
            <a:solidFill>
              <a:schemeClr val="tx1"/>
            </a:solidFill>
            <a:round/>
            <a:headEnd/>
            <a:tailEnd type="triangle" w="med" len="med"/>
          </a:ln>
        </p:spPr>
        <p:txBody>
          <a:bodyPr/>
          <a:lstStyle/>
          <a:p>
            <a:endParaRPr lang="el-GR"/>
          </a:p>
        </p:txBody>
      </p:sp>
      <p:sp>
        <p:nvSpPr>
          <p:cNvPr id="48" name="Text Box 4"/>
          <p:cNvSpPr txBox="1">
            <a:spLocks noChangeArrowheads="1"/>
          </p:cNvSpPr>
          <p:nvPr/>
        </p:nvSpPr>
        <p:spPr bwMode="auto">
          <a:xfrm>
            <a:off x="323528" y="1412776"/>
            <a:ext cx="8352928"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latin typeface="Calibri" pitchFamily="34" charset="0"/>
                <a:cs typeface="Calibri" pitchFamily="34" charset="0"/>
              </a:rPr>
              <a:t>Εναλλακτικά,</a:t>
            </a:r>
          </a:p>
          <a:p>
            <a:pPr algn="just" eaLnBrk="0" hangingPunct="0">
              <a:spcBef>
                <a:spcPct val="50000"/>
              </a:spcBef>
            </a:pPr>
            <a:r>
              <a:rPr lang="el-GR" sz="2400" dirty="0" smtClean="0">
                <a:latin typeface="Calibri" pitchFamily="34" charset="0"/>
                <a:cs typeface="Calibri" pitchFamily="34" charset="0"/>
              </a:rPr>
              <a:t>Αντί για νέα σχέση για τη συσχέτιση, </a:t>
            </a:r>
            <a:r>
              <a:rPr lang="el-GR" sz="2400" dirty="0" smtClean="0">
                <a:solidFill>
                  <a:schemeClr val="tx2">
                    <a:lumMod val="60000"/>
                    <a:lumOff val="40000"/>
                  </a:schemeClr>
                </a:solidFill>
                <a:latin typeface="Calibri" pitchFamily="34" charset="0"/>
                <a:cs typeface="Calibri" pitchFamily="34" charset="0"/>
              </a:rPr>
              <a:t>μπορούμε να προσθέσουμε το πρωτεύον κλειδί της </a:t>
            </a:r>
            <a:r>
              <a:rPr lang="en-US" sz="2400" dirty="0" smtClean="0">
                <a:solidFill>
                  <a:schemeClr val="tx2">
                    <a:lumMod val="60000"/>
                    <a:lumOff val="40000"/>
                  </a:schemeClr>
                </a:solidFill>
                <a:latin typeface="Calibri" pitchFamily="34" charset="0"/>
                <a:cs typeface="Calibri" pitchFamily="34" charset="0"/>
              </a:rPr>
              <a:t>E1 </a:t>
            </a:r>
            <a:r>
              <a:rPr lang="el-GR" sz="2400" dirty="0" smtClean="0">
                <a:solidFill>
                  <a:schemeClr val="tx2">
                    <a:lumMod val="60000"/>
                    <a:lumOff val="40000"/>
                  </a:schemeClr>
                </a:solidFill>
                <a:latin typeface="Calibri" pitchFamily="34" charset="0"/>
                <a:cs typeface="Calibri" pitchFamily="34" charset="0"/>
              </a:rPr>
              <a:t>ως γνώρισμα στη σχέση που αντιστοιχεί στην </a:t>
            </a:r>
            <a:r>
              <a:rPr lang="en-US" sz="2400" dirty="0" smtClean="0">
                <a:solidFill>
                  <a:schemeClr val="tx2">
                    <a:lumMod val="60000"/>
                    <a:lumOff val="40000"/>
                  </a:schemeClr>
                </a:solidFill>
                <a:latin typeface="Calibri" pitchFamily="34" charset="0"/>
                <a:cs typeface="Calibri" pitchFamily="34" charset="0"/>
              </a:rPr>
              <a:t>E2</a:t>
            </a:r>
            <a:r>
              <a:rPr lang="el-GR" sz="2400" dirty="0" smtClean="0">
                <a:solidFill>
                  <a:schemeClr val="tx2">
                    <a:lumMod val="60000"/>
                    <a:lumOff val="40000"/>
                  </a:schemeClr>
                </a:solidFill>
                <a:latin typeface="Calibri" pitchFamily="34" charset="0"/>
                <a:cs typeface="Calibri" pitchFamily="34" charset="0"/>
              </a:rPr>
              <a:t> </a:t>
            </a:r>
            <a:r>
              <a:rPr lang="el-GR" sz="2400" dirty="0" smtClean="0">
                <a:latin typeface="Calibri" pitchFamily="34" charset="0"/>
                <a:cs typeface="Calibri" pitchFamily="34" charset="0"/>
              </a:rPr>
              <a:t>(το οποίο είναι και ξένο κλειδί)</a:t>
            </a:r>
          </a:p>
          <a:p>
            <a:pPr algn="just" eaLnBrk="0" hangingPunct="0">
              <a:spcBef>
                <a:spcPct val="50000"/>
              </a:spcBef>
            </a:pPr>
            <a:endParaRPr lang="en-US" sz="2400" dirty="0">
              <a:latin typeface="Calibri" pitchFamily="34" charset="0"/>
              <a:cs typeface="Calibri" pitchFamily="34" charset="0"/>
            </a:endParaRPr>
          </a:p>
        </p:txBody>
      </p:sp>
      <p:sp>
        <p:nvSpPr>
          <p:cNvPr id="50" name="Title 1"/>
          <p:cNvSpPr>
            <a:spLocks noGrp="1"/>
          </p:cNvSpPr>
          <p:nvPr>
            <p:ph type="title"/>
          </p:nvPr>
        </p:nvSpPr>
        <p:spPr>
          <a:xfrm>
            <a:off x="467965" y="95509"/>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104122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2344</TotalTime>
  <Words>2338</Words>
  <Application>Microsoft Office PowerPoint</Application>
  <PresentationFormat>On-screen Show (4:3)</PresentationFormat>
  <Paragraphs>547</Paragraphs>
  <Slides>42</Slides>
  <Notes>40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Arial</vt:lpstr>
      <vt:lpstr>Calibri</vt:lpstr>
      <vt:lpstr>Comic Sans MS</vt:lpstr>
      <vt:lpstr>Times New Roman</vt:lpstr>
      <vt:lpstr>Wingdings</vt:lpstr>
      <vt:lpstr>Office Theme</vt:lpstr>
      <vt:lpstr>Visio</vt:lpstr>
      <vt:lpstr>PowerPoint Presentation</vt:lpstr>
      <vt:lpstr>PowerPoint Presentation</vt:lpstr>
      <vt:lpstr>Γενικά</vt:lpstr>
      <vt:lpstr>Οντότητες</vt:lpstr>
      <vt:lpstr>Συσχετίσεις</vt:lpstr>
      <vt:lpstr>Γενική Περίπτωση (παράδειγμα)</vt:lpstr>
      <vt:lpstr>(Δυαδική) 1-Ν Συσχέτιση</vt:lpstr>
      <vt:lpstr>(Δυαδική) 1-Ν Συσχέτιση</vt:lpstr>
      <vt:lpstr>(Δυαδική) 1-Ν Συσχέτιση</vt:lpstr>
      <vt:lpstr>PowerPoint Presentation</vt:lpstr>
      <vt:lpstr>(Δυαδική) 1-1 Συσχέτιση</vt:lpstr>
      <vt:lpstr>(Δυαδική) 1-1 Συσχέτιση</vt:lpstr>
      <vt:lpstr>(Δυαδική) 1-1 Συσχέτιση</vt:lpstr>
      <vt:lpstr>(Δυαδική) 1-Ν Συσχέτιση</vt:lpstr>
      <vt:lpstr>Παράδειγμα</vt:lpstr>
      <vt:lpstr>Σύνθετα Γνωρίσματα</vt:lpstr>
      <vt:lpstr>Πλειότιμα Γνωρίσματα</vt:lpstr>
      <vt:lpstr>Παράδειγμα</vt:lpstr>
      <vt:lpstr>Παράδειγμα</vt:lpstr>
      <vt:lpstr>Παράδειγμα</vt:lpstr>
      <vt:lpstr>Ασθενείς Τύποι Οντοτήτων</vt:lpstr>
      <vt:lpstr>Παράδειγμα</vt:lpstr>
      <vt:lpstr>PowerPoint Presentation</vt:lpstr>
      <vt:lpstr>Κλάσεις</vt:lpstr>
      <vt:lpstr>Παράδειγμα</vt:lpstr>
      <vt:lpstr>Κλάσεις</vt:lpstr>
      <vt:lpstr>Σε επόμενα μαθήματα</vt:lpstr>
      <vt:lpstr>Ανακεφαλαίωση</vt:lpstr>
      <vt:lpstr>PowerPoint Presentation</vt:lpstr>
      <vt:lpstr>Παράδειγμα (ασθενείς οντότητες)</vt:lpstr>
      <vt:lpstr>Τριαδικές σε δυαδικές (επανάληψη)</vt:lpstr>
      <vt:lpstr>Παράδειγμα</vt:lpstr>
      <vt:lpstr>Τριαδικές Συσχετίσεις</vt:lpstr>
      <vt:lpstr>Τριαδικές Συσχετίσεις</vt:lpstr>
      <vt:lpstr>Τριαδικές Συσχετίσεις</vt:lpstr>
      <vt:lpstr>Παράδειγμα (ιεραρχίες)</vt:lpstr>
      <vt:lpstr>Παράδειγμα</vt:lpstr>
      <vt:lpstr>Παράδειγμα (συνέχεια)</vt:lpstr>
      <vt:lpstr>Παράδειγμα</vt:lpstr>
      <vt:lpstr>PowerPoint Presentation</vt:lpstr>
      <vt:lpstr>PowerPoint Presentation</vt:lpstr>
      <vt:lpstr>Παράδειγμα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pitoura</cp:lastModifiedBy>
  <cp:revision>329</cp:revision>
  <dcterms:created xsi:type="dcterms:W3CDTF">2013-06-13T09:19:30Z</dcterms:created>
  <dcterms:modified xsi:type="dcterms:W3CDTF">2019-10-21T11:12:07Z</dcterms:modified>
</cp:coreProperties>
</file>