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05"/>
  </p:notesMasterIdLst>
  <p:sldIdLst>
    <p:sldId id="457" r:id="rId2"/>
    <p:sldId id="458" r:id="rId3"/>
    <p:sldId id="566" r:id="rId4"/>
    <p:sldId id="459" r:id="rId5"/>
    <p:sldId id="609" r:id="rId6"/>
    <p:sldId id="567" r:id="rId7"/>
    <p:sldId id="495" r:id="rId8"/>
    <p:sldId id="497" r:id="rId9"/>
    <p:sldId id="594" r:id="rId10"/>
    <p:sldId id="583" r:id="rId11"/>
    <p:sldId id="571" r:id="rId12"/>
    <p:sldId id="500" r:id="rId13"/>
    <p:sldId id="572" r:id="rId14"/>
    <p:sldId id="593" r:id="rId15"/>
    <p:sldId id="619" r:id="rId16"/>
    <p:sldId id="570" r:id="rId17"/>
    <p:sldId id="503" r:id="rId18"/>
    <p:sldId id="505" r:id="rId19"/>
    <p:sldId id="595" r:id="rId20"/>
    <p:sldId id="630" r:id="rId21"/>
    <p:sldId id="575" r:id="rId22"/>
    <p:sldId id="506" r:id="rId23"/>
    <p:sldId id="620" r:id="rId24"/>
    <p:sldId id="507" r:id="rId25"/>
    <p:sldId id="508" r:id="rId26"/>
    <p:sldId id="509" r:id="rId27"/>
    <p:sldId id="597" r:id="rId28"/>
    <p:sldId id="510" r:id="rId29"/>
    <p:sldId id="576" r:id="rId30"/>
    <p:sldId id="511" r:id="rId31"/>
    <p:sldId id="621" r:id="rId32"/>
    <p:sldId id="577" r:id="rId33"/>
    <p:sldId id="512" r:id="rId34"/>
    <p:sldId id="622" r:id="rId35"/>
    <p:sldId id="514" r:id="rId36"/>
    <p:sldId id="513" r:id="rId37"/>
    <p:sldId id="623" r:id="rId38"/>
    <p:sldId id="515" r:id="rId39"/>
    <p:sldId id="516" r:id="rId40"/>
    <p:sldId id="598" r:id="rId41"/>
    <p:sldId id="518" r:id="rId42"/>
    <p:sldId id="584" r:id="rId43"/>
    <p:sldId id="521" r:id="rId44"/>
    <p:sldId id="522" r:id="rId45"/>
    <p:sldId id="524" r:id="rId46"/>
    <p:sldId id="523" r:id="rId47"/>
    <p:sldId id="525" r:id="rId48"/>
    <p:sldId id="526" r:id="rId49"/>
    <p:sldId id="585" r:id="rId50"/>
    <p:sldId id="528" r:id="rId51"/>
    <p:sldId id="529" r:id="rId52"/>
    <p:sldId id="616" r:id="rId53"/>
    <p:sldId id="527" r:id="rId54"/>
    <p:sldId id="617" r:id="rId55"/>
    <p:sldId id="602" r:id="rId56"/>
    <p:sldId id="633" r:id="rId57"/>
    <p:sldId id="607" r:id="rId58"/>
    <p:sldId id="625" r:id="rId59"/>
    <p:sldId id="634" r:id="rId60"/>
    <p:sldId id="615" r:id="rId61"/>
    <p:sldId id="635" r:id="rId62"/>
    <p:sldId id="578" r:id="rId63"/>
    <p:sldId id="531" r:id="rId64"/>
    <p:sldId id="599" r:id="rId65"/>
    <p:sldId id="606" r:id="rId66"/>
    <p:sldId id="533" r:id="rId67"/>
    <p:sldId id="534" r:id="rId68"/>
    <p:sldId id="536" r:id="rId69"/>
    <p:sldId id="638" r:id="rId70"/>
    <p:sldId id="564" r:id="rId71"/>
    <p:sldId id="538" r:id="rId72"/>
    <p:sldId id="549" r:id="rId73"/>
    <p:sldId id="550" r:id="rId74"/>
    <p:sldId id="551" r:id="rId75"/>
    <p:sldId id="552" r:id="rId76"/>
    <p:sldId id="554" r:id="rId77"/>
    <p:sldId id="553" r:id="rId78"/>
    <p:sldId id="591" r:id="rId79"/>
    <p:sldId id="631" r:id="rId80"/>
    <p:sldId id="592" r:id="rId81"/>
    <p:sldId id="555" r:id="rId82"/>
    <p:sldId id="556" r:id="rId83"/>
    <p:sldId id="557" r:id="rId84"/>
    <p:sldId id="558" r:id="rId85"/>
    <p:sldId id="603" r:id="rId86"/>
    <p:sldId id="639" r:id="rId87"/>
    <p:sldId id="627" r:id="rId88"/>
    <p:sldId id="628" r:id="rId89"/>
    <p:sldId id="559" r:id="rId90"/>
    <p:sldId id="492" r:id="rId91"/>
    <p:sldId id="537" r:id="rId92"/>
    <p:sldId id="562" r:id="rId93"/>
    <p:sldId id="604" r:id="rId94"/>
    <p:sldId id="637" r:id="rId95"/>
    <p:sldId id="539" r:id="rId96"/>
    <p:sldId id="587" r:id="rId97"/>
    <p:sldId id="608" r:id="rId98"/>
    <p:sldId id="540" r:id="rId99"/>
    <p:sldId id="541" r:id="rId100"/>
    <p:sldId id="542" r:id="rId101"/>
    <p:sldId id="543" r:id="rId102"/>
    <p:sldId id="544" r:id="rId103"/>
    <p:sldId id="611" r:id="rId10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94671" autoAdjust="0"/>
  </p:normalViewPr>
  <p:slideViewPr>
    <p:cSldViewPr snapToGrid="0">
      <p:cViewPr varScale="1">
        <p:scale>
          <a:sx n="109" d="100"/>
          <a:sy n="109" d="100"/>
        </p:scale>
        <p:origin x="1158"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22386"/>
    </p:cViewPr>
  </p:sorterViewPr>
  <p:notesViewPr>
    <p:cSldViewPr snapToGrid="0">
      <p:cViewPr varScale="1">
        <p:scale>
          <a:sx n="73" d="100"/>
          <a:sy n="73" d="100"/>
        </p:scale>
        <p:origin x="-2166"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5569" tIns="47785" rIns="95569" bIns="47785" rtlCol="0"/>
          <a:lstStyle>
            <a:lvl1pPr algn="l">
              <a:defRPr sz="13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5569" tIns="47785" rIns="95569" bIns="47785" rtlCol="0"/>
          <a:lstStyle>
            <a:lvl1pPr algn="r">
              <a:defRPr sz="1300"/>
            </a:lvl1pPr>
          </a:lstStyle>
          <a:p>
            <a:fld id="{AB1D4467-F767-4192-8C2C-9C235F6643CF}" type="datetimeFigureOut">
              <a:rPr lang="en-US" smtClean="0"/>
              <a:pPr/>
              <a:t>10/8/2019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9" tIns="47785" rIns="95569" bIns="47785"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69" tIns="47785" rIns="95569" bIns="477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2"/>
            <a:ext cx="2945659" cy="496411"/>
          </a:xfrm>
          <a:prstGeom prst="rect">
            <a:avLst/>
          </a:prstGeom>
        </p:spPr>
        <p:txBody>
          <a:bodyPr vert="horz" lIns="95569" tIns="47785" rIns="95569"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5569" tIns="47785" rIns="95569" bIns="47785"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10</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81098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101</a:t>
            </a:fld>
            <a:endParaRPr lang="el-G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30272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102</a:t>
            </a:fld>
            <a:endParaRPr lang="el-G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597237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103</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16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11</a:t>
            </a:fld>
            <a:endParaRPr 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601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361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13</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955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14</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861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15</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05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34" eaLnBrk="0" hangingPunct="0">
              <a:defRPr sz="1500">
                <a:solidFill>
                  <a:schemeClr val="tx1"/>
                </a:solidFill>
                <a:latin typeface="Arial" pitchFamily="34" charset="0"/>
              </a:defRPr>
            </a:lvl1pPr>
            <a:lvl2pPr marL="717251" indent="-275866" defTabSz="956334" eaLnBrk="0" hangingPunct="0">
              <a:defRPr sz="1500">
                <a:solidFill>
                  <a:schemeClr val="tx1"/>
                </a:solidFill>
                <a:latin typeface="Arial" pitchFamily="34" charset="0"/>
              </a:defRPr>
            </a:lvl2pPr>
            <a:lvl3pPr marL="1103462" indent="-220693" defTabSz="956334" eaLnBrk="0" hangingPunct="0">
              <a:defRPr sz="1500">
                <a:solidFill>
                  <a:schemeClr val="tx1"/>
                </a:solidFill>
                <a:latin typeface="Arial" pitchFamily="34" charset="0"/>
              </a:defRPr>
            </a:lvl3pPr>
            <a:lvl4pPr marL="1544847" indent="-220693" defTabSz="956334" eaLnBrk="0" hangingPunct="0">
              <a:defRPr sz="1500">
                <a:solidFill>
                  <a:schemeClr val="tx1"/>
                </a:solidFill>
                <a:latin typeface="Arial" pitchFamily="34" charset="0"/>
              </a:defRPr>
            </a:lvl4pPr>
            <a:lvl5pPr marL="1986231" indent="-220693" defTabSz="956334" eaLnBrk="0" hangingPunct="0">
              <a:defRPr sz="1500">
                <a:solidFill>
                  <a:schemeClr val="tx1"/>
                </a:solidFill>
                <a:latin typeface="Arial" pitchFamily="34" charset="0"/>
              </a:defRPr>
            </a:lvl5pPr>
            <a:lvl6pPr marL="2427617" indent="-220693" defTabSz="956334" eaLnBrk="0" fontAlgn="base" hangingPunct="0">
              <a:spcBef>
                <a:spcPct val="0"/>
              </a:spcBef>
              <a:spcAft>
                <a:spcPct val="0"/>
              </a:spcAft>
              <a:defRPr sz="1500">
                <a:solidFill>
                  <a:schemeClr val="tx1"/>
                </a:solidFill>
                <a:latin typeface="Arial" pitchFamily="34" charset="0"/>
              </a:defRPr>
            </a:lvl6pPr>
            <a:lvl7pPr marL="2869002" indent="-220693" defTabSz="956334" eaLnBrk="0" fontAlgn="base" hangingPunct="0">
              <a:spcBef>
                <a:spcPct val="0"/>
              </a:spcBef>
              <a:spcAft>
                <a:spcPct val="0"/>
              </a:spcAft>
              <a:defRPr sz="1500">
                <a:solidFill>
                  <a:schemeClr val="tx1"/>
                </a:solidFill>
                <a:latin typeface="Arial" pitchFamily="34" charset="0"/>
              </a:defRPr>
            </a:lvl7pPr>
            <a:lvl8pPr marL="3310386" indent="-220693" defTabSz="956334" eaLnBrk="0" fontAlgn="base" hangingPunct="0">
              <a:spcBef>
                <a:spcPct val="0"/>
              </a:spcBef>
              <a:spcAft>
                <a:spcPct val="0"/>
              </a:spcAft>
              <a:defRPr sz="1500">
                <a:solidFill>
                  <a:schemeClr val="tx1"/>
                </a:solidFill>
                <a:latin typeface="Arial" pitchFamily="34" charset="0"/>
              </a:defRPr>
            </a:lvl8pPr>
            <a:lvl9pPr marL="3751771" indent="-220693" defTabSz="956334" eaLnBrk="0" fontAlgn="base" hangingPunct="0">
              <a:spcBef>
                <a:spcPct val="0"/>
              </a:spcBef>
              <a:spcAft>
                <a:spcPct val="0"/>
              </a:spcAft>
              <a:defRPr sz="1500">
                <a:solidFill>
                  <a:schemeClr val="tx1"/>
                </a:solidFill>
                <a:latin typeface="Arial" pitchFamily="34" charset="0"/>
              </a:defRPr>
            </a:lvl9pPr>
          </a:lstStyle>
          <a:p>
            <a:fld id="{08457A4D-0C1A-454C-A595-425E79A91FE6}" type="slidenum">
              <a:rPr lang="el-GR" altLang="en-US" sz="1300">
                <a:latin typeface="Times New Roman" pitchFamily="18" charset="0"/>
              </a:rPr>
              <a:pPr/>
              <a:t>16</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27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20</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542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21</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992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22</a:t>
            </a:fld>
            <a:endParaRPr lang="el-G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200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23</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106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24</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04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25</a:t>
            </a:fld>
            <a:endParaRPr lang="el-G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26</a:t>
            </a:fld>
            <a:endParaRPr lang="el-G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27</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28</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30</a:t>
            </a:fld>
            <a:endParaRPr lang="el-G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31</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057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33</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0484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34</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6071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35</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4388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36</a:t>
            </a:fld>
            <a:endParaRPr lang="el-G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294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37</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382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32666C-5A68-4119-8452-B90F3A51B7B1}" type="slidenum">
              <a:rPr lang="el-GR" smtClean="0"/>
              <a:pPr/>
              <a:t>38</a:t>
            </a:fld>
            <a:endParaRPr lang="el-G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4591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39</a:t>
            </a:fld>
            <a:endParaRPr lang="el-G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795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40</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0454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41</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4493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42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0628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43</a:t>
            </a:fld>
            <a:endParaRPr lang="el-G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554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44</a:t>
            </a:fld>
            <a:endParaRPr lang="el-G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6478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45</a:t>
            </a:fld>
            <a:endParaRPr lang="el-G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26515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46</a:t>
            </a:fld>
            <a:endParaRPr lang="el-G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1003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47</a:t>
            </a:fld>
            <a:endParaRPr lang="el-G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4852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48</a:t>
            </a:fld>
            <a:endParaRPr lang="el-G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06157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49</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406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50</a:t>
            </a:fld>
            <a:endParaRPr lang="el-G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1019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51</a:t>
            </a:fld>
            <a:endParaRPr lang="el-G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7394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772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53</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525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54</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257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83F8A2A-9370-403F-882C-D91A59BF1B34}" type="slidenum">
              <a:rPr lang="el-GR" smtClean="0"/>
              <a:pPr/>
              <a:t>55</a:t>
            </a:fld>
            <a:endParaRPr lang="el-G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6887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56</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7393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57</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7460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58</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2140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59</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092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850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61</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74862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62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074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63</a:t>
            </a:fld>
            <a:endParaRPr lang="el-G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0759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64</a:t>
            </a:fld>
            <a:endParaRPr lang="el-G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17769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65</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9945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66</a:t>
            </a:fld>
            <a:endParaRPr lang="el-G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6653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67</a:t>
            </a:fld>
            <a:endParaRPr lang="el-G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3943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68</a:t>
            </a:fld>
            <a:endParaRPr lang="el-G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31266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69</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224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7</a:t>
            </a:fld>
            <a:endParaRPr lang="el-G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64659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70</a:t>
            </a:fld>
            <a:endParaRPr lang="el-G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6156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71</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25198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72</a:t>
            </a:fld>
            <a:endParaRPr lang="el-G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1028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73</a:t>
            </a:fld>
            <a:endParaRPr lang="el-G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2867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74</a:t>
            </a:fld>
            <a:endParaRPr lang="el-G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0513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75</a:t>
            </a:fld>
            <a:endParaRPr lang="el-G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6455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76</a:t>
            </a:fld>
            <a:endParaRPr lang="el-G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5782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77</a:t>
            </a:fld>
            <a:endParaRPr lang="el-G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6480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78</a:t>
            </a:fld>
            <a:endParaRPr lang="el-G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52939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79</a:t>
            </a:fld>
            <a:endParaRPr lang="el-G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549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8</a:t>
            </a:fld>
            <a:endParaRPr lang="el-G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9712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80</a:t>
            </a:fld>
            <a:endParaRPr lang="el-G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27066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81</a:t>
            </a:fld>
            <a:endParaRPr lang="el-G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94517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82</a:t>
            </a:fld>
            <a:endParaRPr lang="el-G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8238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83</a:t>
            </a:fld>
            <a:endParaRPr lang="el-G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485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84</a:t>
            </a:fld>
            <a:endParaRPr lang="el-G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15459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85</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49746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86</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81774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87</a:t>
            </a:fld>
            <a:endParaRPr lang="el-G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6305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88</a:t>
            </a:fld>
            <a:endParaRPr lang="el-G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29593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89</a:t>
            </a:fld>
            <a:endParaRPr lang="el-G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353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19473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90</a:t>
            </a:fld>
            <a:endParaRPr lang="el-G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19733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91</a:t>
            </a:fld>
            <a:endParaRPr lang="el-G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50327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92</a:t>
            </a:fld>
            <a:endParaRPr lang="el-G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41651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93</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5705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95</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15988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96</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98041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1719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98</a:t>
            </a:fld>
            <a:endParaRPr lang="el-G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17212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99</a:t>
            </a:fld>
            <a:endParaRPr lang="el-G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59741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100</a:t>
            </a:fld>
            <a:endParaRPr lang="el-G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05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EC8965-12A5-42B6-9587-775B0C92BBE0}" type="datetime1">
              <a:rPr lang="en-US" smtClean="0"/>
              <a:pPr/>
              <a:t>10/8/2019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4F8C0-775D-4C86-9912-48CE32DF3814}" type="datetime1">
              <a:rPr lang="en-US" smtClean="0"/>
              <a:pPr/>
              <a:t>10/8/2019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1709-3B43-46B9-9561-13844D15F033}" type="datetime1">
              <a:rPr lang="en-US" smtClean="0"/>
              <a:pPr/>
              <a:t>10/8/2019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7DE42-E6E6-41B3-97AE-B6CA5833C18A}" type="datetime1">
              <a:rPr lang="en-US" smtClean="0"/>
              <a:pPr/>
              <a:t>10/8/2019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4101F-9917-4AB4-85A1-8A5B41A96093}" type="datetime1">
              <a:rPr lang="en-US" smtClean="0"/>
              <a:pPr/>
              <a:t>10/8/2019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1F15-B326-4CB5-BB3A-483D5BD187D7}" type="datetime1">
              <a:rPr lang="en-US" smtClean="0"/>
              <a:pPr/>
              <a:t>10/8/2019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30E4B-7F52-4321-8DA4-44A83280689A}" type="datetime1">
              <a:rPr lang="en-US" smtClean="0"/>
              <a:pPr/>
              <a:t>10/8/2019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r>
              <a:rPr lang="en-US" dirty="0" err="1" smtClean="0"/>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10/8/2019</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8.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4.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smtClean="0"/>
              <a:t>Βάσεις Δεδομένων 20</a:t>
            </a:r>
            <a:r>
              <a:rPr lang="en-US" altLang="en-US" dirty="0" smtClean="0"/>
              <a:t>19</a:t>
            </a:r>
            <a:r>
              <a:rPr lang="el-GR" altLang="en-US" dirty="0" smtClean="0"/>
              <a:t>-20</a:t>
            </a:r>
            <a:r>
              <a:rPr lang="en-US" altLang="en-US" dirty="0" smtClean="0"/>
              <a:t>20</a:t>
            </a:r>
            <a:endParaRPr lang="el-GR" altLang="en-US" dirty="0" smtClean="0"/>
          </a:p>
        </p:txBody>
      </p:sp>
      <p:sp>
        <p:nvSpPr>
          <p:cNvPr id="3075" name="Footer Placeholder 2"/>
          <p:cNvSpPr>
            <a:spLocks noGrp="1"/>
          </p:cNvSpPr>
          <p:nvPr>
            <p:ph type="ftr" sz="quarter" idx="11"/>
          </p:nvPr>
        </p:nvSpPr>
        <p:spPr>
          <a:noFill/>
        </p:spPr>
        <p:txBody>
          <a:bodyPr/>
          <a:lstStyle/>
          <a:p>
            <a:r>
              <a:rPr lang="el-GR" altLang="en-US" smtClean="0"/>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smtClean="0"/>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smtClean="0">
                <a:solidFill>
                  <a:schemeClr val="accent6">
                    <a:lumMod val="75000"/>
                  </a:schemeClr>
                </a:solidFill>
                <a:latin typeface="+mj-lt"/>
                <a:ea typeface="+mj-ea"/>
                <a:cs typeface="+mj-cs"/>
              </a:rPr>
              <a:t>Το Μοντέλο Οντοτήτων-Συσχετ</a:t>
            </a:r>
            <a:r>
              <a:rPr lang="el-GR" sz="5400" dirty="0">
                <a:solidFill>
                  <a:schemeClr val="accent6">
                    <a:lumMod val="75000"/>
                  </a:schemeClr>
                </a:solidFill>
                <a:latin typeface="+mj-lt"/>
                <a:ea typeface="+mj-ea"/>
                <a:cs typeface="+mj-cs"/>
              </a:rPr>
              <a:t>ί</a:t>
            </a:r>
            <a:r>
              <a:rPr lang="el-GR" sz="5400" dirty="0" smtClean="0">
                <a:solidFill>
                  <a:schemeClr val="accent6">
                    <a:lumMod val="75000"/>
                  </a:schemeClr>
                </a:solidFill>
                <a:latin typeface="+mj-lt"/>
                <a:ea typeface="+mj-ea"/>
                <a:cs typeface="+mj-cs"/>
              </a:rPr>
              <a:t>σεων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10</a:t>
            </a:fld>
            <a:endParaRPr lang="el-GR" altLang="en-US" dirty="0" smtClean="0"/>
          </a:p>
        </p:txBody>
      </p:sp>
      <p:sp>
        <p:nvSpPr>
          <p:cNvPr id="40966" name="Text Box 3"/>
          <p:cNvSpPr txBox="1">
            <a:spLocks noChangeArrowheads="1"/>
          </p:cNvSpPr>
          <p:nvPr/>
        </p:nvSpPr>
        <p:spPr bwMode="auto">
          <a:xfrm>
            <a:off x="379411" y="1725612"/>
            <a:ext cx="8345489" cy="4339650"/>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solidFill>
                  <a:schemeClr val="accent3">
                    <a:lumMod val="75000"/>
                  </a:schemeClr>
                </a:solidFill>
              </a:rPr>
              <a:t>αξιολογήσεις εστιατορίων </a:t>
            </a:r>
            <a:r>
              <a:rPr lang="el-GR" sz="2400" dirty="0" smtClean="0"/>
              <a:t>από χρήστες. </a:t>
            </a:r>
          </a:p>
          <a:p>
            <a:pPr algn="just"/>
            <a:endParaRPr lang="en-US" sz="8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(π.χ., ιταλικό, κινέζικο, </a:t>
            </a:r>
            <a:r>
              <a:rPr lang="el-GR" sz="2000" dirty="0" err="1" smtClean="0"/>
              <a:t>κλπ</a:t>
            </a:r>
            <a:r>
              <a:rPr lang="el-GR" sz="2000" dirty="0" smtClean="0"/>
              <a:t>).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p:txBody>
          <a:bodyPr>
            <a:normAutofit fontScale="90000"/>
          </a:bodyPr>
          <a:lstStyle/>
          <a:p>
            <a:r>
              <a:rPr lang="el-GR" i="1" dirty="0" smtClean="0">
                <a:solidFill>
                  <a:schemeClr val="accent6">
                    <a:lumMod val="75000"/>
                  </a:schemeClr>
                </a:solidFill>
              </a:rPr>
              <a:t>Απλό</a:t>
            </a:r>
            <a:r>
              <a:rPr lang="el-GR" dirty="0" smtClean="0">
                <a:solidFill>
                  <a:schemeClr val="accent6">
                    <a:lumMod val="75000"/>
                  </a:schemeClr>
                </a:solidFill>
              </a:rPr>
              <a:t> παράδειγμα περιγραφής απαιτήσεων </a:t>
            </a:r>
            <a:r>
              <a:rPr lang="el-GR" u="sng" dirty="0" smtClean="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smtClean="0"/>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100</a:t>
            </a:fld>
            <a:endParaRPr lang="el-GR" altLang="en-US" smtClean="0"/>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smtClean="0"/>
              <a:t>ΠΡΟΜΗΘΕΥΤΗ</a:t>
            </a:r>
            <a:endParaRPr lang="el-GR" sz="1400" dirty="0"/>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smtClean="0"/>
              <a:t>ΕΡΓΟ</a:t>
            </a:r>
            <a:endParaRPr lang="el-GR" dirty="0"/>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smtClean="0"/>
              <a:t>ΕΞΑΡΤΗΜΑ</a:t>
            </a:r>
            <a:endParaRPr lang="el-GR" dirty="0"/>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ΣΥΜΒΑΣΗ</a:t>
            </a:r>
            <a:endParaRPr lang="el-GR" b="1" dirty="0"/>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smtClean="0"/>
              <a:t>ΠΡΟΜΗΘΕΥΕΙ</a:t>
            </a:r>
            <a:endParaRPr lang="el-GR" sz="1400" dirty="0"/>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smtClean="0"/>
              <a:t>ΧΡΕΙΑΖΕΤΑΙ</a:t>
            </a:r>
            <a:endParaRPr lang="el-GR" sz="1600" dirty="0"/>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smtClean="0"/>
              <a:t>ΑΦΟΡΑ</a:t>
            </a:r>
            <a:endParaRPr lang="el-GR" sz="1600" dirty="0"/>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a:t>
            </a:r>
            <a:r>
              <a:rPr lang="el-GR" dirty="0" smtClean="0">
                <a:latin typeface="Calibri" pitchFamily="34" charset="0"/>
                <a:ea typeface="Calibri" pitchFamily="34" charset="0"/>
                <a:cs typeface="Calibri" pitchFamily="34" charset="0"/>
              </a:rPr>
              <a:t>να </a:t>
            </a:r>
            <a:r>
              <a:rPr lang="el-GR" dirty="0">
                <a:latin typeface="Calibri" pitchFamily="34" charset="0"/>
                <a:ea typeface="Calibri" pitchFamily="34" charset="0"/>
                <a:cs typeface="Calibri" pitchFamily="34" charset="0"/>
              </a:rPr>
              <a:t>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smtClean="0"/>
                <a:t>Όνομα-έργου</a:t>
              </a:r>
              <a:endParaRPr lang="el-GR" sz="1000" u="sng" dirty="0"/>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smtClean="0"/>
              <a:t>Αμοιβή</a:t>
            </a:r>
            <a:endParaRPr lang="el-GR" sz="800" dirty="0"/>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a:t>
            </a:r>
            <a:r>
              <a:rPr lang="el-GR" dirty="0" smtClean="0">
                <a:solidFill>
                  <a:schemeClr val="accent6">
                    <a:lumMod val="75000"/>
                  </a:schemeClr>
                </a:solidFill>
              </a:rPr>
              <a:t>της Σύμβασης;</a:t>
            </a:r>
            <a:endParaRPr lang="el-GR" dirty="0">
              <a:solidFill>
                <a:schemeClr val="accent6">
                  <a:lumMod val="75000"/>
                </a:schemeClr>
              </a:solidFill>
            </a:endParaRP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smtClean="0"/>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101</a:t>
            </a:fld>
            <a:endParaRPr lang="el-GR" altLang="en-US" smtClean="0"/>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015663"/>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400110"/>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smtClean="0"/>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102</a:t>
            </a:fld>
            <a:endParaRPr lang="el-GR" altLang="en-US" smtClean="0"/>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smtClean="0"/>
              <a:t> </a:t>
            </a:r>
            <a:r>
              <a:rPr lang="en-US" sz="1800" b="1" dirty="0" smtClean="0">
                <a:solidFill>
                  <a:srgbClr val="009900"/>
                </a:solidFill>
              </a:rPr>
              <a:t>e2</a:t>
            </a:r>
            <a:endParaRPr lang="en-US" sz="1800" b="1" dirty="0"/>
          </a:p>
          <a:p>
            <a:pPr eaLnBrk="0" hangingPunct="0">
              <a:spcBef>
                <a:spcPct val="50000"/>
              </a:spcBef>
            </a:pPr>
            <a:r>
              <a:rPr lang="en-US" sz="1800" dirty="0"/>
              <a:t>a2 b3 c1    </a:t>
            </a:r>
            <a:r>
              <a:rPr lang="en-US" sz="1800" b="1" dirty="0" smtClean="0">
                <a:solidFill>
                  <a:srgbClr val="009900"/>
                </a:solidFill>
              </a:rPr>
              <a:t>e3</a:t>
            </a:r>
          </a:p>
          <a:p>
            <a:pPr algn="ctr" eaLnBrk="0" hangingPunct="0">
              <a:spcBef>
                <a:spcPct val="50000"/>
              </a:spcBef>
            </a:pPr>
            <a:r>
              <a:rPr lang="en-US" sz="1200" dirty="0" smtClean="0"/>
              <a:t>…</a:t>
            </a:r>
            <a:r>
              <a:rPr lang="en-US" sz="3200" dirty="0" smtClean="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234950" y="1119983"/>
            <a:ext cx="5257800" cy="922337"/>
          </a:xfrm>
          <a:prstGeom prst="rect">
            <a:avLst/>
          </a:prstGeom>
          <a:no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Στην πράξη, μερικές φορές, αντί για «</a:t>
            </a:r>
            <a:r>
              <a:rPr lang="el-GR" sz="1800" dirty="0" smtClean="0">
                <a:latin typeface="Calibri" pitchFamily="34" charset="0"/>
                <a:ea typeface="Calibri" pitchFamily="34" charset="0"/>
                <a:cs typeface="Calibri" pitchFamily="34" charset="0"/>
              </a:rPr>
              <a:t>ασθενή» </a:t>
            </a:r>
            <a:r>
              <a:rPr lang="el-GR" sz="1800" dirty="0">
                <a:latin typeface="Calibri" pitchFamily="34" charset="0"/>
                <a:ea typeface="Calibri" pitchFamily="34" charset="0"/>
                <a:cs typeface="Calibri" pitchFamily="34" charset="0"/>
              </a:rPr>
              <a:t>οντότητα», </a:t>
            </a:r>
            <a:r>
              <a:rPr lang="el-GR" sz="1800" dirty="0" smtClean="0">
                <a:latin typeface="Calibri" pitchFamily="34" charset="0"/>
                <a:ea typeface="Calibri" pitchFamily="34" charset="0"/>
                <a:cs typeface="Calibri" pitchFamily="34" charset="0"/>
              </a:rPr>
              <a:t>ει</a:t>
            </a:r>
            <a:r>
              <a:rPr lang="el-GR" dirty="0" smtClean="0">
                <a:latin typeface="Calibri" pitchFamily="34" charset="0"/>
                <a:ea typeface="Calibri" pitchFamily="34" charset="0"/>
                <a:cs typeface="Calibri" pitchFamily="34" charset="0"/>
              </a:rPr>
              <a:t>σάγουμε</a:t>
            </a:r>
            <a:r>
              <a:rPr lang="el-GR" sz="1800" dirty="0" smtClean="0">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a:t>
            </a:r>
            <a:r>
              <a:rPr lang="el-GR" sz="1800" dirty="0" smtClean="0">
                <a:latin typeface="Calibri" pitchFamily="34" charset="0"/>
                <a:ea typeface="Calibri" pitchFamily="34" charset="0"/>
                <a:cs typeface="Calibri" pitchFamily="34" charset="0"/>
              </a:rPr>
              <a:t>τεχνητό» κλειδί </a:t>
            </a:r>
            <a:r>
              <a:rPr lang="el-GR" sz="1800" dirty="0">
                <a:latin typeface="Calibri" pitchFamily="34" charset="0"/>
                <a:ea typeface="Calibri" pitchFamily="34" charset="0"/>
                <a:cs typeface="Calibri" pitchFamily="34" charset="0"/>
              </a:rPr>
              <a:t>για </a:t>
            </a:r>
            <a:r>
              <a:rPr lang="el-GR" sz="1800" dirty="0" smtClean="0">
                <a:latin typeface="Calibri" pitchFamily="34" charset="0"/>
                <a:ea typeface="Calibri" pitchFamily="34" charset="0"/>
                <a:cs typeface="Calibri" pitchFamily="34" charset="0"/>
              </a:rPr>
              <a:t>την </a:t>
            </a:r>
            <a:r>
              <a:rPr lang="el-GR" sz="1800" dirty="0">
                <a:latin typeface="Calibri" pitchFamily="34" charset="0"/>
                <a:ea typeface="Calibri" pitchFamily="34" charset="0"/>
                <a:cs typeface="Calibri" pitchFamily="34" charset="0"/>
              </a:rPr>
              <a:t>συσχέτιση (πχ αριθμό </a:t>
            </a:r>
            <a:r>
              <a:rPr lang="el-GR" dirty="0" smtClean="0">
                <a:latin typeface="Calibri" pitchFamily="34" charset="0"/>
                <a:ea typeface="Calibri" pitchFamily="34" charset="0"/>
                <a:cs typeface="Calibri" pitchFamily="34" charset="0"/>
              </a:rPr>
              <a:t>σύμβασης</a:t>
            </a:r>
            <a:r>
              <a:rPr lang="en-US" sz="1800" dirty="0" smtClean="0">
                <a:latin typeface="Calibri" pitchFamily="34" charset="0"/>
                <a:ea typeface="Calibri" pitchFamily="34" charset="0"/>
                <a:cs typeface="Calibri" pitchFamily="34" charset="0"/>
              </a:rPr>
              <a:t>)</a:t>
            </a:r>
            <a:endParaRPr lang="el-GR" sz="1800" dirty="0">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539750" y="-29367"/>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smtClean="0"/>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103</a:t>
            </a:fld>
            <a:endParaRPr lang="el-GR" altLang="en-US" smtClean="0"/>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smtClean="0">
                <a:ea typeface="Calibri" pitchFamily="34" charset="0"/>
                <a:cs typeface="Calibri" pitchFamily="34" charset="0"/>
              </a:rPr>
              <a:t>Τι αλ</a:t>
            </a:r>
            <a:r>
              <a:rPr lang="el-GR" dirty="0" smtClean="0">
                <a:ea typeface="Calibri" pitchFamily="34" charset="0"/>
                <a:cs typeface="Calibri" pitchFamily="34" charset="0"/>
              </a:rPr>
              <a:t>λάζει αν έχουμε τις παρακάτω </a:t>
            </a:r>
            <a:r>
              <a:rPr lang="el-GR" dirty="0" err="1" smtClean="0">
                <a:ea typeface="Calibri" pitchFamily="34" charset="0"/>
                <a:cs typeface="Calibri" pitchFamily="34" charset="0"/>
              </a:rPr>
              <a:t>πληθικότητες</a:t>
            </a:r>
            <a:r>
              <a:rPr lang="el-GR" dirty="0" smtClean="0">
                <a:ea typeface="Calibri" pitchFamily="34" charset="0"/>
                <a:cs typeface="Calibri" pitchFamily="34" charset="0"/>
              </a:rPr>
              <a:t>;</a:t>
            </a:r>
            <a:endParaRPr lang="el-GR" sz="1800" dirty="0">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02715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smtClean="0"/>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11</a:t>
            </a:fld>
            <a:endParaRPr lang="el-GR" altLang="en-US" dirty="0" smtClean="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(α) Δεδομένα </a:t>
            </a:r>
            <a:r>
              <a:rPr lang="el-GR" sz="2000" dirty="0">
                <a:solidFill>
                  <a:schemeClr val="tx2">
                    <a:lumMod val="50000"/>
                  </a:schemeClr>
                </a:solidFill>
                <a:latin typeface="Calibri" pitchFamily="34" charset="0"/>
                <a:ea typeface="Calibri" pitchFamily="34" charset="0"/>
                <a:cs typeface="Calibri" pitchFamily="34" charset="0"/>
              </a:rPr>
              <a:t>(οντότητες και συσχετίσεις) που θα αποθηκευτούν </a:t>
            </a:r>
            <a:r>
              <a:rPr lang="el-GR" sz="2000" dirty="0" smtClean="0">
                <a:solidFill>
                  <a:schemeClr val="tx2">
                    <a:lumMod val="50000"/>
                  </a:schemeClr>
                </a:solidFill>
                <a:latin typeface="Calibri" pitchFamily="34" charset="0"/>
                <a:ea typeface="Calibri" pitchFamily="34" charset="0"/>
                <a:cs typeface="Calibri" pitchFamily="34" charset="0"/>
              </a:rPr>
              <a:t>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(β) Τι </a:t>
            </a:r>
            <a:r>
              <a:rPr lang="el-GR" sz="2000" dirty="0">
                <a:solidFill>
                  <a:schemeClr val="tx2">
                    <a:lumMod val="50000"/>
                  </a:schemeClr>
                </a:solidFill>
                <a:latin typeface="Calibri" pitchFamily="34" charset="0"/>
                <a:ea typeface="Calibri" pitchFamily="34" charset="0"/>
                <a:cs typeface="Calibri" pitchFamily="34" charset="0"/>
              </a:rPr>
              <a:t>είδους πληροφορία για αυτά θα αποθηκεύσουμε</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(γ) Περιορισμοί </a:t>
            </a:r>
            <a:r>
              <a:rPr lang="el-GR" sz="2000" dirty="0">
                <a:solidFill>
                  <a:schemeClr val="tx2">
                    <a:lumMod val="50000"/>
                  </a:schemeClr>
                </a:solidFill>
                <a:latin typeface="Calibri" pitchFamily="34" charset="0"/>
                <a:ea typeface="Calibri" pitchFamily="34" charset="0"/>
                <a:cs typeface="Calibri" pitchFamily="34" charset="0"/>
              </a:rPr>
              <a:t>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accent6">
              <a:lumMod val="20000"/>
              <a:lumOff val="80000"/>
            </a:schemeClr>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smtClean="0"/>
          </a:p>
        </p:txBody>
      </p:sp>
      <p:sp>
        <p:nvSpPr>
          <p:cNvPr id="11270" name="Text Box 3"/>
          <p:cNvSpPr txBox="1">
            <a:spLocks noChangeArrowheads="1"/>
          </p:cNvSpPr>
          <p:nvPr/>
        </p:nvSpPr>
        <p:spPr bwMode="auto">
          <a:xfrm>
            <a:off x="423863" y="1423990"/>
            <a:ext cx="8153400" cy="2985433"/>
          </a:xfrm>
          <a:prstGeom prst="rect">
            <a:avLst/>
          </a:prstGeom>
          <a:noFill/>
          <a:ln w="9525">
            <a:noFill/>
            <a:miter lim="800000"/>
            <a:headEnd/>
            <a:tailEnd/>
          </a:ln>
        </p:spPr>
        <p:txBody>
          <a:bodyPr>
            <a:spAutoFit/>
          </a:bodyPr>
          <a:lstStyle/>
          <a:p>
            <a:pPr algn="just"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3</a:t>
            </a:r>
            <a:r>
              <a:rPr lang="el-GR" sz="2400" b="1" dirty="0">
                <a:solidFill>
                  <a:schemeClr val="accent6">
                    <a:lumMod val="75000"/>
                  </a:schemeClr>
                </a:solidFill>
                <a:latin typeface="Calibri" pitchFamily="34" charset="0"/>
                <a:ea typeface="Calibri" pitchFamily="34" charset="0"/>
                <a:cs typeface="Calibri" pitchFamily="34" charset="0"/>
              </a:rPr>
              <a:t>.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a:t>
            </a:r>
            <a:r>
              <a:rPr lang="el-GR" sz="2000" dirty="0" smtClean="0">
                <a:solidFill>
                  <a:schemeClr val="tx2">
                    <a:lumMod val="50000"/>
                  </a:schemeClr>
                </a:solidFill>
                <a:latin typeface="Calibri" pitchFamily="34" charset="0"/>
                <a:ea typeface="Calibri" pitchFamily="34" charset="0"/>
                <a:cs typeface="Calibri" pitchFamily="34" charset="0"/>
              </a:rPr>
              <a:t>σε </a:t>
            </a:r>
            <a:r>
              <a:rPr lang="el-GR" sz="2000" dirty="0">
                <a:solidFill>
                  <a:schemeClr val="tx2">
                    <a:lumMod val="50000"/>
                  </a:schemeClr>
                </a:solidFill>
                <a:latin typeface="Calibri" pitchFamily="34" charset="0"/>
                <a:ea typeface="Calibri" pitchFamily="34" charset="0"/>
                <a:cs typeface="Calibri" pitchFamily="34" charset="0"/>
              </a:rPr>
              <a:t>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smtClean="0">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r>
              <a:rPr lang="en-US" sz="2000" dirty="0" smtClean="0">
                <a:solidFill>
                  <a:schemeClr val="tx2">
                    <a:lumMod val="50000"/>
                  </a:schemeClr>
                </a:solidFill>
                <a:latin typeface="Calibri" pitchFamily="34" charset="0"/>
                <a:ea typeface="Calibri" pitchFamily="34" charset="0"/>
                <a:cs typeface="Calibri" pitchFamily="34" charset="0"/>
              </a:rPr>
              <a: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764346" cy="830997"/>
          </a:xfrm>
          <a:prstGeom prst="rect">
            <a:avLst/>
          </a:prstGeom>
          <a:solidFill>
            <a:schemeClr val="accent6">
              <a:lumMod val="20000"/>
              <a:lumOff val="80000"/>
            </a:schemeClr>
          </a:solidFill>
          <a:ln w="9525">
            <a:noFill/>
            <a:miter lim="800000"/>
            <a:headEnd/>
            <a:tailEnd/>
          </a:ln>
        </p:spPr>
        <p:txBody>
          <a:bodyPr wrap="none">
            <a:spAutoFit/>
          </a:bodyPr>
          <a:lstStyle/>
          <a:p>
            <a:r>
              <a:rPr lang="el-GR" sz="2400" b="1" dirty="0">
                <a:solidFill>
                  <a:schemeClr val="accent3">
                    <a:lumMod val="75000"/>
                  </a:schemeClr>
                </a:solidFill>
              </a:rPr>
              <a:t>χρήση </a:t>
            </a:r>
            <a:r>
              <a:rPr lang="el-GR" sz="2400" b="1" dirty="0" smtClean="0">
                <a:solidFill>
                  <a:schemeClr val="accent3">
                    <a:lumMod val="75000"/>
                  </a:schemeClr>
                </a:solidFill>
              </a:rPr>
              <a:t>σχεσιακού</a:t>
            </a:r>
            <a:endParaRPr lang="el-GR" sz="2400" b="1" dirty="0">
              <a:solidFill>
                <a:schemeClr val="accent3">
                  <a:lumMod val="75000"/>
                </a:schemeClr>
              </a:solidFill>
            </a:endParaRPr>
          </a:p>
          <a:p>
            <a:r>
              <a:rPr lang="el-GR" sz="2400" b="1" dirty="0" smtClean="0">
                <a:solidFill>
                  <a:schemeClr val="accent3">
                    <a:lumMod val="75000"/>
                  </a:schemeClr>
                </a:solidFill>
              </a:rPr>
              <a:t>μοντέλου</a:t>
            </a:r>
            <a:r>
              <a:rPr lang="en-US" sz="2400" b="1" dirty="0" smtClean="0">
                <a:solidFill>
                  <a:schemeClr val="accent3">
                    <a:lumMod val="75000"/>
                  </a:schemeClr>
                </a:solidFill>
              </a:rPr>
              <a:t> </a:t>
            </a:r>
            <a:r>
              <a:rPr lang="en-US" sz="2400" b="1" dirty="0">
                <a:solidFill>
                  <a:schemeClr val="accent3">
                    <a:lumMod val="75000"/>
                  </a:schemeClr>
                </a:solidFill>
              </a:rPr>
              <a:t>(</a:t>
            </a:r>
            <a:r>
              <a:rPr lang="el-GR" sz="2400" b="1"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13</a:t>
            </a:fld>
            <a:endParaRPr lang="el-GR" altLang="en-US" smtClean="0"/>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4</a:t>
            </a:r>
            <a:r>
              <a:rPr lang="el-GR" sz="2400" b="1" dirty="0">
                <a:solidFill>
                  <a:schemeClr val="accent6">
                    <a:lumMod val="75000"/>
                  </a:schemeClr>
                </a:solidFill>
                <a:latin typeface="Calibri" pitchFamily="34" charset="0"/>
                <a:ea typeface="Calibri" pitchFamily="34" charset="0"/>
                <a:cs typeface="Calibri" pitchFamily="34" charset="0"/>
              </a:rPr>
              <a:t>.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a:t>
            </a:r>
            <a:r>
              <a:rPr lang="el-GR" sz="1800" dirty="0" smtClean="0">
                <a:latin typeface="Calibri" pitchFamily="34" charset="0"/>
                <a:ea typeface="Calibri" pitchFamily="34" charset="0"/>
                <a:cs typeface="Calibri" pitchFamily="34" charset="0"/>
              </a:rPr>
              <a:t>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endParaRPr lang="el-GR" sz="1800" dirty="0" smtClean="0">
              <a:latin typeface="Calibri" pitchFamily="34" charset="0"/>
              <a:ea typeface="Calibri" pitchFamily="34" charset="0"/>
              <a:cs typeface="Calibri" pitchFamily="34" charset="0"/>
            </a:endParaRPr>
          </a:p>
          <a:p>
            <a:pPr algn="just" eaLnBrk="0" hangingPunct="0">
              <a:spcBef>
                <a:spcPct val="50000"/>
              </a:spcBef>
            </a:pPr>
            <a:endParaRPr lang="el-GR" dirty="0" smtClean="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smtClean="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smtClean="0">
                <a:latin typeface="Calibri" pitchFamily="34" charset="0"/>
                <a:ea typeface="Calibri" pitchFamily="34" charset="0"/>
                <a:cs typeface="Calibri" pitchFamily="34" charset="0"/>
              </a:rPr>
              <a:t>Λίγες δυνατότητες σε επίπεδο </a:t>
            </a:r>
            <a:r>
              <a:rPr lang="en-US" i="1" dirty="0" smtClean="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3041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14</a:t>
            </a:fld>
            <a:endParaRPr lang="el-GR" altLang="en-US" smtClean="0"/>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spid="_x0000_s2126" name="Visio" r:id="rId4" imgW="5926337" imgH="2697776" progId="Visio.Drawing.11">
                  <p:embed/>
                </p:oleObj>
              </mc:Choice>
              <mc:Fallback>
                <p:oleObj name="Visio" r:id="rId4" imgW="5926337" imgH="269777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30410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15</a:t>
            </a:fld>
            <a:endParaRPr lang="el-GR" altLang="en-US" smtClean="0"/>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solidFill>
                  <a:schemeClr val="tx1">
                    <a:lumMod val="50000"/>
                    <a:lumOff val="50000"/>
                  </a:schemeClr>
                </a:solidFill>
              </a:rPr>
              <a:t>Σχεδιασμός</a:t>
            </a:r>
          </a:p>
          <a:p>
            <a:pPr marL="971550" lvl="1" indent="-514350">
              <a:buFont typeface="+mj-lt"/>
              <a:buAutoNum type="romanUcPeriod"/>
            </a:pPr>
            <a:r>
              <a:rPr lang="el-GR" sz="3200" dirty="0" err="1" smtClean="0">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smtClean="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30170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16</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584200" y="1590735"/>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Σχήμα της </a:t>
            </a:r>
            <a:r>
              <a:rPr lang="el-GR" altLang="en-US" sz="2400" dirty="0" smtClean="0">
                <a:solidFill>
                  <a:schemeClr val="tx2">
                    <a:lumMod val="50000"/>
                  </a:schemeClr>
                </a:solidFill>
                <a:latin typeface="+mn-lt"/>
              </a:rPr>
              <a:t>βάσης</a:t>
            </a:r>
            <a:r>
              <a:rPr lang="en-US" altLang="en-US" sz="2400" dirty="0" smtClean="0">
                <a:solidFill>
                  <a:schemeClr val="tx2">
                    <a:lumMod val="50000"/>
                  </a:schemeClr>
                </a:solidFill>
                <a:latin typeface="+mn-lt"/>
              </a:rPr>
              <a:t> </a:t>
            </a:r>
            <a:r>
              <a:rPr lang="el-GR" altLang="en-US" sz="2400" dirty="0" smtClean="0">
                <a:solidFill>
                  <a:schemeClr val="tx2">
                    <a:lumMod val="50000"/>
                  </a:schemeClr>
                </a:solidFill>
                <a:latin typeface="+mn-lt"/>
              </a:rPr>
              <a:t>δεδομένων</a:t>
            </a:r>
            <a:endParaRPr lang="el-GR" altLang="en-US" sz="2400" dirty="0">
              <a:solidFill>
                <a:schemeClr val="tx2">
                  <a:lumMod val="50000"/>
                </a:schemeClr>
              </a:solidFill>
              <a:latin typeface="+mn-lt"/>
            </a:endParaRP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smtClean="0">
                <a:solidFill>
                  <a:schemeClr val="tx2">
                    <a:lumMod val="50000"/>
                  </a:schemeClr>
                </a:solidFill>
                <a:latin typeface="+mn-lt"/>
              </a:rPr>
              <a:t>Μοντέλο : (1) δομικά </a:t>
            </a:r>
            <a:r>
              <a:rPr lang="el-GR" altLang="en-US" sz="2000" dirty="0">
                <a:solidFill>
                  <a:schemeClr val="tx2">
                    <a:lumMod val="50000"/>
                  </a:schemeClr>
                </a:solidFill>
                <a:latin typeface="+mn-lt"/>
              </a:rPr>
              <a:t>στοιχεία </a:t>
            </a:r>
            <a:r>
              <a:rPr lang="el-GR" altLang="en-US" sz="2000" dirty="0" smtClean="0">
                <a:solidFill>
                  <a:schemeClr val="tx2">
                    <a:lumMod val="50000"/>
                  </a:schemeClr>
                </a:solidFill>
                <a:latin typeface="+mn-lt"/>
              </a:rPr>
              <a:t> </a:t>
            </a:r>
          </a:p>
          <a:p>
            <a:pPr>
              <a:spcBef>
                <a:spcPct val="50000"/>
              </a:spcBef>
            </a:pPr>
            <a:r>
              <a:rPr lang="el-GR" altLang="en-US" sz="2000" dirty="0" smtClean="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Στιγμιότυπο της </a:t>
            </a:r>
            <a:r>
              <a:rPr lang="el-GR" altLang="en-US" sz="2400" dirty="0" smtClean="0">
                <a:solidFill>
                  <a:schemeClr val="tx2">
                    <a:lumMod val="50000"/>
                  </a:schemeClr>
                </a:solidFill>
                <a:latin typeface="+mn-lt"/>
              </a:rPr>
              <a:t>βάσης δεδομένων </a:t>
            </a:r>
            <a:r>
              <a:rPr lang="el-GR" altLang="en-US" sz="2400" dirty="0">
                <a:solidFill>
                  <a:schemeClr val="tx2">
                    <a:lumMod val="50000"/>
                  </a:schemeClr>
                </a:solidFill>
                <a:latin typeface="+mn-lt"/>
              </a:rPr>
              <a:t>(κατάσταση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smtClean="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32442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smtClean="0"/>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smtClean="0"/>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Μοντέλο Οντοτήτων/Συσχετίσεων </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accent6">
                    <a:lumMod val="75000"/>
                  </a:schemeClr>
                </a:solidFill>
                <a:latin typeface="Calibri" pitchFamily="34" charset="0"/>
                <a:ea typeface="Calibri" pitchFamily="34" charset="0"/>
                <a:cs typeface="Calibri" pitchFamily="34" charset="0"/>
              </a:rPr>
              <a:t>Ο/Σ) - </a:t>
            </a:r>
            <a:r>
              <a:rPr lang="en-US" sz="2800" dirty="0" smtClean="0">
                <a:solidFill>
                  <a:schemeClr val="accent6">
                    <a:lumMod val="75000"/>
                  </a:schemeClr>
                </a:solidFill>
                <a:latin typeface="Calibri" pitchFamily="34" charset="0"/>
                <a:ea typeface="Calibri" pitchFamily="34" charset="0"/>
                <a:cs typeface="Calibri" pitchFamily="34" charset="0"/>
              </a:rPr>
              <a:t>Entity-Relationship </a:t>
            </a:r>
            <a:r>
              <a:rPr lang="en-US" sz="2800" dirty="0">
                <a:solidFill>
                  <a:schemeClr val="accent6">
                    <a:lumMod val="75000"/>
                  </a:schemeClr>
                </a:solidFill>
                <a:latin typeface="Calibri" pitchFamily="34" charset="0"/>
                <a:ea typeface="Calibri" pitchFamily="34" charset="0"/>
                <a:cs typeface="Calibri" pitchFamily="34" charset="0"/>
              </a:rPr>
              <a:t>Model (ER</a:t>
            </a:r>
            <a:r>
              <a:rPr lang="en-US" sz="2800" dirty="0" smtClean="0">
                <a:solidFill>
                  <a:schemeClr val="accent6">
                    <a:lumMod val="75000"/>
                  </a:schemeClr>
                </a:solidFill>
                <a:latin typeface="Calibri" pitchFamily="34" charset="0"/>
                <a:ea typeface="Calibri" pitchFamily="34" charset="0"/>
                <a:cs typeface="Calibri" pitchFamily="34" charset="0"/>
              </a:rPr>
              <a:t>)</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smtClean="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smtClean="0"/>
          </a:p>
        </p:txBody>
      </p:sp>
      <p:sp>
        <p:nvSpPr>
          <p:cNvPr id="18" name="TextBox 17"/>
          <p:cNvSpPr txBox="1"/>
          <p:nvPr/>
        </p:nvSpPr>
        <p:spPr>
          <a:xfrm>
            <a:off x="457200" y="1590676"/>
            <a:ext cx="8382000" cy="2246769"/>
          </a:xfrm>
          <a:prstGeom prst="rect">
            <a:avLst/>
          </a:prstGeom>
          <a:noFill/>
        </p:spPr>
        <p:txBody>
          <a:bodyPr wrap="square">
            <a:spAutoFit/>
          </a:bodyPr>
          <a:lstStyle/>
          <a:p>
            <a:pPr algn="just"/>
            <a:r>
              <a:rPr lang="el-GR" sz="2800" dirty="0" smtClean="0">
                <a:solidFill>
                  <a:schemeClr val="tx2">
                    <a:lumMod val="50000"/>
                  </a:schemeClr>
                </a:solidFill>
                <a:latin typeface="Calibri" pitchFamily="34" charset="0"/>
                <a:ea typeface="Calibri" pitchFamily="34" charset="0"/>
                <a:cs typeface="Calibri" pitchFamily="34" charset="0"/>
              </a:rPr>
              <a:t>Μια </a:t>
            </a:r>
            <a:r>
              <a:rPr lang="el-GR" sz="2800" i="1" dirty="0" smtClean="0">
                <a:solidFill>
                  <a:schemeClr val="accent6">
                    <a:lumMod val="75000"/>
                  </a:schemeClr>
                </a:solidFill>
                <a:latin typeface="Calibri" pitchFamily="34" charset="0"/>
                <a:ea typeface="Calibri" pitchFamily="34" charset="0"/>
                <a:cs typeface="Calibri" pitchFamily="34" charset="0"/>
              </a:rPr>
              <a:t>οντότητα</a:t>
            </a:r>
            <a:r>
              <a:rPr lang="el-GR" sz="2800" dirty="0" smtClean="0">
                <a:solidFill>
                  <a:schemeClr val="tx2">
                    <a:lumMod val="50000"/>
                  </a:schemeClr>
                </a:solidFill>
                <a:latin typeface="Calibri" pitchFamily="34" charset="0"/>
                <a:ea typeface="Calibri" pitchFamily="34" charset="0"/>
                <a:cs typeface="Calibri" pitchFamily="34" charset="0"/>
              </a:rPr>
              <a:t> αντιστοιχεί σε </a:t>
            </a:r>
            <a:r>
              <a:rPr lang="el-GR" sz="2800" dirty="0">
                <a:solidFill>
                  <a:schemeClr val="tx2">
                    <a:lumMod val="50000"/>
                  </a:schemeClr>
                </a:solidFill>
                <a:latin typeface="Calibri" pitchFamily="34" charset="0"/>
                <a:ea typeface="Calibri" pitchFamily="34" charset="0"/>
                <a:cs typeface="Calibri" pitchFamily="34" charset="0"/>
              </a:rPr>
              <a:t>έ</a:t>
            </a:r>
            <a:r>
              <a:rPr lang="el-GR" sz="2800" dirty="0" smtClean="0">
                <a:solidFill>
                  <a:schemeClr val="tx2">
                    <a:lumMod val="50000"/>
                  </a:schemeClr>
                </a:solidFill>
                <a:latin typeface="Calibri" pitchFamily="34" charset="0"/>
                <a:ea typeface="Calibri" pitchFamily="34" charset="0"/>
                <a:cs typeface="Calibri" pitchFamily="34" charset="0"/>
              </a:rPr>
              <a:t>να αντικείμενο/πρόσωπο/πράγμα/έννοια </a:t>
            </a:r>
            <a:r>
              <a:rPr lang="el-GR" sz="2800" dirty="0">
                <a:solidFill>
                  <a:schemeClr val="tx2">
                    <a:lumMod val="50000"/>
                  </a:schemeClr>
                </a:solidFill>
                <a:latin typeface="Calibri" pitchFamily="34" charset="0"/>
                <a:ea typeface="Calibri" pitchFamily="34" charset="0"/>
                <a:cs typeface="Calibri" pitchFamily="34" charset="0"/>
              </a:rPr>
              <a:t>του πραγματικού </a:t>
            </a:r>
            <a:r>
              <a:rPr lang="el-GR" sz="2800" dirty="0" smtClean="0">
                <a:solidFill>
                  <a:schemeClr val="tx2">
                    <a:lumMod val="50000"/>
                  </a:schemeClr>
                </a:solidFill>
                <a:latin typeface="Calibri" pitchFamily="34" charset="0"/>
                <a:ea typeface="Calibri" pitchFamily="34" charset="0"/>
                <a:cs typeface="Calibri" pitchFamily="34" charset="0"/>
              </a:rPr>
              <a:t>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a:t>
            </a:r>
            <a:r>
              <a:rPr lang="el-GR" sz="2400" i="1" dirty="0" smtClean="0">
                <a:solidFill>
                  <a:schemeClr val="tx2">
                    <a:lumMod val="50000"/>
                  </a:schemeClr>
                </a:solidFill>
                <a:latin typeface="Calibri" pitchFamily="34" charset="0"/>
                <a:ea typeface="Calibri" pitchFamily="34" charset="0"/>
                <a:cs typeface="Calibri" pitchFamily="34" charset="0"/>
              </a:rPr>
              <a:t>ιβλίο</a:t>
            </a:r>
            <a:r>
              <a:rPr lang="el-GR" sz="2400" i="1" dirty="0">
                <a:solidFill>
                  <a:schemeClr val="tx2">
                    <a:lumMod val="50000"/>
                  </a:schemeClr>
                </a:solidFill>
                <a:latin typeface="Calibri" pitchFamily="34" charset="0"/>
                <a:ea typeface="Calibri" pitchFamily="34" charset="0"/>
                <a:cs typeface="Calibri" pitchFamily="34" charset="0"/>
              </a:rPr>
              <a:t>, φοιτητής, μάθημα, υπάλληλος, πιστωτική-κάρτα, </a:t>
            </a:r>
            <a:r>
              <a:rPr lang="el-GR" sz="2400" i="1" dirty="0" smtClean="0">
                <a:solidFill>
                  <a:schemeClr val="tx2">
                    <a:lumMod val="50000"/>
                  </a:schemeClr>
                </a:solidFill>
                <a:latin typeface="Calibri" pitchFamily="34" charset="0"/>
                <a:ea typeface="Calibri" pitchFamily="34" charset="0"/>
                <a:cs typeface="Calibri" pitchFamily="34" charset="0"/>
              </a:rPr>
              <a:t>τραπεζικός-λογαριασμός</a:t>
            </a:r>
            <a:endParaRPr lang="el-GR" sz="2400" i="1" dirty="0">
              <a:solidFill>
                <a:schemeClr val="tx2">
                  <a:lumMod val="50000"/>
                </a:schemeClr>
              </a:solidFill>
              <a:latin typeface="Calibri" pitchFamily="34" charset="0"/>
              <a:ea typeface="Calibri" pitchFamily="34" charset="0"/>
              <a:cs typeface="Calibri" pitchFamily="34" charset="0"/>
            </a:endParaRP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01306"/>
            <a:ext cx="8229600" cy="1692771"/>
          </a:xfrm>
          <a:prstGeom prst="rect">
            <a:avLst/>
          </a:prstGeom>
          <a:noFill/>
        </p:spPr>
        <p:txBody>
          <a:bodyPr wrap="square">
            <a:spAutoFit/>
          </a:bodyPr>
          <a:lstStyle/>
          <a:p>
            <a:pPr algn="just"/>
            <a:r>
              <a:rPr lang="el-GR" sz="2800" dirty="0" smtClean="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l-GR" sz="2800" dirty="0" smtClean="0">
                <a:solidFill>
                  <a:schemeClr val="tx2">
                    <a:lumMod val="50000"/>
                  </a:schemeClr>
                </a:solidFill>
                <a:latin typeface="Calibri" pitchFamily="34" charset="0"/>
                <a:ea typeface="Calibri" pitchFamily="34" charset="0"/>
                <a:cs typeface="Calibri" pitchFamily="34" charset="0"/>
              </a:rPr>
              <a:t> σε μια διασύνδεση </a:t>
            </a:r>
            <a:r>
              <a:rPr lang="el-GR" sz="2800" dirty="0">
                <a:solidFill>
                  <a:schemeClr val="tx2">
                    <a:lumMod val="50000"/>
                  </a:schemeClr>
                </a:solidFill>
                <a:latin typeface="Calibri" pitchFamily="34" charset="0"/>
                <a:ea typeface="Calibri" pitchFamily="34" charset="0"/>
                <a:cs typeface="Calibri" pitchFamily="34" charset="0"/>
              </a:rPr>
              <a:t>μεταξύ δύο ή περισσότερων </a:t>
            </a:r>
            <a:r>
              <a:rPr lang="el-GR" sz="2800" dirty="0" smtClean="0">
                <a:solidFill>
                  <a:schemeClr val="tx2">
                    <a:lumMod val="50000"/>
                  </a:schemeClr>
                </a:solidFill>
                <a:latin typeface="Calibri" pitchFamily="34" charset="0"/>
                <a:ea typeface="Calibri" pitchFamily="34" charset="0"/>
                <a:cs typeface="Calibri" pitchFamily="34" charset="0"/>
              </a:rPr>
              <a:t>οντοτήτων (ρήμα):</a:t>
            </a:r>
            <a:endParaRPr lang="el-GR" sz="2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a:t>
            </a:r>
            <a:r>
              <a:rPr lang="el-GR" sz="2400" i="1" dirty="0" smtClean="0">
                <a:solidFill>
                  <a:schemeClr val="tx2">
                    <a:lumMod val="50000"/>
                  </a:schemeClr>
                </a:solidFill>
                <a:latin typeface="Calibri" pitchFamily="34" charset="0"/>
                <a:ea typeface="Calibri" pitchFamily="34" charset="0"/>
                <a:cs typeface="Calibri" pitchFamily="34" charset="0"/>
              </a:rPr>
              <a:t>φοιτητής-</a:t>
            </a:r>
            <a:r>
              <a:rPr lang="el-GR" sz="2400" i="1" dirty="0" smtClean="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smtClean="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smtClean="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smtClean="0">
                <a:solidFill>
                  <a:schemeClr val="tx2">
                    <a:lumMod val="50000"/>
                  </a:schemeClr>
                </a:solidFill>
                <a:latin typeface="Calibri" pitchFamily="34" charset="0"/>
                <a:ea typeface="Calibri" pitchFamily="34" charset="0"/>
                <a:cs typeface="Calibri" pitchFamily="34" charset="0"/>
              </a:rPr>
              <a:t>ι-τμήμα, πελάτης-</a:t>
            </a:r>
            <a:r>
              <a:rPr lang="el-GR" sz="2400" i="1" dirty="0" smtClean="0">
                <a:solidFill>
                  <a:schemeClr val="tx2">
                    <a:lumMod val="60000"/>
                    <a:lumOff val="40000"/>
                  </a:schemeClr>
                </a:solidFill>
                <a:latin typeface="Calibri" pitchFamily="34" charset="0"/>
                <a:ea typeface="Calibri" pitchFamily="34" charset="0"/>
                <a:cs typeface="Calibri" pitchFamily="34" charset="0"/>
              </a:rPr>
              <a:t>έχει</a:t>
            </a:r>
            <a:r>
              <a:rPr lang="el-GR" sz="2400" i="1" dirty="0" smtClean="0">
                <a:solidFill>
                  <a:schemeClr val="tx2">
                    <a:lumMod val="50000"/>
                  </a:schemeClr>
                </a:solidFill>
                <a:latin typeface="Calibri" pitchFamily="34" charset="0"/>
                <a:ea typeface="Calibri" pitchFamily="34" charset="0"/>
                <a:cs typeface="Calibri" pitchFamily="34" charset="0"/>
              </a:rPr>
              <a:t>-λογαριασμό,  </a:t>
            </a:r>
            <a:r>
              <a:rPr lang="el-GR" sz="2400" i="1" dirty="0">
                <a:solidFill>
                  <a:schemeClr val="tx2">
                    <a:lumMod val="50000"/>
                  </a:schemeClr>
                </a:solidFill>
                <a:latin typeface="Calibri" pitchFamily="34" charset="0"/>
                <a:ea typeface="Calibri" pitchFamily="34" charset="0"/>
                <a:cs typeface="Calibri" pitchFamily="34" charset="0"/>
              </a:rPr>
              <a:t>κλπ</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smtClean="0"/>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Το</a:t>
            </a:r>
            <a:r>
              <a:rPr lang="en-US" dirty="0" smtClean="0">
                <a:solidFill>
                  <a:schemeClr val="accent6">
                    <a:lumMod val="75000"/>
                  </a:schemeClr>
                </a:solidFill>
              </a:rPr>
              <a:t> </a:t>
            </a:r>
            <a:r>
              <a:rPr lang="el-GR" dirty="0" smtClean="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spid="_x0000_s42061"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p:spPr>
        <p:txBody>
          <a:bodyPr wrap="square" rtlCol="0">
            <a:spAutoFit/>
          </a:bodyPr>
          <a:lstStyle/>
          <a:p>
            <a:pPr>
              <a:buFont typeface="Wingdings" pitchFamily="2" charset="2"/>
              <a:buChar char="ü"/>
            </a:pPr>
            <a:r>
              <a:rPr lang="el-GR" sz="2000" dirty="0" smtClean="0"/>
              <a:t> Οντότητες – παραλληλόγραμμα</a:t>
            </a:r>
          </a:p>
          <a:p>
            <a:pPr>
              <a:buFont typeface="Wingdings" pitchFamily="2" charset="2"/>
              <a:buChar char="ü"/>
            </a:pPr>
            <a:r>
              <a:rPr lang="el-GR" sz="2000" dirty="0" smtClean="0"/>
              <a:t> Συσχετίσεις – ρόμβοι</a:t>
            </a:r>
          </a:p>
          <a:p>
            <a:pPr>
              <a:buFont typeface="Wingdings" pitchFamily="2" charset="2"/>
              <a:buChar char="ü"/>
            </a:pPr>
            <a:r>
              <a:rPr lang="el-GR" sz="2000" dirty="0" smtClean="0"/>
              <a:t> Γνωρίσματα </a:t>
            </a:r>
            <a:r>
              <a:rPr lang="en-US" sz="2000" dirty="0" smtClean="0"/>
              <a:t>(</a:t>
            </a:r>
            <a:r>
              <a:rPr lang="el-GR" sz="2000" dirty="0" smtClean="0"/>
              <a:t>πληροφορία για οντότητες/συσχετίσεις) - ελλείψεις</a:t>
            </a:r>
            <a:endParaRPr lang="el-GR" sz="2000" dirty="0"/>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smtClean="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endParaRPr lang="el-GR" dirty="0"/>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smtClean="0"/>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smtClean="0"/>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smtClean="0">
                <a:solidFill>
                  <a:schemeClr val="accent6">
                    <a:lumMod val="75000"/>
                  </a:schemeClr>
                </a:solidFill>
              </a:rPr>
              <a:t>Database Management System (DBMS) </a:t>
            </a:r>
            <a:r>
              <a:rPr lang="el-GR" sz="2400" dirty="0" smtClean="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a:t>
            </a:r>
            <a:r>
              <a:rPr lang="el-GR" sz="2400" dirty="0" smtClean="0">
                <a:solidFill>
                  <a:schemeClr val="tx2">
                    <a:lumMod val="75000"/>
                  </a:schemeClr>
                </a:solidFill>
              </a:rPr>
              <a:t>τη δημιουργία </a:t>
            </a:r>
            <a:r>
              <a:rPr lang="el-GR" sz="2400" dirty="0">
                <a:solidFill>
                  <a:schemeClr val="tx2">
                    <a:lumMod val="75000"/>
                  </a:schemeClr>
                </a:solidFill>
              </a:rPr>
              <a:t>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20</a:t>
            </a:fld>
            <a:endParaRPr lang="el-GR" altLang="en-US" dirty="0" smtClean="0"/>
          </a:p>
        </p:txBody>
      </p:sp>
      <p:sp>
        <p:nvSpPr>
          <p:cNvPr id="40966" name="Text Box 3"/>
          <p:cNvSpPr txBox="1">
            <a:spLocks noChangeArrowheads="1"/>
          </p:cNvSpPr>
          <p:nvPr/>
        </p:nvSpPr>
        <p:spPr bwMode="auto">
          <a:xfrm>
            <a:off x="379411" y="1725612"/>
            <a:ext cx="8345489" cy="4339650"/>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solidFill>
                  <a:schemeClr val="accent3">
                    <a:lumMod val="75000"/>
                  </a:schemeClr>
                </a:solidFill>
              </a:rPr>
              <a:t>αξιολογήσεις εστιατορίων </a:t>
            </a:r>
            <a:r>
              <a:rPr lang="el-GR" sz="2400" dirty="0" smtClean="0"/>
              <a:t>από χρήστες. </a:t>
            </a:r>
          </a:p>
          <a:p>
            <a:pPr algn="just"/>
            <a:endParaRPr lang="en-US" sz="8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p:txBody>
          <a:bodyPr>
            <a:normAutofit fontScale="90000"/>
          </a:bodyPr>
          <a:lstStyle/>
          <a:p>
            <a:r>
              <a:rPr lang="el-GR" i="1" dirty="0" smtClean="0">
                <a:solidFill>
                  <a:schemeClr val="accent6">
                    <a:lumMod val="75000"/>
                  </a:schemeClr>
                </a:solidFill>
              </a:rPr>
              <a:t>Απλό</a:t>
            </a:r>
            <a:r>
              <a:rPr lang="el-GR" dirty="0" smtClean="0">
                <a:solidFill>
                  <a:schemeClr val="accent6">
                    <a:lumMod val="75000"/>
                  </a:schemeClr>
                </a:solidFill>
              </a:rPr>
              <a:t> παράδειγμα περιγραφής απαιτήσεων </a:t>
            </a:r>
            <a:r>
              <a:rPr lang="el-GR" u="sng" dirty="0" smtClean="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403914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21</a:t>
            </a:fld>
            <a:endParaRPr lang="el-GR" altLang="en-US" smtClean="0"/>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smtClean="0">
                <a:solidFill>
                  <a:schemeClr val="accent6">
                    <a:lumMod val="75000"/>
                  </a:schemeClr>
                </a:solidFill>
                <a:latin typeface="Calibri" pitchFamily="34" charset="0"/>
                <a:ea typeface="Calibri" pitchFamily="34" charset="0"/>
                <a:cs typeface="Calibri" pitchFamily="34" charset="0"/>
              </a:rPr>
              <a:t>Τύπος </a:t>
            </a:r>
            <a:r>
              <a:rPr lang="el-GR" sz="2400" dirty="0">
                <a:solidFill>
                  <a:schemeClr val="accent6">
                    <a:lumMod val="75000"/>
                  </a:schemeClr>
                </a:solidFill>
                <a:latin typeface="Calibri" pitchFamily="34" charset="0"/>
                <a:ea typeface="Calibri" pitchFamily="34" charset="0"/>
                <a:cs typeface="Calibri" pitchFamily="34" charset="0"/>
              </a:rPr>
              <a:t>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smtClean="0">
                <a:solidFill>
                  <a:schemeClr val="accent6">
                    <a:lumMod val="75000"/>
                  </a:schemeClr>
                </a:solidFill>
                <a:latin typeface="Calibri" pitchFamily="34" charset="0"/>
                <a:ea typeface="Calibri" pitchFamily="34" charset="0"/>
                <a:cs typeface="Calibri" pitchFamily="34" charset="0"/>
              </a:rPr>
              <a:t> (</a:t>
            </a:r>
            <a:r>
              <a:rPr lang="en-US" sz="2000" dirty="0" smtClean="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a:t>
            </a:r>
            <a:r>
              <a:rPr lang="el-GR" sz="2000" dirty="0" smtClean="0">
                <a:solidFill>
                  <a:schemeClr val="tx2">
                    <a:lumMod val="50000"/>
                  </a:schemeClr>
                </a:solidFill>
                <a:latin typeface="Calibri" pitchFamily="34" charset="0"/>
                <a:ea typeface="Calibri" pitchFamily="34" charset="0"/>
                <a:cs typeface="Calibri" pitchFamily="34" charset="0"/>
              </a:rPr>
              <a:t>ύπαρξη</a:t>
            </a:r>
            <a:endParaRPr lang="el-GR" sz="2000" dirty="0">
              <a:solidFill>
                <a:schemeClr val="tx2">
                  <a:lumMod val="50000"/>
                </a:schemeClr>
              </a:solidFill>
              <a:latin typeface="Calibri" pitchFamily="34" charset="0"/>
              <a:ea typeface="Calibri" pitchFamily="34" charset="0"/>
              <a:cs typeface="Calibri" pitchFamily="34" charset="0"/>
            </a:endParaRP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smtClean="0">
                <a:solidFill>
                  <a:schemeClr val="accent6">
                    <a:lumMod val="75000"/>
                  </a:schemeClr>
                </a:solidFill>
                <a:latin typeface="Calibri" pitchFamily="34" charset="0"/>
                <a:ea typeface="Calibri" pitchFamily="34" charset="0"/>
                <a:cs typeface="Calibri" pitchFamily="34" charset="0"/>
              </a:rPr>
              <a:t>Γνώρισμα/Πεδίο (</a:t>
            </a:r>
            <a:r>
              <a:rPr lang="en-US" sz="2400" dirty="0" smtClean="0">
                <a:solidFill>
                  <a:schemeClr val="accent6">
                    <a:lumMod val="75000"/>
                  </a:schemeClr>
                </a:solidFill>
                <a:latin typeface="Calibri" pitchFamily="34" charset="0"/>
                <a:ea typeface="Calibri" pitchFamily="34" charset="0"/>
                <a:cs typeface="Calibri" pitchFamily="34" charset="0"/>
              </a:rPr>
              <a:t>attribute):</a:t>
            </a:r>
            <a:r>
              <a:rPr lang="el-GR" sz="2400" dirty="0" smtClean="0">
                <a:solidFill>
                  <a:schemeClr val="accent6">
                    <a:lumMod val="75000"/>
                  </a:schemeClr>
                </a:solidFill>
                <a:latin typeface="Calibri" pitchFamily="34" charset="0"/>
                <a:ea typeface="Calibri" pitchFamily="34" charset="0"/>
                <a:cs typeface="Calibri" pitchFamily="34" charset="0"/>
              </a:rPr>
              <a:t> </a:t>
            </a:r>
            <a:r>
              <a:rPr lang="el-GR" sz="2000" dirty="0" smtClean="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smtClean="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500495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smtClean="0"/>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22</a:t>
            </a:fld>
            <a:endParaRPr lang="el-GR" altLang="en-US" smtClean="0"/>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408" name="Text Box 29"/>
          <p:cNvSpPr txBox="1">
            <a:spLocks noChangeArrowheads="1"/>
          </p:cNvSpPr>
          <p:nvPr/>
        </p:nvSpPr>
        <p:spPr bwMode="auto">
          <a:xfrm>
            <a:off x="2343150" y="3812687"/>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23</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3308"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3309"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73525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smtClean="0"/>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24</a:t>
            </a:fld>
            <a:endParaRPr lang="el-GR" altLang="en-US" smtClean="0"/>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απλά </a:t>
            </a:r>
            <a:r>
              <a:rPr lang="el-GR" sz="2400" dirty="0">
                <a:solidFill>
                  <a:schemeClr val="accent6">
                    <a:lumMod val="75000"/>
                  </a:schemeClr>
                </a:solidFill>
                <a:latin typeface="Calibri" pitchFamily="34" charset="0"/>
                <a:ea typeface="Calibri" pitchFamily="34" charset="0"/>
                <a:cs typeface="Calibri" pitchFamily="34" charset="0"/>
              </a:rPr>
              <a:t>ή </a:t>
            </a:r>
            <a:r>
              <a:rPr lang="el-GR" sz="2400" dirty="0" smtClean="0">
                <a:solidFill>
                  <a:schemeClr val="accent6">
                    <a:lumMod val="75000"/>
                  </a:schemeClr>
                </a:solidFill>
                <a:latin typeface="Calibri" pitchFamily="34" charset="0"/>
                <a:ea typeface="Calibri" pitchFamily="34" charset="0"/>
                <a:cs typeface="Calibri" pitchFamily="34" charset="0"/>
              </a:rPr>
              <a:t>ατομικά </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a:t>
            </a:r>
            <a:r>
              <a:rPr lang="en-US" sz="2400" dirty="0" smtClean="0">
                <a:solidFill>
                  <a:schemeClr val="accent6">
                    <a:lumMod val="75000"/>
                  </a:schemeClr>
                </a:solidFill>
                <a:latin typeface="Calibri" pitchFamily="34" charset="0"/>
                <a:ea typeface="Calibri" pitchFamily="34" charset="0"/>
                <a:cs typeface="Calibri" pitchFamily="34" charset="0"/>
              </a:rPr>
              <a:t>simple)</a:t>
            </a:r>
            <a:r>
              <a:rPr lang="el-GR" sz="2400" dirty="0" smtClean="0">
                <a:solidFill>
                  <a:schemeClr val="accent6">
                    <a:lumMod val="75000"/>
                  </a:schemeClr>
                </a:solidFill>
                <a:latin typeface="Calibri" pitchFamily="34" charset="0"/>
                <a:ea typeface="Calibri" pitchFamily="34" charset="0"/>
                <a:cs typeface="Calibri" pitchFamily="34" charset="0"/>
              </a:rPr>
              <a:t>    </a:t>
            </a:r>
            <a:endParaRPr lang="el-GR" sz="24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σύνθετα</a:t>
            </a:r>
            <a:r>
              <a:rPr lang="en-US" sz="2400" dirty="0" smtClean="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smtClean="0">
                <a:latin typeface="Calibri" pitchFamily="34" charset="0"/>
                <a:ea typeface="Calibri" pitchFamily="34" charset="0"/>
                <a:cs typeface="Calibri" pitchFamily="34" charset="0"/>
              </a:rPr>
              <a:t>χρήσιμα </a:t>
            </a:r>
            <a:r>
              <a:rPr lang="el-GR" dirty="0">
                <a:latin typeface="Calibri" pitchFamily="34" charset="0"/>
                <a:ea typeface="Calibri" pitchFamily="34" charset="0"/>
                <a:cs typeface="Calibri" pitchFamily="34" charset="0"/>
              </a:rPr>
              <a:t>όταν γίνεται </a:t>
            </a:r>
            <a:r>
              <a:rPr lang="el-GR" dirty="0" smtClean="0">
                <a:latin typeface="Calibri" pitchFamily="34" charset="0"/>
                <a:ea typeface="Calibri" pitchFamily="34" charset="0"/>
                <a:cs typeface="Calibri" pitchFamily="34" charset="0"/>
              </a:rPr>
              <a:t>αναφορά τόσο </a:t>
            </a:r>
            <a:r>
              <a:rPr lang="el-GR" dirty="0">
                <a:latin typeface="Calibri" pitchFamily="34" charset="0"/>
                <a:ea typeface="Calibri" pitchFamily="34" charset="0"/>
                <a:cs typeface="Calibri" pitchFamily="34" charset="0"/>
              </a:rPr>
              <a:t>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όσο και ενιαία σε αυτό</a:t>
            </a:r>
            <a:endParaRPr lang="el-GR" dirty="0">
              <a:latin typeface="Calibri" pitchFamily="34" charset="0"/>
              <a:ea typeface="Calibri" pitchFamily="34" charset="0"/>
              <a:cs typeface="Calibri" pitchFamily="34" charset="0"/>
            </a:endParaRP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smtClean="0"/>
                <a:t>Ονοματεπώνυμο</a:t>
              </a:r>
              <a:endParaRPr lang="el-GR" sz="1600" dirty="0"/>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smtClean="0"/>
                <a:t>Επώνυμο</a:t>
              </a:r>
              <a:endParaRPr lang="el-GR" sz="1600" dirty="0"/>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smtClean="0"/>
                <a:t>Όνομα</a:t>
              </a:r>
              <a:endParaRPr lang="el-GR" sz="1600" dirty="0"/>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smtClean="0"/>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25</a:t>
            </a:fld>
            <a:endParaRPr lang="el-GR" altLang="en-US" smtClean="0"/>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smtClean="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smtClean="0">
                <a:solidFill>
                  <a:schemeClr val="accent6">
                    <a:lumMod val="75000"/>
                  </a:schemeClr>
                </a:solidFill>
                <a:latin typeface="Calibri" pitchFamily="34" charset="0"/>
                <a:ea typeface="Calibri" pitchFamily="34" charset="0"/>
                <a:cs typeface="Calibri" pitchFamily="34" charset="0"/>
              </a:rPr>
              <a:t>(multi-value) </a:t>
            </a:r>
            <a:r>
              <a:rPr lang="el-GR" sz="2000" i="1" dirty="0" smtClean="0">
                <a:latin typeface="Calibri" pitchFamily="34" charset="0"/>
                <a:ea typeface="Calibri" pitchFamily="34" charset="0"/>
                <a:cs typeface="Calibri" pitchFamily="34" charset="0"/>
              </a:rPr>
              <a:t>σύνολο </a:t>
            </a:r>
            <a:r>
              <a:rPr lang="el-GR" sz="2000" i="1" dirty="0">
                <a:latin typeface="Calibri" pitchFamily="34" charset="0"/>
                <a:ea typeface="Calibri" pitchFamily="34" charset="0"/>
                <a:cs typeface="Calibri" pitchFamily="34" charset="0"/>
              </a:rPr>
              <a:t>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679510" y="4191000"/>
            <a:ext cx="190189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smtClean="0"/>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26</a:t>
            </a:fld>
            <a:endParaRPr lang="el-GR" altLang="en-US" smtClean="0"/>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smtClean="0">
                <a:solidFill>
                  <a:schemeClr val="accent6">
                    <a:lumMod val="75000"/>
                  </a:schemeClr>
                </a:solidFill>
                <a:latin typeface="Calibri" pitchFamily="34" charset="0"/>
                <a:ea typeface="Calibri" pitchFamily="34" charset="0"/>
                <a:cs typeface="Calibri" pitchFamily="34" charset="0"/>
              </a:rPr>
              <a:t>(derived) </a:t>
            </a:r>
            <a:r>
              <a:rPr lang="el-GR" sz="2400" dirty="0" smtClean="0">
                <a:solidFill>
                  <a:schemeClr val="accent6">
                    <a:lumMod val="75000"/>
                  </a:schemeClr>
                </a:solidFill>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μπορούν </a:t>
            </a:r>
            <a:r>
              <a:rPr lang="el-GR" sz="1800" dirty="0">
                <a:latin typeface="Calibri" pitchFamily="34" charset="0"/>
                <a:ea typeface="Calibri" pitchFamily="34" charset="0"/>
                <a:cs typeface="Calibri" pitchFamily="34" charset="0"/>
              </a:rPr>
              <a:t>να </a:t>
            </a:r>
            <a:r>
              <a:rPr lang="el-GR" sz="1800" dirty="0" smtClean="0">
                <a:latin typeface="Calibri" pitchFamily="34" charset="0"/>
                <a:ea typeface="Calibri" pitchFamily="34" charset="0"/>
                <a:cs typeface="Calibri" pitchFamily="34" charset="0"/>
              </a:rPr>
              <a:t>υπολογιστούν από </a:t>
            </a:r>
            <a:r>
              <a:rPr lang="el-GR" sz="1800" dirty="0">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σχετιζόμενες </a:t>
            </a:r>
            <a:r>
              <a:rPr lang="el-GR" sz="1800" dirty="0">
                <a:latin typeface="Calibri" pitchFamily="34" charset="0"/>
                <a:ea typeface="Calibri" pitchFamily="34" charset="0"/>
                <a:cs typeface="Calibri" pitchFamily="34" charset="0"/>
              </a:rPr>
              <a:t>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27</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198814" name="Visio" r:id="rId4" imgW="6658777" imgH="3151491" progId="Visio.Drawing.11">
                  <p:embed/>
                </p:oleObj>
              </mc:Choice>
              <mc:Fallback>
                <p:oleObj name="Visio" r:id="rId4" imgW="6658777" imgH="3151491" progId="Visio.Drawing.11">
                  <p:embed/>
                  <p:pic>
                    <p:nvPicPr>
                      <p:cNvPr id="0" name="Picture 1"/>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198815" name="Visio" r:id="rId6" imgW="6402418" imgH="2239275" progId="Visio.Drawing.11">
                  <p:embed/>
                </p:oleObj>
              </mc:Choice>
              <mc:Fallback>
                <p:oleObj name="Visio" r:id="rId6" imgW="6402418" imgH="2239275"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28</a:t>
            </a:fld>
            <a:endParaRPr lang="el-GR" altLang="en-US" smtClean="0"/>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a:t>
            </a:r>
            <a:r>
              <a:rPr lang="el-GR" sz="2800" dirty="0" smtClean="0">
                <a:solidFill>
                  <a:schemeClr val="accent1">
                    <a:lumMod val="50000"/>
                  </a:schemeClr>
                </a:solidFill>
                <a:latin typeface="Calibri" pitchFamily="34" charset="0"/>
                <a:ea typeface="Calibri" pitchFamily="34" charset="0"/>
                <a:cs typeface="Calibri" pitchFamily="34" charset="0"/>
              </a:rPr>
              <a:t>συνδέεται με ένα </a:t>
            </a:r>
            <a:r>
              <a:rPr lang="el-GR" sz="2800" b="1" dirty="0" smtClean="0">
                <a:solidFill>
                  <a:schemeClr val="accent6">
                    <a:lumMod val="75000"/>
                  </a:schemeClr>
                </a:solidFill>
                <a:latin typeface="Calibri" pitchFamily="34" charset="0"/>
                <a:ea typeface="Calibri" pitchFamily="34" charset="0"/>
                <a:cs typeface="Calibri" pitchFamily="34" charset="0"/>
              </a:rPr>
              <a:t>σύνολο τιμών </a:t>
            </a:r>
            <a:r>
              <a:rPr lang="el-GR" sz="2800" dirty="0" smtClean="0">
                <a:solidFill>
                  <a:schemeClr val="accent1">
                    <a:lumMod val="50000"/>
                  </a:schemeClr>
                </a:solidFill>
                <a:latin typeface="Calibri" pitchFamily="34" charset="0"/>
                <a:ea typeface="Calibri" pitchFamily="34" charset="0"/>
                <a:cs typeface="Calibri" pitchFamily="34" charset="0"/>
              </a:rPr>
              <a:t>ή  </a:t>
            </a:r>
            <a:r>
              <a:rPr lang="el-GR" sz="2800" b="1" dirty="0" smtClean="0">
                <a:solidFill>
                  <a:schemeClr val="accent6">
                    <a:lumMod val="75000"/>
                  </a:schemeClr>
                </a:solidFill>
                <a:latin typeface="Calibri" pitchFamily="34" charset="0"/>
                <a:ea typeface="Calibri" pitchFamily="34" charset="0"/>
                <a:cs typeface="Calibri" pitchFamily="34" charset="0"/>
              </a:rPr>
              <a:t>πεδίο </a:t>
            </a:r>
            <a:r>
              <a:rPr lang="el-GR" sz="2800" b="1" dirty="0">
                <a:solidFill>
                  <a:schemeClr val="accent6">
                    <a:lumMod val="75000"/>
                  </a:schemeClr>
                </a:solidFill>
                <a:latin typeface="Calibri" pitchFamily="34" charset="0"/>
                <a:ea typeface="Calibri" pitchFamily="34" charset="0"/>
                <a:cs typeface="Calibri" pitchFamily="34" charset="0"/>
              </a:rPr>
              <a:t>ορισμού </a:t>
            </a:r>
            <a:r>
              <a:rPr lang="en-US" sz="2800" b="1" dirty="0" smtClean="0">
                <a:solidFill>
                  <a:schemeClr val="accent6">
                    <a:lumMod val="75000"/>
                  </a:schemeClr>
                </a:solidFill>
                <a:latin typeface="Calibri" pitchFamily="34" charset="0"/>
                <a:ea typeface="Calibri" pitchFamily="34" charset="0"/>
                <a:cs typeface="Calibri" pitchFamily="34" charset="0"/>
              </a:rPr>
              <a:t>(value domain) </a:t>
            </a:r>
            <a:r>
              <a:rPr lang="el-GR" sz="2800" dirty="0" smtClean="0">
                <a:solidFill>
                  <a:schemeClr val="accent1">
                    <a:lumMod val="50000"/>
                  </a:schemeClr>
                </a:solidFill>
                <a:latin typeface="Calibri" pitchFamily="34" charset="0"/>
                <a:ea typeface="Calibri" pitchFamily="34" charset="0"/>
                <a:cs typeface="Calibri" pitchFamily="34" charset="0"/>
              </a:rPr>
              <a:t>που </a:t>
            </a:r>
            <a:r>
              <a:rPr lang="el-GR" sz="2800" dirty="0">
                <a:solidFill>
                  <a:schemeClr val="accent1">
                    <a:lumMod val="50000"/>
                  </a:schemeClr>
                </a:solidFill>
                <a:latin typeface="Calibri" pitchFamily="34" charset="0"/>
                <a:ea typeface="Calibri" pitchFamily="34" charset="0"/>
                <a:cs typeface="Calibri" pitchFamily="34" charset="0"/>
              </a:rPr>
              <a:t>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smtClean="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smtClean="0"/>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Γενικά</a:t>
            </a:r>
            <a:r>
              <a:rPr lang="el-GR" sz="2400" dirty="0">
                <a:latin typeface="Calibri" pitchFamily="34" charset="0"/>
                <a:ea typeface="Calibri" pitchFamily="34" charset="0"/>
                <a:cs typeface="Calibri" pitchFamily="34" charset="0"/>
              </a:rPr>
              <a:t>,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420688" y="3774751"/>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smtClean="0">
                <a:solidFill>
                  <a:schemeClr val="accent3">
                    <a:lumMod val="75000"/>
                  </a:schemeClr>
                </a:solidFill>
                <a:latin typeface="Calibri" pitchFamily="34" charset="0"/>
                <a:ea typeface="Calibri" pitchFamily="34" charset="0"/>
                <a:cs typeface="Calibri" pitchFamily="34" charset="0"/>
              </a:rPr>
              <a:t>μονότιμα</a:t>
            </a:r>
            <a:r>
              <a:rPr lang="el-GR" sz="2400" i="1" dirty="0" smtClean="0">
                <a:solidFill>
                  <a:schemeClr val="accent3">
                    <a:lumMod val="75000"/>
                  </a:schemeClr>
                </a:solidFill>
                <a:latin typeface="Calibri" pitchFamily="34" charset="0"/>
                <a:ea typeface="Calibri" pitchFamily="34" charset="0"/>
                <a:cs typeface="Calibri" pitchFamily="34" charset="0"/>
              </a:rPr>
              <a:t> </a:t>
            </a:r>
            <a:r>
              <a:rPr lang="el-GR" sz="2400" i="1" dirty="0">
                <a:solidFill>
                  <a:schemeClr val="accent3">
                    <a:lumMod val="75000"/>
                  </a:schemeClr>
                </a:solidFill>
                <a:latin typeface="Calibri" pitchFamily="34" charset="0"/>
                <a:ea typeface="Calibri" pitchFamily="34" charset="0"/>
                <a:cs typeface="Calibri" pitchFamily="34" charset="0"/>
              </a:rPr>
              <a:t>–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smtClean="0">
                <a:solidFill>
                  <a:schemeClr val="accent3">
                    <a:lumMod val="75000"/>
                  </a:schemeClr>
                </a:solidFill>
                <a:latin typeface="Calibri" pitchFamily="34" charset="0"/>
                <a:ea typeface="Calibri" pitchFamily="34" charset="0"/>
                <a:cs typeface="Calibri" pitchFamily="34" charset="0"/>
              </a:rPr>
              <a:t>σύνθετα </a:t>
            </a:r>
            <a:r>
              <a:rPr lang="el-GR" sz="2400" i="1" dirty="0">
                <a:solidFill>
                  <a:schemeClr val="accent3">
                    <a:lumMod val="75000"/>
                  </a:schemeClr>
                </a:solidFill>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smtClean="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85956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smtClean="0"/>
          </a:p>
        </p:txBody>
      </p:sp>
      <p:sp>
        <p:nvSpPr>
          <p:cNvPr id="9" name="Title 8"/>
          <p:cNvSpPr>
            <a:spLocks noGrp="1"/>
          </p:cNvSpPr>
          <p:nvPr>
            <p:ph type="title"/>
          </p:nvPr>
        </p:nvSpPr>
        <p:spPr>
          <a:xfrm>
            <a:off x="241300" y="361044"/>
            <a:ext cx="8229600" cy="1143000"/>
          </a:xfrm>
        </p:spPr>
        <p:txBody>
          <a:bodyPr>
            <a:normAutofit fontScale="90000"/>
          </a:bodyPr>
          <a:lstStyle/>
          <a:p>
            <a:r>
              <a:rPr lang="el-GR" dirty="0" smtClean="0">
                <a:solidFill>
                  <a:schemeClr val="accent6">
                    <a:lumMod val="75000"/>
                  </a:schemeClr>
                </a:solidFill>
              </a:rPr>
              <a:t>Γιατί θα μιλήσουμε στα επόμενα μαθήματα;</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smtClean="0"/>
              <a:t>Πως θα σχεδιάσουμε και υλοποιήσουμε μια βάση δεδομένων χρησιμοποιώντας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Γιατί θα μιλήσουμε στα επόμενα 3 μαθήματα;</a:t>
            </a:r>
            <a:endParaRPr lang="el-GR" dirty="0">
              <a:solidFill>
                <a:schemeClr val="accent6">
                  <a:lumMod val="75000"/>
                </a:schemeClr>
              </a:solidFill>
            </a:endParaRP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smtClean="0"/>
              <a:t>Σχεδιασμός/ορισμός βάση δεδομένων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smtClean="0"/>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30</a:t>
            </a:fld>
            <a:endParaRPr lang="el-GR" altLang="en-US" smtClean="0"/>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smtClean="0">
                <a:latin typeface="Calibri" pitchFamily="34" charset="0"/>
                <a:ea typeface="Calibri" pitchFamily="34" charset="0"/>
                <a:cs typeface="Calibri" pitchFamily="34" charset="0"/>
              </a:rPr>
              <a:t> Ειδική τιμή για ένα γνώρισμα </a:t>
            </a:r>
            <a:endParaRPr lang="el-GR" sz="2400" dirty="0">
              <a:latin typeface="Calibri" pitchFamily="34" charset="0"/>
              <a:ea typeface="Calibri" pitchFamily="34" charset="0"/>
              <a:cs typeface="Calibri" pitchFamily="34" charset="0"/>
            </a:endParaRP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not applicable</a:t>
            </a:r>
            <a:r>
              <a:rPr lang="el-GR" sz="2400" dirty="0" smtClean="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smtClean="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a:t>
            </a:r>
            <a:r>
              <a:rPr lang="el-GR" sz="2400" dirty="0" smtClean="0">
                <a:latin typeface="Calibri" pitchFamily="34" charset="0"/>
                <a:ea typeface="Calibri" pitchFamily="34" charset="0"/>
                <a:cs typeface="Calibri" pitchFamily="34" charset="0"/>
              </a:rPr>
              <a:t>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not known</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(πχ τηλέφωνο)</a:t>
            </a:r>
          </a:p>
        </p:txBody>
      </p:sp>
      <p:sp>
        <p:nvSpPr>
          <p:cNvPr id="2" name="Title 1"/>
          <p:cNvSpPr>
            <a:spLocks noGrp="1"/>
          </p:cNvSpPr>
          <p:nvPr>
            <p:ph type="title"/>
          </p:nvPr>
        </p:nvSpPr>
        <p:spPr/>
        <p:txBody>
          <a:bodyPr/>
          <a:lstStyle/>
          <a:p>
            <a:r>
              <a:rPr lang="el-GR" dirty="0" smtClean="0">
                <a:solidFill>
                  <a:schemeClr val="accent6">
                    <a:lumMod val="75000"/>
                  </a:schemeClr>
                </a:solidFill>
              </a:rPr>
              <a:t>Η τιμή </a:t>
            </a:r>
            <a:r>
              <a:rPr lang="en-US" dirty="0" smtClean="0">
                <a:solidFill>
                  <a:schemeClr val="accent6">
                    <a:lumMod val="75000"/>
                  </a:schemeClr>
                </a:solidFill>
              </a:rPr>
              <a:t>null</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31</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4330"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4331"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980743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t>αξιολογήσεις εστιατορίων </a:t>
            </a:r>
            <a:r>
              <a:rPr lang="el-GR" sz="2400" dirty="0" smtClean="0"/>
              <a:t>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Τύποι οντοτήτων και γνωρίσματα</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smtClean="0"/>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33</a:t>
            </a:fld>
            <a:endParaRPr lang="el-GR" altLang="en-US" smtClean="0"/>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smtClean="0">
                <a:solidFill>
                  <a:schemeClr val="accent6">
                    <a:lumMod val="75000"/>
                  </a:schemeClr>
                </a:solidFill>
                <a:ea typeface="Calibri" pitchFamily="34" charset="0"/>
                <a:cs typeface="Calibri" pitchFamily="34" charset="0"/>
              </a:rPr>
              <a:t>Περιορισμός </a:t>
            </a:r>
            <a:r>
              <a:rPr lang="el-GR" sz="2800" dirty="0">
                <a:solidFill>
                  <a:schemeClr val="accent6">
                    <a:lumMod val="75000"/>
                  </a:schemeClr>
                </a:solidFill>
                <a:ea typeface="Calibri" pitchFamily="34" charset="0"/>
                <a:cs typeface="Calibri" pitchFamily="34" charset="0"/>
              </a:rPr>
              <a:t>κλειδιού ή </a:t>
            </a:r>
            <a:r>
              <a:rPr lang="el-GR" sz="2800" dirty="0" smtClean="0">
                <a:solidFill>
                  <a:schemeClr val="accent6">
                    <a:lumMod val="75000"/>
                  </a:schemeClr>
                </a:solidFill>
                <a:ea typeface="Calibri" pitchFamily="34" charset="0"/>
                <a:cs typeface="Calibri" pitchFamily="34" charset="0"/>
              </a:rPr>
              <a:t>μοναδικότητας</a:t>
            </a:r>
            <a:endParaRPr lang="el-GR" sz="2800" dirty="0">
              <a:solidFill>
                <a:schemeClr val="accent6">
                  <a:lumMod val="75000"/>
                </a:schemeClr>
              </a:solidFill>
              <a:ea typeface="Calibri" pitchFamily="34" charset="0"/>
              <a:cs typeface="Calibri" pitchFamily="34" charset="0"/>
            </a:endParaRP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(υπέρ)-κλειδί</a:t>
            </a:r>
            <a:r>
              <a:rPr lang="el-GR" sz="2400" dirty="0" smtClean="0">
                <a:solidFill>
                  <a:schemeClr val="tx2">
                    <a:lumMod val="50000"/>
                  </a:schemeClr>
                </a:solidFill>
                <a:latin typeface="Calibri" pitchFamily="34" charset="0"/>
                <a:ea typeface="Calibri" pitchFamily="34" charset="0"/>
                <a:cs typeface="Calibri" pitchFamily="34" charset="0"/>
              </a:rPr>
              <a:t> είναι </a:t>
            </a:r>
            <a:r>
              <a:rPr lang="el-GR" sz="2400" b="1" dirty="0" smtClean="0">
                <a:latin typeface="Calibri" pitchFamily="34" charset="0"/>
                <a:ea typeface="Calibri" pitchFamily="34" charset="0"/>
                <a:cs typeface="Calibri" pitchFamily="34" charset="0"/>
              </a:rPr>
              <a:t>ένα σύνολο από γνωρίσματα </a:t>
            </a:r>
            <a:r>
              <a:rPr lang="el-GR" sz="2400" dirty="0" smtClean="0">
                <a:solidFill>
                  <a:schemeClr val="tx2">
                    <a:lumMod val="50000"/>
                  </a:schemeClr>
                </a:solidFill>
                <a:latin typeface="Calibri" pitchFamily="34" charset="0"/>
                <a:ea typeface="Calibri" pitchFamily="34" charset="0"/>
                <a:cs typeface="Calibri" pitchFamily="34" charset="0"/>
              </a:rPr>
              <a:t>τέτοια ώστε </a:t>
            </a:r>
            <a:r>
              <a:rPr lang="el-GR" sz="2400" b="1" dirty="0" smtClean="0">
                <a:latin typeface="Calibri" pitchFamily="34" charset="0"/>
                <a:ea typeface="Calibri" pitchFamily="34" charset="0"/>
                <a:cs typeface="Calibri" pitchFamily="34" charset="0"/>
              </a:rPr>
              <a:t>δεν μπορεί να υπάρχουν δυο οντότητες με την ίδια τιμή </a:t>
            </a:r>
            <a:r>
              <a:rPr lang="el-GR" sz="2400" dirty="0" smtClean="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smtClean="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smtClean="0">
                <a:solidFill>
                  <a:schemeClr val="tx2">
                    <a:lumMod val="50000"/>
                  </a:schemeClr>
                </a:solidFill>
                <a:latin typeface="Calibri" pitchFamily="34" charset="0"/>
                <a:ea typeface="Calibri" pitchFamily="34" charset="0"/>
                <a:cs typeface="Calibri" pitchFamily="34" charset="0"/>
              </a:rPr>
              <a:t>Δηλαδή, οι </a:t>
            </a:r>
            <a:r>
              <a:rPr lang="el-GR" sz="2400" dirty="0">
                <a:solidFill>
                  <a:schemeClr val="tx2">
                    <a:lumMod val="50000"/>
                  </a:schemeClr>
                </a:solidFill>
                <a:latin typeface="Calibri" pitchFamily="34" charset="0"/>
                <a:ea typeface="Calibri" pitchFamily="34" charset="0"/>
                <a:cs typeface="Calibri" pitchFamily="34" charset="0"/>
              </a:rPr>
              <a:t>τιμές </a:t>
            </a:r>
            <a:r>
              <a:rPr lang="el-GR" sz="2400" dirty="0" smtClean="0">
                <a:solidFill>
                  <a:schemeClr val="tx2">
                    <a:lumMod val="50000"/>
                  </a:schemeClr>
                </a:solidFill>
                <a:latin typeface="Calibri" pitchFamily="34" charset="0"/>
                <a:ea typeface="Calibri" pitchFamily="34" charset="0"/>
                <a:cs typeface="Calibri" pitchFamily="34" charset="0"/>
              </a:rPr>
              <a:t>στα γνωρίσματα του κλειδιού προσδιορίζουν </a:t>
            </a:r>
            <a:r>
              <a:rPr lang="el-GR" sz="2400" dirty="0">
                <a:solidFill>
                  <a:schemeClr val="tx2">
                    <a:lumMod val="50000"/>
                  </a:schemeClr>
                </a:solidFill>
                <a:latin typeface="Calibri" pitchFamily="34" charset="0"/>
                <a:ea typeface="Calibri" pitchFamily="34" charset="0"/>
                <a:cs typeface="Calibri" pitchFamily="34" charset="0"/>
              </a:rPr>
              <a:t>μία οντότητα </a:t>
            </a:r>
            <a:r>
              <a:rPr lang="el-GR" sz="2400" u="sng" dirty="0" smtClean="0">
                <a:solidFill>
                  <a:schemeClr val="tx2">
                    <a:lumMod val="50000"/>
                  </a:schemeClr>
                </a:solidFill>
                <a:latin typeface="Calibri" pitchFamily="34" charset="0"/>
                <a:ea typeface="Calibri" pitchFamily="34" charset="0"/>
                <a:cs typeface="Calibri" pitchFamily="34" charset="0"/>
              </a:rPr>
              <a:t>μοναδικά</a:t>
            </a:r>
            <a:endParaRPr lang="el-GR" sz="2400" u="sng" dirty="0">
              <a:solidFill>
                <a:schemeClr val="tx2">
                  <a:lumMod val="50000"/>
                </a:schemeClr>
              </a:solidFill>
              <a:latin typeface="Calibri" pitchFamily="34" charset="0"/>
              <a:ea typeface="Calibri" pitchFamily="34" charset="0"/>
              <a:cs typeface="Calibri" pitchFamily="34" charset="0"/>
            </a:endParaRP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smtClean="0">
                <a:solidFill>
                  <a:schemeClr val="accent6">
                    <a:lumMod val="75000"/>
                  </a:schemeClr>
                </a:solidFill>
              </a:rPr>
              <a:t>Κλειδί (</a:t>
            </a:r>
            <a:r>
              <a:rPr lang="en-US" dirty="0" smtClean="0">
                <a:solidFill>
                  <a:schemeClr val="accent6">
                    <a:lumMod val="75000"/>
                  </a:schemeClr>
                </a:solidFill>
              </a:rPr>
              <a:t>key)</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34</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5354"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5355"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880412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smtClean="0"/>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35</a:t>
            </a:fld>
            <a:endParaRPr lang="el-GR" altLang="en-US" smtClean="0"/>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smtClean="0">
                <a:latin typeface="Calibri" pitchFamily="34" charset="0"/>
                <a:ea typeface="Calibri" pitchFamily="34" charset="0"/>
                <a:cs typeface="Calibri" pitchFamily="34" charset="0"/>
              </a:rPr>
              <a:t> Κάθε υπερσύνολο ενός (υπέρ) κλειδιού είναι επίσης (υπέρ)-κλειδί</a:t>
            </a:r>
            <a:endParaRPr lang="el-GR" sz="2400" dirty="0">
              <a:latin typeface="Calibri" pitchFamily="34" charset="0"/>
              <a:ea typeface="Calibri" pitchFamily="34" charset="0"/>
              <a:cs typeface="Calibri" pitchFamily="34" charset="0"/>
            </a:endParaRP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smtClean="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smtClean="0"/>
              <a:t>Συμβολισμός</a:t>
            </a:r>
            <a:endParaRPr lang="el-GR" sz="2800" dirty="0"/>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smtClean="0"/>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36</a:t>
            </a:fld>
            <a:endParaRPr lang="el-GR" altLang="en-US" smtClean="0"/>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accent6">
                    <a:lumMod val="75000"/>
                  </a:schemeClr>
                </a:solidFill>
                <a:latin typeface="Calibri" pitchFamily="34" charset="0"/>
                <a:ea typeface="Calibri" pitchFamily="34" charset="0"/>
                <a:cs typeface="Calibri" pitchFamily="34" charset="0"/>
              </a:rPr>
              <a:t>Κλειδί </a:t>
            </a:r>
            <a:r>
              <a:rPr lang="el-GR" sz="2800" dirty="0" smtClean="0">
                <a:solidFill>
                  <a:srgbClr val="002060"/>
                </a:solidFill>
                <a:latin typeface="Calibri" pitchFamily="34" charset="0"/>
                <a:ea typeface="Calibri" pitchFamily="34" charset="0"/>
                <a:cs typeface="Calibri" pitchFamily="34" charset="0"/>
              </a:rPr>
              <a:t>ή</a:t>
            </a:r>
            <a:r>
              <a:rPr lang="el-GR" sz="2800" dirty="0" smtClean="0">
                <a:solidFill>
                  <a:schemeClr val="accent6">
                    <a:lumMod val="75000"/>
                  </a:schemeClr>
                </a:solidFill>
                <a:latin typeface="Calibri" pitchFamily="34" charset="0"/>
                <a:ea typeface="Calibri" pitchFamily="34" charset="0"/>
                <a:cs typeface="Calibri" pitchFamily="34" charset="0"/>
              </a:rPr>
              <a:t> </a:t>
            </a:r>
            <a:r>
              <a:rPr lang="el-GR" sz="2800" dirty="0" err="1" smtClean="0">
                <a:solidFill>
                  <a:schemeClr val="accent6">
                    <a:lumMod val="75000"/>
                  </a:schemeClr>
                </a:solidFill>
                <a:latin typeface="Calibri" pitchFamily="34" charset="0"/>
                <a:ea typeface="Calibri" pitchFamily="34" charset="0"/>
                <a:cs typeface="Calibri" pitchFamily="34" charset="0"/>
              </a:rPr>
              <a:t>Υπερκλειδί</a:t>
            </a:r>
            <a:r>
              <a:rPr lang="en-US" sz="2800" dirty="0" smtClean="0">
                <a:solidFill>
                  <a:schemeClr val="accent6">
                    <a:lumMod val="75000"/>
                  </a:schemeClr>
                </a:solidFill>
                <a:latin typeface="Calibri" pitchFamily="34" charset="0"/>
                <a:ea typeface="Calibri" pitchFamily="34" charset="0"/>
                <a:cs typeface="Calibri" pitchFamily="34" charset="0"/>
              </a:rPr>
              <a:t> </a:t>
            </a:r>
            <a:r>
              <a:rPr lang="en-US" sz="2800" dirty="0">
                <a:solidFill>
                  <a:schemeClr val="accent6">
                    <a:lumMod val="75000"/>
                  </a:schemeClr>
                </a:solidFill>
                <a:latin typeface="Calibri" pitchFamily="34" charset="0"/>
                <a:ea typeface="Calibri" pitchFamily="34" charset="0"/>
                <a:cs typeface="Calibri" pitchFamily="34" charset="0"/>
              </a:rPr>
              <a:t>(</a:t>
            </a:r>
            <a:r>
              <a:rPr lang="en-US" sz="2800" dirty="0" err="1" smtClean="0">
                <a:solidFill>
                  <a:schemeClr val="accent6">
                    <a:lumMod val="75000"/>
                  </a:schemeClr>
                </a:solidFill>
                <a:latin typeface="Calibri" pitchFamily="34" charset="0"/>
                <a:ea typeface="Calibri" pitchFamily="34" charset="0"/>
                <a:cs typeface="Calibri" pitchFamily="34" charset="0"/>
              </a:rPr>
              <a:t>superkey</a:t>
            </a:r>
            <a:r>
              <a:rPr lang="en-US" sz="2800" dirty="0" smtClean="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tx2">
                    <a:lumMod val="50000"/>
                  </a:schemeClr>
                </a:solidFill>
                <a:latin typeface="Calibri" pitchFamily="34" charset="0"/>
                <a:ea typeface="Calibri" pitchFamily="34" charset="0"/>
                <a:cs typeface="Calibri" pitchFamily="34" charset="0"/>
              </a:rPr>
              <a:t>: σύνολο </a:t>
            </a:r>
            <a:r>
              <a:rPr lang="el-GR" sz="2800" dirty="0">
                <a:solidFill>
                  <a:schemeClr val="tx2">
                    <a:lumMod val="50000"/>
                  </a:schemeClr>
                </a:solidFill>
                <a:latin typeface="Calibri" pitchFamily="34" charset="0"/>
                <a:ea typeface="Calibri" pitchFamily="34" charset="0"/>
                <a:cs typeface="Calibri" pitchFamily="34" charset="0"/>
              </a:rPr>
              <a:t>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tx2">
                    <a:lumMod val="50000"/>
                  </a:schemeClr>
                </a:solidFill>
                <a:latin typeface="Calibri" pitchFamily="34" charset="0"/>
                <a:ea typeface="Calibri" pitchFamily="34" charset="0"/>
                <a:cs typeface="Calibri" pitchFamily="34" charset="0"/>
              </a:rPr>
              <a:t> κλειδί, </a:t>
            </a:r>
            <a:r>
              <a:rPr lang="el-GR" sz="2800" dirty="0">
                <a:solidFill>
                  <a:schemeClr val="tx2">
                    <a:lumMod val="50000"/>
                  </a:schemeClr>
                </a:solidFill>
                <a:latin typeface="Calibri" pitchFamily="34" charset="0"/>
                <a:ea typeface="Calibri" pitchFamily="34" charset="0"/>
                <a:cs typeface="Calibri" pitchFamily="34" charset="0"/>
              </a:rPr>
              <a:t>δηλαδή, </a:t>
            </a:r>
            <a:r>
              <a:rPr lang="el-GR" sz="2800" dirty="0" smtClean="0">
                <a:solidFill>
                  <a:schemeClr val="tx2">
                    <a:lumMod val="50000"/>
                  </a:schemeClr>
                </a:solidFill>
                <a:latin typeface="Calibri" pitchFamily="34" charset="0"/>
                <a:ea typeface="Calibri" pitchFamily="34" charset="0"/>
                <a:cs typeface="Calibri" pitchFamily="34" charset="0"/>
              </a:rPr>
              <a:t>ένα κλειδί που αν </a:t>
            </a:r>
            <a:r>
              <a:rPr lang="el-GR" sz="2800" dirty="0">
                <a:solidFill>
                  <a:schemeClr val="tx2">
                    <a:lumMod val="50000"/>
                  </a:schemeClr>
                </a:solidFill>
                <a:latin typeface="Calibri" pitchFamily="34" charset="0"/>
                <a:ea typeface="Calibri" pitchFamily="34" charset="0"/>
                <a:cs typeface="Calibri" pitchFamily="34" charset="0"/>
              </a:rPr>
              <a:t>αφαιρέσουμε ένα </a:t>
            </a:r>
            <a:r>
              <a:rPr lang="el-GR" sz="2800" dirty="0" smtClean="0">
                <a:solidFill>
                  <a:schemeClr val="tx2">
                    <a:lumMod val="50000"/>
                  </a:schemeClr>
                </a:solidFill>
                <a:latin typeface="Calibri" pitchFamily="34" charset="0"/>
                <a:ea typeface="Calibri" pitchFamily="34" charset="0"/>
                <a:cs typeface="Calibri" pitchFamily="34" charset="0"/>
              </a:rPr>
              <a:t>από τα γνώρισμα του παύει </a:t>
            </a:r>
            <a:r>
              <a:rPr lang="el-GR" sz="2800" dirty="0">
                <a:solidFill>
                  <a:schemeClr val="tx2">
                    <a:lumMod val="50000"/>
                  </a:schemeClr>
                </a:solidFill>
                <a:latin typeface="Calibri" pitchFamily="34" charset="0"/>
                <a:ea typeface="Calibri" pitchFamily="34" charset="0"/>
                <a:cs typeface="Calibri" pitchFamily="34" charset="0"/>
              </a:rPr>
              <a:t>να είναι </a:t>
            </a:r>
            <a:r>
              <a:rPr lang="el-GR" sz="2800" dirty="0" smtClean="0">
                <a:solidFill>
                  <a:schemeClr val="tx2">
                    <a:lumMod val="50000"/>
                  </a:schemeClr>
                </a:solidFill>
                <a:latin typeface="Calibri" pitchFamily="34" charset="0"/>
                <a:ea typeface="Calibri" pitchFamily="34" charset="0"/>
                <a:cs typeface="Calibri" pitchFamily="34" charset="0"/>
              </a:rPr>
              <a:t>κλειδί</a:t>
            </a:r>
            <a:endParaRPr lang="el-GR" sz="28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smtClean="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37</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t>αξιολογήσεις εστιατορίων </a:t>
            </a:r>
            <a:r>
              <a:rPr lang="el-GR" sz="2400" dirty="0" smtClean="0"/>
              <a:t>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Κλειδιά</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637974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noFill/>
        </p:spPr>
        <p:txBody>
          <a:bodyPr/>
          <a:lstStyle/>
          <a:p>
            <a:r>
              <a:rPr lang="el-GR" altLang="en-US" smtClean="0"/>
              <a:t>Ευαγγελία Πιτουρά</a:t>
            </a:r>
          </a:p>
        </p:txBody>
      </p:sp>
      <p:sp>
        <p:nvSpPr>
          <p:cNvPr id="25604" name="Slide Number Placeholder 4"/>
          <p:cNvSpPr>
            <a:spLocks noGrp="1"/>
          </p:cNvSpPr>
          <p:nvPr>
            <p:ph type="sldNum" sz="quarter" idx="12"/>
          </p:nvPr>
        </p:nvSpPr>
        <p:spPr>
          <a:noFill/>
        </p:spPr>
        <p:txBody>
          <a:bodyPr/>
          <a:lstStyle/>
          <a:p>
            <a:fld id="{88D242C1-2EA9-4606-A832-ED8588534F0C}" type="slidenum">
              <a:rPr lang="el-GR" altLang="en-US" smtClean="0"/>
              <a:pPr/>
              <a:t>38</a:t>
            </a:fld>
            <a:endParaRPr lang="el-GR" altLang="en-US" smtClean="0"/>
          </a:p>
        </p:txBody>
      </p:sp>
      <p:sp>
        <p:nvSpPr>
          <p:cNvPr id="7" name="Text Box 3"/>
          <p:cNvSpPr txBox="1">
            <a:spLocks noChangeArrowheads="1"/>
          </p:cNvSpPr>
          <p:nvPr/>
        </p:nvSpPr>
        <p:spPr bwMode="auto">
          <a:xfrm>
            <a:off x="433388" y="1917700"/>
            <a:ext cx="8353425" cy="3277820"/>
          </a:xfrm>
          <a:prstGeom prst="rect">
            <a:avLst/>
          </a:prstGeom>
          <a:noFill/>
          <a:ln w="9525">
            <a:noFill/>
            <a:miter lim="800000"/>
            <a:headEnd/>
            <a:tailEnd/>
          </a:ln>
        </p:spPr>
        <p:txBody>
          <a:bodyPr>
            <a:spAutoFit/>
          </a:bodyPr>
          <a:lstStyle/>
          <a:p>
            <a:pPr algn="just" eaLnBrk="0" hangingPunct="0">
              <a:spcBef>
                <a:spcPct val="50000"/>
              </a:spcBef>
            </a:pPr>
            <a:r>
              <a:rPr lang="el-GR" sz="3600" dirty="0" smtClean="0">
                <a:solidFill>
                  <a:schemeClr val="accent6">
                    <a:lumMod val="75000"/>
                  </a:schemeClr>
                </a:solidFill>
                <a:latin typeface="Calibri" pitchFamily="34" charset="0"/>
                <a:ea typeface="Calibri" pitchFamily="34" charset="0"/>
                <a:cs typeface="Calibri" pitchFamily="34" charset="0"/>
              </a:rPr>
              <a:t>Τι είδαμε μέχρι τώρα:</a:t>
            </a:r>
          </a:p>
          <a:p>
            <a:pPr algn="just" eaLnBrk="0" hangingPunct="0">
              <a:spcBef>
                <a:spcPct val="50000"/>
              </a:spcBef>
            </a:pPr>
            <a:endParaRPr lang="el-GR" b="1" dirty="0" smtClean="0">
              <a:solidFill>
                <a:schemeClr val="accent6">
                  <a:lumMod val="75000"/>
                </a:schemeClr>
              </a:solidFill>
              <a:latin typeface="Calibri" pitchFamily="34" charset="0"/>
              <a:ea typeface="Calibri" pitchFamily="34" charset="0"/>
              <a:cs typeface="Calibri" pitchFamily="34" charset="0"/>
            </a:endParaRP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Τύπος οντότητας – οντότητα</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Είδη γνωρισμάτων</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Πεδίο ορισμού ενός γνωρίσματος, </a:t>
            </a:r>
            <a:r>
              <a:rPr lang="en-US" sz="2400" dirty="0" smtClean="0">
                <a:solidFill>
                  <a:srgbClr val="002060"/>
                </a:solidFill>
                <a:latin typeface="Calibri" pitchFamily="34" charset="0"/>
                <a:ea typeface="Calibri" pitchFamily="34" charset="0"/>
                <a:cs typeface="Calibri" pitchFamily="34" charset="0"/>
              </a:rPr>
              <a:t>null</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Περιορισμός του κλειδιού</a:t>
            </a:r>
            <a:endParaRPr lang="el-GR" sz="2400" dirty="0">
              <a:solidFill>
                <a:srgbClr val="002060"/>
              </a:solidFill>
              <a:latin typeface="Calibri" pitchFamily="34" charset="0"/>
              <a:ea typeface="Calibri" pitchFamily="34" charset="0"/>
              <a:cs typeface="Calibri" pitchFamily="34" charset="0"/>
            </a:endParaRPr>
          </a:p>
        </p:txBody>
      </p:sp>
      <p:sp>
        <p:nvSpPr>
          <p:cNvPr id="8" name="Title 7"/>
          <p:cNvSpPr>
            <a:spLocks noGrp="1"/>
          </p:cNvSpPr>
          <p:nvPr>
            <p:ph type="title"/>
          </p:nvPr>
        </p:nvSpPr>
        <p:spPr>
          <a:xfrm>
            <a:off x="469900" y="469900"/>
            <a:ext cx="8229600" cy="1143000"/>
          </a:xfrm>
        </p:spPr>
        <p:txBody>
          <a:bodyPr/>
          <a:lstStyle/>
          <a:p>
            <a:r>
              <a:rPr lang="el-GR" dirty="0" smtClean="0">
                <a:solidFill>
                  <a:schemeClr val="accent6">
                    <a:lumMod val="75000"/>
                  </a:schemeClr>
                </a:solidFill>
              </a:rPr>
              <a:t>Επανάληψη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smtClean="0"/>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39</a:t>
            </a:fld>
            <a:endParaRPr lang="el-GR" altLang="en-US" smtClean="0"/>
          </a:p>
        </p:txBody>
      </p:sp>
      <p:sp>
        <p:nvSpPr>
          <p:cNvPr id="26629" name="Rectangle 2"/>
          <p:cNvSpPr>
            <a:spLocks noGrp="1" noChangeArrowheads="1"/>
          </p:cNvSpPr>
          <p:nvPr>
            <p:ph type="title"/>
          </p:nvPr>
        </p:nvSpPr>
        <p:spPr/>
        <p:txBody>
          <a:bodyPr/>
          <a:lstStyle/>
          <a:p>
            <a:pPr eaLnBrk="1" hangingPunct="1"/>
            <a:r>
              <a:rPr lang="el-GR" dirty="0" smtClean="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a:t>
            </a:r>
            <a:r>
              <a:rPr lang="el-GR" sz="2000" i="1" dirty="0" smtClean="0">
                <a:solidFill>
                  <a:schemeClr val="accent6">
                    <a:lumMod val="75000"/>
                  </a:schemeClr>
                </a:solidFill>
                <a:latin typeface="Calibri" pitchFamily="34" charset="0"/>
                <a:ea typeface="Calibri" pitchFamily="34" charset="0"/>
                <a:cs typeface="Calibri" pitchFamily="34" charset="0"/>
              </a:rPr>
              <a:t>συσχέτισης </a:t>
            </a:r>
            <a:r>
              <a:rPr lang="el-GR" sz="2000" i="1" dirty="0" smtClean="0">
                <a:latin typeface="Calibri" pitchFamily="34" charset="0"/>
                <a:ea typeface="Calibri" pitchFamily="34" charset="0"/>
                <a:cs typeface="Calibri" pitchFamily="34" charset="0"/>
              </a:rPr>
              <a:t>μεταξύ </a:t>
            </a:r>
            <a:r>
              <a:rPr lang="en-US" sz="2000" i="1" dirty="0" smtClean="0">
                <a:latin typeface="Calibri" pitchFamily="34" charset="0"/>
                <a:ea typeface="Calibri" pitchFamily="34" charset="0"/>
                <a:cs typeface="Calibri" pitchFamily="34" charset="0"/>
              </a:rPr>
              <a:t>n </a:t>
            </a:r>
            <a:r>
              <a:rPr lang="el-GR" sz="2000" i="1" dirty="0" smtClean="0">
                <a:latin typeface="Calibri" pitchFamily="34" charset="0"/>
                <a:ea typeface="Calibri" pitchFamily="34" charset="0"/>
                <a:cs typeface="Calibri" pitchFamily="34" charset="0"/>
              </a:rPr>
              <a:t>τύπων οντοτήτων</a:t>
            </a:r>
            <a:r>
              <a:rPr lang="el-GR" sz="2000" dirty="0" smtClean="0">
                <a:latin typeface="Calibri" pitchFamily="34" charset="0"/>
                <a:ea typeface="Calibri" pitchFamily="34" charset="0"/>
                <a:cs typeface="Calibri" pitchFamily="34" charset="0"/>
              </a:rPr>
              <a:t>:</a:t>
            </a:r>
            <a:r>
              <a:rPr lang="el-GR" sz="2000" dirty="0" smtClean="0">
                <a:solidFill>
                  <a:schemeClr val="accent6">
                    <a:lumMod val="75000"/>
                  </a:schemeClr>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ορίζει </a:t>
            </a:r>
            <a:r>
              <a:rPr lang="el-GR" sz="2000" dirty="0">
                <a:latin typeface="Calibri" pitchFamily="34" charset="0"/>
                <a:ea typeface="Calibri" pitchFamily="34" charset="0"/>
                <a:cs typeface="Calibri" pitchFamily="34" charset="0"/>
              </a:rPr>
              <a:t>μια σύνδεση (σχέση) μεταξύ </a:t>
            </a:r>
            <a:r>
              <a:rPr lang="el-GR" sz="2000" dirty="0" smtClean="0">
                <a:latin typeface="Calibri" pitchFamily="34" charset="0"/>
                <a:ea typeface="Calibri" pitchFamily="34" charset="0"/>
                <a:cs typeface="Calibri" pitchFamily="34" charset="0"/>
              </a:rPr>
              <a:t>τους </a:t>
            </a:r>
            <a:r>
              <a:rPr lang="en-US" sz="2000" dirty="0" smtClean="0">
                <a:latin typeface="Calibri" pitchFamily="34" charset="0"/>
                <a:ea typeface="Calibri" pitchFamily="34" charset="0"/>
                <a:cs typeface="Calibri" pitchFamily="34" charset="0"/>
              </a:rPr>
              <a:t>(</a:t>
            </a:r>
            <a:r>
              <a:rPr lang="el-GR" sz="2000" dirty="0" smtClean="0">
                <a:latin typeface="Calibri" pitchFamily="34" charset="0"/>
                <a:ea typeface="Calibri" pitchFamily="34" charset="0"/>
                <a:cs typeface="Calibri" pitchFamily="34" charset="0"/>
              </a:rPr>
              <a:t>συνήθως </a:t>
            </a:r>
            <a:r>
              <a:rPr lang="en-US" sz="2000" dirty="0" smtClean="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smtClean="0"/>
              <a:t>Ένα σύνολο συσχετίσεων </a:t>
            </a:r>
            <a:r>
              <a:rPr lang="en-US" i="1" dirty="0" smtClean="0"/>
              <a:t>R</a:t>
            </a:r>
            <a:r>
              <a:rPr lang="el-GR" dirty="0" smtClean="0"/>
              <a:t> αποτελείται από στιγμιότυπα συσχετίσεων όπου κάθε </a:t>
            </a:r>
            <a:r>
              <a:rPr lang="el-GR" i="1" dirty="0" smtClean="0"/>
              <a:t>στιγμιότυπο συσχέτισης</a:t>
            </a:r>
            <a:r>
              <a:rPr lang="el-GR" dirty="0" smtClean="0"/>
              <a:t> </a:t>
            </a:r>
            <a:r>
              <a:rPr lang="en-US" i="1" dirty="0" smtClean="0"/>
              <a:t>r</a:t>
            </a:r>
            <a:r>
              <a:rPr lang="en-US" dirty="0" smtClean="0"/>
              <a:t> </a:t>
            </a:r>
            <a:r>
              <a:rPr lang="el-GR" dirty="0" smtClean="0"/>
              <a:t>είναι μια </a:t>
            </a:r>
            <a:r>
              <a:rPr lang="en-US" i="1" dirty="0" smtClean="0"/>
              <a:t>n</a:t>
            </a:r>
            <a:r>
              <a:rPr lang="en-US" dirty="0" smtClean="0"/>
              <a:t>-</a:t>
            </a:r>
            <a:r>
              <a:rPr lang="el-GR" dirty="0" smtClean="0"/>
              <a:t>τιμή ή </a:t>
            </a:r>
            <a:r>
              <a:rPr lang="el-GR" i="1" dirty="0" smtClean="0"/>
              <a:t>πλειάδα</a:t>
            </a:r>
            <a:r>
              <a:rPr lang="el-GR" dirty="0" smtClean="0"/>
              <a:t>,  </a:t>
            </a:r>
            <a:r>
              <a:rPr lang="en-US" i="1" dirty="0" smtClean="0"/>
              <a:t>r</a:t>
            </a:r>
            <a:r>
              <a:rPr lang="en-US" dirty="0" smtClean="0"/>
              <a:t> </a:t>
            </a:r>
            <a:r>
              <a:rPr lang="el-GR" dirty="0" smtClean="0"/>
              <a:t>= </a:t>
            </a:r>
            <a:r>
              <a:rPr lang="en-US" dirty="0" smtClean="0"/>
              <a:t>(</a:t>
            </a:r>
            <a:r>
              <a:rPr lang="en-US" i="1" dirty="0" smtClean="0"/>
              <a:t>e</a:t>
            </a:r>
            <a:r>
              <a:rPr lang="en-US" i="1" baseline="-25000" dirty="0" smtClean="0"/>
              <a:t>1</a:t>
            </a:r>
            <a:r>
              <a:rPr lang="en-US" dirty="0" smtClean="0"/>
              <a:t>, </a:t>
            </a:r>
            <a:r>
              <a:rPr lang="en-US" i="1" dirty="0" smtClean="0"/>
              <a:t>e</a:t>
            </a:r>
            <a:r>
              <a:rPr lang="en-US" i="1" baseline="-25000" dirty="0" smtClean="0"/>
              <a:t>2</a:t>
            </a:r>
            <a:r>
              <a:rPr lang="en-US" dirty="0" smtClean="0"/>
              <a:t>, …, </a:t>
            </a:r>
            <a:r>
              <a:rPr lang="en-US" i="1" dirty="0" smtClean="0"/>
              <a:t>e</a:t>
            </a:r>
            <a:r>
              <a:rPr lang="en-US" i="1" baseline="-25000" dirty="0" smtClean="0"/>
              <a:t>n</a:t>
            </a:r>
            <a:r>
              <a:rPr lang="en-US" i="1" dirty="0" smtClean="0"/>
              <a:t>)</a:t>
            </a:r>
            <a:r>
              <a:rPr lang="el-GR" dirty="0" smtClean="0"/>
              <a:t>,  όπου </a:t>
            </a:r>
            <a:r>
              <a:rPr lang="en-US" i="1" dirty="0" smtClean="0"/>
              <a:t>e</a:t>
            </a:r>
            <a:r>
              <a:rPr lang="en-US" i="1" baseline="-25000" dirty="0" smtClean="0"/>
              <a:t>1</a:t>
            </a:r>
            <a:r>
              <a:rPr lang="en-US" dirty="0" smtClean="0"/>
              <a:t> </a:t>
            </a:r>
            <a:r>
              <a:rPr lang="en-US" dirty="0" smtClean="0">
                <a:sym typeface="Symbol"/>
              </a:rPr>
              <a:t></a:t>
            </a:r>
            <a:r>
              <a:rPr lang="en-US" dirty="0" smtClean="0"/>
              <a:t> </a:t>
            </a:r>
            <a:r>
              <a:rPr lang="en-US" i="1" dirty="0" smtClean="0"/>
              <a:t>E</a:t>
            </a:r>
            <a:r>
              <a:rPr lang="en-US" i="1" baseline="-25000" dirty="0" smtClean="0"/>
              <a:t>1</a:t>
            </a:r>
            <a:r>
              <a:rPr lang="en-US" dirty="0" smtClean="0"/>
              <a:t>, </a:t>
            </a:r>
            <a:r>
              <a:rPr lang="en-US" i="1" dirty="0" smtClean="0"/>
              <a:t>e</a:t>
            </a:r>
            <a:r>
              <a:rPr lang="el-GR" i="1" baseline="-25000" dirty="0" smtClean="0"/>
              <a:t>2</a:t>
            </a:r>
            <a:r>
              <a:rPr lang="el-GR" dirty="0" smtClean="0"/>
              <a:t> </a:t>
            </a:r>
            <a:r>
              <a:rPr lang="en-US" dirty="0" smtClean="0">
                <a:sym typeface="Symbol"/>
              </a:rPr>
              <a:t></a:t>
            </a:r>
            <a:r>
              <a:rPr lang="en-US" dirty="0" smtClean="0"/>
              <a:t> </a:t>
            </a:r>
            <a:r>
              <a:rPr lang="en-US" i="1" dirty="0" smtClean="0"/>
              <a:t>E</a:t>
            </a:r>
            <a:r>
              <a:rPr lang="el-GR" i="1" baseline="-25000" dirty="0" smtClean="0"/>
              <a:t>2</a:t>
            </a:r>
            <a:r>
              <a:rPr lang="en-US" dirty="0" smtClean="0"/>
              <a:t> …,  </a:t>
            </a:r>
            <a:r>
              <a:rPr lang="en-US" i="1" dirty="0" smtClean="0"/>
              <a:t>e</a:t>
            </a:r>
            <a:r>
              <a:rPr lang="en-US" i="1" baseline="-25000" dirty="0" smtClean="0"/>
              <a:t>n</a:t>
            </a:r>
            <a:r>
              <a:rPr lang="en-US" dirty="0" smtClean="0"/>
              <a:t> </a:t>
            </a:r>
            <a:r>
              <a:rPr lang="en-US" dirty="0" smtClean="0">
                <a:sym typeface="Symbol"/>
              </a:rPr>
              <a:t></a:t>
            </a:r>
            <a:r>
              <a:rPr lang="en-US" dirty="0" smtClean="0"/>
              <a:t> </a:t>
            </a:r>
            <a:r>
              <a:rPr lang="en-US" i="1" dirty="0" smtClean="0"/>
              <a:t>E</a:t>
            </a:r>
            <a:r>
              <a:rPr lang="en-US" i="1" baseline="-25000" dirty="0" smtClean="0"/>
              <a:t>n</a:t>
            </a:r>
            <a:endParaRPr lang="el-GR" i="1" baseline="-25000" dirty="0" smtClean="0"/>
          </a:p>
          <a:p>
            <a:pPr algn="just" eaLnBrk="0" hangingPunct="0">
              <a:spcBef>
                <a:spcPct val="50000"/>
              </a:spcBef>
            </a:pPr>
            <a:r>
              <a:rPr lang="el-GR" dirty="0" smtClean="0"/>
              <a:t>Στιγμιότυπο συσχέτισης: (</a:t>
            </a:r>
            <a:r>
              <a:rPr lang="en-US" dirty="0" smtClean="0">
                <a:solidFill>
                  <a:schemeClr val="accent6">
                    <a:lumMod val="75000"/>
                  </a:schemeClr>
                </a:solidFill>
              </a:rPr>
              <a:t>(George Clooney, (6, May, 1961), Male, American</a:t>
            </a:r>
            <a:r>
              <a:rPr lang="en-US" dirty="0" smtClean="0"/>
              <a:t>), (</a:t>
            </a:r>
            <a:r>
              <a:rPr lang="en-US" dirty="0" smtClean="0">
                <a:solidFill>
                  <a:schemeClr val="accent3">
                    <a:lumMod val="75000"/>
                  </a:schemeClr>
                </a:solidFill>
              </a:rPr>
              <a:t>Gravity, 2013, {science-fiction, drama, thriller}, 91)</a:t>
            </a:r>
            <a:r>
              <a:rPr lang="el-GR" dirty="0" smtClean="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spid="_x0000_s222286"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smtClean="0"/>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t>Σχεδιασμός</a:t>
            </a:r>
          </a:p>
          <a:p>
            <a:pPr marL="971550" lvl="1" indent="-514350">
              <a:buFont typeface="+mj-lt"/>
              <a:buAutoNum type="romanUcPeriod"/>
            </a:pPr>
            <a:r>
              <a:rPr lang="el-GR" sz="3200" dirty="0" err="1"/>
              <a:t>Μ</a:t>
            </a:r>
            <a:r>
              <a:rPr lang="el-GR" sz="3200" dirty="0" err="1" smtClean="0"/>
              <a:t>οντελοποίηση</a:t>
            </a:r>
            <a:endParaRPr lang="el-GR" sz="3200" dirty="0"/>
          </a:p>
          <a:p>
            <a:pPr marL="1028700" lvl="1" indent="-571500">
              <a:buFont typeface="+mj-lt"/>
              <a:buAutoNum type="romanUcPeriod"/>
            </a:pPr>
            <a:r>
              <a:rPr lang="el-GR" sz="3200" dirty="0" smtClean="0"/>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smtClean="0"/>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40</a:t>
            </a:fld>
            <a:endParaRPr lang="el-GR" altLang="en-US" smtClean="0"/>
          </a:p>
        </p:txBody>
      </p:sp>
      <p:sp>
        <p:nvSpPr>
          <p:cNvPr id="4" name="Title 3"/>
          <p:cNvSpPr>
            <a:spLocks noGrp="1"/>
          </p:cNvSpPr>
          <p:nvPr>
            <p:ph type="title"/>
          </p:nvPr>
        </p:nvSpPr>
        <p:spPr>
          <a:xfrm>
            <a:off x="463550" y="53822"/>
            <a:ext cx="8229600" cy="1143000"/>
          </a:xfrm>
        </p:spPr>
        <p:txBody>
          <a:bodyPr/>
          <a:lstStyle/>
          <a:p>
            <a:r>
              <a:rPr lang="el-GR" dirty="0" smtClean="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spid="_x0000_s202831" name="Visio" r:id="rId4" imgW="6011034" imgH="3184915" progId="Visio.Drawing.11">
                  <p:embed/>
                </p:oleObj>
              </mc:Choice>
              <mc:Fallback>
                <p:oleObj name="Visio" r:id="rId4" imgW="6011034" imgH="318491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smtClean="0"/>
              <a:t>Μαθηματικά, ένας τύπος συσχέτισης </a:t>
            </a:r>
            <a:r>
              <a:rPr lang="en-US" sz="2000" i="1" dirty="0" smtClean="0"/>
              <a:t>R</a:t>
            </a:r>
            <a:r>
              <a:rPr lang="en-US" sz="2000" dirty="0" smtClean="0"/>
              <a:t> </a:t>
            </a:r>
            <a:r>
              <a:rPr lang="el-GR" sz="2000" dirty="0" smtClean="0"/>
              <a:t>ορίζει ένα υποσύνολο του καρτεσιανού γινομένου </a:t>
            </a:r>
            <a:r>
              <a:rPr lang="el-GR" sz="2000" i="1" dirty="0" smtClean="0"/>
              <a:t>Ε</a:t>
            </a:r>
            <a:r>
              <a:rPr lang="el-GR" sz="2000" i="1" baseline="-25000" dirty="0" smtClean="0"/>
              <a:t>1</a:t>
            </a:r>
            <a:r>
              <a:rPr lang="en-US" sz="2000" dirty="0" smtClean="0"/>
              <a:t> x </a:t>
            </a:r>
            <a:r>
              <a:rPr lang="el-GR" sz="2000" i="1" dirty="0" smtClean="0"/>
              <a:t>Ε</a:t>
            </a:r>
            <a:r>
              <a:rPr lang="en-US" sz="2000" i="1" baseline="-25000" dirty="0" smtClean="0"/>
              <a:t>2</a:t>
            </a:r>
            <a:r>
              <a:rPr lang="en-US" sz="2000" dirty="0" smtClean="0"/>
              <a:t> x … x </a:t>
            </a:r>
            <a:r>
              <a:rPr lang="el-GR" sz="2000" i="1" dirty="0" smtClean="0"/>
              <a:t>Ε</a:t>
            </a:r>
            <a:r>
              <a:rPr lang="en-US" sz="2000" i="1" baseline="-25000" dirty="0" smtClean="0"/>
              <a:t>n</a:t>
            </a:r>
            <a:r>
              <a:rPr lang="el-GR" sz="2000" dirty="0" smtClean="0"/>
              <a:t>.</a:t>
            </a:r>
            <a:r>
              <a:rPr lang="el-GR" sz="2000" dirty="0" smtClean="0">
                <a:solidFill>
                  <a:schemeClr val="tx2">
                    <a:lumMod val="50000"/>
                  </a:schemeClr>
                </a:solidFill>
                <a:latin typeface="Calibri" pitchFamily="34" charset="0"/>
                <a:ea typeface="Calibri" pitchFamily="34" charset="0"/>
                <a:cs typeface="Calibri" pitchFamily="34" charset="0"/>
              </a:rPr>
              <a:t>:  </a:t>
            </a:r>
            <a:r>
              <a:rPr lang="en-US" sz="2000" dirty="0" smtClean="0">
                <a:solidFill>
                  <a:schemeClr val="tx2">
                    <a:lumMod val="50000"/>
                  </a:schemeClr>
                </a:solidFill>
                <a:latin typeface="Calibri" pitchFamily="34" charset="0"/>
                <a:ea typeface="Calibri" pitchFamily="34" charset="0"/>
                <a:cs typeface="Calibri" pitchFamily="34" charset="0"/>
              </a:rPr>
              <a:t>R </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smtClean="0"/>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41</a:t>
            </a:fld>
            <a:endParaRPr lang="el-GR" altLang="en-US" smtClean="0"/>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l-GR" sz="1000" b="1"/>
              <a:t>Ρέα Γαλανάκη Ηράκλειο</a:t>
            </a:r>
          </a:p>
          <a:p>
            <a:pPr eaLnBrk="0" hangingPunct="0">
              <a:spcBef>
                <a:spcPct val="50000"/>
              </a:spcBef>
            </a:pPr>
            <a:r>
              <a:rPr lang="el-GR" sz="1000" b="1"/>
              <a:t>Ιωάννα Καρυστιάνη Χανιά</a:t>
            </a:r>
          </a:p>
          <a:p>
            <a:pPr eaLnBrk="0" hangingPunct="0">
              <a:spcBef>
                <a:spcPct val="50000"/>
              </a:spcBef>
            </a:pPr>
            <a:r>
              <a:rPr lang="el-GR" sz="1000" b="1"/>
              <a:t>Πέτρος Τατσόπουλος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a:t>960-03-3343-2 Ο Αιώνας των Λαβυρίνθων</a:t>
            </a:r>
          </a:p>
          <a:p>
            <a:pPr eaLnBrk="0" hangingPunct="0">
              <a:spcBef>
                <a:spcPct val="50000"/>
              </a:spcBef>
            </a:pPr>
            <a:r>
              <a:rPr lang="el-GR" sz="1000" b="1"/>
              <a:t>960-03-2985-0 Οι Ανήλικοι</a:t>
            </a:r>
          </a:p>
          <a:p>
            <a:pPr eaLnBrk="0" hangingPunct="0">
              <a:spcBef>
                <a:spcPct val="50000"/>
              </a:spcBef>
            </a:pPr>
            <a:r>
              <a:rPr lang="el-GR" sz="1000" b="1"/>
              <a:t>960-03-3544-3 Ο Άγιος της Μοναξιάς</a:t>
            </a:r>
          </a:p>
          <a:p>
            <a:pPr eaLnBrk="0" hangingPunct="0">
              <a:spcBef>
                <a:spcPct val="50000"/>
              </a:spcBef>
            </a:pPr>
            <a:r>
              <a:rPr lang="el-GR" sz="1000" b="1"/>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smtClean="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42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συσχετίσεις</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smtClean="0"/>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43</a:t>
            </a:fld>
            <a:endParaRPr lang="el-GR" altLang="en-US" smtClean="0"/>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degree</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πλήθος των τύπων οντοτήτων που συμμετέχουν </a:t>
            </a:r>
            <a:endParaRPr lang="el-GR" sz="2400" dirty="0" smtClean="0">
              <a:latin typeface="Calibri" pitchFamily="34" charset="0"/>
              <a:ea typeface="Calibri" pitchFamily="34" charset="0"/>
              <a:cs typeface="Calibri" pitchFamily="34" charset="0"/>
            </a:endParaRPr>
          </a:p>
          <a:p>
            <a:pPr eaLnBrk="0" hangingPunct="0">
              <a:spcBef>
                <a:spcPct val="50000"/>
              </a:spcBef>
            </a:pPr>
            <a:endParaRPr lang="el-GR" sz="2400" dirty="0" smtClean="0">
              <a:latin typeface="Calibri" pitchFamily="34" charset="0"/>
              <a:ea typeface="Calibri" pitchFamily="34" charset="0"/>
              <a:cs typeface="Calibri" pitchFamily="34" charset="0"/>
            </a:endParaRPr>
          </a:p>
          <a:p>
            <a:pPr eaLnBrk="0" hangingPunct="0">
              <a:spcBef>
                <a:spcPct val="50000"/>
              </a:spcBef>
            </a:pPr>
            <a:r>
              <a:rPr lang="el-GR" sz="2400" dirty="0" smtClean="0">
                <a:latin typeface="Calibri" pitchFamily="34" charset="0"/>
                <a:ea typeface="Calibri" pitchFamily="34" charset="0"/>
                <a:cs typeface="Calibri" pitchFamily="34" charset="0"/>
              </a:rPr>
              <a:t>Συνήθως δυαδικές συσχετίσεις, δηλαδή, συσχετίσεις βαθμού 2</a:t>
            </a:r>
            <a:endParaRPr lang="el-GR" sz="2400" dirty="0">
              <a:latin typeface="Calibri" pitchFamily="34" charset="0"/>
              <a:ea typeface="Calibri" pitchFamily="34" charset="0"/>
              <a:cs typeface="Calibri" pitchFamily="34" charset="0"/>
            </a:endParaRP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smtClean="0"/>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44</a:t>
            </a:fld>
            <a:endParaRPr lang="el-GR" altLang="en-US" smtClean="0"/>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smtClean="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a:t>
            </a:r>
            <a:r>
              <a:rPr lang="el-GR" sz="2400" i="1" dirty="0" smtClean="0">
                <a:latin typeface="Calibri" pitchFamily="34" charset="0"/>
                <a:ea typeface="Calibri" pitchFamily="34" charset="0"/>
                <a:cs typeface="Calibri" pitchFamily="34" charset="0"/>
              </a:rPr>
              <a:t> οντότητα</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μπορεί να συμμετέχει</a:t>
            </a:r>
          </a:p>
        </p:txBody>
      </p:sp>
      <p:sp>
        <p:nvSpPr>
          <p:cNvPr id="2" name="Title 1"/>
          <p:cNvSpPr>
            <a:spLocks noGrp="1"/>
          </p:cNvSpPr>
          <p:nvPr>
            <p:ph type="title"/>
          </p:nvPr>
        </p:nvSpPr>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smtClean="0"/>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45</a:t>
            </a:fld>
            <a:endParaRPr lang="el-GR" altLang="en-US" smtClean="0"/>
          </a:p>
        </p:txBody>
      </p:sp>
      <p:sp>
        <p:nvSpPr>
          <p:cNvPr id="34822" name="Text Box 3"/>
          <p:cNvSpPr txBox="1">
            <a:spLocks noChangeArrowheads="1"/>
          </p:cNvSpPr>
          <p:nvPr/>
        </p:nvSpPr>
        <p:spPr bwMode="auto">
          <a:xfrm>
            <a:off x="611188" y="1628775"/>
            <a:ext cx="5562600" cy="2738438"/>
          </a:xfrm>
          <a:prstGeom prst="rect">
            <a:avLst/>
          </a:prstGeom>
          <a:noFill/>
          <a:ln w="9525">
            <a:noFill/>
            <a:miter lim="800000"/>
            <a:headEnd/>
            <a:tailEnd/>
          </a:ln>
        </p:spPr>
        <p:txBody>
          <a:bodyPr>
            <a:spAutoFit/>
          </a:bodyPr>
          <a:lstStyle/>
          <a:p>
            <a:pPr algn="just" eaLnBrk="0" hangingPunct="0">
              <a:spcBef>
                <a:spcPct val="50000"/>
              </a:spcBef>
            </a:pPr>
            <a:r>
              <a:rPr lang="el-GR" sz="2800">
                <a:latin typeface="Calibri" pitchFamily="34" charset="0"/>
                <a:ea typeface="Calibri" pitchFamily="34" charset="0"/>
                <a:cs typeface="Calibri" pitchFamily="34" charset="0"/>
              </a:rPr>
              <a:t>Για δυαδικές συσχετίσεις</a:t>
            </a:r>
            <a:r>
              <a:rPr lang="el-GR" sz="240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39750" y="4652963"/>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smtClean="0"/>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46</a:t>
            </a:fld>
            <a:endParaRPr lang="el-GR" altLang="en-US" smtClean="0"/>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n-US" sz="1800" dirty="0" smtClean="0"/>
              <a:t>	</a:t>
            </a:r>
            <a:r>
              <a:rPr lang="el-GR" sz="1800" dirty="0" smtClean="0"/>
              <a:t>          </a:t>
            </a:r>
            <a:r>
              <a:rPr lang="el-GR" sz="1800" i="1" dirty="0" smtClean="0">
                <a:solidFill>
                  <a:schemeClr val="accent6">
                    <a:lumMod val="75000"/>
                  </a:schemeClr>
                </a:solidFill>
              </a:rPr>
              <a:t>Πολλά-προς-?</a:t>
            </a:r>
            <a:r>
              <a:rPr lang="en-US" sz="1800" dirty="0" smtClean="0"/>
              <a:t>		</a:t>
            </a:r>
            <a:r>
              <a:rPr lang="el-GR" dirty="0"/>
              <a:t> </a:t>
            </a:r>
            <a:r>
              <a:rPr lang="el-GR" dirty="0" smtClean="0"/>
              <a:t>    </a:t>
            </a:r>
            <a:r>
              <a:rPr lang="el-GR" sz="1800" dirty="0" smtClean="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a:t>
            </a:r>
            <a:r>
              <a:rPr lang="el-GR" dirty="0" smtClean="0"/>
              <a:t>Ηθοποιός           Ταινία    Ηθοποιός         Ταινία </a:t>
            </a:r>
            <a:r>
              <a:rPr lang="el-GR" dirty="0"/>
              <a:t>	</a:t>
            </a:r>
            <a:r>
              <a:rPr lang="el-GR" dirty="0" smtClean="0"/>
              <a:t>Ηθοποιός</a:t>
            </a:r>
            <a:endParaRPr lang="el-GR" dirty="0"/>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smtClean="0"/>
              <a:t>Ορίζεται στο σχήμα</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smtClean="0"/>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47</a:t>
            </a:fld>
            <a:endParaRPr lang="el-GR" altLang="en-US" smtClean="0"/>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55" name="Text Box 12"/>
          <p:cNvSpPr txBox="1">
            <a:spLocks noChangeArrowheads="1"/>
          </p:cNvSpPr>
          <p:nvPr/>
        </p:nvSpPr>
        <p:spPr bwMode="auto">
          <a:xfrm>
            <a:off x="144705" y="1880643"/>
            <a:ext cx="8713788" cy="784225"/>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Τμήμα/Υπάλληλος εμφανίζεται στη συσχέτιση</a:t>
            </a:r>
          </a:p>
        </p:txBody>
      </p:sp>
      <p:sp>
        <p:nvSpPr>
          <p:cNvPr id="35848" name="AutoShape 5"/>
          <p:cNvSpPr>
            <a:spLocks noChangeArrowheads="1"/>
          </p:cNvSpPr>
          <p:nvPr/>
        </p:nvSpPr>
        <p:spPr bwMode="auto">
          <a:xfrm>
            <a:off x="5777950" y="4867193"/>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830087" y="46512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1074187" y="4898943"/>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275800" y="4960856"/>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4031700" y="4898943"/>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846212" y="4867193"/>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179462" y="5083093"/>
            <a:ext cx="576263" cy="0"/>
          </a:xfrm>
          <a:prstGeom prst="line">
            <a:avLst/>
          </a:prstGeom>
          <a:noFill/>
          <a:ln w="6350">
            <a:solidFill>
              <a:srgbClr val="FF0000"/>
            </a:solidFill>
            <a:round/>
            <a:headEnd type="triangle" w="med" len="med"/>
            <a:tailEnd/>
          </a:ln>
        </p:spPr>
        <p:txBody>
          <a:bodyPr/>
          <a:lstStyle/>
          <a:p>
            <a:endParaRPr lang="el-GR"/>
          </a:p>
        </p:txBody>
      </p:sp>
      <p:sp>
        <p:nvSpPr>
          <p:cNvPr id="35856" name="Text Box 13"/>
          <p:cNvSpPr txBox="1">
            <a:spLocks noChangeArrowheads="1"/>
          </p:cNvSpPr>
          <p:nvPr/>
        </p:nvSpPr>
        <p:spPr bwMode="auto">
          <a:xfrm>
            <a:off x="3090312"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706512" y="3757531"/>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758650" y="35717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1002750" y="3819443"/>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204362" y="3881356"/>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960262" y="3819443"/>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774775" y="3787693"/>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750587" y="4005181"/>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5096912" y="4005181"/>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106437"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874412" y="5156118"/>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572000" y="2837187"/>
            <a:ext cx="2689226" cy="523220"/>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1524000" y="2863014"/>
            <a:ext cx="2097159" cy="553998"/>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386799" y="78582"/>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smtClean="0"/>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48</a:t>
            </a:fld>
            <a:endParaRPr lang="el-GR" altLang="en-US" smtClean="0"/>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175">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49</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a:t>
            </a:r>
            <a:r>
              <a:rPr lang="el-GR" sz="2000" b="1" dirty="0" err="1" smtClean="0">
                <a:solidFill>
                  <a:schemeClr val="accent4">
                    <a:lumMod val="75000"/>
                  </a:schemeClr>
                </a:solidFill>
              </a:rPr>
              <a:t>πληθικότητες</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smtClean="0"/>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a:t>
            </a:r>
            <a:r>
              <a:rPr lang="el-GR" sz="2800" dirty="0" smtClean="0">
                <a:solidFill>
                  <a:schemeClr val="tx2">
                    <a:lumMod val="50000"/>
                  </a:schemeClr>
                </a:solidFill>
                <a:latin typeface="Calibri" pitchFamily="34" charset="0"/>
                <a:ea typeface="Calibri" pitchFamily="34" charset="0"/>
                <a:cs typeface="Calibri" pitchFamily="34" charset="0"/>
              </a:rPr>
              <a:t>πληροφορίας και τους περιορισμούς</a:t>
            </a:r>
            <a:endParaRPr lang="el-GR" sz="2800" dirty="0">
              <a:solidFill>
                <a:schemeClr val="tx2">
                  <a:lumMod val="50000"/>
                </a:schemeClr>
              </a:solidFill>
              <a:latin typeface="Calibri" pitchFamily="34" charset="0"/>
              <a:ea typeface="Calibri" pitchFamily="34" charset="0"/>
              <a:cs typeface="Calibri" pitchFamily="34" charset="0"/>
            </a:endParaRP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Σχήμα (</a:t>
            </a:r>
            <a:r>
              <a:rPr lang="en-US" sz="2800" dirty="0" smtClean="0">
                <a:solidFill>
                  <a:schemeClr val="accent6">
                    <a:lumMod val="75000"/>
                  </a:schemeClr>
                </a:solidFill>
                <a:latin typeface="Calibri" pitchFamily="34" charset="0"/>
                <a:ea typeface="Calibri" pitchFamily="34" charset="0"/>
                <a:cs typeface="Calibri" pitchFamily="34" charset="0"/>
              </a:rPr>
              <a:t>database schema)</a:t>
            </a:r>
            <a:r>
              <a:rPr lang="el-GR" sz="2800" dirty="0" smtClean="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tx2">
                    <a:lumMod val="50000"/>
                  </a:schemeClr>
                </a:solidFill>
                <a:latin typeface="Calibri" pitchFamily="34" charset="0"/>
                <a:ea typeface="Calibri" pitchFamily="34" charset="0"/>
                <a:cs typeface="Calibri" pitchFamily="34" charset="0"/>
              </a:rPr>
              <a:t>καθώς και των </a:t>
            </a:r>
            <a:r>
              <a:rPr lang="el-GR" sz="2800" u="sng" dirty="0" smtClean="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smtClean="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smtClean="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smtClean="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smtClean="0">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192199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smtClean="0"/>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50</a:t>
            </a:fld>
            <a:endParaRPr lang="el-GR" altLang="en-US" smtClean="0"/>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smtClean="0">
                <a:solidFill>
                  <a:schemeClr val="accent6">
                    <a:lumMod val="75000"/>
                  </a:schemeClr>
                </a:solidFill>
                <a:latin typeface="Calibri" pitchFamily="34" charset="0"/>
                <a:ea typeface="Calibri" pitchFamily="34" charset="0"/>
                <a:cs typeface="Calibri" pitchFamily="34" charset="0"/>
              </a:rPr>
              <a:t>Participation constraint</a:t>
            </a:r>
          </a:p>
          <a:p>
            <a:pPr algn="just" eaLnBrk="0" hangingPunct="0">
              <a:spcBef>
                <a:spcPct val="50000"/>
              </a:spcBef>
            </a:pPr>
            <a:r>
              <a:rPr lang="el-GR" sz="2400" dirty="0" smtClean="0">
                <a:latin typeface="Calibri" pitchFamily="34" charset="0"/>
                <a:ea typeface="Calibri" pitchFamily="34" charset="0"/>
                <a:cs typeface="Calibri" pitchFamily="34" charset="0"/>
              </a:rPr>
              <a:t>Η </a:t>
            </a:r>
            <a:r>
              <a:rPr lang="el-GR" sz="2400" dirty="0">
                <a:latin typeface="Calibri" pitchFamily="34" charset="0"/>
                <a:ea typeface="Calibri" pitchFamily="34" charset="0"/>
                <a:cs typeface="Calibri" pitchFamily="34" charset="0"/>
              </a:rPr>
              <a:t>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smtClean="0">
                <a:latin typeface="Calibri" pitchFamily="34" charset="0"/>
                <a:ea typeface="Calibri" pitchFamily="34" charset="0"/>
                <a:cs typeface="Calibri" pitchFamily="34" charset="0"/>
              </a:rPr>
              <a:t>είναι</a:t>
            </a:r>
            <a:r>
              <a:rPr lang="en-US" sz="2400" dirty="0" smtClean="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smtClean="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smtClean="0"/>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51</a:t>
            </a:fld>
            <a:endParaRPr lang="el-GR" altLang="en-US" dirty="0" smtClean="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smtClean="0"/>
              <a:t>Μερική συμμετοχή </a:t>
            </a:r>
            <a:r>
              <a:rPr lang="el-GR" sz="1400" b="1" dirty="0"/>
              <a:t>για το </a:t>
            </a:r>
            <a:r>
              <a:rPr lang="el-GR" sz="1400" b="1" dirty="0" smtClean="0"/>
              <a:t>Ε2</a:t>
            </a:r>
            <a:r>
              <a:rPr lang="en-US" sz="1400" b="1" dirty="0" smtClean="0"/>
              <a:t>     </a:t>
            </a:r>
            <a:r>
              <a:rPr lang="el-GR" sz="1400" b="1" dirty="0" smtClean="0"/>
              <a:t> </a:t>
            </a:r>
            <a:r>
              <a:rPr lang="en-US" sz="1400" b="1" dirty="0" smtClean="0"/>
              <a:t>	</a:t>
            </a:r>
            <a:r>
              <a:rPr lang="el-GR" sz="1400" b="1" dirty="0" smtClean="0"/>
              <a:t>Μερική συμμετοχή </a:t>
            </a:r>
            <a:r>
              <a:rPr lang="el-GR" sz="1400" b="1" dirty="0"/>
              <a:t>για το </a:t>
            </a:r>
            <a:r>
              <a:rPr lang="el-GR" sz="1400" b="1" dirty="0" smtClean="0"/>
              <a:t>Ε1  </a:t>
            </a:r>
            <a:r>
              <a:rPr lang="en-US" sz="1400" b="1" dirty="0" smtClean="0"/>
              <a:t> 	</a:t>
            </a:r>
            <a:r>
              <a:rPr lang="el-GR" sz="1400" b="1" dirty="0" smtClean="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smtClean="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a:t>
            </a:r>
            <a:r>
              <a:rPr lang="el-GR" dirty="0" smtClean="0"/>
              <a:t>Ηθοποιός           Ταινία    Ηθοποιός         Ταινία </a:t>
            </a:r>
            <a:r>
              <a:rPr lang="el-GR" dirty="0"/>
              <a:t>	</a:t>
            </a:r>
            <a:r>
              <a:rPr lang="el-GR" dirty="0" smtClean="0"/>
              <a:t>Ηθοποιός</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συμμετοχή</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568694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smtClean="0"/>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53</a:t>
            </a:fld>
            <a:endParaRPr lang="el-GR" altLang="en-US" smtClean="0"/>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37896" name="Text Box 5"/>
          <p:cNvSpPr txBox="1">
            <a:spLocks noChangeArrowheads="1"/>
          </p:cNvSpPr>
          <p:nvPr/>
        </p:nvSpPr>
        <p:spPr bwMode="auto">
          <a:xfrm>
            <a:off x="774700" y="3111500"/>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37897" name="Text Box 6"/>
          <p:cNvSpPr txBox="1">
            <a:spLocks noChangeArrowheads="1"/>
          </p:cNvSpPr>
          <p:nvPr/>
        </p:nvSpPr>
        <p:spPr bwMode="auto">
          <a:xfrm>
            <a:off x="723900" y="4445000"/>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8" name="Text Box 7"/>
          <p:cNvSpPr txBox="1">
            <a:spLocks noChangeArrowheads="1"/>
          </p:cNvSpPr>
          <p:nvPr/>
        </p:nvSpPr>
        <p:spPr bwMode="auto">
          <a:xfrm>
            <a:off x="3665538" y="3603625"/>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
        <p:nvSpPr>
          <p:cNvPr id="37899" name="Text Box 8"/>
          <p:cNvSpPr txBox="1">
            <a:spLocks noChangeArrowheads="1"/>
          </p:cNvSpPr>
          <p:nvPr/>
        </p:nvSpPr>
        <p:spPr bwMode="auto">
          <a:xfrm>
            <a:off x="4618038" y="5005388"/>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smtClean="0"/>
              <a:t>Σχολή</a:t>
            </a:r>
            <a:r>
              <a:rPr lang="el-GR" sz="1800" i="1" dirty="0" smtClean="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4656138" y="5480050"/>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p:txBody>
          <a:bodyPr/>
          <a:lstStyle/>
          <a:p>
            <a:r>
              <a:rPr lang="el-GR" dirty="0" smtClean="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54</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γνωρίσματα συσχετίσεων</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053094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oter Placeholder 4"/>
          <p:cNvSpPr>
            <a:spLocks noGrp="1"/>
          </p:cNvSpPr>
          <p:nvPr>
            <p:ph type="ftr" sz="quarter" idx="11"/>
          </p:nvPr>
        </p:nvSpPr>
        <p:spPr>
          <a:noFill/>
        </p:spPr>
        <p:txBody>
          <a:bodyPr/>
          <a:lstStyle/>
          <a:p>
            <a:r>
              <a:rPr lang="el-GR" altLang="en-US" smtClean="0"/>
              <a:t>Ευαγγελία Πιτουρά</a:t>
            </a:r>
          </a:p>
        </p:txBody>
      </p:sp>
      <p:sp>
        <p:nvSpPr>
          <p:cNvPr id="71684" name="Slide Number Placeholder 5"/>
          <p:cNvSpPr>
            <a:spLocks noGrp="1"/>
          </p:cNvSpPr>
          <p:nvPr>
            <p:ph type="sldNum" sz="quarter" idx="12"/>
          </p:nvPr>
        </p:nvSpPr>
        <p:spPr>
          <a:noFill/>
        </p:spPr>
        <p:txBody>
          <a:bodyPr/>
          <a:lstStyle/>
          <a:p>
            <a:fld id="{52B3A085-6704-4F88-A81C-2202416C1DA3}" type="slidenum">
              <a:rPr lang="el-GR" altLang="en-US" smtClean="0"/>
              <a:pPr/>
              <a:t>55</a:t>
            </a:fld>
            <a:endParaRPr lang="el-GR" altLang="en-US" dirty="0" smtClean="0"/>
          </a:p>
        </p:txBody>
      </p:sp>
      <p:sp>
        <p:nvSpPr>
          <p:cNvPr id="71686" name="Text Box 3"/>
          <p:cNvSpPr txBox="1">
            <a:spLocks noChangeArrowheads="1"/>
          </p:cNvSpPr>
          <p:nvPr/>
        </p:nvSpPr>
        <p:spPr bwMode="auto">
          <a:xfrm>
            <a:off x="256380" y="1267583"/>
            <a:ext cx="8431213" cy="4801314"/>
          </a:xfrm>
          <a:prstGeom prst="rect">
            <a:avLst/>
          </a:prstGeom>
          <a:noFill/>
          <a:ln w="9525">
            <a:noFill/>
            <a:miter lim="800000"/>
            <a:headEnd/>
            <a:tailEnd/>
          </a:ln>
        </p:spPr>
        <p:txBody>
          <a:bodyPr wrap="square">
            <a:spAutoFit/>
          </a:bodyPr>
          <a:lstStyle/>
          <a:p>
            <a:pPr algn="just" eaLnBrk="0" hangingPunct="0">
              <a:spcBef>
                <a:spcPct val="50000"/>
              </a:spcBef>
            </a:pPr>
            <a:r>
              <a:rPr lang="el-GR" sz="1800" dirty="0">
                <a:latin typeface="Calibri" pitchFamily="34" charset="0"/>
                <a:ea typeface="Calibri" pitchFamily="34" charset="0"/>
                <a:cs typeface="Calibri" pitchFamily="34" charset="0"/>
              </a:rPr>
              <a:t>Θεωρείστε μια βάση δεδομένων για το πρόγραμμα σπουδών για ένα πανεπιστήμιο που να περιέχει τις παρακάτω πληροφορίες</a:t>
            </a:r>
            <a:r>
              <a:rPr lang="el-GR" sz="1800" dirty="0" smtClean="0">
                <a:latin typeface="Calibri" pitchFamily="34" charset="0"/>
                <a:ea typeface="Calibri" pitchFamily="34" charset="0"/>
                <a:cs typeface="Calibri" pitchFamily="34" charset="0"/>
              </a:rPr>
              <a:t>:</a:t>
            </a:r>
            <a:endParaRPr lang="el-GR" dirty="0" smtClean="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το όνομα</a:t>
            </a:r>
            <a:r>
              <a:rPr lang="el-GR" sz="1800" dirty="0">
                <a:latin typeface="Calibri" pitchFamily="34" charset="0"/>
                <a:ea typeface="Calibri" pitchFamily="34" charset="0"/>
                <a:cs typeface="Calibri" pitchFamily="34" charset="0"/>
              </a:rPr>
              <a:t>, διεύθυνση</a:t>
            </a:r>
            <a:r>
              <a:rPr lang="en-US" sz="1800" dirty="0">
                <a:latin typeface="Calibri" pitchFamily="34" charset="0"/>
                <a:ea typeface="Calibri" pitchFamily="34" charset="0"/>
                <a:cs typeface="Calibri" pitchFamily="34" charset="0"/>
              </a:rPr>
              <a:t>,</a:t>
            </a:r>
            <a:r>
              <a:rPr lang="el-GR" sz="1800" dirty="0">
                <a:latin typeface="Calibri" pitchFamily="34" charset="0"/>
                <a:ea typeface="Calibri" pitchFamily="34" charset="0"/>
                <a:cs typeface="Calibri" pitchFamily="34" charset="0"/>
              </a:rPr>
              <a:t> αριθμό ταυτότητας (που είναι μοναδικός) </a:t>
            </a:r>
            <a:r>
              <a:rPr lang="el-GR" sz="1800" dirty="0" smtClean="0">
                <a:latin typeface="Calibri" pitchFamily="34" charset="0"/>
                <a:ea typeface="Calibri" pitchFamily="34" charset="0"/>
                <a:cs typeface="Calibri" pitchFamily="34" charset="0"/>
              </a:rPr>
              <a:t>για τους </a:t>
            </a:r>
            <a:r>
              <a:rPr lang="el-GR" i="1" dirty="0">
                <a:solidFill>
                  <a:schemeClr val="accent6">
                    <a:lumMod val="75000"/>
                  </a:schemeClr>
                </a:solidFill>
                <a:latin typeface="Calibri" pitchFamily="34" charset="0"/>
                <a:ea typeface="Calibri" pitchFamily="34" charset="0"/>
                <a:cs typeface="Calibri" pitchFamily="34" charset="0"/>
              </a:rPr>
              <a:t>κ</a:t>
            </a:r>
            <a:r>
              <a:rPr lang="el-GR" sz="1800" i="1" dirty="0" smtClean="0">
                <a:solidFill>
                  <a:schemeClr val="accent6">
                    <a:lumMod val="75000"/>
                  </a:schemeClr>
                </a:solidFill>
                <a:latin typeface="Calibri" pitchFamily="34" charset="0"/>
                <a:ea typeface="Calibri" pitchFamily="34" charset="0"/>
                <a:cs typeface="Calibri" pitchFamily="34" charset="0"/>
              </a:rPr>
              <a:t>αθηγητές</a:t>
            </a:r>
            <a:r>
              <a:rPr lang="el-GR" sz="1800" i="1" dirty="0" smtClean="0">
                <a:latin typeface="Calibri" pitchFamily="34" charset="0"/>
                <a:ea typeface="Calibri" pitchFamily="34" charset="0"/>
                <a:cs typeface="Calibri" pitchFamily="34" charset="0"/>
              </a:rPr>
              <a:t> </a:t>
            </a:r>
            <a:endParaRPr lang="el-GR" sz="1800" i="1" dirty="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το όνομα</a:t>
            </a:r>
            <a:r>
              <a:rPr lang="el-GR" sz="1800" dirty="0">
                <a:latin typeface="Calibri" pitchFamily="34" charset="0"/>
                <a:ea typeface="Calibri" pitchFamily="34" charset="0"/>
                <a:cs typeface="Calibri" pitchFamily="34" charset="0"/>
              </a:rPr>
              <a:t>, κωδικό (που είναι μοναδικός), μονάδες, εξάμηνο για </a:t>
            </a:r>
            <a:r>
              <a:rPr lang="el-GR" sz="1800" dirty="0" smtClean="0">
                <a:latin typeface="Calibri" pitchFamily="34" charset="0"/>
                <a:ea typeface="Calibri" pitchFamily="34" charset="0"/>
                <a:cs typeface="Calibri" pitchFamily="34" charset="0"/>
              </a:rPr>
              <a:t>τα </a:t>
            </a:r>
            <a:r>
              <a:rPr lang="el-GR" i="1" dirty="0" smtClean="0">
                <a:solidFill>
                  <a:schemeClr val="accent6">
                    <a:lumMod val="75000"/>
                  </a:schemeClr>
                </a:solidFill>
                <a:latin typeface="Calibri" pitchFamily="34" charset="0"/>
                <a:ea typeface="Calibri" pitchFamily="34" charset="0"/>
                <a:cs typeface="Calibri" pitchFamily="34" charset="0"/>
              </a:rPr>
              <a:t>μαθήματα</a:t>
            </a:r>
            <a:r>
              <a:rPr lang="el-GR" i="1" dirty="0" smtClean="0">
                <a:latin typeface="Calibri" pitchFamily="34" charset="0"/>
                <a:ea typeface="Calibri" pitchFamily="34" charset="0"/>
                <a:cs typeface="Calibri" pitchFamily="34" charset="0"/>
              </a:rPr>
              <a:t> </a:t>
            </a: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ποιοι καθηγητές </a:t>
            </a:r>
            <a:r>
              <a:rPr lang="el-GR" i="1" dirty="0" smtClean="0">
                <a:solidFill>
                  <a:schemeClr val="accent6">
                    <a:lumMod val="75000"/>
                  </a:schemeClr>
                </a:solidFill>
                <a:latin typeface="Calibri" pitchFamily="34" charset="0"/>
                <a:ea typeface="Calibri" pitchFamily="34" charset="0"/>
                <a:cs typeface="Calibri" pitchFamily="34" charset="0"/>
              </a:rPr>
              <a:t>διδάσκουν</a:t>
            </a:r>
            <a:r>
              <a:rPr lang="el-GR" dirty="0" smtClean="0">
                <a:latin typeface="Calibri" pitchFamily="34" charset="0"/>
                <a:ea typeface="Calibri" pitchFamily="34" charset="0"/>
                <a:cs typeface="Calibri" pitchFamily="34" charset="0"/>
              </a:rPr>
              <a:t> ποια μαθήματα</a:t>
            </a:r>
            <a:endParaRPr lang="el-GR"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Υποθέστε ότι καταγράφεται </a:t>
            </a:r>
            <a:r>
              <a:rPr lang="el-GR" sz="1800" dirty="0" smtClean="0">
                <a:latin typeface="Calibri" pitchFamily="34" charset="0"/>
                <a:ea typeface="Calibri" pitchFamily="34" charset="0"/>
                <a:cs typeface="Calibri" pitchFamily="34" charset="0"/>
              </a:rPr>
              <a:t>πληροφορία μόνο για ένα ακαδημαϊκ</a:t>
            </a:r>
            <a:r>
              <a:rPr lang="el-GR" dirty="0" smtClean="0">
                <a:latin typeface="Calibri" pitchFamily="34" charset="0"/>
                <a:ea typeface="Calibri" pitchFamily="34" charset="0"/>
                <a:cs typeface="Calibri" pitchFamily="34" charset="0"/>
              </a:rPr>
              <a:t>ό έτος </a:t>
            </a:r>
            <a:r>
              <a:rPr lang="el-GR" sz="1800" dirty="0" smtClean="0">
                <a:latin typeface="Calibri" pitchFamily="34" charset="0"/>
                <a:ea typeface="Calibri" pitchFamily="34" charset="0"/>
                <a:cs typeface="Calibri" pitchFamily="34" charset="0"/>
              </a:rPr>
              <a:t>(μόνο </a:t>
            </a:r>
            <a:r>
              <a:rPr lang="el-GR" dirty="0" smtClean="0">
                <a:latin typeface="Calibri" pitchFamily="34" charset="0"/>
                <a:ea typeface="Calibri" pitchFamily="34" charset="0"/>
                <a:cs typeface="Calibri" pitchFamily="34" charset="0"/>
              </a:rPr>
              <a:t>μια</a:t>
            </a:r>
            <a:r>
              <a:rPr lang="el-GR" sz="1800" dirty="0" smtClean="0">
                <a:latin typeface="Calibri" pitchFamily="34" charset="0"/>
                <a:ea typeface="Calibri" pitchFamily="34" charset="0"/>
                <a:cs typeface="Calibri" pitchFamily="34" charset="0"/>
              </a:rPr>
              <a:t> ανάθεση μαθημάτων</a:t>
            </a:r>
            <a:r>
              <a:rPr lang="el-GR" dirty="0" smtClean="0">
                <a:latin typeface="Calibri" pitchFamily="34" charset="0"/>
                <a:ea typeface="Calibri" pitchFamily="34" charset="0"/>
                <a:cs typeface="Calibri" pitchFamily="34" charset="0"/>
              </a:rPr>
              <a:t>)</a:t>
            </a:r>
            <a:endParaRPr lang="el-GR" sz="1800" i="1" dirty="0">
              <a:latin typeface="Calibri" pitchFamily="34" charset="0"/>
              <a:ea typeface="Calibri" pitchFamily="34" charset="0"/>
              <a:cs typeface="Calibri" pitchFamily="34" charset="0"/>
            </a:endParaRPr>
          </a:p>
          <a:p>
            <a:pPr algn="just" eaLnBrk="0" hangingPunct="0">
              <a:spcBef>
                <a:spcPct val="50000"/>
              </a:spcBef>
            </a:pPr>
            <a:r>
              <a:rPr lang="el-GR" dirty="0" smtClean="0">
                <a:latin typeface="Calibri" pitchFamily="34" charset="0"/>
                <a:ea typeface="Calibri" pitchFamily="34" charset="0"/>
                <a:cs typeface="Calibri" pitchFamily="34" charset="0"/>
              </a:rPr>
              <a:t>Προσδιορίστε κατάλληλες</a:t>
            </a:r>
            <a:r>
              <a:rPr lang="el-GR" sz="1800" dirty="0" smtClean="0">
                <a:latin typeface="Calibri" pitchFamily="34" charset="0"/>
                <a:ea typeface="Calibri" pitchFamily="34" charset="0"/>
                <a:cs typeface="Calibri" pitchFamily="34" charset="0"/>
              </a:rPr>
              <a:t> </a:t>
            </a:r>
            <a:r>
              <a:rPr lang="el-GR" sz="1800" dirty="0" err="1" smtClean="0">
                <a:latin typeface="Calibri" pitchFamily="34" charset="0"/>
                <a:ea typeface="Calibri" pitchFamily="34" charset="0"/>
                <a:cs typeface="Calibri" pitchFamily="34" charset="0"/>
              </a:rPr>
              <a:t>πληθικότητες</a:t>
            </a: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ή/και </a:t>
            </a:r>
            <a:r>
              <a:rPr lang="el-GR" sz="1800" dirty="0" smtClean="0">
                <a:latin typeface="Calibri" pitchFamily="34" charset="0"/>
                <a:ea typeface="Calibri" pitchFamily="34" charset="0"/>
                <a:cs typeface="Calibri" pitchFamily="34" charset="0"/>
              </a:rPr>
              <a:t>συμμετοχές για καθένα από τα παρακάτω:</a:t>
            </a:r>
            <a:endParaRPr lang="en-US" sz="800" dirty="0">
              <a:latin typeface="Calibri" pitchFamily="34" charset="0"/>
              <a:ea typeface="Calibri" pitchFamily="34" charset="0"/>
              <a:cs typeface="Calibri" pitchFamily="34" charset="0"/>
            </a:endParaRPr>
          </a:p>
          <a:p>
            <a:pPr algn="just" eaLnBrk="0" hangingPunct="0">
              <a:spcBef>
                <a:spcPct val="50000"/>
              </a:spcBef>
            </a:pPr>
            <a:r>
              <a:rPr lang="el-GR" sz="1800" b="1" dirty="0">
                <a:latin typeface="Calibri" pitchFamily="34" charset="0"/>
                <a:ea typeface="Calibri" pitchFamily="34" charset="0"/>
                <a:cs typeface="Calibri" pitchFamily="34" charset="0"/>
              </a:rPr>
              <a:t>1</a:t>
            </a:r>
            <a:r>
              <a:rPr lang="el-GR" sz="1800" dirty="0">
                <a:latin typeface="Calibri" pitchFamily="34" charset="0"/>
                <a:ea typeface="Calibri" pitchFamily="34" charset="0"/>
                <a:cs typeface="Calibri" pitchFamily="34" charset="0"/>
              </a:rPr>
              <a:t>. Κάθε καθηγητής πρέπει να διδάσκει </a:t>
            </a:r>
            <a:r>
              <a:rPr lang="el-GR" sz="1800" i="1" dirty="0">
                <a:latin typeface="Calibri" pitchFamily="34" charset="0"/>
                <a:ea typeface="Calibri" pitchFamily="34" charset="0"/>
                <a:cs typeface="Calibri" pitchFamily="34" charset="0"/>
              </a:rPr>
              <a:t>τουλάχιστον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2</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3</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και </a:t>
            </a:r>
            <a:r>
              <a:rPr lang="el-GR" sz="1800" i="1" dirty="0">
                <a:latin typeface="Calibri" pitchFamily="34" charset="0"/>
                <a:ea typeface="Calibri" pitchFamily="34" charset="0"/>
                <a:cs typeface="Calibri" pitchFamily="34" charset="0"/>
              </a:rPr>
              <a:t>κάθε μάθημα πρέπει να διδάσκεται</a:t>
            </a:r>
            <a:r>
              <a:rPr lang="el-GR" sz="1800" dirty="0">
                <a:latin typeface="Calibri" pitchFamily="34" charset="0"/>
                <a:ea typeface="Calibri" pitchFamily="34" charset="0"/>
                <a:cs typeface="Calibri" pitchFamily="34" charset="0"/>
              </a:rPr>
              <a:t> από κάποιον καθηγητή.</a:t>
            </a:r>
          </a:p>
        </p:txBody>
      </p:sp>
      <p:sp>
        <p:nvSpPr>
          <p:cNvPr id="7" name="Title 6"/>
          <p:cNvSpPr>
            <a:spLocks noGrp="1"/>
          </p:cNvSpPr>
          <p:nvPr>
            <p:ph type="title"/>
          </p:nvPr>
        </p:nvSpPr>
        <p:spPr>
          <a:xfrm>
            <a:off x="357187" y="124583"/>
            <a:ext cx="8229600" cy="1143000"/>
          </a:xfrm>
        </p:spPr>
        <p:txBody>
          <a:bodyPr>
            <a:normAutofit/>
          </a:bodyPr>
          <a:lstStyle/>
          <a:p>
            <a:r>
              <a:rPr lang="el-GR" dirty="0" smtClean="0">
                <a:solidFill>
                  <a:schemeClr val="accent6">
                    <a:lumMod val="75000"/>
                  </a:schemeClr>
                </a:solidFill>
              </a:rPr>
              <a:t>Παράδειγμα </a:t>
            </a:r>
            <a:r>
              <a:rPr lang="el-GR" sz="2700" dirty="0" smtClean="0">
                <a:solidFill>
                  <a:schemeClr val="accent6">
                    <a:lumMod val="75000"/>
                  </a:schemeClr>
                </a:solidFill>
              </a:rPr>
              <a:t>(</a:t>
            </a:r>
            <a:r>
              <a:rPr lang="el-GR" sz="2700" dirty="0" err="1" smtClean="0">
                <a:solidFill>
                  <a:schemeClr val="accent6">
                    <a:lumMod val="75000"/>
                  </a:schemeClr>
                </a:solidFill>
              </a:rPr>
              <a:t>πληθικότητες</a:t>
            </a:r>
            <a:r>
              <a:rPr lang="el-GR" sz="2700" dirty="0" smtClean="0">
                <a:solidFill>
                  <a:schemeClr val="accent6">
                    <a:lumMod val="75000"/>
                  </a:schemeClr>
                </a:solidFill>
              </a:rPr>
              <a:t>, συμμετοχές)</a:t>
            </a:r>
            <a:endParaRPr lang="el-GR" sz="27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56</a:t>
            </a:fld>
            <a:endParaRPr lang="el-GR" altLang="en-US" smtClean="0"/>
          </a:p>
        </p:txBody>
      </p:sp>
      <p:sp>
        <p:nvSpPr>
          <p:cNvPr id="5126" name="TextBox 8"/>
          <p:cNvSpPr txBox="1">
            <a:spLocks noChangeArrowheads="1"/>
          </p:cNvSpPr>
          <p:nvPr/>
        </p:nvSpPr>
        <p:spPr bwMode="auto">
          <a:xfrm>
            <a:off x="337039" y="1146817"/>
            <a:ext cx="8229600" cy="4862870"/>
          </a:xfrm>
          <a:prstGeom prst="rect">
            <a:avLst/>
          </a:prstGeom>
          <a:noFill/>
          <a:ln w="9525">
            <a:noFill/>
            <a:miter lim="800000"/>
            <a:headEnd/>
            <a:tailEnd/>
          </a:ln>
        </p:spPr>
        <p:txBody>
          <a:bodyPr wrap="square">
            <a:spAutoFit/>
          </a:bodyPr>
          <a:lstStyle/>
          <a:p>
            <a:pPr marL="0" lvl="1"/>
            <a:r>
              <a:rPr lang="el-GR" sz="2000" dirty="0" smtClean="0"/>
              <a:t>Σχεδιασμός (</a:t>
            </a:r>
            <a:r>
              <a:rPr lang="el-GR" sz="2000" dirty="0" err="1" smtClean="0"/>
              <a:t>μοντελοποίηση</a:t>
            </a:r>
            <a:r>
              <a:rPr lang="el-GR" sz="2000" dirty="0" smtClean="0"/>
              <a:t>): περιγραφή του </a:t>
            </a:r>
            <a:r>
              <a:rPr lang="el-GR" sz="2000" i="1" dirty="0" smtClean="0">
                <a:solidFill>
                  <a:srgbClr val="FF0000"/>
                </a:solidFill>
              </a:rPr>
              <a:t>σχήματος</a:t>
            </a:r>
            <a:r>
              <a:rPr lang="el-GR" sz="2000" dirty="0" smtClean="0"/>
              <a:t> της </a:t>
            </a:r>
            <a:r>
              <a:rPr lang="el-GR" sz="2000" dirty="0" err="1" smtClean="0"/>
              <a:t>βδ</a:t>
            </a:r>
            <a:r>
              <a:rPr lang="el-GR" sz="2000" dirty="0" smtClean="0"/>
              <a:t>, δηλαδή περιγραφή της </a:t>
            </a:r>
            <a:r>
              <a:rPr lang="el-GR" sz="2000" dirty="0" smtClean="0">
                <a:solidFill>
                  <a:srgbClr val="FF0000"/>
                </a:solidFill>
              </a:rPr>
              <a:t>δομής </a:t>
            </a:r>
            <a:r>
              <a:rPr lang="el-GR" sz="2000" dirty="0" smtClean="0"/>
              <a:t>της πληροφορίας που είναι </a:t>
            </a:r>
            <a:r>
              <a:rPr lang="el-GR" sz="2000" dirty="0" err="1" smtClean="0"/>
              <a:t>αποθηκευμένη</a:t>
            </a:r>
            <a:r>
              <a:rPr lang="el-GR" sz="2000" dirty="0" smtClean="0"/>
              <a:t> καθώς και και των </a:t>
            </a:r>
            <a:r>
              <a:rPr lang="el-GR" sz="2000" i="1" dirty="0" smtClean="0">
                <a:solidFill>
                  <a:srgbClr val="FF0000"/>
                </a:solidFill>
              </a:rPr>
              <a:t>περιορισμών ακεραιότητας </a:t>
            </a:r>
            <a:r>
              <a:rPr lang="el-GR" sz="2000" dirty="0" smtClean="0"/>
              <a:t>με τη χρήση ενός μοντέλου δεδομένων</a:t>
            </a:r>
          </a:p>
          <a:p>
            <a:pPr algn="just" eaLnBrk="0" hangingPunct="0">
              <a:spcBef>
                <a:spcPct val="50000"/>
              </a:spcBef>
            </a:pPr>
            <a:r>
              <a:rPr lang="el-GR" sz="2000" dirty="0">
                <a:solidFill>
                  <a:srgbClr val="FF0000"/>
                </a:solidFill>
                <a:latin typeface="Calibri" pitchFamily="34" charset="0"/>
                <a:ea typeface="Calibri" pitchFamily="34" charset="0"/>
                <a:cs typeface="Calibri" pitchFamily="34" charset="0"/>
              </a:rPr>
              <a:t>Μοντέλο Δεδομένων</a:t>
            </a:r>
            <a:r>
              <a:rPr lang="el-GR" sz="2000" dirty="0">
                <a:latin typeface="Calibri" pitchFamily="34" charset="0"/>
                <a:ea typeface="Calibri" pitchFamily="34" charset="0"/>
                <a:cs typeface="Calibri" pitchFamily="34" charset="0"/>
              </a:rPr>
              <a:t>: ένα σύνολο από έννοιες (δομικά στοιχεία) που μπορούν να χρησιμοποιηθούν για την περιγραφή της δομής της πληροφορίας και τους περιορισμούς</a:t>
            </a:r>
          </a:p>
          <a:p>
            <a:pPr marL="0" lvl="1"/>
            <a:endParaRPr lang="el-GR" sz="2000" dirty="0" smtClean="0"/>
          </a:p>
          <a:p>
            <a:pPr marL="0" lvl="1"/>
            <a:endParaRPr lang="el-GR" sz="2000" dirty="0"/>
          </a:p>
          <a:p>
            <a:pPr marL="0" lvl="1"/>
            <a:r>
              <a:rPr lang="el-GR" sz="2000" dirty="0">
                <a:solidFill>
                  <a:srgbClr val="FF0000"/>
                </a:solidFill>
                <a:latin typeface="Calibri" pitchFamily="34" charset="0"/>
                <a:ea typeface="Calibri" pitchFamily="34" charset="0"/>
                <a:cs typeface="Calibri" pitchFamily="34" charset="0"/>
              </a:rPr>
              <a:t>Μοντέλο </a:t>
            </a:r>
            <a:r>
              <a:rPr lang="el-GR" sz="2000" dirty="0" smtClean="0">
                <a:solidFill>
                  <a:srgbClr val="FF0000"/>
                </a:solidFill>
                <a:latin typeface="Calibri" pitchFamily="34" charset="0"/>
                <a:ea typeface="Calibri" pitchFamily="34" charset="0"/>
                <a:cs typeface="Calibri" pitchFamily="34" charset="0"/>
              </a:rPr>
              <a:t>Οντοτήτων/Συσχετίσεων </a:t>
            </a:r>
            <a:r>
              <a:rPr lang="en-US" sz="2000" dirty="0" smtClean="0">
                <a:solidFill>
                  <a:srgbClr val="FF0000"/>
                </a:solidFill>
                <a:latin typeface="Calibri" pitchFamily="34" charset="0"/>
                <a:ea typeface="Calibri" pitchFamily="34" charset="0"/>
                <a:cs typeface="Calibri" pitchFamily="34" charset="0"/>
              </a:rPr>
              <a:t>(Entity-Relationship Model)</a:t>
            </a:r>
            <a:endParaRPr lang="el-GR" sz="2000" dirty="0" smtClean="0">
              <a:solidFill>
                <a:srgbClr val="FF0000"/>
              </a:solidFill>
              <a:latin typeface="Calibri" pitchFamily="34" charset="0"/>
              <a:ea typeface="Calibri" pitchFamily="34" charset="0"/>
              <a:cs typeface="Calibri" pitchFamily="34" charset="0"/>
            </a:endParaRPr>
          </a:p>
          <a:p>
            <a:pPr marL="0" lvl="1"/>
            <a:r>
              <a:rPr lang="el-GR" sz="2000" dirty="0" smtClean="0">
                <a:latin typeface="Calibri" pitchFamily="34" charset="0"/>
                <a:ea typeface="Calibri" pitchFamily="34" charset="0"/>
                <a:cs typeface="Calibri" pitchFamily="34" charset="0"/>
              </a:rPr>
              <a:t>Δύο βασικά δομικά στοιχεία: (Τύποι) οντοτήτων και (τύποι) συσχετίσεων</a:t>
            </a:r>
          </a:p>
          <a:p>
            <a:pPr marL="0" lvl="1"/>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					      Γνωρίσματα (σύνθετα, </a:t>
            </a:r>
            <a:r>
              <a:rPr lang="el-GR" sz="2000" dirty="0" err="1" smtClean="0">
                <a:latin typeface="Calibri" pitchFamily="34" charset="0"/>
                <a:ea typeface="Calibri" pitchFamily="34" charset="0"/>
                <a:cs typeface="Calibri" pitchFamily="34" charset="0"/>
              </a:rPr>
              <a:t>πλειότιμα</a:t>
            </a:r>
            <a:r>
              <a:rPr lang="el-GR" sz="2000" dirty="0" smtClean="0">
                <a:latin typeface="Calibri" pitchFamily="34" charset="0"/>
                <a:ea typeface="Calibri" pitchFamily="34" charset="0"/>
                <a:cs typeface="Calibri" pitchFamily="34" charset="0"/>
              </a:rPr>
              <a:t>, παραγόμενα)</a:t>
            </a:r>
          </a:p>
          <a:p>
            <a:pPr marL="0" lvl="1"/>
            <a:r>
              <a:rPr lang="el-GR" sz="2000" dirty="0" smtClean="0">
                <a:latin typeface="Calibri" pitchFamily="34" charset="0"/>
                <a:ea typeface="Calibri" pitchFamily="34" charset="0"/>
                <a:cs typeface="Calibri" pitchFamily="34" charset="0"/>
              </a:rPr>
              <a:t>Περιορισμοί ακεραιότητας:  Κλειδιού</a:t>
            </a:r>
          </a:p>
          <a:p>
            <a:pPr marL="0" lvl="1"/>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					    Δομικοί</a:t>
            </a:r>
          </a:p>
          <a:p>
            <a:pPr marL="0" lvl="1"/>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							</a:t>
            </a:r>
            <a:r>
              <a:rPr lang="el-GR" sz="2000" dirty="0" err="1" smtClean="0">
                <a:latin typeface="Calibri" pitchFamily="34" charset="0"/>
                <a:ea typeface="Calibri" pitchFamily="34" charset="0"/>
                <a:cs typeface="Calibri" pitchFamily="34" charset="0"/>
              </a:rPr>
              <a:t>Πληθικότητας</a:t>
            </a:r>
            <a:endParaRPr lang="el-GR" sz="2000" dirty="0" smtClean="0">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					    		Συμμετοχής</a:t>
            </a:r>
            <a:endParaRPr lang="el-GR" sz="2000" dirty="0">
              <a:latin typeface="Calibri" pitchFamily="34" charset="0"/>
              <a:ea typeface="Calibri" pitchFamily="34" charset="0"/>
              <a:cs typeface="Calibri" pitchFamily="34" charset="0"/>
            </a:endParaRPr>
          </a:p>
        </p:txBody>
      </p:sp>
      <p:sp>
        <p:nvSpPr>
          <p:cNvPr id="7" name="Title 1"/>
          <p:cNvSpPr txBox="1">
            <a:spLocks/>
          </p:cNvSpPr>
          <p:nvPr/>
        </p:nvSpPr>
        <p:spPr>
          <a:xfrm>
            <a:off x="249116" y="254977"/>
            <a:ext cx="8229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noProof="0" dirty="0" smtClean="0">
                <a:latin typeface="+mj-lt"/>
                <a:ea typeface="+mj-ea"/>
                <a:cs typeface="+mj-cs"/>
              </a:rPr>
              <a:t>Περίληψη</a:t>
            </a:r>
            <a:endParaRPr kumimoji="0" lang="el-GR" sz="3200" b="0" i="0" u="none" strike="noStrike" kern="1200" cap="none" spc="0" normalizeH="0" baseline="0" noProof="0" dirty="0">
              <a:ln>
                <a:noFill/>
              </a:ln>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19</a:t>
            </a:r>
            <a:r>
              <a:rPr lang="el-GR" altLang="en-US" dirty="0" smtClean="0"/>
              <a:t>-20</a:t>
            </a:r>
            <a:r>
              <a:rPr lang="en-US" altLang="en-US" dirty="0" smtClean="0"/>
              <a:t>20</a:t>
            </a:r>
            <a:endParaRPr lang="el-GR" altLang="en-US" dirty="0" smtClean="0"/>
          </a:p>
        </p:txBody>
      </p:sp>
    </p:spTree>
    <p:extLst>
      <p:ext uri="{BB962C8B-B14F-4D97-AF65-F5344CB8AC3E}">
        <p14:creationId xmlns:p14="http://schemas.microsoft.com/office/powerpoint/2010/main" val="24104176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57</a:t>
            </a:fld>
            <a:endParaRPr lang="el-GR" altLang="en-US" smtClean="0"/>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266701" y="1173798"/>
            <a:ext cx="8280400" cy="4216539"/>
          </a:xfrm>
          <a:prstGeom prst="rect">
            <a:avLst/>
          </a:prstGeom>
          <a:noFill/>
        </p:spPr>
        <p:txBody>
          <a:bodyPr wrap="square" rtlCol="0">
            <a:spAutoFit/>
          </a:bodyPr>
          <a:lstStyle/>
          <a:p>
            <a:pPr algn="just"/>
            <a:r>
              <a:rPr lang="el-GR" sz="2400" dirty="0" smtClean="0">
                <a:solidFill>
                  <a:schemeClr val="accent3">
                    <a:lumMod val="75000"/>
                  </a:schemeClr>
                </a:solidFill>
              </a:rPr>
              <a:t>Δομικοί περιορισμοί</a:t>
            </a:r>
          </a:p>
          <a:p>
            <a:pPr algn="just"/>
            <a:endParaRPr lang="el-GR" sz="2400" dirty="0" smtClean="0">
              <a:solidFill>
                <a:schemeClr val="accent3">
                  <a:lumMod val="75000"/>
                </a:schemeClr>
              </a:solidFill>
            </a:endParaRPr>
          </a:p>
          <a:p>
            <a:pPr marL="342900" indent="-342900" algn="just">
              <a:buFont typeface="Wingdings" panose="05000000000000000000" pitchFamily="2" charset="2"/>
              <a:buChar char="§"/>
            </a:pPr>
            <a:r>
              <a:rPr lang="el-GR" sz="2400" i="1" dirty="0" smtClean="0">
                <a:solidFill>
                  <a:schemeClr val="accent3">
                    <a:lumMod val="75000"/>
                  </a:schemeClr>
                </a:solidFill>
              </a:rPr>
              <a:t>  </a:t>
            </a:r>
            <a:r>
              <a:rPr lang="el-GR" sz="2000" i="1" dirty="0" smtClean="0">
                <a:solidFill>
                  <a:schemeClr val="accent3">
                    <a:lumMod val="75000"/>
                  </a:schemeClr>
                </a:solidFill>
              </a:rPr>
              <a:t>περιορισμοί </a:t>
            </a:r>
            <a:r>
              <a:rPr lang="el-GR" sz="2000" i="1" dirty="0" err="1" smtClean="0">
                <a:solidFill>
                  <a:schemeClr val="accent3">
                    <a:lumMod val="75000"/>
                  </a:schemeClr>
                </a:solidFill>
              </a:rPr>
              <a:t>πληθικότητας</a:t>
            </a:r>
            <a:r>
              <a:rPr lang="el-GR" sz="2000" i="1" dirty="0" smtClean="0">
                <a:solidFill>
                  <a:schemeClr val="accent3">
                    <a:lumMod val="75000"/>
                  </a:schemeClr>
                </a:solidFill>
              </a:rPr>
              <a:t>: </a:t>
            </a:r>
            <a:r>
              <a:rPr lang="el-GR" sz="2000" dirty="0" smtClean="0"/>
              <a:t>καθορίζουν το μέγιστο αριθμό των στιγμιότυπων μιας συσχέτισης στο οποίο μπορεί να συμμετέχει μία συγκεκριμένη οντότητα (για δυαδικές 1-1, 1-Ν, Ν-1, Ν-Μ)</a:t>
            </a:r>
          </a:p>
          <a:p>
            <a:pPr marL="342900" indent="-342900" algn="just">
              <a:buFont typeface="Wingdings" panose="05000000000000000000" pitchFamily="2" charset="2"/>
              <a:buChar char="§"/>
            </a:pPr>
            <a:endParaRPr lang="el-GR" sz="2000" dirty="0" smtClean="0">
              <a:solidFill>
                <a:schemeClr val="tx2">
                  <a:lumMod val="75000"/>
                </a:schemeClr>
              </a:solidFill>
            </a:endParaRPr>
          </a:p>
          <a:p>
            <a:pPr marL="342900" indent="-342900" algn="just">
              <a:buFont typeface="Wingdings" panose="05000000000000000000" pitchFamily="2" charset="2"/>
              <a:buChar char="§"/>
            </a:pPr>
            <a:r>
              <a:rPr lang="el-GR" sz="2000" i="1" dirty="0" smtClean="0">
                <a:solidFill>
                  <a:schemeClr val="accent3">
                    <a:lumMod val="75000"/>
                  </a:schemeClr>
                </a:solidFill>
              </a:rPr>
              <a:t>  περιορισμοί συμμετοχής:  </a:t>
            </a:r>
            <a:r>
              <a:rPr lang="el-GR" sz="2000" i="1" dirty="0" smtClean="0">
                <a:solidFill>
                  <a:schemeClr val="tx2">
                    <a:lumMod val="60000"/>
                    <a:lumOff val="40000"/>
                  </a:schemeClr>
                </a:solidFill>
              </a:rPr>
              <a:t>ολική</a:t>
            </a:r>
            <a:r>
              <a:rPr lang="el-GR" sz="2000" dirty="0" smtClean="0">
                <a:solidFill>
                  <a:schemeClr val="tx2">
                    <a:lumMod val="75000"/>
                  </a:schemeClr>
                </a:solidFill>
              </a:rPr>
              <a:t> </a:t>
            </a:r>
            <a:r>
              <a:rPr lang="en-US" sz="2000" dirty="0" smtClean="0"/>
              <a:t> </a:t>
            </a:r>
            <a:r>
              <a:rPr lang="el-GR" sz="2000" dirty="0" smtClean="0"/>
              <a:t>όταν κάθε οντότητα συμμετέχει σε ένα τουλάχιστον στιγμιότυπο της συσχέτισης, </a:t>
            </a:r>
            <a:r>
              <a:rPr lang="el-GR" sz="2000" i="1" dirty="0" smtClean="0">
                <a:solidFill>
                  <a:schemeClr val="tx2">
                    <a:lumMod val="60000"/>
                    <a:lumOff val="40000"/>
                  </a:schemeClr>
                </a:solidFill>
              </a:rPr>
              <a:t>μερική</a:t>
            </a:r>
            <a:r>
              <a:rPr lang="el-GR" sz="2000" i="1" dirty="0" smtClean="0">
                <a:solidFill>
                  <a:schemeClr val="tx2">
                    <a:lumMod val="75000"/>
                  </a:schemeClr>
                </a:solidFill>
              </a:rPr>
              <a:t> </a:t>
            </a:r>
            <a:r>
              <a:rPr lang="el-GR" sz="2000" dirty="0" smtClean="0"/>
              <a:t>αλλιώς </a:t>
            </a:r>
          </a:p>
          <a:p>
            <a:pPr algn="just"/>
            <a:endParaRPr lang="el-GR" sz="2400" dirty="0" smtClean="0"/>
          </a:p>
          <a:p>
            <a:pPr algn="just"/>
            <a:r>
              <a:rPr lang="el-GR" sz="2000" dirty="0" smtClean="0"/>
              <a:t>ολική ονομάζεται και </a:t>
            </a:r>
            <a:r>
              <a:rPr lang="el-GR" sz="2000" i="1" dirty="0" smtClean="0">
                <a:solidFill>
                  <a:schemeClr val="tx2">
                    <a:lumMod val="60000"/>
                    <a:lumOff val="40000"/>
                  </a:schemeClr>
                </a:solidFill>
              </a:rPr>
              <a:t>εξάρτηση ύπαρξης</a:t>
            </a:r>
            <a:r>
              <a:rPr lang="el-GR" sz="2000" dirty="0" smtClean="0"/>
              <a:t>, γιατί  η ύπαρξη μια οντότητας εξαρτάται ή όχι από το αν αυτή σχετίζεται με μια άλλη οντότητα μέσω του τύπου της συσχέτισης</a:t>
            </a:r>
            <a:r>
              <a:rPr lang="el-GR" sz="2400" dirty="0" smtClean="0"/>
              <a:t>. </a:t>
            </a:r>
            <a:endParaRPr lang="el-GR" sz="2400" dirty="0" smtClean="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3921089828"/>
              </p:ext>
            </p:extLst>
          </p:nvPr>
        </p:nvGraphicFramePr>
        <p:xfrm>
          <a:off x="266700" y="1800090"/>
          <a:ext cx="4937242" cy="2334941"/>
        </p:xfrm>
        <a:graphic>
          <a:graphicData uri="http://schemas.openxmlformats.org/presentationml/2006/ole">
            <mc:AlternateContent xmlns:mc="http://schemas.openxmlformats.org/markup-compatibility/2006">
              <mc:Choice xmlns:v="urn:schemas-microsoft-com:vml" Requires="v">
                <p:oleObj spid="_x0000_s226405"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266700" y="1800090"/>
                        <a:ext cx="4937242" cy="2334941"/>
                      </a:xfrm>
                      <a:prstGeom prst="rect">
                        <a:avLst/>
                      </a:prstGeom>
                      <a:noFill/>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spid="_x0000_s226406"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92143212"/>
              </p:ext>
            </p:extLst>
          </p:nvPr>
        </p:nvGraphicFramePr>
        <p:xfrm>
          <a:off x="3836872" y="3867508"/>
          <a:ext cx="5225547" cy="2763692"/>
        </p:xfrm>
        <a:graphic>
          <a:graphicData uri="http://schemas.openxmlformats.org/presentationml/2006/ole">
            <mc:AlternateContent xmlns:mc="http://schemas.openxmlformats.org/markup-compatibility/2006">
              <mc:Choice xmlns:v="urn:schemas-microsoft-com:vml" Requires="v">
                <p:oleObj spid="_x0000_s226407" name="Visio" r:id="rId8" imgW="6011034" imgH="3184915" progId="Visio.Drawing.11">
                  <p:embed/>
                </p:oleObj>
              </mc:Choice>
              <mc:Fallback>
                <p:oleObj name="Visio" r:id="rId8" imgW="6011034" imgH="318491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872" y="3867508"/>
                        <a:ext cx="5225547" cy="2763692"/>
                      </a:xfrm>
                      <a:prstGeom prst="rect">
                        <a:avLst/>
                      </a:prstGeom>
                      <a:noFill/>
                      <a:extLst/>
                    </p:spPr>
                  </p:pic>
                </p:oleObj>
              </mc:Fallback>
            </mc:AlternateContent>
          </a:graphicData>
        </a:graphic>
      </p:graphicFrame>
    </p:spTree>
    <p:extLst>
      <p:ext uri="{BB962C8B-B14F-4D97-AF65-F5344CB8AC3E}">
        <p14:creationId xmlns:p14="http://schemas.microsoft.com/office/powerpoint/2010/main" val="34135369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59</a:t>
            </a:fld>
            <a:endParaRPr lang="el-GR" altLang="en-US" smtClean="0"/>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t>Παραδείγματα</a:t>
            </a:r>
          </a:p>
          <a:p>
            <a:pPr marL="971550" lvl="1" indent="-514350">
              <a:buFont typeface="+mj-lt"/>
              <a:buAutoNum type="romanUcPeriod"/>
            </a:pPr>
            <a:r>
              <a:rPr lang="el-GR" sz="3200" dirty="0" smtClean="0"/>
              <a:t>Αναδρομικές συσχετίσεις</a:t>
            </a:r>
            <a:endParaRPr lang="el-GR" sz="3200" dirty="0"/>
          </a:p>
          <a:p>
            <a:pPr marL="1028700" lvl="1" indent="-571500">
              <a:buFont typeface="+mj-lt"/>
              <a:buAutoNum type="romanUcPeriod"/>
            </a:pPr>
            <a:r>
              <a:rPr lang="el-GR" sz="3200" dirty="0" smtClean="0"/>
              <a:t>Ασθενείς </a:t>
            </a:r>
            <a:r>
              <a:rPr lang="el-GR" sz="3200" dirty="0" smtClean="0"/>
              <a:t>οντότητες</a:t>
            </a:r>
            <a:endParaRPr lang="el-GR" sz="3200" dirty="0" smtClean="0"/>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19</a:t>
            </a:r>
            <a:r>
              <a:rPr lang="el-GR" altLang="en-US" dirty="0" smtClean="0"/>
              <a:t>-20</a:t>
            </a:r>
            <a:r>
              <a:rPr lang="en-US" altLang="en-US" dirty="0" smtClean="0"/>
              <a:t>20</a:t>
            </a:r>
            <a:endParaRPr lang="el-GR" altLang="en-US" dirty="0" smtClean="0"/>
          </a:p>
        </p:txBody>
      </p:sp>
    </p:spTree>
    <p:extLst>
      <p:ext uri="{BB962C8B-B14F-4D97-AF65-F5344CB8AC3E}">
        <p14:creationId xmlns:p14="http://schemas.microsoft.com/office/powerpoint/2010/main" val="342125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smtClean="0"/>
              <a:t>Ευαγγελία </a:t>
            </a:r>
            <a:r>
              <a:rPr lang="el-GR" altLang="en-US" dirty="0" err="1" smtClean="0"/>
              <a:t>Πιτουρά</a:t>
            </a:r>
            <a:endParaRPr lang="el-GR" altLang="en-US" dirty="0" smtClean="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smtClean="0"/>
          </a:p>
        </p:txBody>
      </p:sp>
      <p:sp>
        <p:nvSpPr>
          <p:cNvPr id="82949" name="Text Box 5"/>
          <p:cNvSpPr txBox="1">
            <a:spLocks noChangeArrowheads="1"/>
          </p:cNvSpPr>
          <p:nvPr/>
        </p:nvSpPr>
        <p:spPr bwMode="auto">
          <a:xfrm>
            <a:off x="457200" y="841571"/>
            <a:ext cx="8338038" cy="5078313"/>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a:t>
            </a:r>
            <a:r>
              <a:rPr lang="el-GR" sz="2800" dirty="0" smtClean="0">
                <a:solidFill>
                  <a:schemeClr val="accent6">
                    <a:lumMod val="75000"/>
                  </a:schemeClr>
                </a:solidFill>
                <a:latin typeface="Calibri" pitchFamily="34" charset="0"/>
                <a:ea typeface="Calibri" pitchFamily="34" charset="0"/>
                <a:cs typeface="Calibri" pitchFamily="34" charset="0"/>
              </a:rPr>
              <a:t>μοντέλα </a:t>
            </a:r>
            <a:r>
              <a:rPr lang="en-US" sz="2800" dirty="0" smtClean="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Υψηλού </a:t>
            </a:r>
            <a:r>
              <a:rPr lang="el-GR" sz="2400" dirty="0">
                <a:solidFill>
                  <a:schemeClr val="tx2">
                    <a:lumMod val="50000"/>
                  </a:schemeClr>
                </a:solidFill>
                <a:latin typeface="Calibri" pitchFamily="34" charset="0"/>
                <a:ea typeface="Calibri" pitchFamily="34" charset="0"/>
                <a:cs typeface="Calibri" pitchFamily="34" charset="0"/>
              </a:rPr>
              <a:t>επιπέδου, περισσότερο αφηρημένη περιγραφή της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δομής </a:t>
            </a:r>
            <a:endParaRPr lang="el-GR" sz="2400" dirty="0">
              <a:solidFill>
                <a:schemeClr val="tx2">
                  <a:lumMod val="50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accent3">
                    <a:lumMod val="75000"/>
                  </a:schemeClr>
                </a:solidFill>
                <a:latin typeface="Calibri" pitchFamily="34" charset="0"/>
                <a:ea typeface="Calibri" pitchFamily="34" charset="0"/>
                <a:cs typeface="Calibri" pitchFamily="34" charset="0"/>
              </a:rPr>
              <a:t>Μοντέλο </a:t>
            </a:r>
            <a:r>
              <a:rPr lang="el-GR" sz="2400" dirty="0">
                <a:solidFill>
                  <a:schemeClr val="accent3">
                    <a:lumMod val="75000"/>
                  </a:schemeClr>
                </a:solidFill>
                <a:latin typeface="Calibri" pitchFamily="34" charset="0"/>
                <a:ea typeface="Calibri" pitchFamily="34" charset="0"/>
                <a:cs typeface="Calibri" pitchFamily="34" charset="0"/>
              </a:rPr>
              <a:t>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a:t>
            </a:r>
            <a:r>
              <a:rPr lang="el-GR" sz="2800" dirty="0" smtClean="0">
                <a:solidFill>
                  <a:schemeClr val="accent6">
                    <a:lumMod val="75000"/>
                  </a:schemeClr>
                </a:solidFill>
                <a:latin typeface="Calibri" pitchFamily="34" charset="0"/>
                <a:ea typeface="Calibri" pitchFamily="34" charset="0"/>
                <a:cs typeface="Calibri" pitchFamily="34" charset="0"/>
              </a:rPr>
              <a:t>μοντέλα</a:t>
            </a:r>
            <a:r>
              <a:rPr lang="en-US" sz="2800" dirty="0" smtClean="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accent3">
                    <a:lumMod val="75000"/>
                  </a:schemeClr>
                </a:solidFill>
                <a:latin typeface="Calibri" pitchFamily="34" charset="0"/>
                <a:ea typeface="Calibri" pitchFamily="34" charset="0"/>
                <a:cs typeface="Calibri" pitchFamily="34" charset="0"/>
              </a:rPr>
              <a:t>Σχεσιακό Μοντέλο</a:t>
            </a:r>
            <a:r>
              <a:rPr lang="el-GR" sz="2400" dirty="0">
                <a:solidFill>
                  <a:schemeClr val="tx2">
                    <a:lumMod val="50000"/>
                  </a:schemeClr>
                </a:solidFill>
                <a:latin typeface="Calibri" pitchFamily="34" charset="0"/>
                <a:ea typeface="Calibri" pitchFamily="34" charset="0"/>
                <a:cs typeface="Calibri" pitchFamily="34" charset="0"/>
              </a:rPr>
              <a:t>, Ιεραρχικό Μοντέλο, Δικτυωτό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Μοντέλο</a:t>
            </a:r>
            <a:endParaRPr lang="el-GR" sz="2400" dirty="0">
              <a:solidFill>
                <a:schemeClr val="tx2">
                  <a:lumMod val="50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a:t>
            </a:r>
            <a:r>
              <a:rPr lang="el-GR" sz="2800" dirty="0" smtClean="0">
                <a:solidFill>
                  <a:schemeClr val="accent6">
                    <a:lumMod val="75000"/>
                  </a:schemeClr>
                </a:solidFill>
                <a:latin typeface="Calibri" pitchFamily="34" charset="0"/>
                <a:ea typeface="Calibri" pitchFamily="34" charset="0"/>
                <a:cs typeface="Calibri" pitchFamily="34" charset="0"/>
              </a:rPr>
              <a:t>μοντέλα</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457200" y="0"/>
            <a:ext cx="8229600" cy="1143000"/>
          </a:xfrm>
        </p:spPr>
        <p:txBody>
          <a:bodyPr/>
          <a:lstStyle/>
          <a:p>
            <a:r>
              <a:rPr lang="el-GR" dirty="0" smtClean="0">
                <a:solidFill>
                  <a:schemeClr val="accent6">
                    <a:lumMod val="75000"/>
                  </a:schemeClr>
                </a:solidFill>
              </a:rPr>
              <a:t>Μοντελοποίηση</a:t>
            </a:r>
            <a:endParaRPr lang="el-GR"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8682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60</a:t>
            </a:fld>
            <a:endParaRPr lang="el-GR" altLang="en-US" smtClean="0"/>
          </a:p>
        </p:txBody>
      </p:sp>
      <p:sp>
        <p:nvSpPr>
          <p:cNvPr id="56326" name="Text Box 3"/>
          <p:cNvSpPr txBox="1">
            <a:spLocks noChangeArrowheads="1"/>
          </p:cNvSpPr>
          <p:nvPr/>
        </p:nvSpPr>
        <p:spPr bwMode="auto">
          <a:xfrm>
            <a:off x="218342" y="1055444"/>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latin typeface="Calibri" pitchFamily="34" charset="0"/>
                <a:cs typeface="Calibri" pitchFamily="34" charset="0"/>
              </a:rPr>
              <a:t>Υποθέστε ότι σας έχουν προσλάβει σε ένα τμήμα «Επιστήμης Πουλερικών»</a:t>
            </a:r>
            <a:br>
              <a:rPr lang="el-GR" dirty="0">
                <a:latin typeface="Calibri" pitchFamily="34" charset="0"/>
                <a:cs typeface="Calibri" pitchFamily="34" charset="0"/>
              </a:rPr>
            </a:br>
            <a:r>
              <a:rPr lang="el-GR" dirty="0">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latin typeface="Calibri" pitchFamily="34" charset="0"/>
                <a:cs typeface="Calibri" pitchFamily="34" charset="0"/>
              </a:rPr>
              <a:t>Το βασικό πρόβλημα είναι η αποθήκευση πληροφορίας σχετικά με μια σειρά από</a:t>
            </a:r>
            <a:br>
              <a:rPr lang="el-GR" dirty="0">
                <a:latin typeface="Calibri" pitchFamily="34" charset="0"/>
                <a:cs typeface="Calibri" pitchFamily="34" charset="0"/>
              </a:rPr>
            </a:br>
            <a:r>
              <a:rPr lang="el-GR" dirty="0">
                <a:latin typeface="Calibri" pitchFamily="34" charset="0"/>
                <a:cs typeface="Calibri" pitchFamily="34" charset="0"/>
              </a:rPr>
              <a:t>πειράματα πάνω στον τρόπο εκτροφής κοτόπουλων. </a:t>
            </a:r>
            <a:endParaRPr lang="en-US" dirty="0">
              <a:latin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cs typeface="Calibri" pitchFamily="34" charset="0"/>
              </a:rPr>
              <a:t> Κάθε </a:t>
            </a:r>
            <a:r>
              <a:rPr lang="el-GR" sz="1800" i="1" dirty="0">
                <a:latin typeface="Calibri" pitchFamily="34" charset="0"/>
                <a:cs typeface="Calibri" pitchFamily="34" charset="0"/>
              </a:rPr>
              <a:t>κοτόπουλο</a:t>
            </a:r>
            <a:r>
              <a:rPr lang="el-GR" dirty="0">
                <a:latin typeface="Calibri" pitchFamily="34" charset="0"/>
                <a:cs typeface="Calibri" pitchFamily="34" charset="0"/>
              </a:rPr>
              <a:t> έχει έναν όνομα, ένα είδος, μια ημερομηνία γέννησης και ένα</a:t>
            </a:r>
            <a:r>
              <a:rPr lang="en-US" dirty="0">
                <a:latin typeface="Calibri" pitchFamily="34" charset="0"/>
                <a:cs typeface="Calibri" pitchFamily="34" charset="0"/>
              </a:rPr>
              <a:t> </a:t>
            </a:r>
            <a:r>
              <a:rPr lang="el-GR" dirty="0">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latin typeface="Calibri" pitchFamily="34" charset="0"/>
                <a:cs typeface="Calibri" pitchFamily="34" charset="0"/>
              </a:rPr>
              <a:t> Τα </a:t>
            </a:r>
            <a:r>
              <a:rPr lang="el-GR" sz="1800" i="1" dirty="0">
                <a:latin typeface="Calibri" pitchFamily="34" charset="0"/>
                <a:cs typeface="Calibri" pitchFamily="34" charset="0"/>
              </a:rPr>
              <a:t>πειράματα</a:t>
            </a:r>
            <a:r>
              <a:rPr lang="el-GR" dirty="0">
                <a:latin typeface="Calibri" pitchFamily="34" charset="0"/>
                <a:cs typeface="Calibri" pitchFamily="34" charset="0"/>
              </a:rPr>
              <a:t> έχουν ένα όνομα, ένα μοναδικό αριθμό που ονομάζεται</a:t>
            </a:r>
            <a:r>
              <a:rPr lang="en-US" dirty="0">
                <a:latin typeface="Calibri" pitchFamily="34" charset="0"/>
                <a:cs typeface="Calibri" pitchFamily="34" charset="0"/>
              </a:rPr>
              <a:t> </a:t>
            </a:r>
            <a:r>
              <a:rPr lang="el-GR" dirty="0">
                <a:latin typeface="Calibri" pitchFamily="34" charset="0"/>
                <a:cs typeface="Calibri" pitchFamily="34" charset="0"/>
              </a:rPr>
              <a:t>ID-πειράματος</a:t>
            </a:r>
            <a:r>
              <a:rPr lang="el-GR" sz="2000" dirty="0">
                <a:latin typeface="Calibri" pitchFamily="34" charset="0"/>
                <a:cs typeface="Calibri" pitchFamily="34" charset="0"/>
              </a:rPr>
              <a:t>, </a:t>
            </a:r>
            <a:r>
              <a:rPr lang="el-GR" dirty="0">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latin typeface="Calibri" pitchFamily="34" charset="0"/>
                <a:cs typeface="Calibri" pitchFamily="34" charset="0"/>
              </a:rPr>
              <a:t> Για </a:t>
            </a:r>
            <a:r>
              <a:rPr lang="el-GR" i="1" dirty="0">
                <a:latin typeface="Calibri" pitchFamily="34" charset="0"/>
                <a:cs typeface="Calibri" pitchFamily="34" charset="0"/>
              </a:rPr>
              <a:t>κάθε κοτόπουλο που συμμετέχει σε </a:t>
            </a:r>
            <a:r>
              <a:rPr lang="el-GR" i="1" dirty="0" smtClean="0">
                <a:latin typeface="Calibri" pitchFamily="34" charset="0"/>
                <a:cs typeface="Calibri" pitchFamily="34" charset="0"/>
              </a:rPr>
              <a:t>ένα </a:t>
            </a:r>
            <a:r>
              <a:rPr lang="el-GR" i="1" dirty="0">
                <a:latin typeface="Calibri" pitchFamily="34" charset="0"/>
                <a:cs typeface="Calibri" pitchFamily="34" charset="0"/>
              </a:rPr>
              <a:t>πείραμα</a:t>
            </a:r>
            <a:r>
              <a:rPr lang="el-GR" dirty="0">
                <a:latin typeface="Calibri" pitchFamily="34" charset="0"/>
                <a:cs typeface="Calibri" pitchFamily="34" charset="0"/>
              </a:rPr>
              <a:t>, πρέπει να καταγράψετε το </a:t>
            </a:r>
            <a:r>
              <a:rPr lang="el-GR" i="1" dirty="0">
                <a:latin typeface="Calibri" pitchFamily="34" charset="0"/>
                <a:cs typeface="Calibri" pitchFamily="34" charset="0"/>
              </a:rPr>
              <a:t>βάρος</a:t>
            </a:r>
            <a:r>
              <a:rPr lang="el-GR" i="1" dirty="0">
                <a:solidFill>
                  <a:schemeClr val="accent6">
                    <a:lumMod val="75000"/>
                  </a:schemeClr>
                </a:solidFill>
                <a:latin typeface="Calibri" pitchFamily="34" charset="0"/>
                <a:cs typeface="Calibri" pitchFamily="34" charset="0"/>
              </a:rPr>
              <a:t> </a:t>
            </a:r>
            <a:r>
              <a:rPr lang="el-GR" i="1" dirty="0">
                <a:latin typeface="Calibri" pitchFamily="34" charset="0"/>
                <a:cs typeface="Calibri" pitchFamily="34" charset="0"/>
              </a:rPr>
              <a:t>του </a:t>
            </a:r>
            <a:r>
              <a:rPr lang="el-GR" dirty="0">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latin typeface="Calibri" pitchFamily="34" charset="0"/>
                <a:cs typeface="Calibri" pitchFamily="34" charset="0"/>
              </a:rPr>
              <a:t> Κάθε κοτόπουλο συμμετέχει το </a:t>
            </a:r>
            <a:r>
              <a:rPr lang="el-GR" i="1" dirty="0">
                <a:latin typeface="Calibri" pitchFamily="34" charset="0"/>
                <a:cs typeface="Calibri" pitchFamily="34" charset="0"/>
              </a:rPr>
              <a:t>πολύ σε ένα</a:t>
            </a:r>
            <a:r>
              <a:rPr lang="el-GR" dirty="0">
                <a:latin typeface="Calibri" pitchFamily="34" charset="0"/>
                <a:cs typeface="Calibri" pitchFamily="34" charset="0"/>
              </a:rPr>
              <a:t> πείραμα άλλα σε </a:t>
            </a:r>
            <a:r>
              <a:rPr lang="el-GR" dirty="0" smtClean="0">
                <a:latin typeface="Calibri" pitchFamily="34" charset="0"/>
                <a:cs typeface="Calibri" pitchFamily="34" charset="0"/>
              </a:rPr>
              <a:t>ένα </a:t>
            </a:r>
            <a:r>
              <a:rPr lang="el-GR" dirty="0">
                <a:latin typeface="Calibri" pitchFamily="34" charset="0"/>
                <a:cs typeface="Calibri" pitchFamily="34" charset="0"/>
              </a:rPr>
              <a:t>πείραμα </a:t>
            </a:r>
            <a:r>
              <a:rPr lang="el-GR" dirty="0" smtClean="0">
                <a:latin typeface="Calibri" pitchFamily="34" charset="0"/>
                <a:cs typeface="Calibri" pitchFamily="34" charset="0"/>
              </a:rPr>
              <a:t>μπορούν να συμμετέχουν </a:t>
            </a:r>
            <a:r>
              <a:rPr lang="el-GR" i="1" dirty="0">
                <a:latin typeface="Calibri" pitchFamily="34" charset="0"/>
                <a:cs typeface="Calibri" pitchFamily="34" charset="0"/>
              </a:rPr>
              <a:t>πολλά κοτόπουλα</a:t>
            </a:r>
            <a:r>
              <a:rPr lang="el-GR" dirty="0">
                <a:latin typeface="Calibri" pitchFamily="34" charset="0"/>
                <a:cs typeface="Calibri" pitchFamily="34" charset="0"/>
              </a:rPr>
              <a:t>. Επίσης, κάθε πείραμα αφορά </a:t>
            </a:r>
            <a:r>
              <a:rPr lang="el-GR" i="1" dirty="0">
                <a:latin typeface="Calibri" pitchFamily="34" charset="0"/>
                <a:cs typeface="Calibri" pitchFamily="34" charset="0"/>
              </a:rPr>
              <a:t>τουλάχιστον ένα</a:t>
            </a:r>
            <a:r>
              <a:rPr lang="el-GR" dirty="0">
                <a:latin typeface="Calibri" pitchFamily="34" charset="0"/>
                <a:cs typeface="Calibri" pitchFamily="34" charset="0"/>
              </a:rPr>
              <a:t> κοτόπουλο.</a:t>
            </a:r>
          </a:p>
          <a:p>
            <a:pPr algn="just" eaLnBrk="0" hangingPunct="0">
              <a:spcBef>
                <a:spcPct val="50000"/>
              </a:spcBef>
            </a:pPr>
            <a:r>
              <a:rPr lang="el-GR" i="1" dirty="0">
                <a:latin typeface="Calibri" pitchFamily="34" charset="0"/>
                <a:cs typeface="Calibri" pitchFamily="34" charset="0"/>
              </a:rPr>
              <a:t>Σχεδιάστε το διάγραμμα Οντοτήτων/Συσχετίσεων (Ο/Σ) που αναπαριστά την παραπάνω</a:t>
            </a:r>
            <a:r>
              <a:rPr lang="el-GR" sz="2000" i="1" dirty="0">
                <a:latin typeface="Calibri" pitchFamily="34" charset="0"/>
                <a:cs typeface="Calibri" pitchFamily="34" charset="0"/>
              </a:rPr>
              <a:t> </a:t>
            </a:r>
            <a:r>
              <a:rPr lang="el-GR" i="1" dirty="0">
                <a:latin typeface="Calibri" pitchFamily="34" charset="0"/>
                <a:cs typeface="Calibri" pitchFamily="34" charset="0"/>
              </a:rPr>
              <a:t>πληροφορία</a:t>
            </a:r>
            <a:r>
              <a:rPr lang="el-GR" dirty="0">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smtClean="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9688541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smtClean="0"/>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61</a:t>
            </a:fld>
            <a:endParaRPr lang="el-GR" altLang="en-US" smtClean="0"/>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37896" name="Text Box 5"/>
          <p:cNvSpPr txBox="1">
            <a:spLocks noChangeArrowheads="1"/>
          </p:cNvSpPr>
          <p:nvPr/>
        </p:nvSpPr>
        <p:spPr bwMode="auto">
          <a:xfrm>
            <a:off x="774700" y="3111500"/>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37897" name="Text Box 6"/>
          <p:cNvSpPr txBox="1">
            <a:spLocks noChangeArrowheads="1"/>
          </p:cNvSpPr>
          <p:nvPr/>
        </p:nvSpPr>
        <p:spPr bwMode="auto">
          <a:xfrm>
            <a:off x="723900" y="4445000"/>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8" name="Text Box 7"/>
          <p:cNvSpPr txBox="1">
            <a:spLocks noChangeArrowheads="1"/>
          </p:cNvSpPr>
          <p:nvPr/>
        </p:nvSpPr>
        <p:spPr bwMode="auto">
          <a:xfrm>
            <a:off x="3665538" y="3603625"/>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
        <p:nvSpPr>
          <p:cNvPr id="37899" name="Text Box 8"/>
          <p:cNvSpPr txBox="1">
            <a:spLocks noChangeArrowheads="1"/>
          </p:cNvSpPr>
          <p:nvPr/>
        </p:nvSpPr>
        <p:spPr bwMode="auto">
          <a:xfrm>
            <a:off x="4618038" y="5005388"/>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smtClean="0"/>
              <a:t>Σχολή</a:t>
            </a:r>
            <a:r>
              <a:rPr lang="el-GR" sz="1800" i="1" dirty="0" smtClean="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4656138" y="5480050"/>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p:txBody>
          <a:bodyPr/>
          <a:lstStyle/>
          <a:p>
            <a:r>
              <a:rPr lang="el-GR" dirty="0" smtClean="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369563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62</a:t>
            </a:fld>
            <a:endParaRPr lang="el-GR" altLang="en-US" smtClean="0"/>
          </a:p>
        </p:txBody>
      </p:sp>
      <p:sp>
        <p:nvSpPr>
          <p:cNvPr id="40966" name="Text Box 3"/>
          <p:cNvSpPr txBox="1">
            <a:spLocks noChangeArrowheads="1"/>
          </p:cNvSpPr>
          <p:nvPr/>
        </p:nvSpPr>
        <p:spPr bwMode="auto">
          <a:xfrm>
            <a:off x="297286" y="1732960"/>
            <a:ext cx="8425598" cy="2862322"/>
          </a:xfrm>
          <a:prstGeom prst="rect">
            <a:avLst/>
          </a:prstGeom>
          <a:noFill/>
          <a:ln w="9525">
            <a:noFill/>
            <a:miter lim="800000"/>
            <a:headEnd/>
            <a:tailEnd/>
          </a:ln>
        </p:spPr>
        <p:txBody>
          <a:bodyPr wrap="square">
            <a:spAutoFit/>
          </a:bodyPr>
          <a:lstStyle/>
          <a:p>
            <a:pPr algn="just" eaLnBrk="0" hangingPunct="0"/>
            <a:r>
              <a:rPr lang="el-GR" sz="2000" dirty="0" smtClean="0">
                <a:latin typeface="Calibri" pitchFamily="34" charset="0"/>
                <a:ea typeface="Calibri" pitchFamily="34" charset="0"/>
                <a:cs typeface="Calibri" pitchFamily="34" charset="0"/>
              </a:rPr>
              <a:t>Θέλουμε να κατασκευάσουμε μια </a:t>
            </a:r>
            <a:r>
              <a:rPr lang="el-GR" sz="2000" dirty="0" err="1" smtClean="0">
                <a:latin typeface="Calibri" pitchFamily="34" charset="0"/>
                <a:ea typeface="Calibri" pitchFamily="34" charset="0"/>
                <a:cs typeface="Calibri" pitchFamily="34" charset="0"/>
              </a:rPr>
              <a:t>βδ</a:t>
            </a:r>
            <a:r>
              <a:rPr lang="el-GR" sz="2000" dirty="0" smtClean="0">
                <a:latin typeface="Calibri" pitchFamily="34" charset="0"/>
                <a:ea typeface="Calibri" pitchFamily="34" charset="0"/>
                <a:cs typeface="Calibri" pitchFamily="34" charset="0"/>
              </a:rPr>
              <a:t> για δρομολόγια τρένων.</a:t>
            </a:r>
          </a:p>
          <a:p>
            <a:pPr marL="342900" indent="-342900" algn="just" eaLnBrk="0" hangingPunct="0">
              <a:buFont typeface="Wingdings" panose="05000000000000000000" pitchFamily="2" charset="2"/>
              <a:buChar char="§"/>
            </a:pPr>
            <a:r>
              <a:rPr lang="el-GR" sz="2000" dirty="0" smtClean="0">
                <a:latin typeface="Calibri" pitchFamily="34" charset="0"/>
                <a:ea typeface="Calibri" pitchFamily="34" charset="0"/>
                <a:cs typeface="Calibri" pitchFamily="34" charset="0"/>
              </a:rPr>
              <a:t>Ένα  δρομολόγιο </a:t>
            </a:r>
            <a:r>
              <a:rPr lang="el-GR" sz="2000" i="1" dirty="0" smtClean="0">
                <a:latin typeface="Calibri" pitchFamily="34" charset="0"/>
                <a:ea typeface="Calibri" pitchFamily="34" charset="0"/>
                <a:cs typeface="Calibri" pitchFamily="34" charset="0"/>
              </a:rPr>
              <a:t>περνά</a:t>
            </a:r>
            <a:r>
              <a:rPr lang="el-GR" sz="2000" dirty="0" smtClean="0">
                <a:solidFill>
                  <a:schemeClr val="accent6">
                    <a:lumMod val="75000"/>
                  </a:schemeClr>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από σταθμούς.</a:t>
            </a:r>
          </a:p>
          <a:p>
            <a:pPr marL="342900" indent="-342900" algn="just" eaLnBrk="0" hangingPunct="0">
              <a:buFont typeface="Wingdings" panose="05000000000000000000" pitchFamily="2" charset="2"/>
              <a:buChar char="§"/>
            </a:pPr>
            <a:r>
              <a:rPr lang="el-GR" sz="2000" dirty="0" smtClean="0">
                <a:latin typeface="Calibri" pitchFamily="34" charset="0"/>
                <a:ea typeface="Calibri" pitchFamily="34" charset="0"/>
                <a:cs typeface="Calibri" pitchFamily="34" charset="0"/>
              </a:rPr>
              <a:t>Κάθε </a:t>
            </a:r>
            <a:r>
              <a:rPr lang="el-GR" sz="2000" i="1" dirty="0" smtClean="0">
                <a:latin typeface="Calibri" pitchFamily="34" charset="0"/>
                <a:ea typeface="Calibri" pitchFamily="34" charset="0"/>
                <a:cs typeface="Calibri" pitchFamily="34" charset="0"/>
              </a:rPr>
              <a:t>σταθμός</a:t>
            </a:r>
            <a:r>
              <a:rPr lang="el-GR" sz="2000" dirty="0" smtClean="0">
                <a:latin typeface="Calibri" pitchFamily="34" charset="0"/>
                <a:ea typeface="Calibri" pitchFamily="34" charset="0"/>
                <a:cs typeface="Calibri" pitchFamily="34" charset="0"/>
              </a:rPr>
              <a:t> έχει ένα (μοναδικό) όνομα και μια διεύθυνση.</a:t>
            </a:r>
          </a:p>
          <a:p>
            <a:pPr marL="342900" indent="-342900" algn="just" eaLnBrk="0" hangingPunct="0">
              <a:buFont typeface="Wingdings" panose="05000000000000000000" pitchFamily="2" charset="2"/>
              <a:buChar char="§"/>
            </a:pPr>
            <a:r>
              <a:rPr lang="el-GR" sz="2000" dirty="0" smtClean="0">
                <a:latin typeface="Calibri" pitchFamily="34" charset="0"/>
                <a:ea typeface="Calibri" pitchFamily="34" charset="0"/>
                <a:cs typeface="Calibri" pitchFamily="34" charset="0"/>
              </a:rPr>
              <a:t>Κάθε </a:t>
            </a:r>
            <a:r>
              <a:rPr lang="el-GR" sz="2000" i="1" dirty="0" smtClean="0">
                <a:latin typeface="Calibri" pitchFamily="34" charset="0"/>
                <a:ea typeface="Calibri" pitchFamily="34" charset="0"/>
                <a:cs typeface="Calibri" pitchFamily="34" charset="0"/>
              </a:rPr>
              <a:t>δρομολόγιο</a:t>
            </a:r>
            <a:r>
              <a:rPr lang="el-GR" sz="2000" dirty="0" smtClean="0">
                <a:solidFill>
                  <a:srgbClr val="FF9933"/>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χαρακτηρίζεται από ένα (μοναδικό) αριθμό. </a:t>
            </a:r>
          </a:p>
          <a:p>
            <a:pPr marL="342900" indent="-342900" algn="just" eaLnBrk="0" hangingPunct="0">
              <a:buFont typeface="Wingdings" panose="05000000000000000000" pitchFamily="2" charset="2"/>
              <a:buChar char="§"/>
            </a:pPr>
            <a:r>
              <a:rPr lang="el-GR" sz="2000" dirty="0" smtClean="0">
                <a:latin typeface="Calibri" pitchFamily="34" charset="0"/>
                <a:ea typeface="Calibri" pitchFamily="34" charset="0"/>
                <a:cs typeface="Calibri" pitchFamily="34" charset="0"/>
              </a:rPr>
              <a:t>Ένα δρομολόγιο  έχει έναν σταθμό ως </a:t>
            </a:r>
            <a:r>
              <a:rPr lang="el-GR" sz="2000" i="1" dirty="0" smtClean="0">
                <a:latin typeface="Calibri" pitchFamily="34" charset="0"/>
                <a:ea typeface="Calibri" pitchFamily="34" charset="0"/>
                <a:cs typeface="Calibri" pitchFamily="34" charset="0"/>
              </a:rPr>
              <a:t>αφετηρία</a:t>
            </a:r>
            <a:r>
              <a:rPr lang="el-GR" sz="2000" dirty="0" smtClean="0">
                <a:latin typeface="Calibri" pitchFamily="34" charset="0"/>
                <a:ea typeface="Calibri" pitchFamily="34" charset="0"/>
                <a:cs typeface="Calibri" pitchFamily="34" charset="0"/>
              </a:rPr>
              <a:t>, έναν σταθμό ως </a:t>
            </a:r>
            <a:r>
              <a:rPr lang="el-GR" sz="2000" i="1" dirty="0" smtClean="0">
                <a:latin typeface="Calibri" pitchFamily="34" charset="0"/>
                <a:ea typeface="Calibri" pitchFamily="34" charset="0"/>
                <a:cs typeface="Calibri" pitchFamily="34" charset="0"/>
              </a:rPr>
              <a:t>προορισμό</a:t>
            </a:r>
            <a:r>
              <a:rPr lang="el-GR" sz="2000" dirty="0" smtClean="0">
                <a:latin typeface="Calibri" pitchFamily="34" charset="0"/>
                <a:ea typeface="Calibri" pitchFamily="34" charset="0"/>
                <a:cs typeface="Calibri" pitchFamily="34" charset="0"/>
              </a:rPr>
              <a:t>, καθώς και  ένα </a:t>
            </a:r>
            <a:r>
              <a:rPr lang="el-GR" sz="2000" i="1" dirty="0" smtClean="0">
                <a:latin typeface="Calibri" pitchFamily="34" charset="0"/>
                <a:ea typeface="Calibri" pitchFamily="34" charset="0"/>
                <a:cs typeface="Calibri" pitchFamily="34" charset="0"/>
              </a:rPr>
              <a:t>χρόνο αναχώρησης </a:t>
            </a:r>
            <a:r>
              <a:rPr lang="el-GR" sz="2000" dirty="0" smtClean="0">
                <a:latin typeface="Calibri" pitchFamily="34" charset="0"/>
                <a:ea typeface="Calibri" pitchFamily="34" charset="0"/>
                <a:cs typeface="Calibri" pitchFamily="34" charset="0"/>
              </a:rPr>
              <a:t>από την αφετηρία και ένα </a:t>
            </a:r>
            <a:r>
              <a:rPr lang="el-GR" sz="2000" i="1" dirty="0" smtClean="0">
                <a:latin typeface="Calibri" pitchFamily="34" charset="0"/>
                <a:ea typeface="Calibri" pitchFamily="34" charset="0"/>
                <a:cs typeface="Calibri" pitchFamily="34" charset="0"/>
              </a:rPr>
              <a:t>χρόνο άφιξης </a:t>
            </a:r>
            <a:r>
              <a:rPr lang="el-GR" sz="2000" dirty="0" smtClean="0">
                <a:latin typeface="Calibri" pitchFamily="34" charset="0"/>
                <a:ea typeface="Calibri" pitchFamily="34" charset="0"/>
                <a:cs typeface="Calibri" pitchFamily="34" charset="0"/>
              </a:rPr>
              <a:t>στον προορισμό. </a:t>
            </a:r>
          </a:p>
          <a:p>
            <a:pPr marL="342900" indent="-342900" algn="just" eaLnBrk="0" hangingPunct="0">
              <a:buFont typeface="Wingdings" panose="05000000000000000000" pitchFamily="2" charset="2"/>
              <a:buChar char="§"/>
            </a:pPr>
            <a:r>
              <a:rPr lang="el-GR" sz="2000" dirty="0" smtClean="0">
                <a:latin typeface="Calibri" pitchFamily="34" charset="0"/>
                <a:ea typeface="Calibri" pitchFamily="34" charset="0"/>
                <a:cs typeface="Calibri" pitchFamily="34" charset="0"/>
              </a:rPr>
              <a:t>Επίσης κάθε δρομολόγιο έχει </a:t>
            </a:r>
            <a:r>
              <a:rPr lang="el-GR" sz="2000" i="1" dirty="0" smtClean="0">
                <a:latin typeface="Calibri" pitchFamily="34" charset="0"/>
                <a:ea typeface="Calibri" pitchFamily="34" charset="0"/>
                <a:cs typeface="Calibri" pitchFamily="34" charset="0"/>
              </a:rPr>
              <a:t>τουλάχιστον έναν </a:t>
            </a:r>
            <a:r>
              <a:rPr lang="el-GR" sz="2000" dirty="0" smtClean="0">
                <a:latin typeface="Calibri" pitchFamily="34" charset="0"/>
                <a:ea typeface="Calibri" pitchFamily="34" charset="0"/>
                <a:cs typeface="Calibri" pitchFamily="34" charset="0"/>
              </a:rPr>
              <a:t>ενδιάμεσο σταθμό και ένα χρόνο άφιξης σε αυτόν.</a:t>
            </a:r>
            <a:endParaRPr lang="el-GR" sz="2000" dirty="0">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395285"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4794253"/>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
            </a:pPr>
            <a:r>
              <a:rPr lang="el-GR" sz="2000" dirty="0" smtClean="0">
                <a:solidFill>
                  <a:schemeClr val="accent3">
                    <a:lumMod val="50000"/>
                  </a:schemeClr>
                </a:solidFill>
                <a:latin typeface="Calibri" pitchFamily="34" charset="0"/>
                <a:ea typeface="Calibri" pitchFamily="34" charset="0"/>
                <a:cs typeface="Calibri" pitchFamily="34" charset="0"/>
              </a:rPr>
              <a:t>Τι </a:t>
            </a:r>
            <a:r>
              <a:rPr lang="el-GR" sz="2000" dirty="0">
                <a:solidFill>
                  <a:schemeClr val="accent3">
                    <a:lumMod val="50000"/>
                  </a:schemeClr>
                </a:solidFill>
                <a:latin typeface="Calibri" pitchFamily="34" charset="0"/>
                <a:ea typeface="Calibri" pitchFamily="34" charset="0"/>
                <a:cs typeface="Calibri" pitchFamily="34" charset="0"/>
              </a:rPr>
              <a:t>αλλάζει αν αντί για </a:t>
            </a:r>
            <a:r>
              <a:rPr lang="el-GR" sz="2000"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i="1" dirty="0">
                <a:solidFill>
                  <a:schemeClr val="accent3">
                    <a:lumMod val="50000"/>
                  </a:schemeClr>
                </a:solidFill>
                <a:latin typeface="Calibri" pitchFamily="34" charset="0"/>
                <a:ea typeface="Calibri" pitchFamily="34" charset="0"/>
                <a:cs typeface="Calibri" pitchFamily="34" charset="0"/>
              </a:rPr>
              <a:t>«μηδέν ή περισσότερους</a:t>
            </a:r>
            <a:r>
              <a:rPr lang="el-GR" sz="2000" i="1" dirty="0" smtClean="0">
                <a:solidFill>
                  <a:schemeClr val="accent3">
                    <a:lumMod val="50000"/>
                  </a:schemeClr>
                </a:solidFill>
                <a:latin typeface="Calibri" pitchFamily="34" charset="0"/>
                <a:ea typeface="Calibri" pitchFamily="34" charset="0"/>
                <a:cs typeface="Calibri" pitchFamily="34" charset="0"/>
              </a:rPr>
              <a:t>» ή με άλλα λόγια υπάρχουν και απευθείας δρομολόγια (δηλαδή, δρομολόγια χωρίς ενδιάμεσες στάσεις)</a:t>
            </a:r>
            <a:endParaRPr lang="el-GR" sz="2000" i="1" dirty="0">
              <a:solidFill>
                <a:schemeClr val="accent3">
                  <a:lumMod val="50000"/>
                </a:schemeClr>
              </a:solidFill>
              <a:latin typeface="Calibri" pitchFamily="34" charset="0"/>
              <a:ea typeface="Calibri" pitchFamily="34" charset="0"/>
              <a:cs typeface="Calibri" pitchFamily="34" charset="0"/>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804206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smtClean="0"/>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63</a:t>
            </a:fld>
            <a:endParaRPr lang="el-GR" altLang="en-US" smtClean="0"/>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a:t>
            </a:r>
            <a:r>
              <a:rPr lang="en-US" sz="2400" dirty="0" smtClean="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a:t>
            </a:r>
            <a:r>
              <a:rPr lang="el-GR" sz="2400" dirty="0" smtClean="0">
                <a:latin typeface="Calibri" pitchFamily="34" charset="0"/>
                <a:ea typeface="Calibri" pitchFamily="34" charset="0"/>
                <a:cs typeface="Calibri" pitchFamily="34" charset="0"/>
              </a:rPr>
              <a:t>παίζει </a:t>
            </a:r>
            <a:r>
              <a:rPr lang="el-GR" sz="2400" dirty="0">
                <a:latin typeface="Calibri" pitchFamily="34" charset="0"/>
                <a:ea typeface="Calibri" pitchFamily="34" charset="0"/>
                <a:cs typeface="Calibri" pitchFamily="34" charset="0"/>
              </a:rPr>
              <a:t>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smtClean="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endParaRPr lang="el-GR" sz="2400" i="1" dirty="0">
              <a:solidFill>
                <a:schemeClr val="accent1">
                  <a:lumMod val="50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p:txBody>
          <a:bodyPr/>
          <a:lstStyle/>
          <a:p>
            <a:r>
              <a:rPr lang="el-GR" dirty="0" smtClean="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smtClean="0"/>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64</a:t>
            </a:fld>
            <a:endParaRPr lang="el-GR" altLang="en-US" smtClean="0"/>
          </a:p>
        </p:txBody>
      </p:sp>
      <p:sp>
        <p:nvSpPr>
          <p:cNvPr id="2" name="Title 1"/>
          <p:cNvSpPr>
            <a:spLocks noGrp="1"/>
          </p:cNvSpPr>
          <p:nvPr>
            <p:ph type="title"/>
          </p:nvPr>
        </p:nvSpPr>
        <p:spPr/>
        <p:txBody>
          <a:bodyPr>
            <a:normAutofit fontScale="90000"/>
          </a:bodyPr>
          <a:lstStyle/>
          <a:p>
            <a:r>
              <a:rPr lang="el-GR" dirty="0" smtClean="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spid="_x0000_s204880" name="Visio" r:id="rId4" imgW="6178210" imgH="3458723" progId="Visio.Drawing.11">
                    <p:embed/>
                  </p:oleObj>
                </mc:Choice>
                <mc:Fallback>
                  <p:oleObj name="Visio" r:id="rId4" imgW="6178210" imgH="3458723" progId="Visio.Drawing.11">
                    <p:embed/>
                    <p:pic>
                      <p:nvPicPr>
                        <p:cNvPr id="0" name="Picture 1"/>
                        <p:cNvPicPr>
                          <a:picLocks noChangeAspect="1" noChangeArrowheads="1"/>
                        </p:cNvPicPr>
                        <p:nvPr/>
                      </p:nvPicPr>
                      <p:blipFill>
                        <a:blip r:embed="rId5"/>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smtClean="0"/>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65</a:t>
            </a:fld>
            <a:endParaRPr lang="el-GR" altLang="en-US" smtClean="0"/>
          </a:p>
        </p:txBody>
      </p:sp>
      <p:sp>
        <p:nvSpPr>
          <p:cNvPr id="2" name="Title 1"/>
          <p:cNvSpPr>
            <a:spLocks noGrp="1"/>
          </p:cNvSpPr>
          <p:nvPr>
            <p:ph type="title"/>
          </p:nvPr>
        </p:nvSpPr>
        <p:spPr/>
        <p:txBody>
          <a:bodyPr>
            <a:normAutofit/>
          </a:bodyPr>
          <a:lstStyle/>
          <a:p>
            <a:r>
              <a:rPr lang="el-GR" dirty="0" smtClean="0">
                <a:solidFill>
                  <a:schemeClr val="accent6">
                    <a:lumMod val="75000"/>
                  </a:schemeClr>
                </a:solidFill>
              </a:rPr>
              <a:t>Παράδειγμα </a:t>
            </a:r>
            <a:r>
              <a:rPr lang="el-GR" sz="2700" dirty="0" smtClean="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558800" y="1928843"/>
            <a:ext cx="76581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2000" dirty="0" smtClean="0">
                <a:latin typeface="Calibri" pitchFamily="34" charset="0"/>
                <a:ea typeface="Calibri" pitchFamily="34" charset="0"/>
                <a:cs typeface="Calibri" pitchFamily="34" charset="0"/>
              </a:rPr>
              <a:t>Θέλουμε να σχεδιάσουμε μια βάση δεδομένων για </a:t>
            </a:r>
            <a:r>
              <a:rPr lang="el-GR" sz="2000" i="1" dirty="0" smtClean="0">
                <a:solidFill>
                  <a:schemeClr val="accent6">
                    <a:lumMod val="75000"/>
                  </a:schemeClr>
                </a:solidFill>
                <a:latin typeface="Calibri" pitchFamily="34" charset="0"/>
                <a:ea typeface="Calibri" pitchFamily="34" charset="0"/>
                <a:cs typeface="Calibri" pitchFamily="34" charset="0"/>
              </a:rPr>
              <a:t>πόλεις</a:t>
            </a:r>
            <a:r>
              <a:rPr lang="el-GR" sz="2000" dirty="0" smtClean="0">
                <a:latin typeface="Calibri" pitchFamily="34" charset="0"/>
                <a:ea typeface="Calibri" pitchFamily="34" charset="0"/>
                <a:cs typeface="Calibri" pitchFamily="34" charset="0"/>
              </a:rPr>
              <a:t> και </a:t>
            </a:r>
            <a:r>
              <a:rPr lang="el-GR" sz="2000" i="1" dirty="0" smtClean="0">
                <a:solidFill>
                  <a:schemeClr val="accent6">
                    <a:lumMod val="75000"/>
                  </a:schemeClr>
                </a:solidFill>
                <a:latin typeface="Calibri" pitchFamily="34" charset="0"/>
                <a:ea typeface="Calibri" pitchFamily="34" charset="0"/>
                <a:cs typeface="Calibri" pitchFamily="34" charset="0"/>
              </a:rPr>
              <a:t>αποστάσεις</a:t>
            </a:r>
            <a:r>
              <a:rPr lang="el-GR" sz="2000" dirty="0" smtClean="0">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sz="2000" dirty="0" smtClean="0">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endParaRPr lang="el-GR" sz="2000" dirty="0" smtClean="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2000" dirty="0" smtClean="0">
                <a:latin typeface="Calibri" pitchFamily="34" charset="0"/>
                <a:ea typeface="Calibri" pitchFamily="34" charset="0"/>
                <a:cs typeface="Calibri" pitchFamily="34" charset="0"/>
              </a:rPr>
              <a:t>Δώστε ένα κατάλληλο διάγραμμα Οντοτήτων-Συσχετίσεων -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smtClean="0"/>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66</a:t>
            </a:fld>
            <a:endParaRPr lang="el-GR" altLang="en-US" smtClean="0"/>
          </a:p>
        </p:txBody>
      </p:sp>
      <p:sp>
        <p:nvSpPr>
          <p:cNvPr id="44038" name="Text Box 3"/>
          <p:cNvSpPr txBox="1">
            <a:spLocks noChangeArrowheads="1"/>
          </p:cNvSpPr>
          <p:nvPr/>
        </p:nvSpPr>
        <p:spPr bwMode="auto">
          <a:xfrm>
            <a:off x="647700" y="1249703"/>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647700" y="1936126"/>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44040" name="Text Box 5"/>
          <p:cNvSpPr txBox="1">
            <a:spLocks noChangeArrowheads="1"/>
          </p:cNvSpPr>
          <p:nvPr/>
        </p:nvSpPr>
        <p:spPr bwMode="auto">
          <a:xfrm>
            <a:off x="228601" y="2997200"/>
            <a:ext cx="8267700" cy="3170099"/>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latin typeface="Calibri" pitchFamily="34" charset="0"/>
                <a:ea typeface="Calibri" pitchFamily="34" charset="0"/>
                <a:cs typeface="Calibri" pitchFamily="34" charset="0"/>
              </a:rPr>
              <a:t>Παράδειγμα (τμήματα μαθημάτων)</a:t>
            </a: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Ένα </a:t>
            </a:r>
            <a:r>
              <a:rPr lang="el-GR" dirty="0" smtClean="0">
                <a:solidFill>
                  <a:schemeClr val="accent6">
                    <a:lumMod val="75000"/>
                  </a:schemeClr>
                </a:solidFill>
                <a:latin typeface="Calibri" pitchFamily="34" charset="0"/>
                <a:ea typeface="Calibri" pitchFamily="34" charset="0"/>
                <a:cs typeface="Calibri" pitchFamily="34" charset="0"/>
              </a:rPr>
              <a:t>μάθημα</a:t>
            </a:r>
            <a:r>
              <a:rPr lang="el-GR" dirty="0" smtClean="0">
                <a:latin typeface="Calibri" pitchFamily="34" charset="0"/>
                <a:ea typeface="Calibri" pitchFamily="34" charset="0"/>
                <a:cs typeface="Calibri" pitchFamily="34" charset="0"/>
              </a:rPr>
              <a:t> έχει έναν μοναδικό κωδικό, διδακτικές μονάδες και ένα όνομα</a:t>
            </a: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Κάποια μαθήματα </a:t>
            </a:r>
            <a:r>
              <a:rPr lang="el-GR" dirty="0">
                <a:latin typeface="Calibri" pitchFamily="34" charset="0"/>
                <a:ea typeface="Calibri" pitchFamily="34" charset="0"/>
                <a:cs typeface="Calibri" pitchFamily="34" charset="0"/>
              </a:rPr>
              <a:t>έχουν </a:t>
            </a:r>
            <a:r>
              <a:rPr lang="el-GR" dirty="0" smtClean="0">
                <a:solidFill>
                  <a:schemeClr val="accent6">
                    <a:lumMod val="75000"/>
                  </a:schemeClr>
                </a:solidFill>
                <a:latin typeface="Calibri" pitchFamily="34" charset="0"/>
                <a:ea typeface="Calibri" pitchFamily="34" charset="0"/>
                <a:cs typeface="Calibri" pitchFamily="34" charset="0"/>
              </a:rPr>
              <a:t>τμήματα</a:t>
            </a:r>
            <a:r>
              <a:rPr lang="el-GR" dirty="0">
                <a:latin typeface="Calibri" pitchFamily="34" charset="0"/>
                <a:ea typeface="Calibri" pitchFamily="34" charset="0"/>
                <a:cs typeface="Calibri" pitchFamily="34" charset="0"/>
              </a:rPr>
              <a:t>, τα οποία προσδιορίζονται από έναν αριθμό </a:t>
            </a:r>
            <a:r>
              <a:rPr lang="el-GR" dirty="0" smtClean="0">
                <a:latin typeface="Calibri" pitchFamily="34" charset="0"/>
                <a:ea typeface="Calibri" pitchFamily="34" charset="0"/>
                <a:cs typeface="Calibri" pitchFamily="34" charset="0"/>
              </a:rPr>
              <a:t>(π.χ., </a:t>
            </a:r>
            <a:r>
              <a:rPr lang="el-GR" dirty="0">
                <a:latin typeface="Calibri" pitchFamily="34" charset="0"/>
                <a:ea typeface="Calibri" pitchFamily="34" charset="0"/>
                <a:cs typeface="Calibri" pitchFamily="34" charset="0"/>
              </a:rPr>
              <a:t>1</a:t>
            </a:r>
            <a:r>
              <a:rPr lang="el-GR" baseline="30000" dirty="0">
                <a:latin typeface="Calibri" pitchFamily="34" charset="0"/>
                <a:ea typeface="Calibri" pitchFamily="34" charset="0"/>
                <a:cs typeface="Calibri" pitchFamily="34" charset="0"/>
              </a:rPr>
              <a:t>ο</a:t>
            </a:r>
            <a:r>
              <a:rPr lang="el-GR" dirty="0">
                <a:latin typeface="Calibri" pitchFamily="34" charset="0"/>
                <a:ea typeface="Calibri" pitchFamily="34" charset="0"/>
                <a:cs typeface="Calibri" pitchFamily="34" charset="0"/>
              </a:rPr>
              <a:t> Τμήμα, 2</a:t>
            </a:r>
            <a:r>
              <a:rPr lang="el-GR" baseline="30000" dirty="0">
                <a:latin typeface="Calibri" pitchFamily="34" charset="0"/>
                <a:ea typeface="Calibri" pitchFamily="34" charset="0"/>
                <a:cs typeface="Calibri" pitchFamily="34" charset="0"/>
              </a:rPr>
              <a:t>ο</a:t>
            </a:r>
            <a:r>
              <a:rPr lang="el-GR" dirty="0">
                <a:latin typeface="Calibri" pitchFamily="34" charset="0"/>
                <a:ea typeface="Calibri" pitchFamily="34" charset="0"/>
                <a:cs typeface="Calibri" pitchFamily="34" charset="0"/>
              </a:rPr>
              <a:t> Τμήμα, κλπ), που είναι μοναδικός </a:t>
            </a:r>
            <a:r>
              <a:rPr lang="el-GR" dirty="0" smtClean="0">
                <a:latin typeface="Calibri" pitchFamily="34" charset="0"/>
                <a:ea typeface="Calibri" pitchFamily="34" charset="0"/>
                <a:cs typeface="Calibri" pitchFamily="34" charset="0"/>
              </a:rPr>
              <a:t>ανά </a:t>
            </a:r>
            <a:r>
              <a:rPr lang="el-GR" dirty="0">
                <a:latin typeface="Calibri" pitchFamily="34" charset="0"/>
                <a:ea typeface="Calibri" pitchFamily="34" charset="0"/>
                <a:cs typeface="Calibri" pitchFamily="34" charset="0"/>
              </a:rPr>
              <a:t>τμήμα μαθήματος</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αλλά </a:t>
            </a:r>
            <a:r>
              <a:rPr lang="el-GR" dirty="0" smtClean="0">
                <a:latin typeface="Calibri" pitchFamily="34" charset="0"/>
                <a:ea typeface="Calibri" pitchFamily="34" charset="0"/>
                <a:cs typeface="Calibri" pitchFamily="34" charset="0"/>
              </a:rPr>
              <a:t>υπάρχουν τμήματα </a:t>
            </a:r>
            <a:r>
              <a:rPr lang="el-GR" dirty="0">
                <a:latin typeface="Calibri" pitchFamily="34" charset="0"/>
                <a:ea typeface="Calibri" pitchFamily="34" charset="0"/>
                <a:cs typeface="Calibri" pitchFamily="34" charset="0"/>
              </a:rPr>
              <a:t>με τον ίδιο αριθμό σε διαφορετικά </a:t>
            </a:r>
            <a:r>
              <a:rPr lang="el-GR" dirty="0" smtClean="0">
                <a:latin typeface="Calibri" pitchFamily="34" charset="0"/>
                <a:ea typeface="Calibri" pitchFamily="34" charset="0"/>
                <a:cs typeface="Calibri" pitchFamily="34" charset="0"/>
              </a:rPr>
              <a:t>μαθήματα. Κάθε τμήμα μαθήματος γίνεται σε μια </a:t>
            </a:r>
            <a:r>
              <a:rPr lang="el-GR" i="1" dirty="0" smtClean="0">
                <a:latin typeface="Calibri" pitchFamily="34" charset="0"/>
                <a:ea typeface="Calibri" pitchFamily="34" charset="0"/>
                <a:cs typeface="Calibri" pitchFamily="34" charset="0"/>
              </a:rPr>
              <a:t>αίθουσα</a:t>
            </a:r>
            <a:r>
              <a:rPr lang="en-US" i="1" dirty="0" smtClean="0">
                <a:latin typeface="Calibri" pitchFamily="34" charset="0"/>
                <a:ea typeface="Calibri" pitchFamily="34" charset="0"/>
                <a:cs typeface="Calibri" pitchFamily="34" charset="0"/>
              </a:rPr>
              <a:t> </a:t>
            </a:r>
            <a:r>
              <a:rPr lang="el-GR" i="1" dirty="0" smtClean="0">
                <a:latin typeface="Calibri" pitchFamily="34" charset="0"/>
                <a:ea typeface="Calibri" pitchFamily="34" charset="0"/>
                <a:cs typeface="Calibri" pitchFamily="34" charset="0"/>
              </a:rPr>
              <a:t>διδασκαλίας</a:t>
            </a:r>
            <a:r>
              <a:rPr lang="el-GR" dirty="0" smtClean="0">
                <a:latin typeface="Calibri" pitchFamily="34" charset="0"/>
                <a:ea typeface="Calibri" pitchFamily="34" charset="0"/>
                <a:cs typeface="Calibri" pitchFamily="34" charset="0"/>
              </a:rPr>
              <a:t>.</a:t>
            </a:r>
            <a:endParaRPr lang="en-US" dirty="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Ένας </a:t>
            </a:r>
            <a:r>
              <a:rPr lang="el-GR" dirty="0" smtClean="0">
                <a:solidFill>
                  <a:schemeClr val="accent6">
                    <a:lumMod val="75000"/>
                  </a:schemeClr>
                </a:solidFill>
                <a:latin typeface="Calibri" pitchFamily="34" charset="0"/>
                <a:ea typeface="Calibri" pitchFamily="34" charset="0"/>
                <a:cs typeface="Calibri" pitchFamily="34" charset="0"/>
              </a:rPr>
              <a:t>καθηγητής</a:t>
            </a:r>
            <a:r>
              <a:rPr lang="el-GR" dirty="0" smtClean="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Ένας καθηγητής </a:t>
            </a:r>
            <a:r>
              <a:rPr lang="el-GR" dirty="0" smtClean="0">
                <a:solidFill>
                  <a:schemeClr val="accent6">
                    <a:lumMod val="75000"/>
                  </a:schemeClr>
                </a:solidFill>
                <a:latin typeface="Calibri" pitchFamily="34" charset="0"/>
                <a:ea typeface="Calibri" pitchFamily="34" charset="0"/>
                <a:cs typeface="Calibri" pitchFamily="34" charset="0"/>
              </a:rPr>
              <a:t>διδάσκει</a:t>
            </a:r>
            <a:r>
              <a:rPr lang="el-GR" dirty="0" smtClean="0">
                <a:latin typeface="Calibri" pitchFamily="34" charset="0"/>
                <a:ea typeface="Calibri" pitchFamily="34" charset="0"/>
                <a:cs typeface="Calibri" pitchFamily="34" charset="0"/>
              </a:rPr>
              <a:t> ένα </a:t>
            </a:r>
            <a:r>
              <a:rPr lang="el-GR" i="1" dirty="0" smtClean="0">
                <a:latin typeface="Calibri" pitchFamily="34" charset="0"/>
                <a:ea typeface="Calibri" pitchFamily="34" charset="0"/>
                <a:cs typeface="Calibri" pitchFamily="34" charset="0"/>
              </a:rPr>
              <a:t>τμήμα</a:t>
            </a:r>
            <a:r>
              <a:rPr lang="el-GR" dirty="0" smtClean="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dirty="0" smtClean="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457200" y="60006"/>
            <a:ext cx="8229600" cy="1143000"/>
          </a:xfrm>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smtClean="0"/>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67</a:t>
            </a:fld>
            <a:endParaRPr lang="el-GR" altLang="en-US" smtClean="0"/>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a:t>
            </a:r>
            <a:r>
              <a:rPr lang="el-GR" sz="2400" dirty="0" smtClean="0">
                <a:latin typeface="Calibri" pitchFamily="34" charset="0"/>
                <a:ea typeface="Calibri" pitchFamily="34" charset="0"/>
                <a:cs typeface="Calibri" pitchFamily="34" charset="0"/>
              </a:rPr>
              <a:t>με ένα </a:t>
            </a:r>
            <a:r>
              <a:rPr lang="en-US" sz="2400" dirty="0" err="1" smtClean="0">
                <a:latin typeface="Calibri" pitchFamily="34" charset="0"/>
                <a:ea typeface="Calibri" pitchFamily="34" charset="0"/>
                <a:cs typeface="Calibri" pitchFamily="34" charset="0"/>
              </a:rPr>
              <a:t>τύ</a:t>
            </a:r>
            <a:r>
              <a:rPr lang="en-US" sz="2400" dirty="0" smtClean="0">
                <a:latin typeface="Calibri" pitchFamily="34" charset="0"/>
                <a:ea typeface="Calibri" pitchFamily="34" charset="0"/>
                <a:cs typeface="Calibri" pitchFamily="34" charset="0"/>
              </a:rPr>
              <a:t>πο </a:t>
            </a:r>
            <a:r>
              <a:rPr lang="en-US" sz="2400" dirty="0">
                <a:latin typeface="Calibri" pitchFamily="34" charset="0"/>
                <a:ea typeface="Calibri" pitchFamily="34" charset="0"/>
                <a:cs typeface="Calibri" pitchFamily="34" charset="0"/>
              </a:rPr>
              <a:t>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smtClean="0"/>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68</a:t>
            </a:fld>
            <a:endParaRPr lang="el-GR" altLang="en-US" smtClean="0"/>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smtClean="0">
                <a:latin typeface="Calibri" pitchFamily="34" charset="0"/>
                <a:ea typeface="Calibri" pitchFamily="34" charset="0"/>
                <a:cs typeface="Calibri" pitchFamily="34" charset="0"/>
              </a:rPr>
              <a:t> Πότε </a:t>
            </a:r>
            <a:r>
              <a:rPr lang="el-GR" sz="2400" dirty="0">
                <a:latin typeface="Calibri" pitchFamily="34" charset="0"/>
                <a:ea typeface="Calibri" pitchFamily="34" charset="0"/>
                <a:cs typeface="Calibri" pitchFamily="34" charset="0"/>
              </a:rPr>
              <a:t>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69</a:t>
            </a:fld>
            <a:endParaRPr lang="el-GR" altLang="en-US" smtClean="0"/>
          </a:p>
        </p:txBody>
      </p:sp>
      <p:sp>
        <p:nvSpPr>
          <p:cNvPr id="5126" name="TextBox 8"/>
          <p:cNvSpPr txBox="1">
            <a:spLocks noChangeArrowheads="1"/>
          </p:cNvSpPr>
          <p:nvPr/>
        </p:nvSpPr>
        <p:spPr bwMode="auto">
          <a:xfrm>
            <a:off x="759436" y="1870075"/>
            <a:ext cx="7088187" cy="2554545"/>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t>Παραδείγματα με χρήση ασθενών οντοτήτων</a:t>
            </a:r>
            <a:endParaRPr lang="el-GR" sz="3200" dirty="0" smtClean="0"/>
          </a:p>
          <a:p>
            <a:pPr marL="1028700" lvl="1" indent="-571500">
              <a:buFont typeface="+mj-lt"/>
              <a:buAutoNum type="romanUcPeriod"/>
            </a:pPr>
            <a:r>
              <a:rPr lang="el-GR" sz="3200" dirty="0"/>
              <a:t>Μερικά στοιχεία για το </a:t>
            </a:r>
            <a:r>
              <a:rPr lang="el-GR" sz="3200" dirty="0" err="1"/>
              <a:t>επεκταμένο</a:t>
            </a:r>
            <a:r>
              <a:rPr lang="el-GR" sz="3200" dirty="0"/>
              <a:t> Μοντέλο </a:t>
            </a:r>
            <a:r>
              <a:rPr lang="el-GR" sz="3200" dirty="0" smtClean="0"/>
              <a:t>Οντοτήτων-Συσχετίσεων</a:t>
            </a:r>
            <a:endParaRPr lang="el-GR" sz="3200" dirty="0"/>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19</a:t>
            </a:r>
            <a:r>
              <a:rPr lang="el-GR" altLang="en-US" dirty="0" smtClean="0"/>
              <a:t>-20</a:t>
            </a:r>
            <a:r>
              <a:rPr lang="en-US" altLang="en-US" dirty="0" smtClean="0"/>
              <a:t>20</a:t>
            </a:r>
            <a:endParaRPr lang="el-GR" altLang="en-US" dirty="0" smtClean="0"/>
          </a:p>
        </p:txBody>
      </p:sp>
    </p:spTree>
    <p:extLst>
      <p:ext uri="{BB962C8B-B14F-4D97-AF65-F5344CB8AC3E}">
        <p14:creationId xmlns:p14="http://schemas.microsoft.com/office/powerpoint/2010/main" val="88432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smtClean="0"/>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7</a:t>
            </a:fld>
            <a:endParaRPr lang="el-GR" altLang="en-US" smtClean="0"/>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smtClean="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smtClean="0"/>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70</a:t>
            </a:fld>
            <a:endParaRPr lang="el-GR" altLang="en-US" smtClean="0"/>
          </a:p>
        </p:txBody>
      </p:sp>
      <p:sp>
        <p:nvSpPr>
          <p:cNvPr id="75782" name="Text Box 3"/>
          <p:cNvSpPr txBox="1">
            <a:spLocks noChangeArrowheads="1"/>
          </p:cNvSpPr>
          <p:nvPr/>
        </p:nvSpPr>
        <p:spPr bwMode="auto">
          <a:xfrm>
            <a:off x="207169" y="1209076"/>
            <a:ext cx="8497887" cy="4524315"/>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r>
              <a:rPr lang="el-GR" sz="1600" dirty="0" smtClean="0">
                <a:latin typeface="Calibri" pitchFamily="34" charset="0"/>
                <a:ea typeface="Calibri" pitchFamily="34" charset="0"/>
                <a:cs typeface="Calibri" pitchFamily="34" charset="0"/>
              </a:rPr>
              <a:t>.</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smtClean="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smtClean="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που είναι </a:t>
            </a:r>
            <a:r>
              <a:rPr lang="el-GR" sz="1600" dirty="0" smtClean="0">
                <a:latin typeface="Calibri" pitchFamily="34" charset="0"/>
                <a:ea typeface="Calibri" pitchFamily="34" charset="0"/>
                <a:cs typeface="Calibri" pitchFamily="34" charset="0"/>
              </a:rPr>
              <a:t>μοναδικ</a:t>
            </a:r>
            <a:r>
              <a:rPr lang="el-GR" sz="1600" dirty="0">
                <a:latin typeface="Calibri" pitchFamily="34" charset="0"/>
                <a:ea typeface="Calibri" pitchFamily="34" charset="0"/>
                <a:cs typeface="Calibri" pitchFamily="34" charset="0"/>
              </a:rPr>
              <a:t>ό</a:t>
            </a:r>
            <a:r>
              <a:rPr lang="el-GR" sz="16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ανά κανάλι, τη διεύθυνση και το έτος ίδρυσης του.</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a:t>
            </a:r>
            <a:r>
              <a:rPr lang="el-GR" sz="1600" dirty="0" smtClean="0">
                <a:latin typeface="Calibri" pitchFamily="34" charset="0"/>
                <a:ea typeface="Calibri" pitchFamily="34" charset="0"/>
                <a:cs typeface="Calibri" pitchFamily="34" charset="0"/>
              </a:rPr>
              <a:t>τίτλο</a:t>
            </a:r>
            <a:r>
              <a:rPr lang="en-US" sz="16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παραπάνω είδη. </a:t>
            </a:r>
            <a:endParaRPr lang="el-GR" sz="1600" dirty="0" smtClean="0">
              <a:latin typeface="Calibri" pitchFamily="34" charset="0"/>
              <a:ea typeface="Calibri" pitchFamily="34" charset="0"/>
              <a:cs typeface="Calibri" pitchFamily="34" charset="0"/>
            </a:endParaRPr>
          </a:p>
          <a:p>
            <a:pPr algn="just">
              <a:buFont typeface="Wingdings" pitchFamily="2" charset="2"/>
              <a:buChar char="§"/>
            </a:pPr>
            <a:r>
              <a:rPr lang="el-GR" sz="1600" i="1" dirty="0" smtClean="0">
                <a:solidFill>
                  <a:schemeClr val="accent3">
                    <a:lumMod val="75000"/>
                  </a:schemeClr>
                </a:solidFill>
                <a:latin typeface="Calibri" pitchFamily="34" charset="0"/>
                <a:ea typeface="Calibri" pitchFamily="34" charset="0"/>
                <a:cs typeface="Calibri" pitchFamily="34" charset="0"/>
              </a:rPr>
              <a:t> Επεισόδια</a:t>
            </a:r>
            <a:r>
              <a:rPr lang="el-GR" sz="1600" dirty="0">
                <a:latin typeface="Calibri" pitchFamily="34" charset="0"/>
                <a:ea typeface="Calibri" pitchFamily="34" charset="0"/>
                <a:cs typeface="Calibri" pitchFamily="34" charset="0"/>
              </a:rPr>
              <a:t>: Κάθε τηλεοπτική σειρά έχει επεισόδια. Κάθε επεισόδιο έχει έναν αριθμό επεισοδίου, μια ημερομηνία προβολή</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p>
          <a:p>
            <a:pPr algn="just">
              <a:buFont typeface="Wingdings" pitchFamily="2" charset="2"/>
              <a:buChar char="§"/>
            </a:pPr>
            <a:r>
              <a:rPr lang="el-GR" sz="1600" dirty="0" smtClean="0">
                <a:latin typeface="Calibri" pitchFamily="34" charset="0"/>
                <a:ea typeface="Calibri" pitchFamily="34" charset="0"/>
                <a:cs typeface="Calibri" pitchFamily="34" charset="0"/>
              </a:rPr>
              <a:t> Όλες </a:t>
            </a:r>
            <a:r>
              <a:rPr lang="el-GR" sz="1600" dirty="0" smtClean="0">
                <a:latin typeface="Calibri" pitchFamily="34" charset="0"/>
                <a:ea typeface="Calibri" pitchFamily="34" charset="0"/>
                <a:cs typeface="Calibri" pitchFamily="34" charset="0"/>
              </a:rPr>
              <a:t>οι σειρές προβάλλονται σε κάποιο κανάλι, αλλά μπορεί να υπάρχουν κανάλια που δεν προβάλλουν σειρές</a:t>
            </a:r>
            <a:r>
              <a:rPr lang="el-GR" sz="1600" dirty="0">
                <a:latin typeface="Calibri" pitchFamily="34" charset="0"/>
                <a:ea typeface="Calibri" pitchFamily="34" charset="0"/>
                <a:cs typeface="Calibri" pitchFamily="34" charset="0"/>
              </a:rPr>
              <a:t>. Όλα τα επεισόδια μιας σειράς προβάλλονται από το ίδιο κανάλι. </a:t>
            </a:r>
            <a:endParaRPr lang="el-GR" sz="1600" dirty="0" smtClean="0">
              <a:latin typeface="Calibri" pitchFamily="34" charset="0"/>
              <a:ea typeface="Calibri" pitchFamily="34" charset="0"/>
              <a:cs typeface="Calibri" pitchFamily="34" charset="0"/>
            </a:endParaRPr>
          </a:p>
          <a:p>
            <a:pPr algn="just">
              <a:buFont typeface="Wingdings" pitchFamily="2" charset="2"/>
              <a:buChar char="§"/>
            </a:pPr>
            <a:r>
              <a:rPr lang="el-GR" sz="1600" i="1" dirty="0" smtClean="0">
                <a:solidFill>
                  <a:schemeClr val="accent3">
                    <a:lumMod val="75000"/>
                  </a:schemeClr>
                </a:solidFill>
                <a:latin typeface="Calibri" pitchFamily="34" charset="0"/>
                <a:ea typeface="Calibri" pitchFamily="34" charset="0"/>
                <a:cs typeface="Calibri" pitchFamily="34" charset="0"/>
              </a:rPr>
              <a:t>  Εμφανίσεις </a:t>
            </a:r>
            <a:r>
              <a:rPr lang="el-GR" sz="1600" i="1" dirty="0">
                <a:solidFill>
                  <a:schemeClr val="accent3">
                    <a:lumMod val="75000"/>
                  </a:schemeClr>
                </a:solidFill>
                <a:latin typeface="Calibri" pitchFamily="34" charset="0"/>
                <a:ea typeface="Calibri" pitchFamily="34" charset="0"/>
                <a:cs typeface="Calibri" pitchFamily="34" charset="0"/>
              </a:rPr>
              <a:t>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smtClean="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207169" y="411450"/>
            <a:ext cx="8229600" cy="515493"/>
          </a:xfrm>
        </p:spPr>
        <p:txBody>
          <a:bodyPr>
            <a:normAutofit fontScale="90000"/>
          </a:bodyPr>
          <a:lstStyle/>
          <a:p>
            <a:r>
              <a:rPr lang="el-GR" dirty="0" smtClean="0">
                <a:solidFill>
                  <a:schemeClr val="accent6">
                    <a:lumMod val="75000"/>
                  </a:schemeClr>
                </a:solidFill>
              </a:rPr>
              <a:t>Άσκηση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smtClean="0"/>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71</a:t>
            </a:fld>
            <a:endParaRPr lang="el-GR" altLang="en-US" smtClean="0"/>
          </a:p>
        </p:txBody>
      </p:sp>
      <p:sp>
        <p:nvSpPr>
          <p:cNvPr id="49158" name="Text Box 3"/>
          <p:cNvSpPr txBox="1">
            <a:spLocks noChangeArrowheads="1"/>
          </p:cNvSpPr>
          <p:nvPr/>
        </p:nvSpPr>
        <p:spPr bwMode="auto">
          <a:xfrm>
            <a:off x="406400" y="1545157"/>
            <a:ext cx="8280400" cy="4247317"/>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
            </a:pPr>
            <a:r>
              <a:rPr lang="el-GR" sz="2000" dirty="0">
                <a:latin typeface="Calibri" pitchFamily="34" charset="0"/>
                <a:ea typeface="Calibri" pitchFamily="34" charset="0"/>
                <a:cs typeface="Calibri" pitchFamily="34" charset="0"/>
              </a:rPr>
              <a:t> Οντότητες: </a:t>
            </a:r>
            <a:r>
              <a:rPr lang="el-GR" sz="2000" dirty="0">
                <a:solidFill>
                  <a:schemeClr val="accent6">
                    <a:lumMod val="75000"/>
                  </a:schemeClr>
                </a:solidFill>
                <a:latin typeface="Calibri" pitchFamily="34" charset="0"/>
                <a:ea typeface="Calibri" pitchFamily="34" charset="0"/>
                <a:cs typeface="Calibri" pitchFamily="34" charset="0"/>
              </a:rPr>
              <a:t>Πρωτάθλημα</a:t>
            </a:r>
            <a:r>
              <a:rPr lang="el-GR" sz="2000" dirty="0">
                <a:latin typeface="Calibri" pitchFamily="34" charset="0"/>
                <a:ea typeface="Calibri" pitchFamily="34" charset="0"/>
                <a:cs typeface="Calibri" pitchFamily="34" charset="0"/>
              </a:rPr>
              <a:t>, </a:t>
            </a:r>
            <a:r>
              <a:rPr lang="el-GR" sz="2000" dirty="0" smtClean="0">
                <a:solidFill>
                  <a:schemeClr val="accent6">
                    <a:lumMod val="75000"/>
                  </a:schemeClr>
                </a:solidFill>
                <a:latin typeface="Calibri" pitchFamily="34" charset="0"/>
                <a:ea typeface="Calibri" pitchFamily="34" charset="0"/>
                <a:cs typeface="Calibri" pitchFamily="34" charset="0"/>
              </a:rPr>
              <a:t>Ομάδα</a:t>
            </a:r>
            <a:r>
              <a:rPr lang="el-GR" sz="2000" dirty="0" smtClean="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και </a:t>
            </a:r>
            <a:r>
              <a:rPr lang="el-GR" sz="2000" dirty="0" smtClean="0">
                <a:solidFill>
                  <a:schemeClr val="accent6">
                    <a:lumMod val="75000"/>
                  </a:schemeClr>
                </a:solidFill>
                <a:latin typeface="Calibri" pitchFamily="34" charset="0"/>
                <a:ea typeface="Calibri" pitchFamily="34" charset="0"/>
                <a:cs typeface="Calibri" pitchFamily="34" charset="0"/>
              </a:rPr>
              <a:t>Παίκτης</a:t>
            </a:r>
            <a:endParaRPr lang="el-GR" sz="20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Οι ομάδες συμμετέχουν σε πρωταθλήματα και οι παίκτες παίζουν σε ομάδες.</a:t>
            </a:r>
          </a:p>
          <a:p>
            <a:pPr algn="just" eaLnBrk="0" hangingPunct="0">
              <a:spcBef>
                <a:spcPct val="50000"/>
              </a:spcBef>
              <a:buFont typeface="Wingdings" pitchFamily="2" charset="2"/>
              <a:buChar char="§"/>
            </a:pPr>
            <a:r>
              <a:rPr lang="el-GR" sz="2000" dirty="0">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Για τα </a:t>
            </a:r>
            <a:r>
              <a:rPr lang="el-GR" sz="2000" i="1" dirty="0" smtClean="0">
                <a:latin typeface="Calibri" pitchFamily="34" charset="0"/>
                <a:ea typeface="Calibri" pitchFamily="34" charset="0"/>
                <a:cs typeface="Calibri" pitchFamily="34" charset="0"/>
              </a:rPr>
              <a:t>πρωταθλήματα</a:t>
            </a:r>
            <a:r>
              <a:rPr lang="el-GR" sz="2000" dirty="0" smtClean="0">
                <a:latin typeface="Calibri" pitchFamily="34" charset="0"/>
                <a:ea typeface="Calibri" pitchFamily="34" charset="0"/>
                <a:cs typeface="Calibri" pitchFamily="34" charset="0"/>
              </a:rPr>
              <a:t> και τις </a:t>
            </a:r>
            <a:r>
              <a:rPr lang="el-GR" sz="2000" i="1" dirty="0" smtClean="0">
                <a:latin typeface="Calibri" pitchFamily="34" charset="0"/>
                <a:ea typeface="Calibri" pitchFamily="34" charset="0"/>
                <a:cs typeface="Calibri" pitchFamily="34" charset="0"/>
              </a:rPr>
              <a:t>ομάδες</a:t>
            </a:r>
            <a:r>
              <a:rPr lang="el-GR" sz="2000" dirty="0" smtClean="0">
                <a:latin typeface="Calibri" pitchFamily="34" charset="0"/>
                <a:ea typeface="Calibri" pitchFamily="34" charset="0"/>
                <a:cs typeface="Calibri" pitchFamily="34" charset="0"/>
              </a:rPr>
              <a:t> έχουμε το όνομα τους και για τους </a:t>
            </a:r>
            <a:r>
              <a:rPr lang="el-GR" sz="2000" i="1" dirty="0" smtClean="0">
                <a:latin typeface="Calibri" pitchFamily="34" charset="0"/>
                <a:ea typeface="Calibri" pitchFamily="34" charset="0"/>
                <a:cs typeface="Calibri" pitchFamily="34" charset="0"/>
              </a:rPr>
              <a:t>παίκτες</a:t>
            </a:r>
            <a:r>
              <a:rPr lang="el-GR" sz="2000" dirty="0" smtClean="0">
                <a:latin typeface="Calibri" pitchFamily="34" charset="0"/>
                <a:ea typeface="Calibri" pitchFamily="34" charset="0"/>
                <a:cs typeface="Calibri" pitchFamily="34" charset="0"/>
              </a:rPr>
              <a:t> τον αριθμό τους</a:t>
            </a:r>
          </a:p>
          <a:p>
            <a:pPr algn="just" eaLnBrk="0" hangingPunct="0">
              <a:spcBef>
                <a:spcPct val="50000"/>
              </a:spcBef>
              <a:buFont typeface="Wingdings" pitchFamily="2" charset="2"/>
              <a:buChar char="§"/>
            </a:pPr>
            <a:r>
              <a:rPr lang="el-GR" sz="2000" dirty="0" smtClean="0">
                <a:latin typeface="Calibri" pitchFamily="34" charset="0"/>
                <a:ea typeface="Calibri" pitchFamily="34" charset="0"/>
                <a:cs typeface="Calibri" pitchFamily="34" charset="0"/>
              </a:rPr>
              <a:t>  Τα </a:t>
            </a:r>
            <a:r>
              <a:rPr lang="el-GR" sz="2000" dirty="0">
                <a:latin typeface="Calibri" pitchFamily="34" charset="0"/>
                <a:ea typeface="Calibri" pitchFamily="34" charset="0"/>
                <a:cs typeface="Calibri" pitchFamily="34" charset="0"/>
              </a:rPr>
              <a:t>ονόματα των πρωταθλημάτων είναι μοναδικά.</a:t>
            </a:r>
          </a:p>
          <a:p>
            <a:pPr algn="just" eaLnBrk="0" hangingPunct="0">
              <a:spcBef>
                <a:spcPct val="50000"/>
              </a:spcBef>
              <a:buFont typeface="Wingdings" pitchFamily="2" charset="2"/>
              <a:buChar char="§"/>
            </a:pPr>
            <a:r>
              <a:rPr lang="el-GR" sz="2000" dirty="0">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spcBef>
                <a:spcPct val="50000"/>
              </a:spcBef>
              <a:buFont typeface="Wingdings" pitchFamily="2" charset="2"/>
              <a:buChar char="§"/>
            </a:pPr>
            <a:r>
              <a:rPr lang="el-GR" sz="2000" dirty="0">
                <a:latin typeface="Calibri" pitchFamily="34" charset="0"/>
                <a:ea typeface="Calibri" pitchFamily="34" charset="0"/>
                <a:cs typeface="Calibri" pitchFamily="34" charset="0"/>
              </a:rPr>
              <a:t>  Σε καμιά ομάδα δεν υπάρχουν παίκτες με το ίδιο </a:t>
            </a:r>
            <a:r>
              <a:rPr lang="el-GR" sz="2000" dirty="0" smtClean="0">
                <a:latin typeface="Calibri" pitchFamily="34" charset="0"/>
                <a:ea typeface="Calibri" pitchFamily="34" charset="0"/>
                <a:cs typeface="Calibri" pitchFamily="34" charset="0"/>
              </a:rPr>
              <a:t>αριθμό. </a:t>
            </a:r>
            <a:r>
              <a:rPr lang="el-GR" sz="2000" dirty="0">
                <a:latin typeface="Calibri" pitchFamily="34" charset="0"/>
                <a:ea typeface="Calibri" pitchFamily="34" charset="0"/>
                <a:cs typeface="Calibri" pitchFamily="34" charset="0"/>
              </a:rPr>
              <a:t>Ωστόσο, μπορεί να υπάρχουν παίκτες με το ίδιο </a:t>
            </a:r>
            <a:r>
              <a:rPr lang="el-GR" sz="2000" dirty="0" smtClean="0">
                <a:latin typeface="Calibri" pitchFamily="34" charset="0"/>
                <a:ea typeface="Calibri" pitchFamily="34" charset="0"/>
                <a:cs typeface="Calibri" pitchFamily="34" charset="0"/>
              </a:rPr>
              <a:t>αριθμό </a:t>
            </a:r>
            <a:r>
              <a:rPr lang="el-GR" sz="2000" dirty="0">
                <a:latin typeface="Calibri" pitchFamily="34" charset="0"/>
                <a:ea typeface="Calibri" pitchFamily="34" charset="0"/>
                <a:cs typeface="Calibri" pitchFamily="34" charset="0"/>
              </a:rPr>
              <a:t>σε διαφορετικές ομάδες.</a:t>
            </a:r>
          </a:p>
        </p:txBody>
      </p:sp>
      <p:sp>
        <p:nvSpPr>
          <p:cNvPr id="2" name="Title 1"/>
          <p:cNvSpPr>
            <a:spLocks noGrp="1"/>
          </p:cNvSpPr>
          <p:nvPr>
            <p:ph type="title"/>
          </p:nvPr>
        </p:nvSpPr>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smtClean="0"/>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72</a:t>
            </a:fld>
            <a:endParaRPr lang="el-GR" altLang="en-US" smtClean="0"/>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smtClean="0">
                <a:latin typeface="Calibri" pitchFamily="34" charset="0"/>
                <a:ea typeface="Calibri" pitchFamily="34" charset="0"/>
                <a:cs typeface="Calibri" pitchFamily="34" charset="0"/>
              </a:rPr>
              <a:t>Θα </a:t>
            </a:r>
            <a:r>
              <a:rPr lang="el-GR" sz="2400" dirty="0">
                <a:latin typeface="Calibri" pitchFamily="34" charset="0"/>
                <a:ea typeface="Calibri" pitchFamily="34" charset="0"/>
                <a:cs typeface="Calibri" pitchFamily="34" charset="0"/>
              </a:rPr>
              <a:t>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smtClean="0">
                <a:solidFill>
                  <a:schemeClr val="accent6">
                    <a:lumMod val="75000"/>
                  </a:schemeClr>
                </a:solidFill>
              </a:rPr>
              <a:t>Επεκταμένο Μοντέλο ΟΣ</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smtClean="0"/>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73</a:t>
            </a:fld>
            <a:endParaRPr lang="el-GR" altLang="en-US" smtClean="0"/>
          </a:p>
        </p:txBody>
      </p:sp>
      <p:sp>
        <p:nvSpPr>
          <p:cNvPr id="61446" name="Text Box 3"/>
          <p:cNvSpPr txBox="1">
            <a:spLocks noChangeArrowheads="1"/>
          </p:cNvSpPr>
          <p:nvPr/>
        </p:nvSpPr>
        <p:spPr bwMode="auto">
          <a:xfrm>
            <a:off x="457200" y="1859452"/>
            <a:ext cx="7777162" cy="2677656"/>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r>
              <a:rPr lang="el-GR" sz="2800" dirty="0" smtClean="0">
                <a:latin typeface="Calibri" pitchFamily="34" charset="0"/>
                <a:ea typeface="Calibri" pitchFamily="34" charset="0"/>
                <a:cs typeface="Calibri" pitchFamily="34" charset="0"/>
              </a:rPr>
              <a:t>;</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accent6">
                    <a:lumMod val="75000"/>
                  </a:schemeClr>
                </a:solidFill>
                <a:effectLst/>
                <a:uLnTx/>
                <a:uFillTx/>
                <a:latin typeface="+mj-lt"/>
                <a:ea typeface="+mj-ea"/>
                <a:cs typeface="+mj-cs"/>
              </a:rPr>
              <a:t>Κλάσεις</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smtClean="0"/>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74</a:t>
            </a:fld>
            <a:endParaRPr lang="el-GR" altLang="en-US" smtClean="0"/>
          </a:p>
        </p:txBody>
      </p:sp>
      <p:sp>
        <p:nvSpPr>
          <p:cNvPr id="62470" name="Rectangle 3"/>
          <p:cNvSpPr>
            <a:spLocks noChangeArrowheads="1"/>
          </p:cNvSpPr>
          <p:nvPr/>
        </p:nvSpPr>
        <p:spPr bwMode="auto">
          <a:xfrm>
            <a:off x="3725312" y="32432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487312" y="46910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95050" y="11890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3039512" y="20526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807487" y="3421063"/>
            <a:ext cx="1939925" cy="369332"/>
          </a:xfrm>
          <a:prstGeom prst="rect">
            <a:avLst/>
          </a:prstGeom>
          <a:noFill/>
          <a:ln w="9525">
            <a:noFill/>
            <a:miter lim="800000"/>
            <a:headEnd/>
            <a:tailEnd/>
          </a:ln>
        </p:spPr>
        <p:txBody>
          <a:bodyPr>
            <a:spAutoFit/>
          </a:bodyPr>
          <a:lstStyle/>
          <a:p>
            <a:pPr eaLnBrk="0" hangingPunct="0">
              <a:spcBef>
                <a:spcPct val="50000"/>
              </a:spcBef>
            </a:pPr>
            <a:r>
              <a:rPr lang="en-US"/>
              <a:t>Book adaptation</a:t>
            </a:r>
            <a:endParaRPr lang="el-GR"/>
          </a:p>
        </p:txBody>
      </p:sp>
      <p:sp>
        <p:nvSpPr>
          <p:cNvPr id="62475" name="Text Box 12"/>
          <p:cNvSpPr txBox="1">
            <a:spLocks noChangeArrowheads="1"/>
          </p:cNvSpPr>
          <p:nvPr/>
        </p:nvSpPr>
        <p:spPr bwMode="auto">
          <a:xfrm>
            <a:off x="3785637" y="32924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878925" y="34210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734712" y="41497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752175" y="44291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547637" y="47402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744112" y="39370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44112" y="46228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831675" y="45021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127075" y="45021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919237" y="23860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300237" y="23780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147837" y="28352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44337" y="16922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504854" y="259079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87212" y="27019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a:xfrm>
            <a:off x="457200" y="50674"/>
            <a:ext cx="8229600" cy="884364"/>
          </a:xfrm>
        </p:spPr>
        <p:txBody>
          <a:bodyPr/>
          <a:lstStyle/>
          <a:p>
            <a:r>
              <a:rPr lang="el-GR" dirty="0" smtClean="0">
                <a:solidFill>
                  <a:schemeClr val="accent6">
                    <a:lumMod val="75000"/>
                  </a:schemeClr>
                </a:solidFill>
              </a:rPr>
              <a:t>Ιεραρχία </a:t>
            </a:r>
            <a:r>
              <a:rPr lang="en-US" dirty="0" smtClean="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33" name="Text Box 12"/>
          <p:cNvSpPr txBox="1">
            <a:spLocks noChangeArrowheads="1"/>
          </p:cNvSpPr>
          <p:nvPr/>
        </p:nvSpPr>
        <p:spPr bwMode="auto">
          <a:xfrm>
            <a:off x="230771" y="5301972"/>
            <a:ext cx="8224157" cy="1061829"/>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dirty="0" smtClean="0">
                <a:latin typeface="Calibri" pitchFamily="34" charset="0"/>
                <a:ea typeface="Calibri" pitchFamily="34" charset="0"/>
                <a:cs typeface="Calibri" pitchFamily="34" charset="0"/>
              </a:rPr>
              <a:t> Τα </a:t>
            </a:r>
            <a:r>
              <a:rPr lang="en-US" dirty="0">
                <a:latin typeface="Calibri" pitchFamily="34" charset="0"/>
                <a:ea typeface="Calibri" pitchFamily="34" charset="0"/>
                <a:cs typeface="Calibri" pitchFamily="34" charset="0"/>
              </a:rPr>
              <a:t>cartoons, murder</a:t>
            </a:r>
            <a:r>
              <a:rPr lang="el-GR"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mysteries  </a:t>
            </a:r>
            <a:r>
              <a:rPr lang="el-GR" dirty="0">
                <a:latin typeface="Calibri" pitchFamily="34" charset="0"/>
                <a:ea typeface="Calibri" pitchFamily="34" charset="0"/>
                <a:cs typeface="Calibri" pitchFamily="34" charset="0"/>
              </a:rPr>
              <a:t>ορίζουν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-ομάδες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dirty="0" smtClean="0">
                <a:latin typeface="Calibri" pitchFamily="34" charset="0"/>
                <a:ea typeface="Calibri" pitchFamily="34" charset="0"/>
                <a:cs typeface="Calibri" pitchFamily="34" charset="0"/>
              </a:rPr>
              <a:t> Περιλαμβάνουν </a:t>
            </a:r>
            <a:r>
              <a:rPr lang="el-GR" dirty="0">
                <a:latin typeface="Calibri" pitchFamily="34" charset="0"/>
                <a:ea typeface="Calibri" pitchFamily="34" charset="0"/>
                <a:cs typeface="Calibri" pitchFamily="34" charset="0"/>
              </a:rPr>
              <a:t>όλα τα γνωρίσματα της </a:t>
            </a:r>
            <a:r>
              <a:rPr lang="el-GR" dirty="0" err="1">
                <a:latin typeface="Calibri" pitchFamily="34" charset="0"/>
                <a:ea typeface="Calibri" pitchFamily="34" charset="0"/>
                <a:cs typeface="Calibri" pitchFamily="34" charset="0"/>
              </a:rPr>
              <a:t>υπερκλάσης</a:t>
            </a:r>
            <a:r>
              <a:rPr lang="el-GR" dirty="0">
                <a:latin typeface="Calibri" pitchFamily="34" charset="0"/>
                <a:ea typeface="Calibri" pitchFamily="34" charset="0"/>
                <a:cs typeface="Calibri" pitchFamily="34" charset="0"/>
              </a:rPr>
              <a:t> +  ιδιαίτερα γνωρίσματα ή συσχετίσεις</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smtClean="0"/>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75</a:t>
            </a:fld>
            <a:endParaRPr lang="el-GR" altLang="en-US" smtClean="0"/>
          </a:p>
        </p:txBody>
      </p:sp>
      <p:sp>
        <p:nvSpPr>
          <p:cNvPr id="63502" name="Text Box 11"/>
          <p:cNvSpPr txBox="1">
            <a:spLocks noChangeArrowheads="1"/>
          </p:cNvSpPr>
          <p:nvPr/>
        </p:nvSpPr>
        <p:spPr bwMode="auto">
          <a:xfrm>
            <a:off x="273050" y="1519238"/>
            <a:ext cx="8401050" cy="3600986"/>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smtClean="0">
                <a:latin typeface="Calibri" pitchFamily="34" charset="0"/>
                <a:ea typeface="Calibri" pitchFamily="34" charset="0"/>
                <a:cs typeface="Calibri" pitchFamily="34" charset="0"/>
              </a:rPr>
              <a:t>υπό-ομάδες</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γνωρίσματα</a:t>
            </a: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a:t>
            </a:r>
            <a:r>
              <a:rPr lang="el-GR" sz="2400" dirty="0" smtClean="0">
                <a:latin typeface="Calibri" pitchFamily="34" charset="0"/>
                <a:ea typeface="Calibri" pitchFamily="34" charset="0"/>
                <a:cs typeface="Calibri" pitchFamily="34" charset="0"/>
              </a:rPr>
              <a:t>υπό-ομάδα</a:t>
            </a:r>
            <a:r>
              <a:rPr lang="el-GR" sz="2400" dirty="0">
                <a:latin typeface="Calibri" pitchFamily="34" charset="0"/>
                <a:ea typeface="Calibri" pitchFamily="34" charset="0"/>
                <a:cs typeface="Calibri" pitchFamily="34" charset="0"/>
              </a:rPr>
              <a:t>) (</a:t>
            </a:r>
            <a:r>
              <a:rPr lang="en-US" sz="2400" dirty="0" err="1" smtClean="0">
                <a:latin typeface="Calibri" pitchFamily="34" charset="0"/>
                <a:ea typeface="Calibri" pitchFamily="34" charset="0"/>
                <a:cs typeface="Calibri" pitchFamily="34" charset="0"/>
              </a:rPr>
              <a:t>IsA</a:t>
            </a:r>
            <a:r>
              <a:rPr lang="el-GR" sz="2400" dirty="0" smtClean="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
        <p:nvSpPr>
          <p:cNvPr id="28" name="Title 27"/>
          <p:cNvSpPr>
            <a:spLocks noGrp="1"/>
          </p:cNvSpPr>
          <p:nvPr>
            <p:ph type="title"/>
          </p:nvPr>
        </p:nvSpPr>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smtClean="0"/>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76</a:t>
            </a:fld>
            <a:endParaRPr lang="el-GR" altLang="en-US" smtClean="0"/>
          </a:p>
        </p:txBody>
      </p:sp>
      <p:sp>
        <p:nvSpPr>
          <p:cNvPr id="65542" name="Text Box 3"/>
          <p:cNvSpPr txBox="1">
            <a:spLocks noChangeArrowheads="1"/>
          </p:cNvSpPr>
          <p:nvPr/>
        </p:nvSpPr>
        <p:spPr bwMode="auto">
          <a:xfrm>
            <a:off x="558411" y="1959234"/>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Το σύνολο των οντοτήτων που ανήκουν σε μια </a:t>
            </a:r>
            <a:r>
              <a:rPr lang="el-GR" sz="2800" dirty="0" smtClean="0">
                <a:latin typeface="Calibri" pitchFamily="34" charset="0"/>
                <a:ea typeface="Calibri" pitchFamily="34" charset="0"/>
                <a:cs typeface="Calibri" pitchFamily="34" charset="0"/>
              </a:rPr>
              <a:t>υπό-κλάση </a:t>
            </a:r>
            <a:r>
              <a:rPr lang="el-GR" sz="2800" dirty="0">
                <a:latin typeface="Calibri" pitchFamily="34" charset="0"/>
                <a:ea typeface="Calibri" pitchFamily="34" charset="0"/>
                <a:cs typeface="Calibri" pitchFamily="34" charset="0"/>
              </a:rPr>
              <a:t>είναι </a:t>
            </a:r>
            <a:r>
              <a:rPr lang="el-GR" sz="2800" i="1" dirty="0">
                <a:latin typeface="Calibri" pitchFamily="34" charset="0"/>
                <a:ea typeface="Calibri" pitchFamily="34" charset="0"/>
                <a:cs typeface="Calibri" pitchFamily="34" charset="0"/>
              </a:rPr>
              <a:t>υποσύνολο</a:t>
            </a:r>
            <a:r>
              <a:rPr lang="el-GR" sz="2800" dirty="0">
                <a:latin typeface="Calibri" pitchFamily="34" charset="0"/>
                <a:ea typeface="Calibri" pitchFamily="34" charset="0"/>
                <a:cs typeface="Calibri" pitchFamily="34" charset="0"/>
              </a:rPr>
              <a:t> των οντοτήτων που ανήκουν στην </a:t>
            </a:r>
            <a:r>
              <a:rPr lang="el-GR" sz="2800" dirty="0" smtClean="0">
                <a:latin typeface="Calibri" pitchFamily="34" charset="0"/>
                <a:ea typeface="Calibri" pitchFamily="34" charset="0"/>
                <a:cs typeface="Calibri" pitchFamily="34" charset="0"/>
              </a:rPr>
              <a:t>υπέρ-κλάση</a:t>
            </a:r>
            <a:endParaRPr lang="el-GR" sz="28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800" dirty="0">
                <a:latin typeface="Calibri" pitchFamily="34" charset="0"/>
                <a:ea typeface="Calibri" pitchFamily="34" charset="0"/>
                <a:cs typeface="Calibri" pitchFamily="34" charset="0"/>
              </a:rPr>
              <a:t>	Δηλαδή, κάθε ταινία </a:t>
            </a:r>
            <a:r>
              <a:rPr lang="en-US" sz="2800" dirty="0">
                <a:latin typeface="Calibri" pitchFamily="34" charset="0"/>
                <a:ea typeface="Calibri" pitchFamily="34" charset="0"/>
                <a:cs typeface="Calibri" pitchFamily="34" charset="0"/>
              </a:rPr>
              <a:t>murder mystery </a:t>
            </a:r>
            <a:r>
              <a:rPr lang="el-GR" sz="2800" dirty="0">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latin typeface="Calibri" pitchFamily="34" charset="0"/>
                <a:ea typeface="Calibri" pitchFamily="34" charset="0"/>
                <a:cs typeface="Calibri" pitchFamily="34" charset="0"/>
              </a:rPr>
              <a:t>	</a:t>
            </a:r>
            <a:r>
              <a:rPr lang="el-GR" sz="2800" dirty="0" smtClean="0">
                <a:latin typeface="Calibri" pitchFamily="34" charset="0"/>
                <a:ea typeface="Calibri" pitchFamily="34" charset="0"/>
                <a:cs typeface="Calibri" pitchFamily="34" charset="0"/>
              </a:rPr>
              <a:t>η </a:t>
            </a:r>
            <a:r>
              <a:rPr lang="el-GR" sz="2800" i="1" u="sng" dirty="0">
                <a:latin typeface="Calibri" pitchFamily="34" charset="0"/>
                <a:ea typeface="Calibri" pitchFamily="34" charset="0"/>
                <a:cs typeface="Calibri" pitchFamily="34" charset="0"/>
              </a:rPr>
              <a:t>ίδια</a:t>
            </a:r>
            <a:r>
              <a:rPr lang="el-GR" sz="2800" dirty="0">
                <a:latin typeface="Calibri" pitchFamily="34" charset="0"/>
                <a:ea typeface="Calibri" pitchFamily="34" charset="0"/>
                <a:cs typeface="Calibri" pitchFamily="34" charset="0"/>
              </a:rPr>
              <a:t> οντότητα ανήκει και στους δύο </a:t>
            </a:r>
            <a:r>
              <a:rPr lang="el-GR" sz="2800" dirty="0" smtClean="0">
                <a:latin typeface="Calibri" pitchFamily="34" charset="0"/>
                <a:ea typeface="Calibri" pitchFamily="34" charset="0"/>
                <a:cs typeface="Calibri" pitchFamily="34" charset="0"/>
              </a:rPr>
              <a:t>τύπους</a:t>
            </a:r>
            <a:endParaRPr lang="el-GR" sz="28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smtClean="0"/>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77</a:t>
            </a:fld>
            <a:endParaRPr lang="el-GR" altLang="en-US" smtClean="0"/>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Τα </a:t>
            </a:r>
            <a:r>
              <a:rPr lang="el-GR" sz="2400" i="1" dirty="0">
                <a:solidFill>
                  <a:schemeClr val="accent6">
                    <a:lumMod val="75000"/>
                  </a:schemeClr>
                </a:solidFill>
                <a:latin typeface="Calibri" pitchFamily="34" charset="0"/>
                <a:ea typeface="Calibri" pitchFamily="34" charset="0"/>
                <a:cs typeface="Calibri" pitchFamily="34" charset="0"/>
              </a:rPr>
              <a:t>γνωρίσματα</a:t>
            </a:r>
            <a:r>
              <a:rPr lang="el-GR" sz="2400" dirty="0">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75000"/>
                  </a:schemeClr>
                </a:solidFill>
                <a:latin typeface="Calibri" pitchFamily="34" charset="0"/>
                <a:ea typeface="Calibri" pitchFamily="34" charset="0"/>
                <a:cs typeface="Calibri" pitchFamily="34" charset="0"/>
              </a:rPr>
              <a:t>κληρονομούντα</a:t>
            </a:r>
            <a:r>
              <a:rPr lang="el-GR" sz="2400" i="1" dirty="0">
                <a:solidFill>
                  <a:schemeClr val="accent6">
                    <a:lumMod val="75000"/>
                  </a:schemeClr>
                </a:solidFill>
                <a:latin typeface="Calibri" pitchFamily="34" charset="0"/>
                <a:ea typeface="Calibri" pitchFamily="34" charset="0"/>
                <a:cs typeface="Calibri" pitchFamily="34" charset="0"/>
              </a:rPr>
              <a:t>ι</a:t>
            </a:r>
            <a:r>
              <a:rPr lang="el-GR" sz="2400" dirty="0">
                <a:latin typeface="Calibri" pitchFamily="34" charset="0"/>
                <a:ea typeface="Calibri" pitchFamily="34" charset="0"/>
                <a:cs typeface="Calibri" pitchFamily="34" charset="0"/>
              </a:rPr>
              <a:t> από τις οντότητες που βρίσκονται στα χαμηλότερα </a:t>
            </a:r>
            <a:r>
              <a:rPr lang="el-GR" sz="2400" dirty="0" smtClean="0">
                <a:latin typeface="Calibri" pitchFamily="34" charset="0"/>
                <a:ea typeface="Calibri" pitchFamily="34" charset="0"/>
                <a:cs typeface="Calibri" pitchFamily="34" charset="0"/>
              </a:rPr>
              <a:t>επίπεδα</a:t>
            </a:r>
            <a:endParaRPr lang="el-GR" sz="2400" dirty="0">
              <a:latin typeface="Calibri" pitchFamily="34" charset="0"/>
              <a:ea typeface="Calibri" pitchFamily="34" charset="0"/>
              <a:cs typeface="Calibri" pitchFamily="34" charset="0"/>
            </a:endParaRPr>
          </a:p>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Επίσης, </a:t>
            </a:r>
            <a:r>
              <a:rPr lang="el-GR" sz="2400" i="1" dirty="0">
                <a:solidFill>
                  <a:schemeClr val="accent6">
                    <a:lumMod val="75000"/>
                  </a:schemeClr>
                </a:solidFill>
                <a:latin typeface="Calibri" pitchFamily="34" charset="0"/>
                <a:ea typeface="Calibri" pitchFamily="34" charset="0"/>
                <a:cs typeface="Calibri" pitchFamily="34" charset="0"/>
              </a:rPr>
              <a:t>κληρονομείται η συμμετοχή </a:t>
            </a:r>
            <a:r>
              <a:rPr lang="el-GR" sz="2400" dirty="0">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(δηλαδή, κληρονομεί </a:t>
            </a:r>
            <a:r>
              <a:rPr lang="el-GR" sz="2400" i="1" dirty="0">
                <a:latin typeface="Calibri" pitchFamily="34" charset="0"/>
                <a:ea typeface="Calibri" pitchFamily="34" charset="0"/>
                <a:cs typeface="Calibri" pitchFamily="34" charset="0"/>
              </a:rPr>
              <a:t>όλα τα στιγμιότυπα</a:t>
            </a:r>
            <a:r>
              <a:rPr lang="el-GR" sz="2400" dirty="0">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a:t>
            </a:r>
            <a:r>
              <a:rPr lang="el-GR" sz="2400" dirty="0" smtClean="0">
                <a:latin typeface="Calibri" pitchFamily="34" charset="0"/>
                <a:ea typeface="Calibri" pitchFamily="34" charset="0"/>
                <a:cs typeface="Calibri" pitchFamily="34" charset="0"/>
              </a:rPr>
              <a:t>υπέρ-κλάση</a:t>
            </a:r>
            <a:r>
              <a:rPr lang="el-GR" sz="2400" dirty="0">
                <a:latin typeface="Calibri" pitchFamily="34" charset="0"/>
                <a:ea typeface="Calibri" pitchFamily="34" charset="0"/>
                <a:cs typeface="Calibri" pitchFamily="34" charset="0"/>
              </a:rPr>
              <a:t>)</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smtClean="0">
                <a:solidFill>
                  <a:schemeClr val="accent6">
                    <a:lumMod val="75000"/>
                  </a:schemeClr>
                </a:solidFill>
              </a:rPr>
              <a:t>Κληρονομικότητα</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smtClean="0"/>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78</a:t>
            </a:fld>
            <a:endParaRPr lang="el-GR" altLang="en-US" smtClean="0"/>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smtClean="0"/>
                <a:t>Φοιτητής</a:t>
              </a:r>
              <a:endParaRPr lang="el-GR" dirty="0"/>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smtClean="0"/>
              <a:t>Μεταπτυχιακός</a:t>
            </a:r>
            <a:endParaRPr lang="el-GR" dirty="0"/>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smtClean="0"/>
              <a:t>Προπτυχιακός</a:t>
            </a:r>
            <a:endParaRPr lang="el-GR" dirty="0"/>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smtClean="0"/>
              <a:t>Έχει-επιβλέποντα</a:t>
            </a:r>
            <a:endParaRPr lang="el-GR" sz="1400" dirty="0"/>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smtClean="0"/>
              <a:t>Καθηγητή</a:t>
            </a:r>
            <a:endParaRPr lang="el-GR" sz="2000" dirty="0"/>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smtClean="0">
                <a:solidFill>
                  <a:schemeClr val="accent6">
                    <a:lumMod val="75000"/>
                  </a:schemeClr>
                </a:solidFill>
              </a:rPr>
              <a:t>Ιεραρχία </a:t>
            </a:r>
            <a:r>
              <a:rPr lang="en-US" dirty="0" smtClean="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smtClean="0"/>
              <a:t>Όνομα</a:t>
            </a:r>
            <a:endParaRPr lang="el-GR" sz="2000" dirty="0"/>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smtClean="0"/>
              <a:t>Κατεύθυνση</a:t>
            </a:r>
            <a:endParaRPr lang="el-GR" sz="1600" dirty="0"/>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smtClean="0"/>
              <a:t>ΑΜ</a:t>
            </a:r>
            <a:endParaRPr lang="el-GR" sz="2000" u="sng" dirty="0"/>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smtClean="0"/>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79</a:t>
            </a:fld>
            <a:endParaRPr lang="el-GR" altLang="en-US" smtClean="0"/>
          </a:p>
        </p:txBody>
      </p:sp>
      <p:sp>
        <p:nvSpPr>
          <p:cNvPr id="67590" name="Text Box 3"/>
          <p:cNvSpPr txBox="1">
            <a:spLocks noChangeArrowheads="1"/>
          </p:cNvSpPr>
          <p:nvPr/>
        </p:nvSpPr>
        <p:spPr bwMode="auto">
          <a:xfrm>
            <a:off x="504031" y="1928593"/>
            <a:ext cx="8135937" cy="3600986"/>
          </a:xfrm>
          <a:prstGeom prst="rect">
            <a:avLst/>
          </a:prstGeom>
          <a:noFill/>
          <a:ln w="9525">
            <a:noFill/>
            <a:miter lim="800000"/>
            <a:headEnd/>
            <a:tailEnd/>
          </a:ln>
        </p:spPr>
        <p:txBody>
          <a:bodyPr>
            <a:spAutoFit/>
          </a:bodyPr>
          <a:lstStyle/>
          <a:p>
            <a:pPr algn="ctr">
              <a:spcBef>
                <a:spcPct val="50000"/>
              </a:spcBef>
              <a:buClr>
                <a:schemeClr val="tx1"/>
              </a:buClr>
            </a:pPr>
            <a:r>
              <a:rPr lang="el-GR" sz="2400" dirty="0" smtClean="0">
                <a:solidFill>
                  <a:schemeClr val="accent6">
                    <a:lumMod val="75000"/>
                  </a:schemeClr>
                </a:solidFill>
                <a:ea typeface="Calibri" pitchFamily="34" charset="0"/>
                <a:cs typeface="Calibri" pitchFamily="34" charset="0"/>
              </a:rPr>
              <a:t>Περιορισμοί κάλυψης ή συμμετοχής  (</a:t>
            </a:r>
            <a:r>
              <a:rPr lang="en-US" sz="2400" dirty="0" smtClean="0">
                <a:solidFill>
                  <a:schemeClr val="accent6">
                    <a:lumMod val="75000"/>
                  </a:schemeClr>
                </a:solidFill>
                <a:ea typeface="Calibri" pitchFamily="34" charset="0"/>
                <a:cs typeface="Calibri" pitchFamily="34" charset="0"/>
              </a:rPr>
              <a:t>covering/completeness constraint)</a:t>
            </a:r>
            <a:endParaRPr lang="el-GR" sz="2400" dirty="0" smtClean="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400" dirty="0" smtClean="0">
                <a:latin typeface="Calibri" pitchFamily="34" charset="0"/>
                <a:ea typeface="Calibri" pitchFamily="34" charset="0"/>
                <a:cs typeface="Calibri" pitchFamily="34" charset="0"/>
              </a:rPr>
              <a:t>Στη </a:t>
            </a:r>
            <a:r>
              <a:rPr lang="el-GR" sz="2400" dirty="0">
                <a:latin typeface="Calibri" pitchFamily="34" charset="0"/>
                <a:ea typeface="Calibri" pitchFamily="34" charset="0"/>
                <a:cs typeface="Calibri" pitchFamily="34" charset="0"/>
              </a:rPr>
              <a:t>γενική περίπτωση </a:t>
            </a:r>
            <a:r>
              <a:rPr lang="el-GR" sz="2400" i="1" dirty="0">
                <a:latin typeface="Calibri" pitchFamily="34" charset="0"/>
                <a:ea typeface="Calibri" pitchFamily="34" charset="0"/>
                <a:cs typeface="Calibri" pitchFamily="34" charset="0"/>
              </a:rPr>
              <a:t>δεν</a:t>
            </a:r>
            <a:r>
              <a:rPr lang="el-GR" sz="2400" dirty="0">
                <a:latin typeface="Calibri" pitchFamily="34" charset="0"/>
                <a:ea typeface="Calibri" pitchFamily="34" charset="0"/>
                <a:cs typeface="Calibri" pitchFamily="34" charset="0"/>
              </a:rPr>
              <a:t> είναι απαραίτητο κάθε οντότητα μιας </a:t>
            </a:r>
            <a:r>
              <a:rPr lang="el-GR" sz="2400" dirty="0" smtClean="0">
                <a:latin typeface="Calibri" pitchFamily="34" charset="0"/>
                <a:ea typeface="Calibri" pitchFamily="34" charset="0"/>
                <a:cs typeface="Calibri" pitchFamily="34" charset="0"/>
              </a:rPr>
              <a:t>υπέρ-κλάσης </a:t>
            </a:r>
            <a:r>
              <a:rPr lang="el-GR" sz="2400" dirty="0">
                <a:latin typeface="Calibri" pitchFamily="34" charset="0"/>
                <a:ea typeface="Calibri" pitchFamily="34" charset="0"/>
                <a:cs typeface="Calibri" pitchFamily="34" charset="0"/>
              </a:rPr>
              <a:t>να είναι μέλος μιας υποκλάσης</a:t>
            </a:r>
            <a:r>
              <a:rPr lang="en-US" sz="2400" dirty="0">
                <a:latin typeface="Calibri" pitchFamily="34" charset="0"/>
                <a:ea typeface="Calibri" pitchFamily="34" charset="0"/>
                <a:cs typeface="Calibri" pitchFamily="34" charset="0"/>
              </a:rPr>
              <a:t> (covering</a:t>
            </a:r>
            <a:r>
              <a:rPr lang="el-GR"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completeness constraint)</a:t>
            </a:r>
          </a:p>
          <a:p>
            <a:pPr marL="342900" indent="-342900" algn="just">
              <a:spcBef>
                <a:spcPct val="50000"/>
              </a:spcBef>
              <a:buClr>
                <a:schemeClr val="tx1"/>
              </a:buClr>
              <a:buFont typeface="Wingdings" panose="05000000000000000000" pitchFamily="2" charset="2"/>
              <a:buChar char="§"/>
            </a:pP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i="1" dirty="0" smtClean="0">
                <a:solidFill>
                  <a:schemeClr val="accent6">
                    <a:lumMod val="75000"/>
                  </a:schemeClr>
                </a:solidFill>
                <a:latin typeface="Calibri" pitchFamily="34" charset="0"/>
                <a:ea typeface="Calibri" pitchFamily="34" charset="0"/>
                <a:cs typeface="Calibri" pitchFamily="34" charset="0"/>
              </a:rPr>
              <a:t>ολική</a:t>
            </a:r>
            <a:r>
              <a:rPr lang="en-US" sz="2400" i="1" dirty="0" smtClean="0">
                <a:solidFill>
                  <a:schemeClr val="accent6">
                    <a:lumMod val="75000"/>
                  </a:schemeClr>
                </a:solidFill>
                <a:latin typeface="Calibri" pitchFamily="34" charset="0"/>
                <a:ea typeface="Calibri" pitchFamily="34" charset="0"/>
                <a:cs typeface="Calibri" pitchFamily="34" charset="0"/>
              </a:rPr>
              <a:t> </a:t>
            </a:r>
            <a:r>
              <a:rPr lang="el-GR" sz="2400" i="1" dirty="0" smtClean="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κάθε οντότητα της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 είναι μέλος κάποιας υποκλάσης</a:t>
            </a:r>
          </a:p>
          <a:p>
            <a:pPr marL="342900" indent="-342900" algn="just">
              <a:spcBef>
                <a:spcPct val="50000"/>
              </a:spcBef>
              <a:buClr>
                <a:schemeClr val="tx1"/>
              </a:buClr>
              <a:buFont typeface="Wingdings" panose="05000000000000000000" pitchFamily="2" charset="2"/>
              <a:buChar char="§"/>
            </a:pPr>
            <a:r>
              <a:rPr lang="el-GR"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latin typeface="Calibri" pitchFamily="34" charset="0"/>
                <a:ea typeface="Calibri" pitchFamily="34" charset="0"/>
                <a:cs typeface="Calibri" pitchFamily="34" charset="0"/>
              </a:rPr>
              <a:t>αλλιώς</a:t>
            </a:r>
            <a:r>
              <a:rPr lang="el-GR"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20" name="Title 6"/>
          <p:cNvSpPr>
            <a:spLocks noGrp="1"/>
          </p:cNvSpPr>
          <p:nvPr>
            <p:ph type="title"/>
          </p:nvPr>
        </p:nvSpPr>
        <p:spPr>
          <a:xfrm>
            <a:off x="393700" y="198438"/>
            <a:ext cx="8229600" cy="1143000"/>
          </a:xfrm>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155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smtClean="0"/>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8</a:t>
            </a:fld>
            <a:endParaRPr lang="el-GR" altLang="en-US" smtClean="0"/>
          </a:p>
        </p:txBody>
      </p:sp>
      <p:sp>
        <p:nvSpPr>
          <p:cNvPr id="8210" name="Text Box 19"/>
          <p:cNvSpPr txBox="1">
            <a:spLocks noChangeArrowheads="1"/>
          </p:cNvSpPr>
          <p:nvPr/>
        </p:nvSpPr>
        <p:spPr bwMode="auto">
          <a:xfrm>
            <a:off x="410210" y="1011378"/>
            <a:ext cx="8137525" cy="707886"/>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smtClean="0"/>
              <a:t> </a:t>
            </a:r>
            <a:r>
              <a:rPr lang="el-GR" sz="2000" dirty="0" smtClean="0">
                <a:solidFill>
                  <a:schemeClr val="accent6">
                    <a:lumMod val="75000"/>
                  </a:schemeClr>
                </a:solidFill>
              </a:rPr>
              <a:t>Ανεξαρτησία </a:t>
            </a:r>
            <a:r>
              <a:rPr lang="el-GR" sz="2000" dirty="0">
                <a:solidFill>
                  <a:schemeClr val="accent6">
                    <a:lumMod val="75000"/>
                  </a:schemeClr>
                </a:solidFill>
              </a:rPr>
              <a:t>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smtClean="0"/>
              <a:t>αλλαγή </a:t>
            </a:r>
            <a:r>
              <a:rPr lang="el-GR" sz="1600" dirty="0"/>
              <a:t>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smtClean="0"/>
              <a:t>αλλαγή </a:t>
            </a:r>
            <a:r>
              <a:rPr lang="el-GR" sz="1600" dirty="0"/>
              <a:t>του </a:t>
            </a:r>
            <a:r>
              <a:rPr lang="el-GR" sz="1600" dirty="0" smtClean="0"/>
              <a:t>φυσικού </a:t>
            </a:r>
            <a:r>
              <a:rPr lang="el-GR" sz="1600" dirty="0"/>
              <a:t>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smtClean="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smtClean="0"/>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80</a:t>
            </a:fld>
            <a:endParaRPr lang="el-GR" altLang="en-US" smtClean="0"/>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478624" y="3017707"/>
            <a:ext cx="628358" cy="369332"/>
          </a:xfrm>
          <a:prstGeom prst="rect">
            <a:avLst/>
          </a:prstGeom>
          <a:noFill/>
          <a:ln w="9525">
            <a:noFill/>
            <a:miter lim="800000"/>
            <a:headEnd/>
            <a:tailEnd/>
          </a:ln>
        </p:spPr>
        <p:txBody>
          <a:bodyPr wrap="square">
            <a:spAutoFit/>
          </a:bodyPr>
          <a:lstStyle/>
          <a:p>
            <a:pPr>
              <a:spcBef>
                <a:spcPct val="50000"/>
              </a:spcBef>
            </a:pPr>
            <a:r>
              <a:rPr lang="en-US" sz="1800" b="1" dirty="0" smtClean="0">
                <a:solidFill>
                  <a:schemeClr val="accent6">
                    <a:lumMod val="75000"/>
                  </a:schemeClr>
                </a:solidFill>
              </a:rPr>
              <a:t>d</a:t>
            </a:r>
            <a:r>
              <a:rPr lang="el-GR" sz="1800" b="1" dirty="0" smtClean="0">
                <a:solidFill>
                  <a:schemeClr val="accent6">
                    <a:lumMod val="75000"/>
                  </a:schemeClr>
                </a:solidFill>
              </a:rPr>
              <a:t>/ο</a:t>
            </a:r>
            <a:endParaRPr lang="el-GR" sz="1800" b="1" dirty="0">
              <a:solidFill>
                <a:schemeClr val="accent6">
                  <a:lumMod val="75000"/>
                </a:schemeClr>
              </a:solidFill>
            </a:endParaRP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a:xfrm>
            <a:off x="508000" y="145281"/>
            <a:ext cx="8229600" cy="1143000"/>
          </a:xfrm>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smtClean="0"/>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81</a:t>
            </a:fld>
            <a:endParaRPr lang="el-GR" altLang="en-US" smtClean="0"/>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smtClean="0">
                <a:solidFill>
                  <a:schemeClr val="accent6">
                    <a:lumMod val="75000"/>
                  </a:schemeClr>
                </a:solidFill>
                <a:ea typeface="Calibri" pitchFamily="34" charset="0"/>
                <a:cs typeface="Calibri" pitchFamily="34" charset="0"/>
              </a:rPr>
              <a:t>Περιορισμοί επικάλυψης  (</a:t>
            </a:r>
            <a:r>
              <a:rPr lang="en-US" sz="2400" dirty="0" smtClean="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Στη γενική περίπτωση, </a:t>
            </a:r>
            <a:r>
              <a:rPr lang="el-GR" sz="2000" dirty="0" smtClean="0">
                <a:ea typeface="Calibri" pitchFamily="34" charset="0"/>
                <a:cs typeface="Calibri" pitchFamily="34" charset="0"/>
              </a:rPr>
              <a:t>μια </a:t>
            </a:r>
            <a:r>
              <a:rPr lang="el-GR" sz="2000" dirty="0">
                <a:ea typeface="Calibri" pitchFamily="34" charset="0"/>
                <a:cs typeface="Calibri" pitchFamily="34" charset="0"/>
              </a:rPr>
              <a:t>οντότητα </a:t>
            </a:r>
            <a:r>
              <a:rPr lang="el-GR" sz="2000" dirty="0" smtClean="0">
                <a:ea typeface="Calibri" pitchFamily="34" charset="0"/>
                <a:cs typeface="Calibri" pitchFamily="34" charset="0"/>
              </a:rPr>
              <a:t>μπορεί να </a:t>
            </a:r>
            <a:r>
              <a:rPr lang="el-GR" sz="2000" dirty="0">
                <a:ea typeface="Calibri" pitchFamily="34" charset="0"/>
                <a:cs typeface="Calibri" pitchFamily="34" charset="0"/>
              </a:rPr>
              <a:t>ανήκει σε </a:t>
            </a:r>
            <a:r>
              <a:rPr lang="el-GR" sz="2000" i="1" dirty="0">
                <a:ea typeface="Calibri" pitchFamily="34" charset="0"/>
                <a:cs typeface="Calibri" pitchFamily="34" charset="0"/>
              </a:rPr>
              <a:t>παραπάνω από μια</a:t>
            </a:r>
            <a:r>
              <a:rPr lang="el-GR" sz="2000" dirty="0">
                <a:ea typeface="Calibri" pitchFamily="34" charset="0"/>
                <a:cs typeface="Calibri" pitchFamily="34" charset="0"/>
              </a:rPr>
              <a:t> υποκλάσεις (</a:t>
            </a:r>
            <a:r>
              <a:rPr lang="el-GR" sz="2000" dirty="0" err="1">
                <a:ea typeface="Calibri" pitchFamily="34" charset="0"/>
                <a:cs typeface="Calibri" pitchFamily="34" charset="0"/>
              </a:rPr>
              <a:t>murder</a:t>
            </a:r>
            <a:r>
              <a:rPr lang="el-GR" sz="2000" dirty="0">
                <a:ea typeface="Calibri" pitchFamily="34" charset="0"/>
                <a:cs typeface="Calibri" pitchFamily="34" charset="0"/>
              </a:rPr>
              <a:t> </a:t>
            </a:r>
            <a:r>
              <a:rPr lang="el-GR" sz="2000" dirty="0" err="1">
                <a:ea typeface="Calibri" pitchFamily="34" charset="0"/>
                <a:cs typeface="Calibri" pitchFamily="34" charset="0"/>
              </a:rPr>
              <a:t>mystery</a:t>
            </a:r>
            <a:r>
              <a:rPr lang="el-GR" sz="2000" dirty="0">
                <a:ea typeface="Calibri" pitchFamily="34" charset="0"/>
                <a:cs typeface="Calibri" pitchFamily="34" charset="0"/>
              </a:rPr>
              <a:t> + </a:t>
            </a:r>
            <a:r>
              <a:rPr lang="el-GR" sz="2000" dirty="0" err="1">
                <a:ea typeface="Calibri" pitchFamily="34" charset="0"/>
                <a:cs typeface="Calibri" pitchFamily="34" charset="0"/>
              </a:rPr>
              <a:t>cartoon</a:t>
            </a:r>
            <a:r>
              <a:rPr lang="el-GR" sz="2000" dirty="0">
                <a:ea typeface="Calibri" pitchFamily="34" charset="0"/>
                <a:cs typeface="Calibri" pitchFamily="34" charset="0"/>
              </a:rPr>
              <a:t>: </a:t>
            </a:r>
            <a:r>
              <a:rPr lang="el-GR" sz="2000" dirty="0" err="1">
                <a:ea typeface="Calibri" pitchFamily="34" charset="0"/>
                <a:cs typeface="Calibri" pitchFamily="34" charset="0"/>
              </a:rPr>
              <a:t>Roger</a:t>
            </a:r>
            <a:r>
              <a:rPr lang="el-GR" sz="2000" dirty="0">
                <a:ea typeface="Calibri" pitchFamily="34" charset="0"/>
                <a:cs typeface="Calibri" pitchFamily="34" charset="0"/>
              </a:rPr>
              <a:t> </a:t>
            </a:r>
            <a:r>
              <a:rPr lang="el-GR" sz="2000" dirty="0" err="1">
                <a:ea typeface="Calibri" pitchFamily="34" charset="0"/>
                <a:cs typeface="Calibri" pitchFamily="34" charset="0"/>
              </a:rPr>
              <a:t>Rabbit</a:t>
            </a:r>
            <a:r>
              <a:rPr lang="el-GR" sz="2000" dirty="0" smtClean="0">
                <a:ea typeface="Calibri" pitchFamily="34" charset="0"/>
                <a:cs typeface="Calibri" pitchFamily="34" charset="0"/>
              </a:rPr>
              <a:t>)</a:t>
            </a:r>
            <a:endParaRPr lang="el-GR" sz="2000" dirty="0">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Συμβολισμός - </a:t>
            </a:r>
            <a:r>
              <a:rPr lang="en-US" sz="2000" b="1" dirty="0">
                <a:ea typeface="Calibri" pitchFamily="34" charset="0"/>
                <a:cs typeface="Calibri" pitchFamily="34" charset="0"/>
              </a:rPr>
              <a:t>d</a:t>
            </a:r>
            <a:r>
              <a:rPr lang="en-US" sz="2000" dirty="0">
                <a:ea typeface="Calibri" pitchFamily="34" charset="0"/>
                <a:cs typeface="Calibri" pitchFamily="34" charset="0"/>
              </a:rPr>
              <a:t>: disjoint </a:t>
            </a:r>
            <a:r>
              <a:rPr lang="el-GR" sz="2000" dirty="0">
                <a:ea typeface="Calibri" pitchFamily="34" charset="0"/>
                <a:cs typeface="Calibri" pitchFamily="34" charset="0"/>
              </a:rPr>
              <a:t>(ανήκει σε μία το πολύ) </a:t>
            </a:r>
            <a:r>
              <a:rPr lang="en-US" sz="2000" b="1" dirty="0">
                <a:ea typeface="Calibri" pitchFamily="34" charset="0"/>
                <a:cs typeface="Calibri" pitchFamily="34" charset="0"/>
              </a:rPr>
              <a:t>o</a:t>
            </a:r>
            <a:r>
              <a:rPr lang="en-US" sz="2000" dirty="0">
                <a:ea typeface="Calibri" pitchFamily="34" charset="0"/>
                <a:cs typeface="Calibri" pitchFamily="34" charset="0"/>
              </a:rPr>
              <a:t>: overlap</a:t>
            </a:r>
            <a:r>
              <a:rPr lang="el-GR" sz="2000" dirty="0">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smtClean="0"/>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82</a:t>
            </a:fld>
            <a:endParaRPr lang="el-GR" altLang="en-US" smtClean="0"/>
          </a:p>
        </p:txBody>
      </p:sp>
      <p:sp>
        <p:nvSpPr>
          <p:cNvPr id="67590" name="Text Box 3"/>
          <p:cNvSpPr txBox="1">
            <a:spLocks noChangeArrowheads="1"/>
          </p:cNvSpPr>
          <p:nvPr/>
        </p:nvSpPr>
        <p:spPr bwMode="auto">
          <a:xfrm>
            <a:off x="468313" y="1484313"/>
            <a:ext cx="8135937" cy="2523768"/>
          </a:xfrm>
          <a:prstGeom prst="rect">
            <a:avLst/>
          </a:prstGeom>
          <a:noFill/>
          <a:ln w="9525">
            <a:noFill/>
            <a:miter lim="800000"/>
            <a:headEnd/>
            <a:tailEnd/>
          </a:ln>
        </p:spPr>
        <p:txBody>
          <a:bodyPr>
            <a:spAutoFit/>
          </a:bodyPr>
          <a:lstStyle/>
          <a:p>
            <a:pPr algn="ctr">
              <a:spcBef>
                <a:spcPct val="50000"/>
              </a:spcBef>
              <a:buClr>
                <a:schemeClr val="tx1"/>
              </a:buClr>
            </a:pPr>
            <a:r>
              <a:rPr lang="el-GR" sz="2400" dirty="0" smtClean="0">
                <a:solidFill>
                  <a:schemeClr val="accent6">
                    <a:lumMod val="75000"/>
                  </a:schemeClr>
                </a:solidFill>
                <a:ea typeface="Calibri" pitchFamily="34" charset="0"/>
                <a:cs typeface="Calibri" pitchFamily="34" charset="0"/>
              </a:rPr>
              <a:t>Περιορισμοί κάλυψης ή συμμετοχής  (</a:t>
            </a:r>
            <a:r>
              <a:rPr lang="en-US" sz="2400" dirty="0" smtClean="0">
                <a:solidFill>
                  <a:schemeClr val="accent6">
                    <a:lumMod val="75000"/>
                  </a:schemeClr>
                </a:solidFill>
                <a:ea typeface="Calibri" pitchFamily="34" charset="0"/>
                <a:cs typeface="Calibri" pitchFamily="34" charset="0"/>
              </a:rPr>
              <a:t>covering/completeness constraint)</a:t>
            </a:r>
            <a:endParaRPr lang="el-GR" sz="2400" dirty="0" smtClean="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endParaRPr lang="en-US" sz="2000" dirty="0" smtClean="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i="1" dirty="0" smtClean="0">
                <a:solidFill>
                  <a:schemeClr val="accent6">
                    <a:lumMod val="75000"/>
                  </a:schemeClr>
                </a:solidFill>
                <a:latin typeface="Calibri" pitchFamily="34" charset="0"/>
                <a:ea typeface="Calibri" pitchFamily="34" charset="0"/>
                <a:cs typeface="Calibri" pitchFamily="34" charset="0"/>
              </a:rPr>
              <a:t>ολική</a:t>
            </a:r>
            <a:r>
              <a:rPr lang="en-US" sz="2000" i="1" dirty="0" smtClean="0">
                <a:solidFill>
                  <a:schemeClr val="accent6">
                    <a:lumMod val="75000"/>
                  </a:schemeClr>
                </a:solidFill>
                <a:latin typeface="Calibri" pitchFamily="34" charset="0"/>
                <a:ea typeface="Calibri" pitchFamily="34" charset="0"/>
                <a:cs typeface="Calibri" pitchFamily="34" charset="0"/>
              </a:rPr>
              <a:t> </a:t>
            </a:r>
            <a:r>
              <a:rPr lang="el-GR" sz="2000" i="1" dirty="0" smtClean="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smtClean="0">
                <a:solidFill>
                  <a:schemeClr val="tx2">
                    <a:lumMod val="50000"/>
                  </a:schemeClr>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κάθε οντότητα της </a:t>
            </a:r>
            <a:r>
              <a:rPr lang="el-GR" sz="2000" dirty="0" err="1" smtClean="0">
                <a:latin typeface="Calibri" pitchFamily="34" charset="0"/>
                <a:ea typeface="Calibri" pitchFamily="34" charset="0"/>
                <a:cs typeface="Calibri" pitchFamily="34" charset="0"/>
              </a:rPr>
              <a:t>υπερκλάσης</a:t>
            </a:r>
            <a:r>
              <a:rPr lang="el-GR" sz="2000" dirty="0" smtClean="0">
                <a:latin typeface="Calibri" pitchFamily="34" charset="0"/>
                <a:ea typeface="Calibri" pitchFamily="34" charset="0"/>
                <a:cs typeface="Calibri" pitchFamily="34" charset="0"/>
              </a:rPr>
              <a:t> είναι μέλος κάποιας </a:t>
            </a:r>
            <a:r>
              <a:rPr lang="el-GR" sz="2000" dirty="0" err="1" smtClean="0">
                <a:latin typeface="Calibri" pitchFamily="34" charset="0"/>
                <a:ea typeface="Calibri" pitchFamily="34" charset="0"/>
                <a:cs typeface="Calibri" pitchFamily="34" charset="0"/>
              </a:rPr>
              <a:t>υποκλάσης</a:t>
            </a:r>
            <a:endParaRPr lang="el-GR" sz="2000" dirty="0" smtClean="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dirty="0" smtClean="0">
                <a:solidFill>
                  <a:schemeClr val="tx2">
                    <a:lumMod val="50000"/>
                  </a:schemeClr>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smtClean="0"/>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83</a:t>
            </a:fld>
            <a:endParaRPr lang="el-GR" altLang="en-US" smtClean="0"/>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οντότητα μπορεί να έχει </a:t>
            </a:r>
            <a:r>
              <a:rPr lang="el-GR" sz="2400" i="1" dirty="0">
                <a:latin typeface="Calibri" pitchFamily="34" charset="0"/>
                <a:ea typeface="Calibri" pitchFamily="34" charset="0"/>
                <a:cs typeface="Calibri" pitchFamily="34" charset="0"/>
              </a:rPr>
              <a:t>παραπάνω από μια</a:t>
            </a:r>
            <a:r>
              <a:rPr lang="el-GR" sz="2400" dirty="0">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Ωρομίσθιος, Μισθωτός</a:t>
            </a:r>
          </a:p>
          <a:p>
            <a:endParaRPr lang="el-GR" sz="2400" dirty="0">
              <a:latin typeface="Calibri" pitchFamily="34" charset="0"/>
              <a:ea typeface="Calibri" pitchFamily="34" charset="0"/>
              <a:cs typeface="Calibri" pitchFamily="34" charset="0"/>
            </a:endParaRPr>
          </a:p>
          <a:p>
            <a:pPr>
              <a:buFont typeface="Wingdings" pitchFamily="2" charset="2"/>
              <a:buChar char="§"/>
            </a:pPr>
            <a:r>
              <a:rPr lang="el-GR" sz="2400" dirty="0">
                <a:latin typeface="Calibri" pitchFamily="34" charset="0"/>
                <a:ea typeface="Calibri" pitchFamily="34" charset="0"/>
                <a:cs typeface="Calibri" pitchFamily="34" charset="0"/>
              </a:rPr>
              <a:t> Η εξειδίκευση μπορεί να εφαρμοστεί </a:t>
            </a:r>
            <a:r>
              <a:rPr lang="el-GR" sz="2400" i="1" dirty="0">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latin typeface="Calibri" pitchFamily="34" charset="0"/>
              <a:ea typeface="Calibri" pitchFamily="34" charset="0"/>
              <a:cs typeface="Calibri" pitchFamily="34" charset="0"/>
            </a:endParaRPr>
          </a:p>
          <a:p>
            <a:pPr lvl="1">
              <a:buFont typeface="Wingdings" pitchFamily="2" charset="2"/>
              <a:buChar char="§"/>
            </a:pPr>
            <a:r>
              <a:rPr lang="el-GR" sz="2400" dirty="0">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smtClean="0"/>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84</a:t>
            </a:fld>
            <a:endParaRPr lang="el-GR" altLang="en-US" smtClean="0"/>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Η εξειδίκευση αντιστοιχεί σε </a:t>
            </a:r>
            <a:r>
              <a:rPr lang="en-US" sz="2400" i="1" dirty="0">
                <a:solidFill>
                  <a:schemeClr val="accent6">
                    <a:lumMod val="75000"/>
                  </a:schemeClr>
                </a:solidFill>
                <a:latin typeface="Calibri" pitchFamily="34" charset="0"/>
                <a:ea typeface="Calibri" pitchFamily="34" charset="0"/>
                <a:cs typeface="Calibri" pitchFamily="34" charset="0"/>
              </a:rPr>
              <a:t>top-down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Γενίκευση</a:t>
            </a:r>
            <a:r>
              <a:rPr lang="en-US" sz="2400" dirty="0">
                <a:latin typeface="Calibri" pitchFamily="34" charset="0"/>
                <a:ea typeface="Calibri" pitchFamily="34" charset="0"/>
                <a:cs typeface="Calibri" pitchFamily="34" charset="0"/>
              </a:rPr>
              <a:t>: </a:t>
            </a:r>
            <a:r>
              <a:rPr lang="en-US" sz="2400" i="1" dirty="0">
                <a:solidFill>
                  <a:schemeClr val="accent6">
                    <a:lumMod val="75000"/>
                  </a:schemeClr>
                </a:solidFill>
                <a:latin typeface="Calibri" pitchFamily="34" charset="0"/>
                <a:ea typeface="Calibri" pitchFamily="34" charset="0"/>
                <a:cs typeface="Calibri" pitchFamily="34" charset="0"/>
              </a:rPr>
              <a:t>bottom-up</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Γενίκευση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smtClean="0"/>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85</a:t>
            </a:fld>
            <a:endParaRPr lang="el-GR" altLang="en-US" smtClean="0"/>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(ιεραρχίες)</a:t>
            </a:r>
            <a:endParaRPr lang="el-GR" sz="2400" dirty="0">
              <a:solidFill>
                <a:schemeClr val="accent6">
                  <a:lumMod val="75000"/>
                </a:schemeClr>
              </a:solidFill>
            </a:endParaRP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smtClean="0">
                <a:latin typeface="Calibri" pitchFamily="34" charset="0"/>
                <a:ea typeface="Calibri" pitchFamily="34" charset="0"/>
                <a:cs typeface="Calibri" pitchFamily="34" charset="0"/>
              </a:rPr>
              <a:t>Θεωρείστε μια βάση δεδομένων που διατηρεί πληροφορίες για συλλόγους, φοιτητές και καθηγητές ενός Πανεπιστημίου</a:t>
            </a:r>
            <a:r>
              <a:rPr lang="en-US" sz="16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σύλλογος</a:t>
            </a:r>
            <a:r>
              <a:rPr lang="el-GR" sz="1600" dirty="0" smtClean="0">
                <a:latin typeface="Calibri" pitchFamily="34" charset="0"/>
                <a:ea typeface="Calibri" pitchFamily="34" charset="0"/>
                <a:cs typeface="Calibri" pitchFamily="34" charset="0"/>
              </a:rPr>
              <a:t> έχει έναν τίτλο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Για κάθε </a:t>
            </a:r>
            <a:r>
              <a:rPr lang="el-GR" sz="1600" i="1" dirty="0" smtClean="0">
                <a:solidFill>
                  <a:schemeClr val="accent6">
                    <a:lumMod val="75000"/>
                  </a:schemeClr>
                </a:solidFill>
                <a:latin typeface="Calibri" pitchFamily="34" charset="0"/>
                <a:ea typeface="Calibri" pitchFamily="34" charset="0"/>
                <a:cs typeface="Calibri" pitchFamily="34" charset="0"/>
              </a:rPr>
              <a:t>φοιτητή</a:t>
            </a:r>
            <a:r>
              <a:rPr lang="el-GR" sz="1600" dirty="0" smtClean="0">
                <a:latin typeface="Calibri" pitchFamily="34" charset="0"/>
                <a:ea typeface="Calibri" pitchFamily="34" charset="0"/>
                <a:cs typeface="Calibri" pitchFamily="34" charset="0"/>
              </a:rPr>
              <a:t> έχουμε το 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latin typeface="Calibri" pitchFamily="34" charset="0"/>
                <a:ea typeface="Calibri" pitchFamily="34" charset="0"/>
                <a:cs typeface="Calibri" pitchFamily="34" charset="0"/>
              </a:rPr>
              <a:t> Ένας </a:t>
            </a:r>
            <a:r>
              <a:rPr lang="el-GR" sz="1600" i="1" dirty="0" smtClean="0">
                <a:solidFill>
                  <a:schemeClr val="accent6">
                    <a:lumMod val="75000"/>
                  </a:schemeClr>
                </a:solidFill>
                <a:latin typeface="Calibri" pitchFamily="34" charset="0"/>
                <a:ea typeface="Calibri" pitchFamily="34" charset="0"/>
                <a:cs typeface="Calibri" pitchFamily="34" charset="0"/>
              </a:rPr>
              <a:t>καθηγητής</a:t>
            </a:r>
            <a:r>
              <a:rPr lang="el-GR" sz="1600" dirty="0" smtClean="0">
                <a:latin typeface="Calibri" pitchFamily="34" charset="0"/>
                <a:ea typeface="Calibri" pitchFamily="34" charset="0"/>
                <a:cs typeface="Calibri" pitchFamily="34" charset="0"/>
              </a:rPr>
              <a:t> έχει ένα όνομα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latin typeface="Calibri" pitchFamily="34" charset="0"/>
                <a:ea typeface="Calibri" pitchFamily="34" charset="0"/>
                <a:cs typeface="Calibri" pitchFamily="34" charset="0"/>
              </a:rPr>
              <a:t> Οι </a:t>
            </a:r>
            <a:r>
              <a:rPr lang="el-GR" sz="1600" dirty="0">
                <a:latin typeface="Calibri" pitchFamily="34" charset="0"/>
                <a:ea typeface="Calibri" pitchFamily="34" charset="0"/>
                <a:cs typeface="Calibri" pitchFamily="34" charset="0"/>
              </a:rPr>
              <a:t>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έναν ή περισσότερους συλλόγους. Καταγράφουμε την ημερομηνία εγγραφής του φοιτητή στο σύλλογο. Κάθε σύλλογος έχει τουλάχιστον έναν φοιτητή ως μέλος</a:t>
            </a:r>
            <a:endParaRPr lang="el-GR" sz="1600" dirty="0" smtClean="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latin typeface="Calibri" pitchFamily="34" charset="0"/>
                <a:ea typeface="Calibri" pitchFamily="34" charset="0"/>
                <a:cs typeface="Calibri" pitchFamily="34" charset="0"/>
              </a:rPr>
              <a:t> Ένας καθηγητής είναι είτε </a:t>
            </a:r>
            <a:r>
              <a:rPr lang="el-GR" sz="1600" i="1" dirty="0" smtClean="0">
                <a:latin typeface="Calibri" pitchFamily="34" charset="0"/>
                <a:ea typeface="Calibri" pitchFamily="34" charset="0"/>
                <a:cs typeface="Calibri" pitchFamily="34" charset="0"/>
              </a:rPr>
              <a:t>μερικής</a:t>
            </a:r>
            <a:r>
              <a:rPr lang="el-GR" sz="1600" dirty="0" smtClean="0">
                <a:latin typeface="Calibri" pitchFamily="34" charset="0"/>
                <a:ea typeface="Calibri" pitchFamily="34" charset="0"/>
                <a:cs typeface="Calibri" pitchFamily="34" charset="0"/>
              </a:rPr>
              <a:t> είτε </a:t>
            </a:r>
            <a:r>
              <a:rPr lang="el-GR" sz="1600" i="1" dirty="0" smtClean="0">
                <a:latin typeface="Calibri" pitchFamily="34" charset="0"/>
                <a:ea typeface="Calibri" pitchFamily="34" charset="0"/>
                <a:cs typeface="Calibri" pitchFamily="34" charset="0"/>
              </a:rPr>
              <a:t>πλήρους</a:t>
            </a:r>
            <a:r>
              <a:rPr lang="el-GR" sz="1600" dirty="0" smtClean="0">
                <a:latin typeface="Calibri" pitchFamily="34" charset="0"/>
                <a:ea typeface="Calibri" pitchFamily="34" charset="0"/>
                <a:cs typeface="Calibri" pitchFamily="34" charset="0"/>
              </a:rPr>
              <a:t> απασχόλησης</a:t>
            </a:r>
            <a:r>
              <a:rPr lang="en-US" sz="1600" dirty="0" smtClean="0">
                <a:latin typeface="Calibri" pitchFamily="34" charset="0"/>
                <a:ea typeface="Calibri" pitchFamily="34" charset="0"/>
                <a:cs typeface="Calibri" pitchFamily="34" charset="0"/>
              </a:rPr>
              <a:t>.</a:t>
            </a:r>
            <a:r>
              <a:rPr lang="el-GR" sz="1600" dirty="0" smtClean="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latin typeface="Calibri" pitchFamily="34" charset="0"/>
                <a:ea typeface="Calibri" pitchFamily="34" charset="0"/>
                <a:cs typeface="Calibri" pitchFamily="34" charset="0"/>
              </a:rPr>
              <a:t> Κάθε σύλλογος έχει ακριβώς έναν καθηγητή ως </a:t>
            </a:r>
            <a:r>
              <a:rPr lang="el-GR" sz="1600" i="1" dirty="0" smtClean="0">
                <a:latin typeface="Calibri" pitchFamily="34" charset="0"/>
                <a:ea typeface="Calibri" pitchFamily="34" charset="0"/>
                <a:cs typeface="Calibri" pitchFamily="34" charset="0"/>
              </a:rPr>
              <a:t>σύμβουλο</a:t>
            </a:r>
            <a:r>
              <a:rPr lang="el-GR" sz="1600" dirty="0" smtClean="0">
                <a:latin typeface="Calibri" pitchFamily="34" charset="0"/>
                <a:ea typeface="Calibri" pitchFamily="34" charset="0"/>
                <a:cs typeface="Calibri" pitchFamily="34" charset="0"/>
              </a:rPr>
              <a:t>, ο οποίος πρέπει να είναι καθηγητής πλήρους 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smtClean="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smtClean="0">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smtClean="0">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smtClean="0"/>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86</a:t>
            </a:fld>
            <a:endParaRPr lang="el-GR" altLang="en-US" dirty="0" smtClean="0"/>
          </a:p>
        </p:txBody>
      </p:sp>
      <p:sp>
        <p:nvSpPr>
          <p:cNvPr id="8" name="Title 7"/>
          <p:cNvSpPr>
            <a:spLocks noGrp="1"/>
          </p:cNvSpPr>
          <p:nvPr>
            <p:ph type="title"/>
          </p:nvPr>
        </p:nvSpPr>
        <p:spPr>
          <a:xfrm>
            <a:off x="383442" y="0"/>
            <a:ext cx="8229600" cy="1143000"/>
          </a:xfrm>
        </p:spPr>
        <p:txBody>
          <a:bodyPr/>
          <a:lstStyle/>
          <a:p>
            <a:r>
              <a:rPr lang="el-GR" dirty="0" smtClean="0">
                <a:solidFill>
                  <a:schemeClr val="accent6">
                    <a:lumMod val="75000"/>
                  </a:schemeClr>
                </a:solidFill>
              </a:rPr>
              <a:t>Άσκηση</a:t>
            </a:r>
            <a:endParaRPr lang="el-GR" sz="2400" dirty="0">
              <a:solidFill>
                <a:schemeClr val="accent6">
                  <a:lumMod val="75000"/>
                </a:schemeClr>
              </a:solidFill>
            </a:endParaRPr>
          </a:p>
        </p:txBody>
      </p:sp>
      <p:sp>
        <p:nvSpPr>
          <p:cNvPr id="265217" name="Rectangle 1"/>
          <p:cNvSpPr>
            <a:spLocks noChangeArrowheads="1"/>
          </p:cNvSpPr>
          <p:nvPr/>
        </p:nvSpPr>
        <p:spPr bwMode="auto">
          <a:xfrm>
            <a:off x="248138" y="1249369"/>
            <a:ext cx="85002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t>Θέλουμε να κατασκευάσουμε μια βάση δεδομένων η οποία θα διατηρεί πληροφορίες για </a:t>
            </a:r>
            <a:r>
              <a:rPr lang="el-GR" i="1" dirty="0"/>
              <a:t>πτήσεις αεροπορικών εταιριών</a:t>
            </a:r>
            <a:r>
              <a:rPr lang="el-GR" dirty="0"/>
              <a:t>. </a:t>
            </a:r>
            <a:endParaRPr lang="el-GR" dirty="0" smtClean="0"/>
          </a:p>
          <a:p>
            <a:endParaRPr lang="el-GR" dirty="0"/>
          </a:p>
          <a:p>
            <a:pPr marL="285750" lvl="0" indent="-285750">
              <a:buFont typeface="Wingdings" panose="05000000000000000000" pitchFamily="2" charset="2"/>
              <a:buChar char="§"/>
            </a:pPr>
            <a:r>
              <a:rPr lang="el-GR" dirty="0"/>
              <a:t>Για κάθε </a:t>
            </a:r>
            <a:r>
              <a:rPr lang="el-GR" i="1" dirty="0"/>
              <a:t>αεροπορική εταιρία </a:t>
            </a:r>
            <a:r>
              <a:rPr lang="el-GR" dirty="0"/>
              <a:t>έχουμε έναν μοναδικό κωδικό, ένα όνομα, μια διεύθυνση και ένα ή περισσότερα τηλέφωνα επικοινωνίας. </a:t>
            </a:r>
          </a:p>
          <a:p>
            <a:pPr marL="285750" lvl="0" indent="-285750">
              <a:buFont typeface="Wingdings" panose="05000000000000000000" pitchFamily="2" charset="2"/>
              <a:buChar char="§"/>
            </a:pPr>
            <a:r>
              <a:rPr lang="el-GR" dirty="0"/>
              <a:t>Για κάθε </a:t>
            </a:r>
            <a:r>
              <a:rPr lang="el-GR" i="1" dirty="0"/>
              <a:t>πτήση </a:t>
            </a:r>
            <a:r>
              <a:rPr lang="el-GR" dirty="0"/>
              <a:t>έχουμε ένα μοναδικό κωδικό πτήσης, μια προγραμματισμένη ώρα αναχώρησης, μια προγραμματισμένη ώρα άφιξης, τον κωδικό του αεροδρομίου αναχώρησης, τον κωδικό του αεροδρομίου προορισμού και τον κωδικό της αεροπορικής εταιρίας που την πραγματοποιεί.</a:t>
            </a:r>
          </a:p>
          <a:p>
            <a:pPr marL="285750" lvl="0" indent="-285750">
              <a:buFont typeface="Wingdings" panose="05000000000000000000" pitchFamily="2" charset="2"/>
              <a:buChar char="§"/>
            </a:pPr>
            <a:r>
              <a:rPr lang="el-GR" dirty="0"/>
              <a:t>Κρατάμε επίσης </a:t>
            </a:r>
            <a:r>
              <a:rPr lang="el-GR" i="1" dirty="0"/>
              <a:t>ιστορικό</a:t>
            </a:r>
            <a:r>
              <a:rPr lang="el-GR" dirty="0"/>
              <a:t> για τις πτήσεις. Συγκεκριμένα, για κάθε ημερομηνία που πραγματοποιήθηκε μια πτήση  έχουμε την πραγματική ώρα αναχώρησης και την πραγματική ώρα άφιξης.</a:t>
            </a:r>
          </a:p>
          <a:p>
            <a:endParaRPr lang="el-GR" dirty="0"/>
          </a:p>
          <a:p>
            <a:r>
              <a:rPr lang="el-GR" dirty="0" smtClean="0"/>
              <a:t>Σχεδιάστε </a:t>
            </a:r>
            <a:r>
              <a:rPr lang="el-GR" dirty="0"/>
              <a:t>ένα κατάλληλο μοντέλο οντοτήτων/συσχετίσεων.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a:t>
            </a:r>
            <a:r>
              <a:rPr lang="el-GR" altLang="en-US" dirty="0" smtClean="0"/>
              <a:t>9-20</a:t>
            </a:r>
            <a:r>
              <a:rPr lang="el-GR" altLang="en-US" dirty="0" smtClean="0"/>
              <a:t>20</a:t>
            </a:r>
            <a:endParaRPr lang="el-GR" altLang="en-US" dirty="0" smtClean="0"/>
          </a:p>
        </p:txBody>
      </p:sp>
    </p:spTree>
    <p:extLst>
      <p:ext uri="{BB962C8B-B14F-4D97-AF65-F5344CB8AC3E}">
        <p14:creationId xmlns:p14="http://schemas.microsoft.com/office/powerpoint/2010/main" val="806340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smtClean="0"/>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87</a:t>
            </a:fld>
            <a:endParaRPr lang="el-GR" altLang="en-US" smtClean="0"/>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smtClean="0"/>
              <a:t> Πρέπει </a:t>
            </a:r>
            <a:r>
              <a:rPr lang="el-GR" sz="2400" dirty="0"/>
              <a:t>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smtClean="0"/>
              <a:t> Αποφυγή πλεονασμού </a:t>
            </a:r>
            <a:r>
              <a:rPr lang="el-GR" sz="2400" dirty="0"/>
              <a:t>(αποθηκευτικός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smtClean="0"/>
              <a:t> Απλότητα</a:t>
            </a:r>
            <a:endParaRPr lang="el-GR" sz="2400" dirty="0"/>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smtClean="0">
                <a:solidFill>
                  <a:schemeClr val="accent6">
                    <a:lumMod val="75000"/>
                  </a:schemeClr>
                </a:solidFill>
              </a:rPr>
              <a:t>Πότε ένα σχήμα είναι </a:t>
            </a:r>
            <a:r>
              <a:rPr lang="el-GR" sz="2400" dirty="0">
                <a:solidFill>
                  <a:schemeClr val="accent6">
                    <a:lumMod val="75000"/>
                  </a:schemeClr>
                </a:solidFill>
              </a:rPr>
              <a:t>«καλό»;</a:t>
            </a:r>
          </a:p>
        </p:txBody>
      </p:sp>
      <p:sp>
        <p:nvSpPr>
          <p:cNvPr id="10" name="Title 9"/>
          <p:cNvSpPr>
            <a:spLocks noGrp="1"/>
          </p:cNvSpPr>
          <p:nvPr>
            <p:ph type="title"/>
          </p:nvPr>
        </p:nvSpPr>
        <p:spPr/>
        <p:txBody>
          <a:bodyPr/>
          <a:lstStyle/>
          <a:p>
            <a:r>
              <a:rPr lang="el-GR" dirty="0" smtClean="0">
                <a:solidFill>
                  <a:schemeClr val="accent6">
                    <a:lumMod val="75000"/>
                  </a:schemeClr>
                </a:solidFill>
              </a:rPr>
              <a:t>Κριτήρια</a:t>
            </a:r>
            <a:endParaRPr lang="el-GR"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smtClean="0">
                <a:solidFill>
                  <a:schemeClr val="accent1">
                    <a:lumMod val="75000"/>
                  </a:schemeClr>
                </a:solidFill>
              </a:rPr>
              <a:t>Αρκετές διαφορές στα διαγράμματα Ο/Σ</a:t>
            </a:r>
            <a:br>
              <a:rPr lang="el-GR" dirty="0" smtClean="0">
                <a:solidFill>
                  <a:schemeClr val="accent1">
                    <a:lumMod val="75000"/>
                  </a:schemeClr>
                </a:solidFill>
              </a:rPr>
            </a:br>
            <a:r>
              <a:rPr lang="el-GR" dirty="0" smtClean="0">
                <a:solidFill>
                  <a:schemeClr val="accent1">
                    <a:lumMod val="75000"/>
                  </a:schemeClr>
                </a:solidFill>
              </a:rPr>
              <a:t>	στο συμβολισμό (είδαμε για τις συμμετοχές),</a:t>
            </a:r>
          </a:p>
          <a:p>
            <a:r>
              <a:rPr lang="el-GR" dirty="0">
                <a:solidFill>
                  <a:schemeClr val="accent1">
                    <a:lumMod val="75000"/>
                  </a:schemeClr>
                </a:solidFill>
              </a:rPr>
              <a:t>	</a:t>
            </a:r>
            <a:r>
              <a:rPr lang="el-GR" dirty="0" smtClean="0">
                <a:solidFill>
                  <a:schemeClr val="accent1">
                    <a:lumMod val="75000"/>
                  </a:schemeClr>
                </a:solidFill>
              </a:rPr>
              <a:t>αλλά και στη σημασιολογία</a:t>
            </a:r>
          </a:p>
          <a:p>
            <a:r>
              <a:rPr lang="el-GR" dirty="0" smtClean="0">
                <a:solidFill>
                  <a:schemeClr val="accent1">
                    <a:lumMod val="75000"/>
                  </a:schemeClr>
                </a:solidFill>
              </a:rPr>
              <a:t>Θα ακολουθήσουμε το συμβολισμό/σημασιολογία που ορίσαμε στο μάθημα</a:t>
            </a:r>
            <a:endParaRPr lang="el-GR" dirty="0">
              <a:solidFill>
                <a:schemeClr val="accent1">
                  <a:lumMod val="75000"/>
                </a:schemeClr>
              </a:solidFill>
            </a:endParaRPr>
          </a:p>
        </p:txBody>
      </p:sp>
    </p:spTree>
    <p:extLst>
      <p:ext uri="{BB962C8B-B14F-4D97-AF65-F5344CB8AC3E}">
        <p14:creationId xmlns:p14="http://schemas.microsoft.com/office/powerpoint/2010/main" val="7936051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smtClean="0"/>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88</a:t>
            </a:fld>
            <a:endParaRPr lang="el-GR" altLang="en-US" smtClean="0"/>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a:t>
            </a:r>
            <a:r>
              <a:rPr lang="el-GR" sz="2800" dirty="0" smtClean="0">
                <a:latin typeface="Calibri" pitchFamily="34" charset="0"/>
                <a:ea typeface="Calibri" pitchFamily="34" charset="0"/>
                <a:cs typeface="Calibri" pitchFamily="34" charset="0"/>
              </a:rPr>
              <a:t>στοιχείου, συχνά ερωτήματα</a:t>
            </a:r>
            <a:endParaRPr lang="el-GR" sz="2800" dirty="0">
              <a:latin typeface="Calibri" pitchFamily="34" charset="0"/>
              <a:ea typeface="Calibri" pitchFamily="34" charset="0"/>
              <a:cs typeface="Calibri" pitchFamily="34" charset="0"/>
            </a:endParaRP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4. Γνωρίσματα </a:t>
            </a:r>
            <a:r>
              <a:rPr lang="el-GR" sz="2400" dirty="0">
                <a:latin typeface="Calibri" pitchFamily="34" charset="0"/>
                <a:ea typeface="Calibri" pitchFamily="34" charset="0"/>
                <a:cs typeface="Calibri" pitchFamily="34" charset="0"/>
              </a:rPr>
              <a:t>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smtClean="0">
                <a:solidFill>
                  <a:schemeClr val="accent6">
                    <a:lumMod val="75000"/>
                  </a:schemeClr>
                </a:solidFill>
              </a:rPr>
              <a:t>Κριτήρια Σχεδιασμού</a:t>
            </a:r>
            <a:endParaRPr lang="el-GR" dirty="0">
              <a:solidFill>
                <a:schemeClr val="accent6">
                  <a:lumMod val="75000"/>
                </a:schemeClr>
              </a:solidFill>
            </a:endParaRP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6. Χρήση ιεραρχίας;</a:t>
            </a:r>
            <a:endParaRPr lang="el-GR" sz="24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103058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smtClean="0"/>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89</a:t>
            </a:fld>
            <a:endParaRPr lang="el-GR" altLang="en-US" smtClean="0"/>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latin typeface="Calibri" pitchFamily="34" charset="0"/>
                <a:ea typeface="Calibri" pitchFamily="34" charset="0"/>
                <a:cs typeface="Calibri" pitchFamily="34" charset="0"/>
              </a:rPr>
              <a:t> [Chen, ACM TODS 1(1), Jan 1976]</a:t>
            </a:r>
            <a:endParaRPr lang="el-GR" sz="2400" dirty="0">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smtClean="0">
                <a:solidFill>
                  <a:schemeClr val="accent6">
                    <a:lumMod val="75000"/>
                  </a:schemeClr>
                </a:solidFill>
              </a:rPr>
              <a:t>Ιστορία</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smtClean="0"/>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smtClean="0"/>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1</a:t>
            </a:r>
            <a:r>
              <a:rPr lang="el-GR" sz="2400" b="1" dirty="0">
                <a:solidFill>
                  <a:schemeClr val="accent6">
                    <a:lumMod val="75000"/>
                  </a:schemeClr>
                </a:solidFill>
                <a:latin typeface="Calibri" pitchFamily="34" charset="0"/>
                <a:ea typeface="Calibri" pitchFamily="34" charset="0"/>
                <a:cs typeface="Calibri" pitchFamily="34" charset="0"/>
              </a:rPr>
              <a:t>.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smtClean="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Τι </a:t>
            </a:r>
            <a:r>
              <a:rPr lang="el-GR" sz="2000" dirty="0">
                <a:solidFill>
                  <a:schemeClr val="tx2">
                    <a:lumMod val="50000"/>
                  </a:schemeClr>
                </a:solidFill>
                <a:latin typeface="Calibri" pitchFamily="34" charset="0"/>
                <a:ea typeface="Calibri" pitchFamily="34" charset="0"/>
                <a:cs typeface="Calibri" pitchFamily="34" charset="0"/>
              </a:rPr>
              <a:t>δεδομένα θα </a:t>
            </a:r>
            <a:r>
              <a:rPr lang="el-GR" sz="2000" dirty="0" smtClean="0">
                <a:solidFill>
                  <a:schemeClr val="tx2">
                    <a:lumMod val="50000"/>
                  </a:schemeClr>
                </a:solidFill>
                <a:latin typeface="Calibri" pitchFamily="34" charset="0"/>
                <a:ea typeface="Calibri" pitchFamily="34" charset="0"/>
                <a:cs typeface="Calibri" pitchFamily="34" charset="0"/>
              </a:rPr>
              <a:t>αποθηκευτούν</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smtClean="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Ποιες </a:t>
            </a:r>
            <a:r>
              <a:rPr lang="el-GR" sz="2000" dirty="0">
                <a:solidFill>
                  <a:schemeClr val="tx2">
                    <a:lumMod val="50000"/>
                  </a:schemeClr>
                </a:solidFill>
                <a:latin typeface="Calibri" pitchFamily="34" charset="0"/>
                <a:ea typeface="Calibri" pitchFamily="34" charset="0"/>
                <a:cs typeface="Calibri" pitchFamily="34" charset="0"/>
              </a:rPr>
              <a:t>εφαρμογές θα κτιστούν πάνω στα </a:t>
            </a:r>
            <a:r>
              <a:rPr lang="el-GR" sz="2000" dirty="0" smtClean="0">
                <a:solidFill>
                  <a:schemeClr val="tx2">
                    <a:lumMod val="50000"/>
                  </a:schemeClr>
                </a:solidFill>
                <a:latin typeface="Calibri" pitchFamily="34" charset="0"/>
                <a:ea typeface="Calibri" pitchFamily="34" charset="0"/>
                <a:cs typeface="Calibri" pitchFamily="34" charset="0"/>
              </a:rPr>
              <a:t>δεδομένα</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Ποιες </a:t>
            </a:r>
            <a:r>
              <a:rPr lang="el-GR" sz="2000" dirty="0">
                <a:solidFill>
                  <a:schemeClr val="tx2">
                    <a:lumMod val="50000"/>
                  </a:schemeClr>
                </a:solidFill>
                <a:latin typeface="Calibri" pitchFamily="34" charset="0"/>
                <a:ea typeface="Calibri" pitchFamily="34" charset="0"/>
                <a:cs typeface="Calibri" pitchFamily="34" charset="0"/>
              </a:rPr>
              <a:t>λειτουργίες είναι συχνές</a:t>
            </a:r>
          </a:p>
          <a:p>
            <a:pPr algn="just" eaLnBrk="0" hangingPunct="0">
              <a:spcBef>
                <a:spcPct val="50000"/>
              </a:spcBef>
            </a:pPr>
            <a:endParaRPr lang="el-GR" sz="2000" b="1" i="1" dirty="0" smtClean="0">
              <a:solidFill>
                <a:schemeClr val="accent3">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b="1" i="1" dirty="0" smtClean="0">
                <a:solidFill>
                  <a:schemeClr val="accent3">
                    <a:lumMod val="75000"/>
                  </a:schemeClr>
                </a:solidFill>
                <a:latin typeface="Calibri" pitchFamily="34" charset="0"/>
                <a:ea typeface="Calibri" pitchFamily="34" charset="0"/>
                <a:cs typeface="Calibri" pitchFamily="34" charset="0"/>
              </a:rPr>
              <a:t>Περιγραφή σε φυσική γλώσσα</a:t>
            </a:r>
            <a:endParaRPr lang="el-GR" sz="2000" b="1" i="1" dirty="0">
              <a:solidFill>
                <a:schemeClr val="accent3">
                  <a:lumMod val="75000"/>
                </a:schemeClr>
              </a:solidFill>
              <a:latin typeface="Calibri" pitchFamily="34" charset="0"/>
              <a:ea typeface="Calibri" pitchFamily="34" charset="0"/>
              <a:cs typeface="Calibri" pitchFamily="34" charset="0"/>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smtClean="0"/>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90</a:t>
            </a:fld>
            <a:endParaRPr lang="el-GR" altLang="en-US" smtClean="0"/>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a:t>
            </a:r>
            <a:r>
              <a:rPr lang="el-GR" altLang="en-US" dirty="0" smtClean="0"/>
              <a:t>4-20</a:t>
            </a:r>
            <a:r>
              <a:rPr lang="en-US" altLang="en-US" dirty="0" smtClean="0"/>
              <a:t>1</a:t>
            </a:r>
            <a:r>
              <a:rPr lang="el-GR" altLang="en-US" dirty="0" smtClean="0"/>
              <a:t>5</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91</a:t>
            </a:fld>
            <a:endParaRPr lang="el-GR" altLang="en-US" dirty="0" smtClean="0"/>
          </a:p>
        </p:txBody>
      </p:sp>
      <p:sp>
        <p:nvSpPr>
          <p:cNvPr id="48134" name="TextBox 6"/>
          <p:cNvSpPr txBox="1">
            <a:spLocks noChangeArrowheads="1"/>
          </p:cNvSpPr>
          <p:nvPr/>
        </p:nvSpPr>
        <p:spPr bwMode="auto">
          <a:xfrm>
            <a:off x="266700" y="1088321"/>
            <a:ext cx="8610600" cy="5201424"/>
          </a:xfrm>
          <a:prstGeom prst="rect">
            <a:avLst/>
          </a:prstGeom>
          <a:noFill/>
          <a:ln w="9525">
            <a:noFill/>
            <a:miter lim="800000"/>
            <a:headEnd/>
            <a:tailEnd/>
          </a:ln>
        </p:spPr>
        <p:txBody>
          <a:bodyPr wrap="square">
            <a:spAutoFit/>
          </a:bodyPr>
          <a:lstStyle/>
          <a:p>
            <a:pPr algn="just"/>
            <a:r>
              <a:rPr lang="el-GR" dirty="0">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latin typeface="Calibri" pitchFamily="34" charset="0"/>
                <a:ea typeface="Calibri" pitchFamily="34" charset="0"/>
                <a:cs typeface="Calibri" pitchFamily="34" charset="0"/>
              </a:rPr>
              <a:t>προτιμήσεις φοιτητών </a:t>
            </a:r>
            <a:r>
              <a:rPr lang="el-GR" i="1" dirty="0" smtClean="0">
                <a:latin typeface="Calibri" pitchFamily="34" charset="0"/>
                <a:ea typeface="Calibri" pitchFamily="34" charset="0"/>
                <a:cs typeface="Calibri" pitchFamily="34" charset="0"/>
              </a:rPr>
              <a:t>σε </a:t>
            </a:r>
            <a:r>
              <a:rPr lang="el-GR" i="1" dirty="0">
                <a:latin typeface="Calibri" pitchFamily="34" charset="0"/>
                <a:ea typeface="Calibri" pitchFamily="34" charset="0"/>
                <a:cs typeface="Calibri" pitchFamily="34" charset="0"/>
              </a:rPr>
              <a:t>φαγητά που σερβίρουν εστιατόρια</a:t>
            </a:r>
            <a:r>
              <a:rPr lang="el-GR" dirty="0">
                <a:latin typeface="Calibri" pitchFamily="34" charset="0"/>
                <a:ea typeface="Calibri" pitchFamily="34" charset="0"/>
                <a:cs typeface="Calibri" pitchFamily="34" charset="0"/>
              </a:rPr>
              <a:t>.</a:t>
            </a: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 </a:t>
            </a:r>
            <a:endParaRPr lang="el-GR" sz="1600" i="1" dirty="0">
              <a:latin typeface="Calibri" pitchFamily="34" charset="0"/>
              <a:ea typeface="Calibri" pitchFamily="34" charset="0"/>
              <a:cs typeface="Calibri" pitchFamily="34" charset="0"/>
            </a:endParaRPr>
          </a:p>
          <a:p>
            <a:pPr algn="just"/>
            <a:endParaRPr lang="el-GR" sz="800"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latin typeface="Calibri" pitchFamily="34" charset="0"/>
                <a:ea typeface="Calibri" pitchFamily="34" charset="0"/>
                <a:cs typeface="Calibri" pitchFamily="34" charset="0"/>
              </a:rPr>
              <a:t> έχει ένα όνομα (που είναι μοναδικό) και μια διεύθυνση. </a:t>
            </a:r>
            <a:endParaRPr lang="el-GR" dirty="0" smtClean="0">
              <a:latin typeface="Calibri" pitchFamily="34" charset="0"/>
              <a:ea typeface="Calibri" pitchFamily="34" charset="0"/>
              <a:cs typeface="Calibri" pitchFamily="34" charset="0"/>
            </a:endParaRPr>
          </a:p>
          <a:p>
            <a:pPr algn="just">
              <a:buFont typeface="Wingdings" pitchFamily="2" charset="2"/>
              <a:buChar char="§"/>
            </a:pPr>
            <a:r>
              <a:rPr lang="el-GR" dirty="0" smtClean="0">
                <a:latin typeface="Calibri" pitchFamily="34" charset="0"/>
                <a:ea typeface="Calibri" pitchFamily="34" charset="0"/>
                <a:cs typeface="Calibri" pitchFamily="34" charset="0"/>
              </a:rPr>
              <a:t> Ένα εστιατόριο </a:t>
            </a:r>
            <a:r>
              <a:rPr lang="el-GR" dirty="0" smtClean="0">
                <a:solidFill>
                  <a:schemeClr val="accent6">
                    <a:lumMod val="75000"/>
                  </a:schemeClr>
                </a:solidFill>
                <a:latin typeface="Calibri" pitchFamily="34" charset="0"/>
                <a:ea typeface="Calibri" pitchFamily="34" charset="0"/>
                <a:cs typeface="Calibri" pitchFamily="34" charset="0"/>
              </a:rPr>
              <a:t>σερβίρει</a:t>
            </a:r>
            <a:r>
              <a:rPr lang="el-GR" dirty="0" smtClean="0">
                <a:latin typeface="Calibri" pitchFamily="34" charset="0"/>
                <a:ea typeface="Calibri" pitchFamily="34" charset="0"/>
                <a:cs typeface="Calibri" pitchFamily="34" charset="0"/>
              </a:rPr>
              <a:t> φαγητά.</a:t>
            </a:r>
            <a:endParaRPr lang="el-GR"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a:t>
            </a:r>
            <a:r>
              <a:rPr lang="el-GR" dirty="0">
                <a:latin typeface="Calibri" pitchFamily="34" charset="0"/>
                <a:ea typeface="Calibri" pitchFamily="34" charset="0"/>
                <a:cs typeface="Calibri" pitchFamily="34" charset="0"/>
              </a:rPr>
              <a:t> έχει ένα όνομα </a:t>
            </a:r>
            <a:r>
              <a:rPr lang="el-GR" dirty="0" smtClean="0">
                <a:latin typeface="Calibri" pitchFamily="34" charset="0"/>
                <a:ea typeface="Calibri" pitchFamily="34" charset="0"/>
                <a:cs typeface="Calibri" pitchFamily="34" charset="0"/>
              </a:rPr>
              <a:t>(</a:t>
            </a:r>
            <a:r>
              <a:rPr lang="el-GR" dirty="0" err="1" smtClean="0">
                <a:latin typeface="Calibri" pitchFamily="34" charset="0"/>
                <a:ea typeface="Calibri" pitchFamily="34" charset="0"/>
                <a:cs typeface="Calibri" pitchFamily="34" charset="0"/>
              </a:rPr>
              <a:t>π.χ</a:t>
            </a:r>
            <a:r>
              <a:rPr lang="el-GR" dirty="0" smtClean="0">
                <a:latin typeface="Calibri" pitchFamily="34" charset="0"/>
                <a:ea typeface="Calibri" pitchFamily="34" charset="0"/>
                <a:cs typeface="Calibri" pitchFamily="34" charset="0"/>
              </a:rPr>
              <a:t>, παστίτσιο, καρμπονάρα) και </a:t>
            </a:r>
            <a:r>
              <a:rPr lang="el-GR" dirty="0">
                <a:latin typeface="Calibri" pitchFamily="34" charset="0"/>
                <a:ea typeface="Calibri" pitchFamily="34" charset="0"/>
                <a:cs typeface="Calibri" pitchFamily="34" charset="0"/>
              </a:rPr>
              <a:t>μια </a:t>
            </a:r>
            <a:r>
              <a:rPr lang="el-GR" dirty="0" smtClean="0">
                <a:latin typeface="Calibri" pitchFamily="34" charset="0"/>
                <a:ea typeface="Calibri" pitchFamily="34" charset="0"/>
                <a:cs typeface="Calibri" pitchFamily="34" charset="0"/>
              </a:rPr>
              <a:t>τιμή. Το όνομα του φαγητού είναι μοναδικό σε κάθε εστιατόριο. </a:t>
            </a:r>
            <a:r>
              <a:rPr lang="el-GR" i="1" dirty="0" smtClean="0">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smtClean="0">
                <a:latin typeface="Calibri" pitchFamily="34" charset="0"/>
                <a:ea typeface="Calibri" pitchFamily="34" charset="0"/>
                <a:cs typeface="Calibri" pitchFamily="34" charset="0"/>
              </a:rPr>
              <a:t> Η </a:t>
            </a:r>
            <a:r>
              <a:rPr lang="el-GR"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ενός φαγητού </a:t>
            </a:r>
            <a:r>
              <a:rPr lang="el-GR" dirty="0">
                <a:latin typeface="Calibri" pitchFamily="34" charset="0"/>
                <a:ea typeface="Calibri" pitchFamily="34" charset="0"/>
                <a:cs typeface="Calibri" pitchFamily="34" charset="0"/>
              </a:rPr>
              <a:t>μπορεί να είναι διαφορετική σε </a:t>
            </a:r>
            <a:r>
              <a:rPr lang="el-GR" dirty="0" smtClean="0">
                <a:latin typeface="Calibri" pitchFamily="34" charset="0"/>
                <a:ea typeface="Calibri" pitchFamily="34" charset="0"/>
                <a:cs typeface="Calibri" pitchFamily="34" charset="0"/>
              </a:rPr>
              <a:t>διαφορετικά </a:t>
            </a:r>
            <a:r>
              <a:rPr lang="el-GR" dirty="0">
                <a:latin typeface="Calibri" pitchFamily="34" charset="0"/>
                <a:ea typeface="Calibri" pitchFamily="34" charset="0"/>
                <a:cs typeface="Calibri" pitchFamily="34" charset="0"/>
              </a:rPr>
              <a:t>εστιατόριο. </a:t>
            </a:r>
            <a:endParaRPr lang="el-GR" i="1" dirty="0" smtClean="0">
              <a:latin typeface="Calibri" pitchFamily="34" charset="0"/>
              <a:ea typeface="Calibri" pitchFamily="34" charset="0"/>
              <a:cs typeface="Calibri" pitchFamily="34" charset="0"/>
            </a:endParaRPr>
          </a:p>
          <a:p>
            <a:pPr algn="just">
              <a:buFont typeface="Wingdings" pitchFamily="2" charset="2"/>
              <a:buChar char="§"/>
            </a:pPr>
            <a:r>
              <a:rPr lang="el-GR" i="1" dirty="0" smtClean="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Σε ένα φοιτητή </a:t>
            </a:r>
            <a:r>
              <a:rPr lang="el-GR" dirty="0" smtClean="0">
                <a:solidFill>
                  <a:schemeClr val="accent6">
                    <a:lumMod val="75000"/>
                  </a:schemeClr>
                </a:solidFill>
                <a:latin typeface="Calibri" pitchFamily="34" charset="0"/>
                <a:ea typeface="Calibri" pitchFamily="34" charset="0"/>
                <a:cs typeface="Calibri" pitchFamily="34" charset="0"/>
              </a:rPr>
              <a:t>αρέσει</a:t>
            </a:r>
            <a:r>
              <a:rPr lang="el-GR" dirty="0" smtClean="0">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αρέσει η «καρμπονάρα» που σερβίρει το εστιατόριο «</a:t>
            </a:r>
            <a:r>
              <a:rPr lang="en-US" dirty="0" smtClean="0">
                <a:latin typeface="Calibri" pitchFamily="34" charset="0"/>
                <a:ea typeface="Calibri" pitchFamily="34" charset="0"/>
                <a:cs typeface="Calibri" pitchFamily="34" charset="0"/>
              </a:rPr>
              <a:t>La </a:t>
            </a:r>
            <a:r>
              <a:rPr lang="en-US" dirty="0" err="1" smtClean="0">
                <a:latin typeface="Calibri" pitchFamily="34" charset="0"/>
                <a:ea typeface="Calibri" pitchFamily="34" charset="0"/>
                <a:cs typeface="Calibri" pitchFamily="34" charset="0"/>
              </a:rPr>
              <a:t>Trattoria</a:t>
            </a:r>
            <a:r>
              <a:rPr lang="el-GR" dirty="0" smtClean="0">
                <a:latin typeface="Calibri" pitchFamily="34" charset="0"/>
                <a:ea typeface="Calibri" pitchFamily="34" charset="0"/>
                <a:cs typeface="Calibri" pitchFamily="34" charset="0"/>
              </a:rPr>
              <a:t>» (αλλά πιθανών όχι η «καρμπονάρα» που σερβίρει το εστιατόριο «</a:t>
            </a:r>
            <a:r>
              <a:rPr lang="en-US" dirty="0" smtClean="0">
                <a:latin typeface="Calibri" pitchFamily="34" charset="0"/>
                <a:ea typeface="Calibri" pitchFamily="34" charset="0"/>
                <a:cs typeface="Calibri" pitchFamily="34" charset="0"/>
              </a:rPr>
              <a:t>Il </a:t>
            </a:r>
            <a:r>
              <a:rPr lang="en-US" dirty="0" err="1" smtClean="0">
                <a:latin typeface="Calibri" pitchFamily="34" charset="0"/>
                <a:ea typeface="Calibri" pitchFamily="34" charset="0"/>
                <a:cs typeface="Calibri" pitchFamily="34" charset="0"/>
              </a:rPr>
              <a:t>Forno</a:t>
            </a:r>
            <a:r>
              <a:rPr lang="el-GR" dirty="0" smtClean="0">
                <a:latin typeface="Calibri" pitchFamily="34" charset="0"/>
                <a:ea typeface="Calibri" pitchFamily="34" charset="0"/>
                <a:cs typeface="Calibri" pitchFamily="34" charset="0"/>
              </a:rPr>
              <a:t>»), ενώ στη φοιτήτρια Μαρία αρέσει ο «μουσακάς» που σερβίρει  το εστιατόριο «Θωμάς».</a:t>
            </a:r>
            <a:endParaRPr lang="el-GR" dirty="0">
              <a:latin typeface="Calibri" pitchFamily="34" charset="0"/>
              <a:ea typeface="Calibri" pitchFamily="34" charset="0"/>
              <a:cs typeface="Calibri" pitchFamily="34" charset="0"/>
            </a:endParaRPr>
          </a:p>
          <a:p>
            <a:pPr algn="just">
              <a:buFont typeface="Wingdings" pitchFamily="2" charset="2"/>
              <a:buChar char="§"/>
            </a:pPr>
            <a:r>
              <a:rPr lang="el-GR" dirty="0" smtClean="0">
                <a:latin typeface="Calibri" pitchFamily="34" charset="0"/>
                <a:ea typeface="Calibri" pitchFamily="34" charset="0"/>
                <a:cs typeface="Calibri" pitchFamily="34" charset="0"/>
              </a:rPr>
              <a:t> Κάθε </a:t>
            </a:r>
            <a:r>
              <a:rPr lang="el-GR" dirty="0">
                <a:latin typeface="Calibri" pitchFamily="34" charset="0"/>
                <a:ea typeface="Calibri" pitchFamily="34" charset="0"/>
                <a:cs typeface="Calibri" pitchFamily="34" charset="0"/>
              </a:rPr>
              <a:t>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a:t>
            </a:r>
            <a:r>
              <a:rPr lang="el-GR" dirty="0" smtClean="0">
                <a:latin typeface="Calibri" pitchFamily="34" charset="0"/>
                <a:ea typeface="Calibri" pitchFamily="34" charset="0"/>
                <a:cs typeface="Calibri" pitchFamily="34" charset="0"/>
              </a:rPr>
              <a:t>κανέναν </a:t>
            </a:r>
            <a:r>
              <a:rPr lang="el-GR" dirty="0">
                <a:latin typeface="Calibri" pitchFamily="34" charset="0"/>
                <a:ea typeface="Calibri" pitchFamily="34" charset="0"/>
                <a:cs typeface="Calibri" pitchFamily="34" charset="0"/>
              </a:rPr>
              <a:t>φοιτητή.</a:t>
            </a:r>
          </a:p>
        </p:txBody>
      </p:sp>
      <p:sp>
        <p:nvSpPr>
          <p:cNvPr id="2" name="Title 1"/>
          <p:cNvSpPr>
            <a:spLocks noGrp="1"/>
          </p:cNvSpPr>
          <p:nvPr>
            <p:ph type="title"/>
          </p:nvPr>
        </p:nvSpPr>
        <p:spPr>
          <a:xfrm>
            <a:off x="419100" y="121298"/>
            <a:ext cx="8229600" cy="900404"/>
          </a:xfrm>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smtClean="0"/>
              <a:t>Ευαγγελία </a:t>
            </a:r>
            <a:r>
              <a:rPr lang="el-GR" altLang="en-US" dirty="0" err="1" smtClean="0"/>
              <a:t>Πιτουρά</a:t>
            </a:r>
            <a:endParaRPr lang="el-GR" altLang="en-US" dirty="0" smtClean="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92</a:t>
            </a:fld>
            <a:endParaRPr lang="el-GR" altLang="en-US" dirty="0" smtClean="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5016758"/>
          </a:xfrm>
          <a:prstGeom prst="rect">
            <a:avLst/>
          </a:prstGeom>
          <a:noFill/>
          <a:ln w="9525">
            <a:noFill/>
            <a:miter lim="800000"/>
            <a:headEnd/>
            <a:tailEnd/>
          </a:ln>
        </p:spPr>
        <p:txBody>
          <a:bodyPr>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a:t>
            </a:r>
            <a:r>
              <a:rPr lang="el-GR" sz="1600" dirty="0" smtClean="0">
                <a:latin typeface="Calibri" pitchFamily="34" charset="0"/>
                <a:ea typeface="Calibri" pitchFamily="34" charset="0"/>
                <a:cs typeface="Calibri" pitchFamily="34" charset="0"/>
              </a:rPr>
              <a:t>θέλουμε να διατηρούμε πληροφορία για επισκευές αυτοκινήτων: </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latin typeface="Calibri" pitchFamily="34" charset="0"/>
                <a:ea typeface="Calibri" pitchFamily="34" charset="0"/>
                <a:cs typeface="Calibri" pitchFamily="34" charset="0"/>
              </a:rPr>
              <a:t> έχουμε το μοναδικό αριθμό πινακίδων του, τη μάρκα </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πχ </a:t>
            </a:r>
            <a:r>
              <a:rPr lang="en-US" sz="1600" dirty="0">
                <a:latin typeface="Calibri" pitchFamily="34" charset="0"/>
                <a:ea typeface="Calibri" pitchFamily="34" charset="0"/>
                <a:cs typeface="Calibri" pitchFamily="34" charset="0"/>
              </a:rPr>
              <a:t>FIAT, BMW)</a:t>
            </a:r>
            <a:r>
              <a:rPr lang="el-GR" sz="1600" dirty="0">
                <a:latin typeface="Calibri" pitchFamily="34" charset="0"/>
                <a:ea typeface="Calibri" pitchFamily="34" charset="0"/>
                <a:cs typeface="Calibri" pitchFamily="34" charset="0"/>
              </a:rPr>
              <a:t> και το μοντέλο του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a:t>
            </a:r>
            <a:r>
              <a:rPr lang="en-US" sz="1600" dirty="0" err="1">
                <a:latin typeface="Calibri" pitchFamily="34" charset="0"/>
                <a:ea typeface="Calibri" pitchFamily="34" charset="0"/>
                <a:cs typeface="Calibri" pitchFamily="34" charset="0"/>
              </a:rPr>
              <a:t>Punto</a:t>
            </a:r>
            <a:r>
              <a:rPr lang="en-US" sz="1600" dirty="0">
                <a:latin typeface="Calibri" pitchFamily="34" charset="0"/>
                <a:ea typeface="Calibri" pitchFamily="34" charset="0"/>
                <a:cs typeface="Calibri" pitchFamily="34" charset="0"/>
              </a:rPr>
              <a:t>, Polo</a:t>
            </a:r>
            <a:r>
              <a:rPr lang="en-US" sz="1600" dirty="0" smtClean="0">
                <a:latin typeface="Calibri" pitchFamily="34" charset="0"/>
                <a:ea typeface="Calibri" pitchFamily="34" charset="0"/>
                <a:cs typeface="Calibri" pitchFamily="34" charset="0"/>
              </a:rPr>
              <a:t>)</a:t>
            </a:r>
            <a:r>
              <a:rPr lang="el-GR" sz="1600" dirty="0" smtClean="0">
                <a:latin typeface="Calibri" pitchFamily="34" charset="0"/>
                <a:ea typeface="Calibri" pitchFamily="34" charset="0"/>
                <a:cs typeface="Calibri" pitchFamily="34" charset="0"/>
              </a:rPr>
              <a:t> καθώς και τον πελάτη που είναι ιδιοκτήτης του αυτοκινήτου.</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Για </a:t>
            </a:r>
            <a:r>
              <a:rPr lang="el-GR" sz="1600" dirty="0">
                <a:latin typeface="Calibri" pitchFamily="34" charset="0"/>
                <a:ea typeface="Calibri" pitchFamily="34" charset="0"/>
                <a:cs typeface="Calibri" pitchFamily="34" charset="0"/>
              </a:rPr>
              <a:t>κάθε </a:t>
            </a:r>
            <a:r>
              <a:rPr lang="el-GR" sz="1600" i="1" dirty="0" smtClean="0">
                <a:solidFill>
                  <a:schemeClr val="accent6">
                    <a:lumMod val="75000"/>
                  </a:schemeClr>
                </a:solidFill>
                <a:latin typeface="Calibri" pitchFamily="34" charset="0"/>
                <a:ea typeface="Calibri" pitchFamily="34" charset="0"/>
                <a:cs typeface="Calibri" pitchFamily="34" charset="0"/>
              </a:rPr>
              <a:t>επισκευή</a:t>
            </a:r>
            <a:r>
              <a:rPr lang="el-GR" sz="1600" dirty="0" smtClean="0">
                <a:latin typeface="Calibri" pitchFamily="34" charset="0"/>
                <a:ea typeface="Calibri" pitchFamily="34" charset="0"/>
                <a:cs typeface="Calibri" pitchFamily="34" charset="0"/>
              </a:rPr>
              <a:t>, διατηρούμε έναν μοναδικό αριθμό, μια </a:t>
            </a:r>
            <a:r>
              <a:rPr lang="el-GR" sz="1600" dirty="0">
                <a:latin typeface="Calibri" pitchFamily="34" charset="0"/>
                <a:ea typeface="Calibri" pitchFamily="34" charset="0"/>
                <a:cs typeface="Calibri" pitchFamily="34" charset="0"/>
              </a:rPr>
              <a:t>περιγραφή της εργασίας που </a:t>
            </a:r>
            <a:r>
              <a:rPr lang="el-GR" sz="1600" dirty="0" smtClean="0">
                <a:latin typeface="Calibri" pitchFamily="34" charset="0"/>
                <a:ea typeface="Calibri" pitchFamily="34" charset="0"/>
                <a:cs typeface="Calibri" pitchFamily="34" charset="0"/>
              </a:rPr>
              <a:t>έγινε, </a:t>
            </a:r>
            <a:r>
              <a:rPr lang="el-GR" sz="1600" dirty="0">
                <a:latin typeface="Calibri" pitchFamily="34" charset="0"/>
                <a:ea typeface="Calibri" pitchFamily="34" charset="0"/>
                <a:cs typeface="Calibri" pitchFamily="34" charset="0"/>
              </a:rPr>
              <a:t>την ημερομηνία, και το συνολικό </a:t>
            </a:r>
            <a:r>
              <a:rPr lang="el-GR" sz="1600" dirty="0" smtClean="0">
                <a:latin typeface="Calibri" pitchFamily="34" charset="0"/>
                <a:ea typeface="Calibri" pitchFamily="34" charset="0"/>
                <a:cs typeface="Calibri" pitchFamily="34" charset="0"/>
              </a:rPr>
              <a:t>κόστος της. </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Μια επισκευή περιλαμβάνει </a:t>
            </a:r>
            <a:r>
              <a:rPr lang="el-GR" sz="1600" dirty="0" smtClean="0">
                <a:latin typeface="Calibri" pitchFamily="34" charset="0"/>
                <a:ea typeface="Calibri" pitchFamily="34" charset="0"/>
                <a:cs typeface="Calibri" pitchFamily="34" charset="0"/>
              </a:rPr>
              <a:t>την αλλαγή </a:t>
            </a:r>
            <a:r>
              <a:rPr lang="el-GR" sz="1600" dirty="0">
                <a:latin typeface="Calibri" pitchFamily="34" charset="0"/>
                <a:ea typeface="Calibri" pitchFamily="34" charset="0"/>
                <a:cs typeface="Calibri" pitchFamily="34" charset="0"/>
              </a:rPr>
              <a:t>μηδέν ή περισσοτέρων </a:t>
            </a:r>
            <a:r>
              <a:rPr lang="el-GR" sz="1600" dirty="0" smtClean="0">
                <a:latin typeface="Calibri" pitchFamily="34" charset="0"/>
                <a:ea typeface="Calibri" pitchFamily="34" charset="0"/>
                <a:cs typeface="Calibri" pitchFamily="34" charset="0"/>
              </a:rPr>
              <a:t>ειδών από </a:t>
            </a:r>
            <a:r>
              <a:rPr lang="el-GR" sz="1600" i="1" dirty="0" smtClean="0">
                <a:solidFill>
                  <a:schemeClr val="accent6">
                    <a:lumMod val="75000"/>
                  </a:schemeClr>
                </a:solidFill>
                <a:latin typeface="Calibri" pitchFamily="34" charset="0"/>
                <a:ea typeface="Calibri" pitchFamily="34" charset="0"/>
                <a:cs typeface="Calibri" pitchFamily="34" charset="0"/>
              </a:rPr>
              <a:t>εξαρτήματα</a:t>
            </a:r>
            <a:r>
              <a:rPr lang="el-GR" sz="1600" i="1" dirty="0" smtClean="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μπαταρία, τακάκια </a:t>
            </a:r>
            <a:r>
              <a:rPr lang="el-GR" sz="1600" dirty="0" err="1">
                <a:latin typeface="Calibri" pitchFamily="34" charset="0"/>
                <a:ea typeface="Calibri" pitchFamily="34" charset="0"/>
                <a:cs typeface="Calibri" pitchFamily="34" charset="0"/>
              </a:rPr>
              <a:t>κλπ</a:t>
            </a:r>
            <a:r>
              <a:rPr lang="el-GR"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Για </a:t>
            </a:r>
            <a:r>
              <a:rPr lang="el-GR" sz="1600" dirty="0">
                <a:latin typeface="Calibri" pitchFamily="34" charset="0"/>
                <a:ea typeface="Calibri" pitchFamily="34" charset="0"/>
                <a:cs typeface="Calibri" pitchFamily="34" charset="0"/>
              </a:rPr>
              <a:t>κάθε εξάρτημα καταγράφουμε το </a:t>
            </a:r>
            <a:r>
              <a:rPr lang="el-GR" sz="1600" dirty="0" smtClean="0">
                <a:latin typeface="Calibri" pitchFamily="34" charset="0"/>
                <a:ea typeface="Calibri" pitchFamily="34" charset="0"/>
                <a:cs typeface="Calibri" pitchFamily="34" charset="0"/>
              </a:rPr>
              <a:t>μοναδικό όνομα του εξαρτήματος</a:t>
            </a:r>
            <a:r>
              <a:rPr lang="el-GR"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smtClean="0">
                <a:latin typeface="Calibri" pitchFamily="34" charset="0"/>
                <a:ea typeface="Calibri" pitchFamily="34" charset="0"/>
                <a:cs typeface="Calibri" pitchFamily="34" charset="0"/>
              </a:rPr>
              <a:t>και τον αριθμό του ίδιου είδους εξαρτήματος </a:t>
            </a:r>
            <a:r>
              <a:rPr lang="el-GR" sz="1600" dirty="0" smtClean="0">
                <a:latin typeface="Calibri" pitchFamily="34" charset="0"/>
                <a:ea typeface="Calibri" pitchFamily="34" charset="0"/>
                <a:cs typeface="Calibri" pitchFamily="34" charset="0"/>
              </a:rPr>
              <a:t>που αλλάξαμε (πχ 1 μπαταρία, 2 τακάκια).</a:t>
            </a:r>
          </a:p>
          <a:p>
            <a:pPr algn="just">
              <a:buFont typeface="Wingdings" pitchFamily="2" charset="2"/>
              <a:buChar char="§"/>
            </a:pPr>
            <a:endParaRPr lang="el-GR" sz="1600" dirty="0" smtClean="0">
              <a:latin typeface="Calibri" pitchFamily="34" charset="0"/>
              <a:ea typeface="Calibri" pitchFamily="34" charset="0"/>
              <a:cs typeface="Calibri" pitchFamily="34" charset="0"/>
            </a:endParaRPr>
          </a:p>
          <a:p>
            <a:pPr algn="just">
              <a:buFont typeface="Wingdings" pitchFamily="2" charset="2"/>
              <a:buChar char="§"/>
            </a:pPr>
            <a:r>
              <a:rPr lang="el-GR" sz="1600" dirty="0" smtClean="0">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smtClean="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πελάτης είναι </a:t>
            </a:r>
            <a:r>
              <a:rPr lang="el-GR" sz="1600" i="1" dirty="0" smtClean="0">
                <a:latin typeface="Calibri" pitchFamily="34" charset="0"/>
                <a:ea typeface="Calibri" pitchFamily="34" charset="0"/>
                <a:cs typeface="Calibri" pitchFamily="34" charset="0"/>
              </a:rPr>
              <a:t>ιδιοκτήτης</a:t>
            </a:r>
            <a:r>
              <a:rPr lang="el-GR" sz="1600" dirty="0" smtClean="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ενός ή περισσοτέρων αυτοκινήτων.</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αυτοκίνητο έχει ένα μοναδικό </a:t>
            </a:r>
            <a:r>
              <a:rPr lang="el-GR" sz="1600" dirty="0" smtClean="0">
                <a:latin typeface="Calibri" pitchFamily="34" charset="0"/>
                <a:ea typeface="Calibri" pitchFamily="34" charset="0"/>
                <a:cs typeface="Calibri" pitchFamily="34" charset="0"/>
              </a:rPr>
              <a:t>ιδιοκτήτη </a:t>
            </a:r>
            <a:r>
              <a:rPr lang="el-GR" sz="1600" dirty="0">
                <a:latin typeface="Calibri" pitchFamily="34" charset="0"/>
                <a:ea typeface="Calibri" pitchFamily="34" charset="0"/>
                <a:cs typeface="Calibri" pitchFamily="34" charset="0"/>
              </a:rPr>
              <a:t>(αγνοούμε συν-ιδιοκτησίες αυτοκινήτων</a:t>
            </a:r>
            <a:r>
              <a:rPr lang="el-GR" sz="1600" dirty="0" smtClean="0">
                <a:latin typeface="Calibri" pitchFamily="34" charset="0"/>
                <a:ea typeface="Calibri" pitchFamily="34" charset="0"/>
                <a:cs typeface="Calibri" pitchFamily="34" charset="0"/>
              </a:rPr>
              <a:t>).</a:t>
            </a:r>
          </a:p>
          <a:p>
            <a:pPr algn="just"/>
            <a:endParaRPr lang="el-GR" sz="1600" dirty="0" smtClean="0">
              <a:latin typeface="Calibri" pitchFamily="34" charset="0"/>
              <a:ea typeface="Calibri" pitchFamily="34" charset="0"/>
              <a:cs typeface="Calibri" pitchFamily="34" charset="0"/>
            </a:endParaRPr>
          </a:p>
          <a:p>
            <a:pPr algn="just"/>
            <a:r>
              <a:rPr lang="el-GR" sz="1600" i="1" dirty="0" smtClean="0">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p>
        </p:txBody>
      </p:sp>
      <p:sp>
        <p:nvSpPr>
          <p:cNvPr id="8" name="Title 7"/>
          <p:cNvSpPr>
            <a:spLocks noGrp="1"/>
          </p:cNvSpPr>
          <p:nvPr>
            <p:ph type="title"/>
          </p:nvPr>
        </p:nvSpPr>
        <p:spPr>
          <a:xfrm>
            <a:off x="457200" y="151984"/>
            <a:ext cx="8229600" cy="1143000"/>
          </a:xfrm>
        </p:spPr>
        <p:txBody>
          <a:bodyPr>
            <a:normAutofit/>
          </a:bodyPr>
          <a:lstStyle/>
          <a:p>
            <a:r>
              <a:rPr lang="el-GR" dirty="0" smtClean="0">
                <a:solidFill>
                  <a:schemeClr val="accent6">
                    <a:lumMod val="75000"/>
                  </a:schemeClr>
                </a:solidFill>
              </a:rPr>
              <a:t>Άσκηση </a:t>
            </a:r>
            <a:br>
              <a:rPr lang="el-GR" dirty="0" smtClean="0">
                <a:solidFill>
                  <a:schemeClr val="accent6">
                    <a:lumMod val="75000"/>
                  </a:schemeClr>
                </a:solidFill>
              </a:rPr>
            </a:br>
            <a:r>
              <a:rPr lang="el-GR" sz="1800" dirty="0" smtClean="0">
                <a:solidFill>
                  <a:schemeClr val="accent6">
                    <a:lumMod val="75000"/>
                  </a:schemeClr>
                </a:solidFill>
              </a:rPr>
              <a:t>(η εκφώνηση διαφέρει λίγο από αυτήν στις τυπωμένες σημειώσεις)</a:t>
            </a: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smtClean="0"/>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93</a:t>
            </a:fld>
            <a:endParaRPr lang="el-GR" altLang="en-US" smtClean="0"/>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smtClean="0">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smtClean="0">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γυμναστήρι</a:t>
            </a:r>
            <a:r>
              <a:rPr lang="el-GR" sz="1600" i="1" dirty="0" smtClean="0">
                <a:latin typeface="Calibri" pitchFamily="34" charset="0"/>
                <a:ea typeface="Calibri" pitchFamily="34" charset="0"/>
                <a:cs typeface="Calibri" pitchFamily="34" charset="0"/>
              </a:rPr>
              <a:t>ο</a:t>
            </a:r>
            <a:r>
              <a:rPr lang="el-GR" sz="1600" dirty="0" smtClean="0">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smtClean="0">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εργαζόμενος</a:t>
            </a:r>
            <a:r>
              <a:rPr lang="el-GR" sz="1600" dirty="0" smtClean="0">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smtClean="0">
                <a:latin typeface="Calibri" pitchFamily="34" charset="0"/>
                <a:ea typeface="Calibri" pitchFamily="34" charset="0"/>
                <a:cs typeface="Calibri" pitchFamily="34" charset="0"/>
              </a:rPr>
              <a:t>  Ένας εργαζόμενος μπορεί να </a:t>
            </a:r>
            <a:r>
              <a:rPr lang="el-GR" sz="1600" i="1" dirty="0" smtClean="0">
                <a:solidFill>
                  <a:schemeClr val="accent6">
                    <a:lumMod val="75000"/>
                  </a:schemeClr>
                </a:solidFill>
                <a:latin typeface="Calibri" pitchFamily="34" charset="0"/>
                <a:ea typeface="Calibri" pitchFamily="34" charset="0"/>
                <a:cs typeface="Calibri" pitchFamily="34" charset="0"/>
              </a:rPr>
              <a:t>δουλεύει</a:t>
            </a:r>
            <a:r>
              <a:rPr lang="el-GR" sz="1600" dirty="0" smtClean="0">
                <a:solidFill>
                  <a:schemeClr val="accent6">
                    <a:lumMod val="75000"/>
                  </a:schemeClr>
                </a:solidFill>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σε πολλά γυμναστήρια. </a:t>
            </a:r>
            <a:r>
              <a:rPr lang="el-GR" sz="1400" dirty="0" smtClean="0">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smtClean="0">
                <a:latin typeface="Calibri" pitchFamily="34" charset="0"/>
                <a:ea typeface="Calibri" pitchFamily="34" charset="0"/>
                <a:cs typeface="Calibri" pitchFamily="34" charset="0"/>
              </a:rPr>
              <a:t>Ioannina</a:t>
            </a:r>
            <a:r>
              <a:rPr lang="en-US" sz="1400" dirty="0" smtClean="0">
                <a:latin typeface="Calibri" pitchFamily="34" charset="0"/>
                <a:ea typeface="Calibri" pitchFamily="34" charset="0"/>
                <a:cs typeface="Calibri" pitchFamily="34" charset="0"/>
              </a:rPr>
              <a:t> Fitness</a:t>
            </a:r>
            <a:r>
              <a:rPr lang="el-GR" sz="1400" dirty="0" smtClean="0">
                <a:latin typeface="Calibri" pitchFamily="34" charset="0"/>
                <a:ea typeface="Calibri" pitchFamily="34" charset="0"/>
                <a:cs typeface="Calibri" pitchFamily="34" charset="0"/>
              </a:rPr>
              <a:t>»  και στο γυμναστήριο με όνομα «</a:t>
            </a:r>
            <a:r>
              <a:rPr lang="en-US" sz="1400" dirty="0" smtClean="0">
                <a:latin typeface="Calibri" pitchFamily="34" charset="0"/>
                <a:ea typeface="Calibri" pitchFamily="34" charset="0"/>
                <a:cs typeface="Calibri" pitchFamily="34" charset="0"/>
              </a:rPr>
              <a:t>HDV</a:t>
            </a:r>
            <a:r>
              <a:rPr lang="el-GR" sz="14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Για κάθε εργαζόμενο, καταγράφουμε και το </a:t>
            </a:r>
            <a:r>
              <a:rPr lang="el-GR" sz="1600" i="1" dirty="0" smtClean="0">
                <a:latin typeface="Calibri" pitchFamily="34" charset="0"/>
                <a:ea typeface="Calibri" pitchFamily="34" charset="0"/>
                <a:cs typeface="Calibri" pitchFamily="34" charset="0"/>
              </a:rPr>
              <a:t>ποσοστό του χρόνου  </a:t>
            </a:r>
            <a:r>
              <a:rPr lang="el-GR" sz="1600" dirty="0" smtClean="0">
                <a:latin typeface="Calibri" pitchFamily="34" charset="0"/>
                <a:ea typeface="Calibri" pitchFamily="34" charset="0"/>
                <a:cs typeface="Calibri" pitchFamily="34" charset="0"/>
              </a:rPr>
              <a:t>που δουλεύει σε ένα γυμναστήριο. </a:t>
            </a:r>
            <a:r>
              <a:rPr lang="el-GR" sz="1400" dirty="0" smtClean="0">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smtClean="0">
                <a:latin typeface="Calibri" pitchFamily="34" charset="0"/>
                <a:ea typeface="Calibri" pitchFamily="34" charset="0"/>
                <a:cs typeface="Calibri" pitchFamily="34" charset="0"/>
              </a:rPr>
              <a:t>Ioannina</a:t>
            </a:r>
            <a:r>
              <a:rPr lang="en-US" sz="1400" dirty="0" smtClean="0">
                <a:latin typeface="Calibri" pitchFamily="34" charset="0"/>
                <a:ea typeface="Calibri" pitchFamily="34" charset="0"/>
                <a:cs typeface="Calibri" pitchFamily="34" charset="0"/>
              </a:rPr>
              <a:t> Fitness</a:t>
            </a:r>
            <a:r>
              <a:rPr lang="el-GR" sz="1400" dirty="0" smtClean="0">
                <a:latin typeface="Calibri" pitchFamily="34" charset="0"/>
                <a:ea typeface="Calibri" pitchFamily="34" charset="0"/>
                <a:cs typeface="Calibri" pitchFamily="34" charset="0"/>
              </a:rPr>
              <a:t>» και 50% στο γυμναστήριο «</a:t>
            </a:r>
            <a:r>
              <a:rPr lang="en-US" sz="1400" dirty="0" smtClean="0">
                <a:latin typeface="Calibri" pitchFamily="34" charset="0"/>
                <a:ea typeface="Calibri" pitchFamily="34" charset="0"/>
                <a:cs typeface="Calibri" pitchFamily="34" charset="0"/>
              </a:rPr>
              <a:t>HDV</a:t>
            </a:r>
            <a:r>
              <a:rPr lang="el-GR" sz="1400" dirty="0" smtClean="0">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Κάποιοι από τους εργαζομένους έχουν μία από τις παρακάτω </a:t>
            </a:r>
            <a:r>
              <a:rPr lang="el-GR" sz="1600" i="1" dirty="0" smtClean="0">
                <a:solidFill>
                  <a:schemeClr val="accent6">
                    <a:lumMod val="75000"/>
                  </a:schemeClr>
                </a:solidFill>
                <a:latin typeface="Calibri" pitchFamily="34" charset="0"/>
                <a:ea typeface="Calibri" pitchFamily="34" charset="0"/>
                <a:cs typeface="Calibri" pitchFamily="34" charset="0"/>
              </a:rPr>
              <a:t>ειδικότητες</a:t>
            </a:r>
            <a:r>
              <a:rPr lang="el-GR" sz="1600" dirty="0" smtClean="0">
                <a:latin typeface="Calibri" pitchFamily="34" charset="0"/>
                <a:ea typeface="Calibri" pitchFamily="34" charset="0"/>
                <a:cs typeface="Calibri" pitchFamily="34" charset="0"/>
              </a:rPr>
              <a:t>: γραμματέας, προσωπικός γυμναστής και διευθυντής. Κάθε εργαζόμενος έχει το πολύ μία (δηλαδή, μία ή καμία) ειδικότητα.</a:t>
            </a:r>
          </a:p>
          <a:p>
            <a:pPr algn="just" eaLnBrk="0" fontAlgn="base" hangingPunct="0">
              <a:spcBef>
                <a:spcPct val="50000"/>
              </a:spcBef>
              <a:spcAft>
                <a:spcPct val="0"/>
              </a:spcAft>
              <a:buFont typeface="Wingdings" pitchFamily="2" charset="2"/>
              <a:buChar char="§"/>
            </a:pPr>
            <a:r>
              <a:rPr lang="el-GR" sz="1600" dirty="0" smtClean="0">
                <a:latin typeface="Calibri" pitchFamily="34" charset="0"/>
                <a:ea typeface="Calibri" pitchFamily="34" charset="0"/>
                <a:cs typeface="Calibri" pitchFamily="34" charset="0"/>
              </a:rPr>
              <a:t> Κάθε διευθυντής </a:t>
            </a:r>
            <a:r>
              <a:rPr lang="el-GR" sz="1600" i="1" dirty="0" smtClean="0">
                <a:solidFill>
                  <a:schemeClr val="accent6">
                    <a:lumMod val="75000"/>
                  </a:schemeClr>
                </a:solidFill>
                <a:latin typeface="Calibri" pitchFamily="34" charset="0"/>
                <a:ea typeface="Calibri" pitchFamily="34" charset="0"/>
                <a:cs typeface="Calibri" pitchFamily="34" charset="0"/>
              </a:rPr>
              <a:t>διευθύνει</a:t>
            </a:r>
            <a:r>
              <a:rPr lang="el-GR" sz="1600" i="1"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ένα ή περισσότερα γυμναστήρια. Κάθε γυμναστήριο έχει ακριβώς έναν διευθυντή. </a:t>
            </a:r>
          </a:p>
          <a:p>
            <a:pPr algn="just" eaLnBrk="0" fontAlgn="base" hangingPunct="0">
              <a:spcBef>
                <a:spcPct val="50000"/>
              </a:spcBef>
              <a:spcAft>
                <a:spcPct val="0"/>
              </a:spcAft>
              <a:buFont typeface="Wingdings" pitchFamily="2" charset="2"/>
              <a:buChar char="§"/>
            </a:pPr>
            <a:r>
              <a:rPr lang="el-GR" sz="1600" dirty="0" smtClean="0">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smtClean="0">
                <a:latin typeface="Calibri" pitchFamily="34" charset="0"/>
                <a:ea typeface="Calibri" pitchFamily="34" charset="0"/>
                <a:cs typeface="Calibri" pitchFamily="34" charset="0"/>
              </a:rPr>
              <a:t>yoga</a:t>
            </a:r>
            <a:r>
              <a:rPr lang="el-GR" sz="1600" dirty="0" smtClean="0">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smtClean="0">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smtClean="0">
                <a:solidFill>
                  <a:schemeClr val="accent6">
                    <a:lumMod val="75000"/>
                  </a:schemeClr>
                </a:solidFill>
              </a:rPr>
              <a:t>Άσκηση </a:t>
            </a:r>
            <a:r>
              <a:rPr lang="el-GR" sz="2400" dirty="0" smtClean="0">
                <a:solidFill>
                  <a:schemeClr val="accent6">
                    <a:lumMod val="75000"/>
                  </a:schemeClr>
                </a:solidFill>
              </a:rPr>
              <a:t>(ιεραρχίες)</a:t>
            </a:r>
            <a:endParaRPr lang="el-GR"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94</a:t>
            </a:fld>
            <a:endParaRPr lang="en-US" dirty="0"/>
          </a:p>
        </p:txBody>
      </p:sp>
      <p:sp>
        <p:nvSpPr>
          <p:cNvPr id="4" name="TextBox 3"/>
          <p:cNvSpPr txBox="1"/>
          <p:nvPr/>
        </p:nvSpPr>
        <p:spPr>
          <a:xfrm>
            <a:off x="1934308" y="2690446"/>
            <a:ext cx="5445369" cy="707886"/>
          </a:xfrm>
          <a:prstGeom prst="rect">
            <a:avLst/>
          </a:prstGeom>
          <a:noFill/>
        </p:spPr>
        <p:txBody>
          <a:bodyPr wrap="square" rtlCol="0">
            <a:spAutoFit/>
          </a:bodyPr>
          <a:lstStyle/>
          <a:p>
            <a:pPr algn="ctr"/>
            <a:r>
              <a:rPr lang="el-GR" sz="4000" dirty="0" smtClean="0"/>
              <a:t>Τριαδικές συσχετίσεις</a:t>
            </a:r>
            <a:endParaRPr lang="el-GR" sz="4000" dirty="0"/>
          </a:p>
        </p:txBody>
      </p:sp>
    </p:spTree>
    <p:extLst>
      <p:ext uri="{BB962C8B-B14F-4D97-AF65-F5344CB8AC3E}">
        <p14:creationId xmlns:p14="http://schemas.microsoft.com/office/powerpoint/2010/main" val="24814985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95</a:t>
            </a:fld>
            <a:endParaRPr lang="el-GR" altLang="en-US" smtClean="0"/>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41337" y="2713393"/>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465763" y="262290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2892425" y="4291368"/>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612775" y="2640368"/>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6225" y="4215168"/>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83187" y="2510022"/>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2425" y="2233968"/>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30425" y="2919768"/>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21225" y="2919768"/>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30625" y="3529368"/>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7044" y="2683786"/>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3" name="Text Box 14"/>
          <p:cNvSpPr txBox="1">
            <a:spLocks noChangeArrowheads="1"/>
          </p:cNvSpPr>
          <p:nvPr/>
        </p:nvSpPr>
        <p:spPr bwMode="auto">
          <a:xfrm>
            <a:off x="457200" y="5491518"/>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smtClean="0"/>
              <a:t>Επίσης, (1 1 </a:t>
            </a:r>
            <a:r>
              <a:rPr lang="el-GR" sz="1800" dirty="0" err="1" smtClean="0"/>
              <a:t>1</a:t>
            </a:r>
            <a:r>
              <a:rPr lang="el-GR" sz="1800" dirty="0" smtClean="0"/>
              <a:t>) (1 1 Ν) , …, </a:t>
            </a:r>
            <a:endParaRPr lang="el-GR" sz="1800" dirty="0"/>
          </a:p>
        </p:txBody>
      </p:sp>
      <p:sp>
        <p:nvSpPr>
          <p:cNvPr id="50194" name="Text Box 15"/>
          <p:cNvSpPr txBox="1">
            <a:spLocks noChangeArrowheads="1"/>
          </p:cNvSpPr>
          <p:nvPr/>
        </p:nvSpPr>
        <p:spPr bwMode="auto">
          <a:xfrm>
            <a:off x="4852987" y="3378556"/>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smtClean="0">
                <a:solidFill>
                  <a:schemeClr val="bg2">
                    <a:lumMod val="10000"/>
                  </a:schemeClr>
                </a:solidFill>
                <a:latin typeface="Calibri" pitchFamily="34" charset="0"/>
                <a:ea typeface="Calibri" pitchFamily="34" charset="0"/>
                <a:cs typeface="Calibri" pitchFamily="34" charset="0"/>
              </a:rPr>
              <a:t>(και οι δύο μαζί)</a:t>
            </a:r>
            <a:r>
              <a:rPr lang="el-GR" sz="1800" i="1" dirty="0" smtClean="0">
                <a:solidFill>
                  <a:schemeClr val="bg2">
                    <a:lumMod val="10000"/>
                  </a:schemeClr>
                </a:solidFill>
                <a:latin typeface="Calibri" pitchFamily="34" charset="0"/>
                <a:ea typeface="Calibri" pitchFamily="34" charset="0"/>
                <a:cs typeface="Calibri" pitchFamily="34" charset="0"/>
              </a:rPr>
              <a:t> </a:t>
            </a:r>
            <a:r>
              <a:rPr lang="el-GR" sz="1800" dirty="0" smtClean="0">
                <a:solidFill>
                  <a:schemeClr val="bg2">
                    <a:lumMod val="10000"/>
                  </a:schemeClr>
                </a:solidFill>
                <a:latin typeface="Calibri" pitchFamily="34" charset="0"/>
                <a:ea typeface="Calibri" pitchFamily="34" charset="0"/>
                <a:cs typeface="Calibri" pitchFamily="34" charset="0"/>
              </a:rPr>
              <a:t>συσχετίζονται </a:t>
            </a:r>
            <a:r>
              <a:rPr lang="el-GR" sz="1800" dirty="0">
                <a:solidFill>
                  <a:schemeClr val="bg2">
                    <a:lumMod val="10000"/>
                  </a:schemeClr>
                </a:solidFill>
                <a:latin typeface="Calibri" pitchFamily="34" charset="0"/>
                <a:ea typeface="Calibri" pitchFamily="34" charset="0"/>
                <a:cs typeface="Calibri" pitchFamily="34" charset="0"/>
              </a:rPr>
              <a:t>με μια μόνο οντότητα του Ε</a:t>
            </a:r>
          </a:p>
        </p:txBody>
      </p:sp>
      <p:sp>
        <p:nvSpPr>
          <p:cNvPr id="50195" name="Text Box 16"/>
          <p:cNvSpPr txBox="1">
            <a:spLocks noChangeArrowheads="1"/>
          </p:cNvSpPr>
          <p:nvPr/>
        </p:nvSpPr>
        <p:spPr bwMode="auto">
          <a:xfrm>
            <a:off x="2327275" y="2399068"/>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3587" y="24244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4200" y="34912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238173" y="831177"/>
            <a:ext cx="8667653" cy="861774"/>
          </a:xfrm>
          <a:prstGeom prst="rect">
            <a:avLst/>
          </a:prstGeom>
          <a:noFill/>
          <a:ln w="9525">
            <a:noFill/>
            <a:miter lim="800000"/>
            <a:headEnd/>
            <a:tailEnd/>
          </a:ln>
        </p:spPr>
        <p:txBody>
          <a:bodyPr wrap="square">
            <a:spAutoFit/>
          </a:bodyPr>
          <a:lstStyle/>
          <a:p>
            <a:pPr>
              <a:spcBef>
                <a:spcPct val="50000"/>
              </a:spcBef>
            </a:pPr>
            <a:r>
              <a:rPr lang="el-GR" sz="2000" dirty="0" smtClean="0">
                <a:ea typeface="Calibri" pitchFamily="34" charset="0"/>
                <a:cs typeface="Calibri" pitchFamily="34" charset="0"/>
              </a:rPr>
              <a:t>Η ολική συμμετοχή έχει την ίδια σημασία</a:t>
            </a:r>
          </a:p>
          <a:p>
            <a:pPr>
              <a:spcBef>
                <a:spcPct val="50000"/>
              </a:spcBef>
            </a:pPr>
            <a:r>
              <a:rPr lang="el-GR" sz="2000" dirty="0" smtClean="0">
                <a:ea typeface="Calibri" pitchFamily="34" charset="0"/>
                <a:cs typeface="Calibri" pitchFamily="34" charset="0"/>
              </a:rPr>
              <a:t>Οι περιορισμοί </a:t>
            </a:r>
            <a:r>
              <a:rPr lang="el-GR" sz="2000" dirty="0" err="1">
                <a:ea typeface="Calibri" pitchFamily="34" charset="0"/>
                <a:cs typeface="Calibri" pitchFamily="34" charset="0"/>
              </a:rPr>
              <a:t>πληθικότητας</a:t>
            </a:r>
            <a:r>
              <a:rPr lang="el-GR" sz="2000" dirty="0">
                <a:ea typeface="Calibri" pitchFamily="34" charset="0"/>
                <a:cs typeface="Calibri" pitchFamily="34" charset="0"/>
              </a:rPr>
              <a:t> </a:t>
            </a:r>
            <a:r>
              <a:rPr lang="el-GR" sz="2000" dirty="0" smtClean="0">
                <a:ea typeface="Calibri" pitchFamily="34" charset="0"/>
                <a:cs typeface="Calibri" pitchFamily="34" charset="0"/>
              </a:rPr>
              <a:t>έχουν την παρακάτω σημασία</a:t>
            </a:r>
            <a:endParaRPr lang="el-GR" sz="2000" dirty="0">
              <a:ea typeface="Calibri" pitchFamily="34" charset="0"/>
              <a:cs typeface="Calibri" pitchFamily="34" charset="0"/>
            </a:endParaRPr>
          </a:p>
        </p:txBody>
      </p:sp>
      <p:sp>
        <p:nvSpPr>
          <p:cNvPr id="50199" name="Text Box 31"/>
          <p:cNvSpPr txBox="1">
            <a:spLocks noChangeArrowheads="1"/>
          </p:cNvSpPr>
          <p:nvPr/>
        </p:nvSpPr>
        <p:spPr bwMode="auto">
          <a:xfrm>
            <a:off x="5081588" y="5232756"/>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a:t>
            </a:r>
            <a:r>
              <a:rPr lang="el-GR" sz="1400" dirty="0" smtClean="0">
                <a:solidFill>
                  <a:schemeClr val="bg2">
                    <a:lumMod val="10000"/>
                  </a:schemeClr>
                </a:solidFill>
              </a:rPr>
              <a:t>προμηθευτής προμηθεύει σε ένα έργο μόνο ένα εξάρτημα - Συνδυασμός (π, </a:t>
            </a:r>
            <a:r>
              <a:rPr lang="el-GR" sz="1400" dirty="0" err="1" smtClean="0">
                <a:solidFill>
                  <a:schemeClr val="bg2">
                    <a:lumMod val="10000"/>
                  </a:schemeClr>
                </a:solidFill>
              </a:rPr>
              <a:t>ερ</a:t>
            </a:r>
            <a:r>
              <a:rPr lang="el-GR" sz="1400" dirty="0" smtClean="0">
                <a:solidFill>
                  <a:schemeClr val="bg2">
                    <a:lumMod val="10000"/>
                  </a:schemeClr>
                </a:solidFill>
              </a:rPr>
              <a:t>) </a:t>
            </a:r>
            <a:r>
              <a:rPr lang="el-GR" sz="1400" dirty="0">
                <a:solidFill>
                  <a:schemeClr val="bg2">
                    <a:lumMod val="10000"/>
                  </a:schemeClr>
                </a:solidFill>
              </a:rPr>
              <a:t>με ένα μοναδικό </a:t>
            </a:r>
            <a:r>
              <a:rPr lang="el-GR" sz="1400" dirty="0" smtClean="0">
                <a:solidFill>
                  <a:schemeClr val="bg2">
                    <a:lumMod val="10000"/>
                  </a:schemeClr>
                </a:solidFill>
              </a:rPr>
              <a:t>εξ</a:t>
            </a:r>
            <a:endParaRPr lang="el-GR" sz="1400" dirty="0">
              <a:solidFill>
                <a:schemeClr val="bg2">
                  <a:lumMod val="10000"/>
                </a:schemeClr>
              </a:solidFill>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96</a:t>
            </a:fld>
            <a:endParaRPr lang="el-GR" altLang="en-US" smtClean="0"/>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1</a:t>
            </a:r>
            <a:endParaRPr lang="el-GR" sz="2000" dirty="0">
              <a:solidFill>
                <a:srgbClr val="009900"/>
              </a:solidFill>
            </a:endParaRP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1</a:t>
            </a:r>
            <a:endParaRPr lang="el-GR" sz="2000" dirty="0">
              <a:solidFill>
                <a:srgbClr val="009900"/>
              </a:solidFill>
            </a:endParaRP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smtClean="0"/>
              <a:t>Τι σημαίνει το παραπάνω;</a:t>
            </a:r>
            <a:endParaRPr lang="el-GR" sz="2000" dirty="0"/>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97</a:t>
            </a:fld>
            <a:endParaRPr lang="el-GR" altLang="en-US" smtClean="0"/>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smtClean="0">
                <a:solidFill>
                  <a:schemeClr val="tx2">
                    <a:lumMod val="50000"/>
                  </a:schemeClr>
                </a:solidFill>
                <a:latin typeface="Calibri" pitchFamily="34" charset="0"/>
                <a:cs typeface="Calibri" pitchFamily="34" charset="0"/>
              </a:rPr>
              <a:t>Παρατήρηση για το </a:t>
            </a:r>
            <a:r>
              <a:rPr lang="el-GR" dirty="0" smtClean="0">
                <a:solidFill>
                  <a:schemeClr val="accent6">
                    <a:lumMod val="75000"/>
                  </a:schemeClr>
                </a:solidFill>
                <a:latin typeface="Calibri" pitchFamily="34" charset="0"/>
                <a:cs typeface="Calibri" pitchFamily="34" charset="0"/>
              </a:rPr>
              <a:t>συμβολισμό στο </a:t>
            </a:r>
            <a:r>
              <a:rPr lang="en-US" dirty="0" smtClean="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smtClean="0">
                <a:solidFill>
                  <a:schemeClr val="tx2">
                    <a:lumMod val="50000"/>
                  </a:schemeClr>
                </a:solidFill>
                <a:latin typeface="Calibri" pitchFamily="34" charset="0"/>
                <a:cs typeface="Calibri" pitchFamily="34" charset="0"/>
              </a:rPr>
              <a:t>Ο συμβολισμός με το «βέλος» </a:t>
            </a:r>
            <a:r>
              <a:rPr lang="el-GR" dirty="0">
                <a:solidFill>
                  <a:schemeClr val="tx2">
                    <a:lumMod val="50000"/>
                  </a:schemeClr>
                </a:solidFill>
                <a:latin typeface="Calibri" pitchFamily="34" charset="0"/>
                <a:cs typeface="Calibri" pitchFamily="34" charset="0"/>
              </a:rPr>
              <a:t>μοναδική εμφάνιση </a:t>
            </a:r>
            <a:r>
              <a:rPr lang="el-GR" dirty="0" smtClean="0">
                <a:solidFill>
                  <a:schemeClr val="tx2">
                    <a:lumMod val="50000"/>
                  </a:schemeClr>
                </a:solidFill>
                <a:latin typeface="Calibri" pitchFamily="34" charset="0"/>
                <a:cs typeface="Calibri" pitchFamily="34" charset="0"/>
              </a:rPr>
              <a:t>κάθε εξαρτήματος, ή αλλιώς</a:t>
            </a:r>
            <a:endParaRPr lang="el-GR" dirty="0">
              <a:solidFill>
                <a:schemeClr val="tx2">
                  <a:lumMod val="50000"/>
                </a:schemeClr>
              </a:solidFill>
              <a:latin typeface="Calibri" pitchFamily="34" charset="0"/>
              <a:cs typeface="Calibri" pitchFamily="34" charset="0"/>
            </a:endParaRPr>
          </a:p>
          <a:p>
            <a:pPr algn="just">
              <a:spcBef>
                <a:spcPct val="50000"/>
              </a:spcBef>
            </a:pPr>
            <a:r>
              <a:rPr lang="el-GR" dirty="0" smtClean="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endParaRPr lang="el-GR" dirty="0">
              <a:solidFill>
                <a:schemeClr val="tx2">
                  <a:lumMod val="50000"/>
                </a:schemeClr>
              </a:solidFill>
              <a:latin typeface="Calibri" pitchFamily="34" charset="0"/>
              <a:cs typeface="Calibri" pitchFamily="34" charset="0"/>
            </a:endParaRP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smtClean="0">
                <a:solidFill>
                  <a:srgbClr val="FF0000"/>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endParaRPr lang="el-GR" dirty="0">
              <a:solidFill>
                <a:srgbClr val="FF0000"/>
              </a:solidFill>
              <a:latin typeface="Calibri" pitchFamily="34" charset="0"/>
              <a:cs typeface="Calibri" pitchFamily="34" charset="0"/>
            </a:endParaRPr>
          </a:p>
        </p:txBody>
      </p:sp>
      <p:sp>
        <p:nvSpPr>
          <p:cNvPr id="39" name="Title 1"/>
          <p:cNvSpPr>
            <a:spLocks noGrp="1"/>
          </p:cNvSpPr>
          <p:nvPr>
            <p:ph type="title"/>
          </p:nvPr>
        </p:nvSpPr>
        <p:spPr>
          <a:xfrm>
            <a:off x="653464" y="19871"/>
            <a:ext cx="8229600" cy="1143000"/>
          </a:xfrm>
        </p:spPr>
        <p:txBody>
          <a:bodyPr/>
          <a:lstStyle/>
          <a:p>
            <a:r>
              <a:rPr lang="el-GR" dirty="0" smtClean="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4454205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smtClean="0"/>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98</a:t>
            </a:fld>
            <a:endParaRPr lang="el-GR" altLang="en-US" smtClean="0"/>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smtClean="0">
                <a:solidFill>
                  <a:schemeClr val="tx2">
                    <a:lumMod val="75000"/>
                  </a:schemeClr>
                </a:solidFill>
              </a:rPr>
              <a:t>ΑΣΚΗΣΗ:</a:t>
            </a:r>
            <a:r>
              <a:rPr lang="el-GR" sz="2400" dirty="0" smtClean="0">
                <a:solidFill>
                  <a:schemeClr val="tx2">
                    <a:lumMod val="75000"/>
                  </a:schemeClr>
                </a:solidFill>
              </a:rPr>
              <a:t> Πως </a:t>
            </a:r>
            <a:r>
              <a:rPr lang="el-GR" sz="2400" dirty="0">
                <a:solidFill>
                  <a:schemeClr val="tx2">
                    <a:lumMod val="75000"/>
                  </a:schemeClr>
                </a:solidFill>
              </a:rPr>
              <a:t>θα μετατρέψουμε το παρακάτω </a:t>
            </a:r>
            <a:r>
              <a:rPr lang="el-GR" sz="2400" dirty="0" smtClean="0">
                <a:solidFill>
                  <a:schemeClr val="tx2">
                    <a:lumMod val="75000"/>
                  </a:schemeClr>
                </a:solidFill>
              </a:rPr>
              <a:t>σε ένα σχήμα που έχει μόνο δυαδικές συσχετίσεις;</a:t>
            </a:r>
            <a:endParaRPr lang="el-GR" sz="2400" dirty="0">
              <a:solidFill>
                <a:schemeClr val="tx2">
                  <a:lumMod val="75000"/>
                </a:schemeClr>
              </a:solidFill>
            </a:endParaRP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ΠΡΟΜΗΘΕΥΤΗΣ</a:t>
            </a:r>
            <a:endParaRPr lang="el-GR" sz="1400" b="1" dirty="0"/>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ΕΡΓΟ</a:t>
            </a:r>
            <a:endParaRPr lang="el-GR" sz="1400" b="1" dirty="0"/>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smtClean="0"/>
              <a:t>ΕΞΑΡΤΗΜΑ</a:t>
            </a:r>
            <a:endParaRPr lang="el-GR" sz="1400" b="1" dirty="0"/>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ΠΡΟΜΗΘΕΥΕΙ</a:t>
            </a:r>
            <a:endParaRPr lang="el-GR" sz="1400" b="1" dirty="0"/>
          </a:p>
        </p:txBody>
      </p:sp>
      <p:grpSp>
        <p:nvGrpSpPr>
          <p:cNvPr id="2" name="Group 14"/>
          <p:cNvGrpSpPr>
            <a:grpSpLocks/>
          </p:cNvGrpSpPr>
          <p:nvPr/>
        </p:nvGrpSpPr>
        <p:grpSpPr bwMode="auto">
          <a:xfrm>
            <a:off x="2443161" y="5277702"/>
            <a:ext cx="1407457" cy="545975"/>
            <a:chOff x="2971" y="3067"/>
            <a:chExt cx="783" cy="273"/>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3028" y="3088"/>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grpSp>
        <p:nvGrpSpPr>
          <p:cNvPr id="3" name="Group 17"/>
          <p:cNvGrpSpPr>
            <a:grpSpLocks/>
          </p:cNvGrpSpPr>
          <p:nvPr/>
        </p:nvGrpSpPr>
        <p:grpSpPr bwMode="auto">
          <a:xfrm>
            <a:off x="7221538" y="2954338"/>
            <a:ext cx="1296987" cy="287337"/>
            <a:chOff x="431" y="1480"/>
            <a:chExt cx="817"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522" y="1480"/>
              <a:ext cx="726" cy="154"/>
            </a:xfrm>
            <a:prstGeom prst="rect">
              <a:avLst/>
            </a:prstGeom>
            <a:noFill/>
            <a:ln w="9525">
              <a:noFill/>
              <a:miter lim="800000"/>
              <a:headEnd/>
              <a:tailEnd/>
            </a:ln>
          </p:spPr>
          <p:txBody>
            <a:bodyPr>
              <a:spAutoFit/>
            </a:bodyPr>
            <a:lstStyle/>
            <a:p>
              <a:pPr>
                <a:spcBef>
                  <a:spcPct val="50000"/>
                </a:spcBef>
              </a:pPr>
              <a:r>
                <a:rPr lang="el-GR" sz="1000" u="sng" dirty="0" smtClean="0"/>
                <a:t>‘</a:t>
              </a:r>
              <a:r>
                <a:rPr lang="el-GR" sz="1000" u="sng" dirty="0" err="1" smtClean="0"/>
                <a:t>Ονομα</a:t>
              </a:r>
              <a:r>
                <a:rPr lang="el-GR" sz="1000" u="sng" dirty="0" smtClean="0"/>
                <a:t>-έργου</a:t>
              </a:r>
              <a:endParaRPr lang="el-GR" sz="1000" u="sng" dirty="0"/>
            </a:p>
          </p:txBody>
        </p:sp>
      </p:grpSp>
      <p:grpSp>
        <p:nvGrpSpPr>
          <p:cNvPr id="4" name="Group 20"/>
          <p:cNvGrpSpPr>
            <a:grpSpLocks/>
          </p:cNvGrpSpPr>
          <p:nvPr/>
        </p:nvGrpSpPr>
        <p:grpSpPr bwMode="auto">
          <a:xfrm>
            <a:off x="1820863" y="3052027"/>
            <a:ext cx="1551155" cy="536766"/>
            <a:chOff x="431" y="1480"/>
            <a:chExt cx="804" cy="261"/>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509" y="1489"/>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smtClean="0"/>
                <a:t>Αμοιβή</a:t>
              </a:r>
              <a:endParaRPr lang="el-GR" sz="800" dirty="0"/>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smtClean="0"/>
              <a:t>Ευαγγελία </a:t>
            </a:r>
            <a:r>
              <a:rPr lang="el-GR" altLang="en-US" dirty="0" err="1" smtClean="0"/>
              <a:t>Πιτουρά</a:t>
            </a:r>
            <a:endParaRPr lang="el-GR" altLang="en-US" dirty="0" smtClean="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99</a:t>
            </a:fld>
            <a:endParaRPr lang="el-GR" altLang="en-US" smtClean="0"/>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ΠΡΟΜΗΘΕΥΤΗΣ</a:t>
            </a:r>
            <a:endParaRPr lang="el-GR" sz="1400" b="1" dirty="0"/>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ΕΡΓΟ</a:t>
            </a:r>
            <a:endParaRPr lang="el-GR" sz="1400" b="1" dirty="0"/>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smtClean="0"/>
                <a:t>ΕΞΑΡΤΗΜΑ</a:t>
              </a:r>
              <a:endParaRPr lang="el-GR" sz="1200" b="1" dirty="0"/>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4899" y="5352909"/>
            <a:ext cx="3898901" cy="954107"/>
          </a:xfrm>
          <a:prstGeom prst="rect">
            <a:avLst/>
          </a:prstGeom>
          <a:noFill/>
          <a:ln w="9525">
            <a:noFill/>
            <a:miter lim="800000"/>
            <a:headEnd/>
            <a:tailEnd/>
          </a:ln>
        </p:spPr>
        <p:txBody>
          <a:bodyPr wrap="square">
            <a:spAutoFit/>
          </a:bodyPr>
          <a:lstStyle/>
          <a:p>
            <a:pPr>
              <a:spcBef>
                <a:spcPct val="50000"/>
              </a:spcBef>
            </a:pPr>
            <a:r>
              <a:rPr lang="el-GR" sz="1400" dirty="0" smtClean="0">
                <a:ea typeface="Calibri" pitchFamily="34" charset="0"/>
                <a:cs typeface="Calibri" pitchFamily="34" charset="0"/>
              </a:rPr>
              <a:t>Ποιος προμήθευσε το π2 το εξ1 για το έργο ερ1;</a:t>
            </a:r>
          </a:p>
          <a:p>
            <a:pPr>
              <a:spcBef>
                <a:spcPct val="50000"/>
              </a:spcBef>
            </a:pPr>
            <a:r>
              <a:rPr lang="el-GR" sz="1400" dirty="0" smtClean="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smtClean="0">
                <a:solidFill>
                  <a:schemeClr val="bg2">
                    <a:lumMod val="10000"/>
                  </a:schemeClr>
                </a:solidFill>
                <a:ea typeface="Calibri" pitchFamily="34" charset="0"/>
                <a:cs typeface="Calibri" pitchFamily="34" charset="0"/>
              </a:rPr>
              <a:t>Δηλαδή</a:t>
            </a:r>
            <a:r>
              <a:rPr lang="el-GR" sz="1400" b="1" i="1" dirty="0">
                <a:solidFill>
                  <a:schemeClr val="bg2">
                    <a:lumMod val="10000"/>
                  </a:schemeClr>
                </a:solidFill>
                <a:ea typeface="Calibri" pitchFamily="34" charset="0"/>
                <a:cs typeface="Calibri" pitchFamily="34" charset="0"/>
              </a:rPr>
              <a:t>,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a:t>
            </a:r>
            <a:r>
              <a:rPr lang="el-GR" sz="1400" dirty="0" smtClean="0"/>
              <a:t>ΣΥΜΜΕΤΕΧΕΙ</a:t>
            </a:r>
            <a:endParaRPr lang="el-GR" sz="1400" dirty="0"/>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smtClean="0"/>
              <a:t>ΧΡΕΙΑΖΕΤΑΙ</a:t>
            </a:r>
            <a:endParaRPr lang="el-GR" sz="1400" dirty="0"/>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smtClean="0"/>
              <a:t>ΠΑΡΕΧΕΙ</a:t>
            </a:r>
            <a:endParaRPr lang="el-GR" sz="1400" dirty="0"/>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smtClean="0"/>
                <a:t>Όνομα-έργου</a:t>
              </a:r>
              <a:endParaRPr lang="el-GR" sz="1000" u="sng" dirty="0"/>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smtClean="0"/>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a:t>
            </a:r>
            <a:r>
              <a:rPr lang="el-GR" sz="1200" dirty="0" smtClean="0">
                <a:solidFill>
                  <a:schemeClr val="bg2">
                    <a:lumMod val="10000"/>
                  </a:schemeClr>
                </a:solidFill>
              </a:rPr>
              <a:t>τριαδική </a:t>
            </a:r>
            <a:r>
              <a:rPr lang="el-GR" sz="1200" dirty="0">
                <a:solidFill>
                  <a:schemeClr val="bg2">
                    <a:lumMod val="10000"/>
                  </a:schemeClr>
                </a:solidFill>
              </a:rPr>
              <a:t>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smtClean="0"/>
              <a:t>π</a:t>
            </a:r>
            <a:r>
              <a:rPr lang="en-US" sz="1400" dirty="0" smtClean="0"/>
              <a:t>1 </a:t>
            </a:r>
            <a:r>
              <a:rPr lang="el-GR" sz="1400" dirty="0" smtClean="0"/>
              <a:t>   </a:t>
            </a:r>
            <a:r>
              <a:rPr lang="el-GR" sz="1400" dirty="0" err="1" smtClean="0"/>
              <a:t>ερ</a:t>
            </a:r>
            <a:r>
              <a:rPr lang="en-US" sz="1400" dirty="0" smtClean="0"/>
              <a:t>1 </a:t>
            </a:r>
            <a:r>
              <a:rPr lang="el-GR" sz="1400" dirty="0" smtClean="0"/>
              <a:t>  εξ</a:t>
            </a:r>
            <a:r>
              <a:rPr lang="en-US" sz="1400" dirty="0" smtClean="0"/>
              <a:t>1   </a:t>
            </a:r>
            <a:r>
              <a:rPr lang="el-GR" sz="1400" b="1" dirty="0" smtClean="0">
                <a:solidFill>
                  <a:srgbClr val="009900"/>
                </a:solidFill>
              </a:rPr>
              <a:t>{</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smtClean="0">
                <a:solidFill>
                  <a:schemeClr val="tx2">
                    <a:lumMod val="60000"/>
                    <a:lumOff val="40000"/>
                  </a:schemeClr>
                </a:solidFill>
              </a:rPr>
              <a:t>π2</a:t>
            </a:r>
            <a:r>
              <a:rPr lang="en-US" sz="1400" dirty="0" smtClean="0">
                <a:solidFill>
                  <a:schemeClr val="tx2">
                    <a:lumMod val="60000"/>
                    <a:lumOff val="40000"/>
                  </a:schemeClr>
                </a:solidFill>
              </a:rPr>
              <a:t> </a:t>
            </a:r>
            <a:r>
              <a:rPr lang="el-GR" sz="1400" dirty="0" smtClean="0">
                <a:solidFill>
                  <a:schemeClr val="tx2">
                    <a:lumMod val="60000"/>
                    <a:lumOff val="40000"/>
                  </a:schemeClr>
                </a:solidFill>
              </a:rPr>
              <a:t>   ερ1</a:t>
            </a:r>
            <a:r>
              <a:rPr lang="en-US" sz="1400" dirty="0" smtClean="0">
                <a:solidFill>
                  <a:schemeClr val="tx2">
                    <a:lumMod val="60000"/>
                    <a:lumOff val="40000"/>
                  </a:schemeClr>
                </a:solidFill>
              </a:rPr>
              <a:t> </a:t>
            </a:r>
            <a:r>
              <a:rPr lang="el-GR" sz="1400" dirty="0" smtClean="0">
                <a:solidFill>
                  <a:schemeClr val="tx2">
                    <a:lumMod val="60000"/>
                    <a:lumOff val="40000"/>
                  </a:schemeClr>
                </a:solidFill>
              </a:rPr>
              <a:t>  εξ2</a:t>
            </a:r>
            <a:r>
              <a:rPr lang="en-US" sz="1400" dirty="0" smtClean="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smtClean="0"/>
              <a:t>π2    ερ3</a:t>
            </a:r>
            <a:r>
              <a:rPr lang="en-US" sz="1400" dirty="0" smtClean="0"/>
              <a:t> </a:t>
            </a:r>
            <a:r>
              <a:rPr lang="el-GR" sz="1400" dirty="0" smtClean="0"/>
              <a:t>  εξ</a:t>
            </a:r>
            <a:r>
              <a:rPr lang="en-US" sz="1400" dirty="0" smtClean="0"/>
              <a:t>1  </a:t>
            </a:r>
            <a:r>
              <a:rPr lang="el-GR" sz="1400" dirty="0" smtClean="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3302794" y="1504149"/>
            <a:ext cx="1079500" cy="954107"/>
          </a:xfrm>
          <a:prstGeom prst="rect">
            <a:avLst/>
          </a:prstGeom>
          <a:noFill/>
          <a:ln w="9525">
            <a:noFill/>
            <a:miter lim="800000"/>
            <a:headEnd/>
            <a:tailEnd/>
          </a:ln>
        </p:spPr>
        <p:txBody>
          <a:bodyPr>
            <a:spAutoFit/>
          </a:bodyPr>
          <a:lstStyle/>
          <a:p>
            <a:pPr>
              <a:spcBef>
                <a:spcPct val="50000"/>
              </a:spcBef>
            </a:pPr>
            <a:r>
              <a:rPr lang="el-GR" sz="1400" dirty="0" smtClean="0"/>
              <a:t>π1 ερ1</a:t>
            </a:r>
            <a:endParaRPr lang="el-GR" sz="1400" dirty="0"/>
          </a:p>
          <a:p>
            <a:pPr>
              <a:spcBef>
                <a:spcPct val="50000"/>
              </a:spcBef>
            </a:pPr>
            <a:r>
              <a:rPr lang="el-GR" sz="1400" dirty="0" smtClean="0">
                <a:solidFill>
                  <a:srgbClr val="FF0000"/>
                </a:solidFill>
              </a:rPr>
              <a:t>π2 ερ1</a:t>
            </a:r>
            <a:endParaRPr lang="el-GR" sz="1400" dirty="0">
              <a:solidFill>
                <a:srgbClr val="FF0000"/>
              </a:solidFill>
            </a:endParaRPr>
          </a:p>
          <a:p>
            <a:pPr>
              <a:spcBef>
                <a:spcPct val="50000"/>
              </a:spcBef>
            </a:pPr>
            <a:r>
              <a:rPr lang="el-GR" sz="1400" dirty="0" smtClean="0"/>
              <a:t>π2 ερ3</a:t>
            </a:r>
            <a:endParaRPr lang="el-GR" sz="1400" dirty="0"/>
          </a:p>
        </p:txBody>
      </p:sp>
      <p:sp>
        <p:nvSpPr>
          <p:cNvPr id="52259" name="Text Box 42"/>
          <p:cNvSpPr txBox="1">
            <a:spLocks noChangeArrowheads="1"/>
          </p:cNvSpPr>
          <p:nvPr/>
        </p:nvSpPr>
        <p:spPr bwMode="auto">
          <a:xfrm>
            <a:off x="7641545" y="4286686"/>
            <a:ext cx="1045255" cy="954107"/>
          </a:xfrm>
          <a:prstGeom prst="rect">
            <a:avLst/>
          </a:prstGeom>
          <a:noFill/>
          <a:ln w="9525">
            <a:noFill/>
            <a:miter lim="800000"/>
            <a:headEnd/>
            <a:tailEnd/>
          </a:ln>
        </p:spPr>
        <p:txBody>
          <a:bodyPr wrap="square">
            <a:spAutoFit/>
          </a:bodyPr>
          <a:lstStyle/>
          <a:p>
            <a:pPr>
              <a:spcBef>
                <a:spcPct val="50000"/>
              </a:spcBef>
            </a:pPr>
            <a:r>
              <a:rPr lang="el-GR" sz="1400" dirty="0" smtClean="0">
                <a:solidFill>
                  <a:srgbClr val="FF0000"/>
                </a:solidFill>
              </a:rPr>
              <a:t>ερ1 εξ1</a:t>
            </a:r>
            <a:endParaRPr lang="el-GR" sz="1400" dirty="0">
              <a:solidFill>
                <a:srgbClr val="FF0000"/>
              </a:solidFill>
            </a:endParaRPr>
          </a:p>
          <a:p>
            <a:pPr>
              <a:spcBef>
                <a:spcPct val="50000"/>
              </a:spcBef>
            </a:pPr>
            <a:r>
              <a:rPr lang="el-GR" sz="1400" dirty="0" smtClean="0">
                <a:solidFill>
                  <a:srgbClr val="FF0000"/>
                </a:solidFill>
              </a:rPr>
              <a:t>ερ1 εξ2</a:t>
            </a:r>
            <a:endParaRPr lang="el-GR" sz="1400" dirty="0">
              <a:solidFill>
                <a:srgbClr val="FF0000"/>
              </a:solidFill>
            </a:endParaRPr>
          </a:p>
          <a:p>
            <a:pPr>
              <a:spcBef>
                <a:spcPct val="50000"/>
              </a:spcBef>
            </a:pPr>
            <a:r>
              <a:rPr lang="el-GR" sz="1400" dirty="0" smtClean="0"/>
              <a:t>ερ3 εξ1</a:t>
            </a:r>
            <a:endParaRPr lang="el-GR" sz="1400" dirty="0"/>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smtClean="0"/>
              <a:t>π1 εξ1</a:t>
            </a:r>
            <a:endParaRPr lang="el-GR" sz="1400" dirty="0"/>
          </a:p>
          <a:p>
            <a:pPr>
              <a:spcBef>
                <a:spcPct val="50000"/>
              </a:spcBef>
            </a:pPr>
            <a:r>
              <a:rPr lang="el-GR" sz="1400" dirty="0" smtClean="0">
                <a:solidFill>
                  <a:srgbClr val="FF0000"/>
                </a:solidFill>
              </a:rPr>
              <a:t>π2 εξ2</a:t>
            </a:r>
            <a:endParaRPr lang="el-GR" sz="1400" dirty="0">
              <a:solidFill>
                <a:srgbClr val="FF0000"/>
              </a:solidFill>
            </a:endParaRPr>
          </a:p>
          <a:p>
            <a:pPr>
              <a:spcBef>
                <a:spcPct val="50000"/>
              </a:spcBef>
            </a:pPr>
            <a:r>
              <a:rPr lang="el-GR" sz="1400" dirty="0" smtClean="0">
                <a:solidFill>
                  <a:srgbClr val="FF0000"/>
                </a:solidFill>
              </a:rPr>
              <a:t>π2 εξ1</a:t>
            </a:r>
            <a:endParaRPr lang="el-GR" sz="1400" dirty="0">
              <a:solidFill>
                <a:srgbClr val="FF0000"/>
              </a:solidFill>
            </a:endParaRP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2987</TotalTime>
  <Words>6822</Words>
  <Application>Microsoft Office PowerPoint</Application>
  <PresentationFormat>On-screen Show (4:3)</PresentationFormat>
  <Paragraphs>1191</Paragraphs>
  <Slides>103</Slides>
  <Notes>102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2" baseType="lpstr">
      <vt:lpstr>Arial</vt:lpstr>
      <vt:lpstr>Calibri</vt:lpstr>
      <vt:lpstr>Comic Sans MS</vt:lpstr>
      <vt:lpstr>Courier New</vt:lpstr>
      <vt:lpstr>Symbol</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Η αρχιτεκτονική τριών επιπέδων</vt:lpstr>
      <vt:lpstr>Η αρχιτεκτονική τριών επιπέδων</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PowerPoint Presentation</vt:lpstr>
      <vt:lpstr>Σχήμα και Στιγμιότυπο </vt:lpstr>
      <vt:lpstr>Εννοιολογικός σχεδιασμός με το Μοντέλο Οντοτήτων/Συσχετίσεων</vt:lpstr>
      <vt:lpstr>PowerPoint Presentation</vt:lpstr>
      <vt:lpstr>PowerPoint Presentation</vt:lpstr>
      <vt:lpstr>Απλό παράδειγμα περιγραφής απαιτήσεων σε δεδομένα</vt:lpstr>
      <vt:lpstr>PowerPoint Presentation</vt:lpstr>
      <vt:lpstr>PowerPoint Presentation</vt:lpstr>
      <vt:lpstr>Παράδειγμα</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Παράδειγμα</vt:lpstr>
      <vt:lpstr>Κλειδί (key)</vt:lpstr>
      <vt:lpstr>Παράδειγμα</vt:lpstr>
      <vt:lpstr>Κλειδί</vt:lpstr>
      <vt:lpstr>Κλειδί</vt:lpstr>
      <vt:lpstr>Παράδειγμα</vt:lpstr>
      <vt:lpstr>Επανάληψη</vt:lpstr>
      <vt:lpstr>Συσχετίσεις </vt:lpstr>
      <vt:lpstr>Στιγμιότυπο συνόλου συσχετίσεων</vt:lpstr>
      <vt:lpstr>Συσχετίσεις</vt:lpstr>
      <vt:lpstr>Παράδειγμα</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Παράδειγμα</vt:lpstr>
      <vt:lpstr>Ολική Συμμετοχή</vt:lpstr>
      <vt:lpstr>Ολική Συμμετοχή</vt:lpstr>
      <vt:lpstr>Παράδειγμα</vt:lpstr>
      <vt:lpstr>Γνωρίσματα Συσχετίσεων</vt:lpstr>
      <vt:lpstr>Παράδειγμα</vt:lpstr>
      <vt:lpstr>Παράδειγμα (πληθικότητες, συμμετοχές)</vt:lpstr>
      <vt:lpstr>PowerPoint Presentation</vt:lpstr>
      <vt:lpstr>PowerPoint Presentation</vt:lpstr>
      <vt:lpstr>Παράδειγμα</vt:lpstr>
      <vt:lpstr>PowerPoint Presentation</vt:lpstr>
      <vt:lpstr>Άσκηση</vt:lpstr>
      <vt:lpstr>Γνωρίσματα Συσχετίσεων</vt:lpstr>
      <vt:lpstr>Παράδειγμα</vt:lpstr>
      <vt:lpstr>Αναδρομικές Συσχετίσεις</vt:lpstr>
      <vt:lpstr>Αναδρομικές Συσχετίσεις: παράδειγμα</vt:lpstr>
      <vt:lpstr>Παράδειγμα (αναδρομική συσχέτιση)</vt:lpstr>
      <vt:lpstr>Ασθενείς Τύποι Οντοτήτων</vt:lpstr>
      <vt:lpstr>Ασθενείς Τύποι Οντοτήτων</vt:lpstr>
      <vt:lpstr>Ασθενείς Τύποι Οντοτήτων</vt:lpstr>
      <vt:lpstr>PowerPoint Presentation</vt:lpstr>
      <vt:lpstr>Άσκηση</vt:lpstr>
      <vt:lpstr>Παράδειγμα (ασθενείς οντότητες)</vt:lpstr>
      <vt:lpstr>Επεκταμένο Μοντέλο ΟΣ</vt:lpstr>
      <vt:lpstr>PowerPoint Presentation</vt:lpstr>
      <vt:lpstr>Ιεραρχία ISA</vt:lpstr>
      <vt:lpstr>Εξειδίκευση</vt:lpstr>
      <vt:lpstr>Συμμετοχή σε στιγμιότυπα</vt:lpstr>
      <vt:lpstr>Κληρονομικότητα</vt:lpstr>
      <vt:lpstr>Ιεραρχία ISA</vt:lpstr>
      <vt:lpstr>Συμμετοχή σε στιγμιότυπα</vt:lpstr>
      <vt:lpstr>Εξειδίκευση</vt:lpstr>
      <vt:lpstr>Συμμετοχή σε στιγμιότυπα</vt:lpstr>
      <vt:lpstr>Συμμετοχή σε στιγμιότυπα</vt:lpstr>
      <vt:lpstr>Εξειδίκευση</vt:lpstr>
      <vt:lpstr>Γενίκευση</vt:lpstr>
      <vt:lpstr>Παράδειγμα (ιεραρχίες)</vt:lpstr>
      <vt:lpstr>Άσκηση</vt:lpstr>
      <vt:lpstr>Κριτήρια</vt:lpstr>
      <vt:lpstr>Κριτήρια Σχεδιασμού</vt:lpstr>
      <vt:lpstr>Ιστορία</vt:lpstr>
      <vt:lpstr>PowerPoint Presentation</vt:lpstr>
      <vt:lpstr>Παράδειγμα (ασθενείς οντότητες)</vt:lpstr>
      <vt:lpstr>Άσκηση  (η εκφώνηση διαφέρει λίγο από αυτήν στις τυπωμένες σημειώσεις)</vt:lpstr>
      <vt:lpstr>Άσκηση (ιεραρχίες)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pitoura</cp:lastModifiedBy>
  <cp:revision>374</cp:revision>
  <dcterms:created xsi:type="dcterms:W3CDTF">2013-06-13T09:19:30Z</dcterms:created>
  <dcterms:modified xsi:type="dcterms:W3CDTF">2019-10-08T09:33:11Z</dcterms:modified>
</cp:coreProperties>
</file>