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3"/>
  </p:notesMasterIdLst>
  <p:sldIdLst>
    <p:sldId id="457" r:id="rId2"/>
    <p:sldId id="1179" r:id="rId3"/>
    <p:sldId id="1098" r:id="rId4"/>
    <p:sldId id="1115" r:id="rId5"/>
    <p:sldId id="1173" r:id="rId6"/>
    <p:sldId id="1171" r:id="rId7"/>
    <p:sldId id="1178" r:id="rId8"/>
    <p:sldId id="1186" r:id="rId9"/>
    <p:sldId id="1099" r:id="rId10"/>
    <p:sldId id="1100" r:id="rId11"/>
    <p:sldId id="1101" r:id="rId12"/>
    <p:sldId id="1104" r:id="rId13"/>
    <p:sldId id="1106" r:id="rId14"/>
    <p:sldId id="1107" r:id="rId15"/>
    <p:sldId id="1108" r:id="rId16"/>
    <p:sldId id="1110" r:id="rId17"/>
    <p:sldId id="1169" r:id="rId18"/>
    <p:sldId id="1117" r:id="rId19"/>
    <p:sldId id="1184" r:id="rId20"/>
    <p:sldId id="1185" r:id="rId21"/>
    <p:sldId id="1114" r:id="rId22"/>
    <p:sldId id="1170" r:id="rId23"/>
    <p:sldId id="1187" r:id="rId24"/>
    <p:sldId id="1121" r:id="rId25"/>
    <p:sldId id="1122" r:id="rId26"/>
    <p:sldId id="1123" r:id="rId27"/>
    <p:sldId id="1124" r:id="rId28"/>
    <p:sldId id="1125" r:id="rId29"/>
    <p:sldId id="1126" r:id="rId30"/>
    <p:sldId id="1127" r:id="rId31"/>
    <p:sldId id="1128" r:id="rId32"/>
    <p:sldId id="1129" r:id="rId33"/>
    <p:sldId id="1130" r:id="rId34"/>
    <p:sldId id="1141" r:id="rId35"/>
    <p:sldId id="1131" r:id="rId36"/>
    <p:sldId id="1132" r:id="rId37"/>
    <p:sldId id="1142" r:id="rId38"/>
    <p:sldId id="1143" r:id="rId39"/>
    <p:sldId id="1144" r:id="rId40"/>
    <p:sldId id="1145" r:id="rId41"/>
    <p:sldId id="1146" r:id="rId42"/>
    <p:sldId id="1147" r:id="rId43"/>
    <p:sldId id="1148" r:id="rId44"/>
    <p:sldId id="1149" r:id="rId45"/>
    <p:sldId id="1150" r:id="rId46"/>
    <p:sldId id="1151" r:id="rId47"/>
    <p:sldId id="1152" r:id="rId48"/>
    <p:sldId id="1153" r:id="rId49"/>
    <p:sldId id="1154" r:id="rId50"/>
    <p:sldId id="1155" r:id="rId51"/>
    <p:sldId id="1156" r:id="rId52"/>
    <p:sldId id="1157" r:id="rId53"/>
    <p:sldId id="1158" r:id="rId54"/>
    <p:sldId id="1159" r:id="rId55"/>
    <p:sldId id="1160" r:id="rId56"/>
    <p:sldId id="1161" r:id="rId57"/>
    <p:sldId id="1162" r:id="rId58"/>
    <p:sldId id="1163" r:id="rId59"/>
    <p:sldId id="1164" r:id="rId60"/>
    <p:sldId id="1165" r:id="rId61"/>
    <p:sldId id="1095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37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6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8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19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20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19</a:t>
            </a:r>
            <a:endParaRPr lang="el-GR" altLang="en-US" sz="11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1500" y="1685494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</a:t>
            </a:r>
            <a:r>
              <a:rPr lang="el-GR" alt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1500" y="2248092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</a:t>
            </a:r>
            <a:r>
              <a:rPr lang="el-GR" altLang="en-US" sz="2000" dirty="0" smtClean="0">
                <a:latin typeface="Calibri" pitchFamily="34" charset="0"/>
              </a:rPr>
              <a:t>)</a:t>
            </a:r>
            <a:endParaRPr lang="en-US" altLang="en-US" sz="2000" dirty="0" smtClean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σειριακή προσπέλαση</a:t>
            </a:r>
            <a:r>
              <a:rPr lang="en-US" altLang="en-US" sz="2000" dirty="0" smtClean="0">
                <a:latin typeface="Calibri" pitchFamily="34" charset="0"/>
              </a:rPr>
              <a:t> (</a:t>
            </a:r>
            <a:r>
              <a:rPr lang="el-GR" altLang="en-US" sz="2000" dirty="0" smtClean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επίπεδο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558212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11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 smtClean="0">
                <a:latin typeface="Calibri" pitchFamily="34" charset="0"/>
              </a:rPr>
              <a:t>(κυρίως </a:t>
            </a:r>
            <a:r>
              <a:rPr lang="el-GR" altLang="en-US" sz="2000" dirty="0">
                <a:latin typeface="Calibri" pitchFamily="34" charset="0"/>
              </a:rPr>
              <a:t>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  <a:endParaRPr lang="el-GR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πολύ </a:t>
            </a:r>
            <a:r>
              <a:rPr lang="el-GR" altLang="en-US" sz="2000" dirty="0">
                <a:latin typeface="Calibri" pitchFamily="34" charset="0"/>
              </a:rPr>
              <a:t>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μόνιμη </a:t>
            </a:r>
            <a:r>
              <a:rPr lang="el-GR" altLang="en-US" sz="2000" dirty="0">
                <a:latin typeface="Calibri" pitchFamily="34" charset="0"/>
              </a:rPr>
              <a:t>αποθήκευση (</a:t>
            </a:r>
            <a:r>
              <a:rPr lang="el-GR" altLang="en-US" sz="2000" dirty="0" err="1" smtClean="0">
                <a:latin typeface="Calibri" pitchFamily="34" charset="0"/>
              </a:rPr>
              <a:t>nonvolatile</a:t>
            </a:r>
            <a:r>
              <a:rPr lang="el-GR" altLang="en-US" sz="2000" dirty="0" smtClean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αργότερους αποθηκευτικούς χώρους για </a:t>
            </a: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13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(</a:t>
                </a:r>
                <a:r>
                  <a:rPr lang="el-GR" altLang="en-US" sz="2000" dirty="0" err="1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14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</a:t>
            </a:r>
            <a:r>
              <a:rPr lang="el-GR" altLang="en-US" sz="2000" dirty="0" smtClean="0">
                <a:latin typeface="Calibri" pitchFamily="34" charset="0"/>
              </a:rPr>
              <a:t>τροποποιηθεί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15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n-US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  <a:endParaRPr lang="el-GR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</a:t>
            </a: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</a:t>
            </a:r>
            <a:r>
              <a:rPr lang="el-GR" altLang="en-US" sz="2000" dirty="0" smtClean="0">
                <a:latin typeface="+mn-lt"/>
              </a:rPr>
              <a:t>αποθήκευση</a:t>
            </a:r>
            <a:endParaRPr lang="el-GR" altLang="en-US" sz="2000" dirty="0">
              <a:latin typeface="+mn-lt"/>
            </a:endParaRP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</a:t>
            </a:r>
            <a:r>
              <a:rPr lang="el-GR" altLang="en-US" sz="2000" dirty="0" smtClean="0">
                <a:latin typeface="+mn-lt"/>
              </a:rPr>
              <a:t>κύκλωμα) -- Δεν </a:t>
            </a:r>
            <a:r>
              <a:rPr lang="el-GR" altLang="en-US" sz="2000" dirty="0">
                <a:latin typeface="+mn-lt"/>
              </a:rPr>
              <a:t>έχουν κινητό μηχανικό </a:t>
            </a:r>
            <a:r>
              <a:rPr lang="el-GR" altLang="en-US" sz="2000" dirty="0" smtClean="0">
                <a:latin typeface="+mn-lt"/>
              </a:rPr>
              <a:t>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 smtClean="0">
                <a:latin typeface="+mn-lt"/>
              </a:rPr>
              <a:t> </a:t>
            </a:r>
            <a:r>
              <a:rPr lang="el-GR" altLang="en-US" sz="2000" dirty="0">
                <a:latin typeface="+mn-lt"/>
              </a:rPr>
              <a:t>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 smtClean="0">
                <a:latin typeface="+mn-lt"/>
              </a:rPr>
              <a:t>Ταινία</a:t>
            </a:r>
            <a:endParaRPr lang="el-GR" altLang="en-US" sz="1600" dirty="0">
              <a:latin typeface="+mn-lt"/>
            </a:endParaRP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 smtClean="0">
                <a:latin typeface="Calibri" pitchFamily="34" charset="0"/>
              </a:rPr>
              <a:t>(buffer management) </a:t>
            </a:r>
            <a:r>
              <a:rPr lang="el-GR" altLang="en-US" dirty="0" smtClean="0">
                <a:latin typeface="Calibri" pitchFamily="34" charset="0"/>
              </a:rPr>
              <a:t>είναι </a:t>
            </a:r>
            <a:r>
              <a:rPr lang="el-GR" altLang="en-US" dirty="0">
                <a:latin typeface="Calibri" pitchFamily="34" charset="0"/>
              </a:rPr>
              <a:t>υπεύθυνος για την μεταφορά όταν χρειάζεται σελίδων από το δίσκο στην κύρια </a:t>
            </a:r>
            <a:r>
              <a:rPr lang="el-GR" altLang="en-US" dirty="0" smtClean="0">
                <a:latin typeface="Calibri" pitchFamily="34" charset="0"/>
              </a:rPr>
              <a:t>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 smtClean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 smtClean="0">
                <a:latin typeface="Calibri" pitchFamily="34" charset="0"/>
              </a:rPr>
              <a:t>Τα 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 smtClean="0">
                <a:latin typeface="Calibri" pitchFamily="34" charset="0"/>
              </a:rPr>
              <a:t> (</a:t>
            </a:r>
            <a:r>
              <a:rPr lang="el-GR" altLang="en-US" dirty="0" smtClean="0">
                <a:latin typeface="Calibri" pitchFamily="34" charset="0"/>
              </a:rPr>
              <a:t>Βασική λειτουργικότητα: πολιτική αντικατάστασης σελίδων)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Disk</a:t>
            </a:r>
            <a:endParaRPr lang="en-US" sz="2800"/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Main Memory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Buffer</a:t>
              </a:r>
              <a:endParaRPr lang="en-US" sz="2400" dirty="0"/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1741243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03810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333506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3549406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280804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0554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70046" y="1050819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SQL </a:t>
            </a:r>
            <a:endParaRPr lang="el-GR" sz="2000" b="1"/>
          </a:p>
        </p:txBody>
      </p:sp>
      <p:sp>
        <p:nvSpPr>
          <p:cNvPr id="3" name="Rectangle 2"/>
          <p:cNvSpPr/>
          <p:nvPr/>
        </p:nvSpPr>
        <p:spPr>
          <a:xfrm>
            <a:off x="1115646" y="1452318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307975" y="4159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ΣΔΒΔ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 smtClean="0"/>
              <a:t>Βάσεις Δεδομένων</a:t>
            </a:r>
            <a:r>
              <a:rPr lang="en-US" altLang="en-US" dirty="0" smtClean="0"/>
              <a:t> 201</a:t>
            </a:r>
            <a:r>
              <a:rPr lang="el-GR" altLang="en-US" dirty="0" smtClean="0"/>
              <a:t>7</a:t>
            </a:r>
            <a:r>
              <a:rPr lang="en-US" altLang="en-US" dirty="0" smtClean="0"/>
              <a:t>-201</a:t>
            </a:r>
            <a:r>
              <a:rPr lang="el-GR" altLang="en-US" dirty="0" smtClean="0"/>
              <a:t>8			Ευαγγελία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17146" y="4713008"/>
            <a:ext cx="8280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Τυπικά,</a:t>
            </a:r>
            <a:endParaRPr lang="el-GR" altLang="en-US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</a:t>
            </a:r>
            <a:r>
              <a:rPr lang="el-GR" altLang="en-US" sz="2400" i="1" dirty="0" smtClean="0">
                <a:latin typeface="Calibri" pitchFamily="34" charset="0"/>
              </a:rPr>
              <a:t>αρχείο</a:t>
            </a:r>
            <a:endParaRPr lang="el-GR" altLang="en-US" sz="2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 smtClean="0">
                <a:latin typeface="Calibri" pitchFamily="34" charset="0"/>
              </a:rPr>
              <a:t>Διαθέσιμες </a:t>
            </a:r>
            <a:r>
              <a:rPr lang="el-GR" altLang="en-US" dirty="0">
                <a:latin typeface="Calibri" pitchFamily="34" charset="0"/>
              </a:rPr>
              <a:t>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</a:t>
            </a:r>
            <a:r>
              <a:rPr lang="en-US" altLang="en-US" dirty="0" smtClean="0">
                <a:latin typeface="Calibri" pitchFamily="34" charset="0"/>
              </a:rPr>
              <a:t>)</a:t>
            </a:r>
            <a:endParaRPr lang="el-GR" altLang="en-US" dirty="0" smtClean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</a:t>
            </a:r>
            <a:r>
              <a:rPr lang="el-GR" altLang="en-US" sz="2000" dirty="0" smtClean="0">
                <a:latin typeface="Calibri" pitchFamily="34" charset="0"/>
              </a:rPr>
              <a:t>αρχείου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Επικεφαλίδα, θα την αγνοούμε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</a:t>
            </a:r>
            <a:r>
              <a:rPr lang="el-GR" sz="2000" dirty="0" smtClean="0">
                <a:latin typeface="Calibri" pitchFamily="34" charset="0"/>
              </a:rPr>
              <a:t>ως μια συλλογή από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 smtClean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</a:t>
            </a:r>
            <a:r>
              <a:rPr lang="en-US" sz="2000" dirty="0" smtClean="0">
                <a:latin typeface="Calibri" pitchFamily="34" charset="0"/>
              </a:rPr>
              <a:t>block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 smtClean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 smtClean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latin typeface="Calibri" pitchFamily="34" charset="0"/>
              </a:rPr>
              <a:t> Μπορούμε </a:t>
            </a:r>
            <a:r>
              <a:rPr lang="el-GR" i="1" dirty="0">
                <a:latin typeface="Calibri" pitchFamily="34" charset="0"/>
              </a:rPr>
              <a:t>να βλέπουμε μια σελίδα </a:t>
            </a:r>
            <a:r>
              <a:rPr lang="el-GR" i="1" dirty="0" smtClean="0">
                <a:latin typeface="Calibri" pitchFamily="34" charset="0"/>
              </a:rPr>
              <a:t>ως </a:t>
            </a:r>
            <a:r>
              <a:rPr lang="el-GR" i="1" dirty="0">
                <a:latin typeface="Calibri" pitchFamily="34" charset="0"/>
              </a:rPr>
              <a:t>μια συλλογή «θέσεων» που κάθε μία περιέχει μια εγγραφή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latin typeface="Calibri" pitchFamily="34" charset="0"/>
              </a:rPr>
              <a:t> Μια </a:t>
            </a:r>
            <a:r>
              <a:rPr lang="el-GR" i="1" dirty="0">
                <a:latin typeface="Calibri" pitchFamily="34" charset="0"/>
              </a:rPr>
              <a:t>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25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</a:t>
              </a:r>
              <a:r>
                <a:rPr lang="en-US" altLang="en-US" sz="1400" dirty="0" smtClean="0">
                  <a:latin typeface="Arial" charset="0"/>
                </a:rPr>
                <a:t>account </a:t>
              </a:r>
              <a:r>
                <a:rPr lang="en-US" altLang="en-US" sz="1400" dirty="0">
                  <a:latin typeface="Arial" charset="0"/>
                </a:rPr>
                <a:t>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</a:t>
              </a:r>
              <a:r>
                <a:rPr lang="en-US" altLang="en-US" sz="1400" dirty="0" smtClean="0">
                  <a:latin typeface="Arial" charset="0"/>
                </a:rPr>
                <a:t>: real</a:t>
              </a:r>
              <a:r>
                <a:rPr lang="en-US" altLang="en-US" sz="1400" dirty="0">
                  <a:latin typeface="Arial" charset="0"/>
                </a:rPr>
                <a:t>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</a:t>
            </a:r>
            <a:r>
              <a:rPr lang="el-GR" altLang="en-US" sz="2400" dirty="0" smtClean="0">
                <a:latin typeface="Calibri" pitchFamily="34" charset="0"/>
              </a:rPr>
              <a:t>εγγραφή;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26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27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28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29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</a:t>
            </a:r>
            <a:r>
              <a:rPr lang="el-GR" altLang="en-US" sz="2000" dirty="0" smtClean="0">
                <a:latin typeface="Calibri" pitchFamily="34" charset="0"/>
              </a:rPr>
              <a:t>εγγραφής </a:t>
            </a:r>
            <a:r>
              <a:rPr lang="el-GR" altLang="en-US" sz="2000" dirty="0">
                <a:latin typeface="Calibri" pitchFamily="34" charset="0"/>
              </a:rPr>
              <a:t>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 smtClean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πεδίου  </a:t>
            </a:r>
            <a:r>
              <a:rPr lang="el-GR" altLang="en-US" sz="2000" dirty="0">
                <a:latin typeface="Calibri" pitchFamily="34" charset="0"/>
              </a:rPr>
              <a:t>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572007" y="2205038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 smtClean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 smtClean="0">
                  <a:latin typeface="Arial" charset="0"/>
                </a:rPr>
                <a:t>πλάνο εκτέλεσης, βελτιστοποίηση</a:t>
              </a:r>
              <a:endParaRPr lang="el-GR" altLang="en-US" sz="1600" dirty="0">
                <a:latin typeface="Arial" charset="0"/>
              </a:endParaRP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 smtClean="0">
                  <a:latin typeface="Arial" charset="0"/>
                </a:rPr>
                <a:t>Υλοποίηση/Εκτέλεση Σχεσιακών 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 smtClean="0">
                  <a:latin typeface="Arial" charset="0"/>
                </a:rPr>
                <a:t>Μέθοδοι Προσπέλασης (</a:t>
              </a:r>
              <a:r>
                <a:rPr lang="en-US" altLang="en-US" sz="1200" dirty="0" smtClean="0">
                  <a:latin typeface="Arial" charset="0"/>
                </a:rPr>
                <a:t>access methods)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606" y="2411"/>
              <a:ext cx="19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Διαχείριση </a:t>
              </a:r>
              <a:r>
                <a:rPr lang="el-GR" altLang="en-US" sz="1600" dirty="0" err="1">
                  <a:latin typeface="Arial" charset="0"/>
                </a:rPr>
                <a:t>Καταχωρητών</a:t>
              </a:r>
              <a:r>
                <a:rPr lang="el-GR" altLang="en-US" sz="1600" dirty="0">
                  <a:latin typeface="Arial" charset="0"/>
                </a:rPr>
                <a:t> (</a:t>
              </a:r>
              <a:r>
                <a:rPr lang="en-US" altLang="en-US" sz="1600" dirty="0">
                  <a:latin typeface="Arial" charset="0"/>
                </a:rPr>
                <a:t>Buffer</a:t>
              </a:r>
              <a:r>
                <a:rPr lang="el-GR" altLang="en-US" sz="1600" dirty="0">
                  <a:latin typeface="Arial" charset="0"/>
                </a:rPr>
                <a:t>)</a:t>
              </a:r>
              <a:endParaRPr lang="en-US" altLang="en-US" sz="16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039" y="2742"/>
              <a:ext cx="10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Διαχείριση Δίσκου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57473" y="3624262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 smtClean="0">
                <a:latin typeface="Calibri" pitchFamily="34" charset="0"/>
              </a:rPr>
              <a:t>Αρχικά </a:t>
            </a:r>
            <a:r>
              <a:rPr lang="el-GR" altLang="en-US" dirty="0">
                <a:latin typeface="Calibri" pitchFamily="34" charset="0"/>
              </a:rPr>
              <a:t>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3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δίσκου (σελίδα)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</a:t>
            </a:r>
            <a:r>
              <a:rPr lang="el-GR" altLang="en-US" sz="2000" dirty="0" smtClean="0">
                <a:latin typeface="Calibri" pitchFamily="34" charset="0"/>
              </a:rPr>
              <a:t>μήκους </a:t>
            </a:r>
            <a:r>
              <a:rPr lang="en-US" altLang="en-US" sz="2000" dirty="0" smtClean="0">
                <a:latin typeface="Calibri" pitchFamily="34" charset="0"/>
              </a:rPr>
              <a:t>R – </a:t>
            </a:r>
            <a:r>
              <a:rPr lang="el-GR" altLang="en-US" sz="2000" dirty="0" smtClean="0">
                <a:latin typeface="Calibri" pitchFamily="34" charset="0"/>
              </a:rPr>
              <a:t>μέγεθος </a:t>
            </a:r>
            <a:r>
              <a:rPr lang="en-US" altLang="en-US" sz="2000" dirty="0" smtClean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</a:t>
            </a:r>
            <a:r>
              <a:rPr lang="el-GR" altLang="en-US" dirty="0" smtClean="0">
                <a:latin typeface="Calibri" pitchFamily="34" charset="0"/>
              </a:rPr>
              <a:t>: οι </a:t>
            </a:r>
            <a:r>
              <a:rPr lang="el-GR" altLang="en-US" dirty="0">
                <a:latin typeface="Calibri" pitchFamily="34" charset="0"/>
              </a:rPr>
              <a:t>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μία σχέση </a:t>
            </a:r>
            <a:r>
              <a:rPr lang="en-US" altLang="en-US" sz="2000">
                <a:latin typeface="Calibri" pitchFamily="34" charset="0"/>
              </a:rPr>
              <a:t>R(A, B, C, D</a:t>
            </a:r>
            <a:r>
              <a:rPr lang="el-GR" altLang="en-US" sz="2000">
                <a:latin typeface="Calibri" pitchFamily="34" charset="0"/>
              </a:rPr>
              <a:t>, </a:t>
            </a:r>
            <a:r>
              <a:rPr lang="en-US" altLang="en-US" sz="2000">
                <a:latin typeface="Calibri" pitchFamily="34" charset="0"/>
              </a:rPr>
              <a:t>E), </a:t>
            </a:r>
            <a:r>
              <a:rPr lang="el-GR" altLang="en-US" sz="2000">
                <a:latin typeface="Calibri" pitchFamily="34" charset="0"/>
              </a:rPr>
              <a:t>τα γνωρίσματα Α, Β</a:t>
            </a:r>
            <a:r>
              <a:rPr lang="en-US" altLang="en-US" sz="2000">
                <a:latin typeface="Calibri" pitchFamily="34" charset="0"/>
              </a:rPr>
              <a:t>, D </a:t>
            </a:r>
            <a:r>
              <a:rPr lang="el-GR" altLang="en-US" sz="2000">
                <a:latin typeface="Calibri" pitchFamily="34" charset="0"/>
              </a:rPr>
              <a:t>και </a:t>
            </a:r>
            <a:r>
              <a:rPr lang="en-US" altLang="en-US" sz="2000">
                <a:latin typeface="Calibri" pitchFamily="34" charset="0"/>
              </a:rPr>
              <a:t>E </a:t>
            </a:r>
            <a:r>
              <a:rPr lang="el-GR" altLang="en-US" sz="200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>
                <a:latin typeface="Calibri" pitchFamily="34" charset="0"/>
              </a:rPr>
              <a:t> bytes </a:t>
            </a:r>
            <a:r>
              <a:rPr lang="el-GR" altLang="en-US" sz="2000">
                <a:latin typeface="Calibri" pitchFamily="34" charset="0"/>
              </a:rPr>
              <a:t>και το γνώρισμα </a:t>
            </a:r>
            <a:r>
              <a:rPr lang="en-US" altLang="en-US" sz="2000">
                <a:latin typeface="Calibri" pitchFamily="34" charset="0"/>
              </a:rPr>
              <a:t>C </a:t>
            </a:r>
            <a:r>
              <a:rPr lang="el-GR" altLang="en-US" sz="2000">
                <a:latin typeface="Calibri" pitchFamily="34" charset="0"/>
              </a:rPr>
              <a:t>σειρά χαρακτήρων  μεγέθους 36</a:t>
            </a:r>
            <a:r>
              <a:rPr lang="en-US" altLang="en-US" sz="2000">
                <a:latin typeface="Calibri" pitchFamily="34" charset="0"/>
              </a:rPr>
              <a:t> bytes. </a:t>
            </a:r>
            <a:r>
              <a:rPr lang="el-GR" altLang="en-US" sz="2000">
                <a:latin typeface="Calibri" pitchFamily="34" charset="0"/>
              </a:rPr>
              <a:t>Έστω αρχείο με </a:t>
            </a:r>
            <a:r>
              <a:rPr lang="en-US" altLang="en-US" sz="2000">
                <a:latin typeface="Calibri" pitchFamily="34" charset="0"/>
              </a:rPr>
              <a:t>r</a:t>
            </a:r>
            <a:r>
              <a:rPr lang="en-US" altLang="en-US" sz="2000" baseline="-25000">
                <a:latin typeface="Calibri" pitchFamily="34" charset="0"/>
              </a:rPr>
              <a:t>A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 sz="2000">
                <a:latin typeface="Calibri" pitchFamily="34" charset="0"/>
              </a:rPr>
              <a:t>= 30.000 </a:t>
            </a:r>
            <a:r>
              <a:rPr lang="el-GR" altLang="en-US" sz="2000">
                <a:latin typeface="Calibri" pitchFamily="34" charset="0"/>
              </a:rPr>
              <a:t>εγγραφές, μέγεθος </a:t>
            </a:r>
            <a:r>
              <a:rPr lang="en-US" altLang="en-US" sz="2000">
                <a:latin typeface="Calibri" pitchFamily="34" charset="0"/>
              </a:rPr>
              <a:t>block B = 1024 bytes, </a:t>
            </a:r>
            <a:r>
              <a:rPr lang="el-GR" altLang="en-US" sz="2000">
                <a:latin typeface="Calibri" pitchFamily="34" charset="0"/>
              </a:rPr>
              <a:t>και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971550" y="3789363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246185" y="1757263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247507" y="3284827"/>
            <a:ext cx="8305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 smtClean="0">
                <a:latin typeface="Calibri" pitchFamily="34" charset="0"/>
              </a:rPr>
              <a:t>του δίσκου είναι </a:t>
            </a:r>
            <a:r>
              <a:rPr lang="el-GR" altLang="en-US" sz="2000" dirty="0">
                <a:latin typeface="Calibri" pitchFamily="34" charset="0"/>
              </a:rPr>
              <a:t>αποθηκευμένη η </a:t>
            </a:r>
            <a:r>
              <a:rPr lang="en-US" altLang="en-US" sz="2000" dirty="0" err="1">
                <a:latin typeface="Calibri" pitchFamily="34" charset="0"/>
              </a:rPr>
              <a:t>i</a:t>
            </a:r>
            <a:r>
              <a:rPr lang="en-US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 smtClean="0">
                <a:latin typeface="Calibri" pitchFamily="34" charset="0"/>
              </a:rPr>
              <a:t>Βασικές λειτουργίες</a:t>
            </a:r>
            <a:r>
              <a:rPr lang="en-US" altLang="en-US" sz="24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Εντοπισμός </a:t>
            </a:r>
            <a:r>
              <a:rPr lang="en-US" altLang="en-US" sz="2400" dirty="0" smtClean="0">
                <a:latin typeface="Calibri" pitchFamily="34" charset="0"/>
              </a:rPr>
              <a:t>(</a:t>
            </a:r>
            <a:r>
              <a:rPr lang="el-GR" altLang="en-US" sz="2400" dirty="0" smtClean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Διάσχιση (</a:t>
            </a:r>
            <a:r>
              <a:rPr lang="en-US" altLang="en-US" sz="2400" dirty="0" smtClean="0">
                <a:latin typeface="Calibri" pitchFamily="34" charset="0"/>
              </a:rPr>
              <a:t>scan</a:t>
            </a:r>
            <a:r>
              <a:rPr lang="el-GR" altLang="en-US" sz="2400" dirty="0" smtClean="0">
                <a:latin typeface="Calibri" pitchFamily="34" charset="0"/>
              </a:rPr>
              <a:t>) όλων των εγγραφών του αρχείου</a:t>
            </a:r>
            <a:endParaRPr lang="en-US" altLang="en-US" sz="2400" dirty="0" smtClean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39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 smtClean="0">
                <a:latin typeface="Calibri" pitchFamily="34" charset="0"/>
              </a:rPr>
              <a:t>- </a:t>
            </a:r>
            <a:r>
              <a:rPr lang="en-US" altLang="en-US" sz="2000" dirty="0" smtClean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ΠΡΟΣΟΧΗ: Στα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επόμενα, αναφέρεται και το κόστος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επεξεργασίας, αλλά,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γενικά θα το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αγνοούμε</a:t>
            </a:r>
            <a:r>
              <a:rPr lang="en-US" altLang="en-US" sz="24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4</a:t>
            </a:fld>
            <a:endParaRPr lang="el-GR" altLang="en-US" smtClean="0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092950" y="3357563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/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Διατεταγμένα </a:t>
            </a:r>
            <a:r>
              <a:rPr lang="el-GR" altLang="en-US" sz="2000" dirty="0">
                <a:latin typeface="Calibri" pitchFamily="34" charset="0"/>
              </a:rPr>
              <a:t>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dirty="0" smtClean="0">
                <a:latin typeface="Calibri" pitchFamily="34" charset="0"/>
              </a:rPr>
              <a:t>Φυσική </a:t>
            </a:r>
            <a:r>
              <a:rPr lang="el-GR" altLang="en-US" dirty="0">
                <a:latin typeface="Calibri" pitchFamily="34" charset="0"/>
              </a:rPr>
              <a:t>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</a:t>
            </a:r>
            <a:r>
              <a:rPr lang="en-US" altLang="en-US" dirty="0" smtClean="0">
                <a:latin typeface="Calibri" pitchFamily="34" charset="0"/>
              </a:rPr>
              <a:t>field</a:t>
            </a:r>
            <a:r>
              <a:rPr lang="en-US" altLang="en-US" dirty="0">
                <a:latin typeface="Calibri" pitchFamily="34" charset="0"/>
              </a:rPr>
              <a:t>)</a:t>
            </a:r>
            <a:endParaRPr lang="el-GR" altLang="en-US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41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</a:t>
            </a:r>
            <a:r>
              <a:rPr lang="el-GR" altLang="en-US" sz="2000" dirty="0" smtClean="0">
                <a:latin typeface="Calibri" pitchFamily="34" charset="0"/>
              </a:rPr>
              <a:t>διατεταγμένο </a:t>
            </a:r>
            <a:r>
              <a:rPr lang="el-GR" altLang="en-US" sz="2000" dirty="0">
                <a:latin typeface="Calibri" pitchFamily="34" charset="0"/>
              </a:rPr>
              <a:t>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#blocks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#</a:t>
            </a:r>
            <a:r>
              <a:rPr lang="el-GR" altLang="en-US">
                <a:latin typeface="Calibri" pitchFamily="34" charset="0"/>
              </a:rPr>
              <a:t>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 smtClean="0">
                <a:latin typeface="Calibri" pitchFamily="34" charset="0"/>
              </a:rPr>
              <a:t>+ </a:t>
            </a:r>
            <a:r>
              <a:rPr lang="en-US" alt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44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45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</a:t>
            </a:r>
            <a:r>
              <a:rPr lang="el-GR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Διατήρηση </a:t>
            </a:r>
            <a:r>
              <a:rPr lang="el-GR" altLang="en-US" sz="2000" dirty="0">
                <a:latin typeface="Calibri" pitchFamily="34" charset="0"/>
              </a:rPr>
              <a:t>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Δημιουργία </a:t>
            </a:r>
            <a:r>
              <a:rPr lang="el-GR" altLang="en-US" sz="2000" dirty="0">
                <a:latin typeface="Calibri" pitchFamily="34" charset="0"/>
              </a:rPr>
              <a:t>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48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9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49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 smtClean="0">
                <a:latin typeface="Calibri" pitchFamily="34" charset="0"/>
              </a:rPr>
              <a:t>  Χρήση </a:t>
            </a:r>
            <a:r>
              <a:rPr lang="el-GR" altLang="en-US" sz="2000" dirty="0">
                <a:latin typeface="Calibri" pitchFamily="34" charset="0"/>
              </a:rPr>
              <a:t>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5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Τυπικά,</a:t>
            </a:r>
            <a:endParaRPr lang="el-GR" altLang="en-US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77838" y="420383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αποθήκευση ή αποθήκευση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229225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Ευρετήρια – Βοηθητικές δομές για την προσπέλαση στα αρχεία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 smtClean="0">
                <a:latin typeface="Calibri" pitchFamily="34" charset="0"/>
              </a:rPr>
              <a:t>Βασική </a:t>
            </a:r>
            <a:r>
              <a:rPr lang="el-GR" altLang="en-US" sz="2800" dirty="0">
                <a:latin typeface="Calibri" pitchFamily="34" charset="0"/>
              </a:rPr>
              <a:t>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(Στόχος) Ομοιόμορφη </a:t>
            </a:r>
            <a:r>
              <a:rPr lang="el-GR" altLang="en-US" sz="2000" dirty="0">
                <a:latin typeface="Calibri" pitchFamily="34" charset="0"/>
              </a:rPr>
              <a:t>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(αναζητήσεις) ισότητας</a:t>
            </a:r>
            <a:endParaRPr lang="el-GR" alt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</a:t>
              </a:r>
              <a:r>
                <a:rPr lang="el-GR" altLang="en-US" dirty="0" smtClean="0">
                  <a:latin typeface="Calibri" pitchFamily="34" charset="0"/>
                </a:rPr>
                <a:t>     διεύθυνση </a:t>
              </a:r>
              <a:r>
                <a:rPr lang="el-GR" altLang="en-US" dirty="0">
                  <a:latin typeface="Calibri" pitchFamily="34" charset="0"/>
                </a:rPr>
                <a:t>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</a:t>
            </a:r>
            <a:r>
              <a:rPr lang="el-GR" altLang="en-US" sz="2000" dirty="0" smtClean="0">
                <a:latin typeface="+mn-lt"/>
              </a:rPr>
              <a:t>				</a:t>
            </a:r>
            <a:r>
              <a:rPr lang="el-GR" altLang="en-US" sz="1600" dirty="0" smtClean="0">
                <a:latin typeface="+mn-lt"/>
              </a:rPr>
              <a:t>Σωρός               </a:t>
            </a:r>
            <a:r>
              <a:rPr lang="el-GR" altLang="en-US" sz="1600" dirty="0">
                <a:latin typeface="+mn-lt"/>
              </a:rPr>
              <a:t>Ταξινομημένο        </a:t>
            </a:r>
            <a:r>
              <a:rPr lang="el-GR" altLang="en-US" sz="1600" dirty="0" smtClean="0">
                <a:latin typeface="+mn-lt"/>
              </a:rPr>
              <a:t>          </a:t>
            </a:r>
            <a:r>
              <a:rPr lang="el-GR" altLang="en-US" sz="1600" dirty="0">
                <a:latin typeface="+mn-lt"/>
              </a:rPr>
              <a:t>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</a:t>
            </a:r>
            <a:r>
              <a:rPr lang="el-GR" altLang="en-US" sz="1600" dirty="0" smtClean="0">
                <a:latin typeface="+mn-lt"/>
              </a:rPr>
              <a:t>   		          </a:t>
            </a:r>
            <a:r>
              <a:rPr lang="el-GR" altLang="en-US" sz="1600" dirty="0">
                <a:latin typeface="+mn-lt"/>
              </a:rPr>
              <a:t>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 smtClean="0">
                <a:latin typeface="+mn-lt"/>
              </a:rPr>
              <a:t>B</a:t>
            </a:r>
            <a:r>
              <a:rPr lang="el-GR" altLang="en-US" sz="1600" dirty="0" smtClean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0.5 B                 </a:t>
            </a:r>
            <a:r>
              <a:rPr lang="el-GR" altLang="en-US" sz="1600" dirty="0" smtClean="0">
                <a:latin typeface="+mn-lt"/>
              </a:rPr>
              <a:t>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</a:t>
            </a:r>
            <a:r>
              <a:rPr lang="el-GR" altLang="en-US" sz="1600" dirty="0" smtClean="0">
                <a:latin typeface="+mn-lt"/>
              </a:rPr>
              <a:t>	           </a:t>
            </a:r>
            <a:r>
              <a:rPr lang="el-GR" altLang="en-US" sz="1600" dirty="0">
                <a:latin typeface="+mn-lt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B	   </a:t>
            </a:r>
            <a:r>
              <a:rPr lang="el-GR" altLang="en-US" sz="1600" dirty="0" smtClean="0">
                <a:latin typeface="+mn-lt"/>
              </a:rPr>
              <a:t>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</a:t>
            </a:r>
            <a:r>
              <a:rPr lang="el-GR" altLang="en-US" sz="1600" dirty="0" smtClean="0">
                <a:latin typeface="+mn-lt"/>
              </a:rPr>
              <a:t>				   2</a:t>
            </a:r>
            <a:r>
              <a:rPr lang="en-US" altLang="en-US" sz="1600" dirty="0" smtClean="0">
                <a:latin typeface="+mn-lt"/>
              </a:rPr>
              <a:t>     </a:t>
            </a:r>
            <a:r>
              <a:rPr lang="el-GR" altLang="en-US" sz="1600" dirty="0" smtClean="0">
                <a:latin typeface="+mn-lt"/>
              </a:rPr>
              <a:t>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 smtClean="0">
                <a:latin typeface="+mn-lt"/>
              </a:rPr>
              <a:t>  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</a:t>
            </a:r>
            <a:r>
              <a:rPr lang="el-GR" altLang="en-US" sz="1600" dirty="0" smtClean="0">
                <a:latin typeface="+mn-lt"/>
              </a:rPr>
              <a:t>		            </a:t>
            </a:r>
            <a:r>
              <a:rPr lang="el-GR" altLang="en-US" sz="1600" dirty="0">
                <a:latin typeface="+mn-lt"/>
              </a:rPr>
              <a:t>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</a:t>
            </a:r>
            <a:r>
              <a:rPr lang="el-GR" altLang="en-US" sz="1600" dirty="0" smtClean="0">
                <a:latin typeface="+mn-lt"/>
              </a:rPr>
              <a:t>        </a:t>
            </a:r>
            <a:r>
              <a:rPr lang="el-GR" altLang="en-US" sz="1600" dirty="0">
                <a:latin typeface="+mn-lt"/>
              </a:rPr>
              <a:t>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 smtClean="0"/>
              <a:t>Βάσεις Δεδομένων</a:t>
            </a:r>
            <a:r>
              <a:rPr lang="en-US" altLang="en-US" dirty="0" smtClean="0"/>
              <a:t> 201</a:t>
            </a:r>
            <a:r>
              <a:rPr lang="el-GR" altLang="en-US" dirty="0" smtClean="0"/>
              <a:t>7</a:t>
            </a:r>
            <a:r>
              <a:rPr lang="en-US" altLang="en-US" dirty="0" smtClean="0"/>
              <a:t>-201</a:t>
            </a:r>
            <a:r>
              <a:rPr lang="el-GR" altLang="en-US" dirty="0" smtClean="0"/>
              <a:t>8			Ευαγγελία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9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729388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</a:t>
            </a:r>
            <a:r>
              <a:rPr lang="el-GR" altLang="en-US" sz="2000" dirty="0" smtClean="0">
                <a:latin typeface="Calibri" pitchFamily="34" charset="0"/>
              </a:rPr>
              <a:t>(</a:t>
            </a:r>
            <a:r>
              <a:rPr lang="en-US" altLang="en-US" sz="2000" dirty="0" smtClean="0">
                <a:latin typeface="Calibri" pitchFamily="34" charset="0"/>
              </a:rPr>
              <a:t>main memory</a:t>
            </a:r>
            <a:r>
              <a:rPr lang="el-GR" altLang="en-US" sz="2000" dirty="0" smtClean="0"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13706" y="2832027"/>
            <a:ext cx="7010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τυχαία προσπέλαση </a:t>
            </a:r>
            <a:r>
              <a:rPr lang="en-US" altLang="en-US" sz="2000" dirty="0" smtClean="0">
                <a:latin typeface="Calibri" pitchFamily="34" charset="0"/>
              </a:rPr>
              <a:t>(random access)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επίπεδο </a:t>
            </a:r>
            <a:r>
              <a:rPr lang="en-US" altLang="en-US" sz="2000" dirty="0" smtClean="0">
                <a:latin typeface="Calibri" pitchFamily="34" charset="0"/>
              </a:rPr>
              <a:t>bytes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άμεση </a:t>
            </a:r>
            <a:r>
              <a:rPr lang="el-GR" altLang="en-US" sz="2000" dirty="0">
                <a:latin typeface="Calibri" pitchFamily="34" charset="0"/>
              </a:rPr>
              <a:t>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</TotalTime>
  <Words>3197</Words>
  <Application>Microsoft Office PowerPoint</Application>
  <PresentationFormat>On-screen Show (4:3)</PresentationFormat>
  <Paragraphs>592</Paragraphs>
  <Slides>61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Book Antiqua</vt:lpstr>
      <vt:lpstr>Calibri</vt:lpstr>
      <vt:lpstr>Comic Sans MS</vt:lpstr>
      <vt:lpstr>Symbol</vt:lpstr>
      <vt:lpstr>Times New Roman</vt:lpstr>
      <vt:lpstr>Wingdings</vt:lpstr>
      <vt:lpstr>Office Theme</vt:lpstr>
      <vt:lpstr>PowerPoint Presentation</vt:lpstr>
      <vt:lpstr>ΣΔΒΔ</vt:lpstr>
      <vt:lpstr>Δομή ενός ΣΔΒΔ (πιο αναλυτικά)</vt:lpstr>
      <vt:lpstr>Δομή ενός ΣΔΒΔ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403</cp:revision>
  <dcterms:created xsi:type="dcterms:W3CDTF">2013-06-13T09:19:30Z</dcterms:created>
  <dcterms:modified xsi:type="dcterms:W3CDTF">2018-12-19T12:58:44Z</dcterms:modified>
</cp:coreProperties>
</file>