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3"/>
  </p:notesMasterIdLst>
  <p:sldIdLst>
    <p:sldId id="457" r:id="rId2"/>
    <p:sldId id="1179" r:id="rId3"/>
    <p:sldId id="1098" r:id="rId4"/>
    <p:sldId id="1115" r:id="rId5"/>
    <p:sldId id="1173" r:id="rId6"/>
    <p:sldId id="1171" r:id="rId7"/>
    <p:sldId id="1178" r:id="rId8"/>
    <p:sldId id="1186" r:id="rId9"/>
    <p:sldId id="1099" r:id="rId10"/>
    <p:sldId id="1100" r:id="rId11"/>
    <p:sldId id="1101" r:id="rId12"/>
    <p:sldId id="1104" r:id="rId13"/>
    <p:sldId id="1106" r:id="rId14"/>
    <p:sldId id="1107" r:id="rId15"/>
    <p:sldId id="1108" r:id="rId16"/>
    <p:sldId id="1110" r:id="rId17"/>
    <p:sldId id="1169" r:id="rId18"/>
    <p:sldId id="1117" r:id="rId19"/>
    <p:sldId id="1184" r:id="rId20"/>
    <p:sldId id="1185" r:id="rId21"/>
    <p:sldId id="1114" r:id="rId22"/>
    <p:sldId id="1170" r:id="rId23"/>
    <p:sldId id="1187" r:id="rId24"/>
    <p:sldId id="1121" r:id="rId25"/>
    <p:sldId id="1122" r:id="rId26"/>
    <p:sldId id="1123" r:id="rId27"/>
    <p:sldId id="1124" r:id="rId28"/>
    <p:sldId id="1125" r:id="rId29"/>
    <p:sldId id="1126" r:id="rId30"/>
    <p:sldId id="1127" r:id="rId31"/>
    <p:sldId id="1128" r:id="rId32"/>
    <p:sldId id="1129" r:id="rId33"/>
    <p:sldId id="1130" r:id="rId34"/>
    <p:sldId id="1141" r:id="rId35"/>
    <p:sldId id="1131" r:id="rId36"/>
    <p:sldId id="1132" r:id="rId37"/>
    <p:sldId id="1142" r:id="rId38"/>
    <p:sldId id="1143" r:id="rId39"/>
    <p:sldId id="1144" r:id="rId40"/>
    <p:sldId id="1145" r:id="rId41"/>
    <p:sldId id="1146" r:id="rId42"/>
    <p:sldId id="1147" r:id="rId43"/>
    <p:sldId id="1148" r:id="rId44"/>
    <p:sldId id="1149" r:id="rId45"/>
    <p:sldId id="1150" r:id="rId46"/>
    <p:sldId id="1151" r:id="rId47"/>
    <p:sldId id="1152" r:id="rId48"/>
    <p:sldId id="1153" r:id="rId49"/>
    <p:sldId id="1154" r:id="rId50"/>
    <p:sldId id="1155" r:id="rId51"/>
    <p:sldId id="1156" r:id="rId52"/>
    <p:sldId id="1157" r:id="rId53"/>
    <p:sldId id="1158" r:id="rId54"/>
    <p:sldId id="1159" r:id="rId55"/>
    <p:sldId id="1160" r:id="rId56"/>
    <p:sldId id="1161" r:id="rId57"/>
    <p:sldId id="1162" r:id="rId58"/>
    <p:sldId id="1163" r:id="rId59"/>
    <p:sldId id="1164" r:id="rId60"/>
    <p:sldId id="1165" r:id="rId61"/>
    <p:sldId id="1095" r:id="rId6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4963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1431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193C5BA7-C700-4FCC-BB17-F1B07E1DF5BA}" type="slidenum">
              <a:rPr lang="el-GR" altLang="en-US" smtClean="0">
                <a:latin typeface="Times New Roman" pitchFamily="18" charset="0"/>
              </a:rPr>
              <a:pPr/>
              <a:t>37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1713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61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5555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737814-73BF-48CB-AF9D-3C5811AB5D50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710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59E7A7A8-4008-454D-8D01-EA89B8764496}" type="slidenum">
              <a:rPr lang="el-GR" altLang="en-US" smtClean="0">
                <a:latin typeface="Times New Roman" pitchFamily="18" charset="0"/>
              </a:rPr>
              <a:pPr/>
              <a:t>3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902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6B91BC9-285E-4552-A0DD-420578E0D074}" type="slidenum">
              <a:rPr lang="el-GR" altLang="en-US" smtClean="0">
                <a:latin typeface="Times New Roman" pitchFamily="18" charset="0"/>
              </a:rPr>
              <a:pPr/>
              <a:t>4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4552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988AFB27-2157-4A9D-9DEB-A0CD79CF4710}" type="slidenum">
              <a:rPr lang="el-GR" altLang="en-US" smtClean="0">
                <a:latin typeface="Times New Roman" pitchFamily="18" charset="0"/>
              </a:rPr>
              <a:pPr/>
              <a:t>6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2862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E74BF1-DA8C-4552-923C-5FEF32A86FB2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51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2CDFA0D9-BBF2-4B49-8DDB-A5A95C72DFF6}" type="slidenum">
              <a:rPr lang="el-GR" altLang="en-US" smtClean="0">
                <a:latin typeface="Times New Roman" pitchFamily="18" charset="0"/>
              </a:rPr>
              <a:pPr/>
              <a:t>8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6125" cy="34178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41" tIns="43271" rIns="86541" bIns="43271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4064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19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02229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686263" indent="-263947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055789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478105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1900420" indent="-211158" defTabSz="879824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322736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745052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167367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589683" indent="-211158" defTabSz="87982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9D2E4C7-76F2-480B-AB7F-D964B3D1C813}" type="slidenum">
              <a:rPr lang="el-GR" altLang="en-US" smtClean="0">
                <a:latin typeface="Times New Roman" pitchFamily="18" charset="0"/>
              </a:rPr>
              <a:pPr/>
              <a:t>20</a:t>
            </a:fld>
            <a:endParaRPr lang="el-GR" altLang="en-US" smtClean="0">
              <a:latin typeface="Times New Roman" pitchFamily="18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368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18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19</a:t>
            </a:r>
            <a:endParaRPr lang="el-GR" altLang="en-US" sz="11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Αποθήκευση Δεδομένων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27BC3-11CF-44E1-96D6-A3AFCEF4DCBB}" type="slidenum">
              <a:rPr lang="el-GR" altLang="en-US"/>
              <a:pPr>
                <a:defRPr/>
              </a:pPr>
              <a:t>10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571500" y="1685494"/>
            <a:ext cx="800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</a:t>
            </a:r>
            <a:r>
              <a:rPr lang="el-GR" alt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571500" y="2248092"/>
            <a:ext cx="7879383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για την επεξεργασία των δεδομένων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απαιτείται η μεταφορά των δεδομένων στην πρωτεύουσα αποθήκευση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πιο αργή προσπέλαση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μεγάλη χωρητικότητα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μικρότερο κόστος (για την ίδια ποσότητα χώρου η κύρια μνήμη 100 φορές ακριβότερη από τη δευτερεύουσα</a:t>
            </a:r>
            <a:r>
              <a:rPr lang="el-GR" altLang="en-US" sz="2000" dirty="0" smtClean="0">
                <a:latin typeface="Calibri" pitchFamily="34" charset="0"/>
              </a:rPr>
              <a:t>)</a:t>
            </a:r>
            <a:endParaRPr lang="en-US" altLang="en-US" sz="2000" dirty="0" smtClean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σειριακή προσπέλαση</a:t>
            </a:r>
            <a:r>
              <a:rPr lang="en-US" altLang="en-US" sz="2000" dirty="0" smtClean="0">
                <a:latin typeface="Calibri" pitchFamily="34" charset="0"/>
              </a:rPr>
              <a:t> (</a:t>
            </a:r>
            <a:r>
              <a:rPr lang="el-GR" altLang="en-US" sz="2000" dirty="0" smtClean="0">
                <a:latin typeface="Calibri" pitchFamily="34" charset="0"/>
              </a:rPr>
              <a:t>τυχαία πιο αργή)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επίπεδο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304800" y="1558212"/>
            <a:ext cx="8458200" cy="411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73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E1A90-D519-4503-B7EA-E77E1886EF51}" type="slidenum">
              <a:rPr lang="el-GR" altLang="en-US"/>
              <a:pPr>
                <a:defRPr/>
              </a:pPr>
              <a:t>11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Οι περισσότερες βάσεις δεδομένων αποθηκεύονται </a:t>
            </a:r>
            <a:r>
              <a:rPr lang="el-GR" altLang="en-US" sz="2000" b="1" dirty="0">
                <a:latin typeface="Calibri" pitchFamily="34" charset="0"/>
              </a:rPr>
              <a:t>σε δευτερεύουσες αποθηκευτικές μονάδες </a:t>
            </a:r>
            <a:r>
              <a:rPr lang="el-GR" altLang="en-US" sz="2000" dirty="0" smtClean="0">
                <a:latin typeface="Calibri" pitchFamily="34" charset="0"/>
              </a:rPr>
              <a:t>(κυρίως </a:t>
            </a:r>
            <a:r>
              <a:rPr lang="el-GR" altLang="en-US" sz="2000" dirty="0">
                <a:latin typeface="Calibri" pitchFamily="34" charset="0"/>
              </a:rPr>
              <a:t>σε</a:t>
            </a:r>
            <a:r>
              <a:rPr lang="el-GR" altLang="en-US" sz="2000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δίσκους)</a:t>
            </a:r>
            <a:endParaRPr lang="el-GR" altLang="en-US" sz="20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914400" y="2971800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πολύ </a:t>
            </a:r>
            <a:r>
              <a:rPr lang="el-GR" altLang="en-US" sz="2000" dirty="0">
                <a:latin typeface="Calibri" pitchFamily="34" charset="0"/>
              </a:rPr>
              <a:t>μεγάλες (10-100 ΤΒ) 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 </a:t>
            </a:r>
            <a:r>
              <a:rPr lang="el-GR" altLang="en-US" sz="2000" dirty="0">
                <a:latin typeface="Calibri" pitchFamily="34" charset="0"/>
              </a:rPr>
              <a:t>μεγάλο κόστος ($1/</a:t>
            </a:r>
            <a:r>
              <a:rPr lang="en-US" altLang="en-US" sz="2000" dirty="0">
                <a:latin typeface="Calibri" pitchFamily="34" charset="0"/>
              </a:rPr>
              <a:t>GB – 100$/GB) 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914400" y="3657600"/>
            <a:ext cx="754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 μόνιμη </a:t>
            </a:r>
            <a:r>
              <a:rPr lang="el-GR" altLang="en-US" sz="2000" dirty="0">
                <a:latin typeface="Calibri" pitchFamily="34" charset="0"/>
              </a:rPr>
              <a:t>αποθήκευση (</a:t>
            </a:r>
            <a:r>
              <a:rPr lang="el-GR" altLang="en-US" sz="2000" dirty="0" err="1" smtClean="0">
                <a:latin typeface="Calibri" pitchFamily="34" charset="0"/>
              </a:rPr>
              <a:t>nonvolatile</a:t>
            </a:r>
            <a:r>
              <a:rPr lang="el-GR" altLang="en-US" sz="2000" dirty="0" smtClean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storage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8201" name="Text Box 6"/>
          <p:cNvSpPr txBox="1">
            <a:spLocks noChangeArrowheads="1"/>
          </p:cNvSpPr>
          <p:nvPr/>
        </p:nvSpPr>
        <p:spPr bwMode="auto">
          <a:xfrm>
            <a:off x="457200" y="4343400"/>
            <a:ext cx="82296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000" i="1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αργότερους αποθηκευτικούς χώρους για </a:t>
            </a:r>
            <a:endParaRPr lang="el-GR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τήρηση εφεδρικών αντιγράφων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αρχειοθέτηση (</a:t>
            </a:r>
            <a:r>
              <a:rPr lang="en-US" altLang="en-US" sz="2000" dirty="0">
                <a:latin typeface="Calibri" pitchFamily="34" charset="0"/>
              </a:rPr>
              <a:t>archiving) </a:t>
            </a:r>
            <a:r>
              <a:rPr lang="el-GR" altLang="en-US" sz="2000" dirty="0">
                <a:latin typeface="Calibri" pitchFamily="34" charset="0"/>
              </a:rPr>
              <a:t>(δεδομένα που θέλουμε να κρατήσουμε για πολύ καιρό αλλά η προσπέλαση τους είναι σπάνια)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16" y="11192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451784"/>
            <a:ext cx="8458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βάση δεδομένων θα πρέπει να αποθηκευτεί σε κάποιο αποθηκευτικό μέσο </a:t>
            </a:r>
          </a:p>
        </p:txBody>
      </p:sp>
    </p:spTree>
    <p:extLst>
      <p:ext uri="{BB962C8B-B14F-4D97-AF65-F5344CB8AC3E}">
        <p14:creationId xmlns:p14="http://schemas.microsoft.com/office/powerpoint/2010/main" val="312564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4FEBF-10F7-46BF-A484-7F31F87DE609}" type="slidenum">
              <a:rPr lang="el-GR" altLang="en-US"/>
              <a:pPr>
                <a:defRPr/>
              </a:pPr>
              <a:t>12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322385" y="1924586"/>
            <a:ext cx="83207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Μαγνητισμός μιας περιοχής του δίσκου κατά ορισμένο τρόπο ώστε 1 ή 0</a:t>
            </a: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246185" y="2635524"/>
            <a:ext cx="723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i="1" dirty="0">
                <a:latin typeface="Calibri" pitchFamily="34" charset="0"/>
              </a:rPr>
              <a:t>Χωρητικότητα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capacity</a:t>
            </a:r>
            <a:r>
              <a:rPr lang="el-GR" altLang="en-US" sz="2000" dirty="0">
                <a:latin typeface="Calibri" pitchFamily="34" charset="0"/>
              </a:rPr>
              <a:t>) σε </a:t>
            </a:r>
            <a:r>
              <a:rPr lang="el-GR" altLang="en-US" sz="2000" dirty="0" err="1">
                <a:latin typeface="Calibri" pitchFamily="34" charset="0"/>
              </a:rPr>
              <a:t>Kbyte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Mbyte</a:t>
            </a:r>
            <a:r>
              <a:rPr lang="el-GR" altLang="en-US" sz="2000" dirty="0">
                <a:latin typeface="Calibri" pitchFamily="34" charset="0"/>
              </a:rPr>
              <a:t> - </a:t>
            </a:r>
            <a:r>
              <a:rPr lang="el-GR" altLang="en-US" sz="2000" dirty="0" err="1">
                <a:latin typeface="Calibri" pitchFamily="34" charset="0"/>
              </a:rPr>
              <a:t>Gbyte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11273" name="Group 6"/>
          <p:cNvGrpSpPr>
            <a:grpSpLocks/>
          </p:cNvGrpSpPr>
          <p:nvPr/>
        </p:nvGrpSpPr>
        <p:grpSpPr bwMode="auto">
          <a:xfrm>
            <a:off x="1998785" y="3702324"/>
            <a:ext cx="4419600" cy="685800"/>
            <a:chOff x="1104" y="2544"/>
            <a:chExt cx="2784" cy="432"/>
          </a:xfrm>
        </p:grpSpPr>
        <p:sp>
          <p:nvSpPr>
            <p:cNvPr id="11276" name="Oval 7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Oval 8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4" name="Text Box 9"/>
          <p:cNvSpPr txBox="1">
            <a:spLocks noChangeArrowheads="1"/>
          </p:cNvSpPr>
          <p:nvPr/>
        </p:nvSpPr>
        <p:spPr bwMode="auto">
          <a:xfrm>
            <a:off x="246185" y="3098937"/>
            <a:ext cx="548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Μαγνητικό υλικό σε σχήμα κυκλικού δίσκου</a:t>
            </a:r>
          </a:p>
        </p:txBody>
      </p:sp>
      <p:sp>
        <p:nvSpPr>
          <p:cNvPr id="11275" name="Text Box 10"/>
          <p:cNvSpPr txBox="1">
            <a:spLocks noChangeArrowheads="1"/>
          </p:cNvSpPr>
          <p:nvPr/>
        </p:nvSpPr>
        <p:spPr bwMode="auto">
          <a:xfrm>
            <a:off x="474785" y="4997724"/>
            <a:ext cx="6096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Απλής και διπλής όψης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Μαγνητικοί 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9237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333EB-F16F-4A15-B6A3-0C50A8ECA975}" type="slidenum">
              <a:rPr lang="el-GR" altLang="en-US"/>
              <a:pPr>
                <a:defRPr/>
              </a:pPr>
              <a:t>13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1813169" y="1336225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Σε πακέτα δίσκων</a:t>
            </a:r>
          </a:p>
        </p:txBody>
      </p:sp>
      <p:grpSp>
        <p:nvGrpSpPr>
          <p:cNvPr id="13319" name="Group 4"/>
          <p:cNvGrpSpPr>
            <a:grpSpLocks/>
          </p:cNvGrpSpPr>
          <p:nvPr/>
        </p:nvGrpSpPr>
        <p:grpSpPr bwMode="auto">
          <a:xfrm>
            <a:off x="2270369" y="3317425"/>
            <a:ext cx="4419600" cy="1600200"/>
            <a:chOff x="1440" y="2400"/>
            <a:chExt cx="2784" cy="1008"/>
          </a:xfrm>
        </p:grpSpPr>
        <p:grpSp>
          <p:nvGrpSpPr>
            <p:cNvPr id="13329" name="Group 5"/>
            <p:cNvGrpSpPr>
              <a:grpSpLocks/>
            </p:cNvGrpSpPr>
            <p:nvPr/>
          </p:nvGrpSpPr>
          <p:grpSpPr bwMode="auto">
            <a:xfrm>
              <a:off x="1440" y="2976"/>
              <a:ext cx="2784" cy="432"/>
              <a:chOff x="1104" y="2544"/>
              <a:chExt cx="2784" cy="432"/>
            </a:xfrm>
          </p:grpSpPr>
          <p:sp>
            <p:nvSpPr>
              <p:cNvPr id="13335" name="Oval 6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6" name="Oval 7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330" name="Group 8"/>
            <p:cNvGrpSpPr>
              <a:grpSpLocks/>
            </p:cNvGrpSpPr>
            <p:nvPr/>
          </p:nvGrpSpPr>
          <p:grpSpPr bwMode="auto">
            <a:xfrm>
              <a:off x="1440" y="2400"/>
              <a:ext cx="2784" cy="432"/>
              <a:chOff x="1104" y="2544"/>
              <a:chExt cx="2784" cy="432"/>
            </a:xfrm>
          </p:grpSpPr>
          <p:sp>
            <p:nvSpPr>
              <p:cNvPr id="13333" name="Oval 9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2784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34" name="Oval 10"/>
              <p:cNvSpPr>
                <a:spLocks noChangeArrowheads="1"/>
              </p:cNvSpPr>
              <p:nvPr/>
            </p:nvSpPr>
            <p:spPr bwMode="auto">
              <a:xfrm>
                <a:off x="1584" y="2688"/>
                <a:ext cx="1920" cy="14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3331" name="Line 11"/>
            <p:cNvSpPr>
              <a:spLocks noChangeShapeType="1"/>
            </p:cNvSpPr>
            <p:nvPr/>
          </p:nvSpPr>
          <p:spPr bwMode="auto">
            <a:xfrm>
              <a:off x="1920" y="2592"/>
              <a:ext cx="0" cy="62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2" name="Line 12"/>
            <p:cNvSpPr>
              <a:spLocks noChangeShapeType="1"/>
            </p:cNvSpPr>
            <p:nvPr/>
          </p:nvSpPr>
          <p:spPr bwMode="auto">
            <a:xfrm>
              <a:off x="3840" y="2640"/>
              <a:ext cx="0" cy="57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20" name="Line 13"/>
          <p:cNvSpPr>
            <a:spLocks noChangeShapeType="1"/>
          </p:cNvSpPr>
          <p:nvPr/>
        </p:nvSpPr>
        <p:spPr bwMode="auto">
          <a:xfrm>
            <a:off x="1508369" y="415562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4"/>
          <p:cNvSpPr>
            <a:spLocks noChangeShapeType="1"/>
          </p:cNvSpPr>
          <p:nvPr/>
        </p:nvSpPr>
        <p:spPr bwMode="auto">
          <a:xfrm>
            <a:off x="1508369" y="4155625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Text Box 15"/>
          <p:cNvSpPr txBox="1">
            <a:spLocks noChangeArrowheads="1"/>
          </p:cNvSpPr>
          <p:nvPr/>
        </p:nvSpPr>
        <p:spPr bwMode="auto">
          <a:xfrm>
            <a:off x="365369" y="5298625"/>
            <a:ext cx="792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Ομόκεντροι κύκλοι σε διαφορετικές επιφάνειες: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κύλινδρος (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cylinder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13323" name="Group 16"/>
          <p:cNvGrpSpPr>
            <a:grpSpLocks/>
          </p:cNvGrpSpPr>
          <p:nvPr/>
        </p:nvGrpSpPr>
        <p:grpSpPr bwMode="auto">
          <a:xfrm>
            <a:off x="365369" y="1945825"/>
            <a:ext cx="8458200" cy="1600200"/>
            <a:chOff x="240" y="1536"/>
            <a:chExt cx="5328" cy="1008"/>
          </a:xfrm>
        </p:grpSpPr>
        <p:sp>
          <p:nvSpPr>
            <p:cNvPr id="13325" name="Line 17"/>
            <p:cNvSpPr>
              <a:spLocks noChangeShapeType="1"/>
            </p:cNvSpPr>
            <p:nvPr/>
          </p:nvSpPr>
          <p:spPr bwMode="auto">
            <a:xfrm>
              <a:off x="1968" y="201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40" y="1536"/>
              <a:ext cx="5328" cy="432"/>
              <a:chOff x="240" y="1536"/>
              <a:chExt cx="5328" cy="432"/>
            </a:xfrm>
          </p:grpSpPr>
          <p:sp>
            <p:nvSpPr>
              <p:cNvPr id="13327" name="Text Box 19"/>
              <p:cNvSpPr txBox="1">
                <a:spLocks noChangeArrowheads="1"/>
              </p:cNvSpPr>
              <p:nvPr/>
            </p:nvSpPr>
            <p:spPr bwMode="auto">
              <a:xfrm>
                <a:off x="240" y="1536"/>
                <a:ext cx="5280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algn="just">
                  <a:spcBef>
                    <a:spcPct val="50000"/>
                  </a:spcBef>
                </a:pPr>
                <a:r>
                  <a:rPr lang="el-GR" altLang="en-US" dirty="0">
                    <a:latin typeface="Calibri" pitchFamily="34" charset="0"/>
                  </a:rPr>
                  <a:t>Οι πληροφορίες σε ομόκεντρους κύκλους διαφορετικής διαμέτρου</a:t>
                </a:r>
                <a:r>
                  <a:rPr lang="el-GR" altLang="en-US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: </a:t>
                </a:r>
                <a:r>
                  <a:rPr lang="el-GR" altLang="en-US" sz="2000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άτρακτοι 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(</a:t>
                </a:r>
                <a:r>
                  <a:rPr lang="el-GR" altLang="en-US" sz="2000" dirty="0" err="1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track</a:t>
                </a:r>
                <a:r>
                  <a:rPr lang="el-GR" alt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</a:rPr>
                  <a:t>) </a:t>
                </a:r>
                <a:r>
                  <a:rPr lang="el-GR" altLang="en-US" dirty="0">
                    <a:latin typeface="Calibri" pitchFamily="34" charset="0"/>
                  </a:rPr>
                  <a:t>(συνήθως κάθε άτρακτος την ίδια ποσότητα πληροφορίας)</a:t>
                </a:r>
              </a:p>
            </p:txBody>
          </p:sp>
          <p:sp>
            <p:nvSpPr>
              <p:cNvPr id="13328" name="Rectangle 20"/>
              <p:cNvSpPr>
                <a:spLocks noChangeArrowheads="1"/>
              </p:cNvSpPr>
              <p:nvPr/>
            </p:nvSpPr>
            <p:spPr bwMode="auto">
              <a:xfrm>
                <a:off x="240" y="1536"/>
                <a:ext cx="532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>
                  <a:latin typeface="Calibri" pitchFamily="34" charset="0"/>
                </a:endParaRPr>
              </a:p>
            </p:txBody>
          </p:sp>
        </p:grpSp>
      </p:grp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365369" y="5298625"/>
            <a:ext cx="7620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21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5396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6FA33-132A-43AE-AD0A-7258D8F1DCBE}" type="slidenum">
              <a:rPr lang="el-GR" altLang="en-US"/>
              <a:pPr>
                <a:defRPr/>
              </a:pPr>
              <a:t>14</a:t>
            </a:fld>
            <a:endParaRPr lang="el-GR" altLang="en-US"/>
          </a:p>
        </p:txBody>
      </p:sp>
      <p:grpSp>
        <p:nvGrpSpPr>
          <p:cNvPr id="14342" name="Group 3"/>
          <p:cNvGrpSpPr>
            <a:grpSpLocks/>
          </p:cNvGrpSpPr>
          <p:nvPr/>
        </p:nvGrpSpPr>
        <p:grpSpPr bwMode="auto">
          <a:xfrm>
            <a:off x="2401887" y="2919025"/>
            <a:ext cx="4419600" cy="685800"/>
            <a:chOff x="1104" y="2544"/>
            <a:chExt cx="2784" cy="432"/>
          </a:xfrm>
        </p:grpSpPr>
        <p:sp>
          <p:nvSpPr>
            <p:cNvPr id="14359" name="Oval 4"/>
            <p:cNvSpPr>
              <a:spLocks noChangeArrowheads="1"/>
            </p:cNvSpPr>
            <p:nvPr/>
          </p:nvSpPr>
          <p:spPr bwMode="auto">
            <a:xfrm>
              <a:off x="1104" y="2544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0" name="Oval 5"/>
            <p:cNvSpPr>
              <a:spLocks noChangeArrowheads="1"/>
            </p:cNvSpPr>
            <p:nvPr/>
          </p:nvSpPr>
          <p:spPr bwMode="auto">
            <a:xfrm>
              <a:off x="1584" y="2688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4343" name="Group 6"/>
          <p:cNvGrpSpPr>
            <a:grpSpLocks/>
          </p:cNvGrpSpPr>
          <p:nvPr/>
        </p:nvGrpSpPr>
        <p:grpSpPr bwMode="auto">
          <a:xfrm>
            <a:off x="3544887" y="1623625"/>
            <a:ext cx="3200400" cy="1676400"/>
            <a:chOff x="2208" y="1584"/>
            <a:chExt cx="2016" cy="1056"/>
          </a:xfrm>
        </p:grpSpPr>
        <p:sp>
          <p:nvSpPr>
            <p:cNvPr id="14356" name="Line 7"/>
            <p:cNvSpPr>
              <a:spLocks noChangeShapeType="1"/>
            </p:cNvSpPr>
            <p:nvPr/>
          </p:nvSpPr>
          <p:spPr bwMode="auto">
            <a:xfrm>
              <a:off x="2592" y="1968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7" name="Line 8"/>
            <p:cNvSpPr>
              <a:spLocks noChangeShapeType="1"/>
            </p:cNvSpPr>
            <p:nvPr/>
          </p:nvSpPr>
          <p:spPr bwMode="auto">
            <a:xfrm>
              <a:off x="3264" y="1968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8" name="Text Box 9"/>
            <p:cNvSpPr txBox="1">
              <a:spLocks noChangeArrowheads="1"/>
            </p:cNvSpPr>
            <p:nvPr/>
          </p:nvSpPr>
          <p:spPr bwMode="auto">
            <a:xfrm>
              <a:off x="2208" y="1584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 err="1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Block</a:t>
              </a:r>
              <a:r>
                <a:rPr lang="el-GR" altLang="en-US" sz="2000" dirty="0">
                  <a:latin typeface="Calibri" pitchFamily="34" charset="0"/>
                </a:rPr>
                <a:t> (μονάδα μεταφοράς)</a:t>
              </a:r>
            </a:p>
          </p:txBody>
        </p:sp>
      </p:grp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8787" y="4025512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άτρακτος χωρίζεται σε τόξα που ονομάζονται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τομείς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(sectors) </a:t>
            </a:r>
            <a:r>
              <a:rPr lang="el-GR" altLang="en-US" sz="2000" dirty="0">
                <a:latin typeface="Calibri" pitchFamily="34" charset="0"/>
              </a:rPr>
              <a:t>και είναι χαρακτηριστικό του κάθε δίσκου και δε μπορεί να </a:t>
            </a:r>
            <a:r>
              <a:rPr lang="el-GR" altLang="en-US" sz="2000" dirty="0" smtClean="0">
                <a:latin typeface="Calibri" pitchFamily="34" charset="0"/>
              </a:rPr>
              <a:t>τροποποιηθεί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457200" y="4935150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Το μέγεθος ενός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τίθεται κατά την αρχικοποίηση του δίσκου και είναι κάποιο πολλαπλάσιο του τομέα</a:t>
            </a:r>
          </a:p>
        </p:txBody>
      </p:sp>
      <p:grpSp>
        <p:nvGrpSpPr>
          <p:cNvPr id="14346" name="Group 12"/>
          <p:cNvGrpSpPr>
            <a:grpSpLocks/>
          </p:cNvGrpSpPr>
          <p:nvPr/>
        </p:nvGrpSpPr>
        <p:grpSpPr bwMode="auto">
          <a:xfrm>
            <a:off x="877887" y="2233225"/>
            <a:ext cx="5105400" cy="1143000"/>
            <a:chOff x="528" y="1968"/>
            <a:chExt cx="3216" cy="720"/>
          </a:xfrm>
        </p:grpSpPr>
        <p:sp>
          <p:nvSpPr>
            <p:cNvPr id="14347" name="Text Box 13"/>
            <p:cNvSpPr txBox="1">
              <a:spLocks noChangeArrowheads="1"/>
            </p:cNvSpPr>
            <p:nvPr/>
          </p:nvSpPr>
          <p:spPr bwMode="auto">
            <a:xfrm>
              <a:off x="528" y="1968"/>
              <a:ext cx="20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Τομέας</a:t>
              </a:r>
              <a:r>
                <a:rPr lang="el-GR" altLang="en-US" sz="2000" dirty="0">
                  <a:solidFill>
                    <a:srgbClr val="FF33CC"/>
                  </a:solidFill>
                  <a:latin typeface="Calibri" pitchFamily="34" charset="0"/>
                </a:rPr>
                <a:t> </a:t>
              </a:r>
              <a:r>
                <a:rPr lang="el-GR" altLang="en-US" sz="2000" dirty="0">
                  <a:latin typeface="Calibri" pitchFamily="34" charset="0"/>
                </a:rPr>
                <a:t>(</a:t>
              </a:r>
              <a:r>
                <a:rPr lang="en-US" altLang="en-US" sz="2000" dirty="0">
                  <a:latin typeface="Calibri" pitchFamily="34" charset="0"/>
                </a:rPr>
                <a:t>sector)</a:t>
              </a:r>
              <a:endParaRPr lang="el-GR" altLang="en-US" sz="2000" dirty="0">
                <a:latin typeface="Calibri" pitchFamily="34" charset="0"/>
              </a:endParaRPr>
            </a:p>
          </p:txBody>
        </p:sp>
        <p:sp>
          <p:nvSpPr>
            <p:cNvPr id="14348" name="Line 14"/>
            <p:cNvSpPr>
              <a:spLocks noChangeShapeType="1"/>
            </p:cNvSpPr>
            <p:nvPr/>
          </p:nvSpPr>
          <p:spPr bwMode="auto">
            <a:xfrm>
              <a:off x="1392" y="2208"/>
              <a:ext cx="76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Rectangle 15"/>
            <p:cNvSpPr>
              <a:spLocks noChangeArrowheads="1"/>
            </p:cNvSpPr>
            <p:nvPr/>
          </p:nvSpPr>
          <p:spPr bwMode="auto">
            <a:xfrm>
              <a:off x="2016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0" name="Rectangle 16"/>
            <p:cNvSpPr>
              <a:spLocks noChangeArrowheads="1"/>
            </p:cNvSpPr>
            <p:nvPr/>
          </p:nvSpPr>
          <p:spPr bwMode="auto">
            <a:xfrm>
              <a:off x="2304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1" name="Rectangle 17"/>
            <p:cNvSpPr>
              <a:spLocks noChangeArrowheads="1"/>
            </p:cNvSpPr>
            <p:nvPr/>
          </p:nvSpPr>
          <p:spPr bwMode="auto">
            <a:xfrm>
              <a:off x="259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2" name="Rectangle 18"/>
            <p:cNvSpPr>
              <a:spLocks noChangeArrowheads="1"/>
            </p:cNvSpPr>
            <p:nvPr/>
          </p:nvSpPr>
          <p:spPr bwMode="auto">
            <a:xfrm>
              <a:off x="283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3" name="Rectangle 19"/>
            <p:cNvSpPr>
              <a:spLocks noChangeArrowheads="1"/>
            </p:cNvSpPr>
            <p:nvPr/>
          </p:nvSpPr>
          <p:spPr bwMode="auto">
            <a:xfrm>
              <a:off x="307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4" name="Rectangle 20"/>
            <p:cNvSpPr>
              <a:spLocks noChangeArrowheads="1"/>
            </p:cNvSpPr>
            <p:nvPr/>
          </p:nvSpPr>
          <p:spPr bwMode="auto">
            <a:xfrm>
              <a:off x="331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14355" name="Rectangle 21"/>
            <p:cNvSpPr>
              <a:spLocks noChangeArrowheads="1"/>
            </p:cNvSpPr>
            <p:nvPr/>
          </p:nvSpPr>
          <p:spPr bwMode="auto">
            <a:xfrm>
              <a:off x="3552" y="2640"/>
              <a:ext cx="192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4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996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25759-127C-46A0-9EA6-5ACC33EF81AC}" type="slidenum">
              <a:rPr lang="el-GR" altLang="en-US"/>
              <a:pPr>
                <a:defRPr/>
              </a:pPr>
              <a:t>15</a:t>
            </a:fld>
            <a:endParaRPr lang="el-GR" altLang="en-US"/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914400" y="2438400"/>
            <a:ext cx="0" cy="3352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Oval 4"/>
          <p:cNvSpPr>
            <a:spLocks noChangeArrowheads="1"/>
          </p:cNvSpPr>
          <p:nvPr/>
        </p:nvSpPr>
        <p:spPr bwMode="auto">
          <a:xfrm>
            <a:off x="2286000" y="2514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8" name="Oval 5"/>
          <p:cNvSpPr>
            <a:spLocks noChangeArrowheads="1"/>
          </p:cNvSpPr>
          <p:nvPr/>
        </p:nvSpPr>
        <p:spPr bwMode="auto">
          <a:xfrm>
            <a:off x="3048000" y="2743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990600" y="2590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utoShape 7"/>
          <p:cNvSpPr>
            <a:spLocks noChangeArrowheads="1"/>
          </p:cNvSpPr>
          <p:nvPr/>
        </p:nvSpPr>
        <p:spPr bwMode="auto">
          <a:xfrm>
            <a:off x="2971800" y="2590800"/>
            <a:ext cx="152400" cy="228600"/>
          </a:xfrm>
          <a:prstGeom prst="flowChartMerg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286000" y="3276600"/>
            <a:ext cx="4419600" cy="6858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3048000" y="3505200"/>
            <a:ext cx="3048000" cy="228600"/>
          </a:xfrm>
          <a:prstGeom prst="ellipse">
            <a:avLst/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990600" y="34290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AutoShape 11"/>
          <p:cNvSpPr>
            <a:spLocks noChangeArrowheads="1"/>
          </p:cNvSpPr>
          <p:nvPr/>
        </p:nvSpPr>
        <p:spPr bwMode="auto">
          <a:xfrm>
            <a:off x="2971800" y="3429000"/>
            <a:ext cx="152400" cy="228600"/>
          </a:xfrm>
          <a:prstGeom prst="flowChartMer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609600" y="6019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76" name="Group 13"/>
          <p:cNvGrpSpPr>
            <a:grpSpLocks/>
          </p:cNvGrpSpPr>
          <p:nvPr/>
        </p:nvGrpSpPr>
        <p:grpSpPr bwMode="auto">
          <a:xfrm>
            <a:off x="990600" y="5181600"/>
            <a:ext cx="5715000" cy="685800"/>
            <a:chOff x="576" y="2448"/>
            <a:chExt cx="3600" cy="432"/>
          </a:xfrm>
        </p:grpSpPr>
        <p:sp>
          <p:nvSpPr>
            <p:cNvPr id="15386" name="Oval 14"/>
            <p:cNvSpPr>
              <a:spLocks noChangeArrowheads="1"/>
            </p:cNvSpPr>
            <p:nvPr/>
          </p:nvSpPr>
          <p:spPr bwMode="auto">
            <a:xfrm>
              <a:off x="1392" y="2448"/>
              <a:ext cx="278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7" name="Oval 15"/>
            <p:cNvSpPr>
              <a:spLocks noChangeArrowheads="1"/>
            </p:cNvSpPr>
            <p:nvPr/>
          </p:nvSpPr>
          <p:spPr bwMode="auto">
            <a:xfrm>
              <a:off x="1872" y="2592"/>
              <a:ext cx="1920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88" name="Line 16"/>
            <p:cNvSpPr>
              <a:spLocks noChangeShapeType="1"/>
            </p:cNvSpPr>
            <p:nvPr/>
          </p:nvSpPr>
          <p:spPr bwMode="auto">
            <a:xfrm>
              <a:off x="576" y="2544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utoShape 17"/>
            <p:cNvSpPr>
              <a:spLocks noChangeArrowheads="1"/>
            </p:cNvSpPr>
            <p:nvPr/>
          </p:nvSpPr>
          <p:spPr bwMode="auto">
            <a:xfrm>
              <a:off x="1824" y="2544"/>
              <a:ext cx="96" cy="144"/>
            </a:xfrm>
            <a:prstGeom prst="flowChartMerge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5377" name="Line 18"/>
          <p:cNvSpPr>
            <a:spLocks noChangeShapeType="1"/>
          </p:cNvSpPr>
          <p:nvPr/>
        </p:nvSpPr>
        <p:spPr bwMode="auto">
          <a:xfrm>
            <a:off x="3048000" y="2819400"/>
            <a:ext cx="0" cy="27432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9"/>
          <p:cNvSpPr>
            <a:spLocks noChangeShapeType="1"/>
          </p:cNvSpPr>
          <p:nvPr/>
        </p:nvSpPr>
        <p:spPr bwMode="auto">
          <a:xfrm>
            <a:off x="6096000" y="2895600"/>
            <a:ext cx="0" cy="2667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20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Arc 21"/>
          <p:cNvSpPr>
            <a:spLocks/>
          </p:cNvSpPr>
          <p:nvPr/>
        </p:nvSpPr>
        <p:spPr bwMode="auto">
          <a:xfrm rot="8048057">
            <a:off x="4114800" y="1905000"/>
            <a:ext cx="533400" cy="533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Text Box 22"/>
          <p:cNvSpPr txBox="1">
            <a:spLocks noChangeArrowheads="1"/>
          </p:cNvSpPr>
          <p:nvPr/>
        </p:nvSpPr>
        <p:spPr bwMode="auto">
          <a:xfrm>
            <a:off x="228600" y="2057400"/>
            <a:ext cx="160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κτένι</a:t>
            </a:r>
          </a:p>
        </p:txBody>
      </p:sp>
      <p:sp>
        <p:nvSpPr>
          <p:cNvPr id="15382" name="Text Box 23"/>
          <p:cNvSpPr txBox="1">
            <a:spLocks noChangeArrowheads="1"/>
          </p:cNvSpPr>
          <p:nvPr/>
        </p:nvSpPr>
        <p:spPr bwMode="auto">
          <a:xfrm>
            <a:off x="1219200" y="44958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βραχίονας</a:t>
            </a:r>
          </a:p>
        </p:txBody>
      </p:sp>
      <p:sp>
        <p:nvSpPr>
          <p:cNvPr id="15383" name="Text Box 24"/>
          <p:cNvSpPr txBox="1">
            <a:spLocks noChangeArrowheads="1"/>
          </p:cNvSpPr>
          <p:nvPr/>
        </p:nvSpPr>
        <p:spPr bwMode="auto">
          <a:xfrm>
            <a:off x="4648200" y="18288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Άξονας περιστροφής</a:t>
            </a:r>
          </a:p>
        </p:txBody>
      </p:sp>
      <p:sp>
        <p:nvSpPr>
          <p:cNvPr id="15384" name="Text Box 25"/>
          <p:cNvSpPr txBox="1">
            <a:spLocks noChangeArrowheads="1"/>
          </p:cNvSpPr>
          <p:nvPr/>
        </p:nvSpPr>
        <p:spPr bwMode="auto">
          <a:xfrm>
            <a:off x="1143000" y="1752600"/>
            <a:ext cx="441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Κεφαλή ανάγνωσης/εγγραφής</a:t>
            </a:r>
          </a:p>
        </p:txBody>
      </p:sp>
      <p:sp>
        <p:nvSpPr>
          <p:cNvPr id="15385" name="Line 26"/>
          <p:cNvSpPr>
            <a:spLocks noChangeShapeType="1"/>
          </p:cNvSpPr>
          <p:nvPr/>
        </p:nvSpPr>
        <p:spPr bwMode="auto">
          <a:xfrm>
            <a:off x="2743200" y="20574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02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BF9BE-0888-4441-8C0B-4406D57008E3}" type="slidenum">
              <a:rPr lang="el-GR" altLang="en-US"/>
              <a:pPr>
                <a:defRPr/>
              </a:pPr>
              <a:t>16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46664" y="1541871"/>
            <a:ext cx="8223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εντοπισμού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(</a:t>
            </a:r>
            <a:r>
              <a:rPr lang="en-US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seek time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Τοποθέτηση κεφαλής στη σωστή άτρακτο</a:t>
            </a: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3850" y="2079838"/>
            <a:ext cx="8382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περιστροφής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rotational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delay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ή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latency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Ώσπου η αρχή του σωστού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να βρεθεί κάτω από την κεφαλή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323850" y="2947608"/>
            <a:ext cx="8153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χρόνος μεταφοράς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transfer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time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) </a:t>
            </a:r>
            <a:r>
              <a:rPr lang="el-GR" altLang="en-US" sz="2000" dirty="0">
                <a:latin typeface="Calibri" pitchFamily="34" charset="0"/>
              </a:rPr>
              <a:t>χρόνος μεταφοράς δεδομένων από το δίσκο στη μνήμη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562600"/>
            <a:ext cx="838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Μεταφορά αρκετών γειτονικών block</a:t>
            </a:r>
          </a:p>
        </p:txBody>
      </p:sp>
      <p:sp>
        <p:nvSpPr>
          <p:cNvPr id="17418" name="Text Box 7" descr="50%"/>
          <p:cNvSpPr txBox="1">
            <a:spLocks noChangeArrowheads="1"/>
          </p:cNvSpPr>
          <p:nvPr/>
        </p:nvSpPr>
        <p:spPr bwMode="auto">
          <a:xfrm>
            <a:off x="457200" y="4146644"/>
            <a:ext cx="82296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προσπέλασης  = </a:t>
            </a:r>
            <a:endParaRPr lang="el-GR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χρόνος </a:t>
            </a: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εντοπισμού +  χρόνος περιστροφής  + χρόνος μεταφοράς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08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Δίσκοι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75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B0646-66B3-4E46-8D95-843E6EA370D7}" type="slidenum">
              <a:rPr lang="el-GR" altLang="en-US"/>
              <a:pPr>
                <a:defRPr/>
              </a:pPr>
              <a:t>17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456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(Solid State) Disks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755650" y="1789907"/>
            <a:ext cx="763270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Flash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+mn-lt"/>
              </a:rPr>
              <a:t>memory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</a:t>
            </a:r>
            <a:r>
              <a:rPr lang="en-US" altLang="en-US" sz="2000" dirty="0">
                <a:latin typeface="+mn-lt"/>
              </a:rPr>
              <a:t>(solid state) </a:t>
            </a:r>
            <a:r>
              <a:rPr lang="el-GR" altLang="en-US" sz="2000" dirty="0">
                <a:latin typeface="+mn-lt"/>
              </a:rPr>
              <a:t>δευτερεύουσα </a:t>
            </a:r>
            <a:r>
              <a:rPr lang="el-GR" altLang="en-US" sz="2000" dirty="0" smtClean="0">
                <a:latin typeface="+mn-lt"/>
              </a:rPr>
              <a:t>αποθήκευση</a:t>
            </a:r>
            <a:endParaRPr lang="el-GR" altLang="en-US" sz="2000" dirty="0">
              <a:latin typeface="+mn-lt"/>
            </a:endParaRP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Μεγαλύτερη αντοχή από μαγνητικούς δίσκους</a:t>
            </a:r>
            <a:r>
              <a:rPr lang="en-US" altLang="en-US" sz="2000" dirty="0">
                <a:latin typeface="+mn-lt"/>
              </a:rPr>
              <a:t>, </a:t>
            </a:r>
            <a:r>
              <a:rPr lang="el-GR" altLang="en-US" sz="2000" dirty="0">
                <a:latin typeface="+mn-lt"/>
              </a:rPr>
              <a:t>πιο ελαφριά, γρηγορότερη προσπέλαση </a:t>
            </a:r>
            <a:r>
              <a:rPr lang="en-US" altLang="en-US" sz="2000" dirty="0">
                <a:latin typeface="+mn-lt"/>
              </a:rPr>
              <a:t>(access time)</a:t>
            </a:r>
            <a:r>
              <a:rPr lang="el-GR" altLang="en-US" sz="2000" dirty="0">
                <a:latin typeface="+mn-lt"/>
              </a:rPr>
              <a:t> 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Μνήμη (</a:t>
            </a:r>
            <a:r>
              <a:rPr lang="el-GR" altLang="en-US" sz="2000" dirty="0" smtClean="0">
                <a:latin typeface="+mn-lt"/>
              </a:rPr>
              <a:t>κύκλωμα) -- Δεν </a:t>
            </a:r>
            <a:r>
              <a:rPr lang="el-GR" altLang="en-US" sz="2000" dirty="0">
                <a:latin typeface="+mn-lt"/>
              </a:rPr>
              <a:t>έχουν κινητό μηχανικό </a:t>
            </a:r>
            <a:r>
              <a:rPr lang="el-GR" altLang="en-US" sz="2000" dirty="0" smtClean="0">
                <a:latin typeface="+mn-lt"/>
              </a:rPr>
              <a:t>μέρος -- Δεν έχει χρόνο εντοπισμού και περιστροφής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 smtClean="0">
                <a:latin typeface="+mn-lt"/>
              </a:rPr>
              <a:t> </a:t>
            </a:r>
            <a:r>
              <a:rPr lang="el-GR" altLang="en-US" sz="2000" dirty="0">
                <a:latin typeface="+mn-lt"/>
              </a:rPr>
              <a:t>Τρεις λειτουργίες: </a:t>
            </a:r>
            <a:r>
              <a:rPr lang="en-US" altLang="en-US" sz="2000" dirty="0">
                <a:latin typeface="+mn-lt"/>
              </a:rPr>
              <a:t>Read, Write, 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Πριν γίνει εγγραφή, πρέπει να προηγηθεί </a:t>
            </a:r>
            <a:r>
              <a:rPr lang="en-US" altLang="en-US" sz="2000" dirty="0">
                <a:latin typeface="+mn-lt"/>
              </a:rPr>
              <a:t>Erase</a:t>
            </a:r>
          </a:p>
          <a:p>
            <a:pPr lvl="1"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+mn-lt"/>
              </a:rPr>
              <a:t> </a:t>
            </a:r>
            <a:r>
              <a:rPr lang="en-US" altLang="en-US" sz="2000" dirty="0">
                <a:latin typeface="+mn-lt"/>
              </a:rPr>
              <a:t>Erase </a:t>
            </a:r>
            <a:r>
              <a:rPr lang="el-GR" altLang="en-US" sz="2000" dirty="0">
                <a:latin typeface="+mn-lt"/>
              </a:rPr>
              <a:t>και </a:t>
            </a:r>
            <a:r>
              <a:rPr lang="en-US" altLang="en-US" sz="2000" dirty="0">
                <a:latin typeface="+mn-lt"/>
              </a:rPr>
              <a:t>Write </a:t>
            </a:r>
            <a:r>
              <a:rPr lang="el-GR" altLang="en-US" sz="2000" dirty="0">
                <a:latin typeface="+mn-lt"/>
              </a:rPr>
              <a:t>πολύ πιο αργά από το </a:t>
            </a:r>
            <a:r>
              <a:rPr lang="en-US" altLang="en-US" sz="2000" dirty="0">
                <a:latin typeface="+mn-lt"/>
              </a:rPr>
              <a:t>Read</a:t>
            </a:r>
            <a:endParaRPr lang="el-GR" altLang="en-US" sz="2000" dirty="0">
              <a:latin typeface="+mn-lt"/>
            </a:endParaRPr>
          </a:p>
          <a:p>
            <a:pPr eaLnBrk="1" hangingPunct="1"/>
            <a:endParaRPr lang="el-GR" altLang="en-US" sz="2000" dirty="0">
              <a:latin typeface="+mn-lt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7968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6C922-3746-4DE1-9E57-F80126ED3146}" type="slidenum">
              <a:rPr lang="el-GR" altLang="en-US"/>
              <a:pPr>
                <a:defRPr/>
              </a:pPr>
              <a:t>18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2843213" y="2276475"/>
            <a:ext cx="3744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000">
              <a:latin typeface="Times New Roman" pitchFamily="18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635375" y="2565400"/>
            <a:ext cx="688009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latin typeface="+mn-lt"/>
              </a:rPr>
              <a:t>Cache</a:t>
            </a:r>
            <a:endParaRPr lang="el-GR" altLang="en-US" sz="1600">
              <a:latin typeface="+mn-lt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3348038" y="3213100"/>
            <a:ext cx="13525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>
                <a:latin typeface="+mn-lt"/>
              </a:rPr>
              <a:t>Κύρια Μνήμη</a:t>
            </a: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3132138" y="3933825"/>
            <a:ext cx="1915781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(Μαγνητικός) Δίσκος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3851275" y="4652963"/>
            <a:ext cx="718787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600" dirty="0" smtClean="0">
                <a:latin typeface="+mn-lt"/>
              </a:rPr>
              <a:t>Ταινία</a:t>
            </a:r>
            <a:endParaRPr lang="el-GR" altLang="en-US" sz="1600" dirty="0">
              <a:latin typeface="+mn-lt"/>
            </a:endParaRPr>
          </a:p>
        </p:txBody>
      </p:sp>
      <p:grpSp>
        <p:nvGrpSpPr>
          <p:cNvPr id="24586" name="Group 8"/>
          <p:cNvGrpSpPr>
            <a:grpSpLocks/>
          </p:cNvGrpSpPr>
          <p:nvPr/>
        </p:nvGrpSpPr>
        <p:grpSpPr bwMode="auto">
          <a:xfrm>
            <a:off x="3708400" y="1773238"/>
            <a:ext cx="719138" cy="431800"/>
            <a:chOff x="1474" y="1162"/>
            <a:chExt cx="453" cy="272"/>
          </a:xfrm>
        </p:grpSpPr>
        <p:sp>
          <p:nvSpPr>
            <p:cNvPr id="24603" name="Text Box 9"/>
            <p:cNvSpPr txBox="1">
              <a:spLocks noChangeArrowheads="1"/>
            </p:cNvSpPr>
            <p:nvPr/>
          </p:nvSpPr>
          <p:spPr bwMode="auto">
            <a:xfrm>
              <a:off x="1507" y="1193"/>
              <a:ext cx="35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latin typeface="+mn-lt"/>
                </a:rPr>
                <a:t>KME</a:t>
              </a:r>
              <a:endParaRPr lang="el-GR" altLang="en-US" sz="1600" dirty="0">
                <a:latin typeface="+mn-lt"/>
              </a:endParaRPr>
            </a:p>
          </p:txBody>
        </p:sp>
        <p:sp>
          <p:nvSpPr>
            <p:cNvPr id="24604" name="Oval 10"/>
            <p:cNvSpPr>
              <a:spLocks noChangeArrowheads="1"/>
            </p:cNvSpPr>
            <p:nvPr/>
          </p:nvSpPr>
          <p:spPr bwMode="auto">
            <a:xfrm>
              <a:off x="1474" y="1162"/>
              <a:ext cx="453" cy="2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24587" name="Freeform 11"/>
          <p:cNvSpPr>
            <a:spLocks/>
          </p:cNvSpPr>
          <p:nvPr/>
        </p:nvSpPr>
        <p:spPr bwMode="auto">
          <a:xfrm>
            <a:off x="2603500" y="1916113"/>
            <a:ext cx="1104900" cy="792162"/>
          </a:xfrm>
          <a:custGeom>
            <a:avLst/>
            <a:gdLst>
              <a:gd name="T0" fmla="*/ 2147483647 w 696"/>
              <a:gd name="T1" fmla="*/ 0 h 499"/>
              <a:gd name="T2" fmla="*/ 2147483647 w 696"/>
              <a:gd name="T3" fmla="*/ 2147483647 h 499"/>
              <a:gd name="T4" fmla="*/ 2147483647 w 696"/>
              <a:gd name="T5" fmla="*/ 2147483647 h 499"/>
              <a:gd name="T6" fmla="*/ 0 60000 65536"/>
              <a:gd name="T7" fmla="*/ 0 60000 65536"/>
              <a:gd name="T8" fmla="*/ 0 60000 65536"/>
              <a:gd name="T9" fmla="*/ 0 w 696"/>
              <a:gd name="T10" fmla="*/ 0 h 499"/>
              <a:gd name="T11" fmla="*/ 696 w 696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499">
                <a:moveTo>
                  <a:pt x="696" y="0"/>
                </a:moveTo>
                <a:cubicBezTo>
                  <a:pt x="363" y="117"/>
                  <a:pt x="30" y="235"/>
                  <a:pt x="15" y="318"/>
                </a:cubicBezTo>
                <a:cubicBezTo>
                  <a:pt x="0" y="401"/>
                  <a:pt x="302" y="450"/>
                  <a:pt x="605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/>
          </p:cNvSpPr>
          <p:nvPr/>
        </p:nvSpPr>
        <p:spPr bwMode="auto">
          <a:xfrm>
            <a:off x="2508250" y="2781300"/>
            <a:ext cx="1055688" cy="576263"/>
          </a:xfrm>
          <a:custGeom>
            <a:avLst/>
            <a:gdLst>
              <a:gd name="T0" fmla="*/ 2147483647 w 665"/>
              <a:gd name="T1" fmla="*/ 0 h 363"/>
              <a:gd name="T2" fmla="*/ 2147483647 w 665"/>
              <a:gd name="T3" fmla="*/ 2147483647 h 363"/>
              <a:gd name="T4" fmla="*/ 2147483647 w 665"/>
              <a:gd name="T5" fmla="*/ 2147483647 h 363"/>
              <a:gd name="T6" fmla="*/ 0 60000 65536"/>
              <a:gd name="T7" fmla="*/ 0 60000 65536"/>
              <a:gd name="T8" fmla="*/ 0 60000 65536"/>
              <a:gd name="T9" fmla="*/ 0 w 665"/>
              <a:gd name="T10" fmla="*/ 0 h 363"/>
              <a:gd name="T11" fmla="*/ 665 w 665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5" h="363">
                <a:moveTo>
                  <a:pt x="665" y="0"/>
                </a:moveTo>
                <a:cubicBezTo>
                  <a:pt x="362" y="60"/>
                  <a:pt x="60" y="121"/>
                  <a:pt x="30" y="181"/>
                </a:cubicBezTo>
                <a:cubicBezTo>
                  <a:pt x="0" y="241"/>
                  <a:pt x="242" y="302"/>
                  <a:pt x="484" y="36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/>
          </p:cNvSpPr>
          <p:nvPr/>
        </p:nvSpPr>
        <p:spPr bwMode="auto">
          <a:xfrm>
            <a:off x="2244725" y="3429000"/>
            <a:ext cx="1031875" cy="576263"/>
          </a:xfrm>
          <a:custGeom>
            <a:avLst/>
            <a:gdLst>
              <a:gd name="T0" fmla="*/ 2147483647 w 650"/>
              <a:gd name="T1" fmla="*/ 0 h 363"/>
              <a:gd name="T2" fmla="*/ 2147483647 w 650"/>
              <a:gd name="T3" fmla="*/ 2147483647 h 363"/>
              <a:gd name="T4" fmla="*/ 2147483647 w 650"/>
              <a:gd name="T5" fmla="*/ 2147483647 h 363"/>
              <a:gd name="T6" fmla="*/ 0 60000 65536"/>
              <a:gd name="T7" fmla="*/ 0 60000 65536"/>
              <a:gd name="T8" fmla="*/ 0 60000 65536"/>
              <a:gd name="T9" fmla="*/ 0 w 650"/>
              <a:gd name="T10" fmla="*/ 0 h 363"/>
              <a:gd name="T11" fmla="*/ 650 w 650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0" h="363">
                <a:moveTo>
                  <a:pt x="650" y="0"/>
                </a:moveTo>
                <a:cubicBezTo>
                  <a:pt x="340" y="15"/>
                  <a:pt x="30" y="31"/>
                  <a:pt x="15" y="91"/>
                </a:cubicBezTo>
                <a:cubicBezTo>
                  <a:pt x="0" y="151"/>
                  <a:pt x="279" y="257"/>
                  <a:pt x="559" y="363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>
            <a:off x="2279650" y="4149725"/>
            <a:ext cx="1212850" cy="792163"/>
          </a:xfrm>
          <a:custGeom>
            <a:avLst/>
            <a:gdLst>
              <a:gd name="T0" fmla="*/ 2147483647 w 764"/>
              <a:gd name="T1" fmla="*/ 0 h 499"/>
              <a:gd name="T2" fmla="*/ 2147483647 w 764"/>
              <a:gd name="T3" fmla="*/ 2147483647 h 499"/>
              <a:gd name="T4" fmla="*/ 2147483647 w 764"/>
              <a:gd name="T5" fmla="*/ 2147483647 h 499"/>
              <a:gd name="T6" fmla="*/ 0 60000 65536"/>
              <a:gd name="T7" fmla="*/ 0 60000 65536"/>
              <a:gd name="T8" fmla="*/ 0 60000 65536"/>
              <a:gd name="T9" fmla="*/ 0 w 764"/>
              <a:gd name="T10" fmla="*/ 0 h 499"/>
              <a:gd name="T11" fmla="*/ 764 w 764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64" h="499">
                <a:moveTo>
                  <a:pt x="537" y="0"/>
                </a:moveTo>
                <a:cubicBezTo>
                  <a:pt x="268" y="117"/>
                  <a:pt x="0" y="234"/>
                  <a:pt x="38" y="317"/>
                </a:cubicBezTo>
                <a:cubicBezTo>
                  <a:pt x="76" y="400"/>
                  <a:pt x="420" y="449"/>
                  <a:pt x="764" y="499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4213" y="54451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39750" y="4868863"/>
            <a:ext cx="129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Αίτηση για δεδομένα</a:t>
            </a:r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>
            <a:off x="4787900" y="4076700"/>
            <a:ext cx="1381125" cy="792163"/>
          </a:xfrm>
          <a:custGeom>
            <a:avLst/>
            <a:gdLst>
              <a:gd name="T0" fmla="*/ 0 w 870"/>
              <a:gd name="T1" fmla="*/ 2147483647 h 499"/>
              <a:gd name="T2" fmla="*/ 2147483647 w 870"/>
              <a:gd name="T3" fmla="*/ 2147483647 h 499"/>
              <a:gd name="T4" fmla="*/ 2147483647 w 870"/>
              <a:gd name="T5" fmla="*/ 0 h 499"/>
              <a:gd name="T6" fmla="*/ 0 60000 65536"/>
              <a:gd name="T7" fmla="*/ 0 60000 65536"/>
              <a:gd name="T8" fmla="*/ 0 60000 65536"/>
              <a:gd name="T9" fmla="*/ 0 w 870"/>
              <a:gd name="T10" fmla="*/ 0 h 499"/>
              <a:gd name="T11" fmla="*/ 870 w 870"/>
              <a:gd name="T12" fmla="*/ 499 h 4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70" h="499">
                <a:moveTo>
                  <a:pt x="0" y="499"/>
                </a:moveTo>
                <a:cubicBezTo>
                  <a:pt x="382" y="427"/>
                  <a:pt x="764" y="355"/>
                  <a:pt x="817" y="272"/>
                </a:cubicBezTo>
                <a:cubicBezTo>
                  <a:pt x="870" y="189"/>
                  <a:pt x="594" y="94"/>
                  <a:pt x="318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4859338" y="3357563"/>
            <a:ext cx="1655762" cy="684212"/>
          </a:xfrm>
          <a:custGeom>
            <a:avLst/>
            <a:gdLst>
              <a:gd name="T0" fmla="*/ 2147483647 w 1043"/>
              <a:gd name="T1" fmla="*/ 2147483647 h 431"/>
              <a:gd name="T2" fmla="*/ 2147483647 w 1043"/>
              <a:gd name="T3" fmla="*/ 2147483647 h 431"/>
              <a:gd name="T4" fmla="*/ 0 w 1043"/>
              <a:gd name="T5" fmla="*/ 2147483647 h 431"/>
              <a:gd name="T6" fmla="*/ 0 60000 65536"/>
              <a:gd name="T7" fmla="*/ 0 60000 65536"/>
              <a:gd name="T8" fmla="*/ 0 60000 65536"/>
              <a:gd name="T9" fmla="*/ 0 w 1043"/>
              <a:gd name="T10" fmla="*/ 0 h 431"/>
              <a:gd name="T11" fmla="*/ 1043 w 1043"/>
              <a:gd name="T12" fmla="*/ 431 h 43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43" h="431">
                <a:moveTo>
                  <a:pt x="273" y="431"/>
                </a:moveTo>
                <a:cubicBezTo>
                  <a:pt x="658" y="283"/>
                  <a:pt x="1043" y="136"/>
                  <a:pt x="998" y="68"/>
                </a:cubicBezTo>
                <a:cubicBezTo>
                  <a:pt x="953" y="0"/>
                  <a:pt x="476" y="11"/>
                  <a:pt x="0" y="23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4643438" y="2708275"/>
            <a:ext cx="1549400" cy="576263"/>
          </a:xfrm>
          <a:custGeom>
            <a:avLst/>
            <a:gdLst>
              <a:gd name="T0" fmla="*/ 2147483647 w 976"/>
              <a:gd name="T1" fmla="*/ 2147483647 h 363"/>
              <a:gd name="T2" fmla="*/ 2147483647 w 976"/>
              <a:gd name="T3" fmla="*/ 2147483647 h 363"/>
              <a:gd name="T4" fmla="*/ 0 w 976"/>
              <a:gd name="T5" fmla="*/ 0 h 363"/>
              <a:gd name="T6" fmla="*/ 0 60000 65536"/>
              <a:gd name="T7" fmla="*/ 0 60000 65536"/>
              <a:gd name="T8" fmla="*/ 0 60000 65536"/>
              <a:gd name="T9" fmla="*/ 0 w 976"/>
              <a:gd name="T10" fmla="*/ 0 h 363"/>
              <a:gd name="T11" fmla="*/ 976 w 97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6" h="363">
                <a:moveTo>
                  <a:pt x="136" y="363"/>
                </a:moveTo>
                <a:cubicBezTo>
                  <a:pt x="556" y="279"/>
                  <a:pt x="976" y="196"/>
                  <a:pt x="953" y="136"/>
                </a:cubicBezTo>
                <a:cubicBezTo>
                  <a:pt x="930" y="76"/>
                  <a:pt x="465" y="38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4500563" y="1916113"/>
            <a:ext cx="1679575" cy="720725"/>
          </a:xfrm>
          <a:custGeom>
            <a:avLst/>
            <a:gdLst>
              <a:gd name="T0" fmla="*/ 2147483647 w 1058"/>
              <a:gd name="T1" fmla="*/ 2147483647 h 454"/>
              <a:gd name="T2" fmla="*/ 2147483647 w 1058"/>
              <a:gd name="T3" fmla="*/ 2147483647 h 454"/>
              <a:gd name="T4" fmla="*/ 0 w 1058"/>
              <a:gd name="T5" fmla="*/ 0 h 454"/>
              <a:gd name="T6" fmla="*/ 0 60000 65536"/>
              <a:gd name="T7" fmla="*/ 0 60000 65536"/>
              <a:gd name="T8" fmla="*/ 0 60000 65536"/>
              <a:gd name="T9" fmla="*/ 0 w 1058"/>
              <a:gd name="T10" fmla="*/ 0 h 454"/>
              <a:gd name="T11" fmla="*/ 1058 w 1058"/>
              <a:gd name="T12" fmla="*/ 454 h 4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8" h="454">
                <a:moveTo>
                  <a:pt x="90" y="454"/>
                </a:moveTo>
                <a:cubicBezTo>
                  <a:pt x="574" y="355"/>
                  <a:pt x="1058" y="257"/>
                  <a:pt x="1043" y="182"/>
                </a:cubicBezTo>
                <a:cubicBezTo>
                  <a:pt x="1028" y="107"/>
                  <a:pt x="514" y="53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>
            <a:off x="7092950" y="5373688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659563" y="4581525"/>
            <a:ext cx="1944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>
                <a:latin typeface="Calibri" pitchFamily="34" charset="0"/>
              </a:rPr>
              <a:t>Δεδομένα που ικανοποιούν την αίτηση</a:t>
            </a: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1258888" y="3644900"/>
            <a:ext cx="6697662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323850" y="1700213"/>
            <a:ext cx="21605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323850" y="3644900"/>
            <a:ext cx="1800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Δευτερεύουσα Αποθήκευση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919" y="16545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Μνήμης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0453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356762" y="1088908"/>
            <a:ext cx="844610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Ο διαχειριστής ενδιάμεσης μνήμης </a:t>
            </a:r>
            <a:r>
              <a:rPr lang="en-US" altLang="en-US" dirty="0" smtClean="0">
                <a:latin typeface="Calibri" pitchFamily="34" charset="0"/>
              </a:rPr>
              <a:t>(buffer management) </a:t>
            </a:r>
            <a:r>
              <a:rPr lang="el-GR" altLang="en-US" dirty="0" smtClean="0">
                <a:latin typeface="Calibri" pitchFamily="34" charset="0"/>
              </a:rPr>
              <a:t>είναι </a:t>
            </a:r>
            <a:r>
              <a:rPr lang="el-GR" altLang="en-US" dirty="0">
                <a:latin typeface="Calibri" pitchFamily="34" charset="0"/>
              </a:rPr>
              <a:t>υπεύθυνος για την μεταφορά όταν χρειάζεται σελίδων από το δίσκο στην κύρια </a:t>
            </a:r>
            <a:r>
              <a:rPr lang="el-GR" altLang="en-US" dirty="0" smtClean="0">
                <a:latin typeface="Calibri" pitchFamily="34" charset="0"/>
              </a:rPr>
              <a:t>μνήμη</a:t>
            </a: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endParaRPr lang="en-US" altLang="en-US" dirty="0" smtClean="0">
              <a:latin typeface="Calibri" pitchFamily="34" charset="0"/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§"/>
            </a:pPr>
            <a:r>
              <a:rPr lang="el-GR" altLang="en-US" dirty="0" smtClean="0">
                <a:latin typeface="Calibri" pitchFamily="34" charset="0"/>
              </a:rPr>
              <a:t>Τα 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ΣΔΒΔ διατηρούν τον δικό τους </a:t>
            </a:r>
            <a:r>
              <a:rPr lang="en-US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buffer</a:t>
            </a:r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 smtClean="0">
                <a:latin typeface="Calibri" pitchFamily="34" charset="0"/>
              </a:rPr>
              <a:t>γιατί έχουν περισσότερη πληροφορία από το ΛΣ </a:t>
            </a:r>
            <a:r>
              <a:rPr lang="en-US" altLang="en-US" dirty="0" smtClean="0">
                <a:latin typeface="Calibri" pitchFamily="34" charset="0"/>
              </a:rPr>
              <a:t> (</a:t>
            </a:r>
            <a:r>
              <a:rPr lang="el-GR" altLang="en-US" dirty="0" smtClean="0">
                <a:latin typeface="Calibri" pitchFamily="34" charset="0"/>
              </a:rPr>
              <a:t>Βασική λειτουργικότητα: πολιτική αντικατάστασης σελίδων)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5965" y="17941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9" name="Can 38"/>
          <p:cNvSpPr/>
          <p:nvPr/>
        </p:nvSpPr>
        <p:spPr>
          <a:xfrm>
            <a:off x="3516400" y="4818577"/>
            <a:ext cx="2011037" cy="97804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Disk</a:t>
            </a:r>
            <a:endParaRPr lang="en-US" sz="2800"/>
          </a:p>
        </p:txBody>
      </p:sp>
      <p:sp>
        <p:nvSpPr>
          <p:cNvPr id="41" name="Up-Down Arrow 40"/>
          <p:cNvSpPr/>
          <p:nvPr/>
        </p:nvSpPr>
        <p:spPr>
          <a:xfrm>
            <a:off x="4257370" y="4068616"/>
            <a:ext cx="419652" cy="712534"/>
          </a:xfrm>
          <a:prstGeom prst="up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2523112" y="2728908"/>
            <a:ext cx="3234278" cy="1264854"/>
            <a:chOff x="7466322" y="1027906"/>
            <a:chExt cx="4252691" cy="2456273"/>
          </a:xfrm>
        </p:grpSpPr>
        <p:sp>
          <p:nvSpPr>
            <p:cNvPr id="45" name="Rectangle 44"/>
            <p:cNvSpPr/>
            <p:nvPr/>
          </p:nvSpPr>
          <p:spPr>
            <a:xfrm>
              <a:off x="7466322" y="1027906"/>
              <a:ext cx="4252691" cy="24405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 sz="3000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459311" y="2322465"/>
              <a:ext cx="1992989" cy="116171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624243" y="1210562"/>
              <a:ext cx="19684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Main Memory</a:t>
              </a:r>
              <a:endParaRPr lang="en-US" sz="24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9858168" y="2519849"/>
              <a:ext cx="953594" cy="461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Buffer</a:t>
              </a:r>
              <a:endParaRPr lang="en-US" sz="2400" dirty="0"/>
            </a:p>
          </p:txBody>
        </p:sp>
        <p:sp>
          <p:nvSpPr>
            <p:cNvPr id="49" name="Left-Right Arrow 48"/>
            <p:cNvSpPr/>
            <p:nvPr/>
          </p:nvSpPr>
          <p:spPr>
            <a:xfrm>
              <a:off x="8707825" y="2519849"/>
              <a:ext cx="930167" cy="362607"/>
            </a:xfrm>
            <a:prstGeom prst="left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63543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49E3D-4EFC-43CB-9DCA-3A08AB0184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24582" name="Rectangle 3"/>
          <p:cNvSpPr>
            <a:spLocks noChangeArrowheads="1"/>
          </p:cNvSpPr>
          <p:nvPr/>
        </p:nvSpPr>
        <p:spPr bwMode="auto">
          <a:xfrm>
            <a:off x="2233246" y="1741243"/>
            <a:ext cx="464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369896" y="2038105"/>
            <a:ext cx="2057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000" b="1" dirty="0"/>
              <a:t>ΣΔΒΔ</a:t>
            </a:r>
          </a:p>
        </p:txBody>
      </p:sp>
      <p:sp>
        <p:nvSpPr>
          <p:cNvPr id="24584" name="AutoShape 5"/>
          <p:cNvSpPr>
            <a:spLocks noChangeArrowheads="1"/>
          </p:cNvSpPr>
          <p:nvPr/>
        </p:nvSpPr>
        <p:spPr bwMode="auto">
          <a:xfrm>
            <a:off x="3658821" y="3333506"/>
            <a:ext cx="1524000" cy="9144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3658821" y="3549406"/>
            <a:ext cx="1524000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ΒΑΣΗ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400" b="1" dirty="0"/>
              <a:t>ΔΕΔΟΜΕΝΩΝ</a:t>
            </a:r>
          </a:p>
        </p:txBody>
      </p:sp>
      <p:sp>
        <p:nvSpPr>
          <p:cNvPr id="24586" name="Line 7"/>
          <p:cNvSpPr>
            <a:spLocks noChangeShapeType="1"/>
          </p:cNvSpPr>
          <p:nvPr/>
        </p:nvSpPr>
        <p:spPr bwMode="auto">
          <a:xfrm>
            <a:off x="4366846" y="280804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7" name="Line 8"/>
          <p:cNvSpPr>
            <a:spLocks noChangeShapeType="1"/>
          </p:cNvSpPr>
          <p:nvPr/>
        </p:nvSpPr>
        <p:spPr bwMode="auto">
          <a:xfrm>
            <a:off x="4290646" y="105544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8" name="Text Box 9"/>
          <p:cNvSpPr txBox="1">
            <a:spLocks noChangeArrowheads="1"/>
          </p:cNvSpPr>
          <p:nvPr/>
        </p:nvSpPr>
        <p:spPr bwMode="auto">
          <a:xfrm>
            <a:off x="4570046" y="1050819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SQL </a:t>
            </a:r>
            <a:endParaRPr lang="el-GR" sz="2000" b="1"/>
          </a:p>
        </p:txBody>
      </p:sp>
      <p:sp>
        <p:nvSpPr>
          <p:cNvPr id="3" name="Rectangle 2"/>
          <p:cNvSpPr/>
          <p:nvPr/>
        </p:nvSpPr>
        <p:spPr>
          <a:xfrm>
            <a:off x="1115646" y="1452318"/>
            <a:ext cx="6908800" cy="3070225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6"/>
          <p:cNvSpPr>
            <a:spLocks noGrp="1"/>
          </p:cNvSpPr>
          <p:nvPr>
            <p:ph type="title"/>
          </p:nvPr>
        </p:nvSpPr>
        <p:spPr>
          <a:xfrm>
            <a:off x="307975" y="41591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ΣΔΒΔ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 smtClean="0"/>
              <a:t>Βάσεις Δεδομένων</a:t>
            </a:r>
            <a:r>
              <a:rPr lang="en-US" altLang="en-US" dirty="0" smtClean="0"/>
              <a:t> 201</a:t>
            </a:r>
            <a:r>
              <a:rPr lang="el-GR" altLang="en-US" dirty="0" smtClean="0"/>
              <a:t>7</a:t>
            </a:r>
            <a:r>
              <a:rPr lang="en-US" altLang="en-US" dirty="0" smtClean="0"/>
              <a:t>-201</a:t>
            </a:r>
            <a:r>
              <a:rPr lang="el-GR" altLang="en-US" dirty="0" smtClean="0"/>
              <a:t>8			Ευαγγελία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17146" y="4713008"/>
            <a:ext cx="82804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Τυπικά,</a:t>
            </a:r>
            <a:endParaRPr lang="el-GR" altLang="en-US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</a:t>
            </a:r>
            <a:r>
              <a:rPr lang="el-GR" altLang="en-US" sz="2400" i="1" dirty="0" smtClean="0">
                <a:latin typeface="Calibri" pitchFamily="34" charset="0"/>
              </a:rPr>
              <a:t>αρχείο</a:t>
            </a:r>
            <a:endParaRPr lang="el-GR" altLang="en-US" sz="2400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2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2536825" y="2986088"/>
            <a:ext cx="4230688" cy="1720850"/>
            <a:chOff x="1598" y="1518"/>
            <a:chExt cx="2665" cy="1084"/>
          </a:xfrm>
        </p:grpSpPr>
        <p:sp>
          <p:nvSpPr>
            <p:cNvPr id="23581" name="Rectangle 7"/>
            <p:cNvSpPr>
              <a:spLocks noChangeArrowheads="1"/>
            </p:cNvSpPr>
            <p:nvPr/>
          </p:nvSpPr>
          <p:spPr bwMode="auto">
            <a:xfrm>
              <a:off x="1606" y="1526"/>
              <a:ext cx="2649" cy="1068"/>
            </a:xfrm>
            <a:prstGeom prst="rect">
              <a:avLst/>
            </a:prstGeom>
            <a:noFill/>
            <a:ln w="254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2" name="Rectangle 8"/>
            <p:cNvSpPr>
              <a:spLocks noChangeArrowheads="1"/>
            </p:cNvSpPr>
            <p:nvPr/>
          </p:nvSpPr>
          <p:spPr bwMode="auto">
            <a:xfrm>
              <a:off x="1602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3" name="Rectangle 9"/>
            <p:cNvSpPr>
              <a:spLocks noChangeArrowheads="1"/>
            </p:cNvSpPr>
            <p:nvPr/>
          </p:nvSpPr>
          <p:spPr bwMode="auto">
            <a:xfrm>
              <a:off x="2038" y="1522"/>
              <a:ext cx="430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4" name="Rectangle 10"/>
            <p:cNvSpPr>
              <a:spLocks noChangeArrowheads="1"/>
            </p:cNvSpPr>
            <p:nvPr/>
          </p:nvSpPr>
          <p:spPr bwMode="auto">
            <a:xfrm>
              <a:off x="2476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5" name="Rectangle 11"/>
            <p:cNvSpPr>
              <a:spLocks noChangeArrowheads="1"/>
            </p:cNvSpPr>
            <p:nvPr/>
          </p:nvSpPr>
          <p:spPr bwMode="auto">
            <a:xfrm>
              <a:off x="2913" y="1522"/>
              <a:ext cx="428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6" name="Rectangle 12"/>
            <p:cNvSpPr>
              <a:spLocks noChangeArrowheads="1"/>
            </p:cNvSpPr>
            <p:nvPr/>
          </p:nvSpPr>
          <p:spPr bwMode="auto">
            <a:xfrm>
              <a:off x="3349" y="1522"/>
              <a:ext cx="429" cy="10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87" name="Line 13"/>
            <p:cNvSpPr>
              <a:spLocks noChangeShapeType="1"/>
            </p:cNvSpPr>
            <p:nvPr/>
          </p:nvSpPr>
          <p:spPr bwMode="auto">
            <a:xfrm>
              <a:off x="1598" y="1865"/>
              <a:ext cx="266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Rectangle 15"/>
            <p:cNvSpPr>
              <a:spLocks noChangeArrowheads="1"/>
            </p:cNvSpPr>
            <p:nvPr/>
          </p:nvSpPr>
          <p:spPr bwMode="auto">
            <a:xfrm>
              <a:off x="1598" y="1518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0" name="Rectangle 16"/>
            <p:cNvSpPr>
              <a:spLocks noChangeArrowheads="1"/>
            </p:cNvSpPr>
            <p:nvPr/>
          </p:nvSpPr>
          <p:spPr bwMode="auto">
            <a:xfrm>
              <a:off x="2472" y="1518"/>
              <a:ext cx="437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91" name="Rectangle 17"/>
            <p:cNvSpPr>
              <a:spLocks noChangeArrowheads="1"/>
            </p:cNvSpPr>
            <p:nvPr/>
          </p:nvSpPr>
          <p:spPr bwMode="auto">
            <a:xfrm>
              <a:off x="2909" y="2255"/>
              <a:ext cx="436" cy="3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3559" name="Group 18"/>
          <p:cNvGrpSpPr>
            <a:grpSpLocks/>
          </p:cNvGrpSpPr>
          <p:nvPr/>
        </p:nvGrpSpPr>
        <p:grpSpPr bwMode="auto">
          <a:xfrm>
            <a:off x="3924300" y="5284788"/>
            <a:ext cx="1317625" cy="688975"/>
            <a:chOff x="2472" y="2966"/>
            <a:chExt cx="830" cy="434"/>
          </a:xfrm>
        </p:grpSpPr>
        <p:grpSp>
          <p:nvGrpSpPr>
            <p:cNvPr id="23575" name="Group 19"/>
            <p:cNvGrpSpPr>
              <a:grpSpLocks/>
            </p:cNvGrpSpPr>
            <p:nvPr/>
          </p:nvGrpSpPr>
          <p:grpSpPr bwMode="auto">
            <a:xfrm>
              <a:off x="2472" y="2966"/>
              <a:ext cx="830" cy="434"/>
              <a:chOff x="2472" y="2966"/>
              <a:chExt cx="830" cy="434"/>
            </a:xfrm>
          </p:grpSpPr>
          <p:sp>
            <p:nvSpPr>
              <p:cNvPr id="23577" name="Oval 20"/>
              <p:cNvSpPr>
                <a:spLocks noChangeArrowheads="1"/>
              </p:cNvSpPr>
              <p:nvPr/>
            </p:nvSpPr>
            <p:spPr bwMode="auto">
              <a:xfrm>
                <a:off x="2480" y="2966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8" name="Oval 21"/>
              <p:cNvSpPr>
                <a:spLocks noChangeArrowheads="1"/>
              </p:cNvSpPr>
              <p:nvPr/>
            </p:nvSpPr>
            <p:spPr bwMode="auto">
              <a:xfrm>
                <a:off x="2480" y="3303"/>
                <a:ext cx="814" cy="97"/>
              </a:xfrm>
              <a:prstGeom prst="ellips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9" name="Line 22"/>
              <p:cNvSpPr>
                <a:spLocks noChangeShapeType="1"/>
              </p:cNvSpPr>
              <p:nvPr/>
            </p:nvSpPr>
            <p:spPr bwMode="auto">
              <a:xfrm>
                <a:off x="247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0" name="Line 23"/>
              <p:cNvSpPr>
                <a:spLocks noChangeShapeType="1"/>
              </p:cNvSpPr>
              <p:nvPr/>
            </p:nvSpPr>
            <p:spPr bwMode="auto">
              <a:xfrm>
                <a:off x="3302" y="3015"/>
                <a:ext cx="0" cy="337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76" name="Rectangle 24"/>
            <p:cNvSpPr>
              <a:spLocks noChangeArrowheads="1"/>
            </p:cNvSpPr>
            <p:nvPr/>
          </p:nvSpPr>
          <p:spPr bwMode="auto">
            <a:xfrm>
              <a:off x="2671" y="3033"/>
              <a:ext cx="401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r>
                <a:rPr lang="en-US" altLang="en-US" sz="2400">
                  <a:latin typeface="Book Antiqua" pitchFamily="18" charset="0"/>
                </a:rPr>
                <a:t>DB</a:t>
              </a:r>
            </a:p>
          </p:txBody>
        </p:sp>
      </p:grpSp>
      <p:sp>
        <p:nvSpPr>
          <p:cNvPr id="23560" name="Line 25"/>
          <p:cNvSpPr>
            <a:spLocks noChangeShapeType="1"/>
          </p:cNvSpPr>
          <p:nvPr/>
        </p:nvSpPr>
        <p:spPr bwMode="auto">
          <a:xfrm>
            <a:off x="1066800" y="5057775"/>
            <a:ext cx="571500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26"/>
          <p:cNvSpPr>
            <a:spLocks noChangeArrowheads="1"/>
          </p:cNvSpPr>
          <p:nvPr/>
        </p:nvSpPr>
        <p:spPr bwMode="auto">
          <a:xfrm>
            <a:off x="1098550" y="4681538"/>
            <a:ext cx="195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MAIN MEMORY</a:t>
            </a:r>
          </a:p>
        </p:txBody>
      </p:sp>
      <p:sp>
        <p:nvSpPr>
          <p:cNvPr id="23562" name="Rectangle 27"/>
          <p:cNvSpPr>
            <a:spLocks noChangeArrowheads="1"/>
          </p:cNvSpPr>
          <p:nvPr/>
        </p:nvSpPr>
        <p:spPr bwMode="auto">
          <a:xfrm>
            <a:off x="1100138" y="5180013"/>
            <a:ext cx="723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Book Antiqua" pitchFamily="18" charset="0"/>
              </a:rPr>
              <a:t>DISK</a:t>
            </a:r>
          </a:p>
        </p:txBody>
      </p:sp>
      <p:sp>
        <p:nvSpPr>
          <p:cNvPr id="23563" name="Freeform 28"/>
          <p:cNvSpPr>
            <a:spLocks/>
          </p:cNvSpPr>
          <p:nvPr/>
        </p:nvSpPr>
        <p:spPr bwMode="auto">
          <a:xfrm>
            <a:off x="1462088" y="3160713"/>
            <a:ext cx="1041400" cy="301625"/>
          </a:xfrm>
          <a:custGeom>
            <a:avLst/>
            <a:gdLst>
              <a:gd name="T0" fmla="*/ 0 w 656"/>
              <a:gd name="T1" fmla="*/ 2147483647 h 190"/>
              <a:gd name="T2" fmla="*/ 2147483647 w 656"/>
              <a:gd name="T3" fmla="*/ 2147483647 h 190"/>
              <a:gd name="T4" fmla="*/ 2147483647 w 656"/>
              <a:gd name="T5" fmla="*/ 2147483647 h 190"/>
              <a:gd name="T6" fmla="*/ 2147483647 w 656"/>
              <a:gd name="T7" fmla="*/ 2147483647 h 190"/>
              <a:gd name="T8" fmla="*/ 2147483647 w 656"/>
              <a:gd name="T9" fmla="*/ 2147483647 h 190"/>
              <a:gd name="T10" fmla="*/ 2147483647 w 656"/>
              <a:gd name="T11" fmla="*/ 2147483647 h 190"/>
              <a:gd name="T12" fmla="*/ 2147483647 w 656"/>
              <a:gd name="T13" fmla="*/ 2147483647 h 190"/>
              <a:gd name="T14" fmla="*/ 2147483647 w 656"/>
              <a:gd name="T15" fmla="*/ 2147483647 h 190"/>
              <a:gd name="T16" fmla="*/ 2147483647 w 656"/>
              <a:gd name="T17" fmla="*/ 0 h 190"/>
              <a:gd name="T18" fmla="*/ 2147483647 w 656"/>
              <a:gd name="T19" fmla="*/ 0 h 190"/>
              <a:gd name="T20" fmla="*/ 2147483647 w 656"/>
              <a:gd name="T21" fmla="*/ 2147483647 h 190"/>
              <a:gd name="T22" fmla="*/ 2147483647 w 656"/>
              <a:gd name="T23" fmla="*/ 2147483647 h 190"/>
              <a:gd name="T24" fmla="*/ 2147483647 w 656"/>
              <a:gd name="T25" fmla="*/ 2147483647 h 190"/>
              <a:gd name="T26" fmla="*/ 2147483647 w 656"/>
              <a:gd name="T27" fmla="*/ 2147483647 h 190"/>
              <a:gd name="T28" fmla="*/ 2147483647 w 656"/>
              <a:gd name="T29" fmla="*/ 2147483647 h 190"/>
              <a:gd name="T30" fmla="*/ 2147483647 w 656"/>
              <a:gd name="T31" fmla="*/ 2147483647 h 190"/>
              <a:gd name="T32" fmla="*/ 2147483647 w 656"/>
              <a:gd name="T33" fmla="*/ 2147483647 h 190"/>
              <a:gd name="T34" fmla="*/ 2147483647 w 656"/>
              <a:gd name="T35" fmla="*/ 2147483647 h 190"/>
              <a:gd name="T36" fmla="*/ 2147483647 w 656"/>
              <a:gd name="T37" fmla="*/ 2147483647 h 190"/>
              <a:gd name="T38" fmla="*/ 2147483647 w 656"/>
              <a:gd name="T39" fmla="*/ 2147483647 h 190"/>
              <a:gd name="T40" fmla="*/ 2147483647 w 656"/>
              <a:gd name="T41" fmla="*/ 2147483647 h 190"/>
              <a:gd name="T42" fmla="*/ 2147483647 w 656"/>
              <a:gd name="T43" fmla="*/ 2147483647 h 190"/>
              <a:gd name="T44" fmla="*/ 2147483647 w 656"/>
              <a:gd name="T45" fmla="*/ 2147483647 h 190"/>
              <a:gd name="T46" fmla="*/ 2147483647 w 656"/>
              <a:gd name="T47" fmla="*/ 2147483647 h 190"/>
              <a:gd name="T48" fmla="*/ 2147483647 w 656"/>
              <a:gd name="T49" fmla="*/ 2147483647 h 190"/>
              <a:gd name="T50" fmla="*/ 2147483647 w 656"/>
              <a:gd name="T51" fmla="*/ 2147483647 h 190"/>
              <a:gd name="T52" fmla="*/ 2147483647 w 656"/>
              <a:gd name="T53" fmla="*/ 2147483647 h 190"/>
              <a:gd name="T54" fmla="*/ 2147483647 w 656"/>
              <a:gd name="T55" fmla="*/ 2147483647 h 190"/>
              <a:gd name="T56" fmla="*/ 2147483647 w 656"/>
              <a:gd name="T57" fmla="*/ 2147483647 h 190"/>
              <a:gd name="T58" fmla="*/ 2147483647 w 656"/>
              <a:gd name="T59" fmla="*/ 2147483647 h 190"/>
              <a:gd name="T60" fmla="*/ 2147483647 w 656"/>
              <a:gd name="T61" fmla="*/ 2147483647 h 19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56"/>
              <a:gd name="T94" fmla="*/ 0 h 190"/>
              <a:gd name="T95" fmla="*/ 656 w 656"/>
              <a:gd name="T96" fmla="*/ 190 h 19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56" h="190">
                <a:moveTo>
                  <a:pt x="0" y="189"/>
                </a:moveTo>
                <a:lnTo>
                  <a:pt x="3" y="155"/>
                </a:lnTo>
                <a:lnTo>
                  <a:pt x="16" y="135"/>
                </a:lnTo>
                <a:lnTo>
                  <a:pt x="23" y="114"/>
                </a:lnTo>
                <a:lnTo>
                  <a:pt x="50" y="81"/>
                </a:lnTo>
                <a:lnTo>
                  <a:pt x="71" y="54"/>
                </a:lnTo>
                <a:lnTo>
                  <a:pt x="98" y="33"/>
                </a:lnTo>
                <a:lnTo>
                  <a:pt x="126" y="6"/>
                </a:lnTo>
                <a:lnTo>
                  <a:pt x="146" y="0"/>
                </a:lnTo>
                <a:lnTo>
                  <a:pt x="166" y="0"/>
                </a:lnTo>
                <a:lnTo>
                  <a:pt x="186" y="6"/>
                </a:lnTo>
                <a:lnTo>
                  <a:pt x="207" y="20"/>
                </a:lnTo>
                <a:lnTo>
                  <a:pt x="227" y="33"/>
                </a:lnTo>
                <a:lnTo>
                  <a:pt x="248" y="54"/>
                </a:lnTo>
                <a:lnTo>
                  <a:pt x="268" y="68"/>
                </a:lnTo>
                <a:lnTo>
                  <a:pt x="289" y="87"/>
                </a:lnTo>
                <a:lnTo>
                  <a:pt x="317" y="101"/>
                </a:lnTo>
                <a:lnTo>
                  <a:pt x="344" y="114"/>
                </a:lnTo>
                <a:lnTo>
                  <a:pt x="364" y="114"/>
                </a:lnTo>
                <a:lnTo>
                  <a:pt x="391" y="114"/>
                </a:lnTo>
                <a:lnTo>
                  <a:pt x="412" y="114"/>
                </a:lnTo>
                <a:lnTo>
                  <a:pt x="439" y="114"/>
                </a:lnTo>
                <a:lnTo>
                  <a:pt x="467" y="114"/>
                </a:lnTo>
                <a:lnTo>
                  <a:pt x="494" y="108"/>
                </a:lnTo>
                <a:lnTo>
                  <a:pt x="514" y="101"/>
                </a:lnTo>
                <a:lnTo>
                  <a:pt x="549" y="95"/>
                </a:lnTo>
                <a:lnTo>
                  <a:pt x="576" y="81"/>
                </a:lnTo>
                <a:lnTo>
                  <a:pt x="596" y="68"/>
                </a:lnTo>
                <a:lnTo>
                  <a:pt x="617" y="54"/>
                </a:lnTo>
                <a:lnTo>
                  <a:pt x="637" y="41"/>
                </a:lnTo>
                <a:lnTo>
                  <a:pt x="655" y="16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29"/>
          <p:cNvSpPr>
            <a:spLocks noChangeArrowheads="1"/>
          </p:cNvSpPr>
          <p:nvPr/>
        </p:nvSpPr>
        <p:spPr bwMode="auto">
          <a:xfrm>
            <a:off x="1193800" y="3438525"/>
            <a:ext cx="11604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disk page</a:t>
            </a:r>
          </a:p>
        </p:txBody>
      </p:sp>
      <p:sp>
        <p:nvSpPr>
          <p:cNvPr id="23565" name="Rectangle 30"/>
          <p:cNvSpPr>
            <a:spLocks noChangeArrowheads="1"/>
          </p:cNvSpPr>
          <p:nvPr/>
        </p:nvSpPr>
        <p:spPr bwMode="auto">
          <a:xfrm>
            <a:off x="1265238" y="4132263"/>
            <a:ext cx="1219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free frame</a:t>
            </a:r>
          </a:p>
        </p:txBody>
      </p:sp>
      <p:sp>
        <p:nvSpPr>
          <p:cNvPr id="23566" name="Line 31"/>
          <p:cNvSpPr>
            <a:spLocks noChangeShapeType="1"/>
          </p:cNvSpPr>
          <p:nvPr/>
        </p:nvSpPr>
        <p:spPr bwMode="auto">
          <a:xfrm>
            <a:off x="4618038" y="23685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32"/>
          <p:cNvSpPr>
            <a:spLocks noChangeArrowheads="1"/>
          </p:cNvSpPr>
          <p:nvPr/>
        </p:nvSpPr>
        <p:spPr bwMode="auto">
          <a:xfrm>
            <a:off x="2086987" y="1965842"/>
            <a:ext cx="540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 dirty="0">
                <a:latin typeface="Calibri" pitchFamily="34" charset="0"/>
              </a:rPr>
              <a:t>Αιτήματα για σελίδες από τα υψηλότερα επίπεδα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3568" name="Rectangle 33"/>
          <p:cNvSpPr>
            <a:spLocks noChangeArrowheads="1"/>
          </p:cNvSpPr>
          <p:nvPr/>
        </p:nvSpPr>
        <p:spPr bwMode="auto">
          <a:xfrm>
            <a:off x="2484438" y="2565400"/>
            <a:ext cx="1743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latin typeface="Book Antiqua" pitchFamily="18" charset="0"/>
              </a:rPr>
              <a:t>BUFFER POOL</a:t>
            </a:r>
          </a:p>
        </p:txBody>
      </p:sp>
      <p:sp>
        <p:nvSpPr>
          <p:cNvPr id="23569" name="Freeform 34"/>
          <p:cNvSpPr>
            <a:spLocks/>
          </p:cNvSpPr>
          <p:nvPr/>
        </p:nvSpPr>
        <p:spPr bwMode="auto">
          <a:xfrm>
            <a:off x="4770438" y="4995863"/>
            <a:ext cx="1022350" cy="153987"/>
          </a:xfrm>
          <a:custGeom>
            <a:avLst/>
            <a:gdLst>
              <a:gd name="T0" fmla="*/ 2147483647 w 644"/>
              <a:gd name="T1" fmla="*/ 2147483647 h 97"/>
              <a:gd name="T2" fmla="*/ 2147483647 w 644"/>
              <a:gd name="T3" fmla="*/ 2147483647 h 97"/>
              <a:gd name="T4" fmla="*/ 2147483647 w 644"/>
              <a:gd name="T5" fmla="*/ 2147483647 h 97"/>
              <a:gd name="T6" fmla="*/ 2147483647 w 644"/>
              <a:gd name="T7" fmla="*/ 2147483647 h 97"/>
              <a:gd name="T8" fmla="*/ 2147483647 w 644"/>
              <a:gd name="T9" fmla="*/ 2147483647 h 97"/>
              <a:gd name="T10" fmla="*/ 2147483647 w 644"/>
              <a:gd name="T11" fmla="*/ 2147483647 h 97"/>
              <a:gd name="T12" fmla="*/ 2147483647 w 644"/>
              <a:gd name="T13" fmla="*/ 2147483647 h 97"/>
              <a:gd name="T14" fmla="*/ 2147483647 w 644"/>
              <a:gd name="T15" fmla="*/ 2147483647 h 97"/>
              <a:gd name="T16" fmla="*/ 2147483647 w 644"/>
              <a:gd name="T17" fmla="*/ 0 h 97"/>
              <a:gd name="T18" fmla="*/ 2147483647 w 644"/>
              <a:gd name="T19" fmla="*/ 0 h 97"/>
              <a:gd name="T20" fmla="*/ 2147483647 w 644"/>
              <a:gd name="T21" fmla="*/ 2147483647 h 97"/>
              <a:gd name="T22" fmla="*/ 2147483647 w 644"/>
              <a:gd name="T23" fmla="*/ 2147483647 h 97"/>
              <a:gd name="T24" fmla="*/ 2147483647 w 644"/>
              <a:gd name="T25" fmla="*/ 2147483647 h 97"/>
              <a:gd name="T26" fmla="*/ 2147483647 w 644"/>
              <a:gd name="T27" fmla="*/ 2147483647 h 97"/>
              <a:gd name="T28" fmla="*/ 2147483647 w 644"/>
              <a:gd name="T29" fmla="*/ 2147483647 h 97"/>
              <a:gd name="T30" fmla="*/ 2147483647 w 644"/>
              <a:gd name="T31" fmla="*/ 2147483647 h 97"/>
              <a:gd name="T32" fmla="*/ 2147483647 w 644"/>
              <a:gd name="T33" fmla="*/ 2147483647 h 97"/>
              <a:gd name="T34" fmla="*/ 2147483647 w 644"/>
              <a:gd name="T35" fmla="*/ 2147483647 h 97"/>
              <a:gd name="T36" fmla="*/ 2147483647 w 644"/>
              <a:gd name="T37" fmla="*/ 2147483647 h 97"/>
              <a:gd name="T38" fmla="*/ 2147483647 w 644"/>
              <a:gd name="T39" fmla="*/ 2147483647 h 97"/>
              <a:gd name="T40" fmla="*/ 2147483647 w 644"/>
              <a:gd name="T41" fmla="*/ 2147483647 h 97"/>
              <a:gd name="T42" fmla="*/ 2147483647 w 644"/>
              <a:gd name="T43" fmla="*/ 2147483647 h 97"/>
              <a:gd name="T44" fmla="*/ 2147483647 w 644"/>
              <a:gd name="T45" fmla="*/ 2147483647 h 97"/>
              <a:gd name="T46" fmla="*/ 2147483647 w 644"/>
              <a:gd name="T47" fmla="*/ 2147483647 h 97"/>
              <a:gd name="T48" fmla="*/ 2147483647 w 644"/>
              <a:gd name="T49" fmla="*/ 2147483647 h 97"/>
              <a:gd name="T50" fmla="*/ 2147483647 w 644"/>
              <a:gd name="T51" fmla="*/ 2147483647 h 97"/>
              <a:gd name="T52" fmla="*/ 2147483647 w 644"/>
              <a:gd name="T53" fmla="*/ 2147483647 h 97"/>
              <a:gd name="T54" fmla="*/ 2147483647 w 644"/>
              <a:gd name="T55" fmla="*/ 2147483647 h 97"/>
              <a:gd name="T56" fmla="*/ 2147483647 w 644"/>
              <a:gd name="T57" fmla="*/ 2147483647 h 97"/>
              <a:gd name="T58" fmla="*/ 2147483647 w 644"/>
              <a:gd name="T59" fmla="*/ 2147483647 h 97"/>
              <a:gd name="T60" fmla="*/ 0 w 644"/>
              <a:gd name="T61" fmla="*/ 2147483647 h 9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644"/>
              <a:gd name="T94" fmla="*/ 0 h 97"/>
              <a:gd name="T95" fmla="*/ 644 w 644"/>
              <a:gd name="T96" fmla="*/ 97 h 97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644" h="97">
                <a:moveTo>
                  <a:pt x="643" y="96"/>
                </a:moveTo>
                <a:lnTo>
                  <a:pt x="640" y="79"/>
                </a:lnTo>
                <a:lnTo>
                  <a:pt x="627" y="69"/>
                </a:lnTo>
                <a:lnTo>
                  <a:pt x="621" y="58"/>
                </a:lnTo>
                <a:lnTo>
                  <a:pt x="594" y="41"/>
                </a:lnTo>
                <a:lnTo>
                  <a:pt x="573" y="27"/>
                </a:lnTo>
                <a:lnTo>
                  <a:pt x="547" y="17"/>
                </a:lnTo>
                <a:lnTo>
                  <a:pt x="520" y="3"/>
                </a:lnTo>
                <a:lnTo>
                  <a:pt x="500" y="0"/>
                </a:lnTo>
                <a:lnTo>
                  <a:pt x="480" y="0"/>
                </a:lnTo>
                <a:lnTo>
                  <a:pt x="460" y="3"/>
                </a:lnTo>
                <a:lnTo>
                  <a:pt x="439" y="10"/>
                </a:lnTo>
                <a:lnTo>
                  <a:pt x="420" y="17"/>
                </a:lnTo>
                <a:lnTo>
                  <a:pt x="399" y="27"/>
                </a:lnTo>
                <a:lnTo>
                  <a:pt x="380" y="34"/>
                </a:lnTo>
                <a:lnTo>
                  <a:pt x="359" y="44"/>
                </a:lnTo>
                <a:lnTo>
                  <a:pt x="332" y="51"/>
                </a:lnTo>
                <a:lnTo>
                  <a:pt x="305" y="58"/>
                </a:lnTo>
                <a:lnTo>
                  <a:pt x="286" y="58"/>
                </a:lnTo>
                <a:lnTo>
                  <a:pt x="259" y="58"/>
                </a:lnTo>
                <a:lnTo>
                  <a:pt x="238" y="58"/>
                </a:lnTo>
                <a:lnTo>
                  <a:pt x="212" y="58"/>
                </a:lnTo>
                <a:lnTo>
                  <a:pt x="185" y="58"/>
                </a:lnTo>
                <a:lnTo>
                  <a:pt x="158" y="55"/>
                </a:lnTo>
                <a:lnTo>
                  <a:pt x="138" y="51"/>
                </a:lnTo>
                <a:lnTo>
                  <a:pt x="104" y="48"/>
                </a:lnTo>
                <a:lnTo>
                  <a:pt x="78" y="41"/>
                </a:lnTo>
                <a:lnTo>
                  <a:pt x="58" y="34"/>
                </a:lnTo>
                <a:lnTo>
                  <a:pt x="38" y="27"/>
                </a:lnTo>
                <a:lnTo>
                  <a:pt x="18" y="21"/>
                </a:lnTo>
                <a:lnTo>
                  <a:pt x="0" y="8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Rectangle 35"/>
          <p:cNvSpPr>
            <a:spLocks noChangeArrowheads="1"/>
          </p:cNvSpPr>
          <p:nvPr/>
        </p:nvSpPr>
        <p:spPr bwMode="auto">
          <a:xfrm>
            <a:off x="5364163" y="5084763"/>
            <a:ext cx="31956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l-GR" altLang="en-US">
                <a:latin typeface="Calibri" pitchFamily="34" charset="0"/>
              </a:rPr>
              <a:t>Επιλογή με βάση μιας πολιτικής</a:t>
            </a:r>
          </a:p>
          <a:p>
            <a:r>
              <a:rPr lang="el-GR" altLang="en-US">
                <a:latin typeface="Calibri" pitchFamily="34" charset="0"/>
              </a:rPr>
              <a:t>αντικατάστασης</a:t>
            </a:r>
          </a:p>
          <a:p>
            <a:r>
              <a:rPr lang="el-GR" altLang="en-US">
                <a:latin typeface="Calibri" pitchFamily="34" charset="0"/>
              </a:rPr>
              <a:t>(</a:t>
            </a:r>
            <a:r>
              <a:rPr lang="en-US" altLang="en-US">
                <a:latin typeface="Calibri" pitchFamily="34" charset="0"/>
              </a:rPr>
              <a:t>replacement policy</a:t>
            </a:r>
            <a:r>
              <a:rPr lang="el-GR" altLang="en-US">
                <a:latin typeface="Calibri" pitchFamily="34" charset="0"/>
              </a:rPr>
              <a:t>)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3571" name="Line 36"/>
          <p:cNvSpPr>
            <a:spLocks noChangeShapeType="1"/>
          </p:cNvSpPr>
          <p:nvPr/>
        </p:nvSpPr>
        <p:spPr bwMode="auto">
          <a:xfrm>
            <a:off x="4618038" y="4730750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Freeform 37"/>
          <p:cNvSpPr>
            <a:spLocks/>
          </p:cNvSpPr>
          <p:nvPr/>
        </p:nvSpPr>
        <p:spPr bwMode="auto">
          <a:xfrm>
            <a:off x="1752600" y="3852863"/>
            <a:ext cx="762000" cy="228600"/>
          </a:xfrm>
          <a:custGeom>
            <a:avLst/>
            <a:gdLst>
              <a:gd name="T0" fmla="*/ 0 w 576"/>
              <a:gd name="T1" fmla="*/ 2147483647 h 104"/>
              <a:gd name="T2" fmla="*/ 2147483647 w 576"/>
              <a:gd name="T3" fmla="*/ 2147483647 h 104"/>
              <a:gd name="T4" fmla="*/ 2147483647 w 576"/>
              <a:gd name="T5" fmla="*/ 2147483647 h 104"/>
              <a:gd name="T6" fmla="*/ 2147483647 w 576"/>
              <a:gd name="T7" fmla="*/ 2147483647 h 104"/>
              <a:gd name="T8" fmla="*/ 0 60000 65536"/>
              <a:gd name="T9" fmla="*/ 0 60000 65536"/>
              <a:gd name="T10" fmla="*/ 0 60000 65536"/>
              <a:gd name="T11" fmla="*/ 0 60000 65536"/>
              <a:gd name="T12" fmla="*/ 0 w 576"/>
              <a:gd name="T13" fmla="*/ 0 h 104"/>
              <a:gd name="T14" fmla="*/ 576 w 576"/>
              <a:gd name="T15" fmla="*/ 104 h 1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" h="104">
                <a:moveTo>
                  <a:pt x="0" y="104"/>
                </a:moveTo>
                <a:cubicBezTo>
                  <a:pt x="24" y="60"/>
                  <a:pt x="48" y="16"/>
                  <a:pt x="96" y="8"/>
                </a:cubicBezTo>
                <a:cubicBezTo>
                  <a:pt x="144" y="0"/>
                  <a:pt x="208" y="56"/>
                  <a:pt x="288" y="56"/>
                </a:cubicBezTo>
                <a:cubicBezTo>
                  <a:pt x="368" y="56"/>
                  <a:pt x="520" y="16"/>
                  <a:pt x="576" y="8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sm" len="sm"/>
            <a:tailEnd type="stealth" w="lg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Box 38"/>
          <p:cNvSpPr txBox="1">
            <a:spLocks noChangeArrowheads="1"/>
          </p:cNvSpPr>
          <p:nvPr/>
        </p:nvSpPr>
        <p:spPr bwMode="auto">
          <a:xfrm>
            <a:off x="694184" y="992377"/>
            <a:ext cx="836523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/>
            <a:r>
              <a:rPr lang="el-GR" altLang="en-US" dirty="0">
                <a:latin typeface="Calibri" pitchFamily="34" charset="0"/>
              </a:rPr>
              <a:t>Μεταφορά σε επίπεδο σελίδας</a:t>
            </a:r>
          </a:p>
          <a:p>
            <a:pPr algn="just" eaLnBrk="1" hangingPunct="1"/>
            <a:r>
              <a:rPr lang="el-GR" altLang="en-US" dirty="0" smtClean="0">
                <a:latin typeface="Calibri" pitchFamily="34" charset="0"/>
              </a:rPr>
              <a:t>Διαθέσιμες </a:t>
            </a:r>
            <a:r>
              <a:rPr lang="el-GR" altLang="en-US" dirty="0">
                <a:latin typeface="Calibri" pitchFamily="34" charset="0"/>
              </a:rPr>
              <a:t>σελίδες </a:t>
            </a:r>
            <a:r>
              <a:rPr lang="en-US" altLang="en-US" dirty="0">
                <a:latin typeface="Calibri" pitchFamily="34" charset="0"/>
              </a:rPr>
              <a:t>(buffer pool) – </a:t>
            </a:r>
            <a:r>
              <a:rPr lang="el-GR" altLang="en-US" dirty="0">
                <a:latin typeface="Calibri" pitchFamily="34" charset="0"/>
              </a:rPr>
              <a:t>ονομάζονται και πλαίσια (</a:t>
            </a:r>
            <a:r>
              <a:rPr lang="en-US" altLang="en-US" dirty="0">
                <a:latin typeface="Calibri" pitchFamily="34" charset="0"/>
              </a:rPr>
              <a:t>frame</a:t>
            </a:r>
            <a:r>
              <a:rPr lang="en-US" altLang="en-US" dirty="0" smtClean="0">
                <a:latin typeface="Calibri" pitchFamily="34" charset="0"/>
              </a:rPr>
              <a:t>)</a:t>
            </a:r>
            <a:endParaRPr lang="el-GR" altLang="en-US" dirty="0" smtClean="0">
              <a:latin typeface="Calibri" pitchFamily="34" charset="0"/>
            </a:endParaRPr>
          </a:p>
        </p:txBody>
      </p: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3707" y="70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Καταχωρητής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3111278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C227D-CDC2-4734-93FD-7A5CFD5C6F2D}" type="slidenum">
              <a:rPr lang="el-GR" altLang="en-US"/>
              <a:pPr>
                <a:defRPr/>
              </a:pPr>
              <a:t>21</a:t>
            </a:fld>
            <a:endParaRPr lang="el-GR" altLang="en-US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57200" y="1088934"/>
            <a:ext cx="82089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1. Για να γίνει οποιοσδήποτε υπολογισμός, τα δεδομένα πρέπει να βρίσκονται στη μνήμη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2. Η μονάδα μεταφοράς από το δίσκο στη μνήμη είναι ένα </a:t>
            </a:r>
            <a:r>
              <a:rPr lang="en-US" sz="2000" dirty="0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.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Ακόμα και αν χρειαζόμαστε ένα μόνο αντικείμενο, πρέπει να μεταφερθεί </a:t>
            </a:r>
            <a:r>
              <a:rPr lang="el-GR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ολόκληρο το </a:t>
            </a:r>
            <a:r>
              <a:rPr lang="en-US" sz="2000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του.</a:t>
            </a:r>
            <a:r>
              <a:rPr lang="el-GR" sz="2000" dirty="0">
                <a:latin typeface="Calibri" pitchFamily="34" charset="0"/>
              </a:rPr>
              <a:t> Το διάβασμα ή γράψιμο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l-GR" sz="2000" dirty="0">
                <a:latin typeface="Calibri" pitchFamily="34" charset="0"/>
              </a:rPr>
              <a:t>ονομάζεται λειτουργία Εισόδου/Εξόδου (</a:t>
            </a:r>
            <a:r>
              <a:rPr lang="en-US" sz="2000" dirty="0" err="1">
                <a:latin typeface="Calibri" pitchFamily="34" charset="0"/>
              </a:rPr>
              <a:t>Input/Output</a:t>
            </a:r>
            <a:r>
              <a:rPr lang="en-US" sz="2000" dirty="0">
                <a:latin typeface="Calibri" pitchFamily="34" charset="0"/>
              </a:rPr>
              <a:t> – I/O)</a:t>
            </a:r>
            <a:r>
              <a:rPr lang="el-GR" sz="2000" dirty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defRPr/>
            </a:pPr>
            <a:endParaRPr lang="el-GR" sz="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3. Ο χρόνος προσπέλασης (εγγραφής ή ανάγνωσης) ενός </a:t>
            </a:r>
            <a:r>
              <a:rPr lang="en-US" sz="2000" dirty="0">
                <a:latin typeface="Calibri" pitchFamily="34" charset="0"/>
              </a:rPr>
              <a:t>block </a:t>
            </a:r>
            <a:r>
              <a:rPr lang="en-US" sz="2000" dirty="0" err="1">
                <a:latin typeface="Calibri" pitchFamily="34" charset="0"/>
              </a:rPr>
              <a:t>διαφέρει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και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εξαρτάται από τη θέση του </a:t>
            </a:r>
            <a:r>
              <a:rPr lang="en-US" sz="2000" dirty="0">
                <a:latin typeface="Calibri" pitchFamily="34" charset="0"/>
              </a:rPr>
              <a:t>block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600" dirty="0">
                <a:latin typeface="Calibri" pitchFamily="34" charset="0"/>
              </a:rPr>
              <a:t>χρόνος προσπέλασης =</a:t>
            </a:r>
            <a:r>
              <a:rPr lang="el-GR" sz="2000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χρόνος εντοπισμού + χρόνου περιστροφής + χρόνος μεταφοράς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2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Βασικά Σημεία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0362" y="4829930"/>
            <a:ext cx="8305800" cy="14779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Βασικός στόχος η ελαχιστοποίηση της επικοινωνίας με το δίσκο: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ελαχιστοποίηση του αριθμού των </a:t>
            </a:r>
            <a:r>
              <a:rPr lang="el-GR" altLang="en-US" sz="20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που μεταφέρονται μεταξύ της πρωτεύουσας (κύριας μνήμης, </a:t>
            </a:r>
            <a:r>
              <a:rPr lang="en-US" altLang="en-US" sz="2000" dirty="0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 – ενδιάμεση μνήμη – </a:t>
            </a:r>
            <a:r>
              <a:rPr lang="en-US" altLang="en-US" sz="2000" dirty="0">
                <a:latin typeface="Calibri" pitchFamily="34" charset="0"/>
              </a:rPr>
              <a:t>buffers</a:t>
            </a:r>
            <a:r>
              <a:rPr lang="el-GR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καταχωρητές</a:t>
            </a:r>
            <a:r>
              <a:rPr lang="el-GR" altLang="en-US" sz="2000" dirty="0">
                <a:latin typeface="Calibri" pitchFamily="34" charset="0"/>
              </a:rPr>
              <a:t>) και της δευτερεύουσας αποθήκευσης (δίσκος)</a:t>
            </a:r>
          </a:p>
        </p:txBody>
      </p:sp>
    </p:spTree>
    <p:extLst>
      <p:ext uri="{BB962C8B-B14F-4D97-AF65-F5344CB8AC3E}">
        <p14:creationId xmlns:p14="http://schemas.microsoft.com/office/powerpoint/2010/main" val="217288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Οργάνωση Αρχείων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0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23</a:t>
            </a:fld>
            <a:endParaRPr lang="el-GR" altLang="en-US"/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246185" y="1112346"/>
            <a:ext cx="8458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Κάθε πίνακας αποθηκεύεται σε ένα αρχείο 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πλειάδα του πίνακα – μια εγγραφή του </a:t>
            </a:r>
            <a:r>
              <a:rPr lang="el-GR" altLang="en-US" sz="2000" dirty="0" smtClean="0">
                <a:latin typeface="Calibri" pitchFamily="34" charset="0"/>
              </a:rPr>
              <a:t>αρχείου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11" y="2118048"/>
            <a:ext cx="4047128" cy="3841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49078" y="2911151"/>
            <a:ext cx="2836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Επικεφαλίδα, θα την αγνοούμε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65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41A78-A630-4CD0-A3B4-3E020BD18542}" type="slidenum">
              <a:rPr lang="el-GR" altLang="en-US"/>
              <a:pPr>
                <a:defRPr/>
              </a:pPr>
              <a:t>24</a:t>
            </a:fld>
            <a:endParaRPr lang="el-GR" altLang="en-US"/>
          </a:p>
        </p:txBody>
      </p:sp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347015" y="1666802"/>
            <a:ext cx="799147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</a:t>
            </a:r>
            <a:r>
              <a:rPr lang="el-GR" sz="2000" dirty="0">
                <a:latin typeface="Calibri" pitchFamily="34" charset="0"/>
              </a:rPr>
              <a:t> είναι λογικά οργανωμένο </a:t>
            </a:r>
            <a:r>
              <a:rPr lang="el-GR" sz="2000" dirty="0" smtClean="0">
                <a:latin typeface="Calibri" pitchFamily="34" charset="0"/>
              </a:rPr>
              <a:t>ως μια συλλογή από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σελίδες </a:t>
            </a:r>
            <a:r>
              <a:rPr lang="en-US" sz="2000" dirty="0">
                <a:latin typeface="Calibri" pitchFamily="34" charset="0"/>
              </a:rPr>
              <a:t>(pages</a:t>
            </a:r>
            <a:r>
              <a:rPr lang="en-US" sz="2000" dirty="0" smtClean="0">
                <a:latin typeface="Calibri" pitchFamily="34" charset="0"/>
              </a:rPr>
              <a:t>)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 smtClean="0">
                <a:latin typeface="Calibri" pitchFamily="34" charset="0"/>
              </a:rPr>
              <a:t>Κάθε σελίδα – ακολουθία από εγγραφές</a:t>
            </a:r>
            <a:r>
              <a:rPr lang="en-US" sz="2000" dirty="0" smtClean="0">
                <a:latin typeface="Calibri" pitchFamily="34" charset="0"/>
              </a:rPr>
              <a:t> 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θα θεωρούμε </a:t>
            </a:r>
            <a:r>
              <a:rPr lang="en-US" sz="2000" dirty="0">
                <a:latin typeface="Calibri" pitchFamily="34" charset="0"/>
              </a:rPr>
              <a:t>page = </a:t>
            </a:r>
            <a:r>
              <a:rPr lang="en-US" sz="2000" dirty="0" smtClean="0">
                <a:latin typeface="Calibri" pitchFamily="34" charset="0"/>
              </a:rPr>
              <a:t>block</a:t>
            </a:r>
            <a:endParaRPr lang="el-GR" sz="2000" dirty="0" smtClean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2000" dirty="0" smtClean="0">
                <a:latin typeface="Calibri" pitchFamily="34" charset="0"/>
              </a:rPr>
              <a:t>Κάθε σελίδα έχει ένα μοναδικό αναγνωριστικό </a:t>
            </a:r>
            <a:r>
              <a:rPr lang="en-US" sz="2000" dirty="0" smtClean="0">
                <a:latin typeface="Calibri" pitchFamily="34" charset="0"/>
              </a:rPr>
              <a:t>(page id)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118" y="4195690"/>
            <a:ext cx="449042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latin typeface="Calibri" pitchFamily="34" charset="0"/>
              </a:rPr>
              <a:t> Μπορούμε </a:t>
            </a:r>
            <a:r>
              <a:rPr lang="el-GR" i="1" dirty="0">
                <a:latin typeface="Calibri" pitchFamily="34" charset="0"/>
              </a:rPr>
              <a:t>να βλέπουμε μια σελίδα </a:t>
            </a:r>
            <a:r>
              <a:rPr lang="el-GR" i="1" dirty="0" smtClean="0">
                <a:latin typeface="Calibri" pitchFamily="34" charset="0"/>
              </a:rPr>
              <a:t>ως </a:t>
            </a:r>
            <a:r>
              <a:rPr lang="el-GR" i="1" dirty="0">
                <a:latin typeface="Calibri" pitchFamily="34" charset="0"/>
              </a:rPr>
              <a:t>μια συλλογή «θέσεων» που κάθε μία περιέχει μια εγγραφή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l-GR" i="1" dirty="0" smtClean="0">
                <a:latin typeface="Calibri" pitchFamily="34" charset="0"/>
              </a:rPr>
              <a:t> Μια </a:t>
            </a:r>
            <a:r>
              <a:rPr lang="el-GR" i="1" dirty="0">
                <a:latin typeface="Calibri" pitchFamily="34" charset="0"/>
              </a:rPr>
              <a:t>εγγραφή προσδιορίζεται από τη χρήση του ζεύγους (</a:t>
            </a:r>
            <a:r>
              <a:rPr lang="en-US" i="1" dirty="0">
                <a:latin typeface="Calibri" pitchFamily="34" charset="0"/>
              </a:rPr>
              <a:t>page id, slot number)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422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4657" y="3817031"/>
            <a:ext cx="3022143" cy="253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9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7EBCE3-4E6D-4755-9EB2-FE3A5450E203}" type="slidenum">
              <a:rPr lang="el-GR" altLang="en-US"/>
              <a:pPr>
                <a:defRPr/>
              </a:pPr>
              <a:t>25</a:t>
            </a:fld>
            <a:endParaRPr lang="el-GR" altLang="en-US"/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250825" y="2492375"/>
            <a:ext cx="8534400" cy="3581400"/>
            <a:chOff x="192" y="1440"/>
            <a:chExt cx="5376" cy="2256"/>
          </a:xfrm>
        </p:grpSpPr>
        <p:sp>
          <p:nvSpPr>
            <p:cNvPr id="29705" name="Text Box 4"/>
            <p:cNvSpPr txBox="1">
              <a:spLocks noChangeArrowheads="1"/>
            </p:cNvSpPr>
            <p:nvPr/>
          </p:nvSpPr>
          <p:spPr bwMode="auto">
            <a:xfrm>
              <a:off x="432" y="1440"/>
              <a:ext cx="2496" cy="1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type</a:t>
              </a:r>
              <a:r>
                <a:rPr lang="en-US" altLang="en-US" sz="1400" dirty="0">
                  <a:latin typeface="Arial" charset="0"/>
                </a:rPr>
                <a:t> </a:t>
              </a:r>
              <a:r>
                <a:rPr lang="en-US" altLang="en-US" sz="1400" dirty="0" smtClean="0">
                  <a:latin typeface="Arial" charset="0"/>
                </a:rPr>
                <a:t>account </a:t>
              </a:r>
              <a:r>
                <a:rPr lang="en-US" altLang="en-US" sz="1400" dirty="0">
                  <a:latin typeface="Arial" charset="0"/>
                </a:rPr>
                <a:t>= </a:t>
              </a:r>
              <a:r>
                <a:rPr lang="en-US" altLang="en-US" sz="1400" b="1" dirty="0">
                  <a:latin typeface="Arial" charset="0"/>
                </a:rPr>
                <a:t>record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branch-name: char(22);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account-number: char(20);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dirty="0">
                  <a:latin typeface="Arial" charset="0"/>
                </a:rPr>
                <a:t>	balance</a:t>
              </a:r>
              <a:r>
                <a:rPr lang="en-US" altLang="en-US" sz="1400" dirty="0" smtClean="0">
                  <a:latin typeface="Arial" charset="0"/>
                </a:rPr>
                <a:t>: real</a:t>
              </a:r>
              <a:r>
                <a:rPr lang="en-US" altLang="en-US" sz="1400" dirty="0">
                  <a:latin typeface="Arial" charset="0"/>
                </a:rPr>
                <a:t>;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400" b="1" dirty="0">
                  <a:latin typeface="Arial" charset="0"/>
                </a:rPr>
                <a:t>	end</a:t>
              </a:r>
              <a:endParaRPr lang="el-GR" altLang="en-US" sz="1400" dirty="0">
                <a:latin typeface="Arial" charset="0"/>
              </a:endParaRPr>
            </a:p>
          </p:txBody>
        </p:sp>
        <p:sp>
          <p:nvSpPr>
            <p:cNvPr id="29706" name="Rectangle 5"/>
            <p:cNvSpPr>
              <a:spLocks noChangeArrowheads="1"/>
            </p:cNvSpPr>
            <p:nvPr/>
          </p:nvSpPr>
          <p:spPr bwMode="auto">
            <a:xfrm>
              <a:off x="480" y="3312"/>
              <a:ext cx="4752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707" name="Text Box 6"/>
            <p:cNvSpPr txBox="1">
              <a:spLocks noChangeArrowheads="1"/>
            </p:cNvSpPr>
            <p:nvPr/>
          </p:nvSpPr>
          <p:spPr bwMode="auto">
            <a:xfrm>
              <a:off x="528" y="3264"/>
              <a:ext cx="45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29708" name="Line 7"/>
            <p:cNvSpPr>
              <a:spLocks noChangeShapeType="1"/>
            </p:cNvSpPr>
            <p:nvPr/>
          </p:nvSpPr>
          <p:spPr bwMode="auto">
            <a:xfrm>
              <a:off x="480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192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branch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name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0" name="Text Box 9"/>
            <p:cNvSpPr txBox="1">
              <a:spLocks noChangeArrowheads="1"/>
            </p:cNvSpPr>
            <p:nvPr/>
          </p:nvSpPr>
          <p:spPr bwMode="auto">
            <a:xfrm>
              <a:off x="1056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 dirty="0" err="1">
                  <a:latin typeface="+mn-lt"/>
                </a:rPr>
                <a:t>account</a:t>
              </a:r>
              <a:r>
                <a:rPr lang="el-GR" altLang="en-US" sz="1400" dirty="0">
                  <a:latin typeface="+mn-lt"/>
                </a:rPr>
                <a:t>-</a:t>
              </a:r>
              <a:r>
                <a:rPr lang="el-GR" altLang="en-US" sz="1400" dirty="0" err="1">
                  <a:latin typeface="+mn-lt"/>
                </a:rPr>
                <a:t>number</a:t>
              </a:r>
              <a:endParaRPr lang="el-GR" altLang="en-US" sz="1400" dirty="0">
                <a:latin typeface="+mn-lt"/>
              </a:endParaRPr>
            </a:p>
          </p:txBody>
        </p:sp>
        <p:sp>
          <p:nvSpPr>
            <p:cNvPr id="29711" name="Text Box 10"/>
            <p:cNvSpPr txBox="1">
              <a:spLocks noChangeArrowheads="1"/>
            </p:cNvSpPr>
            <p:nvPr/>
          </p:nvSpPr>
          <p:spPr bwMode="auto">
            <a:xfrm>
              <a:off x="2154" y="2659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12" name="Text Box 11"/>
            <p:cNvSpPr txBox="1">
              <a:spLocks noChangeArrowheads="1"/>
            </p:cNvSpPr>
            <p:nvPr/>
          </p:nvSpPr>
          <p:spPr bwMode="auto">
            <a:xfrm>
              <a:off x="2688" y="1584"/>
              <a:ext cx="28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+mn-lt"/>
                </a:rPr>
                <a:t>Έστω κάθε </a:t>
              </a:r>
              <a:r>
                <a:rPr lang="en-US" altLang="en-US" dirty="0">
                  <a:latin typeface="+mn-lt"/>
                </a:rPr>
                <a:t>char 1 byte - real 8 bytes</a:t>
              </a:r>
              <a:endParaRPr lang="el-GR" altLang="en-US" dirty="0">
                <a:latin typeface="+mn-lt"/>
              </a:endParaRPr>
            </a:p>
          </p:txBody>
        </p:sp>
        <p:sp>
          <p:nvSpPr>
            <p:cNvPr id="29713" name="Text Box 12"/>
            <p:cNvSpPr txBox="1">
              <a:spLocks noChangeArrowheads="1"/>
            </p:cNvSpPr>
            <p:nvPr/>
          </p:nvSpPr>
          <p:spPr bwMode="auto">
            <a:xfrm>
              <a:off x="2784" y="1968"/>
              <a:ext cx="24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>
                  <a:latin typeface="+mn-lt"/>
                </a:rPr>
                <a:t>Κάθε εγγραφή 50 bytes</a:t>
              </a:r>
            </a:p>
          </p:txBody>
        </p:sp>
        <p:sp>
          <p:nvSpPr>
            <p:cNvPr id="29714" name="Line 13"/>
            <p:cNvSpPr>
              <a:spLocks noChangeShapeType="1"/>
            </p:cNvSpPr>
            <p:nvPr/>
          </p:nvSpPr>
          <p:spPr bwMode="auto">
            <a:xfrm>
              <a:off x="528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5" name="Line 14"/>
            <p:cNvSpPr>
              <a:spLocks noChangeShapeType="1"/>
            </p:cNvSpPr>
            <p:nvPr/>
          </p:nvSpPr>
          <p:spPr bwMode="auto">
            <a:xfrm>
              <a:off x="2880" y="3696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6" name="Line 15"/>
            <p:cNvSpPr>
              <a:spLocks noChangeShapeType="1"/>
            </p:cNvSpPr>
            <p:nvPr/>
          </p:nvSpPr>
          <p:spPr bwMode="auto">
            <a:xfrm>
              <a:off x="2832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7" name="Line 16"/>
            <p:cNvSpPr>
              <a:spLocks noChangeShapeType="1"/>
            </p:cNvSpPr>
            <p:nvPr/>
          </p:nvSpPr>
          <p:spPr bwMode="auto">
            <a:xfrm>
              <a:off x="1440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Line 17"/>
            <p:cNvSpPr>
              <a:spLocks noChangeShapeType="1"/>
            </p:cNvSpPr>
            <p:nvPr/>
          </p:nvSpPr>
          <p:spPr bwMode="auto">
            <a:xfrm>
              <a:off x="2448" y="292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18"/>
            <p:cNvSpPr>
              <a:spLocks noChangeShapeType="1"/>
            </p:cNvSpPr>
            <p:nvPr/>
          </p:nvSpPr>
          <p:spPr bwMode="auto">
            <a:xfrm>
              <a:off x="2832" y="2832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Text Box 19"/>
            <p:cNvSpPr txBox="1">
              <a:spLocks noChangeArrowheads="1"/>
            </p:cNvSpPr>
            <p:nvPr/>
          </p:nvSpPr>
          <p:spPr bwMode="auto">
            <a:xfrm>
              <a:off x="2640" y="2640"/>
              <a:ext cx="153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branch-name</a:t>
              </a:r>
            </a:p>
          </p:txBody>
        </p:sp>
        <p:sp>
          <p:nvSpPr>
            <p:cNvPr id="29721" name="Text Box 20"/>
            <p:cNvSpPr txBox="1">
              <a:spLocks noChangeArrowheads="1"/>
            </p:cNvSpPr>
            <p:nvPr/>
          </p:nvSpPr>
          <p:spPr bwMode="auto">
            <a:xfrm>
              <a:off x="3408" y="2640"/>
              <a:ext cx="13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account-number</a:t>
              </a:r>
            </a:p>
          </p:txBody>
        </p:sp>
        <p:sp>
          <p:nvSpPr>
            <p:cNvPr id="29722" name="Text Box 21"/>
            <p:cNvSpPr txBox="1">
              <a:spLocks noChangeArrowheads="1"/>
            </p:cNvSpPr>
            <p:nvPr/>
          </p:nvSpPr>
          <p:spPr bwMode="auto">
            <a:xfrm>
              <a:off x="4512" y="2640"/>
              <a:ext cx="76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1400">
                  <a:latin typeface="+mn-lt"/>
                </a:rPr>
                <a:t>balance</a:t>
              </a:r>
            </a:p>
          </p:txBody>
        </p:sp>
        <p:sp>
          <p:nvSpPr>
            <p:cNvPr id="29723" name="Line 22"/>
            <p:cNvSpPr>
              <a:spLocks noChangeShapeType="1"/>
            </p:cNvSpPr>
            <p:nvPr/>
          </p:nvSpPr>
          <p:spPr bwMode="auto">
            <a:xfrm>
              <a:off x="3792" y="283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3"/>
            <p:cNvSpPr>
              <a:spLocks noChangeShapeType="1"/>
            </p:cNvSpPr>
            <p:nvPr/>
          </p:nvSpPr>
          <p:spPr bwMode="auto">
            <a:xfrm>
              <a:off x="4830" y="2931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2" name="Text Box 24"/>
          <p:cNvSpPr txBox="1">
            <a:spLocks noChangeArrowheads="1"/>
          </p:cNvSpPr>
          <p:nvPr/>
        </p:nvSpPr>
        <p:spPr bwMode="auto">
          <a:xfrm>
            <a:off x="246185" y="1289960"/>
            <a:ext cx="71294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Πως οργανώνονται τα πεδία μέσα σε μία </a:t>
            </a:r>
            <a:r>
              <a:rPr lang="el-GR" altLang="en-US" sz="2400" dirty="0" smtClean="0">
                <a:latin typeface="Calibri" pitchFamily="34" charset="0"/>
              </a:rPr>
              <a:t>εγγραφή;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29703" name="Text Box 25"/>
          <p:cNvSpPr txBox="1">
            <a:spLocks noChangeArrowheads="1"/>
          </p:cNvSpPr>
          <p:nvPr/>
        </p:nvSpPr>
        <p:spPr bwMode="auto">
          <a:xfrm>
            <a:off x="395288" y="1989138"/>
            <a:ext cx="822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20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Εγγραφές σταθερού και μεταβλητού μήκους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858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18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72812-7FFA-44B5-8063-183F84B9E08A}" type="slidenum">
              <a:rPr lang="el-GR" altLang="en-US"/>
              <a:pPr>
                <a:defRPr/>
              </a:pPr>
              <a:t>26</a:t>
            </a:fld>
            <a:endParaRPr lang="el-GR" altLang="en-US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539750" y="2133600"/>
            <a:ext cx="79248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>
                <a:latin typeface="Calibri" pitchFamily="34" charset="0"/>
              </a:rPr>
              <a:t>Γιατί είναι προτιμότερες οι εγγραφές σταθερού μήκους: </a:t>
            </a:r>
            <a:endParaRPr lang="en-US" altLang="en-US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i="1">
                <a:latin typeface="Calibri" pitchFamily="34" charset="0"/>
              </a:rPr>
              <a:t>εύκολος ο εντοπισμός ενός πεδίου και η διατήρηση πληροφορίας για «άδειες» θέσεις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76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BA85F-2688-44CB-AA25-FB0188100528}" type="slidenum">
              <a:rPr lang="el-GR" altLang="en-US"/>
              <a:pPr>
                <a:defRPr/>
              </a:pPr>
              <a:t>27</a:t>
            </a:fld>
            <a:endParaRPr lang="el-GR" altLang="en-US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611188" y="1908189"/>
            <a:ext cx="7416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Πως προκύπτουν  οι εγγραφές μεταβλητού τύπου</a:t>
            </a:r>
            <a:r>
              <a:rPr lang="el-GR" altLang="en-US" sz="2000" dirty="0">
                <a:latin typeface="Calibri" pitchFamily="34" charset="0"/>
              </a:rPr>
              <a:t>;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Στο σχεσιακό μοντέλο κάθε εγγραφή (πλειάδα) μιας σχέσης περιέχει το ίδιο πλήθος πεδίων (αριθμό γνωρισμάτων). 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726953" y="454063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Ανάμεικτο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mixed</a:t>
            </a:r>
            <a:r>
              <a:rPr lang="el-GR" altLang="en-US" sz="2000" dirty="0">
                <a:latin typeface="Calibri" pitchFamily="34" charset="0"/>
              </a:rPr>
              <a:t>) αρχείο: εγγραφές διαφορετικού τύπου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726953" y="3642160"/>
            <a:ext cx="7705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Εγγραφές του ίδιου τύπου αλλά έχουν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ένα ή περισσότερα πεδία 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μεταβλητού μεγέθους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0821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F677D2-0EC8-47DA-829C-8DA742B5C6A7}" type="slidenum">
              <a:rPr lang="el-GR" altLang="en-US"/>
              <a:pPr>
                <a:defRPr/>
              </a:pPr>
              <a:t>28</a:t>
            </a:fld>
            <a:endParaRPr lang="el-GR" altLang="en-US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/>
              <a:t> </a:t>
            </a:r>
            <a:r>
              <a:rPr lang="el-GR" altLang="en-US" sz="2000">
                <a:latin typeface="Calibri" pitchFamily="34" charset="0"/>
              </a:rPr>
              <a:t>Αποθήκευση των πεδίων συνεχόμενα, χωρισμένα με διαχωριστές (ειδικούς χαρακτήρες που δεν εμφανίζονται ως δεδομένα)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altLang="en-US" sz="800"/>
          </a:p>
          <a:p>
            <a:pPr algn="just">
              <a:spcBef>
                <a:spcPct val="50000"/>
              </a:spcBef>
              <a:buFont typeface="Wingdings" pitchFamily="2" charset="2"/>
              <a:buNone/>
            </a:pPr>
            <a:endParaRPr lang="el-GR" altLang="en-US" sz="2000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319213" y="3602038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3161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2697163" y="3595688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32777" name="Group 7"/>
          <p:cNvGrpSpPr>
            <a:grpSpLocks/>
          </p:cNvGrpSpPr>
          <p:nvPr/>
        </p:nvGrpSpPr>
        <p:grpSpPr bwMode="auto">
          <a:xfrm>
            <a:off x="3687763" y="3595688"/>
            <a:ext cx="1358900" cy="596900"/>
            <a:chOff x="2500" y="1492"/>
            <a:chExt cx="856" cy="376"/>
          </a:xfrm>
        </p:grpSpPr>
        <p:sp>
          <p:nvSpPr>
            <p:cNvPr id="32788" name="Rectangle 8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9" name="Rectangle 9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2778" name="Group 10"/>
          <p:cNvGrpSpPr>
            <a:grpSpLocks/>
          </p:cNvGrpSpPr>
          <p:nvPr/>
        </p:nvGrpSpPr>
        <p:grpSpPr bwMode="auto">
          <a:xfrm>
            <a:off x="5059363" y="3595688"/>
            <a:ext cx="1358900" cy="596900"/>
            <a:chOff x="3364" y="1492"/>
            <a:chExt cx="856" cy="376"/>
          </a:xfrm>
        </p:grpSpPr>
        <p:sp>
          <p:nvSpPr>
            <p:cNvPr id="32786" name="Rectangle 11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787" name="Rectangle 12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23669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0" name="Rectangle 14"/>
          <p:cNvSpPr>
            <a:spLocks noChangeArrowheads="1"/>
          </p:cNvSpPr>
          <p:nvPr/>
        </p:nvSpPr>
        <p:spPr bwMode="auto">
          <a:xfrm>
            <a:off x="3738563" y="3698875"/>
            <a:ext cx="33655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1" name="Rectangle 15"/>
          <p:cNvSpPr>
            <a:spLocks noChangeArrowheads="1"/>
          </p:cNvSpPr>
          <p:nvPr/>
        </p:nvSpPr>
        <p:spPr bwMode="auto">
          <a:xfrm>
            <a:off x="51101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2" name="Rectangle 16"/>
          <p:cNvSpPr>
            <a:spLocks noChangeArrowheads="1"/>
          </p:cNvSpPr>
          <p:nvPr/>
        </p:nvSpPr>
        <p:spPr bwMode="auto">
          <a:xfrm>
            <a:off x="6430963" y="3595688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83" name="Rectangle 17"/>
          <p:cNvSpPr>
            <a:spLocks noChangeArrowheads="1"/>
          </p:cNvSpPr>
          <p:nvPr/>
        </p:nvSpPr>
        <p:spPr bwMode="auto">
          <a:xfrm>
            <a:off x="6481763" y="3697288"/>
            <a:ext cx="3365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itchFamily="18" charset="0"/>
              </a:rPr>
              <a:t>$</a:t>
            </a:r>
          </a:p>
        </p:txBody>
      </p:sp>
      <p:sp>
        <p:nvSpPr>
          <p:cNvPr id="32784" name="Rectangle 18"/>
          <p:cNvSpPr>
            <a:spLocks noChangeArrowheads="1"/>
          </p:cNvSpPr>
          <p:nvPr/>
        </p:nvSpPr>
        <p:spPr bwMode="auto">
          <a:xfrm>
            <a:off x="1547813" y="3284538"/>
            <a:ext cx="452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       F2                   F3                    F4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0827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CD6050-DED2-4AFD-9B35-C3CD09B1EA94}" type="slidenum">
              <a:rPr lang="el-GR" altLang="en-US"/>
              <a:pPr>
                <a:defRPr/>
              </a:pPr>
              <a:t>29</a:t>
            </a:fld>
            <a:endParaRPr lang="el-GR" altLang="en-US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7924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Χώρο στην αρχή κάθε </a:t>
            </a:r>
            <a:r>
              <a:rPr lang="el-GR" altLang="en-US" sz="2000" dirty="0" smtClean="0">
                <a:latin typeface="Calibri" pitchFamily="34" charset="0"/>
              </a:rPr>
              <a:t>εγγραφής </a:t>
            </a:r>
            <a:r>
              <a:rPr lang="el-GR" altLang="en-US" sz="2000" dirty="0">
                <a:latin typeface="Calibri" pitchFamily="34" charset="0"/>
              </a:rPr>
              <a:t>– πίνακας ακεραίων Ι[</a:t>
            </a:r>
            <a:r>
              <a:rPr lang="en-US" altLang="en-US" sz="2000" dirty="0">
                <a:latin typeface="Calibri" pitchFamily="34" charset="0"/>
              </a:rPr>
              <a:t>j] </a:t>
            </a:r>
            <a:r>
              <a:rPr lang="el-GR" altLang="en-US" sz="2000" dirty="0">
                <a:latin typeface="Calibri" pitchFamily="34" charset="0"/>
              </a:rPr>
              <a:t>όπου </a:t>
            </a:r>
            <a:r>
              <a:rPr lang="en-US" altLang="en-US" sz="2000" dirty="0">
                <a:latin typeface="Calibri" pitchFamily="34" charset="0"/>
              </a:rPr>
              <a:t>j </a:t>
            </a:r>
            <a:r>
              <a:rPr lang="el-GR" altLang="en-US" sz="2000" dirty="0">
                <a:latin typeface="Calibri" pitchFamily="34" charset="0"/>
              </a:rPr>
              <a:t>η μετατόπιση </a:t>
            </a:r>
            <a:r>
              <a:rPr lang="en-US" altLang="en-US" sz="2000" dirty="0">
                <a:latin typeface="Calibri" pitchFamily="34" charset="0"/>
              </a:rPr>
              <a:t>(offset) </a:t>
            </a:r>
            <a:r>
              <a:rPr lang="el-GR" altLang="en-US" sz="2000" dirty="0" smtClean="0">
                <a:latin typeface="Calibri" pitchFamily="34" charset="0"/>
              </a:rPr>
              <a:t>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 err="1">
                <a:latin typeface="Calibri" pitchFamily="34" charset="0"/>
              </a:rPr>
              <a:t>οστής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πεδίου  </a:t>
            </a:r>
            <a:r>
              <a:rPr lang="el-GR" altLang="en-US" sz="2000" dirty="0">
                <a:latin typeface="Calibri" pitchFamily="34" charset="0"/>
              </a:rPr>
              <a:t>(κρατά την αρχή του </a:t>
            </a:r>
            <a:r>
              <a:rPr lang="en-US" altLang="en-US" sz="2000" dirty="0">
                <a:latin typeface="Calibri" pitchFamily="34" charset="0"/>
              </a:rPr>
              <a:t>j-</a:t>
            </a:r>
            <a:r>
              <a:rPr lang="el-GR" altLang="en-US" sz="2000" dirty="0">
                <a:latin typeface="Calibri" pitchFamily="34" charset="0"/>
              </a:rPr>
              <a:t>οστού πεδίου) + τη μετατόπιση του τέλους της εγγραφής 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απευθείας πρόσβαση σε οποιαδήποτε πεδίο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καλό χειρισμό της τιμής </a:t>
            </a:r>
            <a:r>
              <a:rPr lang="en-US" altLang="en-US" sz="2000" dirty="0">
                <a:latin typeface="Calibri" pitchFamily="34" charset="0"/>
              </a:rPr>
              <a:t>null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3159125" y="4248150"/>
            <a:ext cx="3378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>
                <a:solidFill>
                  <a:schemeClr val="tx2"/>
                </a:solidFill>
                <a:latin typeface="Book Antiqua" pitchFamily="18" charset="0"/>
              </a:rPr>
              <a:t>F1             F2             F3             F4</a:t>
            </a:r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354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1735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2116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2" name="Rectangle 8"/>
          <p:cNvSpPr>
            <a:spLocks noChangeArrowheads="1"/>
          </p:cNvSpPr>
          <p:nvPr/>
        </p:nvSpPr>
        <p:spPr bwMode="auto">
          <a:xfrm>
            <a:off x="2497138" y="4581525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3" name="Rectangle 9"/>
          <p:cNvSpPr>
            <a:spLocks noChangeArrowheads="1"/>
          </p:cNvSpPr>
          <p:nvPr/>
        </p:nvSpPr>
        <p:spPr bwMode="auto">
          <a:xfrm>
            <a:off x="28781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4" name="Rectangle 10"/>
          <p:cNvSpPr>
            <a:spLocks noChangeArrowheads="1"/>
          </p:cNvSpPr>
          <p:nvPr/>
        </p:nvSpPr>
        <p:spPr bwMode="auto">
          <a:xfrm>
            <a:off x="38687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5" name="Rectangle 11"/>
          <p:cNvSpPr>
            <a:spLocks noChangeArrowheads="1"/>
          </p:cNvSpPr>
          <p:nvPr/>
        </p:nvSpPr>
        <p:spPr bwMode="auto">
          <a:xfrm>
            <a:off x="48593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6" name="Rectangle 12"/>
          <p:cNvSpPr>
            <a:spLocks noChangeArrowheads="1"/>
          </p:cNvSpPr>
          <p:nvPr/>
        </p:nvSpPr>
        <p:spPr bwMode="auto">
          <a:xfrm>
            <a:off x="5849938" y="4581525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807" name="AutoShape 13"/>
          <p:cNvCxnSpPr>
            <a:cxnSpLocks noChangeShapeType="1"/>
          </p:cNvCxnSpPr>
          <p:nvPr/>
        </p:nvCxnSpPr>
        <p:spPr bwMode="auto">
          <a:xfrm rot="5400000" flipH="1" flipV="1">
            <a:off x="2170113" y="4248150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8" name="AutoShape 14"/>
          <p:cNvCxnSpPr>
            <a:cxnSpLocks noChangeShapeType="1"/>
          </p:cNvCxnSpPr>
          <p:nvPr/>
        </p:nvCxnSpPr>
        <p:spPr bwMode="auto">
          <a:xfrm rot="5400000" flipH="1" flipV="1">
            <a:off x="2817813" y="3905250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9" name="AutoShape 15"/>
          <p:cNvCxnSpPr>
            <a:cxnSpLocks noChangeShapeType="1"/>
          </p:cNvCxnSpPr>
          <p:nvPr/>
        </p:nvCxnSpPr>
        <p:spPr bwMode="auto">
          <a:xfrm rot="5400000" flipH="1" flipV="1">
            <a:off x="3533775" y="3619500"/>
            <a:ext cx="65088" cy="2586038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10" name="AutoShape 16"/>
          <p:cNvCxnSpPr>
            <a:cxnSpLocks noChangeShapeType="1"/>
          </p:cNvCxnSpPr>
          <p:nvPr/>
        </p:nvCxnSpPr>
        <p:spPr bwMode="auto">
          <a:xfrm rot="5400000" flipH="1" flipV="1">
            <a:off x="4221163" y="3340100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11" name="Oval 17"/>
          <p:cNvSpPr>
            <a:spLocks noChangeArrowheads="1"/>
          </p:cNvSpPr>
          <p:nvPr/>
        </p:nvSpPr>
        <p:spPr bwMode="auto">
          <a:xfrm>
            <a:off x="1500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2" name="Oval 18"/>
          <p:cNvSpPr>
            <a:spLocks noChangeArrowheads="1"/>
          </p:cNvSpPr>
          <p:nvPr/>
        </p:nvSpPr>
        <p:spPr bwMode="auto">
          <a:xfrm>
            <a:off x="18049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2262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14" name="Oval 20"/>
          <p:cNvSpPr>
            <a:spLocks noChangeArrowheads="1"/>
          </p:cNvSpPr>
          <p:nvPr/>
        </p:nvSpPr>
        <p:spPr bwMode="auto">
          <a:xfrm>
            <a:off x="2643188" y="4879975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5998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4572007" y="2205038"/>
            <a:ext cx="3276606" cy="4011612"/>
            <a:chOff x="2520" y="1175"/>
            <a:chExt cx="2064" cy="2527"/>
          </a:xfrm>
        </p:grpSpPr>
        <p:sp>
          <p:nvSpPr>
            <p:cNvPr id="5142" name="Text Box 6"/>
            <p:cNvSpPr txBox="1">
              <a:spLocks noChangeArrowheads="1"/>
            </p:cNvSpPr>
            <p:nvPr/>
          </p:nvSpPr>
          <p:spPr bwMode="auto">
            <a:xfrm>
              <a:off x="2554" y="1200"/>
              <a:ext cx="2002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 smtClean="0">
                  <a:latin typeface="Arial" charset="0"/>
                </a:rPr>
                <a:t>Μετάφραση σε σχεσιακή άλγεβρα, </a:t>
              </a:r>
            </a:p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 smtClean="0">
                  <a:latin typeface="Arial" charset="0"/>
                </a:rPr>
                <a:t>πλάνο εκτέλεσης, βελτιστοποίηση</a:t>
              </a:r>
              <a:endParaRPr lang="el-GR" altLang="en-US" sz="1600" dirty="0">
                <a:latin typeface="Arial" charset="0"/>
              </a:endParaRPr>
            </a:p>
          </p:txBody>
        </p:sp>
        <p:sp>
          <p:nvSpPr>
            <p:cNvPr id="5143" name="Text Box 7"/>
            <p:cNvSpPr txBox="1">
              <a:spLocks noChangeArrowheads="1"/>
            </p:cNvSpPr>
            <p:nvPr/>
          </p:nvSpPr>
          <p:spPr bwMode="auto">
            <a:xfrm>
              <a:off x="2624" y="1723"/>
              <a:ext cx="184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 smtClean="0">
                  <a:latin typeface="Arial" charset="0"/>
                </a:rPr>
                <a:t>Υλοποίηση/Εκτέλεση Σχεσιακών Τελεστών 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4" name="Text Box 8"/>
            <p:cNvSpPr txBox="1">
              <a:spLocks noChangeArrowheads="1"/>
            </p:cNvSpPr>
            <p:nvPr/>
          </p:nvSpPr>
          <p:spPr bwMode="auto">
            <a:xfrm>
              <a:off x="2661" y="2044"/>
              <a:ext cx="178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200" dirty="0" smtClean="0">
                  <a:latin typeface="Arial" charset="0"/>
                </a:rPr>
                <a:t>Μέθοδοι Προσπέλασης (</a:t>
              </a:r>
              <a:r>
                <a:rPr lang="en-US" altLang="en-US" sz="1200" dirty="0" smtClean="0">
                  <a:latin typeface="Arial" charset="0"/>
                </a:rPr>
                <a:t>access methods)</a:t>
              </a:r>
              <a:endParaRPr lang="en-US" altLang="en-US" sz="1200" dirty="0">
                <a:latin typeface="Arial" charset="0"/>
              </a:endParaRPr>
            </a:p>
          </p:txBody>
        </p:sp>
        <p:sp>
          <p:nvSpPr>
            <p:cNvPr id="5145" name="Text Box 9"/>
            <p:cNvSpPr txBox="1">
              <a:spLocks noChangeArrowheads="1"/>
            </p:cNvSpPr>
            <p:nvPr/>
          </p:nvSpPr>
          <p:spPr bwMode="auto">
            <a:xfrm>
              <a:off x="2606" y="2411"/>
              <a:ext cx="19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 dirty="0">
                  <a:latin typeface="Arial" charset="0"/>
                </a:rPr>
                <a:t>Διαχείριση </a:t>
              </a:r>
              <a:r>
                <a:rPr lang="el-GR" altLang="en-US" sz="1600" dirty="0" err="1">
                  <a:latin typeface="Arial" charset="0"/>
                </a:rPr>
                <a:t>Καταχωρητών</a:t>
              </a:r>
              <a:r>
                <a:rPr lang="el-GR" altLang="en-US" sz="1600" dirty="0">
                  <a:latin typeface="Arial" charset="0"/>
                </a:rPr>
                <a:t> (</a:t>
              </a:r>
              <a:r>
                <a:rPr lang="en-US" altLang="en-US" sz="1600" dirty="0">
                  <a:latin typeface="Arial" charset="0"/>
                </a:rPr>
                <a:t>Buffer</a:t>
              </a:r>
              <a:r>
                <a:rPr lang="el-GR" altLang="en-US" sz="1600" dirty="0">
                  <a:latin typeface="Arial" charset="0"/>
                </a:rPr>
                <a:t>)</a:t>
              </a:r>
              <a:endParaRPr lang="en-US" altLang="en-US" sz="1600" dirty="0">
                <a:latin typeface="Arial" charset="0"/>
              </a:endParaRPr>
            </a:p>
          </p:txBody>
        </p:sp>
        <p:sp>
          <p:nvSpPr>
            <p:cNvPr id="5146" name="Text Box 10"/>
            <p:cNvSpPr txBox="1">
              <a:spLocks noChangeArrowheads="1"/>
            </p:cNvSpPr>
            <p:nvPr/>
          </p:nvSpPr>
          <p:spPr bwMode="auto">
            <a:xfrm>
              <a:off x="3039" y="2742"/>
              <a:ext cx="102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lnSpc>
                  <a:spcPts val="2400"/>
                </a:lnSpc>
              </a:pPr>
              <a:r>
                <a:rPr lang="el-GR" altLang="en-US" sz="1600">
                  <a:latin typeface="Arial" charset="0"/>
                </a:rPr>
                <a:t>Διαχείριση Δίσκου</a:t>
              </a:r>
              <a:endParaRPr lang="en-US" altLang="en-US" sz="1600">
                <a:latin typeface="Arial" charset="0"/>
              </a:endParaRPr>
            </a:p>
          </p:txBody>
        </p:sp>
        <p:sp>
          <p:nvSpPr>
            <p:cNvPr id="5147" name="Freeform 11"/>
            <p:cNvSpPr>
              <a:spLocks/>
            </p:cNvSpPr>
            <p:nvPr/>
          </p:nvSpPr>
          <p:spPr bwMode="auto">
            <a:xfrm>
              <a:off x="2536" y="1175"/>
              <a:ext cx="2030" cy="1809"/>
            </a:xfrm>
            <a:custGeom>
              <a:avLst/>
              <a:gdLst>
                <a:gd name="T0" fmla="*/ 0 w 10000"/>
                <a:gd name="T1" fmla="*/ 0 h 10000"/>
                <a:gd name="T2" fmla="*/ 17 w 10000"/>
                <a:gd name="T3" fmla="*/ 0 h 10000"/>
                <a:gd name="T4" fmla="*/ 17 w 10000"/>
                <a:gd name="T5" fmla="*/ 11 h 10000"/>
                <a:gd name="T6" fmla="*/ 0 w 10000"/>
                <a:gd name="T7" fmla="*/ 11 h 10000"/>
                <a:gd name="T8" fmla="*/ 0 w 10000"/>
                <a:gd name="T9" fmla="*/ 0 h 10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000"/>
                <a:gd name="T16" fmla="*/ 0 h 10000"/>
                <a:gd name="T17" fmla="*/ 10000 w 10000"/>
                <a:gd name="T18" fmla="*/ 10000 h 10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000" h="10000">
                  <a:moveTo>
                    <a:pt x="0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close/>
                  <a:moveTo>
                    <a:pt x="0" y="0"/>
                  </a:moveTo>
                </a:path>
              </a:pathLst>
            </a:custGeom>
            <a:noFill/>
            <a:ln w="508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12"/>
            <p:cNvSpPr>
              <a:spLocks noChangeShapeType="1"/>
            </p:cNvSpPr>
            <p:nvPr/>
          </p:nvSpPr>
          <p:spPr bwMode="auto">
            <a:xfrm>
              <a:off x="2520" y="1652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13"/>
            <p:cNvSpPr>
              <a:spLocks noChangeShapeType="1"/>
            </p:cNvSpPr>
            <p:nvPr/>
          </p:nvSpPr>
          <p:spPr bwMode="auto">
            <a:xfrm>
              <a:off x="2520" y="1988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14"/>
            <p:cNvSpPr>
              <a:spLocks noChangeShapeType="1"/>
            </p:cNvSpPr>
            <p:nvPr/>
          </p:nvSpPr>
          <p:spPr bwMode="auto">
            <a:xfrm>
              <a:off x="2520" y="2276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15"/>
            <p:cNvSpPr>
              <a:spLocks noChangeShapeType="1"/>
            </p:cNvSpPr>
            <p:nvPr/>
          </p:nvSpPr>
          <p:spPr bwMode="auto">
            <a:xfrm>
              <a:off x="2520" y="2660"/>
              <a:ext cx="2064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/>
          </p:nvSpPr>
          <p:spPr bwMode="auto">
            <a:xfrm>
              <a:off x="3200" y="3296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7"/>
            <p:cNvSpPr>
              <a:spLocks noChangeShapeType="1"/>
            </p:cNvSpPr>
            <p:nvPr/>
          </p:nvSpPr>
          <p:spPr bwMode="auto">
            <a:xfrm>
              <a:off x="3190" y="3329"/>
              <a:ext cx="2" cy="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18"/>
            <p:cNvSpPr>
              <a:spLocks noChangeShapeType="1"/>
            </p:cNvSpPr>
            <p:nvPr/>
          </p:nvSpPr>
          <p:spPr bwMode="auto">
            <a:xfrm>
              <a:off x="3860" y="3346"/>
              <a:ext cx="8" cy="3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/>
          </p:nvSpPr>
          <p:spPr bwMode="auto">
            <a:xfrm>
              <a:off x="3200" y="3632"/>
              <a:ext cx="656" cy="70"/>
            </a:xfrm>
            <a:custGeom>
              <a:avLst/>
              <a:gdLst>
                <a:gd name="T0" fmla="*/ 0 w 10000"/>
                <a:gd name="T1" fmla="*/ 0 h 10000"/>
                <a:gd name="T2" fmla="*/ 0 w 10000"/>
                <a:gd name="T3" fmla="*/ 0 h 10000"/>
                <a:gd name="T4" fmla="*/ 0 w 10000"/>
                <a:gd name="T5" fmla="*/ 0 h 10000"/>
                <a:gd name="T6" fmla="*/ 0 w 10000"/>
                <a:gd name="T7" fmla="*/ 0 h 10000"/>
                <a:gd name="T8" fmla="*/ 0 w 10000"/>
                <a:gd name="T9" fmla="*/ 0 h 10000"/>
                <a:gd name="T10" fmla="*/ 0 w 10000"/>
                <a:gd name="T11" fmla="*/ 0 h 100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000"/>
                <a:gd name="T19" fmla="*/ 0 h 10000"/>
                <a:gd name="T20" fmla="*/ 10000 w 10000"/>
                <a:gd name="T21" fmla="*/ 10000 h 100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000" h="10000">
                  <a:moveTo>
                    <a:pt x="5000" y="0"/>
                  </a:moveTo>
                  <a:cubicBezTo>
                    <a:pt x="2238" y="0"/>
                    <a:pt x="0" y="2238"/>
                    <a:pt x="0" y="5000"/>
                  </a:cubicBezTo>
                  <a:cubicBezTo>
                    <a:pt x="0" y="7761"/>
                    <a:pt x="2238" y="10000"/>
                    <a:pt x="5000" y="10000"/>
                  </a:cubicBezTo>
                  <a:cubicBezTo>
                    <a:pt x="7761" y="10000"/>
                    <a:pt x="10000" y="7761"/>
                    <a:pt x="10000" y="5000"/>
                  </a:cubicBezTo>
                  <a:cubicBezTo>
                    <a:pt x="10000" y="2238"/>
                    <a:pt x="7761" y="0"/>
                    <a:pt x="5000" y="0"/>
                  </a:cubicBezTo>
                  <a:close/>
                  <a:moveTo>
                    <a:pt x="5000" y="0"/>
                  </a:moveTo>
                </a:path>
              </a:pathLst>
            </a:custGeom>
            <a:noFill/>
            <a:ln w="2540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Text Box 20"/>
            <p:cNvSpPr txBox="1">
              <a:spLocks noChangeArrowheads="1"/>
            </p:cNvSpPr>
            <p:nvPr/>
          </p:nvSpPr>
          <p:spPr bwMode="auto">
            <a:xfrm>
              <a:off x="3391" y="3446"/>
              <a:ext cx="192" cy="1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</a:tabLs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lnSpc>
                  <a:spcPts val="2200"/>
                </a:lnSpc>
              </a:pPr>
              <a:r>
                <a:rPr lang="el-GR" altLang="en-US">
                  <a:solidFill>
                    <a:srgbClr val="280049"/>
                  </a:solidFill>
                  <a:latin typeface="Arial" charset="0"/>
                </a:rPr>
                <a:t>ΒΔ</a:t>
              </a:r>
              <a:endParaRPr lang="en-US" altLang="en-US">
                <a:solidFill>
                  <a:srgbClr val="280049"/>
                </a:solidFill>
                <a:latin typeface="Arial" charset="0"/>
              </a:endParaRPr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3476" y="3000"/>
              <a:ext cx="8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6" name="Line 22"/>
          <p:cNvSpPr>
            <a:spLocks noChangeShapeType="1"/>
          </p:cNvSpPr>
          <p:nvPr/>
        </p:nvSpPr>
        <p:spPr bwMode="auto">
          <a:xfrm>
            <a:off x="4284663" y="3716338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3"/>
          <p:cNvSpPr>
            <a:spLocks noChangeShapeType="1"/>
          </p:cNvSpPr>
          <p:nvPr/>
        </p:nvSpPr>
        <p:spPr bwMode="auto">
          <a:xfrm>
            <a:off x="4284663" y="3716338"/>
            <a:ext cx="127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284663" y="4868863"/>
            <a:ext cx="2286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5"/>
          <p:cNvSpPr>
            <a:spLocks noChangeShapeType="1"/>
          </p:cNvSpPr>
          <p:nvPr/>
        </p:nvSpPr>
        <p:spPr bwMode="auto">
          <a:xfrm flipH="1">
            <a:off x="3635375" y="4292600"/>
            <a:ext cx="5048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Text Box 30"/>
          <p:cNvSpPr txBox="1">
            <a:spLocks noChangeArrowheads="1"/>
          </p:cNvSpPr>
          <p:nvPr/>
        </p:nvSpPr>
        <p:spPr bwMode="auto">
          <a:xfrm>
            <a:off x="583407" y="1917326"/>
            <a:ext cx="3168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(εσωτερική) αρχιτεκτονική ενός ΣΔΒΔ είναι σε επίπεδα</a:t>
            </a:r>
          </a:p>
        </p:txBody>
      </p:sp>
      <p:sp>
        <p:nvSpPr>
          <p:cNvPr id="5134" name="Text Box 31"/>
          <p:cNvSpPr txBox="1">
            <a:spLocks noChangeArrowheads="1"/>
          </p:cNvSpPr>
          <p:nvPr/>
        </p:nvSpPr>
        <p:spPr bwMode="auto">
          <a:xfrm>
            <a:off x="1657473" y="3624262"/>
            <a:ext cx="3671887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 smtClean="0">
                <a:latin typeface="Calibri" pitchFamily="34" charset="0"/>
              </a:rPr>
              <a:t>Αρχικά </a:t>
            </a:r>
            <a:r>
              <a:rPr lang="el-GR" altLang="en-US" dirty="0">
                <a:latin typeface="Calibri" pitchFamily="34" charset="0"/>
              </a:rPr>
              <a:t>θα δούμε: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Αποθήκευση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Δομή αρχείων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Στη συνέχεια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Τα παραπάνω επίπεδα</a:t>
            </a:r>
          </a:p>
        </p:txBody>
      </p:sp>
      <p:sp>
        <p:nvSpPr>
          <p:cNvPr id="5135" name="Line 32"/>
          <p:cNvSpPr>
            <a:spLocks noChangeShapeType="1"/>
          </p:cNvSpPr>
          <p:nvPr/>
        </p:nvSpPr>
        <p:spPr bwMode="auto">
          <a:xfrm>
            <a:off x="6227763" y="14128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Text Box 33"/>
          <p:cNvSpPr txBox="1">
            <a:spLocks noChangeArrowheads="1"/>
          </p:cNvSpPr>
          <p:nvPr/>
        </p:nvSpPr>
        <p:spPr bwMode="auto">
          <a:xfrm>
            <a:off x="6300788" y="1557338"/>
            <a:ext cx="18002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latin typeface="+mn-lt"/>
              </a:rPr>
              <a:t>SQL </a:t>
            </a:r>
            <a:endParaRPr lang="el-GR" altLang="en-US" sz="2000" dirty="0">
              <a:latin typeface="+mn-lt"/>
            </a:endParaRPr>
          </a:p>
        </p:txBody>
      </p:sp>
      <p:sp>
        <p:nvSpPr>
          <p:cNvPr id="5137" name="AutoShape 34"/>
          <p:cNvSpPr>
            <a:spLocks/>
          </p:cNvSpPr>
          <p:nvPr/>
        </p:nvSpPr>
        <p:spPr bwMode="auto">
          <a:xfrm>
            <a:off x="7895902" y="2128837"/>
            <a:ext cx="287337" cy="3024187"/>
          </a:xfrm>
          <a:prstGeom prst="rightBrace">
            <a:avLst>
              <a:gd name="adj1" fmla="val 87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Text Box 35"/>
          <p:cNvSpPr txBox="1">
            <a:spLocks noChangeArrowheads="1"/>
          </p:cNvSpPr>
          <p:nvPr/>
        </p:nvSpPr>
        <p:spPr bwMode="auto">
          <a:xfrm>
            <a:off x="8290718" y="3379788"/>
            <a:ext cx="7921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ΣΔΒΔ</a:t>
            </a:r>
          </a:p>
        </p:txBody>
      </p:sp>
      <p:sp>
        <p:nvSpPr>
          <p:cNvPr id="3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B150B-DD50-413A-ADA9-630C840A0A41}" type="slidenum">
              <a:rPr lang="el-GR" altLang="en-US"/>
              <a:pPr>
                <a:defRPr/>
              </a:pPr>
              <a:t>3</a:t>
            </a:fld>
            <a:endParaRPr lang="el-GR" altLang="en-US" dirty="0"/>
          </a:p>
        </p:txBody>
      </p:sp>
      <p:sp>
        <p:nvSpPr>
          <p:cNvPr id="38" name="Title 6"/>
          <p:cNvSpPr>
            <a:spLocks noGrp="1"/>
          </p:cNvSpPr>
          <p:nvPr>
            <p:ph type="title"/>
          </p:nvPr>
        </p:nvSpPr>
        <p:spPr>
          <a:xfrm>
            <a:off x="438802" y="13647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 (πιο αναλυτικά)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59253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EFCE-E66B-476E-ABF0-A0A1C2878C10}" type="slidenum">
              <a:rPr lang="el-GR" altLang="en-US"/>
              <a:pPr>
                <a:defRPr/>
              </a:pPr>
              <a:t>30</a:t>
            </a:fld>
            <a:endParaRPr lang="el-GR" altLang="en-US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>
                <a:latin typeface="Calibri" pitchFamily="34" charset="0"/>
              </a:rPr>
              <a:t> Ως εγγραφές σταθερού μήκους, θεωρώντας το μέγιστο μέγεθος για κάθε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Εγγραφές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8680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3A7A84-75D9-43C9-ADD8-7D651AF44341}" type="slidenum">
              <a:rPr lang="el-GR" altLang="en-US"/>
              <a:pPr>
                <a:defRPr/>
              </a:pPr>
              <a:t>31</a:t>
            </a:fld>
            <a:endParaRPr lang="el-GR" altLang="en-US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95288" y="1628775"/>
            <a:ext cx="807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Η μονάδα μεταφοράς μεταξύ δίσκου και μνήμης είναι ένα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δίσκου (σελίδα)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506730" y="3850042"/>
            <a:ext cx="820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l-GR" altLang="en-US" sz="2400" dirty="0">
                <a:latin typeface="Calibri" pitchFamily="34" charset="0"/>
              </a:rPr>
              <a:t>(</a:t>
            </a:r>
            <a:r>
              <a:rPr lang="el-GR" altLang="en-US" sz="2400" dirty="0" err="1">
                <a:latin typeface="Calibri" pitchFamily="34" charset="0"/>
              </a:rPr>
              <a:t>blocking</a:t>
            </a:r>
            <a:r>
              <a:rPr lang="el-GR" altLang="en-US" sz="2400" dirty="0">
                <a:latin typeface="Calibri" pitchFamily="34" charset="0"/>
              </a:rPr>
              <a:t> </a:t>
            </a:r>
            <a:r>
              <a:rPr lang="el-GR" altLang="en-US" sz="2400" dirty="0" err="1">
                <a:latin typeface="Calibri" pitchFamily="34" charset="0"/>
              </a:rPr>
              <a:t>factor</a:t>
            </a:r>
            <a:r>
              <a:rPr lang="el-GR" altLang="en-US" sz="2400" dirty="0">
                <a:latin typeface="Calibri" pitchFamily="34" charset="0"/>
              </a:rPr>
              <a:t>), όταν Β </a:t>
            </a:r>
            <a:r>
              <a:rPr lang="el-GR" altLang="en-US" sz="24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  R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225868" y="4354867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err="1">
                <a:latin typeface="Calibri" pitchFamily="34" charset="0"/>
              </a:rPr>
              <a:t>bfr</a:t>
            </a:r>
            <a:r>
              <a:rPr lang="el-GR" altLang="en-US" sz="2400" dirty="0">
                <a:latin typeface="Calibri" pitchFamily="34" charset="0"/>
              </a:rPr>
              <a:t> = </a:t>
            </a:r>
            <a:r>
              <a:rPr lang="el-GR" altLang="en-US" sz="2400" dirty="0">
                <a:latin typeface="Calibri" pitchFamily="34" charset="0"/>
                <a:sym typeface="Symbol" pitchFamily="18" charset="2"/>
              </a:rPr>
              <a:t> (B / R) , </a:t>
            </a:r>
            <a:r>
              <a:rPr lang="el-GR" altLang="en-US" sz="2400" dirty="0">
                <a:latin typeface="Calibri" pitchFamily="34" charset="0"/>
              </a:rPr>
              <a:t>όπου Β μέγεθος </a:t>
            </a:r>
            <a:r>
              <a:rPr lang="el-GR" altLang="en-US" sz="2400" dirty="0" err="1">
                <a:latin typeface="Calibri" pitchFamily="34" charset="0"/>
              </a:rPr>
              <a:t>block</a:t>
            </a:r>
            <a:r>
              <a:rPr lang="el-GR" altLang="en-US" sz="2400" dirty="0">
                <a:latin typeface="Calibri" pitchFamily="34" charset="0"/>
              </a:rPr>
              <a:t> σε </a:t>
            </a:r>
            <a:r>
              <a:rPr lang="el-GR" altLang="en-US" sz="2400" dirty="0" err="1">
                <a:latin typeface="Calibri" pitchFamily="34" charset="0"/>
              </a:rPr>
              <a:t>byte</a:t>
            </a:r>
            <a:r>
              <a:rPr lang="el-GR" altLang="en-US" sz="2400" dirty="0">
                <a:latin typeface="Calibri" pitchFamily="34" charset="0"/>
              </a:rPr>
              <a:t> και R μέγεθος εγγραφής σε </a:t>
            </a:r>
            <a:r>
              <a:rPr lang="el-GR" altLang="en-US" sz="2400" dirty="0" err="1">
                <a:latin typeface="Calibri" pitchFamily="34" charset="0"/>
              </a:rPr>
              <a:t>bytes</a:t>
            </a:r>
            <a:endParaRPr lang="el-GR" altLang="en-US" sz="2400" dirty="0">
              <a:latin typeface="Calibri" pitchFamily="34" charset="0"/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46088" y="2972906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Όταν Β </a:t>
            </a:r>
            <a:r>
              <a:rPr lang="el-GR" altLang="en-US" sz="2000" dirty="0" err="1">
                <a:latin typeface="Calibri" pitchFamily="34" charset="0"/>
                <a:sym typeface="Symbol" pitchFamily="18" charset="2"/>
              </a:rPr>
              <a:t></a:t>
            </a:r>
            <a:r>
              <a:rPr lang="el-GR" altLang="en-US" sz="2000" dirty="0">
                <a:latin typeface="Calibri" pitchFamily="34" charset="0"/>
                <a:sym typeface="Symbol" pitchFamily="18" charset="2"/>
              </a:rPr>
              <a:t>  R </a:t>
            </a:r>
            <a:r>
              <a:rPr lang="el-GR" altLang="en-US" sz="2000" dirty="0">
                <a:latin typeface="Calibri" pitchFamily="34" charset="0"/>
              </a:rPr>
              <a:t>περισσότερες από μια εγγραφή ανά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395288" y="239853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Έστω εγγραφές σταθερού </a:t>
            </a:r>
            <a:r>
              <a:rPr lang="el-GR" altLang="en-US" sz="2000" dirty="0" smtClean="0">
                <a:latin typeface="Calibri" pitchFamily="34" charset="0"/>
              </a:rPr>
              <a:t>μήκους </a:t>
            </a:r>
            <a:r>
              <a:rPr lang="en-US" altLang="en-US" sz="2000" dirty="0" smtClean="0">
                <a:latin typeface="Calibri" pitchFamily="34" charset="0"/>
              </a:rPr>
              <a:t>R – </a:t>
            </a:r>
            <a:r>
              <a:rPr lang="el-GR" altLang="en-US" sz="2000" dirty="0" smtClean="0">
                <a:latin typeface="Calibri" pitchFamily="34" charset="0"/>
              </a:rPr>
              <a:t>μέγεθος </a:t>
            </a:r>
            <a:r>
              <a:rPr lang="en-US" altLang="en-US" sz="2000" dirty="0" smtClean="0">
                <a:latin typeface="Calibri" pitchFamily="34" charset="0"/>
              </a:rPr>
              <a:t>block B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35850" name="Rectangle 8"/>
          <p:cNvSpPr>
            <a:spLocks noChangeArrowheads="1"/>
          </p:cNvSpPr>
          <p:nvPr/>
        </p:nvSpPr>
        <p:spPr bwMode="auto">
          <a:xfrm>
            <a:off x="449076" y="3705580"/>
            <a:ext cx="8124769" cy="1728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35851" name="Text Box 9"/>
          <p:cNvSpPr txBox="1">
            <a:spLocks noChangeArrowheads="1"/>
          </p:cNvSpPr>
          <p:nvPr/>
        </p:nvSpPr>
        <p:spPr bwMode="auto">
          <a:xfrm>
            <a:off x="684213" y="5589588"/>
            <a:ext cx="8135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Δηλαδή, πόσες «ολόκληρες» εγγραφές χωρούν σε ένα 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9275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Παράγοντας Ομαδοποίησης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blocking factor)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7675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C86B8-F4D0-48FE-A753-9E22E6611473}" type="slidenum">
              <a:rPr lang="el-GR" altLang="en-US"/>
              <a:pPr>
                <a:defRPr/>
              </a:pPr>
              <a:t>32</a:t>
            </a:fld>
            <a:endParaRPr lang="el-GR" altLang="en-US"/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179388" y="3716338"/>
            <a:ext cx="8713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Εκτεινόμενη</a:t>
            </a:r>
            <a:r>
              <a:rPr lang="el-GR" altLang="en-US" dirty="0">
                <a:latin typeface="Calibri" pitchFamily="34" charset="0"/>
              </a:rPr>
              <a:t> (</a:t>
            </a:r>
            <a:r>
              <a:rPr lang="el-GR" altLang="en-US" dirty="0" err="1">
                <a:latin typeface="Calibri" pitchFamily="34" charset="0"/>
              </a:rPr>
              <a:t>spanned</a:t>
            </a:r>
            <a:r>
              <a:rPr lang="el-GR" altLang="en-US" dirty="0">
                <a:latin typeface="Calibri" pitchFamily="34" charset="0"/>
              </a:rPr>
              <a:t>) οργάνωση: αποθήκευση μέρους μιας εγγραφής σε ένα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και το υπόλοιπο σε ένα άλλο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- δείκτης στο τέλος του πρώτου τμήματος δείχνει στο </a:t>
            </a:r>
            <a:r>
              <a:rPr lang="el-GR" altLang="en-US" dirty="0" err="1">
                <a:latin typeface="Calibri" pitchFamily="34" charset="0"/>
              </a:rPr>
              <a:t>block</a:t>
            </a:r>
            <a:r>
              <a:rPr lang="el-GR" altLang="en-US" dirty="0">
                <a:latin typeface="Calibri" pitchFamily="34" charset="0"/>
              </a:rPr>
              <a:t> που περιέχει το υπόλοιπο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611188" y="2492375"/>
            <a:ext cx="425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Αχρησιμοποίητος χώρος: Β - bfr * R bytes ανά block</a:t>
            </a: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179388" y="1773238"/>
            <a:ext cx="8496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εκτεινόμενη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l-GR" altLang="en-US" dirty="0" err="1">
                <a:latin typeface="Calibri" pitchFamily="34" charset="0"/>
              </a:rPr>
              <a:t>unspanned</a:t>
            </a:r>
            <a:r>
              <a:rPr lang="el-GR" altLang="en-US" dirty="0">
                <a:latin typeface="Calibri" pitchFamily="34" charset="0"/>
              </a:rPr>
              <a:t>) οργάνωση</a:t>
            </a:r>
            <a:r>
              <a:rPr lang="el-GR" altLang="en-US" dirty="0" smtClean="0">
                <a:latin typeface="Calibri" pitchFamily="34" charset="0"/>
              </a:rPr>
              <a:t>: οι </a:t>
            </a:r>
            <a:r>
              <a:rPr lang="el-GR" altLang="en-US" dirty="0">
                <a:latin typeface="Calibri" pitchFamily="34" charset="0"/>
              </a:rPr>
              <a:t>εγγραφές δεν επιτρέπεται να διασχίζουν τα όρια ενός </a:t>
            </a:r>
            <a:r>
              <a:rPr lang="el-GR" altLang="en-US" dirty="0" err="1">
                <a:latin typeface="Calibri" pitchFamily="34" charset="0"/>
              </a:rPr>
              <a:t>block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36873" name="Text Box 7"/>
          <p:cNvSpPr txBox="1">
            <a:spLocks noChangeArrowheads="1"/>
          </p:cNvSpPr>
          <p:nvPr/>
        </p:nvSpPr>
        <p:spPr bwMode="auto">
          <a:xfrm>
            <a:off x="684213" y="3213100"/>
            <a:ext cx="3457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>
                <a:latin typeface="Calibri" pitchFamily="34" charset="0"/>
              </a:rPr>
              <a:t> Πιο εύκολη η προσπέλαση</a:t>
            </a:r>
          </a:p>
        </p:txBody>
      </p:sp>
      <p:grpSp>
        <p:nvGrpSpPr>
          <p:cNvPr id="36875" name="Group 11"/>
          <p:cNvGrpSpPr>
            <a:grpSpLocks/>
          </p:cNvGrpSpPr>
          <p:nvPr/>
        </p:nvGrpSpPr>
        <p:grpSpPr bwMode="auto">
          <a:xfrm>
            <a:off x="4932363" y="2924175"/>
            <a:ext cx="3962400" cy="457200"/>
            <a:chOff x="533400" y="3048000"/>
            <a:chExt cx="3962400" cy="457200"/>
          </a:xfrm>
        </p:grpSpPr>
        <p:sp>
          <p:nvSpPr>
            <p:cNvPr id="36891" name="Rectangle 3"/>
            <p:cNvSpPr>
              <a:spLocks noChangeArrowheads="1"/>
            </p:cNvSpPr>
            <p:nvPr/>
          </p:nvSpPr>
          <p:spPr bwMode="auto">
            <a:xfrm>
              <a:off x="533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2" name="Rectangle 4"/>
            <p:cNvSpPr>
              <a:spLocks noChangeArrowheads="1"/>
            </p:cNvSpPr>
            <p:nvPr/>
          </p:nvSpPr>
          <p:spPr bwMode="auto">
            <a:xfrm>
              <a:off x="2819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3" name="Rectangle 5"/>
            <p:cNvSpPr>
              <a:spLocks noChangeArrowheads="1"/>
            </p:cNvSpPr>
            <p:nvPr/>
          </p:nvSpPr>
          <p:spPr bwMode="auto">
            <a:xfrm>
              <a:off x="1676400" y="30480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4" name="Rectangle 6"/>
            <p:cNvSpPr>
              <a:spLocks noChangeArrowheads="1"/>
            </p:cNvSpPr>
            <p:nvPr/>
          </p:nvSpPr>
          <p:spPr bwMode="auto">
            <a:xfrm>
              <a:off x="3962400" y="3048000"/>
              <a:ext cx="533400" cy="4572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6876" name="Group 16"/>
          <p:cNvGrpSpPr>
            <a:grpSpLocks/>
          </p:cNvGrpSpPr>
          <p:nvPr/>
        </p:nvGrpSpPr>
        <p:grpSpPr bwMode="auto">
          <a:xfrm>
            <a:off x="3276600" y="4437063"/>
            <a:ext cx="4800600" cy="1676400"/>
            <a:chOff x="533400" y="4038600"/>
            <a:chExt cx="4800600" cy="1676400"/>
          </a:xfrm>
        </p:grpSpPr>
        <p:sp>
          <p:nvSpPr>
            <p:cNvPr id="36878" name="Rectangle 7"/>
            <p:cNvSpPr>
              <a:spLocks noChangeArrowheads="1"/>
            </p:cNvSpPr>
            <p:nvPr/>
          </p:nvSpPr>
          <p:spPr bwMode="auto">
            <a:xfrm>
              <a:off x="533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79" name="Rectangle 8"/>
            <p:cNvSpPr>
              <a:spLocks noChangeArrowheads="1"/>
            </p:cNvSpPr>
            <p:nvPr/>
          </p:nvSpPr>
          <p:spPr bwMode="auto">
            <a:xfrm>
              <a:off x="1676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0" name="Rectangle 9"/>
            <p:cNvSpPr>
              <a:spLocks noChangeArrowheads="1"/>
            </p:cNvSpPr>
            <p:nvPr/>
          </p:nvSpPr>
          <p:spPr bwMode="auto">
            <a:xfrm>
              <a:off x="2819400" y="40386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1" name="Line 10"/>
            <p:cNvSpPr>
              <a:spLocks noChangeShapeType="1"/>
            </p:cNvSpPr>
            <p:nvPr/>
          </p:nvSpPr>
          <p:spPr bwMode="auto">
            <a:xfrm>
              <a:off x="4419600" y="40386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2" name="Line 11"/>
            <p:cNvSpPr>
              <a:spLocks noChangeShapeType="1"/>
            </p:cNvSpPr>
            <p:nvPr/>
          </p:nvSpPr>
          <p:spPr bwMode="auto">
            <a:xfrm>
              <a:off x="4572000" y="4267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3" name="Line 13"/>
            <p:cNvSpPr>
              <a:spLocks noChangeShapeType="1"/>
            </p:cNvSpPr>
            <p:nvPr/>
          </p:nvSpPr>
          <p:spPr bwMode="auto">
            <a:xfrm flipH="1">
              <a:off x="762000" y="48768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762000" y="4876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85" name="Rectangle 15"/>
            <p:cNvSpPr>
              <a:spLocks noChangeArrowheads="1"/>
            </p:cNvSpPr>
            <p:nvPr/>
          </p:nvSpPr>
          <p:spPr bwMode="auto">
            <a:xfrm>
              <a:off x="3962400" y="4038600"/>
              <a:ext cx="53340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6" name="Rectangle 16"/>
            <p:cNvSpPr>
              <a:spLocks noChangeArrowheads="1"/>
            </p:cNvSpPr>
            <p:nvPr/>
          </p:nvSpPr>
          <p:spPr bwMode="auto">
            <a:xfrm>
              <a:off x="533400" y="5257800"/>
              <a:ext cx="6858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7" name="Rectangle 17"/>
            <p:cNvSpPr>
              <a:spLocks noChangeArrowheads="1"/>
            </p:cNvSpPr>
            <p:nvPr/>
          </p:nvSpPr>
          <p:spPr bwMode="auto">
            <a:xfrm>
              <a:off x="1219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8" name="Rectangle 18"/>
            <p:cNvSpPr>
              <a:spLocks noChangeArrowheads="1"/>
            </p:cNvSpPr>
            <p:nvPr/>
          </p:nvSpPr>
          <p:spPr bwMode="auto">
            <a:xfrm>
              <a:off x="2362200" y="5257800"/>
              <a:ext cx="11430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89" name="Rectangle 19"/>
            <p:cNvSpPr>
              <a:spLocks noChangeArrowheads="1"/>
            </p:cNvSpPr>
            <p:nvPr/>
          </p:nvSpPr>
          <p:spPr bwMode="auto">
            <a:xfrm>
              <a:off x="3505200" y="5257800"/>
              <a:ext cx="990600" cy="457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890" name="Line 20"/>
            <p:cNvSpPr>
              <a:spLocks noChangeShapeType="1"/>
            </p:cNvSpPr>
            <p:nvPr/>
          </p:nvSpPr>
          <p:spPr bwMode="auto">
            <a:xfrm>
              <a:off x="4419600" y="5257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877" name="Line 12"/>
          <p:cNvSpPr>
            <a:spLocks noChangeShapeType="1"/>
          </p:cNvSpPr>
          <p:nvPr/>
        </p:nvSpPr>
        <p:spPr bwMode="auto">
          <a:xfrm>
            <a:off x="8101013" y="46529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Εκτεινόμενη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(spanned)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4688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0384EA-07BA-44FB-AAA1-272235DA85C3}" type="slidenum">
              <a:rPr lang="el-GR" altLang="en-US"/>
              <a:pPr>
                <a:defRPr/>
              </a:pPr>
              <a:t>33</a:t>
            </a:fld>
            <a:endParaRPr lang="el-GR" altLang="en-US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457200" y="30480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Αριθμός </a:t>
            </a:r>
            <a:r>
              <a:rPr lang="el-GR" altLang="en-US" sz="2400" dirty="0" err="1">
                <a:latin typeface="Calibri" pitchFamily="34" charset="0"/>
              </a:rPr>
              <a:t>blocks</a:t>
            </a:r>
            <a:r>
              <a:rPr lang="el-GR" altLang="en-US" sz="2400" dirty="0">
                <a:latin typeface="Calibri" pitchFamily="34" charset="0"/>
              </a:rPr>
              <a:t> για την (μη εκτεινόμενη) αποθήκευση ενός αρχείου r εγγραφών:</a:t>
            </a:r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1600200" y="4267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b = </a:t>
            </a:r>
            <a:r>
              <a:rPr lang="el-GR" altLang="en-US" sz="2400">
                <a:latin typeface="Calibri" pitchFamily="34" charset="0"/>
                <a:sym typeface="Symbol" pitchFamily="18" charset="2"/>
              </a:rPr>
              <a:t> (r/bfr) 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457200" y="2438400"/>
            <a:ext cx="7924800" cy="2743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 Εκτεινόμενη Καταχώρηση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9604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DD0C9-4E3B-4A84-9AFF-1B9B327B9BBD}" type="slidenum">
              <a:rPr lang="el-GR" altLang="en-US"/>
              <a:pPr>
                <a:defRPr/>
              </a:pPr>
              <a:t>34</a:t>
            </a:fld>
            <a:endParaRPr lang="el-GR" altLang="en-US"/>
          </a:p>
        </p:txBody>
      </p:sp>
      <p:sp>
        <p:nvSpPr>
          <p:cNvPr id="49157" name="Text Box 2"/>
          <p:cNvSpPr txBox="1">
            <a:spLocks noChangeArrowheads="1"/>
          </p:cNvSpPr>
          <p:nvPr/>
        </p:nvSpPr>
        <p:spPr bwMode="auto">
          <a:xfrm>
            <a:off x="468313" y="2205038"/>
            <a:ext cx="79057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μία σχέση </a:t>
            </a:r>
            <a:r>
              <a:rPr lang="en-US" altLang="en-US" sz="2000">
                <a:latin typeface="Calibri" pitchFamily="34" charset="0"/>
              </a:rPr>
              <a:t>R(A, B, C, D</a:t>
            </a:r>
            <a:r>
              <a:rPr lang="el-GR" altLang="en-US" sz="2000">
                <a:latin typeface="Calibri" pitchFamily="34" charset="0"/>
              </a:rPr>
              <a:t>, </a:t>
            </a:r>
            <a:r>
              <a:rPr lang="en-US" altLang="en-US" sz="2000">
                <a:latin typeface="Calibri" pitchFamily="34" charset="0"/>
              </a:rPr>
              <a:t>E), </a:t>
            </a:r>
            <a:r>
              <a:rPr lang="el-GR" altLang="en-US" sz="2000">
                <a:latin typeface="Calibri" pitchFamily="34" charset="0"/>
              </a:rPr>
              <a:t>τα γνωρίσματα Α, Β</a:t>
            </a:r>
            <a:r>
              <a:rPr lang="en-US" altLang="en-US" sz="2000">
                <a:latin typeface="Calibri" pitchFamily="34" charset="0"/>
              </a:rPr>
              <a:t>, D </a:t>
            </a:r>
            <a:r>
              <a:rPr lang="el-GR" altLang="en-US" sz="2000">
                <a:latin typeface="Calibri" pitchFamily="34" charset="0"/>
              </a:rPr>
              <a:t>και </a:t>
            </a:r>
            <a:r>
              <a:rPr lang="en-US" altLang="en-US" sz="2000">
                <a:latin typeface="Calibri" pitchFamily="34" charset="0"/>
              </a:rPr>
              <a:t>E </a:t>
            </a:r>
            <a:r>
              <a:rPr lang="el-GR" altLang="en-US" sz="2000">
                <a:latin typeface="Calibri" pitchFamily="34" charset="0"/>
              </a:rPr>
              <a:t>είναι τύπου ακέραιοι μεγέθους 16</a:t>
            </a:r>
            <a:r>
              <a:rPr lang="en-US" altLang="en-US" sz="2000">
                <a:latin typeface="Calibri" pitchFamily="34" charset="0"/>
              </a:rPr>
              <a:t> bytes </a:t>
            </a:r>
            <a:r>
              <a:rPr lang="el-GR" altLang="en-US" sz="2000">
                <a:latin typeface="Calibri" pitchFamily="34" charset="0"/>
              </a:rPr>
              <a:t>και το γνώρισμα </a:t>
            </a:r>
            <a:r>
              <a:rPr lang="en-US" altLang="en-US" sz="2000">
                <a:latin typeface="Calibri" pitchFamily="34" charset="0"/>
              </a:rPr>
              <a:t>C </a:t>
            </a:r>
            <a:r>
              <a:rPr lang="el-GR" altLang="en-US" sz="2000">
                <a:latin typeface="Calibri" pitchFamily="34" charset="0"/>
              </a:rPr>
              <a:t>σειρά χαρακτήρων  μεγέθους 36</a:t>
            </a:r>
            <a:r>
              <a:rPr lang="en-US" altLang="en-US" sz="2000">
                <a:latin typeface="Calibri" pitchFamily="34" charset="0"/>
              </a:rPr>
              <a:t> bytes. </a:t>
            </a:r>
            <a:r>
              <a:rPr lang="el-GR" altLang="en-US" sz="2000">
                <a:latin typeface="Calibri" pitchFamily="34" charset="0"/>
              </a:rPr>
              <a:t>Έστω αρχείο με </a:t>
            </a:r>
            <a:r>
              <a:rPr lang="en-US" altLang="en-US" sz="2000">
                <a:latin typeface="Calibri" pitchFamily="34" charset="0"/>
              </a:rPr>
              <a:t>r</a:t>
            </a:r>
            <a:r>
              <a:rPr lang="en-US" altLang="en-US" sz="2000" baseline="-25000">
                <a:latin typeface="Calibri" pitchFamily="34" charset="0"/>
              </a:rPr>
              <a:t>A</a:t>
            </a:r>
            <a:r>
              <a:rPr lang="en-US" altLang="en-US" sz="2000" b="1">
                <a:latin typeface="Calibri" pitchFamily="34" charset="0"/>
              </a:rPr>
              <a:t> </a:t>
            </a:r>
            <a:r>
              <a:rPr lang="en-US" altLang="en-US" sz="2000">
                <a:latin typeface="Calibri" pitchFamily="34" charset="0"/>
              </a:rPr>
              <a:t>= 30.000 </a:t>
            </a:r>
            <a:r>
              <a:rPr lang="el-GR" altLang="en-US" sz="2000">
                <a:latin typeface="Calibri" pitchFamily="34" charset="0"/>
              </a:rPr>
              <a:t>εγγραφές, μέγεθος </a:t>
            </a:r>
            <a:r>
              <a:rPr lang="en-US" altLang="en-US" sz="2000">
                <a:latin typeface="Calibri" pitchFamily="34" charset="0"/>
              </a:rPr>
              <a:t>block B = 1024 bytes, </a:t>
            </a:r>
            <a:r>
              <a:rPr lang="el-GR" altLang="en-US" sz="2000">
                <a:latin typeface="Calibri" pitchFamily="34" charset="0"/>
              </a:rPr>
              <a:t>και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μη εκτεινόμενη καταχώρηση. </a:t>
            </a:r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971550" y="3789363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Μέγεθος αρχείου δεδομένων: 3.000 </a:t>
            </a:r>
            <a:r>
              <a:rPr lang="en-US" altLang="en-US" sz="2000" dirty="0">
                <a:latin typeface="Calibri" pitchFamily="34" charset="0"/>
              </a:rPr>
              <a:t>blocks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Αποθήκευση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1496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A77BD-BE9E-4F7C-9ED1-5C8F1FF673AF}" type="slidenum">
              <a:rPr lang="el-GR" altLang="en-US"/>
              <a:pPr>
                <a:defRPr/>
              </a:pPr>
              <a:t>35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81000" y="2061882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συνεχόμενη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contiguous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τα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τοποθετούνται σε διαδοχικά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του δίσκου</a:t>
            </a: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91212" y="2833308"/>
            <a:ext cx="830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συνδεδεμένη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linked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 κάθε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 περιλαμβάνει ένα δείκτη προς το επόμενο </a:t>
            </a:r>
            <a:r>
              <a:rPr lang="el-GR" altLang="en-US" sz="2000" dirty="0" err="1">
                <a:latin typeface="Calibri" pitchFamily="34" charset="0"/>
              </a:rPr>
              <a:t>block</a:t>
            </a:r>
            <a:r>
              <a:rPr lang="el-GR" altLang="en-US" sz="2000" dirty="0">
                <a:latin typeface="Calibri" pitchFamily="34" charset="0"/>
              </a:rPr>
              <a:t> του αρχείου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1143000" y="3662082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Εύκολη επέκταση - πιο αργή ανάγνωση όλου του αρχείου</a:t>
            </a: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533400" y="4119282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συστάδες διαδοχικών </a:t>
            </a: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blocks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δίσκου</a:t>
            </a:r>
            <a:r>
              <a:rPr lang="en-US" altLang="en-US" sz="2000" dirty="0">
                <a:latin typeface="Calibri" pitchFamily="34" charset="0"/>
              </a:rPr>
              <a:t>: </a:t>
            </a:r>
            <a:r>
              <a:rPr lang="el-GR" altLang="en-US" sz="2000" dirty="0">
                <a:latin typeface="Calibri" pitchFamily="34" charset="0"/>
              </a:rPr>
              <a:t>τμήματα (</a:t>
            </a:r>
            <a:r>
              <a:rPr lang="el-GR" altLang="en-US" sz="2000" dirty="0" err="1">
                <a:latin typeface="Calibri" pitchFamily="34" charset="0"/>
              </a:rPr>
              <a:t>segments</a:t>
            </a:r>
            <a:r>
              <a:rPr lang="el-GR" altLang="en-US" sz="2000" dirty="0">
                <a:latin typeface="Calibri" pitchFamily="34" charset="0"/>
              </a:rPr>
              <a:t>) ή </a:t>
            </a:r>
            <a:r>
              <a:rPr lang="el-GR" altLang="en-US" sz="2000" dirty="0" err="1">
                <a:latin typeface="Calibri" pitchFamily="34" charset="0"/>
              </a:rPr>
              <a:t>επεκτάματα</a:t>
            </a:r>
            <a:r>
              <a:rPr lang="el-GR" altLang="en-US" sz="2000" dirty="0">
                <a:latin typeface="Calibri" pitchFamily="34" charset="0"/>
              </a:rPr>
              <a:t> (</a:t>
            </a:r>
            <a:r>
              <a:rPr lang="el-GR" altLang="en-US" sz="2000" dirty="0" err="1">
                <a:latin typeface="Calibri" pitchFamily="34" charset="0"/>
              </a:rPr>
              <a:t>extents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457200" y="5033682"/>
            <a:ext cx="815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ευρετηριοποιημένη</a:t>
            </a:r>
            <a:r>
              <a:rPr lang="el-GR" altLang="en-US" sz="20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τοποθέτηση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indexed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allocation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Τοποθέτηση σελίδων αρχείου στο δίσκο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30594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834D8-31ED-4D99-BFC4-A7C3796D18C3}" type="slidenum">
              <a:rPr lang="el-GR" altLang="en-US"/>
              <a:pPr>
                <a:defRPr/>
              </a:pPr>
              <a:t>36</a:t>
            </a:fld>
            <a:endParaRPr lang="el-GR" altLang="en-US"/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246185" y="1757263"/>
            <a:ext cx="8001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Μια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επικεφαλίδα ή </a:t>
            </a:r>
            <a:r>
              <a:rPr lang="el-GR" alt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περιγραφέας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αρχείου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header</a:t>
            </a:r>
            <a:r>
              <a:rPr lang="el-GR" altLang="en-US" sz="2000" dirty="0">
                <a:latin typeface="Calibri" pitchFamily="34" charset="0"/>
              </a:rPr>
              <a:t> ή </a:t>
            </a:r>
            <a:r>
              <a:rPr lang="el-GR" altLang="en-US" sz="2000" dirty="0" err="1">
                <a:latin typeface="Calibri" pitchFamily="34" charset="0"/>
              </a:rPr>
              <a:t>file</a:t>
            </a: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err="1">
                <a:latin typeface="Calibri" pitchFamily="34" charset="0"/>
              </a:rPr>
              <a:t>descriptor</a:t>
            </a:r>
            <a:r>
              <a:rPr lang="el-GR" altLang="en-US" sz="2000" dirty="0">
                <a:latin typeface="Calibri" pitchFamily="34" charset="0"/>
              </a:rPr>
              <a:t>) περιέχει πληροφορίες σχετικά με ένα αρχείο που είναι απαραίτητες στα προγράμματα που προσπελαύνουν τις εγγραφές του αρχείου</a:t>
            </a:r>
          </a:p>
        </p:txBody>
      </p:sp>
      <p:sp>
        <p:nvSpPr>
          <p:cNvPr id="39944" name="Text Box 5"/>
          <p:cNvSpPr txBox="1">
            <a:spLocks noChangeArrowheads="1"/>
          </p:cNvSpPr>
          <p:nvPr/>
        </p:nvSpPr>
        <p:spPr bwMode="auto">
          <a:xfrm>
            <a:off x="247507" y="3284827"/>
            <a:ext cx="83058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Πληροφορίες για προσδιορισμό διεύθυνσης των </a:t>
            </a:r>
            <a:r>
              <a:rPr lang="el-GR" altLang="en-US" sz="2000" dirty="0" err="1">
                <a:latin typeface="Calibri" pitchFamily="34" charset="0"/>
              </a:rPr>
              <a:t>blocks</a:t>
            </a:r>
            <a:r>
              <a:rPr lang="el-GR" altLang="en-US" sz="2000" dirty="0">
                <a:latin typeface="Calibri" pitchFamily="34" charset="0"/>
              </a:rPr>
              <a:t> αρχείου στο δίσκο + περιγραφές μορφοποίησης εγγραφών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Αποθηκεύεται στο αρχείο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θεωρούμε ότι «ξέρουμε» σε ποιο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 smtClean="0">
                <a:latin typeface="Calibri" pitchFamily="34" charset="0"/>
              </a:rPr>
              <a:t>του δίσκου είναι </a:t>
            </a:r>
            <a:r>
              <a:rPr lang="el-GR" altLang="en-US" sz="2000" dirty="0">
                <a:latin typeface="Calibri" pitchFamily="34" charset="0"/>
              </a:rPr>
              <a:t>αποθηκευμένη η </a:t>
            </a:r>
            <a:r>
              <a:rPr lang="en-US" altLang="en-US" sz="2000" dirty="0" err="1">
                <a:latin typeface="Calibri" pitchFamily="34" charset="0"/>
              </a:rPr>
              <a:t>i</a:t>
            </a:r>
            <a:r>
              <a:rPr lang="en-US" altLang="en-US" sz="2000" dirty="0">
                <a:latin typeface="Calibri" pitchFamily="34" charset="0"/>
              </a:rPr>
              <a:t>-</a:t>
            </a:r>
            <a:r>
              <a:rPr lang="el-GR" altLang="en-US" sz="2000" dirty="0" err="1">
                <a:latin typeface="Calibri" pitchFamily="34" charset="0"/>
              </a:rPr>
              <a:t>οστή</a:t>
            </a:r>
            <a:r>
              <a:rPr lang="el-GR" altLang="en-US" sz="2000" dirty="0">
                <a:latin typeface="Calibri" pitchFamily="34" charset="0"/>
              </a:rPr>
              <a:t> σελίδα</a:t>
            </a:r>
            <a:r>
              <a:rPr lang="en-US" altLang="en-US" sz="2000" dirty="0">
                <a:latin typeface="Calibri" pitchFamily="34" charset="0"/>
              </a:rPr>
              <a:t> (block) </a:t>
            </a:r>
            <a:r>
              <a:rPr lang="el-GR" altLang="en-US" sz="20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Επικεφαλίδα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30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848600" cy="3835400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	Θα συζητήσουμε πως πρέπει να οργανώσουμε τις εγγραφές σε ένα αρχείο για αποδοτική επεξεργασία ερωτήσεων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altLang="en-US" sz="2400" dirty="0" smtClean="0">
                <a:latin typeface="Calibri" pitchFamily="34" charset="0"/>
              </a:rPr>
              <a:t>Βασικές λειτουργίες</a:t>
            </a:r>
            <a:r>
              <a:rPr lang="en-US" altLang="en-US" sz="2400" dirty="0" smtClean="0">
                <a:latin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Εισαγωγή/διαγραφή/τροποποίηση εγγραφής</a:t>
            </a:r>
            <a:endParaRPr lang="en-US" altLang="en-US" sz="24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Εντοπισμός </a:t>
            </a:r>
            <a:r>
              <a:rPr lang="en-US" altLang="en-US" sz="2400" dirty="0" smtClean="0">
                <a:latin typeface="Calibri" pitchFamily="34" charset="0"/>
              </a:rPr>
              <a:t>(</a:t>
            </a:r>
            <a:r>
              <a:rPr lang="el-GR" altLang="en-US" sz="2400" dirty="0" smtClean="0">
                <a:latin typeface="Calibri" pitchFamily="34" charset="0"/>
              </a:rPr>
              <a:t>αναζήτηση) μια συγκεκριμένης εγγραφής με βάση συνθήκη ισότητας ή διαστήματος τιμών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altLang="en-US" sz="2400" dirty="0" smtClean="0">
                <a:latin typeface="Calibri" pitchFamily="34" charset="0"/>
              </a:rPr>
              <a:t>Διάσχιση (</a:t>
            </a:r>
            <a:r>
              <a:rPr lang="en-US" altLang="en-US" sz="2400" dirty="0" smtClean="0">
                <a:latin typeface="Calibri" pitchFamily="34" charset="0"/>
              </a:rPr>
              <a:t>scan</a:t>
            </a:r>
            <a:r>
              <a:rPr lang="el-GR" altLang="en-US" sz="2400" dirty="0" smtClean="0">
                <a:latin typeface="Calibri" pitchFamily="34" charset="0"/>
              </a:rPr>
              <a:t>) όλων των εγγραφών του αρχείου</a:t>
            </a:r>
            <a:endParaRPr lang="en-US" altLang="en-US" sz="2400" dirty="0" smtClean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Εγγραφών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60634602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BCCBE-5394-4ECA-A39B-C42F5BC756C6}" type="slidenum">
              <a:rPr lang="el-GR" altLang="en-US"/>
              <a:pPr>
                <a:defRPr/>
              </a:pPr>
              <a:t>38</a:t>
            </a:fld>
            <a:endParaRPr lang="el-GR" altLang="en-US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539750" y="1660152"/>
            <a:ext cx="7704137" cy="8318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Βασικός στόχος η </a:t>
            </a:r>
            <a:r>
              <a:rPr lang="el-GR" altLang="en-US" sz="2400" i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ελαχιστοποίηση του αριθμού </a:t>
            </a:r>
            <a:r>
              <a:rPr lang="el-GR" altLang="en-US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των blocks που μεταφέρονται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757238" y="2834488"/>
            <a:ext cx="7343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Θεωρούμε ότι η πληροφορία για τη θέση στο δίσκο ενός </a:t>
            </a:r>
            <a:r>
              <a:rPr lang="en-US" altLang="en-US" sz="2000" i="1" dirty="0">
                <a:latin typeface="Calibri" pitchFamily="34" charset="0"/>
              </a:rPr>
              <a:t>block </a:t>
            </a:r>
            <a:r>
              <a:rPr lang="el-GR" altLang="en-US" sz="2000" i="1" dirty="0">
                <a:latin typeface="Calibri" pitchFamily="34" charset="0"/>
              </a:rPr>
              <a:t>υπάρχει (π.χ., στην επικεφαλίδα του αρχείου)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754062" y="3975359"/>
            <a:ext cx="74898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Σε πραγματικά συστήματα</a:t>
            </a:r>
          </a:p>
          <a:p>
            <a:pPr eaLnBrk="1" hangingPunct="1">
              <a:spcBef>
                <a:spcPct val="50000"/>
              </a:spcBef>
            </a:pPr>
            <a:endParaRPr lang="el-GR" altLang="en-US" sz="800" dirty="0"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Ίσως και άλλοι τύποι κόστους (πχ κόστος </a:t>
            </a:r>
            <a:r>
              <a:rPr lang="en-US" altLang="en-US" dirty="0">
                <a:latin typeface="Calibri" pitchFamily="34" charset="0"/>
              </a:rPr>
              <a:t>CPU)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dirty="0">
                <a:latin typeface="Calibri" pitchFamily="34" charset="0"/>
              </a:rPr>
              <a:t> Πρόσβαση κατά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(διάβασμα γειτονικών </a:t>
            </a:r>
            <a:r>
              <a:rPr lang="en-US" altLang="en-US" dirty="0">
                <a:latin typeface="Calibri" pitchFamily="34" charset="0"/>
              </a:rPr>
              <a:t>block </a:t>
            </a:r>
            <a:r>
              <a:rPr lang="el-GR" altLang="en-US" dirty="0">
                <a:latin typeface="Calibri" pitchFamily="34" charset="0"/>
              </a:rPr>
              <a:t>με μια μόνο αίτηση </a:t>
            </a:r>
            <a:r>
              <a:rPr lang="en-US" altLang="en-US" dirty="0">
                <a:latin typeface="Calibri" pitchFamily="34" charset="0"/>
              </a:rPr>
              <a:t>I/O: </a:t>
            </a:r>
            <a:r>
              <a:rPr lang="el-GR" altLang="en-US" dirty="0">
                <a:latin typeface="Calibri" pitchFamily="34" charset="0"/>
              </a:rPr>
              <a:t>αναζήτηση 1</a:t>
            </a:r>
            <a:r>
              <a:rPr lang="el-GR" altLang="en-US" baseline="30000" dirty="0">
                <a:latin typeface="Calibri" pitchFamily="34" charset="0"/>
              </a:rPr>
              <a:t>ου</a:t>
            </a:r>
            <a:r>
              <a:rPr lang="el-GR" altLang="en-US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block + </a:t>
            </a:r>
            <a:r>
              <a:rPr lang="el-GR" altLang="en-US" dirty="0">
                <a:latin typeface="Calibri" pitchFamily="34" charset="0"/>
              </a:rPr>
              <a:t>μεταφορά όλων των επόμενων)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541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F2796-056E-4A92-9E3B-1F1942AEF622}" type="slidenum">
              <a:rPr lang="el-GR" altLang="en-US"/>
              <a:pPr>
                <a:defRPr/>
              </a:pPr>
              <a:t>39</a:t>
            </a:fld>
            <a:endParaRPr lang="el-GR" altLang="en-US" dirty="0"/>
          </a:p>
        </p:txBody>
      </p:sp>
      <p:sp>
        <p:nvSpPr>
          <p:cNvPr id="52229" name="Text Box 3"/>
          <p:cNvSpPr txBox="1">
            <a:spLocks noChangeArrowheads="1"/>
          </p:cNvSpPr>
          <p:nvPr/>
        </p:nvSpPr>
        <p:spPr bwMode="auto">
          <a:xfrm>
            <a:off x="628795" y="3613727"/>
            <a:ext cx="8153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Β </a:t>
            </a:r>
            <a:r>
              <a:rPr lang="en-US" altLang="en-US" sz="2000" dirty="0">
                <a:latin typeface="Calibri" pitchFamily="34" charset="0"/>
              </a:rPr>
              <a:t>blocks </a:t>
            </a:r>
            <a:r>
              <a:rPr lang="el-GR" altLang="en-US" sz="2000" dirty="0" smtClean="0">
                <a:latin typeface="Calibri" pitchFamily="34" charset="0"/>
              </a:rPr>
              <a:t>- </a:t>
            </a:r>
            <a:r>
              <a:rPr lang="en-US" altLang="en-US" sz="2000" dirty="0" smtClean="0">
                <a:latin typeface="Calibri" pitchFamily="34" charset="0"/>
              </a:rPr>
              <a:t>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 ανά </a:t>
            </a:r>
            <a:r>
              <a:rPr lang="en-US" altLang="en-US" sz="2000" dirty="0" smtClean="0">
                <a:latin typeface="Calibri" pitchFamily="34" charset="0"/>
              </a:rPr>
              <a:t>block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εγγραφή/ανάγνωση </a:t>
            </a:r>
            <a:r>
              <a:rPr lang="en-US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alt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στο/από το δίσκο</a:t>
            </a:r>
            <a:endParaRPr lang="el-GR" altLang="en-US" sz="2000" dirty="0" smtClean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1329460" y="5237306"/>
            <a:ext cx="621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Τ</a:t>
            </a:r>
            <a:r>
              <a:rPr lang="en-US" altLang="en-US" sz="2000" baseline="-25000" dirty="0">
                <a:latin typeface="Calibri" pitchFamily="34" charset="0"/>
              </a:rPr>
              <a:t>D </a:t>
            </a:r>
            <a:r>
              <a:rPr lang="en-US" altLang="en-US" sz="2000" dirty="0">
                <a:latin typeface="Calibri" pitchFamily="34" charset="0"/>
              </a:rPr>
              <a:t>= 15 milliseconds  -- </a:t>
            </a:r>
            <a:r>
              <a:rPr lang="el-GR" altLang="en-US" sz="2000" dirty="0">
                <a:latin typeface="Calibri" pitchFamily="34" charset="0"/>
              </a:rPr>
              <a:t> Τ</a:t>
            </a:r>
            <a:r>
              <a:rPr lang="en-US" altLang="en-US" sz="2000" baseline="-25000" dirty="0"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 = 100 nanoseconds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2231" name="Text Box 5"/>
          <p:cNvSpPr txBox="1">
            <a:spLocks noChangeArrowheads="1"/>
          </p:cNvSpPr>
          <p:nvPr/>
        </p:nvSpPr>
        <p:spPr bwMode="auto">
          <a:xfrm>
            <a:off x="399842" y="1722405"/>
            <a:ext cx="818008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ΠΡΟΣΟΧΗ: Στα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επόμενα, αναφέρεται και το κόστος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επεξεργασίας, αλλά, </a:t>
            </a:r>
            <a:r>
              <a:rPr lang="el-GR" altLang="en-US" sz="2400" dirty="0">
                <a:solidFill>
                  <a:schemeClr val="tx2"/>
                </a:solidFill>
                <a:latin typeface="Calibri" pitchFamily="34" charset="0"/>
              </a:rPr>
              <a:t>γενικά θα το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αγνοούμε</a:t>
            </a:r>
            <a:r>
              <a:rPr lang="en-US" altLang="en-US" sz="2400" dirty="0" smtClean="0">
                <a:solidFill>
                  <a:schemeClr val="tx2"/>
                </a:solidFill>
                <a:latin typeface="Calibri" pitchFamily="34" charset="0"/>
              </a:rPr>
              <a:t>,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δηλαδή θα μετράμε μόνο το Ι/Ο κόστος ως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τον αριθμό των </a:t>
            </a:r>
            <a:r>
              <a:rPr lang="en-US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 </a:t>
            </a:r>
            <a:r>
              <a:rPr lang="el-GR" altLang="en-US" sz="2400" dirty="0" smtClean="0">
                <a:solidFill>
                  <a:schemeClr val="tx2"/>
                </a:solidFill>
                <a:latin typeface="Calibri" pitchFamily="34" charset="0"/>
              </a:rPr>
              <a:t>που χρειάζεται να διαβαστούν από ή να γραφούν στο δίσκο)</a:t>
            </a:r>
            <a:endParaRPr lang="el-GR" alt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6882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81189-9676-4640-8B7B-2D8C5CD5AED0}" type="slidenum">
              <a:rPr lang="el-GR" altLang="en-US" smtClean="0"/>
              <a:pPr>
                <a:defRPr/>
              </a:pPr>
              <a:t>4</a:t>
            </a:fld>
            <a:endParaRPr lang="el-GR" altLang="en-US" smtClean="0"/>
          </a:p>
        </p:txBody>
      </p:sp>
      <p:sp>
        <p:nvSpPr>
          <p:cNvPr id="22534" name="AutoShape 3"/>
          <p:cNvSpPr>
            <a:spLocks noChangeArrowheads="1"/>
          </p:cNvSpPr>
          <p:nvPr/>
        </p:nvSpPr>
        <p:spPr bwMode="auto">
          <a:xfrm>
            <a:off x="3851275" y="5516563"/>
            <a:ext cx="1441450" cy="576262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848996" y="5721705"/>
            <a:ext cx="14652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 dirty="0">
                <a:latin typeface="Calibri" pitchFamily="34" charset="0"/>
              </a:rPr>
              <a:t>ΒΑΣΗ  ΔΕΔΟΜΕΝΩΝ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68313" y="1700213"/>
            <a:ext cx="8229600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468313" y="1916113"/>
            <a:ext cx="205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+mn-lt"/>
              </a:rPr>
              <a:t>ΣΔΒΔ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3348038" y="3253534"/>
            <a:ext cx="3657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Μέθοδοι Προσπέλασης Αρχείων</a:t>
            </a: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3059113" y="4508500"/>
            <a:ext cx="3095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Περιφερειακής Μνήμης</a:t>
            </a: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3348038" y="3860800"/>
            <a:ext cx="3657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200" b="1">
                <a:latin typeface="Calibri" pitchFamily="34" charset="0"/>
              </a:rPr>
              <a:t>Διαχειριστής </a:t>
            </a:r>
            <a:r>
              <a:rPr lang="en-US" altLang="en-US" sz="1200" b="1">
                <a:latin typeface="Calibri" pitchFamily="34" charset="0"/>
              </a:rPr>
              <a:t> </a:t>
            </a:r>
            <a:r>
              <a:rPr lang="el-GR" altLang="en-US" sz="1200" b="1">
                <a:latin typeface="Calibri" pitchFamily="34" charset="0"/>
              </a:rPr>
              <a:t>Ενδιάμεσης Μνήμης  (</a:t>
            </a:r>
            <a:r>
              <a:rPr lang="en-US" altLang="en-US" sz="1200" b="1">
                <a:latin typeface="Calibri" pitchFamily="34" charset="0"/>
              </a:rPr>
              <a:t>Buffer</a:t>
            </a:r>
            <a:r>
              <a:rPr lang="el-GR" altLang="en-US" sz="1200" b="1">
                <a:latin typeface="Calibri" pitchFamily="34" charset="0"/>
              </a:rPr>
              <a:t>)</a:t>
            </a:r>
          </a:p>
        </p:txBody>
      </p:sp>
      <p:sp>
        <p:nvSpPr>
          <p:cNvPr id="22541" name="Rectangle 10"/>
          <p:cNvSpPr>
            <a:spLocks noChangeArrowheads="1"/>
          </p:cNvSpPr>
          <p:nvPr/>
        </p:nvSpPr>
        <p:spPr bwMode="auto">
          <a:xfrm>
            <a:off x="2916238" y="3213100"/>
            <a:ext cx="3810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42" name="Rectangle 11"/>
          <p:cNvSpPr>
            <a:spLocks noChangeArrowheads="1"/>
          </p:cNvSpPr>
          <p:nvPr/>
        </p:nvSpPr>
        <p:spPr bwMode="auto">
          <a:xfrm>
            <a:off x="684213" y="2997200"/>
            <a:ext cx="1676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684213" y="3213100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συναλλαγών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684213" y="4005263"/>
            <a:ext cx="1676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Επεξεργαστής Κλειδιών</a:t>
            </a:r>
          </a:p>
        </p:txBody>
      </p:sp>
      <p:sp>
        <p:nvSpPr>
          <p:cNvPr id="28689" name="Text Box 14"/>
          <p:cNvSpPr txBox="1">
            <a:spLocks noChangeArrowheads="1"/>
          </p:cNvSpPr>
          <p:nvPr/>
        </p:nvSpPr>
        <p:spPr bwMode="auto">
          <a:xfrm>
            <a:off x="7092950" y="3357563"/>
            <a:ext cx="143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Διαχειριστής Ανάκαμψης</a:t>
            </a:r>
          </a:p>
        </p:txBody>
      </p:sp>
      <p:sp>
        <p:nvSpPr>
          <p:cNvPr id="22546" name="Rectangle 15"/>
          <p:cNvSpPr>
            <a:spLocks noChangeArrowheads="1"/>
          </p:cNvSpPr>
          <p:nvPr/>
        </p:nvSpPr>
        <p:spPr bwMode="auto">
          <a:xfrm>
            <a:off x="2339975" y="1989138"/>
            <a:ext cx="518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91" name="Text Box 16"/>
          <p:cNvSpPr txBox="1">
            <a:spLocks noChangeArrowheads="1"/>
          </p:cNvSpPr>
          <p:nvPr/>
        </p:nvSpPr>
        <p:spPr bwMode="auto">
          <a:xfrm>
            <a:off x="3693869" y="2142377"/>
            <a:ext cx="2859331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Μηχανή Εκτέλεσης Ερωτήσεων</a:t>
            </a: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4643438" y="2708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572000" y="35734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19"/>
          <p:cNvSpPr>
            <a:spLocks noChangeShapeType="1"/>
          </p:cNvSpPr>
          <p:nvPr/>
        </p:nvSpPr>
        <p:spPr bwMode="auto">
          <a:xfrm>
            <a:off x="4572000" y="4221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20"/>
          <p:cNvSpPr>
            <a:spLocks noChangeArrowheads="1"/>
          </p:cNvSpPr>
          <p:nvPr/>
        </p:nvSpPr>
        <p:spPr bwMode="auto">
          <a:xfrm>
            <a:off x="7086600" y="3124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52" name="Line 21"/>
          <p:cNvSpPr>
            <a:spLocks noChangeShapeType="1"/>
          </p:cNvSpPr>
          <p:nvPr/>
        </p:nvSpPr>
        <p:spPr bwMode="auto">
          <a:xfrm>
            <a:off x="2411413" y="40767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2"/>
          <p:cNvSpPr>
            <a:spLocks noChangeShapeType="1"/>
          </p:cNvSpPr>
          <p:nvPr/>
        </p:nvSpPr>
        <p:spPr bwMode="auto">
          <a:xfrm>
            <a:off x="6781800" y="3962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Line 23"/>
          <p:cNvSpPr>
            <a:spLocks noChangeShapeType="1"/>
          </p:cNvSpPr>
          <p:nvPr/>
        </p:nvSpPr>
        <p:spPr bwMode="auto">
          <a:xfrm>
            <a:off x="4606925" y="1339849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4"/>
          <p:cNvSpPr txBox="1">
            <a:spLocks noChangeArrowheads="1"/>
          </p:cNvSpPr>
          <p:nvPr/>
        </p:nvSpPr>
        <p:spPr bwMode="auto">
          <a:xfrm>
            <a:off x="4067175" y="999607"/>
            <a:ext cx="2087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SQL </a:t>
            </a:r>
            <a:r>
              <a:rPr lang="el-GR" sz="1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ερώτηση</a:t>
            </a:r>
          </a:p>
        </p:txBody>
      </p:sp>
      <p:sp>
        <p:nvSpPr>
          <p:cNvPr id="22556" name="Text Box 25"/>
          <p:cNvSpPr txBox="1">
            <a:spLocks noChangeArrowheads="1"/>
          </p:cNvSpPr>
          <p:nvPr/>
        </p:nvSpPr>
        <p:spPr bwMode="auto">
          <a:xfrm>
            <a:off x="4716463" y="2708275"/>
            <a:ext cx="3600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000" b="1"/>
              <a:t>Κλήση συναρτήσεων βιβλιοθήκης που υλοποιούν πράξεις σχεσιακής άλγεβρας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72000" y="4941888"/>
            <a:ext cx="0" cy="503237"/>
          </a:xfrm>
          <a:prstGeom prst="straightConnector1">
            <a:avLst/>
          </a:prstGeom>
          <a:ln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Δομή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3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294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CF463-D2D5-41EA-9F6C-5069472677E7}" type="slidenum">
              <a:rPr lang="el-GR" altLang="en-US"/>
              <a:pPr>
                <a:defRPr/>
              </a:pPr>
              <a:t>40</a:t>
            </a:fld>
            <a:endParaRPr lang="el-GR" altLang="en-US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827088" y="3192332"/>
            <a:ext cx="7481887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Αρχεία Σωρού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Διατεταγμένα </a:t>
            </a:r>
            <a:r>
              <a:rPr lang="el-GR" altLang="en-US" sz="2000" dirty="0">
                <a:latin typeface="Calibri" pitchFamily="34" charset="0"/>
              </a:rPr>
              <a:t>Αρχεία</a:t>
            </a:r>
            <a:endParaRPr lang="en-US" altLang="en-US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altLang="en-US" dirty="0">
                <a:latin typeface="Calibri" pitchFamily="34" charset="0"/>
              </a:rPr>
              <a:t>	</a:t>
            </a:r>
            <a:r>
              <a:rPr lang="el-GR" altLang="en-US" dirty="0" smtClean="0">
                <a:latin typeface="Calibri" pitchFamily="34" charset="0"/>
              </a:rPr>
              <a:t>Φυσική </a:t>
            </a:r>
            <a:r>
              <a:rPr lang="el-GR" altLang="en-US" dirty="0">
                <a:latin typeface="Calibri" pitchFamily="34" charset="0"/>
              </a:rPr>
              <a:t>διάταξη των εγγραφών ενός αρχείου με βάση την τιμή </a:t>
            </a:r>
            <a:r>
              <a:rPr lang="en-US" altLang="en-US" dirty="0">
                <a:latin typeface="Calibri" pitchFamily="34" charset="0"/>
              </a:rPr>
              <a:t>	</a:t>
            </a:r>
            <a:r>
              <a:rPr lang="el-GR" altLang="en-US" dirty="0">
                <a:latin typeface="Calibri" pitchFamily="34" charset="0"/>
              </a:rPr>
              <a:t>ενός από τα πεδία του το οποίο λέγεται </a:t>
            </a:r>
            <a:r>
              <a:rPr lang="el-GR" alt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 </a:t>
            </a:r>
            <a:r>
              <a:rPr lang="el-GR" altLang="en-US" dirty="0">
                <a:latin typeface="Calibri" pitchFamily="34" charset="0"/>
              </a:rPr>
              <a:t>(</a:t>
            </a:r>
            <a:r>
              <a:rPr lang="en-US" altLang="en-US" dirty="0">
                <a:latin typeface="Calibri" pitchFamily="34" charset="0"/>
              </a:rPr>
              <a:t>ordering </a:t>
            </a:r>
            <a:r>
              <a:rPr lang="en-US" altLang="en-US" dirty="0" smtClean="0">
                <a:latin typeface="Calibri" pitchFamily="34" charset="0"/>
              </a:rPr>
              <a:t>field</a:t>
            </a:r>
            <a:r>
              <a:rPr lang="en-US" altLang="en-US" dirty="0">
                <a:latin typeface="Calibri" pitchFamily="34" charset="0"/>
              </a:rPr>
              <a:t>)</a:t>
            </a:r>
            <a:endParaRPr lang="el-GR" altLang="en-US" i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539750" y="2112832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 αρχείων</a:t>
            </a:r>
            <a:r>
              <a:rPr lang="el-GR" altLang="en-US" sz="2000" dirty="0">
                <a:latin typeface="Calibri" pitchFamily="34" charset="0"/>
              </a:rPr>
              <a:t>: πως είναι τοποθετημένες οι εγγραφές ενός αρχείου όταν αποθηκεύονται στο δίσκο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Οργάνωση Αρχείων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482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9B0DD-31E4-4C33-9B2A-773258CFD6DF}" type="slidenum">
              <a:rPr lang="el-GR" altLang="en-US"/>
              <a:pPr>
                <a:defRPr/>
              </a:pPr>
              <a:t>41</a:t>
            </a:fld>
            <a:endParaRPr lang="el-GR" altLang="en-US" dirty="0"/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551873" y="1856509"/>
            <a:ext cx="8153400" cy="769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Σωρού (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heap file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ή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pile file): </a:t>
            </a:r>
            <a:r>
              <a:rPr lang="el-GR" altLang="en-US" sz="2000" dirty="0">
                <a:latin typeface="Calibri" pitchFamily="34" charset="0"/>
              </a:rPr>
              <a:t>Οι εγγραφές τοποθετούνται στο αρχείο με τη σειρά που εισάγονται </a:t>
            </a:r>
          </a:p>
        </p:txBody>
      </p:sp>
      <p:sp>
        <p:nvSpPr>
          <p:cNvPr id="54279" name="Text Box 5"/>
          <p:cNvSpPr txBox="1">
            <a:spLocks noChangeArrowheads="1"/>
          </p:cNvSpPr>
          <p:nvPr/>
        </p:nvSpPr>
        <p:spPr bwMode="auto">
          <a:xfrm>
            <a:off x="780473" y="34567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4280" name="Text Box 6"/>
          <p:cNvSpPr txBox="1">
            <a:spLocks noChangeArrowheads="1"/>
          </p:cNvSpPr>
          <p:nvPr/>
        </p:nvSpPr>
        <p:spPr bwMode="auto">
          <a:xfrm>
            <a:off x="780473" y="4675909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2. Αναζήτηση</a:t>
            </a:r>
            <a:r>
              <a:rPr lang="en-US" altLang="en-US" sz="2000" b="1" dirty="0">
                <a:latin typeface="Calibri" pitchFamily="34" charset="0"/>
              </a:rPr>
              <a:t> </a:t>
            </a:r>
            <a:r>
              <a:rPr lang="en-US" altLang="en-US" dirty="0">
                <a:latin typeface="Calibri" pitchFamily="34" charset="0"/>
              </a:rPr>
              <a:t>(</a:t>
            </a:r>
            <a:r>
              <a:rPr lang="el-GR" altLang="en-US" dirty="0">
                <a:latin typeface="Calibri" pitchFamily="34" charset="0"/>
              </a:rPr>
              <a:t>μέσος χρόνος) </a:t>
            </a:r>
          </a:p>
        </p:txBody>
      </p:sp>
      <p:sp>
        <p:nvSpPr>
          <p:cNvPr id="54281" name="Text Box 7"/>
          <p:cNvSpPr txBox="1">
            <a:spLocks noChangeArrowheads="1"/>
          </p:cNvSpPr>
          <p:nvPr/>
        </p:nvSpPr>
        <p:spPr bwMode="auto">
          <a:xfrm>
            <a:off x="323273" y="2847109"/>
            <a:ext cx="7620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Μη </a:t>
            </a:r>
            <a:r>
              <a:rPr lang="el-GR" altLang="en-US" sz="2000" dirty="0" smtClean="0">
                <a:latin typeface="Calibri" pitchFamily="34" charset="0"/>
              </a:rPr>
              <a:t>διατεταγμένο </a:t>
            </a:r>
            <a:r>
              <a:rPr lang="el-GR" altLang="en-US" sz="2000" dirty="0">
                <a:latin typeface="Calibri" pitchFamily="34" charset="0"/>
              </a:rPr>
              <a:t>αρχείο</a:t>
            </a:r>
          </a:p>
        </p:txBody>
      </p:sp>
      <p:sp>
        <p:nvSpPr>
          <p:cNvPr id="751624" name="Text Box 8"/>
          <p:cNvSpPr txBox="1">
            <a:spLocks noChangeArrowheads="1"/>
          </p:cNvSpPr>
          <p:nvPr/>
        </p:nvSpPr>
        <p:spPr bwMode="auto">
          <a:xfrm>
            <a:off x="1466273" y="3990109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751625" name="Text Box 9"/>
          <p:cNvSpPr txBox="1">
            <a:spLocks noChangeArrowheads="1"/>
          </p:cNvSpPr>
          <p:nvPr/>
        </p:nvSpPr>
        <p:spPr bwMode="auto">
          <a:xfrm>
            <a:off x="1466273" y="5133109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B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+ R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* 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l-GR" b="1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4284" name="Text Box 10"/>
          <p:cNvSpPr txBox="1">
            <a:spLocks noChangeArrowheads="1"/>
          </p:cNvSpPr>
          <p:nvPr/>
        </p:nvSpPr>
        <p:spPr bwMode="auto">
          <a:xfrm>
            <a:off x="4661911" y="3207472"/>
            <a:ext cx="3744912" cy="161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</a:t>
            </a:r>
            <a:r>
              <a:rPr lang="en-US" altLang="en-US">
                <a:latin typeface="Calibri" pitchFamily="34" charset="0"/>
              </a:rPr>
              <a:t>#blocks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#</a:t>
            </a:r>
            <a:r>
              <a:rPr lang="el-GR" altLang="en-US">
                <a:latin typeface="Calibri" pitchFamily="34" charset="0"/>
              </a:rPr>
              <a:t>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9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E8D88A-59DA-4790-A1F3-B058A5DDC83C}" type="slidenum">
              <a:rPr lang="el-GR" altLang="en-US"/>
              <a:pPr>
                <a:defRPr/>
              </a:pPr>
              <a:t>42</a:t>
            </a:fld>
            <a:endParaRPr lang="el-GR" altLang="en-US"/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12954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Σημάδι διαγραφής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331913" y="3573463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Περιοδική αναδιοργάνωση</a:t>
            </a:r>
          </a:p>
        </p:txBody>
      </p:sp>
      <p:sp>
        <p:nvSpPr>
          <p:cNvPr id="752646" name="Text Box 6"/>
          <p:cNvSpPr txBox="1">
            <a:spLocks noChangeArrowheads="1"/>
          </p:cNvSpPr>
          <p:nvPr/>
        </p:nvSpPr>
        <p:spPr bwMode="auto">
          <a:xfrm>
            <a:off x="2057400" y="4343400"/>
            <a:ext cx="539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(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1267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8191D8-53D6-4FF9-87FD-A331353F4A93}" type="slidenum">
              <a:rPr lang="el-GR" altLang="en-US"/>
              <a:pPr>
                <a:defRPr/>
              </a:pPr>
              <a:t>43</a:t>
            </a:fld>
            <a:endParaRPr lang="el-GR" altLang="en-US"/>
          </a:p>
        </p:txBody>
      </p:sp>
      <p:sp>
        <p:nvSpPr>
          <p:cNvPr id="56326" name="Text Box 3"/>
          <p:cNvSpPr txBox="1">
            <a:spLocks noChangeArrowheads="1"/>
          </p:cNvSpPr>
          <p:nvPr/>
        </p:nvSpPr>
        <p:spPr bwMode="auto">
          <a:xfrm>
            <a:off x="304800" y="2057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1143000" y="2819400"/>
            <a:ext cx="495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- εγγραφή μεταβλητού μήκους</a:t>
            </a: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395288" y="45085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6. Ανάγνωση όλων των εγγραφών σε διάταξη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971550" y="4941888"/>
            <a:ext cx="7620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Εξωτερική ταξινόμηση συνήθως μια παραλλαγή της ταξινόμησης με συγχώνευση</a:t>
            </a:r>
          </a:p>
        </p:txBody>
      </p:sp>
      <p:sp>
        <p:nvSpPr>
          <p:cNvPr id="56330" name="Text Box 7"/>
          <p:cNvSpPr txBox="1">
            <a:spLocks noChangeArrowheads="1"/>
          </p:cNvSpPr>
          <p:nvPr/>
        </p:nvSpPr>
        <p:spPr bwMode="auto">
          <a:xfrm>
            <a:off x="395288" y="3573463"/>
            <a:ext cx="792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Σάρωση </a:t>
            </a:r>
            <a:r>
              <a:rPr lang="en-US" altLang="en-US" sz="2000" b="1" dirty="0">
                <a:latin typeface="Calibri" pitchFamily="34" charset="0"/>
              </a:rPr>
              <a:t>(scan) </a:t>
            </a:r>
            <a:r>
              <a:rPr lang="el-GR" altLang="en-US" sz="2000" b="1" dirty="0">
                <a:latin typeface="Calibri" pitchFamily="34" charset="0"/>
              </a:rPr>
              <a:t>Ανάγνωση όλων των εγγραφών</a:t>
            </a:r>
            <a:endParaRPr lang="en-US" altLang="en-US" sz="2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000" b="1" dirty="0">
                <a:latin typeface="Calibri" pitchFamily="34" charset="0"/>
              </a:rPr>
              <a:t>	</a:t>
            </a:r>
            <a:r>
              <a:rPr lang="en-US" altLang="en-US" sz="2000" dirty="0">
                <a:latin typeface="Calibri" pitchFamily="34" charset="0"/>
              </a:rPr>
              <a:t>B*</a:t>
            </a:r>
            <a:r>
              <a:rPr lang="en-US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altLang="en-US" sz="2000" dirty="0" smtClean="0">
                <a:latin typeface="Calibri" pitchFamily="34" charset="0"/>
              </a:rPr>
              <a:t>+ </a:t>
            </a:r>
            <a:r>
              <a:rPr lang="en-US" alt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R*</a:t>
            </a:r>
            <a:r>
              <a:rPr lang="el-GR" alt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Τ</a:t>
            </a:r>
            <a:r>
              <a:rPr lang="en-US" alt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altLang="en-US" sz="2000" dirty="0">
                <a:latin typeface="Calibri" pitchFamily="34" charset="0"/>
              </a:rPr>
              <a:t>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Σωρού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 Files)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5122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8307C-EE44-4A2A-BEF5-12126AAC6BFA}" type="slidenum">
              <a:rPr lang="el-GR" altLang="en-US"/>
              <a:pPr>
                <a:defRPr/>
              </a:pPr>
              <a:t>44</a:t>
            </a:fld>
            <a:endParaRPr lang="el-GR" altLang="en-US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250825" y="2060575"/>
            <a:ext cx="670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Ταξινομημένα/Διατεταγμένα Αρχεία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7696200" cy="76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Φυσική διάταξη των εγγραφών ενός αρχείου με βάση την τιμή ενός από τα πεδία του το οποίο λέγεται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διάταξης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ordering field)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7352" name="Text Box 5"/>
          <p:cNvSpPr txBox="1">
            <a:spLocks noChangeArrowheads="1"/>
          </p:cNvSpPr>
          <p:nvPr/>
        </p:nvSpPr>
        <p:spPr bwMode="auto">
          <a:xfrm>
            <a:off x="304800" y="4038600"/>
            <a:ext cx="800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Διατεταγμένο ή φυσικό αρχείο</a:t>
            </a:r>
          </a:p>
        </p:txBody>
      </p:sp>
      <p:sp>
        <p:nvSpPr>
          <p:cNvPr id="57353" name="Text Box 6"/>
          <p:cNvSpPr txBox="1">
            <a:spLocks noChangeArrowheads="1"/>
          </p:cNvSpPr>
          <p:nvPr/>
        </p:nvSpPr>
        <p:spPr bwMode="auto">
          <a:xfrm>
            <a:off x="323850" y="4797425"/>
            <a:ext cx="8443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Αν το πεδίο διάταξης είναι και κλειδί τότε λέγεται και </a:t>
            </a:r>
            <a:r>
              <a:rPr lang="el-GR" alt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 διάταξης</a:t>
            </a:r>
            <a:endParaRPr lang="el-GR" alt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Διατεταγμένο Αρχείο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142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6B8D6-E6BD-4DC9-A338-A891CB6DEA6B}" type="slidenum">
              <a:rPr lang="el-GR" altLang="en-US"/>
              <a:pPr>
                <a:defRPr/>
              </a:pPr>
              <a:t>45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391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i</a:t>
            </a:r>
            <a:r>
              <a:rPr lang="el-GR" altLang="en-US" sz="2000">
                <a:latin typeface="Calibri" pitchFamily="34" charset="0"/>
              </a:rPr>
              <a:t>. Εύρεση της σωστής θέσης της εγγραφής στο αρχείο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3400" y="3048000"/>
            <a:ext cx="7696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ii. Μετακίνηση εγγραφών για να κάνουμε χώρο για την εισαγωγή της</a:t>
            </a: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827088" y="36449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Κατά μέσο όρο μετακίνηση των μισών εγγραφών</a:t>
            </a:r>
          </a:p>
        </p:txBody>
      </p:sp>
      <p:sp>
        <p:nvSpPr>
          <p:cNvPr id="755719" name="Text Box 7"/>
          <p:cNvSpPr txBox="1">
            <a:spLocks noChangeArrowheads="1"/>
          </p:cNvSpPr>
          <p:nvPr/>
        </p:nvSpPr>
        <p:spPr bwMode="auto">
          <a:xfrm>
            <a:off x="471619" y="4477830"/>
            <a:ext cx="504031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 αναζήτησης +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2 * (0.5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Β </a:t>
            </a:r>
            <a:r>
              <a:rPr lang="en-US" sz="2000" dirty="0">
                <a:latin typeface="Calibri" pitchFamily="34" charset="0"/>
              </a:rPr>
              <a:t>*</a:t>
            </a:r>
            <a:r>
              <a:rPr lang="el-GR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(Τ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+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R</a:t>
            </a:r>
            <a:r>
              <a:rPr lang="el-GR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*</a:t>
            </a:r>
            <a:r>
              <a:rPr lang="el-GR" sz="2000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 Τ</a:t>
            </a:r>
            <a:r>
              <a:rPr lang="en-US" sz="2000" baseline="-25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</a:rPr>
              <a:t>))</a:t>
            </a:r>
            <a:endParaRPr lang="el-GR" sz="20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4932363" y="4149725"/>
            <a:ext cx="3384550" cy="188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b="1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13979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8AD37-8C4F-4944-BEA5-B5ED0643E185}" type="slidenum">
              <a:rPr lang="el-GR" altLang="en-US"/>
              <a:pPr>
                <a:defRPr/>
              </a:pPr>
              <a:t>46</a:t>
            </a:fld>
            <a:endParaRPr lang="el-GR" altLang="en-US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1. Εισαγωγή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609600" y="33528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Διατήρηση </a:t>
            </a:r>
            <a:r>
              <a:rPr lang="el-GR" altLang="en-US" sz="2000" dirty="0">
                <a:latin typeface="Calibri" pitchFamily="34" charset="0"/>
              </a:rPr>
              <a:t>κάποιου αχρησιμοποίητου χώρου ανά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7924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 Δημιουργία </a:t>
            </a:r>
            <a:r>
              <a:rPr lang="el-GR" altLang="en-US" sz="2000" dirty="0">
                <a:latin typeface="Calibri" pitchFamily="34" charset="0"/>
              </a:rPr>
              <a:t>ενός προσωρινού μη διατεταγμένου αρχείου (αρχείο υπερχείλισης) + κυρίως αρχείο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131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0AFF8-2AB9-4B71-BFFD-0144248E7A80}" type="slidenum">
              <a:rPr lang="el-GR" altLang="en-US"/>
              <a:pPr>
                <a:defRPr/>
              </a:pPr>
              <a:t>47</a:t>
            </a:fld>
            <a:endParaRPr lang="el-GR" altLang="en-US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457200" y="21209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</a:t>
            </a:r>
            <a:r>
              <a:rPr lang="en-US" altLang="en-US" sz="2000" b="1">
                <a:latin typeface="Calibri" pitchFamily="34" charset="0"/>
              </a:rPr>
              <a:t> (</a:t>
            </a:r>
            <a:r>
              <a:rPr lang="el-GR" altLang="en-US" sz="2000" b="1">
                <a:latin typeface="Calibri" pitchFamily="34" charset="0"/>
              </a:rPr>
              <a:t>με επιλογή ισότητας)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533400" y="2882900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 dirty="0">
                <a:latin typeface="Calibri" pitchFamily="34" charset="0"/>
              </a:rPr>
              <a:t>αποδοτική αν η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συνθήκη αναζήτησης </a:t>
            </a:r>
            <a:r>
              <a:rPr lang="el-GR" altLang="en-US" sz="2000" i="1" dirty="0">
                <a:latin typeface="Calibri" pitchFamily="34" charset="0"/>
              </a:rPr>
              <a:t>είναι στο</a:t>
            </a:r>
            <a:r>
              <a:rPr lang="el-GR" altLang="en-US" sz="2000" i="1" dirty="0">
                <a:solidFill>
                  <a:srgbClr val="3399FF"/>
                </a:solidFill>
                <a:latin typeface="Calibri" pitchFamily="34" charset="0"/>
              </a:rPr>
              <a:t> </a:t>
            </a:r>
            <a:r>
              <a:rPr lang="el-GR" alt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ταξινόμησης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533400" y="3644900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Έστω </a:t>
            </a:r>
            <a:r>
              <a:rPr lang="en-US" altLang="en-US" sz="2000">
                <a:latin typeface="Calibri" pitchFamily="34" charset="0"/>
              </a:rPr>
              <a:t>Β blocks, </a:t>
            </a:r>
            <a:r>
              <a:rPr lang="el-GR" altLang="en-US" sz="2000">
                <a:latin typeface="Calibri" pitchFamily="34" charset="0"/>
              </a:rPr>
              <a:t>αναζήτηση της εγγραφής με τιμή </a:t>
            </a:r>
            <a:r>
              <a:rPr lang="en-US" altLang="en-US" sz="2000" i="1">
                <a:latin typeface="Calibri" pitchFamily="34" charset="0"/>
              </a:rPr>
              <a:t>K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στο πεδίο διάταξης</a:t>
            </a:r>
          </a:p>
        </p:txBody>
      </p:sp>
      <p:sp>
        <p:nvSpPr>
          <p:cNvPr id="60425" name="Text Box 6"/>
          <p:cNvSpPr txBox="1">
            <a:spLocks noChangeArrowheads="1"/>
          </p:cNvSpPr>
          <p:nvPr/>
        </p:nvSpPr>
        <p:spPr bwMode="auto">
          <a:xfrm>
            <a:off x="611188" y="4581525"/>
            <a:ext cx="7696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Σημείωση: Υποθέτουμε ότι οι διευθύνσεις των </a:t>
            </a:r>
            <a:r>
              <a:rPr lang="en-US" altLang="en-US" sz="2000">
                <a:latin typeface="Calibri" pitchFamily="34" charset="0"/>
              </a:rPr>
              <a:t>blocks </a:t>
            </a:r>
            <a:r>
              <a:rPr lang="el-GR" altLang="en-US" sz="2000">
                <a:latin typeface="Calibri" pitchFamily="34" charset="0"/>
              </a:rPr>
              <a:t>του αρχείου είναι αποθηκευμένες στην επικεφαλίδα του αρχείου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8972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50973D-A685-4E5F-8C12-05D54DBB3607}" type="slidenum">
              <a:rPr lang="el-GR" altLang="en-US"/>
              <a:pPr>
                <a:defRPr/>
              </a:pPr>
              <a:t>48</a:t>
            </a:fld>
            <a:endParaRPr lang="el-GR" altLang="en-US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εγγραφής (συνέχεια)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609600" y="2209800"/>
            <a:ext cx="556260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lower := 1; upper := Β;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while (upper </a:t>
            </a:r>
            <a:r>
              <a:rPr lang="en-US" altLang="en-US" sz="1600" dirty="0">
                <a:latin typeface="+mn-lt"/>
                <a:sym typeface="Symbol" pitchFamily="18" charset="2"/>
              </a:rPr>
              <a:t> lower)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r>
              <a:rPr lang="en-US" altLang="en-US" sz="1600" dirty="0">
                <a:latin typeface="+mn-lt"/>
                <a:sym typeface="Symbol" pitchFamily="18" charset="2"/>
              </a:rPr>
              <a:t> := (lower + upper) div 2;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  <a:sym typeface="Symbol" pitchFamily="18" charset="2"/>
              </a:rPr>
              <a:t>        read block </a:t>
            </a:r>
            <a:r>
              <a:rPr lang="en-US" altLang="en-US" sz="1600" dirty="0" err="1">
                <a:latin typeface="+mn-lt"/>
                <a:sym typeface="Symbol" pitchFamily="18" charset="2"/>
              </a:rPr>
              <a:t>i</a:t>
            </a:r>
            <a:endParaRPr lang="en-US" altLang="en-US" sz="1600" dirty="0">
              <a:latin typeface="+mn-lt"/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</a:t>
            </a:r>
            <a:r>
              <a:rPr lang="el-GR" altLang="en-US" sz="1600" dirty="0" err="1">
                <a:latin typeface="+mn-lt"/>
              </a:rPr>
              <a:t>if</a:t>
            </a:r>
            <a:r>
              <a:rPr lang="el-GR" altLang="en-US" sz="1600" dirty="0">
                <a:latin typeface="+mn-lt"/>
              </a:rPr>
              <a:t> (K &lt; τιμής διάταξης της πρώτης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upper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- 1;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if (K &gt; </a:t>
            </a:r>
            <a:r>
              <a:rPr lang="el-GR" altLang="en-US" sz="1600" dirty="0">
                <a:latin typeface="+mn-lt"/>
              </a:rPr>
              <a:t>τιμής διάταξης της  τελευταίας εγγραφής)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                 </a:t>
            </a:r>
            <a:r>
              <a:rPr lang="en-US" altLang="en-US" sz="1600" dirty="0">
                <a:latin typeface="+mn-lt"/>
              </a:rPr>
              <a:t>lower := </a:t>
            </a:r>
            <a:r>
              <a:rPr lang="en-US" altLang="en-US" sz="1600" dirty="0" err="1">
                <a:latin typeface="+mn-lt"/>
              </a:rPr>
              <a:t>i</a:t>
            </a:r>
            <a:r>
              <a:rPr lang="en-US" altLang="en-US" sz="1600" dirty="0">
                <a:latin typeface="+mn-lt"/>
              </a:rPr>
              <a:t> + 1;</a:t>
            </a:r>
          </a:p>
          <a:p>
            <a:pPr>
              <a:spcBef>
                <a:spcPct val="50000"/>
              </a:spcBef>
            </a:pPr>
            <a:r>
              <a:rPr lang="en-US" altLang="en-US" sz="1600" dirty="0">
                <a:latin typeface="+mn-lt"/>
              </a:rPr>
              <a:t>       else ...</a:t>
            </a:r>
            <a:endParaRPr lang="el-GR" altLang="en-US" sz="1600" dirty="0">
              <a:latin typeface="+mn-lt"/>
            </a:endParaRPr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4643438" y="2349500"/>
            <a:ext cx="424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Χρόνος</a:t>
            </a:r>
            <a:r>
              <a:rPr lang="en-US" sz="2000" dirty="0">
                <a:latin typeface="Calibri" pitchFamily="34" charset="0"/>
              </a:rPr>
              <a:t>: log B * (</a:t>
            </a:r>
            <a:r>
              <a:rPr lang="el-GR" sz="2000" dirty="0">
                <a:latin typeface="Calibri" pitchFamily="34" charset="0"/>
              </a:rPr>
              <a:t>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log 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4500563" y="5732463"/>
            <a:ext cx="365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 Συνθήκη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πχ., &lt;= ??</a:t>
            </a:r>
          </a:p>
        </p:txBody>
      </p:sp>
      <p:sp>
        <p:nvSpPr>
          <p:cNvPr id="61450" name="Text Box 7"/>
          <p:cNvSpPr txBox="1">
            <a:spLocks noChangeArrowheads="1"/>
          </p:cNvSpPr>
          <p:nvPr/>
        </p:nvSpPr>
        <p:spPr bwMode="auto">
          <a:xfrm>
            <a:off x="5940425" y="2852738"/>
            <a:ext cx="2665413" cy="2170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Β</a:t>
            </a:r>
            <a:r>
              <a:rPr lang="el-GR" altLang="en-US">
                <a:latin typeface="Calibri" pitchFamily="34" charset="0"/>
              </a:rPr>
              <a:t> #</a:t>
            </a:r>
            <a:r>
              <a:rPr lang="en-US" altLang="en-US">
                <a:latin typeface="Calibri" pitchFamily="34" charset="0"/>
              </a:rPr>
              <a:t>blocks 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en-US" b="1">
                <a:latin typeface="Calibri" pitchFamily="34" charset="0"/>
              </a:rPr>
              <a:t>R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#εγγραφών ανά </a:t>
            </a:r>
            <a:r>
              <a:rPr lang="en-US" altLang="en-US">
                <a:latin typeface="Calibri" pitchFamily="34" charset="0"/>
              </a:rPr>
              <a:t>block 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D</a:t>
            </a:r>
            <a:r>
              <a:rPr lang="en-US" altLang="en-US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μεταφοράς </a:t>
            </a:r>
            <a:r>
              <a:rPr lang="en-US" altLang="en-US">
                <a:latin typeface="Calibri" pitchFamily="34" charset="0"/>
              </a:rPr>
              <a:t>block</a:t>
            </a:r>
            <a:endParaRPr lang="el-GR" altLang="en-US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altLang="en-US" b="1">
                <a:latin typeface="Calibri" pitchFamily="34" charset="0"/>
              </a:rPr>
              <a:t>Τ</a:t>
            </a:r>
            <a:r>
              <a:rPr lang="en-US" altLang="en-US" sz="2000" baseline="-25000">
                <a:latin typeface="Calibri" pitchFamily="34" charset="0"/>
              </a:rPr>
              <a:t>C</a:t>
            </a:r>
            <a:r>
              <a:rPr lang="en-US" altLang="en-US" b="1">
                <a:latin typeface="Calibri" pitchFamily="34" charset="0"/>
              </a:rPr>
              <a:t> </a:t>
            </a:r>
            <a:r>
              <a:rPr lang="el-GR" altLang="en-US">
                <a:latin typeface="Calibri" pitchFamily="34" charset="0"/>
              </a:rPr>
              <a:t>χρόνος επεξεργασίας ανά εγγραφή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95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25E1A8-C34D-4DBD-96EC-E1229127A335}" type="slidenum">
              <a:rPr lang="el-GR" altLang="en-US"/>
              <a:pPr>
                <a:defRPr/>
              </a:pPr>
              <a:t>49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3. Διαγραφή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914400" y="2743200"/>
            <a:ext cx="769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Μετακίνηση εγγραφών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914400" y="3352800"/>
            <a:ext cx="746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l-GR" altLang="en-US" sz="2000" dirty="0" smtClean="0">
                <a:latin typeface="Calibri" pitchFamily="34" charset="0"/>
              </a:rPr>
              <a:t>  Χρήση </a:t>
            </a:r>
            <a:r>
              <a:rPr lang="el-GR" altLang="en-US" sz="2000" dirty="0">
                <a:latin typeface="Calibri" pitchFamily="34" charset="0"/>
              </a:rPr>
              <a:t>σημαδιού διαγραφής</a:t>
            </a:r>
          </a:p>
        </p:txBody>
      </p:sp>
      <p:sp>
        <p:nvSpPr>
          <p:cNvPr id="62473" name="Text Box 6"/>
          <p:cNvSpPr txBox="1">
            <a:spLocks noChangeArrowheads="1"/>
          </p:cNvSpPr>
          <p:nvPr/>
        </p:nvSpPr>
        <p:spPr bwMode="auto">
          <a:xfrm>
            <a:off x="323850" y="4005263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4. Τροποποίηση  εγγραφής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640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35752-3ACE-4420-9001-EDA4167528C0}" type="slidenum">
              <a:rPr lang="el-GR" altLang="en-US"/>
              <a:pPr>
                <a:defRPr/>
              </a:pPr>
              <a:t>5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39750" y="1264430"/>
            <a:ext cx="82804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914400" indent="-4572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 smtClean="0">
                <a:latin typeface="Calibri" pitchFamily="34" charset="0"/>
              </a:rPr>
              <a:t>Τυπικά,</a:t>
            </a:r>
            <a:endParaRPr lang="el-GR" altLang="en-US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Κάθε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σχέση</a:t>
            </a:r>
            <a:r>
              <a:rPr lang="el-GR" altLang="en-US" sz="2400" dirty="0">
                <a:latin typeface="Calibri" pitchFamily="34" charset="0"/>
              </a:rPr>
              <a:t> (το στιγμιότυπο της) αποθηκεύεται σε </a:t>
            </a:r>
            <a:r>
              <a:rPr lang="el-GR" altLang="en-US" sz="2400" i="1" dirty="0">
                <a:latin typeface="Calibri" pitchFamily="34" charset="0"/>
              </a:rPr>
              <a:t>ένα αρχείο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Η αποθήκευση είναι </a:t>
            </a:r>
            <a:r>
              <a:rPr lang="el-GR" alt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οριζόντια</a:t>
            </a:r>
            <a:r>
              <a:rPr lang="el-GR" altLang="en-US" sz="2400" dirty="0">
                <a:latin typeface="Calibri" pitchFamily="34" charset="0"/>
              </a:rPr>
              <a:t>: κάθε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πλειάδα</a:t>
            </a:r>
            <a:r>
              <a:rPr lang="el-GR" altLang="en-US" sz="2400" dirty="0">
                <a:latin typeface="Calibri" pitchFamily="34" charset="0"/>
              </a:rPr>
              <a:t> της σχέσης αντιστοιχεί σε μια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εγγραφή</a:t>
            </a:r>
            <a:r>
              <a:rPr lang="el-GR" altLang="en-US" sz="2400" dirty="0">
                <a:latin typeface="Calibri" pitchFamily="34" charset="0"/>
              </a:rPr>
              <a:t> του αρχείου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400" dirty="0">
                <a:latin typeface="Calibri" pitchFamily="34" charset="0"/>
              </a:rPr>
              <a:t>Δηλαδή, ένα αρχείο είναι μια ακολουθία από πλειάδες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539750" y="5229225"/>
            <a:ext cx="5184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000">
              <a:latin typeface="Arial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477838" y="4203838"/>
            <a:ext cx="82089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Σύγχρονη Τάση: </a:t>
            </a:r>
            <a:r>
              <a:rPr lang="en-US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Column stores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(κάθετη </a:t>
            </a:r>
            <a:r>
              <a:rPr lang="el-GR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αποθήκευση ή αποθήκευση </a:t>
            </a:r>
            <a:r>
              <a:rPr lang="el-GR" altLang="en-US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ανά στήλη)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229225"/>
            <a:ext cx="756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Ευρετήρια – Βοηθητικές δομές για την προσπέλαση στα αρχεία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73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1D085-46EF-4EE3-ABC0-D87D3F93CCD7}" type="slidenum">
              <a:rPr lang="el-GR" altLang="en-US"/>
              <a:pPr>
                <a:defRPr/>
              </a:pPr>
              <a:t>50</a:t>
            </a:fld>
            <a:endParaRPr lang="el-GR" altLang="en-US"/>
          </a:p>
        </p:txBody>
      </p:sp>
      <p:sp>
        <p:nvSpPr>
          <p:cNvPr id="63494" name="Text Box 3"/>
          <p:cNvSpPr txBox="1">
            <a:spLocks noChangeArrowheads="1"/>
          </p:cNvSpPr>
          <p:nvPr/>
        </p:nvSpPr>
        <p:spPr bwMode="auto">
          <a:xfrm>
            <a:off x="609600" y="3200400"/>
            <a:ext cx="792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5. Ανάγνωση όλων των εγγραφών σε διάταξη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Διατεταγμένο Αρχείο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0543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2D1433-5FDC-4543-A16E-8DE23DD9BE7C}" type="slidenum">
              <a:rPr lang="el-GR" altLang="en-US"/>
              <a:pPr>
                <a:defRPr/>
              </a:pPr>
              <a:t>51</a:t>
            </a:fld>
            <a:endParaRPr lang="el-GR" altLang="en-US"/>
          </a:p>
        </p:txBody>
      </p:sp>
      <p:sp>
        <p:nvSpPr>
          <p:cNvPr id="64518" name="Text Box 3"/>
          <p:cNvSpPr txBox="1">
            <a:spLocks noChangeArrowheads="1"/>
          </p:cNvSpPr>
          <p:nvPr/>
        </p:nvSpPr>
        <p:spPr bwMode="auto">
          <a:xfrm>
            <a:off x="539750" y="2205038"/>
            <a:ext cx="765333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Clr>
                <a:srgbClr val="990000"/>
              </a:buClr>
            </a:pPr>
            <a:r>
              <a:rPr lang="el-GR" altLang="en-US" sz="2800" dirty="0" smtClean="0">
                <a:latin typeface="Calibri" pitchFamily="34" charset="0"/>
              </a:rPr>
              <a:t>Βασική </a:t>
            </a:r>
            <a:r>
              <a:rPr lang="el-GR" altLang="en-US" sz="2800" dirty="0">
                <a:latin typeface="Calibri" pitchFamily="34" charset="0"/>
              </a:rPr>
              <a:t>ιδέα: η τοποθέτηση των εγγραφών στα </a:t>
            </a:r>
            <a:r>
              <a:rPr lang="en-US" altLang="en-US" sz="2800" dirty="0">
                <a:latin typeface="Calibri" pitchFamily="34" charset="0"/>
              </a:rPr>
              <a:t>blocks </a:t>
            </a:r>
            <a:r>
              <a:rPr lang="el-GR" altLang="en-US" sz="2800" dirty="0">
                <a:latin typeface="Calibri" pitchFamily="34" charset="0"/>
              </a:rPr>
              <a:t>του αρχείου γίνεται εφαρμόζοντας μια συνάρτηση κατακερματισμού σε κάποιο από τα πεδία της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57032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1E9A3-D94B-4821-900B-6C1AF56D8482}" type="slidenum">
              <a:rPr lang="el-GR" altLang="en-US"/>
              <a:pPr>
                <a:defRPr/>
              </a:pPr>
              <a:t>52</a:t>
            </a:fld>
            <a:endParaRPr lang="el-GR" altLang="en-US"/>
          </a:p>
        </p:txBody>
      </p:sp>
      <p:sp>
        <p:nvSpPr>
          <p:cNvPr id="65542" name="Text Box 3"/>
          <p:cNvSpPr txBox="1">
            <a:spLocks noChangeArrowheads="1"/>
          </p:cNvSpPr>
          <p:nvPr/>
        </p:nvSpPr>
        <p:spPr bwMode="auto">
          <a:xfrm>
            <a:off x="396875" y="2030816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(τα δεδομένα είναι στη μνήμη, όπως στις δομές δεδομένων)</a:t>
            </a:r>
          </a:p>
        </p:txBody>
      </p:sp>
      <p:sp>
        <p:nvSpPr>
          <p:cNvPr id="65543" name="Text Box 4"/>
          <p:cNvSpPr txBox="1">
            <a:spLocks noChangeArrowheads="1"/>
          </p:cNvSpPr>
          <p:nvPr/>
        </p:nvSpPr>
        <p:spPr bwMode="auto">
          <a:xfrm>
            <a:off x="911225" y="3843338"/>
            <a:ext cx="6477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alibri" pitchFamily="34" charset="0"/>
              </a:rPr>
              <a:t>h</a:t>
            </a:r>
            <a:r>
              <a:rPr lang="el-GR" altLang="en-US" sz="2000">
                <a:latin typeface="Calibri" pitchFamily="34" charset="0"/>
              </a:rPr>
              <a:t>: </a:t>
            </a:r>
            <a:r>
              <a:rPr lang="el-GR" altLang="en-US" sz="2000" i="1">
                <a:latin typeface="Calibri" pitchFamily="34" charset="0"/>
              </a:rPr>
              <a:t>συνάρτηση κατακερματισμού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44625" y="4300538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i</a:t>
            </a:r>
          </a:p>
        </p:txBody>
      </p:sp>
      <p:grpSp>
        <p:nvGrpSpPr>
          <p:cNvPr id="65545" name="Group 6"/>
          <p:cNvGrpSpPr>
            <a:grpSpLocks/>
          </p:cNvGrpSpPr>
          <p:nvPr/>
        </p:nvGrpSpPr>
        <p:grpSpPr bwMode="auto">
          <a:xfrm>
            <a:off x="682625" y="4605338"/>
            <a:ext cx="2971800" cy="1143000"/>
            <a:chOff x="384" y="2448"/>
            <a:chExt cx="1872" cy="720"/>
          </a:xfrm>
        </p:grpSpPr>
        <p:sp>
          <p:nvSpPr>
            <p:cNvPr id="65551" name="Text Box 7"/>
            <p:cNvSpPr txBox="1">
              <a:spLocks noChangeArrowheads="1"/>
            </p:cNvSpPr>
            <p:nvPr/>
          </p:nvSpPr>
          <p:spPr bwMode="auto">
            <a:xfrm>
              <a:off x="384" y="2688"/>
              <a:ext cx="187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Πεδίο αναζήτησης - Πεδίο κατακερματισμού</a:t>
              </a:r>
            </a:p>
          </p:txBody>
        </p:sp>
        <p:sp>
          <p:nvSpPr>
            <p:cNvPr id="65552" name="Rectangle 8"/>
            <p:cNvSpPr>
              <a:spLocks noChangeArrowheads="1"/>
            </p:cNvSpPr>
            <p:nvPr/>
          </p:nvSpPr>
          <p:spPr bwMode="auto">
            <a:xfrm>
              <a:off x="384" y="2688"/>
              <a:ext cx="17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3" name="Line 9"/>
            <p:cNvSpPr>
              <a:spLocks noChangeShapeType="1"/>
            </p:cNvSpPr>
            <p:nvPr/>
          </p:nvSpPr>
          <p:spPr bwMode="auto">
            <a:xfrm flipV="1">
              <a:off x="1008" y="2448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5546" name="Group 10"/>
          <p:cNvGrpSpPr>
            <a:grpSpLocks/>
          </p:cNvGrpSpPr>
          <p:nvPr/>
        </p:nvGrpSpPr>
        <p:grpSpPr bwMode="auto">
          <a:xfrm>
            <a:off x="2587625" y="4376738"/>
            <a:ext cx="5657850" cy="401637"/>
            <a:chOff x="1392" y="2640"/>
            <a:chExt cx="3216" cy="240"/>
          </a:xfrm>
        </p:grpSpPr>
        <p:sp>
          <p:nvSpPr>
            <p:cNvPr id="65548" name="Text Box 11"/>
            <p:cNvSpPr txBox="1">
              <a:spLocks noChangeArrowheads="1"/>
            </p:cNvSpPr>
            <p:nvPr/>
          </p:nvSpPr>
          <p:spPr bwMode="auto">
            <a:xfrm>
              <a:off x="1872" y="2640"/>
              <a:ext cx="2736" cy="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Σε ποιο κάδο - τιμή από 0 έως Μ-1</a:t>
              </a:r>
            </a:p>
          </p:txBody>
        </p:sp>
        <p:sp>
          <p:nvSpPr>
            <p:cNvPr id="65549" name="Rectangle 12"/>
            <p:cNvSpPr>
              <a:spLocks noChangeArrowheads="1"/>
            </p:cNvSpPr>
            <p:nvPr/>
          </p:nvSpPr>
          <p:spPr bwMode="auto">
            <a:xfrm>
              <a:off x="1872" y="2640"/>
              <a:ext cx="2448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65550" name="Line 13"/>
            <p:cNvSpPr>
              <a:spLocks noChangeShapeType="1"/>
            </p:cNvSpPr>
            <p:nvPr/>
          </p:nvSpPr>
          <p:spPr bwMode="auto">
            <a:xfrm flipH="1">
              <a:off x="1392" y="27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47" name="Text Box 14"/>
          <p:cNvSpPr txBox="1">
            <a:spLocks noChangeArrowheads="1"/>
          </p:cNvSpPr>
          <p:nvPr/>
        </p:nvSpPr>
        <p:spPr bwMode="auto">
          <a:xfrm>
            <a:off x="323850" y="3284538"/>
            <a:ext cx="861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Πίνακας κατακερματισμού με Μ θέσεις - κάδους (</a:t>
            </a:r>
            <a:r>
              <a:rPr lang="en-US" altLang="en-US" sz="2400">
                <a:latin typeface="Calibri" pitchFamily="34" charset="0"/>
              </a:rPr>
              <a:t>buckets)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Εσωτερικός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78662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4EB3A-C714-4452-A732-6C03C6D3CDCD}" type="slidenum">
              <a:rPr lang="el-GR" altLang="en-US"/>
              <a:pPr>
                <a:defRPr/>
              </a:pPr>
              <a:t>53</a:t>
            </a:fld>
            <a:endParaRPr lang="el-GR" altLang="en-US"/>
          </a:p>
        </p:txBody>
      </p:sp>
      <p:sp>
        <p:nvSpPr>
          <p:cNvPr id="66566" name="Text Box 3"/>
          <p:cNvSpPr txBox="1">
            <a:spLocks noChangeArrowheads="1"/>
          </p:cNvSpPr>
          <p:nvPr/>
        </p:nvSpPr>
        <p:spPr bwMode="auto">
          <a:xfrm>
            <a:off x="1066800" y="41148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</a:t>
            </a:r>
            <a:r>
              <a:rPr lang="el-GR" altLang="en-US" sz="2000" i="1">
                <a:solidFill>
                  <a:srgbClr val="990000"/>
                </a:solidFill>
                <a:latin typeface="Calibri" pitchFamily="34" charset="0"/>
              </a:rPr>
              <a:t>k</a:t>
            </a:r>
            <a:r>
              <a:rPr lang="el-GR" altLang="en-US" sz="2000">
                <a:latin typeface="Calibri" pitchFamily="34" charset="0"/>
              </a:rPr>
              <a:t>) = i</a:t>
            </a:r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457200" y="4953000"/>
            <a:ext cx="22161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Τιμή του πεδίου κατακερματισμού</a:t>
            </a:r>
          </a:p>
        </p:txBody>
      </p:sp>
      <p:sp>
        <p:nvSpPr>
          <p:cNvPr id="66568" name="Rectangle 5"/>
          <p:cNvSpPr>
            <a:spLocks noChangeArrowheads="1"/>
          </p:cNvSpPr>
          <p:nvPr/>
        </p:nvSpPr>
        <p:spPr bwMode="auto">
          <a:xfrm>
            <a:off x="457200" y="48768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66569" name="Line 6"/>
          <p:cNvSpPr>
            <a:spLocks noChangeShapeType="1"/>
          </p:cNvSpPr>
          <p:nvPr/>
        </p:nvSpPr>
        <p:spPr bwMode="auto">
          <a:xfrm flipV="1">
            <a:off x="1331913" y="4437063"/>
            <a:ext cx="163512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0" name="Text Box 7"/>
          <p:cNvSpPr txBox="1">
            <a:spLocks noChangeArrowheads="1"/>
          </p:cNvSpPr>
          <p:nvPr/>
        </p:nvSpPr>
        <p:spPr bwMode="auto">
          <a:xfrm>
            <a:off x="2978150" y="4114800"/>
            <a:ext cx="4337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Διεύθυνση</a:t>
            </a:r>
            <a:r>
              <a:rPr lang="en-US" altLang="en-US" sz="2000">
                <a:latin typeface="Calibri" pitchFamily="34" charset="0"/>
              </a:rPr>
              <a:t> </a:t>
            </a:r>
            <a:r>
              <a:rPr lang="el-GR" altLang="en-US" sz="2000">
                <a:latin typeface="Calibri" pitchFamily="34" charset="0"/>
              </a:rPr>
              <a:t>(αριθμός) </a:t>
            </a:r>
            <a:r>
              <a:rPr lang="en-US" altLang="en-US" sz="2000">
                <a:latin typeface="Calibri" pitchFamily="34" charset="0"/>
              </a:rPr>
              <a:t>block </a:t>
            </a:r>
            <a:r>
              <a:rPr lang="el-GR" altLang="en-US" sz="2000">
                <a:latin typeface="Calibri" pitchFamily="34" charset="0"/>
              </a:rPr>
              <a:t>του αρχείου που είναι αποθηκευμένη</a:t>
            </a:r>
          </a:p>
        </p:txBody>
      </p:sp>
      <p:sp>
        <p:nvSpPr>
          <p:cNvPr id="66571" name="Rectangle 8"/>
          <p:cNvSpPr>
            <a:spLocks noChangeArrowheads="1"/>
          </p:cNvSpPr>
          <p:nvPr/>
        </p:nvSpPr>
        <p:spPr bwMode="auto">
          <a:xfrm>
            <a:off x="2895600" y="4114800"/>
            <a:ext cx="4484688" cy="7540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572" name="Line 9"/>
          <p:cNvSpPr>
            <a:spLocks noChangeShapeType="1"/>
          </p:cNvSpPr>
          <p:nvPr/>
        </p:nvSpPr>
        <p:spPr bwMode="auto">
          <a:xfrm flipH="1">
            <a:off x="2133600" y="4343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Text Box 10"/>
          <p:cNvSpPr txBox="1">
            <a:spLocks noChangeArrowheads="1"/>
          </p:cNvSpPr>
          <p:nvPr/>
        </p:nvSpPr>
        <p:spPr bwMode="auto">
          <a:xfrm>
            <a:off x="2051050" y="3213100"/>
            <a:ext cx="3455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latin typeface="Calibri" pitchFamily="34" charset="0"/>
              </a:rPr>
              <a:t>Στόχος</a:t>
            </a:r>
          </a:p>
        </p:txBody>
      </p:sp>
      <p:sp>
        <p:nvSpPr>
          <p:cNvPr id="66574" name="Text Box 11"/>
          <p:cNvSpPr txBox="1">
            <a:spLocks noChangeArrowheads="1"/>
          </p:cNvSpPr>
          <p:nvPr/>
        </p:nvSpPr>
        <p:spPr bwMode="auto">
          <a:xfrm>
            <a:off x="3276600" y="52292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Η εγγραφή με τιμή στο πεδίο κατακερματισμού </a:t>
            </a:r>
            <a:r>
              <a:rPr lang="en-US" alt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αποθηκεύεται στο </a:t>
            </a:r>
            <a:r>
              <a:rPr lang="en-US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l-GR" altLang="en-US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οστο</a:t>
            </a:r>
            <a:r>
              <a:rPr lang="en-US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block </a:t>
            </a:r>
            <a:r>
              <a:rPr lang="el-GR" altLang="en-US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(κάδο) του αρχείου</a:t>
            </a:r>
          </a:p>
        </p:txBody>
      </p:sp>
      <p:sp>
        <p:nvSpPr>
          <p:cNvPr id="66575" name="Text Box 12"/>
          <p:cNvSpPr txBox="1">
            <a:spLocks noChangeArrowheads="1"/>
          </p:cNvSpPr>
          <p:nvPr/>
        </p:nvSpPr>
        <p:spPr bwMode="auto">
          <a:xfrm>
            <a:off x="563420" y="2202574"/>
            <a:ext cx="77771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u="sng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Εξωτερικός</a:t>
            </a:r>
            <a:r>
              <a:rPr lang="el-GR" altLang="en-US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Κατακερματισμός (εφαρμογή σε δεδομένα αποθηκευμένα σε αρχεία)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Κατακερματισμού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6856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169FD-C884-40EC-83DE-6A4AD403EA73}" type="slidenum">
              <a:rPr lang="el-GR" altLang="en-US"/>
              <a:pPr>
                <a:defRPr/>
              </a:pPr>
              <a:t>54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1375070" y="1862411"/>
            <a:ext cx="647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i="1" dirty="0">
                <a:latin typeface="Calibri" pitchFamily="34" charset="0"/>
              </a:rPr>
              <a:t>h</a:t>
            </a:r>
            <a:r>
              <a:rPr lang="el-GR" altLang="en-US" sz="3200" dirty="0">
                <a:latin typeface="Calibri" pitchFamily="34" charset="0"/>
              </a:rPr>
              <a:t>: συνάρτηση κατακερματισμού</a:t>
            </a: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3429000"/>
            <a:ext cx="6927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l-GR" altLang="en-US" sz="2400" dirty="0">
                <a:latin typeface="Calibri" pitchFamily="34" charset="0"/>
              </a:rPr>
              <a:t> Συνηθισμένη συνάρτηση κατακερματισμού: 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2339975" y="4076700"/>
            <a:ext cx="2895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h(</a:t>
            </a:r>
            <a:r>
              <a:rPr lang="en-US" altLang="en-US" sz="2400" dirty="0">
                <a:latin typeface="Calibri" pitchFamily="34" charset="0"/>
              </a:rPr>
              <a:t>k) = k 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mod M</a:t>
            </a:r>
            <a:endParaRPr lang="el-GR" alt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7593" name="Text Box 6"/>
          <p:cNvSpPr txBox="1">
            <a:spLocks noChangeArrowheads="1"/>
          </p:cNvSpPr>
          <p:nvPr/>
        </p:nvSpPr>
        <p:spPr bwMode="auto">
          <a:xfrm>
            <a:off x="611187" y="2811438"/>
            <a:ext cx="778218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2000" dirty="0" smtClean="0">
                <a:latin typeface="Calibri" pitchFamily="34" charset="0"/>
              </a:rPr>
              <a:t>(Στόχος) Ομοιόμορφη </a:t>
            </a:r>
            <a:r>
              <a:rPr lang="el-GR" altLang="en-US" sz="2000" dirty="0">
                <a:latin typeface="Calibri" pitchFamily="34" charset="0"/>
              </a:rPr>
              <a:t>κατανομή των κλειδιών στους κάδους (</a:t>
            </a:r>
            <a:r>
              <a:rPr lang="en-US" altLang="en-US" sz="2000" dirty="0">
                <a:latin typeface="Calibri" pitchFamily="34" charset="0"/>
              </a:rPr>
              <a:t>blocks)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662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FB2F06-8193-4FB8-8C00-956EE878147C}" type="slidenum">
              <a:rPr lang="el-GR" altLang="en-US"/>
              <a:pPr>
                <a:defRPr/>
              </a:pPr>
              <a:t>55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457200" y="2743200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Καλή συνάρτηση κατακερματισμού</a:t>
            </a:r>
            <a:r>
              <a:rPr lang="el-GR" altLang="en-US" sz="2000" dirty="0">
                <a:latin typeface="Calibri" pitchFamily="34" charset="0"/>
              </a:rPr>
              <a:t>: κατανέμει τις εγγραφές ομοιόμορφα στο χώρο των διευθύνσεων (ελαχιστοποίηση συγκρούσεων και λίγες αχρησιμοποίητες θέσεις)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533400" y="1705970"/>
            <a:ext cx="8153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Σύγκρουση </a:t>
            </a: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(collision): </a:t>
            </a:r>
            <a:r>
              <a:rPr lang="el-GR" altLang="en-US" sz="2000" dirty="0">
                <a:latin typeface="Calibri" pitchFamily="34" charset="0"/>
              </a:rPr>
              <a:t>όταν μια νέα εγγραφή κατακερματίζεται σε μία ήδη γεμάτη θέση </a:t>
            </a: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609600" y="3962400"/>
            <a:ext cx="8077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Ευριστικοί</a:t>
            </a:r>
            <a:r>
              <a:rPr lang="el-GR" altLang="en-US" sz="2000" b="1" dirty="0">
                <a:latin typeface="Calibri" pitchFamily="34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αν </a:t>
            </a:r>
            <a:r>
              <a:rPr lang="en-US" altLang="en-US" sz="2000" dirty="0">
                <a:latin typeface="Calibri" pitchFamily="34" charset="0"/>
              </a:rPr>
              <a:t>r </a:t>
            </a:r>
            <a:r>
              <a:rPr lang="el-GR" altLang="en-US" sz="2000" dirty="0">
                <a:latin typeface="Calibri" pitchFamily="34" charset="0"/>
              </a:rPr>
              <a:t>εγγραφές, πρέπει να επιλέξουμε το Μ ώστε το </a:t>
            </a:r>
            <a:r>
              <a:rPr lang="en-US" altLang="en-US" sz="2000" dirty="0">
                <a:latin typeface="Calibri" pitchFamily="34" charset="0"/>
              </a:rPr>
              <a:t>r/M </a:t>
            </a:r>
            <a:r>
              <a:rPr lang="el-GR" altLang="en-US" sz="2000" dirty="0">
                <a:latin typeface="Calibri" pitchFamily="34" charset="0"/>
              </a:rPr>
              <a:t>να είναι μεταξύ του 0</a:t>
            </a:r>
            <a:r>
              <a:rPr lang="en-US" altLang="en-US" sz="2000" dirty="0">
                <a:latin typeface="Calibri" pitchFamily="34" charset="0"/>
              </a:rPr>
              <a:t>.</a:t>
            </a:r>
            <a:r>
              <a:rPr lang="el-GR" altLang="en-US" sz="2000" dirty="0">
                <a:latin typeface="Calibri" pitchFamily="34" charset="0"/>
              </a:rPr>
              <a:t>7 και 0.9</a:t>
            </a:r>
          </a:p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	-- όταν χρησιμοποιείται η </a:t>
            </a:r>
            <a:r>
              <a:rPr lang="en-US" altLang="en-US" sz="2000" dirty="0">
                <a:latin typeface="Calibri" pitchFamily="34" charset="0"/>
              </a:rPr>
              <a:t>mod </a:t>
            </a:r>
            <a:r>
              <a:rPr lang="el-GR" altLang="en-US" sz="2000" dirty="0">
                <a:latin typeface="Calibri" pitchFamily="34" charset="0"/>
              </a:rPr>
              <a:t>τότε είναι καλύτερα το Μ να είναι πρώτος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64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61E70-12B7-4177-9F66-C33D96F61D94}" type="slidenum">
              <a:rPr lang="el-GR" altLang="en-US"/>
              <a:pPr>
                <a:defRPr/>
              </a:pPr>
              <a:t>56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1638300" y="1815152"/>
            <a:ext cx="5029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Επίλυση Συγκρούσεων</a:t>
            </a: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1.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Ανοιχτή </a:t>
            </a:r>
            <a:r>
              <a:rPr lang="el-GR" altLang="en-US" sz="2400" i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Διευθυνσιοδότηση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(open addressing): </a:t>
            </a:r>
            <a:r>
              <a:rPr lang="el-GR" altLang="en-US" sz="2400" dirty="0">
                <a:latin typeface="Calibri" pitchFamily="34" charset="0"/>
              </a:rPr>
              <a:t>χρησιμοποίησε την επόμενη κενή θέση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533400" y="35814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2.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Αλυσιδωτή Σύνδεση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(chaining): </a:t>
            </a:r>
            <a:r>
              <a:rPr lang="el-GR" altLang="en-US" sz="2400" dirty="0">
                <a:latin typeface="Calibri" pitchFamily="34" charset="0"/>
              </a:rPr>
              <a:t> για κάθε θέση μια συνδεδεμένη λίστα με εγγραφές υπερχείλισης</a:t>
            </a:r>
          </a:p>
        </p:txBody>
      </p:sp>
      <p:sp>
        <p:nvSpPr>
          <p:cNvPr id="69641" name="Text Box 6"/>
          <p:cNvSpPr txBox="1">
            <a:spLocks noChangeArrowheads="1"/>
          </p:cNvSpPr>
          <p:nvPr/>
        </p:nvSpPr>
        <p:spPr bwMode="auto">
          <a:xfrm>
            <a:off x="533400" y="4572000"/>
            <a:ext cx="7239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latin typeface="Calibri" pitchFamily="34" charset="0"/>
              </a:rPr>
              <a:t>3.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Πολλαπλός Κατακερματισμός</a:t>
            </a: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altLang="en-US" sz="2400" dirty="0">
                <a:latin typeface="Calibri" pitchFamily="34" charset="0"/>
              </a:rPr>
              <a:t>(multiple hashing): </a:t>
            </a:r>
            <a:r>
              <a:rPr lang="el-GR" altLang="en-US" sz="2400" dirty="0">
                <a:latin typeface="Calibri" pitchFamily="34" charset="0"/>
              </a:rPr>
              <a:t>εφαρμογή μιας δεύτερης συνάρτησης κατακερματισμού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969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FA42D-E813-4836-9FB6-F11EC38544F2}" type="slidenum">
              <a:rPr lang="el-GR" altLang="en-US"/>
              <a:pPr>
                <a:defRPr/>
              </a:pPr>
              <a:t>57</a:t>
            </a:fld>
            <a:endParaRPr lang="el-GR" altLang="en-US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1371600" y="3200400"/>
            <a:ext cx="5791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h(k) = </a:t>
            </a:r>
            <a:r>
              <a:rPr lang="el-GR" altLang="en-US" sz="2000">
                <a:solidFill>
                  <a:srgbClr val="990000"/>
                </a:solidFill>
                <a:latin typeface="Calibri" pitchFamily="34" charset="0"/>
              </a:rPr>
              <a:t>i</a:t>
            </a:r>
            <a:endParaRPr lang="el-GR" altLang="en-US" sz="2000">
              <a:latin typeface="Calibri" pitchFamily="34" charset="0"/>
            </a:endParaRPr>
          </a:p>
        </p:txBody>
      </p:sp>
      <p:grpSp>
        <p:nvGrpSpPr>
          <p:cNvPr id="70663" name="Group 4"/>
          <p:cNvGrpSpPr>
            <a:grpSpLocks/>
          </p:cNvGrpSpPr>
          <p:nvPr/>
        </p:nvGrpSpPr>
        <p:grpSpPr bwMode="auto">
          <a:xfrm>
            <a:off x="468313" y="3573463"/>
            <a:ext cx="2286000" cy="1281112"/>
            <a:chOff x="288" y="2832"/>
            <a:chExt cx="1296" cy="816"/>
          </a:xfrm>
        </p:grpSpPr>
        <p:sp>
          <p:nvSpPr>
            <p:cNvPr id="70670" name="Text Box 5"/>
            <p:cNvSpPr txBox="1">
              <a:spLocks noChangeArrowheads="1"/>
            </p:cNvSpPr>
            <p:nvPr/>
          </p:nvSpPr>
          <p:spPr bwMode="auto">
            <a:xfrm>
              <a:off x="288" y="3120"/>
              <a:ext cx="1296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>
                  <a:latin typeface="Calibri" pitchFamily="34" charset="0"/>
                </a:rPr>
                <a:t>Τιμή του πεδίου κατακερματισμού</a:t>
              </a:r>
            </a:p>
          </p:txBody>
        </p:sp>
        <p:sp>
          <p:nvSpPr>
            <p:cNvPr id="70671" name="Rectangle 6"/>
            <p:cNvSpPr>
              <a:spLocks noChangeArrowheads="1"/>
            </p:cNvSpPr>
            <p:nvPr/>
          </p:nvSpPr>
          <p:spPr bwMode="auto">
            <a:xfrm>
              <a:off x="288" y="3072"/>
              <a:ext cx="1248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72" name="Line 7"/>
            <p:cNvSpPr>
              <a:spLocks noChangeShapeType="1"/>
            </p:cNvSpPr>
            <p:nvPr/>
          </p:nvSpPr>
          <p:spPr bwMode="auto">
            <a:xfrm flipV="1">
              <a:off x="960" y="2832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0664" name="Group 8"/>
          <p:cNvGrpSpPr>
            <a:grpSpLocks/>
          </p:cNvGrpSpPr>
          <p:nvPr/>
        </p:nvGrpSpPr>
        <p:grpSpPr bwMode="auto">
          <a:xfrm>
            <a:off x="2743200" y="3124200"/>
            <a:ext cx="4495800" cy="762000"/>
            <a:chOff x="1536" y="1776"/>
            <a:chExt cx="2640" cy="480"/>
          </a:xfrm>
        </p:grpSpPr>
        <p:sp>
          <p:nvSpPr>
            <p:cNvPr id="70667" name="Text Box 9"/>
            <p:cNvSpPr txBox="1">
              <a:spLocks noChangeArrowheads="1"/>
            </p:cNvSpPr>
            <p:nvPr/>
          </p:nvSpPr>
          <p:spPr bwMode="auto">
            <a:xfrm>
              <a:off x="2064" y="1776"/>
              <a:ext cx="2112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</a:rPr>
                <a:t>Σχετική διεύθυνση του κάδου (ποιος κάδος του αρχείου)</a:t>
              </a:r>
            </a:p>
          </p:txBody>
        </p:sp>
        <p:sp>
          <p:nvSpPr>
            <p:cNvPr id="70668" name="Rectangle 10"/>
            <p:cNvSpPr>
              <a:spLocks noChangeArrowheads="1"/>
            </p:cNvSpPr>
            <p:nvPr/>
          </p:nvSpPr>
          <p:spPr bwMode="auto">
            <a:xfrm>
              <a:off x="2016" y="1776"/>
              <a:ext cx="2160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0669" name="Line 11"/>
            <p:cNvSpPr>
              <a:spLocks noChangeShapeType="1"/>
            </p:cNvSpPr>
            <p:nvPr/>
          </p:nvSpPr>
          <p:spPr bwMode="auto">
            <a:xfrm flipH="1">
              <a:off x="1536" y="192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5" name="Text Box 12"/>
          <p:cNvSpPr txBox="1">
            <a:spLocks noChangeArrowheads="1"/>
          </p:cNvSpPr>
          <p:nvPr/>
        </p:nvSpPr>
        <p:spPr bwMode="auto">
          <a:xfrm>
            <a:off x="323850" y="2133600"/>
            <a:ext cx="800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Κάδος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: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μια συστάδα από συνεχόμενα </a:t>
            </a:r>
            <a:r>
              <a:rPr lang="en-US" altLang="en-US" sz="2400">
                <a:solidFill>
                  <a:srgbClr val="000066"/>
                </a:solidFill>
                <a:latin typeface="Calibri" pitchFamily="34" charset="0"/>
              </a:rPr>
              <a:t>blocks </a:t>
            </a:r>
            <a:r>
              <a:rPr lang="el-GR" altLang="en-US" sz="2400">
                <a:solidFill>
                  <a:srgbClr val="000066"/>
                </a:solidFill>
                <a:latin typeface="Calibri" pitchFamily="34" charset="0"/>
              </a:rPr>
              <a:t>του αρχείου</a:t>
            </a:r>
            <a:endParaRPr lang="el-GR" altLang="en-US" sz="2400">
              <a:latin typeface="Calibri" pitchFamily="34" charset="0"/>
            </a:endParaRPr>
          </a:p>
        </p:txBody>
      </p:sp>
      <p:sp>
        <p:nvSpPr>
          <p:cNvPr id="70666" name="Text Box 13"/>
          <p:cNvSpPr txBox="1">
            <a:spLocks noChangeArrowheads="1"/>
          </p:cNvSpPr>
          <p:nvPr/>
        </p:nvSpPr>
        <p:spPr bwMode="auto">
          <a:xfrm>
            <a:off x="411752" y="5204006"/>
            <a:ext cx="8324850" cy="83099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l-GR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Ο κατακερματισμός είναι πολύ αποδοτικός για </a:t>
            </a:r>
            <a:r>
              <a:rPr lang="el-GR" alt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επιλογές </a:t>
            </a:r>
            <a:r>
              <a:rPr lang="el-GR" altLang="en-US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(αναζητήσεις) ισότητας</a:t>
            </a:r>
            <a:endParaRPr lang="el-GR" altLang="en-US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867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F18BF-C3F8-42BA-8EB0-52320552B0F0}" type="slidenum">
              <a:rPr lang="el-GR" altLang="en-US"/>
              <a:pPr>
                <a:defRPr/>
              </a:pPr>
              <a:t>58</a:t>
            </a:fld>
            <a:endParaRPr lang="el-GR" altLang="en-US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755650" y="1851025"/>
            <a:ext cx="7239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Ένας πίνακας που αποθηκεύεται στην επικεφαλίδα του αρχείου μετατρέπει τον αριθμό κάδου στην αντίστοιχη διεύθυνση </a:t>
            </a:r>
            <a:r>
              <a:rPr lang="en-US" altLang="en-US" sz="2000" dirty="0">
                <a:latin typeface="Calibri" pitchFamily="34" charset="0"/>
              </a:rPr>
              <a:t>block</a:t>
            </a:r>
            <a:endParaRPr lang="el-GR" altLang="en-US" sz="2000" dirty="0">
              <a:latin typeface="Calibri" pitchFamily="34" charset="0"/>
            </a:endParaRPr>
          </a:p>
        </p:txBody>
      </p:sp>
      <p:grpSp>
        <p:nvGrpSpPr>
          <p:cNvPr id="71687" name="Group 4"/>
          <p:cNvGrpSpPr>
            <a:grpSpLocks/>
          </p:cNvGrpSpPr>
          <p:nvPr/>
        </p:nvGrpSpPr>
        <p:grpSpPr bwMode="auto">
          <a:xfrm>
            <a:off x="1447800" y="3429000"/>
            <a:ext cx="6019800" cy="2413000"/>
            <a:chOff x="912" y="1968"/>
            <a:chExt cx="3792" cy="1520"/>
          </a:xfrm>
        </p:grpSpPr>
        <p:sp>
          <p:nvSpPr>
            <p:cNvPr id="71688" name="Text Box 5"/>
            <p:cNvSpPr txBox="1">
              <a:spLocks noChangeArrowheads="1"/>
            </p:cNvSpPr>
            <p:nvPr/>
          </p:nvSpPr>
          <p:spPr bwMode="auto">
            <a:xfrm>
              <a:off x="912" y="2016"/>
              <a:ext cx="3792" cy="1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0	</a:t>
              </a:r>
              <a:r>
                <a:rPr lang="el-GR" altLang="en-US" dirty="0" smtClean="0">
                  <a:latin typeface="Calibri" pitchFamily="34" charset="0"/>
                </a:rPr>
                <a:t>     διεύθυνση </a:t>
              </a:r>
              <a:r>
                <a:rPr lang="el-GR" altLang="en-US" dirty="0">
                  <a:latin typeface="Calibri" pitchFamily="34" charset="0"/>
                </a:rPr>
                <a:t>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1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2    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…                                 ...</a:t>
              </a:r>
            </a:p>
            <a:p>
              <a:pPr>
                <a:spcBef>
                  <a:spcPct val="50000"/>
                </a:spcBef>
              </a:pPr>
              <a:endParaRPr lang="el-GR" altLang="en-US" sz="1400" dirty="0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el-GR" altLang="en-US" dirty="0">
                  <a:latin typeface="Calibri" pitchFamily="34" charset="0"/>
                </a:rPr>
                <a:t>Μ-1        διεύθυνση 1ου </a:t>
              </a:r>
              <a:r>
                <a:rPr lang="en-US" altLang="en-US" dirty="0">
                  <a:latin typeface="Calibri" pitchFamily="34" charset="0"/>
                </a:rPr>
                <a:t>block </a:t>
              </a:r>
              <a:r>
                <a:rPr lang="en-US" altLang="en-US" dirty="0" err="1">
                  <a:latin typeface="Calibri" pitchFamily="34" charset="0"/>
                </a:rPr>
                <a:t>του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κάδου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στο</a:t>
              </a:r>
              <a:r>
                <a:rPr lang="en-US" altLang="en-US" dirty="0">
                  <a:latin typeface="Calibri" pitchFamily="34" charset="0"/>
                </a:rPr>
                <a:t> </a:t>
              </a:r>
              <a:r>
                <a:rPr lang="en-US" altLang="en-US" dirty="0" err="1">
                  <a:latin typeface="Calibri" pitchFamily="34" charset="0"/>
                </a:rPr>
                <a:t>δίσκο</a:t>
              </a:r>
              <a:endParaRPr lang="el-GR" altLang="en-US" dirty="0">
                <a:latin typeface="Calibri" pitchFamily="34" charset="0"/>
              </a:endParaRPr>
            </a:p>
          </p:txBody>
        </p:sp>
        <p:sp>
          <p:nvSpPr>
            <p:cNvPr id="71689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928" cy="1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/>
              <a:endParaRPr lang="en-US" altLang="en-US">
                <a:latin typeface="Calibri" pitchFamily="34" charset="0"/>
              </a:endParaRPr>
            </a:p>
          </p:txBody>
        </p:sp>
        <p:sp>
          <p:nvSpPr>
            <p:cNvPr id="71690" name="Line 7"/>
            <p:cNvSpPr>
              <a:spLocks noChangeShapeType="1"/>
            </p:cNvSpPr>
            <p:nvPr/>
          </p:nvSpPr>
          <p:spPr bwMode="auto">
            <a:xfrm>
              <a:off x="1392" y="225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Line 8"/>
            <p:cNvSpPr>
              <a:spLocks noChangeShapeType="1"/>
            </p:cNvSpPr>
            <p:nvPr/>
          </p:nvSpPr>
          <p:spPr bwMode="auto">
            <a:xfrm>
              <a:off x="1392" y="2544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Line 9"/>
            <p:cNvSpPr>
              <a:spLocks noChangeShapeType="1"/>
            </p:cNvSpPr>
            <p:nvPr/>
          </p:nvSpPr>
          <p:spPr bwMode="auto">
            <a:xfrm>
              <a:off x="1392" y="2832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3" name="Line 10"/>
            <p:cNvSpPr>
              <a:spLocks noChangeShapeType="1"/>
            </p:cNvSpPr>
            <p:nvPr/>
          </p:nvSpPr>
          <p:spPr bwMode="auto">
            <a:xfrm>
              <a:off x="1392" y="3168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91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D1433E-C31A-4F3B-8DD0-6F1A53838F65}" type="slidenum">
              <a:rPr lang="el-GR" altLang="en-US"/>
              <a:pPr>
                <a:defRPr/>
              </a:pPr>
              <a:t>59</a:t>
            </a:fld>
            <a:endParaRPr lang="el-GR" altLang="en-US"/>
          </a:p>
        </p:txBody>
      </p:sp>
      <p:sp>
        <p:nvSpPr>
          <p:cNvPr id="72709" name="Text Box 3"/>
          <p:cNvSpPr txBox="1">
            <a:spLocks noChangeArrowheads="1"/>
          </p:cNvSpPr>
          <p:nvPr/>
        </p:nvSpPr>
        <p:spPr bwMode="auto">
          <a:xfrm>
            <a:off x="609600" y="1733550"/>
            <a:ext cx="7543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Συγκρούσεις - αλυσιδωτή σύνδεση - εγγραφές υπερχείλισης ανά κάδο</a:t>
            </a:r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381000" y="2449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latin typeface="Calibri" pitchFamily="34" charset="0"/>
              </a:rPr>
              <a:t>1. Ανάγνωση όλου του αρχείου (</a:t>
            </a:r>
            <a:r>
              <a:rPr lang="en-US" altLang="en-US" sz="2000" b="1" dirty="0">
                <a:latin typeface="Calibri" pitchFamily="34" charset="0"/>
              </a:rPr>
              <a:t>scan)</a:t>
            </a:r>
            <a:endParaRPr lang="el-GR" altLang="en-US" sz="2000" dirty="0">
              <a:latin typeface="Calibri" pitchFamily="34" charset="0"/>
            </a:endParaRPr>
          </a:p>
        </p:txBody>
      </p:sp>
      <p:sp>
        <p:nvSpPr>
          <p:cNvPr id="770053" name="Text Box 5"/>
          <p:cNvSpPr txBox="1">
            <a:spLocks noChangeArrowheads="1"/>
          </p:cNvSpPr>
          <p:nvPr/>
        </p:nvSpPr>
        <p:spPr bwMode="auto">
          <a:xfrm>
            <a:off x="838200" y="3059112"/>
            <a:ext cx="7924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Έστω ότι διατηρούμε κάθε κάδο γεμάτο κατά 80% άρα ένα αρχείο με μέγεθος Β </a:t>
            </a:r>
            <a:r>
              <a:rPr lang="en-US" sz="2000" dirty="0">
                <a:latin typeface="Calibri" pitchFamily="34" charset="0"/>
              </a:rPr>
              <a:t> blocks</a:t>
            </a:r>
            <a:r>
              <a:rPr lang="el-GR" sz="2000" dirty="0">
                <a:latin typeface="Calibri" pitchFamily="34" charset="0"/>
              </a:rPr>
              <a:t> χρειάζεται 1.25 Β </a:t>
            </a:r>
            <a:r>
              <a:rPr lang="en-US" sz="2000" dirty="0">
                <a:latin typeface="Calibri" pitchFamily="34" charset="0"/>
              </a:rPr>
              <a:t> blocks</a:t>
            </a:r>
            <a:endParaRPr lang="el-GR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000" dirty="0">
                <a:latin typeface="Calibri" pitchFamily="34" charset="0"/>
              </a:rPr>
              <a:t>	1.25</a:t>
            </a:r>
            <a:r>
              <a:rPr lang="en-US" sz="2000" dirty="0">
                <a:latin typeface="Calibri" pitchFamily="34" charset="0"/>
              </a:rPr>
              <a:t> *</a:t>
            </a:r>
            <a:r>
              <a:rPr lang="el-GR" sz="2000" dirty="0">
                <a:latin typeface="Calibri" pitchFamily="34" charset="0"/>
              </a:rPr>
              <a:t> Β </a:t>
            </a:r>
            <a:r>
              <a:rPr lang="en-US" sz="2000" dirty="0">
                <a:latin typeface="Calibri" pitchFamily="34" charset="0"/>
              </a:rPr>
              <a:t>* </a:t>
            </a:r>
            <a:r>
              <a:rPr lang="el-GR" sz="2000" dirty="0">
                <a:latin typeface="Calibri" pitchFamily="34" charset="0"/>
              </a:rPr>
              <a:t>(Τ</a:t>
            </a:r>
            <a:r>
              <a:rPr lang="en-US" sz="2000" baseline="-25000" dirty="0"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 +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</a:t>
            </a:r>
            <a:r>
              <a:rPr lang="el-G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Τ</a:t>
            </a:r>
            <a:r>
              <a:rPr lang="en-US" sz="2000" baseline="-25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C</a:t>
            </a:r>
            <a:r>
              <a:rPr lang="en-US" sz="2000" dirty="0">
                <a:latin typeface="Calibri" pitchFamily="34" charset="0"/>
              </a:rPr>
              <a:t>)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72712" name="Text Box 6"/>
          <p:cNvSpPr txBox="1">
            <a:spLocks noChangeArrowheads="1"/>
          </p:cNvSpPr>
          <p:nvPr/>
        </p:nvSpPr>
        <p:spPr bwMode="auto">
          <a:xfrm>
            <a:off x="457200" y="4354512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latin typeface="Calibri" pitchFamily="34" charset="0"/>
              </a:rPr>
              <a:t>2. Αναζήτηση 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72713" name="Text Box 7"/>
          <p:cNvSpPr txBox="1">
            <a:spLocks noChangeArrowheads="1"/>
          </p:cNvSpPr>
          <p:nvPr/>
        </p:nvSpPr>
        <p:spPr bwMode="auto">
          <a:xfrm>
            <a:off x="976313" y="4787900"/>
            <a:ext cx="7162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Συνθήκη </a:t>
            </a:r>
            <a:r>
              <a:rPr lang="el-GR" alt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ισότητας </a:t>
            </a:r>
            <a:r>
              <a:rPr lang="el-GR" altLang="en-US" sz="2000" dirty="0">
                <a:latin typeface="Calibri" pitchFamily="34" charset="0"/>
              </a:rPr>
              <a:t>και μόνο ένα </a:t>
            </a:r>
            <a:r>
              <a:rPr lang="en-US" altLang="en-US" sz="2000" dirty="0">
                <a:latin typeface="Calibri" pitchFamily="34" charset="0"/>
              </a:rPr>
              <a:t>block </a:t>
            </a:r>
            <a:r>
              <a:rPr lang="el-GR" altLang="en-US" sz="2000" dirty="0">
                <a:latin typeface="Calibri" pitchFamily="34" charset="0"/>
              </a:rPr>
              <a:t>ανά κάδο: Τ</a:t>
            </a:r>
            <a:r>
              <a:rPr lang="en-US" altLang="en-US" sz="2000" baseline="-25000" dirty="0">
                <a:latin typeface="Calibri" pitchFamily="34" charset="0"/>
              </a:rPr>
              <a:t>D</a:t>
            </a:r>
            <a:r>
              <a:rPr lang="en-US" altLang="en-US" sz="2000" dirty="0">
                <a:latin typeface="Calibri" pitchFamily="34" charset="0"/>
              </a:rPr>
              <a:t> + </a:t>
            </a:r>
            <a:r>
              <a:rPr lang="en-US" altLang="en-US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 * C</a:t>
            </a:r>
            <a:endParaRPr lang="el-GR" altLang="en-US" sz="2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2714" name="Text Box 8"/>
          <p:cNvSpPr txBox="1">
            <a:spLocks noChangeArrowheads="1"/>
          </p:cNvSpPr>
          <p:nvPr/>
        </p:nvSpPr>
        <p:spPr bwMode="auto">
          <a:xfrm>
            <a:off x="990600" y="5345112"/>
            <a:ext cx="7315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latin typeface="Calibri" pitchFamily="34" charset="0"/>
              </a:rPr>
              <a:t>Αν συνθήκη περιοχής (διαστήματος): </a:t>
            </a:r>
            <a:r>
              <a:rPr lang="en-US" altLang="en-US" sz="2000">
                <a:latin typeface="Calibri" pitchFamily="34" charset="0"/>
              </a:rPr>
              <a:t>scan!</a:t>
            </a:r>
            <a:endParaRPr lang="el-GR" altLang="en-US" sz="2000">
              <a:latin typeface="Calibr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Εξωτερικός Κατακερματισμός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6758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7993063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marL="85725" eaLnBrk="1" hangingPunct="1"/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σχέση</a:t>
            </a:r>
            <a:r>
              <a:rPr lang="en-US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:</a:t>
            </a:r>
            <a:endParaRPr lang="el-GR" altLang="en-US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marL="85725" eaLnBrk="1" hangingPunct="1"/>
            <a:endParaRPr lang="en-US" altLang="en-US" sz="800" b="1" dirty="0">
              <a:latin typeface="Calibri" pitchFamily="34" charset="0"/>
            </a:endParaRP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</a:t>
            </a:r>
            <a:r>
              <a:rPr lang="en-US" altLang="en-US" sz="1400" dirty="0">
                <a:latin typeface="Calibri" pitchFamily="34" charset="0"/>
              </a:rPr>
              <a:t>, </a:t>
            </a:r>
            <a:r>
              <a:rPr lang="el-GR" altLang="en-US" sz="1400" dirty="0">
                <a:latin typeface="Calibri" pitchFamily="34" charset="0"/>
              </a:rPr>
              <a:t>αρχείο, δομή αρχείου (πχ αρχείο σωρού)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Όνομα και τύπο για κάθε γνώρισμα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i="1" dirty="0">
                <a:latin typeface="Calibri" pitchFamily="34" charset="0"/>
              </a:rPr>
              <a:t>Όνομα ευρετηρίου για κάθε ευρετήριο</a:t>
            </a:r>
            <a:r>
              <a:rPr lang="el-GR" altLang="en-US" sz="1400" dirty="0">
                <a:latin typeface="Calibri" pitchFamily="34" charset="0"/>
              </a:rPr>
              <a:t> </a:t>
            </a:r>
          </a:p>
          <a:p>
            <a:pPr marL="371475" lvl="1" indent="-285750" eaLnBrk="1" hangingPunct="1">
              <a:buFont typeface="Wingdings" panose="05000000000000000000" pitchFamily="2" charset="2"/>
              <a:buChar char="§"/>
            </a:pPr>
            <a:r>
              <a:rPr lang="el-GR" altLang="en-US" sz="1400" dirty="0">
                <a:latin typeface="Calibri" pitchFamily="34" charset="0"/>
              </a:rPr>
              <a:t>Περιορισμοί ακεραιότητας</a:t>
            </a:r>
          </a:p>
          <a:p>
            <a:pPr marL="85725" lvl="1" eaLnBrk="1" hangingPunct="1"/>
            <a:endParaRPr lang="el-GR" altLang="en-US" b="1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</a:t>
            </a: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κάθε ευρετήριο: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Δομή (πχ </a:t>
            </a:r>
            <a:r>
              <a:rPr lang="en-US" altLang="en-US" sz="1400" dirty="0">
                <a:latin typeface="Calibri" pitchFamily="34" charset="0"/>
              </a:rPr>
              <a:t>B+ </a:t>
            </a:r>
            <a:r>
              <a:rPr lang="el-GR" altLang="en-US" sz="1400" dirty="0">
                <a:latin typeface="Calibri" pitchFamily="34" charset="0"/>
              </a:rPr>
              <a:t>δέντρο) και κλειδιά αναζήτησης</a:t>
            </a:r>
          </a:p>
          <a:p>
            <a:pPr marL="85725" lvl="1" eaLnBrk="1" hangingPunct="1"/>
            <a:endParaRPr lang="el-GR" altLang="en-US" dirty="0">
              <a:latin typeface="Calibri" pitchFamily="34" charset="0"/>
            </a:endParaRPr>
          </a:p>
          <a:p>
            <a:pPr marL="85725" lvl="1" eaLnBrk="1" hangingPunct="1"/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Για κάθε όψη:</a:t>
            </a:r>
          </a:p>
          <a:p>
            <a:pPr marL="85725" lvl="1" eaLnBrk="1" hangingPunct="1"/>
            <a:r>
              <a:rPr lang="el-GR" altLang="en-US" sz="1400" dirty="0">
                <a:latin typeface="Calibri" pitchFamily="34" charset="0"/>
              </a:rPr>
              <a:t>Το όνομα και τον ορισμό της</a:t>
            </a:r>
          </a:p>
          <a:p>
            <a:pPr lvl="1" eaLnBrk="1" hangingPunct="1"/>
            <a:endParaRPr lang="en-US" altLang="en-US" dirty="0">
              <a:latin typeface="Calibri" pitchFamily="34" charset="0"/>
            </a:endParaRPr>
          </a:p>
          <a:p>
            <a:pPr eaLnBrk="1" hangingPunct="1"/>
            <a:r>
              <a:rPr lang="el-GR" altLang="en-US" dirty="0">
                <a:latin typeface="Calibri" pitchFamily="34" charset="0"/>
              </a:rPr>
              <a:t>Επίσης, στατιστικά, μέγεθος του </a:t>
            </a:r>
            <a:r>
              <a:rPr lang="en-US" altLang="en-US" dirty="0">
                <a:latin typeface="Calibri" pitchFamily="34" charset="0"/>
              </a:rPr>
              <a:t>buffer pool, </a:t>
            </a:r>
            <a:r>
              <a:rPr lang="el-GR" altLang="en-US" dirty="0">
                <a:latin typeface="Calibri" pitchFamily="34" charset="0"/>
              </a:rPr>
              <a:t>δικαιώματα προσπέλασης κλπ</a:t>
            </a:r>
            <a:r>
              <a:rPr lang="en-US" altLang="en-US" dirty="0">
                <a:latin typeface="Calibri" pitchFamily="34" charset="0"/>
              </a:rPr>
              <a:t>.</a:t>
            </a:r>
            <a:endParaRPr lang="el-GR" altLang="en-US" dirty="0">
              <a:latin typeface="Calibri" pitchFamily="34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1877157" y="4999219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Ο κατάλογος αποθηκεύεται επίσης ως σχέση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6088" y="110865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Κατάλογος Συστήματος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7489136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72158-9504-461E-8E32-B3357F41249B}" type="slidenum">
              <a:rPr lang="el-GR" altLang="en-US"/>
              <a:pPr>
                <a:defRPr/>
              </a:pPr>
              <a:t>60</a:t>
            </a:fld>
            <a:endParaRPr lang="el-GR" altLang="en-US"/>
          </a:p>
        </p:txBody>
      </p:sp>
      <p:sp>
        <p:nvSpPr>
          <p:cNvPr id="73733" name="Text Box 3"/>
          <p:cNvSpPr txBox="1">
            <a:spLocks noChangeArrowheads="1"/>
          </p:cNvSpPr>
          <p:nvPr/>
        </p:nvSpPr>
        <p:spPr bwMode="auto">
          <a:xfrm>
            <a:off x="323850" y="2126776"/>
            <a:ext cx="8458200" cy="29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latin typeface="+mn-lt"/>
              </a:rPr>
              <a:t>			   </a:t>
            </a:r>
            <a:r>
              <a:rPr lang="el-GR" altLang="en-US" sz="2000" dirty="0" smtClean="0">
                <a:latin typeface="+mn-lt"/>
              </a:rPr>
              <a:t>				</a:t>
            </a:r>
            <a:r>
              <a:rPr lang="el-GR" altLang="en-US" sz="1600" dirty="0" smtClean="0">
                <a:latin typeface="+mn-lt"/>
              </a:rPr>
              <a:t>Σωρός               </a:t>
            </a:r>
            <a:r>
              <a:rPr lang="el-GR" altLang="en-US" sz="1600" dirty="0">
                <a:latin typeface="+mn-lt"/>
              </a:rPr>
              <a:t>Ταξινομημένο        </a:t>
            </a:r>
            <a:r>
              <a:rPr lang="el-GR" altLang="en-US" sz="1600" dirty="0" smtClean="0">
                <a:latin typeface="+mn-lt"/>
              </a:rPr>
              <a:t>          </a:t>
            </a:r>
            <a:r>
              <a:rPr lang="el-GR" altLang="en-US" sz="1600" dirty="0">
                <a:latin typeface="+mn-lt"/>
              </a:rPr>
              <a:t>Κατακερματισμένο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Ανάγνωση του αρχείου     </a:t>
            </a:r>
            <a:r>
              <a:rPr lang="el-GR" altLang="en-US" sz="1600" dirty="0" smtClean="0">
                <a:latin typeface="+mn-lt"/>
              </a:rPr>
              <a:t>   		          </a:t>
            </a:r>
            <a:r>
              <a:rPr lang="el-GR" altLang="en-US" sz="1600" dirty="0">
                <a:latin typeface="+mn-lt"/>
              </a:rPr>
              <a:t>Β</a:t>
            </a:r>
            <a:r>
              <a:rPr lang="en-US" altLang="en-US" sz="1600" dirty="0">
                <a:latin typeface="+mn-lt"/>
              </a:rPr>
              <a:t>               </a:t>
            </a:r>
            <a:r>
              <a:rPr lang="el-GR" altLang="en-US" sz="1600" dirty="0">
                <a:latin typeface="+mn-lt"/>
              </a:rPr>
              <a:t>           </a:t>
            </a:r>
            <a:r>
              <a:rPr lang="en-US" altLang="en-US" sz="1600" dirty="0" smtClean="0">
                <a:latin typeface="+mn-lt"/>
              </a:rPr>
              <a:t>B</a:t>
            </a:r>
            <a:r>
              <a:rPr lang="el-GR" altLang="en-US" sz="1600" dirty="0" smtClean="0">
                <a:latin typeface="+mn-lt"/>
              </a:rPr>
              <a:t>	</a:t>
            </a:r>
            <a:r>
              <a:rPr lang="en-US" altLang="en-US" sz="1600" dirty="0">
                <a:latin typeface="+mn-lt"/>
              </a:rPr>
              <a:t>		     1.25B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ισότητας			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0.5 B                 </a:t>
            </a:r>
            <a:r>
              <a:rPr lang="el-GR" altLang="en-US" sz="1600" dirty="0" smtClean="0">
                <a:latin typeface="+mn-lt"/>
              </a:rPr>
              <a:t>	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                    </a:t>
            </a:r>
            <a:r>
              <a:rPr lang="el-GR" altLang="en-US" sz="1600" dirty="0" smtClean="0">
                <a:latin typeface="+mn-lt"/>
              </a:rPr>
              <a:t>	           </a:t>
            </a:r>
            <a:r>
              <a:rPr lang="el-GR" altLang="en-US" sz="1600" dirty="0">
                <a:latin typeface="+mn-lt"/>
              </a:rPr>
              <a:t>1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Αναζήτηση με συνθήκη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περιοχής			   </a:t>
            </a:r>
            <a:r>
              <a:rPr lang="el-GR" altLang="en-US" sz="1600" dirty="0" smtClean="0">
                <a:latin typeface="+mn-lt"/>
              </a:rPr>
              <a:t>			  </a:t>
            </a:r>
            <a:r>
              <a:rPr lang="el-GR" altLang="en-US" sz="1600" dirty="0">
                <a:latin typeface="+mn-lt"/>
              </a:rPr>
              <a:t>B	   </a:t>
            </a:r>
            <a:r>
              <a:rPr lang="el-GR" altLang="en-US" sz="1600" dirty="0" smtClean="0">
                <a:latin typeface="+mn-lt"/>
              </a:rPr>
              <a:t>	    </a:t>
            </a:r>
            <a:r>
              <a:rPr lang="el-GR" altLang="en-US" sz="1600" dirty="0" err="1">
                <a:latin typeface="+mn-lt"/>
              </a:rPr>
              <a:t>logB</a:t>
            </a:r>
            <a:r>
              <a:rPr lang="el-GR" altLang="en-US" sz="1600" dirty="0">
                <a:latin typeface="+mn-lt"/>
              </a:rPr>
              <a:t> + ταιριάσματα              1.25 Β</a:t>
            </a: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Εισαγωγή 	             </a:t>
            </a:r>
            <a:r>
              <a:rPr lang="el-GR" altLang="en-US" sz="1600" dirty="0" smtClean="0">
                <a:latin typeface="+mn-lt"/>
              </a:rPr>
              <a:t>				   2</a:t>
            </a:r>
            <a:r>
              <a:rPr lang="en-US" altLang="en-US" sz="1600" dirty="0" smtClean="0">
                <a:latin typeface="+mn-lt"/>
              </a:rPr>
              <a:t>     </a:t>
            </a:r>
            <a:r>
              <a:rPr lang="el-GR" altLang="en-US" sz="1600" dirty="0" smtClean="0">
                <a:latin typeface="+mn-lt"/>
              </a:rPr>
              <a:t>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 smtClean="0">
                <a:latin typeface="+mn-lt"/>
              </a:rPr>
              <a:t>     </a:t>
            </a:r>
            <a:r>
              <a:rPr lang="en-US" altLang="en-US" sz="1600" dirty="0" smtClean="0">
                <a:latin typeface="+mn-lt"/>
              </a:rPr>
              <a:t>    </a:t>
            </a:r>
            <a:r>
              <a:rPr lang="el-GR" altLang="en-US" sz="1600" dirty="0">
                <a:latin typeface="+mn-lt"/>
              </a:rPr>
              <a:t>αναζήτηση + </a:t>
            </a:r>
            <a:r>
              <a:rPr lang="en-US" altLang="en-US" sz="1600" dirty="0">
                <a:latin typeface="+mn-lt"/>
              </a:rPr>
              <a:t>B       </a:t>
            </a:r>
            <a:r>
              <a:rPr lang="el-GR" altLang="en-US" sz="1600" dirty="0">
                <a:latin typeface="+mn-lt"/>
              </a:rPr>
              <a:t>  </a:t>
            </a:r>
            <a:r>
              <a:rPr lang="en-US" altLang="en-US" sz="1600" dirty="0">
                <a:latin typeface="+mn-lt"/>
              </a:rPr>
              <a:t>             2</a:t>
            </a:r>
            <a:endParaRPr lang="el-GR" altLang="en-US" sz="1600" dirty="0">
              <a:latin typeface="+mn-lt"/>
            </a:endParaRPr>
          </a:p>
          <a:p>
            <a:pPr>
              <a:spcBef>
                <a:spcPct val="50000"/>
              </a:spcBef>
            </a:pPr>
            <a:r>
              <a:rPr lang="el-GR" altLang="en-US" sz="1600" dirty="0">
                <a:latin typeface="+mn-lt"/>
              </a:rPr>
              <a:t>Διαγραφή                </a:t>
            </a:r>
            <a:r>
              <a:rPr lang="el-GR" altLang="en-US" sz="1600" dirty="0" smtClean="0">
                <a:latin typeface="+mn-lt"/>
              </a:rPr>
              <a:t>		            </a:t>
            </a:r>
            <a:r>
              <a:rPr lang="el-GR" altLang="en-US" sz="1600" dirty="0">
                <a:latin typeface="+mn-lt"/>
              </a:rPr>
              <a:t>αναζήτηση + 1</a:t>
            </a:r>
            <a:r>
              <a:rPr lang="en-US" altLang="en-US" sz="1600" dirty="0">
                <a:latin typeface="+mn-lt"/>
              </a:rPr>
              <a:t>    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 </a:t>
            </a:r>
            <a:r>
              <a:rPr lang="en-US" altLang="en-US" sz="1600" dirty="0">
                <a:latin typeface="+mn-lt"/>
              </a:rPr>
              <a:t> </a:t>
            </a:r>
            <a:r>
              <a:rPr lang="el-GR" altLang="en-US" sz="1600" dirty="0">
                <a:latin typeface="+mn-lt"/>
              </a:rPr>
              <a:t>αναζήτηση + Β      </a:t>
            </a:r>
            <a:r>
              <a:rPr lang="el-GR" altLang="en-US" sz="1600" dirty="0" smtClean="0">
                <a:latin typeface="+mn-lt"/>
              </a:rPr>
              <a:t>        </a:t>
            </a:r>
            <a:r>
              <a:rPr lang="el-GR" altLang="en-US" sz="1600" dirty="0">
                <a:latin typeface="+mn-lt"/>
              </a:rPr>
              <a:t>αναζήτηση + 1</a:t>
            </a:r>
          </a:p>
        </p:txBody>
      </p:sp>
      <p:sp>
        <p:nvSpPr>
          <p:cNvPr id="73734" name="Line 4"/>
          <p:cNvSpPr>
            <a:spLocks noChangeShapeType="1"/>
          </p:cNvSpPr>
          <p:nvPr/>
        </p:nvSpPr>
        <p:spPr bwMode="auto">
          <a:xfrm>
            <a:off x="4591050" y="2028351"/>
            <a:ext cx="0" cy="331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5"/>
          <p:cNvSpPr>
            <a:spLocks noChangeShapeType="1"/>
          </p:cNvSpPr>
          <p:nvPr/>
        </p:nvSpPr>
        <p:spPr bwMode="auto">
          <a:xfrm>
            <a:off x="6607175" y="1956914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Line 6"/>
          <p:cNvSpPr>
            <a:spLocks noChangeShapeType="1"/>
          </p:cNvSpPr>
          <p:nvPr/>
        </p:nvSpPr>
        <p:spPr bwMode="auto">
          <a:xfrm flipH="1">
            <a:off x="8767763" y="1956914"/>
            <a:ext cx="14287" cy="3367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7"/>
          <p:cNvSpPr>
            <a:spLocks noChangeShapeType="1"/>
          </p:cNvSpPr>
          <p:nvPr/>
        </p:nvSpPr>
        <p:spPr bwMode="auto">
          <a:xfrm>
            <a:off x="323850" y="2507776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8"/>
          <p:cNvSpPr>
            <a:spLocks noChangeShapeType="1"/>
          </p:cNvSpPr>
          <p:nvPr/>
        </p:nvSpPr>
        <p:spPr bwMode="auto">
          <a:xfrm>
            <a:off x="342900" y="5341464"/>
            <a:ext cx="8424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Line 9"/>
          <p:cNvSpPr>
            <a:spLocks noChangeShapeType="1"/>
          </p:cNvSpPr>
          <p:nvPr/>
        </p:nvSpPr>
        <p:spPr bwMode="auto">
          <a:xfrm>
            <a:off x="2990850" y="2050576"/>
            <a:ext cx="15875" cy="329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Text Box 10"/>
          <p:cNvSpPr txBox="1">
            <a:spLocks noChangeArrowheads="1"/>
          </p:cNvSpPr>
          <p:nvPr/>
        </p:nvSpPr>
        <p:spPr bwMode="auto">
          <a:xfrm>
            <a:off x="2430463" y="1380651"/>
            <a:ext cx="41036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1400" i="1"/>
              <a:t>Κόστος: μεταφορά </a:t>
            </a:r>
            <a:r>
              <a:rPr lang="en-US" altLang="en-US" sz="1400" i="1"/>
              <a:t>blocks (I/O)</a:t>
            </a:r>
            <a:endParaRPr lang="el-GR" altLang="en-US" sz="1400" i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Περίληψη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8048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61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86FEF-EC17-4F7F-992C-0769CAB8EEC1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27654" name="AutoShape 3"/>
          <p:cNvSpPr>
            <a:spLocks noChangeArrowheads="1"/>
          </p:cNvSpPr>
          <p:nvPr/>
        </p:nvSpPr>
        <p:spPr bwMode="auto">
          <a:xfrm>
            <a:off x="2627313" y="3357563"/>
            <a:ext cx="3810000" cy="2205037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6588125" y="4149725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/>
              <a:t>ΒΑΣΗ ΔΕΔΟΜΕΝΩΝ</a:t>
            </a: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2667000" y="50292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Αρχεία δεδομένων</a:t>
            </a:r>
          </a:p>
        </p:txBody>
      </p:sp>
      <p:sp>
        <p:nvSpPr>
          <p:cNvPr id="27657" name="Text Box 6"/>
          <p:cNvSpPr txBox="1">
            <a:spLocks noChangeArrowheads="1"/>
          </p:cNvSpPr>
          <p:nvPr/>
        </p:nvSpPr>
        <p:spPr bwMode="auto">
          <a:xfrm>
            <a:off x="2667000" y="4038600"/>
            <a:ext cx="312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FF0000"/>
                </a:solidFill>
              </a:rPr>
              <a:t>Αρχεία ευρετηρίου</a:t>
            </a:r>
          </a:p>
        </p:txBody>
      </p:sp>
      <p:sp>
        <p:nvSpPr>
          <p:cNvPr id="27658" name="Text Box 7"/>
          <p:cNvSpPr txBox="1">
            <a:spLocks noChangeArrowheads="1"/>
          </p:cNvSpPr>
          <p:nvPr/>
        </p:nvSpPr>
        <p:spPr bwMode="auto">
          <a:xfrm>
            <a:off x="4953000" y="4267200"/>
            <a:ext cx="3124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/>
              <a:t>Κατάλογος </a:t>
            </a:r>
            <a:endParaRPr lang="el-GR" sz="800"/>
          </a:p>
          <a:p>
            <a:pPr eaLnBrk="0" hangingPunct="0">
              <a:spcBef>
                <a:spcPct val="50000"/>
              </a:spcBef>
            </a:pPr>
            <a:r>
              <a:rPr lang="el-GR" sz="2000"/>
              <a:t>συστήματος</a:t>
            </a:r>
          </a:p>
        </p:txBody>
      </p:sp>
      <p:sp>
        <p:nvSpPr>
          <p:cNvPr id="27659" name="Line 8"/>
          <p:cNvSpPr>
            <a:spLocks noChangeShapeType="1"/>
          </p:cNvSpPr>
          <p:nvPr/>
        </p:nvSpPr>
        <p:spPr bwMode="auto">
          <a:xfrm>
            <a:off x="3657600" y="4495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0" name="Line 9"/>
          <p:cNvSpPr>
            <a:spLocks noChangeShapeType="1"/>
          </p:cNvSpPr>
          <p:nvPr/>
        </p:nvSpPr>
        <p:spPr bwMode="auto">
          <a:xfrm flipH="1" flipV="1">
            <a:off x="4495800" y="4495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1" name="Line 10"/>
          <p:cNvSpPr>
            <a:spLocks noChangeShapeType="1"/>
          </p:cNvSpPr>
          <p:nvPr/>
        </p:nvSpPr>
        <p:spPr bwMode="auto">
          <a:xfrm flipH="1">
            <a:off x="4572000" y="4800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1981200" y="1905000"/>
            <a:ext cx="495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3" name="Text Box 12"/>
          <p:cNvSpPr txBox="1">
            <a:spLocks noChangeArrowheads="1"/>
          </p:cNvSpPr>
          <p:nvPr/>
        </p:nvSpPr>
        <p:spPr bwMode="auto">
          <a:xfrm>
            <a:off x="3467100" y="2201862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/>
              <a:t>ΣΔΒΔ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838"/>
            <a:ext cx="8240713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 εσωτερικό ενός ΣΔΒΔ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799" y="6356364"/>
            <a:ext cx="7191375" cy="365125"/>
          </a:xfrm>
          <a:noFill/>
        </p:spPr>
        <p:txBody>
          <a:bodyPr/>
          <a:lstStyle/>
          <a:p>
            <a:pPr algn="l"/>
            <a:r>
              <a:rPr lang="el-GR" altLang="en-US" dirty="0" smtClean="0"/>
              <a:t>Βάσεις Δεδομένων</a:t>
            </a:r>
            <a:r>
              <a:rPr lang="en-US" altLang="en-US" dirty="0" smtClean="0"/>
              <a:t> 201</a:t>
            </a:r>
            <a:r>
              <a:rPr lang="el-GR" altLang="en-US" dirty="0" smtClean="0"/>
              <a:t>7</a:t>
            </a:r>
            <a:r>
              <a:rPr lang="en-US" altLang="en-US" dirty="0" smtClean="0"/>
              <a:t>-201</a:t>
            </a:r>
            <a:r>
              <a:rPr lang="el-GR" altLang="en-US" dirty="0" smtClean="0"/>
              <a:t>8			Ευαγγελία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16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889926"/>
            <a:ext cx="8229600" cy="45259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altLang="en-US" i="1" dirty="0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dirty="0" smtClean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-2619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 Αποθήκευσης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7-20</a:t>
            </a:r>
            <a:r>
              <a:rPr lang="en-US" altLang="en-US" sz="1100" dirty="0" smtClean="0"/>
              <a:t>1</a:t>
            </a:r>
            <a:r>
              <a:rPr lang="el-GR" altLang="en-US" sz="1100" dirty="0" smtClean="0"/>
              <a:t>8</a:t>
            </a:r>
          </a:p>
        </p:txBody>
      </p:sp>
      <p:sp>
        <p:nvSpPr>
          <p:cNvPr id="1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153" y="1288787"/>
            <a:ext cx="7571137" cy="387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5300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FD1AC2-EF07-4503-A65B-058EA055BF00}" type="slidenum">
              <a:rPr lang="el-GR" altLang="en-US"/>
              <a:pPr>
                <a:defRPr/>
              </a:pPr>
              <a:t>9</a:t>
            </a:fld>
            <a:endParaRPr lang="el-GR" altLang="en-US"/>
          </a:p>
        </p:txBody>
      </p:sp>
      <p:sp>
        <p:nvSpPr>
          <p:cNvPr id="6152" name="Text Box 5"/>
          <p:cNvSpPr txBox="1">
            <a:spLocks noChangeArrowheads="1"/>
          </p:cNvSpPr>
          <p:nvPr/>
        </p:nvSpPr>
        <p:spPr bwMode="auto">
          <a:xfrm>
            <a:off x="1143000" y="1729388"/>
            <a:ext cx="80010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πρωτεύουσα αποθήκευση </a:t>
            </a:r>
            <a:r>
              <a:rPr lang="el-GR" altLang="en-US" sz="2000" dirty="0">
                <a:latin typeface="Calibri" pitchFamily="34" charset="0"/>
              </a:rPr>
              <a:t>(</a:t>
            </a:r>
            <a:r>
              <a:rPr lang="en-US" altLang="en-US" sz="2000" dirty="0">
                <a:latin typeface="Calibri" pitchFamily="34" charset="0"/>
              </a:rPr>
              <a:t>primary storage)</a:t>
            </a:r>
          </a:p>
          <a:p>
            <a:pPr>
              <a:spcBef>
                <a:spcPct val="50000"/>
              </a:spcBef>
            </a:pPr>
            <a:r>
              <a:rPr lang="el-GR" altLang="en-US" sz="2000" dirty="0">
                <a:latin typeface="Calibri" pitchFamily="34" charset="0"/>
              </a:rPr>
              <a:t>κύρια μνήμη </a:t>
            </a:r>
            <a:r>
              <a:rPr lang="el-GR" altLang="en-US" sz="2000" dirty="0" smtClean="0">
                <a:latin typeface="Calibri" pitchFamily="34" charset="0"/>
              </a:rPr>
              <a:t>(</a:t>
            </a:r>
            <a:r>
              <a:rPr lang="en-US" altLang="en-US" sz="2000" dirty="0" smtClean="0">
                <a:latin typeface="Calibri" pitchFamily="34" charset="0"/>
              </a:rPr>
              <a:t>main memory</a:t>
            </a:r>
            <a:r>
              <a:rPr lang="el-GR" altLang="en-US" sz="2000" dirty="0" smtClean="0">
                <a:latin typeface="Calibri" pitchFamily="34" charset="0"/>
              </a:rPr>
              <a:t>)  </a:t>
            </a:r>
            <a:r>
              <a:rPr lang="el-GR" altLang="en-US" sz="2000" dirty="0">
                <a:latin typeface="Calibri" pitchFamily="34" charset="0"/>
              </a:rPr>
              <a:t>- κρυφή μνήμη (</a:t>
            </a:r>
            <a:r>
              <a:rPr lang="el-GR" altLang="en-US" sz="2000" dirty="0" err="1">
                <a:latin typeface="Calibri" pitchFamily="34" charset="0"/>
              </a:rPr>
              <a:t>cache</a:t>
            </a:r>
            <a:r>
              <a:rPr lang="el-GR" alt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6153" name="Text Box 6"/>
          <p:cNvSpPr txBox="1">
            <a:spLocks noChangeArrowheads="1"/>
          </p:cNvSpPr>
          <p:nvPr/>
        </p:nvSpPr>
        <p:spPr bwMode="auto">
          <a:xfrm>
            <a:off x="1213706" y="2832027"/>
            <a:ext cx="7010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τυχαία προσπέλαση </a:t>
            </a:r>
            <a:r>
              <a:rPr lang="en-US" altLang="en-US" sz="2000" dirty="0" smtClean="0">
                <a:latin typeface="Calibri" pitchFamily="34" charset="0"/>
              </a:rPr>
              <a:t>(random access)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σε επίπεδο </a:t>
            </a:r>
            <a:r>
              <a:rPr lang="en-US" altLang="en-US" sz="2000" dirty="0" smtClean="0">
                <a:latin typeface="Calibri" pitchFamily="34" charset="0"/>
              </a:rPr>
              <a:t>bytes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en-US" sz="2000" dirty="0">
                <a:latin typeface="Calibri" pitchFamily="34" charset="0"/>
              </a:rPr>
              <a:t> </a:t>
            </a:r>
            <a:r>
              <a:rPr lang="el-GR" altLang="en-US" sz="2000" dirty="0" smtClean="0">
                <a:latin typeface="Calibri" pitchFamily="34" charset="0"/>
              </a:rPr>
              <a:t>άμεση </a:t>
            </a:r>
            <a:r>
              <a:rPr lang="el-GR" altLang="en-US" sz="2000" dirty="0">
                <a:latin typeface="Calibri" pitchFamily="34" charset="0"/>
              </a:rPr>
              <a:t>προσπέλαση από την κύρια ΚΜΕ </a:t>
            </a:r>
            <a:r>
              <a:rPr lang="en-US" altLang="en-US" sz="2000" dirty="0">
                <a:latin typeface="Calibri" pitchFamily="34" charset="0"/>
              </a:rPr>
              <a:t>(CPU)</a:t>
            </a:r>
            <a:endParaRPr lang="el-GR" altLang="en-US" sz="2000" dirty="0">
              <a:latin typeface="Calibri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γρήγορη προσπέλαση 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altLang="en-US" sz="2000" dirty="0">
                <a:latin typeface="Calibri" pitchFamily="34" charset="0"/>
              </a:rPr>
              <a:t> περιορισμένη χωρητικότητα αποθήκευσης</a:t>
            </a:r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1066799" y="1776256"/>
            <a:ext cx="7050833" cy="36354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Αποθηκευτικές Μονάδες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46185" y="6411072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32016" y="6411072"/>
            <a:ext cx="2895600" cy="365125"/>
          </a:xfrm>
          <a:noFill/>
        </p:spPr>
        <p:txBody>
          <a:bodyPr/>
          <a:lstStyle/>
          <a:p>
            <a:r>
              <a:rPr lang="el-GR" altLang="en-US" sz="11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454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3308</TotalTime>
  <Words>3197</Words>
  <Application>Microsoft Office PowerPoint</Application>
  <PresentationFormat>On-screen Show (4:3)</PresentationFormat>
  <Paragraphs>592</Paragraphs>
  <Slides>61</Slides>
  <Notes>12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9" baseType="lpstr">
      <vt:lpstr>Arial</vt:lpstr>
      <vt:lpstr>Book Antiqua</vt:lpstr>
      <vt:lpstr>Calibri</vt:lpstr>
      <vt:lpstr>Comic Sans MS</vt:lpstr>
      <vt:lpstr>Symbol</vt:lpstr>
      <vt:lpstr>Times New Roman</vt:lpstr>
      <vt:lpstr>Wingdings</vt:lpstr>
      <vt:lpstr>Office Theme</vt:lpstr>
      <vt:lpstr>PowerPoint Presentation</vt:lpstr>
      <vt:lpstr>ΣΔΒΔ</vt:lpstr>
      <vt:lpstr>Δομή ενός ΣΔΒΔ (πιο αναλυτικά)</vt:lpstr>
      <vt:lpstr>Δομή ενός ΣΔΒΔ</vt:lpstr>
      <vt:lpstr>Αρχεία</vt:lpstr>
      <vt:lpstr>Κατάλογος Συστήματος</vt:lpstr>
      <vt:lpstr>PowerPoint Presentation</vt:lpstr>
      <vt:lpstr>Ιεραρχία Αποθήκευσης</vt:lpstr>
      <vt:lpstr>Αποθηκευτικές Μονάδες</vt:lpstr>
      <vt:lpstr>Αποθηκευτικές Μονάδες</vt:lpstr>
      <vt:lpstr>Αποθηκευτικές Μονάδες</vt:lpstr>
      <vt:lpstr>Μαγνητικοί Δίσκοι</vt:lpstr>
      <vt:lpstr>Δίσκοι</vt:lpstr>
      <vt:lpstr>Δίσκοι</vt:lpstr>
      <vt:lpstr>Δίσκοι</vt:lpstr>
      <vt:lpstr>Δίσκοι</vt:lpstr>
      <vt:lpstr>(Solid State) Disks</vt:lpstr>
      <vt:lpstr>Ιεραρχία Μνήμης</vt:lpstr>
      <vt:lpstr>Καταχωρητής</vt:lpstr>
      <vt:lpstr>Καταχωρητής</vt:lpstr>
      <vt:lpstr>Βασικά Σημεία</vt:lpstr>
      <vt:lpstr>PowerPoint Presentation</vt:lpstr>
      <vt:lpstr>Αρχεία</vt:lpstr>
      <vt:lpstr>Αρχεία</vt:lpstr>
      <vt:lpstr>Εγγραφές</vt:lpstr>
      <vt:lpstr>Εγγραφές</vt:lpstr>
      <vt:lpstr>Εγγραφές</vt:lpstr>
      <vt:lpstr>Εγγραφές</vt:lpstr>
      <vt:lpstr>Εγγραφές</vt:lpstr>
      <vt:lpstr>Εγγραφές</vt:lpstr>
      <vt:lpstr>Παράγοντας Ομαδοποίησης (blocking factor)</vt:lpstr>
      <vt:lpstr>Εκτεινόμενη (spanned) Καταχώρηση</vt:lpstr>
      <vt:lpstr>Μη Εκτεινόμενη Καταχώρηση</vt:lpstr>
      <vt:lpstr>Αποθήκευση Δεδομένων</vt:lpstr>
      <vt:lpstr>Τοποθέτηση σελίδων αρχείου στο δίσκο</vt:lpstr>
      <vt:lpstr>Επικεφαλίδα Αρχείου</vt:lpstr>
      <vt:lpstr>Οργάνωση Εγγραφών Αρχείου</vt:lpstr>
      <vt:lpstr>Οργάνωση Αρχείων</vt:lpstr>
      <vt:lpstr>Οργάνωση Αρχείου</vt:lpstr>
      <vt:lpstr>Οργάνωση Αρχείων</vt:lpstr>
      <vt:lpstr>Αρχεία Σωρού (Heap Files)</vt:lpstr>
      <vt:lpstr>Αρχεία Σωρού (Heap Files)</vt:lpstr>
      <vt:lpstr>Αρχεία Σωρού (Heap Files)</vt:lpstr>
      <vt:lpstr> Διατεταγμένο Αρχείο 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Διατεταγμένο Αρχείο</vt:lpstr>
      <vt:lpstr>Αρχεία Κατακερματισμού</vt:lpstr>
      <vt:lpstr>Εσωτερικός Κατακερματισμός</vt:lpstr>
      <vt:lpstr>Αρχεία Κατακερματισμού</vt:lpstr>
      <vt:lpstr>Κατακερματισμός</vt:lpstr>
      <vt:lpstr>Κατακερματισμός</vt:lpstr>
      <vt:lpstr>Κατακερματισμός</vt:lpstr>
      <vt:lpstr>Εξωτερικός Κατακερματισμός</vt:lpstr>
      <vt:lpstr>Εξωτερικός Κατακερματισμός</vt:lpstr>
      <vt:lpstr>Εξωτερικός Κατακερματισμός</vt:lpstr>
      <vt:lpstr>Περίληψη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403</cp:revision>
  <dcterms:created xsi:type="dcterms:W3CDTF">2013-06-13T09:19:30Z</dcterms:created>
  <dcterms:modified xsi:type="dcterms:W3CDTF">2018-12-19T12:58:44Z</dcterms:modified>
</cp:coreProperties>
</file>