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36"/>
  </p:notesMasterIdLst>
  <p:handoutMasterIdLst>
    <p:handoutMasterId r:id="rId137"/>
  </p:handoutMasterIdLst>
  <p:sldIdLst>
    <p:sldId id="457" r:id="rId2"/>
    <p:sldId id="972" r:id="rId3"/>
    <p:sldId id="797" r:id="rId4"/>
    <p:sldId id="798" r:id="rId5"/>
    <p:sldId id="1005" r:id="rId6"/>
    <p:sldId id="969" r:id="rId7"/>
    <p:sldId id="801" r:id="rId8"/>
    <p:sldId id="802" r:id="rId9"/>
    <p:sldId id="803" r:id="rId10"/>
    <p:sldId id="804" r:id="rId11"/>
    <p:sldId id="805" r:id="rId12"/>
    <p:sldId id="806" r:id="rId13"/>
    <p:sldId id="807" r:id="rId14"/>
    <p:sldId id="808" r:id="rId15"/>
    <p:sldId id="809" r:id="rId16"/>
    <p:sldId id="810" r:id="rId17"/>
    <p:sldId id="811" r:id="rId18"/>
    <p:sldId id="812" r:id="rId19"/>
    <p:sldId id="813" r:id="rId20"/>
    <p:sldId id="814" r:id="rId21"/>
    <p:sldId id="815" r:id="rId22"/>
    <p:sldId id="970" r:id="rId23"/>
    <p:sldId id="817" r:id="rId24"/>
    <p:sldId id="818" r:id="rId25"/>
    <p:sldId id="819" r:id="rId26"/>
    <p:sldId id="820" r:id="rId27"/>
    <p:sldId id="821" r:id="rId28"/>
    <p:sldId id="822" r:id="rId29"/>
    <p:sldId id="823" r:id="rId30"/>
    <p:sldId id="824" r:id="rId31"/>
    <p:sldId id="825" r:id="rId32"/>
    <p:sldId id="826" r:id="rId33"/>
    <p:sldId id="827" r:id="rId34"/>
    <p:sldId id="828" r:id="rId35"/>
    <p:sldId id="829" r:id="rId36"/>
    <p:sldId id="830" r:id="rId37"/>
    <p:sldId id="832" r:id="rId38"/>
    <p:sldId id="831" r:id="rId39"/>
    <p:sldId id="973" r:id="rId40"/>
    <p:sldId id="833" r:id="rId41"/>
    <p:sldId id="836" r:id="rId42"/>
    <p:sldId id="837" r:id="rId43"/>
    <p:sldId id="838" r:id="rId44"/>
    <p:sldId id="995" r:id="rId45"/>
    <p:sldId id="994" r:id="rId46"/>
    <p:sldId id="840" r:id="rId47"/>
    <p:sldId id="841" r:id="rId48"/>
    <p:sldId id="844" r:id="rId49"/>
    <p:sldId id="843" r:id="rId50"/>
    <p:sldId id="1003" r:id="rId51"/>
    <p:sldId id="1004" r:id="rId52"/>
    <p:sldId id="842" r:id="rId53"/>
    <p:sldId id="845" r:id="rId54"/>
    <p:sldId id="996" r:id="rId55"/>
    <p:sldId id="846" r:id="rId56"/>
    <p:sldId id="847" r:id="rId57"/>
    <p:sldId id="975" r:id="rId58"/>
    <p:sldId id="849" r:id="rId59"/>
    <p:sldId id="850" r:id="rId60"/>
    <p:sldId id="851" r:id="rId61"/>
    <p:sldId id="852" r:id="rId62"/>
    <p:sldId id="853" r:id="rId63"/>
    <p:sldId id="854" r:id="rId64"/>
    <p:sldId id="855" r:id="rId65"/>
    <p:sldId id="856" r:id="rId66"/>
    <p:sldId id="857" r:id="rId67"/>
    <p:sldId id="858" r:id="rId68"/>
    <p:sldId id="859" r:id="rId69"/>
    <p:sldId id="860" r:id="rId70"/>
    <p:sldId id="861" r:id="rId71"/>
    <p:sldId id="862" r:id="rId72"/>
    <p:sldId id="863" r:id="rId73"/>
    <p:sldId id="864" r:id="rId74"/>
    <p:sldId id="865" r:id="rId75"/>
    <p:sldId id="867" r:id="rId76"/>
    <p:sldId id="866" r:id="rId77"/>
    <p:sldId id="868" r:id="rId78"/>
    <p:sldId id="869" r:id="rId79"/>
    <p:sldId id="870" r:id="rId80"/>
    <p:sldId id="871" r:id="rId81"/>
    <p:sldId id="872" r:id="rId82"/>
    <p:sldId id="873" r:id="rId83"/>
    <p:sldId id="874" r:id="rId84"/>
    <p:sldId id="977" r:id="rId85"/>
    <p:sldId id="876" r:id="rId86"/>
    <p:sldId id="877" r:id="rId87"/>
    <p:sldId id="878" r:id="rId88"/>
    <p:sldId id="879" r:id="rId89"/>
    <p:sldId id="880" r:id="rId90"/>
    <p:sldId id="881" r:id="rId91"/>
    <p:sldId id="882" r:id="rId92"/>
    <p:sldId id="883" r:id="rId93"/>
    <p:sldId id="884" r:id="rId94"/>
    <p:sldId id="885" r:id="rId95"/>
    <p:sldId id="886" r:id="rId96"/>
    <p:sldId id="1006" r:id="rId97"/>
    <p:sldId id="1007" r:id="rId98"/>
    <p:sldId id="1008" r:id="rId99"/>
    <p:sldId id="1010" r:id="rId100"/>
    <p:sldId id="887" r:id="rId101"/>
    <p:sldId id="991" r:id="rId102"/>
    <p:sldId id="982" r:id="rId103"/>
    <p:sldId id="984" r:id="rId104"/>
    <p:sldId id="989" r:id="rId105"/>
    <p:sldId id="985" r:id="rId106"/>
    <p:sldId id="986" r:id="rId107"/>
    <p:sldId id="990" r:id="rId108"/>
    <p:sldId id="993" r:id="rId109"/>
    <p:sldId id="1012" r:id="rId110"/>
    <p:sldId id="980" r:id="rId111"/>
    <p:sldId id="979" r:id="rId112"/>
    <p:sldId id="904" r:id="rId113"/>
    <p:sldId id="905" r:id="rId114"/>
    <p:sldId id="906" r:id="rId115"/>
    <p:sldId id="907" r:id="rId116"/>
    <p:sldId id="908" r:id="rId117"/>
    <p:sldId id="909" r:id="rId118"/>
    <p:sldId id="910" r:id="rId119"/>
    <p:sldId id="911" r:id="rId120"/>
    <p:sldId id="912" r:id="rId121"/>
    <p:sldId id="981" r:id="rId122"/>
    <p:sldId id="914" r:id="rId123"/>
    <p:sldId id="915" r:id="rId124"/>
    <p:sldId id="916" r:id="rId125"/>
    <p:sldId id="917" r:id="rId126"/>
    <p:sldId id="918" r:id="rId127"/>
    <p:sldId id="919" r:id="rId128"/>
    <p:sldId id="1011" r:id="rId129"/>
    <p:sldId id="992" r:id="rId130"/>
    <p:sldId id="997" r:id="rId131"/>
    <p:sldId id="1001" r:id="rId132"/>
    <p:sldId id="998" r:id="rId133"/>
    <p:sldId id="999" r:id="rId134"/>
    <p:sldId id="1000" r:id="rId1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772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commentAuthors" Target="commentAuthor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87FF3-5DE3-4299-AE11-B51092359660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47DA3-97BF-4202-BAC3-252ADF2CC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64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9955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84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4548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96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8573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98</a:t>
            </a:fld>
            <a:endParaRPr lang="el-G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6776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99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328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94850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109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987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110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8642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121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6657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127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797218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129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78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F1307-3284-4B4B-B049-7E92773BE10D}" type="slidenum">
              <a:rPr lang="el-GR" smtClean="0"/>
              <a:pPr/>
              <a:t>4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31938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130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09034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131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0308112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132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093210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133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09724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134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86682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588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2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2522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859B1-594A-4FF6-8396-B240AB05F212}" type="slidenum">
              <a:rPr lang="el-GR" smtClean="0"/>
              <a:pPr/>
              <a:t>55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726980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7430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Τα</a:t>
            </a:r>
            <a:r>
              <a:rPr lang="el-GR" baseline="0" dirty="0" smtClean="0"/>
              <a:t> ονόματα των ηθοποιών που δεν έπαιξαν σε κάποια ταινία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8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Τα ονόματα των</a:t>
            </a:r>
            <a:r>
              <a:rPr lang="el-GR" baseline="0" dirty="0" smtClean="0"/>
              <a:t> ηθοποιών που έπαιξαν σε ταινία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18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19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5E3BC3-D484-498A-A349-335B5429D382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R1,  R2, …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Rm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4284663" y="2060575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611188" y="3789363"/>
            <a:ext cx="7770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συνθήκη της πράξης της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στη σχεσιακή άλγεβρα.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κατηγόρημα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γνωρίσματα των σχέσεων που εμφανίζονται στο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 autoUpdateAnimBg="0"/>
      <p:bldP spid="276485" grpId="0" animBg="1" autoUpdateAnimBg="0"/>
      <p:bldP spid="276486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5BA5B-0671-4AB0-AA22-AC74B0B90918}" type="slidenum">
              <a:rPr lang="el-GR" altLang="en-US" smtClean="0"/>
              <a:pPr/>
              <a:t>100</a:t>
            </a:fld>
            <a:endParaRPr lang="el-GR" altLang="en-US" smtClean="0"/>
          </a:p>
        </p:txBody>
      </p:sp>
      <p:sp>
        <p:nvSpPr>
          <p:cNvPr id="9728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547813" y="2667000"/>
            <a:ext cx="51816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in,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…,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i2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400" b="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j1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j2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jk</a:t>
            </a:r>
            <a:endParaRPr lang="el-GR" sz="2400" b="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Συνενώσεις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71CEA-566A-4777-9821-5AA1FE492B67}" type="slidenum">
              <a:rPr lang="el-GR" altLang="en-US" smtClean="0"/>
              <a:pPr/>
              <a:t>102</a:t>
            </a:fld>
            <a:endParaRPr lang="el-GR" altLang="en-US" smtClean="0"/>
          </a:p>
        </p:txBody>
      </p:sp>
      <p:sp>
        <p:nvSpPr>
          <p:cNvPr id="132103" name="Text Box 4"/>
          <p:cNvSpPr txBox="1">
            <a:spLocks noChangeArrowheads="1"/>
          </p:cNvSpPr>
          <p:nvPr/>
        </p:nvSpPr>
        <p:spPr bwMode="auto">
          <a:xfrm>
            <a:off x="190500" y="12192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SQL-92 υποστηρίζει διάφορους τύπους συνενώσεων που συνήθως χρησιμοποιούνται στο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μπορούν να χρησιμοποιηθούν οπουδήποτε μπορεί να χρησιμοποιηθεί μια σχέση.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σύνταξη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800" y="2971801"/>
            <a:ext cx="7493000" cy="83099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&lt;όνομα-σχέσης1&gt; 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&lt;τύπος-συνένωσης&gt;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&lt;όνομα-σχέσης2&gt; </a:t>
            </a:r>
          </a:p>
          <a:p>
            <a:pPr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&lt;συνθήκη-συνένωσης&gt;</a:t>
            </a:r>
            <a:endParaRPr lang="el-GR" sz="24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930400" y="4000500"/>
            <a:ext cx="59817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Συνένωσης: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INNER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 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LEFT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αριστερή εξωτερική συνένωση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RIGHT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JOIN: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 συνένωση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FULL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πλήρης εξωτερική συνένωση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B7ADE8-F052-418D-BDF0-2BEEC3899D1D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430213" y="456406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Likes, Pizza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445477" y="2930539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INNER JOIN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3336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62088" y="1582750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autoUpdateAnimBg="0"/>
      <p:bldP spid="697348" grpId="0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6E891-C3BB-4A8F-BC40-B810802A1259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702467" name="Text Box 3"/>
          <p:cNvSpPr txBox="1">
            <a:spLocks noChangeArrowheads="1"/>
          </p:cNvSpPr>
          <p:nvPr/>
        </p:nvSpPr>
        <p:spPr bwMode="auto">
          <a:xfrm>
            <a:off x="395288" y="299720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LEFT OUTER JOIN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02469" name="Text Box 5"/>
          <p:cNvSpPr txBox="1">
            <a:spLocks noChangeArrowheads="1"/>
          </p:cNvSpPr>
          <p:nvPr/>
        </p:nvSpPr>
        <p:spPr bwMode="auto">
          <a:xfrm>
            <a:off x="468313" y="4652963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RIGHT OUTER JOIN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autoUpdateAnimBg="0"/>
      <p:bldP spid="702469" grpId="0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BD626-C26E-4FB3-91E7-E635C740C125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135174" name="Text Box 3"/>
          <p:cNvSpPr txBox="1">
            <a:spLocks noChangeArrowheads="1"/>
          </p:cNvSpPr>
          <p:nvPr/>
        </p:nvSpPr>
        <p:spPr bwMode="auto">
          <a:xfrm>
            <a:off x="4572000" y="2254210"/>
            <a:ext cx="3441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 		Ingredient</a:t>
            </a:r>
            <a:endParaRPr lang="el-G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Ελληνική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n-U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Γιαννιώτικη	</a:t>
            </a:r>
            <a:r>
              <a:rPr lang="el-GR" sz="1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μετσοβόνε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5175" name="Text Box 4"/>
          <p:cNvSpPr txBox="1">
            <a:spLocks noChangeArrowheads="1"/>
          </p:cNvSpPr>
          <p:nvPr/>
        </p:nvSpPr>
        <p:spPr bwMode="auto">
          <a:xfrm>
            <a:off x="861525" y="1340461"/>
            <a:ext cx="3441700" cy="24468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		Ingredient</a:t>
            </a:r>
            <a:endParaRPr lang="el-G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</a:t>
            </a: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Κατερίνα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μπέικον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Ανδρόνικος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αντσούγια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106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152400" y="109220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εμφανίζονται στο αποτέλεσμα με την εξής διάταξη: πρώτα αυτά με τα οποία έγινε η συνένωση (δηλ., αυτά που είναι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κοινά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έχουν το ίδιο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όνομα)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στις δύο σχέσεις),  μετά τα υπόλοιπα της πρώτης σχέσης, και τέλος τα υπόλοιπα της δεύτερης σχέσης.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8788" y="4867275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Pizza, Likes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3388" y="3733800"/>
            <a:ext cx="8424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JOIN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76388" y="2653764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F299C-997E-4D99-8EFF-20F542E87057}" type="slidenum">
              <a:rPr lang="el-GR" altLang="en-US" smtClean="0"/>
              <a:pPr/>
              <a:t>107</a:t>
            </a:fld>
            <a:endParaRPr lang="el-GR" altLang="en-US" smtClean="0"/>
          </a:p>
        </p:txBody>
      </p:sp>
      <p:sp>
        <p:nvSpPr>
          <p:cNvPr id="704515" name="Text Box 3"/>
          <p:cNvSpPr txBox="1">
            <a:spLocks noChangeArrowheads="1"/>
          </p:cNvSpPr>
          <p:nvPr/>
        </p:nvSpPr>
        <p:spPr bwMode="auto">
          <a:xfrm>
            <a:off x="457200" y="1957672"/>
            <a:ext cx="7391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Movie, 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Plays.Tite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e.Title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457200" y="3538930"/>
            <a:ext cx="73914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Plays.Tite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7968"/>
            <a:ext cx="8229600" cy="924055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68275" y="1091024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7200" y="5047035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autoUpdateAnimBg="0"/>
      <p:bldP spid="704516" grpId="0" autoUpdateAnimBg="0"/>
      <p:bldP spid="12" grpId="0" autoUpdateAnimBg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108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385406" y="1151005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έχουμε μια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2100" y="15405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SFW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5979" y="2591205"/>
            <a:ext cx="612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DISTINCT </a:t>
            </a:r>
            <a:r>
              <a:rPr lang="en-US" dirty="0" err="1" smtClean="0"/>
              <a:t>P.Name</a:t>
            </a:r>
            <a:endParaRPr lang="en-US" dirty="0" smtClean="0"/>
          </a:p>
          <a:p>
            <a:r>
              <a:rPr lang="en-US" dirty="0" smtClean="0"/>
              <a:t>FROM Pizza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P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((SELECT Ingredient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Likes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WHERE Student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= ‘Δημ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ή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τρης’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EXCEPT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(SELECT Ingredient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Likes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WHERE Student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= ‘Μαρία’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))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T</a:t>
            </a:r>
          </a:p>
          <a:p>
            <a:r>
              <a:rPr lang="en-US" dirty="0" smtClean="0"/>
              <a:t>WHERE P</a:t>
            </a:r>
            <a:r>
              <a:rPr lang="el-GR" dirty="0" smtClean="0"/>
              <a:t>.</a:t>
            </a:r>
            <a:r>
              <a:rPr lang="en-US" dirty="0" smtClean="0"/>
              <a:t>Ingredient = </a:t>
            </a:r>
            <a:r>
              <a:rPr lang="en-US" dirty="0" err="1" smtClean="0"/>
              <a:t>T.Ingredient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613483" y="1551115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109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8461" y="1567130"/>
            <a:ext cx="3424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</a:p>
          <a:p>
            <a:r>
              <a:rPr lang="en-US" dirty="0" smtClean="0"/>
              <a:t>A		B		C</a:t>
            </a:r>
          </a:p>
          <a:p>
            <a:r>
              <a:rPr lang="en-US" dirty="0" smtClean="0"/>
              <a:t>1		5		6</a:t>
            </a:r>
          </a:p>
          <a:p>
            <a:r>
              <a:rPr lang="en-US" dirty="0" smtClean="0"/>
              <a:t>2		3		2</a:t>
            </a:r>
          </a:p>
          <a:p>
            <a:r>
              <a:rPr lang="en-US" dirty="0" smtClean="0"/>
              <a:t>1		9		3</a:t>
            </a:r>
          </a:p>
          <a:p>
            <a:r>
              <a:rPr lang="en-US" dirty="0" smtClean="0"/>
              <a:t>7		2		9</a:t>
            </a:r>
          </a:p>
          <a:p>
            <a:r>
              <a:rPr lang="en-US" dirty="0" smtClean="0"/>
              <a:t>7		8		3</a:t>
            </a:r>
          </a:p>
          <a:p>
            <a:r>
              <a:rPr lang="en-US" dirty="0" smtClean="0"/>
              <a:t>1		5		2</a:t>
            </a:r>
          </a:p>
          <a:p>
            <a:r>
              <a:rPr lang="en-US" dirty="0" smtClean="0"/>
              <a:t>4		2		1</a:t>
            </a:r>
          </a:p>
          <a:p>
            <a:r>
              <a:rPr lang="en-US" dirty="0" smtClean="0"/>
              <a:t>2		3		3</a:t>
            </a:r>
          </a:p>
          <a:p>
            <a:r>
              <a:rPr lang="en-US" dirty="0" smtClean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331029" y="3282821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Πόσες πλειάδες έχουν την μεγαλύτερη </a:t>
            </a:r>
            <a:r>
              <a:rPr lang="el-GR" dirty="0" smtClean="0"/>
              <a:t>τιμή του </a:t>
            </a:r>
            <a:r>
              <a:rPr lang="el-GR" dirty="0" smtClean="0"/>
              <a:t>Β;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73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2662D-B574-43AF-919E-660A7F5B4740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569168" y="34290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'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Gone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by the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Wind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39142" y="2716180"/>
            <a:ext cx="8096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Ονόματα ηθοποιών που παίζουν στην ταινία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 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utoUpdateAnimBg="0"/>
      <p:bldP spid="279557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110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Γλώσσα Ενημερώσεις Δεδομένων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111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12750" y="1570038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(του σχήματος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(ΓΧΔ)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Δεδομένων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ενημέρωση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Languages)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06E725-1818-4FB9-9CEF-BE533AA101B7}" type="slidenum">
              <a:rPr lang="el-GR" altLang="en-US" smtClean="0"/>
              <a:pPr/>
              <a:t>112</a:t>
            </a:fld>
            <a:endParaRPr lang="el-GR" altLang="en-US" smtClean="0"/>
          </a:p>
        </p:txBody>
      </p:sp>
      <p:sp>
        <p:nvSpPr>
          <p:cNvPr id="114694" name="Text Box 3"/>
          <p:cNvSpPr txBox="1">
            <a:spLocks noChangeArrowheads="1"/>
          </p:cNvSpPr>
          <p:nvPr/>
        </p:nvSpPr>
        <p:spPr bwMode="auto">
          <a:xfrm>
            <a:off x="760413" y="1882775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3200" b="0" dirty="0">
                <a:solidFill>
                  <a:schemeClr val="accent6">
                    <a:lumMod val="75000"/>
                  </a:schemeClr>
                </a:solidFill>
              </a:rPr>
              <a:t>Τροποποιήσεις</a:t>
            </a:r>
          </a:p>
        </p:txBody>
      </p:sp>
      <p:sp>
        <p:nvSpPr>
          <p:cNvPr id="114695" name="Text Box 4"/>
          <p:cNvSpPr txBox="1">
            <a:spLocks noChangeArrowheads="1"/>
          </p:cNvSpPr>
          <p:nvPr/>
        </p:nvSpPr>
        <p:spPr bwMode="auto">
          <a:xfrm>
            <a:off x="1128713" y="2568575"/>
            <a:ext cx="662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1. Διαγραφή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2. Εισαγωγή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3. Ενημέρωση</a:t>
            </a:r>
          </a:p>
        </p:txBody>
      </p:sp>
      <p:sp>
        <p:nvSpPr>
          <p:cNvPr id="114697" name="Text Box 6"/>
          <p:cNvSpPr txBox="1">
            <a:spLocks noChangeArrowheads="1"/>
          </p:cNvSpPr>
          <p:nvPr/>
        </p:nvSpPr>
        <p:spPr bwMode="auto">
          <a:xfrm>
            <a:off x="349250" y="4356100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μεταβάλλουν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στιγμιότυπο της βάσης δεδομένων (δηλαδή, το περιεχόμενο των πινάκων)</a:t>
            </a:r>
          </a:p>
        </p:txBody>
      </p:sp>
      <p:sp>
        <p:nvSpPr>
          <p:cNvPr id="114698" name="Text Box 7"/>
          <p:cNvSpPr txBox="1">
            <a:spLocks noChangeArrowheads="1"/>
          </p:cNvSpPr>
          <p:nvPr/>
        </p:nvSpPr>
        <p:spPr bwMode="auto">
          <a:xfrm>
            <a:off x="2987675" y="5516563"/>
            <a:ext cx="4824413" cy="641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Δείτε και τις σχετικές διαφάνειες προηγούμενου μαθήματος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297EDD-AA3F-454F-8C53-62F19FB7794A}" type="slidenum">
              <a:rPr lang="el-GR" altLang="en-US" smtClean="0"/>
              <a:pPr/>
              <a:t>113</a:t>
            </a:fld>
            <a:endParaRPr lang="el-GR" altLang="en-US" smtClean="0"/>
          </a:p>
        </p:txBody>
      </p:sp>
      <p:sp>
        <p:nvSpPr>
          <p:cNvPr id="115719" name="Text Box 4"/>
          <p:cNvSpPr txBox="1">
            <a:spLocks noChangeArrowheads="1"/>
          </p:cNvSpPr>
          <p:nvPr/>
        </p:nvSpPr>
        <p:spPr bwMode="auto">
          <a:xfrm>
            <a:off x="457200" y="2212792"/>
            <a:ext cx="822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</a:p>
          <a:p>
            <a:pPr eaLnBrk="0" hangingPunct="0"/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115720" name="Text Box 5"/>
          <p:cNvSpPr txBox="1">
            <a:spLocks noChangeArrowheads="1"/>
          </p:cNvSpPr>
          <p:nvPr/>
        </p:nvSpPr>
        <p:spPr bwMode="auto">
          <a:xfrm>
            <a:off x="900113" y="3571875"/>
            <a:ext cx="621037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INSERT INTO R(A</a:t>
            </a:r>
            <a:r>
              <a:rPr lang="en-US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VALUES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(v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n-US" sz="2400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721" name="Text Box 6"/>
          <p:cNvSpPr txBox="1">
            <a:spLocks noChangeArrowheads="1"/>
          </p:cNvSpPr>
          <p:nvPr/>
        </p:nvSpPr>
        <p:spPr bwMode="auto">
          <a:xfrm>
            <a:off x="971550" y="5516563"/>
            <a:ext cx="627541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INSERT INTO R(A</a:t>
            </a:r>
            <a:r>
              <a:rPr lang="en-US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SELECT-FROM-WHERE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5722" name="Rectangle 7"/>
          <p:cNvSpPr>
            <a:spLocks noChangeArrowheads="1"/>
          </p:cNvSpPr>
          <p:nvPr/>
        </p:nvSpPr>
        <p:spPr bwMode="auto">
          <a:xfrm>
            <a:off x="4190459" y="5459413"/>
            <a:ext cx="2920025" cy="5715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AA7CE-AF99-475D-A5D1-08CC1EEA8A60}" type="slidenum">
              <a:rPr lang="el-GR" altLang="en-US" smtClean="0"/>
              <a:pPr/>
              <a:t>114</a:t>
            </a:fld>
            <a:endParaRPr lang="el-GR" altLang="en-US" smtClean="0"/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311150" y="28448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6742" name="Text Box 4"/>
          <p:cNvSpPr txBox="1">
            <a:spLocks noChangeArrowheads="1"/>
          </p:cNvSpPr>
          <p:nvPr/>
        </p:nvSpPr>
        <p:spPr bwMode="auto">
          <a:xfrm>
            <a:off x="382588" y="3406775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μιας πίτσας στη ΠΙΤΣΑ με όνομα «Κατερίνας-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συστατικά τα συστατικά που αρέσουν στη φοιτήτρια Κατερίνα</a:t>
            </a:r>
          </a:p>
        </p:txBody>
      </p:sp>
      <p:sp>
        <p:nvSpPr>
          <p:cNvPr id="116743" name="Text Box 5"/>
          <p:cNvSpPr txBox="1">
            <a:spLocks noChangeArrowheads="1"/>
          </p:cNvSpPr>
          <p:nvPr/>
        </p:nvSpPr>
        <p:spPr bwMode="auto">
          <a:xfrm>
            <a:off x="395288" y="4356100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Pizza(</a:t>
            </a:r>
            <a:r>
              <a:rPr 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`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Κατερίνας-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Special’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1"/>
          <p:cNvSpPr>
            <a:spLocks noGrp="1"/>
          </p:cNvSpPr>
          <p:nvPr>
            <p:ph type="title"/>
          </p:nvPr>
        </p:nvSpPr>
        <p:spPr>
          <a:xfrm>
            <a:off x="444500" y="185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651032" y="1604969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B5916-3541-4E63-A826-80620E79DAFD}" type="slidenum">
              <a:rPr lang="el-GR" altLang="en-US" smtClean="0"/>
              <a:pPr/>
              <a:t>115</a:t>
            </a:fld>
            <a:endParaRPr lang="el-GR" altLang="en-US" smtClean="0"/>
          </a:p>
        </p:txBody>
      </p:sp>
      <p:sp>
        <p:nvSpPr>
          <p:cNvPr id="117767" name="Text Box 4"/>
          <p:cNvSpPr txBox="1">
            <a:spLocks noChangeArrowheads="1"/>
          </p:cNvSpPr>
          <p:nvPr/>
        </p:nvSpPr>
        <p:spPr bwMode="auto">
          <a:xfrm>
            <a:off x="488950" y="2263775"/>
            <a:ext cx="77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και όχι συγκεκριμένα γνωρίσματα.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πλειάδες της R για τις οποίες ισχύει το P.</a:t>
            </a:r>
          </a:p>
        </p:txBody>
      </p:sp>
      <p:sp>
        <p:nvSpPr>
          <p:cNvPr id="117768" name="Text Box 5"/>
          <p:cNvSpPr txBox="1">
            <a:spLocks noChangeArrowheads="1"/>
          </p:cNvSpPr>
          <p:nvPr/>
        </p:nvSpPr>
        <p:spPr bwMode="auto">
          <a:xfrm>
            <a:off x="539750" y="5299075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όλες οι πλειάδες μιας σχέσης.</a:t>
            </a:r>
          </a:p>
        </p:txBody>
      </p:sp>
      <p:sp>
        <p:nvSpPr>
          <p:cNvPr id="117769" name="Text Box 6"/>
          <p:cNvSpPr txBox="1">
            <a:spLocks noChangeArrowheads="1"/>
          </p:cNvSpPr>
          <p:nvPr/>
        </p:nvSpPr>
        <p:spPr bwMode="auto">
          <a:xfrm>
            <a:off x="1811339" y="3149600"/>
            <a:ext cx="361156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/>
              <a:t>DELETE FROM </a:t>
            </a:r>
            <a:r>
              <a:rPr lang="el-GR" sz="2400" b="0" dirty="0" smtClean="0"/>
              <a:t>R </a:t>
            </a:r>
            <a:r>
              <a:rPr lang="en-US" sz="2400" dirty="0" smtClean="0"/>
              <a:t>WHERE</a:t>
            </a:r>
            <a:r>
              <a:rPr lang="el-GR" sz="2400" dirty="0" smtClean="0"/>
              <a:t> </a:t>
            </a:r>
            <a:r>
              <a:rPr lang="el-GR" sz="2400" b="0" dirty="0" smtClean="0"/>
              <a:t> </a:t>
            </a:r>
            <a:r>
              <a:rPr lang="el-GR" sz="2400" b="0" dirty="0"/>
              <a:t>P</a:t>
            </a:r>
            <a:endParaRPr lang="el-GR" sz="2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02FA1-6E47-40FA-A365-E14B103C51AB}" type="slidenum">
              <a:rPr lang="el-GR" altLang="en-US" smtClean="0"/>
              <a:pPr/>
              <a:t>116</a:t>
            </a:fld>
            <a:endParaRPr lang="el-GR" altLang="en-US" smtClean="0"/>
          </a:p>
        </p:txBody>
      </p:sp>
      <p:sp>
        <p:nvSpPr>
          <p:cNvPr id="118790" name="Text Box 3"/>
          <p:cNvSpPr txBox="1">
            <a:spLocks noChangeArrowheads="1"/>
          </p:cNvSpPr>
          <p:nvPr/>
        </p:nvSpPr>
        <p:spPr bwMode="auto">
          <a:xfrm>
            <a:off x="292100" y="1121651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«ολόκληρες» πλειάδες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σβήσουμε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118791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Type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776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B52BF-C233-4BC0-BC5B-D7CB937D175B}" type="slidenum">
              <a:rPr lang="el-GR" altLang="en-US" smtClean="0"/>
              <a:pPr/>
              <a:t>117</a:t>
            </a:fld>
            <a:endParaRPr lang="el-GR" altLang="en-US" smtClean="0"/>
          </a:p>
        </p:txBody>
      </p:sp>
      <p:sp>
        <p:nvSpPr>
          <p:cNvPr id="119814" name="Rectangle 3"/>
          <p:cNvSpPr>
            <a:spLocks noChangeArrowheads="1"/>
          </p:cNvSpPr>
          <p:nvPr/>
        </p:nvSpPr>
        <p:spPr bwMode="auto">
          <a:xfrm>
            <a:off x="349250" y="2259013"/>
            <a:ext cx="8496300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ts val="5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‘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Year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εξαρτάται από το είδος περιορισμού αναφοράς που έχουμε ορίσει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έχουμε ορίσει κάποια ειδική ενέργεια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“on delete”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πρέπει </a:t>
            </a:r>
            <a:r>
              <a:rPr lang="el-GR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να διαγράψουμε και τις εγγραφές του πίνακα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σχετίζονται με την ταινία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  <a:p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Year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198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8;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215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45176" y="114300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96200-437E-44B3-AED6-EC75BBADAE47}" type="slidenum">
              <a:rPr lang="el-GR" altLang="en-US" smtClean="0"/>
              <a:pPr/>
              <a:t>118</a:t>
            </a:fld>
            <a:endParaRPr lang="el-GR" altLang="en-US" smtClean="0"/>
          </a:p>
        </p:txBody>
      </p:sp>
      <p:sp>
        <p:nvSpPr>
          <p:cNvPr id="120839" name="Text Box 4"/>
          <p:cNvSpPr txBox="1">
            <a:spLocks noChangeArrowheads="1"/>
          </p:cNvSpPr>
          <p:nvPr/>
        </p:nvSpPr>
        <p:spPr bwMode="auto">
          <a:xfrm>
            <a:off x="395288" y="40560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+ 10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100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0840" name="Text Box 5"/>
          <p:cNvSpPr txBox="1">
            <a:spLocks noChangeArrowheads="1"/>
          </p:cNvSpPr>
          <p:nvPr/>
        </p:nvSpPr>
        <p:spPr bwMode="auto">
          <a:xfrm>
            <a:off x="2479675" y="2192338"/>
            <a:ext cx="291782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UPDATE</a:t>
            </a:r>
            <a:r>
              <a:rPr 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</a:p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SET </a:t>
            </a:r>
            <a:r>
              <a:rPr lang="en-US" sz="24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Attr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</a:t>
            </a:r>
            <a:r>
              <a:rPr lang="en-US" sz="24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New_Value</a:t>
            </a:r>
            <a:endParaRPr lang="en-US" sz="24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WHERE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D0CA0-86B3-4844-8F0C-190C3E5413B5}" type="slidenum">
              <a:rPr lang="el-GR" altLang="en-US" smtClean="0"/>
              <a:pPr/>
              <a:t>119</a:t>
            </a:fld>
            <a:endParaRPr lang="el-GR" altLang="en-US" smtClean="0"/>
          </a:p>
        </p:txBody>
      </p:sp>
      <p:sp>
        <p:nvSpPr>
          <p:cNvPr id="1218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22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None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Όπως και για τη διαγραφή:</a:t>
            </a:r>
          </a:p>
          <a:p>
            <a:pPr algn="just" eaLnBrk="0" hangingPunct="0">
              <a:buFont typeface="Wingdings" pitchFamily="2" charset="2"/>
              <a:buNone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ενημερώσουμε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ενημερώνονται οι πλειάδες που ικανοποιούν τη συνθήκη – δηλαδή, η συνθήκη υπολογίζεται στο τρέχων στιγμιότυπο – όχι στο τροποποιημένο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07C09-4643-45B8-8B0B-2B973B0AA00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403225" y="3205163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Ονόματα όλων των ηθοποιών που έχουν παίξει σε ταινίες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09167" y="5090135"/>
            <a:ext cx="502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41312" y="1958975"/>
            <a:ext cx="8408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δεν υπάρχει το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P θεωρείται ότι ισχύει.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58900" y="3894857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autoUpdateAnimBg="0"/>
      <p:bldP spid="280581" grpId="0" autoUpdateAnimBg="0"/>
      <p:bldP spid="280583" grpId="0" autoUpdateAnimBg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  <a:noFill/>
        </p:spPr>
        <p:txBody>
          <a:bodyPr/>
          <a:lstStyle/>
          <a:p>
            <a:fld id="{DC562B59-537D-41F3-99FE-04E552FEC37C}" type="slidenum">
              <a:rPr lang="el-GR" altLang="en-US" smtClean="0"/>
              <a:pPr/>
              <a:t>120</a:t>
            </a:fld>
            <a:endParaRPr lang="el-GR" altLang="en-US" dirty="0" smtClean="0"/>
          </a:p>
        </p:txBody>
      </p:sp>
      <p:sp>
        <p:nvSpPr>
          <p:cNvPr id="122886" name="Text Box 4"/>
          <p:cNvSpPr txBox="1">
            <a:spLocks noChangeArrowheads="1"/>
          </p:cNvSpPr>
          <p:nvPr/>
        </p:nvSpPr>
        <p:spPr bwMode="auto">
          <a:xfrm>
            <a:off x="1187450" y="2125488"/>
            <a:ext cx="4797358" cy="857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</a:t>
            </a:r>
            <a:r>
              <a:rPr lang="en-US" sz="2000" baseline="-25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VALUES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(v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2000" baseline="-25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An)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SFW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7" name="Text Box 6"/>
          <p:cNvSpPr txBox="1">
            <a:spLocks noChangeArrowheads="1"/>
          </p:cNvSpPr>
          <p:nvPr/>
        </p:nvSpPr>
        <p:spPr bwMode="auto">
          <a:xfrm>
            <a:off x="1258890" y="3759200"/>
            <a:ext cx="30239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DELETE FROM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</a:t>
            </a:r>
            <a:r>
              <a:rPr lang="el-GR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331915" y="5067300"/>
            <a:ext cx="252888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UPDATE</a:t>
            </a:r>
            <a:r>
              <a:rPr lang="en-US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</a:t>
            </a:r>
          </a:p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SET </a:t>
            </a:r>
            <a:r>
              <a:rPr lang="en-US" sz="2000" b="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Attr</a:t>
            </a:r>
            <a:r>
              <a:rPr lang="en-US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= </a:t>
            </a:r>
            <a:r>
              <a:rPr lang="en-US" sz="2000" b="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New_Value</a:t>
            </a:r>
            <a:endParaRPr lang="en-US" sz="2000" b="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</a:t>
            </a:r>
            <a:r>
              <a:rPr lang="el-GR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79388" y="148431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1. </a:t>
            </a:r>
            <a:r>
              <a:rPr lang="el-GR" sz="2000">
                <a:latin typeface="Calibri" pitchFamily="34" charset="0"/>
              </a:rPr>
              <a:t>Εισαγωγές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79388" y="3213100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Διαγραφές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79388" y="4437063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Ενημερώσεις/Τροποποιήσεις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121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Όψεις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8B0E1-D23D-41B1-B601-6B49611A0083}" type="slidenum">
              <a:rPr lang="el-GR" altLang="en-US" smtClean="0"/>
              <a:pPr/>
              <a:t>122</a:t>
            </a:fld>
            <a:endParaRPr lang="el-GR" altLang="en-US" dirty="0" smtClean="0"/>
          </a:p>
        </p:txBody>
      </p:sp>
      <p:sp>
        <p:nvSpPr>
          <p:cNvPr id="124935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ορίσουμε μια όψη χρησιμοποιώντας την εντολή:</a:t>
            </a:r>
          </a:p>
        </p:txBody>
      </p:sp>
      <p:sp>
        <p:nvSpPr>
          <p:cNvPr id="124936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μπορούν να προσδιοριστούν τα ονόματα των γνωρισμάτων άμεσα</a:t>
            </a:r>
          </a:p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7" name="Text Box 6"/>
          <p:cNvSpPr txBox="1">
            <a:spLocks noChangeArrowheads="1"/>
          </p:cNvSpPr>
          <p:nvPr/>
        </p:nvSpPr>
        <p:spPr bwMode="auto">
          <a:xfrm>
            <a:off x="827088" y="3068638"/>
            <a:ext cx="7802562" cy="39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-όψης&gt; 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ερώτηση&gt;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8" name="Text Box 7"/>
          <p:cNvSpPr txBox="1">
            <a:spLocks noChangeArrowheads="1"/>
          </p:cNvSpPr>
          <p:nvPr/>
        </p:nvSpPr>
        <p:spPr bwMode="auto">
          <a:xfrm>
            <a:off x="684213" y="4724401"/>
            <a:ext cx="740568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-όψης&gt;  (&lt;λίστα ονομάτων-γνωρισμάτων&gt;) 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9" name="Line 8"/>
          <p:cNvSpPr>
            <a:spLocks noChangeShapeType="1"/>
          </p:cNvSpPr>
          <p:nvPr/>
        </p:nvSpPr>
        <p:spPr bwMode="auto">
          <a:xfrm flipH="1">
            <a:off x="7596188" y="2420938"/>
            <a:ext cx="503237" cy="503237"/>
          </a:xfrm>
          <a:prstGeom prst="line">
            <a:avLst/>
          </a:prstGeom>
          <a:noFill/>
          <a:ln w="5715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4940" name="Text Box 9"/>
          <p:cNvSpPr txBox="1">
            <a:spLocks noChangeArrowheads="1"/>
          </p:cNvSpPr>
          <p:nvPr/>
        </p:nvSpPr>
        <p:spPr bwMode="auto">
          <a:xfrm>
            <a:off x="7451725" y="1700213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ea typeface="Calibri" pitchFamily="34" charset="0"/>
                <a:cs typeface="Calibri" pitchFamily="34" charset="0"/>
              </a:rPr>
              <a:t>Ορισμός Όψης</a:t>
            </a:r>
          </a:p>
        </p:txBody>
      </p:sp>
      <p:sp>
        <p:nvSpPr>
          <p:cNvPr id="124941" name="Rectangle 10"/>
          <p:cNvSpPr>
            <a:spLocks noChangeArrowheads="1"/>
          </p:cNvSpPr>
          <p:nvPr/>
        </p:nvSpPr>
        <p:spPr bwMode="auto">
          <a:xfrm>
            <a:off x="4543425" y="3001963"/>
            <a:ext cx="3556000" cy="6858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Όψεων (εικονικών πινάκων)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6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0A986-1E99-4EEE-B264-A0B8EC96F287}" type="slidenum">
              <a:rPr lang="el-GR" altLang="en-US" smtClean="0"/>
              <a:pPr/>
              <a:t>123</a:t>
            </a:fld>
            <a:endParaRPr lang="el-GR" altLang="en-US" smtClean="0"/>
          </a:p>
        </p:txBody>
      </p:sp>
      <p:sp>
        <p:nvSpPr>
          <p:cNvPr id="125959" name="Text Box 4"/>
          <p:cNvSpPr txBox="1">
            <a:spLocks noChangeArrowheads="1"/>
          </p:cNvSpPr>
          <p:nvPr/>
        </p:nvSpPr>
        <p:spPr bwMode="auto">
          <a:xfrm>
            <a:off x="476250" y="2090738"/>
            <a:ext cx="80708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Αποθηκεύετε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</a:t>
            </a:r>
            <a:endParaRPr lang="el-GR" sz="24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όπου ένας πίνακας, αλλά η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(δηλαδή, το περιεχόμενο του πίνακα) </a:t>
            </a:r>
            <a:r>
              <a:rPr lang="el-GR" sz="2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υπολογίζεται </a:t>
            </a:r>
            <a:r>
              <a:rPr lang="el-GR" sz="24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 νέου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φορά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Χρήση: Σε ερωτήματα που υπολογίζονται συχνά ή για έλεγχο πρόσβασης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 από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create table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253A1-2709-4E82-AFB5-96B92FF1065C}" type="slidenum">
              <a:rPr lang="el-GR" altLang="en-US" smtClean="0"/>
              <a:pPr/>
              <a:t>124</a:t>
            </a:fld>
            <a:endParaRPr lang="el-GR" altLang="en-US" smtClean="0"/>
          </a:p>
        </p:txBody>
      </p:sp>
      <p:sp>
        <p:nvSpPr>
          <p:cNvPr id="126981" name="Text Box 2"/>
          <p:cNvSpPr txBox="1">
            <a:spLocks noChangeArrowheads="1"/>
          </p:cNvSpPr>
          <p:nvPr/>
        </p:nvSpPr>
        <p:spPr bwMode="auto">
          <a:xfrm>
            <a:off x="425450" y="1803400"/>
            <a:ext cx="6051550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6983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BlackAndWhite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Title, 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‘Ασπρόμαυρη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6984" name="Rectangle 5"/>
          <p:cNvSpPr>
            <a:spLocks noChangeArrowheads="1"/>
          </p:cNvSpPr>
          <p:nvPr/>
        </p:nvSpPr>
        <p:spPr bwMode="auto">
          <a:xfrm>
            <a:off x="1174749" y="4156075"/>
            <a:ext cx="865188" cy="28733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5" name="Line 6"/>
          <p:cNvSpPr>
            <a:spLocks noChangeShapeType="1"/>
          </p:cNvSpPr>
          <p:nvPr/>
        </p:nvSpPr>
        <p:spPr bwMode="auto">
          <a:xfrm>
            <a:off x="2195513" y="4292600"/>
            <a:ext cx="3240087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6" name="Text Box 7"/>
          <p:cNvSpPr txBox="1">
            <a:spLocks noChangeArrowheads="1"/>
          </p:cNvSpPr>
          <p:nvPr/>
        </p:nvSpPr>
        <p:spPr bwMode="auto">
          <a:xfrm>
            <a:off x="5508624" y="3822700"/>
            <a:ext cx="28733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Base relations/tables</a:t>
            </a:r>
          </a:p>
          <a:p>
            <a:pPr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Βασική Σχέση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125</a:t>
            </a:fld>
            <a:endParaRPr lang="el-GR" altLang="en-US" smtClean="0"/>
          </a:p>
        </p:txBody>
      </p:sp>
      <p:sp>
        <p:nvSpPr>
          <p:cNvPr id="128007" name="Text Box 4"/>
          <p:cNvSpPr txBox="1">
            <a:spLocks noChangeArrowheads="1"/>
          </p:cNvSpPr>
          <p:nvPr/>
        </p:nvSpPr>
        <p:spPr bwMode="auto">
          <a:xfrm>
            <a:off x="595313" y="2060575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ενημερώσεις ισχύουν περιορισμοί -- Τροποποιήσεις μέσω όψεων</a:t>
            </a:r>
            <a:endParaRPr lang="en-US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Ενημερώσιμες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όψεις -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updatable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ένα μόνο πίνακα, πρωτεύον κλειδί της βασικής σχέσης και τιμές για όλα τα </a:t>
            </a:r>
            <a:r>
              <a:rPr lang="en-US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null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χωρίς 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(select, project)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8008" name="Text Box 5"/>
          <p:cNvSpPr txBox="1">
            <a:spLocks noChangeArrowheads="1"/>
          </p:cNvSpPr>
          <p:nvPr/>
        </p:nvSpPr>
        <p:spPr bwMode="auto">
          <a:xfrm>
            <a:off x="977900" y="50927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Υλοποιημένη (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materialized)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Ενημερώσιμες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Όψεις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D52CD-5402-45FA-BE8B-62E9D8A99560}" type="slidenum">
              <a:rPr lang="el-GR" altLang="en-US" smtClean="0"/>
              <a:pPr/>
              <a:t>126</a:t>
            </a:fld>
            <a:endParaRPr lang="el-GR" altLang="en-US" smtClean="0"/>
          </a:p>
        </p:txBody>
      </p:sp>
      <p:sp>
        <p:nvSpPr>
          <p:cNvPr id="129031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ActorStatistics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NumbofMovies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Plays,Name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GROUP BY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9032" name="TextBox 7"/>
          <p:cNvSpPr txBox="1">
            <a:spLocks noChangeArrowheads="1"/>
          </p:cNvSpPr>
          <p:nvPr/>
        </p:nvSpPr>
        <p:spPr bwMode="auto">
          <a:xfrm>
            <a:off x="4932363" y="4292600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1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ενημερώσιμη</a:t>
            </a:r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616075" y="208294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127</a:t>
            </a:fld>
            <a:endParaRPr lang="el-GR" altLang="en-US" smtClean="0"/>
          </a:p>
        </p:txBody>
      </p:sp>
      <p:sp>
        <p:nvSpPr>
          <p:cNvPr id="130054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της όψης παραμένει στην βάση δεδομένων, εκτός αν σβηστεί: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DROP VIEW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&lt;όνομα-όψης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όψης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128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With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18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19</a:t>
            </a:r>
            <a:endParaRPr lang="el-GR" altLang="en-US" sz="1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7839" y="3624813"/>
            <a:ext cx="7229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l-GR" altLang="el-GR" dirty="0" smtClean="0"/>
              <a:t>Ορίζεται όπως μια </a:t>
            </a:r>
            <a:r>
              <a:rPr lang="en-US" altLang="el-GR" dirty="0" smtClean="0"/>
              <a:t>view </a:t>
            </a:r>
            <a:r>
              <a:rPr lang="el-GR" altLang="el-GR" dirty="0" smtClean="0"/>
              <a:t>αλλά δεν είναι ανεξάρτητη πρέπει να ακολουθεί </a:t>
            </a:r>
            <a:r>
              <a:rPr lang="en-US" altLang="el-GR" dirty="0" smtClean="0"/>
              <a:t>SFW  </a:t>
            </a:r>
            <a:r>
              <a:rPr lang="el-GR" altLang="el-GR" dirty="0" smtClean="0"/>
              <a:t>ερώτηση και μπορεί να χρησιμοποιηθεί μόνο σε αυτήν</a:t>
            </a:r>
          </a:p>
          <a:p>
            <a:pPr lvl="0"/>
            <a:r>
              <a:rPr lang="el-GR" altLang="el-GR" dirty="0" smtClean="0"/>
              <a:t>	(το </a:t>
            </a:r>
            <a:r>
              <a:rPr lang="en-US" altLang="el-GR" dirty="0" smtClean="0"/>
              <a:t>scope </a:t>
            </a:r>
            <a:r>
              <a:rPr lang="el-GR" altLang="el-GR" dirty="0"/>
              <a:t>είναι η ερώτηση που ακολουθεί)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 smtClean="0"/>
              <a:t>Μπορεί να έχουμε πολλαπλούς ορισμούς στο ίδιο </a:t>
            </a:r>
            <a:r>
              <a:rPr lang="en-US" dirty="0" smtClean="0"/>
              <a:t>WITH </a:t>
            </a:r>
            <a:r>
              <a:rPr lang="el-GR" dirty="0" smtClean="0"/>
              <a:t>χωρισμένους με κόμμα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93563" y="1535763"/>
            <a:ext cx="780256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WITH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λίστα ονομάτων-γνωρισμάτων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n-US" sz="2000" b="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…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129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AB257-EBC4-412A-B49A-317196684737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560388" y="27559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πολλαπλές εμφανίσεις της ίδιας πλειάδας σε μια σχέση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σχέση στην SQL είναι ένα 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multiset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ή θύλακας </a:t>
            </a:r>
            <a:r>
              <a:rPr lang="el-GR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bag</a:t>
            </a:r>
            <a:r>
              <a:rPr lang="el-GR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92100" y="419324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425700" y="4784521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3397768" y="4830558"/>
            <a:ext cx="1039935" cy="304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177800" y="1882774"/>
            <a:ext cx="872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ΠΡΟΣΟΧΗ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γίνεται απαλοιφή των 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διπλών</a:t>
            </a:r>
            <a:r>
              <a:rPr lang="en-US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εμφανίσεων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distinct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800" y="5738327"/>
            <a:ext cx="7810500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Πόσες φορές εμφανίζεται το όνομα ενός ηθοποιού αν δεν υπάρχει το </a:t>
            </a:r>
            <a:r>
              <a:rPr lang="en-US" i="1" dirty="0" smtClean="0"/>
              <a:t>DISTINCT;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autoUpdateAnimBg="0"/>
      <p:bldP spid="281604" grpId="0" autoUpdateAnimBg="0"/>
      <p:bldP spid="281605" grpId="0" autoUpdateAnimBg="0"/>
      <p:bldP spid="281606" grpId="0" animBg="1"/>
      <p:bldP spid="281607" grpId="0" autoUpdateAnimBg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130</a:t>
            </a:fld>
            <a:endParaRPr lang="el-GR" alt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70761"/>
            <a:ext cx="7991231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 </a:t>
            </a:r>
            <a:b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(Θέματα Σεπτεμβρίου 2017)</a:t>
            </a:r>
            <a:endParaRPr lang="el-G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912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131</a:t>
            </a:fld>
            <a:endParaRPr lang="el-GR" altLang="en-US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31" y="3907692"/>
            <a:ext cx="2849637" cy="1628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594" y="4189046"/>
            <a:ext cx="1721976" cy="932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183" y="4275015"/>
            <a:ext cx="1850586" cy="18584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2100" y="557399"/>
            <a:ext cx="84367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Το παρακάτω σχεσιακό σχήμα μιας βάσης δεδομένων περιέχει πληροφορίες για αγώνες κολύμβησης. </a:t>
            </a:r>
          </a:p>
          <a:p>
            <a:pPr marL="1617663" algn="just"/>
            <a:r>
              <a:rPr lang="en-US" sz="1600" b="1" dirty="0" smtClean="0"/>
              <a:t>ATHLETE(</a:t>
            </a:r>
            <a:r>
              <a:rPr lang="en-US" sz="1600" b="1" u="sng" dirty="0" err="1" smtClean="0"/>
              <a:t>athlete_id</a:t>
            </a:r>
            <a:r>
              <a:rPr lang="en-US" sz="1600" b="1" dirty="0" smtClean="0"/>
              <a:t>, country, name, age)</a:t>
            </a:r>
            <a:endParaRPr lang="el-GR" sz="1600" b="1" dirty="0" smtClean="0"/>
          </a:p>
          <a:p>
            <a:pPr marL="1617663" algn="just"/>
            <a:r>
              <a:rPr lang="en-US" sz="1600" b="1" dirty="0" smtClean="0"/>
              <a:t>EVENT(</a:t>
            </a:r>
            <a:r>
              <a:rPr lang="en-US" sz="1600" b="1" u="sng" dirty="0" err="1" smtClean="0"/>
              <a:t>event_id</a:t>
            </a:r>
            <a:r>
              <a:rPr lang="en-US" sz="1600" b="1" dirty="0" smtClean="0"/>
              <a:t>, name)</a:t>
            </a:r>
            <a:endParaRPr lang="el-GR" sz="1600" b="1" dirty="0" smtClean="0"/>
          </a:p>
          <a:p>
            <a:pPr marL="1617663" algn="just"/>
            <a:r>
              <a:rPr lang="en-US" sz="1600" b="1" dirty="0" smtClean="0"/>
              <a:t>EVENT_RESULT(</a:t>
            </a:r>
            <a:r>
              <a:rPr lang="en-US" sz="1600" b="1" u="sng" dirty="0" err="1" smtClean="0"/>
              <a:t>event_id</a:t>
            </a:r>
            <a:r>
              <a:rPr lang="en-US" sz="1600" b="1" dirty="0"/>
              <a:t>, </a:t>
            </a:r>
            <a:r>
              <a:rPr lang="en-US" sz="1600" b="1" u="sng" dirty="0" err="1"/>
              <a:t>athlete_id</a:t>
            </a:r>
            <a:r>
              <a:rPr lang="en-US" sz="1600" b="1" dirty="0"/>
              <a:t>, result)</a:t>
            </a:r>
            <a:endParaRPr lang="el-GR" sz="1600" b="1" dirty="0"/>
          </a:p>
          <a:p>
            <a:pPr algn="just"/>
            <a:r>
              <a:rPr lang="el-GR" sz="1600" dirty="0" smtClean="0"/>
              <a:t>Ο </a:t>
            </a:r>
            <a:r>
              <a:rPr lang="el-GR" sz="1600" dirty="0"/>
              <a:t>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ATHLETE</a:t>
            </a:r>
            <a:r>
              <a:rPr lang="en-US" sz="1600" dirty="0"/>
              <a:t> </a:t>
            </a:r>
            <a:r>
              <a:rPr lang="el-GR" sz="1600" dirty="0"/>
              <a:t>περιέχει πληροφορίες για τους αθλητές, συγκεκριμένα  το μοναδικό </a:t>
            </a:r>
            <a:r>
              <a:rPr lang="en-US" sz="1600" dirty="0"/>
              <a:t>id</a:t>
            </a:r>
            <a:r>
              <a:rPr lang="el-GR" sz="1600" dirty="0"/>
              <a:t>, τη χώρα, όνομα, και ηλικία του αθλητή. </a:t>
            </a:r>
            <a:endParaRPr lang="el-GR" sz="1600" dirty="0" smtClean="0"/>
          </a:p>
          <a:p>
            <a:pPr algn="just"/>
            <a:r>
              <a:rPr lang="el-GR" sz="1600" dirty="0" smtClean="0"/>
              <a:t>Ο </a:t>
            </a:r>
            <a:r>
              <a:rPr lang="el-GR" sz="1600" dirty="0"/>
              <a:t>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l-GR" sz="1600" dirty="0"/>
              <a:t> περιέχει πληροφορίες για τα αγωνίσματα, συγκεκριμένα  το μοναδικό </a:t>
            </a:r>
            <a:r>
              <a:rPr lang="en-US" sz="1600" dirty="0"/>
              <a:t>id </a:t>
            </a:r>
            <a:r>
              <a:rPr lang="el-GR" sz="1600" dirty="0"/>
              <a:t>και το όνομα (πχ “100</a:t>
            </a:r>
            <a:r>
              <a:rPr lang="en-US" sz="1600" dirty="0"/>
              <a:t>m sprint</a:t>
            </a:r>
            <a:r>
              <a:rPr lang="el-GR" sz="1600" dirty="0"/>
              <a:t>”) του αγωνίσματος.  </a:t>
            </a:r>
            <a:endParaRPr lang="el-GR" sz="1600" dirty="0" smtClean="0"/>
          </a:p>
          <a:p>
            <a:pPr algn="just"/>
            <a:r>
              <a:rPr lang="el-GR" sz="1600" dirty="0" smtClean="0"/>
              <a:t>Ο 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RESULT </a:t>
            </a:r>
            <a:r>
              <a:rPr lang="el-GR" sz="1600" dirty="0"/>
              <a:t>περιέχει τους αθλητές που πήραν μετάλλια σε κάθε αγώνισμα, συγκεκριμένα το αγώνισμα (</a:t>
            </a:r>
            <a:r>
              <a:rPr lang="en-US" sz="1600" dirty="0"/>
              <a:t>event</a:t>
            </a:r>
            <a:r>
              <a:rPr lang="el-GR" sz="1600" dirty="0"/>
              <a:t>_</a:t>
            </a:r>
            <a:r>
              <a:rPr lang="en-US" sz="1600" dirty="0"/>
              <a:t>id</a:t>
            </a:r>
            <a:r>
              <a:rPr lang="el-GR" sz="1600" dirty="0"/>
              <a:t>), τον αθλητή (</a:t>
            </a:r>
            <a:r>
              <a:rPr lang="en-US" sz="1600" dirty="0"/>
              <a:t>athlete</a:t>
            </a:r>
            <a:r>
              <a:rPr lang="el-GR" sz="1600" dirty="0"/>
              <a:t>_</a:t>
            </a:r>
            <a:r>
              <a:rPr lang="en-US" sz="1600" dirty="0"/>
              <a:t>id</a:t>
            </a:r>
            <a:r>
              <a:rPr lang="el-GR" sz="1600" dirty="0"/>
              <a:t>) και το μετάλλιο (</a:t>
            </a:r>
            <a:r>
              <a:rPr lang="en-US" sz="1600" dirty="0"/>
              <a:t>result</a:t>
            </a:r>
            <a:r>
              <a:rPr lang="el-GR" sz="1600" dirty="0"/>
              <a:t>) που αυτός </a:t>
            </a:r>
            <a:r>
              <a:rPr lang="el-GR" sz="1600" dirty="0" smtClean="0"/>
              <a:t>πήρε</a:t>
            </a:r>
            <a:r>
              <a:rPr lang="el-GR" sz="1600" dirty="0"/>
              <a:t>. Το γνώρισμα </a:t>
            </a:r>
            <a:r>
              <a:rPr lang="en-US" sz="1600" dirty="0"/>
              <a:t>result </a:t>
            </a:r>
            <a:r>
              <a:rPr lang="el-GR" sz="1600" dirty="0"/>
              <a:t>παίρνει τις τιμές, </a:t>
            </a:r>
            <a:r>
              <a:rPr lang="en-US" sz="1600" dirty="0"/>
              <a:t>Gold</a:t>
            </a:r>
            <a:r>
              <a:rPr lang="el-GR" sz="1600" dirty="0"/>
              <a:t>, </a:t>
            </a:r>
            <a:r>
              <a:rPr lang="en-US" sz="1600" dirty="0"/>
              <a:t>Silver </a:t>
            </a:r>
            <a:r>
              <a:rPr lang="el-GR" sz="1600" dirty="0"/>
              <a:t>και  </a:t>
            </a:r>
            <a:r>
              <a:rPr lang="en-US" sz="1600" dirty="0"/>
              <a:t>Bronze</a:t>
            </a:r>
            <a:r>
              <a:rPr lang="el-G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7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132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6" y="1148862"/>
            <a:ext cx="2745153" cy="173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552" y="1367692"/>
            <a:ext cx="1858279" cy="935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952" y="1000369"/>
            <a:ext cx="1944371" cy="18828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7693" y="3556382"/>
            <a:ext cx="87024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(α) Για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καθένα από τα παρακάτω ερωτήματα εξηγείστε με απλά λόγια τι σημαίνουν και δώστε το αποτέλεσμα τους (σε μορφή πίνακα) όταν εκτελεστούν στο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παρακάτω στιγμιότυπο.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n-US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age&lt;25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(ATLETE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EVENT_RESULT),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*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 φυσική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(ii)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athlete_id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event_id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(EVENT_RESULT)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÷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event_id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athlete_id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‘A5’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(EVENT_RESULT))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(iii) {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| EVENT(t) AND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∃r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(EVENT_RESULT(r) AND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r.athlete_id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‘A4’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t.event_id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5015" y="595649"/>
            <a:ext cx="8436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 smtClean="0"/>
              <a:t>		</a:t>
            </a:r>
            <a:r>
              <a:rPr lang="en-US" b="1" dirty="0" smtClean="0"/>
              <a:t>ATHLETE</a:t>
            </a:r>
            <a:r>
              <a:rPr lang="el-GR" b="1" dirty="0"/>
              <a:t>	</a:t>
            </a:r>
            <a:r>
              <a:rPr lang="el-GR" b="1" dirty="0" smtClean="0"/>
              <a:t>			    </a:t>
            </a:r>
            <a:r>
              <a:rPr lang="en-US" b="1" dirty="0" smtClean="0"/>
              <a:t>EVENT</a:t>
            </a:r>
            <a:r>
              <a:rPr lang="el-GR" b="1" dirty="0" smtClean="0"/>
              <a:t>			</a:t>
            </a:r>
            <a:r>
              <a:rPr lang="el-GR" b="1" dirty="0"/>
              <a:t> </a:t>
            </a:r>
            <a:r>
              <a:rPr lang="el-GR" b="1" dirty="0" smtClean="0"/>
              <a:t>  </a:t>
            </a:r>
            <a:r>
              <a:rPr lang="en-US" b="1" dirty="0" smtClean="0"/>
              <a:t>EVENT_RESULT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1721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133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100" y="3193163"/>
            <a:ext cx="8702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</a:t>
            </a:r>
            <a:r>
              <a:rPr lang="el-GR" sz="2000" dirty="0" smtClean="0"/>
              <a:t>β</a:t>
            </a:r>
            <a:r>
              <a:rPr lang="el-GR" sz="2000" dirty="0"/>
              <a:t>)  Δώστε ερωτήσεις σε σχεσιακή άλγεβρα που να έχουν ως αποτέλεσμα</a:t>
            </a:r>
            <a:r>
              <a:rPr lang="el-GR" sz="2000" dirty="0" smtClean="0"/>
              <a:t>:</a:t>
            </a:r>
            <a:endParaRPr lang="el-GR" sz="2000" dirty="0"/>
          </a:p>
          <a:p>
            <a:pPr marL="514350" indent="-514350">
              <a:buAutoNum type="romanLcParenBoth"/>
            </a:pPr>
            <a:r>
              <a:rPr lang="el-GR" sz="2000" dirty="0" smtClean="0"/>
              <a:t>το </a:t>
            </a:r>
            <a:r>
              <a:rPr lang="en-US" sz="2000" dirty="0"/>
              <a:t>id </a:t>
            </a:r>
            <a:r>
              <a:rPr lang="el-GR" sz="2000" dirty="0"/>
              <a:t>των αθλητών που έχουν κερδίσει μόνο χρυσά (</a:t>
            </a:r>
            <a:r>
              <a:rPr lang="en-US" sz="2000" dirty="0"/>
              <a:t>gold</a:t>
            </a:r>
            <a:r>
              <a:rPr lang="el-GR" sz="2000" dirty="0"/>
              <a:t>) </a:t>
            </a:r>
            <a:r>
              <a:rPr lang="el-GR" sz="2000" dirty="0" smtClean="0"/>
              <a:t>μετάλλια</a:t>
            </a:r>
            <a:endParaRPr lang="el-GR" sz="2000" dirty="0"/>
          </a:p>
          <a:p>
            <a:r>
              <a:rPr lang="el-GR" sz="2000" dirty="0"/>
              <a:t>(</a:t>
            </a:r>
            <a:r>
              <a:rPr lang="en-US" sz="2000" dirty="0"/>
              <a:t>ii</a:t>
            </a:r>
            <a:r>
              <a:rPr lang="el-GR" sz="2000" dirty="0"/>
              <a:t>) </a:t>
            </a:r>
            <a:r>
              <a:rPr lang="en-US" sz="2000" dirty="0" smtClean="0"/>
              <a:t>  </a:t>
            </a:r>
            <a:r>
              <a:rPr lang="el-GR" sz="2000" dirty="0" smtClean="0"/>
              <a:t>το </a:t>
            </a:r>
            <a:r>
              <a:rPr lang="en-US" sz="2000" dirty="0"/>
              <a:t>id </a:t>
            </a:r>
            <a:r>
              <a:rPr lang="el-GR" sz="2000" dirty="0"/>
              <a:t>των Αμερικάνων αθλητών που πήραν μετάλλιο στο αγώνισμα με όνομα “100</a:t>
            </a:r>
            <a:r>
              <a:rPr lang="en-US" sz="2000" dirty="0"/>
              <a:t>m Sprint</a:t>
            </a:r>
            <a:r>
              <a:rPr lang="el-GR" sz="2000" dirty="0"/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2938" y="1605206"/>
            <a:ext cx="5498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ATHLETE(</a:t>
            </a:r>
            <a:r>
              <a:rPr lang="en-US" sz="2000" u="sng" dirty="0" err="1" smtClean="0"/>
              <a:t>athlete_id</a:t>
            </a:r>
            <a:r>
              <a:rPr lang="en-US" sz="2000" dirty="0" smtClean="0"/>
              <a:t>, country, name, age)</a:t>
            </a:r>
            <a:endParaRPr lang="el-GR" sz="2000" dirty="0" smtClean="0"/>
          </a:p>
          <a:p>
            <a:r>
              <a:rPr lang="en-US" sz="2000" dirty="0" smtClean="0"/>
              <a:t>EVENT(</a:t>
            </a:r>
            <a:r>
              <a:rPr lang="en-US" sz="2000" u="sng" dirty="0" err="1" smtClean="0"/>
              <a:t>event_id</a:t>
            </a:r>
            <a:r>
              <a:rPr lang="en-US" sz="2000" dirty="0" smtClean="0"/>
              <a:t>, name)</a:t>
            </a:r>
            <a:endParaRPr lang="el-GR" sz="2000" dirty="0" smtClean="0"/>
          </a:p>
          <a:p>
            <a:r>
              <a:rPr lang="en-US" sz="2000" dirty="0" smtClean="0"/>
              <a:t>EVENT_RESULT(</a:t>
            </a:r>
            <a:r>
              <a:rPr lang="en-US" sz="2000" u="sng" dirty="0" err="1" smtClean="0"/>
              <a:t>event_id</a:t>
            </a:r>
            <a:r>
              <a:rPr lang="en-US" sz="2000" dirty="0"/>
              <a:t>, </a:t>
            </a:r>
            <a:r>
              <a:rPr lang="en-US" sz="2000" u="sng" dirty="0" err="1"/>
              <a:t>athlete_id</a:t>
            </a:r>
            <a:r>
              <a:rPr lang="en-US" sz="2000" dirty="0"/>
              <a:t>, result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717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134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354" y="212532"/>
            <a:ext cx="8436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ATHLETE(</a:t>
            </a:r>
            <a:r>
              <a:rPr lang="en-US" sz="2000" u="sng" dirty="0" err="1" smtClean="0"/>
              <a:t>athlete_id</a:t>
            </a:r>
            <a:r>
              <a:rPr lang="en-US" sz="2000" dirty="0" smtClean="0"/>
              <a:t>, country, name, age)</a:t>
            </a:r>
            <a:endParaRPr lang="el-GR" sz="2000" dirty="0" smtClean="0"/>
          </a:p>
          <a:p>
            <a:r>
              <a:rPr lang="en-US" sz="2000" dirty="0" smtClean="0"/>
              <a:t>EVENT(</a:t>
            </a:r>
            <a:r>
              <a:rPr lang="en-US" sz="2000" u="sng" dirty="0" err="1" smtClean="0"/>
              <a:t>event_id</a:t>
            </a:r>
            <a:r>
              <a:rPr lang="en-US" sz="2000" dirty="0" smtClean="0"/>
              <a:t>, name)</a:t>
            </a:r>
            <a:endParaRPr lang="el-GR" sz="2000" dirty="0" smtClean="0"/>
          </a:p>
          <a:p>
            <a:r>
              <a:rPr lang="en-US" sz="2000" dirty="0" smtClean="0"/>
              <a:t>EVENT_RESULT(</a:t>
            </a:r>
            <a:r>
              <a:rPr lang="en-US" sz="2000" u="sng" dirty="0" err="1" smtClean="0"/>
              <a:t>event_id</a:t>
            </a:r>
            <a:r>
              <a:rPr lang="en-US" sz="2000" dirty="0"/>
              <a:t>, </a:t>
            </a:r>
            <a:r>
              <a:rPr lang="en-US" sz="2000" u="sng" dirty="0" err="1"/>
              <a:t>athlete_id</a:t>
            </a:r>
            <a:r>
              <a:rPr lang="en-US" sz="2000" dirty="0"/>
              <a:t>, result</a:t>
            </a:r>
            <a:r>
              <a:rPr lang="en-US" sz="2000" dirty="0" smtClean="0"/>
              <a:t>)</a:t>
            </a:r>
            <a:endParaRPr lang="el-GR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92100" y="1504002"/>
            <a:ext cx="82813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(γ) Δώστε ερωτήσεις σε </a:t>
            </a:r>
            <a:r>
              <a:rPr lang="en-US" dirty="0"/>
              <a:t>SQL </a:t>
            </a:r>
            <a:r>
              <a:rPr lang="el-GR" dirty="0"/>
              <a:t>που να έχουν ως αποτέλεσμα: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για κάθε αθλητή τον αριθμό των μεταλλίων που κέρδισε (ζεύγη: </a:t>
            </a:r>
            <a:r>
              <a:rPr lang="en-US" dirty="0"/>
              <a:t>id</a:t>
            </a:r>
            <a:r>
              <a:rPr lang="el-GR" dirty="0"/>
              <a:t>-αθλητή, αριθμός μεταλλίων) σε φθίνουσα διάταξη βάσει του αριθμού μεταλλίων, αγνοείστε όσους αθλητές δεν πήραν μετάλλια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τροποποιείστε την ερώτηση γ(</a:t>
            </a:r>
            <a:r>
              <a:rPr lang="en-US" dirty="0" err="1"/>
              <a:t>i</a:t>
            </a:r>
            <a:r>
              <a:rPr lang="el-GR" dirty="0"/>
              <a:t>) ώστε να περιλαμβάνονται στην απάντηση και οι αθλητές που δεν πήραν μετάλλια (να εμφανίζονται με αριθμό μεταλλίων 0).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iii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 smtClean="0"/>
              <a:t>	</a:t>
            </a:r>
            <a:r>
              <a:rPr lang="el-GR" dirty="0" smtClean="0"/>
              <a:t>το </a:t>
            </a:r>
            <a:r>
              <a:rPr lang="en-US" dirty="0"/>
              <a:t>id </a:t>
            </a:r>
            <a:r>
              <a:rPr lang="el-GR" dirty="0"/>
              <a:t>των αθλητών που έχουν κερδίσει μόνο χρυσά (</a:t>
            </a:r>
            <a:r>
              <a:rPr lang="en-US" dirty="0"/>
              <a:t>gold</a:t>
            </a:r>
            <a:r>
              <a:rPr lang="el-GR" dirty="0"/>
              <a:t>) μετάλλια</a:t>
            </a:r>
          </a:p>
          <a:p>
            <a:r>
              <a:rPr lang="el-GR" dirty="0"/>
              <a:t>χρησιμοποιώντας </a:t>
            </a:r>
            <a:r>
              <a:rPr lang="en-US" dirty="0"/>
              <a:t>in</a:t>
            </a:r>
            <a:r>
              <a:rPr lang="el-GR" dirty="0"/>
              <a:t>/</a:t>
            </a:r>
            <a:r>
              <a:rPr lang="en-US" dirty="0"/>
              <a:t>not in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iv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τις χώρες που έχουν πάρει τουλάχιστον 5 </a:t>
            </a:r>
            <a:r>
              <a:rPr lang="el-GR" dirty="0" smtClean="0"/>
              <a:t>μετάλλια </a:t>
            </a:r>
            <a:r>
              <a:rPr lang="el-GR" dirty="0"/>
              <a:t>(ζεύγη: χώρα, αριθμός μεταλλίων) σε φθίνουσα διάταξη βάσει του αριθμού </a:t>
            </a:r>
            <a:r>
              <a:rPr lang="el-GR" dirty="0" smtClean="0"/>
              <a:t>μεταλλίων</a:t>
            </a:r>
            <a:r>
              <a:rPr lang="en-US" dirty="0"/>
              <a:t> </a:t>
            </a:r>
            <a:r>
              <a:rPr lang="el-GR" dirty="0" smtClean="0"/>
              <a:t>(υποθέστε ότι τα αγωνίσματα είναι ατομικά).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89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E9695-169A-4F17-910E-5A0A6E2A261B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1019542" y="3159112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όλων των γνωρισμάτων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916238" y="4437063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«μικρότερη» </a:t>
            </a:r>
            <a:r>
              <a:rPr lang="en-US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 (μας δίνει το περιεχόμενο του αντίστοιχου πίνακα)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*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85908F-2378-4A77-A97F-BFDDD860A435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1042988" y="33575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/60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539750" y="45085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μια σχέση ίδια με τη σχέση Ταινία μόνο που το γνώρισμα διάρκεια μας δίνει τις ώρες  (έχει διαιρεθεί με το 60)</a:t>
            </a: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Αριθμητικές πράξεις (+, -, *, /) ανάμεσα σε σταθερές ή γνωρίσματα πλειάδων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utoUpdateAnimBg="0"/>
      <p:bldP spid="283652" grpId="0" autoUpdateAnimBg="0"/>
      <p:bldP spid="2836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81222-039D-4834-BF96-AA72868B1811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between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σε αριθμητικές εκφράσεις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συμβολοσειρές (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ειδικούς τύπους.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484438" y="22764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autoUpdateAnimBg="0"/>
      <p:bldP spid="28570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77F806-4536-476D-AD8F-CBCBDDBBD5F7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61950" y="32258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 όλων των ταινιών που γυρίστηκαν μετά το 1995 και είναι ασπρόμαυρες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1547813" y="4284663"/>
            <a:ext cx="6072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Type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'Ασπρόμαυρη‘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B4EA2-ADE2-4B4C-8437-E6829C683B08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Χ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ρήση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between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838200" y="2807905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1990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1990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1995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457200" y="4191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αντί του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63391" y="134315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  <p:bldP spid="286724" grpId="0" autoUpdateAnimBg="0"/>
      <p:bldP spid="286725" grpId="0" autoUpdateAnimBg="0"/>
      <p:bldP spid="28672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325BB8-1945-4E10-9D23-4E4FCFBEB861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755650" y="2708275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το ίδιο γνώρισμα εμφανίζεται στο σχήμα περισσότερων από μια σχέσεων, τότε διάκριση βάση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57200" y="2025650"/>
            <a:ext cx="84391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Δύο γλώσσες ερωτήσεων που αποτελούν το θεωρητικό υπόβαθρο</a:t>
            </a:r>
          </a:p>
          <a:p>
            <a:pPr marL="457200" indent="-457200" algn="just" eaLnBrk="0" hangingPunct="0"/>
            <a:endParaRPr lang="el-GR" sz="2400" b="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μια άλγεβρα συνόλων που αφορά πράξεις πάνω σε σχέσεις</a:t>
            </a:r>
          </a:p>
          <a:p>
            <a:pPr marL="457200" indent="-457200" algn="just" eaLnBrk="0" hangingPunct="0"/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λογισμό (πλειάδων)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δηλωτικό τρόπο έκφρασης ερωτήσεων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είδαμε μέχρι τώρα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B6107-1E56-41C6-A3F5-2BCF2EA537C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69900" y="2636838"/>
            <a:ext cx="820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(το όνομα τους) που γεννήθηκαν πριν το 1950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έπαιξαν σε ταινίες μετά το 2010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716338"/>
            <a:ext cx="7391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Actor.Year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-of-Birth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 1950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2010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970463" y="5491163"/>
            <a:ext cx="3384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Προσοχή στις συνθήκες συνένωσης 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 flipV="1">
            <a:off x="4787900" y="52292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39" name="Freeform 13"/>
          <p:cNvSpPr>
            <a:spLocks/>
          </p:cNvSpPr>
          <p:nvPr/>
        </p:nvSpPr>
        <p:spPr bwMode="auto">
          <a:xfrm>
            <a:off x="1206500" y="4945063"/>
            <a:ext cx="4378325" cy="579437"/>
          </a:xfrm>
          <a:custGeom>
            <a:avLst/>
            <a:gdLst>
              <a:gd name="T0" fmla="*/ 238125 w 4070350"/>
              <a:gd name="T1" fmla="*/ 103187 h 582612"/>
              <a:gd name="T2" fmla="*/ 1581150 w 4070350"/>
              <a:gd name="T3" fmla="*/ 7937 h 582612"/>
              <a:gd name="T4" fmla="*/ 2990850 w 4070350"/>
              <a:gd name="T5" fmla="*/ 55562 h 582612"/>
              <a:gd name="T6" fmla="*/ 3676650 w 4070350"/>
              <a:gd name="T7" fmla="*/ 46037 h 582612"/>
              <a:gd name="T8" fmla="*/ 3914774 w 4070350"/>
              <a:gd name="T9" fmla="*/ 65087 h 582612"/>
              <a:gd name="T10" fmla="*/ 4038600 w 4070350"/>
              <a:gd name="T11" fmla="*/ 284162 h 582612"/>
              <a:gd name="T12" fmla="*/ 3724274 w 4070350"/>
              <a:gd name="T13" fmla="*/ 493712 h 582612"/>
              <a:gd name="T14" fmla="*/ 3171824 w 4070350"/>
              <a:gd name="T15" fmla="*/ 512762 h 582612"/>
              <a:gd name="T16" fmla="*/ 2428874 w 4070350"/>
              <a:gd name="T17" fmla="*/ 484187 h 582612"/>
              <a:gd name="T18" fmla="*/ 1524000 w 4070350"/>
              <a:gd name="T19" fmla="*/ 512762 h 582612"/>
              <a:gd name="T20" fmla="*/ 1000125 w 4070350"/>
              <a:gd name="T21" fmla="*/ 579437 h 582612"/>
              <a:gd name="T22" fmla="*/ 323850 w 4070350"/>
              <a:gd name="T23" fmla="*/ 531812 h 582612"/>
              <a:gd name="T24" fmla="*/ 142875 w 4070350"/>
              <a:gd name="T25" fmla="*/ 417512 h 582612"/>
              <a:gd name="T26" fmla="*/ 152400 w 4070350"/>
              <a:gd name="T27" fmla="*/ 217487 h 582612"/>
              <a:gd name="T28" fmla="*/ 238125 w 4070350"/>
              <a:gd name="T29" fmla="*/ 103187 h 5826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070350"/>
              <a:gd name="T46" fmla="*/ 0 h 582612"/>
              <a:gd name="T47" fmla="*/ 4070350 w 4070350"/>
              <a:gd name="T48" fmla="*/ 582612 h 5826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070350" h="582612">
                <a:moveTo>
                  <a:pt x="238125" y="103187"/>
                </a:moveTo>
                <a:cubicBezTo>
                  <a:pt x="476250" y="68262"/>
                  <a:pt x="1122363" y="15874"/>
                  <a:pt x="1581150" y="7937"/>
                </a:cubicBezTo>
                <a:cubicBezTo>
                  <a:pt x="2039937" y="0"/>
                  <a:pt x="2641600" y="49212"/>
                  <a:pt x="2990850" y="55562"/>
                </a:cubicBezTo>
                <a:lnTo>
                  <a:pt x="3676650" y="46037"/>
                </a:lnTo>
                <a:cubicBezTo>
                  <a:pt x="3830637" y="47624"/>
                  <a:pt x="3854450" y="25399"/>
                  <a:pt x="3914775" y="65087"/>
                </a:cubicBezTo>
                <a:cubicBezTo>
                  <a:pt x="3975100" y="104775"/>
                  <a:pt x="4070350" y="212725"/>
                  <a:pt x="4038600" y="284162"/>
                </a:cubicBezTo>
                <a:cubicBezTo>
                  <a:pt x="4006850" y="355599"/>
                  <a:pt x="3868737" y="455612"/>
                  <a:pt x="3724275" y="493712"/>
                </a:cubicBezTo>
                <a:cubicBezTo>
                  <a:pt x="3579813" y="531812"/>
                  <a:pt x="3387725" y="514349"/>
                  <a:pt x="3171825" y="512762"/>
                </a:cubicBezTo>
                <a:cubicBezTo>
                  <a:pt x="2955925" y="511175"/>
                  <a:pt x="2703512" y="484187"/>
                  <a:pt x="2428875" y="484187"/>
                </a:cubicBezTo>
                <a:cubicBezTo>
                  <a:pt x="2154238" y="484187"/>
                  <a:pt x="1762125" y="496887"/>
                  <a:pt x="1524000" y="512762"/>
                </a:cubicBezTo>
                <a:cubicBezTo>
                  <a:pt x="1285875" y="528637"/>
                  <a:pt x="1200150" y="576262"/>
                  <a:pt x="1000125" y="579437"/>
                </a:cubicBezTo>
                <a:cubicBezTo>
                  <a:pt x="800100" y="582612"/>
                  <a:pt x="466725" y="558799"/>
                  <a:pt x="323850" y="531812"/>
                </a:cubicBezTo>
                <a:cubicBezTo>
                  <a:pt x="180975" y="504825"/>
                  <a:pt x="171450" y="469899"/>
                  <a:pt x="142875" y="417512"/>
                </a:cubicBezTo>
                <a:cubicBezTo>
                  <a:pt x="114300" y="365125"/>
                  <a:pt x="136525" y="265112"/>
                  <a:pt x="152400" y="217487"/>
                </a:cubicBezTo>
                <a:cubicBezTo>
                  <a:pt x="168275" y="169862"/>
                  <a:pt x="0" y="138112"/>
                  <a:pt x="238125" y="103187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7F13A-E5E8-4D30-8C92-4FAB8B75C6EA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755650" y="2789238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που παίζουν σε ασπρόμαυρες ταινίες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868738"/>
            <a:ext cx="739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Plays.Title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716463" y="5526088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 flipV="1">
            <a:off x="6156325" y="51657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1038225" y="4768850"/>
            <a:ext cx="7135813" cy="511175"/>
          </a:xfrm>
          <a:custGeom>
            <a:avLst/>
            <a:gdLst>
              <a:gd name="T0" fmla="*/ 742950 w 7135813"/>
              <a:gd name="T1" fmla="*/ 60325 h 511175"/>
              <a:gd name="T2" fmla="*/ 2581275 w 7135813"/>
              <a:gd name="T3" fmla="*/ 79375 h 511175"/>
              <a:gd name="T4" fmla="*/ 4991101 w 7135813"/>
              <a:gd name="T5" fmla="*/ 31750 h 511175"/>
              <a:gd name="T6" fmla="*/ 5781673 w 7135813"/>
              <a:gd name="T7" fmla="*/ 22225 h 511175"/>
              <a:gd name="T8" fmla="*/ 6667501 w 7135813"/>
              <a:gd name="T9" fmla="*/ 41275 h 511175"/>
              <a:gd name="T10" fmla="*/ 7010401 w 7135813"/>
              <a:gd name="T11" fmla="*/ 203200 h 511175"/>
              <a:gd name="T12" fmla="*/ 7115173 w 7135813"/>
              <a:gd name="T13" fmla="*/ 403225 h 511175"/>
              <a:gd name="T14" fmla="*/ 6886573 w 7135813"/>
              <a:gd name="T15" fmla="*/ 479425 h 511175"/>
              <a:gd name="T16" fmla="*/ 6438901 w 7135813"/>
              <a:gd name="T17" fmla="*/ 498475 h 511175"/>
              <a:gd name="T18" fmla="*/ 5400673 w 7135813"/>
              <a:gd name="T19" fmla="*/ 403225 h 511175"/>
              <a:gd name="T20" fmla="*/ 781050 w 7135813"/>
              <a:gd name="T21" fmla="*/ 441325 h 511175"/>
              <a:gd name="T22" fmla="*/ 742950 w 7135813"/>
              <a:gd name="T23" fmla="*/ 60325 h 5111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35813"/>
              <a:gd name="T37" fmla="*/ 0 h 511175"/>
              <a:gd name="T38" fmla="*/ 7135813 w 7135813"/>
              <a:gd name="T39" fmla="*/ 511175 h 5111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35813" h="511175">
                <a:moveTo>
                  <a:pt x="742950" y="60325"/>
                </a:moveTo>
                <a:cubicBezTo>
                  <a:pt x="1042987" y="0"/>
                  <a:pt x="1873250" y="84138"/>
                  <a:pt x="2581275" y="79375"/>
                </a:cubicBezTo>
                <a:cubicBezTo>
                  <a:pt x="3289300" y="74613"/>
                  <a:pt x="4991100" y="31750"/>
                  <a:pt x="4991100" y="31750"/>
                </a:cubicBezTo>
                <a:lnTo>
                  <a:pt x="5781675" y="22225"/>
                </a:lnTo>
                <a:cubicBezTo>
                  <a:pt x="6061075" y="23812"/>
                  <a:pt x="6462713" y="11113"/>
                  <a:pt x="6667500" y="41275"/>
                </a:cubicBezTo>
                <a:cubicBezTo>
                  <a:pt x="6872287" y="71437"/>
                  <a:pt x="6935788" y="142875"/>
                  <a:pt x="7010400" y="203200"/>
                </a:cubicBezTo>
                <a:cubicBezTo>
                  <a:pt x="7085013" y="263525"/>
                  <a:pt x="7135813" y="357188"/>
                  <a:pt x="7115175" y="403225"/>
                </a:cubicBezTo>
                <a:cubicBezTo>
                  <a:pt x="7094538" y="449263"/>
                  <a:pt x="6999288" y="463550"/>
                  <a:pt x="6886575" y="479425"/>
                </a:cubicBezTo>
                <a:cubicBezTo>
                  <a:pt x="6773863" y="495300"/>
                  <a:pt x="6686550" y="511175"/>
                  <a:pt x="6438900" y="498475"/>
                </a:cubicBezTo>
                <a:cubicBezTo>
                  <a:pt x="6191250" y="485775"/>
                  <a:pt x="5400675" y="403225"/>
                  <a:pt x="5400675" y="403225"/>
                </a:cubicBezTo>
                <a:cubicBezTo>
                  <a:pt x="4457700" y="393700"/>
                  <a:pt x="1562100" y="495300"/>
                  <a:pt x="781050" y="441325"/>
                </a:cubicBezTo>
                <a:cubicBezTo>
                  <a:pt x="0" y="387350"/>
                  <a:pt x="442913" y="120650"/>
                  <a:pt x="742950" y="60325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1879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371600" y="3022600"/>
            <a:ext cx="5181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n-US" sz="2000" b="0" baseline="-25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9300" y="1651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69900" y="5245100"/>
            <a:ext cx="80645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46500" y="34925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657600" y="24892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57500" y="4318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024E2-BEE3-406A-8DDB-3CAAE6783AAC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85800" y="1498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33400" y="1785718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685800" y="2244725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(όλα τα γνωρίσματα)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33400" y="3403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749300" y="38735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ανάμεσα σε αριθμητικές εκφράσεις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συμβολοσειρές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ειδικούς τύπους.</a:t>
            </a:r>
          </a:p>
        </p:txBody>
      </p:sp>
      <p:sp>
        <p:nvSpPr>
          <p:cNvPr id="12" name="Title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400" y="5422900"/>
            <a:ext cx="706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</a:rPr>
              <a:t>Τα αποτελέσματα μιας ερώτησης </a:t>
            </a:r>
            <a:r>
              <a:rPr lang="el-GR" sz="2400" u="sng" dirty="0" smtClean="0">
                <a:solidFill>
                  <a:schemeClr val="accent3">
                    <a:lumMod val="75000"/>
                  </a:schemeClr>
                </a:solidFill>
              </a:rPr>
              <a:t>ΔΕΝ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</a:rPr>
              <a:t> αποθηκεύονται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φοιτητή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001CA-4FEE-4899-AD21-62FAE460C970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08025" y="16240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Pizza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smtClean="0"/>
              <a:t>Name</a:t>
            </a:r>
            <a:r>
              <a:rPr lang="el-GR" sz="1000" dirty="0"/>
              <a:t>	</a:t>
            </a:r>
            <a:r>
              <a:rPr lang="en-US" sz="1000" dirty="0" smtClean="0"/>
              <a:t>	Ingredient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Vegetarian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Vegetarian</a:t>
            </a:r>
            <a:r>
              <a:rPr lang="el-GR" sz="1000" dirty="0"/>
              <a:t>	</a:t>
            </a:r>
            <a:r>
              <a:rPr lang="el-GR" sz="1000" dirty="0" smtClean="0"/>
              <a:t>ελιά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Ελληνική	</a:t>
            </a:r>
            <a:r>
              <a:rPr lang="el-GR" sz="1000" dirty="0" smtClean="0"/>
              <a:t>ελιά</a:t>
            </a:r>
            <a:endParaRPr lang="el-GR" sz="1000" dirty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Likes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smtClean="0"/>
              <a:t>Student</a:t>
            </a:r>
            <a:r>
              <a:rPr lang="el-GR" sz="1000" dirty="0"/>
              <a:t>	</a:t>
            </a:r>
            <a:r>
              <a:rPr lang="en-US" sz="1000" dirty="0" smtClean="0"/>
              <a:t>	Ingredient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smtClean="0"/>
              <a:t>μπέικον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ανανάς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FD8A8-C5B2-415D-BACB-13CDA812532C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4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γλώσσα ερωτήσεων</a:t>
            </a:r>
          </a:p>
          <a:p>
            <a:pPr eaLnBrk="0" hangingPunct="0">
              <a:buClr>
                <a:srgbClr val="FF0000"/>
              </a:buClr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Πράξεις με Συμβολοσειρές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Διάταξη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Αλλαγή Ονόματος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Μεταβλητές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Η τιμή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53792-4C55-46E2-9D56-7272ADD9BF28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08000" y="1870075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96900" y="3946525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Γίνεται διάκριση ανάμεσα σε κεφαλαία και μικρά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647700" y="466407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LIKE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56001-6ADE-4D50-A6B7-BA0DCBF24EB9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292100" y="277236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</a:p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	Οι τίτλοι όλων των ταινιών που περιέχουν τη λέξη Θάλασσα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457200" y="3785421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Θάλασσα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584200" y="4991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Πολλές ακόμα πράξεις διαθέσιμες.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2BFE8-CFAC-4D75-8585-8D6BA636AF5B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2350018" y="3645937"/>
            <a:ext cx="52699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Robert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457200" y="1654618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ώστε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πλειάδες στο αποτέλεσμα να είναι ταξινομημένες με βάση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αντίστοιχο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  <a:endParaRPr lang="en-US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07F12-1ABF-494B-A6AD-A0A39C04726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8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Ειδικού σκοπού γλώσσα προγραμματισμού για βάσεις δεδομένων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n-US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tandard</a:t>
            </a:r>
            <a:r>
              <a:rPr lang="en-US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για σχεσιακές βάσεις δεδομένων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Δηλωτική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(declarative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(αν και έχει κάποια στοιχεία διαδικαστικού προγραμματισμού)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Structured English Query language)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IBM ως μέρος του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lvl="2" eaLnBrk="0" hangingPunct="0"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SQL-89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SQL-92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9900" y="1730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933C1-F5E9-49DE-9586-192AF7A9F80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292100" y="1952626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αύξουσα διάταξη</a:t>
            </a: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και άμεσος προσδιορισμός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(αύξουσα)  ή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(φθίνουσα). Επίσης, ταξινόμηση με βάση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πολλά</a:t>
            </a:r>
            <a:r>
              <a:rPr lang="el-GR" sz="20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γνωρίσματα.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522288" y="33655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68313" y="5516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ταξινόμηση είναι δαπανηρή λειτουργία.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33AB6-2CB7-40DB-AECA-B37E4C36E0B6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2133730" y="3731346"/>
            <a:ext cx="5329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Robert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 του μεγέθους του αποτελέσματος με 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LIMIT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&lt;k&gt;</a:t>
            </a: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συνδυασμό ή όχι με το </a:t>
            </a:r>
            <a:r>
              <a:rPr lang="en-US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by: </a:t>
            </a:r>
            <a:endParaRPr lang="el-GR" sz="2400" b="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limit 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κάποιες τυχαίες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 από το αποτέλεσμα – αν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τις πρώτες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531034" y="5522912"/>
            <a:ext cx="796915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τις πιο πρόσφατες -- αν δεν υπάρχει το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δίνει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τυχαίες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μεγέθους αποτελέσματος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BED4C-A5E6-4811-A1AB-85F55D082FD4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495300" y="22606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γνωρισμάτων στο αποτέλεσμα είναι αυτά των σχέσεων στην ερώτηση.</a:t>
            </a: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58800" y="3340100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Δυνατότητα αλλαγής του ονόματος τόσο μιας σχέσης όσο και ενός  γνωρίσματος: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&lt;παλιό-όνομα&gt;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νέο-όνομα&gt;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168400" y="4940300"/>
            <a:ext cx="657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 smtClean="0"/>
              <a:t>Το </a:t>
            </a:r>
            <a:r>
              <a:rPr lang="en-US" sz="2000" b="0" dirty="0" smtClean="0"/>
              <a:t>as </a:t>
            </a:r>
            <a:r>
              <a:rPr lang="el-GR" sz="2000" b="0" dirty="0" smtClean="0"/>
              <a:t>μπορεί </a:t>
            </a:r>
            <a:r>
              <a:rPr lang="el-GR" sz="2000" b="0" dirty="0"/>
              <a:t>να εμφανίζεται στο  </a:t>
            </a:r>
            <a:r>
              <a:rPr lang="en-US" sz="2000" dirty="0" smtClean="0"/>
              <a:t>select</a:t>
            </a:r>
            <a:r>
              <a:rPr lang="el-GR" sz="2000" b="0" dirty="0" smtClean="0"/>
              <a:t> </a:t>
            </a:r>
            <a:r>
              <a:rPr lang="el-GR" sz="2000" b="0" dirty="0"/>
              <a:t>ή στο </a:t>
            </a:r>
            <a:r>
              <a:rPr lang="en-US" sz="2000" dirty="0" smtClean="0"/>
              <a:t>from</a:t>
            </a:r>
            <a:endParaRPr lang="el-GR" sz="2000" dirty="0"/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1092200" y="4940300"/>
            <a:ext cx="6019800" cy="40957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78A9C-F029-4C75-AD1A-710ED5D62407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παράδειγμα: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3185325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/60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as Hourly-Duration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4BC70-3E30-49A2-9B4C-B76CA826CC22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Χρήσιμο όταν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457200" y="4376738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(γ) δυο σχέσεις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έχουν γνωρίσματα με το ίδιο όνομα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6400" y="32131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όταν έχουμε αριθμητικές εκφράσεις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δεν έχουν όνομα 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81000" y="397668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(β) όταν θέλουμε να αλλάξουμε το όνομα του γνωρίσματος στο αποτέλεσμα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B688B-A336-4AA2-89A9-C1BD195FAB03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πλειάδας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μπορεί να οριστεί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463550" y="45974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63391" y="316792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50F4E-0CA9-46BA-9198-82DFEFF84E4D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 είναι ιδιαίτερα χρήσιμες όταν θέλουμε να συγκρίνουμε δυο πλειάδες της ίδιας σχέσης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συνένωση -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self-join)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                                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966529" y="4139413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ταινιών που έχουν διάρκεια μεγαλύτερη τουλάχιστον από μία ταινία που γυρίστηκε το 1995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890588" y="4945063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T.Title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S.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1995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79416" y="2932913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F7EC0-53E1-46B8-8B16-16D05E967020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622300" y="21463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της λέξης κλειδί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IS NULL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IS NOT NULL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μια συνθήκη για να ελέγξουμε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μια τιμή είναι </a:t>
            </a:r>
            <a:r>
              <a:rPr lang="el-GR" sz="2000" b="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206500" y="4128478"/>
            <a:ext cx="4813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IS NULL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46150" y="302035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92113" y="1658938"/>
            <a:ext cx="81375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λογική τριών τιμών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τιμές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TRUE, FALSE,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ΑΓΝΩΣΤΟ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αποτέλεσμα του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ανήκουν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πλειάδες που ικανοποιούν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έκφραση έχει την τιμή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976438" y="4043363"/>
            <a:ext cx="42481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FALSE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ΑΓΝΩΣΤΟ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(NULL)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ΑΓΝΩΣΤΟ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4500" y="2413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8000" y="16383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AND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63800" y="3581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OR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8500" y="55499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Q, </a:t>
            </a:r>
            <a:r>
              <a:rPr lang="el-GR" dirty="0" smtClean="0"/>
              <a:t>αν ένα από τα δύο είναι </a:t>
            </a:r>
            <a:r>
              <a:rPr lang="en-US" dirty="0" smtClean="0"/>
              <a:t>UNKNOWN </a:t>
            </a:r>
            <a:r>
              <a:rPr lang="el-GR" dirty="0" smtClean="0"/>
              <a:t>δίνει </a:t>
            </a:r>
            <a:r>
              <a:rPr lang="en-US" dirty="0" smtClean="0"/>
              <a:t>UNKNOWN</a:t>
            </a:r>
            <a:endParaRPr lang="el-GR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B14DF-377D-4EE5-BA7B-AAAD46ACFB5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501650" y="1430338"/>
            <a:ext cx="8197850" cy="442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Definition Language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Δεδομένων (ΓΟΔ): ορισμός, δημιουργία, τροποποίηση και διαγραφή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μάθημα</a:t>
            </a:r>
            <a:endParaRPr lang="en-US" sz="2400" b="0" i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DML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 Δεδομένων (ΓΟΔ) 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εισαγωγή, τροποποίηση, διαγραφή δεδομένων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μάθημα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επιλογή δεδομένων (γλώσσα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ερωτήσεων,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query language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Προδιαγραφές ασφάλειας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- χρήστες και δικαιώματα.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616EB-CF4C-4128-AC60-74DA4DE2D1E3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57200" y="1812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Εμφάνιση null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7467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Σε αριθμητικές πράξεις: το αποτέλεσμα είναι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όταν οποιαδήποτε τιμή είναι 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 αγνοείται πλην από το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EF8A9-8709-4B8A-88DF-DC1F85475A84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317500" y="15875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με Συμβολοσειρές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7620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609600" y="3352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NOT LIKE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79400" y="39370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Πλειάδων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ώστε οι πλειάδες στο αποτέλεσμα να είναι ταξινομημένες με βάση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αντίστοιχο γνώρισμα</a:t>
            </a:r>
          </a:p>
        </p:txBody>
      </p:sp>
      <p:sp>
        <p:nvSpPr>
          <p:cNvPr id="45067" name="Text Box 8"/>
          <p:cNvSpPr txBox="1">
            <a:spLocks noChangeArrowheads="1"/>
          </p:cNvSpPr>
          <p:nvPr/>
        </p:nvSpPr>
        <p:spPr bwMode="auto">
          <a:xfrm>
            <a:off x="457200" y="5181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διάταξη, αλλά και άμεσα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(αύξουσα)  ή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φθήνουσα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13896-7176-413F-9B06-F44A8F3172D9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Χρήση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&lt;όνομα-σχέσης&gt;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Δυνατότητα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αλλαγής του ονόματος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τόσο μιας σχέσης όσο και ενός  γνωρίσματος: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&lt;παλιό-όνομα&gt;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&lt;νέο-όνομα&gt;</a:t>
            </a:r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838200" y="47244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To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μπορεί να εμφανίζεται στο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ή στο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539750" y="5516563"/>
            <a:ext cx="799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ιδιαίτερα χρήσιμες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672A9-D11B-4164-949C-24A53BCDC436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2538413" y="2263775"/>
            <a:ext cx="4550141" cy="224676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[DISTINCT]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aseline="-25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endParaRPr lang="el-GR" sz="2400" baseline="-250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k;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Τρία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αρέσει σε δύο τουλάχιστον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Πράξεις Συνόλου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902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59984-05DB-4D3B-AE77-21AF1C2DECA1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865188" y="2217738"/>
            <a:ext cx="69230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ένωση)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(τομή)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(διαφορά)</a:t>
            </a:r>
          </a:p>
          <a:p>
            <a:pPr algn="just" eaLnBrk="0" hangingPunct="0">
              <a:buFontTx/>
              <a:buChar char="•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συμβατές σχέσεις.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Συνόλου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CA1D4-D0DF-41D1-A3ED-5EB6D5B0F8FB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1526320" y="1655885"/>
            <a:ext cx="595788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)</a:t>
            </a:r>
          </a:p>
          <a:p>
            <a:pPr eaLnBrk="0" hangingPunct="0"/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</a:t>
            </a:r>
            <a:endParaRPr lang="el-GR" sz="28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16981" y="3429000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19100" y="2762506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ή του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92788C-731A-4028-95DA-E2F6A6BF4379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2230" name="Text Box 3"/>
          <p:cNvSpPr txBox="1">
            <a:spLocks noChangeArrowheads="1"/>
          </p:cNvSpPr>
          <p:nvPr/>
        </p:nvSpPr>
        <p:spPr bwMode="auto">
          <a:xfrm>
            <a:off x="672096" y="2336393"/>
            <a:ext cx="76327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Απαλοιφή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διπλών εμφανίσεων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εκτός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χρησιμοποιηθεί το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@dbsocial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2047315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Διαφορές στην υποστήριξη της 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διάφορα σχεσιακά ΣΔΒΔ (πχ </a:t>
            </a:r>
            <a:r>
              <a:rPr lang="el-GR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SQL, </a:t>
            </a:r>
            <a:r>
              <a:rPr lang="el-GR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SQLite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κλπ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32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119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96091" y="277416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αριθμός πολλαπλών εμφανίσεων;</a:t>
            </a:r>
          </a:p>
        </p:txBody>
      </p:sp>
    </p:spTree>
    <p:extLst>
      <p:ext uri="{BB962C8B-B14F-4D97-AF65-F5344CB8AC3E}">
        <p14:creationId xmlns:p14="http://schemas.microsoft.com/office/powerpoint/2010/main" val="26282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96091" y="277416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98F2F-4A19-43DC-BE3C-E3900225A13D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963872" y="360708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349250" y="30527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και του 2007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199063" y="4258256"/>
            <a:ext cx="34559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 ALL</a:t>
            </a:r>
            <a:r>
              <a:rPr lang="en-US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αριθμός πολλαπλών εμφανίσεων;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7AF73-AEBE-4243-BB19-EE7BF6686573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 ALL</a:t>
            </a:r>
            <a:endParaRPr lang="en-US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95326" y="2988658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497248"/>
            <a:ext cx="4572000" cy="2156488"/>
          </a:xfrm>
          <a:prstGeom prst="rect">
            <a:avLst/>
          </a:prstGeom>
        </p:spPr>
        <p:txBody>
          <a:bodyPr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UNION 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846" y="3943264"/>
            <a:ext cx="2487975" cy="12563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4038146"/>
            <a:ext cx="4572000" cy="2156488"/>
          </a:xfrm>
          <a:prstGeom prst="rect">
            <a:avLst/>
          </a:prstGeom>
        </p:spPr>
        <p:txBody>
          <a:bodyPr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INTERSECT 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3256573" y="1498488"/>
            <a:ext cx="3296627" cy="215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EXCEPT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88609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5123F-2BE6-4579-9C0E-F1D0F2E3C441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619125" y="3755981"/>
            <a:ext cx="79057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Ηθοποιούς που δεν έπαιξαν σε έγχρωμη ταινία 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(τίτλο) με τον ίδιο τίτλο που γυρίστηκαν το 2005 και το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2006 (δώστε δυο ερωτήσεις μια με πράξη συνόλου και μια χωρίς)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07408" y="217413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E6F95-266C-4D5F-9642-FF3918CA0806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468313" y="1573213"/>
            <a:ext cx="83058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1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συμβατές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σχέσεις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ΠΡΟΣΟΧΗ: πρακτικά τα ΙΔΙΑ ΓΝΩΡΙΣΜΑΤΑ (ίδιο αριθμό και τύπο γνωρισμάτων) στα δύο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select)</a:t>
            </a:r>
            <a:endParaRPr lang="el-GR" sz="1800" b="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50825" y="3860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Σύνταξη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217908" y="5375307"/>
            <a:ext cx="870818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εκτός αν χρησιμοποιηθεί το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 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292100" y="4543933"/>
            <a:ext cx="8017361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 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</a:t>
            </a:r>
            <a:endParaRPr lang="el-GR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Υποερωτήσεις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C70CC-8E3A-4C4C-9DCE-0A3925B6B47B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704494" y="2205718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 μια έκφραση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χρησιμοποιείται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μια άλλη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συνθήκη στο 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Υποερωτήσεις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1B18A-9EC4-4745-BD7A-B348BE846599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755650" y="1484313"/>
            <a:ext cx="3736920" cy="23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&lt;τελεστής&gt;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3495" name="Text Box 4"/>
          <p:cNvSpPr txBox="1">
            <a:spLocks noChangeArrowheads="1"/>
          </p:cNvSpPr>
          <p:nvPr/>
        </p:nvSpPr>
        <p:spPr bwMode="auto">
          <a:xfrm>
            <a:off x="179388" y="4581525"/>
            <a:ext cx="8856662" cy="83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εσωτερική (φωλιασμένη)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υπολογίζεται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 (πλειάδα) της εξωτερικής ερώτησης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4818063" y="2349500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 flipH="1">
            <a:off x="4932363" y="2781300"/>
            <a:ext cx="64770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9402" name="Text Box 7"/>
          <p:cNvSpPr txBox="1">
            <a:spLocks noChangeArrowheads="1"/>
          </p:cNvSpPr>
          <p:nvPr/>
        </p:nvSpPr>
        <p:spPr bwMode="auto">
          <a:xfrm>
            <a:off x="1403350" y="566102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συνέχεια θα δούμε τι μπορεί να είναι ο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2555875" y="2679700"/>
            <a:ext cx="2303463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Βασική Δομή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Ερώτησης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8CE58-741E-40E3-8547-1D9849B5A26B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323850" y="16795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Ελέγχει αν μια </a:t>
            </a:r>
            <a:r>
              <a:rPr lang="el-GR" sz="24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ανήκει (δεν ανήκει)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ένα σύνολο από πλειάδες που  έχουν προκύψει από μια έκφραση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254060" y="2772509"/>
            <a:ext cx="4177747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(NOT IN)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FROM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859463" y="5059363"/>
            <a:ext cx="2192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04E97-D929-46FB-B6F2-E5D9D2A4DA1B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61445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682999" y="4914900"/>
            <a:ext cx="1897063" cy="74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endParaRPr lang="en-US" sz="20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74EC2-1CF8-4135-B4F3-C5C10B20BD91}" type="slidenum">
              <a:rPr lang="el-GR" altLang="en-US" smtClean="0"/>
              <a:pPr/>
              <a:t>62</a:t>
            </a:fld>
            <a:endParaRPr lang="el-GR" altLang="en-US" dirty="0" smtClean="0"/>
          </a:p>
        </p:txBody>
      </p:sp>
      <p:sp>
        <p:nvSpPr>
          <p:cNvPr id="62469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245401" y="4219523"/>
            <a:ext cx="39624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475602" y="3188442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B08080-A8A6-4672-822C-753CAF04EA31}" type="slidenum">
              <a:rPr lang="el-GR" altLang="en-US" smtClean="0"/>
              <a:pPr/>
              <a:t>63</a:t>
            </a:fld>
            <a:endParaRPr lang="el-GR" altLang="en-US" dirty="0" smtClean="0"/>
          </a:p>
        </p:txBody>
      </p:sp>
      <p:sp>
        <p:nvSpPr>
          <p:cNvPr id="63493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124200" y="4116673"/>
            <a:ext cx="3370262" cy="10493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359569" y="2141635"/>
            <a:ext cx="8424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Τον τίτλο όλων των ταινιών με διάρκεια πάνω από 100 λεπτά για τις οποίες υπάρχει ταινία με το ίδιο τίτλο και διάρκεια μικρότερη από 60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λεπτά</a:t>
            </a:r>
            <a:r>
              <a:rPr lang="en-US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664369" y="2943267"/>
            <a:ext cx="8305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100 </a:t>
            </a:r>
          </a:p>
          <a:p>
            <a:pPr eaLnBrk="0" hangingPunct="0"/>
            <a:r>
              <a:rPr lang="el-GR" sz="2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 60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8" name="TextBox 9"/>
          <p:cNvSpPr txBox="1">
            <a:spLocks noChangeArrowheads="1"/>
          </p:cNvSpPr>
          <p:nvPr/>
        </p:nvSpPr>
        <p:spPr bwMode="auto">
          <a:xfrm>
            <a:off x="292100" y="5376736"/>
            <a:ext cx="813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(1)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ίδια ερώτηση με πράξη συνόλου και με συνένωση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-656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100" y="5720447"/>
            <a:ext cx="875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(2) Τροποποίηση της ερώτησης με το </a:t>
            </a:r>
            <a:r>
              <a:rPr lang="en-US" dirty="0" smtClean="0"/>
              <a:t>IN </a:t>
            </a:r>
            <a:r>
              <a:rPr lang="el-GR" dirty="0" smtClean="0"/>
              <a:t>ώστε η ταινία με διάρκεια &lt; 60 </a:t>
            </a:r>
            <a:r>
              <a:rPr lang="el-GR" i="1" u="sng" dirty="0" smtClean="0"/>
              <a:t>να είναι διαφορετικού είδους</a:t>
            </a:r>
            <a:endParaRPr lang="el-GR" i="1" u="sng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92100" y="118124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F41C4-217F-419D-A97D-E45C54D58C9F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και με </a:t>
            </a:r>
            <a:r>
              <a:rPr lang="el-GR" sz="2400" b="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enumerated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σύνολα</a:t>
            </a:r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468313" y="3357563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δεν γυρίστηκαν το 2006 και το 2007.</a:t>
            </a: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(2006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2007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F34C4-718C-40AA-BB36-A226A96C3F92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292100" y="1524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some)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του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ένα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από ένα σύνολο</a:t>
            </a:r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1136650" y="2476500"/>
            <a:ext cx="3785011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5795963" y="4437062"/>
            <a:ext cx="1824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0DAEE-A0F6-41DC-81AC-475D6DDD1821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63550" y="246697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τουλάχιστον μια ασπρόμαυρη ταινία</a:t>
            </a:r>
          </a:p>
        </p:txBody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165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59539" y="1436884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93364-AD0D-4AAA-BC94-2D30A40F213D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58900" y="1812925"/>
            <a:ext cx="5638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(όχι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46C4A-1C77-4E5E-8958-2F1A18236E7F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από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όλα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στοιχεία ενός συνόλου   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457200" y="322262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όλες τις ασπρόμαυρες ταινίες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39750" y="4410928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0E237-B825-4C31-80A0-9F7BC2C6F13E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419100" y="2693194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 υπολογίζει το παρακάτω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419100" y="3429000"/>
            <a:ext cx="8686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                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Μανταλένα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1350" y="144872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447800" y="33528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825500" y="19812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06400" y="5143500"/>
            <a:ext cx="80645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32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35306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733800" y="28194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200400" y="4191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C1FC0-BF3F-41DB-809C-B368C1505CA2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119554" y="1875692"/>
            <a:ext cx="5562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5CE3-3C2A-4282-A7F9-7C233CB23C44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71687" name="Rectangle 4"/>
          <p:cNvSpPr>
            <a:spLocks noChangeArrowheads="1"/>
          </p:cNvSpPr>
          <p:nvPr/>
        </p:nvSpPr>
        <p:spPr bwMode="auto">
          <a:xfrm>
            <a:off x="1358900" y="3090409"/>
            <a:ext cx="5052986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(NOT EXISTS)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   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   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384045" y="1719173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άδεια σχέση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(NOT EXISTS)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είναι κενή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κενή)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3501F-7FD0-4E58-8233-2ADDF79779E7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533400" y="2765384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ασπρόμαυρες ταινίες με τουλάχιστον ένα ηθοποιό</a:t>
            </a: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381000" y="3494342"/>
            <a:ext cx="8610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Τ.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Play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7200" y="160804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F2AF9-4588-4D74-8725-BDA3AD34A9AB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292100" y="2492375"/>
            <a:ext cx="84820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χρησιμοποιηθεί για έλεγχο αν 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σχέση A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τη σχέση B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υπερσυνόλου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/υποσυνόλου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1014413" y="4035425"/>
            <a:ext cx="619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(Β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True if and only if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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B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63D560-CD47-422A-BBB8-371EFEC9DE6A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755650" y="2205038"/>
            <a:ext cx="756126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Πως μπορεί να χρησιμοποιηθεί για να υπολογίσουμε τη «διαίρεση»;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A6D83-AFCF-47C9-8920-7F0572B54203}" type="slidenum">
              <a:rPr lang="el-GR" altLang="en-US" smtClean="0"/>
              <a:pPr/>
              <a:t>75</a:t>
            </a:fld>
            <a:endParaRPr lang="el-GR" altLang="en-US" dirty="0" smtClean="0"/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227013" y="2408238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160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έχει παίξει ο </a:t>
            </a:r>
            <a:r>
              <a:rPr lang="en-U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3058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S.Name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NOT EXISTS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EXCEPT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R.Name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err="1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.Name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));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40325" y="2924175"/>
            <a:ext cx="2895600" cy="381000"/>
            <a:chOff x="3024" y="2160"/>
            <a:chExt cx="1824" cy="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24" y="2160"/>
              <a:ext cx="1824" cy="240"/>
              <a:chOff x="2496" y="1920"/>
              <a:chExt cx="1824" cy="240"/>
            </a:xfrm>
          </p:grpSpPr>
          <p:sp>
            <p:nvSpPr>
              <p:cNvPr id="76819" name="Text Box 7"/>
              <p:cNvSpPr txBox="1">
                <a:spLocks noChangeArrowheads="1"/>
              </p:cNvSpPr>
              <p:nvPr/>
            </p:nvSpPr>
            <p:spPr bwMode="auto">
              <a:xfrm>
                <a:off x="2496" y="1920"/>
                <a:ext cx="18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NOT EXISTS </a:t>
                </a:r>
                <a:r>
                  <a:rPr lang="el-GR" sz="1600" b="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(Β </a:t>
                </a:r>
                <a:r>
                  <a:rPr lang="en-US" sz="160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EXCEPT</a:t>
                </a:r>
                <a:r>
                  <a:rPr lang="el-GR" sz="1600" b="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 </a:t>
                </a:r>
                <a:r>
                  <a:rPr lang="el-GR" sz="1600" b="0" dirty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Α)</a:t>
                </a:r>
              </a:p>
            </p:txBody>
          </p:sp>
          <p:sp>
            <p:nvSpPr>
              <p:cNvPr id="76820" name="Line 8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1" name="Line 9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2" name="Line 10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76818" name="Line 11"/>
            <p:cNvSpPr>
              <a:spLocks noChangeShapeType="1"/>
            </p:cNvSpPr>
            <p:nvPr/>
          </p:nvSpPr>
          <p:spPr bwMode="auto">
            <a:xfrm>
              <a:off x="4848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6809" name="Rectangle 13"/>
          <p:cNvSpPr>
            <a:spLocks noChangeArrowheads="1"/>
          </p:cNvSpPr>
          <p:nvPr/>
        </p:nvSpPr>
        <p:spPr bwMode="auto">
          <a:xfrm>
            <a:off x="2352003" y="4136594"/>
            <a:ext cx="4055819" cy="207689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6810" name="Text Box 14"/>
          <p:cNvSpPr txBox="1">
            <a:spLocks noChangeArrowheads="1"/>
          </p:cNvSpPr>
          <p:nvPr/>
        </p:nvSpPr>
        <p:spPr bwMode="auto">
          <a:xfrm>
            <a:off x="6588125" y="4652963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l-GR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πολογισμός για κάθε </a:t>
            </a: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80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11" name="Line 15"/>
          <p:cNvSpPr>
            <a:spLocks noChangeShapeType="1"/>
          </p:cNvSpPr>
          <p:nvPr/>
        </p:nvSpPr>
        <p:spPr bwMode="auto">
          <a:xfrm flipV="1">
            <a:off x="6156325" y="5013325"/>
            <a:ext cx="360363" cy="439738"/>
          </a:xfrm>
          <a:prstGeom prst="lin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6812" name="Text Box 16"/>
          <p:cNvSpPr txBox="1">
            <a:spLocks noChangeArrowheads="1"/>
          </p:cNvSpPr>
          <p:nvPr/>
        </p:nvSpPr>
        <p:spPr bwMode="auto">
          <a:xfrm>
            <a:off x="227013" y="2744788"/>
            <a:ext cx="5589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οι ταινίες του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Α: όλες οι ταινίες του συγκεκριμένου ηθοποιού</a:t>
            </a:r>
          </a:p>
        </p:txBody>
      </p:sp>
      <p:sp>
        <p:nvSpPr>
          <p:cNvPr id="76813" name="Text Box 17"/>
          <p:cNvSpPr txBox="1">
            <a:spLocks noChangeArrowheads="1"/>
          </p:cNvSpPr>
          <p:nvPr/>
        </p:nvSpPr>
        <p:spPr bwMode="auto">
          <a:xfrm>
            <a:off x="6376988" y="5486400"/>
            <a:ext cx="241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Τέτοιου είδους μεταβλητές δεν υπάρχουν στη σχεσιακή άλγεβρα</a:t>
            </a:r>
          </a:p>
        </p:txBody>
      </p:sp>
      <p:sp>
        <p:nvSpPr>
          <p:cNvPr id="76814" name="Text Box 18"/>
          <p:cNvSpPr txBox="1">
            <a:spLocks noChangeArrowheads="1"/>
          </p:cNvSpPr>
          <p:nvPr/>
        </p:nvSpPr>
        <p:spPr bwMode="auto">
          <a:xfrm>
            <a:off x="5364163" y="42211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B</a:t>
            </a:r>
            <a:endParaRPr lang="el-GR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815" name="Text Box 19"/>
          <p:cNvSpPr txBox="1">
            <a:spLocks noChangeArrowheads="1"/>
          </p:cNvSpPr>
          <p:nvPr/>
        </p:nvSpPr>
        <p:spPr bwMode="auto">
          <a:xfrm>
            <a:off x="5508625" y="53006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el-GR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itle 9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Διαίρεσης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6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68275" y="140516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C5F13-67C5-44E0-AD5D-747406DF1164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400050" y="1620838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</a:t>
            </a:r>
            <a:r>
              <a:rPr lang="el-GR" sz="2000" u="sng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>
              <a:latin typeface="Times New Roman" pitchFamily="18" charset="0"/>
            </a:endParaRPr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569912" y="3209925"/>
            <a:ext cx="7824787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ΙΔΕΑ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τις πίτσες που τα συστατικά τους είναι υπερσύνολο των συστατικών που αρέσουν στο Δημήτρη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Α: Συστατικά πίτσας Π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Β: Συστατικά που αρέσουν στο Δημήτρη</a:t>
            </a:r>
          </a:p>
          <a:p>
            <a:pPr algn="ctr">
              <a:spcBef>
                <a:spcPct val="50000"/>
              </a:spcBef>
            </a:pP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EXISTS (B EXCEPT 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A)</a:t>
            </a:r>
            <a:endParaRPr lang="el-GR" sz="24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Παράδειγμα: 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47812" y="2188399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3CFEB-2BEF-4EB5-980F-23270E4B2537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81000" y="1692007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Διπλές Εμφανίσεις</a:t>
            </a: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έχει πολλαπλές όμοιες πλειάδες –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unique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1937" y="5543554"/>
            <a:ext cx="842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για να ελεγχθεί αν το αποτέλεσμα είναι σύνολο ή </a:t>
            </a:r>
            <a:r>
              <a:rPr lang="el-GR" sz="1800" b="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endParaRPr lang="el-GR" sz="18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1450003" y="3087683"/>
            <a:ext cx="554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 (NOT UNIQUE)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  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F0378-301B-46B2-B095-70C46AFC492A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σε μια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644525" y="5206567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Plays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GROUP BY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(*)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1;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7200" y="14902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E95A6-598F-44CD-8178-16EEE181552A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σε δύο</a:t>
            </a: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ταινίες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856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57200" y="14902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4525" y="5206567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Plays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GROUP BY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(*) &gt; 1;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27016-7261-491D-A1F6-3C2E6C7147E3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622300" y="354330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της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προβολής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θέλουμε να υπάρχουν στο αποτέλεσμα της ερώτησης.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23900" y="16383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Α1, Α2, .., 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4643438" y="2205038"/>
            <a:ext cx="410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21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utoUpdateAnimBg="0"/>
      <p:bldP spid="274437" grpId="0" autoUpdateAnimBg="0"/>
      <p:bldP spid="274438" grpId="0" animBg="1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40397-E1EB-49C9-83C5-CB27C7A2C99D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80902" name="Text Box 3"/>
          <p:cNvSpPr txBox="1">
            <a:spLocks noChangeArrowheads="1"/>
          </p:cNvSpPr>
          <p:nvPr/>
        </p:nvSpPr>
        <p:spPr bwMode="auto">
          <a:xfrm>
            <a:off x="865188" y="1968501"/>
            <a:ext cx="785971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μπ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ορεί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να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είν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αι: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12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 IN/NOT IN (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συμμετοχή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 (&gt;, =, 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κλ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π) ANY (SOME)/ALL (σύγκριση με στοιχεία συνόλου)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EXISTS/NOT EXISTS (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 κενά σύνολα)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UNIQUE/NOT UNIQUE (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 διπλότιμα)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C45BF-152B-4FE9-8974-2F668646FE3A}" type="slidenum">
              <a:rPr lang="el-GR" altLang="en-US" smtClean="0"/>
              <a:pPr/>
              <a:t>81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395288" y="2420938"/>
            <a:ext cx="8137525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Text Box 4"/>
          <p:cNvSpPr txBox="1">
            <a:spLocks noChangeArrowheads="1"/>
          </p:cNvSpPr>
          <p:nvPr/>
        </p:nvSpPr>
        <p:spPr bwMode="auto">
          <a:xfrm>
            <a:off x="396876" y="1018382"/>
            <a:ext cx="8135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16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16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είναι  μια έκφραση </a:t>
            </a:r>
            <a:r>
              <a:rPr lang="el-GR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μέσα σε μια άλλη ερώτηση</a:t>
            </a:r>
            <a:r>
              <a:rPr lang="el-GR" sz="16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6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468313" y="2420938"/>
            <a:ext cx="40322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</a:t>
            </a:r>
            <a:r>
              <a:rPr lang="el-GR" sz="1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δομή</a:t>
            </a:r>
            <a:r>
              <a:rPr lang="en-US" sz="1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</a:t>
            </a:r>
            <a:r>
              <a:rPr lang="el-GR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</a:t>
            </a:r>
            <a:r>
              <a:rPr lang="el-GR" sz="1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στο </a:t>
            </a:r>
            <a:r>
              <a:rPr lang="en-US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1800" b="0" u="sng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&lt;x&gt;</a:t>
            </a:r>
            <a:endParaRPr lang="el-GR" sz="1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WHERE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</a:p>
        </p:txBody>
      </p:sp>
      <p:sp>
        <p:nvSpPr>
          <p:cNvPr id="81929" name="Text Box 6"/>
          <p:cNvSpPr txBox="1">
            <a:spLocks noChangeArrowheads="1"/>
          </p:cNvSpPr>
          <p:nvPr/>
        </p:nvSpPr>
        <p:spPr bwMode="auto">
          <a:xfrm>
            <a:off x="481012" y="5424489"/>
            <a:ext cx="8345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Υπολογισμός της </a:t>
            </a:r>
            <a:r>
              <a:rPr lang="el-GR" sz="2000" b="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ερώτησης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(πλειάδα) της εξωτερικής ερώτησης</a:t>
            </a:r>
          </a:p>
        </p:txBody>
      </p:sp>
      <p:sp>
        <p:nvSpPr>
          <p:cNvPr id="81930" name="Text Box 7"/>
          <p:cNvSpPr txBox="1">
            <a:spLocks noChangeArrowheads="1"/>
          </p:cNvSpPr>
          <p:nvPr/>
        </p:nvSpPr>
        <p:spPr bwMode="auto">
          <a:xfrm>
            <a:off x="4500563" y="2709863"/>
            <a:ext cx="39592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</a:rPr>
              <a:t>&lt;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l-GR" sz="1800" dirty="0">
                <a:solidFill>
                  <a:srgbClr val="FF0000"/>
                </a:solidFill>
              </a:rPr>
              <a:t>&gt;</a:t>
            </a:r>
            <a:r>
              <a:rPr lang="el-GR" sz="1600" b="0" dirty="0"/>
              <a:t> μπορεί να είναι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  {</a:t>
            </a:r>
            <a:r>
              <a:rPr lang="en-US" sz="1600" b="0" dirty="0">
                <a:solidFill>
                  <a:srgbClr val="009900"/>
                </a:solidFill>
              </a:rPr>
              <a:t>=, &lt;, &lt;=, &gt;, &gt;=, &lt;&gt;</a:t>
            </a:r>
            <a:r>
              <a:rPr lang="en-US" sz="1600" b="0" dirty="0"/>
              <a:t>}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any</a:t>
            </a:r>
            <a:r>
              <a:rPr lang="el-GR" sz="1600" b="0" dirty="0">
                <a:solidFill>
                  <a:srgbClr val="009900"/>
                </a:solidFill>
              </a:rPr>
              <a:t>(</a:t>
            </a:r>
            <a:r>
              <a:rPr lang="en-US" sz="1600" b="0" dirty="0">
                <a:solidFill>
                  <a:srgbClr val="009900"/>
                </a:solidFill>
              </a:rPr>
              <a:t>some</a:t>
            </a:r>
            <a:r>
              <a:rPr lang="el-GR" sz="1600" b="0" dirty="0">
                <a:solidFill>
                  <a:srgbClr val="009900"/>
                </a:solidFill>
              </a:rPr>
              <a:t>)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all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in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dirty="0">
                <a:solidFill>
                  <a:srgbClr val="009900"/>
                </a:solidFill>
              </a:rPr>
              <a:t>exists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unique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b="0" dirty="0"/>
              <a:t>(όπου </a:t>
            </a:r>
            <a:r>
              <a:rPr lang="el-GR" sz="1600" b="0" i="1" dirty="0"/>
              <a:t>Τ</a:t>
            </a:r>
            <a:r>
              <a:rPr lang="el-GR" sz="1600" b="0" dirty="0"/>
              <a:t>  πλειάδα)</a:t>
            </a:r>
          </a:p>
        </p:txBody>
      </p:sp>
      <p:sp>
        <p:nvSpPr>
          <p:cNvPr id="81931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705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Δηλαδή διατυπώνονται ως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συνθήκες στο </a:t>
            </a: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1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8B280-B82F-4C09-924A-B67D16205715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  </a:t>
            </a:r>
          </a:p>
        </p:txBody>
      </p:sp>
      <p:sp>
        <p:nvSpPr>
          <p:cNvPr id="82952" name="Text Box 5"/>
          <p:cNvSpPr txBox="1">
            <a:spLocks noChangeArrowheads="1"/>
          </p:cNvSpPr>
          <p:nvPr/>
        </p:nvSpPr>
        <p:spPr bwMode="auto">
          <a:xfrm>
            <a:off x="469900" y="3614592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57933" y="122511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69899" y="2808372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=All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69899" y="4502604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DEB85-D996-4CCF-AC17-5067D51DC212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83974" name="Text Box 3"/>
          <p:cNvSpPr txBox="1">
            <a:spLocks noChangeArrowheads="1"/>
          </p:cNvSpPr>
          <p:nvPr/>
        </p:nvSpPr>
        <p:spPr bwMode="auto">
          <a:xfrm>
            <a:off x="292100" y="2633849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sp>
        <p:nvSpPr>
          <p:cNvPr id="83976" name="Text Box 5"/>
          <p:cNvSpPr txBox="1">
            <a:spLocks noChangeArrowheads="1"/>
          </p:cNvSpPr>
          <p:nvPr/>
        </p:nvSpPr>
        <p:spPr bwMode="auto">
          <a:xfrm>
            <a:off x="357933" y="3396634"/>
            <a:ext cx="446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T.Title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 AS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T.Tit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S.T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Τ.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sz="14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14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7933" y="122511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235450" y="3361012"/>
            <a:ext cx="446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T.Title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 AS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T.Tit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S.T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Τ.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sz="14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14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899400" cy="174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Συναθροιστικές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Συναρτήσεις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14ED7-FE8C-4CC6-8920-B763EC56ABB9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31800" y="2209800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έχει 5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-in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συναρτήσεις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(aggregate functions)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C90D7-531C-44C7-9F4E-B8263E66E3DE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87046" name="Text Box 3"/>
          <p:cNvSpPr txBox="1">
            <a:spLocks noChangeArrowheads="1"/>
          </p:cNvSpPr>
          <p:nvPr/>
        </p:nvSpPr>
        <p:spPr bwMode="auto">
          <a:xfrm>
            <a:off x="431800" y="231028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όλων των έγχρωμων ταινιών</a:t>
            </a:r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457200" y="28575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AVG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431800" y="4247182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σχέση με ένα γνώρισμα και μια γραμμή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[μπορούμε να δώσουμε όνομα στο γνώρισμα  χρησιμοποιώντας το </a:t>
            </a:r>
            <a:r>
              <a:rPr lang="en-US" sz="20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801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297636"/>
            <a:ext cx="6646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 smtClean="0"/>
              <a:t>Εμφανίζονται στο </a:t>
            </a:r>
            <a:r>
              <a:rPr lang="en-US" sz="2000" dirty="0" smtClean="0"/>
              <a:t>SELECT</a:t>
            </a:r>
            <a:endParaRPr lang="el-GR" sz="20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31800" y="11610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D6C47-2AEF-4F26-ADBE-5B64F2FF73B9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880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Μέγιστη διάρκεια όλων των έγχρωμων ταινιών και την ταινία με τη μεγαλύτερη διάρκεια!!</a:t>
            </a:r>
          </a:p>
        </p:txBody>
      </p:sp>
      <p:sp>
        <p:nvSpPr>
          <p:cNvPr id="88071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8072" name="Text Box 5"/>
          <p:cNvSpPr txBox="1">
            <a:spLocks noChangeArrowheads="1"/>
          </p:cNvSpPr>
          <p:nvPr/>
        </p:nvSpPr>
        <p:spPr bwMode="auto">
          <a:xfrm>
            <a:off x="263525" y="4584700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το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συναθροιστική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τότε </a:t>
            </a:r>
            <a:r>
              <a:rPr lang="el-GR" sz="20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000" u="sng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αν υπάρχει </a:t>
            </a:r>
            <a:r>
              <a:rPr lang="en-US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δηλαδή δεν μπορούμε να προβάλουμε και άλλα γνωρίσματα σχέσεων </a:t>
            </a:r>
          </a:p>
        </p:txBody>
      </p:sp>
      <p:sp>
        <p:nvSpPr>
          <p:cNvPr id="88073" name="Line 6"/>
          <p:cNvSpPr>
            <a:spLocks noChangeShapeType="1"/>
          </p:cNvSpPr>
          <p:nvPr/>
        </p:nvSpPr>
        <p:spPr bwMode="auto">
          <a:xfrm flipV="1">
            <a:off x="1258888" y="3429000"/>
            <a:ext cx="1152525" cy="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1DE-D23F-4933-B5F2-72871ED75A6D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522288" y="235743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θέλουμε να απαλείψουμε διπλές εμφανίσεις χρησιμοποιούμε τη λέξη-κλειδί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992066" y="4255390"/>
            <a:ext cx="6138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7BEB6-B741-4234-9079-CB39E56DC088}" type="slidenum">
              <a:rPr lang="el-GR" altLang="en-US" smtClean="0"/>
              <a:pPr/>
              <a:t>89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304800" y="2590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μετρήσουμε πόσες πλειάδες έχει μια σχέση:</a:t>
            </a:r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COUNT(*)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0120" name="Text Box 5"/>
          <p:cNvSpPr txBox="1">
            <a:spLocks noChangeArrowheads="1"/>
          </p:cNvSpPr>
          <p:nvPr/>
        </p:nvSpPr>
        <p:spPr bwMode="auto">
          <a:xfrm>
            <a:off x="381000" y="4648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Δε μπορούμε να χρησιμοποιήσουμε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584AD-F571-46B1-B7D8-FB2979FC3B55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4211638" y="1916113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7467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του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καρτεσιανού γινομένου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άλγεβρας. 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σχέσεις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θα χρησιμοποιηθούν για τον υπολογισμό του αποτελέσματος.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83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8019" y="1876425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Α1, Α2, .., 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0" baseline="-2500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="0" baseline="-2500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b="0" dirty="0" err="1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0" baseline="-25000" dirty="0" err="1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b="0" dirty="0">
              <a:solidFill>
                <a:schemeClr val="accent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 autoUpdateAnimBg="0"/>
      <p:bldP spid="275462" grpId="0" autoUpdateAnimBg="0"/>
      <p:bldP spid="12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2FD22-A50B-4832-B878-412C20EB696A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292100" y="230763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3" name="Text Box 4"/>
          <p:cNvSpPr txBox="1">
            <a:spLocks noChangeArrowheads="1"/>
          </p:cNvSpPr>
          <p:nvPr/>
        </p:nvSpPr>
        <p:spPr bwMode="auto">
          <a:xfrm>
            <a:off x="292100" y="3500944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ταινίας ανά είδος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Type;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4" name="Text Box 5"/>
          <p:cNvSpPr txBox="1">
            <a:spLocks noChangeArrowheads="1"/>
          </p:cNvSpPr>
          <p:nvPr/>
        </p:nvSpPr>
        <p:spPr bwMode="auto">
          <a:xfrm>
            <a:off x="4273810" y="4089677"/>
            <a:ext cx="470185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τιμή του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2885" y="116865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100" y="5442373"/>
            <a:ext cx="714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Τον αριθμό ταινιών που έπαιξε κάθε ηθοποιός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74EDD-D63E-4BC7-9675-58B9A83CB20A}" type="slidenum">
              <a:rPr lang="el-GR" altLang="en-US" smtClean="0"/>
              <a:pPr/>
              <a:t>91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647700" y="3402333"/>
            <a:ext cx="78486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ομαδοποίηση μπορεί να γίνει ως προς περισσότερα του ενός πεδία.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Year;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7770" y="17073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D6D79-2ABD-4332-BF65-252D6989269C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μια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σε μια συγκεκριμένη ομάδα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πλειάδες χρησιμοποιώντας το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1" name="Text Box 4"/>
          <p:cNvSpPr txBox="1">
            <a:spLocks noChangeArrowheads="1"/>
          </p:cNvSpPr>
          <p:nvPr/>
        </p:nvSpPr>
        <p:spPr bwMode="auto">
          <a:xfrm>
            <a:off x="1358900" y="3312463"/>
            <a:ext cx="5702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AVG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100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2" name="Text Box 5"/>
          <p:cNvSpPr txBox="1">
            <a:spLocks noChangeArrowheads="1"/>
          </p:cNvSpPr>
          <p:nvPr/>
        </p:nvSpPr>
        <p:spPr bwMode="auto">
          <a:xfrm>
            <a:off x="457200" y="4938726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αφού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συναρτήσεις.</a:t>
            </a:r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323850" y="2006600"/>
            <a:ext cx="8362950" cy="900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having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CDF35-2C67-4CA6-89DD-4F6A2E963DE8}" type="slidenum">
              <a:rPr lang="el-GR" altLang="en-US" smtClean="0"/>
              <a:pPr/>
              <a:t>93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458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εμφανίζονται και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του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πλειάδες που ικανοποιούν αυτή τη συνθήκη τοποθετούνται σε ομάδες με βάση το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μετά αν υπάρχει συνθήκη στο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στις ομάδες και επιλέγονται όσες ικανοποιούν τη συνθήκη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32325-B336-4D81-B348-B1EA3C8DCC3B}" type="slidenum">
              <a:rPr lang="el-GR" altLang="en-US" smtClean="0"/>
              <a:pPr/>
              <a:t>94</a:t>
            </a:fld>
            <a:endParaRPr lang="el-GR" altLang="en-US" dirty="0" smtClean="0"/>
          </a:p>
        </p:txBody>
      </p:sp>
      <p:sp>
        <p:nvSpPr>
          <p:cNvPr id="95238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Αριθμό ταινιών που έπαιξε κάθε ηθοποιός που γεννήθηκε μετά το 1987 αν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αυτός</a:t>
            </a:r>
            <a:r>
              <a:rPr lang="en-US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o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αριθμός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μεγαλύτερος του 5</a:t>
            </a:r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292100" y="3716338"/>
            <a:ext cx="85788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1987</a:t>
            </a: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n-US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 COUNT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5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14288" y="4365625"/>
            <a:ext cx="27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33CC33"/>
                </a:solidFill>
              </a:rPr>
              <a:t>1</a:t>
            </a:r>
            <a:endParaRPr lang="el-GR" dirty="0">
              <a:solidFill>
                <a:srgbClr val="33CC33"/>
              </a:solidFill>
            </a:endParaRPr>
          </a:p>
        </p:txBody>
      </p:sp>
      <p:sp>
        <p:nvSpPr>
          <p:cNvPr id="95241" name="Text Box 6"/>
          <p:cNvSpPr txBox="1">
            <a:spLocks noChangeArrowheads="1"/>
          </p:cNvSpPr>
          <p:nvPr/>
        </p:nvSpPr>
        <p:spPr bwMode="auto">
          <a:xfrm>
            <a:off x="0" y="4724400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2</a:t>
            </a:r>
            <a:endParaRPr lang="el-GR">
              <a:solidFill>
                <a:srgbClr val="33CC33"/>
              </a:solidFill>
            </a:endParaRPr>
          </a:p>
        </p:txBody>
      </p:sp>
      <p:sp>
        <p:nvSpPr>
          <p:cNvPr id="95242" name="Text Box 7"/>
          <p:cNvSpPr txBox="1">
            <a:spLocks noChangeArrowheads="1"/>
          </p:cNvSpPr>
          <p:nvPr/>
        </p:nvSpPr>
        <p:spPr bwMode="auto">
          <a:xfrm>
            <a:off x="3203575" y="35734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4</a:t>
            </a:r>
          </a:p>
        </p:txBody>
      </p:sp>
      <p:sp>
        <p:nvSpPr>
          <p:cNvPr id="95243" name="Text Box 8"/>
          <p:cNvSpPr txBox="1">
            <a:spLocks noChangeArrowheads="1"/>
          </p:cNvSpPr>
          <p:nvPr/>
        </p:nvSpPr>
        <p:spPr bwMode="auto">
          <a:xfrm>
            <a:off x="0" y="50847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3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457200" y="85851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6556" y="1535239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5BB3A-DF19-4372-B997-22BE35D017BA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2124469" y="1022466"/>
            <a:ext cx="586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endParaRPr lang="el-GR" sz="1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292100" y="2619986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απαλείψουμε διπλές εμφανίσεις χρησιμοποιούμε τη λέξη-κλειδί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96264" name="Text Box 6"/>
          <p:cNvSpPr txBox="1">
            <a:spLocks noChangeArrowheads="1"/>
          </p:cNvSpPr>
          <p:nvPr/>
        </p:nvSpPr>
        <p:spPr bwMode="auto">
          <a:xfrm>
            <a:off x="292100" y="443255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μια συνθήκη σε μια συγκεκριμένη ομάδα από πλειάδες χρησιμοποιώντας το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αφού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</a:t>
            </a:r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292100" y="3397243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172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92100" y="5772657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τιμές αγνοούνται πλην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603261" y="976112"/>
            <a:ext cx="34417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Pizza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/>
              <a:t>Name</a:t>
            </a:r>
            <a:r>
              <a:rPr lang="el-GR" sz="1000" b="1" dirty="0"/>
              <a:t>		</a:t>
            </a:r>
            <a:r>
              <a:rPr lang="en-US" sz="1200" b="1" dirty="0"/>
              <a:t>Ingredient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603261" y="3794171"/>
            <a:ext cx="3441700" cy="22313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Likes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/>
              <a:t>Student           Ingredient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</a:t>
            </a:r>
            <a:r>
              <a:rPr lang="el-GR" sz="1000" b="1" dirty="0" smtClean="0"/>
              <a:t>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952500" y="3578336"/>
            <a:ext cx="3441700" cy="26930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Serves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/>
              <a:t>Place</a:t>
            </a:r>
            <a:r>
              <a:rPr lang="el-GR" sz="1200" b="1" dirty="0" smtClean="0"/>
              <a:t>	</a:t>
            </a:r>
            <a:r>
              <a:rPr lang="en-US" sz="1200" b="1" dirty="0" smtClean="0"/>
              <a:t>   	Name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40353" y="1667757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Serves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Place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3" y="33431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064383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COUNT(DISTINCT Name)</a:t>
            </a:r>
          </a:p>
          <a:p>
            <a:r>
              <a:rPr lang="en-US" dirty="0" smtClean="0"/>
              <a:t>FROM PIZZA;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34065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COUNT(Name)</a:t>
            </a:r>
          </a:p>
          <a:p>
            <a:r>
              <a:rPr lang="en-US" dirty="0" smtClean="0"/>
              <a:t>FROM PIZZA;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46313" y="2968348"/>
            <a:ext cx="5355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Name, COUNT(*) </a:t>
            </a:r>
          </a:p>
          <a:p>
            <a:r>
              <a:rPr lang="en-US" dirty="0" smtClean="0"/>
              <a:t>FROM PIZZA</a:t>
            </a:r>
          </a:p>
          <a:p>
            <a:r>
              <a:rPr lang="en-US" dirty="0" smtClean="0"/>
              <a:t>GROUP BY Name;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29343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 smtClean="0"/>
              <a:t>Πόσα συστατικά που αρέσουν στο Δημήτρη έχει κάθε πίτσα;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 smtClean="0"/>
              <a:t>Πόσες πίτσες με συστατικά που αρέσουν στον Δημήτρη σερβίρει κάθε μαγαζί;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553200" y="6356364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4D6D79-2ABD-4332-BF65-252D6989269C}" type="slidenum">
              <a:rPr lang="el-GR" altLang="en-US" smtClean="0"/>
              <a:pPr/>
              <a:t>97</a:t>
            </a:fld>
            <a:endParaRPr lang="el-GR" altLang="en-US" smtClean="0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3124200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/>
              <a:t>8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</a:t>
            </a:r>
            <a:r>
              <a:rPr lang="el-GR" altLang="en-US" sz="1100" dirty="0"/>
              <a:t>9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3336473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98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/>
              <a:t>Pizza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 smtClean="0"/>
              <a:t>Name</a:t>
            </a:r>
            <a:r>
              <a:rPr lang="el-GR" sz="1000" b="1" dirty="0"/>
              <a:t>	</a:t>
            </a:r>
            <a:r>
              <a:rPr lang="en-US" sz="1000" b="1" dirty="0" smtClean="0"/>
              <a:t>	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2851150" y="534987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/>
              <a:t>Likes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 smtClean="0"/>
              <a:t>Student</a:t>
            </a:r>
            <a:r>
              <a:rPr lang="el-GR" sz="1000" b="1" dirty="0"/>
              <a:t>		</a:t>
            </a:r>
            <a:r>
              <a:rPr lang="en-US" sz="1000" b="1" dirty="0"/>
              <a:t> </a:t>
            </a:r>
            <a:r>
              <a:rPr lang="en-US" sz="1000" b="1" dirty="0" smtClean="0"/>
              <a:t>               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ελιά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 dirty="0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476250" y="2809889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err="1" smtClean="0"/>
              <a:t>P.Name</a:t>
            </a:r>
            <a:r>
              <a:rPr lang="el-GR" sz="1000" b="1" dirty="0"/>
              <a:t>		</a:t>
            </a:r>
            <a:r>
              <a:rPr lang="en-US" sz="1000" b="1" dirty="0" err="1" smtClean="0"/>
              <a:t>P.Ingredient</a:t>
            </a:r>
            <a:r>
              <a:rPr lang="el-GR" sz="1000" b="1" dirty="0"/>
              <a:t>	</a:t>
            </a:r>
            <a:r>
              <a:rPr lang="el-GR" sz="1000" b="1" dirty="0" smtClean="0"/>
              <a:t>              </a:t>
            </a:r>
            <a:r>
              <a:rPr lang="en-US" sz="1000" b="1" dirty="0" err="1" smtClean="0"/>
              <a:t>L.Student</a:t>
            </a:r>
            <a:r>
              <a:rPr lang="el-GR" sz="1000" b="1" dirty="0"/>
              <a:t>		</a:t>
            </a:r>
            <a:r>
              <a:rPr lang="en-US" sz="1000" b="1" dirty="0" smtClean="0"/>
              <a:t>              </a:t>
            </a:r>
            <a:r>
              <a:rPr lang="en-US" sz="1000" b="1" dirty="0" err="1" smtClean="0"/>
              <a:t>L.Ingredient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 smtClean="0">
                <a:solidFill>
                  <a:srgbClr val="FF0000"/>
                </a:solidFill>
              </a:rPr>
              <a:t>μανιτάρι</a:t>
            </a:r>
            <a:r>
              <a:rPr lang="el-GR" sz="1000" b="1" dirty="0">
                <a:solidFill>
                  <a:srgbClr val="FF0000"/>
                </a:solidFill>
              </a:rPr>
              <a:t>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μανιτάρι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</a:t>
            </a:r>
            <a:r>
              <a:rPr lang="el-GR" sz="1000" b="1" dirty="0" smtClean="0">
                <a:solidFill>
                  <a:srgbClr val="FF0000"/>
                </a:solidFill>
              </a:rPr>
              <a:t>	Δημήτρης</a:t>
            </a:r>
            <a:r>
              <a:rPr lang="el-GR" sz="1000" b="1" dirty="0">
                <a:solidFill>
                  <a:srgbClr val="FF0000"/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83435" y="3018431"/>
            <a:ext cx="2182067" cy="26930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Serves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/>
              <a:t>Place</a:t>
            </a:r>
            <a:r>
              <a:rPr lang="el-GR" sz="1200" b="1" dirty="0" smtClean="0"/>
              <a:t>	</a:t>
            </a:r>
            <a:r>
              <a:rPr lang="en-US" sz="1200" b="1" dirty="0" smtClean="0"/>
              <a:t>   	Name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99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8461" y="1567130"/>
            <a:ext cx="3424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</a:p>
          <a:p>
            <a:r>
              <a:rPr lang="en-US" dirty="0" smtClean="0"/>
              <a:t>A		B		C</a:t>
            </a:r>
          </a:p>
          <a:p>
            <a:r>
              <a:rPr lang="en-US" dirty="0" smtClean="0"/>
              <a:t>1		5		6</a:t>
            </a:r>
          </a:p>
          <a:p>
            <a:r>
              <a:rPr lang="en-US" dirty="0" smtClean="0"/>
              <a:t>2		3		2</a:t>
            </a:r>
          </a:p>
          <a:p>
            <a:r>
              <a:rPr lang="en-US" dirty="0" smtClean="0"/>
              <a:t>1		9		3</a:t>
            </a:r>
          </a:p>
          <a:p>
            <a:r>
              <a:rPr lang="en-US" dirty="0" smtClean="0"/>
              <a:t>7		2		9</a:t>
            </a:r>
          </a:p>
          <a:p>
            <a:r>
              <a:rPr lang="en-US" dirty="0" smtClean="0"/>
              <a:t>7		8		3</a:t>
            </a:r>
          </a:p>
          <a:p>
            <a:r>
              <a:rPr lang="en-US" dirty="0" smtClean="0"/>
              <a:t>1		5		2</a:t>
            </a:r>
          </a:p>
          <a:p>
            <a:r>
              <a:rPr lang="en-US" dirty="0" smtClean="0"/>
              <a:t>4		2		1</a:t>
            </a:r>
          </a:p>
          <a:p>
            <a:r>
              <a:rPr lang="en-US" dirty="0" smtClean="0"/>
              <a:t>2		3		3</a:t>
            </a:r>
          </a:p>
          <a:p>
            <a:r>
              <a:rPr lang="en-US" dirty="0" smtClean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373175" y="1295400"/>
            <a:ext cx="53557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smtClean="0"/>
              <a:t>COUNT, SUM, AVG, MIN, MAX(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DISTINCT</a:t>
            </a:r>
            <a:r>
              <a:rPr lang="en-US" dirty="0" smtClean="0"/>
              <a:t> </a:t>
            </a:r>
            <a:r>
              <a:rPr lang="en-US" dirty="0"/>
              <a:t>A)</a:t>
            </a:r>
          </a:p>
          <a:p>
            <a:r>
              <a:rPr lang="en-US" dirty="0"/>
              <a:t>FROM R;</a:t>
            </a:r>
          </a:p>
          <a:p>
            <a:endParaRPr lang="en-US" dirty="0" smtClean="0"/>
          </a:p>
          <a:p>
            <a:r>
              <a:rPr lang="en-US" dirty="0"/>
              <a:t>SELECT </a:t>
            </a:r>
            <a:r>
              <a:rPr lang="en-US" dirty="0" smtClean="0"/>
              <a:t>A, MAX(C)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smtClean="0"/>
              <a:t>R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WHERE A &lt; B</a:t>
            </a:r>
          </a:p>
          <a:p>
            <a:r>
              <a:rPr lang="en-US" dirty="0" smtClean="0"/>
              <a:t>GROUP BY A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HAVING MAX(B) &gt; 2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A, B, MAX(C)</a:t>
            </a:r>
          </a:p>
          <a:p>
            <a:r>
              <a:rPr lang="en-US" dirty="0" smtClean="0"/>
              <a:t>FROM R</a:t>
            </a:r>
          </a:p>
          <a:p>
            <a:r>
              <a:rPr lang="en-US" dirty="0" smtClean="0"/>
              <a:t>GROUP BY A, B;</a:t>
            </a:r>
          </a:p>
          <a:p>
            <a:endParaRPr lang="en-US" dirty="0"/>
          </a:p>
          <a:p>
            <a:r>
              <a:rPr lang="el-GR" dirty="0" smtClean="0"/>
              <a:t>Την πλειάδα στην οποία εμφανίζεται η μεγαλύτερη τιμή του Β (δύο τρόποι)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76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</TotalTime>
  <Words>7954</Words>
  <Application>Microsoft Office PowerPoint</Application>
  <PresentationFormat>On-screen Show (4:3)</PresentationFormat>
  <Paragraphs>1673</Paragraphs>
  <Slides>134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41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Τι είδαμε μέχρι τώρα</vt:lpstr>
      <vt:lpstr>SQL</vt:lpstr>
      <vt:lpstr>SQL</vt:lpstr>
      <vt:lpstr>PowerPoint Presentation</vt:lpstr>
      <vt:lpstr>PowerPoint Presentation</vt:lpstr>
      <vt:lpstr>Βασική Δομή</vt:lpstr>
      <vt:lpstr>select</vt:lpstr>
      <vt:lpstr>from</vt:lpstr>
      <vt:lpstr>where</vt:lpstr>
      <vt:lpstr>Παράδειγμα</vt:lpstr>
      <vt:lpstr>select</vt:lpstr>
      <vt:lpstr>select distinct</vt:lpstr>
      <vt:lpstr>select *</vt:lpstr>
      <vt:lpstr>select</vt:lpstr>
      <vt:lpstr>where</vt:lpstr>
      <vt:lpstr>Παράδειγμα</vt:lpstr>
      <vt:lpstr>Παράδειγμα</vt:lpstr>
      <vt:lpstr>Βασική Δομή</vt:lpstr>
      <vt:lpstr>Παράδειγμα</vt:lpstr>
      <vt:lpstr>Παράδειγμα</vt:lpstr>
      <vt:lpstr>Βασική Δομή (επανάληψη)</vt:lpstr>
      <vt:lpstr>Βασική Δομή (επανάληψη)</vt:lpstr>
      <vt:lpstr>Παραδείγματα</vt:lpstr>
      <vt:lpstr>Παράδειγμα</vt:lpstr>
      <vt:lpstr>SQL</vt:lpstr>
      <vt:lpstr>Πράξεις με συμβολοσειρές</vt:lpstr>
      <vt:lpstr>Πράξεις με συμβολοσειρές</vt:lpstr>
      <vt:lpstr>Διάταξη Πλειάδων</vt:lpstr>
      <vt:lpstr>Διάταξη Πλειάδων</vt:lpstr>
      <vt:lpstr>Περιορισμός μεγέθους αποτελέσματος</vt:lpstr>
      <vt:lpstr>Αλλαγή Ονόματος</vt:lpstr>
      <vt:lpstr>Αλλαγή Ονόματος</vt:lpstr>
      <vt:lpstr>Αλλαγή Ονόματος</vt:lpstr>
      <vt:lpstr>Μεταβλητές πλειάδων</vt:lpstr>
      <vt:lpstr>Μεταβλητές πλειάδων</vt:lpstr>
      <vt:lpstr>Η τιμή null</vt:lpstr>
      <vt:lpstr>Λογική Τριών Τιμών</vt:lpstr>
      <vt:lpstr>Λογική Τριών Τιμών</vt:lpstr>
      <vt:lpstr>Η τιμή null</vt:lpstr>
      <vt:lpstr>Επανάληψη</vt:lpstr>
      <vt:lpstr>Επανάληψη</vt:lpstr>
      <vt:lpstr>Βασική Δομή Ερώτησης</vt:lpstr>
      <vt:lpstr>Παραδείγματα</vt:lpstr>
      <vt:lpstr>PowerPoint Presentation</vt:lpstr>
      <vt:lpstr>Πράξεις Συνόλου</vt:lpstr>
      <vt:lpstr>Γενική Σύνταξη</vt:lpstr>
      <vt:lpstr>Ένωση</vt:lpstr>
      <vt:lpstr>Ένωση</vt:lpstr>
      <vt:lpstr>Ένωση</vt:lpstr>
      <vt:lpstr>Ένωση</vt:lpstr>
      <vt:lpstr>Τομή</vt:lpstr>
      <vt:lpstr>Διαφορά</vt:lpstr>
      <vt:lpstr>Παράδειγμα</vt:lpstr>
      <vt:lpstr>Παραδείγματα</vt:lpstr>
      <vt:lpstr>Επανάληψη</vt:lpstr>
      <vt:lpstr>PowerPoint Presentation</vt:lpstr>
      <vt:lpstr>Υποερωτήσεις</vt:lpstr>
      <vt:lpstr>Σύνταξη</vt:lpstr>
      <vt:lpstr>Ο τελεστής in (not in) </vt:lpstr>
      <vt:lpstr>Ο τελεστής in (not in) </vt:lpstr>
      <vt:lpstr>Ο τελεστής in (not in) </vt:lpstr>
      <vt:lpstr>Ο τελεστής in (not in) </vt:lpstr>
      <vt:lpstr>Ο τελεστής in (not in) </vt:lpstr>
      <vt:lpstr>Σύγκριση με (τιμές) συνόλου: any</vt:lpstr>
      <vt:lpstr>any</vt:lpstr>
      <vt:lpstr>any</vt:lpstr>
      <vt:lpstr>Σύγκριση με (τιμές) συνόλου: all</vt:lpstr>
      <vt:lpstr>all</vt:lpstr>
      <vt:lpstr>all</vt:lpstr>
      <vt:lpstr>Ο τελεστής exists (not exists) </vt:lpstr>
      <vt:lpstr>Ο τελεστής exists (not exists) </vt:lpstr>
      <vt:lpstr>Ο τελεστής exists (not exists) </vt:lpstr>
      <vt:lpstr>Ο τελεστής exists (not exists)   </vt:lpstr>
      <vt:lpstr>Παράδειγμα Διαίρεσης</vt:lpstr>
      <vt:lpstr>Παράδειγμα: Διαίρεση</vt:lpstr>
      <vt:lpstr>Ο τελεστής unique (not unique) </vt:lpstr>
      <vt:lpstr>Ο τελεστής unique (not unique) </vt:lpstr>
      <vt:lpstr>Ο τελεστής unique (not unique) </vt:lpstr>
      <vt:lpstr>Επανάληψη</vt:lpstr>
      <vt:lpstr>Επανάληψη</vt:lpstr>
      <vt:lpstr>Επανάληψη</vt:lpstr>
      <vt:lpstr>Επανάληψη</vt:lpstr>
      <vt:lpstr>PowerPoint Presentation</vt:lpstr>
      <vt:lpstr>Συναθροιστικές Συναρτήσεις</vt:lpstr>
      <vt:lpstr>Παράδειγμα</vt:lpstr>
      <vt:lpstr>Συναθροιστικές Συναρτήσεις</vt:lpstr>
      <vt:lpstr>Συναθροιστικές Συναρτήσεις</vt:lpstr>
      <vt:lpstr>Συναθροιστικές Συναρτήσεις</vt:lpstr>
      <vt:lpstr>Συναθροιστικές Συναρτήσεις: group by</vt:lpstr>
      <vt:lpstr>Συναθροιστικές Συναρτήσεις: group by</vt:lpstr>
      <vt:lpstr>Συναθροιστικές Συναρτήσεις: having</vt:lpstr>
      <vt:lpstr>Συναθροιστικές Συναρτήσεις</vt:lpstr>
      <vt:lpstr>Συναθροιστικές Συναρτήσεις</vt:lpstr>
      <vt:lpstr>Επανάληψη</vt:lpstr>
      <vt:lpstr>Παράδειγμα</vt:lpstr>
      <vt:lpstr>Παράδειγμα</vt:lpstr>
      <vt:lpstr>PowerPoint Presentation</vt:lpstr>
      <vt:lpstr>Παράδειγμα</vt:lpstr>
      <vt:lpstr>Βασική Δομή Ερώτησης</vt:lpstr>
      <vt:lpstr>PowerPoint Presentation</vt:lpstr>
      <vt:lpstr>Συνένωση (join)</vt:lpstr>
      <vt:lpstr>Παράδειγμα</vt:lpstr>
      <vt:lpstr>Παράδειγμα</vt:lpstr>
      <vt:lpstr>Παράδειγμα</vt:lpstr>
      <vt:lpstr>Φυσική Συνένωση (natural join)</vt:lpstr>
      <vt:lpstr>Παράδειγμα</vt:lpstr>
      <vt:lpstr>SFW στο FOR </vt:lpstr>
      <vt:lpstr>Παράδειγμα</vt:lpstr>
      <vt:lpstr>PowerPoint Presentation</vt:lpstr>
      <vt:lpstr>Εισαγωγή</vt:lpstr>
      <vt:lpstr>Τροποποίηση ΒΔ</vt:lpstr>
      <vt:lpstr>Εισαγωγή δεδομένων</vt:lpstr>
      <vt:lpstr>Εισαγωγή δεδομένων</vt:lpstr>
      <vt:lpstr>Διαγραφή δεδομένων</vt:lpstr>
      <vt:lpstr>Διαγραφή δεδομένων</vt:lpstr>
      <vt:lpstr>Διαγραφή δεδομένων</vt:lpstr>
      <vt:lpstr>Ενημέρωση </vt:lpstr>
      <vt:lpstr>Ενημέρωση</vt:lpstr>
      <vt:lpstr>Επανάληψη</vt:lpstr>
      <vt:lpstr>PowerPoint Presentation</vt:lpstr>
      <vt:lpstr>Ορισμός Όψεων (εικονικών πινάκων)</vt:lpstr>
      <vt:lpstr>Διαφορά από create table</vt:lpstr>
      <vt:lpstr>Παράδειγμα</vt:lpstr>
      <vt:lpstr>Ενημερώσιμες Όψεις</vt:lpstr>
      <vt:lpstr>Παράδειγμα</vt:lpstr>
      <vt:lpstr>Διαγραφή όψης</vt:lpstr>
      <vt:lpstr>With</vt:lpstr>
      <vt:lpstr>PowerPoint Presentation</vt:lpstr>
      <vt:lpstr>Ασκήσεις  (Θέματα Σεπτεμβρίου 2017)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419</cp:revision>
  <dcterms:created xsi:type="dcterms:W3CDTF">2013-06-13T09:19:30Z</dcterms:created>
  <dcterms:modified xsi:type="dcterms:W3CDTF">2018-11-14T15:04:38Z</dcterms:modified>
</cp:coreProperties>
</file>