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136"/>
  </p:notesMasterIdLst>
  <p:handoutMasterIdLst>
    <p:handoutMasterId r:id="rId137"/>
  </p:handoutMasterIdLst>
  <p:sldIdLst>
    <p:sldId id="457" r:id="rId2"/>
    <p:sldId id="972" r:id="rId3"/>
    <p:sldId id="797" r:id="rId4"/>
    <p:sldId id="798" r:id="rId5"/>
    <p:sldId id="1005" r:id="rId6"/>
    <p:sldId id="969" r:id="rId7"/>
    <p:sldId id="801" r:id="rId8"/>
    <p:sldId id="802" r:id="rId9"/>
    <p:sldId id="803" r:id="rId10"/>
    <p:sldId id="804" r:id="rId11"/>
    <p:sldId id="805" r:id="rId12"/>
    <p:sldId id="806" r:id="rId13"/>
    <p:sldId id="807" r:id="rId14"/>
    <p:sldId id="808" r:id="rId15"/>
    <p:sldId id="809" r:id="rId16"/>
    <p:sldId id="810" r:id="rId17"/>
    <p:sldId id="811" r:id="rId18"/>
    <p:sldId id="812" r:id="rId19"/>
    <p:sldId id="813" r:id="rId20"/>
    <p:sldId id="814" r:id="rId21"/>
    <p:sldId id="815" r:id="rId22"/>
    <p:sldId id="970" r:id="rId23"/>
    <p:sldId id="817" r:id="rId24"/>
    <p:sldId id="818" r:id="rId25"/>
    <p:sldId id="819" r:id="rId26"/>
    <p:sldId id="820" r:id="rId27"/>
    <p:sldId id="821" r:id="rId28"/>
    <p:sldId id="822" r:id="rId29"/>
    <p:sldId id="823" r:id="rId30"/>
    <p:sldId id="824" r:id="rId31"/>
    <p:sldId id="825" r:id="rId32"/>
    <p:sldId id="826" r:id="rId33"/>
    <p:sldId id="827" r:id="rId34"/>
    <p:sldId id="828" r:id="rId35"/>
    <p:sldId id="829" r:id="rId36"/>
    <p:sldId id="830" r:id="rId37"/>
    <p:sldId id="832" r:id="rId38"/>
    <p:sldId id="831" r:id="rId39"/>
    <p:sldId id="973" r:id="rId40"/>
    <p:sldId id="833" r:id="rId41"/>
    <p:sldId id="836" r:id="rId42"/>
    <p:sldId id="837" r:id="rId43"/>
    <p:sldId id="838" r:id="rId44"/>
    <p:sldId id="995" r:id="rId45"/>
    <p:sldId id="994" r:id="rId46"/>
    <p:sldId id="840" r:id="rId47"/>
    <p:sldId id="841" r:id="rId48"/>
    <p:sldId id="844" r:id="rId49"/>
    <p:sldId id="843" r:id="rId50"/>
    <p:sldId id="1003" r:id="rId51"/>
    <p:sldId id="1004" r:id="rId52"/>
    <p:sldId id="842" r:id="rId53"/>
    <p:sldId id="845" r:id="rId54"/>
    <p:sldId id="996" r:id="rId55"/>
    <p:sldId id="846" r:id="rId56"/>
    <p:sldId id="847" r:id="rId57"/>
    <p:sldId id="975" r:id="rId58"/>
    <p:sldId id="849" r:id="rId59"/>
    <p:sldId id="850" r:id="rId60"/>
    <p:sldId id="851" r:id="rId61"/>
    <p:sldId id="852" r:id="rId62"/>
    <p:sldId id="853" r:id="rId63"/>
    <p:sldId id="854" r:id="rId64"/>
    <p:sldId id="855" r:id="rId65"/>
    <p:sldId id="856" r:id="rId66"/>
    <p:sldId id="857" r:id="rId67"/>
    <p:sldId id="858" r:id="rId68"/>
    <p:sldId id="859" r:id="rId69"/>
    <p:sldId id="860" r:id="rId70"/>
    <p:sldId id="861" r:id="rId71"/>
    <p:sldId id="862" r:id="rId72"/>
    <p:sldId id="863" r:id="rId73"/>
    <p:sldId id="864" r:id="rId74"/>
    <p:sldId id="865" r:id="rId75"/>
    <p:sldId id="867" r:id="rId76"/>
    <p:sldId id="866" r:id="rId77"/>
    <p:sldId id="868" r:id="rId78"/>
    <p:sldId id="869" r:id="rId79"/>
    <p:sldId id="870" r:id="rId80"/>
    <p:sldId id="871" r:id="rId81"/>
    <p:sldId id="872" r:id="rId82"/>
    <p:sldId id="873" r:id="rId83"/>
    <p:sldId id="874" r:id="rId84"/>
    <p:sldId id="977" r:id="rId85"/>
    <p:sldId id="876" r:id="rId86"/>
    <p:sldId id="877" r:id="rId87"/>
    <p:sldId id="878" r:id="rId88"/>
    <p:sldId id="879" r:id="rId89"/>
    <p:sldId id="880" r:id="rId90"/>
    <p:sldId id="881" r:id="rId91"/>
    <p:sldId id="882" r:id="rId92"/>
    <p:sldId id="883" r:id="rId93"/>
    <p:sldId id="884" r:id="rId94"/>
    <p:sldId id="885" r:id="rId95"/>
    <p:sldId id="886" r:id="rId96"/>
    <p:sldId id="1006" r:id="rId97"/>
    <p:sldId id="1007" r:id="rId98"/>
    <p:sldId id="1008" r:id="rId99"/>
    <p:sldId id="1010" r:id="rId100"/>
    <p:sldId id="887" r:id="rId101"/>
    <p:sldId id="991" r:id="rId102"/>
    <p:sldId id="982" r:id="rId103"/>
    <p:sldId id="984" r:id="rId104"/>
    <p:sldId id="989" r:id="rId105"/>
    <p:sldId id="985" r:id="rId106"/>
    <p:sldId id="986" r:id="rId107"/>
    <p:sldId id="990" r:id="rId108"/>
    <p:sldId id="993" r:id="rId109"/>
    <p:sldId id="1012" r:id="rId110"/>
    <p:sldId id="980" r:id="rId111"/>
    <p:sldId id="979" r:id="rId112"/>
    <p:sldId id="904" r:id="rId113"/>
    <p:sldId id="905" r:id="rId114"/>
    <p:sldId id="906" r:id="rId115"/>
    <p:sldId id="907" r:id="rId116"/>
    <p:sldId id="908" r:id="rId117"/>
    <p:sldId id="909" r:id="rId118"/>
    <p:sldId id="910" r:id="rId119"/>
    <p:sldId id="911" r:id="rId120"/>
    <p:sldId id="912" r:id="rId121"/>
    <p:sldId id="981" r:id="rId122"/>
    <p:sldId id="914" r:id="rId123"/>
    <p:sldId id="915" r:id="rId124"/>
    <p:sldId id="916" r:id="rId125"/>
    <p:sldId id="917" r:id="rId126"/>
    <p:sldId id="918" r:id="rId127"/>
    <p:sldId id="919" r:id="rId128"/>
    <p:sldId id="1011" r:id="rId129"/>
    <p:sldId id="992" r:id="rId130"/>
    <p:sldId id="997" r:id="rId131"/>
    <p:sldId id="1001" r:id="rId132"/>
    <p:sldId id="998" r:id="rId133"/>
    <p:sldId id="999" r:id="rId134"/>
    <p:sldId id="1000" r:id="rId1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617" autoAdjust="0"/>
    <p:restoredTop sz="94671" autoAdjust="0"/>
  </p:normalViewPr>
  <p:slideViewPr>
    <p:cSldViewPr snapToGrid="0">
      <p:cViewPr varScale="1">
        <p:scale>
          <a:sx n="103" d="100"/>
          <a:sy n="103" d="100"/>
        </p:scale>
        <p:origin x="81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2772"/>
    </p:cViewPr>
  </p:sorterViewPr>
  <p:notesViewPr>
    <p:cSldViewPr snapToGrid="0"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commentAuthors" Target="commentAuthor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presProps" Target="pres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tableStyles" Target="tableStyle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6" Type="http://schemas.openxmlformats.org/officeDocument/2006/relationships/slide" Target="slides/slide1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87FF3-5DE3-4299-AE11-B51092359660}" type="datetimeFigureOut">
              <a:rPr lang="el-GR" smtClean="0"/>
              <a:t>14/11/2018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47DA3-97BF-4202-BAC3-252ADF2CCD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3648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99554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84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945481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71FC0A-AEB4-4414-8E25-FCC96AEFFBAC}" type="slidenum">
              <a:rPr lang="el-GR" smtClean="0"/>
              <a:pPr/>
              <a:t>96</a:t>
            </a:fld>
            <a:endParaRPr lang="el-GR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185739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784688-D7F2-4B1F-8903-75EF11EF5235}" type="slidenum">
              <a:rPr lang="el-GR" smtClean="0"/>
              <a:pPr/>
              <a:t>98</a:t>
            </a:fld>
            <a:endParaRPr lang="el-GR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867760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71FC0A-AEB4-4414-8E25-FCC96AEFFBAC}" type="slidenum">
              <a:rPr lang="el-GR" smtClean="0"/>
              <a:pPr/>
              <a:t>99</a:t>
            </a:fld>
            <a:endParaRPr lang="el-GR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3281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101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894850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71FC0A-AEB4-4414-8E25-FCC96AEFFBAC}" type="slidenum">
              <a:rPr lang="el-GR" smtClean="0"/>
              <a:pPr/>
              <a:t>109</a:t>
            </a:fld>
            <a:endParaRPr lang="el-GR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89877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110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086427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121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266576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48ED1-6D27-4E08-8A5C-FFA97A2285BE}" type="slidenum">
              <a:rPr lang="el-GR" smtClean="0"/>
              <a:pPr/>
              <a:t>127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7972181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129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5783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2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182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6F1307-3284-4B4B-B049-7E92773BE10D}" type="slidenum">
              <a:rPr lang="el-GR" smtClean="0"/>
              <a:pPr/>
              <a:t>4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1319381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48ED1-6D27-4E08-8A5C-FFA97A2285BE}" type="slidenum">
              <a:rPr lang="el-GR" smtClean="0"/>
              <a:pPr/>
              <a:t>130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6090347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48ED1-6D27-4E08-8A5C-FFA97A2285BE}" type="slidenum">
              <a:rPr lang="el-GR" smtClean="0"/>
              <a:pPr/>
              <a:t>131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0308112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48ED1-6D27-4E08-8A5C-FFA97A2285BE}" type="slidenum">
              <a:rPr lang="el-GR" smtClean="0"/>
              <a:pPr/>
              <a:t>132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0932108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48ED1-6D27-4E08-8A5C-FFA97A2285BE}" type="slidenum">
              <a:rPr lang="el-GR" smtClean="0"/>
              <a:pPr/>
              <a:t>133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4097242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48ED1-6D27-4E08-8A5C-FFA97A2285BE}" type="slidenum">
              <a:rPr lang="el-GR" smtClean="0"/>
              <a:pPr/>
              <a:t>134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866824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75880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722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45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2522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3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183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3859B1-594A-4FF6-8396-B240AB05F212}" type="slidenum">
              <a:rPr lang="el-GR" smtClean="0"/>
              <a:pPr/>
              <a:t>55</a:t>
            </a:fld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726980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57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57430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Τα</a:t>
            </a:r>
            <a:r>
              <a:rPr lang="el-GR" baseline="0" dirty="0" smtClean="0"/>
              <a:t> ονόματα των ηθοποιών που δεν έπαιξαν σε κάποια ταινία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982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Τα ονόματα των</a:t>
            </a:r>
            <a:r>
              <a:rPr lang="el-GR" baseline="0" dirty="0" smtClean="0"/>
              <a:t> ηθοποιών που έπαιξαν σε ταινία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C084C1-148C-4550-AE34-103EED253824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30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Βάσεις Δεδομένων 20</a:t>
            </a:r>
            <a:r>
              <a:rPr lang="en-US"/>
              <a:t>11</a:t>
            </a:r>
            <a:r>
              <a:rPr lang="el-GR"/>
              <a:t>-20</a:t>
            </a:r>
            <a:r>
              <a:rPr lang="en-US"/>
              <a:t>12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E5F4B-6605-4344-8EE5-FFA6F19D98D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SQL</a:t>
            </a:r>
            <a:endParaRPr lang="el-GR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18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19</a:t>
            </a:r>
            <a:endParaRPr lang="el-GR" altLang="en-US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5E3BC3-D484-498A-A349-335B5429D382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2294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6484" name="Text Box 4"/>
          <p:cNvSpPr txBox="1">
            <a:spLocks noChangeArrowheads="1"/>
          </p:cNvSpPr>
          <p:nvPr/>
        </p:nvSpPr>
        <p:spPr bwMode="auto">
          <a:xfrm>
            <a:off x="647700" y="1892300"/>
            <a:ext cx="3276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R1,  R2, …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Rm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276485" name="Text Box 5"/>
          <p:cNvSpPr txBox="1">
            <a:spLocks noChangeArrowheads="1"/>
          </p:cNvSpPr>
          <p:nvPr/>
        </p:nvSpPr>
        <p:spPr bwMode="auto">
          <a:xfrm>
            <a:off x="4284663" y="2060575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4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sp>
        <p:nvSpPr>
          <p:cNvPr id="276486" name="Text Box 6"/>
          <p:cNvSpPr txBox="1">
            <a:spLocks noChangeArrowheads="1"/>
          </p:cNvSpPr>
          <p:nvPr/>
        </p:nvSpPr>
        <p:spPr bwMode="auto">
          <a:xfrm>
            <a:off x="611188" y="3789363"/>
            <a:ext cx="7770812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αντιστοιχεί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στη συνθήκη της πράξης της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επιλογής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στη σχεσιακή άλγεβρα.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κατηγόρημα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έχει γνωρίσματα των σχέσεων που εμφανίζονται στο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where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4" grpId="0" autoUpdateAnimBg="0"/>
      <p:bldP spid="276485" grpId="0" animBg="1" autoUpdateAnimBg="0"/>
      <p:bldP spid="276486" grpId="0" autoUpdateAnimBg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85BA5B-0671-4AB0-AA22-AC74B0B90918}" type="slidenum">
              <a:rPr lang="el-GR" altLang="en-US" smtClean="0"/>
              <a:pPr/>
              <a:t>100</a:t>
            </a:fld>
            <a:endParaRPr lang="el-GR" altLang="en-US" smtClean="0"/>
          </a:p>
        </p:txBody>
      </p:sp>
      <p:sp>
        <p:nvSpPr>
          <p:cNvPr id="97286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626692" name="Text Box 4"/>
          <p:cNvSpPr txBox="1">
            <a:spLocks noChangeArrowheads="1"/>
          </p:cNvSpPr>
          <p:nvPr/>
        </p:nvSpPr>
        <p:spPr bwMode="auto">
          <a:xfrm>
            <a:off x="1547813" y="2667000"/>
            <a:ext cx="5181600" cy="2292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0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i1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n-US" sz="2000" b="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0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0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in, 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…,</a:t>
            </a:r>
            <a:r>
              <a:rPr lang="en-US" sz="20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avg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</a:t>
            </a:r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0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0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  <a:p>
            <a:pPr eaLnBrk="0" hangingPunct="0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 BY 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4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i1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4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i2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400" b="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endParaRPr lang="en-US" sz="2400" b="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HAVING 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  <a:p>
            <a:pPr eaLnBrk="0" hangingPunct="0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n-US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400" b="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j1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400" b="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j2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b="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400" b="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jk</a:t>
            </a:r>
            <a:endParaRPr lang="el-GR" sz="2400" b="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 Ερώτησης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2" grpId="0" animBg="1" autoUpdateAnimBg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101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Συνενώσεις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771CEA-566A-4777-9821-5AA1FE492B67}" type="slidenum">
              <a:rPr lang="el-GR" altLang="en-US" smtClean="0"/>
              <a:pPr/>
              <a:t>102</a:t>
            </a:fld>
            <a:endParaRPr lang="el-GR" altLang="en-US" smtClean="0"/>
          </a:p>
        </p:txBody>
      </p:sp>
      <p:sp>
        <p:nvSpPr>
          <p:cNvPr id="132103" name="Text Box 4"/>
          <p:cNvSpPr txBox="1">
            <a:spLocks noChangeArrowheads="1"/>
          </p:cNvSpPr>
          <p:nvPr/>
        </p:nvSpPr>
        <p:spPr bwMode="auto">
          <a:xfrm>
            <a:off x="190500" y="1219200"/>
            <a:ext cx="8610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SQL-92 υποστηρίζει διάφορους τύπους συνενώσεων που συνήθως χρησιμοποιούνται στο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αλλά μπορούν να χρησιμοποιηθούν οπουδήποτε μπορεί να χρησιμοποιηθεί μια σχέση.</a:t>
            </a:r>
          </a:p>
          <a:p>
            <a:pPr algn="just"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σύνταξη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9800" y="2971801"/>
            <a:ext cx="7493000" cy="830997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&lt;όνομα-σχέσης1&gt; 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&lt;τύπος-συνένωσης&gt;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&lt;όνομα-σχέσης2&gt; </a:t>
            </a:r>
          </a:p>
          <a:p>
            <a:pPr eaLnBrk="0" hangingPunct="0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&lt;συνθήκη-συνένωσης&gt;</a:t>
            </a:r>
            <a:endParaRPr lang="el-GR" sz="2400" dirty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930400" y="4000500"/>
            <a:ext cx="59817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Τύποι Συνένωσης:</a:t>
            </a:r>
          </a:p>
          <a:p>
            <a:pPr marL="457200" indent="-457200" eaLnBrk="0" hangingPunct="0">
              <a:buFont typeface="Courier New" pitchFamily="49" charset="0"/>
              <a:buChar char="o"/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[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INNER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]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JOIN 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>
              <a:buFont typeface="Courier New" pitchFamily="49" charset="0"/>
              <a:buChar char="o"/>
            </a:pP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LEFT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[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OUTER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]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αριστερή εξωτερική συνένωση</a:t>
            </a:r>
          </a:p>
          <a:p>
            <a:pPr marL="457200" indent="-457200" eaLnBrk="0" hangingPunct="0">
              <a:buFont typeface="Courier New" pitchFamily="49" charset="0"/>
              <a:buChar char="o"/>
            </a:pP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RIGHT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[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OUTER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]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JOIN: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δεξιά εξωτερική συνένωση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>
              <a:buFont typeface="Courier New" pitchFamily="49" charset="0"/>
              <a:buChar char="o"/>
            </a:pP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FULL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[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OUTER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]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 πλήρης εξωτερική συνένωση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4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B7ADE8-F052-418D-BDF0-2BEEC3899D1D}" type="slidenum">
              <a:rPr lang="el-GR" altLang="en-US" smtClean="0"/>
              <a:pPr/>
              <a:t>103</a:t>
            </a:fld>
            <a:endParaRPr lang="el-GR" altLang="en-US" smtClean="0"/>
          </a:p>
        </p:txBody>
      </p:sp>
      <p:sp>
        <p:nvSpPr>
          <p:cNvPr id="697347" name="Text Box 3"/>
          <p:cNvSpPr txBox="1">
            <a:spLocks noChangeArrowheads="1"/>
          </p:cNvSpPr>
          <p:nvPr/>
        </p:nvSpPr>
        <p:spPr bwMode="auto">
          <a:xfrm>
            <a:off x="430213" y="4564063"/>
            <a:ext cx="7391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Pizza.Name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Likes, Pizza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Pizza.Ingredient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Likes.Ingredient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97348" name="Text Box 4"/>
          <p:cNvSpPr txBox="1">
            <a:spLocks noChangeArrowheads="1"/>
          </p:cNvSpPr>
          <p:nvPr/>
        </p:nvSpPr>
        <p:spPr bwMode="auto">
          <a:xfrm>
            <a:off x="445477" y="2930539"/>
            <a:ext cx="84248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Pizza.Name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(Likes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INNER JOIN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Pizza.Ingredient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Likes.Ingredient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13336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462088" y="1582750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347" grpId="0" autoUpdateAnimBg="0"/>
      <p:bldP spid="697348" grpId="0" autoUpdateAnimBg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D6E891-C3BB-4A8F-BC40-B810802A1259}" type="slidenum">
              <a:rPr lang="el-GR" altLang="en-US" smtClean="0"/>
              <a:pPr/>
              <a:t>104</a:t>
            </a:fld>
            <a:endParaRPr lang="el-GR" altLang="en-US" smtClean="0"/>
          </a:p>
        </p:txBody>
      </p:sp>
      <p:sp>
        <p:nvSpPr>
          <p:cNvPr id="702467" name="Text Box 3"/>
          <p:cNvSpPr txBox="1">
            <a:spLocks noChangeArrowheads="1"/>
          </p:cNvSpPr>
          <p:nvPr/>
        </p:nvSpPr>
        <p:spPr bwMode="auto">
          <a:xfrm>
            <a:off x="395288" y="2997200"/>
            <a:ext cx="84248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Pizza.Name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(Likes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LEFT OUTER JOIN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Likes.Ingredient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Pizza.Ingredient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02469" name="Text Box 5"/>
          <p:cNvSpPr txBox="1">
            <a:spLocks noChangeArrowheads="1"/>
          </p:cNvSpPr>
          <p:nvPr/>
        </p:nvSpPr>
        <p:spPr bwMode="auto">
          <a:xfrm>
            <a:off x="468313" y="4652963"/>
            <a:ext cx="84248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Pizza.Name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(Likes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RIGHT OUTER JOIN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Likes.Ingredient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Pizza.Ingredient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576388" y="17637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2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2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2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2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2467" grpId="0" autoUpdateAnimBg="0"/>
      <p:bldP spid="702469" grpId="0" autoUpdateAnimBg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CBD626-C26E-4FB3-91E7-E635C740C125}" type="slidenum">
              <a:rPr lang="el-GR" altLang="en-US" smtClean="0"/>
              <a:pPr/>
              <a:t>105</a:t>
            </a:fld>
            <a:endParaRPr lang="el-GR" altLang="en-US" smtClean="0"/>
          </a:p>
        </p:txBody>
      </p:sp>
      <p:sp>
        <p:nvSpPr>
          <p:cNvPr id="135174" name="Text Box 3"/>
          <p:cNvSpPr txBox="1">
            <a:spLocks noChangeArrowheads="1"/>
          </p:cNvSpPr>
          <p:nvPr/>
        </p:nvSpPr>
        <p:spPr bwMode="auto">
          <a:xfrm>
            <a:off x="4572000" y="2254210"/>
            <a:ext cx="34417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 		Ingredient</a:t>
            </a:r>
            <a:endParaRPr lang="el-GR" sz="1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Vegetarian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μανιτάρι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Vegetarian</a:t>
            </a: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ελιά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Ελληνική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ελιά</a:t>
            </a:r>
            <a:endParaRPr lang="en-US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Γιαννιώτικη	</a:t>
            </a:r>
            <a:r>
              <a:rPr lang="el-GR" sz="1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μετσοβόνε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5175" name="Text Box 4"/>
          <p:cNvSpPr txBox="1">
            <a:spLocks noChangeArrowheads="1"/>
          </p:cNvSpPr>
          <p:nvPr/>
        </p:nvSpPr>
        <p:spPr bwMode="auto">
          <a:xfrm>
            <a:off x="861525" y="1340461"/>
            <a:ext cx="3441700" cy="24468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Student		Ingredient</a:t>
            </a:r>
            <a:endParaRPr lang="el-GR" sz="1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Δημήτρης</a:t>
            </a:r>
            <a:r>
              <a:rPr lang="en-U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μανιτάρι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Κατερίνα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μανιτάρι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Δημήτρης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μπέικον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Μαρία		ανανάς</a:t>
            </a:r>
          </a:p>
          <a:p>
            <a:pPr>
              <a:spcBef>
                <a:spcPct val="50000"/>
              </a:spcBef>
            </a:pPr>
            <a:r>
              <a:rPr lang="el-GR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Ανδρόνικος	</a:t>
            </a:r>
            <a:r>
              <a:rPr lang="el-GR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αντσούγια</a:t>
            </a:r>
            <a:endParaRPr lang="el-GR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99B031-4088-4E69-8F66-45D762549D9F}" type="slidenum">
              <a:rPr lang="el-GR" altLang="en-US" smtClean="0"/>
              <a:pPr/>
              <a:t>106</a:t>
            </a:fld>
            <a:endParaRPr lang="el-GR" altLang="en-US" smtClean="0"/>
          </a:p>
        </p:txBody>
      </p:sp>
      <p:sp>
        <p:nvSpPr>
          <p:cNvPr id="136198" name="Text Box 3"/>
          <p:cNvSpPr txBox="1">
            <a:spLocks noChangeArrowheads="1"/>
          </p:cNvSpPr>
          <p:nvPr/>
        </p:nvSpPr>
        <p:spPr bwMode="auto">
          <a:xfrm>
            <a:off x="152400" y="1092200"/>
            <a:ext cx="8610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 εμφανίζονται στο αποτέλεσμα με την εξής διάταξη: πρώτα αυτά με τα οποία έγινε η συνένωση (δηλ., αυτά που είναι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κοινά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έχουν το ίδιο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όνομα)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στις δύο σχέσεις),  μετά τα υπόλοιπα της πρώτης σχέσης, και τέλος τα υπόλοιπα της δεύτερης σχέσης.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318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Φυσική Συνένωση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natural 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58788" y="4867275"/>
            <a:ext cx="7391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Likes.Student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Pizza.Name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Pizza, Likes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Pizza.Ingredient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Likes.Ingredient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33388" y="3733800"/>
            <a:ext cx="84248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Likes.Student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Pizza.Name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NATURAL JOIN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Likes;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576388" y="2653764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9F299C-997E-4D99-8EFF-20F542E87057}" type="slidenum">
              <a:rPr lang="el-GR" altLang="en-US" smtClean="0"/>
              <a:pPr/>
              <a:t>107</a:t>
            </a:fld>
            <a:endParaRPr lang="el-GR" altLang="en-US" smtClean="0"/>
          </a:p>
        </p:txBody>
      </p:sp>
      <p:sp>
        <p:nvSpPr>
          <p:cNvPr id="704515" name="Text Box 3"/>
          <p:cNvSpPr txBox="1">
            <a:spLocks noChangeArrowheads="1"/>
          </p:cNvSpPr>
          <p:nvPr/>
        </p:nvSpPr>
        <p:spPr bwMode="auto">
          <a:xfrm>
            <a:off x="457200" y="1957672"/>
            <a:ext cx="73914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Movie.Name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Movie, 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Plays.Tite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</a:t>
            </a: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e.Title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Plays.Year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Movie.Year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04516" name="Text Box 4"/>
          <p:cNvSpPr txBox="1">
            <a:spLocks noChangeArrowheads="1"/>
          </p:cNvSpPr>
          <p:nvPr/>
        </p:nvSpPr>
        <p:spPr bwMode="auto">
          <a:xfrm>
            <a:off x="457200" y="3538930"/>
            <a:ext cx="73914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Movie.Name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(Movie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Plays.Tite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Movie.Title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Plays.Year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Movie.Year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57968"/>
            <a:ext cx="8229600" cy="924055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68275" y="1091024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457200" y="5047035"/>
            <a:ext cx="7391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Movie.Name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NATURAL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0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4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4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4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4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4515" grpId="0" autoUpdateAnimBg="0"/>
      <p:bldP spid="704516" grpId="0" autoUpdateAnimBg="0"/>
      <p:bldP spid="12" grpId="0" autoUpdateAnimBg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99B031-4088-4E69-8F66-45D762549D9F}" type="slidenum">
              <a:rPr lang="el-GR" altLang="en-US" smtClean="0"/>
              <a:pPr/>
              <a:t>108</a:t>
            </a:fld>
            <a:endParaRPr lang="el-GR" altLang="en-US" smtClean="0"/>
          </a:p>
        </p:txBody>
      </p:sp>
      <p:sp>
        <p:nvSpPr>
          <p:cNvPr id="136198" name="Text Box 3"/>
          <p:cNvSpPr txBox="1">
            <a:spLocks noChangeArrowheads="1"/>
          </p:cNvSpPr>
          <p:nvPr/>
        </p:nvSpPr>
        <p:spPr bwMode="auto">
          <a:xfrm>
            <a:off x="385406" y="1151005"/>
            <a:ext cx="861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έχουμε μια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SFW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ερώτηση στο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FOR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92100" y="154055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SFW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FOR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85979" y="2591205"/>
            <a:ext cx="6121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DISTINCT </a:t>
            </a:r>
            <a:r>
              <a:rPr lang="en-US" dirty="0" err="1" smtClean="0"/>
              <a:t>P.Name</a:t>
            </a:r>
            <a:endParaRPr lang="en-US" dirty="0" smtClean="0"/>
          </a:p>
          <a:p>
            <a:r>
              <a:rPr lang="en-US" dirty="0" smtClean="0"/>
              <a:t>FROM Pizza</a:t>
            </a:r>
            <a:r>
              <a:rPr lang="el-GR" dirty="0" smtClean="0"/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AS P</a:t>
            </a:r>
            <a:r>
              <a:rPr lang="en-US" dirty="0" smtClean="0"/>
              <a:t>,</a:t>
            </a:r>
          </a:p>
          <a:p>
            <a:r>
              <a:rPr lang="en-US" dirty="0" smtClean="0"/>
              <a:t>                 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((SELECT Ingredient</a:t>
            </a:r>
            <a:endParaRPr lang="el-GR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              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FROM Likes</a:t>
            </a:r>
            <a:endParaRPr lang="el-GR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               WHERE Student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= ‘Δημ</a:t>
            </a:r>
            <a:r>
              <a:rPr lang="el-GR" dirty="0">
                <a:solidFill>
                  <a:schemeClr val="accent1">
                    <a:lumMod val="75000"/>
                  </a:schemeClr>
                </a:solidFill>
              </a:rPr>
              <a:t>ή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τρης’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l-GR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EXCEPT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                (SELECT Ingredient</a:t>
            </a:r>
            <a:endParaRPr lang="el-GR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              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FROM Likes</a:t>
            </a:r>
            <a:endParaRPr lang="el-GR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               WHERE Student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= ‘Μαρία’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))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AS T</a:t>
            </a:r>
          </a:p>
          <a:p>
            <a:r>
              <a:rPr lang="en-US" dirty="0" smtClean="0"/>
              <a:t>WHERE P</a:t>
            </a:r>
            <a:r>
              <a:rPr lang="el-GR" dirty="0" smtClean="0"/>
              <a:t>.</a:t>
            </a:r>
            <a:r>
              <a:rPr lang="en-US" dirty="0" smtClean="0"/>
              <a:t>Ingredient = </a:t>
            </a:r>
            <a:r>
              <a:rPr lang="en-US" dirty="0" err="1" smtClean="0"/>
              <a:t>T.Ingredient</a:t>
            </a:r>
            <a:r>
              <a:rPr lang="en-US" dirty="0" smtClean="0"/>
              <a:t>;</a:t>
            </a:r>
            <a:endParaRPr lang="el-GR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613483" y="1551115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A53C8-F3A8-4122-A08E-5EC7B92EE261}" type="slidenum">
              <a:rPr lang="el-GR" altLang="en-US" smtClean="0"/>
              <a:pPr/>
              <a:t>109</a:t>
            </a:fld>
            <a:endParaRPr lang="el-GR" alt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52500" y="0"/>
            <a:ext cx="7543800" cy="12954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8-20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9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488461" y="1567130"/>
            <a:ext cx="342433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</a:p>
          <a:p>
            <a:r>
              <a:rPr lang="en-US" dirty="0" smtClean="0"/>
              <a:t>A		B		C</a:t>
            </a:r>
          </a:p>
          <a:p>
            <a:r>
              <a:rPr lang="en-US" dirty="0" smtClean="0"/>
              <a:t>1		5		6</a:t>
            </a:r>
          </a:p>
          <a:p>
            <a:r>
              <a:rPr lang="en-US" dirty="0" smtClean="0"/>
              <a:t>2		3		2</a:t>
            </a:r>
          </a:p>
          <a:p>
            <a:r>
              <a:rPr lang="en-US" dirty="0" smtClean="0"/>
              <a:t>1		9		3</a:t>
            </a:r>
          </a:p>
          <a:p>
            <a:r>
              <a:rPr lang="en-US" dirty="0" smtClean="0"/>
              <a:t>7		2		9</a:t>
            </a:r>
          </a:p>
          <a:p>
            <a:r>
              <a:rPr lang="en-US" dirty="0" smtClean="0"/>
              <a:t>7		8		3</a:t>
            </a:r>
          </a:p>
          <a:p>
            <a:r>
              <a:rPr lang="en-US" dirty="0" smtClean="0"/>
              <a:t>1		5		2</a:t>
            </a:r>
          </a:p>
          <a:p>
            <a:r>
              <a:rPr lang="en-US" dirty="0" smtClean="0"/>
              <a:t>4		2		1</a:t>
            </a:r>
          </a:p>
          <a:p>
            <a:r>
              <a:rPr lang="en-US" dirty="0" smtClean="0"/>
              <a:t>2		3		3</a:t>
            </a:r>
          </a:p>
          <a:p>
            <a:r>
              <a:rPr lang="en-US" dirty="0" smtClean="0"/>
              <a:t>4		1		8</a:t>
            </a:r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3331029" y="3282821"/>
            <a:ext cx="5355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Πόσες πλειάδες έχουν την μεγαλύτερη </a:t>
            </a:r>
            <a:r>
              <a:rPr lang="el-GR" dirty="0" smtClean="0"/>
              <a:t>τιμή του </a:t>
            </a:r>
            <a:r>
              <a:rPr lang="el-GR" dirty="0" smtClean="0"/>
              <a:t>Β;</a:t>
            </a:r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0731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52662D-B574-43AF-919E-660A7F5B4740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279556" name="Text Box 4"/>
          <p:cNvSpPr txBox="1">
            <a:spLocks noChangeArrowheads="1"/>
          </p:cNvSpPr>
          <p:nvPr/>
        </p:nvSpPr>
        <p:spPr bwMode="auto">
          <a:xfrm>
            <a:off x="569168" y="3429000"/>
            <a:ext cx="7772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'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Gone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by the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Wind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79557" name="Text Box 5"/>
          <p:cNvSpPr txBox="1">
            <a:spLocks noChangeArrowheads="1"/>
          </p:cNvSpPr>
          <p:nvPr/>
        </p:nvSpPr>
        <p:spPr bwMode="auto">
          <a:xfrm>
            <a:off x="339142" y="2716180"/>
            <a:ext cx="8096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Ονόματα ηθοποιών που παίζουν στην ταινία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Gone by the Wind </a:t>
            </a: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1431342" y="1570986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9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6" grpId="0" autoUpdateAnimBg="0"/>
      <p:bldP spid="279557" grpId="0" autoUpdateAnimBg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110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Γλώσσα Ενημερώσεις Δεδομένων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7EBB09-1F2F-4935-B7A4-F45E03F75513}" type="slidenum">
              <a:rPr lang="el-GR" altLang="en-US" smtClean="0"/>
              <a:pPr/>
              <a:t>111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l-GR" sz="2000" i="1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412750" y="1570038"/>
            <a:ext cx="843915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/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Ορισμού (του σχήματος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Χειρισμού </a:t>
            </a:r>
            <a:r>
              <a:rPr lang="el-GR" sz="2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Δεδομένων (ΓΧΔ)</a:t>
            </a:r>
            <a:endParaRPr lang="el-GR" sz="2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371600" lvl="2" indent="-457200" algn="just" eaLnBrk="0" hangingPunct="0"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Τροποποίησης Δεδομένων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(εισαγωγή,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διαγραφή,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ενημέρωση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πλειάδων)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371600" lvl="2" indent="-457200" algn="just" eaLnBrk="0" hangingPunct="0">
              <a:buFont typeface="Wingdings" pitchFamily="2" charset="2"/>
              <a:buChar char="§"/>
            </a:pP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Ερωτήσεων</a:t>
            </a:r>
            <a:r>
              <a:rPr lang="en-US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 Languages)</a:t>
            </a:r>
            <a:endParaRPr lang="el-GR" sz="24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06E725-1818-4FB9-9CEF-BE533AA101B7}" type="slidenum">
              <a:rPr lang="el-GR" altLang="en-US" smtClean="0"/>
              <a:pPr/>
              <a:t>112</a:t>
            </a:fld>
            <a:endParaRPr lang="el-GR" altLang="en-US" smtClean="0"/>
          </a:p>
        </p:txBody>
      </p:sp>
      <p:sp>
        <p:nvSpPr>
          <p:cNvPr id="114694" name="Text Box 3"/>
          <p:cNvSpPr txBox="1">
            <a:spLocks noChangeArrowheads="1"/>
          </p:cNvSpPr>
          <p:nvPr/>
        </p:nvSpPr>
        <p:spPr bwMode="auto">
          <a:xfrm>
            <a:off x="760413" y="1882775"/>
            <a:ext cx="7086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3200" b="0" dirty="0">
                <a:solidFill>
                  <a:schemeClr val="accent6">
                    <a:lumMod val="75000"/>
                  </a:schemeClr>
                </a:solidFill>
              </a:rPr>
              <a:t>Τροποποιήσεις</a:t>
            </a:r>
          </a:p>
        </p:txBody>
      </p:sp>
      <p:sp>
        <p:nvSpPr>
          <p:cNvPr id="114695" name="Text Box 4"/>
          <p:cNvSpPr txBox="1">
            <a:spLocks noChangeArrowheads="1"/>
          </p:cNvSpPr>
          <p:nvPr/>
        </p:nvSpPr>
        <p:spPr bwMode="auto">
          <a:xfrm>
            <a:off x="1128713" y="2568575"/>
            <a:ext cx="6629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1. Διαγραφή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2. Εισαγωγή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3. Ενημέρωση</a:t>
            </a:r>
          </a:p>
        </p:txBody>
      </p:sp>
      <p:sp>
        <p:nvSpPr>
          <p:cNvPr id="114697" name="Text Box 6"/>
          <p:cNvSpPr txBox="1">
            <a:spLocks noChangeArrowheads="1"/>
          </p:cNvSpPr>
          <p:nvPr/>
        </p:nvSpPr>
        <p:spPr bwMode="auto">
          <a:xfrm>
            <a:off x="349250" y="4356100"/>
            <a:ext cx="85693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Οι εντολές αυτές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μεταβάλλουν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στιγμιότυπο της βάσης δεδομένων (δηλαδή, το περιεχόμενο των πινάκων)</a:t>
            </a:r>
          </a:p>
        </p:txBody>
      </p:sp>
      <p:sp>
        <p:nvSpPr>
          <p:cNvPr id="114698" name="Text Box 7"/>
          <p:cNvSpPr txBox="1">
            <a:spLocks noChangeArrowheads="1"/>
          </p:cNvSpPr>
          <p:nvPr/>
        </p:nvSpPr>
        <p:spPr bwMode="auto">
          <a:xfrm>
            <a:off x="2987675" y="5516563"/>
            <a:ext cx="4824413" cy="6413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Δείτε και τις σχετικές διαφάνειες προηγούμενου μαθήματος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ΒΔ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297EDD-AA3F-454F-8C53-62F19FB7794A}" type="slidenum">
              <a:rPr lang="el-GR" altLang="en-US" smtClean="0"/>
              <a:pPr/>
              <a:t>113</a:t>
            </a:fld>
            <a:endParaRPr lang="el-GR" altLang="en-US" smtClean="0"/>
          </a:p>
        </p:txBody>
      </p:sp>
      <p:sp>
        <p:nvSpPr>
          <p:cNvPr id="115719" name="Text Box 4"/>
          <p:cNvSpPr txBox="1">
            <a:spLocks noChangeArrowheads="1"/>
          </p:cNvSpPr>
          <p:nvPr/>
        </p:nvSpPr>
        <p:spPr bwMode="auto">
          <a:xfrm>
            <a:off x="457200" y="2212792"/>
            <a:ext cx="82296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να εισάγουμε δεδομένα σε μια σχέση είτε</a:t>
            </a: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(α) προσδιορίζουμε την πλειάδα, </a:t>
            </a:r>
            <a:endParaRPr lang="en-US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είτε</a:t>
            </a:r>
          </a:p>
          <a:p>
            <a:pPr eaLnBrk="0" hangingPunct="0"/>
            <a:endParaRPr lang="en-US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(β) γράφουμε μια ερώτηση που το αποτέλεσμα της εισάγεται στη σχέση. </a:t>
            </a:r>
          </a:p>
        </p:txBody>
      </p:sp>
      <p:sp>
        <p:nvSpPr>
          <p:cNvPr id="115720" name="Text Box 5"/>
          <p:cNvSpPr txBox="1">
            <a:spLocks noChangeArrowheads="1"/>
          </p:cNvSpPr>
          <p:nvPr/>
        </p:nvSpPr>
        <p:spPr bwMode="auto">
          <a:xfrm>
            <a:off x="900113" y="3571875"/>
            <a:ext cx="6210371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INSERT INTO R(A</a:t>
            </a:r>
            <a:r>
              <a:rPr lang="en-US" sz="24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…, A</a:t>
            </a:r>
            <a:r>
              <a:rPr lang="en-US" sz="24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VALUES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(v</a:t>
            </a:r>
            <a:r>
              <a:rPr lang="en-US" sz="2400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…,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r>
              <a:rPr lang="en-US" sz="2400" baseline="-25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);</a:t>
            </a: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5721" name="Text Box 6"/>
          <p:cNvSpPr txBox="1">
            <a:spLocks noChangeArrowheads="1"/>
          </p:cNvSpPr>
          <p:nvPr/>
        </p:nvSpPr>
        <p:spPr bwMode="auto">
          <a:xfrm>
            <a:off x="971550" y="5516563"/>
            <a:ext cx="6275411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INSERT INTO R(A</a:t>
            </a:r>
            <a:r>
              <a:rPr lang="en-US" sz="24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, …, A</a:t>
            </a:r>
            <a:r>
              <a:rPr lang="en-US" sz="2400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)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Calibri" pitchFamily="34" charset="0"/>
                <a:cs typeface="Calibri" pitchFamily="34" charset="0"/>
              </a:rPr>
              <a:t> SELECT-FROM-WHERE</a:t>
            </a: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115722" name="Rectangle 7"/>
          <p:cNvSpPr>
            <a:spLocks noChangeArrowheads="1"/>
          </p:cNvSpPr>
          <p:nvPr/>
        </p:nvSpPr>
        <p:spPr bwMode="auto">
          <a:xfrm>
            <a:off x="4190459" y="5459413"/>
            <a:ext cx="2920025" cy="571500"/>
          </a:xfrm>
          <a:prstGeom prst="rect">
            <a:avLst/>
          </a:prstGeom>
          <a:noFill/>
          <a:ln w="381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δεδομένων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AAA7CE-AF99-475D-A5D1-08CC1EEA8A60}" type="slidenum">
              <a:rPr lang="el-GR" altLang="en-US" smtClean="0"/>
              <a:pPr/>
              <a:t>114</a:t>
            </a:fld>
            <a:endParaRPr lang="el-GR" altLang="en-US" smtClean="0"/>
          </a:p>
        </p:txBody>
      </p:sp>
      <p:sp>
        <p:nvSpPr>
          <p:cNvPr id="116741" name="Text Box 3"/>
          <p:cNvSpPr txBox="1">
            <a:spLocks noChangeArrowheads="1"/>
          </p:cNvSpPr>
          <p:nvPr/>
        </p:nvSpPr>
        <p:spPr bwMode="auto">
          <a:xfrm>
            <a:off x="311150" y="2844800"/>
            <a:ext cx="838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endParaRPr lang="el-GR" sz="20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6742" name="Text Box 4"/>
          <p:cNvSpPr txBox="1">
            <a:spLocks noChangeArrowheads="1"/>
          </p:cNvSpPr>
          <p:nvPr/>
        </p:nvSpPr>
        <p:spPr bwMode="auto">
          <a:xfrm>
            <a:off x="382588" y="3406775"/>
            <a:ext cx="838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Εισαγωγή μιας πίτσας στη ΠΙΤΣΑ με όνομα «Κατερίνας-</a:t>
            </a:r>
            <a:r>
              <a:rPr 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special</a:t>
            </a: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συστατικά τα συστατικά που αρέσουν στη φοιτήτρια Κατερίνα</a:t>
            </a:r>
          </a:p>
        </p:txBody>
      </p:sp>
      <p:sp>
        <p:nvSpPr>
          <p:cNvPr id="116743" name="Text Box 5"/>
          <p:cNvSpPr txBox="1">
            <a:spLocks noChangeArrowheads="1"/>
          </p:cNvSpPr>
          <p:nvPr/>
        </p:nvSpPr>
        <p:spPr bwMode="auto">
          <a:xfrm>
            <a:off x="395288" y="4356100"/>
            <a:ext cx="8382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 INTO </a:t>
            </a:r>
            <a:r>
              <a:rPr 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Pizza(</a:t>
            </a:r>
            <a:r>
              <a:rPr lang="en-US" sz="20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Pizza.Name</a:t>
            </a:r>
            <a:r>
              <a:rPr 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Pizza.Ingredient</a:t>
            </a:r>
            <a:r>
              <a:rPr lang="el-GR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`</a:t>
            </a:r>
            <a:r>
              <a:rPr lang="el-GR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Κατερίνας-</a:t>
            </a:r>
            <a:r>
              <a:rPr 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Special’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Likes.Ingredient</a:t>
            </a:r>
            <a:endParaRPr lang="el-GR" sz="20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endParaRPr lang="el-GR" sz="20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Likes.Student</a:t>
            </a:r>
            <a:r>
              <a:rPr lang="el-GR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Κατερίνα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’;</a:t>
            </a:r>
            <a:endParaRPr lang="el-GR" sz="20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11"/>
          <p:cNvSpPr>
            <a:spLocks noGrp="1"/>
          </p:cNvSpPr>
          <p:nvPr>
            <p:ph type="title"/>
          </p:nvPr>
        </p:nvSpPr>
        <p:spPr>
          <a:xfrm>
            <a:off x="444500" y="1857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δεδομένων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651032" y="1604969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4B5916-3541-4E63-A826-80620E79DAFD}" type="slidenum">
              <a:rPr lang="el-GR" altLang="en-US" smtClean="0"/>
              <a:pPr/>
              <a:t>115</a:t>
            </a:fld>
            <a:endParaRPr lang="el-GR" altLang="en-US" smtClean="0"/>
          </a:p>
        </p:txBody>
      </p:sp>
      <p:sp>
        <p:nvSpPr>
          <p:cNvPr id="117767" name="Text Box 4"/>
          <p:cNvSpPr txBox="1">
            <a:spLocks noChangeArrowheads="1"/>
          </p:cNvSpPr>
          <p:nvPr/>
        </p:nvSpPr>
        <p:spPr bwMode="auto">
          <a:xfrm>
            <a:off x="488950" y="2263775"/>
            <a:ext cx="7772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σβήσουμε μόνο 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ολόκληρες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πλειάδες και όχι συγκεκριμένα γνωρίσματα.</a:t>
            </a:r>
          </a:p>
          <a:p>
            <a:pPr algn="just"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b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Σβήνει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όλες τις πλειάδες της R για τις οποίες ισχύει το P.</a:t>
            </a:r>
          </a:p>
        </p:txBody>
      </p:sp>
      <p:sp>
        <p:nvSpPr>
          <p:cNvPr id="117768" name="Text Box 5"/>
          <p:cNvSpPr txBox="1">
            <a:spLocks noChangeArrowheads="1"/>
          </p:cNvSpPr>
          <p:nvPr/>
        </p:nvSpPr>
        <p:spPr bwMode="auto">
          <a:xfrm>
            <a:off x="539750" y="5299075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Όταν λείπει το 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σβήνονται όλες οι πλειάδες μιας σχέσης.</a:t>
            </a:r>
          </a:p>
        </p:txBody>
      </p:sp>
      <p:sp>
        <p:nvSpPr>
          <p:cNvPr id="117769" name="Text Box 6"/>
          <p:cNvSpPr txBox="1">
            <a:spLocks noChangeArrowheads="1"/>
          </p:cNvSpPr>
          <p:nvPr/>
        </p:nvSpPr>
        <p:spPr bwMode="auto">
          <a:xfrm>
            <a:off x="1811339" y="3149600"/>
            <a:ext cx="3611561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 smtClean="0"/>
              <a:t>DELETE FROM </a:t>
            </a:r>
            <a:r>
              <a:rPr lang="el-GR" sz="2400" b="0" dirty="0" smtClean="0"/>
              <a:t>R </a:t>
            </a:r>
            <a:r>
              <a:rPr lang="en-US" sz="2400" dirty="0" smtClean="0"/>
              <a:t>WHERE</a:t>
            </a:r>
            <a:r>
              <a:rPr lang="el-GR" sz="2400" dirty="0" smtClean="0"/>
              <a:t> </a:t>
            </a:r>
            <a:r>
              <a:rPr lang="el-GR" sz="2400" b="0" dirty="0" smtClean="0"/>
              <a:t> </a:t>
            </a:r>
            <a:r>
              <a:rPr lang="el-GR" sz="2400" b="0" dirty="0"/>
              <a:t>P</a:t>
            </a:r>
            <a:endParaRPr lang="el-GR" sz="24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δεδομένων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D02FA1-6E47-40FA-A365-E14B103C51AB}" type="slidenum">
              <a:rPr lang="el-GR" altLang="en-US" smtClean="0"/>
              <a:pPr/>
              <a:t>116</a:t>
            </a:fld>
            <a:endParaRPr lang="el-GR" altLang="en-US" smtClean="0"/>
          </a:p>
        </p:txBody>
      </p:sp>
      <p:sp>
        <p:nvSpPr>
          <p:cNvPr id="118790" name="Text Box 3"/>
          <p:cNvSpPr txBox="1">
            <a:spLocks noChangeArrowheads="1"/>
          </p:cNvSpPr>
          <p:nvPr/>
        </p:nvSpPr>
        <p:spPr bwMode="auto">
          <a:xfrm>
            <a:off x="292100" y="1121651"/>
            <a:ext cx="82296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Στο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 μια σχέση, αλλά στη συνθήκη του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εμφανίζονται και άλλες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Σβήνονται «ολόκληρες» πλειάδες 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Αν υπάρχουν παραπάνω από μια πλειάδες που ικανοποιούν τη συνθήκη, δεν υπάρχει τρόπος να διακρίνουμε τις πλειάδες, δηλαδή να σβήσουμε κάποιες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Πρώτα, υπολογίζεται η συνθήκη του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μετά διαγράφονται οι πλειάδες που ικανοποιούν τη συνθήκη</a:t>
            </a:r>
          </a:p>
        </p:txBody>
      </p:sp>
      <p:sp>
        <p:nvSpPr>
          <p:cNvPr id="118791" name="Text Box 4"/>
          <p:cNvSpPr txBox="1">
            <a:spLocks noChangeArrowheads="1"/>
          </p:cNvSpPr>
          <p:nvPr/>
        </p:nvSpPr>
        <p:spPr bwMode="auto">
          <a:xfrm>
            <a:off x="539750" y="4941888"/>
            <a:ext cx="8229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(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FROM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WHERE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Type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776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δεδομένων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8B52BF-C233-4BC0-BC5B-D7CB937D175B}" type="slidenum">
              <a:rPr lang="el-GR" altLang="en-US" smtClean="0"/>
              <a:pPr/>
              <a:t>117</a:t>
            </a:fld>
            <a:endParaRPr lang="el-GR" altLang="en-US" smtClean="0"/>
          </a:p>
        </p:txBody>
      </p:sp>
      <p:sp>
        <p:nvSpPr>
          <p:cNvPr id="119814" name="Rectangle 3"/>
          <p:cNvSpPr>
            <a:spLocks noChangeArrowheads="1"/>
          </p:cNvSpPr>
          <p:nvPr/>
        </p:nvSpPr>
        <p:spPr bwMode="auto">
          <a:xfrm>
            <a:off x="349250" y="2259013"/>
            <a:ext cx="8496300" cy="3962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διαγραφή της ταινίας </a:t>
            </a:r>
            <a:r>
              <a:rPr lang="en-US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“The Big Blue”</a:t>
            </a:r>
            <a:r>
              <a:rPr lang="el-GR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γυρίστηκε το 1988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endParaRPr lang="el-GR" sz="8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</a:pP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n-US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spcBef>
                <a:spcPts val="500"/>
              </a:spcBef>
            </a:pP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n-US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‘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The Big Blue’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Year</a:t>
            </a:r>
            <a:r>
              <a:rPr lang="el-GR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l-GR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1988</a:t>
            </a:r>
            <a:r>
              <a:rPr lang="en-US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l-GR" b="0" i="1" dirty="0">
              <a:solidFill>
                <a:srgbClr val="0033CC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b="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εξαρτάται από το είδος περιορισμού αναφοράς που έχουμε ορίσει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endParaRPr lang="el-GR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δεν έχουμε ορίσει κάποια ειδική ενέργεια 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“on delete”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πρέπει </a:t>
            </a:r>
            <a:r>
              <a:rPr lang="el-GR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πρώτα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να διαγράψουμε και τις εγγραφές του πίνακα </a:t>
            </a:r>
            <a:r>
              <a:rPr lang="en-US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σχετίζονται με την ταινία 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“The Big Blue”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</a:p>
          <a:p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n-US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n-US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‘The Big Blue’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Year </a:t>
            </a:r>
            <a:r>
              <a:rPr lang="el-GR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198</a:t>
            </a:r>
            <a:r>
              <a:rPr lang="en-US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8;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2159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δεδομένων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45176" y="1143000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896200-437E-44B3-AED6-EC75BBADAE47}" type="slidenum">
              <a:rPr lang="el-GR" altLang="en-US" smtClean="0"/>
              <a:pPr/>
              <a:t>118</a:t>
            </a:fld>
            <a:endParaRPr lang="el-GR" altLang="en-US" smtClean="0"/>
          </a:p>
        </p:txBody>
      </p:sp>
      <p:sp>
        <p:nvSpPr>
          <p:cNvPr id="120839" name="Text Box 4"/>
          <p:cNvSpPr txBox="1">
            <a:spLocks noChangeArrowheads="1"/>
          </p:cNvSpPr>
          <p:nvPr/>
        </p:nvSpPr>
        <p:spPr bwMode="auto">
          <a:xfrm>
            <a:off x="395288" y="4056063"/>
            <a:ext cx="8382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Αύξηση τις διάρκειας κάθε ταινίας κατά 10 λεπτά για όλες τις ταινίες με διάρκεια &lt; 100</a:t>
            </a:r>
          </a:p>
          <a:p>
            <a:pPr algn="just"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+ 10</a:t>
            </a:r>
          </a:p>
          <a:p>
            <a:pPr eaLnBrk="0" hangingPunct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&lt;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100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0840" name="Text Box 5"/>
          <p:cNvSpPr txBox="1">
            <a:spLocks noChangeArrowheads="1"/>
          </p:cNvSpPr>
          <p:nvPr/>
        </p:nvSpPr>
        <p:spPr bwMode="auto">
          <a:xfrm>
            <a:off x="2479675" y="2192338"/>
            <a:ext cx="2917825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UPDATE</a:t>
            </a:r>
            <a:r>
              <a:rPr lang="en-US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R</a:t>
            </a:r>
          </a:p>
          <a:p>
            <a:pPr eaLnBrk="0" hangingPunct="0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SET </a:t>
            </a:r>
            <a:r>
              <a:rPr lang="en-US" sz="24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Attr</a:t>
            </a:r>
            <a:r>
              <a:rPr 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= </a:t>
            </a:r>
            <a:r>
              <a:rPr lang="en-US" sz="24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New_Value</a:t>
            </a:r>
            <a:endParaRPr lang="en-US" sz="24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eaLnBrk="0" hangingPunct="0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WHERE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l-GR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l-GR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P</a:t>
            </a: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Ενημέρωση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4D0CA0-86B3-4844-8F0C-190C3E5413B5}" type="slidenum">
              <a:rPr lang="el-GR" altLang="en-US" smtClean="0"/>
              <a:pPr/>
              <a:t>119</a:t>
            </a:fld>
            <a:endParaRPr lang="el-GR" altLang="en-US" smtClean="0"/>
          </a:p>
        </p:txBody>
      </p:sp>
      <p:sp>
        <p:nvSpPr>
          <p:cNvPr id="121862" name="Text Box 3"/>
          <p:cNvSpPr txBox="1">
            <a:spLocks noChangeArrowheads="1"/>
          </p:cNvSpPr>
          <p:nvPr/>
        </p:nvSpPr>
        <p:spPr bwMode="auto">
          <a:xfrm>
            <a:off x="323850" y="2420938"/>
            <a:ext cx="82296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None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Όπως και για τη διαγραφή:</a:t>
            </a:r>
          </a:p>
          <a:p>
            <a:pPr algn="just" eaLnBrk="0" hangingPunct="0">
              <a:buFont typeface="Wingdings" pitchFamily="2" charset="2"/>
              <a:buNone/>
            </a:pP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Στο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 μια σχέση, αλλά στη συνθήκη του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εμφανίζονται και άλλες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Αν υπάρχουν παραπάνω από μια πλειάδες που ικανοποιούν τη συνθήκη, δεν υπάρχει τρόπος να διακρίνουμε τις πλειάδες, δηλαδή να ενημερώσουμε κάποιες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Πρώτα, υπολογίζεται η συνθήκη του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μετά ενημερώνονται οι πλειάδες που ικανοποιούν τη συνθήκη – δηλαδή, η συνθήκη υπολογίζεται στο τρέχων στιγμιότυπο – όχι στο τροποποιημένο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Ενημέρωση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F07C09-4643-45B8-8B0B-2B973B0AA002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280579" name="Text Box 3"/>
          <p:cNvSpPr txBox="1">
            <a:spLocks noChangeArrowheads="1"/>
          </p:cNvSpPr>
          <p:nvPr/>
        </p:nvSpPr>
        <p:spPr bwMode="auto">
          <a:xfrm>
            <a:off x="403225" y="3205163"/>
            <a:ext cx="8207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Ονόματα όλων των ηθοποιών που έχουν παίξει σε ταινίες</a:t>
            </a:r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3009167" y="5090135"/>
            <a:ext cx="5022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80583" name="Text Box 7"/>
          <p:cNvSpPr txBox="1">
            <a:spLocks noChangeArrowheads="1"/>
          </p:cNvSpPr>
          <p:nvPr/>
        </p:nvSpPr>
        <p:spPr bwMode="auto">
          <a:xfrm>
            <a:off x="341312" y="1958975"/>
            <a:ext cx="84089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Όταν δεν υπάρχει το 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P θεωρείται ότι ισχύει. 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358900" y="3894857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0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autoUpdateAnimBg="0"/>
      <p:bldP spid="280581" grpId="0" autoUpdateAnimBg="0"/>
      <p:bldP spid="280583" grpId="0" autoUpdateAnimBg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29400" y="6492875"/>
            <a:ext cx="2133600" cy="365125"/>
          </a:xfrm>
          <a:noFill/>
        </p:spPr>
        <p:txBody>
          <a:bodyPr/>
          <a:lstStyle/>
          <a:p>
            <a:fld id="{DC562B59-537D-41F3-99FE-04E552FEC37C}" type="slidenum">
              <a:rPr lang="el-GR" altLang="en-US" smtClean="0"/>
              <a:pPr/>
              <a:t>120</a:t>
            </a:fld>
            <a:endParaRPr lang="el-GR" altLang="en-US" dirty="0" smtClean="0"/>
          </a:p>
        </p:txBody>
      </p:sp>
      <p:sp>
        <p:nvSpPr>
          <p:cNvPr id="122886" name="Text Box 4"/>
          <p:cNvSpPr txBox="1">
            <a:spLocks noChangeArrowheads="1"/>
          </p:cNvSpPr>
          <p:nvPr/>
        </p:nvSpPr>
        <p:spPr bwMode="auto">
          <a:xfrm>
            <a:off x="1187450" y="2125488"/>
            <a:ext cx="4797358" cy="8571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INSERT INTO R(A</a:t>
            </a:r>
            <a:r>
              <a:rPr lang="en-US" sz="2000" baseline="-250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, …, A</a:t>
            </a:r>
            <a:r>
              <a:rPr lang="en-US" sz="2000" baseline="-25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n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)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VALUES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(v</a:t>
            </a:r>
            <a:r>
              <a:rPr lang="en-US" sz="2000" baseline="-25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, …, </a:t>
            </a:r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v</a:t>
            </a:r>
            <a:r>
              <a:rPr lang="en-US" sz="2000" baseline="-25000" dirty="0" err="1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n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INSERT INTO R(A1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, …, An)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SFW</a:t>
            </a:r>
            <a:endParaRPr lang="el-GR" sz="2000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2887" name="Text Box 6"/>
          <p:cNvSpPr txBox="1">
            <a:spLocks noChangeArrowheads="1"/>
          </p:cNvSpPr>
          <p:nvPr/>
        </p:nvSpPr>
        <p:spPr bwMode="auto">
          <a:xfrm>
            <a:off x="1258890" y="3759200"/>
            <a:ext cx="3023942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DELETE FROM </a:t>
            </a:r>
            <a:r>
              <a:rPr lang="el-GR" sz="2000" b="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R 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WHERE</a:t>
            </a:r>
            <a:r>
              <a:rPr lang="el-GR" sz="20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b="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b="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P</a:t>
            </a:r>
            <a:endParaRPr lang="el-GR" sz="2000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2888" name="Text Box 8"/>
          <p:cNvSpPr txBox="1">
            <a:spLocks noChangeArrowheads="1"/>
          </p:cNvSpPr>
          <p:nvPr/>
        </p:nvSpPr>
        <p:spPr bwMode="auto">
          <a:xfrm>
            <a:off x="1331915" y="5067300"/>
            <a:ext cx="2528886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UPDATE</a:t>
            </a:r>
            <a:r>
              <a:rPr lang="en-US" sz="2000" b="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n-US" sz="2000" b="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R</a:t>
            </a:r>
          </a:p>
          <a:p>
            <a:pPr eaLnBrk="0" hangingPunct="0"/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SET </a:t>
            </a:r>
            <a:r>
              <a:rPr lang="en-US" sz="2000" b="0" dirty="0" err="1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Attr</a:t>
            </a:r>
            <a:r>
              <a:rPr lang="en-US" sz="2000" b="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= </a:t>
            </a:r>
            <a:r>
              <a:rPr lang="en-US" sz="2000" b="0" dirty="0" err="1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New_Value</a:t>
            </a:r>
            <a:endParaRPr lang="en-US" sz="2000" b="0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  <a:p>
            <a:pPr eaLnBrk="0" hangingPunct="0"/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WHERE</a:t>
            </a:r>
            <a:r>
              <a:rPr lang="el-GR" sz="200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b="0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b="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P</a:t>
            </a:r>
            <a:endParaRPr lang="el-GR" sz="2000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2889" name="Text Box 9"/>
          <p:cNvSpPr txBox="1">
            <a:spLocks noChangeArrowheads="1"/>
          </p:cNvSpPr>
          <p:nvPr/>
        </p:nvSpPr>
        <p:spPr bwMode="auto">
          <a:xfrm>
            <a:off x="179388" y="1484313"/>
            <a:ext cx="280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Calibri" pitchFamily="34" charset="0"/>
              </a:rPr>
              <a:t>1. </a:t>
            </a:r>
            <a:r>
              <a:rPr lang="el-GR" sz="2000">
                <a:latin typeface="Calibri" pitchFamily="34" charset="0"/>
              </a:rPr>
              <a:t>Εισαγωγές</a:t>
            </a:r>
          </a:p>
        </p:txBody>
      </p:sp>
      <p:sp>
        <p:nvSpPr>
          <p:cNvPr id="122890" name="Text Box 10"/>
          <p:cNvSpPr txBox="1">
            <a:spLocks noChangeArrowheads="1"/>
          </p:cNvSpPr>
          <p:nvPr/>
        </p:nvSpPr>
        <p:spPr bwMode="auto">
          <a:xfrm>
            <a:off x="179388" y="3213100"/>
            <a:ext cx="280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2</a:t>
            </a:r>
            <a:r>
              <a:rPr lang="en-US" sz="2000">
                <a:latin typeface="Calibri" pitchFamily="34" charset="0"/>
              </a:rPr>
              <a:t>. </a:t>
            </a:r>
            <a:r>
              <a:rPr lang="el-GR" sz="2000">
                <a:latin typeface="Calibri" pitchFamily="34" charset="0"/>
              </a:rPr>
              <a:t>Διαγραφές</a:t>
            </a:r>
          </a:p>
        </p:txBody>
      </p:sp>
      <p:sp>
        <p:nvSpPr>
          <p:cNvPr id="122891" name="Text Box 11"/>
          <p:cNvSpPr txBox="1">
            <a:spLocks noChangeArrowheads="1"/>
          </p:cNvSpPr>
          <p:nvPr/>
        </p:nvSpPr>
        <p:spPr bwMode="auto">
          <a:xfrm>
            <a:off x="179388" y="4437063"/>
            <a:ext cx="4033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3</a:t>
            </a:r>
            <a:r>
              <a:rPr lang="en-US" sz="2000">
                <a:latin typeface="Calibri" pitchFamily="34" charset="0"/>
              </a:rPr>
              <a:t>. </a:t>
            </a:r>
            <a:r>
              <a:rPr lang="el-GR" sz="2000">
                <a:latin typeface="Calibri" pitchFamily="34" charset="0"/>
              </a:rPr>
              <a:t>Ενημερώσεις/Τροποποιήσεις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121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Όψεις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98B0E1-D23D-41B1-B601-6B49611A0083}" type="slidenum">
              <a:rPr lang="el-GR" altLang="en-US" smtClean="0"/>
              <a:pPr/>
              <a:t>122</a:t>
            </a:fld>
            <a:endParaRPr lang="el-GR" altLang="en-US" dirty="0" smtClean="0"/>
          </a:p>
        </p:txBody>
      </p:sp>
      <p:sp>
        <p:nvSpPr>
          <p:cNvPr id="124935" name="Text Box 4"/>
          <p:cNvSpPr txBox="1">
            <a:spLocks noChangeArrowheads="1"/>
          </p:cNvSpPr>
          <p:nvPr/>
        </p:nvSpPr>
        <p:spPr bwMode="auto">
          <a:xfrm>
            <a:off x="323850" y="2420938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ορίσουμε μια όψη χρησιμοποιώντας την εντολή:</a:t>
            </a:r>
          </a:p>
        </p:txBody>
      </p:sp>
      <p:sp>
        <p:nvSpPr>
          <p:cNvPr id="124936" name="Text Box 5"/>
          <p:cNvSpPr txBox="1">
            <a:spLocks noChangeArrowheads="1"/>
          </p:cNvSpPr>
          <p:nvPr/>
        </p:nvSpPr>
        <p:spPr bwMode="auto">
          <a:xfrm>
            <a:off x="468313" y="3716338"/>
            <a:ext cx="8305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Επίσης, μπορούν να προσδιοριστούν τα ονόματα των γνωρισμάτων άμεσα</a:t>
            </a:r>
          </a:p>
          <a:p>
            <a:pPr eaLnBrk="0" hangingPunct="0"/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4937" name="Text Box 6"/>
          <p:cNvSpPr txBox="1">
            <a:spLocks noChangeArrowheads="1"/>
          </p:cNvSpPr>
          <p:nvPr/>
        </p:nvSpPr>
        <p:spPr bwMode="auto">
          <a:xfrm>
            <a:off x="827088" y="3068638"/>
            <a:ext cx="7802562" cy="396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VIEW 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&lt;όνομα-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-όψης&gt; </a:t>
            </a:r>
            <a:r>
              <a:rPr lang="en-US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 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&lt;</a:t>
            </a:r>
            <a:r>
              <a:rPr lang="en-US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ερώτηση&gt;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4938" name="Text Box 7"/>
          <p:cNvSpPr txBox="1">
            <a:spLocks noChangeArrowheads="1"/>
          </p:cNvSpPr>
          <p:nvPr/>
        </p:nvSpPr>
        <p:spPr bwMode="auto">
          <a:xfrm>
            <a:off x="684213" y="4724401"/>
            <a:ext cx="7405687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VIEW 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&lt;όνομα-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-όψης&gt;  (&lt;λίστα ονομάτων-γνωρισμάτων&gt;) </a:t>
            </a:r>
          </a:p>
          <a:p>
            <a:pPr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 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n-US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4939" name="Line 8"/>
          <p:cNvSpPr>
            <a:spLocks noChangeShapeType="1"/>
          </p:cNvSpPr>
          <p:nvPr/>
        </p:nvSpPr>
        <p:spPr bwMode="auto">
          <a:xfrm flipH="1">
            <a:off x="7596188" y="2420938"/>
            <a:ext cx="503237" cy="503237"/>
          </a:xfrm>
          <a:prstGeom prst="line">
            <a:avLst/>
          </a:prstGeom>
          <a:noFill/>
          <a:ln w="57150">
            <a:solidFill>
              <a:schemeClr val="tx2">
                <a:lumMod val="5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24940" name="Text Box 9"/>
          <p:cNvSpPr txBox="1">
            <a:spLocks noChangeArrowheads="1"/>
          </p:cNvSpPr>
          <p:nvPr/>
        </p:nvSpPr>
        <p:spPr bwMode="auto">
          <a:xfrm>
            <a:off x="7451725" y="1700213"/>
            <a:ext cx="12969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  <a:ea typeface="Calibri" pitchFamily="34" charset="0"/>
                <a:cs typeface="Calibri" pitchFamily="34" charset="0"/>
              </a:rPr>
              <a:t>Ορισμός Όψης</a:t>
            </a:r>
          </a:p>
        </p:txBody>
      </p:sp>
      <p:sp>
        <p:nvSpPr>
          <p:cNvPr id="124941" name="Rectangle 10"/>
          <p:cNvSpPr>
            <a:spLocks noChangeArrowheads="1"/>
          </p:cNvSpPr>
          <p:nvPr/>
        </p:nvSpPr>
        <p:spPr bwMode="auto">
          <a:xfrm>
            <a:off x="4543425" y="3001963"/>
            <a:ext cx="3556000" cy="685800"/>
          </a:xfrm>
          <a:prstGeom prst="rect">
            <a:avLst/>
          </a:prstGeom>
          <a:noFill/>
          <a:ln w="38100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 Όψεων (εικονικών πινάκων)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6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90A986-1E99-4EEE-B264-A0B8EC96F287}" type="slidenum">
              <a:rPr lang="el-GR" altLang="en-US" smtClean="0"/>
              <a:pPr/>
              <a:t>123</a:t>
            </a:fld>
            <a:endParaRPr lang="el-GR" altLang="en-US" smtClean="0"/>
          </a:p>
        </p:txBody>
      </p:sp>
      <p:sp>
        <p:nvSpPr>
          <p:cNvPr id="125959" name="Text Box 4"/>
          <p:cNvSpPr txBox="1">
            <a:spLocks noChangeArrowheads="1"/>
          </p:cNvSpPr>
          <p:nvPr/>
        </p:nvSpPr>
        <p:spPr bwMode="auto">
          <a:xfrm>
            <a:off x="476250" y="2090738"/>
            <a:ext cx="807085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Αποθηκεύετε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ορισμός </a:t>
            </a:r>
            <a:endParaRPr lang="el-GR" sz="24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χρησιμοποιηθεί όπου ένας πίνακας, αλλά η </a:t>
            </a:r>
            <a:r>
              <a:rPr lang="el-GR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όψη </a:t>
            </a:r>
            <a:r>
              <a:rPr lang="el-GR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(δηλαδή, το περιεχόμενο του πίνακα) </a:t>
            </a:r>
            <a:r>
              <a:rPr lang="el-GR" sz="2400" b="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υπολογίζεται </a:t>
            </a:r>
            <a:r>
              <a:rPr lang="el-GR" sz="2400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εκ νέου </a:t>
            </a:r>
            <a:r>
              <a:rPr lang="el-GR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κάθε φορά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Χρήση: Σε ερωτήματα που υπολογίζονται συχνά ή για έλεγχο πρόσβασης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Διαφορά από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create table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A253A1-2709-4E82-AFB5-96B92FF1065C}" type="slidenum">
              <a:rPr lang="el-GR" altLang="en-US" smtClean="0"/>
              <a:pPr/>
              <a:t>124</a:t>
            </a:fld>
            <a:endParaRPr lang="el-GR" altLang="en-US" smtClean="0"/>
          </a:p>
        </p:txBody>
      </p:sp>
      <p:sp>
        <p:nvSpPr>
          <p:cNvPr id="126981" name="Text Box 2"/>
          <p:cNvSpPr txBox="1">
            <a:spLocks noChangeArrowheads="1"/>
          </p:cNvSpPr>
          <p:nvPr/>
        </p:nvSpPr>
        <p:spPr bwMode="auto">
          <a:xfrm>
            <a:off x="425450" y="1803400"/>
            <a:ext cx="6051550" cy="85561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b="0" u="sng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b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26983" name="Text Box 4"/>
          <p:cNvSpPr txBox="1">
            <a:spLocks noChangeArrowheads="1"/>
          </p:cNvSpPr>
          <p:nvPr/>
        </p:nvSpPr>
        <p:spPr bwMode="auto">
          <a:xfrm>
            <a:off x="323850" y="3500438"/>
            <a:ext cx="83518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CREATE VIEW </a:t>
            </a: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BlackAndWhite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Title, Year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‘Ασπρόμαυρη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6984" name="Rectangle 5"/>
          <p:cNvSpPr>
            <a:spLocks noChangeArrowheads="1"/>
          </p:cNvSpPr>
          <p:nvPr/>
        </p:nvSpPr>
        <p:spPr bwMode="auto">
          <a:xfrm>
            <a:off x="1174749" y="4156075"/>
            <a:ext cx="865188" cy="287338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6985" name="Line 6"/>
          <p:cNvSpPr>
            <a:spLocks noChangeShapeType="1"/>
          </p:cNvSpPr>
          <p:nvPr/>
        </p:nvSpPr>
        <p:spPr bwMode="auto">
          <a:xfrm>
            <a:off x="2195513" y="4292600"/>
            <a:ext cx="3240087" cy="0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l-GR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6986" name="Text Box 7"/>
          <p:cNvSpPr txBox="1">
            <a:spLocks noChangeArrowheads="1"/>
          </p:cNvSpPr>
          <p:nvPr/>
        </p:nvSpPr>
        <p:spPr bwMode="auto">
          <a:xfrm>
            <a:off x="5508624" y="3822700"/>
            <a:ext cx="28733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Base relations/tables</a:t>
            </a:r>
          </a:p>
          <a:p>
            <a:pPr>
              <a:spcBef>
                <a:spcPct val="50000"/>
              </a:spcBef>
            </a:pP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Βασική Σχέση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445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4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F8C658-4106-45CD-AA64-74408F9659DB}" type="slidenum">
              <a:rPr lang="el-GR" altLang="en-US" smtClean="0"/>
              <a:pPr/>
              <a:t>125</a:t>
            </a:fld>
            <a:endParaRPr lang="el-GR" altLang="en-US" smtClean="0"/>
          </a:p>
        </p:txBody>
      </p:sp>
      <p:sp>
        <p:nvSpPr>
          <p:cNvPr id="128007" name="Text Box 4"/>
          <p:cNvSpPr txBox="1">
            <a:spLocks noChangeArrowheads="1"/>
          </p:cNvSpPr>
          <p:nvPr/>
        </p:nvSpPr>
        <p:spPr bwMode="auto">
          <a:xfrm>
            <a:off x="595313" y="2060575"/>
            <a:ext cx="7772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Για ενημερώσεις ισχύουν περιορισμοί -- Τροποποιήσεις μέσω όψεων</a:t>
            </a:r>
            <a:endParaRPr lang="en-US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Ενημερώσιμες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όψεις - </a:t>
            </a:r>
            <a:r>
              <a:rPr lang="en-US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updatable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ένα μόνο πίνακα, πρωτεύον κλειδί της βασικής σχέσης και τιμές για όλα τα </a:t>
            </a:r>
            <a:r>
              <a:rPr lang="en-US" sz="2400" b="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null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 χωρίς </a:t>
            </a:r>
            <a:r>
              <a:rPr lang="en-US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default 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τιμή</a:t>
            </a:r>
            <a:r>
              <a:rPr lang="en-US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(select, project)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8008" name="Text Box 5"/>
          <p:cNvSpPr txBox="1">
            <a:spLocks noChangeArrowheads="1"/>
          </p:cNvSpPr>
          <p:nvPr/>
        </p:nvSpPr>
        <p:spPr bwMode="auto">
          <a:xfrm>
            <a:off x="977900" y="5092700"/>
            <a:ext cx="426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Υλοποιημένη (</a:t>
            </a:r>
            <a:r>
              <a:rPr lang="en-US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materialized)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όψη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Ενημερώσιμες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Όψεις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2D52CD-5402-45FA-BE8B-62E9D8A99560}" type="slidenum">
              <a:rPr lang="el-GR" altLang="en-US" smtClean="0"/>
              <a:pPr/>
              <a:t>126</a:t>
            </a:fld>
            <a:endParaRPr lang="el-GR" altLang="en-US" smtClean="0"/>
          </a:p>
        </p:txBody>
      </p:sp>
      <p:sp>
        <p:nvSpPr>
          <p:cNvPr id="129031" name="Text Box 4"/>
          <p:cNvSpPr txBox="1">
            <a:spLocks noChangeArrowheads="1"/>
          </p:cNvSpPr>
          <p:nvPr/>
        </p:nvSpPr>
        <p:spPr bwMode="auto">
          <a:xfrm>
            <a:off x="323850" y="3500438"/>
            <a:ext cx="835183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CREATE VIEW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ActorStatistics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ActorName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NumbofMovies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Plays,Name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COUNT(*)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GROUP BY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Plays.Name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9032" name="TextBox 7"/>
          <p:cNvSpPr txBox="1">
            <a:spLocks noChangeArrowheads="1"/>
          </p:cNvSpPr>
          <p:nvPr/>
        </p:nvSpPr>
        <p:spPr bwMode="auto">
          <a:xfrm>
            <a:off x="4932363" y="4292600"/>
            <a:ext cx="23764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Μη </a:t>
            </a:r>
            <a:r>
              <a:rPr lang="el-GR" sz="18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ενημερώσιμη</a:t>
            </a:r>
            <a:r>
              <a:rPr lang="el-GR" sz="1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!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616075" y="2082940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26D481-263F-456F-AE7B-0C0FEF0745FD}" type="slidenum">
              <a:rPr lang="el-GR" altLang="en-US" smtClean="0"/>
              <a:pPr/>
              <a:t>127</a:t>
            </a:fld>
            <a:endParaRPr lang="el-GR" altLang="en-US" smtClean="0"/>
          </a:p>
        </p:txBody>
      </p:sp>
      <p:sp>
        <p:nvSpPr>
          <p:cNvPr id="130054" name="Text Box 3"/>
          <p:cNvSpPr txBox="1">
            <a:spLocks noChangeArrowheads="1"/>
          </p:cNvSpPr>
          <p:nvPr/>
        </p:nvSpPr>
        <p:spPr bwMode="auto">
          <a:xfrm>
            <a:off x="457200" y="2514600"/>
            <a:ext cx="8305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 ορισμός της όψης παραμένει στην βάση δεδομένων, εκτός αν σβηστεί:</a:t>
            </a:r>
          </a:p>
          <a:p>
            <a:pPr marL="342900" indent="-342900" eaLnBrk="0" hangingPunct="0">
              <a:buFont typeface="Wingdings" panose="05000000000000000000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DROP VIEW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&lt;όνομα-όψης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όψης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F8C658-4106-45CD-AA64-74408F9659DB}" type="slidenum">
              <a:rPr lang="el-GR" altLang="en-US" smtClean="0"/>
              <a:pPr/>
              <a:t>128</a:t>
            </a:fld>
            <a:endParaRPr lang="el-GR" alt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With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18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19</a:t>
            </a:r>
            <a:endParaRPr lang="el-GR" altLang="en-US" sz="11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37839" y="3624813"/>
            <a:ext cx="72296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l-GR" altLang="el-GR" dirty="0" smtClean="0"/>
              <a:t>Ορίζεται όπως μια </a:t>
            </a:r>
            <a:r>
              <a:rPr lang="en-US" altLang="el-GR" dirty="0" smtClean="0"/>
              <a:t>view </a:t>
            </a:r>
            <a:r>
              <a:rPr lang="el-GR" altLang="el-GR" dirty="0" smtClean="0"/>
              <a:t>αλλά δεν είναι ανεξάρτητη πρέπει να ακολουθεί </a:t>
            </a:r>
            <a:r>
              <a:rPr lang="en-US" altLang="el-GR" dirty="0" smtClean="0"/>
              <a:t>SFW  </a:t>
            </a:r>
            <a:r>
              <a:rPr lang="el-GR" altLang="el-GR" dirty="0" smtClean="0"/>
              <a:t>ερώτηση και μπορεί να χρησιμοποιηθεί μόνο σε αυτήν</a:t>
            </a:r>
          </a:p>
          <a:p>
            <a:pPr lvl="0"/>
            <a:r>
              <a:rPr lang="el-GR" altLang="el-GR" dirty="0" smtClean="0"/>
              <a:t>	(το </a:t>
            </a:r>
            <a:r>
              <a:rPr lang="en-US" altLang="el-GR" dirty="0" smtClean="0"/>
              <a:t>scope </a:t>
            </a:r>
            <a:r>
              <a:rPr lang="el-GR" altLang="el-GR" dirty="0"/>
              <a:t>είναι η ερώτηση που ακολουθεί)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dirty="0" smtClean="0"/>
              <a:t>Μπορεί να έχουμε πολλαπλούς ορισμούς στο ίδιο </a:t>
            </a:r>
            <a:r>
              <a:rPr lang="en-US" dirty="0" smtClean="0"/>
              <a:t>WITH </a:t>
            </a:r>
            <a:r>
              <a:rPr lang="el-GR" dirty="0" smtClean="0"/>
              <a:t>χωρισμένους με κόμμα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593563" y="1535763"/>
            <a:ext cx="7802562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WITH 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&lt;όνομα--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[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λίστα ονομάτων-γνωρισμάτων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]</a:t>
            </a:r>
            <a:r>
              <a:rPr lang="en-US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 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&lt;</a:t>
            </a:r>
            <a:r>
              <a:rPr lang="en-US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 </a:t>
            </a:r>
            <a:r>
              <a:rPr lang="el-GR" sz="20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</a:t>
            </a:r>
            <a:r>
              <a:rPr lang="el-GR" sz="20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endParaRPr lang="en-US" sz="2000" b="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 …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4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129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EAB257-EBC4-412A-B49A-317196684737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281603" name="Text Box 3"/>
          <p:cNvSpPr txBox="1">
            <a:spLocks noChangeArrowheads="1"/>
          </p:cNvSpPr>
          <p:nvPr/>
        </p:nvSpPr>
        <p:spPr bwMode="auto">
          <a:xfrm>
            <a:off x="560388" y="2755900"/>
            <a:ext cx="80772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SQL επιτρέπει πολλαπλές εμφανίσεις της ίδιας πλειάδας σε μια σχέση</a:t>
            </a:r>
            <a:r>
              <a:rPr lang="el-GR" sz="2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σχέση στην SQL είναι ένα </a:t>
            </a:r>
            <a:r>
              <a:rPr lang="el-GR" sz="28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πολυσύνολο</a:t>
            </a: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multiset</a:t>
            </a: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ή θύλακας </a:t>
            </a:r>
            <a:r>
              <a:rPr lang="el-GR" sz="28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8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bag</a:t>
            </a:r>
            <a:r>
              <a:rPr lang="el-GR" sz="28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).</a:t>
            </a:r>
            <a:endParaRPr lang="el-GR" sz="28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81604" name="Text Box 4"/>
          <p:cNvSpPr txBox="1">
            <a:spLocks noChangeArrowheads="1"/>
          </p:cNvSpPr>
          <p:nvPr/>
        </p:nvSpPr>
        <p:spPr bwMode="auto">
          <a:xfrm>
            <a:off x="292100" y="4193244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Απαλοιφή διπλών εμφανίσεων</a:t>
            </a:r>
          </a:p>
        </p:txBody>
      </p:sp>
      <p:sp>
        <p:nvSpPr>
          <p:cNvPr id="281605" name="Text Box 5"/>
          <p:cNvSpPr txBox="1">
            <a:spLocks noChangeArrowheads="1"/>
          </p:cNvSpPr>
          <p:nvPr/>
        </p:nvSpPr>
        <p:spPr bwMode="auto">
          <a:xfrm>
            <a:off x="2425700" y="4784521"/>
            <a:ext cx="5638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81606" name="Rectangle 6"/>
          <p:cNvSpPr>
            <a:spLocks noChangeArrowheads="1"/>
          </p:cNvSpPr>
          <p:nvPr/>
        </p:nvSpPr>
        <p:spPr bwMode="auto">
          <a:xfrm>
            <a:off x="3397768" y="4830558"/>
            <a:ext cx="1039935" cy="304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81607" name="Text Box 7"/>
          <p:cNvSpPr txBox="1">
            <a:spLocks noChangeArrowheads="1"/>
          </p:cNvSpPr>
          <p:nvPr/>
        </p:nvSpPr>
        <p:spPr bwMode="auto">
          <a:xfrm>
            <a:off x="177800" y="1882774"/>
            <a:ext cx="8724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ΠΡΟΣΟΧΗ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  </a:t>
            </a:r>
            <a:r>
              <a:rPr lang="el-GR" sz="28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Δε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γίνεται απαλοιφή των </a:t>
            </a:r>
            <a:r>
              <a:rPr lang="el-GR" sz="2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διπλών</a:t>
            </a:r>
            <a:r>
              <a:rPr lang="en-US" sz="2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εμφανίσεων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 distinct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4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7800" y="5738327"/>
            <a:ext cx="7810500" cy="373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/>
              <a:t>Πόσες φορές εμφανίζεται το όνομα ενός ηθοποιού αν δεν υπάρχει το </a:t>
            </a:r>
            <a:r>
              <a:rPr lang="en-US" i="1" dirty="0" smtClean="0"/>
              <a:t>DISTINCT;</a:t>
            </a:r>
            <a:endParaRPr lang="el-GR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1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 autoUpdateAnimBg="0"/>
      <p:bldP spid="281604" grpId="0" autoUpdateAnimBg="0"/>
      <p:bldP spid="281605" grpId="0" autoUpdateAnimBg="0"/>
      <p:bldP spid="281606" grpId="0" animBg="1"/>
      <p:bldP spid="281607" grpId="0" autoUpdateAnimBg="0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26D481-263F-456F-AE7B-0C0FEF0745FD}" type="slidenum">
              <a:rPr lang="el-GR" altLang="en-US" smtClean="0"/>
              <a:pPr/>
              <a:t>130</a:t>
            </a:fld>
            <a:endParaRPr lang="el-GR" altLang="en-US" smtClean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470761"/>
            <a:ext cx="7991231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Ασκήσεις </a:t>
            </a:r>
            <a:b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(Θέματα Σεπτεμβρίου 2017)</a:t>
            </a:r>
            <a:endParaRPr lang="el-GR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7912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26D481-263F-456F-AE7B-0C0FEF0745FD}" type="slidenum">
              <a:rPr lang="el-GR" altLang="en-US" smtClean="0"/>
              <a:pPr/>
              <a:t>131</a:t>
            </a:fld>
            <a:endParaRPr lang="el-GR" altLang="en-US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8</a:t>
            </a:r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31" y="3907692"/>
            <a:ext cx="2849637" cy="16285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594" y="4189046"/>
            <a:ext cx="1721976" cy="9329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183" y="4275015"/>
            <a:ext cx="1850586" cy="185847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92100" y="557399"/>
            <a:ext cx="84367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600" dirty="0" smtClean="0"/>
              <a:t>Το παρακάτω σχεσιακό σχήμα μιας βάσης δεδομένων περιέχει πληροφορίες για αγώνες κολύμβησης. </a:t>
            </a:r>
          </a:p>
          <a:p>
            <a:pPr marL="1617663" algn="just"/>
            <a:r>
              <a:rPr lang="en-US" sz="1600" b="1" dirty="0" smtClean="0"/>
              <a:t>ATHLETE(</a:t>
            </a:r>
            <a:r>
              <a:rPr lang="en-US" sz="1600" b="1" u="sng" dirty="0" err="1" smtClean="0"/>
              <a:t>athlete_id</a:t>
            </a:r>
            <a:r>
              <a:rPr lang="en-US" sz="1600" b="1" dirty="0" smtClean="0"/>
              <a:t>, country, name, age)</a:t>
            </a:r>
            <a:endParaRPr lang="el-GR" sz="1600" b="1" dirty="0" smtClean="0"/>
          </a:p>
          <a:p>
            <a:pPr marL="1617663" algn="just"/>
            <a:r>
              <a:rPr lang="en-US" sz="1600" b="1" dirty="0" smtClean="0"/>
              <a:t>EVENT(</a:t>
            </a:r>
            <a:r>
              <a:rPr lang="en-US" sz="1600" b="1" u="sng" dirty="0" err="1" smtClean="0"/>
              <a:t>event_id</a:t>
            </a:r>
            <a:r>
              <a:rPr lang="en-US" sz="1600" b="1" dirty="0" smtClean="0"/>
              <a:t>, name)</a:t>
            </a:r>
            <a:endParaRPr lang="el-GR" sz="1600" b="1" dirty="0" smtClean="0"/>
          </a:p>
          <a:p>
            <a:pPr marL="1617663" algn="just"/>
            <a:r>
              <a:rPr lang="en-US" sz="1600" b="1" dirty="0" smtClean="0"/>
              <a:t>EVENT_RESULT(</a:t>
            </a:r>
            <a:r>
              <a:rPr lang="en-US" sz="1600" b="1" u="sng" dirty="0" err="1" smtClean="0"/>
              <a:t>event_id</a:t>
            </a:r>
            <a:r>
              <a:rPr lang="en-US" sz="1600" b="1" dirty="0"/>
              <a:t>, </a:t>
            </a:r>
            <a:r>
              <a:rPr lang="en-US" sz="1600" b="1" u="sng" dirty="0" err="1"/>
              <a:t>athlete_id</a:t>
            </a:r>
            <a:r>
              <a:rPr lang="en-US" sz="1600" b="1" dirty="0"/>
              <a:t>, result)</a:t>
            </a:r>
            <a:endParaRPr lang="el-GR" sz="1600" b="1" dirty="0"/>
          </a:p>
          <a:p>
            <a:pPr algn="just"/>
            <a:r>
              <a:rPr lang="el-GR" sz="1600" dirty="0" smtClean="0"/>
              <a:t>Ο </a:t>
            </a:r>
            <a:r>
              <a:rPr lang="el-GR" sz="1600" dirty="0"/>
              <a:t>πίνακας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ATHLETE</a:t>
            </a:r>
            <a:r>
              <a:rPr lang="en-US" sz="1600" dirty="0"/>
              <a:t> </a:t>
            </a:r>
            <a:r>
              <a:rPr lang="el-GR" sz="1600" dirty="0"/>
              <a:t>περιέχει πληροφορίες για τους αθλητές, συγκεκριμένα  το μοναδικό </a:t>
            </a:r>
            <a:r>
              <a:rPr lang="en-US" sz="1600" dirty="0"/>
              <a:t>id</a:t>
            </a:r>
            <a:r>
              <a:rPr lang="el-GR" sz="1600" dirty="0"/>
              <a:t>, τη χώρα, όνομα, και ηλικία του αθλητή. </a:t>
            </a:r>
            <a:endParaRPr lang="el-GR" sz="1600" dirty="0" smtClean="0"/>
          </a:p>
          <a:p>
            <a:pPr algn="just"/>
            <a:r>
              <a:rPr lang="el-GR" sz="1600" dirty="0" smtClean="0"/>
              <a:t>Ο </a:t>
            </a:r>
            <a:r>
              <a:rPr lang="el-GR" sz="1600" dirty="0"/>
              <a:t>πίνακας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EVENT</a:t>
            </a:r>
            <a:r>
              <a:rPr lang="el-GR" sz="1600" dirty="0"/>
              <a:t> περιέχει πληροφορίες για τα αγωνίσματα, συγκεκριμένα  το μοναδικό </a:t>
            </a:r>
            <a:r>
              <a:rPr lang="en-US" sz="1600" dirty="0"/>
              <a:t>id </a:t>
            </a:r>
            <a:r>
              <a:rPr lang="el-GR" sz="1600" dirty="0"/>
              <a:t>και το όνομα (πχ “100</a:t>
            </a:r>
            <a:r>
              <a:rPr lang="en-US" sz="1600" dirty="0"/>
              <a:t>m sprint</a:t>
            </a:r>
            <a:r>
              <a:rPr lang="el-GR" sz="1600" dirty="0"/>
              <a:t>”) του αγωνίσματος.  </a:t>
            </a:r>
            <a:endParaRPr lang="el-GR" sz="1600" dirty="0" smtClean="0"/>
          </a:p>
          <a:p>
            <a:pPr algn="just"/>
            <a:r>
              <a:rPr lang="el-GR" sz="1600" dirty="0" smtClean="0"/>
              <a:t>Ο πίνακας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EVENT</a:t>
            </a:r>
            <a:r>
              <a:rPr lang="el-GR" sz="1600" b="1" dirty="0">
                <a:solidFill>
                  <a:schemeClr val="accent6">
                    <a:lumMod val="75000"/>
                  </a:schemeClr>
                </a:solidFill>
              </a:rPr>
              <a:t>_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</a:rPr>
              <a:t>RESULT </a:t>
            </a:r>
            <a:r>
              <a:rPr lang="el-GR" sz="1600" dirty="0"/>
              <a:t>περιέχει τους αθλητές που πήραν μετάλλια σε κάθε αγώνισμα, συγκεκριμένα το αγώνισμα (</a:t>
            </a:r>
            <a:r>
              <a:rPr lang="en-US" sz="1600" dirty="0"/>
              <a:t>event</a:t>
            </a:r>
            <a:r>
              <a:rPr lang="el-GR" sz="1600" dirty="0"/>
              <a:t>_</a:t>
            </a:r>
            <a:r>
              <a:rPr lang="en-US" sz="1600" dirty="0"/>
              <a:t>id</a:t>
            </a:r>
            <a:r>
              <a:rPr lang="el-GR" sz="1600" dirty="0"/>
              <a:t>), τον αθλητή (</a:t>
            </a:r>
            <a:r>
              <a:rPr lang="en-US" sz="1600" dirty="0"/>
              <a:t>athlete</a:t>
            </a:r>
            <a:r>
              <a:rPr lang="el-GR" sz="1600" dirty="0"/>
              <a:t>_</a:t>
            </a:r>
            <a:r>
              <a:rPr lang="en-US" sz="1600" dirty="0"/>
              <a:t>id</a:t>
            </a:r>
            <a:r>
              <a:rPr lang="el-GR" sz="1600" dirty="0"/>
              <a:t>) και το μετάλλιο (</a:t>
            </a:r>
            <a:r>
              <a:rPr lang="en-US" sz="1600" dirty="0"/>
              <a:t>result</a:t>
            </a:r>
            <a:r>
              <a:rPr lang="el-GR" sz="1600" dirty="0"/>
              <a:t>) που αυτός </a:t>
            </a:r>
            <a:r>
              <a:rPr lang="el-GR" sz="1600" dirty="0" smtClean="0"/>
              <a:t>πήρε</a:t>
            </a:r>
            <a:r>
              <a:rPr lang="el-GR" sz="1600" dirty="0"/>
              <a:t>. Το γνώρισμα </a:t>
            </a:r>
            <a:r>
              <a:rPr lang="en-US" sz="1600" dirty="0"/>
              <a:t>result </a:t>
            </a:r>
            <a:r>
              <a:rPr lang="el-GR" sz="1600" dirty="0"/>
              <a:t>παίρνει τις τιμές, </a:t>
            </a:r>
            <a:r>
              <a:rPr lang="en-US" sz="1600" dirty="0"/>
              <a:t>Gold</a:t>
            </a:r>
            <a:r>
              <a:rPr lang="el-GR" sz="1600" dirty="0"/>
              <a:t>, </a:t>
            </a:r>
            <a:r>
              <a:rPr lang="en-US" sz="1600" dirty="0"/>
              <a:t>Silver </a:t>
            </a:r>
            <a:r>
              <a:rPr lang="el-GR" sz="1600" dirty="0"/>
              <a:t>και  </a:t>
            </a:r>
            <a:r>
              <a:rPr lang="en-US" sz="1600" dirty="0"/>
              <a:t>Bronze</a:t>
            </a:r>
            <a:r>
              <a:rPr lang="el-GR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871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26D481-263F-456F-AE7B-0C0FEF0745FD}" type="slidenum">
              <a:rPr lang="el-GR" altLang="en-US" smtClean="0"/>
              <a:pPr/>
              <a:t>132</a:t>
            </a:fld>
            <a:endParaRPr lang="el-GR" altLang="en-US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8</a:t>
            </a:r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46" y="1148862"/>
            <a:ext cx="2745153" cy="17343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552" y="1367692"/>
            <a:ext cx="1858279" cy="935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952" y="1000369"/>
            <a:ext cx="1944371" cy="188284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97693" y="3556382"/>
            <a:ext cx="870243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(α) Για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καθένα από τα παρακάτω ερωτήματα εξηγείστε με απλά λόγια τι σημαίνουν και δώστε το αποτέλεσμα τους (σε μορφή πίνακα) όταν εκτελεστούν στο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παρακάτω στιγμιότυπο.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n-US" sz="20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age&lt;25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(ATLETE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* EVENT_RESULT),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όπου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*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 φυσική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(ii)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n-US" sz="2000" baseline="-25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athlete_id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aseline="-25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event_id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(EVENT_RESULT)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÷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π</a:t>
            </a:r>
            <a:r>
              <a:rPr lang="en-US" sz="2000" baseline="-25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event_id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0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athlete_id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‘A5’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(EVENT_RESULT))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(iii) {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| EVENT(t) AND 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∃r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(EVENT_RESULT(r) AND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r.athlete_id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‘A4’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t.event_id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r.event_id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))}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5015" y="595649"/>
            <a:ext cx="84367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b="1" dirty="0" smtClean="0"/>
              <a:t>		</a:t>
            </a:r>
            <a:r>
              <a:rPr lang="en-US" b="1" dirty="0" smtClean="0"/>
              <a:t>ATHLETE</a:t>
            </a:r>
            <a:r>
              <a:rPr lang="el-GR" b="1" dirty="0"/>
              <a:t>	</a:t>
            </a:r>
            <a:r>
              <a:rPr lang="el-GR" b="1" dirty="0" smtClean="0"/>
              <a:t>			    </a:t>
            </a:r>
            <a:r>
              <a:rPr lang="en-US" b="1" dirty="0" smtClean="0"/>
              <a:t>EVENT</a:t>
            </a:r>
            <a:r>
              <a:rPr lang="el-GR" b="1" dirty="0" smtClean="0"/>
              <a:t>			</a:t>
            </a:r>
            <a:r>
              <a:rPr lang="el-GR" b="1" dirty="0"/>
              <a:t> </a:t>
            </a:r>
            <a:r>
              <a:rPr lang="el-GR" b="1" dirty="0" smtClean="0"/>
              <a:t>  </a:t>
            </a:r>
            <a:r>
              <a:rPr lang="en-US" b="1" dirty="0" smtClean="0"/>
              <a:t>EVENT_RESULT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417214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26D481-263F-456F-AE7B-0C0FEF0745FD}" type="slidenum">
              <a:rPr lang="el-GR" altLang="en-US" smtClean="0"/>
              <a:pPr/>
              <a:t>133</a:t>
            </a:fld>
            <a:endParaRPr lang="el-GR" altLang="en-US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8</a:t>
            </a:r>
          </a:p>
        </p:txBody>
      </p:sp>
      <p:sp>
        <p:nvSpPr>
          <p:cNvPr id="2" name="Rectangle 1"/>
          <p:cNvSpPr/>
          <p:nvPr/>
        </p:nvSpPr>
        <p:spPr>
          <a:xfrm>
            <a:off x="292100" y="3193163"/>
            <a:ext cx="870243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(</a:t>
            </a:r>
            <a:r>
              <a:rPr lang="el-GR" sz="2000" dirty="0" smtClean="0"/>
              <a:t>β</a:t>
            </a:r>
            <a:r>
              <a:rPr lang="el-GR" sz="2000" dirty="0"/>
              <a:t>)  Δώστε ερωτήσεις σε σχεσιακή άλγεβρα που να έχουν ως αποτέλεσμα</a:t>
            </a:r>
            <a:r>
              <a:rPr lang="el-GR" sz="2000" dirty="0" smtClean="0"/>
              <a:t>:</a:t>
            </a:r>
            <a:endParaRPr lang="el-GR" sz="2000" dirty="0"/>
          </a:p>
          <a:p>
            <a:pPr marL="514350" indent="-514350">
              <a:buAutoNum type="romanLcParenBoth"/>
            </a:pPr>
            <a:r>
              <a:rPr lang="el-GR" sz="2000" dirty="0" smtClean="0"/>
              <a:t>το </a:t>
            </a:r>
            <a:r>
              <a:rPr lang="en-US" sz="2000" dirty="0"/>
              <a:t>id </a:t>
            </a:r>
            <a:r>
              <a:rPr lang="el-GR" sz="2000" dirty="0"/>
              <a:t>των αθλητών που έχουν κερδίσει μόνο χρυσά (</a:t>
            </a:r>
            <a:r>
              <a:rPr lang="en-US" sz="2000" dirty="0"/>
              <a:t>gold</a:t>
            </a:r>
            <a:r>
              <a:rPr lang="el-GR" sz="2000" dirty="0"/>
              <a:t>) </a:t>
            </a:r>
            <a:r>
              <a:rPr lang="el-GR" sz="2000" dirty="0" smtClean="0"/>
              <a:t>μετάλλια</a:t>
            </a:r>
            <a:endParaRPr lang="el-GR" sz="2000" dirty="0"/>
          </a:p>
          <a:p>
            <a:r>
              <a:rPr lang="el-GR" sz="2000" dirty="0"/>
              <a:t>(</a:t>
            </a:r>
            <a:r>
              <a:rPr lang="en-US" sz="2000" dirty="0"/>
              <a:t>ii</a:t>
            </a:r>
            <a:r>
              <a:rPr lang="el-GR" sz="2000" dirty="0"/>
              <a:t>) </a:t>
            </a:r>
            <a:r>
              <a:rPr lang="en-US" sz="2000" dirty="0" smtClean="0"/>
              <a:t>  </a:t>
            </a:r>
            <a:r>
              <a:rPr lang="el-GR" sz="2000" dirty="0" smtClean="0"/>
              <a:t>το </a:t>
            </a:r>
            <a:r>
              <a:rPr lang="en-US" sz="2000" dirty="0"/>
              <a:t>id </a:t>
            </a:r>
            <a:r>
              <a:rPr lang="el-GR" sz="2000" dirty="0"/>
              <a:t>των Αμερικάνων αθλητών που πήραν μετάλλιο στο αγώνισμα με όνομα “100</a:t>
            </a:r>
            <a:r>
              <a:rPr lang="en-US" sz="2000" dirty="0"/>
              <a:t>m Sprint</a:t>
            </a:r>
            <a:r>
              <a:rPr lang="el-GR" sz="2000" dirty="0"/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22938" y="1605206"/>
            <a:ext cx="54981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ATHLETE(</a:t>
            </a:r>
            <a:r>
              <a:rPr lang="en-US" sz="2000" u="sng" dirty="0" err="1" smtClean="0"/>
              <a:t>athlete_id</a:t>
            </a:r>
            <a:r>
              <a:rPr lang="en-US" sz="2000" dirty="0" smtClean="0"/>
              <a:t>, country, name, age)</a:t>
            </a:r>
            <a:endParaRPr lang="el-GR" sz="2000" dirty="0" smtClean="0"/>
          </a:p>
          <a:p>
            <a:r>
              <a:rPr lang="en-US" sz="2000" dirty="0" smtClean="0"/>
              <a:t>EVENT(</a:t>
            </a:r>
            <a:r>
              <a:rPr lang="en-US" sz="2000" u="sng" dirty="0" err="1" smtClean="0"/>
              <a:t>event_id</a:t>
            </a:r>
            <a:r>
              <a:rPr lang="en-US" sz="2000" dirty="0" smtClean="0"/>
              <a:t>, name)</a:t>
            </a:r>
            <a:endParaRPr lang="el-GR" sz="2000" dirty="0" smtClean="0"/>
          </a:p>
          <a:p>
            <a:r>
              <a:rPr lang="en-US" sz="2000" dirty="0" smtClean="0"/>
              <a:t>EVENT_RESULT(</a:t>
            </a:r>
            <a:r>
              <a:rPr lang="en-US" sz="2000" u="sng" dirty="0" err="1" smtClean="0"/>
              <a:t>event_id</a:t>
            </a:r>
            <a:r>
              <a:rPr lang="en-US" sz="2000" dirty="0"/>
              <a:t>, </a:t>
            </a:r>
            <a:r>
              <a:rPr lang="en-US" sz="2000" u="sng" dirty="0" err="1"/>
              <a:t>athlete_id</a:t>
            </a:r>
            <a:r>
              <a:rPr lang="en-US" sz="2000" dirty="0"/>
              <a:t>, result</a:t>
            </a:r>
            <a:r>
              <a:rPr lang="en-US" sz="2000" dirty="0" smtClean="0"/>
              <a:t>)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57175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26D481-263F-456F-AE7B-0C0FEF0745FD}" type="slidenum">
              <a:rPr lang="el-GR" altLang="en-US" smtClean="0"/>
              <a:pPr/>
              <a:t>134</a:t>
            </a:fld>
            <a:endParaRPr lang="el-GR" altLang="en-US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6354" y="212532"/>
            <a:ext cx="84367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ATHLETE(</a:t>
            </a:r>
            <a:r>
              <a:rPr lang="en-US" sz="2000" u="sng" dirty="0" err="1" smtClean="0"/>
              <a:t>athlete_id</a:t>
            </a:r>
            <a:r>
              <a:rPr lang="en-US" sz="2000" dirty="0" smtClean="0"/>
              <a:t>, country, name, age)</a:t>
            </a:r>
            <a:endParaRPr lang="el-GR" sz="2000" dirty="0" smtClean="0"/>
          </a:p>
          <a:p>
            <a:r>
              <a:rPr lang="en-US" sz="2000" dirty="0" smtClean="0"/>
              <a:t>EVENT(</a:t>
            </a:r>
            <a:r>
              <a:rPr lang="en-US" sz="2000" u="sng" dirty="0" err="1" smtClean="0"/>
              <a:t>event_id</a:t>
            </a:r>
            <a:r>
              <a:rPr lang="en-US" sz="2000" dirty="0" smtClean="0"/>
              <a:t>, name)</a:t>
            </a:r>
            <a:endParaRPr lang="el-GR" sz="2000" dirty="0" smtClean="0"/>
          </a:p>
          <a:p>
            <a:r>
              <a:rPr lang="en-US" sz="2000" dirty="0" smtClean="0"/>
              <a:t>EVENT_RESULT(</a:t>
            </a:r>
            <a:r>
              <a:rPr lang="en-US" sz="2000" u="sng" dirty="0" err="1" smtClean="0"/>
              <a:t>event_id</a:t>
            </a:r>
            <a:r>
              <a:rPr lang="en-US" sz="2000" dirty="0"/>
              <a:t>, </a:t>
            </a:r>
            <a:r>
              <a:rPr lang="en-US" sz="2000" u="sng" dirty="0" err="1"/>
              <a:t>athlete_id</a:t>
            </a:r>
            <a:r>
              <a:rPr lang="en-US" sz="2000" dirty="0"/>
              <a:t>, result</a:t>
            </a:r>
            <a:r>
              <a:rPr lang="en-US" sz="2000" dirty="0" smtClean="0"/>
              <a:t>)</a:t>
            </a:r>
            <a:endParaRPr lang="el-GR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92100" y="1504002"/>
            <a:ext cx="828137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(γ) Δώστε ερωτήσεις σε </a:t>
            </a:r>
            <a:r>
              <a:rPr lang="en-US" dirty="0"/>
              <a:t>SQL </a:t>
            </a:r>
            <a:r>
              <a:rPr lang="el-GR" dirty="0"/>
              <a:t>που να έχουν ως αποτέλεσμα:</a:t>
            </a: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l-GR" dirty="0"/>
              <a:t>για κάθε αθλητή τον αριθμό των μεταλλίων που κέρδισε (ζεύγη: </a:t>
            </a:r>
            <a:r>
              <a:rPr lang="en-US" dirty="0"/>
              <a:t>id</a:t>
            </a:r>
            <a:r>
              <a:rPr lang="el-GR" dirty="0"/>
              <a:t>-αθλητή, αριθμός μεταλλίων) σε φθίνουσα διάταξη βάσει του αριθμού μεταλλίων, αγνοείστε όσους αθλητές δεν πήραν μετάλλια</a:t>
            </a: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ii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l-GR" dirty="0"/>
              <a:t>τροποποιείστε την ερώτηση γ(</a:t>
            </a:r>
            <a:r>
              <a:rPr lang="en-US" dirty="0" err="1"/>
              <a:t>i</a:t>
            </a:r>
            <a:r>
              <a:rPr lang="el-GR" dirty="0"/>
              <a:t>) ώστε να περιλαμβάνονται στην απάντηση και οι αθλητές που δεν πήραν μετάλλια (να εμφανίζονται με αριθμό μεταλλίων 0).</a:t>
            </a: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iii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n-US" dirty="0" smtClean="0"/>
              <a:t>	</a:t>
            </a:r>
            <a:r>
              <a:rPr lang="el-GR" dirty="0" smtClean="0"/>
              <a:t>το </a:t>
            </a:r>
            <a:r>
              <a:rPr lang="en-US" dirty="0"/>
              <a:t>id </a:t>
            </a:r>
            <a:r>
              <a:rPr lang="el-GR" dirty="0"/>
              <a:t>των αθλητών που έχουν κερδίσει μόνο χρυσά (</a:t>
            </a:r>
            <a:r>
              <a:rPr lang="en-US" dirty="0"/>
              <a:t>gold</a:t>
            </a:r>
            <a:r>
              <a:rPr lang="el-GR" dirty="0"/>
              <a:t>) μετάλλια</a:t>
            </a:r>
          </a:p>
          <a:p>
            <a:r>
              <a:rPr lang="el-GR" dirty="0"/>
              <a:t>χρησιμοποιώντας </a:t>
            </a:r>
            <a:r>
              <a:rPr lang="en-US" dirty="0"/>
              <a:t>in</a:t>
            </a:r>
            <a:r>
              <a:rPr lang="el-GR" dirty="0"/>
              <a:t>/</a:t>
            </a:r>
            <a:r>
              <a:rPr lang="en-US" dirty="0"/>
              <a:t>not in</a:t>
            </a:r>
            <a:r>
              <a:rPr lang="el-GR" dirty="0"/>
              <a:t>.</a:t>
            </a:r>
            <a:endParaRPr lang="en-US" dirty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iv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l-GR" dirty="0"/>
              <a:t>τις χώρες που έχουν πάρει τουλάχιστον 5 </a:t>
            </a:r>
            <a:r>
              <a:rPr lang="el-GR" dirty="0" smtClean="0"/>
              <a:t>μετάλλια </a:t>
            </a:r>
            <a:r>
              <a:rPr lang="el-GR" dirty="0"/>
              <a:t>(ζεύγη: χώρα, αριθμός μεταλλίων) σε φθίνουσα διάταξη βάσει του αριθμού </a:t>
            </a:r>
            <a:r>
              <a:rPr lang="el-GR" dirty="0" smtClean="0"/>
              <a:t>μεταλλίων</a:t>
            </a:r>
            <a:r>
              <a:rPr lang="en-US" dirty="0"/>
              <a:t> </a:t>
            </a:r>
            <a:r>
              <a:rPr lang="el-GR" dirty="0" smtClean="0"/>
              <a:t>(υποθέστε ότι τα αγωνίσματα είναι ατομικά).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1890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1E9695-169A-4F17-910E-5A0A6E2A261B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282627" name="Text Box 3"/>
          <p:cNvSpPr txBox="1">
            <a:spLocks noChangeArrowheads="1"/>
          </p:cNvSpPr>
          <p:nvPr/>
        </p:nvSpPr>
        <p:spPr bwMode="auto">
          <a:xfrm>
            <a:off x="1019542" y="3159112"/>
            <a:ext cx="7772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Plays;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82628" name="Text Box 4"/>
          <p:cNvSpPr txBox="1">
            <a:spLocks noChangeArrowheads="1"/>
          </p:cNvSpPr>
          <p:nvPr/>
        </p:nvSpPr>
        <p:spPr bwMode="auto">
          <a:xfrm>
            <a:off x="685800" y="23622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όλων των γνωρισμάτων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2916238" y="4437063"/>
            <a:ext cx="4679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800" b="0" i="1">
                <a:latin typeface="Calibri" pitchFamily="34" charset="0"/>
                <a:ea typeface="Calibri" pitchFamily="34" charset="0"/>
                <a:cs typeface="Calibri" pitchFamily="34" charset="0"/>
              </a:rPr>
              <a:t>Η «μικρότερη» </a:t>
            </a:r>
            <a:r>
              <a:rPr lang="en-US" sz="1800" b="0" i="1">
                <a:latin typeface="Calibri" pitchFamily="34" charset="0"/>
                <a:ea typeface="Calibri" pitchFamily="34" charset="0"/>
                <a:cs typeface="Calibri" pitchFamily="34" charset="0"/>
              </a:rPr>
              <a:t>SQL </a:t>
            </a:r>
            <a:r>
              <a:rPr lang="el-GR" sz="1800" b="0" i="1">
                <a:latin typeface="Calibri" pitchFamily="34" charset="0"/>
                <a:ea typeface="Calibri" pitchFamily="34" charset="0"/>
                <a:cs typeface="Calibri" pitchFamily="34" charset="0"/>
              </a:rPr>
              <a:t>ερώτηση (μας δίνει το περιεχόμενο του αντίστοιχου πίνακα)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 *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2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2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7" grpId="0" autoUpdateAnimBg="0"/>
      <p:bldP spid="28262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85908F-2378-4A77-A97F-BFDDD860A435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283651" name="Text Box 3"/>
          <p:cNvSpPr txBox="1">
            <a:spLocks noChangeArrowheads="1"/>
          </p:cNvSpPr>
          <p:nvPr/>
        </p:nvSpPr>
        <p:spPr bwMode="auto">
          <a:xfrm>
            <a:off x="1042988" y="3357563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/60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83652" name="Text Box 4"/>
          <p:cNvSpPr txBox="1">
            <a:spLocks noChangeArrowheads="1"/>
          </p:cNvSpPr>
          <p:nvPr/>
        </p:nvSpPr>
        <p:spPr bwMode="auto">
          <a:xfrm>
            <a:off x="539750" y="4508500"/>
            <a:ext cx="800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Επιστρέφει μια σχέση ίδια με τη σχέση Ταινία μόνο που το γνώρισμα διάρκεια μας δίνει τις ώρες  (έχει διαιρεθεί με το 60)</a:t>
            </a:r>
          </a:p>
        </p:txBody>
      </p:sp>
      <p:sp>
        <p:nvSpPr>
          <p:cNvPr id="283653" name="Text Box 5"/>
          <p:cNvSpPr txBox="1">
            <a:spLocks noChangeArrowheads="1"/>
          </p:cNvSpPr>
          <p:nvPr/>
        </p:nvSpPr>
        <p:spPr bwMode="auto">
          <a:xfrm>
            <a:off x="611188" y="2060575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Αριθμητικές πράξεις (+, -, *, /) ανάμεσα σε σταθερές ή γνωρίσματα πλειάδων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3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1" grpId="0" autoUpdateAnimBg="0"/>
      <p:bldP spid="283652" grpId="0" autoUpdateAnimBg="0"/>
      <p:bldP spid="28365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C81222-039D-4834-BF96-AA72868B1811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285699" name="Text Box 3"/>
          <p:cNvSpPr txBox="1">
            <a:spLocks noChangeArrowheads="1"/>
          </p:cNvSpPr>
          <p:nvPr/>
        </p:nvSpPr>
        <p:spPr bwMode="auto">
          <a:xfrm>
            <a:off x="609600" y="3200400"/>
            <a:ext cx="80772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Λογικοί τελεστές: </a:t>
            </a:r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Τελεστές σύγκρισης: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&lt;&gt;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between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not between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ανάμεσα σε αριθμητικές εκφράσεις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συμβολοσειρές (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strings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),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ειδικούς τύπους.</a:t>
            </a:r>
          </a:p>
        </p:txBody>
      </p:sp>
      <p:sp>
        <p:nvSpPr>
          <p:cNvPr id="285700" name="Text Box 4"/>
          <p:cNvSpPr txBox="1">
            <a:spLocks noChangeArrowheads="1"/>
          </p:cNvSpPr>
          <p:nvPr/>
        </p:nvSpPr>
        <p:spPr bwMode="auto">
          <a:xfrm>
            <a:off x="2484438" y="2276475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του </a:t>
            </a:r>
            <a:r>
              <a:rPr lang="en-US" sz="2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28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where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699" grpId="0" autoUpdateAnimBg="0"/>
      <p:bldP spid="28570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77F806-4536-476D-AD8F-CBCBDDBBD5F7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284676" name="Text Box 4"/>
          <p:cNvSpPr txBox="1">
            <a:spLocks noChangeArrowheads="1"/>
          </p:cNvSpPr>
          <p:nvPr/>
        </p:nvSpPr>
        <p:spPr bwMode="auto">
          <a:xfrm>
            <a:off x="361950" y="3225800"/>
            <a:ext cx="853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Τον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 όλων των ταινιών που γυρίστηκαν μετά το 1995 και είναι ασπρόμαυρες</a:t>
            </a:r>
          </a:p>
        </p:txBody>
      </p:sp>
      <p:sp>
        <p:nvSpPr>
          <p:cNvPr id="284677" name="Text Box 5"/>
          <p:cNvSpPr txBox="1">
            <a:spLocks noChangeArrowheads="1"/>
          </p:cNvSpPr>
          <p:nvPr/>
        </p:nvSpPr>
        <p:spPr bwMode="auto">
          <a:xfrm>
            <a:off x="1547813" y="4284663"/>
            <a:ext cx="60721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1995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Type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'Ασπρόμαυρη‘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431342" y="1570986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6" grpId="0" autoUpdateAnimBg="0"/>
      <p:bldP spid="284677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2B4EA2-ADE2-4B4C-8437-E6829C683B08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86723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Χ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ρήση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between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</p:txBody>
      </p:sp>
      <p:sp>
        <p:nvSpPr>
          <p:cNvPr id="286724" name="Text Box 4"/>
          <p:cNvSpPr txBox="1">
            <a:spLocks noChangeArrowheads="1"/>
          </p:cNvSpPr>
          <p:nvPr/>
        </p:nvSpPr>
        <p:spPr bwMode="auto">
          <a:xfrm>
            <a:off x="838200" y="2807905"/>
            <a:ext cx="7467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Title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BETWEEN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1990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1995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86725" name="Text Box 5"/>
          <p:cNvSpPr txBox="1">
            <a:spLocks noChangeArrowheads="1"/>
          </p:cNvSpPr>
          <p:nvPr/>
        </p:nvSpPr>
        <p:spPr bwMode="auto">
          <a:xfrm>
            <a:off x="914400" y="4724400"/>
            <a:ext cx="7467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Title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1990 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1995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86726" name="Text Box 6"/>
          <p:cNvSpPr txBox="1">
            <a:spLocks noChangeArrowheads="1"/>
          </p:cNvSpPr>
          <p:nvPr/>
        </p:nvSpPr>
        <p:spPr bwMode="auto">
          <a:xfrm>
            <a:off x="457200" y="4191000"/>
            <a:ext cx="243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αντί του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263391" y="1343152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3" grpId="0" autoUpdateAnimBg="0"/>
      <p:bldP spid="286724" grpId="0" autoUpdateAnimBg="0"/>
      <p:bldP spid="286725" grpId="0" autoUpdateAnimBg="0"/>
      <p:bldP spid="28672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325BB8-1945-4E10-9D23-4E4FCFBEB861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87747" name="Text Box 3"/>
          <p:cNvSpPr txBox="1">
            <a:spLocks noChangeArrowheads="1"/>
          </p:cNvSpPr>
          <p:nvPr/>
        </p:nvSpPr>
        <p:spPr bwMode="auto">
          <a:xfrm>
            <a:off x="755650" y="2708275"/>
            <a:ext cx="7543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Όταν το ίδιο γνώρισμα εμφανίζεται στο σχήμα περισσότερων από μια σχέσεων, τότε διάκριση βάση του συμβολισμού: 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&lt;όνομα-σχέσης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όνομα-γνωρίσματος&gt;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7EBB09-1F2F-4935-B7A4-F45E03F75513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l-GR" sz="2000" i="1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457200" y="2025650"/>
            <a:ext cx="843915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/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Δύο γλώσσες ερωτήσεων που αποτελούν το θεωρητικό υπόβαθρο</a:t>
            </a:r>
          </a:p>
          <a:p>
            <a:pPr marL="457200" indent="-457200" algn="just" eaLnBrk="0" hangingPunct="0"/>
            <a:endParaRPr lang="el-GR" sz="2400" b="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μια άλγεβρα συνόλων που αφορά πράξεις πάνω σε σχέσεις</a:t>
            </a:r>
          </a:p>
          <a:p>
            <a:pPr marL="457200" indent="-457200" algn="just" eaLnBrk="0" hangingPunct="0"/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 λογισμό (πλειάδων)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δηλωτικό τρόπο έκφρασης ερωτήσεων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 είδαμε μέχρι τώρα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4B6107-1E56-41C6-A3F5-2BCF2EA537CC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464900" name="Text Box 4"/>
          <p:cNvSpPr txBox="1">
            <a:spLocks noChangeArrowheads="1"/>
          </p:cNvSpPr>
          <p:nvPr/>
        </p:nvSpPr>
        <p:spPr bwMode="auto">
          <a:xfrm>
            <a:off x="469900" y="2636838"/>
            <a:ext cx="82057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φυσικής συνένωσης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ους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ηθοποιούς (το όνομα τους) που γεννήθηκαν πριν το 1950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έπαιξαν σε ταινίες μετά το 2010</a:t>
            </a:r>
          </a:p>
        </p:txBody>
      </p:sp>
      <p:sp>
        <p:nvSpPr>
          <p:cNvPr id="464901" name="Text Box 5"/>
          <p:cNvSpPr txBox="1">
            <a:spLocks noChangeArrowheads="1"/>
          </p:cNvSpPr>
          <p:nvPr/>
        </p:nvSpPr>
        <p:spPr bwMode="auto">
          <a:xfrm>
            <a:off x="900113" y="3716338"/>
            <a:ext cx="73914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Actor.Year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-of-Birth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&lt; 1950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&gt; 2010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n-US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Plays.Name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4970463" y="5491163"/>
            <a:ext cx="3384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Προσοχή στις συνθήκες συνένωσης </a:t>
            </a:r>
          </a:p>
        </p:txBody>
      </p:sp>
      <p:sp>
        <p:nvSpPr>
          <p:cNvPr id="22537" name="Line 10"/>
          <p:cNvSpPr>
            <a:spLocks noChangeShapeType="1"/>
          </p:cNvSpPr>
          <p:nvPr/>
        </p:nvSpPr>
        <p:spPr bwMode="auto">
          <a:xfrm flipH="1" flipV="1">
            <a:off x="4787900" y="5229225"/>
            <a:ext cx="215900" cy="433388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2539" name="Freeform 13"/>
          <p:cNvSpPr>
            <a:spLocks/>
          </p:cNvSpPr>
          <p:nvPr/>
        </p:nvSpPr>
        <p:spPr bwMode="auto">
          <a:xfrm>
            <a:off x="1206500" y="4945063"/>
            <a:ext cx="4378325" cy="579437"/>
          </a:xfrm>
          <a:custGeom>
            <a:avLst/>
            <a:gdLst>
              <a:gd name="T0" fmla="*/ 238125 w 4070350"/>
              <a:gd name="T1" fmla="*/ 103187 h 582612"/>
              <a:gd name="T2" fmla="*/ 1581150 w 4070350"/>
              <a:gd name="T3" fmla="*/ 7937 h 582612"/>
              <a:gd name="T4" fmla="*/ 2990850 w 4070350"/>
              <a:gd name="T5" fmla="*/ 55562 h 582612"/>
              <a:gd name="T6" fmla="*/ 3676650 w 4070350"/>
              <a:gd name="T7" fmla="*/ 46037 h 582612"/>
              <a:gd name="T8" fmla="*/ 3914774 w 4070350"/>
              <a:gd name="T9" fmla="*/ 65087 h 582612"/>
              <a:gd name="T10" fmla="*/ 4038600 w 4070350"/>
              <a:gd name="T11" fmla="*/ 284162 h 582612"/>
              <a:gd name="T12" fmla="*/ 3724274 w 4070350"/>
              <a:gd name="T13" fmla="*/ 493712 h 582612"/>
              <a:gd name="T14" fmla="*/ 3171824 w 4070350"/>
              <a:gd name="T15" fmla="*/ 512762 h 582612"/>
              <a:gd name="T16" fmla="*/ 2428874 w 4070350"/>
              <a:gd name="T17" fmla="*/ 484187 h 582612"/>
              <a:gd name="T18" fmla="*/ 1524000 w 4070350"/>
              <a:gd name="T19" fmla="*/ 512762 h 582612"/>
              <a:gd name="T20" fmla="*/ 1000125 w 4070350"/>
              <a:gd name="T21" fmla="*/ 579437 h 582612"/>
              <a:gd name="T22" fmla="*/ 323850 w 4070350"/>
              <a:gd name="T23" fmla="*/ 531812 h 582612"/>
              <a:gd name="T24" fmla="*/ 142875 w 4070350"/>
              <a:gd name="T25" fmla="*/ 417512 h 582612"/>
              <a:gd name="T26" fmla="*/ 152400 w 4070350"/>
              <a:gd name="T27" fmla="*/ 217487 h 582612"/>
              <a:gd name="T28" fmla="*/ 238125 w 4070350"/>
              <a:gd name="T29" fmla="*/ 103187 h 58261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4070350"/>
              <a:gd name="T46" fmla="*/ 0 h 582612"/>
              <a:gd name="T47" fmla="*/ 4070350 w 4070350"/>
              <a:gd name="T48" fmla="*/ 582612 h 58261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4070350" h="582612">
                <a:moveTo>
                  <a:pt x="238125" y="103187"/>
                </a:moveTo>
                <a:cubicBezTo>
                  <a:pt x="476250" y="68262"/>
                  <a:pt x="1122363" y="15874"/>
                  <a:pt x="1581150" y="7937"/>
                </a:cubicBezTo>
                <a:cubicBezTo>
                  <a:pt x="2039937" y="0"/>
                  <a:pt x="2641600" y="49212"/>
                  <a:pt x="2990850" y="55562"/>
                </a:cubicBezTo>
                <a:lnTo>
                  <a:pt x="3676650" y="46037"/>
                </a:lnTo>
                <a:cubicBezTo>
                  <a:pt x="3830637" y="47624"/>
                  <a:pt x="3854450" y="25399"/>
                  <a:pt x="3914775" y="65087"/>
                </a:cubicBezTo>
                <a:cubicBezTo>
                  <a:pt x="3975100" y="104775"/>
                  <a:pt x="4070350" y="212725"/>
                  <a:pt x="4038600" y="284162"/>
                </a:cubicBezTo>
                <a:cubicBezTo>
                  <a:pt x="4006850" y="355599"/>
                  <a:pt x="3868737" y="455612"/>
                  <a:pt x="3724275" y="493712"/>
                </a:cubicBezTo>
                <a:cubicBezTo>
                  <a:pt x="3579813" y="531812"/>
                  <a:pt x="3387725" y="514349"/>
                  <a:pt x="3171825" y="512762"/>
                </a:cubicBezTo>
                <a:cubicBezTo>
                  <a:pt x="2955925" y="511175"/>
                  <a:pt x="2703512" y="484187"/>
                  <a:pt x="2428875" y="484187"/>
                </a:cubicBezTo>
                <a:cubicBezTo>
                  <a:pt x="2154238" y="484187"/>
                  <a:pt x="1762125" y="496887"/>
                  <a:pt x="1524000" y="512762"/>
                </a:cubicBezTo>
                <a:cubicBezTo>
                  <a:pt x="1285875" y="528637"/>
                  <a:pt x="1200150" y="576262"/>
                  <a:pt x="1000125" y="579437"/>
                </a:cubicBezTo>
                <a:cubicBezTo>
                  <a:pt x="800100" y="582612"/>
                  <a:pt x="466725" y="558799"/>
                  <a:pt x="323850" y="531812"/>
                </a:cubicBezTo>
                <a:cubicBezTo>
                  <a:pt x="180975" y="504825"/>
                  <a:pt x="171450" y="469899"/>
                  <a:pt x="142875" y="417512"/>
                </a:cubicBezTo>
                <a:cubicBezTo>
                  <a:pt x="114300" y="365125"/>
                  <a:pt x="136525" y="265112"/>
                  <a:pt x="152400" y="217487"/>
                </a:cubicBezTo>
                <a:cubicBezTo>
                  <a:pt x="168275" y="169862"/>
                  <a:pt x="0" y="138112"/>
                  <a:pt x="238125" y="103187"/>
                </a:cubicBezTo>
                <a:close/>
              </a:path>
            </a:pathLst>
          </a:custGeom>
          <a:noFill/>
          <a:ln w="2857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431342" y="1570986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900" grpId="0" autoUpdateAnimBg="0"/>
      <p:bldP spid="464901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F7F13A-E5E8-4D30-8C92-4FAB8B75C6EA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464900" name="Text Box 4"/>
          <p:cNvSpPr txBox="1">
            <a:spLocks noChangeArrowheads="1"/>
          </p:cNvSpPr>
          <p:nvPr/>
        </p:nvSpPr>
        <p:spPr bwMode="auto">
          <a:xfrm>
            <a:off x="755650" y="2789238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φυσικής συνένωσης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Τους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ηθοποιούς που παίζουν σε ασπρόμαυρες ταινίες</a:t>
            </a:r>
          </a:p>
        </p:txBody>
      </p:sp>
      <p:sp>
        <p:nvSpPr>
          <p:cNvPr id="464901" name="Text Box 5"/>
          <p:cNvSpPr txBox="1">
            <a:spLocks noChangeArrowheads="1"/>
          </p:cNvSpPr>
          <p:nvPr/>
        </p:nvSpPr>
        <p:spPr bwMode="auto">
          <a:xfrm>
            <a:off x="900113" y="3868738"/>
            <a:ext cx="7391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n-US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Plays.Title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Movie.Title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Plays.Year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Movie.Year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4716463" y="5526088"/>
            <a:ext cx="2592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 flipH="1" flipV="1">
            <a:off x="6156325" y="5165725"/>
            <a:ext cx="215900" cy="433388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3563" name="Freeform 11"/>
          <p:cNvSpPr>
            <a:spLocks/>
          </p:cNvSpPr>
          <p:nvPr/>
        </p:nvSpPr>
        <p:spPr bwMode="auto">
          <a:xfrm>
            <a:off x="1038225" y="4768850"/>
            <a:ext cx="7135813" cy="511175"/>
          </a:xfrm>
          <a:custGeom>
            <a:avLst/>
            <a:gdLst>
              <a:gd name="T0" fmla="*/ 742950 w 7135813"/>
              <a:gd name="T1" fmla="*/ 60325 h 511175"/>
              <a:gd name="T2" fmla="*/ 2581275 w 7135813"/>
              <a:gd name="T3" fmla="*/ 79375 h 511175"/>
              <a:gd name="T4" fmla="*/ 4991101 w 7135813"/>
              <a:gd name="T5" fmla="*/ 31750 h 511175"/>
              <a:gd name="T6" fmla="*/ 5781673 w 7135813"/>
              <a:gd name="T7" fmla="*/ 22225 h 511175"/>
              <a:gd name="T8" fmla="*/ 6667501 w 7135813"/>
              <a:gd name="T9" fmla="*/ 41275 h 511175"/>
              <a:gd name="T10" fmla="*/ 7010401 w 7135813"/>
              <a:gd name="T11" fmla="*/ 203200 h 511175"/>
              <a:gd name="T12" fmla="*/ 7115173 w 7135813"/>
              <a:gd name="T13" fmla="*/ 403225 h 511175"/>
              <a:gd name="T14" fmla="*/ 6886573 w 7135813"/>
              <a:gd name="T15" fmla="*/ 479425 h 511175"/>
              <a:gd name="T16" fmla="*/ 6438901 w 7135813"/>
              <a:gd name="T17" fmla="*/ 498475 h 511175"/>
              <a:gd name="T18" fmla="*/ 5400673 w 7135813"/>
              <a:gd name="T19" fmla="*/ 403225 h 511175"/>
              <a:gd name="T20" fmla="*/ 781050 w 7135813"/>
              <a:gd name="T21" fmla="*/ 441325 h 511175"/>
              <a:gd name="T22" fmla="*/ 742950 w 7135813"/>
              <a:gd name="T23" fmla="*/ 60325 h 51117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135813"/>
              <a:gd name="T37" fmla="*/ 0 h 511175"/>
              <a:gd name="T38" fmla="*/ 7135813 w 7135813"/>
              <a:gd name="T39" fmla="*/ 511175 h 51117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135813" h="511175">
                <a:moveTo>
                  <a:pt x="742950" y="60325"/>
                </a:moveTo>
                <a:cubicBezTo>
                  <a:pt x="1042987" y="0"/>
                  <a:pt x="1873250" y="84138"/>
                  <a:pt x="2581275" y="79375"/>
                </a:cubicBezTo>
                <a:cubicBezTo>
                  <a:pt x="3289300" y="74613"/>
                  <a:pt x="4991100" y="31750"/>
                  <a:pt x="4991100" y="31750"/>
                </a:cubicBezTo>
                <a:lnTo>
                  <a:pt x="5781675" y="22225"/>
                </a:lnTo>
                <a:cubicBezTo>
                  <a:pt x="6061075" y="23812"/>
                  <a:pt x="6462713" y="11113"/>
                  <a:pt x="6667500" y="41275"/>
                </a:cubicBezTo>
                <a:cubicBezTo>
                  <a:pt x="6872287" y="71437"/>
                  <a:pt x="6935788" y="142875"/>
                  <a:pt x="7010400" y="203200"/>
                </a:cubicBezTo>
                <a:cubicBezTo>
                  <a:pt x="7085013" y="263525"/>
                  <a:pt x="7135813" y="357188"/>
                  <a:pt x="7115175" y="403225"/>
                </a:cubicBezTo>
                <a:cubicBezTo>
                  <a:pt x="7094538" y="449263"/>
                  <a:pt x="6999288" y="463550"/>
                  <a:pt x="6886575" y="479425"/>
                </a:cubicBezTo>
                <a:cubicBezTo>
                  <a:pt x="6773863" y="495300"/>
                  <a:pt x="6686550" y="511175"/>
                  <a:pt x="6438900" y="498475"/>
                </a:cubicBezTo>
                <a:cubicBezTo>
                  <a:pt x="6191250" y="485775"/>
                  <a:pt x="5400675" y="403225"/>
                  <a:pt x="5400675" y="403225"/>
                </a:cubicBezTo>
                <a:cubicBezTo>
                  <a:pt x="4457700" y="393700"/>
                  <a:pt x="1562100" y="495300"/>
                  <a:pt x="781050" y="441325"/>
                </a:cubicBezTo>
                <a:cubicBezTo>
                  <a:pt x="0" y="387350"/>
                  <a:pt x="442913" y="120650"/>
                  <a:pt x="742950" y="60325"/>
                </a:cubicBezTo>
                <a:close/>
              </a:path>
            </a:pathLst>
          </a:custGeom>
          <a:noFill/>
          <a:ln w="2857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431342" y="1570986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900" grpId="0" autoUpdateAnimBg="0"/>
      <p:bldP spid="464901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985494-D49B-4DE7-85C1-A33E63485B5A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685800" y="18796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3413" name="Text Box 5"/>
          <p:cNvSpPr txBox="1">
            <a:spLocks noChangeArrowheads="1"/>
          </p:cNvSpPr>
          <p:nvPr/>
        </p:nvSpPr>
        <p:spPr bwMode="auto">
          <a:xfrm>
            <a:off x="1371600" y="3022600"/>
            <a:ext cx="51816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b="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="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</a:p>
          <a:p>
            <a:pPr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n-US" sz="2000" b="0" baseline="-250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273414" name="Text Box 6"/>
          <p:cNvSpPr txBox="1">
            <a:spLocks noChangeArrowheads="1"/>
          </p:cNvSpPr>
          <p:nvPr/>
        </p:nvSpPr>
        <p:spPr bwMode="auto">
          <a:xfrm>
            <a:off x="749300" y="16510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βασική δομή μιας ερώτησης σε SQL έχει την εξής μορφή:</a:t>
            </a:r>
          </a:p>
        </p:txBody>
      </p:sp>
      <p:sp>
        <p:nvSpPr>
          <p:cNvPr id="273415" name="Text Box 7"/>
          <p:cNvSpPr txBox="1">
            <a:spLocks noChangeArrowheads="1"/>
          </p:cNvSpPr>
          <p:nvPr/>
        </p:nvSpPr>
        <p:spPr bwMode="auto">
          <a:xfrm>
            <a:off x="469900" y="5245100"/>
            <a:ext cx="80645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Ισοδύναμο του: π </a:t>
            </a:r>
            <a:r>
              <a:rPr lang="en-US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8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8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28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28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28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8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746500" y="3492500"/>
            <a:ext cx="3149600" cy="431800"/>
            <a:chOff x="2592" y="2592"/>
            <a:chExt cx="2112" cy="240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2976" y="2592"/>
              <a:ext cx="1728" cy="240"/>
              <a:chOff x="3120" y="2736"/>
              <a:chExt cx="1728" cy="240"/>
            </a:xfrm>
          </p:grpSpPr>
          <p:sp>
            <p:nvSpPr>
              <p:cNvPr id="9239" name="Rectangle 10"/>
              <p:cNvSpPr>
                <a:spLocks noChangeArrowheads="1"/>
              </p:cNvSpPr>
              <p:nvPr/>
            </p:nvSpPr>
            <p:spPr bwMode="auto">
              <a:xfrm>
                <a:off x="3120" y="2736"/>
                <a:ext cx="1296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240" name="Text Box 11"/>
              <p:cNvSpPr txBox="1">
                <a:spLocks noChangeArrowheads="1"/>
              </p:cNvSpPr>
              <p:nvPr/>
            </p:nvSpPr>
            <p:spPr bwMode="auto">
              <a:xfrm>
                <a:off x="3120" y="2736"/>
                <a:ext cx="172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 dirty="0"/>
                  <a:t>ονόματα σχέσεων</a:t>
                </a:r>
              </a:p>
            </p:txBody>
          </p:sp>
        </p:grpSp>
        <p:sp>
          <p:nvSpPr>
            <p:cNvPr id="9238" name="Line 12"/>
            <p:cNvSpPr>
              <a:spLocks noChangeShapeType="1"/>
            </p:cNvSpPr>
            <p:nvPr/>
          </p:nvSpPr>
          <p:spPr bwMode="auto">
            <a:xfrm flipH="1">
              <a:off x="2592" y="2688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657600" y="2489200"/>
            <a:ext cx="2806700" cy="762000"/>
            <a:chOff x="2208" y="2112"/>
            <a:chExt cx="1768" cy="480"/>
          </a:xfrm>
        </p:grpSpPr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2208" y="2112"/>
              <a:ext cx="1768" cy="257"/>
              <a:chOff x="2400" y="2239"/>
              <a:chExt cx="1768" cy="257"/>
            </a:xfrm>
          </p:grpSpPr>
          <p:sp>
            <p:nvSpPr>
              <p:cNvPr id="9235" name="Text Box 15"/>
              <p:cNvSpPr txBox="1">
                <a:spLocks noChangeArrowheads="1"/>
              </p:cNvSpPr>
              <p:nvPr/>
            </p:nvSpPr>
            <p:spPr bwMode="auto">
              <a:xfrm>
                <a:off x="2400" y="2239"/>
                <a:ext cx="17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 dirty="0"/>
                  <a:t>ονόματα γνωρισμάτων</a:t>
                </a:r>
              </a:p>
            </p:txBody>
          </p:sp>
          <p:sp>
            <p:nvSpPr>
              <p:cNvPr id="9236" name="Rectangle 16"/>
              <p:cNvSpPr>
                <a:spLocks noChangeArrowheads="1"/>
              </p:cNvSpPr>
              <p:nvPr/>
            </p:nvSpPr>
            <p:spPr bwMode="auto">
              <a:xfrm>
                <a:off x="2400" y="2256"/>
                <a:ext cx="1584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9234" name="Line 17"/>
            <p:cNvSpPr>
              <a:spLocks noChangeShapeType="1"/>
            </p:cNvSpPr>
            <p:nvPr/>
          </p:nvSpPr>
          <p:spPr bwMode="auto">
            <a:xfrm flipH="1">
              <a:off x="2352" y="240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2857500" y="4318000"/>
            <a:ext cx="3441700" cy="431800"/>
            <a:chOff x="1968" y="2928"/>
            <a:chExt cx="2112" cy="288"/>
          </a:xfrm>
        </p:grpSpPr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2784" y="2928"/>
              <a:ext cx="1296" cy="288"/>
              <a:chOff x="3984" y="3168"/>
              <a:chExt cx="1296" cy="288"/>
            </a:xfrm>
          </p:grpSpPr>
          <p:sp>
            <p:nvSpPr>
              <p:cNvPr id="9231" name="Text Box 20"/>
              <p:cNvSpPr txBox="1">
                <a:spLocks noChangeArrowheads="1"/>
              </p:cNvSpPr>
              <p:nvPr/>
            </p:nvSpPr>
            <p:spPr bwMode="auto">
              <a:xfrm>
                <a:off x="4032" y="3168"/>
                <a:ext cx="124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/>
                  <a:t>συνθήκη</a:t>
                </a:r>
              </a:p>
            </p:txBody>
          </p:sp>
          <p:sp>
            <p:nvSpPr>
              <p:cNvPr id="9232" name="Rectangle 21"/>
              <p:cNvSpPr>
                <a:spLocks noChangeArrowheads="1"/>
              </p:cNvSpPr>
              <p:nvPr/>
            </p:nvSpPr>
            <p:spPr bwMode="auto">
              <a:xfrm>
                <a:off x="3984" y="3168"/>
                <a:ext cx="720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9230" name="Line 22"/>
            <p:cNvSpPr>
              <a:spLocks noChangeShapeType="1"/>
            </p:cNvSpPr>
            <p:nvPr/>
          </p:nvSpPr>
          <p:spPr bwMode="auto">
            <a:xfrm flipH="1">
              <a:off x="1968" y="3072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2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3" grpId="0" autoUpdateAnimBg="0"/>
      <p:bldP spid="273414" grpId="0" autoUpdateAnimBg="0"/>
      <p:bldP spid="273415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2024E2-BEE3-406A-8DDB-3CAAE6783AAC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685800" y="14986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533400" y="1785718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685800" y="2244725"/>
            <a:ext cx="7924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Διαγραφή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διπλότιμων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SELECT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*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(όλα τα γνωρίσματα)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533400" y="3403600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24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10" name="Text Box 7"/>
          <p:cNvSpPr txBox="1">
            <a:spLocks noChangeArrowheads="1"/>
          </p:cNvSpPr>
          <p:nvPr/>
        </p:nvSpPr>
        <p:spPr bwMode="auto">
          <a:xfrm>
            <a:off x="749300" y="3873500"/>
            <a:ext cx="807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Λογικοί τελεστές: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Τελεστές σύγκρισης: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&lt;&gt;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between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between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ανάμεσα σε αριθμητικές εκφράσεις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συμβολοσειρές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strings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),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ειδικούς τύπους.</a:t>
            </a:r>
          </a:p>
        </p:txBody>
      </p:sp>
      <p:sp>
        <p:nvSpPr>
          <p:cNvPr id="12" name="Title 2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7400" y="5422900"/>
            <a:ext cx="706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</a:rPr>
              <a:t>Τα αποτελέσματα μιας ερώτησης </a:t>
            </a:r>
            <a:r>
              <a:rPr lang="el-GR" sz="2400" u="sng" dirty="0" smtClean="0">
                <a:solidFill>
                  <a:schemeClr val="accent3">
                    <a:lumMod val="75000"/>
                  </a:schemeClr>
                </a:solidFill>
              </a:rPr>
              <a:t>ΔΕΝ</a:t>
            </a: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</a:rPr>
              <a:t> αποθηκεύονται</a:t>
            </a:r>
            <a:endParaRPr lang="el-GR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31D882-1714-4B1A-A0C2-205D33187117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1576388" y="17637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781050" y="2946400"/>
            <a:ext cx="7550150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Όλα τα συστατικά που αρέσουν σε φοιτητές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που αρέσουν στον φοιτητή Δημήτρη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της πίτσας Σπέσιαλ</a:t>
            </a: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συστατικά που αρέσουν στον φοιτητή Δημήτρη 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A001CA-4FEE-4899-AD21-62FAE460C970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708025" y="16240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Pizza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smtClean="0"/>
              <a:t>Name</a:t>
            </a:r>
            <a:r>
              <a:rPr lang="el-GR" sz="1000" dirty="0"/>
              <a:t>	</a:t>
            </a:r>
            <a:r>
              <a:rPr lang="en-US" sz="1000" dirty="0" smtClean="0"/>
              <a:t>	Ingredient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/>
              <a:t>Vegetarian	</a:t>
            </a:r>
            <a:r>
              <a:rPr lang="el-GR" sz="1000" dirty="0" smtClean="0"/>
              <a:t>μανιτάρι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/>
              <a:t>Vegetarian</a:t>
            </a:r>
            <a:r>
              <a:rPr lang="el-GR" sz="1000" dirty="0"/>
              <a:t>	</a:t>
            </a:r>
            <a:r>
              <a:rPr lang="el-GR" sz="1000" dirty="0" smtClean="0"/>
              <a:t>ελιά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Ελληνική	</a:t>
            </a:r>
            <a:r>
              <a:rPr lang="el-GR" sz="1000" dirty="0" smtClean="0"/>
              <a:t>ελιά</a:t>
            </a:r>
            <a:endParaRPr lang="el-GR" sz="1000" dirty="0"/>
          </a:p>
        </p:txBody>
      </p:sp>
      <p:sp>
        <p:nvSpPr>
          <p:cNvPr id="27654" name="Text Box 4"/>
          <p:cNvSpPr txBox="1">
            <a:spLocks noChangeArrowheads="1"/>
          </p:cNvSpPr>
          <p:nvPr/>
        </p:nvSpPr>
        <p:spPr bwMode="auto">
          <a:xfrm>
            <a:off x="4284663" y="1989138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Likes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n-US" sz="1000" dirty="0" smtClean="0"/>
              <a:t>Student</a:t>
            </a:r>
            <a:r>
              <a:rPr lang="el-GR" sz="1000" dirty="0"/>
              <a:t>	</a:t>
            </a:r>
            <a:r>
              <a:rPr lang="en-US" sz="1000" dirty="0" smtClean="0"/>
              <a:t>	Ingredient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Δημήτρης</a:t>
            </a:r>
            <a:r>
              <a:rPr lang="en-US" sz="1000" dirty="0"/>
              <a:t>	</a:t>
            </a:r>
            <a:r>
              <a:rPr lang="el-GR" sz="1000" dirty="0" smtClean="0"/>
              <a:t>μανιτάρι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Κατερίνα	</a:t>
            </a:r>
            <a:r>
              <a:rPr lang="el-GR" sz="1000" dirty="0" smtClean="0"/>
              <a:t>μανιτάρι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dirty="0"/>
              <a:t>Δημήτρης	</a:t>
            </a:r>
            <a:r>
              <a:rPr lang="el-GR" sz="1000" dirty="0" smtClean="0"/>
              <a:t>μπέικον</a:t>
            </a:r>
            <a:endParaRPr lang="el-GR" sz="1000" dirty="0"/>
          </a:p>
          <a:p>
            <a:pPr>
              <a:spcBef>
                <a:spcPct val="50000"/>
              </a:spcBef>
            </a:pPr>
            <a:r>
              <a:rPr lang="el-GR" sz="1000" dirty="0"/>
              <a:t>Μαρία		ανανάς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AFD8A8-C5B2-415D-BACB-13CDA812532C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457200" y="1752600"/>
            <a:ext cx="79248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400" b="0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Clr>
                <a:srgbClr val="FF0000"/>
              </a:buClr>
            </a:pP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Περισσότερα 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τη γλώσσα ερωτήσεων</a:t>
            </a:r>
          </a:p>
          <a:p>
            <a:pPr eaLnBrk="0" hangingPunct="0">
              <a:buClr>
                <a:srgbClr val="FF0000"/>
              </a:buClr>
            </a:pP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Πράξεις με Συμβολοσειρές</a:t>
            </a: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Διάταξη Πλειάδων</a:t>
            </a: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Αλλαγή Ονόματος</a:t>
            </a: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Μεταβλητές Πλειάδων</a:t>
            </a:r>
          </a:p>
          <a:p>
            <a:pPr eaLnBrk="0" hangingPunct="0">
              <a:buClr>
                <a:srgbClr val="FF0000"/>
              </a:buClr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- Η τιμή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E53792-4C55-46E2-9D56-7272ADD9BF28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508000" y="1870075"/>
            <a:ext cx="7620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πιο συνηθισμένη πράξη είναι ταίριασμα προτύπων: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%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ταιριάζει οποιαδήποτε συμβολοσειρά</a:t>
            </a: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_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ταιριάζει οποιοδήποτε χαρακτήρα</a:t>
            </a:r>
          </a:p>
        </p:txBody>
      </p:sp>
      <p:sp>
        <p:nvSpPr>
          <p:cNvPr id="29703" name="Text Box 5"/>
          <p:cNvSpPr txBox="1">
            <a:spLocks noChangeArrowheads="1"/>
          </p:cNvSpPr>
          <p:nvPr/>
        </p:nvSpPr>
        <p:spPr bwMode="auto">
          <a:xfrm>
            <a:off x="596900" y="3946525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Γίνεται διάκριση ανάμεσα σε κεφαλαία και μικρά</a:t>
            </a:r>
          </a:p>
        </p:txBody>
      </p:sp>
      <p:sp>
        <p:nvSpPr>
          <p:cNvPr id="29704" name="Text Box 6"/>
          <p:cNvSpPr txBox="1">
            <a:spLocks noChangeArrowheads="1"/>
          </p:cNvSpPr>
          <p:nvPr/>
        </p:nvSpPr>
        <p:spPr bwMode="auto">
          <a:xfrm>
            <a:off x="647700" y="4664075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Σύγκριση χρησιμοποιώντας το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LIKE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NOT LIKE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με συμβολοσειρές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456001-6ADE-4D50-A6B7-BA0DCBF24EB9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30726" name="Text Box 3"/>
          <p:cNvSpPr txBox="1">
            <a:spLocks noChangeArrowheads="1"/>
          </p:cNvSpPr>
          <p:nvPr/>
        </p:nvSpPr>
        <p:spPr bwMode="auto">
          <a:xfrm>
            <a:off x="292100" y="2772365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</a:t>
            </a:r>
          </a:p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	Οι τίτλοι όλων των ταινιών που περιέχουν τη λέξη Θάλασσα</a:t>
            </a:r>
          </a:p>
        </p:txBody>
      </p:sp>
      <p:sp>
        <p:nvSpPr>
          <p:cNvPr id="30727" name="Text Box 4"/>
          <p:cNvSpPr txBox="1">
            <a:spLocks noChangeArrowheads="1"/>
          </p:cNvSpPr>
          <p:nvPr/>
        </p:nvSpPr>
        <p:spPr bwMode="auto">
          <a:xfrm>
            <a:off x="457200" y="3785421"/>
            <a:ext cx="830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Title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Movies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LIKE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%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Θάλασσα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%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584200" y="49911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Πολλές ακόμα πράξεις διαθέσιμες.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με συμβολοσειρές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431342" y="1570986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62BFE8-CFAC-4D75-8585-8D6BA636AF5B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2350018" y="3645937"/>
            <a:ext cx="526998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Robert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De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Niro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457200" y="1654618"/>
            <a:ext cx="8153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ώστε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οι πλειάδες στο αποτέλεσμα να είναι ταξινομημένες με βάση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αντίστοιχο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</a:t>
            </a:r>
            <a:endParaRPr lang="en-US" sz="2000" b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n-US" sz="2000" b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Default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αύξουσα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διάταξη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Διάταξη Πλειάδων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007F12-1ABF-494B-A6AD-A0A39C04726D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84836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Ειδικού σκοπού γλώσσα προγραμματισμού για βάσεις δεδομένων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Η </a:t>
            </a:r>
            <a:r>
              <a:rPr lang="en-US" sz="2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“</a:t>
            </a:r>
            <a:r>
              <a:rPr lang="en-US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l-GR" sz="28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tandard</a:t>
            </a:r>
            <a:r>
              <a:rPr lang="en-US" sz="2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” </a:t>
            </a: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γλώσσα για σχεσιακές βάσεις δεδομένων</a:t>
            </a:r>
            <a:r>
              <a:rPr lang="el-GR" sz="2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Δηλωτική 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(declarative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 (αν και έχει κάποια στοιχεία διαδικαστικού προγραμματισμού)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el-GR" sz="2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αρχικά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Sequel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Structured English Query language)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στην IBM ως μέρος του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System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R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pPr lvl="2" eaLnBrk="0" hangingPunct="0">
              <a:buFont typeface="Wingdings" pitchFamily="2" charset="2"/>
              <a:buChar char="§"/>
            </a:pP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τώρα SQL (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Stuctured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Query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Language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buFont typeface="Wingdings" pitchFamily="2" charset="2"/>
              <a:buChar char="§"/>
            </a:pP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SQL-89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SQL-92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SQL-99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…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9900" y="17303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9933C1-F5E9-49DE-9586-192AF7A9F80D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292100" y="1952626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Default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αύξουσα διάταξη</a:t>
            </a:r>
          </a:p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Αλλά και άμεσος προσδιορισμός χρησιμοποιώντας το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ASC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(αύξουσα)  ή το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DESC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(φθίνουσα). Επίσης, ταξινόμηση με βάση 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πολλά</a:t>
            </a:r>
            <a:r>
              <a:rPr lang="el-GR" sz="2000" b="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γνωρίσματα.</a:t>
            </a:r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522288" y="3365500"/>
            <a:ext cx="8153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ORDER BY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DESC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ASC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2776" name="Text Box 5"/>
          <p:cNvSpPr txBox="1">
            <a:spLocks noChangeArrowheads="1"/>
          </p:cNvSpPr>
          <p:nvPr/>
        </p:nvSpPr>
        <p:spPr bwMode="auto">
          <a:xfrm>
            <a:off x="468313" y="5516563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Η ταξινόμηση είναι δαπανηρή λειτουργία.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Διάταξη Πλειάδων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A33AB6-2CB7-40DB-AECA-B37E4C36E0B6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2133730" y="3731346"/>
            <a:ext cx="532923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Title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Robert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De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Niro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DESC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LIMIT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3799" name="Text Box 4"/>
          <p:cNvSpPr txBox="1">
            <a:spLocks noChangeArrowheads="1"/>
          </p:cNvSpPr>
          <p:nvPr/>
        </p:nvSpPr>
        <p:spPr bwMode="auto">
          <a:xfrm>
            <a:off x="250825" y="1773238"/>
            <a:ext cx="81534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Περιορισμό του μεγέθους του αποτελέσματος με χρήση του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LIMIT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&lt;k&gt;</a:t>
            </a:r>
          </a:p>
          <a:p>
            <a:pPr algn="just" eaLnBrk="0" hangingPunct="0"/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συνδυασμό ή όχι με το </a:t>
            </a:r>
            <a:r>
              <a:rPr lang="en-US" sz="2400" b="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 by: </a:t>
            </a:r>
            <a:endParaRPr lang="el-GR" sz="2400" b="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δεν υπάρχει το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order by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limit k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μας δίνει κάποιες τυχαίες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k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πλειάδες από το αποτέλεσμα – αν υπάρχει το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μας δίνει τις πρώτες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k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3800" name="Text Box 5"/>
          <p:cNvSpPr txBox="1">
            <a:spLocks noChangeArrowheads="1"/>
          </p:cNvSpPr>
          <p:nvPr/>
        </p:nvSpPr>
        <p:spPr bwMode="auto">
          <a:xfrm>
            <a:off x="531034" y="5522912"/>
            <a:ext cx="7969153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από τις πιο πρόσφατες -- αν δεν υπάρχει το 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order by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δίνει </a:t>
            </a:r>
            <a:r>
              <a:rPr lang="el-GR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n-US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τυχαίες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μεγέθους αποτελέσματος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7BED4C-A5E6-4811-A1AB-85F55D082FD4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495300" y="2260600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των γνωρισμάτων στο αποτέλεσμα είναι αυτά των σχέσεων στην ερώτηση.</a:t>
            </a:r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558800" y="3340100"/>
            <a:ext cx="7772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Δυνατότητα αλλαγής του ονόματος τόσο μιας σχέσης όσο και ενός  γνωρίσματος: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&lt;παλιό-όνομα&gt; 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νέο-όνομα&gt;</a:t>
            </a:r>
          </a:p>
        </p:txBody>
      </p:sp>
      <p:sp>
        <p:nvSpPr>
          <p:cNvPr id="34824" name="Text Box 6"/>
          <p:cNvSpPr txBox="1">
            <a:spLocks noChangeArrowheads="1"/>
          </p:cNvSpPr>
          <p:nvPr/>
        </p:nvSpPr>
        <p:spPr bwMode="auto">
          <a:xfrm>
            <a:off x="1168400" y="4940300"/>
            <a:ext cx="6578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000" b="0" dirty="0" smtClean="0"/>
              <a:t>Το </a:t>
            </a:r>
            <a:r>
              <a:rPr lang="en-US" sz="2000" b="0" dirty="0" smtClean="0"/>
              <a:t>as </a:t>
            </a:r>
            <a:r>
              <a:rPr lang="el-GR" sz="2000" b="0" dirty="0" smtClean="0"/>
              <a:t>μπορεί </a:t>
            </a:r>
            <a:r>
              <a:rPr lang="el-GR" sz="2000" b="0" dirty="0"/>
              <a:t>να εμφανίζεται στο  </a:t>
            </a:r>
            <a:r>
              <a:rPr lang="en-US" sz="2000" dirty="0" smtClean="0"/>
              <a:t>select</a:t>
            </a:r>
            <a:r>
              <a:rPr lang="el-GR" sz="2000" b="0" dirty="0" smtClean="0"/>
              <a:t> </a:t>
            </a:r>
            <a:r>
              <a:rPr lang="el-GR" sz="2000" b="0" dirty="0"/>
              <a:t>ή στο </a:t>
            </a:r>
            <a:r>
              <a:rPr lang="en-US" sz="2000" dirty="0" smtClean="0"/>
              <a:t>from</a:t>
            </a:r>
            <a:endParaRPr lang="el-GR" sz="2000" dirty="0"/>
          </a:p>
        </p:txBody>
      </p:sp>
      <p:sp>
        <p:nvSpPr>
          <p:cNvPr id="34825" name="Rectangle 7"/>
          <p:cNvSpPr>
            <a:spLocks noChangeArrowheads="1"/>
          </p:cNvSpPr>
          <p:nvPr/>
        </p:nvSpPr>
        <p:spPr bwMode="auto">
          <a:xfrm>
            <a:off x="1092200" y="4940300"/>
            <a:ext cx="6019800" cy="409575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 sz="24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Αλλαγή Ονόματος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D78A9C-F029-4C75-AD1A-710ED5D62407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35846" name="Text Box 3"/>
          <p:cNvSpPr txBox="1">
            <a:spLocks noChangeArrowheads="1"/>
          </p:cNvSpPr>
          <p:nvPr/>
        </p:nvSpPr>
        <p:spPr bwMode="auto">
          <a:xfrm>
            <a:off x="457200" y="2286000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Για παράδειγμα: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Αλλαγή Ονόματος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14400" y="3185325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/60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as Hourly-Duration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A4BC70-3E30-49A2-9B4C-B76CA826CC22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sp>
        <p:nvSpPr>
          <p:cNvPr id="36870" name="Text Box 3"/>
          <p:cNvSpPr txBox="1">
            <a:spLocks noChangeArrowheads="1"/>
          </p:cNvSpPr>
          <p:nvPr/>
        </p:nvSpPr>
        <p:spPr bwMode="auto">
          <a:xfrm>
            <a:off x="304800" y="2209800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Χρήσιμο όταν</a:t>
            </a:r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457200" y="4376738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(γ) δυο σχέσεις του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έχουν γνωρίσματα με το ίδιο όνομα</a:t>
            </a:r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406400" y="3213100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(α) όταν έχουμε αριθμητικές εκφράσεις στο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δεν έχουν όνομα </a:t>
            </a:r>
          </a:p>
        </p:txBody>
      </p:sp>
      <p:sp>
        <p:nvSpPr>
          <p:cNvPr id="36873" name="Text Box 6"/>
          <p:cNvSpPr txBox="1">
            <a:spLocks noChangeArrowheads="1"/>
          </p:cNvSpPr>
          <p:nvPr/>
        </p:nvSpPr>
        <p:spPr bwMode="auto">
          <a:xfrm>
            <a:off x="381000" y="3976688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(β) όταν θέλουμε να αλλάξουμε το όνομα του γνωρίσματος στο αποτέλεσμα</a:t>
            </a: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Αλλαγή Ονόματος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BB688B-A336-4AA2-89A9-C1BD195FAB03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323850" y="2205038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20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πλειάδας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μπορεί να οριστεί στο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χρησιμοποιώντας το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97989" name="Text Box 5"/>
          <p:cNvSpPr txBox="1">
            <a:spLocks noChangeArrowheads="1"/>
          </p:cNvSpPr>
          <p:nvPr/>
        </p:nvSpPr>
        <p:spPr bwMode="auto">
          <a:xfrm>
            <a:off x="463550" y="4597400"/>
            <a:ext cx="8382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.Τ</a:t>
            </a: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itle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Type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Μεταβλητές πλειάδων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263391" y="3167920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550F4E-0CA9-46BA-9198-82DFEFF84E4D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38918" name="Text Box 3"/>
          <p:cNvSpPr txBox="1">
            <a:spLocks noChangeArrowheads="1"/>
          </p:cNvSpPr>
          <p:nvPr/>
        </p:nvSpPr>
        <p:spPr bwMode="auto">
          <a:xfrm>
            <a:off x="611188" y="1916113"/>
            <a:ext cx="7543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Οι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μεταβλητές πλειάδων είναι ιδιαίτερα χρήσιμες όταν θέλουμε να συγκρίνουμε δυο πλειάδες της ίδιας σχέσης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συνένωση -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self-join)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                                 </a:t>
            </a:r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966529" y="4139413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Τα ονόματα όλων των ταινιών που έχουν διάρκεια μεγαλύτερη τουλάχιστον από μία ταινία που γυρίστηκε το 1995</a:t>
            </a:r>
          </a:p>
        </p:txBody>
      </p:sp>
      <p:sp>
        <p:nvSpPr>
          <p:cNvPr id="299013" name="Text Box 5"/>
          <p:cNvSpPr txBox="1">
            <a:spLocks noChangeArrowheads="1"/>
          </p:cNvSpPr>
          <p:nvPr/>
        </p:nvSpPr>
        <p:spPr bwMode="auto">
          <a:xfrm>
            <a:off x="890588" y="4945063"/>
            <a:ext cx="7543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T.Title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S.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S.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1995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Μεταβλητές πλειάδων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179416" y="2932913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1F7EC0-53E1-46B8-8B16-16D05E967020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622300" y="2146300"/>
            <a:ext cx="746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Χρήση της λέξης κλειδί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IS NULL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IS NOT NULL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σε μια συνθήκη για να ελέγξουμε </a:t>
            </a:r>
            <a:r>
              <a:rPr lang="el-GR" sz="20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μια τιμή είναι </a:t>
            </a:r>
            <a:r>
              <a:rPr lang="el-GR" sz="2000" b="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1206500" y="4128478"/>
            <a:ext cx="48133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IS NULL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τιμή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null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946150" y="3020352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BC066C-E04A-4848-AC0E-DE7D66608815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39942" name="Text Box 3"/>
          <p:cNvSpPr txBox="1">
            <a:spLocks noChangeArrowheads="1"/>
          </p:cNvSpPr>
          <p:nvPr/>
        </p:nvSpPr>
        <p:spPr bwMode="auto">
          <a:xfrm>
            <a:off x="392113" y="1658938"/>
            <a:ext cx="8137525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SQL 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λογική τριών τιμών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τιμές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TRUE, FALSE,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και ΑΓΝΩΣΤΟ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(null)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Στο αποτέλεσμα του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ανήκουν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μόνο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οι πλειάδες που ικανοποιούν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την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του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έκφραση έχει την τιμή 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1976438" y="4043363"/>
            <a:ext cx="424815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TRUE	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FALSE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FALSE	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ΑΓΝΩΣΤΟ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(NULL)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ΑΓΝΩΣΤΟ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(NULL)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44500" y="24130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Λογική Τριών Τιμών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BC066C-E04A-4848-AC0E-DE7D66608815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953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Λογική Τριών Τιμών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08000" y="16383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AND</a:t>
                      </a:r>
                      <a:endParaRPr lang="el-GR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TRUE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FALSE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UNKNOWN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TRUE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FALSE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UNKOWN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463800" y="35814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OR</a:t>
                      </a:r>
                      <a:endParaRPr lang="el-GR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TRUE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FALSE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UNKNOWN</a:t>
                      </a:r>
                      <a:endParaRPr lang="el-G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TRUE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FALSE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FALSE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UNKOWN</a:t>
                      </a:r>
                      <a:endParaRPr lang="el-GR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TRUE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UNKNOWN</a:t>
                      </a:r>
                      <a:endParaRPr lang="el-G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98500" y="55499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 = Q, </a:t>
            </a:r>
            <a:r>
              <a:rPr lang="el-GR" dirty="0" smtClean="0"/>
              <a:t>αν ένα από τα δύο είναι </a:t>
            </a:r>
            <a:r>
              <a:rPr lang="en-US" dirty="0" smtClean="0"/>
              <a:t>UNKNOWN </a:t>
            </a:r>
            <a:r>
              <a:rPr lang="el-GR" dirty="0" smtClean="0"/>
              <a:t>δίνει </a:t>
            </a:r>
            <a:r>
              <a:rPr lang="en-US" dirty="0" smtClean="0"/>
              <a:t>UNKNOWN</a:t>
            </a:r>
            <a:endParaRPr lang="el-GR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3B14DF-377D-4EE5-BA7B-AAAD46ACFB5C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501650" y="1430338"/>
            <a:ext cx="8197850" cy="4426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DDL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Definition Language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Γλώσσα Ορισμού Δεδομένων (ΓΟΔ): ορισμός, δημιουργία, τροποποίηση και διαγραφή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σχήματος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i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– </a:t>
            </a:r>
            <a:r>
              <a:rPr lang="el-GR" sz="2400" b="0" i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 είδαμε σε προηγούμενο </a:t>
            </a:r>
            <a:r>
              <a:rPr lang="el-GR" sz="2400" b="0" i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μάθημα</a:t>
            </a:r>
            <a:endParaRPr lang="en-US" sz="2400" b="0" i="1" dirty="0" smtClean="0">
              <a:solidFill>
                <a:schemeClr val="bg1">
                  <a:lumMod val="6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DML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 Manipulation Language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Γλώσσα Χειρισμού  Δεδομένων (ΓΟΔ) </a:t>
            </a:r>
          </a:p>
          <a:p>
            <a:pPr lvl="1" algn="just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</a:pP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εισαγωγή, τροποποίηση, διαγραφή δεδομένων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i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b="0" i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i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 είδαμε σε προηγούμενο μάθημα</a:t>
            </a:r>
          </a:p>
          <a:p>
            <a:pPr lvl="1" algn="just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επιλογή δεδομένων (γλώσσα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ερωτήσεων,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query language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</a:pP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Προδιαγραφές ασφάλειας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- χρήστες και δικαιώματα.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4616EB-CF4C-4128-AC60-74DA4DE2D1E3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457200" y="1812925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Εμφάνιση null</a:t>
            </a:r>
          </a:p>
        </p:txBody>
      </p:sp>
      <p:sp>
        <p:nvSpPr>
          <p:cNvPr id="41992" name="Text Box 5"/>
          <p:cNvSpPr txBox="1">
            <a:spLocks noChangeArrowheads="1"/>
          </p:cNvSpPr>
          <p:nvPr/>
        </p:nvSpPr>
        <p:spPr bwMode="auto">
          <a:xfrm>
            <a:off x="609600" y="2209800"/>
            <a:ext cx="74676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Σε αριθμητικές πράξεις: το αποτέλεσμα είναι </a:t>
            </a:r>
            <a:r>
              <a:rPr lang="el-GR" sz="20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όταν οποιαδήποτε τιμή είναι  </a:t>
            </a:r>
            <a:r>
              <a:rPr lang="el-GR" sz="20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endParaRPr lang="el-GR" sz="20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</a:t>
            </a:r>
            <a:r>
              <a:rPr lang="el-GR" sz="2000" b="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000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συναρτήσεις: αγνοείται πλην από το </a:t>
            </a:r>
            <a:r>
              <a:rPr lang="el-GR" sz="2000" b="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l-GR" sz="2000" b="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(*)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τιμή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null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BEF8A9-8709-4B8A-88DF-DC1F85475A84}" type="slidenum">
              <a:rPr lang="el-GR" altLang="en-US" smtClean="0"/>
              <a:pPr/>
              <a:t>41</a:t>
            </a:fld>
            <a:endParaRPr lang="el-GR" altLang="en-US" smtClean="0"/>
          </a:p>
        </p:txBody>
      </p:sp>
      <p:sp>
        <p:nvSpPr>
          <p:cNvPr id="45062" name="Text Box 3"/>
          <p:cNvSpPr txBox="1">
            <a:spLocks noChangeArrowheads="1"/>
          </p:cNvSpPr>
          <p:nvPr/>
        </p:nvSpPr>
        <p:spPr bwMode="auto">
          <a:xfrm>
            <a:off x="317500" y="1587500"/>
            <a:ext cx="708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 με Συμβολοσειρές</a:t>
            </a:r>
          </a:p>
        </p:txBody>
      </p:sp>
      <p:sp>
        <p:nvSpPr>
          <p:cNvPr id="45063" name="Text Box 4"/>
          <p:cNvSpPr txBox="1">
            <a:spLocks noChangeArrowheads="1"/>
          </p:cNvSpPr>
          <p:nvPr/>
        </p:nvSpPr>
        <p:spPr bwMode="auto">
          <a:xfrm>
            <a:off x="609600" y="2133600"/>
            <a:ext cx="76200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Η πιο συνηθισμένη πράξη είναι ταίριασμα προτύπων:</a:t>
            </a:r>
          </a:p>
          <a:p>
            <a:pPr eaLnBrk="0" hangingPunct="0"/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%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ταιριάζει οποιαδήποτε συμβολοσειρά</a:t>
            </a:r>
          </a:p>
          <a:p>
            <a:pPr eaLnBrk="0" hangingPunct="0"/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_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  ταιριάζει οποιοδήποτε χαρακτήρα</a:t>
            </a:r>
          </a:p>
        </p:txBody>
      </p:sp>
      <p:sp>
        <p:nvSpPr>
          <p:cNvPr id="45064" name="Text Box 5"/>
          <p:cNvSpPr txBox="1">
            <a:spLocks noChangeArrowheads="1"/>
          </p:cNvSpPr>
          <p:nvPr/>
        </p:nvSpPr>
        <p:spPr bwMode="auto">
          <a:xfrm>
            <a:off x="609600" y="33528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Σύγκριση χρησιμοποιώντας το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LIKE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NOT LIKE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5065" name="Text Box 6"/>
          <p:cNvSpPr txBox="1">
            <a:spLocks noChangeArrowheads="1"/>
          </p:cNvSpPr>
          <p:nvPr/>
        </p:nvSpPr>
        <p:spPr bwMode="auto">
          <a:xfrm>
            <a:off x="279400" y="3937000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Διάταξη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των Πλειάδων</a:t>
            </a:r>
          </a:p>
        </p:txBody>
      </p:sp>
      <p:sp>
        <p:nvSpPr>
          <p:cNvPr id="45066" name="Text Box 7"/>
          <p:cNvSpPr txBox="1">
            <a:spLocks noChangeArrowheads="1"/>
          </p:cNvSpPr>
          <p:nvPr/>
        </p:nvSpPr>
        <p:spPr bwMode="auto">
          <a:xfrm>
            <a:off x="457200" y="44196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ORDER BY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ώστε οι πλειάδες στο αποτέλεσμα να είναι ταξινομημένες με βάση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αντίστοιχο γνώρισμα</a:t>
            </a:r>
          </a:p>
        </p:txBody>
      </p:sp>
      <p:sp>
        <p:nvSpPr>
          <p:cNvPr id="45067" name="Text Box 8"/>
          <p:cNvSpPr txBox="1">
            <a:spLocks noChangeArrowheads="1"/>
          </p:cNvSpPr>
          <p:nvPr/>
        </p:nvSpPr>
        <p:spPr bwMode="auto">
          <a:xfrm>
            <a:off x="457200" y="51816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Default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: αύξουσα διάταξη, αλλά και άμεσα χρησιμοποιώντας το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ASC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(αύξουσα)  ή το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DESC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φθήνουσα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). 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513896-7176-413F-9B06-F44A8F3172D9}" type="slidenum">
              <a:rPr lang="el-GR" altLang="en-US" smtClean="0"/>
              <a:pPr/>
              <a:t>42</a:t>
            </a:fld>
            <a:endParaRPr lang="el-GR" altLang="en-US" smtClean="0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7620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Χρήση του συμβολισμού: 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	&lt;όνομα-σχέσης&gt;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&lt;όνομα-γνωρίσματος&gt;</a:t>
            </a:r>
          </a:p>
          <a:p>
            <a:pPr algn="just" eaLnBrk="0" hangingPunct="0">
              <a:buFont typeface="Wingdings" pitchFamily="2" charset="2"/>
              <a:buChar char="§"/>
            </a:pP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609600" y="3352800"/>
            <a:ext cx="7772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Δυνατότητα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αλλαγής του ονόματος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τόσο μιας σχέσης όσο και ενός  γνωρίσματος:</a:t>
            </a:r>
          </a:p>
          <a:p>
            <a:pPr eaLnBrk="0" hangingPunct="0">
              <a:buFont typeface="Wingdings" pitchFamily="2" charset="2"/>
              <a:buChar char="§"/>
            </a:pP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&lt;παλιό-όνομα&gt;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&lt;νέο-όνομα&gt;</a:t>
            </a:r>
          </a:p>
        </p:txBody>
      </p:sp>
      <p:sp>
        <p:nvSpPr>
          <p:cNvPr id="46088" name="Text Box 5"/>
          <p:cNvSpPr txBox="1">
            <a:spLocks noChangeArrowheads="1"/>
          </p:cNvSpPr>
          <p:nvPr/>
        </p:nvSpPr>
        <p:spPr bwMode="auto">
          <a:xfrm>
            <a:off x="838200" y="4724400"/>
            <a:ext cx="708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To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 μπορεί να εμφανίζεται στο 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 ή στο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</a:p>
        </p:txBody>
      </p:sp>
      <p:sp>
        <p:nvSpPr>
          <p:cNvPr id="46089" name="Text Box 6"/>
          <p:cNvSpPr txBox="1">
            <a:spLocks noChangeArrowheads="1"/>
          </p:cNvSpPr>
          <p:nvPr/>
        </p:nvSpPr>
        <p:spPr bwMode="auto">
          <a:xfrm>
            <a:off x="539750" y="5516563"/>
            <a:ext cx="7994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μεταβλητές πλειάδων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στο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FROM)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είναι ιδιαίτερα χρήσιμες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6672A9-D11B-4164-949C-24A53BCDC436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sp>
        <p:nvSpPr>
          <p:cNvPr id="47110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472068" name="Text Box 4"/>
          <p:cNvSpPr txBox="1">
            <a:spLocks noChangeArrowheads="1"/>
          </p:cNvSpPr>
          <p:nvPr/>
        </p:nvSpPr>
        <p:spPr bwMode="auto">
          <a:xfrm>
            <a:off x="2538413" y="2263775"/>
            <a:ext cx="4550141" cy="224676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[DISTINCT] </a:t>
            </a:r>
            <a:r>
              <a:rPr lang="el-GR" sz="24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baseline="-250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400" baseline="-25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400" dirty="0" err="1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aseline="-25000" dirty="0" err="1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4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  <a:p>
            <a:pPr eaLnBrk="0" hangingPunct="0"/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ORDER BY </a:t>
            </a:r>
            <a:r>
              <a:rPr lang="el-GR" sz="24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400" baseline="-25000" dirty="0" err="1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endParaRPr lang="el-GR" sz="2400" baseline="-250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LIMIT</a:t>
            </a:r>
            <a:r>
              <a:rPr lang="en-US" sz="24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k;</a:t>
            </a:r>
            <a:endParaRPr lang="el-GR" sz="2400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 Ερώτησης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8" grpId="0" animBg="1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31D882-1714-4B1A-A0C2-205D33187117}" type="slidenum">
              <a:rPr lang="el-GR" altLang="en-US" smtClean="0"/>
              <a:pPr/>
              <a:t>44</a:t>
            </a:fld>
            <a:endParaRPr lang="el-GR" altLang="en-US" smtClean="0"/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781050" y="2946400"/>
            <a:ext cx="7550150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Τρία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συστατικά που αρέσουν σε φοιτητές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που αρέσει σε δύο τουλάχιστον φοιτητές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576388" y="1763713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61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45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Πράξεις Συνόλου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89028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D59984-05DB-4D3B-AE77-21AF1C2DECA1}" type="slidenum">
              <a:rPr lang="el-GR" altLang="en-US" smtClean="0"/>
              <a:pPr/>
              <a:t>46</a:t>
            </a:fld>
            <a:endParaRPr lang="el-GR" altLang="en-US" smtClean="0"/>
          </a:p>
        </p:txBody>
      </p:sp>
      <p:sp>
        <p:nvSpPr>
          <p:cNvPr id="49158" name="Text Box 4"/>
          <p:cNvSpPr txBox="1">
            <a:spLocks noChangeArrowheads="1"/>
          </p:cNvSpPr>
          <p:nvPr/>
        </p:nvSpPr>
        <p:spPr bwMode="auto">
          <a:xfrm>
            <a:off x="865188" y="2217738"/>
            <a:ext cx="6923087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Πράξεις: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UNION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ένωση)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INTERSECT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(τομή)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(διαφορά)</a:t>
            </a:r>
          </a:p>
          <a:p>
            <a:pPr algn="just" eaLnBrk="0" hangingPunct="0">
              <a:buFontTx/>
              <a:buChar char="•"/>
            </a:pP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εφαρμόζονται σε συμβατές σχέσεις.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Πράξεις Συνόλου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7CA1D4-D0DF-41D1-A3ED-5EB6D5B0F8FB}" type="slidenum">
              <a:rPr lang="el-GR" altLang="en-US" smtClean="0"/>
              <a:pPr/>
              <a:t>47</a:t>
            </a:fld>
            <a:endParaRPr lang="el-GR" altLang="en-US" smtClean="0"/>
          </a:p>
        </p:txBody>
      </p:sp>
      <p:sp>
        <p:nvSpPr>
          <p:cNvPr id="50183" name="Text Box 4"/>
          <p:cNvSpPr txBox="1">
            <a:spLocks noChangeArrowheads="1"/>
          </p:cNvSpPr>
          <p:nvPr/>
        </p:nvSpPr>
        <p:spPr bwMode="auto">
          <a:xfrm>
            <a:off x="1526320" y="1655885"/>
            <a:ext cx="5957887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(SELECT</a:t>
            </a:r>
            <a:endParaRPr lang="el-GR" sz="2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)</a:t>
            </a:r>
          </a:p>
          <a:p>
            <a:pPr eaLnBrk="0" hangingPunct="0"/>
            <a:endParaRPr lang="el-GR" sz="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UNION/INTERSECT/EXCEPT</a:t>
            </a:r>
            <a:endParaRPr lang="el-GR" sz="280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endParaRPr lang="el-GR" sz="2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Γενική Σύνταξη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EAC466-6257-49B0-94A8-DEFC6AA92082}" type="slidenum">
              <a:rPr lang="el-GR" altLang="en-US" smtClean="0"/>
              <a:pPr/>
              <a:t>48</a:t>
            </a:fld>
            <a:endParaRPr lang="el-GR" altLang="en-US" smtClean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516981" y="3429000"/>
            <a:ext cx="411003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2006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200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076780" y="1656748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419100" y="2762506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των ηθοποιών που έπαιξαν σε ταινίες του 2006 </a:t>
            </a:r>
            <a:r>
              <a:rPr lang="el-GR" sz="2000" b="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ή του 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2007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92788C-731A-4028-95DA-E2F6A6BF4379}" type="slidenum">
              <a:rPr lang="el-GR" altLang="en-US" smtClean="0"/>
              <a:pPr/>
              <a:t>49</a:t>
            </a:fld>
            <a:endParaRPr lang="el-GR" altLang="en-US" smtClean="0"/>
          </a:p>
        </p:txBody>
      </p:sp>
      <p:sp>
        <p:nvSpPr>
          <p:cNvPr id="52230" name="Text Box 3"/>
          <p:cNvSpPr txBox="1">
            <a:spLocks noChangeArrowheads="1"/>
          </p:cNvSpPr>
          <p:nvPr/>
        </p:nvSpPr>
        <p:spPr bwMode="auto">
          <a:xfrm>
            <a:off x="672096" y="2336393"/>
            <a:ext cx="76327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1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Απαλοιφή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διπλών εμφανίσεων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endParaRPr lang="el-GR" sz="24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εκτός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αν χρησιμοποιηθεί το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 ALL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Μέγιστος αριθμός πολλαπλών εμφανίσεων;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@dbsocial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33400" y="2047315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Διαφορές στην υποστήριξη της </a:t>
            </a:r>
            <a:r>
              <a:rPr lang="en-US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SQL </a:t>
            </a:r>
            <a:r>
              <a:rPr lang="el-GR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σε διάφορα σχεσιακά ΣΔΒΔ (πχ </a:t>
            </a:r>
            <a:r>
              <a:rPr lang="el-GR" sz="32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Oracle</a:t>
            </a:r>
            <a:r>
              <a:rPr lang="el-GR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SQL, </a:t>
            </a:r>
            <a:r>
              <a:rPr lang="el-GR" sz="32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MySQL</a:t>
            </a:r>
            <a:r>
              <a:rPr lang="el-GR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SQLite</a:t>
            </a:r>
            <a:r>
              <a:rPr lang="el-GR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32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κλπ</a:t>
            </a:r>
            <a:r>
              <a:rPr lang="en-US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3200" b="1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01191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EAC466-6257-49B0-94A8-DEFC6AA92082}" type="slidenum">
              <a:rPr lang="el-GR" altLang="en-US" smtClean="0"/>
              <a:pPr/>
              <a:t>50</a:t>
            </a:fld>
            <a:endParaRPr lang="el-GR" altLang="en-US" smtClean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996091" y="2774163"/>
            <a:ext cx="411003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2006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 ALL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200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076780" y="1656748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4805363" y="3581400"/>
            <a:ext cx="34559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Μέγιστος </a:t>
            </a: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αριθμός πολλαπλών εμφανίσεων;</a:t>
            </a:r>
          </a:p>
        </p:txBody>
      </p:sp>
    </p:spTree>
    <p:extLst>
      <p:ext uri="{BB962C8B-B14F-4D97-AF65-F5344CB8AC3E}">
        <p14:creationId xmlns:p14="http://schemas.microsoft.com/office/powerpoint/2010/main" val="262827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EAC466-6257-49B0-94A8-DEFC6AA92082}" type="slidenum">
              <a:rPr lang="el-GR" altLang="en-US" smtClean="0"/>
              <a:pPr/>
              <a:t>51</a:t>
            </a:fld>
            <a:endParaRPr lang="el-GR" altLang="en-US" smtClean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Ένωση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996091" y="2774163"/>
            <a:ext cx="411003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(SELECT DISTINCT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2006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 ALL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200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076780" y="1656748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52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198F2F-4A19-43DC-BE3C-E3900225A13D}" type="slidenum">
              <a:rPr lang="el-GR" altLang="en-US" smtClean="0"/>
              <a:pPr/>
              <a:t>52</a:t>
            </a:fld>
            <a:endParaRPr lang="el-GR" altLang="en-US" smtClean="0"/>
          </a:p>
        </p:txBody>
      </p:sp>
      <p:sp>
        <p:nvSpPr>
          <p:cNvPr id="51207" name="Text Box 5"/>
          <p:cNvSpPr txBox="1">
            <a:spLocks noChangeArrowheads="1"/>
          </p:cNvSpPr>
          <p:nvPr/>
        </p:nvSpPr>
        <p:spPr bwMode="auto">
          <a:xfrm>
            <a:off x="963872" y="3607083"/>
            <a:ext cx="411003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2006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INTERSECT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200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1208" name="Text Box 6"/>
          <p:cNvSpPr txBox="1">
            <a:spLocks noChangeArrowheads="1"/>
          </p:cNvSpPr>
          <p:nvPr/>
        </p:nvSpPr>
        <p:spPr bwMode="auto">
          <a:xfrm>
            <a:off x="349250" y="3052763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των ηθοποιών που έπαιξαν σε ταινίες του 2006 και του 2007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Τομή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076780" y="1656748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5199063" y="4258256"/>
            <a:ext cx="34559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INTERSECT ALL</a:t>
            </a:r>
            <a:r>
              <a:rPr lang="en-US" sz="1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en-US" sz="1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Μέγιστος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αριθμός πολλαπλών εμφανίσεων;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17AF73-AEBE-4243-BB19-EE7BF6686573}" type="slidenum">
              <a:rPr lang="el-GR" altLang="en-US" smtClean="0"/>
              <a:pPr/>
              <a:t>53</a:t>
            </a:fld>
            <a:endParaRPr lang="el-GR" altLang="en-US" smtClean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Διαφορά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805363" y="3581400"/>
            <a:ext cx="3455987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EXCEPT ALL</a:t>
            </a:r>
            <a:endParaRPr lang="en-US" sz="24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Μέγιστος αριθμός πολλαπλών εμφανίσεων;</a:t>
            </a: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4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076780" y="1656748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695326" y="2988658"/>
            <a:ext cx="4110037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2006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EXCEPT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(ή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MINUS)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200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1497248"/>
            <a:ext cx="4572000" cy="2156488"/>
          </a:xfrm>
          <a:prstGeom prst="rect">
            <a:avLst/>
          </a:prstGeom>
        </p:spPr>
        <p:txBody>
          <a:bodyPr>
            <a:spAutoFit/>
          </a:bodyPr>
          <a:lstStyle/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(SELECT *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FROM BAG1)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UNION ALL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(SELECT *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ea typeface="Calibri" panose="020F0502020204030204" pitchFamily="34" charset="0"/>
              </a:rPr>
              <a:t> FROM BAG2);</a:t>
            </a:r>
            <a:endParaRPr lang="el-G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1846" y="3943264"/>
            <a:ext cx="2487975" cy="125631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57200" y="4038146"/>
            <a:ext cx="4572000" cy="2156488"/>
          </a:xfrm>
          <a:prstGeom prst="rect">
            <a:avLst/>
          </a:prstGeom>
        </p:spPr>
        <p:txBody>
          <a:bodyPr>
            <a:spAutoFit/>
          </a:bodyPr>
          <a:lstStyle/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(SELECT *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FROM BAG1)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INTERSECT ALL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(SELECT *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ea typeface="Calibri" panose="020F0502020204030204" pitchFamily="34" charset="0"/>
              </a:rPr>
              <a:t> FROM BAG2);</a:t>
            </a:r>
            <a:endParaRPr lang="el-GR" dirty="0"/>
          </a:p>
        </p:txBody>
      </p:sp>
      <p:sp>
        <p:nvSpPr>
          <p:cNvPr id="10" name="Rectangle 9"/>
          <p:cNvSpPr/>
          <p:nvPr/>
        </p:nvSpPr>
        <p:spPr>
          <a:xfrm>
            <a:off x="3256573" y="1498488"/>
            <a:ext cx="3296627" cy="2156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(SELECT *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FROM BAG1)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EXCEPT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86715" algn="just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(SELECT *</a:t>
            </a:r>
            <a:endParaRPr lang="el-GR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ea typeface="Calibri" panose="020F0502020204030204" pitchFamily="34" charset="0"/>
              </a:rPr>
              <a:t> FROM BAG2);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1886094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15123F-2BE6-4579-9C0E-F1D0F2E3C441}" type="slidenum">
              <a:rPr lang="el-GR" altLang="en-US" smtClean="0"/>
              <a:pPr/>
              <a:t>55</a:t>
            </a:fld>
            <a:endParaRPr lang="el-GR" altLang="en-US" smtClean="0"/>
          </a:p>
        </p:txBody>
      </p:sp>
      <p:sp>
        <p:nvSpPr>
          <p:cNvPr id="55304" name="Text Box 5"/>
          <p:cNvSpPr txBox="1">
            <a:spLocks noChangeArrowheads="1"/>
          </p:cNvSpPr>
          <p:nvPr/>
        </p:nvSpPr>
        <p:spPr bwMode="auto">
          <a:xfrm>
            <a:off x="619125" y="3755981"/>
            <a:ext cx="790575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Ηθοποιούς που δεν έπαιξαν σε έγχρωμη ταινία </a:t>
            </a:r>
          </a:p>
          <a:p>
            <a:pPr marL="457200" indent="-457200" eaLnBrk="0" hangingPunct="0">
              <a:spcBef>
                <a:spcPct val="50000"/>
              </a:spcBef>
              <a:buFont typeface="Arial" charset="0"/>
              <a:buAutoNum type="arabicPeriod"/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Τις ταινίες (τίτλο) με τον ίδιο τίτλο που γυρίστηκαν το 2005 και το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2006 (δώστε δυο ερωτήσεις μια με πράξη συνόλου και μια χωρίς)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207408" y="2174136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5E6F95-266C-4D5F-9642-FF3918CA0806}" type="slidenum">
              <a:rPr lang="el-GR" altLang="en-US" smtClean="0"/>
              <a:pPr/>
              <a:t>56</a:t>
            </a:fld>
            <a:endParaRPr lang="el-GR" altLang="en-US" smtClean="0"/>
          </a:p>
        </p:txBody>
      </p:sp>
      <p:sp>
        <p:nvSpPr>
          <p:cNvPr id="56326" name="Text Box 3"/>
          <p:cNvSpPr txBox="1">
            <a:spLocks noChangeArrowheads="1"/>
          </p:cNvSpPr>
          <p:nvPr/>
        </p:nvSpPr>
        <p:spPr bwMode="auto">
          <a:xfrm>
            <a:off x="468313" y="1573213"/>
            <a:ext cx="8305800" cy="198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Πράξεις: </a:t>
            </a:r>
          </a:p>
          <a:p>
            <a:pPr algn="just" eaLnBrk="0" hangingPunct="0"/>
            <a:endParaRPr lang="el-GR" sz="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</a:t>
            </a:r>
            <a:endParaRPr lang="el-GR" sz="1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INTERSECT</a:t>
            </a:r>
            <a:endParaRPr lang="el-GR" sz="1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1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r>
              <a:rPr lang="el-GR" sz="18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minus)</a:t>
            </a:r>
            <a:endParaRPr lang="el-GR" sz="1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Tx/>
              <a:buChar char="•"/>
            </a:pPr>
            <a:endParaRPr lang="el-GR" sz="8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εφαρμόζονται σε </a:t>
            </a:r>
            <a:r>
              <a:rPr lang="el-GR" sz="18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συμβατές</a:t>
            </a:r>
            <a:r>
              <a:rPr lang="el-GR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σχέσεις</a:t>
            </a:r>
            <a:r>
              <a:rPr lang="en-US" sz="18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8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ΠΡΟΣΟΧΗ: πρακτικά τα ΙΔΙΑ ΓΝΩΡΙΣΜΑΤΑ (ίδιο αριθμό και τύπο γνωρισμάτων) στα δύο </a:t>
            </a:r>
            <a:r>
              <a:rPr lang="en-US" sz="1800" b="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select)</a:t>
            </a:r>
            <a:endParaRPr lang="el-GR" sz="1800" b="0" u="sng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6327" name="Text Box 4"/>
          <p:cNvSpPr txBox="1">
            <a:spLocks noChangeArrowheads="1"/>
          </p:cNvSpPr>
          <p:nvPr/>
        </p:nvSpPr>
        <p:spPr bwMode="auto">
          <a:xfrm>
            <a:off x="250825" y="38608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Σύνταξη</a:t>
            </a:r>
            <a:r>
              <a:rPr lang="en-US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endParaRPr lang="el-GR" sz="2000" b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6328" name="Text Box 5"/>
          <p:cNvSpPr txBox="1">
            <a:spLocks noChangeArrowheads="1"/>
          </p:cNvSpPr>
          <p:nvPr/>
        </p:nvSpPr>
        <p:spPr bwMode="auto">
          <a:xfrm>
            <a:off x="217908" y="5375307"/>
            <a:ext cx="870818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18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Απαλοιφή διπλών εμφανίσεων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εκτός αν χρησιμοποιηθεί το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UNION/INTERSECT/EXCEPT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 </a:t>
            </a:r>
            <a:endParaRPr lang="el-GR" sz="1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6329" name="Text Box 6"/>
          <p:cNvSpPr txBox="1">
            <a:spLocks noChangeArrowheads="1"/>
          </p:cNvSpPr>
          <p:nvPr/>
        </p:nvSpPr>
        <p:spPr bwMode="auto">
          <a:xfrm>
            <a:off x="292100" y="4543933"/>
            <a:ext cx="8017361" cy="40011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(SELECT-FROM-WHERE) 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UNION/INTERSECT/EXCEPT </a:t>
            </a:r>
            <a:r>
              <a:rPr lang="en-US" sz="2000" b="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(SELECT-FROM-WHERE)</a:t>
            </a:r>
            <a:endParaRPr lang="el-GR" sz="2000" b="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57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Υποερωτήσεις</a:t>
            </a:r>
            <a:endParaRPr lang="el-GR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AC70CC-8E3A-4C4C-9DCE-0A3925B6B47B}" type="slidenum">
              <a:rPr lang="el-GR" altLang="en-US" smtClean="0"/>
              <a:pPr/>
              <a:t>58</a:t>
            </a:fld>
            <a:endParaRPr lang="el-GR" altLang="en-US" smtClean="0"/>
          </a:p>
        </p:txBody>
      </p:sp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704494" y="2205718"/>
            <a:ext cx="7467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SQL επιτρέπει το φώλιασμα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ερωτήσεων.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24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είναι  μια έκφραση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SFW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χρησιμοποιείται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μέσα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σε μια άλλη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SFW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ερώτηση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ως συνθήκη στο </a:t>
            </a:r>
            <a:r>
              <a:rPr lang="en-US" sz="24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Υποερωτήσεις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41B18A-9EC4-4745-BD7A-B348BE846599}" type="slidenum">
              <a:rPr lang="el-GR" altLang="en-US" smtClean="0"/>
              <a:pPr/>
              <a:t>59</a:t>
            </a:fld>
            <a:endParaRPr lang="el-GR" altLang="en-US" smtClean="0"/>
          </a:p>
        </p:txBody>
      </p:sp>
      <p:sp>
        <p:nvSpPr>
          <p:cNvPr id="59398" name="Rectangle 3"/>
          <p:cNvSpPr>
            <a:spLocks noChangeArrowheads="1"/>
          </p:cNvSpPr>
          <p:nvPr/>
        </p:nvSpPr>
        <p:spPr bwMode="auto">
          <a:xfrm>
            <a:off x="755650" y="1484313"/>
            <a:ext cx="3736920" cy="2372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&lt;τελεστής&gt;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      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      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  );</a:t>
            </a:r>
          </a:p>
        </p:txBody>
      </p:sp>
      <p:sp>
        <p:nvSpPr>
          <p:cNvPr id="63495" name="Text Box 4"/>
          <p:cNvSpPr txBox="1">
            <a:spLocks noChangeArrowheads="1"/>
          </p:cNvSpPr>
          <p:nvPr/>
        </p:nvSpPr>
        <p:spPr bwMode="auto">
          <a:xfrm>
            <a:off x="179388" y="4581525"/>
            <a:ext cx="8856662" cy="8302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εσωτερική (φωλιασμένη)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 υπολογίζεται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γραμμή (πλειάδα) της εξωτερικής ερώτησης</a:t>
            </a:r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4818063" y="2349500"/>
            <a:ext cx="282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ερώτηση</a:t>
            </a:r>
          </a:p>
        </p:txBody>
      </p:sp>
      <p:sp>
        <p:nvSpPr>
          <p:cNvPr id="59401" name="Line 6"/>
          <p:cNvSpPr>
            <a:spLocks noChangeShapeType="1"/>
          </p:cNvSpPr>
          <p:nvPr/>
        </p:nvSpPr>
        <p:spPr bwMode="auto">
          <a:xfrm flipH="1">
            <a:off x="4932363" y="2781300"/>
            <a:ext cx="64770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59402" name="Text Box 7"/>
          <p:cNvSpPr txBox="1">
            <a:spLocks noChangeArrowheads="1"/>
          </p:cNvSpPr>
          <p:nvPr/>
        </p:nvSpPr>
        <p:spPr bwMode="auto">
          <a:xfrm>
            <a:off x="1403350" y="5661025"/>
            <a:ext cx="6769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Στη συνέχεια θα δούμε τι μπορεί να είναι ο </a:t>
            </a:r>
            <a:r>
              <a:rPr lang="el-GR" sz="2000" b="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τελεστής</a:t>
            </a:r>
          </a:p>
        </p:txBody>
      </p:sp>
      <p:sp>
        <p:nvSpPr>
          <p:cNvPr id="59403" name="Rectangle 8"/>
          <p:cNvSpPr>
            <a:spLocks noChangeArrowheads="1"/>
          </p:cNvSpPr>
          <p:nvPr/>
        </p:nvSpPr>
        <p:spPr bwMode="auto">
          <a:xfrm>
            <a:off x="2555875" y="2679700"/>
            <a:ext cx="2303463" cy="1368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826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Σύνταξη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Βασική Δομή</a:t>
            </a: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Ερώτησης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58CE58-741E-40E3-8547-1D9849B5A26B}" type="slidenum">
              <a:rPr lang="el-GR" altLang="en-US" smtClean="0"/>
              <a:pPr/>
              <a:t>60</a:t>
            </a:fld>
            <a:endParaRPr lang="el-GR" altLang="en-US" smtClean="0"/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323850" y="1679575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Ελέγχει αν μια </a:t>
            </a:r>
            <a:r>
              <a:rPr lang="el-GR" sz="2400" b="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πλειάδα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ανήκει (δεν ανήκει) </a:t>
            </a:r>
            <a:r>
              <a:rPr lang="el-GR" sz="2400" b="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ένα σύνολο από πλειάδες που  έχουν προκύψει από μια έκφραση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SFW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endParaRPr lang="el-GR" sz="2400" b="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1254060" y="2772509"/>
            <a:ext cx="4177747" cy="274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δομή: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 (NOT IN)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FROM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  );</a:t>
            </a: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5859463" y="5059363"/>
            <a:ext cx="21923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T: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πλειάδα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704E97-D929-46FB-B6F2-E5D9D2A4DA1B}" type="slidenum">
              <a:rPr lang="el-GR" altLang="en-US" smtClean="0"/>
              <a:pPr/>
              <a:t>61</a:t>
            </a:fld>
            <a:endParaRPr lang="el-GR" altLang="en-US" smtClean="0"/>
          </a:p>
        </p:txBody>
      </p:sp>
      <p:sp>
        <p:nvSpPr>
          <p:cNvPr id="61445" name="Rectangle 2" descr="Πλατειά διαγώνιος προς τα κάτω"/>
          <p:cNvSpPr>
            <a:spLocks noChangeArrowheads="1"/>
          </p:cNvSpPr>
          <p:nvPr/>
        </p:nvSpPr>
        <p:spPr bwMode="auto">
          <a:xfrm>
            <a:off x="3682999" y="4914900"/>
            <a:ext cx="1897063" cy="7461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 sz="24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61448" name="Text Box 5"/>
          <p:cNvSpPr txBox="1">
            <a:spLocks noChangeArrowheads="1"/>
          </p:cNvSpPr>
          <p:nvPr/>
        </p:nvSpPr>
        <p:spPr bwMode="auto">
          <a:xfrm>
            <a:off x="533400" y="3886200"/>
            <a:ext cx="8305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.Name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Actor.Name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IN</a:t>
            </a:r>
            <a:endParaRPr lang="en-US" sz="2000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800" b="0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Plays);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076780" y="1656748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F74EC2-1CF8-4135-B4F3-C5C10B20BD91}" type="slidenum">
              <a:rPr lang="el-GR" altLang="en-US" smtClean="0"/>
              <a:pPr/>
              <a:t>62</a:t>
            </a:fld>
            <a:endParaRPr lang="el-GR" altLang="en-US" dirty="0" smtClean="0"/>
          </a:p>
        </p:txBody>
      </p:sp>
      <p:sp>
        <p:nvSpPr>
          <p:cNvPr id="62469" name="Rectangle 2" descr="Πλατειά διαγώνιος προς τα κάτω"/>
          <p:cNvSpPr>
            <a:spLocks noChangeArrowheads="1"/>
          </p:cNvSpPr>
          <p:nvPr/>
        </p:nvSpPr>
        <p:spPr bwMode="auto">
          <a:xfrm>
            <a:off x="3245401" y="4219523"/>
            <a:ext cx="3962400" cy="990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 sz="24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62472" name="Text Box 5"/>
          <p:cNvSpPr txBox="1">
            <a:spLocks noChangeArrowheads="1"/>
          </p:cNvSpPr>
          <p:nvPr/>
        </p:nvSpPr>
        <p:spPr bwMode="auto">
          <a:xfrm>
            <a:off x="475602" y="3188442"/>
            <a:ext cx="83058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Plays.Name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Plays.Title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Plays.Year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 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 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Movie.Year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076780" y="1656748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B08080-A8A6-4672-822C-753CAF04EA31}" type="slidenum">
              <a:rPr lang="el-GR" altLang="en-US" smtClean="0"/>
              <a:pPr/>
              <a:t>63</a:t>
            </a:fld>
            <a:endParaRPr lang="el-GR" altLang="en-US" dirty="0" smtClean="0"/>
          </a:p>
        </p:txBody>
      </p:sp>
      <p:sp>
        <p:nvSpPr>
          <p:cNvPr id="63493" name="Rectangle 2" descr="Πλατειά διαγώνιος προς τα κάτω"/>
          <p:cNvSpPr>
            <a:spLocks noChangeArrowheads="1"/>
          </p:cNvSpPr>
          <p:nvPr/>
        </p:nvSpPr>
        <p:spPr bwMode="auto">
          <a:xfrm>
            <a:off x="3124200" y="4116673"/>
            <a:ext cx="3370262" cy="104933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l-GR" sz="24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572420" name="Text Box 4"/>
          <p:cNvSpPr txBox="1">
            <a:spLocks noChangeArrowheads="1"/>
          </p:cNvSpPr>
          <p:nvPr/>
        </p:nvSpPr>
        <p:spPr bwMode="auto">
          <a:xfrm>
            <a:off x="359569" y="2141635"/>
            <a:ext cx="84248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Τον τίτλο όλων των ταινιών με διάρκεια πάνω από 100 λεπτά για τις οποίες υπάρχει ταινία με το ίδιο τίτλο και διάρκεια μικρότερη από 60 </a:t>
            </a:r>
            <a:r>
              <a:rPr lang="el-GR" sz="2000" b="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λεπτά</a:t>
            </a:r>
            <a:r>
              <a:rPr lang="en-US" sz="2000" b="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3495" name="Text Box 5"/>
          <p:cNvSpPr txBox="1">
            <a:spLocks noChangeArrowheads="1"/>
          </p:cNvSpPr>
          <p:nvPr/>
        </p:nvSpPr>
        <p:spPr bwMode="auto">
          <a:xfrm>
            <a:off x="664369" y="2943267"/>
            <a:ext cx="83058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&gt; 100 </a:t>
            </a:r>
          </a:p>
          <a:p>
            <a:pPr eaLnBrk="0" hangingPunct="0"/>
            <a:r>
              <a:rPr lang="el-GR" sz="2000" dirty="0">
                <a:solidFill>
                  <a:srgbClr val="FF99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	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&lt; 60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3498" name="TextBox 9"/>
          <p:cNvSpPr txBox="1">
            <a:spLocks noChangeArrowheads="1"/>
          </p:cNvSpPr>
          <p:nvPr/>
        </p:nvSpPr>
        <p:spPr bwMode="auto">
          <a:xfrm>
            <a:off x="292100" y="5376736"/>
            <a:ext cx="81375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(1)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ίδια ερώτηση με πράξη συνόλου και με συνένωση</a:t>
            </a:r>
          </a:p>
        </p:txBody>
      </p:sp>
      <p:sp>
        <p:nvSpPr>
          <p:cNvPr id="12" name="Title 9"/>
          <p:cNvSpPr>
            <a:spLocks noGrp="1"/>
          </p:cNvSpPr>
          <p:nvPr>
            <p:ph type="title"/>
          </p:nvPr>
        </p:nvSpPr>
        <p:spPr>
          <a:xfrm>
            <a:off x="457200" y="-6565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4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2100" y="5720447"/>
            <a:ext cx="8753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(2) Τροποποίηση της ερώτησης με το </a:t>
            </a:r>
            <a:r>
              <a:rPr lang="en-US" dirty="0" smtClean="0"/>
              <a:t>IN </a:t>
            </a:r>
            <a:r>
              <a:rPr lang="el-GR" dirty="0" smtClean="0"/>
              <a:t>ώστε η ταινία με διάρκεια &lt; 60 </a:t>
            </a:r>
            <a:r>
              <a:rPr lang="el-GR" i="1" u="sng" dirty="0" smtClean="0"/>
              <a:t>να είναι διαφορετικού είδους</a:t>
            </a:r>
            <a:endParaRPr lang="el-GR" i="1" u="sng" dirty="0"/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292100" y="1181241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2420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9F41C4-217F-419D-A97D-E45C54D58C9F}" type="slidenum">
              <a:rPr lang="el-GR" altLang="en-US" smtClean="0"/>
              <a:pPr/>
              <a:t>64</a:t>
            </a:fld>
            <a:endParaRPr lang="el-GR" altLang="en-US" smtClean="0"/>
          </a:p>
        </p:txBody>
      </p:sp>
      <p:sp>
        <p:nvSpPr>
          <p:cNvPr id="64517" name="Text Box 2"/>
          <p:cNvSpPr txBox="1">
            <a:spLocks noChangeArrowheads="1"/>
          </p:cNvSpPr>
          <p:nvPr/>
        </p:nvSpPr>
        <p:spPr bwMode="auto">
          <a:xfrm>
            <a:off x="468313" y="2420938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χρησιμοποιηθεί και με </a:t>
            </a:r>
            <a:r>
              <a:rPr lang="el-GR" sz="2400" b="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enumerated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σύνολα</a:t>
            </a:r>
          </a:p>
        </p:txBody>
      </p:sp>
      <p:sp>
        <p:nvSpPr>
          <p:cNvPr id="64518" name="Text Box 3"/>
          <p:cNvSpPr txBox="1">
            <a:spLocks noChangeArrowheads="1"/>
          </p:cNvSpPr>
          <p:nvPr/>
        </p:nvSpPr>
        <p:spPr bwMode="auto">
          <a:xfrm>
            <a:off x="468313" y="3357563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Τους τίτλους όλων των ταινιών που δεν γυρίστηκαν το 2006 και το 2007.</a:t>
            </a:r>
          </a:p>
        </p:txBody>
      </p:sp>
      <p:sp>
        <p:nvSpPr>
          <p:cNvPr id="64519" name="Text Box 4"/>
          <p:cNvSpPr txBox="1">
            <a:spLocks noChangeArrowheads="1"/>
          </p:cNvSpPr>
          <p:nvPr/>
        </p:nvSpPr>
        <p:spPr bwMode="auto">
          <a:xfrm>
            <a:off x="539750" y="4365625"/>
            <a:ext cx="8305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IN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(2006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2007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in (not in)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FF34C4-718C-40AA-BB36-A226A96C3F92}" type="slidenum">
              <a:rPr lang="el-GR" altLang="en-US" smtClean="0"/>
              <a:pPr/>
              <a:t>65</a:t>
            </a:fld>
            <a:endParaRPr lang="el-GR" altLang="en-US" smtClean="0"/>
          </a:p>
        </p:txBody>
      </p:sp>
      <p:sp>
        <p:nvSpPr>
          <p:cNvPr id="65543" name="Text Box 4"/>
          <p:cNvSpPr txBox="1">
            <a:spLocks noChangeArrowheads="1"/>
          </p:cNvSpPr>
          <p:nvPr/>
        </p:nvSpPr>
        <p:spPr bwMode="auto">
          <a:xfrm>
            <a:off x="292100" y="1524000"/>
            <a:ext cx="8458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τελεστής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any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some)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έχει τη σημασία του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ένα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από ένα σύνολο</a:t>
            </a:r>
          </a:p>
        </p:txBody>
      </p:sp>
      <p:sp>
        <p:nvSpPr>
          <p:cNvPr id="65544" name="Rectangle 7"/>
          <p:cNvSpPr>
            <a:spLocks noChangeArrowheads="1"/>
          </p:cNvSpPr>
          <p:nvPr/>
        </p:nvSpPr>
        <p:spPr bwMode="auto">
          <a:xfrm>
            <a:off x="1136650" y="2476500"/>
            <a:ext cx="3785011" cy="274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δομή: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ANY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FROM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  );</a:t>
            </a:r>
          </a:p>
        </p:txBody>
      </p:sp>
      <p:sp>
        <p:nvSpPr>
          <p:cNvPr id="65545" name="Text Box 8"/>
          <p:cNvSpPr txBox="1">
            <a:spLocks noChangeArrowheads="1"/>
          </p:cNvSpPr>
          <p:nvPr/>
        </p:nvSpPr>
        <p:spPr bwMode="auto">
          <a:xfrm>
            <a:off x="5795963" y="4437062"/>
            <a:ext cx="18240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πλειάδα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Σύγκριση με (τιμές) συνόλου: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any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20DAEE-A0F6-41DC-81AC-475D6DDD1821}" type="slidenum">
              <a:rPr lang="el-GR" altLang="en-US" smtClean="0"/>
              <a:pPr/>
              <a:t>66</a:t>
            </a:fld>
            <a:endParaRPr lang="el-GR" altLang="en-US" smtClean="0"/>
          </a:p>
        </p:txBody>
      </p:sp>
      <p:sp>
        <p:nvSpPr>
          <p:cNvPr id="66567" name="Text Box 5"/>
          <p:cNvSpPr txBox="1">
            <a:spLocks noChangeArrowheads="1"/>
          </p:cNvSpPr>
          <p:nvPr/>
        </p:nvSpPr>
        <p:spPr bwMode="auto">
          <a:xfrm>
            <a:off x="463550" y="2466975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Τους τίτλους όλων των ταινιών που γυρίστηκαν αργότερα από τουλάχιστον μια ασπρόμαυρη ταινία</a:t>
            </a:r>
          </a:p>
        </p:txBody>
      </p:sp>
      <p:sp>
        <p:nvSpPr>
          <p:cNvPr id="66568" name="Text Box 6"/>
          <p:cNvSpPr txBox="1">
            <a:spLocks noChangeArrowheads="1"/>
          </p:cNvSpPr>
          <p:nvPr/>
        </p:nvSpPr>
        <p:spPr bwMode="auto">
          <a:xfrm>
            <a:off x="539750" y="3789363"/>
            <a:ext cx="83058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Title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 </a:t>
            </a:r>
            <a:r>
              <a:rPr lang="el-GR" sz="20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ANY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0165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any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759539" y="1436884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193364-AD0D-4AAA-BC94-2D30A40F213D}" type="slidenum">
              <a:rPr lang="el-GR" altLang="en-US" smtClean="0"/>
              <a:pPr/>
              <a:t>67</a:t>
            </a:fld>
            <a:endParaRPr lang="el-GR" altLang="en-US" smtClean="0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1358900" y="1812925"/>
            <a:ext cx="56388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ANY (SOME)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ANY (SOME)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ANY (SOME)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ANY (SOME)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ισοδ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του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&lt;&gt;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ANY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(όχι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ισοδ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του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NOT IN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any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146C4A-1C77-4E5E-8958-2F1A18236E7F}" type="slidenum">
              <a:rPr lang="el-GR" altLang="en-US" smtClean="0"/>
              <a:pPr/>
              <a:t>68</a:t>
            </a:fld>
            <a:endParaRPr lang="el-GR" altLang="en-US" smtClean="0"/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τελεστής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 smtClean="0">
                <a:solidFill>
                  <a:srgbClr val="FF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έχει τη σημασία από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όλα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στοιχεία ενός συνόλου   </a:t>
            </a:r>
          </a:p>
        </p:txBody>
      </p:sp>
      <p:sp>
        <p:nvSpPr>
          <p:cNvPr id="68615" name="Text Box 6"/>
          <p:cNvSpPr txBox="1">
            <a:spLocks noChangeArrowheads="1"/>
          </p:cNvSpPr>
          <p:nvPr/>
        </p:nvSpPr>
        <p:spPr bwMode="auto">
          <a:xfrm>
            <a:off x="457200" y="3222625"/>
            <a:ext cx="8305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Τους τίτλους όλων των ταινιών που γυρίστηκαν αργότερα από όλες τις ασπρόμαυρες ταινίες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4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Σύγκριση με (τιμές) συνόλου: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539750" y="4410928"/>
            <a:ext cx="83058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DISTINCT Title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 </a:t>
            </a:r>
            <a:r>
              <a:rPr lang="el-GR" sz="20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 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D0E237-B825-4C31-80A0-9F7BC2C6F13E}" type="slidenum">
              <a:rPr lang="el-GR" altLang="en-US" smtClean="0"/>
              <a:pPr/>
              <a:t>69</a:t>
            </a:fld>
            <a:endParaRPr lang="el-GR" altLang="en-US" smtClean="0"/>
          </a:p>
        </p:txBody>
      </p:sp>
      <p:sp>
        <p:nvSpPr>
          <p:cNvPr id="69637" name="Text Box 3"/>
          <p:cNvSpPr txBox="1">
            <a:spLocks noChangeArrowheads="1"/>
          </p:cNvSpPr>
          <p:nvPr/>
        </p:nvSpPr>
        <p:spPr bwMode="auto">
          <a:xfrm>
            <a:off x="419100" y="2693194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</a:t>
            </a:r>
            <a:r>
              <a:rPr lang="en-US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Τι υπολογίζει το παρακάτω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;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9638" name="Text Box 4"/>
          <p:cNvSpPr txBox="1">
            <a:spLocks noChangeArrowheads="1"/>
          </p:cNvSpPr>
          <p:nvPr/>
        </p:nvSpPr>
        <p:spPr bwMode="auto">
          <a:xfrm>
            <a:off x="419100" y="3429000"/>
            <a:ext cx="86868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	                 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FROM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	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WHERE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Actor.Name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Plays.Name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		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 Title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Μανταλένα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’);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641350" y="1448721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985494-D49B-4DE7-85C1-A33E63485B5A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3413" name="Text Box 5"/>
          <p:cNvSpPr txBox="1">
            <a:spLocks noChangeArrowheads="1"/>
          </p:cNvSpPr>
          <p:nvPr/>
        </p:nvSpPr>
        <p:spPr bwMode="auto">
          <a:xfrm>
            <a:off x="1447800" y="3352800"/>
            <a:ext cx="5181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l-GR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Α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273414" name="Text Box 6"/>
          <p:cNvSpPr txBox="1">
            <a:spLocks noChangeArrowheads="1"/>
          </p:cNvSpPr>
          <p:nvPr/>
        </p:nvSpPr>
        <p:spPr bwMode="auto">
          <a:xfrm>
            <a:off x="825500" y="19812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βασική δομή μιας ερώτησης σε SQL έχει την εξής μορφή:</a:t>
            </a:r>
          </a:p>
        </p:txBody>
      </p:sp>
      <p:sp>
        <p:nvSpPr>
          <p:cNvPr id="273415" name="Text Box 7"/>
          <p:cNvSpPr txBox="1">
            <a:spLocks noChangeArrowheads="1"/>
          </p:cNvSpPr>
          <p:nvPr/>
        </p:nvSpPr>
        <p:spPr bwMode="auto">
          <a:xfrm>
            <a:off x="406400" y="5143500"/>
            <a:ext cx="806450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Ισοδύναμο του: π </a:t>
            </a:r>
            <a:r>
              <a:rPr lang="en-US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32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32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32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32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32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32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32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114800" y="3530600"/>
            <a:ext cx="3149600" cy="431800"/>
            <a:chOff x="2592" y="2592"/>
            <a:chExt cx="2112" cy="240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2976" y="2592"/>
              <a:ext cx="1728" cy="240"/>
              <a:chOff x="3120" y="2736"/>
              <a:chExt cx="1728" cy="240"/>
            </a:xfrm>
          </p:grpSpPr>
          <p:sp>
            <p:nvSpPr>
              <p:cNvPr id="9239" name="Rectangle 10"/>
              <p:cNvSpPr>
                <a:spLocks noChangeArrowheads="1"/>
              </p:cNvSpPr>
              <p:nvPr/>
            </p:nvSpPr>
            <p:spPr bwMode="auto">
              <a:xfrm>
                <a:off x="3120" y="2736"/>
                <a:ext cx="1296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240" name="Text Box 11"/>
              <p:cNvSpPr txBox="1">
                <a:spLocks noChangeArrowheads="1"/>
              </p:cNvSpPr>
              <p:nvPr/>
            </p:nvSpPr>
            <p:spPr bwMode="auto">
              <a:xfrm>
                <a:off x="3120" y="2736"/>
                <a:ext cx="172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 dirty="0"/>
                  <a:t>ονόματα σχέσεων</a:t>
                </a:r>
              </a:p>
            </p:txBody>
          </p:sp>
        </p:grpSp>
        <p:sp>
          <p:nvSpPr>
            <p:cNvPr id="9238" name="Line 12"/>
            <p:cNvSpPr>
              <a:spLocks noChangeShapeType="1"/>
            </p:cNvSpPr>
            <p:nvPr/>
          </p:nvSpPr>
          <p:spPr bwMode="auto">
            <a:xfrm flipH="1">
              <a:off x="2592" y="2688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733800" y="2819400"/>
            <a:ext cx="2806700" cy="762000"/>
            <a:chOff x="2208" y="2112"/>
            <a:chExt cx="1768" cy="480"/>
          </a:xfrm>
        </p:grpSpPr>
        <p:grpSp>
          <p:nvGrpSpPr>
            <p:cNvPr id="5" name="Group 14"/>
            <p:cNvGrpSpPr>
              <a:grpSpLocks/>
            </p:cNvGrpSpPr>
            <p:nvPr/>
          </p:nvGrpSpPr>
          <p:grpSpPr bwMode="auto">
            <a:xfrm>
              <a:off x="2208" y="2112"/>
              <a:ext cx="1768" cy="257"/>
              <a:chOff x="2400" y="2239"/>
              <a:chExt cx="1768" cy="257"/>
            </a:xfrm>
          </p:grpSpPr>
          <p:sp>
            <p:nvSpPr>
              <p:cNvPr id="9235" name="Text Box 15"/>
              <p:cNvSpPr txBox="1">
                <a:spLocks noChangeArrowheads="1"/>
              </p:cNvSpPr>
              <p:nvPr/>
            </p:nvSpPr>
            <p:spPr bwMode="auto">
              <a:xfrm>
                <a:off x="2400" y="2239"/>
                <a:ext cx="176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 dirty="0"/>
                  <a:t>ονόματα γνωρισμάτων</a:t>
                </a:r>
              </a:p>
            </p:txBody>
          </p:sp>
          <p:sp>
            <p:nvSpPr>
              <p:cNvPr id="9236" name="Rectangle 16"/>
              <p:cNvSpPr>
                <a:spLocks noChangeArrowheads="1"/>
              </p:cNvSpPr>
              <p:nvPr/>
            </p:nvSpPr>
            <p:spPr bwMode="auto">
              <a:xfrm>
                <a:off x="2400" y="2256"/>
                <a:ext cx="1584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9234" name="Line 17"/>
            <p:cNvSpPr>
              <a:spLocks noChangeShapeType="1"/>
            </p:cNvSpPr>
            <p:nvPr/>
          </p:nvSpPr>
          <p:spPr bwMode="auto">
            <a:xfrm flipH="1">
              <a:off x="2352" y="240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3200400" y="4191000"/>
            <a:ext cx="3441700" cy="431800"/>
            <a:chOff x="1968" y="2928"/>
            <a:chExt cx="2112" cy="288"/>
          </a:xfrm>
        </p:grpSpPr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2784" y="2928"/>
              <a:ext cx="1296" cy="288"/>
              <a:chOff x="3984" y="3168"/>
              <a:chExt cx="1296" cy="288"/>
            </a:xfrm>
          </p:grpSpPr>
          <p:sp>
            <p:nvSpPr>
              <p:cNvPr id="9231" name="Text Box 20"/>
              <p:cNvSpPr txBox="1">
                <a:spLocks noChangeArrowheads="1"/>
              </p:cNvSpPr>
              <p:nvPr/>
            </p:nvSpPr>
            <p:spPr bwMode="auto">
              <a:xfrm>
                <a:off x="4032" y="3168"/>
                <a:ext cx="124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1800" b="0"/>
                  <a:t>συνθήκη</a:t>
                </a:r>
              </a:p>
            </p:txBody>
          </p:sp>
          <p:sp>
            <p:nvSpPr>
              <p:cNvPr id="9232" name="Rectangle 21"/>
              <p:cNvSpPr>
                <a:spLocks noChangeArrowheads="1"/>
              </p:cNvSpPr>
              <p:nvPr/>
            </p:nvSpPr>
            <p:spPr bwMode="auto">
              <a:xfrm>
                <a:off x="3984" y="3168"/>
                <a:ext cx="720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9230" name="Line 22"/>
            <p:cNvSpPr>
              <a:spLocks noChangeShapeType="1"/>
            </p:cNvSpPr>
            <p:nvPr/>
          </p:nvSpPr>
          <p:spPr bwMode="auto">
            <a:xfrm flipH="1">
              <a:off x="1968" y="3072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Δομή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2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3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3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3" grpId="0" autoUpdateAnimBg="0"/>
      <p:bldP spid="273414" grpId="0" autoUpdateAnimBg="0"/>
      <p:bldP spid="273415" grpId="0" animBg="1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FC1FC0-BF3F-41DB-809C-B368C1505CA2}" type="slidenum">
              <a:rPr lang="el-GR" altLang="en-US" smtClean="0"/>
              <a:pPr/>
              <a:t>70</a:t>
            </a:fld>
            <a:endParaRPr lang="el-GR" altLang="en-US" smtClean="0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1119554" y="1875692"/>
            <a:ext cx="55626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&lt;&gt;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ALL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ισοδ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 του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NOT IN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all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AF5CE3-3C2A-4282-A7F9-7C233CB23C44}" type="slidenum">
              <a:rPr lang="el-GR" altLang="en-US" smtClean="0"/>
              <a:pPr/>
              <a:t>71</a:t>
            </a:fld>
            <a:endParaRPr lang="el-GR" altLang="en-US" smtClean="0"/>
          </a:p>
        </p:txBody>
      </p:sp>
      <p:sp>
        <p:nvSpPr>
          <p:cNvPr id="71687" name="Rectangle 4"/>
          <p:cNvSpPr>
            <a:spLocks noChangeArrowheads="1"/>
          </p:cNvSpPr>
          <p:nvPr/>
        </p:nvSpPr>
        <p:spPr bwMode="auto">
          <a:xfrm>
            <a:off x="1358900" y="3090409"/>
            <a:ext cx="5052986" cy="274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δομή: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EXISTS (NOT EXISTS)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	    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       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     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  );</a:t>
            </a:r>
          </a:p>
        </p:txBody>
      </p:sp>
      <p:sp>
        <p:nvSpPr>
          <p:cNvPr id="71688" name="Text Box 6"/>
          <p:cNvSpPr txBox="1">
            <a:spLocks noChangeArrowheads="1"/>
          </p:cNvSpPr>
          <p:nvPr/>
        </p:nvSpPr>
        <p:spPr bwMode="auto">
          <a:xfrm>
            <a:off x="384045" y="1719173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Έλεγχος για άδεια σχέση</a:t>
            </a:r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400" b="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 τελεστής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EXISTS (NOT EXISTS)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επιστρέφει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ανν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η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υποερώτηση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δεν είναι κενή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είναι κενή)</a:t>
            </a: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exists (not exists)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E3501F-7FD0-4E58-8233-2ADDF79779E7}" type="slidenum">
              <a:rPr lang="el-GR" altLang="en-US" smtClean="0"/>
              <a:pPr/>
              <a:t>72</a:t>
            </a:fld>
            <a:endParaRPr lang="el-GR" altLang="en-US" smtClean="0"/>
          </a:p>
        </p:txBody>
      </p:sp>
      <p:sp>
        <p:nvSpPr>
          <p:cNvPr id="72709" name="Text Box 4"/>
          <p:cNvSpPr txBox="1">
            <a:spLocks noChangeArrowheads="1"/>
          </p:cNvSpPr>
          <p:nvPr/>
        </p:nvSpPr>
        <p:spPr bwMode="auto">
          <a:xfrm>
            <a:off x="533400" y="2765384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Οι </a:t>
            </a:r>
            <a:r>
              <a:rPr lang="en-US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ασπρόμαυρες ταινίες με τουλάχιστον ένα ηθοποιό</a:t>
            </a:r>
          </a:p>
        </p:txBody>
      </p:sp>
      <p:sp>
        <p:nvSpPr>
          <p:cNvPr id="72710" name="Text Box 5"/>
          <p:cNvSpPr txBox="1">
            <a:spLocks noChangeArrowheads="1"/>
          </p:cNvSpPr>
          <p:nvPr/>
        </p:nvSpPr>
        <p:spPr bwMode="auto">
          <a:xfrm>
            <a:off x="381000" y="3494342"/>
            <a:ext cx="86106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Τ.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Τ.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Movie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Τ.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Ασπρόμαυρη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EXISTS  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* 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.Τ</a:t>
            </a:r>
            <a:r>
              <a:rPr lang="en-US" sz="18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itle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.Τ</a:t>
            </a:r>
            <a:r>
              <a:rPr lang="en-US" sz="18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itle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Play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exists (not exists)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57200" y="1608041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EF2AF9-4588-4D74-8725-BDA3AD34A9AB}" type="slidenum">
              <a:rPr lang="el-GR" altLang="en-US" smtClean="0"/>
              <a:pPr/>
              <a:t>73</a:t>
            </a:fld>
            <a:endParaRPr lang="el-GR" altLang="en-US" smtClean="0"/>
          </a:p>
        </p:txBody>
      </p:sp>
      <p:sp>
        <p:nvSpPr>
          <p:cNvPr id="73734" name="Text Box 3"/>
          <p:cNvSpPr txBox="1">
            <a:spLocks noChangeArrowheads="1"/>
          </p:cNvSpPr>
          <p:nvPr/>
        </p:nvSpPr>
        <p:spPr bwMode="auto">
          <a:xfrm>
            <a:off x="292100" y="2492375"/>
            <a:ext cx="84820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 τελεστής 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NOT EXISTS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μπορεί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να χρησιμοποιηθεί για έλεγχο αν 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η σχέση A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τη σχέση B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σχέση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υπερσυνόλου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/υποσυνόλου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3735" name="Text Box 4"/>
          <p:cNvSpPr txBox="1">
            <a:spLocks noChangeArrowheads="1"/>
          </p:cNvSpPr>
          <p:nvPr/>
        </p:nvSpPr>
        <p:spPr bwMode="auto">
          <a:xfrm>
            <a:off x="1014413" y="4035425"/>
            <a:ext cx="619918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NOT EXISTS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(Β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EXCEPT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Α)</a:t>
            </a:r>
            <a:endParaRPr lang="en-US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0" hangingPunct="0"/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True if and only if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A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 </a:t>
            </a:r>
            <a:r>
              <a:rPr lang="en-US" sz="2400" b="0" i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B</a:t>
            </a:r>
            <a:endParaRPr lang="el-GR" sz="2400" b="0" i="1" dirty="0">
              <a:latin typeface="Calibri" pitchFamily="34" charset="0"/>
              <a:ea typeface="Calibri" pitchFamily="34" charset="0"/>
              <a:cs typeface="Calibri" pitchFamily="34" charset="0"/>
              <a:sym typeface="Symbol" pitchFamily="18" charset="2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exists (not exists)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63D560-CD47-422A-BBB8-371EFEC9DE6A}" type="slidenum">
              <a:rPr lang="el-GR" altLang="en-US" smtClean="0"/>
              <a:pPr/>
              <a:t>74</a:t>
            </a:fld>
            <a:endParaRPr lang="el-GR" altLang="en-US" smtClean="0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755650" y="2205038"/>
            <a:ext cx="7561263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Ερώτηση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Πως μπορεί να χρησιμοποιηθεί για να υπολογίσουμε τη «διαίρεση»;</a:t>
            </a: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exists (not exists) 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7A6D83-AFCF-47C9-8920-7F0572B54203}" type="slidenum">
              <a:rPr lang="el-GR" altLang="en-US" smtClean="0"/>
              <a:pPr/>
              <a:t>75</a:t>
            </a:fld>
            <a:endParaRPr lang="el-GR" altLang="en-US" dirty="0" smtClean="0"/>
          </a:p>
        </p:txBody>
      </p:sp>
      <p:sp>
        <p:nvSpPr>
          <p:cNvPr id="76805" name="Text Box 3"/>
          <p:cNvSpPr txBox="1">
            <a:spLocks noChangeArrowheads="1"/>
          </p:cNvSpPr>
          <p:nvPr/>
        </p:nvSpPr>
        <p:spPr bwMode="auto">
          <a:xfrm>
            <a:off x="227013" y="2408238"/>
            <a:ext cx="830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Οι ηθοποιοί  που έχουν παίξει σε </a:t>
            </a:r>
            <a:r>
              <a:rPr lang="el-GR" sz="160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όλες</a:t>
            </a:r>
            <a:r>
              <a:rPr lang="el-GR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τις ταινίες </a:t>
            </a:r>
            <a:r>
              <a:rPr lang="el-GR" sz="16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που έχει παίξει ο </a:t>
            </a:r>
            <a:r>
              <a:rPr lang="en-US" sz="16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endParaRPr lang="el-GR" sz="160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6" name="Text Box 4"/>
          <p:cNvSpPr txBox="1">
            <a:spLocks noChangeArrowheads="1"/>
          </p:cNvSpPr>
          <p:nvPr/>
        </p:nvSpPr>
        <p:spPr bwMode="auto">
          <a:xfrm>
            <a:off x="457200" y="3505200"/>
            <a:ext cx="8305800" cy="262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S.Name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  <a:p>
            <a:pPr eaLnBrk="0" hangingPunct="0"/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NOT EXISTS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((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FROM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Plays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WHERE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EXCEPT</a:t>
            </a:r>
            <a:endParaRPr lang="el-GR" sz="1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R 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</a:t>
            </a: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WHERE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R.Name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000" dirty="0" err="1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18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.Name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));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140325" y="2924175"/>
            <a:ext cx="2895600" cy="381000"/>
            <a:chOff x="3024" y="2160"/>
            <a:chExt cx="1824" cy="24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024" y="2160"/>
              <a:ext cx="1824" cy="240"/>
              <a:chOff x="2496" y="1920"/>
              <a:chExt cx="1824" cy="240"/>
            </a:xfrm>
          </p:grpSpPr>
          <p:sp>
            <p:nvSpPr>
              <p:cNvPr id="76819" name="Text Box 7"/>
              <p:cNvSpPr txBox="1">
                <a:spLocks noChangeArrowheads="1"/>
              </p:cNvSpPr>
              <p:nvPr/>
            </p:nvSpPr>
            <p:spPr bwMode="auto">
              <a:xfrm>
                <a:off x="2496" y="1920"/>
                <a:ext cx="182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1600" dirty="0" smtClean="0"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NOT EXISTS </a:t>
                </a:r>
                <a:r>
                  <a:rPr lang="el-GR" sz="1600" b="0" dirty="0" smtClean="0"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(Β </a:t>
                </a:r>
                <a:r>
                  <a:rPr lang="en-US" sz="1600" dirty="0" smtClean="0"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EXCEPT</a:t>
                </a:r>
                <a:r>
                  <a:rPr lang="el-GR" sz="1600" b="0" dirty="0" smtClean="0"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 </a:t>
                </a:r>
                <a:r>
                  <a:rPr lang="el-GR" sz="1600" b="0" dirty="0"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Α)</a:t>
                </a:r>
              </a:p>
            </p:txBody>
          </p:sp>
          <p:sp>
            <p:nvSpPr>
              <p:cNvPr id="76820" name="Line 8"/>
              <p:cNvSpPr>
                <a:spLocks noChangeShapeType="1"/>
              </p:cNvSpPr>
              <p:nvPr/>
            </p:nvSpPr>
            <p:spPr bwMode="auto">
              <a:xfrm>
                <a:off x="2496" y="1920"/>
                <a:ext cx="18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6821" name="Line 9"/>
              <p:cNvSpPr>
                <a:spLocks noChangeShapeType="1"/>
              </p:cNvSpPr>
              <p:nvPr/>
            </p:nvSpPr>
            <p:spPr bwMode="auto">
              <a:xfrm>
                <a:off x="2496" y="2160"/>
                <a:ext cx="18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6822" name="Line 10"/>
              <p:cNvSpPr>
                <a:spLocks noChangeShapeType="1"/>
              </p:cNvSpPr>
              <p:nvPr/>
            </p:nvSpPr>
            <p:spPr bwMode="auto">
              <a:xfrm>
                <a:off x="2496" y="192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76818" name="Line 11"/>
            <p:cNvSpPr>
              <a:spLocks noChangeShapeType="1"/>
            </p:cNvSpPr>
            <p:nvPr/>
          </p:nvSpPr>
          <p:spPr bwMode="auto">
            <a:xfrm>
              <a:off x="4848" y="216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6809" name="Rectangle 13"/>
          <p:cNvSpPr>
            <a:spLocks noChangeArrowheads="1"/>
          </p:cNvSpPr>
          <p:nvPr/>
        </p:nvSpPr>
        <p:spPr bwMode="auto">
          <a:xfrm>
            <a:off x="2352003" y="4136594"/>
            <a:ext cx="4055819" cy="2076894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6810" name="Text Box 14"/>
          <p:cNvSpPr txBox="1">
            <a:spLocks noChangeArrowheads="1"/>
          </p:cNvSpPr>
          <p:nvPr/>
        </p:nvSpPr>
        <p:spPr bwMode="auto">
          <a:xfrm>
            <a:off x="6588125" y="4652963"/>
            <a:ext cx="19446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</a:t>
            </a:r>
            <a:r>
              <a:rPr lang="el-GR" sz="180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πολογισμός για κάθε </a:t>
            </a:r>
            <a:r>
              <a:rPr lang="en-US" sz="180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180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11" name="Line 15"/>
          <p:cNvSpPr>
            <a:spLocks noChangeShapeType="1"/>
          </p:cNvSpPr>
          <p:nvPr/>
        </p:nvSpPr>
        <p:spPr bwMode="auto">
          <a:xfrm flipV="1">
            <a:off x="6156325" y="5013325"/>
            <a:ext cx="360363" cy="439738"/>
          </a:xfrm>
          <a:prstGeom prst="line">
            <a:avLst/>
          </a:prstGeom>
          <a:noFill/>
          <a:ln w="9525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76812" name="Text Box 16"/>
          <p:cNvSpPr txBox="1">
            <a:spLocks noChangeArrowheads="1"/>
          </p:cNvSpPr>
          <p:nvPr/>
        </p:nvSpPr>
        <p:spPr bwMode="auto">
          <a:xfrm>
            <a:off x="227013" y="2744788"/>
            <a:ext cx="5589587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B: 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όλες οι ταινίες του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George Clooney</a:t>
            </a: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Α: όλες οι ταινίες του συγκεκριμένου ηθοποιού</a:t>
            </a:r>
          </a:p>
        </p:txBody>
      </p:sp>
      <p:sp>
        <p:nvSpPr>
          <p:cNvPr id="76813" name="Text Box 17"/>
          <p:cNvSpPr txBox="1">
            <a:spLocks noChangeArrowheads="1"/>
          </p:cNvSpPr>
          <p:nvPr/>
        </p:nvSpPr>
        <p:spPr bwMode="auto">
          <a:xfrm>
            <a:off x="6376988" y="5486400"/>
            <a:ext cx="24114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2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Τέτοιου είδους μεταβλητές δεν υπάρχουν στη σχεσιακή άλγεβρα</a:t>
            </a:r>
          </a:p>
        </p:txBody>
      </p:sp>
      <p:sp>
        <p:nvSpPr>
          <p:cNvPr id="76814" name="Text Box 18"/>
          <p:cNvSpPr txBox="1">
            <a:spLocks noChangeArrowheads="1"/>
          </p:cNvSpPr>
          <p:nvPr/>
        </p:nvSpPr>
        <p:spPr bwMode="auto">
          <a:xfrm>
            <a:off x="5364163" y="4221163"/>
            <a:ext cx="360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bg1">
                    <a:lumMod val="50000"/>
                  </a:schemeClr>
                </a:solidFill>
              </a:rPr>
              <a:t>B</a:t>
            </a:r>
            <a:endParaRPr lang="el-GR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6815" name="Text Box 19"/>
          <p:cNvSpPr txBox="1">
            <a:spLocks noChangeArrowheads="1"/>
          </p:cNvSpPr>
          <p:nvPr/>
        </p:nvSpPr>
        <p:spPr bwMode="auto">
          <a:xfrm>
            <a:off x="5508625" y="5300663"/>
            <a:ext cx="287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A</a:t>
            </a:r>
            <a:endParaRPr lang="el-GR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Title 9"/>
          <p:cNvSpPr>
            <a:spLocks noGrp="1"/>
          </p:cNvSpPr>
          <p:nvPr>
            <p:ph type="title"/>
          </p:nvPr>
        </p:nvSpPr>
        <p:spPr>
          <a:xfrm>
            <a:off x="457200" y="111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 Διαίρεσης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26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168275" y="1405162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2C5F13-67C5-44E0-AD5D-747406DF1164}" type="slidenum">
              <a:rPr lang="el-GR" altLang="en-US" smtClean="0"/>
              <a:pPr/>
              <a:t>76</a:t>
            </a:fld>
            <a:endParaRPr lang="el-GR" altLang="en-US" smtClean="0"/>
          </a:p>
        </p:txBody>
      </p:sp>
      <p:sp>
        <p:nvSpPr>
          <p:cNvPr id="75782" name="Text Box 4"/>
          <p:cNvSpPr txBox="1">
            <a:spLocks noChangeArrowheads="1"/>
          </p:cNvSpPr>
          <p:nvPr/>
        </p:nvSpPr>
        <p:spPr bwMode="auto">
          <a:xfrm>
            <a:off x="400050" y="1620838"/>
            <a:ext cx="84978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A5002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</a:t>
            </a:r>
            <a:r>
              <a:rPr lang="el-GR" sz="2000" u="sng" dirty="0">
                <a:solidFill>
                  <a:srgbClr val="A5002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όλα</a:t>
            </a:r>
            <a:r>
              <a:rPr lang="el-GR" sz="2000" dirty="0">
                <a:solidFill>
                  <a:srgbClr val="A5002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 συστατικά που αρέσουν στον Δημήτρη</a:t>
            </a:r>
          </a:p>
        </p:txBody>
      </p:sp>
      <p:sp>
        <p:nvSpPr>
          <p:cNvPr id="75783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000">
              <a:latin typeface="Times New Roman" pitchFamily="18" charset="0"/>
            </a:endParaRPr>
          </a:p>
        </p:txBody>
      </p:sp>
      <p:sp>
        <p:nvSpPr>
          <p:cNvPr id="75784" name="Text Box 6"/>
          <p:cNvSpPr txBox="1">
            <a:spLocks noChangeArrowheads="1"/>
          </p:cNvSpPr>
          <p:nvPr/>
        </p:nvSpPr>
        <p:spPr bwMode="auto">
          <a:xfrm>
            <a:off x="569912" y="3209925"/>
            <a:ext cx="7824787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ΙΔΕΑ</a:t>
            </a:r>
          </a:p>
          <a:p>
            <a:pPr algn="just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Θέλουμε τις πίτσες που τα συστατικά τους είναι υπερσύνολο των συστατικών που αρέσουν στο Δημήτρη</a:t>
            </a:r>
          </a:p>
          <a:p>
            <a:pPr algn="just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Α: Συστατικά πίτσας Π</a:t>
            </a:r>
          </a:p>
          <a:p>
            <a:pPr algn="just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Β: Συστατικά που αρέσουν στο Δημήτρη</a:t>
            </a:r>
          </a:p>
          <a:p>
            <a:pPr algn="ctr">
              <a:spcBef>
                <a:spcPct val="50000"/>
              </a:spcBef>
            </a:pPr>
            <a:r>
              <a:rPr lang="en-US" sz="2400" b="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 EXISTS (B EXCEPT </a:t>
            </a:r>
            <a:r>
              <a:rPr lang="en-US" sz="2400" b="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A)</a:t>
            </a:r>
            <a:endParaRPr lang="el-GR" sz="2400" b="0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Παράδειγμα: Διαίρεση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547812" y="2188399"/>
            <a:ext cx="53276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23CFEB-2BEF-4EB5-980F-23270E4B2537}" type="slidenum">
              <a:rPr lang="el-GR" altLang="en-US" smtClean="0"/>
              <a:pPr/>
              <a:t>77</a:t>
            </a:fld>
            <a:endParaRPr lang="el-GR" altLang="en-US" smtClean="0"/>
          </a:p>
        </p:txBody>
      </p:sp>
      <p:sp>
        <p:nvSpPr>
          <p:cNvPr id="77830" name="Text Box 3"/>
          <p:cNvSpPr txBox="1">
            <a:spLocks noChangeArrowheads="1"/>
          </p:cNvSpPr>
          <p:nvPr/>
        </p:nvSpPr>
        <p:spPr bwMode="auto">
          <a:xfrm>
            <a:off x="381000" y="1692007"/>
            <a:ext cx="830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Έλεγχος για Διπλές Εμφανίσεις</a:t>
            </a:r>
          </a:p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Ο τελεστής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l-GR" sz="2400" b="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επιστρέφει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ανν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η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υποερώτηση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δεν έχει πολλαπλές όμοιες πλειάδες –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not unique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7831" name="Text Box 4"/>
          <p:cNvSpPr txBox="1">
            <a:spLocks noChangeArrowheads="1"/>
          </p:cNvSpPr>
          <p:nvPr/>
        </p:nvSpPr>
        <p:spPr bwMode="auto">
          <a:xfrm>
            <a:off x="261937" y="5543554"/>
            <a:ext cx="84248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8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χρησιμοποιηθεί για να ελεγχθεί αν το αποτέλεσμα είναι σύνολο ή </a:t>
            </a:r>
            <a:r>
              <a:rPr lang="el-GR" sz="1800" b="0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πολυσύνολο</a:t>
            </a:r>
            <a:endParaRPr lang="el-GR" sz="1800" b="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7832" name="Rectangle 5"/>
          <p:cNvSpPr>
            <a:spLocks noChangeArrowheads="1"/>
          </p:cNvSpPr>
          <p:nvPr/>
        </p:nvSpPr>
        <p:spPr bwMode="auto">
          <a:xfrm>
            <a:off x="1450003" y="3087683"/>
            <a:ext cx="55435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δομή: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 (NOT UNIQUE)</a:t>
            </a:r>
            <a:r>
              <a:rPr lang="el-GR" sz="20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	     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		   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	      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  );</a:t>
            </a: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unique (not unique)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DF0378-301B-46B2-B095-70C46AFC492A}" type="slidenum">
              <a:rPr lang="el-GR" altLang="en-US" smtClean="0"/>
              <a:pPr/>
              <a:t>78</a:t>
            </a:fld>
            <a:endParaRPr lang="el-GR" altLang="en-US" smtClean="0"/>
          </a:p>
        </p:txBody>
      </p:sp>
      <p:sp>
        <p:nvSpPr>
          <p:cNvPr id="78853" name="Text Box 3"/>
          <p:cNvSpPr txBox="1">
            <a:spLocks noChangeArrowheads="1"/>
          </p:cNvSpPr>
          <p:nvPr/>
        </p:nvSpPr>
        <p:spPr bwMode="auto">
          <a:xfrm>
            <a:off x="381000" y="277495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Οι ηθοποιοί που έχουν παίξει </a:t>
            </a:r>
            <a:r>
              <a:rPr lang="el-GR" sz="20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ακριβώς σε μια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</p:txBody>
      </p:sp>
      <p:sp>
        <p:nvSpPr>
          <p:cNvPr id="78854" name="Text Box 4"/>
          <p:cNvSpPr txBox="1">
            <a:spLocks noChangeArrowheads="1"/>
          </p:cNvSpPr>
          <p:nvPr/>
        </p:nvSpPr>
        <p:spPr bwMode="auto">
          <a:xfrm>
            <a:off x="381000" y="3335338"/>
            <a:ext cx="83058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endParaRPr lang="el-GR" sz="200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WHERE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ame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8856" name="Text Box 6"/>
          <p:cNvSpPr txBox="1">
            <a:spLocks noChangeArrowheads="1"/>
          </p:cNvSpPr>
          <p:nvPr/>
        </p:nvSpPr>
        <p:spPr bwMode="auto">
          <a:xfrm>
            <a:off x="644525" y="5206567"/>
            <a:ext cx="49593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SELECT</a:t>
            </a:r>
            <a:r>
              <a:rPr lang="el-GR" sz="1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b="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0" dirty="0" smtClean="0">
                <a:solidFill>
                  <a:schemeClr val="accent2">
                    <a:lumMod val="75000"/>
                  </a:schemeClr>
                </a:solidFill>
              </a:rPr>
              <a:t>Name</a:t>
            </a:r>
            <a:r>
              <a:rPr lang="el-GR" sz="1600" b="0" dirty="0">
                <a:solidFill>
                  <a:schemeClr val="accent2">
                    <a:lumMod val="75000"/>
                  </a:schemeClr>
                </a:solidFill>
              </a:rPr>
              <a:t>		</a:t>
            </a:r>
            <a:r>
              <a:rPr lang="el-GR" sz="1600" b="0" i="1" dirty="0">
                <a:solidFill>
                  <a:schemeClr val="accent2">
                    <a:lumMod val="75000"/>
                  </a:schemeClr>
                </a:solidFill>
              </a:rPr>
              <a:t>(θα το δούμε στη συνέχεια)</a:t>
            </a:r>
          </a:p>
          <a:p>
            <a:pPr eaLnBrk="0" hangingPunct="0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FROM</a:t>
            </a:r>
            <a:r>
              <a:rPr lang="el-GR" sz="1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0" dirty="0" smtClean="0">
                <a:solidFill>
                  <a:schemeClr val="accent2">
                    <a:lumMod val="75000"/>
                  </a:schemeClr>
                </a:solidFill>
              </a:rPr>
              <a:t>Plays</a:t>
            </a:r>
            <a:endParaRPr lang="el-GR" sz="1600" b="0" dirty="0">
              <a:solidFill>
                <a:schemeClr val="accent2">
                  <a:lumMod val="75000"/>
                </a:schemeClr>
              </a:solidFill>
            </a:endParaRPr>
          </a:p>
          <a:p>
            <a:pPr eaLnBrk="0" hangingPunct="0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GROUP BY </a:t>
            </a:r>
            <a:r>
              <a:rPr lang="en-US" sz="1600" b="0" dirty="0" smtClean="0">
                <a:solidFill>
                  <a:schemeClr val="accent2">
                    <a:lumMod val="75000"/>
                  </a:schemeClr>
                </a:solidFill>
              </a:rPr>
              <a:t>Name</a:t>
            </a:r>
            <a:endParaRPr lang="el-GR" sz="1600" b="0" dirty="0">
              <a:solidFill>
                <a:schemeClr val="accent2">
                  <a:lumMod val="75000"/>
                </a:schemeClr>
              </a:solidFill>
            </a:endParaRPr>
          </a:p>
          <a:p>
            <a:pPr eaLnBrk="0" hangingPunct="0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HAVING COUNT</a:t>
            </a:r>
            <a:r>
              <a:rPr lang="en-US" sz="1600" b="0" dirty="0" smtClean="0">
                <a:solidFill>
                  <a:schemeClr val="accent2">
                    <a:lumMod val="75000"/>
                  </a:schemeClr>
                </a:solidFill>
              </a:rPr>
              <a:t>(*) </a:t>
            </a:r>
            <a:r>
              <a:rPr lang="en-US" sz="1600" b="0" dirty="0">
                <a:solidFill>
                  <a:schemeClr val="accent2">
                    <a:lumMod val="75000"/>
                  </a:schemeClr>
                </a:solidFill>
              </a:rPr>
              <a:t>= </a:t>
            </a:r>
            <a:r>
              <a:rPr lang="en-US" sz="1600" b="0" dirty="0" smtClean="0">
                <a:solidFill>
                  <a:schemeClr val="accent2">
                    <a:lumMod val="75000"/>
                  </a:schemeClr>
                </a:solidFill>
              </a:rPr>
              <a:t>1;</a:t>
            </a:r>
            <a:endParaRPr lang="el-GR" sz="1600" b="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unique (not unique)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57200" y="1490216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EE95A6-598F-44CD-8178-16EEE181552A}" type="slidenum">
              <a:rPr lang="el-GR" altLang="en-US" smtClean="0"/>
              <a:pPr/>
              <a:t>79</a:t>
            </a:fld>
            <a:endParaRPr lang="el-GR" altLang="en-US" smtClean="0"/>
          </a:p>
        </p:txBody>
      </p:sp>
      <p:sp>
        <p:nvSpPr>
          <p:cNvPr id="79877" name="Text Box 3"/>
          <p:cNvSpPr txBox="1">
            <a:spLocks noChangeArrowheads="1"/>
          </p:cNvSpPr>
          <p:nvPr/>
        </p:nvSpPr>
        <p:spPr bwMode="auto">
          <a:xfrm>
            <a:off x="381000" y="277495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Οι ηθοποιοί που έχουν παίξει </a:t>
            </a:r>
            <a:r>
              <a:rPr lang="el-GR" sz="2000" b="0" i="1" u="sng"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σε δύο</a:t>
            </a:r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 ταινίες</a:t>
            </a:r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8569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 τελεστής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unique (not unique)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81000" y="3335338"/>
            <a:ext cx="83058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endParaRPr lang="el-GR" sz="200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NOT 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	       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WHERE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ame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457200" y="1490216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644525" y="5206567"/>
            <a:ext cx="49593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SELECT</a:t>
            </a:r>
            <a:r>
              <a:rPr lang="el-GR" sz="1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sz="1600" b="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0" dirty="0" smtClean="0">
                <a:solidFill>
                  <a:schemeClr val="accent2">
                    <a:lumMod val="75000"/>
                  </a:schemeClr>
                </a:solidFill>
              </a:rPr>
              <a:t>Name</a:t>
            </a:r>
            <a:r>
              <a:rPr lang="el-GR" sz="1600" b="0" dirty="0">
                <a:solidFill>
                  <a:schemeClr val="accent2">
                    <a:lumMod val="75000"/>
                  </a:schemeClr>
                </a:solidFill>
              </a:rPr>
              <a:t>		</a:t>
            </a:r>
            <a:r>
              <a:rPr lang="el-GR" sz="1600" b="0" i="1" dirty="0">
                <a:solidFill>
                  <a:schemeClr val="accent2">
                    <a:lumMod val="75000"/>
                  </a:schemeClr>
                </a:solidFill>
              </a:rPr>
              <a:t>(θα το δούμε στη συνέχεια)</a:t>
            </a:r>
          </a:p>
          <a:p>
            <a:pPr eaLnBrk="0" hangingPunct="0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FROM</a:t>
            </a:r>
            <a:r>
              <a:rPr lang="el-GR" sz="1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b="0" dirty="0" smtClean="0">
                <a:solidFill>
                  <a:schemeClr val="accent2">
                    <a:lumMod val="75000"/>
                  </a:schemeClr>
                </a:solidFill>
              </a:rPr>
              <a:t>Plays</a:t>
            </a:r>
            <a:endParaRPr lang="el-GR" sz="1600" b="0" dirty="0">
              <a:solidFill>
                <a:schemeClr val="accent2">
                  <a:lumMod val="75000"/>
                </a:schemeClr>
              </a:solidFill>
            </a:endParaRPr>
          </a:p>
          <a:p>
            <a:pPr eaLnBrk="0" hangingPunct="0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GROUP BY </a:t>
            </a:r>
            <a:r>
              <a:rPr lang="en-US" sz="1600" b="0" dirty="0" smtClean="0">
                <a:solidFill>
                  <a:schemeClr val="accent2">
                    <a:lumMod val="75000"/>
                  </a:schemeClr>
                </a:solidFill>
              </a:rPr>
              <a:t>Name</a:t>
            </a:r>
            <a:endParaRPr lang="el-GR" sz="1600" b="0" dirty="0">
              <a:solidFill>
                <a:schemeClr val="accent2">
                  <a:lumMod val="75000"/>
                </a:schemeClr>
              </a:solidFill>
            </a:endParaRPr>
          </a:p>
          <a:p>
            <a:pPr eaLnBrk="0" hangingPunct="0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HAVING COUNT</a:t>
            </a:r>
            <a:r>
              <a:rPr lang="en-US" sz="1600" b="0" dirty="0" smtClean="0">
                <a:solidFill>
                  <a:schemeClr val="accent2">
                    <a:lumMod val="75000"/>
                  </a:schemeClr>
                </a:solidFill>
              </a:rPr>
              <a:t>(*) &gt; 1;</a:t>
            </a:r>
            <a:endParaRPr lang="el-GR" sz="1600" b="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527016-7261-491D-A1F6-3C2E6C7147E3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4436" name="Text Box 4"/>
          <p:cNvSpPr txBox="1">
            <a:spLocks noChangeArrowheads="1"/>
          </p:cNvSpPr>
          <p:nvPr/>
        </p:nvSpPr>
        <p:spPr bwMode="auto">
          <a:xfrm>
            <a:off x="622300" y="3543300"/>
            <a:ext cx="7696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αντιστοιχεί στην πράξη της </a:t>
            </a:r>
            <a:r>
              <a:rPr lang="el-GR" sz="24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προβολής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της σχεσιακής άλγεβρας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Ποια γνωρίσματα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θέλουμε να υπάρχουν στο αποτέλεσμα της ερώτησης.</a:t>
            </a:r>
          </a:p>
        </p:txBody>
      </p:sp>
      <p:sp>
        <p:nvSpPr>
          <p:cNvPr id="274437" name="Text Box 5"/>
          <p:cNvSpPr txBox="1">
            <a:spLocks noChangeArrowheads="1"/>
          </p:cNvSpPr>
          <p:nvPr/>
        </p:nvSpPr>
        <p:spPr bwMode="auto">
          <a:xfrm>
            <a:off x="723900" y="1638300"/>
            <a:ext cx="3657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Α1, Α2, .., Α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274438" name="Text Box 6"/>
          <p:cNvSpPr txBox="1">
            <a:spLocks noChangeArrowheads="1"/>
          </p:cNvSpPr>
          <p:nvPr/>
        </p:nvSpPr>
        <p:spPr bwMode="auto">
          <a:xfrm>
            <a:off x="4643438" y="2205038"/>
            <a:ext cx="41052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="0" baseline="-4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4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="0" baseline="-4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4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2000" b="0" baseline="-4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4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20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921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select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4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6" grpId="0" autoUpdateAnimBg="0"/>
      <p:bldP spid="274437" grpId="0" autoUpdateAnimBg="0"/>
      <p:bldP spid="274438" grpId="0" animBg="1" autoUpdateAnimBg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240397-E1EB-49C9-83C5-CB27C7A2C99D}" type="slidenum">
              <a:rPr lang="el-GR" altLang="en-US" smtClean="0"/>
              <a:pPr/>
              <a:t>80</a:t>
            </a:fld>
            <a:endParaRPr lang="el-GR" altLang="en-US" smtClean="0"/>
          </a:p>
        </p:txBody>
      </p:sp>
      <p:sp>
        <p:nvSpPr>
          <p:cNvPr id="80902" name="Text Box 3"/>
          <p:cNvSpPr txBox="1">
            <a:spLocks noChangeArrowheads="1"/>
          </p:cNvSpPr>
          <p:nvPr/>
        </p:nvSpPr>
        <p:spPr bwMode="auto">
          <a:xfrm>
            <a:off x="865188" y="1968501"/>
            <a:ext cx="7859712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 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τελεστής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μπ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ορεί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να 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είν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αι: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n-US" sz="1200" b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Τ IN/NOT IN (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συμμετοχή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σε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σύνολο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n-US" sz="800" b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Τ (&gt;, =,  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κλ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π) ANY (SOME)/ALL (σύγκριση με στοιχεία συνόλου)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n-US" sz="800" b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EXISTS/NOT EXISTS (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έλεγχος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γι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 κενά σύνολα)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n-US" sz="800" b="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UNIQUE/NOT UNIQUE (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έλεγχος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γι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 διπλότιμα)</a:t>
            </a:r>
            <a:endParaRPr lang="en-US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1C45BF-152B-4FE9-8974-2F668646FE3A}" type="slidenum">
              <a:rPr lang="el-GR" altLang="en-US" smtClean="0"/>
              <a:pPr/>
              <a:t>81</a:t>
            </a:fld>
            <a:endParaRPr lang="el-GR" altLang="en-US" smtClean="0"/>
          </a:p>
        </p:txBody>
      </p:sp>
      <p:sp>
        <p:nvSpPr>
          <p:cNvPr id="81925" name="Rectangle 2"/>
          <p:cNvSpPr>
            <a:spLocks noChangeArrowheads="1"/>
          </p:cNvSpPr>
          <p:nvPr/>
        </p:nvSpPr>
        <p:spPr bwMode="auto">
          <a:xfrm>
            <a:off x="395288" y="2420938"/>
            <a:ext cx="8137525" cy="2305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27" name="Text Box 4"/>
          <p:cNvSpPr txBox="1">
            <a:spLocks noChangeArrowheads="1"/>
          </p:cNvSpPr>
          <p:nvPr/>
        </p:nvSpPr>
        <p:spPr bwMode="auto">
          <a:xfrm>
            <a:off x="396876" y="1018382"/>
            <a:ext cx="813593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SQL επιτρέπει το φώλιασμα </a:t>
            </a:r>
            <a:r>
              <a:rPr lang="el-GR" sz="16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ερωτήσεων. </a:t>
            </a:r>
          </a:p>
          <a:p>
            <a:pPr eaLnBrk="0" hangingPunct="0"/>
            <a:endParaRPr lang="el-GR" sz="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16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ερώτηση είναι  μια έκφραση </a:t>
            </a:r>
            <a:r>
              <a:rPr lang="el-GR" sz="16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</a:t>
            </a:r>
            <a:r>
              <a:rPr lang="el-GR" sz="16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χρησιμοποιείται μέσα σε μια άλλη ερώτηση</a:t>
            </a:r>
            <a:r>
              <a:rPr lang="el-GR" sz="16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16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81928" name="Rectangle 5"/>
          <p:cNvSpPr>
            <a:spLocks noChangeArrowheads="1"/>
          </p:cNvSpPr>
          <p:nvPr/>
        </p:nvSpPr>
        <p:spPr bwMode="auto">
          <a:xfrm>
            <a:off x="468313" y="2420938"/>
            <a:ext cx="4032250" cy="207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18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Γενική </a:t>
            </a:r>
            <a:r>
              <a:rPr lang="el-GR" sz="18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δομή</a:t>
            </a:r>
            <a:r>
              <a:rPr lang="en-US" sz="18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ως συνθή</a:t>
            </a:r>
            <a:r>
              <a:rPr lang="el-GR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κ</a:t>
            </a:r>
            <a:r>
              <a:rPr lang="el-GR" sz="18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η στο </a:t>
            </a:r>
            <a:r>
              <a:rPr lang="en-US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b="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1800" b="0" u="sng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&lt;x&gt;</a:t>
            </a:r>
            <a:endParaRPr lang="el-GR" sz="1800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	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	           </a:t>
            </a:r>
            <a:r>
              <a:rPr lang="en-US" sz="1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...</a:t>
            </a:r>
          </a:p>
          <a:p>
            <a:pPr eaLnBrk="0" hangingPunct="0"/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WHERE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 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);</a:t>
            </a:r>
          </a:p>
        </p:txBody>
      </p:sp>
      <p:sp>
        <p:nvSpPr>
          <p:cNvPr id="81929" name="Text Box 6"/>
          <p:cNvSpPr txBox="1">
            <a:spLocks noChangeArrowheads="1"/>
          </p:cNvSpPr>
          <p:nvPr/>
        </p:nvSpPr>
        <p:spPr bwMode="auto">
          <a:xfrm>
            <a:off x="481012" y="5424489"/>
            <a:ext cx="83454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Υπολογισμός της </a:t>
            </a:r>
            <a:r>
              <a:rPr lang="el-GR" sz="2000" b="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n-US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ερώτησης</a:t>
            </a:r>
            <a:r>
              <a:rPr lang="en-US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u="sng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γραμμή</a:t>
            </a:r>
            <a:r>
              <a:rPr lang="el-GR" sz="2000" b="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(πλειάδα) της εξωτερικής ερώτησης</a:t>
            </a:r>
          </a:p>
        </p:txBody>
      </p:sp>
      <p:sp>
        <p:nvSpPr>
          <p:cNvPr id="81930" name="Text Box 7"/>
          <p:cNvSpPr txBox="1">
            <a:spLocks noChangeArrowheads="1"/>
          </p:cNvSpPr>
          <p:nvPr/>
        </p:nvSpPr>
        <p:spPr bwMode="auto">
          <a:xfrm>
            <a:off x="4500563" y="2709863"/>
            <a:ext cx="3959225" cy="183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rgbClr val="FF0000"/>
                </a:solidFill>
              </a:rPr>
              <a:t>&lt;</a:t>
            </a:r>
            <a:r>
              <a:rPr lang="en-US" sz="1800" dirty="0">
                <a:solidFill>
                  <a:srgbClr val="FF0000"/>
                </a:solidFill>
              </a:rPr>
              <a:t>x</a:t>
            </a:r>
            <a:r>
              <a:rPr lang="el-GR" sz="1800" dirty="0">
                <a:solidFill>
                  <a:srgbClr val="FF0000"/>
                </a:solidFill>
              </a:rPr>
              <a:t>&gt;</a:t>
            </a:r>
            <a:r>
              <a:rPr lang="el-GR" sz="1600" b="0" dirty="0"/>
              <a:t> μπορεί να είναι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0" dirty="0"/>
              <a:t>         </a:t>
            </a:r>
            <a:r>
              <a:rPr lang="en-US" sz="1600" b="0" i="1" dirty="0"/>
              <a:t>T</a:t>
            </a:r>
            <a:r>
              <a:rPr lang="en-US" sz="1600" b="0" dirty="0"/>
              <a:t>   {</a:t>
            </a:r>
            <a:r>
              <a:rPr lang="en-US" sz="1600" b="0" dirty="0">
                <a:solidFill>
                  <a:srgbClr val="009900"/>
                </a:solidFill>
              </a:rPr>
              <a:t>=, &lt;, &lt;=, &gt;, &gt;=, &lt;&gt;</a:t>
            </a:r>
            <a:r>
              <a:rPr lang="en-US" sz="1600" b="0" dirty="0"/>
              <a:t>}</a:t>
            </a:r>
            <a:r>
              <a:rPr lang="el-GR" sz="1600" b="0" dirty="0"/>
              <a:t> </a:t>
            </a:r>
            <a:r>
              <a:rPr lang="en-US" sz="1600" b="0" dirty="0">
                <a:solidFill>
                  <a:srgbClr val="009900"/>
                </a:solidFill>
              </a:rPr>
              <a:t>any</a:t>
            </a:r>
            <a:r>
              <a:rPr lang="el-GR" sz="1600" b="0" dirty="0">
                <a:solidFill>
                  <a:srgbClr val="009900"/>
                </a:solidFill>
              </a:rPr>
              <a:t>(</a:t>
            </a:r>
            <a:r>
              <a:rPr lang="en-US" sz="1600" b="0" dirty="0">
                <a:solidFill>
                  <a:srgbClr val="009900"/>
                </a:solidFill>
              </a:rPr>
              <a:t>some</a:t>
            </a:r>
            <a:r>
              <a:rPr lang="el-GR" sz="1600" b="0" dirty="0">
                <a:solidFill>
                  <a:srgbClr val="009900"/>
                </a:solidFill>
              </a:rPr>
              <a:t>)</a:t>
            </a:r>
            <a:r>
              <a:rPr lang="en-US" sz="1600" b="0" dirty="0"/>
              <a:t>, </a:t>
            </a:r>
            <a:r>
              <a:rPr lang="en-US" sz="1600" b="0" dirty="0">
                <a:solidFill>
                  <a:srgbClr val="009900"/>
                </a:solidFill>
              </a:rPr>
              <a:t>all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0" dirty="0"/>
              <a:t>         </a:t>
            </a:r>
            <a:r>
              <a:rPr lang="en-US" sz="1600" b="0" i="1" dirty="0"/>
              <a:t>T</a:t>
            </a:r>
            <a:r>
              <a:rPr lang="en-US" sz="1600" b="0" dirty="0"/>
              <a:t> </a:t>
            </a:r>
            <a:r>
              <a:rPr lang="el-GR" sz="1600" b="0" dirty="0"/>
              <a:t> </a:t>
            </a:r>
            <a:r>
              <a:rPr lang="en-US" sz="1600" b="0" dirty="0">
                <a:solidFill>
                  <a:srgbClr val="009900"/>
                </a:solidFill>
              </a:rPr>
              <a:t>in 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0" dirty="0"/>
              <a:t>         </a:t>
            </a:r>
            <a:r>
              <a:rPr lang="en-US" sz="1600" b="0" dirty="0">
                <a:solidFill>
                  <a:srgbClr val="009900"/>
                </a:solidFill>
              </a:rPr>
              <a:t>exists</a:t>
            </a:r>
            <a:r>
              <a:rPr lang="en-US" sz="1600" b="0" dirty="0"/>
              <a:t>, </a:t>
            </a:r>
            <a:r>
              <a:rPr lang="en-US" sz="1600" b="0" dirty="0">
                <a:solidFill>
                  <a:srgbClr val="009900"/>
                </a:solidFill>
              </a:rPr>
              <a:t>unique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b="0" dirty="0"/>
              <a:t>(όπου </a:t>
            </a:r>
            <a:r>
              <a:rPr lang="el-GR" sz="1600" b="0" i="1" dirty="0"/>
              <a:t>Τ</a:t>
            </a:r>
            <a:r>
              <a:rPr lang="el-GR" sz="1600" b="0" dirty="0"/>
              <a:t>  πλειάδα)</a:t>
            </a:r>
          </a:p>
        </p:txBody>
      </p:sp>
      <p:sp>
        <p:nvSpPr>
          <p:cNvPr id="81931" name="Text Box 8"/>
          <p:cNvSpPr txBox="1">
            <a:spLocks noChangeArrowheads="1"/>
          </p:cNvSpPr>
          <p:nvPr/>
        </p:nvSpPr>
        <p:spPr bwMode="auto">
          <a:xfrm>
            <a:off x="611188" y="4941888"/>
            <a:ext cx="7056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b="0">
                <a:latin typeface="Calibri" pitchFamily="34" charset="0"/>
                <a:ea typeface="Calibri" pitchFamily="34" charset="0"/>
                <a:cs typeface="Calibri" pitchFamily="34" charset="0"/>
              </a:rPr>
              <a:t>Δηλαδή διατυπώνονται ως </a:t>
            </a:r>
            <a:r>
              <a:rPr lang="el-GR" sz="1600">
                <a:latin typeface="Calibri" pitchFamily="34" charset="0"/>
                <a:ea typeface="Calibri" pitchFamily="34" charset="0"/>
                <a:cs typeface="Calibri" pitchFamily="34" charset="0"/>
              </a:rPr>
              <a:t>συνθήκες στο </a:t>
            </a:r>
            <a:r>
              <a:rPr lang="en-US" sz="160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16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Title 6"/>
          <p:cNvSpPr>
            <a:spLocks noGrp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38B280-B82F-4C09-924A-B67D16205715}" type="slidenum">
              <a:rPr lang="el-GR" altLang="en-US" smtClean="0"/>
              <a:pPr/>
              <a:t>82</a:t>
            </a:fld>
            <a:endParaRPr lang="el-GR" altLang="en-US" smtClean="0"/>
          </a:p>
        </p:txBody>
      </p:sp>
      <p:sp>
        <p:nvSpPr>
          <p:cNvPr id="82950" name="Text Box 3"/>
          <p:cNvSpPr txBox="1">
            <a:spLocks noChangeArrowheads="1"/>
          </p:cNvSpPr>
          <p:nvPr/>
        </p:nvSpPr>
        <p:spPr bwMode="auto">
          <a:xfrm>
            <a:off x="250825" y="2205038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  </a:t>
            </a:r>
          </a:p>
        </p:txBody>
      </p:sp>
      <p:sp>
        <p:nvSpPr>
          <p:cNvPr id="82952" name="Text Box 5"/>
          <p:cNvSpPr txBox="1">
            <a:spLocks noChangeArrowheads="1"/>
          </p:cNvSpPr>
          <p:nvPr/>
        </p:nvSpPr>
        <p:spPr bwMode="auto">
          <a:xfrm>
            <a:off x="469900" y="3614592"/>
            <a:ext cx="7788955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1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Movie.Title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n-US" sz="1400" b="0" u="sng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1400" b="0" u="sng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u="sng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n-US" sz="1400" u="sng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SOME</a:t>
            </a:r>
            <a:r>
              <a:rPr lang="en-US" sz="1400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Duration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" name="Title 6"/>
          <p:cNvSpPr>
            <a:spLocks noGrp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57933" y="1225110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469899" y="2808372"/>
            <a:ext cx="7788955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1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Movie.</a:t>
            </a:r>
            <a:r>
              <a:rPr lang="en-US" sz="1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FROM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n-US" sz="1400" b="0" u="sng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1400" b="0" u="sng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u="sng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n-US" sz="1400" u="sng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=All</a:t>
            </a:r>
            <a:r>
              <a:rPr lang="en-US" sz="1400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Duration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469899" y="4502604"/>
            <a:ext cx="7788955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1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Movie.Title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n-US" sz="1400" b="0" u="sng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1400" b="0" u="sng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u="sng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Duration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8DEB85-D996-4CCF-AC17-5067D51DC212}" type="slidenum">
              <a:rPr lang="el-GR" altLang="en-US" smtClean="0"/>
              <a:pPr/>
              <a:t>83</a:t>
            </a:fld>
            <a:endParaRPr lang="el-GR" altLang="en-US" smtClean="0"/>
          </a:p>
        </p:txBody>
      </p:sp>
      <p:sp>
        <p:nvSpPr>
          <p:cNvPr id="83974" name="Text Box 3"/>
          <p:cNvSpPr txBox="1">
            <a:spLocks noChangeArrowheads="1"/>
          </p:cNvSpPr>
          <p:nvPr/>
        </p:nvSpPr>
        <p:spPr bwMode="auto">
          <a:xfrm>
            <a:off x="292100" y="2633849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sp>
        <p:nvSpPr>
          <p:cNvPr id="83976" name="Text Box 5"/>
          <p:cNvSpPr txBox="1">
            <a:spLocks noChangeArrowheads="1"/>
          </p:cNvSpPr>
          <p:nvPr/>
        </p:nvSpPr>
        <p:spPr bwMode="auto">
          <a:xfrm>
            <a:off x="357933" y="3396634"/>
            <a:ext cx="44640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1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T.Title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n-US" sz="1400" u="sng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EXISTS</a:t>
            </a:r>
            <a:r>
              <a:rPr lang="en-US" sz="1400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 AS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T.Tit</a:t>
            </a:r>
            <a:r>
              <a:rPr lang="en-US" sz="1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le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1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S.T</a:t>
            </a:r>
            <a:r>
              <a:rPr lang="en-US" sz="1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itle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n-US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sz="1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S.</a:t>
            </a:r>
            <a:r>
              <a:rPr lang="en-US" sz="1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&gt; 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Τ.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r>
              <a:rPr lang="el-GR" sz="1400" b="0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1400" b="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Title 6"/>
          <p:cNvSpPr>
            <a:spLocks noGrp="1"/>
          </p:cNvSpPr>
          <p:nvPr>
            <p:ph type="title"/>
          </p:nvPr>
        </p:nvSpPr>
        <p:spPr>
          <a:xfrm>
            <a:off x="4699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57933" y="1225110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235450" y="3361012"/>
            <a:ext cx="44640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1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T.Title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n-US" sz="1400" u="sng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n-US" sz="1400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(SELECT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 AS </a:t>
            </a: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 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T.Tit</a:t>
            </a:r>
            <a:r>
              <a:rPr lang="en-US" sz="1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le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1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S.T</a:t>
            </a:r>
            <a:r>
              <a:rPr lang="en-US" sz="1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itle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n-US" sz="1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sz="14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S.</a:t>
            </a:r>
            <a:r>
              <a:rPr lang="en-US" sz="1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&gt; 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Τ.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1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r>
              <a:rPr lang="el-GR" sz="1400" b="0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1400" b="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84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85800" y="2574330"/>
            <a:ext cx="7899400" cy="1743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err="1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Συναθροιστικές</a:t>
            </a: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Συναρτήσεις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14ED7-FE8C-4CC6-8920-B763EC56ABB9}" type="slidenum">
              <a:rPr lang="el-GR" altLang="en-US" smtClean="0"/>
              <a:pPr/>
              <a:t>85</a:t>
            </a:fld>
            <a:endParaRPr lang="el-GR" altLang="en-US" smtClean="0"/>
          </a:p>
        </p:txBody>
      </p:sp>
      <p:sp>
        <p:nvSpPr>
          <p:cNvPr id="86023" name="Text Box 4"/>
          <p:cNvSpPr txBox="1">
            <a:spLocks noChangeArrowheads="1"/>
          </p:cNvSpPr>
          <p:nvPr/>
        </p:nvSpPr>
        <p:spPr bwMode="auto">
          <a:xfrm>
            <a:off x="431800" y="2209800"/>
            <a:ext cx="8153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SQL έχει 5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built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-in </a:t>
            </a:r>
            <a:r>
              <a:rPr lang="el-GR" sz="24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συναρτήσεις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(aggregate functions)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Μέσος όρος: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AVG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(μόνο σε αριθμούς)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A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Ελάχιστο: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MIN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Μέγιστο: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MAX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Άθροισμα: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SUM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(μόνο σε αριθμούς)</a:t>
            </a:r>
          </a:p>
          <a:p>
            <a:pPr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Πλήθος: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5C90D7-531C-44C7-9F4E-B8263E66E3DE}" type="slidenum">
              <a:rPr lang="el-GR" altLang="en-US" smtClean="0"/>
              <a:pPr/>
              <a:t>86</a:t>
            </a:fld>
            <a:endParaRPr lang="el-GR" altLang="en-US" smtClean="0"/>
          </a:p>
        </p:txBody>
      </p:sp>
      <p:sp>
        <p:nvSpPr>
          <p:cNvPr id="87046" name="Text Box 3"/>
          <p:cNvSpPr txBox="1">
            <a:spLocks noChangeArrowheads="1"/>
          </p:cNvSpPr>
          <p:nvPr/>
        </p:nvSpPr>
        <p:spPr bwMode="auto">
          <a:xfrm>
            <a:off x="431800" y="2310283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Μέση διάρκεια όλων των έγχρωμων ταινιών</a:t>
            </a:r>
          </a:p>
        </p:txBody>
      </p:sp>
      <p:sp>
        <p:nvSpPr>
          <p:cNvPr id="87047" name="Text Box 4"/>
          <p:cNvSpPr txBox="1">
            <a:spLocks noChangeArrowheads="1"/>
          </p:cNvSpPr>
          <p:nvPr/>
        </p:nvSpPr>
        <p:spPr bwMode="auto">
          <a:xfrm>
            <a:off x="457200" y="2857500"/>
            <a:ext cx="8153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AVG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400" b="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’;</a:t>
            </a:r>
            <a:endParaRPr lang="en-US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7048" name="Text Box 5"/>
          <p:cNvSpPr txBox="1">
            <a:spLocks noChangeArrowheads="1"/>
          </p:cNvSpPr>
          <p:nvPr/>
        </p:nvSpPr>
        <p:spPr bwMode="auto">
          <a:xfrm>
            <a:off x="431800" y="4247182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είναι μια σχέση με ένα γνώρισμα και μια γραμμή 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[μπορούμε να δώσουμε όνομα στο γνώρισμα  χρησιμοποιώντας το </a:t>
            </a:r>
            <a:r>
              <a:rPr lang="en-US" sz="200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AS</a:t>
            </a:r>
            <a:r>
              <a:rPr lang="el-GR" sz="2000" b="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]</a:t>
            </a:r>
            <a:endParaRPr lang="el-GR" sz="2000" b="0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1801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8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5297636"/>
            <a:ext cx="6646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000" dirty="0" smtClean="0"/>
              <a:t>Εμφανίζονται στο </a:t>
            </a:r>
            <a:r>
              <a:rPr lang="en-US" sz="2000" dirty="0" smtClean="0"/>
              <a:t>SELECT</a:t>
            </a:r>
            <a:endParaRPr lang="el-GR" sz="2000" dirty="0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31800" y="1161016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8D6C47-2AEF-4F26-ADBE-5B64F2FF73B9}" type="slidenum">
              <a:rPr lang="el-GR" altLang="en-US" smtClean="0"/>
              <a:pPr/>
              <a:t>87</a:t>
            </a:fld>
            <a:endParaRPr lang="el-GR" altLang="en-US" smtClean="0"/>
          </a:p>
        </p:txBody>
      </p:sp>
      <p:sp>
        <p:nvSpPr>
          <p:cNvPr id="88070" name="Text Box 3"/>
          <p:cNvSpPr txBox="1">
            <a:spLocks noChangeArrowheads="1"/>
          </p:cNvSpPr>
          <p:nvPr/>
        </p:nvSpPr>
        <p:spPr bwMode="auto">
          <a:xfrm>
            <a:off x="304800" y="22860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Μέγιστη διάρκεια όλων των έγχρωμων ταινιών και την ταινία με τη μεγαλύτερη διάρκεια!!</a:t>
            </a:r>
          </a:p>
        </p:txBody>
      </p:sp>
      <p:sp>
        <p:nvSpPr>
          <p:cNvPr id="88071" name="Text Box 4"/>
          <p:cNvSpPr txBox="1">
            <a:spLocks noChangeArrowheads="1"/>
          </p:cNvSpPr>
          <p:nvPr/>
        </p:nvSpPr>
        <p:spPr bwMode="auto">
          <a:xfrm>
            <a:off x="381000" y="3200400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MAX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’;</a:t>
            </a:r>
            <a:endParaRPr lang="en-US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8072" name="Text Box 5"/>
          <p:cNvSpPr txBox="1">
            <a:spLocks noChangeArrowheads="1"/>
          </p:cNvSpPr>
          <p:nvPr/>
        </p:nvSpPr>
        <p:spPr bwMode="auto">
          <a:xfrm>
            <a:off x="263525" y="4584700"/>
            <a:ext cx="8153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 το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n-US" sz="2000" b="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συναθροιστική</a:t>
            </a:r>
            <a:r>
              <a:rPr lang="el-GR" sz="2000" b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τότε </a:t>
            </a:r>
            <a:r>
              <a:rPr lang="el-GR" sz="20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</a:t>
            </a:r>
            <a:r>
              <a:rPr lang="el-GR" sz="2000" u="sng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000" b="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</a:t>
            </a:r>
            <a:r>
              <a:rPr lang="el-GR" sz="2000" b="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εκτός αν υπάρχει </a:t>
            </a:r>
            <a:r>
              <a:rPr lang="en-US" sz="2000" b="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 by</a:t>
            </a:r>
            <a:r>
              <a:rPr lang="el-GR" sz="2000" b="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- δηλαδή δεν μπορούμε να προβάλουμε και άλλα γνωρίσματα σχέσεων </a:t>
            </a:r>
          </a:p>
        </p:txBody>
      </p:sp>
      <p:sp>
        <p:nvSpPr>
          <p:cNvPr id="88073" name="Line 6"/>
          <p:cNvSpPr>
            <a:spLocks noChangeShapeType="1"/>
          </p:cNvSpPr>
          <p:nvPr/>
        </p:nvSpPr>
        <p:spPr bwMode="auto">
          <a:xfrm flipV="1">
            <a:off x="1258888" y="3429000"/>
            <a:ext cx="1152525" cy="0"/>
          </a:xfrm>
          <a:prstGeom prst="line">
            <a:avLst/>
          </a:prstGeom>
          <a:ln w="38100"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43C1DE-D23F-4933-B5F2-72871ED75A6D}" type="slidenum">
              <a:rPr lang="el-GR" altLang="en-US" smtClean="0"/>
              <a:pPr/>
              <a:t>88</a:t>
            </a:fld>
            <a:endParaRPr lang="el-GR" altLang="en-US" smtClean="0"/>
          </a:p>
        </p:txBody>
      </p:sp>
      <p:sp>
        <p:nvSpPr>
          <p:cNvPr id="89094" name="Text Box 3"/>
          <p:cNvSpPr txBox="1">
            <a:spLocks noChangeArrowheads="1"/>
          </p:cNvSpPr>
          <p:nvPr/>
        </p:nvSpPr>
        <p:spPr bwMode="auto">
          <a:xfrm>
            <a:off x="522288" y="2357438"/>
            <a:ext cx="8153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θέλουμε να απαλείψουμε διπλές εμφανίσεις χρησιμοποιούμε τη λέξη-κλειδί 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στην αντίστοιχη έκφραση.</a:t>
            </a:r>
          </a:p>
        </p:txBody>
      </p:sp>
      <p:sp>
        <p:nvSpPr>
          <p:cNvPr id="89095" name="Text Box 4"/>
          <p:cNvSpPr txBox="1">
            <a:spLocks noChangeArrowheads="1"/>
          </p:cNvSpPr>
          <p:nvPr/>
        </p:nvSpPr>
        <p:spPr bwMode="auto">
          <a:xfrm>
            <a:off x="992066" y="4255390"/>
            <a:ext cx="6138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SUM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DISTINCT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Movie;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B7BEB6-B741-4234-9079-CB39E56DC088}" type="slidenum">
              <a:rPr lang="el-GR" altLang="en-US" smtClean="0"/>
              <a:pPr/>
              <a:t>89</a:t>
            </a:fld>
            <a:endParaRPr lang="el-GR" altLang="en-US" smtClean="0"/>
          </a:p>
        </p:txBody>
      </p:sp>
      <p:sp>
        <p:nvSpPr>
          <p:cNvPr id="90118" name="Text Box 3"/>
          <p:cNvSpPr txBox="1">
            <a:spLocks noChangeArrowheads="1"/>
          </p:cNvSpPr>
          <p:nvPr/>
        </p:nvSpPr>
        <p:spPr bwMode="auto">
          <a:xfrm>
            <a:off x="304800" y="2590800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>
                <a:latin typeface="Calibri" pitchFamily="34" charset="0"/>
                <a:ea typeface="Calibri" pitchFamily="34" charset="0"/>
                <a:cs typeface="Calibri" pitchFamily="34" charset="0"/>
              </a:rPr>
              <a:t>Για να μετρήσουμε πόσες πλειάδες έχει μια σχέση:</a:t>
            </a:r>
          </a:p>
        </p:txBody>
      </p:sp>
      <p:sp>
        <p:nvSpPr>
          <p:cNvPr id="90119" name="Text Box 4"/>
          <p:cNvSpPr txBox="1">
            <a:spLocks noChangeArrowheads="1"/>
          </p:cNvSpPr>
          <p:nvPr/>
        </p:nvSpPr>
        <p:spPr bwMode="auto">
          <a:xfrm>
            <a:off x="304800" y="3352800"/>
            <a:ext cx="815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COUNT(*)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0120" name="Text Box 5"/>
          <p:cNvSpPr txBox="1">
            <a:spLocks noChangeArrowheads="1"/>
          </p:cNvSpPr>
          <p:nvPr/>
        </p:nvSpPr>
        <p:spPr bwMode="auto">
          <a:xfrm>
            <a:off x="381000" y="46482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Δε μπορούμε να χρησιμοποιήσουμε το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το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(*)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4584AD-F571-46B1-B7D8-FB2979FC3B55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762000" y="22098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400" b="0">
              <a:latin typeface="Times New Roman" pitchFamily="18" charset="0"/>
            </a:endParaRPr>
          </a:p>
        </p:txBody>
      </p:sp>
      <p:sp>
        <p:nvSpPr>
          <p:cNvPr id="275461" name="Text Box 5"/>
          <p:cNvSpPr txBox="1">
            <a:spLocks noChangeArrowheads="1"/>
          </p:cNvSpPr>
          <p:nvPr/>
        </p:nvSpPr>
        <p:spPr bwMode="auto">
          <a:xfrm>
            <a:off x="4211638" y="1916113"/>
            <a:ext cx="4114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, .., A</a:t>
            </a:r>
            <a:r>
              <a:rPr lang="en-US" sz="2000" b="0" baseline="-4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n-US" sz="2400" b="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  <a:r>
              <a:rPr lang="en-US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x R</a:t>
            </a:r>
            <a:r>
              <a:rPr lang="el-GR" sz="2000" b="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x … </a:t>
            </a:r>
            <a:r>
              <a:rPr lang="el-GR" sz="2000" b="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 b="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))</a:t>
            </a:r>
          </a:p>
        </p:txBody>
      </p:sp>
      <p:sp>
        <p:nvSpPr>
          <p:cNvPr id="275462" name="Text Box 6"/>
          <p:cNvSpPr txBox="1">
            <a:spLocks noChangeArrowheads="1"/>
          </p:cNvSpPr>
          <p:nvPr/>
        </p:nvSpPr>
        <p:spPr bwMode="auto">
          <a:xfrm>
            <a:off x="611188" y="3716338"/>
            <a:ext cx="74676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αντιστοιχεί στην πράξη του </a:t>
            </a:r>
            <a:r>
              <a:rPr lang="el-GR" sz="2400" b="0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καρτεσιανού γινομένου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της σχεσιακής άλγεβρας.  </a:t>
            </a: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σχέσεις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θα χρησιμοποιηθούν για τον υπολογισμό του αποτελέσματος.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683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from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658019" y="1876425"/>
            <a:ext cx="3657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Α1, Α2, .., 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="0" dirty="0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="0" baseline="-25000" dirty="0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0" dirty="0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R</a:t>
            </a:r>
            <a:r>
              <a:rPr lang="el-GR" sz="2400" b="0" baseline="-25000" dirty="0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0" dirty="0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l-GR" sz="2400" b="0" dirty="0" err="1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="0" baseline="-25000" dirty="0" err="1">
                <a:solidFill>
                  <a:schemeClr val="accent6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endParaRPr lang="el-GR" sz="2400" b="0" dirty="0">
              <a:solidFill>
                <a:schemeClr val="accent6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4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5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61" grpId="0" animBg="1" autoUpdateAnimBg="0"/>
      <p:bldP spid="275462" grpId="0" autoUpdateAnimBg="0"/>
      <p:bldP spid="12" grpId="0" autoUpdateAnimBg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C2FD22-A50B-4832-B878-412C20EB696A}" type="slidenum">
              <a:rPr lang="el-GR" altLang="en-US" smtClean="0"/>
              <a:pPr/>
              <a:t>90</a:t>
            </a:fld>
            <a:endParaRPr lang="el-GR" altLang="en-US" smtClean="0"/>
          </a:p>
        </p:txBody>
      </p:sp>
      <p:sp>
        <p:nvSpPr>
          <p:cNvPr id="91142" name="Text Box 3"/>
          <p:cNvSpPr txBox="1">
            <a:spLocks noChangeArrowheads="1"/>
          </p:cNvSpPr>
          <p:nvPr/>
        </p:nvSpPr>
        <p:spPr bwMode="auto">
          <a:xfrm>
            <a:off x="292100" y="2307635"/>
            <a:ext cx="8153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εφαρμόσουμε τις συναρτήσεις όχι μόνο σε ένα σύνολο από πλειάδες, αλλά σε ομάδες από σύνολα πλειάδων. Οι ομάδες προσδιορίζονται χρησιμοποιώντας το 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 BY</a:t>
            </a:r>
            <a:endParaRPr lang="el-GR" sz="20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1143" name="Text Box 4"/>
          <p:cNvSpPr txBox="1">
            <a:spLocks noChangeArrowheads="1"/>
          </p:cNvSpPr>
          <p:nvPr/>
        </p:nvSpPr>
        <p:spPr bwMode="auto">
          <a:xfrm>
            <a:off x="292100" y="3500944"/>
            <a:ext cx="8153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Μέση διάρκεια ταινίας ανά είδος</a:t>
            </a: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avg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 BY </a:t>
            </a:r>
            <a:r>
              <a:rPr lang="en-US" sz="2000" b="0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Type;</a:t>
            </a:r>
            <a:endParaRPr lang="el-GR" sz="2000" b="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1144" name="Text Box 5"/>
          <p:cNvSpPr txBox="1">
            <a:spLocks noChangeArrowheads="1"/>
          </p:cNvSpPr>
          <p:nvPr/>
        </p:nvSpPr>
        <p:spPr bwMode="auto">
          <a:xfrm>
            <a:off x="4273810" y="4089677"/>
            <a:ext cx="4701851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Στο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η τιμή του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GROUP BY</a:t>
            </a:r>
            <a:endParaRPr lang="el-GR" sz="2000" b="0" i="1" dirty="0">
              <a:solidFill>
                <a:srgbClr val="0033CC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6972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group by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2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12885" y="1168658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2100" y="5442373"/>
            <a:ext cx="7147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Τον αριθμό ταινιών που έπαιξε κάθε ηθοποιός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874EDD-D63E-4BC7-9675-58B9A83CB20A}" type="slidenum">
              <a:rPr lang="el-GR" altLang="en-US" smtClean="0"/>
              <a:pPr/>
              <a:t>91</a:t>
            </a:fld>
            <a:endParaRPr lang="el-GR" altLang="en-US" smtClean="0"/>
          </a:p>
        </p:txBody>
      </p:sp>
      <p:sp>
        <p:nvSpPr>
          <p:cNvPr id="92166" name="Rectangle 3"/>
          <p:cNvSpPr>
            <a:spLocks noChangeArrowheads="1"/>
          </p:cNvSpPr>
          <p:nvPr/>
        </p:nvSpPr>
        <p:spPr bwMode="auto">
          <a:xfrm>
            <a:off x="647700" y="3402333"/>
            <a:ext cx="7848600" cy="212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ομαδοποίηση μπορεί να γίνει ως προς περισσότερα του ενός πεδία.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COUNT(Name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 Plays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GROUP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BY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smtClean="0">
                <a:solidFill>
                  <a:srgbClr val="33CC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Year;</a:t>
            </a:r>
            <a:endParaRPr lang="el-GR" sz="2000" b="0" dirty="0">
              <a:solidFill>
                <a:srgbClr val="33CC3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group by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917770" y="1707316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4D6D79-2ABD-4332-BF65-252D6989269C}" type="slidenum">
              <a:rPr lang="el-GR" altLang="en-US" smtClean="0"/>
              <a:pPr/>
              <a:t>92</a:t>
            </a:fld>
            <a:endParaRPr lang="el-GR" altLang="en-US" smtClean="0"/>
          </a:p>
        </p:txBody>
      </p:sp>
      <p:sp>
        <p:nvSpPr>
          <p:cNvPr id="93190" name="Text Box 3"/>
          <p:cNvSpPr txBox="1">
            <a:spLocks noChangeArrowheads="1"/>
          </p:cNvSpPr>
          <p:nvPr/>
        </p:nvSpPr>
        <p:spPr bwMode="auto">
          <a:xfrm>
            <a:off x="323850" y="21336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εφαρμόσουμε μια </a:t>
            </a:r>
            <a:r>
              <a:rPr lang="el-GR" sz="2000" b="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σε μια συγκεκριμένη ομάδα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από πλειάδες χρησιμοποιώντας το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3191" name="Text Box 4"/>
          <p:cNvSpPr txBox="1">
            <a:spLocks noChangeArrowheads="1"/>
          </p:cNvSpPr>
          <p:nvPr/>
        </p:nvSpPr>
        <p:spPr bwMode="auto">
          <a:xfrm>
            <a:off x="1358900" y="3312463"/>
            <a:ext cx="57023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GROUP BY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Y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ear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AVG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Duration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&gt;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100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3192" name="Text Box 5"/>
          <p:cNvSpPr txBox="1">
            <a:spLocks noChangeArrowheads="1"/>
          </p:cNvSpPr>
          <p:nvPr/>
        </p:nvSpPr>
        <p:spPr bwMode="auto">
          <a:xfrm>
            <a:off x="457200" y="4938726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συνθήκη του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εφαρμόζεται </a:t>
            </a:r>
            <a:r>
              <a:rPr lang="el-GR" sz="2000" b="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αφού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σχηματιστούν οι ομάδες και υπολογιστούν οι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συναρτήσεις.</a:t>
            </a:r>
          </a:p>
        </p:txBody>
      </p:sp>
      <p:sp>
        <p:nvSpPr>
          <p:cNvPr id="93193" name="Rectangle 6"/>
          <p:cNvSpPr>
            <a:spLocks noChangeArrowheads="1"/>
          </p:cNvSpPr>
          <p:nvPr/>
        </p:nvSpPr>
        <p:spPr bwMode="auto">
          <a:xfrm>
            <a:off x="323850" y="2006600"/>
            <a:ext cx="8362950" cy="900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having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ACDF35-2C67-4CA6-89DD-4F6A2E963DE8}" type="slidenum">
              <a:rPr lang="el-GR" altLang="en-US" smtClean="0"/>
              <a:pPr/>
              <a:t>93</a:t>
            </a:fld>
            <a:endParaRPr lang="el-GR" altLang="en-US" smtClean="0"/>
          </a:p>
        </p:txBody>
      </p:sp>
      <p:sp>
        <p:nvSpPr>
          <p:cNvPr id="94214" name="Text Box 3"/>
          <p:cNvSpPr txBox="1">
            <a:spLocks noChangeArrowheads="1"/>
          </p:cNvSpPr>
          <p:nvPr/>
        </p:nvSpPr>
        <p:spPr bwMode="auto">
          <a:xfrm>
            <a:off x="304800" y="2286000"/>
            <a:ext cx="84582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εμφανίζονται και το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το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4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Tx/>
              <a:buChar char="•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του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εφαρμόζεται </a:t>
            </a:r>
            <a:r>
              <a:rPr lang="el-GR" sz="24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πρώτα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algn="just" eaLnBrk="0" hangingPunct="0">
              <a:buFontTx/>
              <a:buChar char="•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οι πλειάδες που ικανοποιούν αυτή τη συνθήκη τοποθετούνται σε ομάδες με βάση το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 BY</a:t>
            </a:r>
            <a:endParaRPr lang="el-GR" sz="24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Tx/>
              <a:buChar char="•"/>
            </a:pP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και μετά αν υπάρχει συνθήκη στο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εφαρμόζεται στις ομάδες και επιλέγονται όσες ικανοποιούν τη συνθήκη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532325-B336-4D81-B348-B1EA3C8DCC3B}" type="slidenum">
              <a:rPr lang="el-GR" altLang="en-US" smtClean="0"/>
              <a:pPr/>
              <a:t>94</a:t>
            </a:fld>
            <a:endParaRPr lang="el-GR" altLang="en-US" dirty="0" smtClean="0"/>
          </a:p>
        </p:txBody>
      </p:sp>
      <p:sp>
        <p:nvSpPr>
          <p:cNvPr id="95238" name="Text Box 3"/>
          <p:cNvSpPr txBox="1">
            <a:spLocks noChangeArrowheads="1"/>
          </p:cNvSpPr>
          <p:nvPr/>
        </p:nvSpPr>
        <p:spPr bwMode="auto">
          <a:xfrm>
            <a:off x="323850" y="2708275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Αριθμό ταινιών που έπαιξε κάθε ηθοποιός που γεννήθηκε μετά το 1987 αν </a:t>
            </a:r>
            <a:r>
              <a:rPr lang="el-GR" sz="2000" b="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αυτός</a:t>
            </a:r>
            <a:r>
              <a:rPr lang="en-US" sz="2000" b="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o </a:t>
            </a:r>
            <a:r>
              <a:rPr lang="el-GR" sz="2000" b="0" i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αριθμός </a:t>
            </a:r>
            <a:r>
              <a:rPr lang="el-GR" sz="2000" b="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είναι μεγαλύτερος του 5</a:t>
            </a:r>
          </a:p>
        </p:txBody>
      </p:sp>
      <p:sp>
        <p:nvSpPr>
          <p:cNvPr id="95239" name="Text Box 4"/>
          <p:cNvSpPr txBox="1">
            <a:spLocks noChangeArrowheads="1"/>
          </p:cNvSpPr>
          <p:nvPr/>
        </p:nvSpPr>
        <p:spPr bwMode="auto">
          <a:xfrm>
            <a:off x="292100" y="3716338"/>
            <a:ext cx="857885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FROM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sz="18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Plays.Name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= </a:t>
            </a:r>
            <a:r>
              <a:rPr lang="en-US" sz="1800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Actor.Name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&gt; </a:t>
            </a:r>
            <a:r>
              <a:rPr lang="el-GR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1987</a:t>
            </a:r>
            <a:endParaRPr lang="en-US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GROUP BY </a:t>
            </a:r>
            <a:r>
              <a:rPr lang="en-US" b="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Actor.Name</a:t>
            </a:r>
            <a:r>
              <a:rPr lang="el-GR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HAVING COUNT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*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&gt;= 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5</a:t>
            </a:r>
            <a:r>
              <a:rPr lang="en-US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8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5240" name="Text Box 5"/>
          <p:cNvSpPr txBox="1">
            <a:spLocks noChangeArrowheads="1"/>
          </p:cNvSpPr>
          <p:nvPr/>
        </p:nvSpPr>
        <p:spPr bwMode="auto">
          <a:xfrm>
            <a:off x="14288" y="4365625"/>
            <a:ext cx="2778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rgbClr val="33CC33"/>
                </a:solidFill>
              </a:rPr>
              <a:t>1</a:t>
            </a:r>
            <a:endParaRPr lang="el-GR" dirty="0">
              <a:solidFill>
                <a:srgbClr val="33CC33"/>
              </a:solidFill>
            </a:endParaRPr>
          </a:p>
        </p:txBody>
      </p:sp>
      <p:sp>
        <p:nvSpPr>
          <p:cNvPr id="95241" name="Text Box 6"/>
          <p:cNvSpPr txBox="1">
            <a:spLocks noChangeArrowheads="1"/>
          </p:cNvSpPr>
          <p:nvPr/>
        </p:nvSpPr>
        <p:spPr bwMode="auto">
          <a:xfrm>
            <a:off x="0" y="4724400"/>
            <a:ext cx="277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rgbClr val="33CC33"/>
                </a:solidFill>
              </a:rPr>
              <a:t>2</a:t>
            </a:r>
            <a:endParaRPr lang="el-GR">
              <a:solidFill>
                <a:srgbClr val="33CC33"/>
              </a:solidFill>
            </a:endParaRPr>
          </a:p>
        </p:txBody>
      </p:sp>
      <p:sp>
        <p:nvSpPr>
          <p:cNvPr id="95242" name="Text Box 7"/>
          <p:cNvSpPr txBox="1">
            <a:spLocks noChangeArrowheads="1"/>
          </p:cNvSpPr>
          <p:nvPr/>
        </p:nvSpPr>
        <p:spPr bwMode="auto">
          <a:xfrm>
            <a:off x="3203575" y="3573463"/>
            <a:ext cx="277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solidFill>
                  <a:srgbClr val="33CC33"/>
                </a:solidFill>
              </a:rPr>
              <a:t>4</a:t>
            </a:r>
          </a:p>
        </p:txBody>
      </p:sp>
      <p:sp>
        <p:nvSpPr>
          <p:cNvPr id="95243" name="Text Box 8"/>
          <p:cNvSpPr txBox="1">
            <a:spLocks noChangeArrowheads="1"/>
          </p:cNvSpPr>
          <p:nvPr/>
        </p:nvSpPr>
        <p:spPr bwMode="auto">
          <a:xfrm>
            <a:off x="0" y="5084763"/>
            <a:ext cx="277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solidFill>
                  <a:srgbClr val="33CC33"/>
                </a:solidFill>
              </a:rPr>
              <a:t>3</a:t>
            </a:r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5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6" name="Title 6"/>
          <p:cNvSpPr>
            <a:spLocks noGrp="1"/>
          </p:cNvSpPr>
          <p:nvPr>
            <p:ph type="title"/>
          </p:nvPr>
        </p:nvSpPr>
        <p:spPr>
          <a:xfrm>
            <a:off x="457200" y="85851"/>
            <a:ext cx="8229600" cy="1143000"/>
          </a:xfrm>
        </p:spPr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Συναθροιστικές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Συναρτήσεις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386556" y="1535239"/>
            <a:ext cx="5911850" cy="8666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Movie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</a:t>
            </a:r>
            <a:r>
              <a:rPr lang="en-US" sz="1600" b="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Duration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Type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 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Plays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Title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Actor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600" u="sng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Address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Year-of-Birth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Spouse-Name</a:t>
            </a:r>
            <a:r>
              <a:rPr lang="el-GR" sz="1600" b="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endParaRPr lang="el-GR" sz="1600" b="0" dirty="0">
              <a:solidFill>
                <a:schemeClr val="bg1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65BB3A-DF19-4372-B997-22BE35D017BA}" type="slidenum">
              <a:rPr lang="el-GR" altLang="en-US" smtClean="0"/>
              <a:pPr/>
              <a:t>95</a:t>
            </a:fld>
            <a:endParaRPr lang="el-GR" altLang="en-US" smtClean="0"/>
          </a:p>
        </p:txBody>
      </p:sp>
      <p:sp>
        <p:nvSpPr>
          <p:cNvPr id="96262" name="Text Box 4"/>
          <p:cNvSpPr txBox="1">
            <a:spLocks noChangeArrowheads="1"/>
          </p:cNvSpPr>
          <p:nvPr/>
        </p:nvSpPr>
        <p:spPr bwMode="auto">
          <a:xfrm>
            <a:off x="2124469" y="1022466"/>
            <a:ext cx="58674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Μέσος όρος: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AVG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(μόνο σε αριθμούς)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Ελάχιστο: 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MIN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Μέγιστο: 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MAX</a:t>
            </a:r>
            <a:endParaRPr lang="el-GR" sz="18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Άθροισμα: 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SUM</a:t>
            </a:r>
            <a:r>
              <a:rPr lang="el-GR" sz="18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(μόνο σε αριθμούς)</a:t>
            </a:r>
          </a:p>
          <a:p>
            <a:pPr eaLnBrk="0" hangingPunct="0"/>
            <a:r>
              <a:rPr lang="el-GR" sz="18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Πλήθος: 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COUNT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6263" name="Text Box 5"/>
          <p:cNvSpPr txBox="1">
            <a:spLocks noChangeArrowheads="1"/>
          </p:cNvSpPr>
          <p:nvPr/>
        </p:nvSpPr>
        <p:spPr bwMode="auto">
          <a:xfrm>
            <a:off x="292100" y="2619986"/>
            <a:ext cx="853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buFont typeface="Wingdings" panose="05000000000000000000" pitchFamily="2" charset="2"/>
              <a:buChar char="§"/>
            </a:pP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Αν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θέλουμε να απαλείψουμε διπλές εμφανίσεις χρησιμοποιούμε τη λέξη-κλειδί 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DISTINCT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στην αντίστοιχη έκφραση.</a:t>
            </a:r>
          </a:p>
        </p:txBody>
      </p:sp>
      <p:sp>
        <p:nvSpPr>
          <p:cNvPr id="96264" name="Text Box 6"/>
          <p:cNvSpPr txBox="1">
            <a:spLocks noChangeArrowheads="1"/>
          </p:cNvSpPr>
          <p:nvPr/>
        </p:nvSpPr>
        <p:spPr bwMode="auto">
          <a:xfrm>
            <a:off x="292100" y="4432550"/>
            <a:ext cx="8382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να εφαρμόσουμε μια συνθήκη σε μια συγκεκριμένη ομάδα από πλειάδες χρησιμοποιώντας το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Η συνθήκη του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HAVING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εφαρμόζεται αφού σχηματιστούν οι ομάδες και υπολογιστούν οι </a:t>
            </a:r>
            <a:r>
              <a:rPr lang="el-GR" sz="2000" b="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συναθροιστικές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 συναρτήσεις</a:t>
            </a:r>
          </a:p>
        </p:txBody>
      </p:sp>
      <p:sp>
        <p:nvSpPr>
          <p:cNvPr id="96265" name="Text Box 7"/>
          <p:cNvSpPr txBox="1">
            <a:spLocks noChangeArrowheads="1"/>
          </p:cNvSpPr>
          <p:nvPr/>
        </p:nvSpPr>
        <p:spPr bwMode="auto">
          <a:xfrm>
            <a:off x="292100" y="3397243"/>
            <a:ext cx="8382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</a:t>
            </a:r>
            <a:r>
              <a:rPr lang="el-GR" sz="2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να εφαρμόσουμε τις συναρτήσεις όχι μόνο σε ένα σύνολο από πλειάδες, αλλά σε ομάδες από σύνολα πλειάδων. Οι ομάδες προσδιορίζονται χρησιμοποιώντας το 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GROUP BY</a:t>
            </a:r>
            <a:endParaRPr lang="el-GR" sz="20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1172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3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6-20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292100" y="5772657"/>
            <a:ext cx="8382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Οι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null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τιμές αγνοούνται πλην του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count(*)</a:t>
            </a:r>
            <a:endParaRPr lang="el-GR" sz="2000" b="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A53C8-F3A8-4122-A08E-5EC7B92EE261}" type="slidenum">
              <a:rPr lang="el-GR" altLang="en-US" smtClean="0"/>
              <a:pPr/>
              <a:t>96</a:t>
            </a:fld>
            <a:endParaRPr lang="el-GR" altLang="en-US" smtClean="0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4603261" y="976112"/>
            <a:ext cx="34417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</a:rPr>
              <a:t>Pizza</a:t>
            </a:r>
            <a:endParaRPr lang="el-GR" sz="16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200" b="1" dirty="0"/>
              <a:t>Name</a:t>
            </a:r>
            <a:r>
              <a:rPr lang="el-GR" sz="1000" b="1" dirty="0"/>
              <a:t>		</a:t>
            </a:r>
            <a:r>
              <a:rPr lang="en-US" sz="1200" b="1" dirty="0"/>
              <a:t>Ingredient</a:t>
            </a:r>
            <a:endParaRPr lang="el-GR" sz="12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4603261" y="3794171"/>
            <a:ext cx="3441700" cy="223138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</a:rPr>
              <a:t>Likes</a:t>
            </a:r>
            <a:endParaRPr lang="el-GR" sz="16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200" b="1" dirty="0" smtClean="0"/>
              <a:t>Student           Ingredient</a:t>
            </a:r>
            <a:endParaRPr lang="el-GR" sz="12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</a:t>
            </a:r>
            <a:r>
              <a:rPr lang="el-GR" sz="1000" b="1" dirty="0" smtClean="0"/>
              <a:t>μπέικον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Μαρία		ανανάς</a:t>
            </a:r>
          </a:p>
        </p:txBody>
      </p:sp>
      <p:sp>
        <p:nvSpPr>
          <p:cNvPr id="62472" name="Text Box 4"/>
          <p:cNvSpPr txBox="1">
            <a:spLocks noChangeArrowheads="1"/>
          </p:cNvSpPr>
          <p:nvPr/>
        </p:nvSpPr>
        <p:spPr bwMode="auto">
          <a:xfrm>
            <a:off x="952500" y="3578336"/>
            <a:ext cx="3441700" cy="269304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</a:rPr>
              <a:t>Serves</a:t>
            </a:r>
            <a:endParaRPr lang="el-GR" sz="16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200" b="1" dirty="0" smtClean="0"/>
              <a:t>Place</a:t>
            </a:r>
            <a:r>
              <a:rPr lang="el-GR" sz="1200" b="1" dirty="0" smtClean="0"/>
              <a:t>	</a:t>
            </a:r>
            <a:r>
              <a:rPr lang="en-US" sz="1200" b="1" dirty="0" smtClean="0"/>
              <a:t>   	Name</a:t>
            </a:r>
            <a:endParaRPr lang="el-GR" sz="12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Roma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Χαβάη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Σπέσιαλ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Ελληνική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Pizza-Place	</a:t>
            </a:r>
            <a:r>
              <a:rPr lang="el-GR" sz="1000" b="1" dirty="0" smtClean="0"/>
              <a:t>Σπέσιαλ</a:t>
            </a:r>
            <a:endParaRPr lang="el-GR" sz="1000" b="1" dirty="0"/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52500" y="0"/>
            <a:ext cx="7543800" cy="12954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8-20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9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40353" y="1667757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Pizza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Likes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Student</a:t>
            </a:r>
            <a:r>
              <a:rPr lang="el-GR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Ingredient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Serves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Place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Name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26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3" y="33431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97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064383"/>
            <a:ext cx="5355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COUNT(DISTINCT Name)</a:t>
            </a:r>
          </a:p>
          <a:p>
            <a:r>
              <a:rPr lang="en-US" dirty="0" smtClean="0"/>
              <a:t>FROM PIZZA;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434065"/>
            <a:ext cx="5355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COUNT(Name)</a:t>
            </a:r>
          </a:p>
          <a:p>
            <a:r>
              <a:rPr lang="en-US" dirty="0" smtClean="0"/>
              <a:t>FROM PIZZA;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446313" y="2968348"/>
            <a:ext cx="53557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Name, COUNT(*) </a:t>
            </a:r>
          </a:p>
          <a:p>
            <a:r>
              <a:rPr lang="en-US" dirty="0" smtClean="0"/>
              <a:t>FROM PIZZA</a:t>
            </a:r>
          </a:p>
          <a:p>
            <a:r>
              <a:rPr lang="en-US" dirty="0" smtClean="0"/>
              <a:t>GROUP BY Name;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4293437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dirty="0" smtClean="0"/>
              <a:t>Πόσα συστατικά που αρέσουν στο Δημήτρη έχει κάθε πίτσα;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dirty="0" smtClean="0"/>
              <a:t>Πόσες πίτσες με συστατικά που αρέσουν στον Δημήτρη σερβίρει κάθε μαγαζί;</a:t>
            </a:r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>
          <a:xfrm>
            <a:off x="6553200" y="6356364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24D6D79-2ABD-4332-BF65-252D6989269C}" type="slidenum">
              <a:rPr lang="el-GR" altLang="en-US" smtClean="0"/>
              <a:pPr/>
              <a:t>97</a:t>
            </a:fld>
            <a:endParaRPr lang="el-GR" altLang="en-US" smtClean="0"/>
          </a:p>
        </p:txBody>
      </p:sp>
      <p:sp>
        <p:nvSpPr>
          <p:cNvPr id="10" name="Footer Placeholder 2"/>
          <p:cNvSpPr txBox="1">
            <a:spLocks/>
          </p:cNvSpPr>
          <p:nvPr/>
        </p:nvSpPr>
        <p:spPr>
          <a:xfrm>
            <a:off x="3124200" y="63563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Date Placeholder 1"/>
          <p:cNvSpPr>
            <a:spLocks noGrp="1"/>
          </p:cNvSpPr>
          <p:nvPr/>
        </p:nvSpPr>
        <p:spPr>
          <a:xfrm>
            <a:off x="292100" y="6356363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/>
              <a:t>8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</a:t>
            </a:r>
            <a:r>
              <a:rPr lang="el-GR" altLang="en-US" sz="1100" dirty="0"/>
              <a:t>9</a:t>
            </a:r>
            <a:endParaRPr lang="el-GR" alt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233364737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713B96-554E-4585-877F-7E21ACF6407D}" type="slidenum">
              <a:rPr lang="el-GR" altLang="en-US" smtClean="0"/>
              <a:pPr/>
              <a:t>98</a:t>
            </a:fld>
            <a:endParaRPr lang="el-GR" altLang="en-US" smtClean="0"/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476250" y="420688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 smtClean="0"/>
              <a:t>Pizza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 smtClean="0"/>
              <a:t>Name</a:t>
            </a:r>
            <a:r>
              <a:rPr lang="el-GR" sz="1000" b="1" dirty="0"/>
              <a:t>	</a:t>
            </a:r>
            <a:r>
              <a:rPr lang="en-US" sz="1000" b="1" dirty="0" smtClean="0"/>
              <a:t>	Ingredient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 smtClean="0"/>
              <a:t>μανιτάρι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</a:t>
            </a:r>
            <a:r>
              <a:rPr lang="el-GR" sz="1000" b="1" dirty="0" smtClean="0"/>
              <a:t>ελιά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</a:t>
            </a:r>
            <a:r>
              <a:rPr lang="el-GR" sz="1000" b="1" dirty="0" smtClean="0"/>
              <a:t>ελιά</a:t>
            </a:r>
            <a:endParaRPr lang="el-GR" sz="1000" b="1" dirty="0"/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2851150" y="534987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 smtClean="0"/>
              <a:t>Likes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 smtClean="0"/>
              <a:t>Student</a:t>
            </a:r>
            <a:r>
              <a:rPr lang="el-GR" sz="1000" b="1" dirty="0"/>
              <a:t>		</a:t>
            </a:r>
            <a:r>
              <a:rPr lang="en-US" sz="1000" b="1" dirty="0"/>
              <a:t> </a:t>
            </a:r>
            <a:r>
              <a:rPr lang="en-US" sz="1000" b="1" dirty="0" smtClean="0"/>
              <a:t>               Ingredient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</a:t>
            </a:r>
            <a:r>
              <a:rPr lang="en-US" sz="1000" b="1" dirty="0">
                <a:solidFill>
                  <a:srgbClr val="993300"/>
                </a:solidFill>
              </a:rPr>
              <a:t>	</a:t>
            </a:r>
            <a:r>
              <a:rPr lang="el-GR" sz="1000" b="1" dirty="0">
                <a:solidFill>
                  <a:srgbClr val="993300"/>
                </a:solidFill>
              </a:rPr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Κώστας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ελιά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ζαμπόν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ανανάς</a:t>
            </a:r>
            <a:endParaRPr lang="el-GR" sz="1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1992" name="Text Box 5"/>
          <p:cNvSpPr txBox="1">
            <a:spLocks noChangeArrowheads="1"/>
          </p:cNvSpPr>
          <p:nvPr/>
        </p:nvSpPr>
        <p:spPr bwMode="auto">
          <a:xfrm>
            <a:off x="223838" y="0"/>
            <a:ext cx="715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i="1" dirty="0">
                <a:solidFill>
                  <a:srgbClr val="99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συστατικά που αρέσουν στον φοιτητή Δημήτρη </a:t>
            </a:r>
          </a:p>
        </p:txBody>
      </p:sp>
      <p:sp>
        <p:nvSpPr>
          <p:cNvPr id="41993" name="Text Box 6"/>
          <p:cNvSpPr txBox="1">
            <a:spLocks noChangeArrowheads="1"/>
          </p:cNvSpPr>
          <p:nvPr/>
        </p:nvSpPr>
        <p:spPr bwMode="auto">
          <a:xfrm>
            <a:off x="476250" y="2809889"/>
            <a:ext cx="7497763" cy="391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 err="1" smtClean="0"/>
              <a:t>P.Name</a:t>
            </a:r>
            <a:r>
              <a:rPr lang="el-GR" sz="1000" b="1" dirty="0"/>
              <a:t>		</a:t>
            </a:r>
            <a:r>
              <a:rPr lang="en-US" sz="1000" b="1" dirty="0" err="1" smtClean="0"/>
              <a:t>P.Ingredient</a:t>
            </a:r>
            <a:r>
              <a:rPr lang="el-GR" sz="1000" b="1" dirty="0"/>
              <a:t>	</a:t>
            </a:r>
            <a:r>
              <a:rPr lang="el-GR" sz="1000" b="1" dirty="0" smtClean="0"/>
              <a:t>              </a:t>
            </a:r>
            <a:r>
              <a:rPr lang="en-US" sz="1000" b="1" dirty="0" err="1" smtClean="0"/>
              <a:t>L.Student</a:t>
            </a:r>
            <a:r>
              <a:rPr lang="el-GR" sz="1000" b="1" dirty="0"/>
              <a:t>		</a:t>
            </a:r>
            <a:r>
              <a:rPr lang="en-US" sz="1000" b="1" dirty="0" smtClean="0"/>
              <a:t>              </a:t>
            </a:r>
            <a:r>
              <a:rPr lang="en-US" sz="1000" b="1" dirty="0" err="1" smtClean="0"/>
              <a:t>L.Ingredient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rgbClr val="FF0000"/>
                </a:solidFill>
              </a:rPr>
              <a:t>Vegetarian	</a:t>
            </a:r>
            <a:r>
              <a:rPr lang="el-GR" sz="1000" b="1" dirty="0" smtClean="0">
                <a:solidFill>
                  <a:srgbClr val="FF0000"/>
                </a:solidFill>
              </a:rPr>
              <a:t>μανιτάρι</a:t>
            </a:r>
            <a:r>
              <a:rPr lang="el-GR" sz="1000" b="1" dirty="0">
                <a:solidFill>
                  <a:srgbClr val="FF0000"/>
                </a:solidFill>
              </a:rPr>
              <a:t>		Δημήτρης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μανιτάρι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Δημήτρης		μπέικον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ανανάς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ανανάς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ζαμπόν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μπέικον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FF0000"/>
                </a:solidFill>
              </a:rPr>
              <a:t>Σπέσιαλ		μπέικον		</a:t>
            </a:r>
            <a:r>
              <a:rPr lang="el-GR" sz="1000" b="1" dirty="0" smtClean="0">
                <a:solidFill>
                  <a:srgbClr val="FF0000"/>
                </a:solidFill>
              </a:rPr>
              <a:t>	Δημήτρης</a:t>
            </a:r>
            <a:r>
              <a:rPr lang="el-GR" sz="1000" b="1" dirty="0">
                <a:solidFill>
                  <a:srgbClr val="FF0000"/>
                </a:solidFill>
              </a:rPr>
              <a:t>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FF0000"/>
                </a:solidFill>
              </a:rPr>
              <a:t>Σπέσιαλ		μανιτάρι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μανιτάρι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Ελληνική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Ελληνική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ελιά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</a:t>
            </a:r>
            <a:r>
              <a:rPr lang="el-GR" sz="1000" b="1" dirty="0" smtClean="0">
                <a:solidFill>
                  <a:schemeClr val="bg1">
                    <a:lumMod val="65000"/>
                  </a:schemeClr>
                </a:solidFill>
              </a:rPr>
              <a:t>	Δημήτρης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	μπέικον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383435" y="3018431"/>
            <a:ext cx="2182067" cy="269304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</a:rPr>
              <a:t>Serves</a:t>
            </a:r>
            <a:endParaRPr lang="el-GR" sz="1600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200" b="1" dirty="0" smtClean="0"/>
              <a:t>Place</a:t>
            </a:r>
            <a:r>
              <a:rPr lang="el-GR" sz="1200" b="1" dirty="0" smtClean="0"/>
              <a:t>	</a:t>
            </a:r>
            <a:r>
              <a:rPr lang="en-US" sz="1200" b="1" dirty="0" smtClean="0"/>
              <a:t>   	Name</a:t>
            </a:r>
            <a:endParaRPr lang="el-GR" sz="12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Roma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Χαβάη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Σπέσιαλ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 smtClean="0"/>
              <a:t>Ελληνική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n-US" sz="1000" b="1" dirty="0"/>
              <a:t>Pizza-Place	</a:t>
            </a:r>
            <a:r>
              <a:rPr lang="el-GR" sz="1000" b="1" dirty="0" smtClean="0"/>
              <a:t>Σπέσιαλ</a:t>
            </a:r>
            <a:endParaRPr lang="el-GR" sz="1000" b="1" dirty="0"/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62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A53C8-F3A8-4122-A08E-5EC7B92EE261}" type="slidenum">
              <a:rPr lang="el-GR" altLang="en-US" smtClean="0"/>
              <a:pPr/>
              <a:t>99</a:t>
            </a:fld>
            <a:endParaRPr lang="el-GR" altLang="en-US" smtClean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52500" y="0"/>
            <a:ext cx="7543800" cy="12954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8-20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9</a:t>
            </a: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488461" y="1567130"/>
            <a:ext cx="342433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</a:p>
          <a:p>
            <a:r>
              <a:rPr lang="en-US" dirty="0" smtClean="0"/>
              <a:t>A		B		C</a:t>
            </a:r>
          </a:p>
          <a:p>
            <a:r>
              <a:rPr lang="en-US" dirty="0" smtClean="0"/>
              <a:t>1		5		6</a:t>
            </a:r>
          </a:p>
          <a:p>
            <a:r>
              <a:rPr lang="en-US" dirty="0" smtClean="0"/>
              <a:t>2		3		2</a:t>
            </a:r>
          </a:p>
          <a:p>
            <a:r>
              <a:rPr lang="en-US" dirty="0" smtClean="0"/>
              <a:t>1		9		3</a:t>
            </a:r>
          </a:p>
          <a:p>
            <a:r>
              <a:rPr lang="en-US" dirty="0" smtClean="0"/>
              <a:t>7		2		9</a:t>
            </a:r>
          </a:p>
          <a:p>
            <a:r>
              <a:rPr lang="en-US" dirty="0" smtClean="0"/>
              <a:t>7		8		3</a:t>
            </a:r>
          </a:p>
          <a:p>
            <a:r>
              <a:rPr lang="en-US" dirty="0" smtClean="0"/>
              <a:t>1		5		2</a:t>
            </a:r>
          </a:p>
          <a:p>
            <a:r>
              <a:rPr lang="en-US" dirty="0" smtClean="0"/>
              <a:t>4		2		1</a:t>
            </a:r>
          </a:p>
          <a:p>
            <a:r>
              <a:rPr lang="en-US" dirty="0" smtClean="0"/>
              <a:t>2		3		3</a:t>
            </a:r>
          </a:p>
          <a:p>
            <a:r>
              <a:rPr lang="en-US" dirty="0" smtClean="0"/>
              <a:t>4		1		8</a:t>
            </a:r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3373175" y="1295400"/>
            <a:ext cx="53557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</a:t>
            </a:r>
            <a:r>
              <a:rPr lang="en-US" dirty="0" smtClean="0"/>
              <a:t>COUNT, SUM, AVG, MIN, MAX(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DISTINCT</a:t>
            </a:r>
            <a:r>
              <a:rPr lang="en-US" dirty="0" smtClean="0"/>
              <a:t> </a:t>
            </a:r>
            <a:r>
              <a:rPr lang="en-US" dirty="0"/>
              <a:t>A)</a:t>
            </a:r>
          </a:p>
          <a:p>
            <a:r>
              <a:rPr lang="en-US" dirty="0"/>
              <a:t>FROM R;</a:t>
            </a:r>
          </a:p>
          <a:p>
            <a:endParaRPr lang="en-US" dirty="0" smtClean="0"/>
          </a:p>
          <a:p>
            <a:r>
              <a:rPr lang="en-US" dirty="0"/>
              <a:t>SELECT </a:t>
            </a:r>
            <a:r>
              <a:rPr lang="en-US" dirty="0" smtClean="0"/>
              <a:t>A, MAX(C)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smtClean="0"/>
              <a:t>R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WHERE A &lt; B</a:t>
            </a:r>
          </a:p>
          <a:p>
            <a:r>
              <a:rPr lang="en-US" dirty="0" smtClean="0"/>
              <a:t>GROUP BY A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HAVING MAX(B) &gt; 2</a:t>
            </a:r>
            <a:r>
              <a:rPr lang="en-US" dirty="0" smtClean="0"/>
              <a:t>;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SELECT A, B, MAX(C)</a:t>
            </a:r>
          </a:p>
          <a:p>
            <a:r>
              <a:rPr lang="en-US" dirty="0" smtClean="0"/>
              <a:t>FROM R</a:t>
            </a:r>
          </a:p>
          <a:p>
            <a:r>
              <a:rPr lang="en-US" dirty="0" smtClean="0"/>
              <a:t>GROUP BY A, B;</a:t>
            </a:r>
          </a:p>
          <a:p>
            <a:endParaRPr lang="en-US" dirty="0"/>
          </a:p>
          <a:p>
            <a:r>
              <a:rPr lang="el-GR" dirty="0" smtClean="0"/>
              <a:t>Την πλειάδα στην οποία εμφανίζεται η μεγαλύτερη τιμή του Β (δύο τρόποι)</a:t>
            </a:r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7767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3324</TotalTime>
  <Words>7954</Words>
  <Application>Microsoft Office PowerPoint</Application>
  <PresentationFormat>On-screen Show (4:3)</PresentationFormat>
  <Paragraphs>1673</Paragraphs>
  <Slides>134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134</vt:i4>
      </vt:variant>
    </vt:vector>
  </HeadingPairs>
  <TitlesOfParts>
    <vt:vector size="141" baseType="lpstr">
      <vt:lpstr>Arial</vt:lpstr>
      <vt:lpstr>Calibri</vt:lpstr>
      <vt:lpstr>Courier New</vt:lpstr>
      <vt:lpstr>Symbol</vt:lpstr>
      <vt:lpstr>Times New Roman</vt:lpstr>
      <vt:lpstr>Wingdings</vt:lpstr>
      <vt:lpstr>Office Theme</vt:lpstr>
      <vt:lpstr>PowerPoint Presentation</vt:lpstr>
      <vt:lpstr>Τι είδαμε μέχρι τώρα</vt:lpstr>
      <vt:lpstr>SQL</vt:lpstr>
      <vt:lpstr>SQL</vt:lpstr>
      <vt:lpstr>PowerPoint Presentation</vt:lpstr>
      <vt:lpstr>PowerPoint Presentation</vt:lpstr>
      <vt:lpstr>Βασική Δομή</vt:lpstr>
      <vt:lpstr>select</vt:lpstr>
      <vt:lpstr>from</vt:lpstr>
      <vt:lpstr>where</vt:lpstr>
      <vt:lpstr>Παράδειγμα</vt:lpstr>
      <vt:lpstr>select</vt:lpstr>
      <vt:lpstr>select distinct</vt:lpstr>
      <vt:lpstr>select *</vt:lpstr>
      <vt:lpstr>select</vt:lpstr>
      <vt:lpstr>where</vt:lpstr>
      <vt:lpstr>Παράδειγμα</vt:lpstr>
      <vt:lpstr>Παράδειγμα</vt:lpstr>
      <vt:lpstr>Βασική Δομή</vt:lpstr>
      <vt:lpstr>Παράδειγμα</vt:lpstr>
      <vt:lpstr>Παράδειγμα</vt:lpstr>
      <vt:lpstr>Βασική Δομή (επανάληψη)</vt:lpstr>
      <vt:lpstr>Βασική Δομή (επανάληψη)</vt:lpstr>
      <vt:lpstr>Παραδείγματα</vt:lpstr>
      <vt:lpstr>Παράδειγμα</vt:lpstr>
      <vt:lpstr>SQL</vt:lpstr>
      <vt:lpstr>Πράξεις με συμβολοσειρές</vt:lpstr>
      <vt:lpstr>Πράξεις με συμβολοσειρές</vt:lpstr>
      <vt:lpstr>Διάταξη Πλειάδων</vt:lpstr>
      <vt:lpstr>Διάταξη Πλειάδων</vt:lpstr>
      <vt:lpstr>Περιορισμός μεγέθους αποτελέσματος</vt:lpstr>
      <vt:lpstr>Αλλαγή Ονόματος</vt:lpstr>
      <vt:lpstr>Αλλαγή Ονόματος</vt:lpstr>
      <vt:lpstr>Αλλαγή Ονόματος</vt:lpstr>
      <vt:lpstr>Μεταβλητές πλειάδων</vt:lpstr>
      <vt:lpstr>Μεταβλητές πλειάδων</vt:lpstr>
      <vt:lpstr>Η τιμή null</vt:lpstr>
      <vt:lpstr>Λογική Τριών Τιμών</vt:lpstr>
      <vt:lpstr>Λογική Τριών Τιμών</vt:lpstr>
      <vt:lpstr>Η τιμή null</vt:lpstr>
      <vt:lpstr>Επανάληψη</vt:lpstr>
      <vt:lpstr>Επανάληψη</vt:lpstr>
      <vt:lpstr>Βασική Δομή Ερώτησης</vt:lpstr>
      <vt:lpstr>Παραδείγματα</vt:lpstr>
      <vt:lpstr>PowerPoint Presentation</vt:lpstr>
      <vt:lpstr>Πράξεις Συνόλου</vt:lpstr>
      <vt:lpstr>Γενική Σύνταξη</vt:lpstr>
      <vt:lpstr>Ένωση</vt:lpstr>
      <vt:lpstr>Ένωση</vt:lpstr>
      <vt:lpstr>Ένωση</vt:lpstr>
      <vt:lpstr>Ένωση</vt:lpstr>
      <vt:lpstr>Τομή</vt:lpstr>
      <vt:lpstr>Διαφορά</vt:lpstr>
      <vt:lpstr>Παράδειγμα</vt:lpstr>
      <vt:lpstr>Παραδείγματα</vt:lpstr>
      <vt:lpstr>Επανάληψη</vt:lpstr>
      <vt:lpstr>PowerPoint Presentation</vt:lpstr>
      <vt:lpstr>Υποερωτήσεις</vt:lpstr>
      <vt:lpstr>Σύνταξη</vt:lpstr>
      <vt:lpstr>Ο τελεστής in (not in) </vt:lpstr>
      <vt:lpstr>Ο τελεστής in (not in) </vt:lpstr>
      <vt:lpstr>Ο τελεστής in (not in) </vt:lpstr>
      <vt:lpstr>Ο τελεστής in (not in) </vt:lpstr>
      <vt:lpstr>Ο τελεστής in (not in) </vt:lpstr>
      <vt:lpstr>Σύγκριση με (τιμές) συνόλου: any</vt:lpstr>
      <vt:lpstr>any</vt:lpstr>
      <vt:lpstr>any</vt:lpstr>
      <vt:lpstr>Σύγκριση με (τιμές) συνόλου: all</vt:lpstr>
      <vt:lpstr>all</vt:lpstr>
      <vt:lpstr>all</vt:lpstr>
      <vt:lpstr>Ο τελεστής exists (not exists) </vt:lpstr>
      <vt:lpstr>Ο τελεστής exists (not exists) </vt:lpstr>
      <vt:lpstr>Ο τελεστής exists (not exists) </vt:lpstr>
      <vt:lpstr>Ο τελεστής exists (not exists)   </vt:lpstr>
      <vt:lpstr>Παράδειγμα Διαίρεσης</vt:lpstr>
      <vt:lpstr>Παράδειγμα: Διαίρεση</vt:lpstr>
      <vt:lpstr>Ο τελεστής unique (not unique) </vt:lpstr>
      <vt:lpstr>Ο τελεστής unique (not unique) </vt:lpstr>
      <vt:lpstr>Ο τελεστής unique (not unique) </vt:lpstr>
      <vt:lpstr>Επανάληψη</vt:lpstr>
      <vt:lpstr>Επανάληψη</vt:lpstr>
      <vt:lpstr>Επανάληψη</vt:lpstr>
      <vt:lpstr>Επανάληψη</vt:lpstr>
      <vt:lpstr>PowerPoint Presentation</vt:lpstr>
      <vt:lpstr>Συναθροιστικές Συναρτήσεις</vt:lpstr>
      <vt:lpstr>Παράδειγμα</vt:lpstr>
      <vt:lpstr>Συναθροιστικές Συναρτήσεις</vt:lpstr>
      <vt:lpstr>Συναθροιστικές Συναρτήσεις</vt:lpstr>
      <vt:lpstr>Συναθροιστικές Συναρτήσεις</vt:lpstr>
      <vt:lpstr>Συναθροιστικές Συναρτήσεις: group by</vt:lpstr>
      <vt:lpstr>Συναθροιστικές Συναρτήσεις: group by</vt:lpstr>
      <vt:lpstr>Συναθροιστικές Συναρτήσεις: having</vt:lpstr>
      <vt:lpstr>Συναθροιστικές Συναρτήσεις</vt:lpstr>
      <vt:lpstr>Συναθροιστικές Συναρτήσεις</vt:lpstr>
      <vt:lpstr>Επανάληψη</vt:lpstr>
      <vt:lpstr>Παράδειγμα</vt:lpstr>
      <vt:lpstr>Παράδειγμα</vt:lpstr>
      <vt:lpstr>PowerPoint Presentation</vt:lpstr>
      <vt:lpstr>Παράδειγμα</vt:lpstr>
      <vt:lpstr>Βασική Δομή Ερώτησης</vt:lpstr>
      <vt:lpstr>PowerPoint Presentation</vt:lpstr>
      <vt:lpstr>Συνένωση (join)</vt:lpstr>
      <vt:lpstr>Παράδειγμα</vt:lpstr>
      <vt:lpstr>Παράδειγμα</vt:lpstr>
      <vt:lpstr>Παράδειγμα</vt:lpstr>
      <vt:lpstr>Φυσική Συνένωση (natural join)</vt:lpstr>
      <vt:lpstr>Παράδειγμα</vt:lpstr>
      <vt:lpstr>SFW στο FOR </vt:lpstr>
      <vt:lpstr>Παράδειγμα</vt:lpstr>
      <vt:lpstr>PowerPoint Presentation</vt:lpstr>
      <vt:lpstr>Εισαγωγή</vt:lpstr>
      <vt:lpstr>Τροποποίηση ΒΔ</vt:lpstr>
      <vt:lpstr>Εισαγωγή δεδομένων</vt:lpstr>
      <vt:lpstr>Εισαγωγή δεδομένων</vt:lpstr>
      <vt:lpstr>Διαγραφή δεδομένων</vt:lpstr>
      <vt:lpstr>Διαγραφή δεδομένων</vt:lpstr>
      <vt:lpstr>Διαγραφή δεδομένων</vt:lpstr>
      <vt:lpstr>Ενημέρωση </vt:lpstr>
      <vt:lpstr>Ενημέρωση</vt:lpstr>
      <vt:lpstr>Επανάληψη</vt:lpstr>
      <vt:lpstr>PowerPoint Presentation</vt:lpstr>
      <vt:lpstr>Ορισμός Όψεων (εικονικών πινάκων)</vt:lpstr>
      <vt:lpstr>Διαφορά από create table</vt:lpstr>
      <vt:lpstr>Παράδειγμα</vt:lpstr>
      <vt:lpstr>Ενημερώσιμες Όψεις</vt:lpstr>
      <vt:lpstr>Παράδειγμα</vt:lpstr>
      <vt:lpstr>Διαγραφή όψης</vt:lpstr>
      <vt:lpstr>With</vt:lpstr>
      <vt:lpstr>PowerPoint Presentation</vt:lpstr>
      <vt:lpstr>Ασκήσεις  (Θέματα Σεπτεμβρίου 2017)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419</cp:revision>
  <dcterms:created xsi:type="dcterms:W3CDTF">2013-06-13T09:19:30Z</dcterms:created>
  <dcterms:modified xsi:type="dcterms:W3CDTF">2018-11-14T15:04:38Z</dcterms:modified>
</cp:coreProperties>
</file>