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2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1" r:id="rId9"/>
    <p:sldId id="718" r:id="rId10"/>
    <p:sldId id="672" r:id="rId11"/>
    <p:sldId id="673" r:id="rId12"/>
    <p:sldId id="674" r:id="rId13"/>
    <p:sldId id="675" r:id="rId14"/>
    <p:sldId id="676" r:id="rId15"/>
    <p:sldId id="677" r:id="rId16"/>
    <p:sldId id="715" r:id="rId17"/>
    <p:sldId id="716" r:id="rId18"/>
    <p:sldId id="717" r:id="rId19"/>
    <p:sldId id="681" r:id="rId20"/>
    <p:sldId id="682" r:id="rId21"/>
    <p:sldId id="683" r:id="rId22"/>
    <p:sldId id="684" r:id="rId23"/>
    <p:sldId id="719" r:id="rId24"/>
    <p:sldId id="685" r:id="rId25"/>
    <p:sldId id="686" r:id="rId26"/>
    <p:sldId id="687" r:id="rId27"/>
    <p:sldId id="688" r:id="rId28"/>
    <p:sldId id="689" r:id="rId29"/>
    <p:sldId id="690" r:id="rId30"/>
    <p:sldId id="722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713" r:id="rId39"/>
    <p:sldId id="698" r:id="rId40"/>
    <p:sldId id="699" r:id="rId41"/>
    <p:sldId id="700" r:id="rId42"/>
    <p:sldId id="701" r:id="rId43"/>
    <p:sldId id="702" r:id="rId44"/>
    <p:sldId id="703" r:id="rId45"/>
    <p:sldId id="704" r:id="rId46"/>
    <p:sldId id="705" r:id="rId47"/>
    <p:sldId id="706" r:id="rId48"/>
    <p:sldId id="707" r:id="rId49"/>
    <p:sldId id="708" r:id="rId50"/>
    <p:sldId id="724" r:id="rId51"/>
    <p:sldId id="725" r:id="rId52"/>
    <p:sldId id="723" r:id="rId53"/>
    <p:sldId id="726" r:id="rId54"/>
    <p:sldId id="727" r:id="rId55"/>
    <p:sldId id="728" r:id="rId56"/>
    <p:sldId id="657" r:id="rId57"/>
    <p:sldId id="670" r:id="rId58"/>
    <p:sldId id="720" r:id="rId59"/>
    <p:sldId id="721" r:id="rId60"/>
    <p:sldId id="729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308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90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2258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381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747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926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73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201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8073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3441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1074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297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443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9062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0311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2719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546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2780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8177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822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39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2414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140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04776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3973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3388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218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8963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1724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5484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16827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42290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47122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079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2067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82815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44570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49446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79240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87875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9094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45509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3052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9763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68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98675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7742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43893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50814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383756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36241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55984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88360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06007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7200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57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568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24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678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93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ite.org/index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sqlitestudio.pl/index.rvt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8-20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9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Μοντέλου και (απλές)Τροποποιήσεις Σχέσεων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σχέσης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381000" y="2029632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TABLE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R(</a:t>
            </a:r>
          </a:p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..., </a:t>
            </a:r>
          </a:p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&gt;);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488293" y="1533135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809875" y="1417638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419100" y="2012163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πρωτεύοντος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υποψηφίων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σημασιολογικών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ξένου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(Τίτλος, Έτος))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0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Όνομα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Ηθοποιός(Όνομα</a:t>
            </a:r>
            <a:r>
              <a:rPr lang="el-GR" sz="1400" dirty="0">
                <a:solidFill>
                  <a:srgbClr val="FF0000"/>
                </a:solidFill>
              </a:rPr>
              <a:t>),</a:t>
            </a:r>
          </a:p>
          <a:p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smtClean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foreign </a:t>
            </a:r>
            <a:r>
              <a:rPr lang="en-US" sz="1400" b="1" dirty="0">
                <a:solidFill>
                  <a:srgbClr val="FF0000"/>
                </a:solidFill>
              </a:rPr>
              <a:t>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Τίτλος, Έτος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Ταινία(Τίτλος</a:t>
            </a:r>
            <a:r>
              <a:rPr lang="el-GR" sz="1400" dirty="0">
                <a:solidFill>
                  <a:srgbClr val="FF0000"/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κλειδιού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ροφανώς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ο ορισμός του πίνακα στον οποίο αναφέρεται, πρέπει να προηγείται</a:t>
            </a:r>
          </a:p>
        </p:txBody>
      </p:sp>
    </p:spTree>
    <p:extLst>
      <p:ext uri="{BB962C8B-B14F-4D97-AF65-F5344CB8AC3E}">
        <p14:creationId xmlns:p14="http://schemas.microsoft.com/office/powerpoint/2010/main" val="9260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check</a:t>
            </a:r>
            <a:r>
              <a:rPr lang="el-GR" sz="1400" b="1" dirty="0">
                <a:solidFill>
                  <a:srgbClr val="FF0000"/>
                </a:solidFill>
              </a:rPr>
              <a:t> (Έτος-Γέννησης &gt;= 1</a:t>
            </a:r>
            <a:r>
              <a:rPr lang="en-US" sz="1400" b="1" dirty="0">
                <a:solidFill>
                  <a:srgbClr val="FF0000"/>
                </a:solidFill>
              </a:rPr>
              <a:t>8</a:t>
            </a:r>
            <a:r>
              <a:rPr lang="el-GR" sz="1400" b="1" dirty="0">
                <a:solidFill>
                  <a:srgbClr val="FF0000"/>
                </a:solidFill>
              </a:rPr>
              <a:t>00))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/>
              <a:t>;</a:t>
            </a:r>
            <a:endParaRPr lang="el-G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στιγμιότυπου</a:t>
            </a:r>
            <a:endParaRPr lang="el-GR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21677" y="1858108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DATABASES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SHEMAS</a:t>
            </a:r>
          </a:p>
          <a:p>
            <a:pPr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TABLES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2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VALUES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(v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365625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l-GR" sz="2000" dirty="0" smtClean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Είδος, Διάρκεια, Έτος)</a:t>
            </a: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39749" y="2870200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’)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699726" y="2585915"/>
            <a:ext cx="306021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* FROM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Εμφάνιση Περιεχομένου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685800" y="2134889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685800" y="4714119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σβήνονται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97702" y="2967335"/>
            <a:ext cx="4592027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&lt;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1950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τιμή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791368" y="206546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8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ON 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2515" y="-1381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4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καινούργια σχέση είναι αρχικά άδεια.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= Διάρκεια + 10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&lt;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DEFAULT, NO ACTION (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`John Doe’,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set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8300" y="265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536575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INSET INTO R(A</a:t>
            </a:r>
            <a:r>
              <a:rPr lang="en-US" sz="2000" b="1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 (v</a:t>
            </a:r>
            <a:r>
              <a:rPr lang="en-US" sz="2000" b="1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2" y="3500438"/>
            <a:ext cx="402162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361156" y="1026886"/>
            <a:ext cx="84216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SQL-92,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έχει διάφορα τμήματα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Ακεραιότητα, 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739405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πρώτη άσκηση θα χρησιμοποιήσουμε την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SQLite3</a:t>
            </a:r>
          </a:p>
          <a:p>
            <a:pPr marL="457200" indent="-457200" algn="just"/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Μπορείτε να την κατεβάσετε από</a:t>
            </a:r>
          </a:p>
          <a:p>
            <a:pPr marL="457200" indent="-457200" algn="just"/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</a:t>
            </a:r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://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www.sqlite.org/index.html</a:t>
            </a:r>
            <a:endParaRPr lang="en-GB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Public domain, open source</a:t>
            </a: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επόμενες ασκήσεις, μπορεί να χρησιμοποιήσουμε την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endParaRPr lang="el-GR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SQLite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0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25963" y="788859"/>
            <a:ext cx="8892073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Most </a:t>
            </a:r>
            <a:r>
              <a:rPr lang="en-US" sz="2400" dirty="0"/>
              <a:t>SQL database engines </a:t>
            </a:r>
            <a:r>
              <a:rPr lang="en-US" sz="2400" dirty="0" smtClean="0"/>
              <a:t>implemented </a:t>
            </a:r>
            <a:r>
              <a:rPr lang="en-US" sz="2400" dirty="0"/>
              <a:t>as a separate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server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en-US" sz="2400" dirty="0" smtClean="0"/>
              <a:t> (including MySQL). 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Programs </a:t>
            </a:r>
            <a:r>
              <a:rPr lang="en-US" sz="2000" dirty="0"/>
              <a:t>that want to access the database communicate with the server using some kind of </a:t>
            </a:r>
            <a:r>
              <a:rPr lang="en-US" sz="2000" dirty="0" err="1"/>
              <a:t>interprocess</a:t>
            </a:r>
            <a:r>
              <a:rPr lang="en-US" sz="2000" dirty="0"/>
              <a:t> communication (typically TCP/IP)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Requires connect to database</a:t>
            </a:r>
          </a:p>
          <a:p>
            <a:pPr marL="93663" lvl="1" indent="-93663"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Serveless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database engine runs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within the same process</a:t>
            </a:r>
            <a:r>
              <a:rPr lang="en-US" sz="2000" dirty="0"/>
              <a:t>, thread, and address space as the application. </a:t>
            </a:r>
            <a:endParaRPr lang="en-US" sz="2000" dirty="0" smtClean="0"/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 smtClean="0"/>
              <a:t> No message </a:t>
            </a:r>
            <a:r>
              <a:rPr lang="en-US" sz="2000" dirty="0"/>
              <a:t>passing or network activity</a:t>
            </a:r>
            <a:r>
              <a:rPr lang="en-US" sz="2000" dirty="0" smtClean="0"/>
              <a:t>.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Reads </a:t>
            </a:r>
            <a:r>
              <a:rPr lang="en-US" sz="2000" dirty="0"/>
              <a:t>and writes directly from the database files on </a:t>
            </a:r>
            <a:r>
              <a:rPr lang="en-US" sz="2000" dirty="0" smtClean="0"/>
              <a:t>disk 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r>
              <a:rPr lang="en-US" sz="2400" dirty="0" smtClean="0"/>
              <a:t>(+) zero configuration (no </a:t>
            </a:r>
            <a:r>
              <a:rPr lang="en-US" sz="2400" dirty="0"/>
              <a:t>separate server process to install, setup, configure, initialize, manage, and </a:t>
            </a:r>
            <a:r>
              <a:rPr lang="en-US" sz="2400" dirty="0" smtClean="0"/>
              <a:t>troubleshoot)</a:t>
            </a:r>
            <a:endParaRPr lang="en-US" sz="2400" dirty="0"/>
          </a:p>
          <a:p>
            <a:r>
              <a:rPr lang="en-US" sz="2400" dirty="0" smtClean="0"/>
              <a:t>(-) protection, security, access writes, finer-grained locking and concurrency</a:t>
            </a:r>
          </a:p>
          <a:p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(-) memory, disk storage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8859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serverless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pPr algn="ctr"/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6" y="1114254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Command line shell</a:t>
            </a:r>
          </a:p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κάποιο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user interface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SQLiteStudio</a:t>
            </a: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https://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sqlitestudio.pl/index.rvt</a:t>
            </a:r>
            <a:endParaRPr lang="en-GB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Συχνά οι εντολές μέσα από μια γλώσσα προγραμματισμού</a:t>
            </a: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SQLiteStudio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599445"/>
            <a:ext cx="8077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δημιουργήσετε μια νέα βάση δεδομένων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αντί για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DATABASE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testdb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open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testdb.db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schema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(τον ορισμό) ενός πίνακα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.schema &lt;table-name&gt;</a:t>
            </a: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τους πίνακες μιας βάσης δεδομένων</a:t>
            </a: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tables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εντολές – δείτε το 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help</a:t>
            </a:r>
          </a:p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Χωρίς ερωτηματικό στο τέλος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78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73223" y="1435078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Υποστηρίζει μόνο </a:t>
            </a:r>
          </a:p>
          <a:p>
            <a:pPr algn="just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VARCHAR (text)</a:t>
            </a:r>
          </a:p>
          <a:p>
            <a:pPr algn="just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INT,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23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3" y="1463070"/>
            <a:ext cx="807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υποστήριξη ξένων κλειδιών</a:t>
            </a:r>
          </a:p>
          <a:p>
            <a:pPr algn="just"/>
            <a:endParaRPr lang="el-GR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r>
              <a:rPr lang="el-GR" sz="2000" dirty="0" smtClean="0"/>
              <a:t>Επίσης:</a:t>
            </a:r>
          </a:p>
          <a:p>
            <a:pPr algn="just"/>
            <a:r>
              <a:rPr lang="el-GR" sz="2000" dirty="0" smtClean="0"/>
              <a:t>Τ</a:t>
            </a:r>
            <a:r>
              <a:rPr lang="en-US" sz="2000" dirty="0" smtClean="0"/>
              <a:t>he </a:t>
            </a:r>
            <a:r>
              <a:rPr lang="en-US" sz="2000" dirty="0"/>
              <a:t>parent key of a foreign key constraint is the primary key of the parent table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algn="just"/>
            <a:r>
              <a:rPr lang="en-US" sz="2000" dirty="0"/>
              <a:t>If they are not the primary key, then the parent key columns must be collectively subject to a UNIQUE constraint or have a UNIQUE index. 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Υποστήριξη ξένων κλειδιών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19</a:t>
            </a:r>
            <a:endParaRPr lang="el-GR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1864151"/>
            <a:ext cx="35922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l-GR" altLang="el-GR" dirty="0">
                <a:solidFill>
                  <a:srgbClr val="000000"/>
                </a:solidFill>
                <a:latin typeface="+mj-lt"/>
              </a:rPr>
              <a:t>PRAGMA </a:t>
            </a:r>
            <a:r>
              <a:rPr lang="el-GR" altLang="el-GR" dirty="0" err="1">
                <a:solidFill>
                  <a:srgbClr val="000000"/>
                </a:solidFill>
                <a:latin typeface="+mj-lt"/>
              </a:rPr>
              <a:t>foreign_keys</a:t>
            </a:r>
            <a:r>
              <a:rPr lang="el-GR" altLang="el-GR" dirty="0">
                <a:solidFill>
                  <a:srgbClr val="000000"/>
                </a:solidFill>
                <a:latin typeface="+mj-lt"/>
              </a:rPr>
              <a:t> = ON;</a:t>
            </a:r>
            <a:r>
              <a:rPr lang="el-GR" altLang="el-GR" sz="700" dirty="0">
                <a:latin typeface="+mj-lt"/>
              </a:rPr>
              <a:t> </a:t>
            </a:r>
            <a:endParaRPr lang="el-GR" altLang="el-G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60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1" y="1580784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MySQL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37138" y="2386746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να ορίσετε ξένα κλειδιά </a:t>
            </a:r>
            <a:r>
              <a:rPr lang="el-GR" sz="2400" dirty="0" smtClean="0"/>
              <a:t>θα</a:t>
            </a:r>
            <a:r>
              <a:rPr lang="en-US" sz="2400" dirty="0" smtClean="0"/>
              <a:t> </a:t>
            </a:r>
            <a:r>
              <a:rPr lang="el-GR" sz="2400" dirty="0" smtClean="0"/>
              <a:t>πρέπει </a:t>
            </a:r>
            <a:r>
              <a:rPr lang="el-GR" sz="2400" dirty="0"/>
              <a:t>να ορίσετε σε </a:t>
            </a:r>
            <a:r>
              <a:rPr lang="el-GR" sz="2400" dirty="0" smtClean="0"/>
              <a:t>μηχανή</a:t>
            </a:r>
            <a:r>
              <a:rPr lang="en-US" sz="2400" dirty="0" smtClean="0"/>
              <a:t> </a:t>
            </a:r>
            <a:r>
              <a:rPr lang="el-GR" sz="2400" dirty="0" smtClean="0"/>
              <a:t>αποθήκευσης </a:t>
            </a:r>
            <a:r>
              <a:rPr lang="el-GR" sz="2400" dirty="0"/>
              <a:t>την INNODB σε </a:t>
            </a:r>
            <a:r>
              <a:rPr lang="el-GR" sz="2400" dirty="0" smtClean="0"/>
              <a:t>κάθε</a:t>
            </a:r>
            <a:r>
              <a:rPr lang="en-US" sz="2400" dirty="0" smtClean="0"/>
              <a:t> </a:t>
            </a:r>
            <a:r>
              <a:rPr lang="el-GR" sz="2400" dirty="0" smtClean="0"/>
              <a:t>εντολή </a:t>
            </a:r>
            <a:r>
              <a:rPr lang="el-GR" sz="2400" dirty="0"/>
              <a:t>δημιουργίας πίνακα</a:t>
            </a:r>
            <a:r>
              <a:rPr lang="el-GR" sz="2400" dirty="0" smtClean="0"/>
              <a:t>,</a:t>
            </a:r>
            <a:endParaRPr lang="en-US" sz="2400" dirty="0" smtClean="0"/>
          </a:p>
          <a:p>
            <a:endParaRPr lang="el-GR" sz="2400" dirty="0"/>
          </a:p>
          <a:p>
            <a:r>
              <a:rPr lang="el-GR" sz="2400" dirty="0"/>
              <a:t>CREATE TABLE R ( … )   </a:t>
            </a:r>
            <a:r>
              <a:rPr lang="el-GR" sz="2400" dirty="0">
                <a:solidFill>
                  <a:srgbClr val="FF0000"/>
                </a:solidFill>
              </a:rPr>
              <a:t>ENGINE=INNODB</a:t>
            </a: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25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MySQL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9723" y="1830259"/>
            <a:ext cx="8327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</a:t>
            </a:r>
            <a:r>
              <a:rPr lang="el-GR" dirty="0"/>
              <a:t>θέλετε να ορίσετε ξένο κλειδί το οποίο να αναφέρεται σε κάποιο γνώρισμα Α μιας σχέσης </a:t>
            </a:r>
            <a:r>
              <a:rPr lang="en-US" dirty="0"/>
              <a:t>R </a:t>
            </a:r>
            <a:r>
              <a:rPr lang="el-GR" i="1" dirty="0">
                <a:solidFill>
                  <a:srgbClr val="FF0000"/>
                </a:solidFill>
              </a:rPr>
              <a:t>που δεν είναι κλειδί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θα πρέπει στον ορισμό της </a:t>
            </a:r>
            <a:r>
              <a:rPr lang="en-US" dirty="0"/>
              <a:t>R </a:t>
            </a:r>
            <a:r>
              <a:rPr lang="el-GR" dirty="0"/>
              <a:t>να ορίσετε ένα ευρετήριο στο γνώρισμα Α. Αυτό γίνεται με τη χρήση της εντολής </a:t>
            </a:r>
            <a:r>
              <a:rPr lang="en-US" dirty="0"/>
              <a:t>INDEX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pPr fontAlgn="base"/>
            <a:r>
              <a:rPr lang="en-US" dirty="0"/>
              <a:t>CREATE TABLE R (</a:t>
            </a:r>
            <a:endParaRPr lang="el-GR" dirty="0"/>
          </a:p>
          <a:p>
            <a:pPr fontAlgn="base"/>
            <a:r>
              <a:rPr lang="en-US" dirty="0"/>
              <a:t>    … ,</a:t>
            </a:r>
            <a:endParaRPr lang="el-GR" dirty="0"/>
          </a:p>
          <a:p>
            <a:pPr fontAlgn="base"/>
            <a:r>
              <a:rPr lang="en-US" dirty="0"/>
              <a:t>    INT A,</a:t>
            </a:r>
            <a:endParaRPr lang="el-GR" dirty="0"/>
          </a:p>
          <a:p>
            <a:pPr fontAlgn="base"/>
            <a:r>
              <a:rPr lang="en-US" dirty="0"/>
              <a:t>    …,</a:t>
            </a:r>
            <a:endParaRPr lang="el-GR" dirty="0"/>
          </a:p>
          <a:p>
            <a:pPr fontAlgn="base"/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INDEX (A)</a:t>
            </a:r>
            <a:r>
              <a:rPr lang="en-US" b="1" dirty="0"/>
              <a:t>,</a:t>
            </a:r>
            <a:endParaRPr lang="el-GR" dirty="0"/>
          </a:p>
          <a:p>
            <a:pPr fontAlgn="base"/>
            <a:r>
              <a:rPr lang="en-US" dirty="0"/>
              <a:t>    …, </a:t>
            </a:r>
            <a:endParaRPr lang="el-GR" dirty="0"/>
          </a:p>
          <a:p>
            <a:pPr fontAlgn="base"/>
            <a:r>
              <a:rPr lang="en-US" dirty="0"/>
              <a:t>)   ENGINE=INNODB</a:t>
            </a:r>
            <a:r>
              <a:rPr lang="en-US" dirty="0" smtClean="0"/>
              <a:t>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44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</a:p>
          <a:p>
            <a:pPr marL="457200" indent="-457200"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φόρτωση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563" y="335845"/>
            <a:ext cx="780972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  <a:p>
            <a:r>
              <a:rPr lang="en-US" dirty="0" smtClean="0"/>
              <a:t>Consider </a:t>
            </a:r>
            <a:r>
              <a:rPr lang="en-US" dirty="0"/>
              <a:t>a database to store information for a social networking website. The </a:t>
            </a:r>
            <a:r>
              <a:rPr lang="en-US" dirty="0" smtClean="0"/>
              <a:t>database </a:t>
            </a:r>
            <a:r>
              <a:rPr lang="en-GB" dirty="0" smtClean="0"/>
              <a:t>has </a:t>
            </a:r>
            <a:r>
              <a:rPr lang="en-GB" dirty="0"/>
              <a:t>the following properties: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user</a:t>
            </a:r>
            <a:r>
              <a:rPr lang="en-US" dirty="0"/>
              <a:t> has a unique user ID (integer) along with a full name, age and </a:t>
            </a:r>
            <a:r>
              <a:rPr lang="en-US" dirty="0" smtClean="0"/>
              <a:t>phone </a:t>
            </a:r>
            <a:r>
              <a:rPr lang="en-GB" dirty="0" smtClean="0"/>
              <a:t>number</a:t>
            </a:r>
            <a:r>
              <a:rPr lang="en-GB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en-US" dirty="0"/>
              <a:t> has a unique group ID (integer) and a name. Every group must </a:t>
            </a:r>
            <a:r>
              <a:rPr lang="en-US" dirty="0" smtClean="0"/>
              <a:t>have at </a:t>
            </a:r>
            <a:r>
              <a:rPr lang="en-US" dirty="0"/>
              <a:t>least one user that serves as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moderator</a:t>
            </a:r>
            <a:r>
              <a:rPr lang="en-US" dirty="0"/>
              <a:t> of the group.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user may be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member</a:t>
            </a:r>
            <a:r>
              <a:rPr lang="en-US" dirty="0"/>
              <a:t> of zero or more groups; groups may contain zero </a:t>
            </a:r>
            <a:r>
              <a:rPr lang="en-US" dirty="0" smtClean="0"/>
              <a:t>or more </a:t>
            </a:r>
            <a:r>
              <a:rPr lang="en-US" dirty="0"/>
              <a:t>members (and one or more moderators).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are allowed to create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albums</a:t>
            </a:r>
            <a:r>
              <a:rPr lang="en-US" dirty="0"/>
              <a:t>. An album has a </a:t>
            </a:r>
            <a:r>
              <a:rPr lang="en-US" dirty="0" smtClean="0"/>
              <a:t>unique album</a:t>
            </a:r>
            <a:r>
              <a:rPr lang="en-US" dirty="0"/>
              <a:t> </a:t>
            </a:r>
            <a:r>
              <a:rPr lang="en-US" dirty="0" smtClean="0"/>
              <a:t>ID </a:t>
            </a:r>
            <a:r>
              <a:rPr lang="en-US" dirty="0"/>
              <a:t>(integer), a creation date, and a name. An album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owned</a:t>
            </a:r>
            <a:r>
              <a:rPr lang="en-US" dirty="0"/>
              <a:t> by exactly </a:t>
            </a:r>
            <a:r>
              <a:rPr lang="en-US" dirty="0" smtClean="0"/>
              <a:t>one user</a:t>
            </a:r>
            <a:r>
              <a:rPr lang="en-US" dirty="0"/>
              <a:t>: the user that created it.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An album can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contain</a:t>
            </a:r>
            <a:r>
              <a:rPr lang="en-US" dirty="0"/>
              <a:t>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media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files</a:t>
            </a:r>
            <a:r>
              <a:rPr lang="en-US" dirty="0"/>
              <a:t>. For every media </a:t>
            </a:r>
            <a:r>
              <a:rPr lang="en-US" dirty="0" smtClean="0"/>
              <a:t>file</a:t>
            </a:r>
            <a:r>
              <a:rPr lang="en-US" dirty="0"/>
              <a:t>, we </a:t>
            </a:r>
            <a:r>
              <a:rPr lang="en-US" dirty="0" smtClean="0"/>
              <a:t>record its </a:t>
            </a:r>
            <a:r>
              <a:rPr lang="en-US" dirty="0"/>
              <a:t>unique URL , the date the </a:t>
            </a:r>
            <a:r>
              <a:rPr lang="en-US" dirty="0" smtClean="0"/>
              <a:t>file </a:t>
            </a:r>
            <a:r>
              <a:rPr lang="en-US" dirty="0"/>
              <a:t>was added to the album, and a caption (if </a:t>
            </a:r>
            <a:r>
              <a:rPr lang="en-US" dirty="0" smtClean="0"/>
              <a:t>one </a:t>
            </a:r>
            <a:r>
              <a:rPr lang="en-GB" dirty="0" smtClean="0"/>
              <a:t>exists</a:t>
            </a:r>
            <a:r>
              <a:rPr lang="en-GB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can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photos</a:t>
            </a:r>
            <a:r>
              <a:rPr lang="en-US" dirty="0"/>
              <a:t> to albums. Photos are a type of media </a:t>
            </a:r>
            <a:r>
              <a:rPr lang="en-US" dirty="0" smtClean="0"/>
              <a:t>file</a:t>
            </a:r>
            <a:r>
              <a:rPr lang="en-US" dirty="0"/>
              <a:t>, </a:t>
            </a:r>
            <a:r>
              <a:rPr lang="en-US" dirty="0" smtClean="0"/>
              <a:t>but we </a:t>
            </a:r>
            <a:r>
              <a:rPr lang="en-US" dirty="0"/>
              <a:t>also track the encoding (e.g., JPEG, PNG, etc.) and the size of the photo (</a:t>
            </a:r>
            <a:r>
              <a:rPr lang="en-US" dirty="0" smtClean="0"/>
              <a:t>in </a:t>
            </a:r>
            <a:r>
              <a:rPr lang="en-GB" dirty="0" smtClean="0"/>
              <a:t>bytes</a:t>
            </a:r>
            <a:r>
              <a:rPr lang="en-GB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may add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videos</a:t>
            </a:r>
            <a:r>
              <a:rPr lang="en-US" dirty="0"/>
              <a:t> to albums. Videos are a type of media </a:t>
            </a:r>
            <a:r>
              <a:rPr lang="en-US" dirty="0" smtClean="0"/>
              <a:t>file, and </a:t>
            </a:r>
            <a:r>
              <a:rPr lang="en-US" dirty="0"/>
              <a:t>we track the codec used to encode the video (e.g., MPEG-4), the length of </a:t>
            </a:r>
            <a:r>
              <a:rPr lang="en-US" dirty="0" smtClean="0"/>
              <a:t>the video </a:t>
            </a:r>
            <a:r>
              <a:rPr lang="en-US" dirty="0"/>
              <a:t>(in seconds), and the video's bitrate.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media </a:t>
            </a:r>
            <a:r>
              <a:rPr lang="en-US" dirty="0" smtClean="0"/>
              <a:t>file </a:t>
            </a:r>
            <a:r>
              <a:rPr lang="en-US" dirty="0"/>
              <a:t>may belong to at most one album.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38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γλώσσας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ορισμού </a:t>
            </a:r>
            <a:r>
              <a:rPr lang="el-GR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580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762000" y="19939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DATABASE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</a:p>
          <a:p>
            <a:pPr eaLnBrk="0" hangingPunct="0"/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USE DATABASE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2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</TotalTime>
  <Words>3223</Words>
  <Application>Microsoft Office PowerPoint</Application>
  <PresentationFormat>On-screen Show (4:3)</PresentationFormat>
  <Paragraphs>789</Paragraphs>
  <Slides>60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Ορισμός σχήματος</vt:lpstr>
      <vt:lpstr>Γλώσσα Ορισμού Δεδομένων (ΓΟΔ)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Σχήμα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Εμφάνιση Περιεχομένου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PowerPoint Presentation</vt:lpstr>
      <vt:lpstr>Γλώσσα Χειρισμού Δεδομένων</vt:lpstr>
      <vt:lpstr>SQLite</vt:lpstr>
      <vt:lpstr>SQLite: serverless</vt:lpstr>
      <vt:lpstr>SQLiteStudio</vt:lpstr>
      <vt:lpstr>SQLite: Διαφορές από SQL</vt:lpstr>
      <vt:lpstr>SQLite: Διαφορές από SQL</vt:lpstr>
      <vt:lpstr>SQLite: Υποστήριξη ξένων κλειδιών</vt:lpstr>
      <vt:lpstr>PowerPoint Presentation</vt:lpstr>
      <vt:lpstr>Παρατηρήσεις</vt:lpstr>
      <vt:lpstr>Ξένα κλειδιά στη MySQL</vt:lpstr>
      <vt:lpstr>Ξένα κλειδιά στη MySQL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Ευαγγελία Πιτουρά</dc:creator>
  <cp:lastModifiedBy>pitoura</cp:lastModifiedBy>
  <cp:revision>327</cp:revision>
  <dcterms:created xsi:type="dcterms:W3CDTF">2013-06-13T09:19:30Z</dcterms:created>
  <dcterms:modified xsi:type="dcterms:W3CDTF">2018-10-22T14:53:07Z</dcterms:modified>
</cp:coreProperties>
</file>