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62"/>
  </p:notesMasterIdLst>
  <p:sldIdLst>
    <p:sldId id="457" r:id="rId2"/>
    <p:sldId id="665" r:id="rId3"/>
    <p:sldId id="709" r:id="rId4"/>
    <p:sldId id="666" r:id="rId5"/>
    <p:sldId id="667" r:id="rId6"/>
    <p:sldId id="668" r:id="rId7"/>
    <p:sldId id="669" r:id="rId8"/>
    <p:sldId id="671" r:id="rId9"/>
    <p:sldId id="718" r:id="rId10"/>
    <p:sldId id="672" r:id="rId11"/>
    <p:sldId id="673" r:id="rId12"/>
    <p:sldId id="674" r:id="rId13"/>
    <p:sldId id="675" r:id="rId14"/>
    <p:sldId id="676" r:id="rId15"/>
    <p:sldId id="677" r:id="rId16"/>
    <p:sldId id="715" r:id="rId17"/>
    <p:sldId id="716" r:id="rId18"/>
    <p:sldId id="717" r:id="rId19"/>
    <p:sldId id="681" r:id="rId20"/>
    <p:sldId id="682" r:id="rId21"/>
    <p:sldId id="683" r:id="rId22"/>
    <p:sldId id="684" r:id="rId23"/>
    <p:sldId id="719" r:id="rId24"/>
    <p:sldId id="685" r:id="rId25"/>
    <p:sldId id="686" r:id="rId26"/>
    <p:sldId id="687" r:id="rId27"/>
    <p:sldId id="688" r:id="rId28"/>
    <p:sldId id="689" r:id="rId29"/>
    <p:sldId id="690" r:id="rId30"/>
    <p:sldId id="722" r:id="rId31"/>
    <p:sldId id="691" r:id="rId32"/>
    <p:sldId id="692" r:id="rId33"/>
    <p:sldId id="693" r:id="rId34"/>
    <p:sldId id="694" r:id="rId35"/>
    <p:sldId id="695" r:id="rId36"/>
    <p:sldId id="696" r:id="rId37"/>
    <p:sldId id="697" r:id="rId38"/>
    <p:sldId id="713" r:id="rId39"/>
    <p:sldId id="698" r:id="rId40"/>
    <p:sldId id="699" r:id="rId41"/>
    <p:sldId id="700" r:id="rId42"/>
    <p:sldId id="701" r:id="rId43"/>
    <p:sldId id="702" r:id="rId44"/>
    <p:sldId id="703" r:id="rId45"/>
    <p:sldId id="704" r:id="rId46"/>
    <p:sldId id="705" r:id="rId47"/>
    <p:sldId id="706" r:id="rId48"/>
    <p:sldId id="707" r:id="rId49"/>
    <p:sldId id="708" r:id="rId50"/>
    <p:sldId id="724" r:id="rId51"/>
    <p:sldId id="725" r:id="rId52"/>
    <p:sldId id="723" r:id="rId53"/>
    <p:sldId id="726" r:id="rId54"/>
    <p:sldId id="727" r:id="rId55"/>
    <p:sldId id="728" r:id="rId56"/>
    <p:sldId id="657" r:id="rId57"/>
    <p:sldId id="670" r:id="rId58"/>
    <p:sldId id="720" r:id="rId59"/>
    <p:sldId id="721" r:id="rId60"/>
    <p:sldId id="729" r:id="rId6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17" autoAdjust="0"/>
    <p:restoredTop sz="94671" autoAdjust="0"/>
  </p:normalViewPr>
  <p:slideViewPr>
    <p:cSldViewPr snapToGrid="0">
      <p:cViewPr varScale="1">
        <p:scale>
          <a:sx n="103" d="100"/>
          <a:sy n="103" d="100"/>
        </p:scale>
        <p:origin x="81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-4308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commentAuthors" Target="commentAuthor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10/22/2018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019057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526741-550E-4689-ADF8-0C6B01FC8E86}" type="slidenum">
              <a:rPr lang="el-GR" smtClean="0"/>
              <a:pPr/>
              <a:t>10</a:t>
            </a:fld>
            <a:endParaRPr lang="el-GR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22588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B128E9-48BA-4EC0-AE6D-17F238D2FDA6}" type="slidenum">
              <a:rPr lang="el-GR" smtClean="0"/>
              <a:pPr/>
              <a:t>11</a:t>
            </a:fld>
            <a:endParaRPr lang="el-GR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38141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DE21DB-6E19-47C0-B934-BF63BC05C08D}" type="slidenum">
              <a:rPr lang="el-GR" smtClean="0"/>
              <a:pPr/>
              <a:t>12</a:t>
            </a:fld>
            <a:endParaRPr lang="el-GR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897471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2DFB46-6C4D-40E6-A620-FDCFAC1BE0E3}" type="slidenum">
              <a:rPr lang="el-GR" smtClean="0"/>
              <a:pPr/>
              <a:t>13</a:t>
            </a:fld>
            <a:endParaRPr lang="el-GR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492634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14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437337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7E16B2-1A73-4C06-A9E7-37245F7E7729}" type="slidenum">
              <a:rPr lang="el-GR" smtClean="0"/>
              <a:pPr/>
              <a:t>15</a:t>
            </a:fld>
            <a:endParaRPr lang="el-GR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82017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16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80732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17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934415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BE51F1-2105-41FF-B842-AD20312E05E5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110746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6EAD60E-4C2E-407E-B011-5856EA87AC0E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829732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F2A43-F2BA-4D3F-93FE-463D3D6065EB}" type="slidenum">
              <a:rPr lang="el-GR" smtClean="0"/>
              <a:pPr/>
              <a:t>2</a:t>
            </a:fld>
            <a:endParaRPr lang="el-GR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4443341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EE7312-19AD-4A82-B241-B657862C1310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9906295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C32C0F-42F6-49DC-87B9-722FB19C4D9C}" type="slidenum">
              <a:rPr lang="el-GR" smtClean="0"/>
              <a:pPr/>
              <a:t>21</a:t>
            </a:fld>
            <a:endParaRPr lang="el-GR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03116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8C08D-1B2E-4395-9C3C-52314E82C3B5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227199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8C08D-1B2E-4395-9C3C-52314E82C3B5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985469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DA0C78-DB60-43FC-A0AB-0AC9385AD113}" type="slidenum">
              <a:rPr lang="el-GR" smtClean="0"/>
              <a:pPr/>
              <a:t>24</a:t>
            </a:fld>
            <a:endParaRPr lang="el-GR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927809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5EC5FE-43CD-4787-A1AB-EED332AF6CD8}" type="slidenum">
              <a:rPr lang="el-GR" smtClean="0"/>
              <a:pPr/>
              <a:t>25</a:t>
            </a:fld>
            <a:endParaRPr lang="el-GR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81773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BE41BE-06B5-4BD2-82B7-3388ED3EA7AD}" type="slidenum">
              <a:rPr lang="el-GR" smtClean="0"/>
              <a:pPr/>
              <a:t>26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582255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47CD1C-E3ED-44E5-8DD9-CC052841098F}" type="slidenum">
              <a:rPr lang="el-GR" smtClean="0"/>
              <a:pPr/>
              <a:t>27</a:t>
            </a:fld>
            <a:endParaRPr lang="el-GR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7583963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026098-ACC0-4D7A-91D4-5FA62F793D0C}" type="slidenum">
              <a:rPr lang="el-GR" smtClean="0"/>
              <a:pPr/>
              <a:t>28</a:t>
            </a:fld>
            <a:endParaRPr lang="el-GR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241411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7FD749-AFFD-4CDD-A46B-4B019B8BC237}" type="slidenum">
              <a:rPr lang="el-GR" smtClean="0"/>
              <a:pPr/>
              <a:t>29</a:t>
            </a:fld>
            <a:endParaRPr lang="el-GR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11402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4F2A43-F2BA-4D3F-93FE-463D3D6065EB}" type="slidenum">
              <a:rPr lang="el-GR" smtClean="0"/>
              <a:pPr/>
              <a:t>3</a:t>
            </a:fld>
            <a:endParaRPr lang="el-GR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5047768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84DAB9-04D7-4C23-9869-B468404B97E2}" type="slidenum">
              <a:rPr lang="el-GR" smtClean="0"/>
              <a:pPr/>
              <a:t>30</a:t>
            </a:fld>
            <a:endParaRPr lang="el-GR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7839730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C8FA73-429A-49A8-B9AB-B88F178A3A11}" type="slidenum">
              <a:rPr lang="el-GR" smtClean="0"/>
              <a:pPr/>
              <a:t>31</a:t>
            </a:fld>
            <a:endParaRPr lang="el-GR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3338835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84DAB9-04D7-4C23-9869-B468404B97E2}" type="slidenum">
              <a:rPr lang="el-GR" smtClean="0"/>
              <a:pPr/>
              <a:t>32</a:t>
            </a:fld>
            <a:endParaRPr lang="el-GR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6021830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FA105B-DCDE-4F6B-84C7-C707E919CF37}" type="slidenum">
              <a:rPr lang="el-GR" smtClean="0"/>
              <a:pPr/>
              <a:t>33</a:t>
            </a:fld>
            <a:endParaRPr lang="el-GR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6896301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43752A-A92A-476D-B974-8EBB0602DF82}" type="slidenum">
              <a:rPr lang="el-GR" smtClean="0"/>
              <a:pPr/>
              <a:t>34</a:t>
            </a:fld>
            <a:endParaRPr lang="el-GR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17248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118880-A135-48A1-8FF5-F288B65605C0}" type="slidenum">
              <a:rPr lang="el-GR" smtClean="0"/>
              <a:pPr/>
              <a:t>35</a:t>
            </a:fld>
            <a:endParaRPr lang="el-GR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548436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96B745-C651-4B4C-9BC3-344D1D1B5FC9}" type="slidenum">
              <a:rPr lang="el-GR" smtClean="0"/>
              <a:pPr/>
              <a:t>36</a:t>
            </a:fld>
            <a:endParaRPr lang="el-GR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5168276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9B24E-0393-474C-86F9-75D974CE253E}" type="slidenum">
              <a:rPr lang="el-GR" smtClean="0"/>
              <a:pPr/>
              <a:t>37</a:t>
            </a:fld>
            <a:endParaRPr lang="el-GR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8422901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69B24E-0393-474C-86F9-75D974CE253E}" type="slidenum">
              <a:rPr lang="el-GR" smtClean="0"/>
              <a:pPr/>
              <a:t>38</a:t>
            </a:fld>
            <a:endParaRPr lang="el-GR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34712252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D396AB-430A-4351-A699-F05183E08851}" type="slidenum">
              <a:rPr lang="el-GR" smtClean="0"/>
              <a:pPr/>
              <a:t>39</a:t>
            </a:fld>
            <a:endParaRPr lang="el-GR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30790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1B7898-90B2-44FD-9D51-D73118348A10}" type="slidenum">
              <a:rPr lang="el-GR" smtClean="0"/>
              <a:pPr/>
              <a:t>4</a:t>
            </a:fld>
            <a:endParaRPr lang="el-GR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6206726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C5A60E-A87D-4A97-A44F-B00804991F7F}" type="slidenum">
              <a:rPr lang="el-GR" smtClean="0"/>
              <a:pPr/>
              <a:t>40</a:t>
            </a:fld>
            <a:endParaRPr lang="el-GR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8828155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D8D33A-D2AA-4078-AFDC-42DB8AB09695}" type="slidenum">
              <a:rPr lang="el-GR" smtClean="0"/>
              <a:pPr/>
              <a:t>41</a:t>
            </a:fld>
            <a:endParaRPr lang="el-GR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9445702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F9C708-4480-4265-9908-7DD5CBB4A13D}" type="slidenum">
              <a:rPr lang="el-GR" smtClean="0"/>
              <a:pPr/>
              <a:t>42</a:t>
            </a:fld>
            <a:endParaRPr lang="el-GR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3494469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048623-0119-475A-9129-8EA4FBAC4504}" type="slidenum">
              <a:rPr lang="el-GR" smtClean="0"/>
              <a:pPr/>
              <a:t>43</a:t>
            </a:fld>
            <a:endParaRPr lang="el-GR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4792402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36F53A-6CA7-4634-B813-315C6C511B03}" type="slidenum">
              <a:rPr lang="el-GR" smtClean="0"/>
              <a:pPr/>
              <a:t>44</a:t>
            </a:fld>
            <a:endParaRPr lang="el-GR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9878757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1DCFEB-C625-46E8-9F6A-023831A4EF26}" type="slidenum">
              <a:rPr lang="el-GR" smtClean="0"/>
              <a:pPr/>
              <a:t>45</a:t>
            </a:fld>
            <a:endParaRPr lang="el-GR" smtClean="0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7090948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AC4BAF-D376-4543-BC32-B5474806180F}" type="slidenum">
              <a:rPr lang="el-GR" smtClean="0"/>
              <a:pPr/>
              <a:t>46</a:t>
            </a:fld>
            <a:endParaRPr lang="el-GR" smtClean="0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8455094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3958A7-23FD-4B37-A752-C5C677414C68}" type="slidenum">
              <a:rPr lang="el-GR" smtClean="0"/>
              <a:pPr/>
              <a:t>47</a:t>
            </a:fld>
            <a:endParaRPr lang="el-GR" smtClean="0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130529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98D3B0-5240-491F-8ED8-5D11E16AAF09}" type="slidenum">
              <a:rPr lang="el-GR" smtClean="0"/>
              <a:pPr/>
              <a:t>48</a:t>
            </a:fld>
            <a:endParaRPr lang="el-GR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23197634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7A347-0611-41F0-AA2C-5B5D46DFA9EA}" type="slidenum">
              <a:rPr lang="el-GR" smtClean="0"/>
              <a:pPr/>
              <a:t>49</a:t>
            </a:fld>
            <a:endParaRPr lang="el-GR" smtClean="0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86815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C9DF11-F7BB-40B2-A747-271126AC6F4D}" type="slidenum">
              <a:rPr lang="el-GR" smtClean="0"/>
              <a:pPr/>
              <a:t>5</a:t>
            </a:fld>
            <a:endParaRPr lang="el-GR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9986758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50</a:t>
            </a:fld>
            <a:endParaRPr lang="el-GR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0477420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51</a:t>
            </a:fld>
            <a:endParaRPr lang="el-GR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34389344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52</a:t>
            </a:fld>
            <a:endParaRPr lang="el-GR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65081443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53</a:t>
            </a:fld>
            <a:endParaRPr lang="el-GR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2383756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54</a:t>
            </a:fld>
            <a:endParaRPr lang="el-GR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0362417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55</a:t>
            </a:fld>
            <a:endParaRPr lang="el-GR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559848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56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46883601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C01A-4E1C-4311-8E89-BE670D110ECA}" type="slidenum">
              <a:rPr lang="el-GR" smtClean="0"/>
              <a:pPr/>
              <a:t>57</a:t>
            </a:fld>
            <a:endParaRPr lang="el-GR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60600738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8C08D-1B2E-4395-9C3C-52314E82C3B5}" type="slidenum">
              <a:rPr lang="el-GR" smtClean="0"/>
              <a:pPr/>
              <a:t>58</a:t>
            </a:fld>
            <a:endParaRPr lang="el-GR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25720023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C8C08D-1B2E-4395-9C3C-52314E82C3B5}" type="slidenum">
              <a:rPr lang="el-GR" smtClean="0"/>
              <a:pPr/>
              <a:t>59</a:t>
            </a:fld>
            <a:endParaRPr lang="el-GR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50573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36780D-98B3-4DE1-9390-3FF098AF382E}" type="slidenum">
              <a:rPr lang="el-GR" smtClean="0"/>
              <a:pPr/>
              <a:t>6</a:t>
            </a:fld>
            <a:endParaRPr lang="el-GR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756864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583C6C-FBB3-4515-B73B-6470165F4873}" type="slidenum">
              <a:rPr lang="el-GR" smtClean="0"/>
              <a:pPr/>
              <a:t>7</a:t>
            </a:fld>
            <a:endParaRPr lang="el-GR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48244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3B3F20-548F-417C-AA6D-F9EB9A52B641}" type="slidenum">
              <a:rPr lang="el-GR" smtClean="0"/>
              <a:pPr/>
              <a:t>8</a:t>
            </a:fld>
            <a:endParaRPr lang="el-GR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67886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526741-550E-4689-ADF8-0C6B01FC8E86}" type="slidenum">
              <a:rPr lang="el-GR" smtClean="0"/>
              <a:pPr/>
              <a:t>9</a:t>
            </a:fld>
            <a:endParaRPr lang="el-GR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59934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10/22/2018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qlite.org/index.html" TargetMode="External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https://sqlitestudio.pl/index.rvt" TargetMode="Externa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</a:t>
            </a:r>
            <a:r>
              <a:rPr lang="el-GR" altLang="en-US" dirty="0" smtClean="0"/>
              <a:t>8-20</a:t>
            </a:r>
            <a:r>
              <a:rPr lang="en-US" altLang="en-US" dirty="0" smtClean="0"/>
              <a:t>1</a:t>
            </a:r>
            <a:r>
              <a:rPr lang="el-GR" altLang="en-US" dirty="0" smtClean="0"/>
              <a:t>9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266700" y="1393230"/>
            <a:ext cx="8648700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Ορισμοί Σχεσιακού Μοντέλου και (απλές)Τροποποιήσεις Σχέσεων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στην 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SQL</a:t>
            </a:r>
            <a:endParaRPr lang="el-GR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DC6C66-0760-487B-9CC6-7D4BDB8E489C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647700" y="1892300"/>
            <a:ext cx="7924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Σχετικά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 το λογικό σχήμα, η ΓΟΔ SQL υποστηρίζει τους ορισμούς: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του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κάθε </a:t>
            </a:r>
            <a:r>
              <a:rPr lang="el-GR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σχέσης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του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πεδίου τιμών 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γνωρίσματος</a:t>
            </a:r>
          </a:p>
          <a:p>
            <a:pPr eaLnBrk="0" hangingPunct="0">
              <a:buFontTx/>
              <a:buChar char="•"/>
            </a:pP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buFontTx/>
              <a:buChar char="•"/>
            </a:pP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των </a:t>
            </a: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περιορισμών ακεραιότητας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Γλώσσα Ορισμού Δεδομένων (ΓΟΔ)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C8DE4D-FBDA-4494-BE38-6B8E882102EC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2294" name="Text Box 3"/>
          <p:cNvSpPr txBox="1">
            <a:spLocks noChangeArrowheads="1"/>
          </p:cNvSpPr>
          <p:nvPr/>
        </p:nvSpPr>
        <p:spPr bwMode="auto">
          <a:xfrm>
            <a:off x="381000" y="2029632"/>
            <a:ext cx="8305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CREATE TABLE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R(</a:t>
            </a:r>
          </a:p>
          <a:p>
            <a:pPr eaLnBrk="0" hangingPunct="0"/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A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D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A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D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..., </a:t>
            </a:r>
          </a:p>
          <a:p>
            <a:pPr eaLnBrk="0" hangingPunct="0"/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4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l-GR" sz="2400" baseline="-25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περιορισμός-ακεραιότητας</a:t>
            </a:r>
            <a:r>
              <a:rPr lang="el-GR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&gt;, </a:t>
            </a: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…,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περιορισμός-ακεραιότητας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k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&gt;);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16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όπου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είναι το όνομα της σχέσης, </a:t>
            </a:r>
            <a:r>
              <a:rPr lang="el-GR" sz="24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400" b="1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ονόματα των γνωρισμάτων, και 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l-GR" sz="2400" b="1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οι τύποι των αντίστοιχων πεδίων τιμών.</a:t>
            </a:r>
          </a:p>
          <a:p>
            <a:pPr algn="just"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2488293" y="1533135"/>
            <a:ext cx="4895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Γενική Δομή Ορισμού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Γλώσσα Ορισμού Δεδομένων (ΓΟΔ)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642389-2A4E-45FE-B5F7-D073A537D1A3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3318" name="Text Box 3"/>
          <p:cNvSpPr txBox="1">
            <a:spLocks noChangeArrowheads="1"/>
          </p:cNvSpPr>
          <p:nvPr/>
        </p:nvSpPr>
        <p:spPr bwMode="auto">
          <a:xfrm>
            <a:off x="2809875" y="1417638"/>
            <a:ext cx="35242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</a:rPr>
              <a:t>Τύποι Πεδίου Ορισμού</a:t>
            </a:r>
          </a:p>
        </p:txBody>
      </p:sp>
      <p:sp>
        <p:nvSpPr>
          <p:cNvPr id="13319" name="Text Box 4"/>
          <p:cNvSpPr txBox="1">
            <a:spLocks noChangeArrowheads="1"/>
          </p:cNvSpPr>
          <p:nvPr/>
        </p:nvSpPr>
        <p:spPr bwMode="auto">
          <a:xfrm>
            <a:off x="419100" y="2012163"/>
            <a:ext cx="83058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του πεδίου ορισμού, οι διαθέσιμοι 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built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τύποι περιλαμβάνουν – </a:t>
            </a:r>
            <a:r>
              <a:rPr lang="el-GR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περισσότερα στο βιβλίο και στη σελίδα του μαθήματος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(σταθερού μήκους)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endParaRPr lang="el-GR" sz="20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smallint</a:t>
            </a:r>
            <a:endParaRPr lang="el-GR" sz="20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numeric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(p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d) (d από τα p ψηφία είναι στα δεξιά της υποδιαστολής)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real</a:t>
            </a: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double</a:t>
            </a:r>
            <a:r>
              <a:rPr lang="el-GR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precision</a:t>
            </a:r>
            <a:endParaRPr lang="el-GR" sz="20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float</a:t>
            </a:r>
            <a:r>
              <a:rPr lang="el-GR" sz="2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(n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(ημερομηνία) </a:t>
            </a:r>
          </a:p>
          <a:p>
            <a:pPr lvl="1" algn="just" eaLnBrk="0" hangingPunct="0">
              <a:buFont typeface="Courier New" pitchFamily="49" charset="0"/>
              <a:buChar char="o"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time</a:t>
            </a:r>
            <a:r>
              <a:rPr lang="el-GR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(ώρα)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323E7F-FA82-4AC1-8A66-4066E69C49A1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4342" name="Text Box 3"/>
          <p:cNvSpPr txBox="1">
            <a:spLocks noChangeArrowheads="1"/>
          </p:cNvSpPr>
          <p:nvPr/>
        </p:nvSpPr>
        <p:spPr bwMode="auto">
          <a:xfrm>
            <a:off x="323850" y="2636838"/>
            <a:ext cx="83058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ορισμός πεδίου μπορεί να περιέχει τον προσδιορισμό </a:t>
            </a:r>
            <a:r>
              <a:rPr lang="el-GR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 </a:t>
            </a:r>
            <a:r>
              <a:rPr lang="el-GR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</a:p>
          <a:p>
            <a:pPr algn="just" eaLnBrk="0" hangingPunct="0"/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8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),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foreign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367" name="Text Box 4"/>
          <p:cNvSpPr txBox="1">
            <a:spLocks noChangeArrowheads="1"/>
          </p:cNvSpPr>
          <p:nvPr/>
        </p:nvSpPr>
        <p:spPr bwMode="auto">
          <a:xfrm>
            <a:off x="4932363" y="2205038"/>
            <a:ext cx="3095625" cy="703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</a:rPr>
              <a:t>Ορισμός σχήματος σχέσης </a:t>
            </a:r>
          </a:p>
          <a:p>
            <a:pPr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50000"/>
                  </a:schemeClr>
                </a:solidFill>
              </a:rPr>
              <a:t>Όνομα σχέσης + γνωρίσματα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835E2E-7D40-4F22-B0B9-D7D4957C979F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250825" y="1700213"/>
            <a:ext cx="8281988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Επιτρεπτοί περιορισμοί ακεραιότητας είναι της μορφής: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 KEY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0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l-GR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44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...,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(δεν επιτρέπονται επαναλαμβανόμενες τιμές και NULL τιμές)  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του πρωτεύοντος κλειδιού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UNIQUE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0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A</a:t>
            </a:r>
            <a:r>
              <a:rPr lang="el-GR" sz="20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000" baseline="-34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...,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l-GR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l-GR" sz="2400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(δεν επιτρέπονται επαναλαμβανόμενες τιμές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NULL τιμές επιτρέπονται (μόνο μία)) 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υποψηφίων κλειδιών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</a:t>
            </a: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σημασιολογικών περιορισμών</a:t>
            </a: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342900" indent="-342900" algn="just" eaLnBrk="0" hangingPunct="0">
              <a:buFont typeface="Wingdings" panose="05000000000000000000" pitchFamily="2" charset="2"/>
              <a:buChar char="§"/>
            </a:pP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285750" indent="-285750" algn="ctr" eaLnBrk="0" hangingPunct="0">
              <a:buFont typeface="Wingdings" panose="05000000000000000000" pitchFamily="2" charset="2"/>
              <a:buChar char="§"/>
            </a:pPr>
            <a:r>
              <a:rPr lang="el-GR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ξένου κλειδιού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Ορισμού: περιορισμοί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),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</a:t>
            </a:r>
            <a:r>
              <a:rPr lang="el-GR" sz="1400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primary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key</a:t>
            </a:r>
            <a:r>
              <a:rPr lang="el-GR" sz="1400" dirty="0">
                <a:solidFill>
                  <a:srgbClr val="FF0000"/>
                </a:solidFill>
              </a:rPr>
              <a:t> (Τίτλος, Έτος))</a:t>
            </a:r>
            <a:r>
              <a:rPr lang="en-US" sz="1400" dirty="0">
                <a:solidFill>
                  <a:srgbClr val="FF0000"/>
                </a:solidFill>
              </a:rPr>
              <a:t>;</a:t>
            </a:r>
            <a:endParaRPr lang="el-GR" sz="1400" dirty="0">
              <a:solidFill>
                <a:srgbClr val="FF0000"/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primary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key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dirty="0">
                <a:solidFill>
                  <a:srgbClr val="FF0000"/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primary</a:t>
            </a:r>
            <a:r>
              <a:rPr lang="el-GR" sz="1400" b="1" dirty="0">
                <a:solidFill>
                  <a:srgbClr val="FF0000"/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key</a:t>
            </a:r>
            <a:r>
              <a:rPr lang="el-GR" sz="1400" b="1" dirty="0">
                <a:solidFill>
                  <a:srgbClr val="FF0000"/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foreign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9306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),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foreign key 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l-GR" sz="1400" dirty="0">
                <a:solidFill>
                  <a:srgbClr val="FF0000"/>
                </a:solidFill>
              </a:rPr>
              <a:t>Όνομα</a:t>
            </a:r>
            <a:r>
              <a:rPr lang="en-US" sz="1400" dirty="0">
                <a:solidFill>
                  <a:srgbClr val="FF0000"/>
                </a:solidFill>
              </a:rPr>
              <a:t>)</a:t>
            </a:r>
            <a:r>
              <a:rPr lang="el-GR" sz="1400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references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l-GR" sz="1400" dirty="0" err="1">
                <a:solidFill>
                  <a:srgbClr val="FF0000"/>
                </a:solidFill>
              </a:rPr>
              <a:t>Ηθοποιός(Όνομα</a:t>
            </a:r>
            <a:r>
              <a:rPr lang="el-GR" sz="1400" dirty="0">
                <a:solidFill>
                  <a:srgbClr val="FF0000"/>
                </a:solidFill>
              </a:rPr>
              <a:t>),</a:t>
            </a:r>
          </a:p>
          <a:p>
            <a:r>
              <a:rPr lang="el-GR" sz="1400" dirty="0">
                <a:solidFill>
                  <a:srgbClr val="FF0000"/>
                </a:solidFill>
              </a:rPr>
              <a:t>	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l-GR" sz="1400" dirty="0" smtClean="0">
                <a:solidFill>
                  <a:srgbClr val="FF0000"/>
                </a:solidFill>
              </a:rPr>
              <a:t>	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b="1" dirty="0" smtClean="0">
                <a:solidFill>
                  <a:srgbClr val="FF0000"/>
                </a:solidFill>
              </a:rPr>
              <a:t>foreign </a:t>
            </a:r>
            <a:r>
              <a:rPr lang="en-US" sz="1400" b="1" dirty="0">
                <a:solidFill>
                  <a:srgbClr val="FF0000"/>
                </a:solidFill>
              </a:rPr>
              <a:t>key </a:t>
            </a:r>
            <a:r>
              <a:rPr lang="en-US" sz="1400" dirty="0">
                <a:solidFill>
                  <a:srgbClr val="FF0000"/>
                </a:solidFill>
              </a:rPr>
              <a:t>(</a:t>
            </a:r>
            <a:r>
              <a:rPr lang="el-GR" sz="1400" dirty="0">
                <a:solidFill>
                  <a:srgbClr val="FF0000"/>
                </a:solidFill>
              </a:rPr>
              <a:t>Τίτλος, Έτος</a:t>
            </a:r>
            <a:r>
              <a:rPr lang="en-US" sz="1400" dirty="0">
                <a:solidFill>
                  <a:srgbClr val="FF0000"/>
                </a:solidFill>
              </a:rPr>
              <a:t>)</a:t>
            </a:r>
            <a:r>
              <a:rPr lang="el-GR" sz="1400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references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l-GR" sz="1400" dirty="0" err="1">
                <a:solidFill>
                  <a:srgbClr val="FF0000"/>
                </a:solidFill>
              </a:rPr>
              <a:t>Ταινία(Τίτλος</a:t>
            </a:r>
            <a:r>
              <a:rPr lang="el-GR" sz="1400" dirty="0">
                <a:solidFill>
                  <a:srgbClr val="FF0000"/>
                </a:solidFill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4932363" y="2205038"/>
            <a:ext cx="362426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Ορισμός ξένου 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κλειδιού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</a:t>
            </a:r>
            <a:r>
              <a:rPr lang="el-GR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ροφανώς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ο ορισμός του πίνακα στον οποίο αναφέρεται, πρέπει να προηγείται</a:t>
            </a:r>
          </a:p>
        </p:txBody>
      </p:sp>
    </p:spTree>
    <p:extLst>
      <p:ext uri="{BB962C8B-B14F-4D97-AF65-F5344CB8AC3E}">
        <p14:creationId xmlns:p14="http://schemas.microsoft.com/office/powerpoint/2010/main" val="92601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0799DC-77B0-4F60-9AE3-8EAC1860CEDE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15366" name="Text Box 3"/>
          <p:cNvSpPr txBox="1">
            <a:spLocks noChangeArrowheads="1"/>
          </p:cNvSpPr>
          <p:nvPr/>
        </p:nvSpPr>
        <p:spPr bwMode="auto">
          <a:xfrm>
            <a:off x="250825" y="1412875"/>
            <a:ext cx="83058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i="1" dirty="0">
                <a:solidFill>
                  <a:schemeClr val="tx2">
                    <a:lumMod val="50000"/>
                  </a:schemeClr>
                </a:solidFill>
              </a:rPr>
              <a:t>Παράδειγμα</a:t>
            </a:r>
            <a:endParaRPr lang="en-US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endParaRPr lang="el-GR" sz="800" i="1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),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Έτος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	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           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not null,</a:t>
            </a:r>
            <a:endParaRPr lang="el-GR" sz="14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            	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b="1" dirty="0" err="1">
                <a:solidFill>
                  <a:srgbClr val="FF0000"/>
                </a:solidFill>
              </a:rPr>
              <a:t>check</a:t>
            </a:r>
            <a:r>
              <a:rPr lang="el-GR" sz="1400" b="1" dirty="0">
                <a:solidFill>
                  <a:srgbClr val="FF0000"/>
                </a:solidFill>
              </a:rPr>
              <a:t> (Έτος-Γέννησης &gt;= 1</a:t>
            </a:r>
            <a:r>
              <a:rPr lang="en-US" sz="1400" b="1" dirty="0">
                <a:solidFill>
                  <a:srgbClr val="FF0000"/>
                </a:solidFill>
              </a:rPr>
              <a:t>8</a:t>
            </a:r>
            <a:r>
              <a:rPr lang="el-GR" sz="1400" b="1" dirty="0">
                <a:solidFill>
                  <a:srgbClr val="FF0000"/>
                </a:solidFill>
              </a:rPr>
              <a:t>00))</a:t>
            </a:r>
            <a:r>
              <a:rPr lang="en-US" sz="1400" b="1" dirty="0">
                <a:solidFill>
                  <a:srgbClr val="FF0000"/>
                </a:solidFill>
              </a:rPr>
              <a:t>;</a:t>
            </a:r>
          </a:p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</a:rPr>
              <a:t>CREATE TABLE</a:t>
            </a:r>
            <a:r>
              <a:rPr lang="el-GR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(20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, 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 err="1" smtClean="0">
                <a:solidFill>
                  <a:schemeClr val="tx2">
                    <a:lumMod val="50000"/>
                  </a:schemeClr>
                </a:solidFill>
              </a:rPr>
              <a:t>int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primary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</a:rPr>
              <a:t>, Έτος)</a:t>
            </a:r>
            <a:r>
              <a:rPr lang="en-US" sz="1400" dirty="0"/>
              <a:t>;</a:t>
            </a:r>
            <a:endParaRPr lang="el-GR" sz="140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Πεδίο Ορισμού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4500563" y="1700213"/>
            <a:ext cx="39592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Απλό παράδειγμα σημασιολογικού περιορισμού</a:t>
            </a:r>
          </a:p>
        </p:txBody>
      </p: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5003800" y="3136423"/>
            <a:ext cx="3455988" cy="1200329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dirty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περιορισμοί ορίζονται μια φορά στο σχήμα και ελέγχονται κάθε φορά που γίνεται μια τροποποίηση του </a:t>
            </a:r>
            <a:r>
              <a:rPr lang="el-GR" dirty="0" smtClean="0">
                <a:solidFill>
                  <a:srgbClr val="000099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στιγμιότυπου</a:t>
            </a:r>
            <a:endParaRPr lang="el-GR" dirty="0">
              <a:solidFill>
                <a:srgbClr val="000099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57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BB9E1A-56DF-4B10-BCE7-25F5EACFA9FC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0487" name="Rectangle 4"/>
          <p:cNvSpPr>
            <a:spLocks noChangeArrowheads="1"/>
          </p:cNvSpPr>
          <p:nvPr/>
        </p:nvSpPr>
        <p:spPr bwMode="auto">
          <a:xfrm>
            <a:off x="1016000" y="2501900"/>
            <a:ext cx="7258269" cy="220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ALTER TABLE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όνομα πίνακα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ADD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- προσθέτει καινούργια στήλη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DROP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- διαγράφει μια στήλη</a:t>
            </a:r>
          </a:p>
          <a:p>
            <a:pPr marL="1828800" lvl="3" indent="-457200" eaLnBrk="0" hangingPunct="0">
              <a:spcBef>
                <a:spcPts val="500"/>
              </a:spcBef>
              <a:spcAft>
                <a:spcPts val="500"/>
              </a:spcAft>
              <a:buFont typeface="Wingdings" panose="05000000000000000000" pitchFamily="2" charset="2"/>
              <a:buChar char="§"/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 - τροποποιεί μια στήλη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dirty="0" err="1" smtClean="0"/>
              <a:t>Ευαγγε</a:t>
            </a:r>
            <a:r>
              <a:rPr lang="en-US" altLang="en-US" dirty="0" smtClean="0"/>
              <a:t>λ</a:t>
            </a:r>
            <a:r>
              <a:rPr lang="el-GR" altLang="en-US" dirty="0" smtClean="0"/>
              <a:t>ία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1C41E9-02B0-480D-9422-8C445A1A26C3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323850" y="1844675"/>
            <a:ext cx="792003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/>
            <a:r>
              <a:rPr lang="el-GR" sz="2400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Μοντελοποίηση</a:t>
            </a:r>
          </a:p>
          <a:p>
            <a:pPr marL="457200" indent="-457200" algn="just" eaLnBrk="0" hangingPunct="0"/>
            <a:endParaRPr lang="en-US" sz="2400" dirty="0">
              <a:solidFill>
                <a:schemeClr val="accent6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Εννοιολογικός Σχεδιασμός Βάσεων Δεδομένων (με χρήση του Μοντέλου Οντοτήτων/Συσχετίσεων)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Λογικός Σχεδιασμός Βάσεων Δεδομένων (με χρήση του Σχεσιακού Μοντέλου)</a:t>
            </a:r>
          </a:p>
          <a:p>
            <a:pPr marL="457200" indent="-457200" algn="just" eaLnBrk="0" hangingPunct="0">
              <a:buFont typeface="Wingdings" pitchFamily="2" charset="2"/>
              <a:buChar char="§"/>
            </a:pP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Μετατροπή/αντιστοίχηση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ανάμεσα στα μοντέλα</a:t>
            </a:r>
          </a:p>
          <a:p>
            <a:pPr marL="457200" indent="-457200" algn="just" eaLnBrk="0" hangingPunct="0">
              <a:buFont typeface="Wingdings" pitchFamily="2" charset="2"/>
              <a:buNone/>
            </a:pP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έχουμε δει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AE2BF6D-A0AD-4510-B15F-B2B3327B738C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381000" y="1651000"/>
            <a:ext cx="83058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Προσθήκη νέου γνωρίσματος: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 TABLE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ADD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 D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προσθήκη σε μια σχέση R που ήδη υπάρχει του γνωρίσματος A με πεδίο τιμών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D,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τιμή των πλειάδων της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 καινούργιο γνώρισμα είναι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γνωρίσματος: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 TABLE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DROP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7642BEE-F9EF-4B81-99C7-AEE4D0A784D5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381000" y="2514600"/>
            <a:ext cx="83058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ALTER TABLE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όνομα_στήλης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new_datatype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modify</a:t>
            </a:r>
            <a:r>
              <a:rPr lang="el-GR" sz="28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μπορεί να τροποποιήσει μόνο τον τύπο δεδομένων, όχι το όνομα της στήλης</a:t>
            </a: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04015-5191-45D7-8671-9BA7DBE4D113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381000" y="2209800"/>
            <a:ext cx="83058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καινούργια σχέση είναι αρχικά άδεια.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να σβηστεί ένα σχήμα:</a:t>
            </a: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DROP TABLE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Σχήματος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04015-5191-45D7-8671-9BA7DBE4D113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23559" name="Text Box 4"/>
          <p:cNvSpPr txBox="1">
            <a:spLocks noChangeArrowheads="1"/>
          </p:cNvSpPr>
          <p:nvPr/>
        </p:nvSpPr>
        <p:spPr bwMode="auto">
          <a:xfrm>
            <a:off x="521677" y="1858108"/>
            <a:ext cx="83058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el-GR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SHOW DATABASES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SHEMAS</a:t>
            </a:r>
          </a:p>
          <a:p>
            <a:pPr eaLnBrk="0" hangingPunct="0"/>
            <a:endParaRPr lang="en-US" sz="2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SHOW TABLES</a:t>
            </a:r>
            <a:endParaRPr lang="el-GR" sz="28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Σχήμα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321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283439-786C-4E10-8A70-033D8C555FBA}" type="slidenum">
              <a:rPr lang="el-GR" altLang="en-US" smtClean="0"/>
              <a:pPr/>
              <a:t>24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900113" y="2408238"/>
            <a:ext cx="708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Τροποποιήσεις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1042988" y="3284538"/>
            <a:ext cx="6629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Εισαγωγή πλειάδας 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Πλειάδας</a:t>
            </a:r>
          </a:p>
          <a:p>
            <a:pPr marL="457200" indent="-457200" eaLnBrk="0" hangingPunct="0">
              <a:spcBef>
                <a:spcPct val="50000"/>
              </a:spcBef>
              <a:buFontTx/>
              <a:buAutoNum type="arabicPeriod"/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(Ενημέρωση) Πλειάδας</a:t>
            </a:r>
          </a:p>
        </p:txBody>
      </p:sp>
      <p:sp>
        <p:nvSpPr>
          <p:cNvPr id="24585" name="Text Box 6"/>
          <p:cNvSpPr txBox="1">
            <a:spLocks noChangeArrowheads="1"/>
          </p:cNvSpPr>
          <p:nvPr/>
        </p:nvSpPr>
        <p:spPr bwMode="auto">
          <a:xfrm>
            <a:off x="255587" y="5267325"/>
            <a:ext cx="8569325" cy="70167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εντολές αυτές ΤΡΟΠΟΠΟΙΟΥΝ το στιγμιότυπο της βάσης δεδομένων (δηλαδή, το περιεχόμενο των πινάκων)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904875"/>
            <a:ext cx="8229600" cy="1143000"/>
          </a:xfrm>
        </p:spPr>
        <p:txBody>
          <a:bodyPr>
            <a:normAutofit fontScale="90000"/>
          </a:bodyPr>
          <a:lstStyle/>
          <a:p>
            <a:pPr eaLnBrk="0" hangingPunct="0"/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Βάσης Δεδομένων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Χειρισμού Δεδομένων (Γ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X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Δ)</a:t>
            </a:r>
            <a:b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/>
            </a:r>
            <a:b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</a:b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560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6A314F-A515-45BF-B730-F4B0DDF3106D}" type="slidenum">
              <a:rPr lang="el-GR" altLang="en-US" smtClean="0"/>
              <a:pPr/>
              <a:t>25</a:t>
            </a:fld>
            <a:endParaRPr lang="el-GR" altLang="en-US" smtClean="0"/>
          </a:p>
        </p:txBody>
      </p:sp>
      <p:sp>
        <p:nvSpPr>
          <p:cNvPr id="25606" name="Text Box 3"/>
          <p:cNvSpPr txBox="1">
            <a:spLocks noChangeArrowheads="1"/>
          </p:cNvSpPr>
          <p:nvPr/>
        </p:nvSpPr>
        <p:spPr bwMode="auto">
          <a:xfrm>
            <a:off x="900113" y="2517428"/>
            <a:ext cx="723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Εισαγωγή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: Παρέχει μια λίστα από τιμές γνωρισμάτων για μια νέα πλειάδα που πρέπει να εισαχθεί στη σχέση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66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CFD145-E40E-4C83-A494-ECD85454C9E2}" type="slidenum">
              <a:rPr lang="el-GR" altLang="en-US" smtClean="0"/>
              <a:pPr/>
              <a:t>26</a:t>
            </a:fld>
            <a:endParaRPr lang="el-GR" altLang="en-US" smtClean="0"/>
          </a:p>
        </p:txBody>
      </p:sp>
      <p:sp>
        <p:nvSpPr>
          <p:cNvPr id="26632" name="Text Box 4" descr="Dark downward diagonal"/>
          <p:cNvSpPr txBox="1">
            <a:spLocks noChangeArrowheads="1"/>
          </p:cNvSpPr>
          <p:nvPr/>
        </p:nvSpPr>
        <p:spPr bwMode="auto">
          <a:xfrm>
            <a:off x="468313" y="3873500"/>
            <a:ext cx="77755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είτε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(β) γράφουμε μια ερώτηση που το αποτέλεσμα της εισάγεται στη σχέση. </a:t>
            </a:r>
          </a:p>
        </p:txBody>
      </p:sp>
      <p:sp>
        <p:nvSpPr>
          <p:cNvPr id="26633" name="Text Box 5"/>
          <p:cNvSpPr txBox="1">
            <a:spLocks noChangeArrowheads="1"/>
          </p:cNvSpPr>
          <p:nvPr/>
        </p:nvSpPr>
        <p:spPr bwMode="auto">
          <a:xfrm>
            <a:off x="684213" y="3068638"/>
            <a:ext cx="6055351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INSERT INTO R(A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…,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)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VALUES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(v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…,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</a:rPr>
              <a:t>v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);</a:t>
            </a:r>
            <a:endParaRPr lang="el-G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634" name="Text Box 6"/>
          <p:cNvSpPr txBox="1">
            <a:spLocks noChangeArrowheads="1"/>
          </p:cNvSpPr>
          <p:nvPr/>
        </p:nvSpPr>
        <p:spPr bwMode="auto">
          <a:xfrm>
            <a:off x="684213" y="5283200"/>
            <a:ext cx="6055351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INSERT INTO R(A</a:t>
            </a:r>
            <a:r>
              <a:rPr lang="en-US" sz="2400" baseline="-25000" dirty="0" smtClean="0">
                <a:solidFill>
                  <a:schemeClr val="tx2">
                    <a:lumMod val="50000"/>
                  </a:schemeClr>
                </a:solidFill>
              </a:rPr>
              <a:t>1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, …, A</a:t>
            </a:r>
            <a:r>
              <a:rPr lang="en-US" sz="2400" baseline="-25000" dirty="0">
                <a:solidFill>
                  <a:schemeClr val="tx2">
                    <a:lumMod val="50000"/>
                  </a:schemeClr>
                </a:solidFill>
              </a:rPr>
              <a:t>n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</a:rPr>
              <a:t>) select-from-where</a:t>
            </a:r>
            <a:endParaRPr lang="el-GR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635" name="Text Box 8"/>
          <p:cNvSpPr txBox="1">
            <a:spLocks noChangeArrowheads="1"/>
          </p:cNvSpPr>
          <p:nvPr/>
        </p:nvSpPr>
        <p:spPr bwMode="auto">
          <a:xfrm>
            <a:off x="468313" y="1471613"/>
            <a:ext cx="640873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να εισάγουμε δεδομένα σε μια σχέση είτε</a:t>
            </a:r>
          </a:p>
          <a:p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(α) προσδιορίζουμε την πλειάδα, 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 rot="-1111696">
            <a:off x="6798938" y="4824299"/>
            <a:ext cx="167149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</a:rPr>
              <a:t>Θα το δούμε αργότερα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765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C01F43-0E28-4896-BC46-2BDE4CE8DB4D}" type="slidenum">
              <a:rPr lang="el-GR" altLang="en-US" smtClean="0"/>
              <a:pPr/>
              <a:t>27</a:t>
            </a:fld>
            <a:endParaRPr lang="el-GR" altLang="en-US" smtClean="0"/>
          </a:p>
        </p:txBody>
      </p:sp>
      <p:sp>
        <p:nvSpPr>
          <p:cNvPr id="27654" name="Text Box 3"/>
          <p:cNvSpPr txBox="1">
            <a:spLocks noChangeArrowheads="1"/>
          </p:cNvSpPr>
          <p:nvPr/>
        </p:nvSpPr>
        <p:spPr bwMode="auto">
          <a:xfrm>
            <a:off x="323850" y="3068638"/>
            <a:ext cx="82296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(‘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1988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132,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323850" y="4365625"/>
            <a:ext cx="8229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με οποιαδήποτε σειρά, π.χ.,:</a:t>
            </a: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l-GR" sz="2000" dirty="0" smtClean="0">
                <a:solidFill>
                  <a:srgbClr val="FF99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(Τίτλος</a:t>
            </a:r>
            <a:r>
              <a:rPr lang="el-GR" sz="2000" dirty="0">
                <a:solidFill>
                  <a:srgbClr val="FF993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Είδος, Διάρκεια, Έτος)</a:t>
            </a: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(‘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’, ‘Έγχρωμη’, 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32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198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7656" name="Text Box 5"/>
          <p:cNvSpPr txBox="1">
            <a:spLocks noChangeArrowheads="1"/>
          </p:cNvSpPr>
          <p:nvPr/>
        </p:nvSpPr>
        <p:spPr bwMode="auto">
          <a:xfrm>
            <a:off x="395288" y="1714500"/>
            <a:ext cx="4202112" cy="7602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Έτος-Γέννησης) 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5E4246-BD17-441D-936A-3210E6663B04}" type="slidenum">
              <a:rPr lang="el-GR" altLang="en-US" smtClean="0"/>
              <a:pPr/>
              <a:t>28</a:t>
            </a:fld>
            <a:endParaRPr lang="el-GR" altLang="en-US" smtClean="0"/>
          </a:p>
        </p:txBody>
      </p:sp>
      <p:sp>
        <p:nvSpPr>
          <p:cNvPr id="28678" name="Text Box 3"/>
          <p:cNvSpPr txBox="1">
            <a:spLocks noChangeArrowheads="1"/>
          </p:cNvSpPr>
          <p:nvPr/>
        </p:nvSpPr>
        <p:spPr bwMode="auto">
          <a:xfrm>
            <a:off x="539749" y="2870200"/>
            <a:ext cx="7067551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Επίσης, εισαγωγή </a:t>
            </a:r>
            <a:r>
              <a:rPr lang="el-GR" i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τιμών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0" hangingPunct="0"/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‘The Big Blue’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1988,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, ‘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Έγχρωμη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αν </a:t>
            </a:r>
            <a:r>
              <a:rPr lang="el-GR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δε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δίνω τιμές για όλα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τα γνωρίσματα</a:t>
            </a:r>
          </a:p>
          <a:p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INSERT INTO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(Τίτλος, Έτος, Είδος)</a:t>
            </a:r>
          </a:p>
          <a:p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(‘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’, 198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 ‘Έγχρωμη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’)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395287" y="1839913"/>
            <a:ext cx="4321175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Ταινία 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 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Παίζει(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Ηθοποιός(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</a:rPr>
              <a:t>, Διεύθυνση, Έτος-Γέννησης) 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97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A694253-E1F2-487F-882A-F60859780940}" type="slidenum">
              <a:rPr lang="el-GR" altLang="en-US" smtClean="0"/>
              <a:pPr/>
              <a:t>29</a:t>
            </a:fld>
            <a:endParaRPr lang="el-GR" altLang="en-US" smtClean="0"/>
          </a:p>
        </p:txBody>
      </p:sp>
      <p:sp>
        <p:nvSpPr>
          <p:cNvPr id="29702" name="Text Box 8"/>
          <p:cNvSpPr txBox="1">
            <a:spLocks noChangeArrowheads="1"/>
          </p:cNvSpPr>
          <p:nvPr/>
        </p:nvSpPr>
        <p:spPr bwMode="auto">
          <a:xfrm>
            <a:off x="611188" y="2108200"/>
            <a:ext cx="807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μια τέτοια λίστα τιμών;</a:t>
            </a:r>
            <a:endParaRPr lang="el-GR" sz="2400" b="1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9703" name="Text Box 9"/>
          <p:cNvSpPr txBox="1">
            <a:spLocks noChangeArrowheads="1"/>
          </p:cNvSpPr>
          <p:nvPr/>
        </p:nvSpPr>
        <p:spPr bwMode="auto">
          <a:xfrm>
            <a:off x="611188" y="4005263"/>
            <a:ext cx="807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παραβίασης: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29704" name="Text Box 10"/>
          <p:cNvSpPr txBox="1">
            <a:spLocks noChangeArrowheads="1"/>
          </p:cNvSpPr>
          <p:nvPr/>
        </p:nvSpPr>
        <p:spPr bwMode="auto">
          <a:xfrm>
            <a:off x="1331913" y="4797425"/>
            <a:ext cx="670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Απόρριψη εισαγωγής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1C41E9-02B0-480D-9422-8C445A1A26C3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4102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361950" y="1489075"/>
            <a:ext cx="792003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14400" lvl="1" indent="-457200" algn="just" eaLnBrk="0" hangingPunct="0"/>
            <a:r>
              <a:rPr lang="el-GR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Βασικές εντολές </a:t>
            </a:r>
            <a:endParaRPr lang="en-US" sz="32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/>
            <a:endParaRPr lang="el-GR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τον ορισμό και τροποποίηση σχήματος</a:t>
            </a: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endParaRPr lang="el-GR" sz="28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r>
              <a:rPr lang="el-GR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τη δημιουργία και τροποποίηση στιγμιότυπου (εισαγωγή, διαγραφή, ενημέρωση δεδομένων)</a:t>
            </a:r>
          </a:p>
          <a:p>
            <a:pPr marL="914400" lvl="1" indent="-457200" algn="just" eaLnBrk="0" hangingPunct="0">
              <a:buFont typeface="Wingdings" pitchFamily="2" charset="2"/>
              <a:buChar char="§"/>
            </a:pPr>
            <a:endParaRPr lang="el-GR" sz="2800" dirty="0" smtClean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914400" lvl="1" indent="-457200" algn="just" eaLnBrk="0" hangingPunct="0"/>
            <a:r>
              <a:rPr lang="el-GR" sz="24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Πως θα υλοποιήσουμε (προγραμματίσουμε) την εφαρμογή μας χρησιμοποιώντας ένα σχεσιακό ΣΔΒΔ</a:t>
            </a:r>
            <a:endParaRPr lang="en-US" sz="24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 θα δούμε σήμερα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DA09FD-CDFA-4962-9034-2E35F4EE7713}" type="slidenum">
              <a:rPr lang="el-GR" altLang="en-US" smtClean="0"/>
              <a:pPr/>
              <a:t>30</a:t>
            </a:fld>
            <a:endParaRPr lang="el-GR" altLang="en-US" smtClean="0"/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2699726" y="2585915"/>
            <a:ext cx="3060213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 * FROM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Εμφάνιση Περιεχομένου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1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197CA1-EFBB-48D4-9842-A050A700C53A}" type="slidenum">
              <a:rPr lang="el-GR" altLang="en-US" smtClean="0"/>
              <a:pPr/>
              <a:t>31</a:t>
            </a:fld>
            <a:endParaRPr lang="el-GR" altLang="en-US" smtClean="0"/>
          </a:p>
        </p:txBody>
      </p:sp>
      <p:sp>
        <p:nvSpPr>
          <p:cNvPr id="30726" name="Text Box 3"/>
          <p:cNvSpPr txBox="1">
            <a:spLocks noChangeArrowheads="1"/>
          </p:cNvSpPr>
          <p:nvPr/>
        </p:nvSpPr>
        <p:spPr bwMode="auto">
          <a:xfrm>
            <a:off x="900113" y="2565400"/>
            <a:ext cx="7239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</a:t>
            </a:r>
            <a:r>
              <a:rPr lang="el-GR" sz="28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Προσδιορίζεται μια συνθήκη πάνω στα γνωρίσματα της σχέσης και διαγράφονται οι πλειάδες που την ικανοποιούν</a:t>
            </a:r>
            <a:endParaRPr lang="el-GR" sz="2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17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DA09FD-CDFA-4962-9034-2E35F4EE7713}" type="slidenum">
              <a:rPr lang="el-GR" altLang="en-US" smtClean="0"/>
              <a:pPr/>
              <a:t>32</a:t>
            </a:fld>
            <a:endParaRPr lang="el-GR" altLang="en-US" smtClean="0"/>
          </a:p>
        </p:txBody>
      </p:sp>
      <p:sp>
        <p:nvSpPr>
          <p:cNvPr id="31751" name="Text Box 4"/>
          <p:cNvSpPr txBox="1">
            <a:spLocks noChangeArrowheads="1"/>
          </p:cNvSpPr>
          <p:nvPr/>
        </p:nvSpPr>
        <p:spPr bwMode="auto">
          <a:xfrm>
            <a:off x="685800" y="2134889"/>
            <a:ext cx="7772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σβήσουμε μόνο </a:t>
            </a: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ολόκληρες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πλειάδες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γραμμές) και όχι συγκεκριμένα γνωρίσματα.</a:t>
            </a:r>
          </a:p>
          <a:p>
            <a:pPr algn="just"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Σβήνει όλες τις πλειάδες της R για τις οποίες ισχύει το P.</a:t>
            </a:r>
          </a:p>
        </p:txBody>
      </p:sp>
      <p:sp>
        <p:nvSpPr>
          <p:cNvPr id="31752" name="Text Box 5"/>
          <p:cNvSpPr txBox="1">
            <a:spLocks noChangeArrowheads="1"/>
          </p:cNvSpPr>
          <p:nvPr/>
        </p:nvSpPr>
        <p:spPr bwMode="auto">
          <a:xfrm>
            <a:off x="685800" y="4714119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λείπει το  </a:t>
            </a:r>
            <a:r>
              <a:rPr lang="en-US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σβήνονται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όλες οι πλειάδες μιας σχέσης.</a:t>
            </a:r>
          </a:p>
        </p:txBody>
      </p:sp>
      <p:sp>
        <p:nvSpPr>
          <p:cNvPr id="31753" name="Text Box 6"/>
          <p:cNvSpPr txBox="1">
            <a:spLocks noChangeArrowheads="1"/>
          </p:cNvSpPr>
          <p:nvPr/>
        </p:nvSpPr>
        <p:spPr bwMode="auto">
          <a:xfrm>
            <a:off x="2097702" y="2967335"/>
            <a:ext cx="4592027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dirty="0" err="1" smtClean="0"/>
              <a:t>Ευαγγε</a:t>
            </a:r>
            <a:r>
              <a:rPr lang="en-US" altLang="en-US" dirty="0" smtClean="0"/>
              <a:t>λ</a:t>
            </a:r>
            <a:r>
              <a:rPr lang="el-GR" altLang="en-US" dirty="0" smtClean="0"/>
              <a:t>ία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194240-24FA-46EE-985C-5BDE63228E7A}" type="slidenum">
              <a:rPr lang="el-GR" altLang="en-US" smtClean="0"/>
              <a:pPr/>
              <a:t>33</a:t>
            </a:fld>
            <a:endParaRPr lang="el-GR" altLang="en-US" smtClean="0"/>
          </a:p>
        </p:txBody>
      </p:sp>
      <p:sp>
        <p:nvSpPr>
          <p:cNvPr id="32774" name="Text Box 3"/>
          <p:cNvSpPr txBox="1">
            <a:spLocks noChangeArrowheads="1"/>
          </p:cNvSpPr>
          <p:nvPr/>
        </p:nvSpPr>
        <p:spPr bwMode="auto">
          <a:xfrm>
            <a:off x="900113" y="2149475"/>
            <a:ext cx="6840537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Παραδείγματα</a:t>
            </a: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(1) Όλες οι ηθοποιοί με το όνομα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Kidman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‘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Kidman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’;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n-US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2) Όλες τις ταινίες που έχουν γυριστεί πριν το 1950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l-GR" sz="2000" dirty="0">
              <a:solidFill>
                <a:schemeClr val="tx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&lt;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1950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A56742-4E05-4888-BDBC-DF9389AED1C8}" type="slidenum">
              <a:rPr lang="el-GR" altLang="en-US" smtClean="0"/>
              <a:pPr/>
              <a:t>34</a:t>
            </a:fld>
            <a:endParaRPr lang="el-GR" altLang="en-US" smtClean="0"/>
          </a:p>
        </p:txBody>
      </p:sp>
      <p:sp>
        <p:nvSpPr>
          <p:cNvPr id="33798" name="Text Box 3"/>
          <p:cNvSpPr txBox="1">
            <a:spLocks noChangeArrowheads="1"/>
          </p:cNvSpPr>
          <p:nvPr/>
        </p:nvSpPr>
        <p:spPr bwMode="auto">
          <a:xfrm>
            <a:off x="395288" y="4005263"/>
            <a:ext cx="84248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buFont typeface="Wingdings" pitchFamily="2" charset="2"/>
              <a:buChar char="§"/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Πρώτα, υπολογίζεται η συνθήκη του </a:t>
            </a:r>
            <a:r>
              <a:rPr lang="en-US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μετά διαγράφονται οι πλειάδες που ικανοποιούν τη συνθήκη</a:t>
            </a:r>
          </a:p>
        </p:txBody>
      </p:sp>
      <p:sp>
        <p:nvSpPr>
          <p:cNvPr id="33799" name="Text Box 5"/>
          <p:cNvSpPr txBox="1">
            <a:spLocks noChangeArrowheads="1"/>
          </p:cNvSpPr>
          <p:nvPr/>
        </p:nvSpPr>
        <p:spPr bwMode="auto">
          <a:xfrm>
            <a:off x="2678113" y="1552575"/>
            <a:ext cx="3657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του </a:t>
            </a:r>
            <a:r>
              <a:rPr lang="en-US" sz="280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endParaRPr lang="el-GR" sz="280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3800" name="Text Box 6"/>
          <p:cNvSpPr txBox="1">
            <a:spLocks noChangeArrowheads="1"/>
          </p:cNvSpPr>
          <p:nvPr/>
        </p:nvSpPr>
        <p:spPr bwMode="auto">
          <a:xfrm>
            <a:off x="468313" y="2492375"/>
            <a:ext cx="8077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Όνομα_Γνωρίσματος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 &lt;τελεστής&gt; &lt;‘</a:t>
            </a:r>
            <a:r>
              <a:rPr lang="el-GR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Ονομα_Γνωρίσματος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&gt; ή &lt;Τιμή&gt;</a:t>
            </a:r>
          </a:p>
          <a:p>
            <a:pPr eaLnBrk="0" hangingPunct="0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Τελεστές σύγκρισης: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&lt;=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&gt;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&gt;=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=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&lt;&gt;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κλπ</a:t>
            </a:r>
          </a:p>
          <a:p>
            <a:pPr eaLnBrk="0" hangingPunct="0"/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Λογικοί τελεστές: </a:t>
            </a:r>
            <a:r>
              <a:rPr lang="el-GR" sz="20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b="1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22F6C9-5EC2-4282-B7D8-F9C3DB657F5C}" type="slidenum">
              <a:rPr lang="el-GR" altLang="en-US" smtClean="0"/>
              <a:pPr/>
              <a:t>35</a:t>
            </a:fld>
            <a:endParaRPr lang="el-GR" altLang="en-US" smtClean="0"/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539750" y="2924175"/>
            <a:ext cx="8077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το αποτέλεσμα  μια διαγραφής;</a:t>
            </a:r>
            <a:endParaRPr lang="el-GR" sz="2000" b="1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CFD735-0F41-49F0-82E0-ED2A98B00ABD}" type="slidenum">
              <a:rPr lang="el-GR" altLang="en-US" smtClean="0"/>
              <a:pPr/>
              <a:t>36</a:t>
            </a:fld>
            <a:endParaRPr lang="el-GR" altLang="en-US" smtClean="0"/>
          </a:p>
        </p:txBody>
      </p:sp>
      <p:sp>
        <p:nvSpPr>
          <p:cNvPr id="35846" name="Rectangle 3"/>
          <p:cNvSpPr>
            <a:spLocks noChangeArrowheads="1"/>
          </p:cNvSpPr>
          <p:nvPr/>
        </p:nvSpPr>
        <p:spPr bwMode="auto">
          <a:xfrm>
            <a:off x="827088" y="3284538"/>
            <a:ext cx="6985000" cy="18261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διαγραφή της ταινίας </a:t>
            </a:r>
            <a:r>
              <a:rPr lang="en-US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“The Big Blue”</a:t>
            </a: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γυρίστηκε το 1988</a:t>
            </a:r>
            <a:endParaRPr lang="en-US" sz="24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Ταινία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ts val="500"/>
              </a:spcBef>
              <a:spcAft>
                <a:spcPts val="500"/>
              </a:spcAft>
            </a:pP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WHERE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= ‘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The Big Blue’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1988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5847" name="Text Box 4"/>
          <p:cNvSpPr txBox="1">
            <a:spLocks noChangeArrowheads="1"/>
          </p:cNvSpPr>
          <p:nvPr/>
        </p:nvSpPr>
        <p:spPr bwMode="auto">
          <a:xfrm>
            <a:off x="1547813" y="1916113"/>
            <a:ext cx="4321175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Έτος-Γέννησης)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03350" y="5305425"/>
            <a:ext cx="5040313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/>
            <a:r>
              <a:rPr lang="el-GR" sz="2000" i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Ποιοι περιορισμοί ελέγχονται;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32C59-251A-41DE-8856-48C65383B92B}" type="slidenum">
              <a:rPr lang="el-GR" altLang="en-US" smtClean="0"/>
              <a:pPr/>
              <a:t>37</a:t>
            </a:fld>
            <a:endParaRPr lang="el-GR" altLang="en-US" smtClean="0"/>
          </a:p>
        </p:txBody>
      </p:sp>
      <p:sp>
        <p:nvSpPr>
          <p:cNvPr id="36870" name="Text Box 5"/>
          <p:cNvSpPr txBox="1">
            <a:spLocks noChangeArrowheads="1"/>
          </p:cNvSpPr>
          <p:nvPr/>
        </p:nvSpPr>
        <p:spPr bwMode="auto">
          <a:xfrm>
            <a:off x="301625" y="1870075"/>
            <a:ext cx="8077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- ξένου κλειδιού), έχουμε τις παρακάτω επιλογές:</a:t>
            </a:r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6871" name="Text Box 6"/>
          <p:cNvSpPr txBox="1">
            <a:spLocks noChangeArrowheads="1"/>
          </p:cNvSpPr>
          <p:nvPr/>
        </p:nvSpPr>
        <p:spPr bwMode="auto">
          <a:xfrm>
            <a:off x="1141413" y="2827338"/>
            <a:ext cx="7272337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απόρριψη</a:t>
            </a: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της διαγραφής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διάδοση της διαγραφής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(αυτόματη διαγραφή όλων των πλειάδων που αναφέρονται σε αυτήν)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 των τιμών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των αναφορικών γνωρισμάτων. Πως;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τιμή 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      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την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τιμή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NULL 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αν επιτρέπεται)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532C59-251A-41DE-8856-48C65383B92B}" type="slidenum">
              <a:rPr lang="el-GR" altLang="en-US" smtClean="0"/>
              <a:pPr/>
              <a:t>38</a:t>
            </a:fld>
            <a:endParaRPr lang="el-GR" altLang="en-US" smtClean="0"/>
          </a:p>
        </p:txBody>
      </p:sp>
      <p:sp>
        <p:nvSpPr>
          <p:cNvPr id="36872" name="Text Box 7"/>
          <p:cNvSpPr txBox="1">
            <a:spLocks noChangeArrowheads="1"/>
          </p:cNvSpPr>
          <p:nvPr/>
        </p:nvSpPr>
        <p:spPr bwMode="auto">
          <a:xfrm>
            <a:off x="791368" y="2065468"/>
            <a:ext cx="7561263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SQL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μας επιτρέπει να προσδιορίσουμε ποιες από τις παραπάνω επιλογές θα πραγματοποιείται σε περίπτωση παραβίασης </a:t>
            </a:r>
          </a:p>
          <a:p>
            <a:pPr algn="just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Πότε: όταν ορίζουμε στο σχήμα τους περιορισμούς ξένου κλειδιού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6883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CBF0C9-8ADD-4152-A8C0-89DD02F01736}" type="slidenum">
              <a:rPr lang="el-GR" altLang="en-US" smtClean="0"/>
              <a:pPr/>
              <a:t>39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293688" y="1903413"/>
            <a:ext cx="8305800" cy="3990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Όταν μια πράξη παραβιάζει έναν περιορισμό αναφοράς απορρίπτεται εκτός αν έχει οριστεί κάποια άλλη δράση – Πως?</a:t>
            </a:r>
          </a:p>
          <a:p>
            <a:pPr marL="457200" indent="-457200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Μετά τον ορισμό του:</a:t>
            </a: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</a:t>
            </a:r>
            <a:r>
              <a:rPr lang="en-US" sz="24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lang="el-GR" sz="2000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endParaRPr lang="en-US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Μπορούμε να προσδιορίσουμε</a:t>
            </a: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ON DELETE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1)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CASCADE,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2)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NULL,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3)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DEFAULT, 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4)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 ACTION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περιορισμοί ακεραιότητας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B51C0B-6634-45FC-9F30-C0207A28703C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5126" name="Text Box 3"/>
          <p:cNvSpPr txBox="1">
            <a:spLocks noChangeArrowheads="1"/>
          </p:cNvSpPr>
          <p:nvPr/>
        </p:nvSpPr>
        <p:spPr bwMode="auto">
          <a:xfrm>
            <a:off x="900113" y="1628775"/>
            <a:ext cx="72723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95300" indent="-495300" algn="just" eaLnBrk="0" hangingPunct="0">
              <a:spcBef>
                <a:spcPct val="50000"/>
              </a:spcBef>
            </a:pPr>
            <a:endParaRPr lang="en-US" sz="2000" b="1" i="1">
              <a:latin typeface="Times New Roman" pitchFamily="18" charset="0"/>
            </a:endParaRPr>
          </a:p>
        </p:txBody>
      </p:sp>
      <p:sp>
        <p:nvSpPr>
          <p:cNvPr id="5127" name="Text Box 4"/>
          <p:cNvSpPr txBox="1">
            <a:spLocks noChangeArrowheads="1"/>
          </p:cNvSpPr>
          <p:nvPr/>
        </p:nvSpPr>
        <p:spPr bwMode="auto">
          <a:xfrm>
            <a:off x="301624" y="1524001"/>
            <a:ext cx="838517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 eaLnBrk="0" hangingPunct="0"/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(ΔΟΧ)  (του σχήματος)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 Definition Language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DDL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ορισμός, δημιουργία, τροποποίηση και διαγραφή </a:t>
            </a:r>
            <a:r>
              <a:rPr lang="el-GR" sz="2400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</a:p>
          <a:p>
            <a:pPr marL="457200" indent="-457200" algn="just" eaLnBrk="0" hangingPunct="0"/>
            <a:endParaRPr lang="el-GR" sz="2400" b="1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/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(ΓΧΔ)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Data Manipulation Language (DML)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Τροποποίησης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(εισαγωγή, διαγραφή, τροποποίηση πλειάδων)</a:t>
            </a:r>
          </a:p>
          <a:p>
            <a:pPr marL="1371600" lvl="2" indent="-457200"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Ερωτήσεων (Επερωτήσεων) 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 Languages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</a:t>
            </a:r>
            <a:r>
              <a:rPr lang="el-GR" sz="24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διατυπώνουν ερωτήσεις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στο τρέχων στιγμιότυπο της βάσης δεδομένων για την ανάκτηση/επιλογή δεδομένων </a:t>
            </a:r>
            <a:r>
              <a:rPr lang="el-GR" sz="2000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(θα τις δούμε αναλυτικά σε επόμενα μαθήματα)</a:t>
            </a:r>
            <a:endParaRPr lang="el-GR" sz="20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522515" y="-138112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Εισαγωγή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071FCA-EF05-4F53-ADED-F3E98E5A0255}" type="slidenum">
              <a:rPr lang="el-GR" altLang="en-US" smtClean="0"/>
              <a:pPr/>
              <a:t>40</a:t>
            </a:fld>
            <a:endParaRPr lang="el-GR" altLang="en-US" smtClean="0"/>
          </a:p>
        </p:txBody>
      </p:sp>
      <p:sp>
        <p:nvSpPr>
          <p:cNvPr id="38918" name="Text Box 3"/>
          <p:cNvSpPr txBox="1">
            <a:spLocks noChangeArrowheads="1"/>
          </p:cNvSpPr>
          <p:nvPr/>
        </p:nvSpPr>
        <p:spPr bwMode="auto">
          <a:xfrm>
            <a:off x="197404" y="1439832"/>
            <a:ext cx="870529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ακεραιότητας):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38919" name="Text Box 4"/>
          <p:cNvSpPr txBox="1">
            <a:spLocks noChangeArrowheads="1"/>
          </p:cNvSpPr>
          <p:nvPr/>
        </p:nvSpPr>
        <p:spPr bwMode="auto">
          <a:xfrm>
            <a:off x="1103312" y="1916083"/>
            <a:ext cx="706278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απόρριψη της διαγραφής (αν δεν υπάρχει προσδιορισμός) ή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 ACTION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διάδοση της διαγραφής (αυτόματη διαγραφή όλων των πλειάδων που αναφέρονται σε αυτήν)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τροποποίηση των τιμών των αναφορικών γνωρισμάτων Πως;</a:t>
            </a: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τιμή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DEFAULT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τιμή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on 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NULL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2604" y="173038"/>
            <a:ext cx="8496541" cy="1177894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E5A90B-CC45-4147-A3B6-AAF44A9031AA}" type="slidenum">
              <a:rPr lang="el-GR" altLang="en-US" smtClean="0"/>
              <a:pPr/>
              <a:t>41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0" y="1700213"/>
            <a:ext cx="63373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char(20),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Διάρκεια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Είδος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(20)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</a:t>
            </a:r>
            <a:r>
              <a:rPr lang="el-GR" sz="1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1400" b="1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(Τίτλος, Έτος))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Ηθοποιός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char(15)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(Έτος-Γέννησης &gt;= 1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00))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CREATE TABLE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),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cascade,</a:t>
            </a:r>
            <a:endParaRPr lang="el-GR" sz="1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</a:t>
            </a:r>
            <a:r>
              <a:rPr lang="el-GR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Έτος)</a:t>
            </a:r>
            <a:r>
              <a:rPr lang="en-US" sz="1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0967" name="Text Box 5"/>
          <p:cNvSpPr txBox="1">
            <a:spLocks noChangeArrowheads="1"/>
          </p:cNvSpPr>
          <p:nvPr/>
        </p:nvSpPr>
        <p:spPr bwMode="auto">
          <a:xfrm>
            <a:off x="3708400" y="2133600"/>
            <a:ext cx="511175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 key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Ηθοποιός(Όνομα),</a:t>
            </a:r>
            <a:endParaRPr lang="en-US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>
                <a:solidFill>
                  <a:srgbClr val="CC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>
              <a:solidFill>
                <a:srgbClr val="4D7373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Ταινία(Τίτλος, Έτος)</a:t>
            </a:r>
            <a:r>
              <a:rPr lang="en-US" sz="1400">
                <a:solidFill>
                  <a:srgbClr val="4D7373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n-US" sz="1400" b="1">
                <a:solidFill>
                  <a:srgbClr val="CC33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cascade</a:t>
            </a:r>
            <a:endParaRPr lang="el-GR" sz="1400" b="1">
              <a:solidFill>
                <a:srgbClr val="CC3300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875" y="4500563"/>
            <a:ext cx="5364163" cy="1873250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63938" y="2060575"/>
            <a:ext cx="5256212" cy="2160588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l-GR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684657-C2AA-41EB-972C-BA96F5B435A1}" type="slidenum">
              <a:rPr lang="el-GR" altLang="en-US" smtClean="0"/>
              <a:pPr/>
              <a:t>42</a:t>
            </a:fld>
            <a:endParaRPr lang="el-GR" altLang="en-US" smtClean="0"/>
          </a:p>
        </p:txBody>
      </p:sp>
      <p:sp>
        <p:nvSpPr>
          <p:cNvPr id="40966" name="Text Box 3"/>
          <p:cNvSpPr txBox="1">
            <a:spLocks noChangeArrowheads="1"/>
          </p:cNvSpPr>
          <p:nvPr/>
        </p:nvSpPr>
        <p:spPr bwMode="auto">
          <a:xfrm>
            <a:off x="990600" y="1752600"/>
            <a:ext cx="7086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Διαγραφή Σχήματος</a:t>
            </a:r>
          </a:p>
        </p:txBody>
      </p:sp>
      <p:sp>
        <p:nvSpPr>
          <p:cNvPr id="40967" name="Text Box 4"/>
          <p:cNvSpPr txBox="1">
            <a:spLocks noChangeArrowheads="1"/>
          </p:cNvSpPr>
          <p:nvPr/>
        </p:nvSpPr>
        <p:spPr bwMode="auto">
          <a:xfrm>
            <a:off x="381000" y="2362200"/>
            <a:ext cx="8305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Μια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καινούργια σχέση είναι αρχικά άδεια.</a:t>
            </a: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να σβηστεί ένα σχήμα:</a:t>
            </a: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DROP TABLE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Διαφορετικό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από</a:t>
            </a: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		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Διαγραφή Σχήματος και Πλειάδων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66D0DB-CDED-4935-B66C-C31EA3BF6A21}" type="slidenum">
              <a:rPr lang="el-GR" altLang="en-US" smtClean="0"/>
              <a:pPr/>
              <a:t>43</a:t>
            </a:fld>
            <a:endParaRPr lang="el-GR" altLang="en-US" smtClean="0"/>
          </a:p>
        </p:txBody>
      </p:sp>
      <p:sp>
        <p:nvSpPr>
          <p:cNvPr id="41990" name="Text Box 4"/>
          <p:cNvSpPr txBox="1">
            <a:spLocks noChangeArrowheads="1"/>
          </p:cNvSpPr>
          <p:nvPr/>
        </p:nvSpPr>
        <p:spPr bwMode="auto">
          <a:xfrm>
            <a:off x="827088" y="2082909"/>
            <a:ext cx="7239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</a:t>
            </a: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: Προσδιορίζεται μια συνθήκη πάνω στα γνωρίσματα της σχέσης και τροποποιούνται οι πλειάδες που την ικανοποιούν </a:t>
            </a:r>
            <a:endParaRPr lang="el-GR" sz="2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30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8B909-FFAD-41F3-ADF7-A8133BC79002}" type="slidenum">
              <a:rPr lang="el-GR" altLang="en-US" smtClean="0"/>
              <a:pPr/>
              <a:t>44</a:t>
            </a:fld>
            <a:endParaRPr lang="el-GR" altLang="en-US" smtClean="0"/>
          </a:p>
        </p:txBody>
      </p:sp>
      <p:sp>
        <p:nvSpPr>
          <p:cNvPr id="43014" name="Text Box 4"/>
          <p:cNvSpPr txBox="1">
            <a:spLocks noChangeArrowheads="1"/>
          </p:cNvSpPr>
          <p:nvPr/>
        </p:nvSpPr>
        <p:spPr bwMode="auto">
          <a:xfrm>
            <a:off x="395288" y="3840163"/>
            <a:ext cx="8382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Παράδειγμα: Αύξηση τις διάρκειας κάθε ταινίας κατά 10 λεπτά για όλες τις ταινίες με διάρκεια &lt; 100</a:t>
            </a:r>
          </a:p>
          <a:p>
            <a:pPr algn="just" eaLnBrk="0" hangingPunct="0"/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</a:p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= Διάρκεια + 10</a:t>
            </a:r>
          </a:p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&lt;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100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3015" name="Text Box 5"/>
          <p:cNvSpPr txBox="1">
            <a:spLocks noChangeArrowheads="1"/>
          </p:cNvSpPr>
          <p:nvPr/>
        </p:nvSpPr>
        <p:spPr bwMode="auto">
          <a:xfrm>
            <a:off x="2289175" y="1958975"/>
            <a:ext cx="3024188" cy="120173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</a:p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Attr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New_Value</a:t>
            </a:r>
            <a:endParaRPr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P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2E80DF-1F91-45C8-90D7-AB4947287B6F}" type="slidenum">
              <a:rPr lang="el-GR" altLang="en-US" smtClean="0"/>
              <a:pPr/>
              <a:t>45</a:t>
            </a:fld>
            <a:endParaRPr lang="el-GR" altLang="en-US" smtClean="0"/>
          </a:p>
        </p:txBody>
      </p:sp>
      <p:sp>
        <p:nvSpPr>
          <p:cNvPr id="44038" name="Text Box 4"/>
          <p:cNvSpPr txBox="1">
            <a:spLocks noChangeArrowheads="1"/>
          </p:cNvSpPr>
          <p:nvPr/>
        </p:nvSpPr>
        <p:spPr bwMode="auto">
          <a:xfrm>
            <a:off x="611188" y="2565400"/>
            <a:ext cx="8077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Ποιους από τους περιορισμούς (πεδίου ορισμού, κλειδιού, ακεραιότητας οντοτήτων και αναφορικής ακεραιότητας) μπορεί να παραβιάζει το αποτέλεσμα  μιας τροποποίησης;</a:t>
            </a:r>
            <a:endParaRPr lang="el-GR" sz="2400" b="1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4039" name="Text Box 5"/>
          <p:cNvSpPr txBox="1">
            <a:spLocks noChangeArrowheads="1"/>
          </p:cNvSpPr>
          <p:nvPr/>
        </p:nvSpPr>
        <p:spPr bwMode="auto">
          <a:xfrm>
            <a:off x="755650" y="4205288"/>
            <a:ext cx="7239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Όταν το γνώρισμα που τροποποιείται είναι ξένο κλειδί ή κλειδί;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Τροποποίηση Πλειάδας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E7B98E-07D8-4302-A38D-AA3130BC51D4}" type="slidenum">
              <a:rPr lang="el-GR" altLang="en-US" smtClean="0"/>
              <a:pPr/>
              <a:t>46</a:t>
            </a:fld>
            <a:endParaRPr lang="el-GR" altLang="en-US" smtClean="0"/>
          </a:p>
        </p:txBody>
      </p:sp>
      <p:sp>
        <p:nvSpPr>
          <p:cNvPr id="45061" name="Text Box 2"/>
          <p:cNvSpPr txBox="1">
            <a:spLocks noChangeArrowheads="1"/>
          </p:cNvSpPr>
          <p:nvPr/>
        </p:nvSpPr>
        <p:spPr bwMode="auto">
          <a:xfrm>
            <a:off x="552450" y="3357561"/>
            <a:ext cx="809625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CASCADE, SET NULL, SET DEFAULT, NO ACTION (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 ίδιο με το να μην προσδιορίσουμε τίποτα)</a:t>
            </a:r>
          </a:p>
          <a:p>
            <a:pPr eaLnBrk="0" hangingPunct="0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l-GR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</a:t>
            </a:r>
            <a:endParaRPr lang="en-US" sz="2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5063" name="Text Box 4"/>
          <p:cNvSpPr txBox="1">
            <a:spLocks noChangeArrowheads="1"/>
          </p:cNvSpPr>
          <p:nvPr/>
        </p:nvSpPr>
        <p:spPr bwMode="auto">
          <a:xfrm>
            <a:off x="552450" y="2243068"/>
            <a:ext cx="79438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Όπως και στη διαγραφή, κατά τον ορισμό του σχήματος ορίζουμε την κατάλληλη πράξη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B4644F-2DB6-4919-B348-44F64DB0AACE}" type="slidenum">
              <a:rPr lang="el-GR" altLang="en-US" smtClean="0"/>
              <a:pPr/>
              <a:t>47</a:t>
            </a:fld>
            <a:endParaRPr lang="el-GR" altLang="en-US" smtClean="0"/>
          </a:p>
        </p:txBody>
      </p:sp>
      <p:sp>
        <p:nvSpPr>
          <p:cNvPr id="46086" name="Text Box 3"/>
          <p:cNvSpPr txBox="1">
            <a:spLocks noChangeArrowheads="1"/>
          </p:cNvSpPr>
          <p:nvPr/>
        </p:nvSpPr>
        <p:spPr bwMode="auto">
          <a:xfrm>
            <a:off x="171449" y="1530290"/>
            <a:ext cx="8077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 περίπτωση παραβίασης (αναφορικής ακεραιότητας):</a:t>
            </a:r>
            <a:r>
              <a:rPr lang="el-GR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46087" name="Text Box 4"/>
          <p:cNvSpPr txBox="1">
            <a:spLocks noChangeArrowheads="1"/>
          </p:cNvSpPr>
          <p:nvPr/>
        </p:nvSpPr>
        <p:spPr bwMode="auto">
          <a:xfrm>
            <a:off x="520700" y="2025710"/>
            <a:ext cx="82296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απόρριψη της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τροποποίησης (αν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δεν υπάρχει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προσδιορισμός ή</a:t>
            </a: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 ACTION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διάδοση της τροποποίησης (αυτόματη τροποποίηση όλων των πλειάδων που αναφέρονται σε αυτήν)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CASCADE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τροποποίηση των τιμών των αναφορικών γνωρισμάτων Πως;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ειδική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τιμή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	  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DEFAULT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ή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την τιμή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NULL </a:t>
            </a:r>
            <a:endParaRPr lang="el-GR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                             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NULL</a:t>
            </a:r>
            <a:endParaRPr lang="el-GR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44500" y="387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dirty="0" err="1" smtClean="0"/>
              <a:t>Ευαγγε</a:t>
            </a:r>
            <a:r>
              <a:rPr lang="en-US" altLang="en-US" dirty="0" smtClean="0"/>
              <a:t>λ</a:t>
            </a:r>
            <a:r>
              <a:rPr lang="el-GR" altLang="en-US" dirty="0" smtClean="0"/>
              <a:t>ία </a:t>
            </a:r>
            <a:r>
              <a:rPr lang="el-GR" altLang="en-US" dirty="0" err="1" smtClean="0"/>
              <a:t>Πιτουρά</a:t>
            </a:r>
            <a:endParaRPr lang="el-GR" altLang="en-US" dirty="0" smtClean="0"/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B8ABBF1-DDB9-430D-8A71-9D6CF5F7C5D7}" type="slidenum">
              <a:rPr lang="el-GR" altLang="en-US" smtClean="0"/>
              <a:pPr/>
              <a:t>48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827088" y="1412875"/>
            <a:ext cx="6337300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Ταινία</a:t>
            </a:r>
          </a:p>
          <a:p>
            <a:pPr eaLnBrk="0" hangingPunct="0"/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(Τίτλος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(20),</a:t>
            </a:r>
          </a:p>
          <a:p>
            <a:pPr eaLnBrk="0" hangingPunct="0"/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	 Έτος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pPr eaLnBrk="0" hangingPunct="0"/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	 Διάρκεια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Είδος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varchar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(20)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         	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(Τίτλος, Έτος))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Ηθοποιός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char(15)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Έτος-Γέννησης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(Όνομα),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check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(Έτος-Γέννησης &gt;= 1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8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00))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</a:p>
          <a:p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CREATE TABLE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Παίζει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(Όνομα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l-GR" sz="1400" b="1" dirty="0" smtClean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0)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 `John Doe’,</a:t>
            </a:r>
            <a:endParaRPr lang="el-GR" sz="1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var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char(20)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primary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key</a:t>
            </a:r>
            <a:r>
              <a:rPr lang="el-GR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(Όνομα, Τίτλος, Έτος),</a:t>
            </a: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Ηθοποιός(Όνομα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),</a:t>
            </a:r>
            <a:endParaRPr lang="en-US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update cascade,</a:t>
            </a:r>
            <a:endParaRPr lang="el-GR" sz="1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 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on delete set </a:t>
            </a:r>
            <a:r>
              <a:rPr lang="en-US" sz="14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default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</a:t>
            </a:r>
            <a:endParaRPr lang="el-GR" sz="14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foreign key 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Τίτλος, Έτος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references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dirty="0" err="1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Ταινία(Τίτλος</a:t>
            </a:r>
            <a:r>
              <a:rPr lang="el-GR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Έτος)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1400" dirty="0">
              <a:solidFill>
                <a:schemeClr val="accent5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68300" y="26511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Ορισμοί Σχήματος: </a:t>
            </a:r>
            <a:r>
              <a:rPr lang="el-GR" sz="3600" dirty="0" smtClean="0">
                <a:solidFill>
                  <a:schemeClr val="accent6">
                    <a:lumMod val="75000"/>
                  </a:schemeClr>
                </a:solidFill>
              </a:rPr>
              <a:t>περιορισμοί ακεραιότητας</a:t>
            </a:r>
            <a:endParaRPr lang="en-US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7220B7B-1FAF-4857-8FA9-63D3D5CF8408}" type="slidenum">
              <a:rPr lang="el-GR" altLang="en-US" smtClean="0"/>
              <a:pPr/>
              <a:t>49</a:t>
            </a:fld>
            <a:endParaRPr lang="el-GR" altLang="en-US" smtClean="0"/>
          </a:p>
        </p:txBody>
      </p:sp>
      <p:sp>
        <p:nvSpPr>
          <p:cNvPr id="48134" name="Text Box 3"/>
          <p:cNvSpPr txBox="1">
            <a:spLocks noChangeArrowheads="1"/>
          </p:cNvSpPr>
          <p:nvPr/>
        </p:nvSpPr>
        <p:spPr bwMode="auto">
          <a:xfrm>
            <a:off x="1187450" y="2060575"/>
            <a:ext cx="5365750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INSET INTO R(A</a:t>
            </a:r>
            <a:r>
              <a:rPr lang="en-US" sz="2000" b="1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A</a:t>
            </a:r>
            <a:r>
              <a:rPr lang="en-US" sz="2000" b="1" baseline="-25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VALUES (v</a:t>
            </a:r>
            <a:r>
              <a:rPr lang="en-US" sz="2000" b="1" baseline="-25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b="1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v</a:t>
            </a:r>
            <a:r>
              <a:rPr lang="en-US" sz="2000" b="1" baseline="-25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);</a:t>
            </a:r>
            <a:endParaRPr lang="en-US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5" name="Text Box 4"/>
          <p:cNvSpPr txBox="1">
            <a:spLocks noChangeArrowheads="1"/>
          </p:cNvSpPr>
          <p:nvPr/>
        </p:nvSpPr>
        <p:spPr bwMode="auto">
          <a:xfrm>
            <a:off x="1331912" y="3500438"/>
            <a:ext cx="4021625" cy="400110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DELETE FROM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6" name="Text Box 5"/>
          <p:cNvSpPr txBox="1">
            <a:spLocks noChangeArrowheads="1"/>
          </p:cNvSpPr>
          <p:nvPr/>
        </p:nvSpPr>
        <p:spPr bwMode="auto">
          <a:xfrm>
            <a:off x="1403350" y="4941888"/>
            <a:ext cx="2520950" cy="1014412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UPDATE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</a:p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SET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Attr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= </a:t>
            </a:r>
            <a:r>
              <a:rPr lang="en-US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New_Value</a:t>
            </a:r>
            <a:endParaRPr lang="en-US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WHERE</a:t>
            </a:r>
            <a:r>
              <a:rPr lang="el-GR" sz="2000" b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P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;</a:t>
            </a:r>
            <a:endParaRPr lang="el-GR" sz="20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48137" name="Text Box 6"/>
          <p:cNvSpPr txBox="1">
            <a:spLocks noChangeArrowheads="1"/>
          </p:cNvSpPr>
          <p:nvPr/>
        </p:nvSpPr>
        <p:spPr bwMode="auto">
          <a:xfrm>
            <a:off x="179388" y="1541463"/>
            <a:ext cx="28082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Εισαγωγές</a:t>
            </a:r>
          </a:p>
        </p:txBody>
      </p:sp>
      <p:sp>
        <p:nvSpPr>
          <p:cNvPr id="48138" name="Text Box 7"/>
          <p:cNvSpPr txBox="1">
            <a:spLocks noChangeArrowheads="1"/>
          </p:cNvSpPr>
          <p:nvPr/>
        </p:nvSpPr>
        <p:spPr bwMode="auto">
          <a:xfrm>
            <a:off x="250825" y="2852738"/>
            <a:ext cx="2808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Διαγραφές</a:t>
            </a:r>
          </a:p>
        </p:txBody>
      </p:sp>
      <p:sp>
        <p:nvSpPr>
          <p:cNvPr id="48139" name="Text Box 8"/>
          <p:cNvSpPr txBox="1">
            <a:spLocks noChangeArrowheads="1"/>
          </p:cNvSpPr>
          <p:nvPr/>
        </p:nvSpPr>
        <p:spPr bwMode="auto">
          <a:xfrm>
            <a:off x="179388" y="4149725"/>
            <a:ext cx="40338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lang="en-US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 sz="2000" b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Ενημερώσεις/Τροποποιήσεις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128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Γλώσσα Χειρισμού Δεδομένων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61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592B933-9E9A-4E0F-88C5-8FC04D7FF1CB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361156" y="1026886"/>
            <a:ext cx="8421687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 SQL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η γλώσσα για όλα τα εμπορικά σχεσιακά συστήματα διαχείρισης βάσεων δεδομένων</a:t>
            </a:r>
          </a:p>
          <a:p>
            <a:pPr algn="just">
              <a:buFont typeface="Wingdings" pitchFamily="2" charset="2"/>
              <a:buChar char="ü"/>
            </a:pP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αρχικά 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Sequel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στην IBM ως μέρος του 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System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R,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τώρα SQL (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Stuctured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Query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Language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SQL-89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SQL-92, 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SQL-99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+++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H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 έχει διάφορα τμήματα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Ορισμού Δεδομένων (ΓΟΔ)</a:t>
            </a:r>
          </a:p>
          <a:p>
            <a:pPr lvl="1" algn="just" eaLnBrk="0" hangingPunct="0">
              <a:buFont typeface="Wingdings" pitchFamily="2" charset="2"/>
              <a:buChar char="§"/>
            </a:pPr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Γλώσσα </a:t>
            </a:r>
            <a:r>
              <a:rPr lang="el-GR" sz="2400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Χειρισμού Δεδομένων (ΓΧΔ)</a:t>
            </a:r>
            <a:endParaRPr lang="en-US" sz="2400" dirty="0">
              <a:solidFill>
                <a:schemeClr val="accent3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/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Ενσωματωμένη Γλώσσα Χειρισμού Δεδομένων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Ορισμό Όψεων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Εξουσιοδότηση (</a:t>
            </a:r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authentication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buFont typeface="Wingdings" pitchFamily="2" charset="2"/>
              <a:buChar char="§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Ακεραιότητα, 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Έλεγχο Συναλλαγών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Η γλώσσα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50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457200" y="1739405"/>
            <a:ext cx="80772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Για την πρώτη άσκηση θα χρησιμοποιήσουμε την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SQLite3</a:t>
            </a:r>
          </a:p>
          <a:p>
            <a:pPr marL="457200" indent="-457200" algn="just"/>
            <a:endParaRPr lang="en-US" sz="2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Μπορείτε να την κατεβάσετε από</a:t>
            </a:r>
          </a:p>
          <a:p>
            <a:pPr marL="457200" indent="-457200" algn="just"/>
            <a:r>
              <a:rPr lang="en-GB" sz="2400" dirty="0" smtClean="0">
                <a:latin typeface="Calibri" pitchFamily="34" charset="0"/>
                <a:ea typeface="Calibri" pitchFamily="34" charset="0"/>
                <a:cs typeface="Calibri" pitchFamily="34" charset="0"/>
                <a:hlinkClick r:id="rId3"/>
              </a:rPr>
              <a:t>https</a:t>
            </a:r>
            <a:r>
              <a:rPr lang="en-GB" sz="2400" dirty="0">
                <a:latin typeface="Calibri" pitchFamily="34" charset="0"/>
                <a:ea typeface="Calibri" pitchFamily="34" charset="0"/>
                <a:cs typeface="Calibri" pitchFamily="34" charset="0"/>
                <a:hlinkClick r:id="rId3"/>
              </a:rPr>
              <a:t>://</a:t>
            </a:r>
            <a:r>
              <a:rPr lang="en-GB" sz="2400" dirty="0" smtClean="0">
                <a:latin typeface="Calibri" pitchFamily="34" charset="0"/>
                <a:ea typeface="Calibri" pitchFamily="34" charset="0"/>
                <a:cs typeface="Calibri" pitchFamily="34" charset="0"/>
                <a:hlinkClick r:id="rId3"/>
              </a:rPr>
              <a:t>www.sqlite.org/index.html</a:t>
            </a:r>
            <a:endParaRPr lang="en-GB" sz="2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endParaRPr lang="en-GB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n-GB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Public domain, open source</a:t>
            </a:r>
          </a:p>
          <a:p>
            <a:pPr marL="457200" indent="-457200" algn="just"/>
            <a:endParaRPr lang="en-GB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Σε επόμενες ασκήσεις, μπορεί να χρησιμοποιήσουμε την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MySQL</a:t>
            </a:r>
            <a:endParaRPr lang="el-GR" sz="2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endParaRPr lang="el-GR" sz="2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987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SQLite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18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19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8207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51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125963" y="788859"/>
            <a:ext cx="8892073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/>
              <a:t>Most </a:t>
            </a:r>
            <a:r>
              <a:rPr lang="en-US" sz="2400" dirty="0"/>
              <a:t>SQL database engines </a:t>
            </a:r>
            <a:r>
              <a:rPr lang="en-US" sz="2400" dirty="0" smtClean="0"/>
              <a:t>implemented </a:t>
            </a:r>
            <a:r>
              <a:rPr lang="en-US" sz="2400" dirty="0"/>
              <a:t>as a separate </a:t>
            </a:r>
            <a:r>
              <a:rPr lang="en-US" sz="2400" i="1" dirty="0">
                <a:solidFill>
                  <a:schemeClr val="accent6">
                    <a:lumMod val="75000"/>
                  </a:schemeClr>
                </a:solidFill>
              </a:rPr>
              <a:t>server </a:t>
            </a:r>
            <a:r>
              <a:rPr lang="en-US" sz="2400" i="1" dirty="0" smtClean="0">
                <a:solidFill>
                  <a:schemeClr val="accent6">
                    <a:lumMod val="75000"/>
                  </a:schemeClr>
                </a:solidFill>
              </a:rPr>
              <a:t>process</a:t>
            </a:r>
            <a:r>
              <a:rPr lang="en-US" sz="2400" dirty="0" smtClean="0"/>
              <a:t> (including MySQL). </a:t>
            </a:r>
            <a:endParaRPr lang="en-US" sz="2400" dirty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Programs </a:t>
            </a:r>
            <a:r>
              <a:rPr lang="en-US" sz="2000" dirty="0"/>
              <a:t>that want to access the database communicate with the server using some kind of </a:t>
            </a:r>
            <a:r>
              <a:rPr lang="en-US" sz="2000" dirty="0" err="1"/>
              <a:t>interprocess</a:t>
            </a:r>
            <a:r>
              <a:rPr lang="en-US" sz="2000" dirty="0"/>
              <a:t> communication (typically TCP/IP) </a:t>
            </a:r>
            <a:endParaRPr lang="en-US" sz="2000" dirty="0" smtClean="0"/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000" dirty="0" smtClean="0"/>
              <a:t>Requires connect to database</a:t>
            </a:r>
          </a:p>
          <a:p>
            <a:pPr marL="93663" lvl="1" indent="-93663">
              <a:buFont typeface="Wingdings" panose="05000000000000000000" pitchFamily="2" charset="2"/>
              <a:buChar char="§"/>
            </a:pPr>
            <a:r>
              <a:rPr lang="en-US" sz="2400" dirty="0" smtClean="0"/>
              <a:t> </a:t>
            </a:r>
            <a:r>
              <a:rPr lang="en-US" sz="2400" dirty="0" err="1" smtClean="0">
                <a:solidFill>
                  <a:schemeClr val="accent6">
                    <a:lumMod val="75000"/>
                  </a:schemeClr>
                </a:solidFill>
              </a:rPr>
              <a:t>Serveless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550863" lvl="2" indent="-93663">
              <a:buFont typeface="Wingdings" panose="05000000000000000000" pitchFamily="2" charset="2"/>
              <a:buChar char="§"/>
            </a:pPr>
            <a:r>
              <a:rPr lang="en-US" sz="2400" dirty="0" smtClean="0"/>
              <a:t> </a:t>
            </a:r>
            <a:r>
              <a:rPr lang="en-US" sz="2000" dirty="0" smtClean="0"/>
              <a:t>The </a:t>
            </a:r>
            <a:r>
              <a:rPr lang="en-US" sz="2000" dirty="0"/>
              <a:t>database engine runs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</a:rPr>
              <a:t>within the same process</a:t>
            </a:r>
            <a:r>
              <a:rPr lang="en-US" sz="2000" dirty="0"/>
              <a:t>, thread, and address space as the application. </a:t>
            </a:r>
            <a:endParaRPr lang="en-US" sz="2000" dirty="0" smtClean="0"/>
          </a:p>
          <a:p>
            <a:pPr marL="550863" lvl="2" indent="-93663">
              <a:buFont typeface="Wingdings" panose="05000000000000000000" pitchFamily="2" charset="2"/>
              <a:buChar char="§"/>
            </a:pPr>
            <a:r>
              <a:rPr lang="en-US" sz="2000" dirty="0" smtClean="0"/>
              <a:t> No message </a:t>
            </a:r>
            <a:r>
              <a:rPr lang="en-US" sz="2000" dirty="0"/>
              <a:t>passing or network activity</a:t>
            </a:r>
            <a:r>
              <a:rPr lang="en-US" sz="2000" dirty="0" smtClean="0"/>
              <a:t>.</a:t>
            </a:r>
          </a:p>
          <a:p>
            <a:pPr marL="550863" lvl="2" indent="-93663">
              <a:buFont typeface="Wingdings" panose="05000000000000000000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Reads </a:t>
            </a:r>
            <a:r>
              <a:rPr lang="en-US" sz="2000" dirty="0"/>
              <a:t>and writes directly from the database files on </a:t>
            </a:r>
            <a:r>
              <a:rPr lang="en-US" sz="2000" dirty="0" smtClean="0"/>
              <a:t>disk </a:t>
            </a:r>
          </a:p>
          <a:p>
            <a:pPr marL="550863" lvl="2" indent="-93663">
              <a:buFont typeface="Wingdings" panose="05000000000000000000" pitchFamily="2" charset="2"/>
              <a:buChar char="§"/>
            </a:pPr>
            <a:endParaRPr lang="en-US" sz="2000" dirty="0" smtClean="0"/>
          </a:p>
          <a:p>
            <a:r>
              <a:rPr lang="en-US" sz="2400" dirty="0" smtClean="0"/>
              <a:t>(+) zero configuration (no </a:t>
            </a:r>
            <a:r>
              <a:rPr lang="en-US" sz="2400" dirty="0"/>
              <a:t>separate server process to install, setup, configure, initialize, manage, and </a:t>
            </a:r>
            <a:r>
              <a:rPr lang="en-US" sz="2400" dirty="0" smtClean="0"/>
              <a:t>troubleshoot)</a:t>
            </a:r>
            <a:endParaRPr lang="en-US" sz="2400" dirty="0"/>
          </a:p>
          <a:p>
            <a:r>
              <a:rPr lang="en-US" sz="2400" dirty="0" smtClean="0"/>
              <a:t>(-) protection, security, access writes, finer-grained locking and concurrency</a:t>
            </a:r>
          </a:p>
          <a:p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(-) memory, disk storage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88859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SQLite: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serverless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pPr algn="ctr"/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18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19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7140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52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382556" y="1114254"/>
            <a:ext cx="80772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interactive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" SQL – εντολές που πληκτρολογούνται μετά από το 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prompt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και οι απαντήσεις εμφανίζονται στην οθόνη ως πίνακες</a:t>
            </a:r>
          </a:p>
          <a:p>
            <a:pPr marL="457200" indent="-457200" algn="just"/>
            <a:endParaRPr lang="en-US" sz="2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Command line shell</a:t>
            </a:r>
          </a:p>
          <a:p>
            <a:pPr marL="457200" indent="-457200" algn="just"/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Για κάποιο 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user interface </a:t>
            </a:r>
            <a:r>
              <a:rPr lang="en-US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SQLiteStudio</a:t>
            </a:r>
            <a:endParaRPr lang="en-US" sz="2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n-GB" sz="2400" dirty="0">
                <a:latin typeface="Calibri" pitchFamily="34" charset="0"/>
                <a:ea typeface="Calibri" pitchFamily="34" charset="0"/>
                <a:cs typeface="Calibri" pitchFamily="34" charset="0"/>
                <a:hlinkClick r:id="rId3"/>
              </a:rPr>
              <a:t>https://</a:t>
            </a:r>
            <a:r>
              <a:rPr lang="en-GB" sz="2400" dirty="0" smtClean="0">
                <a:latin typeface="Calibri" pitchFamily="34" charset="0"/>
                <a:ea typeface="Calibri" pitchFamily="34" charset="0"/>
                <a:cs typeface="Calibri" pitchFamily="34" charset="0"/>
                <a:hlinkClick r:id="rId3"/>
              </a:rPr>
              <a:t>sqlitestudio.pl/index.rvt</a:t>
            </a:r>
            <a:endParaRPr lang="en-GB" sz="2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endParaRPr lang="en-US" sz="24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Συχνά οι εντολές μέσα από μια γλώσσα προγραμματισμού</a:t>
            </a:r>
          </a:p>
          <a:p>
            <a:pPr marL="457200" indent="-457200" algn="just"/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Embedded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" και "</a:t>
            </a:r>
            <a:r>
              <a:rPr lang="el-GR" sz="24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dynamic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"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SQL</a:t>
            </a:r>
            <a:endParaRPr lang="el-GR" sz="2400" b="1" i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9874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SQLiteStudio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18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19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610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53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457200" y="1599445"/>
            <a:ext cx="8077200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δημιουργήσετε μια νέα βάση δεδομένων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αντί για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CREATE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DATABASE 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testdb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open 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testdb.db</a:t>
            </a:r>
            <a:endParaRPr lang="en-US" sz="2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δείτε το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schema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(τον ορισμό) ενός πίνακα</a:t>
            </a:r>
            <a:endParaRPr lang="en-US" sz="2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.schema &lt;table-name&gt;</a:t>
            </a:r>
          </a:p>
          <a:p>
            <a:pPr algn="just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Για να δείτε τους πίνακες μιας βάσης δεδομένων</a:t>
            </a:r>
          </a:p>
          <a:p>
            <a:pPr algn="just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tables</a:t>
            </a:r>
          </a:p>
          <a:p>
            <a:pPr algn="just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 εντολές – δείτε το .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help</a:t>
            </a:r>
          </a:p>
          <a:p>
            <a:pPr algn="just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Χωρίς ερωτηματικό στο τέλος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987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SQLite: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Διαφορές από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18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19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38780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54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373223" y="1435078"/>
            <a:ext cx="80772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Υποστηρίζει μόνο </a:t>
            </a:r>
          </a:p>
          <a:p>
            <a:pPr algn="just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VARCHAR (text)</a:t>
            </a:r>
          </a:p>
          <a:p>
            <a:pPr algn="just"/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INT,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REAL</a:t>
            </a:r>
            <a:endParaRPr lang="en-US" sz="2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9874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SQLite: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Διαφορές από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18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19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8233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55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382553" y="1463070"/>
            <a:ext cx="80772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Για υποστήριξη ξένων κλειδιών</a:t>
            </a:r>
          </a:p>
          <a:p>
            <a:pPr algn="just"/>
            <a:endParaRPr lang="el-GR" sz="2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2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/>
            <a:endParaRPr lang="el-GR" sz="2000" dirty="0" smtClean="0"/>
          </a:p>
          <a:p>
            <a:pPr algn="just"/>
            <a:endParaRPr lang="el-GR" sz="2000" dirty="0"/>
          </a:p>
          <a:p>
            <a:pPr algn="just"/>
            <a:r>
              <a:rPr lang="el-GR" sz="2000" dirty="0" smtClean="0"/>
              <a:t>Επίσης:</a:t>
            </a:r>
          </a:p>
          <a:p>
            <a:pPr algn="just"/>
            <a:r>
              <a:rPr lang="el-GR" sz="2000" dirty="0" smtClean="0"/>
              <a:t>Τ</a:t>
            </a:r>
            <a:r>
              <a:rPr lang="en-US" sz="2000" dirty="0" smtClean="0"/>
              <a:t>he </a:t>
            </a:r>
            <a:r>
              <a:rPr lang="en-US" sz="2000" dirty="0"/>
              <a:t>parent key of a foreign key constraint is the primary key of the parent table</a:t>
            </a:r>
            <a:r>
              <a:rPr lang="en-US" sz="2000" dirty="0" smtClean="0"/>
              <a:t>.</a:t>
            </a:r>
            <a:endParaRPr lang="el-GR" sz="2000" dirty="0" smtClean="0"/>
          </a:p>
          <a:p>
            <a:pPr algn="just"/>
            <a:r>
              <a:rPr lang="en-US" sz="2000" dirty="0"/>
              <a:t>If they are not the primary key, then the parent key columns must be collectively subject to a UNIQUE constraint or have a UNIQUE index. 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12987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SQLite: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Υποστήριξη ξένων κλειδιών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18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19</a:t>
            </a:r>
            <a:endParaRPr lang="el-GR" alt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524000" y="1864151"/>
            <a:ext cx="3592286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el-GR" altLang="el-GR" dirty="0">
                <a:solidFill>
                  <a:srgbClr val="000000"/>
                </a:solidFill>
                <a:latin typeface="+mj-lt"/>
              </a:rPr>
              <a:t>PRAGMA </a:t>
            </a:r>
            <a:r>
              <a:rPr lang="el-GR" altLang="el-GR" dirty="0" err="1">
                <a:solidFill>
                  <a:srgbClr val="000000"/>
                </a:solidFill>
                <a:latin typeface="+mj-lt"/>
              </a:rPr>
              <a:t>foreign_keys</a:t>
            </a:r>
            <a:r>
              <a:rPr lang="el-GR" altLang="el-GR" dirty="0">
                <a:solidFill>
                  <a:srgbClr val="000000"/>
                </a:solidFill>
                <a:latin typeface="+mj-lt"/>
              </a:rPr>
              <a:t> = ON;</a:t>
            </a:r>
            <a:r>
              <a:rPr lang="el-GR" altLang="el-GR" sz="700" dirty="0">
                <a:latin typeface="+mj-lt"/>
              </a:rPr>
              <a:t> </a:t>
            </a:r>
            <a:endParaRPr lang="el-GR" altLang="el-GR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0560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Ευαγγελία Πιτουρά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56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3851C-7189-43A8-8352-37884AA563A5}" type="slidenum">
              <a:rPr lang="el-GR" altLang="en-US" smtClean="0"/>
              <a:pPr/>
              <a:t>57</a:t>
            </a:fld>
            <a:endParaRPr lang="el-GR" altLang="en-US" smtClean="0"/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457201" y="1580784"/>
            <a:ext cx="80772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Oracle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 και η 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MySQL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μερικές φορές δεν ακολουθούν ακριβώς τα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standards – 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μερικές εντολές στις διαφάνειες μπορεί να μη «τρέχουν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Κάποιες αποκλίσεις περιγράφονται στη </a:t>
            </a:r>
            <a:r>
              <a:rPr lang="en-US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web </a:t>
            </a:r>
            <a:r>
              <a:rPr lang="el-GR" sz="2400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σελίδα του μαθήματος</a:t>
            </a:r>
          </a:p>
          <a:p>
            <a:pPr marL="457200" indent="-457200" algn="just"/>
            <a:endParaRPr lang="el-GR" sz="2400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interactive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SQL – εντολές που πληκτρολογούνται μετά από το 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prompt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και οι απαντήσεις εμφανίζονται στην οθόνη ως πίνακες</a:t>
            </a:r>
          </a:p>
          <a:p>
            <a:pPr marL="457200" indent="-457200" algn="just"/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Embedded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και "</a:t>
            </a:r>
            <a:r>
              <a:rPr lang="el-GR" sz="24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dynamic</a:t>
            </a: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" </a:t>
            </a:r>
            <a:r>
              <a:rPr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SQL</a:t>
            </a:r>
            <a:endParaRPr lang="el-GR" sz="2400" b="1" i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Παρατηρήσεις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04015-5191-45D7-8671-9BA7DBE4D113}" type="slidenum">
              <a:rPr lang="el-GR" altLang="en-US" smtClean="0"/>
              <a:pPr/>
              <a:t>58</a:t>
            </a:fld>
            <a:endParaRPr lang="el-GR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Ξένα κλειδιά στη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MySQL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1137138" y="2386746"/>
            <a:ext cx="65532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/>
              <a:t>Για να ορίσετε ξένα κλειδιά </a:t>
            </a:r>
            <a:r>
              <a:rPr lang="el-GR" sz="2400" dirty="0" smtClean="0"/>
              <a:t>θα</a:t>
            </a:r>
            <a:r>
              <a:rPr lang="en-US" sz="2400" dirty="0" smtClean="0"/>
              <a:t> </a:t>
            </a:r>
            <a:r>
              <a:rPr lang="el-GR" sz="2400" dirty="0" smtClean="0"/>
              <a:t>πρέπει </a:t>
            </a:r>
            <a:r>
              <a:rPr lang="el-GR" sz="2400" dirty="0"/>
              <a:t>να ορίσετε σε </a:t>
            </a:r>
            <a:r>
              <a:rPr lang="el-GR" sz="2400" dirty="0" smtClean="0"/>
              <a:t>μηχανή</a:t>
            </a:r>
            <a:r>
              <a:rPr lang="en-US" sz="2400" dirty="0" smtClean="0"/>
              <a:t> </a:t>
            </a:r>
            <a:r>
              <a:rPr lang="el-GR" sz="2400" dirty="0" smtClean="0"/>
              <a:t>αποθήκευσης </a:t>
            </a:r>
            <a:r>
              <a:rPr lang="el-GR" sz="2400" dirty="0"/>
              <a:t>την INNODB σε </a:t>
            </a:r>
            <a:r>
              <a:rPr lang="el-GR" sz="2400" dirty="0" smtClean="0"/>
              <a:t>κάθε</a:t>
            </a:r>
            <a:r>
              <a:rPr lang="en-US" sz="2400" dirty="0" smtClean="0"/>
              <a:t> </a:t>
            </a:r>
            <a:r>
              <a:rPr lang="el-GR" sz="2400" dirty="0" smtClean="0"/>
              <a:t>εντολή </a:t>
            </a:r>
            <a:r>
              <a:rPr lang="el-GR" sz="2400" dirty="0"/>
              <a:t>δημιουργίας πίνακα</a:t>
            </a:r>
            <a:r>
              <a:rPr lang="el-GR" sz="2400" dirty="0" smtClean="0"/>
              <a:t>,</a:t>
            </a:r>
            <a:endParaRPr lang="en-US" sz="2400" dirty="0" smtClean="0"/>
          </a:p>
          <a:p>
            <a:endParaRPr lang="el-GR" sz="2400" dirty="0"/>
          </a:p>
          <a:p>
            <a:r>
              <a:rPr lang="el-GR" sz="2400" dirty="0"/>
              <a:t>CREATE TABLE R ( … )   </a:t>
            </a:r>
            <a:r>
              <a:rPr lang="el-GR" sz="2400" dirty="0">
                <a:solidFill>
                  <a:srgbClr val="FF0000"/>
                </a:solidFill>
              </a:rPr>
              <a:t>ENGINE=INNODB</a:t>
            </a:r>
            <a:r>
              <a:rPr lang="el-GR" sz="24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01251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804015-5191-45D7-8671-9BA7DBE4D113}" type="slidenum">
              <a:rPr lang="el-GR" altLang="en-US" smtClean="0"/>
              <a:pPr/>
              <a:t>59</a:t>
            </a:fld>
            <a:endParaRPr lang="el-GR" altLang="en-US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Ξένα κλειδιά στη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MySQL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19723" y="1830259"/>
            <a:ext cx="83272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</a:t>
            </a:r>
            <a:r>
              <a:rPr lang="el-GR" dirty="0"/>
              <a:t>θέλετε να ορίσετε ξένο κλειδί το οποίο να αναφέρεται σε κάποιο γνώρισμα Α μιας σχέσης </a:t>
            </a:r>
            <a:r>
              <a:rPr lang="en-US" dirty="0"/>
              <a:t>R </a:t>
            </a:r>
            <a:r>
              <a:rPr lang="el-GR" i="1" dirty="0">
                <a:solidFill>
                  <a:srgbClr val="FF0000"/>
                </a:solidFill>
              </a:rPr>
              <a:t>που δεν είναι κλειδί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/>
              <a:t>θα πρέπει στον ορισμό της </a:t>
            </a:r>
            <a:r>
              <a:rPr lang="en-US" dirty="0"/>
              <a:t>R </a:t>
            </a:r>
            <a:r>
              <a:rPr lang="el-GR" dirty="0"/>
              <a:t>να ορίσετε ένα ευρετήριο στο γνώρισμα Α. Αυτό γίνεται με τη χρήση της εντολής </a:t>
            </a:r>
            <a:r>
              <a:rPr lang="en-US" dirty="0"/>
              <a:t>INDEX</a:t>
            </a:r>
            <a:r>
              <a:rPr lang="el-GR" dirty="0"/>
              <a:t>. </a:t>
            </a:r>
            <a:endParaRPr lang="el-GR" dirty="0" smtClean="0"/>
          </a:p>
          <a:p>
            <a:endParaRPr lang="el-GR" dirty="0"/>
          </a:p>
          <a:p>
            <a:pPr fontAlgn="base"/>
            <a:r>
              <a:rPr lang="en-US" dirty="0"/>
              <a:t>CREATE TABLE R (</a:t>
            </a:r>
            <a:endParaRPr lang="el-GR" dirty="0"/>
          </a:p>
          <a:p>
            <a:pPr fontAlgn="base"/>
            <a:r>
              <a:rPr lang="en-US" dirty="0"/>
              <a:t>    … ,</a:t>
            </a:r>
            <a:endParaRPr lang="el-GR" dirty="0"/>
          </a:p>
          <a:p>
            <a:pPr fontAlgn="base"/>
            <a:r>
              <a:rPr lang="en-US" dirty="0"/>
              <a:t>    INT A,</a:t>
            </a:r>
            <a:endParaRPr lang="el-GR" dirty="0"/>
          </a:p>
          <a:p>
            <a:pPr fontAlgn="base"/>
            <a:r>
              <a:rPr lang="en-US" dirty="0"/>
              <a:t>    …,</a:t>
            </a:r>
            <a:endParaRPr lang="el-GR" dirty="0"/>
          </a:p>
          <a:p>
            <a:pPr fontAlgn="base"/>
            <a:r>
              <a:rPr lang="en-US" dirty="0"/>
              <a:t>    </a:t>
            </a:r>
            <a:r>
              <a:rPr lang="en-US" b="1" dirty="0">
                <a:solidFill>
                  <a:srgbClr val="FF0000"/>
                </a:solidFill>
              </a:rPr>
              <a:t>INDEX (A)</a:t>
            </a:r>
            <a:r>
              <a:rPr lang="en-US" b="1" dirty="0"/>
              <a:t>,</a:t>
            </a:r>
            <a:endParaRPr lang="el-GR" dirty="0"/>
          </a:p>
          <a:p>
            <a:pPr fontAlgn="base"/>
            <a:r>
              <a:rPr lang="en-US" dirty="0"/>
              <a:t>    …, </a:t>
            </a:r>
            <a:endParaRPr lang="el-GR" dirty="0"/>
          </a:p>
          <a:p>
            <a:pPr fontAlgn="base"/>
            <a:r>
              <a:rPr lang="en-US" dirty="0"/>
              <a:t>)   ENGINE=INNODB</a:t>
            </a:r>
            <a:r>
              <a:rPr lang="en-US" dirty="0" smtClean="0"/>
              <a:t>;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9448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647037-7E86-4327-B495-03C4B3D060C6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79248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Σχεδιασμός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Σχήματος</a:t>
            </a:r>
          </a:p>
          <a:p>
            <a:pPr marL="457200" indent="-457200" algn="just"/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Δημιουργία Σχήματος χρησιμοποιώντας τη ΓΟΔ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(DDL)</a:t>
            </a:r>
            <a:endParaRPr lang="el-GR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/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Μαζική </a:t>
            </a:r>
            <a:r>
              <a:rPr lang="el-GR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φόρτωση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των αρχικών δεδομένων</a:t>
            </a:r>
          </a:p>
          <a:p>
            <a:pPr marL="457200" indent="-457200" algn="just">
              <a:buFont typeface="Symbol" pitchFamily="18" charset="2"/>
              <a:buChar char="Þ"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Η βάση δεδομένων έχει δεδομένα</a:t>
            </a:r>
          </a:p>
          <a:p>
            <a:pPr marL="457200" indent="-457200" algn="just">
              <a:buFont typeface="Symbol" pitchFamily="18" charset="2"/>
              <a:buNone/>
            </a:pP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457200" indent="-457200" algn="just"/>
            <a:r>
              <a:rPr lang="el-GR" sz="2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Repeat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εκτέλεση ερωτήσεων (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select-from-where)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και τροποποιήσεων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(insert-delete-update) </a:t>
            </a:r>
            <a:r>
              <a:rPr lang="el-GR" sz="24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στη βάση δεδομένων</a:t>
            </a:r>
            <a:endParaRPr lang="el-GR" sz="2400" b="1" dirty="0">
              <a:solidFill>
                <a:schemeClr val="tx1">
                  <a:lumMod val="95000"/>
                  <a:lumOff val="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Βήματα Δημιουργίας και Χρήσης μιας ΒΔ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60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54563" y="335845"/>
            <a:ext cx="7809723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</a:p>
          <a:p>
            <a:r>
              <a:rPr lang="en-US" dirty="0" smtClean="0"/>
              <a:t>Consider </a:t>
            </a:r>
            <a:r>
              <a:rPr lang="en-US" dirty="0"/>
              <a:t>a database to store information for a social networking website. The </a:t>
            </a:r>
            <a:r>
              <a:rPr lang="en-US" dirty="0" smtClean="0"/>
              <a:t>database </a:t>
            </a:r>
            <a:r>
              <a:rPr lang="en-GB" dirty="0" smtClean="0"/>
              <a:t>has </a:t>
            </a:r>
            <a:r>
              <a:rPr lang="en-GB" dirty="0"/>
              <a:t>the following properties: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 smtClean="0"/>
              <a:t>Every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user</a:t>
            </a:r>
            <a:r>
              <a:rPr lang="en-US" dirty="0"/>
              <a:t> has a unique user ID (integer) along with a full name, age and </a:t>
            </a:r>
            <a:r>
              <a:rPr lang="en-US" dirty="0" smtClean="0"/>
              <a:t>phone </a:t>
            </a:r>
            <a:r>
              <a:rPr lang="en-GB" dirty="0" smtClean="0"/>
              <a:t>number</a:t>
            </a:r>
            <a:r>
              <a:rPr lang="en-GB" dirty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Every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group</a:t>
            </a:r>
            <a:r>
              <a:rPr lang="en-US" dirty="0"/>
              <a:t> has a unique group ID (integer) and a name. Every group must </a:t>
            </a:r>
            <a:r>
              <a:rPr lang="en-US" dirty="0" smtClean="0"/>
              <a:t>have at </a:t>
            </a:r>
            <a:r>
              <a:rPr lang="en-US" dirty="0"/>
              <a:t>least one user that serves as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moderator</a:t>
            </a:r>
            <a:r>
              <a:rPr lang="en-US" dirty="0"/>
              <a:t> of the group.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A user may be a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member</a:t>
            </a:r>
            <a:r>
              <a:rPr lang="en-US" dirty="0"/>
              <a:t> of zero or more groups; groups may contain zero </a:t>
            </a:r>
            <a:r>
              <a:rPr lang="en-US" dirty="0" smtClean="0"/>
              <a:t>or more </a:t>
            </a:r>
            <a:r>
              <a:rPr lang="en-US" dirty="0"/>
              <a:t>members (and one or more moderators).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Users are allowed to create zero or more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albums</a:t>
            </a:r>
            <a:r>
              <a:rPr lang="en-US" dirty="0"/>
              <a:t>. An album has a </a:t>
            </a:r>
            <a:r>
              <a:rPr lang="en-US" dirty="0" smtClean="0"/>
              <a:t>unique album</a:t>
            </a:r>
            <a:r>
              <a:rPr lang="en-US" dirty="0"/>
              <a:t> </a:t>
            </a:r>
            <a:r>
              <a:rPr lang="en-US" dirty="0" smtClean="0"/>
              <a:t>ID </a:t>
            </a:r>
            <a:r>
              <a:rPr lang="en-US" dirty="0"/>
              <a:t>(integer), a creation date, and a name. An album is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owned</a:t>
            </a:r>
            <a:r>
              <a:rPr lang="en-US" dirty="0"/>
              <a:t> by exactly </a:t>
            </a:r>
            <a:r>
              <a:rPr lang="en-US" dirty="0" smtClean="0"/>
              <a:t>one user</a:t>
            </a:r>
            <a:r>
              <a:rPr lang="en-US" dirty="0"/>
              <a:t>: the user that created it.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An album can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contain</a:t>
            </a:r>
            <a:r>
              <a:rPr lang="en-US" dirty="0"/>
              <a:t> zero or more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media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files</a:t>
            </a:r>
            <a:r>
              <a:rPr lang="en-US" dirty="0"/>
              <a:t>. For every media </a:t>
            </a:r>
            <a:r>
              <a:rPr lang="en-US" dirty="0" smtClean="0"/>
              <a:t>file</a:t>
            </a:r>
            <a:r>
              <a:rPr lang="en-US" dirty="0"/>
              <a:t>, we </a:t>
            </a:r>
            <a:r>
              <a:rPr lang="en-US" dirty="0" smtClean="0"/>
              <a:t>record its </a:t>
            </a:r>
            <a:r>
              <a:rPr lang="en-US" dirty="0"/>
              <a:t>unique URL , the date the </a:t>
            </a:r>
            <a:r>
              <a:rPr lang="en-US" dirty="0" smtClean="0"/>
              <a:t>file </a:t>
            </a:r>
            <a:r>
              <a:rPr lang="en-US" dirty="0"/>
              <a:t>was added to the album, and a caption (if </a:t>
            </a:r>
            <a:r>
              <a:rPr lang="en-US" dirty="0" smtClean="0"/>
              <a:t>one </a:t>
            </a:r>
            <a:r>
              <a:rPr lang="en-GB" dirty="0" smtClean="0"/>
              <a:t>exists</a:t>
            </a:r>
            <a:r>
              <a:rPr lang="en-GB" dirty="0"/>
              <a:t>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Users can zero or more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photos</a:t>
            </a:r>
            <a:r>
              <a:rPr lang="en-US" dirty="0"/>
              <a:t> to albums. Photos are a type of media </a:t>
            </a:r>
            <a:r>
              <a:rPr lang="en-US" dirty="0" smtClean="0"/>
              <a:t>file</a:t>
            </a:r>
            <a:r>
              <a:rPr lang="en-US" dirty="0"/>
              <a:t>, </a:t>
            </a:r>
            <a:r>
              <a:rPr lang="en-US" dirty="0" smtClean="0"/>
              <a:t>but we </a:t>
            </a:r>
            <a:r>
              <a:rPr lang="en-US" dirty="0"/>
              <a:t>also track the encoding (e.g., JPEG, PNG, etc.) and the size of the photo (</a:t>
            </a:r>
            <a:r>
              <a:rPr lang="en-US" dirty="0" smtClean="0"/>
              <a:t>in </a:t>
            </a:r>
            <a:r>
              <a:rPr lang="en-GB" dirty="0" smtClean="0"/>
              <a:t>bytes</a:t>
            </a:r>
            <a:r>
              <a:rPr lang="en-GB" dirty="0"/>
              <a:t>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Users may add zero or more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videos</a:t>
            </a:r>
            <a:r>
              <a:rPr lang="en-US" dirty="0"/>
              <a:t> to albums. Videos are a type of media </a:t>
            </a:r>
            <a:r>
              <a:rPr lang="en-US" dirty="0" smtClean="0"/>
              <a:t>file, and </a:t>
            </a:r>
            <a:r>
              <a:rPr lang="en-US" dirty="0"/>
              <a:t>we track the codec used to encode the video (e.g., MPEG-4), the length of </a:t>
            </a:r>
            <a:r>
              <a:rPr lang="en-US" dirty="0" smtClean="0"/>
              <a:t>the video </a:t>
            </a:r>
            <a:r>
              <a:rPr lang="en-US" dirty="0"/>
              <a:t>(in seconds), and the video's bitrate.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/>
              <a:t> A media </a:t>
            </a:r>
            <a:r>
              <a:rPr lang="en-US" dirty="0" smtClean="0"/>
              <a:t>file </a:t>
            </a:r>
            <a:r>
              <a:rPr lang="en-US" dirty="0"/>
              <a:t>may belong to at most one album.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9385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2FF870-370C-4E07-8719-D231C6A9B005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8198" name="Text Box 3"/>
          <p:cNvSpPr txBox="1">
            <a:spLocks noChangeArrowheads="1"/>
          </p:cNvSpPr>
          <p:nvPr/>
        </p:nvSpPr>
        <p:spPr bwMode="auto">
          <a:xfrm>
            <a:off x="1419225" y="2270125"/>
            <a:ext cx="1066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Ταινία       </a:t>
            </a:r>
          </a:p>
        </p:txBody>
      </p:sp>
      <p:sp>
        <p:nvSpPr>
          <p:cNvPr id="8199" name="Text Box 4"/>
          <p:cNvSpPr txBox="1">
            <a:spLocks noChangeArrowheads="1"/>
          </p:cNvSpPr>
          <p:nvPr/>
        </p:nvSpPr>
        <p:spPr bwMode="auto">
          <a:xfrm>
            <a:off x="2667000" y="2270125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 dirty="0">
                <a:latin typeface="Times New Roman" pitchFamily="18" charset="0"/>
              </a:rPr>
              <a:t>Τίτλος</a:t>
            </a:r>
            <a:r>
              <a:rPr lang="el-GR" sz="2000" dirty="0">
                <a:latin typeface="Times New Roman" pitchFamily="18" charset="0"/>
              </a:rPr>
              <a:t>   </a:t>
            </a:r>
            <a:r>
              <a:rPr lang="el-GR" sz="2000" u="sng" dirty="0">
                <a:latin typeface="Times New Roman" pitchFamily="18" charset="0"/>
              </a:rPr>
              <a:t>Έτος</a:t>
            </a:r>
            <a:r>
              <a:rPr lang="el-GR" sz="2000" dirty="0">
                <a:latin typeface="Times New Roman" pitchFamily="18" charset="0"/>
              </a:rPr>
              <a:t>     Διάρκεια   Είδος</a:t>
            </a:r>
          </a:p>
        </p:txBody>
      </p:sp>
      <p:sp>
        <p:nvSpPr>
          <p:cNvPr id="8200" name="Rectangle 5"/>
          <p:cNvSpPr>
            <a:spLocks noChangeArrowheads="1"/>
          </p:cNvSpPr>
          <p:nvPr/>
        </p:nvSpPr>
        <p:spPr bwMode="auto">
          <a:xfrm>
            <a:off x="2667000" y="2270125"/>
            <a:ext cx="38100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Line 6"/>
          <p:cNvSpPr>
            <a:spLocks noChangeShapeType="1"/>
          </p:cNvSpPr>
          <p:nvPr/>
        </p:nvSpPr>
        <p:spPr bwMode="auto">
          <a:xfrm>
            <a:off x="35052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2" name="Line 7"/>
          <p:cNvSpPr>
            <a:spLocks noChangeShapeType="1"/>
          </p:cNvSpPr>
          <p:nvPr/>
        </p:nvSpPr>
        <p:spPr bwMode="auto">
          <a:xfrm>
            <a:off x="4343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3" name="Line 8"/>
          <p:cNvSpPr>
            <a:spLocks noChangeShapeType="1"/>
          </p:cNvSpPr>
          <p:nvPr/>
        </p:nvSpPr>
        <p:spPr bwMode="auto">
          <a:xfrm>
            <a:off x="5486400" y="22701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4" name="Text Box 9"/>
          <p:cNvSpPr txBox="1">
            <a:spLocks noChangeArrowheads="1"/>
          </p:cNvSpPr>
          <p:nvPr/>
        </p:nvSpPr>
        <p:spPr bwMode="auto">
          <a:xfrm>
            <a:off x="1143000" y="3581400"/>
            <a:ext cx="137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Παίζει</a:t>
            </a:r>
          </a:p>
        </p:txBody>
      </p:sp>
      <p:sp>
        <p:nvSpPr>
          <p:cNvPr id="8205" name="Text Box 10"/>
          <p:cNvSpPr txBox="1">
            <a:spLocks noChangeArrowheads="1"/>
          </p:cNvSpPr>
          <p:nvPr/>
        </p:nvSpPr>
        <p:spPr bwMode="auto">
          <a:xfrm>
            <a:off x="2819400" y="3641725"/>
            <a:ext cx="5181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Όνομα-Ηθοποιού</a:t>
            </a:r>
            <a:r>
              <a:rPr lang="el-GR" sz="2000">
                <a:latin typeface="Times New Roman" pitchFamily="18" charset="0"/>
              </a:rPr>
              <a:t>    </a:t>
            </a:r>
            <a:r>
              <a:rPr lang="el-GR" sz="2000" u="sng">
                <a:latin typeface="Times New Roman" pitchFamily="18" charset="0"/>
              </a:rPr>
              <a:t>Τίτλος</a:t>
            </a:r>
            <a:r>
              <a:rPr lang="el-GR" sz="2000">
                <a:latin typeface="Times New Roman" pitchFamily="18" charset="0"/>
              </a:rPr>
              <a:t>     </a:t>
            </a:r>
            <a:r>
              <a:rPr lang="el-GR" sz="2000" u="sng">
                <a:latin typeface="Times New Roman" pitchFamily="18" charset="0"/>
              </a:rPr>
              <a:t> Έτος</a:t>
            </a:r>
            <a:endParaRPr lang="el-GR" sz="2000">
              <a:latin typeface="Times New Roman" pitchFamily="18" charset="0"/>
            </a:endParaRPr>
          </a:p>
        </p:txBody>
      </p:sp>
      <p:sp>
        <p:nvSpPr>
          <p:cNvPr id="8206" name="Rectangle 11"/>
          <p:cNvSpPr>
            <a:spLocks noChangeArrowheads="1"/>
          </p:cNvSpPr>
          <p:nvPr/>
        </p:nvSpPr>
        <p:spPr bwMode="auto">
          <a:xfrm>
            <a:off x="2667000" y="3581400"/>
            <a:ext cx="39624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2"/>
          <p:cNvSpPr>
            <a:spLocks noChangeShapeType="1"/>
          </p:cNvSpPr>
          <p:nvPr/>
        </p:nvSpPr>
        <p:spPr bwMode="auto">
          <a:xfrm>
            <a:off x="58674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8" name="Line 13"/>
          <p:cNvSpPr>
            <a:spLocks noChangeShapeType="1"/>
          </p:cNvSpPr>
          <p:nvPr/>
        </p:nvSpPr>
        <p:spPr bwMode="auto">
          <a:xfrm>
            <a:off x="4800600" y="3581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09" name="Line 14"/>
          <p:cNvSpPr>
            <a:spLocks noChangeShapeType="1"/>
          </p:cNvSpPr>
          <p:nvPr/>
        </p:nvSpPr>
        <p:spPr bwMode="auto">
          <a:xfrm flipV="1">
            <a:off x="5486400" y="3184525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0" name="Line 15"/>
          <p:cNvSpPr>
            <a:spLocks noChangeShapeType="1"/>
          </p:cNvSpPr>
          <p:nvPr/>
        </p:nvSpPr>
        <p:spPr bwMode="auto">
          <a:xfrm flipH="1">
            <a:off x="3276600" y="3184525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1" name="Line 16"/>
          <p:cNvSpPr>
            <a:spLocks noChangeShapeType="1"/>
          </p:cNvSpPr>
          <p:nvPr/>
        </p:nvSpPr>
        <p:spPr bwMode="auto">
          <a:xfrm flipV="1">
            <a:off x="3276600" y="2727325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2" name="Line 17"/>
          <p:cNvSpPr>
            <a:spLocks noChangeShapeType="1"/>
          </p:cNvSpPr>
          <p:nvPr/>
        </p:nvSpPr>
        <p:spPr bwMode="auto">
          <a:xfrm>
            <a:off x="6165850" y="2911475"/>
            <a:ext cx="0" cy="669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3" name="Line 18"/>
          <p:cNvSpPr>
            <a:spLocks noChangeShapeType="1"/>
          </p:cNvSpPr>
          <p:nvPr/>
        </p:nvSpPr>
        <p:spPr bwMode="auto">
          <a:xfrm>
            <a:off x="3925888" y="2911475"/>
            <a:ext cx="2239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4" name="Line 19"/>
          <p:cNvSpPr>
            <a:spLocks noChangeShapeType="1"/>
          </p:cNvSpPr>
          <p:nvPr/>
        </p:nvSpPr>
        <p:spPr bwMode="auto">
          <a:xfrm>
            <a:off x="3925888" y="2727325"/>
            <a:ext cx="0" cy="184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5" name="Text Box 20"/>
          <p:cNvSpPr txBox="1">
            <a:spLocks noChangeArrowheads="1"/>
          </p:cNvSpPr>
          <p:nvPr/>
        </p:nvSpPr>
        <p:spPr bwMode="auto">
          <a:xfrm>
            <a:off x="1762125" y="5053013"/>
            <a:ext cx="701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u="sng">
                <a:latin typeface="Times New Roman" pitchFamily="18" charset="0"/>
              </a:rPr>
              <a:t>Όνομα</a:t>
            </a:r>
            <a:r>
              <a:rPr lang="el-GR" sz="2000">
                <a:latin typeface="Times New Roman" pitchFamily="18" charset="0"/>
              </a:rPr>
              <a:t>      Διεύθυνση       Έτος-Γέννησης</a:t>
            </a:r>
            <a:endParaRPr lang="el-GR" sz="2000" b="1">
              <a:latin typeface="Times New Roman" pitchFamily="18" charset="0"/>
            </a:endParaRPr>
          </a:p>
        </p:txBody>
      </p:sp>
      <p:sp>
        <p:nvSpPr>
          <p:cNvPr id="8216" name="Rectangle 21"/>
          <p:cNvSpPr>
            <a:spLocks noChangeArrowheads="1"/>
          </p:cNvSpPr>
          <p:nvPr/>
        </p:nvSpPr>
        <p:spPr bwMode="auto">
          <a:xfrm>
            <a:off x="1419225" y="5013325"/>
            <a:ext cx="4808538" cy="4365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Line 22"/>
          <p:cNvSpPr>
            <a:spLocks noChangeShapeType="1"/>
          </p:cNvSpPr>
          <p:nvPr/>
        </p:nvSpPr>
        <p:spPr bwMode="auto">
          <a:xfrm>
            <a:off x="27813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8" name="Line 23"/>
          <p:cNvSpPr>
            <a:spLocks noChangeShapeType="1"/>
          </p:cNvSpPr>
          <p:nvPr/>
        </p:nvSpPr>
        <p:spPr bwMode="auto">
          <a:xfrm>
            <a:off x="4152900" y="5053013"/>
            <a:ext cx="0" cy="396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19" name="Text Box 27"/>
          <p:cNvSpPr txBox="1">
            <a:spLocks noChangeArrowheads="1"/>
          </p:cNvSpPr>
          <p:nvPr/>
        </p:nvSpPr>
        <p:spPr bwMode="auto">
          <a:xfrm>
            <a:off x="422275" y="4497388"/>
            <a:ext cx="1355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b="1">
                <a:latin typeface="Times New Roman" pitchFamily="18" charset="0"/>
              </a:rPr>
              <a:t>Ηθοποιός</a:t>
            </a:r>
          </a:p>
        </p:txBody>
      </p:sp>
      <p:sp>
        <p:nvSpPr>
          <p:cNvPr id="8220" name="Line 28"/>
          <p:cNvSpPr>
            <a:spLocks noChangeShapeType="1"/>
          </p:cNvSpPr>
          <p:nvPr/>
        </p:nvSpPr>
        <p:spPr bwMode="auto">
          <a:xfrm>
            <a:off x="3925888" y="40386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21" name="Line 29"/>
          <p:cNvSpPr>
            <a:spLocks noChangeShapeType="1"/>
          </p:cNvSpPr>
          <p:nvPr/>
        </p:nvSpPr>
        <p:spPr bwMode="auto">
          <a:xfrm>
            <a:off x="2514600" y="4724400"/>
            <a:ext cx="141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8222" name="Line 30"/>
          <p:cNvSpPr>
            <a:spLocks noChangeShapeType="1"/>
          </p:cNvSpPr>
          <p:nvPr/>
        </p:nvSpPr>
        <p:spPr bwMode="auto">
          <a:xfrm>
            <a:off x="2514600" y="4724400"/>
            <a:ext cx="0" cy="328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B2C4DE-2656-4852-9451-ADA7E94D98EA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0247" name="Text Box 4"/>
          <p:cNvSpPr txBox="1">
            <a:spLocks noChangeArrowheads="1"/>
          </p:cNvSpPr>
          <p:nvPr/>
        </p:nvSpPr>
        <p:spPr bwMode="auto">
          <a:xfrm>
            <a:off x="444500" y="1460501"/>
            <a:ext cx="82423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 χρήση μιας </a:t>
            </a:r>
            <a:r>
              <a:rPr lang="el-GR" sz="28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γλώσσας </a:t>
            </a:r>
            <a:r>
              <a:rPr lang="el-GR" sz="2800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ορισμού </a:t>
            </a:r>
            <a:r>
              <a:rPr lang="el-GR" sz="28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δεδομένων </a:t>
            </a:r>
            <a:r>
              <a:rPr lang="el-GR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προσδιορίζεται </a:t>
            </a:r>
            <a:endParaRPr lang="el-GR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48" name="Text Box 5"/>
          <p:cNvSpPr txBox="1">
            <a:spLocks noChangeArrowheads="1"/>
          </p:cNvSpPr>
          <p:nvPr/>
        </p:nvSpPr>
        <p:spPr bwMode="auto">
          <a:xfrm>
            <a:off x="723900" y="2487593"/>
            <a:ext cx="7467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1. Ορισμός σχήματος (όνομα στη σχεσιακή βάση δεδομένων)</a:t>
            </a:r>
          </a:p>
        </p:txBody>
      </p:sp>
      <p:sp>
        <p:nvSpPr>
          <p:cNvPr id="10249" name="Text Box 6"/>
          <p:cNvSpPr txBox="1">
            <a:spLocks noChangeArrowheads="1"/>
          </p:cNvSpPr>
          <p:nvPr/>
        </p:nvSpPr>
        <p:spPr bwMode="auto">
          <a:xfrm>
            <a:off x="723900" y="3416300"/>
            <a:ext cx="7696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>
                <a:latin typeface="Calibri" pitchFamily="34" charset="0"/>
                <a:ea typeface="Calibri" pitchFamily="34" charset="0"/>
                <a:cs typeface="Calibri" pitchFamily="34" charset="0"/>
              </a:rPr>
              <a:t>2. Ορισμός των (σχημάτων) σχέσεων που αποτελούν τη βάση</a:t>
            </a:r>
            <a:endParaRPr lang="el-GR" sz="2800" b="1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0" name="Text Box 7"/>
          <p:cNvSpPr txBox="1">
            <a:spLocks noChangeArrowheads="1"/>
          </p:cNvSpPr>
          <p:nvPr/>
        </p:nvSpPr>
        <p:spPr bwMode="auto">
          <a:xfrm>
            <a:off x="1485900" y="4370407"/>
            <a:ext cx="6934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σχέσης, ονόματα και πεδία ορισμού των γνωρισμάτων, περιορισμοί ορθότητας</a:t>
            </a:r>
          </a:p>
        </p:txBody>
      </p:sp>
      <p:sp>
        <p:nvSpPr>
          <p:cNvPr id="10251" name="Text Box 8"/>
          <p:cNvSpPr txBox="1">
            <a:spLocks noChangeArrowheads="1"/>
          </p:cNvSpPr>
          <p:nvPr/>
        </p:nvSpPr>
        <p:spPr bwMode="auto">
          <a:xfrm>
            <a:off x="723900" y="5285720"/>
            <a:ext cx="807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800" dirty="0">
                <a:latin typeface="Calibri" pitchFamily="34" charset="0"/>
                <a:ea typeface="Calibri" pitchFamily="34" charset="0"/>
                <a:cs typeface="Calibri" pitchFamily="34" charset="0"/>
              </a:rPr>
              <a:t>3. Ορισμοί πεδίων ορισμού</a:t>
            </a:r>
            <a:endParaRPr lang="el-GR" sz="2800" b="1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42900" y="58004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Ορισμός σχήματος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mtClean="0"/>
              <a:t>Ευαγγε</a:t>
            </a:r>
            <a:r>
              <a:rPr lang="en-US" altLang="en-US" smtClean="0"/>
              <a:t>λ</a:t>
            </a:r>
            <a:r>
              <a:rPr lang="el-GR" altLang="en-US" smtClean="0"/>
              <a:t>ία Πιτουρά</a:t>
            </a:r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DC6C66-0760-487B-9CC6-7D4BDB8E489C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1271" name="Text Box 4"/>
          <p:cNvSpPr txBox="1">
            <a:spLocks noChangeArrowheads="1"/>
          </p:cNvSpPr>
          <p:nvPr/>
        </p:nvSpPr>
        <p:spPr bwMode="auto">
          <a:xfrm>
            <a:off x="762000" y="1993900"/>
            <a:ext cx="79248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8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CREATE DATABASE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&lt;database-name&gt;;</a:t>
            </a:r>
          </a:p>
          <a:p>
            <a:pPr eaLnBrk="0" hangingPunct="0"/>
            <a:endParaRPr lang="en-US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/>
            <a:r>
              <a:rPr lang="en-US" sz="28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USE DATABASE 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&lt;database-name&gt;;</a:t>
            </a:r>
            <a:endParaRPr lang="el-GR" sz="28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Γλώσσα Ορισμού Δεδομένων (ΓΟΔ)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dirty="0" smtClean="0"/>
              <a:t>Βάσεις Δεδομένων 20</a:t>
            </a:r>
            <a:r>
              <a:rPr lang="en-US" altLang="en-US" dirty="0" smtClean="0"/>
              <a:t>16</a:t>
            </a:r>
            <a:r>
              <a:rPr lang="el-GR" altLang="en-US" dirty="0" smtClean="0"/>
              <a:t>-20</a:t>
            </a:r>
            <a:r>
              <a:rPr lang="en-US" altLang="en-US" dirty="0" smtClean="0"/>
              <a:t>17</a:t>
            </a:r>
            <a:endParaRPr lang="el-G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9323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2319</TotalTime>
  <Words>3223</Words>
  <Application>Microsoft Office PowerPoint</Application>
  <PresentationFormat>On-screen Show (4:3)</PresentationFormat>
  <Paragraphs>789</Paragraphs>
  <Slides>60</Slides>
  <Notes>59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7" baseType="lpstr">
      <vt:lpstr>Arial</vt:lpstr>
      <vt:lpstr>Calibri</vt:lpstr>
      <vt:lpstr>Courier New</vt:lpstr>
      <vt:lpstr>Symbol</vt:lpstr>
      <vt:lpstr>Times New Roman</vt:lpstr>
      <vt:lpstr>Wingdings</vt:lpstr>
      <vt:lpstr>Office Theme</vt:lpstr>
      <vt:lpstr>PowerPoint Presentation</vt:lpstr>
      <vt:lpstr>Τι έχουμε δει</vt:lpstr>
      <vt:lpstr>Τι θα δούμε σήμερα</vt:lpstr>
      <vt:lpstr>Εισαγωγή</vt:lpstr>
      <vt:lpstr>Η γλώσσα SQL</vt:lpstr>
      <vt:lpstr>Βήματα Δημιουργίας και Χρήσης μιας ΒΔ</vt:lpstr>
      <vt:lpstr>Παράδειγμα</vt:lpstr>
      <vt:lpstr>Ορισμός σχήματος</vt:lpstr>
      <vt:lpstr>Γλώσσα Ορισμού Δεδομένων (ΓΟΔ)</vt:lpstr>
      <vt:lpstr>Γλώσσα Ορισμού Δεδομένων (ΓΟΔ)</vt:lpstr>
      <vt:lpstr>Γλώσσα Ορισμού Δεδομένων (ΓΟΔ)</vt:lpstr>
      <vt:lpstr>Πεδίο Ορισμού</vt:lpstr>
      <vt:lpstr>Πεδίο Ορισμού</vt:lpstr>
      <vt:lpstr>Πεδίο Ορισμού</vt:lpstr>
      <vt:lpstr>Πεδίο Ορισμού: περιορισμοί ακεραιότητας</vt:lpstr>
      <vt:lpstr>Πεδίο Ορισμού</vt:lpstr>
      <vt:lpstr>Πεδίο Ορισμού</vt:lpstr>
      <vt:lpstr>Πεδίο Ορισμού</vt:lpstr>
      <vt:lpstr>Τροποποίηση Σχήματος</vt:lpstr>
      <vt:lpstr>Τροποποίηση Σχήματος</vt:lpstr>
      <vt:lpstr>Τροποποίηση Σχήματος</vt:lpstr>
      <vt:lpstr>Διαγραφή Σχήματος</vt:lpstr>
      <vt:lpstr>Σχήμα</vt:lpstr>
      <vt:lpstr>Τροποποίηση Βάσης Δεδομένων: Γλώσσα Χειρισμού Δεδομένων (ΓXΔ)  </vt:lpstr>
      <vt:lpstr>Εισαγωγή Πλειάδας</vt:lpstr>
      <vt:lpstr>Εισαγωγή Πλειάδας</vt:lpstr>
      <vt:lpstr>Εισαγωγή Πλειάδας</vt:lpstr>
      <vt:lpstr>Εισαγωγή Πλειάδας</vt:lpstr>
      <vt:lpstr>Εισαγωγή Πλειάδας</vt:lpstr>
      <vt:lpstr>Εμφάνιση Περιεχομένου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Διαγραφή Πλειάδας</vt:lpstr>
      <vt:lpstr>Ορισμοί Σχήματος: περιορισμοί ακεραιότητας</vt:lpstr>
      <vt:lpstr>Ορισμοί Σχήματος: περιορισμοί ακεραιότητας</vt:lpstr>
      <vt:lpstr>Ορισμοί Σχήματος: περιορισμοί ακεραιότητας</vt:lpstr>
      <vt:lpstr>Διαγραφή Σχήματος και Πλειάδων</vt:lpstr>
      <vt:lpstr>Τροποποίηση Πλειάδας</vt:lpstr>
      <vt:lpstr>Τροποποίηση Πλειάδας</vt:lpstr>
      <vt:lpstr>Τροποποίηση Πλειάδας</vt:lpstr>
      <vt:lpstr>Ορισμοί Σχήματος: περιορισμοί ακεραιότητας</vt:lpstr>
      <vt:lpstr>Ορισμοί Σχήματος: περιορισμοί ακεραιότητας</vt:lpstr>
      <vt:lpstr>PowerPoint Presentation</vt:lpstr>
      <vt:lpstr>Γλώσσα Χειρισμού Δεδομένων</vt:lpstr>
      <vt:lpstr>SQLite</vt:lpstr>
      <vt:lpstr>SQLite: serverless</vt:lpstr>
      <vt:lpstr>SQLiteStudio</vt:lpstr>
      <vt:lpstr>SQLite: Διαφορές από SQL</vt:lpstr>
      <vt:lpstr>SQLite: Διαφορές από SQL</vt:lpstr>
      <vt:lpstr>SQLite: Υποστήριξη ξένων κλειδιών</vt:lpstr>
      <vt:lpstr>PowerPoint Presentation</vt:lpstr>
      <vt:lpstr>Παρατηρήσεις</vt:lpstr>
      <vt:lpstr>Ξένα κλειδιά στη MySQL</vt:lpstr>
      <vt:lpstr>Ξένα κλειδιά στη MySQL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People Describe Themselves on Twitter</dc:title>
  <dc:creator>Ευαγγελία Πιτουρά</dc:creator>
  <cp:lastModifiedBy>pitoura</cp:lastModifiedBy>
  <cp:revision>327</cp:revision>
  <dcterms:created xsi:type="dcterms:W3CDTF">2013-06-13T09:19:30Z</dcterms:created>
  <dcterms:modified xsi:type="dcterms:W3CDTF">2018-10-22T14:53:07Z</dcterms:modified>
</cp:coreProperties>
</file>