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2"/>
  </p:notesMasterIdLst>
  <p:sldIdLst>
    <p:sldId id="457" r:id="rId2"/>
    <p:sldId id="669" r:id="rId3"/>
    <p:sldId id="650" r:id="rId4"/>
    <p:sldId id="667" r:id="rId5"/>
    <p:sldId id="652" r:id="rId6"/>
    <p:sldId id="655" r:id="rId7"/>
    <p:sldId id="459" r:id="rId8"/>
    <p:sldId id="668" r:id="rId9"/>
    <p:sldId id="679" r:id="rId10"/>
    <p:sldId id="670" r:id="rId11"/>
    <p:sldId id="672" r:id="rId12"/>
    <p:sldId id="597" r:id="rId13"/>
    <p:sldId id="596" r:id="rId14"/>
    <p:sldId id="599" r:id="rId15"/>
    <p:sldId id="600" r:id="rId16"/>
    <p:sldId id="601" r:id="rId17"/>
    <p:sldId id="602" r:id="rId18"/>
    <p:sldId id="603" r:id="rId19"/>
    <p:sldId id="663" r:id="rId20"/>
    <p:sldId id="604" r:id="rId21"/>
    <p:sldId id="605" r:id="rId22"/>
    <p:sldId id="606" r:id="rId23"/>
    <p:sldId id="607" r:id="rId24"/>
    <p:sldId id="608" r:id="rId25"/>
    <p:sldId id="662" r:id="rId26"/>
    <p:sldId id="609" r:id="rId27"/>
    <p:sldId id="610" r:id="rId28"/>
    <p:sldId id="612" r:id="rId29"/>
    <p:sldId id="613" r:id="rId30"/>
    <p:sldId id="614" r:id="rId31"/>
    <p:sldId id="615" r:id="rId32"/>
    <p:sldId id="616" r:id="rId33"/>
    <p:sldId id="617" r:id="rId34"/>
    <p:sldId id="657" r:id="rId35"/>
    <p:sldId id="671" r:id="rId36"/>
    <p:sldId id="673" r:id="rId37"/>
    <p:sldId id="675" r:id="rId38"/>
    <p:sldId id="676" r:id="rId39"/>
    <p:sldId id="664" r:id="rId40"/>
    <p:sldId id="66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294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59BB6-9049-44EA-85AE-670D6080777D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0829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4122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352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1127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6287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4424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2863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193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109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02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884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04593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3827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3213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9754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2988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2339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31021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2131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78938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04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209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22368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4168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00025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00281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DAB6A-7A45-4426-9615-53F677DA94C3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8724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5DA5C-74B9-47AA-AD9B-F9BA13AD5062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88288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76017-E737-46A5-AFFB-BF9662B19D0C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45399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5DA5C-74B9-47AA-AD9B-F9BA13AD5062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74467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05117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2246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97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244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6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1915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46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1340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A8A026-4993-4CD4-8944-77BCD77ADD6C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116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n-US" altLang="en-US" dirty="0"/>
              <a:t>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</a:t>
            </a:r>
            <a:r>
              <a:rPr lang="en-US" altLang="en-US" dirty="0"/>
              <a:t>9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59812-9ACC-4768-B97F-CF75AF6B0AD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366710" y="967132"/>
            <a:ext cx="82073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κατασκευάσουμε μια 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για δρομολόγια τρένων.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Ένα  δρομολόγιο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περνά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από σταθμούς.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σταθμός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(μοναδικό) όνομα και διεύθυνση.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δρομολόγιο</a:t>
            </a:r>
            <a:r>
              <a:rPr lang="el-GR" sz="2400" dirty="0" smtClean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χαρακτηρίζεται από ένα (μοναδικό</a:t>
            </a:r>
            <a:r>
              <a:rPr lang="el-G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αριθμό, 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έχει έναν σταθμό ως αφετηρία, έναν σταθμό ως προορισμό, καθώς και ένα χρόνο αναχώρησης από την αφετηρία και ένα χρόνο άφιξης στον προορισμό.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κάθε δρομολόγιο έχει </a:t>
            </a:r>
            <a:r>
              <a:rPr lang="el-GR" sz="24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έναν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ενδιάμεσο σταθμό καθώς και ένα χρόνο άφιξης σε αυτόν.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5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695" y="5231408"/>
            <a:ext cx="8358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</a:t>
            </a:r>
            <a:r>
              <a:rPr lang="el-GR" sz="20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αλλάζει αν αντί για </a:t>
            </a:r>
            <a:r>
              <a:rPr lang="el-GR" sz="2000" b="1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«έναν τουλάχιστον»</a:t>
            </a:r>
            <a:r>
              <a:rPr lang="el-GR" sz="20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ενδιάμεσο σταθμό, έχουμε </a:t>
            </a:r>
            <a:r>
              <a:rPr lang="el-GR" sz="2000" b="1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«μηδέν ή περισσότερους</a:t>
            </a:r>
            <a:r>
              <a:rPr lang="el-GR" sz="2000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 ή με άλλα λόγια υπάρχουν και απευθείας δρομολόγια (δηλαδή, δρομολόγια χωρίς ενδιάμεσες στάσεις)</a:t>
            </a:r>
            <a:endParaRPr lang="el-GR" sz="2000" b="1" i="1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8878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3C01F-147E-47F6-8245-95A57FA74C4D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406400" y="1545157"/>
            <a:ext cx="8280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Οντότητες: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Πρωτάθλημα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Ομάδα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Παίκτης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ομάδες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συμμετέχουν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σε πρωταθλήματα και οι παίκτες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παίζουν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σε ομάδες.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τα </a:t>
            </a:r>
            <a:r>
              <a:rPr lang="el-GR" sz="20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πρωταθλήματα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και τις </a:t>
            </a:r>
            <a:r>
              <a:rPr lang="el-GR" sz="20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ομάδες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έχουμε το όνομα τους και για τους </a:t>
            </a:r>
            <a:r>
              <a:rPr lang="el-GR" sz="20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παίκτες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τον αριθμό τους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Τα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των πρωταθλημάτων είναι μοναδικά.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Σε κανένα πρωτάθλημα δε συμμετέχουν δυο ομάδες με το ίδιο όνομα, αλλά μπορεί να υπάρχουν ομάδες με το ίδιο όνομα σε διαφορετικά πρωταθλήματα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Σε καμιά ομάδα δεν υπάρχουν παίκτες με το ίδιο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αριθμό.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Ωστόσο, μπορεί να υπάρχουν παίκτες με το ίδιο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αριθμό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διαφορετικές ομάδες.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(ασθενείς οντότητες)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42376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(Τίτλος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Χρόνος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Διάρκεια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Τύπος)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504888" y="5409413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4215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141851" y="4459697"/>
            <a:ext cx="7774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367026" y="4487669"/>
            <a:ext cx="972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ιάρκεια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 rot="10800000" flipV="1">
            <a:off x="6629400" y="4475270"/>
            <a:ext cx="715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Τύπος</a:t>
            </a:r>
            <a:endParaRPr lang="el-G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688492" y="4306277"/>
            <a:ext cx="4822093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3829538" y="4321908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504866" y="4340665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90877" y="4321908"/>
            <a:ext cx="7816" cy="601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1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41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Τύπος</a:t>
                </a:r>
                <a:endParaRPr lang="el-GR" sz="2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37344" y="2366595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228601" y="5580747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είναι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i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γνωρίσματος 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υπάρχει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Υποθέτουμε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19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τον τίτλο, έτος, διάρκεια και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(έγχρωμη/ασπρόμαυρη)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έτος.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έπαιξε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ποια ταινία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18294" y="4032250"/>
            <a:ext cx="835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πληροφορίας και των περιορισμών ακεραιότητας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της δομής της πληροφορίας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είναι αποθηκευμένη στη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καθώς και των </a:t>
            </a:r>
            <a:r>
              <a:rPr lang="el-GR" sz="28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</a:t>
            </a:r>
            <a:r>
              <a:rPr lang="el-GR" sz="28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μοντέλου δεδομένων</a:t>
            </a:r>
            <a:r>
              <a:rPr lang="en-US" sz="28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8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41300" y="361044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497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15379" name="Text Box 4"/>
          <p:cNvSpPr txBox="1">
            <a:spLocks noChangeArrowheads="1"/>
          </p:cNvSpPr>
          <p:nvPr/>
        </p:nvSpPr>
        <p:spPr bwMode="auto">
          <a:xfrm>
            <a:off x="1891004" y="2421732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Τίτλος   Έτος     Διάρκεια   </a:t>
            </a:r>
            <a:r>
              <a:rPr lang="el-GR" sz="2000" dirty="0" smtClean="0"/>
              <a:t>Τύπος</a:t>
            </a:r>
            <a:endParaRPr lang="el-GR" sz="2000" b="1" dirty="0"/>
          </a:p>
        </p:txBody>
      </p:sp>
      <p:sp>
        <p:nvSpPr>
          <p:cNvPr id="15380" name="Rectangle 5"/>
          <p:cNvSpPr>
            <a:spLocks noChangeArrowheads="1"/>
          </p:cNvSpPr>
          <p:nvPr/>
        </p:nvSpPr>
        <p:spPr bwMode="auto">
          <a:xfrm>
            <a:off x="1891004" y="2421732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6"/>
          <p:cNvSpPr>
            <a:spLocks noChangeShapeType="1"/>
          </p:cNvSpPr>
          <p:nvPr/>
        </p:nvSpPr>
        <p:spPr bwMode="auto">
          <a:xfrm>
            <a:off x="2729204" y="242173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>
            <a:off x="3483429" y="242173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8"/>
          <p:cNvSpPr>
            <a:spLocks noChangeShapeType="1"/>
          </p:cNvSpPr>
          <p:nvPr/>
        </p:nvSpPr>
        <p:spPr bwMode="auto">
          <a:xfrm>
            <a:off x="4561114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/>
                <a:t>Όνομα-Ηθοποιού    Τίτλος      </a:t>
              </a:r>
              <a:r>
                <a:rPr lang="el-GR" sz="2000" dirty="0" smtClean="0"/>
                <a:t>Έτος  </a:t>
              </a:r>
              <a:endParaRPr lang="el-GR" sz="2000" dirty="0"/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Όνομα      Διεύθυνση       Έτος-Γέννησης</a:t>
            </a:r>
            <a:endParaRPr lang="el-GR" sz="2000" b="1" dirty="0"/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58800" y="14967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57200" y="2633690"/>
            <a:ext cx="807104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)-κλειδί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τις ίδιες τιμές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κλειδί,  αν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μπορούν να υπάρχουν σε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οποιοδήποτε στιγμιότυπο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δύο διαφορετικές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τις οποίες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err="1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υπερ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-κλειδί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18452" name="Text Box 4"/>
          <p:cNvSpPr txBox="1">
            <a:spLocks noChangeArrowheads="1"/>
          </p:cNvSpPr>
          <p:nvPr/>
        </p:nvSpPr>
        <p:spPr bwMode="auto">
          <a:xfrm>
            <a:off x="1739900" y="3897039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Τίτλος   Έτος     Διάρκεια 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Τύπος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3" name="Rectangle 5"/>
          <p:cNvSpPr>
            <a:spLocks noChangeArrowheads="1"/>
          </p:cNvSpPr>
          <p:nvPr/>
        </p:nvSpPr>
        <p:spPr bwMode="auto">
          <a:xfrm>
            <a:off x="1739900" y="3897039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4" name="Line 6"/>
          <p:cNvSpPr>
            <a:spLocks noChangeShapeType="1"/>
          </p:cNvSpPr>
          <p:nvPr/>
        </p:nvSpPr>
        <p:spPr bwMode="auto">
          <a:xfrm>
            <a:off x="2578100" y="389703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5" name="Line 7"/>
          <p:cNvSpPr>
            <a:spLocks noChangeShapeType="1"/>
          </p:cNvSpPr>
          <p:nvPr/>
        </p:nvSpPr>
        <p:spPr bwMode="auto">
          <a:xfrm>
            <a:off x="3220357" y="390828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56" name="Line 8"/>
          <p:cNvSpPr>
            <a:spLocks noChangeShapeType="1"/>
          </p:cNvSpPr>
          <p:nvPr/>
        </p:nvSpPr>
        <p:spPr bwMode="auto">
          <a:xfrm>
            <a:off x="4433094" y="389703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Όνομα      Διεύθυνση       Έτος-Γέννησης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19475" name="Text Box 4"/>
          <p:cNvSpPr txBox="1">
            <a:spLocks noChangeArrowheads="1"/>
          </p:cNvSpPr>
          <p:nvPr/>
        </p:nvSpPr>
        <p:spPr bwMode="auto">
          <a:xfrm>
            <a:off x="1905000" y="2384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  Διάρκεια 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Τύπος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6" name="Rectangle 5"/>
          <p:cNvSpPr>
            <a:spLocks noChangeArrowheads="1"/>
          </p:cNvSpPr>
          <p:nvPr/>
        </p:nvSpPr>
        <p:spPr bwMode="auto">
          <a:xfrm>
            <a:off x="1905000" y="23844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7" name="Line 6"/>
          <p:cNvSpPr>
            <a:spLocks noChangeShapeType="1"/>
          </p:cNvSpPr>
          <p:nvPr/>
        </p:nvSpPr>
        <p:spPr bwMode="auto">
          <a:xfrm>
            <a:off x="2743200" y="23844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8" name="Line 7"/>
          <p:cNvSpPr>
            <a:spLocks noChangeShapeType="1"/>
          </p:cNvSpPr>
          <p:nvPr/>
        </p:nvSpPr>
        <p:spPr bwMode="auto">
          <a:xfrm>
            <a:off x="3488093" y="23844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9" name="Line 8"/>
          <p:cNvSpPr>
            <a:spLocks noChangeShapeType="1"/>
          </p:cNvSpPr>
          <p:nvPr/>
        </p:nvSpPr>
        <p:spPr bwMode="auto">
          <a:xfrm>
            <a:off x="4572000" y="236654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</a:rPr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Όνομα-Ηθοποιού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Τίτλος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Έτος</a:t>
              </a:r>
              <a:endParaRPr lang="el-GR" sz="20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</a:rPr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</a:rPr>
              <a:t>      Διεύθυνση       Έτος-Γέννησης</a:t>
            </a:r>
            <a:endParaRPr lang="el-GR" sz="20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</a:rPr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25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129167"/>
            <a:ext cx="843121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παρακολούθησε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7187" y="13463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085768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8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37383" y="1937767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1757" y="4534746"/>
            <a:ext cx="8307125" cy="16312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</a:p>
          <a:p>
            <a:pPr algn="just"/>
            <a:endParaRPr lang="el-GR" sz="2000" i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Αυτό ισχύει για ΟΛΟΥΣ ΤΟΥΣ ΠΕΡΙΟΡΙΣΜΟΥΣ ΑΚΕΡΑΙΟΤΗΤΑΣ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23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587500"/>
            <a:ext cx="86746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σχέσεων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Λέμε ότι κάποια γνωρίσματα της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στην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Όταν τα γνωρίσματα μιας πλειάδας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σε μια άλλη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παίρνουν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 δεν είναι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362209" y="4040841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olidFill>
                  <a:schemeClr val="tx2">
                    <a:lumMod val="50000"/>
                  </a:schemeClr>
                </a:solidFill>
              </a:rPr>
              <a:t>ΤΑΙΝΙΑ      </a:t>
            </a:r>
          </a:p>
        </p:txBody>
      </p:sp>
      <p:sp>
        <p:nvSpPr>
          <p:cNvPr id="23575" name="Text Box 8"/>
          <p:cNvSpPr txBox="1">
            <a:spLocks noChangeArrowheads="1"/>
          </p:cNvSpPr>
          <p:nvPr/>
        </p:nvSpPr>
        <p:spPr bwMode="auto">
          <a:xfrm>
            <a:off x="1879859" y="4157146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</a:rPr>
              <a:t>     Διάρκεια 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</a:rPr>
              <a:t>Τύπος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6" name="Rectangle 9"/>
          <p:cNvSpPr>
            <a:spLocks noChangeArrowheads="1"/>
          </p:cNvSpPr>
          <p:nvPr/>
        </p:nvSpPr>
        <p:spPr bwMode="auto">
          <a:xfrm>
            <a:off x="1879859" y="4157146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7" name="Line 10"/>
          <p:cNvSpPr>
            <a:spLocks noChangeShapeType="1"/>
          </p:cNvSpPr>
          <p:nvPr/>
        </p:nvSpPr>
        <p:spPr bwMode="auto">
          <a:xfrm>
            <a:off x="2718059" y="4157146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8" name="Line 11"/>
          <p:cNvSpPr>
            <a:spLocks noChangeShapeType="1"/>
          </p:cNvSpPr>
          <p:nvPr/>
        </p:nvSpPr>
        <p:spPr bwMode="auto">
          <a:xfrm>
            <a:off x="3434961" y="414849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9" name="Line 12"/>
          <p:cNvSpPr>
            <a:spLocks noChangeShapeType="1"/>
          </p:cNvSpPr>
          <p:nvPr/>
        </p:nvSpPr>
        <p:spPr bwMode="auto">
          <a:xfrm>
            <a:off x="4559300" y="4157146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3" name="Text Box 13"/>
          <p:cNvSpPr txBox="1">
            <a:spLocks noChangeArrowheads="1"/>
          </p:cNvSpPr>
          <p:nvPr/>
        </p:nvSpPr>
        <p:spPr bwMode="auto">
          <a:xfrm>
            <a:off x="362209" y="5107641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ΠΑΙΖΕΙ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886209" y="5504516"/>
            <a:ext cx="5334000" cy="457200"/>
            <a:chOff x="1056" y="3082"/>
            <a:chExt cx="3360" cy="288"/>
          </a:xfrm>
        </p:grpSpPr>
        <p:sp>
          <p:nvSpPr>
            <p:cNvPr id="23571" name="Text Box 15"/>
            <p:cNvSpPr txBox="1">
              <a:spLocks noChangeArrowheads="1"/>
            </p:cNvSpPr>
            <p:nvPr/>
          </p:nvSpPr>
          <p:spPr bwMode="auto">
            <a:xfrm>
              <a:off x="1152" y="3120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Όνομα-Ηθοποιού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Τίτλος</a:t>
              </a:r>
              <a:r>
                <a:rPr lang="el-GR" sz="2000">
                  <a:solidFill>
                    <a:schemeClr val="tx2">
                      <a:lumMod val="50000"/>
                    </a:schemeClr>
                  </a:solidFill>
                </a:rPr>
                <a:t>     </a:t>
              </a:r>
              <a:r>
                <a:rPr lang="el-GR" sz="2000" u="sng">
                  <a:solidFill>
                    <a:schemeClr val="tx2">
                      <a:lumMod val="50000"/>
                    </a:schemeClr>
                  </a:solidFill>
                </a:rPr>
                <a:t> Έτος</a:t>
              </a:r>
              <a:endParaRPr lang="el-GR" sz="20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72" name="Rectangle 16"/>
            <p:cNvSpPr>
              <a:spLocks noChangeArrowheads="1"/>
            </p:cNvSpPr>
            <p:nvPr/>
          </p:nvSpPr>
          <p:spPr bwMode="auto">
            <a:xfrm>
              <a:off x="1056" y="308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73" name="Line 17"/>
            <p:cNvSpPr>
              <a:spLocks noChangeShapeType="1"/>
            </p:cNvSpPr>
            <p:nvPr/>
          </p:nvSpPr>
          <p:spPr bwMode="auto">
            <a:xfrm>
              <a:off x="3072" y="308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74" name="Line 18"/>
            <p:cNvSpPr>
              <a:spLocks noChangeShapeType="1"/>
            </p:cNvSpPr>
            <p:nvPr/>
          </p:nvSpPr>
          <p:spPr bwMode="auto">
            <a:xfrm>
              <a:off x="2400" y="308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3565" name="Line 19"/>
          <p:cNvSpPr>
            <a:spLocks noChangeShapeType="1"/>
          </p:cNvSpPr>
          <p:nvPr/>
        </p:nvSpPr>
        <p:spPr bwMode="auto">
          <a:xfrm flipV="1">
            <a:off x="4705609" y="5107641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6" name="Line 20"/>
          <p:cNvSpPr>
            <a:spLocks noChangeShapeType="1"/>
          </p:cNvSpPr>
          <p:nvPr/>
        </p:nvSpPr>
        <p:spPr bwMode="auto">
          <a:xfrm flipH="1">
            <a:off x="2495809" y="5107641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7" name="Line 21"/>
          <p:cNvSpPr>
            <a:spLocks noChangeShapeType="1"/>
          </p:cNvSpPr>
          <p:nvPr/>
        </p:nvSpPr>
        <p:spPr bwMode="auto">
          <a:xfrm flipV="1">
            <a:off x="2495809" y="465044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8" name="Line 22"/>
          <p:cNvSpPr>
            <a:spLocks noChangeShapeType="1"/>
          </p:cNvSpPr>
          <p:nvPr/>
        </p:nvSpPr>
        <p:spPr bwMode="auto">
          <a:xfrm>
            <a:off x="5385059" y="4834591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69" name="Line 23"/>
          <p:cNvSpPr>
            <a:spLocks noChangeShapeType="1"/>
          </p:cNvSpPr>
          <p:nvPr/>
        </p:nvSpPr>
        <p:spPr bwMode="auto">
          <a:xfrm>
            <a:off x="3145097" y="4834591"/>
            <a:ext cx="2239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570" name="Line 24"/>
          <p:cNvSpPr>
            <a:spLocks noChangeShapeType="1"/>
          </p:cNvSpPr>
          <p:nvPr/>
        </p:nvSpPr>
        <p:spPr bwMode="auto">
          <a:xfrm>
            <a:off x="3145097" y="4650441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2</a:t>
            </a:r>
            <a:endParaRPr lang="el-GR" sz="1800" baseline="-25000" dirty="0"/>
          </a:p>
        </p:txBody>
      </p:sp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2191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55600" y="1460501"/>
            <a:ext cx="83439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Έστω δύο σχήματα σχέσεων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l-GR" sz="2400" i="1" dirty="0" smtClean="0"/>
              <a:t>(</a:t>
            </a:r>
            <a:r>
              <a:rPr lang="en-US" sz="2400" i="1" dirty="0" smtClean="0"/>
              <a:t>X</a:t>
            </a:r>
            <a:r>
              <a:rPr lang="el-GR" sz="2400" i="1" dirty="0" smtClean="0"/>
              <a:t>)</a:t>
            </a:r>
            <a:r>
              <a:rPr lang="el-GR" sz="2400" dirty="0" smtClean="0"/>
              <a:t> και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l-GR" sz="2400" i="1" dirty="0" smtClean="0"/>
              <a:t>(</a:t>
            </a:r>
            <a:r>
              <a:rPr lang="en-US" sz="2400" i="1" dirty="0" smtClean="0"/>
              <a:t>Y</a:t>
            </a:r>
            <a:r>
              <a:rPr lang="el-GR" sz="2400" i="1" dirty="0" smtClean="0"/>
              <a:t>)</a:t>
            </a:r>
            <a:r>
              <a:rPr lang="el-GR" sz="2400" i="1" baseline="-25000" dirty="0" smtClean="0"/>
              <a:t>,  </a:t>
            </a:r>
            <a:r>
              <a:rPr lang="el-GR" sz="2400" dirty="0" smtClean="0"/>
              <a:t>ένα σύνολο</a:t>
            </a:r>
            <a:r>
              <a:rPr lang="en-US" sz="2400" dirty="0" smtClean="0"/>
              <a:t> </a:t>
            </a:r>
            <a:r>
              <a:rPr lang="el-GR" sz="2400" dirty="0" smtClean="0"/>
              <a:t>γνωρισμάτων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ξένο κλειδί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που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αναφέρεται</a:t>
            </a:r>
            <a:r>
              <a:rPr lang="el-GR" sz="2400" dirty="0" smtClean="0"/>
              <a:t> στην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αν </a:t>
            </a:r>
          </a:p>
          <a:p>
            <a:pPr marL="457200" indent="-457200" algn="just">
              <a:buAutoNum type="arabicParenBoth"/>
            </a:pPr>
            <a:r>
              <a:rPr lang="el-GR" sz="2400" dirty="0" smtClean="0"/>
              <a:t>το σύνολο </a:t>
            </a:r>
            <a:r>
              <a:rPr lang="en-US" sz="2400" i="1" dirty="0" smtClean="0"/>
              <a:t>F</a:t>
            </a:r>
            <a:r>
              <a:rPr lang="el-GR" sz="2400" dirty="0" smtClean="0"/>
              <a:t> αποτελείται από το ίδιο πλήθος και με το ίδιο πεδίο ορισμού γνωρίσματα όπως και το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πρωτεύον κλειδί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</a:p>
          <a:p>
            <a:pPr marL="457200" indent="-457200" algn="just">
              <a:buAutoNum type="arabicParenBoth"/>
            </a:pPr>
            <a:r>
              <a:rPr lang="el-GR" sz="2400" i="1" dirty="0" smtClean="0"/>
              <a:t>σε οποιοδήποτε στιγμιότυπο</a:t>
            </a:r>
            <a:r>
              <a:rPr lang="el-GR" sz="2400" dirty="0" smtClean="0"/>
              <a:t>, για μια πλειάδα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ισχύει ότι 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(α) όλα τα γνωρίσματα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dirty="0" smtClean="0"/>
              <a:t> έχουν την τιμή </a:t>
            </a:r>
            <a:r>
              <a:rPr lang="en-US" sz="2400" dirty="0" smtClean="0"/>
              <a:t>null </a:t>
            </a:r>
            <a:r>
              <a:rPr lang="el-GR" sz="2400" dirty="0" smtClean="0"/>
              <a:t>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(β) στο ίδιο στιγμιότυπο, υπάρχει μια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l-GR" sz="2400" dirty="0" smtClean="0"/>
              <a:t>τέτοια ώστε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[F]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[</a:t>
            </a:r>
            <a:r>
              <a:rPr lang="el-GR" sz="2400" i="1" dirty="0" smtClean="0"/>
              <a:t>Κ</a:t>
            </a:r>
            <a:r>
              <a:rPr lang="en-US" sz="2400" i="1" dirty="0" smtClean="0"/>
              <a:t>].</a:t>
            </a:r>
            <a:r>
              <a:rPr lang="en-US" sz="2400" dirty="0" smtClean="0"/>
              <a:t> </a:t>
            </a:r>
          </a:p>
          <a:p>
            <a:pPr marL="457200" indent="-457200" algn="just"/>
            <a:r>
              <a:rPr lang="el-GR" sz="2400" dirty="0" smtClean="0"/>
              <a:t>Λέμε ότι η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αναφέρεται στην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/>
            <a:r>
              <a:rPr lang="en-US" sz="2400" dirty="0" smtClean="0"/>
              <a:t>H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l-GR" sz="2400" dirty="0" smtClean="0"/>
              <a:t>καλείται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αναφερόμενη</a:t>
            </a:r>
            <a:r>
              <a:rPr lang="el-GR" sz="2400" i="1" dirty="0" smtClean="0"/>
              <a:t> </a:t>
            </a:r>
            <a:r>
              <a:rPr lang="el-GR" sz="2400" dirty="0" smtClean="0"/>
              <a:t>σχέση και η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αναφέρουσα</a:t>
            </a:r>
            <a:r>
              <a:rPr lang="el-GR" sz="2400" dirty="0" smtClean="0"/>
              <a:t> σχέση.</a:t>
            </a:r>
            <a:endParaRPr lang="el-GR" sz="2400" dirty="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εφαρμογές θα κτιστούν πάνω στα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Εννοιολογικός Σχεδιασμός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αποθηκευτούν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στη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είδους πληροφορία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315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571500" y="2332729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97DF59-E956-4A14-B3B8-7CC04E0F5FE4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48134" name="TextBox 6"/>
          <p:cNvSpPr txBox="1">
            <a:spLocks noChangeArrowheads="1"/>
          </p:cNvSpPr>
          <p:nvPr/>
        </p:nvSpPr>
        <p:spPr bwMode="auto">
          <a:xfrm>
            <a:off x="266700" y="1088321"/>
            <a:ext cx="86106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σχεδιάσουμε μια βάση δεδομένων στην οποία θα καταγράψουμε τις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προτιμήσεις φοιτητών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φαγητά που σερβίρουν εστιατόρια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φοιτητής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χαρακτηρίζεται από τον αριθμό μητρώο του και το όνομά του. Ο αριθμός μητρώου είναι μοναδικός.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εστιατόριο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(που είναι μοναδικό) και μια διεύθυνση. </a:t>
            </a:r>
            <a:endParaRPr lang="el-GR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 εστιατόριο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σερβίρει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φαγητά.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φαγητό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και μια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τιμή. Το όνομα του φαγητού είναι μοναδικό σε κάθε εστιατόριο, αλλά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εστιατόρια μπορεί να σερβίρουν ένα φαγητό με το ίδιο όνομα.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ίδιου φαγητού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είναι διαφορετική σε κάθε εστιατόριο. </a:t>
            </a:r>
            <a:endParaRPr lang="el-GR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ένα φοιτητή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αρέσει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 φαγητό που σερβίρει κάποιο εστιατόριο. Για παράδειγμα, στο φοιτητή Γιάννη αρέσει η «Καρμπονάρα» που σερβίρει το εστιατόριο «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La 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Trattoria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 (αλλά πιθανών όχι η «Καρμπονάρα» που σερβίρει το εστιατόριο «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Il 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Forno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»), ενώ στη φοιτήτρια Μαρία αρέσει ο «Μουσακάς» που σερβίρει  το εστιατόριο «Θωμάς».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φαγητό σερβίρεται τουλάχιστον από ένα εστιατόριο και κάθε εστιατόριο σερβίρει τουλάχιστον ένα φαγητό.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κάθε φοιτητή αρέσει τουλάχιστον ένα φαγητό, αλλά μπορεί να υπάρχουν φαγητά που δεν αρέσουν σε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κάποιο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φοιτητή.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21298"/>
            <a:ext cx="8229600" cy="900404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(ασθενείς οντότητες)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1161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28DC48-2564-4B62-877D-B844BB024EDA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2122488" y="5589588"/>
            <a:ext cx="489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-15645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(ιεραρχίες)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5217" name="Rectangle 1"/>
          <p:cNvSpPr>
            <a:spLocks noChangeArrowheads="1"/>
          </p:cNvSpPr>
          <p:nvPr/>
        </p:nvSpPr>
        <p:spPr bwMode="auto">
          <a:xfrm>
            <a:off x="274515" y="1031260"/>
            <a:ext cx="8255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που διατηρεί πληροφορίες για συλλόγους, φοιτητές και καθηγητές ενός Πανεπιστημίου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πιο συγκεκριμένα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σύλλογος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έναν τίτλο και ένα μοναδικό αναγνωριστικό.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φοιτητή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έχουμε το όνομά του και ένα μοναδικό αριθμό μητρώου.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Ένας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καθηγητής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και ένα μοναδικό αναγνωριστικό.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Οι 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φοιτητές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ανήκουν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έναν ή περισσότερους συλλόγους. Καταγράφουμε την ημερομηνία εγγραφής του φοιτητή στο σύλλογο. Κάθε σύλλογος έχει τουλάχιστον έναν φοιτητή ως μέλος</a:t>
            </a:r>
            <a:endParaRPr lang="el-GR" sz="16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Ένας καθηγητής είναι είτε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μερικής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είτε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πλήρους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απασχόλησης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Για έναν καθηγητή μερικής απασχόλησης καταγράφουμε το ποσοστό της απασχόλησής του. Για έναν καθηγητή πλήρους απασχόλησης καταγράφουμε τις ώρες γραφείου του.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σύλλογος έχει ακριβώς έναν καθηγητή ως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σύμβουλο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ο οποίος πρέπει να είναι καθηγητής πλήρους απασχόλησης.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Δώστε ένα μοντέλο Οντοτήτων/Συσχετίσεων.</a:t>
            </a:r>
          </a:p>
          <a:p>
            <a:pPr marR="0" lv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 αλλάζει στο μοντέλο Οντοτήτων/Συσχετίσεων αν δεν ισχύει ο περιορισμός ότι ο σύμβουλος καθηγητής πρέπει να είναι πλήρους απασχόλησης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7068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1F1D5E-A1F8-491D-805E-61DCAB9B40A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207169" y="962892"/>
            <a:ext cx="849788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σχεδιάσουμε μια βάση δεδομένων για επεισόδια τηλεοπτικών σειρών.  Στη βάση δεδομένων θέλουμε να έχουμε πληροφορία για: </a:t>
            </a:r>
            <a:endParaRPr lang="en-US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το όνομα τους, την ημερομηνία γέννησής τους, το φύλο τους και την πόλη που γεννήθηκαν. Θεωρείστε ότι ένας ηθοποιός προσδιορίζεται μοναδικά από τον συνδυασμό του ονόματος και της ημερομηνίας γέννησής του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Κανάλι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το όνομα</a:t>
            </a:r>
            <a:r>
              <a:rPr lang="en-US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είναι μοναδικά ανά κανάλι, τη διεύθυνση και το έτος ίδρυσης του.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Τηλεοπτικές Σειρές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τον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είναι μοναδικός, μια περιγραφή καθώς και το είδος της σειράς (πχ., δράμα, κωμωδία). Μια σειρά μπορεί να έχει ένα ή παραπάνω είδη. Διατηρούμε επίσης και το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κανάλι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στα οποία προβάλλεται. Όλα τα επεισόδια μιας σειράς προβάλλονται από το ίδιο κανάλι. Όλες οι σειρές προβάλλονται σε κάποιο κανάλι, αλλά μπορεί να υπάρχουν κανάλια που δεν προβάλλουν σειρές.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Επεισόδια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τηλεοπτική σειρά έχει επεισόδια. Κάθε επεισόδιο έχει έναν αριθμό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επεισοδίου, μια 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ημερομηνία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μια διάρκεια. Επεισόδια της ίδιας σειράς δεν μπορούν να έχουν τον ίδιο αριθμό.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Εμφανίσεις Ηθοποιού – Ρόλοι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: Οι ηθοποιοί εμφανίζονται σε συγκεκριμένα επεισόδια τηλεοπτικών σειρών υποδυόμενοι έναν ρόλο (π.χ., «Ντάλια», «</a:t>
            </a:r>
            <a:r>
              <a:rPr lang="el-GR" sz="1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Ζουμπουλία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») που μπορεί να είναι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διαφορετικός σε κάθε επεισόδιο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Σε κάθε επεισόδιο παίζει τουλάχιστον ένας ηθοποιός, αλλά μπορεί να υπάρχουν ηθοποιοί που δεν έχουν παίξει σε κανένα επεισόδιο.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1313" y="112512"/>
            <a:ext cx="8229600" cy="515493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83330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28DC48-2564-4B62-877D-B844BB024EDA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2122488" y="5589588"/>
            <a:ext cx="489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352257" name="Rectangle 1"/>
          <p:cNvSpPr>
            <a:spLocks noChangeArrowheads="1"/>
          </p:cNvSpPr>
          <p:nvPr/>
        </p:nvSpPr>
        <p:spPr bwMode="auto">
          <a:xfrm>
            <a:off x="203200" y="957235"/>
            <a:ext cx="8636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σχεδιάσουμε μια βάση δεδομένων για γυμναστήρια και τους εργαζόμενούς τους, συγκεκριμένα, θέλουμε να έχουμε την παρακάτω πληροφορία.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γυμναστήριο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όνομα (που είναι μοναδικό), μια διεύθυνση που αποτελείται από την οδό, αριθμό, και ταχυδρομικό κώδικα και τέλος ένα ή περισσότερα τηλέφωνα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εργαζόμενος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έχει ένα μοναδικό  ΑΤ και επίσης διατηρούμε και το όνομά του.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Ένας εργαζόμενος μπορεί να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δουλεύει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σε πολλά γυμναστήρια.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παράδειγμα, ο εργαζόμενος  με ΑΤ ΜΝ203910 μπορεί να δουλεύει και στο γυμναστήριο με όνομα «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Ioannina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Fitness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  και στο γυμναστήριο με όνομα «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HDV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».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εργαζόμενο, καταγράφουμε και το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ποσοστό του χρόνου 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δουλεύει σε ένα γυμναστήριο.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παράδειγμα, για τον  παραπάνω εργαζόμενο με ΑΤ ΜΝ203910 ότι δουλεύει π.χ., 50% στο γυμναστήριο «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Ioannina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Fitness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 και 50% στο γυμναστήριο «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HDV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Κάποιοι από τους εργαζομένους έχουν μία από τις παρακάτω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ειδικότητες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γραμματέας, προσωπικός γυμναστής και διευθυντής. Κάθε εργαζόμενος έχει το πολύ μία (δηλαδή, μία ή καμία) ειδικότητα.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Κάθε διευθυντής </a:t>
            </a:r>
            <a:r>
              <a:rPr lang="el-GR" sz="1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διευθύνει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ένα ή περισσότερα γυμναστήρια. Κάθε γυμναστήριο έχει ακριβώς έναν διευθυντή. 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προσωπικό γυμναστή διατηρούμε και το είδος (ένα ή περισσότερα) των γνώσεων του (πχ 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yoga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αεροβική, κλπ).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κατάλληλο μοντέλο Οντοτήτων/Συσχετίσεων. 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(ιεραρχίες)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66423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31800" y="368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μιας Βάσης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322562"/>
              </p:ext>
            </p:extLst>
          </p:nvPr>
        </p:nvGraphicFramePr>
        <p:xfrm>
          <a:off x="508000" y="2616200"/>
          <a:ext cx="804545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Visio" r:id="rId4" imgW="5701696" imgH="1626140" progId="Visio.Drawing.11">
                  <p:embed/>
                </p:oleObj>
              </mc:Choice>
              <mc:Fallback>
                <p:oleObj name="Visio" r:id="rId4" imgW="5701696" imgH="162614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6200"/>
                        <a:ext cx="8045450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6900" y="1638301"/>
            <a:ext cx="704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ΠΡΟΣΟΧΗ - το παρακάτω σχήμα για ταινίες είναι διαφορετικό από αυτό στις προηγούμενες διαφάνειες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99796" y="5449078"/>
            <a:ext cx="59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 Υποθέτουμε μια τιμή για το </a:t>
            </a:r>
            <a:r>
              <a:rPr lang="en-US" dirty="0" smtClean="0"/>
              <a:t>Genre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4</a:t>
            </a:fld>
            <a:endParaRPr lang="el-GR" altLang="en-US" dirty="0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ποιες εφαρμογές θα κτιστούν πάνω στα δεδομένα --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--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αποθηκευτούν  στη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είδους πληροφορία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ακεραιότητας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7888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του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49577" y="1447800"/>
          <a:ext cx="8345069" cy="38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5" name="Visio" r:id="rId4" imgW="6691304" imgH="3071438" progId="Visio.Drawing.11">
                  <p:embed/>
                </p:oleObj>
              </mc:Choice>
              <mc:Fallback>
                <p:oleObj name="Visio" r:id="rId4" imgW="6691304" imgH="3071438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7" y="1447800"/>
                        <a:ext cx="8345069" cy="38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επιλεγμένου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endParaRPr lang="el-G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53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6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</a:t>
            </a:r>
            <a:r>
              <a:rPr lang="el-GR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βάσης δεδομένων</a:t>
            </a:r>
            <a:endParaRPr lang="el-GR" altLang="en-US" sz="2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</a:t>
            </a:r>
            <a:r>
              <a:rPr lang="el-GR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βάσης </a:t>
            </a:r>
            <a:r>
              <a:rPr lang="el-GR" altLang="en-US" sz="24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δεδόμένων</a:t>
            </a:r>
            <a:r>
              <a:rPr lang="el-GR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(κατάσταση 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443413" y="1654629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3" grpId="0"/>
      <p:bldP spid="83974" grpId="0"/>
      <p:bldP spid="83975" grpId="0" animBg="1"/>
      <p:bldP spid="83976" grpId="0" animBg="1"/>
      <p:bldP spid="839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 smtClean="0"/>
              <a:t>Παραδείγματα εννοιολογικού σχεδιασμού (Ο/Σ)</a:t>
            </a:r>
          </a:p>
          <a:p>
            <a:pPr marL="971550" lvl="1" indent="-514350">
              <a:buFont typeface="+mj-lt"/>
              <a:buAutoNum type="romanUcPeriod"/>
            </a:pPr>
            <a:r>
              <a:rPr lang="el-GR" sz="3200" dirty="0" smtClean="0"/>
              <a:t>Το σχεσιακό μοντέλο</a:t>
            </a:r>
            <a:endParaRPr lang="el-GR" sz="3200" dirty="0"/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/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5212" y="2239349"/>
            <a:ext cx="83135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Βάσεις Δεδομένων </a:t>
            </a:r>
          </a:p>
          <a:p>
            <a:r>
              <a:rPr lang="el-GR" sz="2800" dirty="0"/>
              <a:t>	</a:t>
            </a:r>
            <a:r>
              <a:rPr lang="el-GR" sz="2800" dirty="0" smtClean="0"/>
              <a:t>Δευτέρα 4μμ-6μμ (αντί Πέμπτης 2μμ-4μμ)</a:t>
            </a:r>
          </a:p>
          <a:p>
            <a:r>
              <a:rPr lang="el-GR" sz="2800" b="1" dirty="0" smtClean="0"/>
              <a:t>Δίκτυα Υπολογιστών Ι</a:t>
            </a:r>
          </a:p>
          <a:p>
            <a:r>
              <a:rPr lang="el-GR" sz="2800" dirty="0"/>
              <a:t>	</a:t>
            </a:r>
            <a:r>
              <a:rPr lang="el-GR" sz="2800" dirty="0" smtClean="0"/>
              <a:t>Πέμπτη 2μμ-4μμ (αντί Τρίτης)</a:t>
            </a:r>
          </a:p>
          <a:p>
            <a:endParaRPr lang="el-GR" sz="2800" dirty="0" smtClean="0"/>
          </a:p>
          <a:p>
            <a:r>
              <a:rPr lang="el-GR" sz="2800" dirty="0" smtClean="0"/>
              <a:t>Οι αλλαγές ισχύουν από αυτή την εβδομάδα</a:t>
            </a:r>
            <a:endParaRPr lang="el-GR" sz="2800" dirty="0"/>
          </a:p>
          <a:p>
            <a:r>
              <a:rPr lang="el-GR" sz="2800" dirty="0" smtClean="0"/>
              <a:t> </a:t>
            </a:r>
            <a:endParaRPr lang="el-G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75253" y="677397"/>
            <a:ext cx="859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Αλλαγές στο Πρόγραμμα Μαθημάτων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25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4ED83-045C-41AD-97AA-26F2DC02B057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23850" y="1090613"/>
            <a:ext cx="835183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Υποθέστε ότι σας έχουν προσλάβει σε ένα τμήμα «Επιστήμης Πουλερικών»</a:t>
            </a:r>
            <a:b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και σας ζητούν να σχεδιάστε τη βάση δεδομένων τους.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Το βασικό πρόβλημα είναι η αποθήκευση πληροφορίας σχετικά με μια σειρά από</a:t>
            </a:r>
            <a:b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πειράματα πάνω στον τρόπο εκτροφής κοτόπουλων.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Κάθε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κοτόπουλο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έχει έναν όνομα, ένα είδος, μια ημερομηνία γέννησης και ένα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μοναδικό αριθμό που ονομάζεται ID-κοτόπουλου.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Τα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πειράματα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έχουν ένα όνομα, ένα μοναδικό αριθμό που ονομάζεται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ID-πειράματος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μια ημερομηνία έναρξης και μια ημερομηνία περάτωσης.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Για κάθε κοτόπουλο που συμμετέχει σε κάθε πείραμα, πρέπει να καταγράψετε το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βάρος του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πριν και μετά το πείραμα.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Κάθε κοτόπουλο συμμετέχει το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πολύ σε ένα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πείραμα άλλα σε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πείραμα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μπορούν να συμμετέχουν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πολλά κοτόπουλα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. Επίσης, κάθε πείραμα αφορά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τουλάχιστον ένα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κοτόπουλο.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Σχεδιάστε το διάγραμμα Οντοτήτων/Συσχετίσεων (Ο/Σ) που αναπαριστά την παραπάνω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πληροφορία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81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</TotalTime>
  <Words>3073</Words>
  <Application>Microsoft Office PowerPoint</Application>
  <PresentationFormat>On-screen Show (4:3)</PresentationFormat>
  <Paragraphs>402</Paragraphs>
  <Slides>40</Slides>
  <Notes>39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Visio</vt:lpstr>
      <vt:lpstr>PowerPoint Presentation</vt:lpstr>
      <vt:lpstr>Μοντελοποίηση</vt:lpstr>
      <vt:lpstr>Βήματα Σχεδιασμού</vt:lpstr>
      <vt:lpstr>Βήματα Σχεδιασμού</vt:lpstr>
      <vt:lpstr>PowerPoint Presentation</vt:lpstr>
      <vt:lpstr>Σχήμα και Στιγμιότυπο </vt:lpstr>
      <vt:lpstr>PowerPoint Presentation</vt:lpstr>
      <vt:lpstr>PowerPoint Presentation</vt:lpstr>
      <vt:lpstr>Άσκηση</vt:lpstr>
      <vt:lpstr>Παράδειγμα</vt:lpstr>
      <vt:lpstr>Παράδειγμα (ασθενείς οντότητες)</vt:lpstr>
      <vt:lpstr>Σχήμα Σχέσης</vt:lpstr>
      <vt:lpstr>PowerPoint Presentation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Παράδειγμα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 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PowerPoint Presentation</vt:lpstr>
      <vt:lpstr>Παράδειγμα (ασθενείς οντότητες)</vt:lpstr>
      <vt:lpstr>Παράδειγμα (ιεραρχίες)</vt:lpstr>
      <vt:lpstr>Άσκηση</vt:lpstr>
      <vt:lpstr>Άσκηση (ιεραρχίες)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Bάσεις Δεδομένων</dc:title>
  <dc:creator>Evaggelia Pitoura</dc:creator>
  <cp:lastModifiedBy>pitoura</cp:lastModifiedBy>
  <cp:revision>314</cp:revision>
  <dcterms:created xsi:type="dcterms:W3CDTF">2013-06-13T09:19:30Z</dcterms:created>
  <dcterms:modified xsi:type="dcterms:W3CDTF">2018-10-22T09:20:42Z</dcterms:modified>
</cp:coreProperties>
</file>