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3"/>
  </p:notesMasterIdLst>
  <p:sldIdLst>
    <p:sldId id="505" r:id="rId3"/>
    <p:sldId id="457" r:id="rId4"/>
    <p:sldId id="459" r:id="rId5"/>
    <p:sldId id="458" r:id="rId6"/>
    <p:sldId id="460" r:id="rId7"/>
    <p:sldId id="522" r:id="rId8"/>
    <p:sldId id="507" r:id="rId9"/>
    <p:sldId id="509" r:id="rId10"/>
    <p:sldId id="510" r:id="rId11"/>
    <p:sldId id="508" r:id="rId12"/>
    <p:sldId id="464" r:id="rId13"/>
    <p:sldId id="463" r:id="rId14"/>
    <p:sldId id="467" r:id="rId15"/>
    <p:sldId id="468" r:id="rId16"/>
    <p:sldId id="469" r:id="rId17"/>
    <p:sldId id="465" r:id="rId18"/>
    <p:sldId id="523" r:id="rId19"/>
    <p:sldId id="512" r:id="rId20"/>
    <p:sldId id="470" r:id="rId21"/>
    <p:sldId id="496" r:id="rId22"/>
    <p:sldId id="516" r:id="rId23"/>
    <p:sldId id="473" r:id="rId24"/>
    <p:sldId id="474" r:id="rId25"/>
    <p:sldId id="503" r:id="rId26"/>
    <p:sldId id="517" r:id="rId27"/>
    <p:sldId id="518" r:id="rId28"/>
    <p:sldId id="500" r:id="rId29"/>
    <p:sldId id="501" r:id="rId30"/>
    <p:sldId id="502" r:id="rId31"/>
    <p:sldId id="497" r:id="rId32"/>
    <p:sldId id="475" r:id="rId33"/>
    <p:sldId id="498" r:id="rId34"/>
    <p:sldId id="466" r:id="rId35"/>
    <p:sldId id="477" r:id="rId36"/>
    <p:sldId id="478" r:id="rId37"/>
    <p:sldId id="482" r:id="rId38"/>
    <p:sldId id="481" r:id="rId39"/>
    <p:sldId id="520" r:id="rId40"/>
    <p:sldId id="483" r:id="rId41"/>
    <p:sldId id="484" r:id="rId42"/>
    <p:sldId id="485" r:id="rId43"/>
    <p:sldId id="486" r:id="rId44"/>
    <p:sldId id="504" r:id="rId45"/>
    <p:sldId id="487" r:id="rId46"/>
    <p:sldId id="488" r:id="rId47"/>
    <p:sldId id="519" r:id="rId48"/>
    <p:sldId id="492" r:id="rId49"/>
    <p:sldId id="521" r:id="rId50"/>
    <p:sldId id="511" r:id="rId51"/>
    <p:sldId id="524" r:id="rId52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 autoAdjust="0"/>
    <p:restoredTop sz="94671" autoAdjust="0"/>
  </p:normalViewPr>
  <p:slideViewPr>
    <p:cSldViewPr snapToGrid="0">
      <p:cViewPr varScale="1">
        <p:scale>
          <a:sx n="103" d="100"/>
          <a:sy n="103" d="100"/>
        </p:scale>
        <p:origin x="57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026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13</a:t>
            </a:fld>
            <a:endParaRPr lang="el-G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14</a:t>
            </a:fld>
            <a:endParaRPr lang="el-G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15</a:t>
            </a:fld>
            <a:endParaRPr lang="el-G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www.infoworld.com</a:t>
            </a:r>
            <a:r>
              <a:rPr lang="en-US" dirty="0" smtClean="0"/>
              <a:t>/article/2916057/open-source-software/open-source-threatens-to-eat-the-database-</a:t>
            </a:r>
            <a:r>
              <a:rPr lang="en-US" dirty="0" err="1" smtClean="0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23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54A9DA-87E5-4B05-A7EB-938C420E9414}" type="slidenum">
              <a:rPr lang="el-GR" altLang="en-US" sz="1300">
                <a:latin typeface="Times New Roman" pitchFamily="18" charset="0"/>
              </a:rPr>
              <a:pPr/>
              <a:t>27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2093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11C1AA1-D90D-43AE-8DC4-04FDFD8712FC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5559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33</a:t>
            </a:fld>
            <a:endParaRPr lang="el-G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42</a:t>
            </a:fld>
            <a:endParaRPr lang="el-G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43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47</a:t>
            </a:fld>
            <a:endParaRPr lang="el-G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50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893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5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6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8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lhcb-public.web.cern.ch</a:t>
            </a:r>
            <a:r>
              <a:rPr lang="en-US" dirty="0" smtClean="0"/>
              <a:t>/</a:t>
            </a:r>
            <a:r>
              <a:rPr lang="en-US" dirty="0" err="1" smtClean="0"/>
              <a:t>lhcb</a:t>
            </a:r>
            <a:r>
              <a:rPr lang="en-US" dirty="0" smtClean="0"/>
              <a:t>-public/en/Data%20Collection/Triggers2-en.html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home.cern</a:t>
            </a:r>
            <a:r>
              <a:rPr lang="en-US" dirty="0" smtClean="0"/>
              <a:t>/about/computing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cds.cern.ch</a:t>
            </a:r>
            <a:r>
              <a:rPr lang="en-US" dirty="0" smtClean="0"/>
              <a:t>/record/1165534/files/CERN-Brochure-2009-003-Eng.pdf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 smtClean="0"/>
              <a:t>Ευαγγελία </a:t>
            </a:r>
            <a:r>
              <a:rPr lang="el-GR" dirty="0" err="1" smtClean="0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amazon.com/exec/obidos/subst/home/redirect.html/ref=nh_gateway/002-7972088-567926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1317625"/>
            <a:ext cx="711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0" hangingPunct="0"/>
            <a:r>
              <a:rPr lang="el-GR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234" y="4152385"/>
            <a:ext cx="1989092" cy="220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57" y="3788527"/>
            <a:ext cx="1625600" cy="1625600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1241306" y="3167631"/>
            <a:ext cx="1512277" cy="1591042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10</a:t>
            </a:fld>
            <a:endParaRPr lang="el-GR" alt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3359" y="1446748"/>
            <a:ext cx="8275909" cy="248757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Πανταχού παρόντες αισθητήρες και καταγραφείς</a:t>
            </a:r>
            <a:r>
              <a:rPr lang="en-US" dirty="0" smtClean="0"/>
              <a:t>: </a:t>
            </a:r>
            <a:r>
              <a:rPr lang="el-GR" dirty="0" smtClean="0"/>
              <a:t>Κάμερες, κινητά,</a:t>
            </a:r>
            <a:r>
              <a:rPr lang="en-US" dirty="0" smtClean="0"/>
              <a:t> </a:t>
            </a:r>
            <a:r>
              <a:rPr lang="el-GR" dirty="0" smtClean="0"/>
              <a:t>κοινωνικά δίκτυα,</a:t>
            </a:r>
            <a:r>
              <a:rPr lang="el-GR" dirty="0"/>
              <a:t> </a:t>
            </a:r>
            <a:r>
              <a:rPr lang="el-GR" dirty="0" smtClean="0"/>
              <a:t>μεγάλα επιστημονικά πειράματα (βιολογία, αστρονομία, φυσική, ιατρική, ….)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 smtClean="0"/>
              <a:t>Διατύπωση ερωτήσεων και ανάλυση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l-GR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l-GR" dirty="0" smtClean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11</a:t>
            </a:fld>
            <a:endParaRPr lang="el-GR" altLang="en-US" smtClean="0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</a:t>
            </a: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 smtClean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12</a:t>
            </a:fld>
            <a:endParaRPr lang="el-GR" altLang="en-US" dirty="0" smtClean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ΒΔ υπάρχουν παντού</a:t>
            </a:r>
            <a:endParaRPr lang="el-GR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 Κοινά θέματα – τι προσφέρουν: 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μοντελοποίηση,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έλεγχος πλεονασμού, περιορισμοί ακεραιότητας</a:t>
            </a:r>
            <a:endParaRPr lang="el-GR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αποδοτική επεξεργασία ερωτήσεων (</a:t>
            </a:r>
            <a:r>
              <a:rPr lang="en-US" sz="2000" dirty="0" smtClean="0">
                <a:solidFill>
                  <a:srgbClr val="FF0000"/>
                </a:solidFill>
              </a:rPr>
              <a:t>queries)</a:t>
            </a:r>
            <a:r>
              <a:rPr lang="el-GR" sz="2000" dirty="0" smtClean="0">
                <a:solidFill>
                  <a:srgbClr val="FF0000"/>
                </a:solidFill>
              </a:rPr>
              <a:t> (ευρετήρια, βελτιστοποίηση)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rgbClr val="FF0000"/>
                </a:solidFill>
              </a:rPr>
              <a:t> μόνιμη αποθήκευση</a:t>
            </a:r>
            <a:r>
              <a:rPr lang="en-US" sz="2000" dirty="0" smtClean="0">
                <a:solidFill>
                  <a:srgbClr val="FF0000"/>
                </a:solidFill>
              </a:rPr>
              <a:t> (persistent storage)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ενημέρωση δεδομένων</a:t>
            </a:r>
            <a:endParaRPr lang="el-GR" sz="2000" dirty="0">
              <a:solidFill>
                <a:srgbClr val="FF0000"/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l-GR" sz="2000" i="1" dirty="0" smtClean="0">
                <a:solidFill>
                  <a:schemeClr val="tx2">
                    <a:lumMod val="50000"/>
                  </a:schemeClr>
                </a:solidFill>
              </a:rPr>
              <a:t>ορθότητα λειτουργίας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: Πως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θα διασφαλίσουμε την ορθότητά τους κατά τη διάρκεια αποτυχιών και ταυτόχρονης προσπέλασης από πολλούς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χρήστες, ανάκαμψη από σφάλματα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Επίσης: θέματα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ασφάλειας,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δικαιωμάτων/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προσπέλασης,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13</a:t>
            </a:fld>
            <a:endParaRPr lang="el-GR" altLang="en-US" smtClean="0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περισσότερα)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Μόνιμη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αποθήκευση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smtClean="0"/>
              <a:t>Γιατί χρειαζόμαστε ειδικό λογισμικό;</a:t>
            </a:r>
            <a:endParaRPr lang="el-GR" sz="28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14</a:t>
            </a:fld>
            <a:endParaRPr lang="el-GR" altLang="en-US" smtClean="0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15</a:t>
            </a:fld>
            <a:endParaRPr lang="el-GR" altLang="en-US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 smtClean="0"/>
              <a:t>Λειτουργικό</a:t>
            </a:r>
            <a:r>
              <a:rPr lang="en-US" sz="1800" dirty="0" smtClean="0"/>
              <a:t> </a:t>
            </a:r>
            <a:r>
              <a:rPr lang="el-GR" sz="1800" dirty="0" smtClean="0"/>
              <a:t>Σύστημα</a:t>
            </a:r>
            <a:endParaRPr lang="el-GR" sz="1800" dirty="0"/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16</a:t>
            </a:fld>
            <a:endParaRPr lang="el-GR" altLang="en-US" smtClean="0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7" y="1283553"/>
            <a:ext cx="8196111" cy="431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19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99547" y="1560382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97967" y="3571406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19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765111" y="1315001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</a:t>
            </a: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ένα 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τα παραπάνω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(κανονικές μορφές, σχεσιακή άλγεβρα)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 smtClean="0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</a:t>
            </a:r>
            <a:r>
              <a:rPr lang="en-US" altLang="en-US" dirty="0" smtClean="0"/>
              <a:t>2018-2019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20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έματα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ενός ΣΔΒΔ (το εσωτερικό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γνώσεις και δεξιότητες για τη διαχείριση δεδομένων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21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i="1" dirty="0" smtClean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22</a:t>
            </a:fld>
            <a:endParaRPr lang="el-GR" altLang="en-US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Εννοιολογικό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(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23</a:t>
            </a:fld>
            <a:endParaRPr lang="el-GR" altLang="en-US" smtClean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των </a:t>
            </a:r>
            <a:r>
              <a:rPr lang="el-GR" sz="28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επιπέδου, περισσότερο αφηρημένη περιγραφή της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</a:t>
            </a:r>
            <a:r>
              <a:rPr lang="el-GR" sz="2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  <a:endParaRPr lang="el-GR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25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723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ΣΔΒΔ για μαθήματα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Φοιτητές</a:t>
            </a:r>
            <a:endParaRPr lang="en-US" dirty="0"/>
          </a:p>
          <a:p>
            <a:pPr lvl="1"/>
            <a:r>
              <a:rPr lang="el-GR" dirty="0" smtClean="0"/>
              <a:t>Μαθήματα</a:t>
            </a:r>
            <a:endParaRPr lang="en-US" dirty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 smtClean="0"/>
              <a:t>Ποιος φοιτητής παρακολουθεί ποιο μάθημα</a:t>
            </a:r>
            <a:endParaRPr lang="en-US" dirty="0" smtClean="0"/>
          </a:p>
          <a:p>
            <a:pPr lvl="1"/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477125" y="5235413"/>
            <a:ext cx="285750" cy="514350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name: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gpa</a:t>
            </a:r>
            <a:r>
              <a:rPr lang="en-US" dirty="0" smtClean="0"/>
              <a:t>: </a:t>
            </a:r>
            <a:r>
              <a:rPr lang="en-US" i="1" dirty="0" smtClean="0"/>
              <a:t>float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 smtClean="0"/>
              <a:t>(cid: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cname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credits: </a:t>
            </a:r>
            <a:r>
              <a:rPr lang="en-US" i="1" dirty="0" err="1" smtClean="0"/>
              <a:t>int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string, </a:t>
            </a:r>
            <a:r>
              <a:rPr lang="en-US" dirty="0" smtClean="0"/>
              <a:t>cid</a:t>
            </a:r>
            <a:r>
              <a:rPr lang="en-US" i="1" dirty="0" smtClean="0"/>
              <a:t>: string, </a:t>
            </a:r>
            <a:r>
              <a:rPr lang="en-US" dirty="0" smtClean="0"/>
              <a:t>grade</a:t>
            </a:r>
            <a:r>
              <a:rPr lang="en-US" i="1" dirty="0" smtClean="0"/>
              <a:t>: string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54562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742950"/>
                <a:gridCol w="5715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Bob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Mary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credits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564-2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417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Grade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6AE99C-8353-43CA-927D-479B3D8311E0}" type="slidenum">
              <a:rPr lang="el-GR" alt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27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3137694" y="4422835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3825875" y="444255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4942438" y="444255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84438" y="3716338"/>
            <a:ext cx="37338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 Φυσικό 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(ή </a:t>
            </a: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εσωτερικό)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987675" y="2636838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Εννοιολογικό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2987675" y="2636838"/>
            <a:ext cx="26670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396875" y="1662113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1</a:t>
            </a:r>
          </a:p>
        </p:txBody>
      </p:sp>
      <p:sp>
        <p:nvSpPr>
          <p:cNvPr id="38925" name="Rectangle 14"/>
          <p:cNvSpPr>
            <a:spLocks noChangeArrowheads="1"/>
          </p:cNvSpPr>
          <p:nvPr/>
        </p:nvSpPr>
        <p:spPr bwMode="auto">
          <a:xfrm>
            <a:off x="3968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6" name="Text Box 15"/>
          <p:cNvSpPr txBox="1">
            <a:spLocks noChangeArrowheads="1"/>
          </p:cNvSpPr>
          <p:nvPr/>
        </p:nvSpPr>
        <p:spPr bwMode="auto">
          <a:xfrm>
            <a:off x="5959475" y="166211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</a:t>
            </a:r>
            <a:endParaRPr lang="el-GR" alt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7" name="Rectangle 16"/>
          <p:cNvSpPr>
            <a:spLocks noChangeArrowheads="1"/>
          </p:cNvSpPr>
          <p:nvPr/>
        </p:nvSpPr>
        <p:spPr bwMode="auto">
          <a:xfrm>
            <a:off x="59594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8" name="Line 26"/>
          <p:cNvSpPr>
            <a:spLocks noChangeShapeType="1"/>
          </p:cNvSpPr>
          <p:nvPr/>
        </p:nvSpPr>
        <p:spPr bwMode="auto">
          <a:xfrm flipH="1">
            <a:off x="5807075" y="2195513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7"/>
          <p:cNvSpPr>
            <a:spLocks noChangeShapeType="1"/>
          </p:cNvSpPr>
          <p:nvPr/>
        </p:nvSpPr>
        <p:spPr bwMode="auto">
          <a:xfrm>
            <a:off x="2149475" y="2271713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8"/>
          <p:cNvSpPr>
            <a:spLocks noChangeShapeType="1"/>
          </p:cNvSpPr>
          <p:nvPr/>
        </p:nvSpPr>
        <p:spPr bwMode="auto">
          <a:xfrm>
            <a:off x="4206875" y="31099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29"/>
          <p:cNvSpPr txBox="1">
            <a:spLocks noChangeArrowheads="1"/>
          </p:cNvSpPr>
          <p:nvPr/>
        </p:nvSpPr>
        <p:spPr bwMode="auto">
          <a:xfrm>
            <a:off x="4587875" y="3186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2" name="Text Box 30"/>
          <p:cNvSpPr txBox="1">
            <a:spLocks noChangeArrowheads="1"/>
          </p:cNvSpPr>
          <p:nvPr/>
        </p:nvSpPr>
        <p:spPr bwMode="auto">
          <a:xfrm>
            <a:off x="6188075" y="2424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5735638" y="4186238"/>
            <a:ext cx="328706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λεπτομέρειες σχετικά με την αποθήκευση και τους δρόμους προσπέλασης</a:t>
            </a:r>
          </a:p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Πως οι σχέσεις αποθηκεύονται στο δίσκο, ευρετήρια, κλπ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323850" y="2708275"/>
            <a:ext cx="2519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τα αποθηκευμένα δεδομένα με βάση το μοντέλο δεδομένων</a:t>
            </a:r>
          </a:p>
        </p:txBody>
      </p:sp>
      <p:sp>
        <p:nvSpPr>
          <p:cNvPr id="38935" name="Text Box 35"/>
          <p:cNvSpPr txBox="1">
            <a:spLocks noChangeArrowheads="1"/>
          </p:cNvSpPr>
          <p:nvPr/>
        </p:nvSpPr>
        <p:spPr bwMode="auto">
          <a:xfrm>
            <a:off x="215900" y="5664200"/>
            <a:ext cx="868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n-US" sz="1400" dirty="0">
                <a:latin typeface="Comic Sans MS" pitchFamily="66" charset="0"/>
              </a:rPr>
              <a:t> </a:t>
            </a:r>
            <a:r>
              <a:rPr lang="el-GR" altLang="en-US" dirty="0">
                <a:latin typeface="+mn-lt"/>
              </a:rPr>
              <a:t>Η περιγραφή της βάσης δεδομένων περιλαμβάνει ένα σχήμα για καθένα από τα επίπεδα αφαίρεσης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3838"/>
            <a:ext cx="8229600" cy="1143000"/>
          </a:xfrm>
        </p:spPr>
        <p:txBody>
          <a:bodyPr/>
          <a:lstStyle/>
          <a:p>
            <a:r>
              <a:rPr lang="el-GR" smtClean="0">
                <a:solidFill>
                  <a:schemeClr val="accent6">
                    <a:lumMod val="75000"/>
                  </a:schemeClr>
                </a:solidFill>
              </a:rPr>
              <a:t>Αρχιτεκτονική Τριών Επιπέδων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9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0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B3353B-53CB-4718-AFB7-AC56DCFF3759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163512" y="1154113"/>
            <a:ext cx="87518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Ανεξαρτησία Δεδομένων: </a:t>
            </a:r>
            <a:r>
              <a:rPr lang="el-GR" altLang="en-US" sz="2800" dirty="0">
                <a:latin typeface="+mn-lt"/>
              </a:rPr>
              <a:t>αλλαγή του σχήματος ενός επιπέδου χωρίς να αλλάξουμε το σχήμα του αμέσως υψηλότερου επιπέδου 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44513" y="2542283"/>
            <a:ext cx="83708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Λογική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εννοιολογικού δεν επηρεάζει τα εξωτερικά 		σχήματα ή τα προγράμματα εφαρμογών</a:t>
            </a:r>
            <a:endParaRPr lang="el-GR" altLang="en-US" sz="2400" b="1" dirty="0">
              <a:latin typeface="+mn-lt"/>
            </a:endParaRPr>
          </a:p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Φυσική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el-GR" altLang="en-US" sz="2400" dirty="0" smtClean="0">
                <a:latin typeface="+mn-lt"/>
              </a:rPr>
              <a:t>αλλαγή </a:t>
            </a:r>
            <a:r>
              <a:rPr lang="el-GR" altLang="en-US" sz="2400" dirty="0">
                <a:latin typeface="+mn-lt"/>
              </a:rPr>
              <a:t>του εσωτερικού σχήματος χωρίς να χρειάζεται 		αλλαγή του εννοιολογικού</a:t>
            </a:r>
            <a:endParaRPr lang="el-GR" altLang="en-US" sz="2400" b="1" dirty="0">
              <a:latin typeface="+mn-lt"/>
            </a:endParaRPr>
          </a:p>
        </p:txBody>
      </p:sp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2051050" y="5562600"/>
            <a:ext cx="4743450" cy="519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800" i="1" dirty="0">
                <a:latin typeface="+mn-lt"/>
              </a:rPr>
              <a:t>αλλαγή  μόνο της απεικόνισης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55" y="1111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Ανεξαρτησία Δεδομένων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512" y="6479701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1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 smtClean="0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 smtClean="0">
                <a:latin typeface="+mn-lt"/>
              </a:rPr>
              <a:t>Μοντέλο (δομικά </a:t>
            </a:r>
            <a:r>
              <a:rPr lang="el-GR" altLang="en-US" sz="2000" dirty="0">
                <a:latin typeface="+mn-lt"/>
              </a:rPr>
              <a:t>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 smtClean="0">
                <a:latin typeface="+mn-lt"/>
              </a:rPr>
              <a:t>βδ</a:t>
            </a:r>
            <a:r>
              <a:rPr lang="el-GR" altLang="en-US" sz="2400" dirty="0" smtClean="0">
                <a:latin typeface="+mn-lt"/>
              </a:rPr>
              <a:t> </a:t>
            </a:r>
            <a:r>
              <a:rPr lang="el-GR" altLang="en-US" sz="2400" dirty="0">
                <a:latin typeface="+mn-lt"/>
              </a:rPr>
              <a:t>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περιεχόμενο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30</a:t>
            </a:fld>
            <a:endParaRPr lang="el-GR" altLang="en-US" dirty="0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 (ορισμός σχήματος)</a:t>
            </a: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 στοιχείων 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(δημιουργία του αρχικού στιγμιότυπου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 smtClean="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διαγραφή, τροποποίηση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  <a:endParaRPr lang="el-GR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 smtClean="0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33</a:t>
            </a:fld>
            <a:endParaRPr lang="el-GR" altLang="en-US" smtClean="0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</a:t>
            </a: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δημιουργία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μιας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ασφάλεια, ρύθμιση (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34</a:t>
            </a:fld>
            <a:endParaRPr lang="el-GR" altLang="en-US" smtClean="0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χρήστες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συστήματος</a:t>
            </a:r>
            <a:endParaRPr lang="en-US" sz="3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35</a:t>
            </a:fld>
            <a:endParaRPr lang="el-GR" altLang="en-US" smtClean="0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 smtClean="0"/>
              <a:t>ends</a:t>
            </a:r>
            <a:r>
              <a:rPr lang="el-GR" sz="2000" dirty="0"/>
              <a:t> </a:t>
            </a:r>
            <a:r>
              <a:rPr lang="el-GR" sz="2000" dirty="0" smtClean="0"/>
              <a:t>εφαρμογών</a:t>
            </a:r>
            <a:endParaRPr lang="el-GR" sz="2000" dirty="0"/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 smtClean="0"/>
              <a:t>Διεπαφή</a:t>
            </a:r>
            <a:r>
              <a:rPr lang="el-GR" sz="2000" dirty="0"/>
              <a:t> </a:t>
            </a:r>
            <a:r>
              <a:rPr lang="el-GR" sz="2000" dirty="0" smtClean="0"/>
              <a:t>SQL</a:t>
            </a:r>
            <a:endParaRPr lang="el-GR" sz="2000" dirty="0"/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 smtClean="0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μενού (κατάλογο από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επιλογές), γραφικών, 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φόρμες, φυσικής γλώσσας,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παραμετρικούς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χρήστες,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ΔΒΔ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36</a:t>
            </a:fld>
            <a:endParaRPr lang="el-GR" altLang="en-US" smtClean="0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37</a:t>
            </a:fld>
            <a:endParaRPr lang="el-GR" altLang="en-US" smtClean="0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38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dirty="0"/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39</a:t>
            </a:fld>
            <a:endParaRPr lang="el-GR" altLang="en-US" smtClean="0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423862" y="2035175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 (διαχωρισμός της 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436562" y="4409380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36562" y="1171575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3889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362069"/>
            <a:ext cx="11430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 smtClean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συλλογή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52487" y="107864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367" y="367994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			</a:t>
            </a:r>
            <a:r>
              <a:rPr lang="el-GR" sz="3200" dirty="0" smtClean="0">
                <a:solidFill>
                  <a:schemeClr val="bg2">
                    <a:lumMod val="10000"/>
                  </a:schemeClr>
                </a:solidFill>
              </a:rPr>
              <a:t>Τα δεδομένα είναι παντού</a:t>
            </a:r>
            <a:endParaRPr lang="el-GR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40</a:t>
            </a:fld>
            <a:endParaRPr lang="el-GR" altLang="en-US" dirty="0" smtClean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468313" y="1687513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95288" y="3630613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58" y="3803912"/>
            <a:ext cx="797607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41</a:t>
            </a:fld>
            <a:endParaRPr lang="el-GR" altLang="en-US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468313" y="930764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συμπερασματικές, αποθήκες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Enterprise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Management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Planning), Internet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468313" y="3477207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5002866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Stonebraker</a:t>
            </a:r>
            <a:r>
              <a:rPr lang="en-US" sz="1600" dirty="0" smtClean="0"/>
              <a:t>, Turing Award 2014</a:t>
            </a:r>
          </a:p>
          <a:p>
            <a:r>
              <a:rPr lang="en-US" sz="1600" dirty="0" smtClean="0"/>
              <a:t>Ingress, </a:t>
            </a:r>
            <a:r>
              <a:rPr lang="en-US" sz="1600" dirty="0" err="1" smtClean="0"/>
              <a:t>Postgress</a:t>
            </a:r>
            <a:r>
              <a:rPr lang="en-US" sz="1600" dirty="0" smtClean="0"/>
              <a:t>, entrepreneur, ..)</a:t>
            </a:r>
          </a:p>
          <a:p>
            <a:r>
              <a:rPr lang="en-US" sz="1600" dirty="0" smtClean="0"/>
              <a:t>1M from Google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42</a:t>
            </a:fld>
            <a:endParaRPr lang="el-GR" altLang="en-US" smtClean="0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317240" y="735955"/>
            <a:ext cx="855784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2004 - …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όγκος δεδομένων </a:t>
            </a: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ML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(2004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(2006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by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Google, </a:t>
            </a: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(2007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 by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2009)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Hadoop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n-US" sz="1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43</a:t>
            </a:fld>
            <a:endParaRPr lang="el-GR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44</a:t>
            </a:fld>
            <a:endParaRPr lang="el-GR" altLang="en-US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45</a:t>
            </a:fld>
            <a:endParaRPr lang="el-GR" altLang="en-US" smtClean="0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Βαθμός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Ασκήσεις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σύνολα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) + μ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ια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προγραμματιστική άσκηση (≥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Τελικό διαγώνισμα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(≥ 4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Τελικός Βαθμός (≥ 5.0)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(Βαθμός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Ασκήσεων+Προγραμματιστικής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) +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65%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* Βαθμός Τελικού Διαγωνίσματος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468313" y="4797425"/>
            <a:ext cx="8135937" cy="10618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Όσοι έδωσαν ασκήσεις  τ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2 προηγούμενα ακαδημαϊκά έτη μπορούν να «κρατήσουν» το βαθμό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τους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Οι υπόλοιποι 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πρέπει ή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τις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επαναλάβουν</a:t>
            </a:r>
            <a:r>
              <a:rPr lang="el-GR" sz="1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ή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γράψουν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≥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5.0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46</a:t>
            </a:fld>
            <a:endParaRPr lang="el-GR" altLang="en-US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398852" y="201425"/>
            <a:ext cx="874514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Καλό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θα είναι να παρακολουθείτε το μάθημα (τις διαλέξεις, αλλά και το «ρυθμό» του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8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800" u="sng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</a:t>
            </a: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8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«μεθοδολογία ασκήσεων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endParaRPr lang="el-GR" sz="28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Αρνητική βαθμολογία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</a:t>
            </a:r>
            <a:r>
              <a:rPr lang="el-GR" altLang="en-US" dirty="0" smtClean="0"/>
              <a:t>7</a:t>
            </a:r>
            <a:r>
              <a:rPr lang="en-US" altLang="en-US" dirty="0" smtClean="0"/>
              <a:t>-201</a:t>
            </a:r>
            <a:r>
              <a:rPr lang="el-GR" altLang="en-US" dirty="0" smtClean="0"/>
              <a:t>8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47</a:t>
            </a:fld>
            <a:endParaRPr lang="el-GR" altLang="en-US" smtClean="0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(2017)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DB Engines Ranking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(2016)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db-engines.com/en/ranking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DB Engines Ranking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5</a:t>
            </a:fld>
            <a:endParaRPr lang="el-GR" altLang="en-US" smtClean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8610" y="1588597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0" y="3807880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83" y="2892432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769" y="2106108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Cronus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50</a:t>
            </a:fld>
            <a:endParaRPr lang="el-GR" altLang="en-US" smtClean="0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6</a:t>
            </a:fld>
            <a:endParaRPr lang="el-GR" altLang="en-US" smtClean="0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4738" y="3538978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986560" y="2004659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6036" y="3538978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3" y="2267744"/>
            <a:ext cx="3000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2017-2018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7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www.domo.com/blog/2015/08/data-neve-sleeps-3-0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8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6452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a typeface="Helvetica Neue Light" charset="0"/>
                <a:cs typeface="Helvetica Neue Light" charset="0"/>
              </a:rPr>
              <a:t>Large Hadron Collider (LHC)</a:t>
            </a:r>
            <a:endParaRPr lang="en-US" sz="3200" dirty="0">
              <a:ea typeface="Helvetica Neue Light" charset="0"/>
              <a:cs typeface="Helvetica Neue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 smtClean="0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 smtClean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 smtClean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 smtClean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2264</TotalTime>
  <Words>1896</Words>
  <Application>Microsoft Office PowerPoint</Application>
  <PresentationFormat>On-screen Show (4:3)</PresentationFormat>
  <Paragraphs>474</Paragraphs>
  <Slides>50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MS PGothic</vt:lpstr>
      <vt:lpstr>Arial</vt:lpstr>
      <vt:lpstr>Calibri</vt:lpstr>
      <vt:lpstr>Calibri Light</vt:lpstr>
      <vt:lpstr>Comic Sans MS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Κατάταξη ΣΔΒΔ (2018)</vt:lpstr>
      <vt:lpstr>ΣΔΒΔ</vt:lpstr>
      <vt:lpstr>Σκοπός του μαθήματος</vt:lpstr>
      <vt:lpstr>Σκοπός του μαθήματος</vt:lpstr>
      <vt:lpstr>PowerPoint Presentation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Αρχιτεκτονική Τριών Επιπέδων</vt:lpstr>
      <vt:lpstr>Ανεξαρτησία Δεδομένων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Χρήστες</vt:lpstr>
      <vt:lpstr>Διεπαφές</vt:lpstr>
      <vt:lpstr>Το εσωτερικό ενός ΣΔΒΔ</vt:lpstr>
      <vt:lpstr>PowerPoint Presentation</vt:lpstr>
      <vt:lpstr>PowerPoint Presentation</vt:lpstr>
      <vt:lpstr>PowerPoint Presentation</vt:lpstr>
      <vt:lpstr> Ιστορία</vt:lpstr>
      <vt:lpstr>Ιστορία</vt:lpstr>
      <vt:lpstr>Ιστορία</vt:lpstr>
      <vt:lpstr>PowerPoint Presentation</vt:lpstr>
      <vt:lpstr>Διαχειριστικά Θέματα</vt:lpstr>
      <vt:lpstr>Διαχειριστικά Θέματα</vt:lpstr>
      <vt:lpstr>PowerPoint Presentation</vt:lpstr>
      <vt:lpstr>PowerPoint Presentation</vt:lpstr>
      <vt:lpstr>Κατάταξη τεχνολογιών ΣΔΒΔ (2017)</vt:lpstr>
      <vt:lpstr>Κατάταξη τεχνολογιών ΣΔΒΔ (2016)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pitoura</cp:lastModifiedBy>
  <cp:revision>55</cp:revision>
  <dcterms:created xsi:type="dcterms:W3CDTF">2013-06-13T09:19:30Z</dcterms:created>
  <dcterms:modified xsi:type="dcterms:W3CDTF">2018-10-22T09:01:23Z</dcterms:modified>
</cp:coreProperties>
</file>