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09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1112" r:id="rId16"/>
    <p:sldId id="1113" r:id="rId17"/>
    <p:sldId id="1114" r:id="rId18"/>
    <p:sldId id="1115" r:id="rId19"/>
    <p:sldId id="978" r:id="rId20"/>
    <p:sldId id="980" r:id="rId21"/>
    <p:sldId id="981" r:id="rId22"/>
    <p:sldId id="982" r:id="rId23"/>
    <p:sldId id="983" r:id="rId24"/>
    <p:sldId id="984" r:id="rId25"/>
    <p:sldId id="986" r:id="rId26"/>
    <p:sldId id="987" r:id="rId27"/>
    <p:sldId id="988" r:id="rId28"/>
    <p:sldId id="989" r:id="rId29"/>
    <p:sldId id="990" r:id="rId30"/>
    <p:sldId id="991" r:id="rId31"/>
    <p:sldId id="992" r:id="rId32"/>
    <p:sldId id="993" r:id="rId33"/>
    <p:sldId id="994" r:id="rId34"/>
    <p:sldId id="995" r:id="rId35"/>
    <p:sldId id="996" r:id="rId36"/>
    <p:sldId id="1003" r:id="rId37"/>
    <p:sldId id="999" r:id="rId38"/>
    <p:sldId id="1117" r:id="rId39"/>
    <p:sldId id="1000" r:id="rId40"/>
    <p:sldId id="1001" r:id="rId41"/>
    <p:sldId id="1002" r:id="rId42"/>
    <p:sldId id="1004" r:id="rId43"/>
    <p:sldId id="1005" r:id="rId44"/>
    <p:sldId id="1006" r:id="rId45"/>
    <p:sldId id="1008" r:id="rId46"/>
    <p:sldId id="1007" r:id="rId47"/>
    <p:sldId id="1009" r:id="rId48"/>
    <p:sldId id="1010" r:id="rId49"/>
    <p:sldId id="1011" r:id="rId50"/>
    <p:sldId id="1012" r:id="rId51"/>
    <p:sldId id="1014" r:id="rId52"/>
    <p:sldId id="1123" r:id="rId53"/>
    <p:sldId id="1013" r:id="rId54"/>
    <p:sldId id="1015" r:id="rId55"/>
    <p:sldId id="657" r:id="rId56"/>
    <p:sldId id="1090" r:id="rId57"/>
    <p:sldId id="1027" r:id="rId58"/>
    <p:sldId id="1028" r:id="rId59"/>
    <p:sldId id="1029" r:id="rId60"/>
    <p:sldId id="1031" r:id="rId61"/>
    <p:sldId id="1035" r:id="rId62"/>
    <p:sldId id="1032" r:id="rId63"/>
    <p:sldId id="1033" r:id="rId64"/>
    <p:sldId id="1034" r:id="rId65"/>
    <p:sldId id="1091" r:id="rId66"/>
    <p:sldId id="1036" r:id="rId67"/>
    <p:sldId id="1037" r:id="rId68"/>
    <p:sldId id="1038" r:id="rId69"/>
    <p:sldId id="1039" r:id="rId70"/>
    <p:sldId id="1041" r:id="rId71"/>
    <p:sldId id="1042" r:id="rId72"/>
    <p:sldId id="1043" r:id="rId73"/>
    <p:sldId id="1094" r:id="rId74"/>
    <p:sldId id="1016" r:id="rId75"/>
    <p:sldId id="1092" r:id="rId76"/>
    <p:sldId id="1045" r:id="rId77"/>
    <p:sldId id="1048" r:id="rId78"/>
    <p:sldId id="1050" r:id="rId79"/>
    <p:sldId id="1049" r:id="rId80"/>
    <p:sldId id="1053" r:id="rId81"/>
    <p:sldId id="1054" r:id="rId82"/>
    <p:sldId id="1055" r:id="rId83"/>
    <p:sldId id="1119" r:id="rId84"/>
    <p:sldId id="1120" r:id="rId85"/>
    <p:sldId id="1121" r:id="rId86"/>
    <p:sldId id="1122" r:id="rId87"/>
    <p:sldId id="1060" r:id="rId88"/>
    <p:sldId id="1061" r:id="rId89"/>
    <p:sldId id="1062" r:id="rId90"/>
    <p:sldId id="1063" r:id="rId91"/>
    <p:sldId id="1118" r:id="rId92"/>
    <p:sldId id="1064" r:id="rId93"/>
    <p:sldId id="1065" r:id="rId94"/>
    <p:sldId id="1068" r:id="rId95"/>
    <p:sldId id="1076" r:id="rId96"/>
    <p:sldId id="1077" r:id="rId97"/>
    <p:sldId id="1078" r:id="rId98"/>
    <p:sldId id="1109" r:id="rId99"/>
    <p:sldId id="1110" r:id="rId100"/>
    <p:sldId id="1124" r:id="rId101"/>
    <p:sldId id="1069" r:id="rId102"/>
    <p:sldId id="1070" r:id="rId103"/>
    <p:sldId id="1071" r:id="rId104"/>
    <p:sldId id="1072" r:id="rId105"/>
    <p:sldId id="1073" r:id="rId106"/>
    <p:sldId id="1116" r:id="rId107"/>
    <p:sldId id="1074" r:id="rId10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7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7038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commentAuthors" Target="commentAuthor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96</a:t>
            </a:fld>
            <a:endParaRPr lang="el-G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97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95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18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19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733869"/>
            <a:ext cx="3340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Εκτός ύλης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91078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2DABC-BDF9-41D7-A325-C434444C0DF3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>
                <a:latin typeface="Calibri" pitchFamily="34" charset="0"/>
              </a:rPr>
              <a:t>Υπάρχει επανάληψη πληροφορίας που δεν μπορεί να εκφραστεί με απλές ΣΕ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3388B-60C5-4495-B12A-07E30E31E84F}" type="slidenum">
              <a:rPr lang="el-GR" altLang="en-US" smtClean="0"/>
              <a:pPr/>
              <a:t>102</a:t>
            </a:fld>
            <a:endParaRPr lang="el-GR" altLang="en-US" dirty="0" smtClean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285161" y="1804448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 smtClean="0">
                <a:latin typeface="Calibri" pitchFamily="34" charset="0"/>
              </a:rPr>
              <a:t>  Προκύπτουν </a:t>
            </a:r>
            <a:r>
              <a:rPr lang="el-GR" i="1" dirty="0">
                <a:latin typeface="Calibri" pitchFamily="34" charset="0"/>
              </a:rPr>
              <a:t>όταν δυο γνωρίσματα είναι ανεξάρτητα το ένα από το </a:t>
            </a:r>
            <a:r>
              <a:rPr lang="el-GR" i="1" dirty="0" smtClean="0">
                <a:latin typeface="Calibri" pitchFamily="34" charset="0"/>
              </a:rPr>
              <a:t>άλλο 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</a:t>
            </a: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914400" y="3124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28600" y="3553905"/>
            <a:ext cx="8698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Ας υποθέσουμε ότι για κάθε ηθοποιό είναι πιθανόν να υπάρχουν </a:t>
            </a:r>
            <a:r>
              <a:rPr lang="el-GR" i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πολλές </a:t>
            </a:r>
            <a:r>
              <a:rPr lang="el-GR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διευθύνσεις 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πλειότιμο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γνώρισμα), </a:t>
            </a:r>
            <a:r>
              <a:rPr lang="el-GR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και ένα ηθοποιός παίζει σε πολλές ταινίες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304800" y="4419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Κανένα από τα 5 γνωρίσματα δεν εξαρτάται συναρτησιακά από τα άλλα τέσσερα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</a:t>
            </a:r>
            <a:r>
              <a:rPr lang="el-GR" dirty="0">
                <a:latin typeface="Calibri" pitchFamily="34" charset="0"/>
              </a:rPr>
              <a:t> δεν υπάρχουν μη </a:t>
            </a:r>
            <a:r>
              <a:rPr lang="el-GR" dirty="0" smtClean="0">
                <a:latin typeface="Calibri" pitchFamily="34" charset="0"/>
              </a:rPr>
              <a:t>τετριμμένες </a:t>
            </a:r>
            <a:r>
              <a:rPr lang="el-GR" dirty="0">
                <a:latin typeface="Calibri" pitchFamily="34" charset="0"/>
              </a:rPr>
              <a:t>εξαρτήσεις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dirty="0">
                <a:latin typeface="Calibri" pitchFamily="34" charset="0"/>
              </a:rPr>
              <a:t>κλειδί ?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π.χ.,   Όνομα Οδός Τίτλος Έτος  </a:t>
            </a:r>
            <a:r>
              <a:rPr lang="el-GR">
                <a:latin typeface="Calibri" pitchFamily="34" charset="0"/>
                <a:sym typeface="Symbol" pitchFamily="18" charset="2"/>
              </a:rPr>
              <a:t>  </a:t>
            </a:r>
            <a:r>
              <a:rPr lang="el-GR">
                <a:latin typeface="Calibri" pitchFamily="34" charset="0"/>
              </a:rPr>
              <a:t>Πόλη     δεν  ισχύει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 (συνέχεια)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754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 σχήμα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είναι σε </a:t>
            </a: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αλλά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υπάρχει επανάληψη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που δεν οφείλεται όμως σε συναρτησιακές εξαρτήσεις </a:t>
            </a: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85800" y="3429000"/>
            <a:ext cx="597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Όλες οι εξαρτήσεις είναι τετριμμένες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BB50F6-2FC5-4B87-9366-CE74AE23D496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2636844"/>
            <a:ext cx="7391400" cy="369888"/>
            <a:chOff x="288" y="2976"/>
            <a:chExt cx="4656" cy="23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3120"/>
              <a:ext cx="288" cy="0"/>
              <a:chOff x="3840" y="1392"/>
              <a:chExt cx="288" cy="0"/>
            </a:xfrm>
          </p:grpSpPr>
          <p:sp>
            <p:nvSpPr>
              <p:cNvPr id="29711" name="Line 7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12" name="Line 8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288" y="2976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                 </a:t>
              </a:r>
              <a:r>
                <a:rPr lang="el-GR" dirty="0" smtClean="0">
                  <a:latin typeface="Calibri" pitchFamily="34" charset="0"/>
                </a:rPr>
                <a:t>       Οδός  </a:t>
              </a:r>
              <a:r>
                <a:rPr lang="el-GR" dirty="0">
                  <a:latin typeface="Calibri" pitchFamily="34" charset="0"/>
                </a:rPr>
                <a:t>Πόλη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3850" y="3933825"/>
            <a:ext cx="8305800" cy="2032000"/>
            <a:chOff x="288" y="2880"/>
            <a:chExt cx="5232" cy="128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880"/>
              <a:ext cx="518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Όνομα          Οδός                    Πόλη              Τίτλος                              Έτος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123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Mapple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Str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   Hollywood     </a:t>
              </a:r>
              <a:r>
                <a:rPr lang="en-US" dirty="0">
                  <a:latin typeface="Times New Roman" pitchFamily="18" charset="0"/>
                </a:rPr>
                <a:t>Star Wars                         1977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5 Locust Ln         Malibu            </a:t>
              </a:r>
              <a:r>
                <a:rPr lang="en-US" dirty="0">
                  <a:latin typeface="Times New Roman" pitchFamily="18" charset="0"/>
                </a:rPr>
                <a:t>Empire Strikes Back       1980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88" y="3120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323850" y="3284538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Ο ηθοποιός </a:t>
            </a:r>
            <a:r>
              <a:rPr lang="en-US" sz="1800">
                <a:latin typeface="Calibri" pitchFamily="34" charset="0"/>
              </a:rPr>
              <a:t>C. Fisher </a:t>
            </a:r>
            <a:r>
              <a:rPr lang="el-GR" sz="1800">
                <a:latin typeface="Calibri" pitchFamily="34" charset="0"/>
              </a:rPr>
              <a:t>έχει 2 διευθύνσεις: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1AFCA-5EDE-4354-829D-53096CA722AA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Για κάθε ζεύγος πλειάδων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της σχέσης </a:t>
            </a:r>
            <a:r>
              <a:rPr lang="en-US" sz="2000" b="1" dirty="0">
                <a:latin typeface="Calibri" pitchFamily="34" charset="0"/>
              </a:rPr>
              <a:t>R </a:t>
            </a:r>
            <a:r>
              <a:rPr lang="el-GR" sz="2000" b="1" dirty="0">
                <a:latin typeface="Calibri" pitchFamily="34" charset="0"/>
              </a:rPr>
              <a:t>που συμφωνούν σε όλα τα γνωρίσματα του 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μπορούμε να βρούμε στο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δυο πλειάδες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3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4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τέτοιες </a:t>
            </a:r>
            <a:r>
              <a:rPr lang="el-GR" sz="2000" dirty="0" smtClean="0">
                <a:latin typeface="Calibri" pitchFamily="34" charset="0"/>
              </a:rPr>
              <a:t>ώστε</a:t>
            </a:r>
            <a:r>
              <a:rPr lang="en-US" sz="2000" dirty="0" smtClean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229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και οι </a:t>
            </a:r>
            <a:r>
              <a:rPr lang="el-GR" dirty="0" err="1">
                <a:latin typeface="Calibri" pitchFamily="34" charset="0"/>
              </a:rPr>
              <a:t>δυo</a:t>
            </a:r>
            <a:r>
              <a:rPr lang="el-GR" dirty="0">
                <a:latin typeface="Calibri" pitchFamily="34" charset="0"/>
              </a:rPr>
              <a:t> συμφωνούν με τις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X: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[X]</a:t>
            </a:r>
            <a:endParaRPr lang="el-GR" b="1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 smtClean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[R</a:t>
            </a:r>
            <a:r>
              <a:rPr lang="el-GR" b="1" dirty="0" smtClean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rgbClr val="0066FF"/>
                </a:solidFill>
                <a:latin typeface="Calibri" pitchFamily="34" charset="0"/>
              </a:rPr>
              <a:t>-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[R - X - 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68313" y="58054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[R-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[R - X - 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1981200"/>
            <a:ext cx="2667000" cy="396875"/>
            <a:chOff x="1392" y="1584"/>
            <a:chExt cx="1680" cy="250"/>
          </a:xfrm>
        </p:grpSpPr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1392" y="158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omic Sans MS" pitchFamily="66" charset="0"/>
                </a:rPr>
                <a:t>X            Y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632" y="1680"/>
              <a:ext cx="288" cy="0"/>
              <a:chOff x="3840" y="1392"/>
              <a:chExt cx="288" cy="0"/>
            </a:xfrm>
          </p:grpSpPr>
          <p:sp>
            <p:nvSpPr>
              <p:cNvPr id="30735" name="Line 12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0736" name="Line 13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4951"/>
              </p:ext>
            </p:extLst>
          </p:nvPr>
        </p:nvGraphicFramePr>
        <p:xfrm>
          <a:off x="5619262" y="2466201"/>
          <a:ext cx="1659597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95572"/>
              </p:ext>
            </p:extLst>
          </p:nvPr>
        </p:nvGraphicFramePr>
        <p:xfrm>
          <a:off x="1314319" y="2797248"/>
          <a:ext cx="1659597" cy="10972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>
            <a:off x="3440818" y="2832222"/>
            <a:ext cx="1749286" cy="54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charset="0"/>
                        </a:rPr>
                        <m:t>𝑿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↠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61462" y="2015291"/>
            <a:ext cx="21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= {x}, Y = {y}: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96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107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A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A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A</a:t>
            </a:r>
            <a:r>
              <a:rPr lang="el-GR" baseline="-25000" dirty="0" err="1">
                <a:latin typeface="Times New Roman" pitchFamily="18" charset="0"/>
              </a:rPr>
              <a:t>n</a:t>
            </a:r>
            <a:r>
              <a:rPr lang="el-GR" dirty="0">
                <a:latin typeface="Times New Roman" pitchFamily="18" charset="0"/>
              </a:rPr>
              <a:t>                </a:t>
            </a:r>
            <a:r>
              <a:rPr lang="el-GR" dirty="0" smtClean="0">
                <a:latin typeface="Times New Roman" pitchFamily="18" charset="0"/>
              </a:rPr>
              <a:t> B</a:t>
            </a:r>
            <a:r>
              <a:rPr lang="el-GR" baseline="-25000" dirty="0" smtClean="0">
                <a:latin typeface="Times New Roman" pitchFamily="18" charset="0"/>
              </a:rPr>
              <a:t>1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B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B</a:t>
            </a:r>
            <a:r>
              <a:rPr lang="el-GR" baseline="-25000" dirty="0" err="1">
                <a:latin typeface="Times New Roman" pitchFamily="18" charset="0"/>
              </a:rPr>
              <a:t>m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3575" y="2060575"/>
            <a:ext cx="457200" cy="0"/>
            <a:chOff x="3840" y="1392"/>
            <a:chExt cx="288" cy="0"/>
          </a:xfrm>
        </p:grpSpPr>
        <p:sp>
          <p:nvSpPr>
            <p:cNvPr id="31777" name="Line 5"/>
            <p:cNvSpPr>
              <a:spLocks noChangeShapeType="1"/>
            </p:cNvSpPr>
            <p:nvPr/>
          </p:nvSpPr>
          <p:spPr bwMode="auto">
            <a:xfrm>
              <a:off x="3840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3936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68313" y="3644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4191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b’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b’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…  c’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81000" y="4114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15200" y="4267200"/>
            <a:ext cx="1600200" cy="396875"/>
            <a:chOff x="4608" y="2688"/>
            <a:chExt cx="1008" cy="250"/>
          </a:xfrm>
        </p:grpSpPr>
        <p:sp>
          <p:nvSpPr>
            <p:cNvPr id="31775" name="Text Box 12"/>
            <p:cNvSpPr txBox="1">
              <a:spLocks noChangeArrowheads="1"/>
            </p:cNvSpPr>
            <p:nvPr/>
          </p:nvSpPr>
          <p:spPr bwMode="auto">
            <a:xfrm>
              <a:off x="5040" y="26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1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6" name="Line 13"/>
            <p:cNvSpPr>
              <a:spLocks noChangeShapeType="1"/>
            </p:cNvSpPr>
            <p:nvPr/>
          </p:nvSpPr>
          <p:spPr bwMode="auto">
            <a:xfrm flipH="1">
              <a:off x="4608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15200" y="4724400"/>
            <a:ext cx="1600200" cy="396875"/>
            <a:chOff x="4608" y="2976"/>
            <a:chExt cx="1008" cy="250"/>
          </a:xfrm>
        </p:grpSpPr>
        <p:sp>
          <p:nvSpPr>
            <p:cNvPr id="31773" name="Text Box 15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2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4" name="Line 16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15200" y="5181600"/>
            <a:ext cx="1600200" cy="396875"/>
            <a:chOff x="4608" y="2976"/>
            <a:chExt cx="1008" cy="250"/>
          </a:xfrm>
        </p:grpSpPr>
        <p:sp>
          <p:nvSpPr>
            <p:cNvPr id="31771" name="Text Box 18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3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2" name="Line 19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315200" y="5562600"/>
            <a:ext cx="1600200" cy="396875"/>
            <a:chOff x="4608" y="2976"/>
            <a:chExt cx="1008" cy="250"/>
          </a:xfrm>
        </p:grpSpPr>
        <p:sp>
          <p:nvSpPr>
            <p:cNvPr id="31769" name="Text Box 21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4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0" name="Line 22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9" name="Text Box 23"/>
          <p:cNvSpPr txBox="1">
            <a:spLocks noChangeArrowheads="1"/>
          </p:cNvSpPr>
          <p:nvPr/>
        </p:nvSpPr>
        <p:spPr bwMode="auto">
          <a:xfrm>
            <a:off x="1331913" y="3068638"/>
            <a:ext cx="865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/>
              <a:t>Χ</a:t>
            </a:r>
          </a:p>
        </p:txBody>
      </p:sp>
      <p:sp>
        <p:nvSpPr>
          <p:cNvPr id="31760" name="Text Box 24"/>
          <p:cNvSpPr txBox="1">
            <a:spLocks noChangeArrowheads="1"/>
          </p:cNvSpPr>
          <p:nvPr/>
        </p:nvSpPr>
        <p:spPr bwMode="auto">
          <a:xfrm>
            <a:off x="3779838" y="3141663"/>
            <a:ext cx="1081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/>
              <a:t>Υ</a:t>
            </a:r>
          </a:p>
        </p:txBody>
      </p:sp>
      <p:sp>
        <p:nvSpPr>
          <p:cNvPr id="31761" name="Line 25"/>
          <p:cNvSpPr>
            <a:spLocks noChangeShapeType="1"/>
          </p:cNvSpPr>
          <p:nvPr/>
        </p:nvSpPr>
        <p:spPr bwMode="auto">
          <a:xfrm>
            <a:off x="611188" y="3644900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2" name="Line 26"/>
          <p:cNvSpPr>
            <a:spLocks noChangeShapeType="1"/>
          </p:cNvSpPr>
          <p:nvPr/>
        </p:nvSpPr>
        <p:spPr bwMode="auto">
          <a:xfrm>
            <a:off x="3348038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5724525" y="3141663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 – X - Y</a:t>
            </a:r>
            <a:endParaRPr lang="el-GR"/>
          </a:p>
        </p:txBody>
      </p:sp>
      <p:sp>
        <p:nvSpPr>
          <p:cNvPr id="31764" name="Line 28"/>
          <p:cNvSpPr>
            <a:spLocks noChangeShapeType="1"/>
          </p:cNvSpPr>
          <p:nvPr/>
        </p:nvSpPr>
        <p:spPr bwMode="auto">
          <a:xfrm>
            <a:off x="5651500" y="3644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827088" y="26368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2987675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Πόλη Οδός</a:t>
            </a:r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5580063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Τίτλος Έτος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 smtClean="0">
                <a:latin typeface="Calibri" pitchFamily="34" charset="0"/>
              </a:rPr>
              <a:t>Τι </a:t>
            </a:r>
            <a:r>
              <a:rPr lang="el-GR" sz="2400" i="1" dirty="0">
                <a:latin typeface="Calibri" pitchFamily="34" charset="0"/>
              </a:rPr>
              <a:t>είναι</a:t>
            </a:r>
            <a:r>
              <a:rPr lang="en-US" sz="2400" i="1" dirty="0"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</a:rPr>
              <a:t>Εξαρτήσεις </a:t>
            </a:r>
            <a:r>
              <a:rPr lang="el-GR" sz="2400" dirty="0">
                <a:latin typeface="Calibri" pitchFamily="34" charset="0"/>
              </a:rPr>
              <a:t>ανάμεσα σε σύνολα από γνωρίσματα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</a:rPr>
              <a:t>S1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 smtClean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 smtClean="0">
                <a:latin typeface="Calibri" pitchFamily="34" charset="0"/>
                <a:sym typeface="Symbol" pitchFamily="18" charset="2"/>
              </a:rPr>
              <a:t>Αν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 smtClean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 smtClean="0">
                <a:latin typeface="Calibri" pitchFamily="34" charset="0"/>
                <a:sym typeface="Symbol" pitchFamily="18" charset="2"/>
              </a:rPr>
              <a:t>γνωρίσματα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97681" y="17367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Παράδειγμα:</a:t>
            </a:r>
            <a:r>
              <a:rPr lang="el-GR" sz="2000" dirty="0">
                <a:latin typeface="Calibri" pitchFamily="34" charset="0"/>
              </a:rPr>
              <a:t> Σχήμα σ</a:t>
            </a:r>
            <a:r>
              <a:rPr lang="el-GR" sz="2000" dirty="0" smtClean="0">
                <a:latin typeface="Calibri" pitchFamily="34" charset="0"/>
              </a:rPr>
              <a:t>χέσης </a:t>
            </a:r>
            <a:r>
              <a:rPr lang="en-US" sz="2000" dirty="0">
                <a:latin typeface="Calibri" pitchFamily="34" charset="0"/>
              </a:rPr>
              <a:t>R(A, B, C, D)</a:t>
            </a:r>
            <a:r>
              <a:rPr lang="el-GR" sz="2000" dirty="0">
                <a:latin typeface="Calibri" pitchFamily="34" charset="0"/>
              </a:rPr>
              <a:t> (Υπενθύμιση συμβολισμού)</a:t>
            </a:r>
            <a:endParaRPr lang="en-US" sz="2000" b="1" dirty="0">
              <a:latin typeface="Calibri" pitchFamily="34" charset="0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2275" y="2725833"/>
            <a:ext cx="6767513" cy="2677286"/>
            <a:chOff x="384" y="1968"/>
            <a:chExt cx="4704" cy="1734"/>
          </a:xfrm>
        </p:grpSpPr>
        <p:sp>
          <p:nvSpPr>
            <p:cNvPr id="5135" name="Text Box 5"/>
            <p:cNvSpPr txBox="1">
              <a:spLocks noChangeArrowheads="1"/>
            </p:cNvSpPr>
            <p:nvPr/>
          </p:nvSpPr>
          <p:spPr bwMode="auto">
            <a:xfrm>
              <a:off x="433" y="1968"/>
              <a:ext cx="4655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>
                  <a:latin typeface="Times New Roman" pitchFamily="18" charset="0"/>
                </a:rPr>
                <a:t>Α   Β    </a:t>
              </a:r>
              <a:r>
                <a:rPr lang="en-US" sz="2400">
                  <a:latin typeface="Times New Roman" pitchFamily="18" charset="0"/>
                </a:rPr>
                <a:t>C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  </a:t>
              </a:r>
              <a:r>
                <a:rPr lang="en-US" sz="2400">
                  <a:latin typeface="Times New Roman" pitchFamily="18" charset="0"/>
                </a:rPr>
                <a:t>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4</a:t>
              </a:r>
              <a:endParaRPr lang="el-GR" sz="2400" baseline="-25000">
                <a:latin typeface="Times New Roman" pitchFamily="18" charset="0"/>
              </a:endParaRPr>
            </a:p>
          </p:txBody>
        </p:sp>
        <p:sp>
          <p:nvSpPr>
            <p:cNvPr id="5136" name="Line 6"/>
            <p:cNvSpPr>
              <a:spLocks noChangeShapeType="1"/>
            </p:cNvSpPr>
            <p:nvPr/>
          </p:nvSpPr>
          <p:spPr bwMode="auto">
            <a:xfrm>
              <a:off x="384" y="23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23850" y="2367058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Στιγμιότυπο,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R)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r1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r1[A] = a</a:t>
            </a:r>
            <a:r>
              <a:rPr lang="en-US" baseline="-25000" dirty="0"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r2[BC] = b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c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85228" y="2206132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X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</a:t>
            </a:r>
            <a:endParaRPr lang="el-GR" sz="2400" dirty="0" smtClean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defRPr/>
            </a:pPr>
            <a:r>
              <a:rPr lang="el-GR" sz="2400" dirty="0" smtClean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defRPr/>
            </a:pPr>
            <a:r>
              <a:rPr lang="el-GR" sz="2400" dirty="0" smtClean="0">
                <a:latin typeface="Calibri" pitchFamily="34" charset="0"/>
              </a:rPr>
              <a:t>	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</a:rPr>
              <a:t>Υ </a:t>
            </a:r>
            <a:endParaRPr lang="el-GR" sz="2400" dirty="0" smtClean="0">
              <a:latin typeface="Calibri" pitchFamily="34" charset="0"/>
            </a:endParaRPr>
          </a:p>
          <a:p>
            <a:pPr algn="just" eaLnBrk="0" hangingPunct="0">
              <a:defRPr/>
            </a:pPr>
            <a:r>
              <a:rPr lang="el-GR" sz="2400" u="sng" dirty="0" smtClean="0">
                <a:latin typeface="Calibri" pitchFamily="34" charset="0"/>
              </a:rPr>
              <a:t>ισχύει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σχήμα </a:t>
            </a:r>
            <a:r>
              <a:rPr lang="en-US" sz="2400" dirty="0">
                <a:latin typeface="Calibri" pitchFamily="34" charset="0"/>
              </a:rPr>
              <a:t>R </a:t>
            </a:r>
            <a:endParaRPr lang="en-US" sz="2400" dirty="0" smtClean="0">
              <a:latin typeface="Calibri" pitchFamily="34" charset="0"/>
            </a:endParaRPr>
          </a:p>
          <a:p>
            <a:pPr algn="just" eaLnBrk="0" hangingPunct="0">
              <a:defRPr/>
            </a:pPr>
            <a:r>
              <a:rPr lang="el-GR" sz="2400" dirty="0" smtClean="0">
                <a:latin typeface="Calibri" pitchFamily="34" charset="0"/>
              </a:rPr>
              <a:t>αν </a:t>
            </a:r>
            <a:r>
              <a:rPr lang="el-GR" sz="2400" dirty="0">
                <a:latin typeface="Calibri" pitchFamily="34" charset="0"/>
              </a:rPr>
              <a:t>για κάθε σχέση </a:t>
            </a:r>
            <a:r>
              <a:rPr lang="en-US" sz="2400" dirty="0">
                <a:latin typeface="Calibri" pitchFamily="34" charset="0"/>
              </a:rPr>
              <a:t>r(R),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κάθε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ζεύγος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πλειάδων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r, </a:t>
            </a:r>
            <a:r>
              <a:rPr lang="el-GR" sz="2400" dirty="0" smtClean="0">
                <a:latin typeface="Calibri" pitchFamily="34" charset="0"/>
              </a:rPr>
              <a:t>ισχύει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</a:t>
            </a:r>
            <a:r>
              <a:rPr lang="en-US" sz="2400" dirty="0" smtClean="0">
                <a:latin typeface="Calibri" pitchFamily="34" charset="0"/>
              </a:rPr>
              <a:t>]</a:t>
            </a:r>
            <a:r>
              <a:rPr lang="el-GR" sz="2400" dirty="0" smtClean="0">
                <a:latin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</a:rPr>
              <a:t>If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</a:t>
            </a:r>
            <a:r>
              <a:rPr lang="en-US" sz="2400" dirty="0" smtClean="0">
                <a:latin typeface="Calibri" pitchFamily="34" charset="0"/>
              </a:rPr>
              <a:t>]</a:t>
            </a:r>
            <a:r>
              <a:rPr lang="el-GR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19914" y="4805170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μας λέει ότι </a:t>
            </a:r>
            <a:r>
              <a:rPr lang="el-GR" sz="2000" dirty="0" smtClean="0">
                <a:latin typeface="Calibri" pitchFamily="34" charset="0"/>
              </a:rPr>
              <a:t>αν </a:t>
            </a:r>
            <a:r>
              <a:rPr lang="el-GR" sz="2000" dirty="0">
                <a:latin typeface="Calibri" pitchFamily="34" charset="0"/>
              </a:rPr>
              <a:t>οποιεσδήποτε δυο πλειάδες μιας σχέσης της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latin typeface="Calibri" pitchFamily="34" charset="0"/>
              </a:rPr>
              <a:t>τότε συμφωνούν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1130588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σχήμα σχέσης </a:t>
            </a:r>
            <a:r>
              <a:rPr lang="en-US" dirty="0">
                <a:latin typeface="Calibri" pitchFamily="34" charset="0"/>
              </a:rPr>
              <a:t>R(Α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Θα συμβολίζουμε με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dirty="0">
                <a:latin typeface="Calibri" pitchFamily="34" charset="0"/>
              </a:rPr>
              <a:t> = {Α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} </a:t>
            </a:r>
            <a:r>
              <a:rPr lang="el-GR" dirty="0"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latin typeface="Calibri" pitchFamily="34" charset="0"/>
              </a:rPr>
              <a:t>R.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Παράδειγμα</a:t>
            </a:r>
            <a:r>
              <a:rPr lang="el-GR" sz="2000" dirty="0">
                <a:latin typeface="Calibri" pitchFamily="34" charset="0"/>
              </a:rPr>
              <a:t>: Ποιες (μη τετριμμένες) συναρτησιακές εξαρτήσεις </a:t>
            </a:r>
            <a:r>
              <a:rPr lang="el-GR" sz="2000" dirty="0" smtClean="0">
                <a:latin typeface="Calibri" pitchFamily="34" charset="0"/>
              </a:rPr>
              <a:t>δεν παραβιάζει η </a:t>
            </a:r>
            <a:r>
              <a:rPr lang="el-GR" sz="2000" dirty="0">
                <a:latin typeface="Calibri" pitchFamily="34" charset="0"/>
              </a:rPr>
              <a:t>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086159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Αντί </a:t>
            </a:r>
            <a:r>
              <a:rPr lang="en-US" sz="2000" dirty="0">
                <a:latin typeface="Calibri" pitchFamily="34" charset="0"/>
              </a:rPr>
              <a:t>{Α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Αn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{Β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	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Α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baseline="-25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492922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latin typeface="Calibri" pitchFamily="34" charset="0"/>
              </a:rPr>
              <a:t>δηλαδή για όλες τις πιθανές σχέσεις (πλειάδες</a:t>
            </a:r>
            <a:r>
              <a:rPr lang="el-GR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 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 smtClean="0">
                <a:latin typeface="+mj-lt"/>
              </a:rPr>
              <a:t>]</a:t>
            </a:r>
            <a:endParaRPr lang="en-US" sz="1950" dirty="0">
              <a:latin typeface="+mj-lt"/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 smtClean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 smtClean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/>
              <a:t>…</a:t>
            </a:r>
            <a:r>
              <a:rPr lang="el-GR" sz="1350" dirty="0" smtClean="0"/>
              <a:t> συμφωνούν και εδώ</a:t>
            </a:r>
            <a:r>
              <a:rPr lang="en-US" sz="1350" dirty="0" smtClean="0"/>
              <a:t>!</a:t>
            </a:r>
            <a:endParaRPr lang="en-US" sz="1350" dirty="0"/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 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To Y </a:t>
            </a:r>
            <a:r>
              <a:rPr lang="el-GR" sz="2400" dirty="0"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latin typeface="Calibri" pitchFamily="34" charset="0"/>
              </a:rPr>
              <a:t>X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latin typeface="Calibri" pitchFamily="34" charset="0"/>
              </a:rPr>
              <a:t>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Κ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latin typeface="Calibri" pitchFamily="34" charset="0"/>
              </a:rPr>
              <a:t>R  </a:t>
            </a:r>
            <a:r>
              <a:rPr lang="en-US" sz="2400" dirty="0" err="1">
                <a:latin typeface="Calibri" pitchFamily="34" charset="0"/>
              </a:rPr>
              <a:t>κλειδί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της</a:t>
            </a:r>
            <a:r>
              <a:rPr lang="en-US" sz="2400" dirty="0">
                <a:latin typeface="Calibri" pitchFamily="34" charset="0"/>
              </a:rPr>
              <a:t> R </a:t>
            </a:r>
            <a:r>
              <a:rPr lang="el-GR" sz="2400" dirty="0" err="1">
                <a:latin typeface="Calibri" pitchFamily="34" charset="0"/>
              </a:rPr>
              <a:t>ανν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K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 ?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Υπενθύμιση: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57200" y="4175547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4853983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Θα εξετάσουμε πότε </a:t>
            </a:r>
            <a:r>
              <a:rPr lang="el-GR" sz="2800" dirty="0" smtClean="0">
                <a:latin typeface="Calibri" pitchFamily="34" charset="0"/>
              </a:rPr>
              <a:t>ένα </a:t>
            </a:r>
            <a:r>
              <a:rPr lang="el-GR" sz="2800" dirty="0">
                <a:latin typeface="Calibri" pitchFamily="34" charset="0"/>
              </a:rPr>
              <a:t>σχεσιακό σχήμα για μια βάση δεδομένων είναι </a:t>
            </a:r>
            <a:r>
              <a:rPr lang="el-GR" sz="2800" i="1" dirty="0">
                <a:latin typeface="Calibri" pitchFamily="34" charset="0"/>
              </a:rPr>
              <a:t>«καλό</a:t>
            </a:r>
            <a:r>
              <a:rPr lang="el-GR" sz="2800" i="1" dirty="0" smtClean="0">
                <a:latin typeface="Calibri" pitchFamily="34" charset="0"/>
              </a:rPr>
              <a:t>»</a:t>
            </a:r>
            <a:endParaRPr lang="el-GR" sz="2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Μη τυπικές γενικές κατευθύνσεις</a:t>
            </a:r>
            <a:endParaRPr lang="el-GR" sz="2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Θεωρία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 smtClean="0">
                <a:latin typeface="Calibri" pitchFamily="34" charset="0"/>
              </a:rPr>
              <a:t>η οποία βασίζεται στην έννοια των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50824" y="1839011"/>
            <a:ext cx="84963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</a:t>
            </a:r>
            <a:r>
              <a:rPr lang="el-GR" sz="1600" dirty="0" smtClean="0">
                <a:latin typeface="Calibri" pitchFamily="34" charset="0"/>
              </a:rPr>
              <a:t>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 smtClean="0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  <a:endParaRPr lang="el-GR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Ποιες συναρτησιακές εξαρτήσεις εκφράζουν τα 1 έως 4</a:t>
            </a: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Τα </a:t>
            </a:r>
            <a:r>
              <a:rPr lang="el-GR" sz="1600" dirty="0">
                <a:latin typeface="Calibri" pitchFamily="34" charset="0"/>
              </a:rPr>
              <a:t>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σε </a:t>
            </a:r>
            <a:r>
              <a:rPr lang="el-GR" sz="1600" dirty="0">
                <a:latin typeface="Calibri" pitchFamily="34" charset="0"/>
              </a:rPr>
              <a:t>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Οι </a:t>
            </a:r>
            <a:r>
              <a:rPr lang="el-GR" sz="1600" dirty="0">
                <a:latin typeface="Calibri" pitchFamily="34" charset="0"/>
              </a:rPr>
              <a:t>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</a:t>
            </a:r>
            <a:r>
              <a:rPr lang="el-GR" sz="1600" dirty="0" smtClean="0">
                <a:latin typeface="Calibri" pitchFamily="34" charset="0"/>
              </a:rPr>
              <a:t>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Ένας </a:t>
            </a:r>
            <a:r>
              <a:rPr lang="el-GR" sz="1600" dirty="0">
                <a:latin typeface="Calibri" pitchFamily="34" charset="0"/>
              </a:rPr>
              <a:t>φοιτητής παίρνει μόνο ένα βαθμό σε κάθε </a:t>
            </a:r>
            <a:r>
              <a:rPr lang="el-GR" sz="1600" dirty="0" smtClean="0">
                <a:latin typeface="Calibri" pitchFamily="34" charset="0"/>
              </a:rPr>
              <a:t>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</a:t>
            </a:r>
            <a:r>
              <a:rPr lang="el-GR" sz="1600" dirty="0" smtClean="0">
                <a:latin typeface="Calibri" pitchFamily="34" charset="0"/>
              </a:rPr>
              <a:t>1 </a:t>
            </a:r>
            <a:r>
              <a:rPr lang="el-GR" sz="1600" dirty="0">
                <a:latin typeface="Calibri" pitchFamily="34" charset="0"/>
              </a:rPr>
              <a:t>έως </a:t>
            </a:r>
            <a:r>
              <a:rPr lang="el-GR" sz="1600" dirty="0" smtClean="0">
                <a:latin typeface="Calibri" pitchFamily="34" charset="0"/>
              </a:rPr>
              <a:t>4</a:t>
            </a:r>
            <a:endParaRPr lang="el-GR" sz="1600" dirty="0">
              <a:latin typeface="Calibri" pitchFamily="34" charset="0"/>
            </a:endParaRPr>
          </a:p>
          <a:p>
            <a:pPr marL="457200" indent="-457200"/>
            <a:r>
              <a:rPr lang="el-GR" sz="1600" dirty="0" smtClean="0">
                <a:latin typeface="Calibri" pitchFamily="34" charset="0"/>
              </a:rPr>
              <a:t>Τι </a:t>
            </a:r>
            <a:r>
              <a:rPr lang="el-GR" sz="1600" dirty="0">
                <a:latin typeface="Calibri" pitchFamily="34" charset="0"/>
              </a:rPr>
              <a:t>σημαίνει </a:t>
            </a:r>
            <a:endParaRPr lang="el-GR" sz="1600" dirty="0" smtClean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ΜΒ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Φ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250824" y="968162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</a:t>
            </a:r>
            <a:r>
              <a:rPr lang="el-GR" sz="2000" dirty="0" smtClean="0">
                <a:latin typeface="Calibri" pitchFamily="34" charset="0"/>
              </a:rPr>
              <a:t>προβλήματος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από </a:t>
            </a:r>
            <a:r>
              <a:rPr lang="el-GR" sz="2000" dirty="0">
                <a:latin typeface="Calibri" pitchFamily="34" charset="0"/>
              </a:rPr>
              <a:t>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14312" y="1042255"/>
            <a:ext cx="8512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Παράδειγμα: Στο παρακάτω </a:t>
            </a:r>
            <a:r>
              <a:rPr lang="el-GR" dirty="0" smtClean="0">
                <a:latin typeface="Calibri" pitchFamily="34" charset="0"/>
              </a:rPr>
              <a:t>σχήμα </a:t>
            </a:r>
            <a:r>
              <a:rPr lang="el-GR" b="1" dirty="0">
                <a:latin typeface="Calibri" pitchFamily="34" charset="0"/>
              </a:rPr>
              <a:t>Λογαριασμός</a:t>
            </a:r>
            <a:r>
              <a:rPr lang="el-GR" dirty="0"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latin typeface="Calibri" pitchFamily="34" charset="0"/>
              </a:rPr>
              <a:t>πολλούς λογαριασμούς</a:t>
            </a:r>
            <a:r>
              <a:rPr lang="el-GR" dirty="0">
                <a:latin typeface="Calibri" pitchFamily="34" charset="0"/>
              </a:rPr>
              <a:t>. Ποιες άλλες (εκτός του κλειδιού) συναρτησιακές εξαρτήσεις μπορεί να ισχύουν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αλλά δε φαίνονται στο παρακάτω σχήμα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</a:t>
              </a:r>
              <a:r>
                <a:rPr lang="el-GR" dirty="0" smtClean="0"/>
                <a:t>         </a:t>
              </a:r>
              <a:r>
                <a:rPr lang="el-GR" u="sng" dirty="0" smtClean="0"/>
                <a:t>Αριθμός-Λογαριασμού</a:t>
              </a:r>
              <a:r>
                <a:rPr lang="el-GR" dirty="0" smtClean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 smtClean="0"/>
                <a:t> </a:t>
              </a:r>
              <a:endParaRPr lang="el-GR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/>
                <a:t>Όνομα-Πελάτη</a:t>
              </a:r>
              <a:r>
                <a:rPr lang="el-GR" dirty="0" smtClean="0"/>
                <a:t>      </a:t>
              </a:r>
              <a:r>
                <a:rPr lang="el-GR" dirty="0"/>
                <a:t>Οδός    </a:t>
              </a:r>
              <a:r>
                <a:rPr lang="el-GR" dirty="0" smtClean="0"/>
                <a:t> Πόλη        </a:t>
              </a:r>
              <a:r>
                <a:rPr lang="el-GR" u="sng" dirty="0" smtClean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Παράδειγμα: </a:t>
            </a:r>
            <a:r>
              <a:rPr lang="el-GR" dirty="0" smtClean="0">
                <a:latin typeface="Calibri" pitchFamily="34" charset="0"/>
              </a:rPr>
              <a:t>Παρόμοια, </a:t>
            </a:r>
            <a:r>
              <a:rPr lang="el-GR" dirty="0">
                <a:latin typeface="Calibri" pitchFamily="34" charset="0"/>
              </a:rPr>
              <a:t>στο παρακάτω </a:t>
            </a:r>
            <a:r>
              <a:rPr lang="el-GR" dirty="0" smtClean="0">
                <a:latin typeface="Calibri" pitchFamily="34" charset="0"/>
              </a:rPr>
              <a:t>σχήμα ένας </a:t>
            </a:r>
            <a:r>
              <a:rPr lang="el-GR" b="1" dirty="0" smtClean="0">
                <a:latin typeface="Calibri" pitchFamily="34" charset="0"/>
              </a:rPr>
              <a:t>Πελάτης</a:t>
            </a:r>
            <a:r>
              <a:rPr lang="el-GR" dirty="0" smtClean="0">
                <a:latin typeface="Calibri" pitchFamily="34" charset="0"/>
              </a:rPr>
              <a:t> και επίσης ένας </a:t>
            </a:r>
            <a:r>
              <a:rPr lang="el-GR" dirty="0">
                <a:latin typeface="Calibri" pitchFamily="34" charset="0"/>
              </a:rPr>
              <a:t>πελάτης δίνει μόνο μια διεύθυνση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παραπάνω σχεσιακά μοντέλα, με τα κλειδιά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εκφράζεται 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 ένα υποσύνολο των περιορισμών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Διαισθητικά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 smtClean="0">
                <a:latin typeface="Calibri" pitchFamily="34" charset="0"/>
              </a:rPr>
              <a:t> (trivial) </a:t>
            </a:r>
            <a:r>
              <a:rPr lang="el-GR" sz="2400" dirty="0" smtClean="0">
                <a:latin typeface="Calibri" pitchFamily="34" charset="0"/>
              </a:rPr>
              <a:t>εξαρτήσεις: ισχύουν </a:t>
            </a:r>
            <a:r>
              <a:rPr lang="el-GR" sz="2400" dirty="0">
                <a:latin typeface="Calibri" pitchFamily="34" charset="0"/>
              </a:rPr>
              <a:t>για όλα τα </a:t>
            </a:r>
            <a:r>
              <a:rPr lang="el-GR" sz="2400" dirty="0" smtClean="0">
                <a:latin typeface="Calibri" pitchFamily="34" charset="0"/>
              </a:rPr>
              <a:t>σχήματα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599387" y="1880647"/>
            <a:ext cx="84083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Οι </a:t>
            </a:r>
            <a:r>
              <a:rPr lang="el-GR" sz="2400" dirty="0">
                <a:latin typeface="Calibri" pitchFamily="34" charset="0"/>
              </a:rPr>
              <a:t>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</a:t>
            </a:r>
            <a:r>
              <a:rPr lang="el-GR" sz="2400" dirty="0" smtClean="0">
                <a:latin typeface="Calibri" pitchFamily="34" charset="0"/>
              </a:rPr>
              <a:t>σχέσης, εκφράζουν περιορισμούς ορθότητας (</a:t>
            </a:r>
            <a:r>
              <a:rPr lang="en-US" sz="2400" dirty="0" smtClean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539749" y="3429000"/>
            <a:ext cx="84083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 smtClean="0">
                <a:latin typeface="Calibri" pitchFamily="34" charset="0"/>
              </a:rPr>
              <a:t>ισχύει </a:t>
            </a:r>
            <a:r>
              <a:rPr lang="el-GR" sz="2400" dirty="0" smtClean="0">
                <a:latin typeface="Calibri" pitchFamily="34" charset="0"/>
              </a:rPr>
              <a:t>σε ένα σχήμα, όλα τα έγκυρα (</a:t>
            </a:r>
            <a:r>
              <a:rPr lang="en-US" sz="2400" dirty="0" smtClean="0">
                <a:latin typeface="Calibri" pitchFamily="34" charset="0"/>
              </a:rPr>
              <a:t>valid</a:t>
            </a:r>
            <a:r>
              <a:rPr lang="el-GR" sz="2400" dirty="0" smtClean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el-GR" sz="1600" dirty="0" smtClean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 smtClean="0">
                <a:latin typeface="Calibri" pitchFamily="34" charset="0"/>
              </a:rPr>
              <a:t>ικανοποιεί </a:t>
            </a:r>
            <a:r>
              <a:rPr lang="el-GR" sz="2400" dirty="0" smtClean="0">
                <a:latin typeface="Calibri" pitchFamily="34" charset="0"/>
              </a:rPr>
              <a:t>το σύνολο 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Πως μπορούμε να συνάγουμε </a:t>
            </a:r>
            <a:r>
              <a:rPr lang="el-GR" sz="2400" dirty="0">
                <a:latin typeface="Calibri" pitchFamily="34" charset="0"/>
              </a:rPr>
              <a:t>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 smtClean="0">
                  <a:latin typeface="Calibri" pitchFamily="34" charset="0"/>
                </a:rPr>
                <a:t> F   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 Y </a:t>
              </a:r>
              <a:r>
                <a:rPr lang="en-US" dirty="0">
                  <a:latin typeface="Calibri" pitchFamily="34" charset="0"/>
                </a:rPr>
                <a:t>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(inferred/implied) </a:t>
              </a:r>
              <a:r>
                <a:rPr lang="el-GR" dirty="0" smtClean="0">
                  <a:latin typeface="Calibri" pitchFamily="34" charset="0"/>
                </a:rPr>
                <a:t>από </a:t>
              </a:r>
              <a:r>
                <a:rPr lang="el-GR" dirty="0">
                  <a:latin typeface="Calibri" pitchFamily="34" charset="0"/>
                </a:rPr>
                <a:t>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 smtClean="0">
                    <a:latin typeface="Calibri" pitchFamily="34" charset="0"/>
                  </a:rPr>
                  <a:t>=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r>
                  <a:rPr lang="el-GR" sz="2400" dirty="0" smtClean="0">
                    <a:latin typeface="Calibri" pitchFamily="34" charset="0"/>
                  </a:rPr>
                  <a:t> 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</a:t>
            </a:r>
            <a:r>
              <a:rPr lang="el-GR" sz="2400" dirty="0" smtClean="0">
                <a:latin typeface="Calibri" pitchFamily="34" charset="0"/>
              </a:rPr>
              <a:t>δημιουργία εξαρτήσεων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Χ </a:t>
            </a:r>
            <a:r>
              <a:rPr lang="el-GR" dirty="0" smtClean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 smtClean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 smtClean="0"/>
                  <a:t>      </a:t>
                </a:r>
                <a:r>
                  <a:rPr lang="en-US" dirty="0" smtClean="0"/>
                  <a:t>    </a:t>
                </a:r>
                <a:r>
                  <a:rPr lang="en-US" dirty="0"/>
                  <a:t>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 smtClean="0"/>
                  <a:t>              </a:t>
                </a:r>
                <a:r>
                  <a:rPr lang="en-US" dirty="0" smtClean="0"/>
                  <a:t> </a:t>
                </a:r>
                <a:r>
                  <a:rPr lang="en-US" dirty="0"/>
                  <a:t>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 smtClean="0">
                <a:latin typeface="Calibri" pitchFamily="34" charset="0"/>
              </a:rPr>
              <a:t>βάσιμοι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sound</a:t>
            </a:r>
            <a:r>
              <a:rPr lang="el-GR" dirty="0" smtClean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 smtClean="0">
                <a:latin typeface="Calibri" pitchFamily="34" charset="0"/>
              </a:rPr>
              <a:t>πλήρεις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complete</a:t>
            </a:r>
            <a:r>
              <a:rPr lang="el-GR" dirty="0" smtClean="0">
                <a:latin typeface="Calibri" pitchFamily="34" charset="0"/>
              </a:rPr>
              <a:t>) μας δίνουν όλο το F</a:t>
            </a:r>
            <a:r>
              <a:rPr lang="el-GR" baseline="30000" dirty="0" smtClean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n-US" dirty="0" smtClean="0">
                  <a:latin typeface="Calibri" pitchFamily="34" charset="0"/>
                </a:rPr>
                <a:t>     </a:t>
              </a:r>
              <a:r>
                <a:rPr lang="en-US" dirty="0">
                  <a:latin typeface="Calibri" pitchFamily="34" charset="0"/>
                </a:rPr>
                <a:t>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 smtClean="0">
                <a:latin typeface="Calibri" pitchFamily="34" charset="0"/>
              </a:rPr>
              <a:t>(με επαγωγή σε άτοπο:) </a:t>
            </a:r>
            <a:r>
              <a:rPr lang="el-GR" sz="1600" dirty="0" smtClean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 smtClean="0">
                <a:latin typeface="Calibri" pitchFamily="34" charset="0"/>
              </a:rPr>
              <a:t>r </a:t>
            </a:r>
            <a:r>
              <a:rPr lang="el-GR" sz="1600" dirty="0" smtClean="0">
                <a:latin typeface="Calibri" pitchFamily="34" charset="0"/>
              </a:rPr>
              <a:t>ισχύει</a:t>
            </a:r>
            <a:r>
              <a:rPr lang="el-GR" sz="1800" dirty="0" smtClean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X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 smtClean="0">
                <a:latin typeface="Calibri" pitchFamily="34" charset="0"/>
              </a:rPr>
              <a:t> Y (1) α</a:t>
            </a:r>
            <a:r>
              <a:rPr lang="en-US" sz="1800" dirty="0" err="1" smtClean="0">
                <a:latin typeface="Calibri" pitchFamily="34" charset="0"/>
              </a:rPr>
              <a:t>λλά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όχι</a:t>
            </a:r>
            <a:r>
              <a:rPr lang="en-US" sz="1800" dirty="0" smtClean="0">
                <a:latin typeface="Calibri" pitchFamily="34" charset="0"/>
              </a:rPr>
              <a:t> ΧΖ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 smtClean="0">
                <a:latin typeface="Calibri" pitchFamily="34" charset="0"/>
              </a:rPr>
              <a:t> (2)</a:t>
            </a:r>
            <a:endParaRPr lang="el-GR" sz="18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(2</a:t>
            </a:r>
            <a:r>
              <a:rPr lang="en-US" sz="1800" dirty="0" smtClean="0">
                <a:latin typeface="Calibri" pitchFamily="34" charset="0"/>
              </a:rPr>
              <a:t> &amp; </a:t>
            </a:r>
            <a:r>
              <a:rPr lang="el-GR" sz="1800" dirty="0" smtClean="0">
                <a:latin typeface="Calibri" pitchFamily="34" charset="0"/>
              </a:rPr>
              <a:t>ορισμό), υπάρχουν δυο πλειάδες, </a:t>
            </a:r>
            <a:r>
              <a:rPr lang="en-US" sz="1800" dirty="0" smtClean="0">
                <a:latin typeface="Calibri" pitchFamily="34" charset="0"/>
              </a:rPr>
              <a:t>t1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t2, </a:t>
            </a:r>
            <a:r>
              <a:rPr lang="el-GR" sz="1800" dirty="0" smtClean="0">
                <a:latin typeface="Calibri" pitchFamily="34" charset="0"/>
              </a:rPr>
              <a:t>τέτοιες ώστε </a:t>
            </a:r>
            <a:r>
              <a:rPr lang="en-US" sz="1800" dirty="0" smtClean="0">
                <a:latin typeface="Calibri" pitchFamily="34" charset="0"/>
              </a:rPr>
              <a:t>t1[XZ] = t2[XZ] (3) </a:t>
            </a:r>
            <a:endParaRPr lang="el-GR" sz="18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				        και </a:t>
            </a:r>
            <a:r>
              <a:rPr lang="en-US" sz="1800" dirty="0" smtClean="0">
                <a:latin typeface="Calibri" pitchFamily="34" charset="0"/>
              </a:rPr>
              <a:t>t1[YZ] </a:t>
            </a:r>
            <a:r>
              <a:rPr lang="en-US" sz="1800" dirty="0" smtClean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 smtClean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(3),  </a:t>
            </a:r>
            <a:r>
              <a:rPr lang="en-US" sz="1800" dirty="0" smtClean="0">
                <a:latin typeface="Calibri" pitchFamily="34" charset="0"/>
              </a:rPr>
              <a:t>t1[X] = t2[X] (4)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(1) και (4), </a:t>
            </a:r>
            <a:r>
              <a:rPr lang="en-US" sz="1800" dirty="0" smtClean="0">
                <a:latin typeface="Calibri" pitchFamily="34" charset="0"/>
              </a:rPr>
              <a:t>t1[Y] = t2[</a:t>
            </a:r>
            <a:r>
              <a:rPr lang="el-GR" sz="1800" dirty="0" smtClean="0">
                <a:latin typeface="Calibri" pitchFamily="34" charset="0"/>
              </a:rPr>
              <a:t>Υ</a:t>
            </a:r>
            <a:r>
              <a:rPr lang="en-US" sz="1800" dirty="0" smtClean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Από (5) και (6), </a:t>
            </a:r>
            <a:r>
              <a:rPr lang="en-US" sz="1800" dirty="0" smtClean="0">
                <a:latin typeface="Calibri" pitchFamily="34" charset="0"/>
              </a:rPr>
              <a:t>t1[ΥZ] = t2[ΥZ] </a:t>
            </a:r>
            <a:r>
              <a:rPr lang="en-US" sz="1800" dirty="0" err="1" smtClean="0">
                <a:latin typeface="Calibri" pitchFamily="34" charset="0"/>
              </a:rPr>
              <a:t>Άτο</a:t>
            </a:r>
            <a:r>
              <a:rPr lang="en-US" sz="1800" dirty="0" smtClean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 smtClean="0">
                  <a:latin typeface="Calibri" pitchFamily="34" charset="0"/>
                </a:rPr>
                <a:t>           </a:t>
              </a:r>
              <a:r>
                <a:rPr lang="en-US" dirty="0" smtClean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1424037" y="307806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{</a:t>
            </a:r>
            <a:r>
              <a:rPr lang="en-US">
                <a:latin typeface="Calibri" pitchFamily="34" charset="0"/>
              </a:rPr>
              <a:t>X </a:t>
            </a:r>
            <a:r>
              <a:rPr lang="en-US">
                <a:latin typeface="Calibri" pitchFamily="34" charset="0"/>
                <a:sym typeface="Symbol" pitchFamily="18" charset="2"/>
              </a:rPr>
              <a:t></a:t>
            </a:r>
            <a:r>
              <a:rPr lang="en-US">
                <a:latin typeface="Calibri" pitchFamily="34" charset="0"/>
              </a:rPr>
              <a:t> Y, Χ </a:t>
            </a:r>
            <a:r>
              <a:rPr lang="en-US">
                <a:latin typeface="Calibri" pitchFamily="34" charset="0"/>
                <a:sym typeface="Symbol" pitchFamily="18" charset="2"/>
              </a:rPr>
              <a:t> Z</a:t>
            </a:r>
            <a:r>
              <a:rPr lang="en-US">
                <a:latin typeface="Calibri" pitchFamily="34" charset="0"/>
              </a:rPr>
              <a:t> }                  Χ </a:t>
            </a:r>
            <a:r>
              <a:rPr lang="en-US">
                <a:latin typeface="Calibri" pitchFamily="34" charset="0"/>
                <a:sym typeface="Symbol" pitchFamily="18" charset="2"/>
              </a:rPr>
              <a:t> YZ</a:t>
            </a:r>
            <a:r>
              <a:rPr lang="en-US">
                <a:latin typeface="Calibri" pitchFamily="34" charset="0"/>
              </a:rPr>
              <a:t> </a:t>
            </a:r>
            <a:endParaRPr lang="el-GR">
              <a:latin typeface="Calibri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06541" y="3031217"/>
            <a:ext cx="381000" cy="457200"/>
            <a:chOff x="1968" y="1824"/>
            <a:chExt cx="240" cy="288"/>
          </a:xfrm>
        </p:grpSpPr>
        <p:sp>
          <p:nvSpPr>
            <p:cNvPr id="18447" name="Text Box 20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=</a:t>
              </a:r>
            </a:p>
          </p:txBody>
        </p:sp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 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Υ, τότε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latin typeface="Calibri" pitchFamily="34" charset="0"/>
              </a:rPr>
              <a:t>Επαυξητικός</a:t>
            </a:r>
            <a:r>
              <a:rPr lang="el-GR" sz="1800" dirty="0"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Y}        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Y, Υ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}        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3400" y="2021263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53262" y="319180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72116" y="380577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544612" y="4722828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Χ</a:t>
            </a:r>
            <a:r>
              <a:rPr lang="el-GR" sz="2800" baseline="30000" dirty="0">
                <a:latin typeface="Calibri" pitchFamily="34" charset="0"/>
              </a:rPr>
              <a:t>+</a:t>
            </a:r>
            <a:r>
              <a:rPr lang="el-GR" sz="28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</a:t>
            </a:r>
            <a:r>
              <a:rPr lang="el-GR" sz="2000" dirty="0" smtClean="0">
                <a:latin typeface="Calibri" pitchFamily="34" charset="0"/>
              </a:rPr>
              <a:t>από </a:t>
            </a:r>
            <a:r>
              <a:rPr lang="el-GR" sz="2000" dirty="0">
                <a:latin typeface="Calibri" pitchFamily="34" charset="0"/>
              </a:rPr>
              <a:t>το </a:t>
            </a:r>
            <a:r>
              <a:rPr lang="en-US" sz="2000" dirty="0" smtClean="0">
                <a:latin typeface="Calibri" pitchFamily="34" charset="0"/>
              </a:rPr>
              <a:t>F</a:t>
            </a:r>
            <a:r>
              <a:rPr lang="el-GR" sz="2000" dirty="0" smtClean="0">
                <a:latin typeface="Calibri" pitchFamily="34" charset="0"/>
              </a:rPr>
              <a:t> : σύνολο </a:t>
            </a:r>
            <a:r>
              <a:rPr lang="el-GR" sz="2000" dirty="0">
                <a:latin typeface="Calibri" pitchFamily="34" charset="0"/>
              </a:rPr>
              <a:t>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2598655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70322" y="3494202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latin typeface="Calibri" pitchFamily="34" charset="0"/>
              </a:rPr>
              <a:t>ισχύει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δηλαδή, αν συνάγεται από ένα σύνολο εξαρτήσεων 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71550" y="3789363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1849" y="1923461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ισχύει (συνάγεται από την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34681" y="1407065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2555875" y="3357563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308634" y="2631699"/>
            <a:ext cx="3889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4107" y="4309915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Υπολογισμός κλειδιών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70703" y="504520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?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 smtClean="0">
                <a:latin typeface="Calibri" pitchFamily="34" charset="0"/>
              </a:rPr>
              <a:t>Στόχος η απλοποίηση </a:t>
            </a:r>
            <a:r>
              <a:rPr lang="el-GR" sz="2400" dirty="0" smtClean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</a:t>
            </a:r>
            <a:r>
              <a:rPr lang="el-GR" sz="2000" b="1" dirty="0" smtClean="0">
                <a:latin typeface="Calibri" pitchFamily="34" charset="0"/>
              </a:rPr>
              <a:t>Ε </a:t>
            </a:r>
            <a:r>
              <a:rPr lang="el-GR" sz="2000" b="1" dirty="0">
                <a:latin typeface="Calibri" pitchFamily="34" charset="0"/>
              </a:rPr>
              <a:t>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</a:t>
            </a:r>
            <a:r>
              <a:rPr lang="el-GR" dirty="0" smtClean="0">
                <a:latin typeface="Calibri" pitchFamily="34" charset="0"/>
              </a:rPr>
              <a:t>Διάρκεια  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Όνομα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n-US" dirty="0" smtClean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  </a:t>
              </a:r>
              <a:r>
                <a:rPr lang="el-GR" dirty="0">
                  <a:latin typeface="Calibri" pitchFamily="34" charset="0"/>
                </a:rPr>
                <a:t>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</a:rPr>
              <a:t>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762158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AB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 smtClean="0">
                <a:latin typeface="Calibri" pitchFamily="34" charset="0"/>
              </a:rPr>
              <a:t> αν: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. κάθε ΣΕ στο F έχει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 smtClean="0">
                <a:latin typeface="Calibri" pitchFamily="34" charset="0"/>
              </a:rPr>
              <a:t>της μέρος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. δε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 smtClean="0">
                <a:latin typeface="Calibri" pitchFamily="34" charset="0"/>
              </a:rPr>
              <a:t>μια ΣΕ</a:t>
            </a:r>
            <a:r>
              <a:rPr lang="el-GR" sz="2000" dirty="0" smtClean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 smtClean="0">
                <a:latin typeface="Calibri" pitchFamily="34" charset="0"/>
              </a:rPr>
              <a:t>στο F με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 smtClean="0">
                <a:latin typeface="Calibri" pitchFamily="34" charset="0"/>
              </a:rPr>
              <a:t>τέτοια ώστε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 smtClean="0">
                <a:latin typeface="Calibri" pitchFamily="34" charset="0"/>
              </a:rPr>
              <a:t>στο </a:t>
            </a:r>
            <a:r>
              <a:rPr lang="el-GR" sz="2000" i="1" dirty="0" err="1" smtClean="0">
                <a:latin typeface="Calibri" pitchFamily="34" charset="0"/>
              </a:rPr>
              <a:t>α.μ</a:t>
            </a:r>
            <a:r>
              <a:rPr lang="el-GR" sz="2000" dirty="0" smtClean="0">
                <a:latin typeface="Calibri" pitchFamily="34" charset="0"/>
              </a:rPr>
              <a:t> της συναρτησιακής εξάρτησης)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 Χ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με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και 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(i)  Βρες τα </a:t>
            </a:r>
            <a:r>
              <a:rPr lang="el-GR" sz="2000" i="1" dirty="0" smtClean="0">
                <a:latin typeface="Calibri" pitchFamily="34" charset="0"/>
              </a:rPr>
              <a:t>περιττά γνωρίσματα</a:t>
            </a:r>
            <a:r>
              <a:rPr lang="el-GR" sz="2000" dirty="0" smtClean="0">
                <a:latin typeface="Calibri" pitchFamily="34" charset="0"/>
              </a:rPr>
              <a:t> στο </a:t>
            </a:r>
            <a:r>
              <a:rPr lang="el-GR" sz="2000" dirty="0" err="1" smtClean="0">
                <a:latin typeface="Calibri" pitchFamily="34" charset="0"/>
              </a:rPr>
              <a:t>α.μ.</a:t>
            </a:r>
            <a:r>
              <a:rPr lang="el-GR" sz="2000" dirty="0" smtClean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 smtClean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</a:t>
            </a:r>
            <a:r>
              <a:rPr lang="el-GR" sz="2000" dirty="0" err="1" smtClean="0">
                <a:latin typeface="Calibri" pitchFamily="34" charset="0"/>
              </a:rPr>
              <a:t>ii</a:t>
            </a:r>
            <a:r>
              <a:rPr lang="el-GR" sz="2000" dirty="0" smtClean="0">
                <a:latin typeface="Calibri" pitchFamily="34" charset="0"/>
              </a:rPr>
              <a:t>) Έλεγξε αν είναι </a:t>
            </a:r>
            <a:r>
              <a:rPr lang="el-GR" sz="2000" i="1" dirty="0" smtClean="0">
                <a:latin typeface="Calibri" pitchFamily="34" charset="0"/>
              </a:rPr>
              <a:t>περιττή</a:t>
            </a:r>
            <a:r>
              <a:rPr lang="el-GR" sz="2000" dirty="0" smtClean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</a:t>
            </a:r>
            <a:r>
              <a:rPr lang="el-GR" dirty="0" smtClean="0">
                <a:latin typeface="Calibri" pitchFamily="34" charset="0"/>
              </a:rPr>
              <a:t>(στο αριστερό μέρος)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 </a:t>
            </a:r>
            <a:r>
              <a:rPr lang="el-GR" sz="1800" dirty="0" smtClean="0">
                <a:latin typeface="Calibri" pitchFamily="34" charset="0"/>
              </a:rPr>
              <a:t>Προφανώς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n-US" sz="2000" dirty="0" smtClean="0">
                <a:latin typeface="Calibri" pitchFamily="34" charset="0"/>
              </a:rPr>
              <a:t>(F </a:t>
            </a:r>
            <a:r>
              <a:rPr lang="en-US" sz="2000" dirty="0">
                <a:latin typeface="Calibri" pitchFamily="34" charset="0"/>
              </a:rPr>
              <a:t>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  <a:endParaRPr lang="el-GR" sz="2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 smtClean="0">
                <a:latin typeface="Calibri" pitchFamily="34" charset="0"/>
              </a:rPr>
              <a:t>στο </a:t>
            </a:r>
            <a:r>
              <a:rPr lang="el-GR" dirty="0" err="1" smtClean="0">
                <a:latin typeface="Calibri" pitchFamily="34" charset="0"/>
              </a:rPr>
              <a:t>α.μ.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</a:t>
            </a:r>
            <a:r>
              <a:rPr lang="el-GR" sz="1800" dirty="0" smtClean="0">
                <a:latin typeface="Calibri" pitchFamily="34" charset="0"/>
              </a:rPr>
              <a:t>;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 smtClean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 smtClean="0">
                <a:latin typeface="Calibri" pitchFamily="34" charset="0"/>
              </a:rPr>
              <a:t>Τίτλος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</a:t>
            </a:r>
            <a:r>
              <a:rPr lang="el-GR" dirty="0" smtClean="0">
                <a:latin typeface="Calibri" pitchFamily="34" charset="0"/>
              </a:rPr>
              <a:t>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85748" y="269306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την εισαγωγή μιας νέας ταινίας πρέπει να εισάγουμε τουλάχιστον έναν ηθοποιό (τιμή </a:t>
            </a:r>
            <a:r>
              <a:rPr lang="en-US" sz="2000" dirty="0">
                <a:latin typeface="Calibri" pitchFamily="34" charset="0"/>
              </a:rPr>
              <a:t>null;)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603750" y="2392654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17499" y="461393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?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819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Ποιο είναι το ελάχιστο κάλυμμα της </a:t>
            </a:r>
            <a:r>
              <a:rPr lang="en-US" sz="2400">
                <a:latin typeface="Calibri" pitchFamily="34" charset="0"/>
              </a:rPr>
              <a:t>F;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Ορισμό συναρτησιακής εξάρτησης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</a:t>
            </a:r>
            <a:r>
              <a:rPr lang="el-GR" dirty="0" smtClean="0">
                <a:latin typeface="Calibri" pitchFamily="34" charset="0"/>
              </a:rPr>
              <a:t>κάποια κανονική μορφή)</a:t>
            </a:r>
            <a:endParaRPr lang="el-GR" dirty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 smtClean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</a:t>
            </a:r>
            <a:r>
              <a:rPr lang="el-GR" sz="2400" dirty="0" smtClean="0">
                <a:latin typeface="Calibri" pitchFamily="34" charset="0"/>
              </a:rPr>
              <a:t>να εφαρμόσουμε αυτόν τον τρόπο και </a:t>
            </a:r>
            <a:r>
              <a:rPr lang="el-GR" sz="2400" dirty="0">
                <a:latin typeface="Calibri" pitchFamily="34" charset="0"/>
              </a:rPr>
              <a:t>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</a:t>
            </a:r>
            <a:r>
              <a:rPr lang="el-GR" sz="2400" dirty="0" smtClean="0">
                <a:latin typeface="Calibri" pitchFamily="34" charset="0"/>
              </a:rPr>
              <a:t>ή για </a:t>
            </a:r>
            <a:r>
              <a:rPr lang="el-GR" sz="2400" dirty="0">
                <a:latin typeface="Calibri" pitchFamily="34" charset="0"/>
              </a:rPr>
              <a:t>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539750" y="2997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όλα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647031" y="1509727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68313" y="2781300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04018" y="28371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32095" y="3909870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2574" y="2055426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490662" y="2116336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</a:t>
              </a:r>
              <a:r>
                <a:rPr lang="el-GR" dirty="0" smtClean="0">
                  <a:latin typeface="Calibri" pitchFamily="34" charset="0"/>
                </a:rPr>
                <a:t>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9071" y="1480009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F = {</a:t>
            </a:r>
            <a:r>
              <a:rPr lang="el-GR" sz="1800" dirty="0" smtClean="0">
                <a:latin typeface="Calibri" pitchFamily="34" charset="0"/>
              </a:rPr>
              <a:t>Τίτλος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Είδος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Διάρκεια</a:t>
            </a:r>
            <a:r>
              <a:rPr lang="en-US" dirty="0" smtClean="0">
                <a:latin typeface="Calibri" pitchFamily="34" charset="0"/>
              </a:rPr>
              <a:t>,      </a:t>
            </a:r>
            <a:r>
              <a:rPr lang="el-GR" sz="1800" dirty="0" smtClean="0">
                <a:latin typeface="Calibri" pitchFamily="34" charset="0"/>
              </a:rPr>
              <a:t>Όνομα</a:t>
            </a:r>
            <a:r>
              <a:rPr lang="en-US" sz="1800" dirty="0" smtClean="0">
                <a:latin typeface="Calibri" pitchFamily="34" charset="0"/>
              </a:rPr>
              <a:t>-</a:t>
            </a:r>
            <a:r>
              <a:rPr lang="el-GR" sz="1800" dirty="0" smtClean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Διεύθυνση Έτος</a:t>
            </a:r>
            <a:r>
              <a:rPr lang="en-US" sz="1800" dirty="0" smtClean="0">
                <a:latin typeface="Calibri" pitchFamily="34" charset="0"/>
              </a:rPr>
              <a:t>-</a:t>
            </a:r>
            <a:r>
              <a:rPr lang="el-GR" sz="1800" dirty="0" smtClean="0">
                <a:latin typeface="Calibri" pitchFamily="34" charset="0"/>
              </a:rPr>
              <a:t>Γέννησης</a:t>
            </a:r>
            <a:r>
              <a:rPr lang="en-US" sz="1800" dirty="0" smtClean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04715" y="4931546"/>
            <a:ext cx="830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</a:rPr>
              <a:t>Ποια </a:t>
            </a:r>
            <a:r>
              <a:rPr lang="el-GR" sz="1800" i="1" dirty="0">
                <a:latin typeface="Calibri" pitchFamily="34" charset="0"/>
              </a:rPr>
              <a:t>είναι μια καλή διάσπαση; Πως μπορούμε να πάρουμε την αρχική σχέση; </a:t>
            </a:r>
            <a:endParaRPr lang="el-GR" sz="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</a:rPr>
              <a:t>Μπορούμε </a:t>
            </a:r>
            <a:r>
              <a:rPr lang="el-GR" sz="1800" i="1" dirty="0">
                <a:latin typeface="Calibri" pitchFamily="34" charset="0"/>
              </a:rPr>
              <a:t>να διασπάσουμε την </a:t>
            </a:r>
            <a:r>
              <a:rPr lang="en-US" sz="1800" i="1" dirty="0">
                <a:latin typeface="Calibri" pitchFamily="34" charset="0"/>
              </a:rPr>
              <a:t>R</a:t>
            </a:r>
            <a:r>
              <a:rPr lang="en-US" sz="1800" i="1" baseline="-25000" dirty="0">
                <a:latin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</a:rPr>
              <a:t>  </a:t>
            </a:r>
            <a:r>
              <a:rPr lang="el-GR" sz="1800" i="1" dirty="0">
                <a:latin typeface="Calibri" pitchFamily="34" charset="0"/>
              </a:rPr>
              <a:t>με τον ίδιο τρόπο.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Οι σχέσεις που προκύπτουν σε κάποια κανονική μορφή</a:t>
            </a:r>
            <a:endParaRPr lang="el-GR" sz="24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 smtClean="0">
                <a:latin typeface="Calibri" pitchFamily="34" charset="0"/>
              </a:rPr>
              <a:t>}.</a:t>
            </a:r>
            <a:r>
              <a:rPr lang="en-US" sz="1800" dirty="0" smtClean="0">
                <a:latin typeface="Calibri" pitchFamily="34" charset="0"/>
              </a:rPr>
              <a:t> </a:t>
            </a:r>
            <a:endParaRPr lang="el-GR" sz="18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του σε </a:t>
            </a:r>
            <a:r>
              <a:rPr lang="el-GR" sz="1800" dirty="0">
                <a:latin typeface="Calibri" pitchFamily="34" charset="0"/>
              </a:rPr>
              <a:t>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 smtClean="0">
                <a:latin typeface="Calibri" pitchFamily="34" charset="0"/>
              </a:rPr>
              <a:t>1.</a:t>
            </a:r>
            <a:r>
              <a:rPr lang="el-GR" sz="1800" dirty="0" smtClean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  <a:endParaRPr lang="el-GR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9750" y="3213100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50825" y="2852738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r(R) </a:t>
            </a:r>
            <a:endParaRPr lang="el-GR" sz="1600" b="1">
              <a:latin typeface="Calibri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2138" y="3213100"/>
            <a:ext cx="1600200" cy="1311275"/>
            <a:chOff x="1440" y="2880"/>
            <a:chExt cx="1008" cy="826"/>
          </a:xfrm>
        </p:grpSpPr>
        <p:sp>
          <p:nvSpPr>
            <p:cNvPr id="19475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2    3</a:t>
              </a:r>
            </a:p>
          </p:txBody>
        </p:sp>
        <p:sp>
          <p:nvSpPr>
            <p:cNvPr id="19476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339975" y="29972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1</a:t>
            </a:r>
            <a:r>
              <a:rPr lang="en-US" sz="1600" b="1">
                <a:latin typeface="Calibri" pitchFamily="34" charset="0"/>
              </a:rPr>
              <a:t>(R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n-US" sz="1600" b="1">
                <a:latin typeface="Calibri" pitchFamily="34" charset="0"/>
              </a:rPr>
              <a:t>)</a:t>
            </a:r>
            <a:endParaRPr lang="el-GR" sz="1600" b="1">
              <a:latin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940425" y="3213100"/>
            <a:ext cx="1371600" cy="1311275"/>
            <a:chOff x="2880" y="2496"/>
            <a:chExt cx="864" cy="826"/>
          </a:xfrm>
        </p:grpSpPr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3   4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6084888" y="32131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1" baseline="-25000">
              <a:latin typeface="Times New Roman" pitchFamily="18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401654" y="1671933"/>
            <a:ext cx="856932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 </a:t>
            </a:r>
            <a:r>
              <a:rPr lang="el-GR" sz="1800" dirty="0" smtClean="0">
                <a:latin typeface="Calibri" pitchFamily="34" charset="0"/>
              </a:rPr>
              <a:t>και διάσπαση </a:t>
            </a:r>
            <a:r>
              <a:rPr lang="el-GR" sz="1800" dirty="0">
                <a:latin typeface="Calibri" pitchFamily="34" charset="0"/>
              </a:rPr>
              <a:t>σε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(A, B)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(B, C)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1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T</a:t>
            </a:r>
            <a:r>
              <a:rPr lang="el-GR" sz="1800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sz="1800" dirty="0">
                <a:latin typeface="Calibri" pitchFamily="34" charset="0"/>
              </a:rPr>
              <a:t>r(R)</a:t>
            </a:r>
            <a:r>
              <a:rPr lang="el-GR" sz="1800" dirty="0">
                <a:latin typeface="Calibri" pitchFamily="34" charset="0"/>
              </a:rPr>
              <a:t> ή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l-GR" sz="1800" dirty="0">
                <a:latin typeface="Calibri" pitchFamily="34" charset="0"/>
              </a:rPr>
              <a:t>)</a:t>
            </a: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4859338" y="306863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n-US" sz="1600" b="1">
                <a:latin typeface="Calibri" pitchFamily="34" charset="0"/>
              </a:rPr>
              <a:t>(R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n-US" sz="1600" b="1">
                <a:latin typeface="Calibri" pitchFamily="34" charset="0"/>
              </a:rPr>
              <a:t>)</a:t>
            </a:r>
            <a:endParaRPr lang="el-GR" sz="1600" b="1">
              <a:latin typeface="Calibri" pitchFamily="34" charset="0"/>
            </a:endParaRPr>
          </a:p>
        </p:txBody>
      </p: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1476375" y="4868863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419475" y="544512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 smtClean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787900" y="1545996"/>
            <a:ext cx="1405510" cy="38067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971767" y="4317476"/>
            <a:ext cx="1465982" cy="373652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</a:t>
            </a:r>
            <a:r>
              <a:rPr lang="en-US" sz="2400" dirty="0" smtClean="0">
                <a:latin typeface="Calibri" pitchFamily="34" charset="0"/>
              </a:rPr>
              <a:t>C </a:t>
            </a:r>
            <a:r>
              <a:rPr lang="el-GR" sz="2400" dirty="0" smtClean="0">
                <a:latin typeface="Calibri" pitchFamily="34" charset="0"/>
              </a:rPr>
              <a:t>το σύνολο περιορισμών στην </a:t>
            </a:r>
            <a:r>
              <a:rPr lang="en-US" sz="2400" dirty="0" smtClean="0">
                <a:latin typeface="Calibri" pitchFamily="34" charset="0"/>
              </a:rPr>
              <a:t>R</a:t>
            </a:r>
            <a:r>
              <a:rPr lang="el-GR" sz="2400" dirty="0" smtClean="0">
                <a:latin typeface="Calibri" pitchFamily="34" charset="0"/>
              </a:rPr>
              <a:t>. Μια διάσπαση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άνευ απωλειών στη συνένωση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1</a:t>
            </a:r>
            <a:endParaRPr lang="el-GR" sz="2400" b="1" baseline="-25000">
              <a:latin typeface="Calibri" pitchFamily="34" charset="0"/>
            </a:endParaRP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2</a:t>
            </a:r>
            <a:endParaRPr lang="el-GR" sz="2400" b="1" baseline="-25000">
              <a:latin typeface="Calibri" pitchFamily="34" charset="0"/>
            </a:endParaRP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</a:t>
            </a:r>
            <a:r>
              <a:rPr lang="en-US">
                <a:latin typeface="Calibri" pitchFamily="34" charset="0"/>
              </a:rPr>
              <a:t>C</a:t>
            </a:r>
            <a:endParaRPr lang="el-GR" baseline="-2500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</a:t>
            </a: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</a:t>
            </a:r>
            <a:r>
              <a:rPr lang="el-GR" dirty="0" smtClean="0">
                <a:latin typeface="Calibri" pitchFamily="34" charset="0"/>
              </a:rPr>
              <a:t>Έτος-Γέννησης</a:t>
            </a:r>
            <a:r>
              <a:rPr lang="el-GR" dirty="0">
                <a:latin typeface="Calibri" pitchFamily="34" charset="0"/>
              </a:rPr>
              <a:t>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Στόχος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Για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να ελέγξουμε ότι διατηρούνται οι Σ.Ε.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στο αρχικό σχήμα, όταν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γίνονται τροποποιήσεις σε μία από τις σχέσεις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να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αρκεί να </a:t>
            </a:r>
            <a:r>
              <a:rPr lang="el-GR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ελέγξουμε μόνο τη συγκεκριμένη </a:t>
            </a:r>
            <a:r>
              <a:rPr lang="el-GR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σχέση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(δηλαδή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, να μη χρειάζεται να υπολογίσουμε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την αρχική σχέση 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διάσπαση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 smtClean="0">
                    <a:latin typeface="Calibri" pitchFamily="34" charset="0"/>
                  </a:rPr>
                  <a:t>  </a:t>
                </a:r>
                <a:r>
                  <a:rPr lang="el-GR" dirty="0" smtClean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 smtClean="0">
                    <a:latin typeface="Calibri" pitchFamily="34" charset="0"/>
                  </a:rPr>
                  <a:t> 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Διεύθυνση      </a:t>
                </a:r>
                <a:r>
                  <a:rPr lang="en-US" dirty="0" smtClean="0">
                    <a:latin typeface="Calibri" pitchFamily="34" charset="0"/>
                  </a:rPr>
                  <a:t>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50888" y="1786352"/>
            <a:ext cx="7935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b="1" dirty="0">
                <a:latin typeface="Calibri" pitchFamily="34" charset="0"/>
              </a:rPr>
              <a:t>Παράδειγμα 1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  <a:endParaRPr lang="en-US" dirty="0" smtClean="0">
              <a:latin typeface="Calibri" pitchFamily="34" charset="0"/>
            </a:endParaRPr>
          </a:p>
          <a:p>
            <a:pPr algn="just" eaLnBrk="0" hangingPunct="0"/>
            <a:r>
              <a:rPr lang="el-GR" dirty="0" smtClean="0">
                <a:latin typeface="Calibri" pitchFamily="34" charset="0"/>
              </a:rPr>
              <a:t>Περιορισμός </a:t>
            </a:r>
            <a:r>
              <a:rPr lang="el-GR" dirty="0">
                <a:latin typeface="Calibri" pitchFamily="34" charset="0"/>
              </a:rPr>
              <a:t>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750888" y="3105834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Παράδειγμα 2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</a:t>
            </a:r>
            <a:r>
              <a:rPr lang="en-US" dirty="0" smtClean="0">
                <a:latin typeface="Calibri" pitchFamily="34" charset="0"/>
              </a:rPr>
              <a:t>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Μια διάσπαση είναι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(dependency preserving) </a:t>
            </a:r>
            <a:r>
              <a:rPr lang="el-GR" sz="2400" dirty="0" smtClean="0">
                <a:latin typeface="Calibri" pitchFamily="34" charset="0"/>
              </a:rPr>
              <a:t>αν F’</a:t>
            </a:r>
            <a:r>
              <a:rPr lang="el-GR" sz="2400" baseline="30000" dirty="0" smtClean="0">
                <a:latin typeface="Calibri" pitchFamily="34" charset="0"/>
              </a:rPr>
              <a:t>+ </a:t>
            </a:r>
            <a:r>
              <a:rPr lang="el-GR" sz="2400" dirty="0" smtClean="0">
                <a:latin typeface="Calibri" pitchFamily="34" charset="0"/>
              </a:rPr>
              <a:t>= F</a:t>
            </a:r>
            <a:r>
              <a:rPr lang="el-GR" sz="2400" baseline="30000" dirty="0" smtClean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 smtClean="0">
                <a:latin typeface="Calibri" pitchFamily="34" charset="0"/>
              </a:rPr>
              <a:t>1</a:t>
            </a:r>
            <a:r>
              <a:rPr lang="el-GR" sz="2400" dirty="0" smtClean="0">
                <a:latin typeface="Calibri" pitchFamily="34" charset="0"/>
              </a:rPr>
              <a:t>, R</a:t>
            </a:r>
            <a:r>
              <a:rPr lang="el-GR" sz="2400" baseline="-25000" dirty="0" smtClean="0">
                <a:latin typeface="Calibri" pitchFamily="34" charset="0"/>
              </a:rPr>
              <a:t>2</a:t>
            </a:r>
            <a:r>
              <a:rPr lang="el-GR" sz="2400" dirty="0" smtClean="0">
                <a:latin typeface="Calibri" pitchFamily="34" charset="0"/>
              </a:rPr>
              <a:t>, ..,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n</a:t>
            </a:r>
            <a:r>
              <a:rPr lang="el-GR" sz="2400" dirty="0" smtClean="0">
                <a:latin typeface="Calibri" pitchFamily="34" charset="0"/>
              </a:rPr>
              <a:t>} μια διάσπαση του R και </a:t>
            </a:r>
            <a:r>
              <a:rPr lang="el-GR" sz="2400" dirty="0" err="1" smtClean="0">
                <a:latin typeface="Calibri" pitchFamily="34" charset="0"/>
              </a:rPr>
              <a:t>F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).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2377683" y="3099062"/>
            <a:ext cx="4752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79495" y="2186494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C,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ΒD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A} και η  διάσπαση του R σε  R</a:t>
            </a:r>
            <a:r>
              <a:rPr lang="el-GR" baseline="-25000" dirty="0" smtClean="0"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(A, C)  και R</a:t>
            </a:r>
            <a:r>
              <a:rPr lang="el-GR" baseline="-25000" dirty="0" smtClean="0"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</a:t>
            </a:r>
            <a:r>
              <a:rPr lang="el-GR" dirty="0">
                <a:latin typeface="Calibri" pitchFamily="34" charset="0"/>
              </a:rPr>
              <a:t>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4601" y="4141150"/>
            <a:ext cx="79930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D, E),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</a:rPr>
              <a:t>D,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Ε, DE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 smtClean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Είναι χωρίς απώλειες (</a:t>
            </a:r>
            <a:r>
              <a:rPr lang="el-GR" dirty="0" err="1" smtClean="0">
                <a:latin typeface="Calibri" pitchFamily="34" charset="0"/>
              </a:rPr>
              <a:t>lossless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join</a:t>
            </a:r>
            <a:r>
              <a:rPr lang="el-GR" dirty="0" smtClean="0">
                <a:latin typeface="Calibri" pitchFamily="34" charset="0"/>
              </a:rPr>
              <a:t>);</a:t>
            </a:r>
            <a:endParaRPr lang="el-GR" baseline="-25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Διάσπαση </a:t>
            </a:r>
            <a:r>
              <a:rPr lang="el-GR" sz="2400" dirty="0">
                <a:latin typeface="Calibri" pitchFamily="34" charset="0"/>
              </a:rPr>
              <a:t>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διατήρηση εξαρτήσεων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Αποφυγή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Επανάληψης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κανονική μορφή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54626" y="1489436"/>
            <a:ext cx="79294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Δοθέντος </a:t>
            </a:r>
            <a:r>
              <a:rPr lang="el-GR" sz="2400" dirty="0">
                <a:latin typeface="Calibri" pitchFamily="34" charset="0"/>
              </a:rPr>
              <a:t>ενός σχήματος, αν είναι «καλό» ή χρειάζεται περαιτέρω διάσπαση.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Ξέρουμε </a:t>
            </a:r>
            <a:r>
              <a:rPr lang="el-GR" sz="2000" dirty="0">
                <a:latin typeface="Calibri" pitchFamily="34" charset="0"/>
              </a:rPr>
              <a:t>ότι αν ένα σχήμα είναι σε κάποια </a:t>
            </a:r>
            <a:r>
              <a:rPr lang="el-GR" sz="2000" dirty="0" smtClean="0">
                <a:latin typeface="Calibri" pitchFamily="34" charset="0"/>
              </a:rPr>
              <a:t>κανονική μορφή </a:t>
            </a:r>
            <a:r>
              <a:rPr lang="el-GR" sz="2000" dirty="0">
                <a:latin typeface="Calibri" pitchFamily="34" charset="0"/>
              </a:rPr>
              <a:t>δεν υπάρχουν συγκεκριμένα </a:t>
            </a:r>
            <a:r>
              <a:rPr lang="el-GR" sz="2000" dirty="0" smtClean="0">
                <a:latin typeface="Calibri" pitchFamily="34" charset="0"/>
              </a:rPr>
              <a:t>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</a:t>
            </a:r>
            <a:r>
              <a:rPr lang="el-GR" sz="2000" dirty="0" smtClean="0">
                <a:latin typeface="Calibri" pitchFamily="34" charset="0"/>
              </a:rPr>
              <a:t>για </a:t>
            </a:r>
            <a:r>
              <a:rPr lang="el-GR" sz="2000" dirty="0">
                <a:latin typeface="Calibri" pitchFamily="34" charset="0"/>
              </a:rPr>
              <a:t>όλες τις </a:t>
            </a:r>
            <a:r>
              <a:rPr lang="el-GR" sz="2000" dirty="0" smtClean="0">
                <a:latin typeface="Calibri" pitchFamily="34" charset="0"/>
              </a:rPr>
              <a:t>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</a:t>
            </a:r>
            <a:r>
              <a:rPr lang="el-GR" sz="2000" dirty="0" smtClean="0">
                <a:latin typeface="Calibri" pitchFamily="34" charset="0"/>
              </a:rPr>
              <a:t>,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 smtClean="0">
                <a:latin typeface="Calibri" pitchFamily="34" charset="0"/>
              </a:rPr>
              <a:t>+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ισχύει: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</a:rPr>
              <a:t>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  </a:t>
              </a:r>
              <a:r>
                <a:rPr lang="el-GR" u="sng" dirty="0" smtClean="0">
                  <a:latin typeface="Calibri" pitchFamily="34" charset="0"/>
                </a:rPr>
                <a:t>Τίτλος</a:t>
              </a:r>
              <a:r>
                <a:rPr lang="en-US" u="sng" dirty="0" smtClean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395288" y="4365625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Χάνουμε πληροφορία δεν μπορούμε να βρούμε ποιος ηθοποιός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Διάσπαση </a:t>
            </a:r>
            <a:r>
              <a:rPr lang="el-GR" i="1" dirty="0">
                <a:latin typeface="Calibri" pitchFamily="34" charset="0"/>
              </a:rPr>
              <a:t>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8" y="1923067"/>
            <a:ext cx="7987645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</a:t>
              </a:r>
              <a:r>
                <a:rPr lang="el-GR" dirty="0" smtClean="0">
                  <a:latin typeface="Calibri" pitchFamily="34" charset="0"/>
                </a:rPr>
                <a:t>ΣΕ </a:t>
              </a:r>
              <a:r>
                <a:rPr lang="el-GR" dirty="0">
                  <a:latin typeface="Calibri" pitchFamily="34" charset="0"/>
                </a:rPr>
                <a:t>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smtClean="0">
                  <a:latin typeface="Calibri" pitchFamily="34" charset="0"/>
                </a:rPr>
                <a:t>                έστω </a:t>
              </a:r>
              <a:r>
                <a:rPr lang="el-GR" dirty="0">
                  <a:latin typeface="Calibri" pitchFamily="34" charset="0"/>
                </a:rPr>
                <a:t>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Διάσπαση </a:t>
              </a:r>
              <a:r>
                <a:rPr lang="el-GR" dirty="0">
                  <a:latin typeface="Calibri" pitchFamily="34" charset="0"/>
                </a:rPr>
                <a:t>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60584" y="419139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9685" y="4753900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Δείξτε ότι οποιαδήποτε </a:t>
            </a:r>
            <a:r>
              <a:rPr lang="el-GR" sz="2000" dirty="0">
                <a:latin typeface="Calibri" pitchFamily="34" charset="0"/>
              </a:rPr>
              <a:t>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latin typeface="Calibri" pitchFamily="34" charset="0"/>
              </a:rPr>
              <a:t>παραπάνω από μία </a:t>
            </a:r>
            <a:r>
              <a:rPr lang="el-GR" sz="2400" dirty="0" smtClean="0">
                <a:latin typeface="Calibri" pitchFamily="34" charset="0"/>
              </a:rPr>
              <a:t>διάσπαση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της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Πιθανών συνεχείς διασπάσεις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Αφού παίρνουμε σχέσεις </a:t>
            </a:r>
            <a:r>
              <a:rPr lang="el-GR" sz="2000" dirty="0">
                <a:latin typeface="Calibri" pitchFamily="34" charset="0"/>
              </a:rPr>
              <a:t>με αυστηρά μικρότερο αριθμό γνωρισμάτων, η διαδικασία </a:t>
            </a:r>
            <a:r>
              <a:rPr lang="el-GR" sz="2000" dirty="0" smtClean="0">
                <a:latin typeface="Calibri" pitchFamily="34" charset="0"/>
              </a:rPr>
              <a:t>τερματίζει  (στη χειρότερη περίπτωση όταν 2 γνωρίσματα)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68313" y="1773238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chemeClr val="tx2"/>
                </a:solidFill>
                <a:latin typeface="Calibri" pitchFamily="34" charset="0"/>
              </a:rPr>
              <a:t>Παραβίαση του </a:t>
            </a:r>
            <a:r>
              <a:rPr lang="en-US">
                <a:solidFill>
                  <a:schemeClr val="tx2"/>
                </a:solidFill>
                <a:latin typeface="Calibri" pitchFamily="34" charset="0"/>
              </a:rPr>
              <a:t>BCNF </a:t>
            </a:r>
            <a:r>
              <a:rPr lang="el-GR">
                <a:solidFill>
                  <a:schemeClr val="tx2"/>
                </a:solidFill>
                <a:latin typeface="Calibri" pitchFamily="34" charset="0"/>
              </a:rPr>
              <a:t>σημαίνει ότι υπάρχει </a:t>
            </a:r>
            <a:r>
              <a:rPr lang="en-US">
                <a:solidFill>
                  <a:schemeClr val="tx2"/>
                </a:solidFill>
                <a:latin typeface="Calibri" pitchFamily="34" charset="0"/>
              </a:rPr>
              <a:t>X </a:t>
            </a:r>
            <a:r>
              <a:rPr lang="en-US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 A </a:t>
            </a:r>
            <a:r>
              <a:rPr lang="el-GR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όπου το Χ δεν είναι υπερκλειδί</a:t>
            </a:r>
            <a:endParaRPr lang="en-US">
              <a:solidFill>
                <a:schemeClr val="tx2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49177" y="2404228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457200" y="2772522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59412" y="4046439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3237576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Ποσό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59412" y="4397977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Οδός    </a:t>
              </a:r>
              <a:r>
                <a:rPr lang="el-GR" dirty="0" smtClean="0">
                  <a:latin typeface="Calibri" pitchFamily="34" charset="0"/>
                </a:rPr>
                <a:t>   Πόλη    </a:t>
              </a:r>
              <a:r>
                <a:rPr lang="el-GR" u="sng" dirty="0">
                  <a:latin typeface="Calibri" pitchFamily="34" charset="0"/>
                </a:rPr>
                <a:t>Αριθμός-Δανείου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3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338022" y="5216471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947623" y="4352587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04800" y="1886019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386862" y="170178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609600" y="4988433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Ισχύει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Εταιρεία-Παραγωγής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457200" y="3161956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1524000" y="3586711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Τίτλος  </a:t>
            </a:r>
            <a:r>
              <a:rPr lang="el-GR" i="1" dirty="0">
                <a:latin typeface="Calibri" pitchFamily="34" charset="0"/>
              </a:rPr>
              <a:t>Έτος  </a:t>
            </a:r>
            <a:r>
              <a:rPr lang="el-GR" i="1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609600" y="5357654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60256" y="1643407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585967" y="4331536"/>
            <a:ext cx="756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Για να αντιστοιχήσουμε μια ταινία σε εταιρεία πρέπει να ξέρουμε τη διεύθυνση!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66700" y="1932954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Δεν είναι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πάντα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δυνατή η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</a:t>
            </a:r>
            <a:r>
              <a:rPr lang="el-GR" dirty="0" smtClean="0">
                <a:latin typeface="Calibri" pitchFamily="34" charset="0"/>
              </a:rPr>
              <a:t>Κινηματογράφος, </a:t>
            </a:r>
            <a:r>
              <a:rPr lang="el-GR" dirty="0">
                <a:latin typeface="Calibri" pitchFamily="34" charset="0"/>
              </a:rPr>
              <a:t>Πόλη)</a:t>
            </a:r>
            <a:r>
              <a:rPr lang="el-GR" sz="1600" dirty="0">
                <a:latin typeface="Calibri" pitchFamily="34" charset="0"/>
              </a:rPr>
              <a:t> με τους </a:t>
            </a:r>
            <a:r>
              <a:rPr lang="el-GR" sz="1600" dirty="0" smtClean="0">
                <a:latin typeface="Calibri" pitchFamily="34" charset="0"/>
              </a:rPr>
              <a:t>περιορισμούς: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Κινηματογράφος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Υποψήφια Κλειδιά</a:t>
            </a:r>
            <a:r>
              <a:rPr lang="el-GR" dirty="0">
                <a:latin typeface="Calibri" pitchFamily="34" charset="0"/>
              </a:rPr>
              <a:t>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759348" y="2318994"/>
            <a:ext cx="4623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Διάσπαση </a:t>
            </a:r>
            <a:r>
              <a:rPr lang="el-GR" sz="1800" dirty="0">
                <a:latin typeface="Calibri" pitchFamily="34" charset="0"/>
              </a:rPr>
              <a:t>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 smtClean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 smtClean="0">
                <a:latin typeface="Calibri" pitchFamily="34" charset="0"/>
              </a:rPr>
              <a:t>		</a:t>
            </a:r>
            <a:r>
              <a:rPr lang="en-US" sz="1400" dirty="0" smtClean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89</a:t>
            </a:fld>
            <a:endParaRPr lang="el-GR" altLang="en-US" smtClean="0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 smtClean="0">
                <a:latin typeface="Calibri" pitchFamily="34" charset="0"/>
              </a:rPr>
              <a:t>F </a:t>
            </a:r>
            <a:r>
              <a:rPr lang="el-GR" sz="2000" dirty="0" smtClean="0">
                <a:latin typeface="Calibri" pitchFamily="34" charset="0"/>
              </a:rPr>
              <a:t>συναρτησιακών </a:t>
            </a:r>
            <a:r>
              <a:rPr lang="el-GR" sz="2000" dirty="0">
                <a:latin typeface="Calibri" pitchFamily="34" charset="0"/>
              </a:rPr>
              <a:t>εξαρτήσεων </a:t>
            </a:r>
            <a:r>
              <a:rPr lang="el-GR" sz="2000" dirty="0" smtClean="0">
                <a:latin typeface="Calibri" pitchFamily="34" charset="0"/>
              </a:rPr>
              <a:t>αν </a:t>
            </a:r>
            <a:r>
              <a:rPr lang="el-GR" sz="2000" dirty="0">
                <a:latin typeface="Calibri" pitchFamily="34" charset="0"/>
              </a:rPr>
              <a:t>για όλες τις </a:t>
            </a:r>
            <a:r>
              <a:rPr lang="el-GR" sz="2000" dirty="0" smtClean="0">
                <a:latin typeface="Calibri" pitchFamily="34" charset="0"/>
              </a:rPr>
              <a:t>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της μορφής </a:t>
            </a:r>
            <a:r>
              <a:rPr lang="en-US" sz="2000" dirty="0" smtClean="0">
                <a:latin typeface="Calibri" pitchFamily="34" charset="0"/>
              </a:rPr>
              <a:t> X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 smtClean="0">
                <a:latin typeface="Calibri" pitchFamily="34" charset="0"/>
              </a:rPr>
              <a:t>Y </a:t>
            </a:r>
            <a:r>
              <a:rPr lang="el-GR" sz="2000" dirty="0" smtClean="0">
                <a:latin typeface="Calibri" pitchFamily="34" charset="0"/>
              </a:rPr>
              <a:t>ισχύει τουλάχιστον ένα από τα παρακάτω: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</a:rPr>
              <a:t>	--  X </a:t>
            </a:r>
            <a:r>
              <a:rPr lang="el-GR" sz="2000" dirty="0" smtClean="0">
                <a:latin typeface="Calibri" pitchFamily="34" charset="0"/>
              </a:rPr>
              <a:t>είναι </a:t>
            </a:r>
            <a:r>
              <a:rPr lang="el-GR" sz="2000" dirty="0" err="1" smtClean="0">
                <a:latin typeface="Calibri" pitchFamily="34" charset="0"/>
              </a:rPr>
              <a:t>υπερκλειδί</a:t>
            </a:r>
            <a:r>
              <a:rPr lang="el-GR" sz="2000" dirty="0" smtClean="0">
                <a:latin typeface="Calibri" pitchFamily="34" charset="0"/>
              </a:rPr>
              <a:t> του σχήματος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l-GR" sz="2000" dirty="0" smtClean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640512" y="5365121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25456" y="3705150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</a:t>
            </a:r>
            <a:r>
              <a:rPr lang="el-GR" sz="2000" dirty="0" smtClean="0">
                <a:latin typeface="Calibri" pitchFamily="34" charset="0"/>
              </a:rPr>
              <a:t>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Δηλαδή, επιπρόσθετα επιτρέπει συναρτησιακές εξαρτήσεις που στο </a:t>
            </a:r>
            <a:r>
              <a:rPr lang="el-GR" sz="2000" dirty="0" err="1" smtClean="0">
                <a:latin typeface="Calibri" pitchFamily="34" charset="0"/>
              </a:rPr>
              <a:t>δ.μ</a:t>
            </a:r>
            <a:r>
              <a:rPr lang="el-GR" sz="2000" dirty="0" smtClean="0">
                <a:latin typeface="Calibri" pitchFamily="34" charset="0"/>
              </a:rPr>
              <a:t>. έχουν πρωτεύοντα γνωρίσματα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Calibri" pitchFamily="34" charset="0"/>
              </a:rPr>
              <a:t> από </a:t>
            </a:r>
            <a:r>
              <a:rPr lang="el-GR" sz="2400" dirty="0">
                <a:latin typeface="Calibri" pitchFamily="34" charset="0"/>
              </a:rPr>
              <a:t>το εννοιολογικό στο σχεσιακό </a:t>
            </a:r>
            <a:r>
              <a:rPr lang="el-GR" sz="2400" dirty="0" smtClean="0">
                <a:latin typeface="Calibri" pitchFamily="34" charset="0"/>
              </a:rPr>
              <a:t>μοντέλο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Θα </a:t>
            </a:r>
            <a:r>
              <a:rPr lang="el-GR" sz="2400" dirty="0">
                <a:latin typeface="Calibri" pitchFamily="34" charset="0"/>
              </a:rPr>
              <a:t>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τυπικό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latin typeface="Calibri" pitchFamily="34" charset="0"/>
              </a:rPr>
              <a:t>έτσι ώστε τα σχήματα που προκύπτουν να ικανοποιούν κάποιες ιδιότητες </a:t>
            </a:r>
            <a:r>
              <a:rPr lang="el-GR" sz="2400" dirty="0" smtClean="0">
                <a:latin typeface="Calibri" pitchFamily="34" charset="0"/>
              </a:rPr>
              <a:t>(με βάση συναρτησιακές εξαρτήσεις)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914400" y="3720116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586882" y="4233598"/>
            <a:ext cx="838908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Υπάρχει μια μεταβατική εξάρτηση </a:t>
            </a:r>
          </a:p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Αλλά απαιτούμε να είναι σε πρωτεύον γνώρισμα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07646" y="2398389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606059" y="2804789"/>
            <a:ext cx="78486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</a:t>
            </a:r>
            <a:r>
              <a:rPr lang="el-GR" dirty="0">
                <a:latin typeface="Calibri" pitchFamily="34" charset="0"/>
              </a:rPr>
              <a:t>.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 err="1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 err="1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 smtClean="0">
                <a:latin typeface="Calibri" pitchFamily="34" charset="0"/>
                <a:sym typeface="Symbol" pitchFamily="18" charset="2"/>
              </a:rPr>
              <a:t>Y</a:t>
            </a:r>
            <a:endParaRPr lang="el-GR" dirty="0" smtClean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l-GR" sz="16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677496" y="4633589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</a:t>
            </a:r>
            <a:r>
              <a:rPr lang="el-GR" sz="1600" dirty="0" smtClean="0">
                <a:latin typeface="Calibri" pitchFamily="34" charset="0"/>
              </a:rPr>
              <a:t>			     </a:t>
            </a:r>
            <a:r>
              <a:rPr lang="el-GR" sz="1600" dirty="0">
                <a:latin typeface="Calibri" pitchFamily="34" charset="0"/>
              </a:rPr>
              <a:t>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     </a:t>
            </a:r>
            <a:r>
              <a:rPr lang="el-GR" sz="1600" dirty="0" smtClean="0">
                <a:latin typeface="Calibri" pitchFamily="34" charset="0"/>
              </a:rPr>
              <a:t>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</a:t>
            </a:r>
            <a:r>
              <a:rPr lang="el-GR" sz="1600" dirty="0" smtClean="0">
                <a:latin typeface="Calibri" pitchFamily="34" charset="0"/>
              </a:rPr>
              <a:t>				όχι πάντα	</a:t>
            </a:r>
            <a:r>
              <a:rPr lang="el-GR" sz="1600" dirty="0">
                <a:latin typeface="Calibri" pitchFamily="34" charset="0"/>
              </a:rPr>
              <a:t>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 smtClean="0">
                <a:latin typeface="Calibri" pitchFamily="34" charset="0"/>
              </a:rPr>
              <a:t>			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Η διαδικασία </a:t>
            </a:r>
            <a:r>
              <a:rPr lang="el-GR" sz="2400" dirty="0" err="1" smtClean="0">
                <a:latin typeface="Calibri" pitchFamily="34" charset="0"/>
              </a:rPr>
              <a:t>κανονικοποίησης</a:t>
            </a:r>
            <a:r>
              <a:rPr lang="el-GR" sz="2400" dirty="0" smtClean="0">
                <a:latin typeface="Calibri" pitchFamily="34" charset="0"/>
              </a:rPr>
              <a:t> έχει και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μειονεκτήματα</a:t>
            </a:r>
            <a:r>
              <a:rPr lang="en-US" sz="2400" i="1" dirty="0" smtClean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είναι δημιουργική</a:t>
            </a:r>
            <a:r>
              <a:rPr lang="en-US" sz="2400" dirty="0" smtClean="0">
                <a:latin typeface="Calibri" pitchFamily="34" charset="0"/>
              </a:rPr>
              <a:t>  </a:t>
            </a:r>
            <a:endParaRPr lang="el-GR" sz="2400" dirty="0" smtClean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 smtClean="0">
                <a:latin typeface="Calibri" pitchFamily="34" charset="0"/>
              </a:rPr>
              <a:t>	Όμως</a:t>
            </a:r>
            <a:r>
              <a:rPr lang="en-US" sz="2400" dirty="0" smtClean="0">
                <a:latin typeface="Calibri" pitchFamily="34" charset="0"/>
              </a:rPr>
              <a:t>,  </a:t>
            </a:r>
            <a:r>
              <a:rPr lang="el-GR" sz="2400" dirty="0" smtClean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συναρτησιακών εξαρτήσεων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σχέσεων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σε μορφή </a:t>
            </a:r>
            <a:r>
              <a:rPr lang="en-US" sz="2000" i="1" dirty="0" smtClean="0">
                <a:latin typeface="Calibri" pitchFamily="34" charset="0"/>
              </a:rPr>
              <a:t>3NF</a:t>
            </a:r>
            <a:r>
              <a:rPr lang="en-US" sz="2000" dirty="0" smtClean="0">
                <a:latin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</a:rPr>
              <a:t>σπάνια πάνε σε</a:t>
            </a:r>
            <a:r>
              <a:rPr lang="en-US" sz="2000" dirty="0" smtClean="0">
                <a:latin typeface="Calibri" pitchFamily="34" charset="0"/>
              </a:rPr>
              <a:t> BCNF, 4NF </a:t>
            </a:r>
            <a:r>
              <a:rPr lang="el-GR" sz="2000" dirty="0" smtClean="0">
                <a:latin typeface="Calibri" pitchFamily="34" charset="0"/>
              </a:rPr>
              <a:t>και </a:t>
            </a:r>
            <a:r>
              <a:rPr lang="en-US" sz="2000" dirty="0" smtClean="0">
                <a:latin typeface="Calibri" pitchFamily="34" charset="0"/>
              </a:rPr>
              <a:t>5NF)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 smtClean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 smtClean="0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 smtClean="0">
                <a:latin typeface="Calibri" pitchFamily="34" charset="0"/>
              </a:rPr>
              <a:t> μιας σχέσης</a:t>
            </a:r>
            <a:r>
              <a:rPr lang="en-US" sz="2000" dirty="0" smtClean="0">
                <a:latin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</a:rPr>
              <a:t>- γενικά,  η χρήση ως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ευριστικό</a:t>
            </a:r>
            <a:r>
              <a:rPr lang="el-GR" sz="2000" dirty="0" smtClean="0">
                <a:latin typeface="Calibri" pitchFamily="34" charset="0"/>
              </a:rPr>
              <a:t> εργαλείο επιλογής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 smtClean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 smtClean="0">
                <a:latin typeface="Calibri" pitchFamily="34" charset="0"/>
              </a:rPr>
              <a:t>: 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 smtClean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 smtClean="0">
                <a:latin typeface="Calibri" pitchFamily="34" charset="0"/>
              </a:rPr>
              <a:t> 3NF </a:t>
            </a:r>
            <a:r>
              <a:rPr lang="el-GR" sz="1600" dirty="0" smtClean="0">
                <a:latin typeface="Calibri" pitchFamily="34" charset="0"/>
              </a:rPr>
              <a:t>και κάθε υποψήφιο κλειδί 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τότε είναι και σε</a:t>
            </a:r>
            <a:r>
              <a:rPr lang="en-US" sz="1600" dirty="0" smtClean="0">
                <a:latin typeface="Calibri" pitchFamily="34" charset="0"/>
              </a:rPr>
              <a:t> 5NF   (Fagin, 1991)</a:t>
            </a:r>
            <a:endParaRPr lang="el-GR" sz="16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 smtClean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Έστω το σχεσιακό σχήμα R( A, B, C, D)  στο οποίο ισχύει </a:t>
            </a:r>
            <a:r>
              <a:rPr lang="el-GR" i="1" dirty="0" smtClean="0"/>
              <a:t>μόνο</a:t>
            </a:r>
            <a:r>
              <a:rPr lang="el-GR" dirty="0" smtClean="0"/>
              <a:t> η συναρτησιακή εξάρτηση  A → B. </a:t>
            </a:r>
          </a:p>
          <a:p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Δώστε το υποψήφια (υποψήφιο) κλειδιά.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Είναι σε </a:t>
            </a:r>
            <a:r>
              <a:rPr lang="en-US" dirty="0" smtClean="0"/>
              <a:t>BCNF  </a:t>
            </a:r>
            <a:r>
              <a:rPr lang="el-GR" dirty="0" smtClean="0"/>
              <a:t>ή όχι και γιατί. Αν όχι διασπάστε τη σχέση σε σχέσεις που να είναι σε </a:t>
            </a:r>
            <a:r>
              <a:rPr lang="en-US" dirty="0" smtClean="0"/>
              <a:t>BCNF </a:t>
            </a:r>
            <a:r>
              <a:rPr lang="el-GR" dirty="0" smtClean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 smtClean="0"/>
              <a:t> </a:t>
            </a:r>
          </a:p>
          <a:p>
            <a:endParaRPr lang="el-GR" dirty="0" smtClean="0"/>
          </a:p>
          <a:p>
            <a:r>
              <a:rPr lang="el-GR" dirty="0" smtClean="0"/>
              <a:t>2. Έστω μια σχεσιακή βάση με σχήμα  S(E, F, G) και το στιγμιότυπο με 2 πλειάδες: {(123, </a:t>
            </a:r>
            <a:r>
              <a:rPr lang="el-GR" dirty="0" err="1" smtClean="0"/>
              <a:t>smith</a:t>
            </a:r>
            <a:r>
              <a:rPr lang="el-GR" dirty="0" smtClean="0"/>
              <a:t>, </a:t>
            </a:r>
            <a:r>
              <a:rPr lang="el-GR" dirty="0" err="1" smtClean="0"/>
              <a:t>main-street</a:t>
            </a:r>
            <a:r>
              <a:rPr lang="el-GR" dirty="0" smtClean="0"/>
              <a:t>), (123, </a:t>
            </a:r>
            <a:r>
              <a:rPr lang="el-GR" dirty="0" err="1" smtClean="0"/>
              <a:t>johnson</a:t>
            </a:r>
            <a:r>
              <a:rPr lang="el-GR" dirty="0" smtClean="0"/>
              <a:t>, </a:t>
            </a:r>
            <a:r>
              <a:rPr lang="el-GR" dirty="0" err="1" smtClean="0"/>
              <a:t>forbes</a:t>
            </a:r>
            <a:r>
              <a:rPr lang="el-GR" dirty="0" smtClean="0"/>
              <a:t>)}. Για κάθε μία από τις συναρτησιακές εξαρτήσεις (</a:t>
            </a:r>
            <a:r>
              <a:rPr lang="en-US" dirty="0" err="1" smtClean="0"/>
              <a:t>i</a:t>
            </a:r>
            <a:r>
              <a:rPr lang="el-GR" dirty="0" smtClean="0"/>
              <a:t>)-(</a:t>
            </a:r>
            <a:r>
              <a:rPr lang="en-US" dirty="0" smtClean="0"/>
              <a:t>iii</a:t>
            </a:r>
            <a:r>
              <a:rPr lang="el-GR" dirty="0" smtClean="0"/>
              <a:t>) παρακάτω εξηγείστε αν μπορείτε ή όχι να πείτε αν ισχύουν ή όχι.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E → F </a:t>
            </a:r>
            <a:endParaRPr lang="el-GR" dirty="0" smtClean="0"/>
          </a:p>
          <a:p>
            <a:r>
              <a:rPr lang="en-US" dirty="0" smtClean="0"/>
              <a:t>(ii) EF → G</a:t>
            </a:r>
            <a:endParaRPr lang="el-GR" dirty="0" smtClean="0"/>
          </a:p>
          <a:p>
            <a:r>
              <a:rPr lang="en-US" dirty="0" smtClean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 Έστω ότι στο σχεσιακό σχήμα  R = (</a:t>
            </a:r>
            <a:r>
              <a:rPr lang="en-US" dirty="0" smtClean="0"/>
              <a:t>P</a:t>
            </a:r>
            <a:r>
              <a:rPr lang="el-GR" dirty="0" smtClean="0"/>
              <a:t>, </a:t>
            </a:r>
            <a:r>
              <a:rPr lang="en-US" dirty="0" smtClean="0"/>
              <a:t>Q</a:t>
            </a:r>
            <a:r>
              <a:rPr lang="el-GR" dirty="0" smtClean="0"/>
              <a:t>, </a:t>
            </a:r>
            <a:r>
              <a:rPr lang="en-US" dirty="0" smtClean="0"/>
              <a:t>S</a:t>
            </a:r>
            <a:r>
              <a:rPr lang="el-GR" dirty="0" smtClean="0"/>
              <a:t>,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U, V</a:t>
            </a:r>
            <a:r>
              <a:rPr lang="el-GR" dirty="0" smtClean="0"/>
              <a:t>) ισχύει το σύνολο των συναρτησιακών εξαρτήσεων </a:t>
            </a:r>
            <a:r>
              <a:rPr lang="en-US" dirty="0" smtClean="0"/>
              <a:t>F</a:t>
            </a:r>
            <a:r>
              <a:rPr lang="el-GR" dirty="0" smtClean="0"/>
              <a:t> = {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ST</a:t>
            </a:r>
            <a:r>
              <a:rPr lang="el-GR" dirty="0" smtClean="0"/>
              <a:t>, </a:t>
            </a:r>
            <a:r>
              <a:rPr lang="en-US" dirty="0" smtClean="0"/>
              <a:t>P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PS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QU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}. 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Υπάρχει κάποια εξάρτηση που είναι περιττή. Εξηγείστε.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Ισχύει ή όχι 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n-US" dirty="0" smtClean="0"/>
              <a:t> S. </a:t>
            </a:r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smtClean="0"/>
              <a:t>iii</a:t>
            </a:r>
            <a:r>
              <a:rPr lang="el-GR" dirty="0" smtClean="0"/>
              <a:t>) Είναι το {</a:t>
            </a:r>
            <a:r>
              <a:rPr lang="en-US" dirty="0" smtClean="0"/>
              <a:t>Q, P} </a:t>
            </a:r>
            <a:r>
              <a:rPr lang="el-GR" dirty="0" smtClean="0"/>
              <a:t>κλειδί ή όχι; </a:t>
            </a:r>
          </a:p>
          <a:p>
            <a:r>
              <a:rPr lang="el-GR" dirty="0" smtClean="0"/>
              <a:t>(</a:t>
            </a:r>
            <a:r>
              <a:rPr lang="en-US" dirty="0" smtClean="0"/>
              <a:t>iv</a:t>
            </a:r>
            <a:r>
              <a:rPr lang="el-GR" dirty="0" smtClean="0"/>
              <a:t>) Είναι το {</a:t>
            </a:r>
            <a:r>
              <a:rPr lang="en-US" dirty="0" smtClean="0"/>
              <a:t>Q, P, V</a:t>
            </a:r>
            <a:r>
              <a:rPr lang="el-GR" dirty="0" smtClean="0"/>
              <a:t>, </a:t>
            </a:r>
            <a:r>
              <a:rPr lang="en-US" dirty="0" smtClean="0"/>
              <a:t>U} </a:t>
            </a:r>
            <a:r>
              <a:rPr lang="el-GR" dirty="0" smtClean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3342</TotalTime>
  <Words>6548</Words>
  <Application>Microsoft Office PowerPoint</Application>
  <PresentationFormat>On-screen Show (4:3)</PresentationFormat>
  <Paragraphs>1143</Paragraphs>
  <Slides>107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16" baseType="lpstr">
      <vt:lpstr>Arial</vt:lpstr>
      <vt:lpstr>Calibri</vt:lpstr>
      <vt:lpstr>Cambria Math</vt:lpstr>
      <vt:lpstr>Comic Sans MS</vt:lpstr>
      <vt:lpstr>Courier New</vt:lpstr>
      <vt:lpstr>Symbol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Συναρτησιακές Εξαρτήσεις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Άσκηση</vt:lpstr>
      <vt:lpstr>Παράδειγμα IΙ</vt:lpstr>
      <vt:lpstr>Παράδειγμα IΙ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Ελάχιστο Κάλυμμα</vt:lpstr>
      <vt:lpstr>Άσκηση</vt:lpstr>
      <vt:lpstr>Άσκηση</vt:lpstr>
      <vt:lpstr>Σύνοψη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Διατήρηση Εξαρτήσεων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Παράδειγμα</vt:lpstr>
      <vt:lpstr>Διάσπαση σε 3NF</vt:lpstr>
      <vt:lpstr>3NF</vt:lpstr>
      <vt:lpstr>Κανονικές Μορφές (επανάληψη)</vt:lpstr>
      <vt:lpstr>Σχεδιασμός Σχεσιακών Σχημάτων</vt:lpstr>
      <vt:lpstr>Σχεδιασμός Σχεσιακών Σχημάτων</vt:lpstr>
      <vt:lpstr>PowerPoint Presentation</vt:lpstr>
      <vt:lpstr>Ασκήσεις</vt:lpstr>
      <vt:lpstr>Ασκήσεις</vt:lpstr>
      <vt:lpstr>PowerPoint Presentation</vt:lpstr>
      <vt:lpstr>Πλειότιμες Εξαρτήσεις</vt:lpstr>
      <vt:lpstr>Πλειότιμες Εξαρτήσεις</vt:lpstr>
      <vt:lpstr>Πλειότιμες Εξαρτήσεις</vt:lpstr>
      <vt:lpstr>Παράδειγμα</vt:lpstr>
      <vt:lpstr>Πλειότιμες Εξαρτήσεις</vt:lpstr>
      <vt:lpstr>Πλειότιμες Εξαρτήσεις</vt:lpstr>
      <vt:lpstr>Πλειότιμες Εξαρτήσεις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</dc:title>
  <dc:creator>Evaggelia Pitoura</dc:creator>
  <cp:lastModifiedBy>pitoura</cp:lastModifiedBy>
  <cp:revision>406</cp:revision>
  <dcterms:created xsi:type="dcterms:W3CDTF">2013-06-13T09:19:30Z</dcterms:created>
  <dcterms:modified xsi:type="dcterms:W3CDTF">2018-11-29T08:07:00Z</dcterms:modified>
</cp:coreProperties>
</file>