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62"/>
  </p:notesMasterIdLst>
  <p:sldIdLst>
    <p:sldId id="457" r:id="rId2"/>
    <p:sldId id="1215" r:id="rId3"/>
    <p:sldId id="1216" r:id="rId4"/>
    <p:sldId id="1217" r:id="rId5"/>
    <p:sldId id="1218" r:id="rId6"/>
    <p:sldId id="1219" r:id="rId7"/>
    <p:sldId id="1220" r:id="rId8"/>
    <p:sldId id="1221" r:id="rId9"/>
    <p:sldId id="1222" r:id="rId10"/>
    <p:sldId id="1272" r:id="rId11"/>
    <p:sldId id="1273" r:id="rId12"/>
    <p:sldId id="1223" r:id="rId13"/>
    <p:sldId id="1224" r:id="rId14"/>
    <p:sldId id="1226" r:id="rId15"/>
    <p:sldId id="1227" r:id="rId16"/>
    <p:sldId id="1228" r:id="rId17"/>
    <p:sldId id="1229" r:id="rId18"/>
    <p:sldId id="1230" r:id="rId19"/>
    <p:sldId id="1231" r:id="rId20"/>
    <p:sldId id="1232" r:id="rId21"/>
    <p:sldId id="1233" r:id="rId22"/>
    <p:sldId id="1234" r:id="rId23"/>
    <p:sldId id="1235" r:id="rId24"/>
    <p:sldId id="1236" r:id="rId25"/>
    <p:sldId id="1239" r:id="rId26"/>
    <p:sldId id="1240" r:id="rId27"/>
    <p:sldId id="1242" r:id="rId28"/>
    <p:sldId id="1243" r:id="rId29"/>
    <p:sldId id="1244" r:id="rId30"/>
    <p:sldId id="1245" r:id="rId31"/>
    <p:sldId id="1246" r:id="rId32"/>
    <p:sldId id="1247" r:id="rId33"/>
    <p:sldId id="1248" r:id="rId34"/>
    <p:sldId id="1249" r:id="rId35"/>
    <p:sldId id="1250" r:id="rId36"/>
    <p:sldId id="1251" r:id="rId37"/>
    <p:sldId id="1252" r:id="rId38"/>
    <p:sldId id="1253" r:id="rId39"/>
    <p:sldId id="1254" r:id="rId40"/>
    <p:sldId id="1255" r:id="rId41"/>
    <p:sldId id="1256" r:id="rId42"/>
    <p:sldId id="1274" r:id="rId43"/>
    <p:sldId id="1257" r:id="rId44"/>
    <p:sldId id="1258" r:id="rId45"/>
    <p:sldId id="1259" r:id="rId46"/>
    <p:sldId id="1260" r:id="rId47"/>
    <p:sldId id="1261" r:id="rId48"/>
    <p:sldId id="1262" r:id="rId49"/>
    <p:sldId id="1263" r:id="rId50"/>
    <p:sldId id="1276" r:id="rId51"/>
    <p:sldId id="1264" r:id="rId52"/>
    <p:sldId id="1265" r:id="rId53"/>
    <p:sldId id="1269" r:id="rId54"/>
    <p:sldId id="1271" r:id="rId55"/>
    <p:sldId id="1268" r:id="rId56"/>
    <p:sldId id="1270" r:id="rId57"/>
    <p:sldId id="1266" r:id="rId58"/>
    <p:sldId id="1267" r:id="rId59"/>
    <p:sldId id="1277" r:id="rId60"/>
    <p:sldId id="1095" r:id="rId6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3" d="100"/>
          <a:sy n="103" d="100"/>
        </p:scale>
        <p:origin x="7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1890"/>
    </p:cViewPr>
  </p:sorterViewPr>
  <p:notesViewPr>
    <p:cSldViewPr snapToGrid="0">
      <p:cViewPr varScale="1">
        <p:scale>
          <a:sx n="81" d="100"/>
          <a:sy n="81" d="100"/>
        </p:scale>
        <p:origin x="-160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05599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7642D-AB2D-472D-9E88-23CE31CEB7F9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111619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1620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15</a:t>
            </a:r>
          </a:p>
        </p:txBody>
      </p:sp>
      <p:sp>
        <p:nvSpPr>
          <p:cNvPr id="111621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1622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16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162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9898699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7879DB-9FAB-444E-94FD-FB4859EA5941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112643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2644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16</a:t>
            </a:r>
          </a:p>
        </p:txBody>
      </p:sp>
      <p:sp>
        <p:nvSpPr>
          <p:cNvPr id="112645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2646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26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264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09724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9B0776-C38A-4E0C-8445-871EDA736624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113667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3668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15</a:t>
            </a:r>
          </a:p>
        </p:txBody>
      </p:sp>
      <p:sp>
        <p:nvSpPr>
          <p:cNvPr id="113669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3670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36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367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7539956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C30445-9DFF-4472-A8F8-7E83FDA477F3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11469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469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15</a:t>
            </a:r>
          </a:p>
        </p:txBody>
      </p:sp>
      <p:sp>
        <p:nvSpPr>
          <p:cNvPr id="11469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469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469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469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5042041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CC94CD-AAFA-4D31-A6F5-6DF02B0A95B4}" type="slidenum">
              <a:rPr lang="el-GR" smtClean="0"/>
              <a:pPr/>
              <a:t>41</a:t>
            </a:fld>
            <a:endParaRPr lang="el-GR" smtClean="0"/>
          </a:p>
        </p:txBody>
      </p:sp>
      <p:sp>
        <p:nvSpPr>
          <p:cNvPr id="11571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571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9</a:t>
            </a:r>
          </a:p>
        </p:txBody>
      </p:sp>
      <p:sp>
        <p:nvSpPr>
          <p:cNvPr id="11571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571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571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572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2043499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B87033-E2DA-4623-9673-D213651911A1}" type="slidenum">
              <a:rPr lang="el-GR" smtClean="0"/>
              <a:pPr/>
              <a:t>46</a:t>
            </a:fld>
            <a:endParaRPr lang="el-GR" smtClean="0"/>
          </a:p>
        </p:txBody>
      </p:sp>
      <p:sp>
        <p:nvSpPr>
          <p:cNvPr id="116739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  <p:sp>
        <p:nvSpPr>
          <p:cNvPr id="11674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6629747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18573B-6691-40D1-971F-766A6666CC99}" type="slidenum">
              <a:rPr lang="el-GR" smtClean="0"/>
              <a:pPr/>
              <a:t>51</a:t>
            </a:fld>
            <a:endParaRPr lang="el-GR" smtClean="0"/>
          </a:p>
        </p:txBody>
      </p:sp>
      <p:sp>
        <p:nvSpPr>
          <p:cNvPr id="117763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7764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10</a:t>
            </a:r>
          </a:p>
        </p:txBody>
      </p:sp>
      <p:sp>
        <p:nvSpPr>
          <p:cNvPr id="117765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7766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776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776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6252486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4BD1CE-062E-4B02-B833-09A1070373B1}" type="slidenum">
              <a:rPr lang="el-GR" smtClean="0"/>
              <a:pPr/>
              <a:t>52</a:t>
            </a:fld>
            <a:endParaRPr lang="el-GR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7338679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33FAED-5455-47E9-A7FF-E445A5932806}" type="slidenum">
              <a:rPr lang="el-GR" smtClean="0"/>
              <a:pPr/>
              <a:t>54</a:t>
            </a:fld>
            <a:endParaRPr lang="el-GR" smtClean="0"/>
          </a:p>
        </p:txBody>
      </p:sp>
      <p:sp>
        <p:nvSpPr>
          <p:cNvPr id="121859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1860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12</a:t>
            </a:r>
          </a:p>
        </p:txBody>
      </p:sp>
      <p:sp>
        <p:nvSpPr>
          <p:cNvPr id="121861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1862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186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2186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4238495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F0C899-C5E1-494C-A625-7B869C97692D}" type="slidenum">
              <a:rPr lang="el-GR" smtClean="0"/>
              <a:pPr/>
              <a:t>55</a:t>
            </a:fld>
            <a:endParaRPr lang="el-GR" smtClean="0"/>
          </a:p>
        </p:txBody>
      </p:sp>
      <p:sp>
        <p:nvSpPr>
          <p:cNvPr id="11981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981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1981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981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981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981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516815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8F33A-ACF7-4945-ABDD-20105AE0978A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10445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0445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445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2624080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C7B472-2707-4F09-B4B0-EAACD86279D1}" type="slidenum">
              <a:rPr lang="el-GR" smtClean="0"/>
              <a:pPr/>
              <a:t>56</a:t>
            </a:fld>
            <a:endParaRPr lang="el-GR" smtClean="0"/>
          </a:p>
        </p:txBody>
      </p:sp>
      <p:sp>
        <p:nvSpPr>
          <p:cNvPr id="12083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083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11</a:t>
            </a:r>
          </a:p>
        </p:txBody>
      </p:sp>
      <p:sp>
        <p:nvSpPr>
          <p:cNvPr id="12083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083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083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2084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6685557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60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36588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8F33A-ACF7-4945-ABDD-20105AE0978A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10445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0445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445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613059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86CBD5-A18C-459F-B8F6-BDF765365013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10547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547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10</a:t>
            </a:r>
          </a:p>
        </p:txBody>
      </p:sp>
      <p:sp>
        <p:nvSpPr>
          <p:cNvPr id="10547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547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547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548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847463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5CF82F-C1C9-487E-B50D-724F864977A3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106499" name="Rectangle 2"/>
          <p:cNvSpPr>
            <a:spLocks noChangeArrowheads="1"/>
          </p:cNvSpPr>
          <p:nvPr/>
        </p:nvSpPr>
        <p:spPr bwMode="auto">
          <a:xfrm>
            <a:off x="3884462" y="-1420"/>
            <a:ext cx="2973538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6500" name="Rectangle 3"/>
          <p:cNvSpPr>
            <a:spLocks noChangeArrowheads="1"/>
          </p:cNvSpPr>
          <p:nvPr/>
        </p:nvSpPr>
        <p:spPr bwMode="auto">
          <a:xfrm>
            <a:off x="3884462" y="8685381"/>
            <a:ext cx="2973538" cy="45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2493" eaLnBrk="0" hangingPunct="0"/>
            <a:r>
              <a:rPr lang="en-US" sz="900" i="1">
                <a:latin typeface="Times New Roman" pitchFamily="18" charset="0"/>
              </a:rPr>
              <a:t>6</a:t>
            </a:r>
          </a:p>
        </p:txBody>
      </p:sp>
      <p:sp>
        <p:nvSpPr>
          <p:cNvPr id="106501" name="Rectangle 4"/>
          <p:cNvSpPr>
            <a:spLocks noChangeArrowheads="1"/>
          </p:cNvSpPr>
          <p:nvPr/>
        </p:nvSpPr>
        <p:spPr bwMode="auto">
          <a:xfrm>
            <a:off x="-1534" y="8685381"/>
            <a:ext cx="2972005" cy="45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6502" name="Rectangle 5"/>
          <p:cNvSpPr>
            <a:spLocks noChangeArrowheads="1"/>
          </p:cNvSpPr>
          <p:nvPr/>
        </p:nvSpPr>
        <p:spPr bwMode="auto">
          <a:xfrm>
            <a:off x="-1534" y="-1420"/>
            <a:ext cx="2972005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650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650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437311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D80B27-0AC0-4869-8AB2-0238FF3DD814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107523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7524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10</a:t>
            </a:r>
          </a:p>
        </p:txBody>
      </p:sp>
      <p:sp>
        <p:nvSpPr>
          <p:cNvPr id="107525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7526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752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752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179206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09876B-22A0-44D7-B85E-5CB826473160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108547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8548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12</a:t>
            </a:r>
          </a:p>
        </p:txBody>
      </p:sp>
      <p:sp>
        <p:nvSpPr>
          <p:cNvPr id="108549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8550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85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855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755524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746F4E-4748-4DFF-988A-6D5B157EA70F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10957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957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0957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957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957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957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161700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898EE1-D451-4B02-A66F-C335EBEB8F5B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11059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059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1059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059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05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060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55028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</a:t>
            </a:r>
            <a:r>
              <a:rPr lang="el-GR" altLang="en-US"/>
              <a:t>0-20</a:t>
            </a:r>
            <a:r>
              <a:rPr lang="en-US" altLang="en-US"/>
              <a:t>1</a:t>
            </a:r>
            <a:r>
              <a:rPr lang="el-GR" alt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</a:t>
            </a:r>
            <a:r>
              <a:rPr lang="en-US" altLang="en-US"/>
              <a:t>α</a:t>
            </a:r>
            <a:r>
              <a:rPr lang="el-GR" altLang="en-US"/>
              <a:t>γγελία Πιτουρά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E30D5-3995-4727-89B3-6AE4D9695903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28158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2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18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19</a:t>
            </a:r>
            <a:endParaRPr lang="el-GR" altLang="en-US" sz="10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Δεντρικά Ευρετήρια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13BAA8-307F-42FA-9172-B136B730BEF4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52230" name="Text Box 24"/>
          <p:cNvSpPr txBox="1">
            <a:spLocks noChangeArrowheads="1"/>
          </p:cNvSpPr>
          <p:nvPr/>
        </p:nvSpPr>
        <p:spPr bwMode="auto">
          <a:xfrm>
            <a:off x="684213" y="1989138"/>
            <a:ext cx="7775575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Τάξης </a:t>
            </a:r>
            <a:r>
              <a:rPr lang="en-US" dirty="0">
                <a:latin typeface="Calibri" pitchFamily="34" charset="0"/>
              </a:rPr>
              <a:t>p = </a:t>
            </a:r>
            <a:r>
              <a:rPr lang="el-GR" dirty="0">
                <a:latin typeface="Calibri" pitchFamily="34" charset="0"/>
              </a:rPr>
              <a:t>5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-- το πολύ 4, τουλάχιστον 2 τιμές ανά κόμβο (εκτός της ρίζας)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5 10 3 18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16 </a:t>
            </a:r>
            <a:r>
              <a:rPr lang="el-GR" dirty="0" smtClean="0">
                <a:latin typeface="Calibri" pitchFamily="34" charset="0"/>
              </a:rPr>
              <a:t>25 </a:t>
            </a:r>
            <a:r>
              <a:rPr lang="el-GR" dirty="0">
                <a:latin typeface="Calibri" pitchFamily="34" charset="0"/>
              </a:rPr>
              <a:t>7 </a:t>
            </a:r>
            <a:r>
              <a:rPr lang="el-GR" dirty="0" smtClean="0">
                <a:latin typeface="Calibri" pitchFamily="34" charset="0"/>
              </a:rPr>
              <a:t>22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30</a:t>
            </a:r>
            <a:r>
              <a:rPr lang="el-GR" dirty="0">
                <a:latin typeface="Calibri" pitchFamily="34" charset="0"/>
              </a:rPr>
              <a:t> 2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9</a:t>
            </a:r>
            <a:r>
              <a:rPr lang="el-GR" dirty="0">
                <a:latin typeface="Calibri" pitchFamily="34" charset="0"/>
              </a:rPr>
              <a:t> 33 40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29</a:t>
            </a:r>
            <a:r>
              <a:rPr lang="el-GR" dirty="0">
                <a:latin typeface="Calibri" pitchFamily="34" charset="0"/>
              </a:rPr>
              <a:t> 19 20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13 </a:t>
            </a:r>
            <a:r>
              <a:rPr lang="el-GR" dirty="0">
                <a:latin typeface="Calibri" pitchFamily="34" charset="0"/>
              </a:rPr>
              <a:t>1 35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1393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1F5D82-ADB7-4935-8E10-1EE64D432DFA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5325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5" name="Freeform 13"/>
          <p:cNvSpPr>
            <a:spLocks/>
          </p:cNvSpPr>
          <p:nvPr/>
        </p:nvSpPr>
        <p:spPr bwMode="auto">
          <a:xfrm>
            <a:off x="3492500" y="269398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6" name="Freeform 14"/>
          <p:cNvSpPr>
            <a:spLocks/>
          </p:cNvSpPr>
          <p:nvPr/>
        </p:nvSpPr>
        <p:spPr bwMode="auto">
          <a:xfrm>
            <a:off x="3571875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7" name="Freeform 15"/>
          <p:cNvSpPr>
            <a:spLocks/>
          </p:cNvSpPr>
          <p:nvPr/>
        </p:nvSpPr>
        <p:spPr bwMode="auto">
          <a:xfrm>
            <a:off x="3978275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8" name="Freeform 16"/>
          <p:cNvSpPr>
            <a:spLocks/>
          </p:cNvSpPr>
          <p:nvPr/>
        </p:nvSpPr>
        <p:spPr bwMode="auto">
          <a:xfrm>
            <a:off x="4059238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9" name="Freeform 17"/>
          <p:cNvSpPr>
            <a:spLocks/>
          </p:cNvSpPr>
          <p:nvPr/>
        </p:nvSpPr>
        <p:spPr bwMode="auto">
          <a:xfrm>
            <a:off x="4465638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0" name="Freeform 18"/>
          <p:cNvSpPr>
            <a:spLocks/>
          </p:cNvSpPr>
          <p:nvPr/>
        </p:nvSpPr>
        <p:spPr bwMode="auto">
          <a:xfrm>
            <a:off x="4546600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1" name="Freeform 19"/>
          <p:cNvSpPr>
            <a:spLocks/>
          </p:cNvSpPr>
          <p:nvPr/>
        </p:nvSpPr>
        <p:spPr bwMode="auto">
          <a:xfrm>
            <a:off x="4953000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2" name="Freeform 20"/>
          <p:cNvSpPr>
            <a:spLocks/>
          </p:cNvSpPr>
          <p:nvPr/>
        </p:nvSpPr>
        <p:spPr bwMode="auto">
          <a:xfrm>
            <a:off x="5033963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3" name="Freeform 21"/>
          <p:cNvSpPr>
            <a:spLocks/>
          </p:cNvSpPr>
          <p:nvPr/>
        </p:nvSpPr>
        <p:spPr bwMode="auto">
          <a:xfrm>
            <a:off x="5440363" y="269398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4" name="Freeform 47"/>
          <p:cNvSpPr>
            <a:spLocks/>
          </p:cNvSpPr>
          <p:nvPr/>
        </p:nvSpPr>
        <p:spPr bwMode="auto">
          <a:xfrm>
            <a:off x="558165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5" name="Freeform 48"/>
          <p:cNvSpPr>
            <a:spLocks/>
          </p:cNvSpPr>
          <p:nvPr/>
        </p:nvSpPr>
        <p:spPr bwMode="auto">
          <a:xfrm>
            <a:off x="5661025" y="3462338"/>
            <a:ext cx="3175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6" name="Freeform 49"/>
          <p:cNvSpPr>
            <a:spLocks/>
          </p:cNvSpPr>
          <p:nvPr/>
        </p:nvSpPr>
        <p:spPr bwMode="auto">
          <a:xfrm>
            <a:off x="6069013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7" name="Freeform 50"/>
          <p:cNvSpPr>
            <a:spLocks/>
          </p:cNvSpPr>
          <p:nvPr/>
        </p:nvSpPr>
        <p:spPr bwMode="auto">
          <a:xfrm>
            <a:off x="6149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8" name="Freeform 51"/>
          <p:cNvSpPr>
            <a:spLocks/>
          </p:cNvSpPr>
          <p:nvPr/>
        </p:nvSpPr>
        <p:spPr bwMode="auto">
          <a:xfrm>
            <a:off x="6554788" y="3462338"/>
            <a:ext cx="490537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9" name="Freeform 52"/>
          <p:cNvSpPr>
            <a:spLocks/>
          </p:cNvSpPr>
          <p:nvPr/>
        </p:nvSpPr>
        <p:spPr bwMode="auto">
          <a:xfrm>
            <a:off x="66357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0" name="Freeform 53"/>
          <p:cNvSpPr>
            <a:spLocks/>
          </p:cNvSpPr>
          <p:nvPr/>
        </p:nvSpPr>
        <p:spPr bwMode="auto">
          <a:xfrm>
            <a:off x="7043738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1" name="Freeform 54"/>
          <p:cNvSpPr>
            <a:spLocks/>
          </p:cNvSpPr>
          <p:nvPr/>
        </p:nvSpPr>
        <p:spPr bwMode="auto">
          <a:xfrm>
            <a:off x="712628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2" name="Freeform 55"/>
          <p:cNvSpPr>
            <a:spLocks/>
          </p:cNvSpPr>
          <p:nvPr/>
        </p:nvSpPr>
        <p:spPr bwMode="auto">
          <a:xfrm>
            <a:off x="7529513" y="3462338"/>
            <a:ext cx="84137" cy="404812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3" name="Freeform 56"/>
          <p:cNvSpPr>
            <a:spLocks/>
          </p:cNvSpPr>
          <p:nvPr/>
        </p:nvSpPr>
        <p:spPr bwMode="auto">
          <a:xfrm>
            <a:off x="954088" y="3784600"/>
            <a:ext cx="447675" cy="496888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4" name="Freeform 57"/>
          <p:cNvSpPr>
            <a:spLocks/>
          </p:cNvSpPr>
          <p:nvPr/>
        </p:nvSpPr>
        <p:spPr bwMode="auto">
          <a:xfrm>
            <a:off x="954088" y="4187825"/>
            <a:ext cx="88900" cy="93663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5" name="Freeform 58"/>
          <p:cNvSpPr>
            <a:spLocks/>
          </p:cNvSpPr>
          <p:nvPr/>
        </p:nvSpPr>
        <p:spPr bwMode="auto">
          <a:xfrm>
            <a:off x="1887538" y="3784600"/>
            <a:ext cx="812800" cy="939800"/>
          </a:xfrm>
          <a:custGeom>
            <a:avLst/>
            <a:gdLst>
              <a:gd name="T0" fmla="*/ 0 w 283"/>
              <a:gd name="T1" fmla="*/ 0 h 319"/>
              <a:gd name="T2" fmla="*/ 2147483647 w 283"/>
              <a:gd name="T3" fmla="*/ 2147483647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6" name="Freeform 59"/>
          <p:cNvSpPr>
            <a:spLocks/>
          </p:cNvSpPr>
          <p:nvPr/>
        </p:nvSpPr>
        <p:spPr bwMode="auto">
          <a:xfrm>
            <a:off x="2700338" y="4724400"/>
            <a:ext cx="90487" cy="920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0 w 56"/>
              <a:gd name="T5" fmla="*/ 2147483647 h 58"/>
              <a:gd name="T6" fmla="*/ 2147483647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7" name="Freeform 60"/>
          <p:cNvSpPr>
            <a:spLocks/>
          </p:cNvSpPr>
          <p:nvPr/>
        </p:nvSpPr>
        <p:spPr bwMode="auto">
          <a:xfrm>
            <a:off x="2386013" y="3784600"/>
            <a:ext cx="1330325" cy="517525"/>
          </a:xfrm>
          <a:custGeom>
            <a:avLst/>
            <a:gdLst>
              <a:gd name="T0" fmla="*/ 0 w 838"/>
              <a:gd name="T1" fmla="*/ 0 h 326"/>
              <a:gd name="T2" fmla="*/ 2147483647 w 838"/>
              <a:gd name="T3" fmla="*/ 2147483647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8" name="Freeform 61"/>
          <p:cNvSpPr>
            <a:spLocks/>
          </p:cNvSpPr>
          <p:nvPr/>
        </p:nvSpPr>
        <p:spPr bwMode="auto">
          <a:xfrm>
            <a:off x="3611563" y="4240213"/>
            <a:ext cx="104775" cy="61912"/>
          </a:xfrm>
          <a:custGeom>
            <a:avLst/>
            <a:gdLst>
              <a:gd name="T0" fmla="*/ 2147483647 w 66"/>
              <a:gd name="T1" fmla="*/ 0 h 39"/>
              <a:gd name="T2" fmla="*/ 2147483647 w 66"/>
              <a:gd name="T3" fmla="*/ 2147483647 h 39"/>
              <a:gd name="T4" fmla="*/ 0 w 66"/>
              <a:gd name="T5" fmla="*/ 2147483647 h 39"/>
              <a:gd name="T6" fmla="*/ 2147483647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9" name="Freeform 62"/>
          <p:cNvSpPr>
            <a:spLocks/>
          </p:cNvSpPr>
          <p:nvPr/>
        </p:nvSpPr>
        <p:spPr bwMode="auto">
          <a:xfrm>
            <a:off x="5076825" y="3860800"/>
            <a:ext cx="519113" cy="792163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0" name="Freeform 63"/>
          <p:cNvSpPr>
            <a:spLocks/>
          </p:cNvSpPr>
          <p:nvPr/>
        </p:nvSpPr>
        <p:spPr bwMode="auto">
          <a:xfrm>
            <a:off x="5003800" y="4581525"/>
            <a:ext cx="144463" cy="165100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1" name="Freeform 64"/>
          <p:cNvSpPr>
            <a:spLocks/>
          </p:cNvSpPr>
          <p:nvPr/>
        </p:nvSpPr>
        <p:spPr bwMode="auto">
          <a:xfrm>
            <a:off x="6097588" y="3805238"/>
            <a:ext cx="458787" cy="476250"/>
          </a:xfrm>
          <a:custGeom>
            <a:avLst/>
            <a:gdLst>
              <a:gd name="T0" fmla="*/ 0 w 289"/>
              <a:gd name="T1" fmla="*/ 0 h 300"/>
              <a:gd name="T2" fmla="*/ 2147483647 w 289"/>
              <a:gd name="T3" fmla="*/ 2147483647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2" name="Freeform 65"/>
          <p:cNvSpPr>
            <a:spLocks/>
          </p:cNvSpPr>
          <p:nvPr/>
        </p:nvSpPr>
        <p:spPr bwMode="auto">
          <a:xfrm>
            <a:off x="6467475" y="4189413"/>
            <a:ext cx="88900" cy="92075"/>
          </a:xfrm>
          <a:custGeom>
            <a:avLst/>
            <a:gdLst>
              <a:gd name="T0" fmla="*/ 2147483647 w 57"/>
              <a:gd name="T1" fmla="*/ 0 h 58"/>
              <a:gd name="T2" fmla="*/ 2147483647 w 57"/>
              <a:gd name="T3" fmla="*/ 2147483647 h 58"/>
              <a:gd name="T4" fmla="*/ 0 w 57"/>
              <a:gd name="T5" fmla="*/ 2147483647 h 58"/>
              <a:gd name="T6" fmla="*/ 2147483647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3" name="Freeform 66"/>
          <p:cNvSpPr>
            <a:spLocks/>
          </p:cNvSpPr>
          <p:nvPr/>
        </p:nvSpPr>
        <p:spPr bwMode="auto">
          <a:xfrm>
            <a:off x="6588125" y="3716338"/>
            <a:ext cx="1801813" cy="838200"/>
          </a:xfrm>
          <a:custGeom>
            <a:avLst/>
            <a:gdLst>
              <a:gd name="T0" fmla="*/ 0 w 858"/>
              <a:gd name="T1" fmla="*/ 0 h 300"/>
              <a:gd name="T2" fmla="*/ 2147483647 w 858"/>
              <a:gd name="T3" fmla="*/ 2147483647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4" name="Freeform 67"/>
          <p:cNvSpPr>
            <a:spLocks/>
          </p:cNvSpPr>
          <p:nvPr/>
        </p:nvSpPr>
        <p:spPr bwMode="auto">
          <a:xfrm>
            <a:off x="8459788" y="4581525"/>
            <a:ext cx="106362" cy="58738"/>
          </a:xfrm>
          <a:custGeom>
            <a:avLst/>
            <a:gdLst>
              <a:gd name="T0" fmla="*/ 2147483647 w 67"/>
              <a:gd name="T1" fmla="*/ 0 h 37"/>
              <a:gd name="T2" fmla="*/ 2147483647 w 67"/>
              <a:gd name="T3" fmla="*/ 2147483647 h 37"/>
              <a:gd name="T4" fmla="*/ 0 w 67"/>
              <a:gd name="T5" fmla="*/ 2147483647 h 37"/>
              <a:gd name="T6" fmla="*/ 2147483647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5" name="Freeform 68"/>
          <p:cNvSpPr>
            <a:spLocks/>
          </p:cNvSpPr>
          <p:nvPr/>
        </p:nvSpPr>
        <p:spPr bwMode="auto">
          <a:xfrm>
            <a:off x="2344738" y="3046413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6" name="Freeform 69"/>
          <p:cNvSpPr>
            <a:spLocks/>
          </p:cNvSpPr>
          <p:nvPr/>
        </p:nvSpPr>
        <p:spPr bwMode="auto">
          <a:xfrm>
            <a:off x="2344738" y="3384550"/>
            <a:ext cx="107950" cy="58738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7" name="Freeform 70"/>
          <p:cNvSpPr>
            <a:spLocks/>
          </p:cNvSpPr>
          <p:nvPr/>
        </p:nvSpPr>
        <p:spPr bwMode="auto">
          <a:xfrm>
            <a:off x="4008438" y="3055938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8" name="Freeform 71"/>
          <p:cNvSpPr>
            <a:spLocks/>
          </p:cNvSpPr>
          <p:nvPr/>
        </p:nvSpPr>
        <p:spPr bwMode="auto">
          <a:xfrm>
            <a:off x="5894388" y="3397250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9" name="Rectangle 76"/>
          <p:cNvSpPr>
            <a:spLocks noChangeArrowheads="1"/>
          </p:cNvSpPr>
          <p:nvPr/>
        </p:nvSpPr>
        <p:spPr bwMode="auto">
          <a:xfrm>
            <a:off x="2620963" y="2276475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ρίζα</a:t>
            </a:r>
          </a:p>
        </p:txBody>
      </p:sp>
      <p:sp>
        <p:nvSpPr>
          <p:cNvPr id="53290" name="Rectangle 77"/>
          <p:cNvSpPr>
            <a:spLocks noChangeArrowheads="1"/>
          </p:cNvSpPr>
          <p:nvPr/>
        </p:nvSpPr>
        <p:spPr bwMode="auto">
          <a:xfrm>
            <a:off x="3622675" y="27209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18*</a:t>
            </a:r>
            <a:endParaRPr lang="en-US" sz="1300" b="1"/>
          </a:p>
        </p:txBody>
      </p:sp>
      <p:sp>
        <p:nvSpPr>
          <p:cNvPr id="53291" name="Rectangle 78"/>
          <p:cNvSpPr>
            <a:spLocks noChangeArrowheads="1"/>
          </p:cNvSpPr>
          <p:nvPr/>
        </p:nvSpPr>
        <p:spPr bwMode="auto">
          <a:xfrm>
            <a:off x="5692775" y="347821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</a:t>
            </a:r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292" name="Rectangle 79"/>
          <p:cNvSpPr>
            <a:spLocks noChangeArrowheads="1"/>
          </p:cNvSpPr>
          <p:nvPr/>
        </p:nvSpPr>
        <p:spPr bwMode="auto">
          <a:xfrm>
            <a:off x="6189663" y="348932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  <a:r>
              <a:rPr lang="el-GR" sz="1300" b="1">
                <a:solidFill>
                  <a:srgbClr val="000000"/>
                </a:solidFill>
              </a:rPr>
              <a:t>*</a:t>
            </a:r>
            <a:endParaRPr lang="en-US" sz="1300" b="1">
              <a:solidFill>
                <a:srgbClr val="000000"/>
              </a:solidFill>
            </a:endParaRPr>
          </a:p>
        </p:txBody>
      </p:sp>
      <p:grpSp>
        <p:nvGrpSpPr>
          <p:cNvPr id="2" name="Group 153"/>
          <p:cNvGrpSpPr>
            <a:grpSpLocks/>
          </p:cNvGrpSpPr>
          <p:nvPr/>
        </p:nvGrpSpPr>
        <p:grpSpPr bwMode="auto">
          <a:xfrm>
            <a:off x="1371600" y="3462338"/>
            <a:ext cx="2030413" cy="404812"/>
            <a:chOff x="864" y="2181"/>
            <a:chExt cx="1279" cy="255"/>
          </a:xfrm>
        </p:grpSpPr>
        <p:sp>
          <p:nvSpPr>
            <p:cNvPr id="53369" name="Freeform 38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0" name="Freeform 39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1" name="Freeform 40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2" name="Freeform 41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3" name="Freeform 42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4" name="Freeform 43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5" name="Freeform 44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6" name="Freeform 45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7" name="Freeform 46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8" name="Rectangle 9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</a:t>
              </a:r>
              <a:r>
                <a:rPr lang="el-GR" sz="1300" b="1">
                  <a:solidFill>
                    <a:srgbClr val="000000"/>
                  </a:solidFill>
                </a:rPr>
                <a:t>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79" name="Rectangle 93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5*</a:t>
              </a:r>
              <a:endParaRPr lang="en-US" sz="1300" b="1"/>
            </a:p>
          </p:txBody>
        </p:sp>
      </p:grpSp>
      <p:sp>
        <p:nvSpPr>
          <p:cNvPr id="53294" name="Line 97"/>
          <p:cNvSpPr>
            <a:spLocks noChangeShapeType="1"/>
          </p:cNvSpPr>
          <p:nvPr/>
        </p:nvSpPr>
        <p:spPr bwMode="auto">
          <a:xfrm>
            <a:off x="3078163" y="22764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96" name="Freeform 155"/>
          <p:cNvSpPr>
            <a:spLocks/>
          </p:cNvSpPr>
          <p:nvPr/>
        </p:nvSpPr>
        <p:spPr bwMode="auto">
          <a:xfrm>
            <a:off x="107950" y="4292600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7" name="Freeform 156"/>
          <p:cNvSpPr>
            <a:spLocks/>
          </p:cNvSpPr>
          <p:nvPr/>
        </p:nvSpPr>
        <p:spPr bwMode="auto">
          <a:xfrm>
            <a:off x="187325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8" name="Freeform 157"/>
          <p:cNvSpPr>
            <a:spLocks/>
          </p:cNvSpPr>
          <p:nvPr/>
        </p:nvSpPr>
        <p:spPr bwMode="auto">
          <a:xfrm>
            <a:off x="593725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9" name="Freeform 158"/>
          <p:cNvSpPr>
            <a:spLocks/>
          </p:cNvSpPr>
          <p:nvPr/>
        </p:nvSpPr>
        <p:spPr bwMode="auto">
          <a:xfrm>
            <a:off x="674688" y="4292600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0" name="Freeform 159"/>
          <p:cNvSpPr>
            <a:spLocks/>
          </p:cNvSpPr>
          <p:nvPr/>
        </p:nvSpPr>
        <p:spPr bwMode="auto">
          <a:xfrm>
            <a:off x="1081088" y="4292600"/>
            <a:ext cx="490537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1" name="Freeform 160"/>
          <p:cNvSpPr>
            <a:spLocks/>
          </p:cNvSpPr>
          <p:nvPr/>
        </p:nvSpPr>
        <p:spPr bwMode="auto">
          <a:xfrm>
            <a:off x="116205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2" name="Freeform 161"/>
          <p:cNvSpPr>
            <a:spLocks/>
          </p:cNvSpPr>
          <p:nvPr/>
        </p:nvSpPr>
        <p:spPr bwMode="auto">
          <a:xfrm>
            <a:off x="1568450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3" name="Freeform 162"/>
          <p:cNvSpPr>
            <a:spLocks/>
          </p:cNvSpPr>
          <p:nvPr/>
        </p:nvSpPr>
        <p:spPr bwMode="auto">
          <a:xfrm>
            <a:off x="165100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4" name="Freeform 163"/>
          <p:cNvSpPr>
            <a:spLocks/>
          </p:cNvSpPr>
          <p:nvPr/>
        </p:nvSpPr>
        <p:spPr bwMode="auto">
          <a:xfrm>
            <a:off x="2055813" y="4292600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5" name="Rectangle 164"/>
          <p:cNvSpPr>
            <a:spLocks noChangeArrowheads="1"/>
          </p:cNvSpPr>
          <p:nvPr/>
        </p:nvSpPr>
        <p:spPr bwMode="auto">
          <a:xfrm>
            <a:off x="703263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306" name="Rectangle 165"/>
          <p:cNvSpPr>
            <a:spLocks noChangeArrowheads="1"/>
          </p:cNvSpPr>
          <p:nvPr/>
        </p:nvSpPr>
        <p:spPr bwMode="auto">
          <a:xfrm>
            <a:off x="238125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1*</a:t>
            </a:r>
            <a:endParaRPr lang="en-US" sz="1300" b="1"/>
          </a:p>
        </p:txBody>
      </p:sp>
      <p:grpSp>
        <p:nvGrpSpPr>
          <p:cNvPr id="3" name="Group 166"/>
          <p:cNvGrpSpPr>
            <a:grpSpLocks/>
          </p:cNvGrpSpPr>
          <p:nvPr/>
        </p:nvGrpSpPr>
        <p:grpSpPr bwMode="auto">
          <a:xfrm>
            <a:off x="1763713" y="4868863"/>
            <a:ext cx="2030412" cy="404812"/>
            <a:chOff x="864" y="2181"/>
            <a:chExt cx="1279" cy="255"/>
          </a:xfrm>
        </p:grpSpPr>
        <p:sp>
          <p:nvSpPr>
            <p:cNvPr id="53358" name="Freeform 167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9" name="Freeform 168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0" name="Freeform 169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1" name="Freeform 170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2" name="Freeform 171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3" name="Freeform 172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4" name="Freeform 173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5" name="Freeform 174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6" name="Freeform 175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7" name="Rectangle 176"/>
            <p:cNvSpPr>
              <a:spLocks noChangeArrowheads="1"/>
            </p:cNvSpPr>
            <p:nvPr/>
          </p:nvSpPr>
          <p:spPr bwMode="auto">
            <a:xfrm>
              <a:off x="1239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68" name="Rectangle 177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7*</a:t>
              </a:r>
              <a:endParaRPr lang="en-US" sz="1300" b="1"/>
            </a:p>
          </p:txBody>
        </p:sp>
      </p:grpSp>
      <p:grpSp>
        <p:nvGrpSpPr>
          <p:cNvPr id="4" name="Group 178"/>
          <p:cNvGrpSpPr>
            <a:grpSpLocks/>
          </p:cNvGrpSpPr>
          <p:nvPr/>
        </p:nvGrpSpPr>
        <p:grpSpPr bwMode="auto">
          <a:xfrm>
            <a:off x="2843213" y="4365625"/>
            <a:ext cx="2030412" cy="404813"/>
            <a:chOff x="864" y="2181"/>
            <a:chExt cx="1279" cy="255"/>
          </a:xfrm>
        </p:grpSpPr>
        <p:sp>
          <p:nvSpPr>
            <p:cNvPr id="53347" name="Freeform 179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8" name="Freeform 180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9" name="Freeform 181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0" name="Freeform 182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1" name="Freeform 183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2" name="Freeform 184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3" name="Freeform 185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4" name="Freeform 186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5" name="Freeform 187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6" name="Rectangle 188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16*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57" name="Rectangle 189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13*</a:t>
              </a:r>
              <a:endParaRPr lang="en-US" sz="1300" b="1"/>
            </a:p>
          </p:txBody>
        </p:sp>
      </p:grpSp>
      <p:grpSp>
        <p:nvGrpSpPr>
          <p:cNvPr id="5" name="Group 190"/>
          <p:cNvGrpSpPr>
            <a:grpSpLocks/>
          </p:cNvGrpSpPr>
          <p:nvPr/>
        </p:nvGrpSpPr>
        <p:grpSpPr bwMode="auto">
          <a:xfrm>
            <a:off x="4859338" y="4868863"/>
            <a:ext cx="2030412" cy="404812"/>
            <a:chOff x="864" y="2181"/>
            <a:chExt cx="1279" cy="255"/>
          </a:xfrm>
        </p:grpSpPr>
        <p:sp>
          <p:nvSpPr>
            <p:cNvPr id="53336" name="Freeform 191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7" name="Freeform 192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8" name="Freeform 193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9" name="Freeform 194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0" name="Freeform 195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1" name="Freeform 196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2" name="Freeform 197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3" name="Freeform 198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4" name="Freeform 199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5" name="Rectangle 200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46" name="Rectangle 201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19*</a:t>
              </a:r>
              <a:endParaRPr lang="en-US" sz="1300" b="1"/>
            </a:p>
          </p:txBody>
        </p:sp>
      </p:grpSp>
      <p:grpSp>
        <p:nvGrpSpPr>
          <p:cNvPr id="6" name="Group 202"/>
          <p:cNvGrpSpPr>
            <a:grpSpLocks/>
          </p:cNvGrpSpPr>
          <p:nvPr/>
        </p:nvGrpSpPr>
        <p:grpSpPr bwMode="auto">
          <a:xfrm>
            <a:off x="5580063" y="4292600"/>
            <a:ext cx="2030412" cy="404813"/>
            <a:chOff x="864" y="2181"/>
            <a:chExt cx="1279" cy="255"/>
          </a:xfrm>
        </p:grpSpPr>
        <p:sp>
          <p:nvSpPr>
            <p:cNvPr id="53325" name="Freeform 203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6" name="Freeform 204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7" name="Freeform 205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8" name="Freeform 206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9" name="Freeform 207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0" name="Freeform 208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1" name="Freeform 209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2" name="Freeform 210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3" name="Freeform 211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4" name="Rectangle 21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35" name="Rectangle 213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25*</a:t>
              </a:r>
              <a:endParaRPr lang="en-US" sz="1300" b="1"/>
            </a:p>
          </p:txBody>
        </p:sp>
      </p:grpSp>
      <p:grpSp>
        <p:nvGrpSpPr>
          <p:cNvPr id="7" name="Group 214"/>
          <p:cNvGrpSpPr>
            <a:grpSpLocks/>
          </p:cNvGrpSpPr>
          <p:nvPr/>
        </p:nvGrpSpPr>
        <p:grpSpPr bwMode="auto">
          <a:xfrm>
            <a:off x="6948488" y="4797425"/>
            <a:ext cx="2030412" cy="404813"/>
            <a:chOff x="864" y="2181"/>
            <a:chExt cx="1279" cy="255"/>
          </a:xfrm>
        </p:grpSpPr>
        <p:sp>
          <p:nvSpPr>
            <p:cNvPr id="53314" name="Freeform 215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5" name="Freeform 216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6" name="Freeform 217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7" name="Freeform 218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8" name="Freeform 219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9" name="Freeform 220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0" name="Freeform 221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1" name="Freeform 222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2" name="Freeform 223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3" name="Rectangle 224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35*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24" name="Rectangle 225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33*</a:t>
              </a:r>
              <a:endParaRPr lang="en-US" sz="1300" b="1"/>
            </a:p>
          </p:txBody>
        </p:sp>
      </p:grpSp>
      <p:sp>
        <p:nvSpPr>
          <p:cNvPr id="53312" name="Text Box 226"/>
          <p:cNvSpPr txBox="1">
            <a:spLocks noChangeArrowheads="1"/>
          </p:cNvSpPr>
          <p:nvPr/>
        </p:nvSpPr>
        <p:spPr bwMode="auto">
          <a:xfrm>
            <a:off x="1187450" y="4365625"/>
            <a:ext cx="3603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53313" name="Text Box 228"/>
          <p:cNvSpPr txBox="1">
            <a:spLocks noChangeArrowheads="1"/>
          </p:cNvSpPr>
          <p:nvPr/>
        </p:nvSpPr>
        <p:spPr bwMode="auto">
          <a:xfrm>
            <a:off x="8027988" y="4797425"/>
            <a:ext cx="5762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/>
              <a:t>40*</a:t>
            </a:r>
          </a:p>
        </p:txBody>
      </p:sp>
      <p:sp>
        <p:nvSpPr>
          <p:cNvPr id="133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6513954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FAC994-536F-4E6A-B3ED-E383285145FD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50182" name="Text Box 3"/>
          <p:cNvSpPr txBox="1">
            <a:spLocks noChangeArrowheads="1"/>
          </p:cNvSpPr>
          <p:nvPr/>
        </p:nvSpPr>
        <p:spPr bwMode="auto">
          <a:xfrm>
            <a:off x="539750" y="1773238"/>
            <a:ext cx="813752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dirty="0">
              <a:solidFill>
                <a:srgbClr val="FF3300"/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Τιμή προς διαγραφή ανήκει σε </a:t>
            </a:r>
            <a:r>
              <a:rPr lang="el-GR" sz="1800" i="1" u="sng" dirty="0">
                <a:latin typeface="Calibri" pitchFamily="34" charset="0"/>
              </a:rPr>
              <a:t>φύλλο</a:t>
            </a:r>
            <a:r>
              <a:rPr lang="el-GR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-&gt;</a:t>
            </a:r>
            <a:r>
              <a:rPr lang="el-GR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ok</a:t>
            </a:r>
            <a:endParaRPr lang="el-GR" sz="9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Τιμή προς διαγραφή ανήκει σε </a:t>
            </a:r>
            <a:r>
              <a:rPr lang="el-GR" sz="1800" i="1" u="sng" dirty="0">
                <a:latin typeface="Calibri" pitchFamily="34" charset="0"/>
              </a:rPr>
              <a:t>εσωτερικό κόμβο</a:t>
            </a:r>
            <a:r>
              <a:rPr lang="el-GR" sz="1800" u="sng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-&gt;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 σβήσουμε το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K</a:t>
            </a:r>
            <a:r>
              <a:rPr lang="en-US" sz="18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τότε το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μικρότερο κλειδί </a:t>
            </a:r>
            <a:r>
              <a:rPr lang="el-GR" sz="1800" dirty="0">
                <a:latin typeface="Calibri" pitchFamily="34" charset="0"/>
              </a:rPr>
              <a:t>του </a:t>
            </a:r>
            <a:r>
              <a:rPr lang="el-GR" sz="1800" dirty="0" err="1">
                <a:latin typeface="Calibri" pitchFamily="34" charset="0"/>
              </a:rPr>
              <a:t>υποδέντρου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P</a:t>
            </a:r>
            <a:r>
              <a:rPr lang="en-US" sz="1800" baseline="-25000" dirty="0">
                <a:latin typeface="Calibri" pitchFamily="34" charset="0"/>
              </a:rPr>
              <a:t>i+1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πρέπει να το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αντικαταστήσει</a:t>
            </a:r>
            <a:r>
              <a:rPr lang="el-GR" sz="1800" i="1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</a:rPr>
              <a:t>(δηλαδή το μικρότερο κλειδί του κόμβου στα </a:t>
            </a:r>
            <a:r>
              <a:rPr lang="el-GR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δεξιά</a:t>
            </a:r>
            <a:r>
              <a:rPr lang="el-GR" sz="1800" b="1" i="1" dirty="0">
                <a:latin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</a:rPr>
              <a:t>του κλειδιού που διαγράφεται)</a:t>
            </a:r>
          </a:p>
          <a:p>
            <a:pPr algn="just" eaLnBrk="0" hangingPunct="0">
              <a:spcBef>
                <a:spcPct val="50000"/>
              </a:spcBef>
            </a:pPr>
            <a:endParaRPr lang="el-GR" sz="800" i="1" dirty="0">
              <a:latin typeface="Calibri" pitchFamily="34" charset="0"/>
            </a:endParaRPr>
          </a:p>
        </p:txBody>
      </p:sp>
      <p:sp>
        <p:nvSpPr>
          <p:cNvPr id="50183" name="TextBox 6"/>
          <p:cNvSpPr txBox="1">
            <a:spLocks noChangeArrowheads="1"/>
          </p:cNvSpPr>
          <p:nvPr/>
        </p:nvSpPr>
        <p:spPr bwMode="auto">
          <a:xfrm>
            <a:off x="865712" y="4988662"/>
            <a:ext cx="61928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dirty="0">
                <a:latin typeface="Calibri" pitchFamily="34" charset="0"/>
              </a:rPr>
              <a:t>Τι γίνεται αν ο κόμβος «αδειάσει»;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885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56B053-3F4D-4189-87EA-D8F523FBC88A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468313" y="1844675"/>
            <a:ext cx="8064500" cy="3177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endParaRPr lang="en-US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900" dirty="0">
              <a:latin typeface="Calibri" pitchFamily="34" charset="0"/>
            </a:endParaRPr>
          </a:p>
          <a:p>
            <a:pPr algn="just"/>
            <a:r>
              <a:rPr lang="el-GR" sz="1800" dirty="0">
                <a:latin typeface="Calibri" pitchFamily="34" charset="0"/>
              </a:rPr>
              <a:t>Αν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υποχείλιση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αν είναι δυνατόν </a:t>
            </a:r>
            <a:r>
              <a:rPr lang="el-GR" sz="1800" b="1" u="sng" dirty="0">
                <a:latin typeface="Calibri" pitchFamily="34" charset="0"/>
              </a:rPr>
              <a:t>ανακατανομή</a:t>
            </a:r>
            <a:r>
              <a:rPr lang="el-GR" sz="1800" dirty="0">
                <a:latin typeface="Calibri" pitchFamily="34" charset="0"/>
              </a:rPr>
              <a:t> με τον αριστερό αδελφό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	</a:t>
            </a:r>
            <a:r>
              <a:rPr lang="el-GR" sz="1800" dirty="0">
                <a:latin typeface="Calibri" pitchFamily="34" charset="0"/>
              </a:rPr>
              <a:t>αν όχι, προσπάθεια ανακατανομής με το δεξιό αδελφό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αν όχι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ανακατανομή, </a:t>
            </a:r>
            <a:r>
              <a:rPr lang="el-GR" sz="1800" b="1" u="sng" dirty="0">
                <a:latin typeface="Calibri" pitchFamily="34" charset="0"/>
              </a:rPr>
              <a:t>συγχώνευση</a:t>
            </a:r>
            <a:r>
              <a:rPr lang="el-GR" sz="1800" dirty="0">
                <a:latin typeface="Calibri" pitchFamily="34" charset="0"/>
              </a:rPr>
              <a:t> των κόμβων 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	σε περίπτωση συγχώνευσης: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διαγράφουμε</a:t>
            </a:r>
            <a:r>
              <a:rPr lang="el-GR" sz="1800" dirty="0">
                <a:latin typeface="Calibri" pitchFamily="34" charset="0"/>
              </a:rPr>
              <a:t> και την </a:t>
            </a:r>
            <a:r>
              <a:rPr lang="el-GR" sz="1800" dirty="0" smtClean="0">
                <a:latin typeface="Calibri" pitchFamily="34" charset="0"/>
              </a:rPr>
              <a:t>αντίστοιχη </a:t>
            </a:r>
            <a:r>
              <a:rPr lang="el-GR" sz="1800" dirty="0">
                <a:latin typeface="Calibri" pitchFamily="34" charset="0"/>
              </a:rPr>
              <a:t>εγγραφή </a:t>
            </a:r>
            <a:r>
              <a:rPr lang="el-GR" sz="1800" dirty="0" smtClean="0">
                <a:latin typeface="Calibri" pitchFamily="34" charset="0"/>
              </a:rPr>
              <a:t>			στον </a:t>
            </a:r>
            <a:r>
              <a:rPr lang="el-GR" sz="1800" dirty="0">
                <a:latin typeface="Calibri" pitchFamily="34" charset="0"/>
              </a:rPr>
              <a:t>γονέα </a:t>
            </a:r>
            <a:r>
              <a:rPr lang="el-GR" sz="1800" u="sng" dirty="0">
                <a:latin typeface="Calibri" pitchFamily="34" charset="0"/>
              </a:rPr>
              <a:t>(πιθανή </a:t>
            </a:r>
            <a:r>
              <a:rPr lang="el-GR" sz="1800" u="sng" dirty="0" err="1">
                <a:latin typeface="Calibri" pitchFamily="34" charset="0"/>
              </a:rPr>
              <a:t>υποχείλιση</a:t>
            </a:r>
            <a:r>
              <a:rPr lang="el-GR" sz="1800" u="sng" dirty="0">
                <a:latin typeface="Calibri" pitchFamily="34" charset="0"/>
              </a:rPr>
              <a:t> και στο </a:t>
            </a:r>
            <a:r>
              <a:rPr lang="el-GR" sz="1800" u="sng" dirty="0" smtClean="0">
                <a:latin typeface="Calibri" pitchFamily="34" charset="0"/>
              </a:rPr>
              <a:t>γονέα</a:t>
            </a:r>
            <a:r>
              <a:rPr lang="el-GR" sz="1800" u="sng" dirty="0">
                <a:latin typeface="Calibri" pitchFamily="34" charset="0"/>
              </a:rPr>
              <a:t>)</a:t>
            </a:r>
          </a:p>
          <a:p>
            <a:pPr algn="just"/>
            <a:endParaRPr lang="el-GR" sz="800" i="1" u="sng" dirty="0">
              <a:latin typeface="Calibri" pitchFamily="34" charset="0"/>
            </a:endParaRPr>
          </a:p>
          <a:p>
            <a:pPr algn="just">
              <a:buClr>
                <a:srgbClr val="993300"/>
              </a:buClr>
            </a:pPr>
            <a:endParaRPr lang="el-GR" sz="800" i="1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Clr>
                <a:srgbClr val="993300"/>
              </a:buClr>
              <a:buFont typeface="Wingdings" pitchFamily="2" charset="2"/>
              <a:buChar char="§"/>
            </a:pP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Σε κάθε περίπτωση (ανακατανομή και συγχώνευση)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κατεβάζουμε και την τιμή του γονέα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– και στο γονέα ανεβαίνει η νέα μεσαία τιμή</a:t>
            </a:r>
          </a:p>
        </p:txBody>
      </p:sp>
      <p:sp>
        <p:nvSpPr>
          <p:cNvPr id="51207" name="Rectangle 4"/>
          <p:cNvSpPr>
            <a:spLocks noChangeArrowheads="1"/>
          </p:cNvSpPr>
          <p:nvPr/>
        </p:nvSpPr>
        <p:spPr bwMode="auto">
          <a:xfrm>
            <a:off x="304997" y="4330619"/>
            <a:ext cx="8353425" cy="792162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72646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1F5D82-ADB7-4935-8E10-1EE64D432DFA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5325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5" name="Freeform 13"/>
          <p:cNvSpPr>
            <a:spLocks/>
          </p:cNvSpPr>
          <p:nvPr/>
        </p:nvSpPr>
        <p:spPr bwMode="auto">
          <a:xfrm>
            <a:off x="3492500" y="269398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6" name="Freeform 14"/>
          <p:cNvSpPr>
            <a:spLocks/>
          </p:cNvSpPr>
          <p:nvPr/>
        </p:nvSpPr>
        <p:spPr bwMode="auto">
          <a:xfrm>
            <a:off x="3571875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7" name="Freeform 15"/>
          <p:cNvSpPr>
            <a:spLocks/>
          </p:cNvSpPr>
          <p:nvPr/>
        </p:nvSpPr>
        <p:spPr bwMode="auto">
          <a:xfrm>
            <a:off x="3978275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8" name="Freeform 16"/>
          <p:cNvSpPr>
            <a:spLocks/>
          </p:cNvSpPr>
          <p:nvPr/>
        </p:nvSpPr>
        <p:spPr bwMode="auto">
          <a:xfrm>
            <a:off x="4059238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9" name="Freeform 17"/>
          <p:cNvSpPr>
            <a:spLocks/>
          </p:cNvSpPr>
          <p:nvPr/>
        </p:nvSpPr>
        <p:spPr bwMode="auto">
          <a:xfrm>
            <a:off x="4465638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0" name="Freeform 18"/>
          <p:cNvSpPr>
            <a:spLocks/>
          </p:cNvSpPr>
          <p:nvPr/>
        </p:nvSpPr>
        <p:spPr bwMode="auto">
          <a:xfrm>
            <a:off x="4546600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1" name="Freeform 19"/>
          <p:cNvSpPr>
            <a:spLocks/>
          </p:cNvSpPr>
          <p:nvPr/>
        </p:nvSpPr>
        <p:spPr bwMode="auto">
          <a:xfrm>
            <a:off x="4953000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2" name="Freeform 20"/>
          <p:cNvSpPr>
            <a:spLocks/>
          </p:cNvSpPr>
          <p:nvPr/>
        </p:nvSpPr>
        <p:spPr bwMode="auto">
          <a:xfrm>
            <a:off x="5033963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3" name="Freeform 21"/>
          <p:cNvSpPr>
            <a:spLocks/>
          </p:cNvSpPr>
          <p:nvPr/>
        </p:nvSpPr>
        <p:spPr bwMode="auto">
          <a:xfrm>
            <a:off x="5440363" y="269398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4" name="Freeform 47"/>
          <p:cNvSpPr>
            <a:spLocks/>
          </p:cNvSpPr>
          <p:nvPr/>
        </p:nvSpPr>
        <p:spPr bwMode="auto">
          <a:xfrm>
            <a:off x="558165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5" name="Freeform 48"/>
          <p:cNvSpPr>
            <a:spLocks/>
          </p:cNvSpPr>
          <p:nvPr/>
        </p:nvSpPr>
        <p:spPr bwMode="auto">
          <a:xfrm>
            <a:off x="5661025" y="3462338"/>
            <a:ext cx="3175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6" name="Freeform 49"/>
          <p:cNvSpPr>
            <a:spLocks/>
          </p:cNvSpPr>
          <p:nvPr/>
        </p:nvSpPr>
        <p:spPr bwMode="auto">
          <a:xfrm>
            <a:off x="6069013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7" name="Freeform 50"/>
          <p:cNvSpPr>
            <a:spLocks/>
          </p:cNvSpPr>
          <p:nvPr/>
        </p:nvSpPr>
        <p:spPr bwMode="auto">
          <a:xfrm>
            <a:off x="6149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8" name="Freeform 51"/>
          <p:cNvSpPr>
            <a:spLocks/>
          </p:cNvSpPr>
          <p:nvPr/>
        </p:nvSpPr>
        <p:spPr bwMode="auto">
          <a:xfrm>
            <a:off x="6554788" y="3462338"/>
            <a:ext cx="490537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9" name="Freeform 52"/>
          <p:cNvSpPr>
            <a:spLocks/>
          </p:cNvSpPr>
          <p:nvPr/>
        </p:nvSpPr>
        <p:spPr bwMode="auto">
          <a:xfrm>
            <a:off x="66357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0" name="Freeform 53"/>
          <p:cNvSpPr>
            <a:spLocks/>
          </p:cNvSpPr>
          <p:nvPr/>
        </p:nvSpPr>
        <p:spPr bwMode="auto">
          <a:xfrm>
            <a:off x="7043738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1" name="Freeform 54"/>
          <p:cNvSpPr>
            <a:spLocks/>
          </p:cNvSpPr>
          <p:nvPr/>
        </p:nvSpPr>
        <p:spPr bwMode="auto">
          <a:xfrm>
            <a:off x="712628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2" name="Freeform 55"/>
          <p:cNvSpPr>
            <a:spLocks/>
          </p:cNvSpPr>
          <p:nvPr/>
        </p:nvSpPr>
        <p:spPr bwMode="auto">
          <a:xfrm>
            <a:off x="7529513" y="3462338"/>
            <a:ext cx="84137" cy="404812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3" name="Freeform 56"/>
          <p:cNvSpPr>
            <a:spLocks/>
          </p:cNvSpPr>
          <p:nvPr/>
        </p:nvSpPr>
        <p:spPr bwMode="auto">
          <a:xfrm>
            <a:off x="954088" y="3784600"/>
            <a:ext cx="447675" cy="496888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4" name="Freeform 57"/>
          <p:cNvSpPr>
            <a:spLocks/>
          </p:cNvSpPr>
          <p:nvPr/>
        </p:nvSpPr>
        <p:spPr bwMode="auto">
          <a:xfrm>
            <a:off x="954088" y="4187825"/>
            <a:ext cx="88900" cy="93663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5" name="Freeform 58"/>
          <p:cNvSpPr>
            <a:spLocks/>
          </p:cNvSpPr>
          <p:nvPr/>
        </p:nvSpPr>
        <p:spPr bwMode="auto">
          <a:xfrm>
            <a:off x="1887538" y="3784600"/>
            <a:ext cx="812800" cy="939800"/>
          </a:xfrm>
          <a:custGeom>
            <a:avLst/>
            <a:gdLst>
              <a:gd name="T0" fmla="*/ 0 w 283"/>
              <a:gd name="T1" fmla="*/ 0 h 319"/>
              <a:gd name="T2" fmla="*/ 2147483647 w 283"/>
              <a:gd name="T3" fmla="*/ 2147483647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6" name="Freeform 59"/>
          <p:cNvSpPr>
            <a:spLocks/>
          </p:cNvSpPr>
          <p:nvPr/>
        </p:nvSpPr>
        <p:spPr bwMode="auto">
          <a:xfrm>
            <a:off x="2700338" y="4724400"/>
            <a:ext cx="90487" cy="920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0 w 56"/>
              <a:gd name="T5" fmla="*/ 2147483647 h 58"/>
              <a:gd name="T6" fmla="*/ 2147483647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7" name="Freeform 60"/>
          <p:cNvSpPr>
            <a:spLocks/>
          </p:cNvSpPr>
          <p:nvPr/>
        </p:nvSpPr>
        <p:spPr bwMode="auto">
          <a:xfrm>
            <a:off x="2386013" y="3784600"/>
            <a:ext cx="1330325" cy="517525"/>
          </a:xfrm>
          <a:custGeom>
            <a:avLst/>
            <a:gdLst>
              <a:gd name="T0" fmla="*/ 0 w 838"/>
              <a:gd name="T1" fmla="*/ 0 h 326"/>
              <a:gd name="T2" fmla="*/ 2147483647 w 838"/>
              <a:gd name="T3" fmla="*/ 2147483647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8" name="Freeform 61"/>
          <p:cNvSpPr>
            <a:spLocks/>
          </p:cNvSpPr>
          <p:nvPr/>
        </p:nvSpPr>
        <p:spPr bwMode="auto">
          <a:xfrm>
            <a:off x="3611563" y="4240213"/>
            <a:ext cx="104775" cy="61912"/>
          </a:xfrm>
          <a:custGeom>
            <a:avLst/>
            <a:gdLst>
              <a:gd name="T0" fmla="*/ 2147483647 w 66"/>
              <a:gd name="T1" fmla="*/ 0 h 39"/>
              <a:gd name="T2" fmla="*/ 2147483647 w 66"/>
              <a:gd name="T3" fmla="*/ 2147483647 h 39"/>
              <a:gd name="T4" fmla="*/ 0 w 66"/>
              <a:gd name="T5" fmla="*/ 2147483647 h 39"/>
              <a:gd name="T6" fmla="*/ 2147483647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9" name="Freeform 62"/>
          <p:cNvSpPr>
            <a:spLocks/>
          </p:cNvSpPr>
          <p:nvPr/>
        </p:nvSpPr>
        <p:spPr bwMode="auto">
          <a:xfrm>
            <a:off x="5076825" y="3860800"/>
            <a:ext cx="519113" cy="792163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0" name="Freeform 63"/>
          <p:cNvSpPr>
            <a:spLocks/>
          </p:cNvSpPr>
          <p:nvPr/>
        </p:nvSpPr>
        <p:spPr bwMode="auto">
          <a:xfrm>
            <a:off x="5003800" y="4581525"/>
            <a:ext cx="144463" cy="165100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1" name="Freeform 64"/>
          <p:cNvSpPr>
            <a:spLocks/>
          </p:cNvSpPr>
          <p:nvPr/>
        </p:nvSpPr>
        <p:spPr bwMode="auto">
          <a:xfrm>
            <a:off x="6097588" y="3805238"/>
            <a:ext cx="458787" cy="476250"/>
          </a:xfrm>
          <a:custGeom>
            <a:avLst/>
            <a:gdLst>
              <a:gd name="T0" fmla="*/ 0 w 289"/>
              <a:gd name="T1" fmla="*/ 0 h 300"/>
              <a:gd name="T2" fmla="*/ 2147483647 w 289"/>
              <a:gd name="T3" fmla="*/ 2147483647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2" name="Freeform 65"/>
          <p:cNvSpPr>
            <a:spLocks/>
          </p:cNvSpPr>
          <p:nvPr/>
        </p:nvSpPr>
        <p:spPr bwMode="auto">
          <a:xfrm>
            <a:off x="6467475" y="4189413"/>
            <a:ext cx="88900" cy="92075"/>
          </a:xfrm>
          <a:custGeom>
            <a:avLst/>
            <a:gdLst>
              <a:gd name="T0" fmla="*/ 2147483647 w 57"/>
              <a:gd name="T1" fmla="*/ 0 h 58"/>
              <a:gd name="T2" fmla="*/ 2147483647 w 57"/>
              <a:gd name="T3" fmla="*/ 2147483647 h 58"/>
              <a:gd name="T4" fmla="*/ 0 w 57"/>
              <a:gd name="T5" fmla="*/ 2147483647 h 58"/>
              <a:gd name="T6" fmla="*/ 2147483647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3" name="Freeform 66"/>
          <p:cNvSpPr>
            <a:spLocks/>
          </p:cNvSpPr>
          <p:nvPr/>
        </p:nvSpPr>
        <p:spPr bwMode="auto">
          <a:xfrm>
            <a:off x="6588125" y="3716338"/>
            <a:ext cx="1801813" cy="838200"/>
          </a:xfrm>
          <a:custGeom>
            <a:avLst/>
            <a:gdLst>
              <a:gd name="T0" fmla="*/ 0 w 858"/>
              <a:gd name="T1" fmla="*/ 0 h 300"/>
              <a:gd name="T2" fmla="*/ 2147483647 w 858"/>
              <a:gd name="T3" fmla="*/ 2147483647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4" name="Freeform 67"/>
          <p:cNvSpPr>
            <a:spLocks/>
          </p:cNvSpPr>
          <p:nvPr/>
        </p:nvSpPr>
        <p:spPr bwMode="auto">
          <a:xfrm>
            <a:off x="8380429" y="4515439"/>
            <a:ext cx="195148" cy="77690"/>
          </a:xfrm>
          <a:custGeom>
            <a:avLst/>
            <a:gdLst>
              <a:gd name="T0" fmla="*/ 2147483647 w 67"/>
              <a:gd name="T1" fmla="*/ 0 h 37"/>
              <a:gd name="T2" fmla="*/ 2147483647 w 67"/>
              <a:gd name="T3" fmla="*/ 2147483647 h 37"/>
              <a:gd name="T4" fmla="*/ 0 w 67"/>
              <a:gd name="T5" fmla="*/ 2147483647 h 37"/>
              <a:gd name="T6" fmla="*/ 2147483647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5" name="Freeform 68"/>
          <p:cNvSpPr>
            <a:spLocks/>
          </p:cNvSpPr>
          <p:nvPr/>
        </p:nvSpPr>
        <p:spPr bwMode="auto">
          <a:xfrm>
            <a:off x="2344738" y="3046413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6" name="Freeform 69"/>
          <p:cNvSpPr>
            <a:spLocks/>
          </p:cNvSpPr>
          <p:nvPr/>
        </p:nvSpPr>
        <p:spPr bwMode="auto">
          <a:xfrm>
            <a:off x="2344738" y="3384550"/>
            <a:ext cx="107950" cy="58738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7" name="Freeform 70"/>
          <p:cNvSpPr>
            <a:spLocks/>
          </p:cNvSpPr>
          <p:nvPr/>
        </p:nvSpPr>
        <p:spPr bwMode="auto">
          <a:xfrm>
            <a:off x="4008438" y="3055938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8" name="Freeform 71"/>
          <p:cNvSpPr>
            <a:spLocks/>
          </p:cNvSpPr>
          <p:nvPr/>
        </p:nvSpPr>
        <p:spPr bwMode="auto">
          <a:xfrm>
            <a:off x="5894388" y="3397250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9" name="Rectangle 76"/>
          <p:cNvSpPr>
            <a:spLocks noChangeArrowheads="1"/>
          </p:cNvSpPr>
          <p:nvPr/>
        </p:nvSpPr>
        <p:spPr bwMode="auto">
          <a:xfrm>
            <a:off x="2620963" y="2276475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ρίζα</a:t>
            </a:r>
          </a:p>
        </p:txBody>
      </p:sp>
      <p:sp>
        <p:nvSpPr>
          <p:cNvPr id="53290" name="Rectangle 77"/>
          <p:cNvSpPr>
            <a:spLocks noChangeArrowheads="1"/>
          </p:cNvSpPr>
          <p:nvPr/>
        </p:nvSpPr>
        <p:spPr bwMode="auto">
          <a:xfrm>
            <a:off x="3622675" y="27209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18*</a:t>
            </a:r>
            <a:endParaRPr lang="en-US" sz="1300" b="1"/>
          </a:p>
        </p:txBody>
      </p:sp>
      <p:sp>
        <p:nvSpPr>
          <p:cNvPr id="53291" name="Rectangle 78"/>
          <p:cNvSpPr>
            <a:spLocks noChangeArrowheads="1"/>
          </p:cNvSpPr>
          <p:nvPr/>
        </p:nvSpPr>
        <p:spPr bwMode="auto">
          <a:xfrm>
            <a:off x="5692775" y="347821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</a:t>
            </a:r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292" name="Rectangle 79"/>
          <p:cNvSpPr>
            <a:spLocks noChangeArrowheads="1"/>
          </p:cNvSpPr>
          <p:nvPr/>
        </p:nvSpPr>
        <p:spPr bwMode="auto">
          <a:xfrm>
            <a:off x="6189663" y="348932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  <a:r>
              <a:rPr lang="el-GR" sz="1300" b="1">
                <a:solidFill>
                  <a:srgbClr val="000000"/>
                </a:solidFill>
              </a:rPr>
              <a:t>*</a:t>
            </a:r>
            <a:endParaRPr lang="en-US" sz="1300" b="1">
              <a:solidFill>
                <a:srgbClr val="000000"/>
              </a:solidFill>
            </a:endParaRPr>
          </a:p>
        </p:txBody>
      </p:sp>
      <p:grpSp>
        <p:nvGrpSpPr>
          <p:cNvPr id="53293" name="Group 153"/>
          <p:cNvGrpSpPr>
            <a:grpSpLocks/>
          </p:cNvGrpSpPr>
          <p:nvPr/>
        </p:nvGrpSpPr>
        <p:grpSpPr bwMode="auto">
          <a:xfrm>
            <a:off x="1371600" y="3462338"/>
            <a:ext cx="2030413" cy="404812"/>
            <a:chOff x="864" y="2181"/>
            <a:chExt cx="1279" cy="255"/>
          </a:xfrm>
        </p:grpSpPr>
        <p:sp>
          <p:nvSpPr>
            <p:cNvPr id="53369" name="Freeform 38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0" name="Freeform 39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1" name="Freeform 40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2" name="Freeform 41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3" name="Freeform 42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4" name="Freeform 43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5" name="Freeform 44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6" name="Freeform 45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7" name="Freeform 46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8" name="Rectangle 9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</a:t>
              </a:r>
              <a:r>
                <a:rPr lang="el-GR" sz="1300" b="1">
                  <a:solidFill>
                    <a:srgbClr val="000000"/>
                  </a:solidFill>
                </a:rPr>
                <a:t>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79" name="Rectangle 93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5*</a:t>
              </a:r>
              <a:endParaRPr lang="en-US" sz="1300" b="1"/>
            </a:p>
          </p:txBody>
        </p:sp>
      </p:grpSp>
      <p:sp>
        <p:nvSpPr>
          <p:cNvPr id="53294" name="Line 97"/>
          <p:cNvSpPr>
            <a:spLocks noChangeShapeType="1"/>
          </p:cNvSpPr>
          <p:nvPr/>
        </p:nvSpPr>
        <p:spPr bwMode="auto">
          <a:xfrm>
            <a:off x="3078163" y="22764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96" name="Freeform 155"/>
          <p:cNvSpPr>
            <a:spLocks/>
          </p:cNvSpPr>
          <p:nvPr/>
        </p:nvSpPr>
        <p:spPr bwMode="auto">
          <a:xfrm>
            <a:off x="107950" y="4292600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7" name="Freeform 156"/>
          <p:cNvSpPr>
            <a:spLocks/>
          </p:cNvSpPr>
          <p:nvPr/>
        </p:nvSpPr>
        <p:spPr bwMode="auto">
          <a:xfrm>
            <a:off x="187325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8" name="Freeform 157"/>
          <p:cNvSpPr>
            <a:spLocks/>
          </p:cNvSpPr>
          <p:nvPr/>
        </p:nvSpPr>
        <p:spPr bwMode="auto">
          <a:xfrm>
            <a:off x="593725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9" name="Freeform 158"/>
          <p:cNvSpPr>
            <a:spLocks/>
          </p:cNvSpPr>
          <p:nvPr/>
        </p:nvSpPr>
        <p:spPr bwMode="auto">
          <a:xfrm>
            <a:off x="674688" y="4292600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0" name="Freeform 159"/>
          <p:cNvSpPr>
            <a:spLocks/>
          </p:cNvSpPr>
          <p:nvPr/>
        </p:nvSpPr>
        <p:spPr bwMode="auto">
          <a:xfrm>
            <a:off x="1081088" y="4292600"/>
            <a:ext cx="490537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1" name="Freeform 160"/>
          <p:cNvSpPr>
            <a:spLocks/>
          </p:cNvSpPr>
          <p:nvPr/>
        </p:nvSpPr>
        <p:spPr bwMode="auto">
          <a:xfrm>
            <a:off x="116205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2" name="Freeform 161"/>
          <p:cNvSpPr>
            <a:spLocks/>
          </p:cNvSpPr>
          <p:nvPr/>
        </p:nvSpPr>
        <p:spPr bwMode="auto">
          <a:xfrm>
            <a:off x="1568450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3" name="Freeform 162"/>
          <p:cNvSpPr>
            <a:spLocks/>
          </p:cNvSpPr>
          <p:nvPr/>
        </p:nvSpPr>
        <p:spPr bwMode="auto">
          <a:xfrm>
            <a:off x="165100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4" name="Freeform 163"/>
          <p:cNvSpPr>
            <a:spLocks/>
          </p:cNvSpPr>
          <p:nvPr/>
        </p:nvSpPr>
        <p:spPr bwMode="auto">
          <a:xfrm>
            <a:off x="2055813" y="4292600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5" name="Rectangle 164"/>
          <p:cNvSpPr>
            <a:spLocks noChangeArrowheads="1"/>
          </p:cNvSpPr>
          <p:nvPr/>
        </p:nvSpPr>
        <p:spPr bwMode="auto">
          <a:xfrm>
            <a:off x="703263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306" name="Rectangle 165"/>
          <p:cNvSpPr>
            <a:spLocks noChangeArrowheads="1"/>
          </p:cNvSpPr>
          <p:nvPr/>
        </p:nvSpPr>
        <p:spPr bwMode="auto">
          <a:xfrm>
            <a:off x="238125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 dirty="0"/>
              <a:t>1*</a:t>
            </a:r>
            <a:endParaRPr lang="en-US" sz="1300" b="1" dirty="0"/>
          </a:p>
        </p:txBody>
      </p:sp>
      <p:grpSp>
        <p:nvGrpSpPr>
          <p:cNvPr id="53307" name="Group 166"/>
          <p:cNvGrpSpPr>
            <a:grpSpLocks/>
          </p:cNvGrpSpPr>
          <p:nvPr/>
        </p:nvGrpSpPr>
        <p:grpSpPr bwMode="auto">
          <a:xfrm>
            <a:off x="1763713" y="4868863"/>
            <a:ext cx="2030412" cy="404812"/>
            <a:chOff x="864" y="2181"/>
            <a:chExt cx="1279" cy="255"/>
          </a:xfrm>
        </p:grpSpPr>
        <p:sp>
          <p:nvSpPr>
            <p:cNvPr id="53358" name="Freeform 167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9" name="Freeform 168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0" name="Freeform 169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1" name="Freeform 170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2" name="Freeform 171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3" name="Freeform 172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4" name="Freeform 173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5" name="Freeform 174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6" name="Freeform 175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7" name="Rectangle 176"/>
            <p:cNvSpPr>
              <a:spLocks noChangeArrowheads="1"/>
            </p:cNvSpPr>
            <p:nvPr/>
          </p:nvSpPr>
          <p:spPr bwMode="auto">
            <a:xfrm>
              <a:off x="1239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68" name="Rectangle 177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7*</a:t>
              </a:r>
              <a:endParaRPr lang="en-US" sz="1300" b="1"/>
            </a:p>
          </p:txBody>
        </p:sp>
      </p:grpSp>
      <p:grpSp>
        <p:nvGrpSpPr>
          <p:cNvPr id="53308" name="Group 178"/>
          <p:cNvGrpSpPr>
            <a:grpSpLocks/>
          </p:cNvGrpSpPr>
          <p:nvPr/>
        </p:nvGrpSpPr>
        <p:grpSpPr bwMode="auto">
          <a:xfrm>
            <a:off x="2843213" y="4365625"/>
            <a:ext cx="2030412" cy="404813"/>
            <a:chOff x="864" y="2181"/>
            <a:chExt cx="1279" cy="255"/>
          </a:xfrm>
        </p:grpSpPr>
        <p:sp>
          <p:nvSpPr>
            <p:cNvPr id="53347" name="Freeform 179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8" name="Freeform 180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9" name="Freeform 181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0" name="Freeform 182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1" name="Freeform 183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2" name="Freeform 184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3" name="Freeform 185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4" name="Freeform 186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5" name="Freeform 187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6" name="Rectangle 188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16*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57" name="Rectangle 189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13*</a:t>
              </a:r>
              <a:endParaRPr lang="en-US" sz="1300" b="1"/>
            </a:p>
          </p:txBody>
        </p:sp>
      </p:grpSp>
      <p:grpSp>
        <p:nvGrpSpPr>
          <p:cNvPr id="53309" name="Group 190"/>
          <p:cNvGrpSpPr>
            <a:grpSpLocks/>
          </p:cNvGrpSpPr>
          <p:nvPr/>
        </p:nvGrpSpPr>
        <p:grpSpPr bwMode="auto">
          <a:xfrm>
            <a:off x="4859338" y="4868863"/>
            <a:ext cx="2030412" cy="404812"/>
            <a:chOff x="864" y="2181"/>
            <a:chExt cx="1279" cy="255"/>
          </a:xfrm>
        </p:grpSpPr>
        <p:sp>
          <p:nvSpPr>
            <p:cNvPr id="53336" name="Freeform 191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7" name="Freeform 192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8" name="Freeform 193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9" name="Freeform 194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0" name="Freeform 195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1" name="Freeform 196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2" name="Freeform 197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3" name="Freeform 198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4" name="Freeform 199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5" name="Rectangle 200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46" name="Rectangle 201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19*</a:t>
              </a:r>
              <a:endParaRPr lang="en-US" sz="1300" b="1"/>
            </a:p>
          </p:txBody>
        </p:sp>
      </p:grpSp>
      <p:grpSp>
        <p:nvGrpSpPr>
          <p:cNvPr id="53310" name="Group 202"/>
          <p:cNvGrpSpPr>
            <a:grpSpLocks/>
          </p:cNvGrpSpPr>
          <p:nvPr/>
        </p:nvGrpSpPr>
        <p:grpSpPr bwMode="auto">
          <a:xfrm>
            <a:off x="5580063" y="4292600"/>
            <a:ext cx="2030412" cy="404813"/>
            <a:chOff x="864" y="2181"/>
            <a:chExt cx="1279" cy="255"/>
          </a:xfrm>
        </p:grpSpPr>
        <p:sp>
          <p:nvSpPr>
            <p:cNvPr id="53325" name="Freeform 203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6" name="Freeform 204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7" name="Freeform 205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8" name="Freeform 206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9" name="Freeform 207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0" name="Freeform 208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1" name="Freeform 209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2" name="Freeform 210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3" name="Freeform 211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4" name="Rectangle 21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35" name="Rectangle 213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25*</a:t>
              </a:r>
              <a:endParaRPr lang="en-US" sz="1300" b="1"/>
            </a:p>
          </p:txBody>
        </p:sp>
      </p:grpSp>
      <p:grpSp>
        <p:nvGrpSpPr>
          <p:cNvPr id="53311" name="Group 214"/>
          <p:cNvGrpSpPr>
            <a:grpSpLocks/>
          </p:cNvGrpSpPr>
          <p:nvPr/>
        </p:nvGrpSpPr>
        <p:grpSpPr bwMode="auto">
          <a:xfrm>
            <a:off x="6948488" y="4797425"/>
            <a:ext cx="2030412" cy="404813"/>
            <a:chOff x="864" y="2181"/>
            <a:chExt cx="1279" cy="255"/>
          </a:xfrm>
        </p:grpSpPr>
        <p:sp>
          <p:nvSpPr>
            <p:cNvPr id="53314" name="Freeform 215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5" name="Freeform 216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6" name="Freeform 217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7" name="Freeform 218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8" name="Freeform 219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9" name="Freeform 220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0" name="Freeform 221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1" name="Freeform 222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2" name="Freeform 223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3" name="Rectangle 224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35*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24" name="Rectangle 225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33*</a:t>
              </a:r>
              <a:endParaRPr lang="en-US" sz="1300" b="1"/>
            </a:p>
          </p:txBody>
        </p:sp>
      </p:grpSp>
      <p:sp>
        <p:nvSpPr>
          <p:cNvPr id="53312" name="Text Box 226"/>
          <p:cNvSpPr txBox="1">
            <a:spLocks noChangeArrowheads="1"/>
          </p:cNvSpPr>
          <p:nvPr/>
        </p:nvSpPr>
        <p:spPr bwMode="auto">
          <a:xfrm>
            <a:off x="1187450" y="4365625"/>
            <a:ext cx="3603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53313" name="Text Box 228"/>
          <p:cNvSpPr txBox="1">
            <a:spLocks noChangeArrowheads="1"/>
          </p:cNvSpPr>
          <p:nvPr/>
        </p:nvSpPr>
        <p:spPr bwMode="auto">
          <a:xfrm>
            <a:off x="8027988" y="4797425"/>
            <a:ext cx="5762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/>
              <a:t>40*</a:t>
            </a:r>
          </a:p>
        </p:txBody>
      </p:sp>
      <p:sp>
        <p:nvSpPr>
          <p:cNvPr id="133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6513954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176E17-6B3F-41D3-B14F-D1512C04277F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54278" name="Text Box 3"/>
          <p:cNvSpPr txBox="1">
            <a:spLocks noChangeArrowheads="1"/>
          </p:cNvSpPr>
          <p:nvPr/>
        </p:nvSpPr>
        <p:spPr bwMode="auto">
          <a:xfrm>
            <a:off x="468313" y="2060575"/>
            <a:ext cx="8135937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Διαγραφή </a:t>
            </a:r>
            <a:r>
              <a:rPr lang="el-GR" dirty="0">
                <a:latin typeface="Calibri" pitchFamily="34" charset="0"/>
              </a:rPr>
              <a:t>τιμής σε φύλλο χωρίς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</a:t>
            </a:r>
            <a:endParaRPr lang="el-GR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Διαγραφή τιμής σε εσωτερικό κόμβο χωρίς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30</a:t>
            </a:r>
            <a:endParaRPr lang="el-GR" dirty="0">
              <a:solidFill>
                <a:srgbClr val="33CC33"/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Διαγραφή τιμής σε φύλλο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με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και δανεισμό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7 </a:t>
            </a:r>
            <a:endParaRPr lang="el-GR" dirty="0">
              <a:solidFill>
                <a:srgbClr val="33CC33"/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Διαγραφή τιμής σε φύλλο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με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και συγχώνευση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7 </a:t>
            </a:r>
            <a:r>
              <a:rPr lang="el-GR" dirty="0">
                <a:solidFill>
                  <a:srgbClr val="33CC33"/>
                </a:solidFill>
                <a:latin typeface="Calibri" pitchFamily="34" charset="0"/>
              </a:rPr>
              <a:t>και μετά 5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12685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F3A0C1-32DE-4E81-B145-BB90EF54E2B6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55302" name="Text Box 3"/>
          <p:cNvSpPr txBox="1">
            <a:spLocks noChangeArrowheads="1"/>
          </p:cNvSpPr>
          <p:nvPr/>
        </p:nvSpPr>
        <p:spPr bwMode="auto">
          <a:xfrm>
            <a:off x="900113" y="2492375"/>
            <a:ext cx="7129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Υπολογισμός τάξης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(ώστε κάθε κόμβος να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καταλαμβάνει ένα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55303" name="Text Box 4"/>
          <p:cNvSpPr txBox="1">
            <a:spLocks noChangeArrowheads="1"/>
          </p:cNvSpPr>
          <p:nvPr/>
        </p:nvSpPr>
        <p:spPr bwMode="auto">
          <a:xfrm>
            <a:off x="395288" y="2924175"/>
            <a:ext cx="8229600" cy="215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Β</a:t>
            </a:r>
            <a:r>
              <a:rPr lang="el-GR" sz="1800" dirty="0">
                <a:latin typeface="Calibri" pitchFamily="34" charset="0"/>
              </a:rPr>
              <a:t> μέγεθος </a:t>
            </a:r>
            <a:r>
              <a:rPr lang="en-US" sz="1800" dirty="0">
                <a:latin typeface="Calibri" pitchFamily="34" charset="0"/>
              </a:rPr>
              <a:t>block, 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πεδίου αναζήτησης</a:t>
            </a:r>
            <a:r>
              <a:rPr lang="en-US" sz="1800" dirty="0">
                <a:latin typeface="Calibri" pitchFamily="34" charset="0"/>
              </a:rPr>
              <a:t> (</a:t>
            </a:r>
            <a:r>
              <a:rPr lang="el-GR" sz="1800" dirty="0">
                <a:latin typeface="Calibri" pitchFamily="34" charset="0"/>
              </a:rPr>
              <a:t>δηλαδή του πεδίου </a:t>
            </a:r>
            <a:r>
              <a:rPr lang="el-GR" sz="1800" dirty="0" err="1">
                <a:latin typeface="Calibri" pitchFamily="34" charset="0"/>
              </a:rPr>
              <a:t>ευρετηριοποίησης</a:t>
            </a:r>
            <a:r>
              <a:rPr lang="el-GR" sz="1800" dirty="0">
                <a:latin typeface="Calibri" pitchFamily="34" charset="0"/>
              </a:rPr>
              <a:t>), </a:t>
            </a:r>
            <a:r>
              <a:rPr lang="en-US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δεδομένων (εγγραφής) και 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δέντρου </a:t>
            </a:r>
            <a:r>
              <a:rPr lang="en-US" sz="1800" dirty="0">
                <a:latin typeface="Calibri" pitchFamily="34" charset="0"/>
              </a:rPr>
              <a:t>(block)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p * P </a:t>
            </a:r>
            <a:r>
              <a:rPr lang="en-US" sz="1800" dirty="0">
                <a:latin typeface="Calibri" pitchFamily="34" charset="0"/>
              </a:rPr>
              <a:t>+ 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(p - 1) * (Pr + V)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 B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* (P + Pr + V)  B + V + Pr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 (B + V + Pr) / (P + Pr+ V)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55304" name="Text Box 5"/>
          <p:cNvSpPr txBox="1">
            <a:spLocks noChangeArrowheads="1"/>
          </p:cNvSpPr>
          <p:nvPr/>
        </p:nvSpPr>
        <p:spPr bwMode="auto">
          <a:xfrm>
            <a:off x="395288" y="5084763"/>
            <a:ext cx="76200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Παράδειγμα, </a:t>
            </a:r>
            <a:r>
              <a:rPr lang="en-US" sz="1800" dirty="0">
                <a:latin typeface="Calibri" pitchFamily="34" charset="0"/>
              </a:rPr>
              <a:t>V = 9 bytes, B = 512 bytes, </a:t>
            </a:r>
            <a:r>
              <a:rPr lang="en-US" sz="1800" dirty="0" err="1"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= 7 bytes, P = 6 bytes,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τότε </a:t>
            </a:r>
            <a:r>
              <a:rPr lang="en-US" sz="1800" dirty="0">
                <a:latin typeface="Calibri" pitchFamily="34" charset="0"/>
              </a:rPr>
              <a:t>p = 23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55305" name="Text Box 6"/>
          <p:cNvSpPr txBox="1">
            <a:spLocks noChangeArrowheads="1"/>
          </p:cNvSpPr>
          <p:nvPr/>
        </p:nvSpPr>
        <p:spPr bwMode="auto">
          <a:xfrm>
            <a:off x="250825" y="1916113"/>
            <a:ext cx="8424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>
                <a:latin typeface="Calibri" pitchFamily="34" charset="0"/>
              </a:rPr>
              <a:t> Κάθε κόμβος του </a:t>
            </a:r>
            <a:r>
              <a:rPr lang="en-US" sz="1800">
                <a:latin typeface="Calibri" pitchFamily="34" charset="0"/>
              </a:rPr>
              <a:t>B-</a:t>
            </a:r>
            <a:r>
              <a:rPr lang="el-GR" sz="1800">
                <a:latin typeface="Calibri" pitchFamily="34" charset="0"/>
              </a:rPr>
              <a:t>δέντρου καταλαμβάνει μια σελίδα </a:t>
            </a:r>
            <a:r>
              <a:rPr lang="en-US" sz="1800">
                <a:latin typeface="Calibri" pitchFamily="34" charset="0"/>
              </a:rPr>
              <a:t>(block)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(υπολογισμός τάξης)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53570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1783DF-08E0-4317-9BC4-0B2C6CB09CE6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217096" y="1753468"/>
            <a:ext cx="8534400" cy="1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ea typeface="BatangChe" pitchFamily="49" charset="-127"/>
              </a:rPr>
              <a:t>Έστω όπως πριν, </a:t>
            </a:r>
            <a:r>
              <a:rPr lang="en-US" sz="1800" dirty="0">
                <a:latin typeface="Calibri" pitchFamily="34" charset="0"/>
                <a:ea typeface="BatangChe" pitchFamily="49" charset="-127"/>
              </a:rPr>
              <a:t>p = 23. </a:t>
            </a:r>
            <a:r>
              <a:rPr lang="el-GR" sz="1800" dirty="0">
                <a:latin typeface="Calibri" pitchFamily="34" charset="0"/>
                <a:ea typeface="BatangChe" pitchFamily="49" charset="-127"/>
              </a:rPr>
              <a:t>Έστω ότι κάθε κόμβος είναι γεμάτος </a:t>
            </a:r>
            <a:r>
              <a:rPr lang="el-GR" sz="1800" dirty="0" smtClean="0">
                <a:latin typeface="Calibri" pitchFamily="34" charset="0"/>
                <a:ea typeface="BatangChe" pitchFamily="49" charset="-127"/>
              </a:rPr>
              <a:t>κατά</a:t>
            </a:r>
            <a:r>
              <a:rPr lang="en-US" sz="1800" dirty="0" smtClean="0">
                <a:latin typeface="Calibri" pitchFamily="34" charset="0"/>
                <a:ea typeface="BatangChe" pitchFamily="49" charset="-127"/>
              </a:rPr>
              <a:t> ~</a:t>
            </a:r>
            <a:r>
              <a:rPr lang="el-GR" sz="1800" dirty="0" smtClean="0">
                <a:latin typeface="Calibri" pitchFamily="34" charset="0"/>
                <a:ea typeface="BatangChe" pitchFamily="49" charset="-127"/>
              </a:rPr>
              <a:t>69%</a:t>
            </a:r>
            <a:r>
              <a:rPr lang="en-US" sz="1800" dirty="0">
                <a:latin typeface="Calibri" pitchFamily="34" charset="0"/>
                <a:ea typeface="BatangChe" pitchFamily="49" charset="-127"/>
              </a:rPr>
              <a:t>. </a:t>
            </a:r>
            <a:endParaRPr lang="el-GR" sz="1800" dirty="0">
              <a:latin typeface="Calibri" pitchFamily="34" charset="0"/>
              <a:ea typeface="BatangChe" pitchFamily="49" charset="-127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Πόσα επίπεδα χρειαζόμαστε για να </a:t>
            </a:r>
            <a:r>
              <a:rPr lang="el-GR" sz="1800" i="1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ευρετηριοποιήσουμε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 65.000 τιμές;</a:t>
            </a:r>
            <a:r>
              <a:rPr lang="en-US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  <a:ea typeface="BatangChe" pitchFamily="49" charset="-127"/>
              </a:rPr>
              <a:t> (</a:t>
            </a:r>
            <a:r>
              <a:rPr lang="en-US" sz="1600" dirty="0" smtClean="0">
                <a:latin typeface="Calibri" pitchFamily="34" charset="0"/>
                <a:ea typeface="BatangChe" pitchFamily="49" charset="-127"/>
              </a:rPr>
              <a:t>p</a:t>
            </a:r>
            <a:r>
              <a:rPr lang="el-GR" sz="1600" dirty="0" smtClean="0">
                <a:latin typeface="Calibri" pitchFamily="34" charset="0"/>
                <a:ea typeface="BatangChe" pitchFamily="49" charset="-127"/>
              </a:rPr>
              <a:t> </a:t>
            </a:r>
            <a:r>
              <a:rPr lang="en-US" sz="1600" dirty="0" smtClean="0">
                <a:latin typeface="Calibri" pitchFamily="34" charset="0"/>
                <a:ea typeface="BatangChe" pitchFamily="49" charset="-127"/>
              </a:rPr>
              <a:t>-</a:t>
            </a:r>
            <a:r>
              <a:rPr lang="el-GR" sz="1600" dirty="0" smtClean="0">
                <a:latin typeface="Calibri" pitchFamily="34" charset="0"/>
                <a:ea typeface="BatangChe" pitchFamily="49" charset="-127"/>
              </a:rPr>
              <a:t> </a:t>
            </a:r>
            <a:r>
              <a:rPr lang="en-US" sz="1600" dirty="0" smtClean="0">
                <a:latin typeface="Calibri" pitchFamily="34" charset="0"/>
                <a:ea typeface="BatangChe" pitchFamily="49" charset="-127"/>
              </a:rPr>
              <a:t>1)*0,69 = 22*0,69 = 15 </a:t>
            </a:r>
            <a:r>
              <a:rPr lang="el-GR" sz="1600" dirty="0" smtClean="0">
                <a:latin typeface="Calibri" pitchFamily="34" charset="0"/>
                <a:ea typeface="BatangChe" pitchFamily="49" charset="-127"/>
              </a:rPr>
              <a:t>κλειδιά και 15 + 1 = 16 δείκτες ανά κόμβο</a:t>
            </a:r>
            <a:r>
              <a:rPr lang="el-GR" dirty="0" smtClean="0">
                <a:latin typeface="Calibri" pitchFamily="34" charset="0"/>
                <a:ea typeface="BatangChe" pitchFamily="49" charset="-127"/>
              </a:rPr>
              <a:t> </a:t>
            </a:r>
            <a:endParaRPr lang="el-GR" dirty="0">
              <a:latin typeface="Calibri" pitchFamily="34" charset="0"/>
              <a:ea typeface="BatangChe" pitchFamily="49" charset="-127"/>
            </a:endParaRP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179388" y="3213100"/>
            <a:ext cx="883920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		</a:t>
            </a:r>
            <a:r>
              <a:rPr lang="el-GR" sz="1800" dirty="0" smtClean="0">
                <a:latin typeface="Calibri" pitchFamily="34" charset="0"/>
              </a:rPr>
              <a:t>	#</a:t>
            </a:r>
            <a:r>
              <a:rPr lang="el-GR" sz="1800" dirty="0">
                <a:latin typeface="Calibri" pitchFamily="34" charset="0"/>
              </a:rPr>
              <a:t>κόμβων		#τιμές				#δείκτες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Ρίζα		</a:t>
            </a:r>
            <a:r>
              <a:rPr lang="el-GR" sz="1800" dirty="0" smtClean="0">
                <a:latin typeface="Calibri" pitchFamily="34" charset="0"/>
              </a:rPr>
              <a:t>	1 </a:t>
            </a:r>
            <a:r>
              <a:rPr lang="el-GR" sz="1800" dirty="0">
                <a:latin typeface="Calibri" pitchFamily="34" charset="0"/>
              </a:rPr>
              <a:t>κόμβος		15 (2</a:t>
            </a:r>
            <a:r>
              <a:rPr lang="en-US" sz="1800" dirty="0">
                <a:latin typeface="Calibri" pitchFamily="34" charset="0"/>
              </a:rPr>
              <a:t>2</a:t>
            </a:r>
            <a:r>
              <a:rPr lang="el-GR" sz="1800" dirty="0" smtClean="0">
                <a:latin typeface="Calibri" pitchFamily="34" charset="0"/>
              </a:rPr>
              <a:t>*0,69) </a:t>
            </a:r>
            <a:r>
              <a:rPr lang="el-GR" sz="1800" dirty="0">
                <a:latin typeface="Calibri" pitchFamily="34" charset="0"/>
              </a:rPr>
              <a:t>καταχωρήσεις 	  	 16 δείκτες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1:	16 κόμβοι	240 (16*15) καταχωρήσεις		 256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2:	256 κόμβοι	3.840 (256*15) καταχωρήσεις      	4.096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3:	4.096 κόμβοι	61.440	</a:t>
            </a:r>
          </a:p>
        </p:txBody>
      </p:sp>
      <p:sp>
        <p:nvSpPr>
          <p:cNvPr id="56329" name="Text Box 6"/>
          <p:cNvSpPr txBox="1">
            <a:spLocks noChangeArrowheads="1"/>
          </p:cNvSpPr>
          <p:nvPr/>
        </p:nvSpPr>
        <p:spPr bwMode="auto">
          <a:xfrm>
            <a:off x="1143000" y="5410200"/>
            <a:ext cx="693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/>
              <a:t>Σύνολο: 61.440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sz="1800" dirty="0"/>
              <a:t> 3.840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sz="1800" b="1" dirty="0"/>
              <a:t> </a:t>
            </a:r>
            <a:r>
              <a:rPr lang="el-GR" sz="1800" dirty="0"/>
              <a:t>240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b="1" dirty="0">
                <a:solidFill>
                  <a:srgbClr val="FF3300"/>
                </a:solidFill>
              </a:rPr>
              <a:t> </a:t>
            </a:r>
            <a:r>
              <a:rPr lang="el-GR" sz="1800" dirty="0"/>
              <a:t>15 (65.535)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(υπολογισμός επιπέδων)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87091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FE32AB-E4D6-4506-A9BA-A75F97C0E83D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57350" name="Text Box 3"/>
          <p:cNvSpPr txBox="1">
            <a:spLocks noChangeArrowheads="1"/>
          </p:cNvSpPr>
          <p:nvPr/>
        </p:nvSpPr>
        <p:spPr bwMode="auto">
          <a:xfrm>
            <a:off x="446399" y="2010691"/>
            <a:ext cx="8280400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Ποιες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τιμές του πεδίου </a:t>
            </a:r>
            <a:r>
              <a:rPr lang="el-GR" sz="20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εισάγουμε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στο Β-δέντρο;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Όπως </a:t>
            </a:r>
            <a:r>
              <a:rPr lang="el-GR" sz="2000" dirty="0">
                <a:latin typeface="Calibri" pitchFamily="34" charset="0"/>
              </a:rPr>
              <a:t>και στα ευρετήρια που είδαμε σε προηγούμενα μαθήματα αυτό εξαρτάται από το πεδίο δεικτοδότησης, δηλαδή αν </a:t>
            </a:r>
            <a:r>
              <a:rPr lang="el-GR" sz="2000" dirty="0" smtClean="0">
                <a:latin typeface="Calibri" pitchFamily="34" charset="0"/>
              </a:rPr>
              <a:t>είναι </a:t>
            </a:r>
            <a:r>
              <a:rPr lang="el-GR" sz="2000" dirty="0">
                <a:latin typeface="Calibri" pitchFamily="34" charset="0"/>
              </a:rPr>
              <a:t>πεδίο </a:t>
            </a:r>
            <a:r>
              <a:rPr lang="el-GR" sz="2000" dirty="0" smtClean="0">
                <a:latin typeface="Calibri" pitchFamily="34" charset="0"/>
              </a:rPr>
              <a:t>διάταξης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ή κλειδί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Αν όχι πεδίο διάταξης, πυκνά ευρετήρια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 με βάση διάστημα τιμών;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95163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A7765-1350-40DE-A964-23F6401A292B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461276" y="1537568"/>
            <a:ext cx="8267700" cy="83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Διαφορά Β</a:t>
            </a:r>
            <a:r>
              <a:rPr lang="el-GR" sz="2400" baseline="30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από Β-δέντρο: Αποθηκεύουμε δείκτες δεδομένων (στο αρχείο δεδομένων) </a:t>
            </a:r>
            <a:r>
              <a:rPr lang="el-GR" sz="24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μόνο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στα φύλλα</a:t>
            </a: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1806869" y="2657835"/>
            <a:ext cx="6477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Δύο τύποι κόμβων: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εσωτερικοί κόμβοι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φύλλα</a:t>
            </a: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539750" y="4535864"/>
            <a:ext cx="8001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 Όλες </a:t>
            </a:r>
            <a:r>
              <a:rPr lang="el-GR" sz="1800" dirty="0">
                <a:latin typeface="Calibri" pitchFamily="34" charset="0"/>
              </a:rPr>
              <a:t>οι τιμές του πεδίου </a:t>
            </a:r>
            <a:r>
              <a:rPr lang="el-GR" sz="1800" dirty="0" err="1" smtClean="0">
                <a:latin typeface="Calibri" pitchFamily="34" charset="0"/>
              </a:rPr>
              <a:t>ευρετηριοποίησης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εμφανίζονται στα φύλλα. </a:t>
            </a:r>
          </a:p>
          <a:p>
            <a:pPr marL="285750" indent="-28575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 Οι </a:t>
            </a:r>
            <a:r>
              <a:rPr lang="el-GR" sz="1800" dirty="0">
                <a:latin typeface="Calibri" pitchFamily="34" charset="0"/>
              </a:rPr>
              <a:t>τιμές που εμφανίζονται σε εσωτερικούς κόμβους </a:t>
            </a:r>
            <a:r>
              <a:rPr lang="el-GR" sz="1800" dirty="0" smtClean="0">
                <a:latin typeface="Calibri" pitchFamily="34" charset="0"/>
              </a:rPr>
              <a:t>παρέχουν πληροφορία </a:t>
            </a:r>
            <a:r>
              <a:rPr lang="el-GR" sz="1800" dirty="0">
                <a:latin typeface="Calibri" pitchFamily="34" charset="0"/>
              </a:rPr>
              <a:t>μόνο για τη διάσχιση του δέντρου</a:t>
            </a:r>
          </a:p>
          <a:p>
            <a:pPr marL="285750" indent="-28575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 Κάποιες </a:t>
            </a:r>
            <a:r>
              <a:rPr lang="el-GR" sz="1800" dirty="0">
                <a:latin typeface="Calibri" pitchFamily="34" charset="0"/>
              </a:rPr>
              <a:t>τιμές μπορεί να εμφανίζονται </a:t>
            </a:r>
            <a:r>
              <a:rPr lang="el-GR" sz="1800" i="1" dirty="0">
                <a:latin typeface="Calibri" pitchFamily="34" charset="0"/>
              </a:rPr>
              <a:t>παραπάνω από μια </a:t>
            </a:r>
            <a:r>
              <a:rPr lang="el-GR" sz="1800" dirty="0">
                <a:latin typeface="Calibri" pitchFamily="34" charset="0"/>
              </a:rPr>
              <a:t>φορά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11961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9676BC-9523-448B-BFB9-7F5423FA130E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250825" y="1628775"/>
            <a:ext cx="8713788" cy="6771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δέντρο αναζήτησης </a:t>
            </a:r>
            <a:r>
              <a:rPr lang="en-US" dirty="0">
                <a:latin typeface="Calibri" pitchFamily="34" charset="0"/>
              </a:rPr>
              <a:t>(search tree) </a:t>
            </a:r>
            <a:r>
              <a:rPr lang="el-GR" dirty="0">
                <a:latin typeface="Calibri" pitchFamily="34" charset="0"/>
              </a:rPr>
              <a:t>τάξεως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b="1" dirty="0">
                <a:solidFill>
                  <a:srgbClr val="FF00FF"/>
                </a:solidFill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είναι ένα δέντρο τέτοιο ώστε κάθε κόμβος του περιέχει το πολύ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 - 1 </a:t>
            </a:r>
            <a:r>
              <a:rPr lang="el-GR" dirty="0">
                <a:latin typeface="Calibri" pitchFamily="34" charset="0"/>
              </a:rPr>
              <a:t>τιμές αναζήτησης και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ρ</a:t>
            </a:r>
            <a:r>
              <a:rPr lang="el-GR" dirty="0">
                <a:latin typeface="Calibri" pitchFamily="34" charset="0"/>
              </a:rPr>
              <a:t> δείκτες ως εξής</a:t>
            </a:r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827088" y="4941888"/>
            <a:ext cx="685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Κ</a:t>
            </a:r>
            <a:r>
              <a:rPr lang="el-GR" baseline="-25000" dirty="0">
                <a:latin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</a:rPr>
              <a:t> &lt; Κ</a:t>
            </a:r>
            <a:r>
              <a:rPr lang="el-GR" baseline="-250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 &lt; … Κ </a:t>
            </a:r>
            <a:r>
              <a:rPr lang="en-US" sz="2400" baseline="-25000" dirty="0">
                <a:latin typeface="Calibri" pitchFamily="34" charset="0"/>
              </a:rPr>
              <a:t>q -1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και για όλες τις τιμές X στα </a:t>
            </a:r>
            <a:r>
              <a:rPr lang="el-GR" sz="1800" dirty="0" err="1">
                <a:latin typeface="Calibri" pitchFamily="34" charset="0"/>
              </a:rPr>
              <a:t>υποδέντρα</a:t>
            </a:r>
            <a:r>
              <a:rPr lang="el-GR" sz="1800" dirty="0">
                <a:latin typeface="Calibri" pitchFamily="34" charset="0"/>
              </a:rPr>
              <a:t> ισχύει Κ</a:t>
            </a:r>
            <a:r>
              <a:rPr lang="en-US" sz="2400" baseline="-25000" dirty="0">
                <a:latin typeface="Calibri" pitchFamily="34" charset="0"/>
              </a:rPr>
              <a:t>j-1</a:t>
            </a:r>
            <a:r>
              <a:rPr lang="en-US" sz="1800" dirty="0">
                <a:latin typeface="Calibri" pitchFamily="34" charset="0"/>
              </a:rPr>
              <a:t> &lt; X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για 1 &lt; </a:t>
            </a:r>
            <a:r>
              <a:rPr lang="en-US" sz="1800" dirty="0">
                <a:latin typeface="Calibri" pitchFamily="34" charset="0"/>
              </a:rPr>
              <a:t>j &lt; p, X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για </a:t>
            </a:r>
            <a:r>
              <a:rPr lang="en-US" sz="1800" dirty="0">
                <a:latin typeface="Calibri" pitchFamily="34" charset="0"/>
              </a:rPr>
              <a:t>j =1,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l-GR" sz="1800" dirty="0" err="1">
                <a:latin typeface="Calibri" pitchFamily="34" charset="0"/>
              </a:rPr>
              <a:t>Κ</a:t>
            </a:r>
            <a:r>
              <a:rPr lang="el-GR" sz="2400" baseline="-25000" dirty="0" err="1">
                <a:latin typeface="Calibri" pitchFamily="34" charset="0"/>
              </a:rPr>
              <a:t>j</a:t>
            </a:r>
            <a:r>
              <a:rPr lang="el-GR" sz="2400" baseline="-25000" dirty="0">
                <a:latin typeface="Calibri" pitchFamily="34" charset="0"/>
              </a:rPr>
              <a:t> -1</a:t>
            </a:r>
            <a:r>
              <a:rPr lang="el-GR" sz="1800" dirty="0">
                <a:latin typeface="Calibri" pitchFamily="34" charset="0"/>
              </a:rPr>
              <a:t> &lt; Χ για </a:t>
            </a:r>
            <a:r>
              <a:rPr lang="en-US" sz="1800" dirty="0">
                <a:latin typeface="Calibri" pitchFamily="34" charset="0"/>
              </a:rPr>
              <a:t>j = p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41992" name="AutoShape 5"/>
          <p:cNvSpPr>
            <a:spLocks noChangeArrowheads="1"/>
          </p:cNvSpPr>
          <p:nvPr/>
        </p:nvSpPr>
        <p:spPr bwMode="auto">
          <a:xfrm>
            <a:off x="914400" y="35814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3" name="AutoShape 6"/>
          <p:cNvSpPr>
            <a:spLocks noChangeArrowheads="1"/>
          </p:cNvSpPr>
          <p:nvPr/>
        </p:nvSpPr>
        <p:spPr bwMode="auto">
          <a:xfrm>
            <a:off x="5076825" y="3629025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4" name="AutoShape 7"/>
          <p:cNvSpPr>
            <a:spLocks noChangeArrowheads="1"/>
          </p:cNvSpPr>
          <p:nvPr/>
        </p:nvSpPr>
        <p:spPr bwMode="auto">
          <a:xfrm>
            <a:off x="2590800" y="36576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5" name="Text Box 8"/>
          <p:cNvSpPr txBox="1">
            <a:spLocks noChangeArrowheads="1"/>
          </p:cNvSpPr>
          <p:nvPr/>
        </p:nvSpPr>
        <p:spPr bwMode="auto">
          <a:xfrm>
            <a:off x="1600200" y="2819400"/>
            <a:ext cx="632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baseline="-25000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sz="1200" dirty="0">
                <a:latin typeface="Times New Roman" pitchFamily="18" charset="0"/>
              </a:rPr>
              <a:t>K</a:t>
            </a:r>
            <a:r>
              <a:rPr lang="en-US" sz="1200" baseline="-25000" dirty="0">
                <a:latin typeface="Times New Roman" pitchFamily="18" charset="0"/>
              </a:rPr>
              <a:t>1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   …   </a:t>
            </a:r>
            <a:r>
              <a:rPr lang="en-US" dirty="0" err="1">
                <a:latin typeface="Times New Roman" pitchFamily="18" charset="0"/>
              </a:rPr>
              <a:t>P</a:t>
            </a:r>
            <a:r>
              <a:rPr lang="en-US" sz="2400" baseline="-25000" dirty="0" err="1">
                <a:latin typeface="Times New Roman" pitchFamily="18" charset="0"/>
              </a:rPr>
              <a:t>j</a:t>
            </a:r>
            <a:r>
              <a:rPr lang="en-US" baseline="-25000" dirty="0">
                <a:latin typeface="Times New Roman" pitchFamily="18" charset="0"/>
              </a:rPr>
              <a:t>  </a:t>
            </a:r>
            <a:r>
              <a:rPr lang="en-US" baseline="-25000" dirty="0" smtClean="0">
                <a:latin typeface="Times New Roman" pitchFamily="18" charset="0"/>
              </a:rPr>
              <a:t>    </a:t>
            </a:r>
            <a:r>
              <a:rPr lang="en-US" sz="1200" dirty="0" err="1">
                <a:latin typeface="Times New Roman" pitchFamily="18" charset="0"/>
              </a:rPr>
              <a:t>K</a:t>
            </a:r>
            <a:r>
              <a:rPr lang="en-US" sz="1200" baseline="-25000" dirty="0" err="1">
                <a:latin typeface="Times New Roman" pitchFamily="18" charset="0"/>
              </a:rPr>
              <a:t>j</a:t>
            </a:r>
            <a:r>
              <a:rPr lang="en-US" dirty="0">
                <a:latin typeface="Times New Roman" pitchFamily="18" charset="0"/>
              </a:rPr>
              <a:t>     …  </a:t>
            </a:r>
            <a:r>
              <a:rPr lang="en-US" dirty="0" smtClean="0">
                <a:latin typeface="Times New Roman" pitchFamily="18" charset="0"/>
              </a:rPr>
              <a:t>P</a:t>
            </a:r>
            <a:r>
              <a:rPr lang="en-US" sz="2400" baseline="-25000" dirty="0" smtClean="0">
                <a:latin typeface="Times New Roman" pitchFamily="18" charset="0"/>
              </a:rPr>
              <a:t>q-1   </a:t>
            </a:r>
            <a:r>
              <a:rPr lang="en-US" sz="1200" dirty="0">
                <a:latin typeface="Times New Roman" pitchFamily="18" charset="0"/>
              </a:rPr>
              <a:t>K</a:t>
            </a:r>
            <a:r>
              <a:rPr lang="en-US" sz="1200" baseline="-25000" dirty="0">
                <a:latin typeface="Times New Roman" pitchFamily="18" charset="0"/>
              </a:rPr>
              <a:t>q-1</a:t>
            </a:r>
            <a:r>
              <a:rPr lang="en-US" sz="2400" baseline="-25000" dirty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             P</a:t>
            </a:r>
            <a:r>
              <a:rPr lang="en-US" sz="2400" baseline="-25000" dirty="0">
                <a:latin typeface="Times New Roman" pitchFamily="18" charset="0"/>
              </a:rPr>
              <a:t>p</a:t>
            </a:r>
            <a:endParaRPr lang="el-GR" dirty="0">
              <a:latin typeface="Times New Roman" pitchFamily="18" charset="0"/>
            </a:endParaRPr>
          </a:p>
        </p:txBody>
      </p:sp>
      <p:sp>
        <p:nvSpPr>
          <p:cNvPr id="41996" name="Rectangle 9"/>
          <p:cNvSpPr>
            <a:spLocks noChangeArrowheads="1"/>
          </p:cNvSpPr>
          <p:nvPr/>
        </p:nvSpPr>
        <p:spPr bwMode="auto">
          <a:xfrm>
            <a:off x="1524000" y="2743200"/>
            <a:ext cx="5029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7" name="Line 10"/>
          <p:cNvSpPr>
            <a:spLocks noChangeShapeType="1"/>
          </p:cNvSpPr>
          <p:nvPr/>
        </p:nvSpPr>
        <p:spPr bwMode="auto">
          <a:xfrm>
            <a:off x="1981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8" name="Line 11"/>
          <p:cNvSpPr>
            <a:spLocks noChangeShapeType="1"/>
          </p:cNvSpPr>
          <p:nvPr/>
        </p:nvSpPr>
        <p:spPr bwMode="auto">
          <a:xfrm>
            <a:off x="2362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9" name="Line 12"/>
          <p:cNvSpPr>
            <a:spLocks noChangeShapeType="1"/>
          </p:cNvSpPr>
          <p:nvPr/>
        </p:nvSpPr>
        <p:spPr bwMode="auto">
          <a:xfrm>
            <a:off x="2819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0" name="Line 13"/>
          <p:cNvSpPr>
            <a:spLocks noChangeShapeType="1"/>
          </p:cNvSpPr>
          <p:nvPr/>
        </p:nvSpPr>
        <p:spPr bwMode="auto">
          <a:xfrm>
            <a:off x="3200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1" name="Line 14"/>
          <p:cNvSpPr>
            <a:spLocks noChangeShapeType="1"/>
          </p:cNvSpPr>
          <p:nvPr/>
        </p:nvSpPr>
        <p:spPr bwMode="auto">
          <a:xfrm>
            <a:off x="3505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2" name="Line 15"/>
          <p:cNvSpPr>
            <a:spLocks noChangeShapeType="1"/>
          </p:cNvSpPr>
          <p:nvPr/>
        </p:nvSpPr>
        <p:spPr bwMode="auto">
          <a:xfrm>
            <a:off x="3962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3" name="Line 16"/>
          <p:cNvSpPr>
            <a:spLocks noChangeShapeType="1"/>
          </p:cNvSpPr>
          <p:nvPr/>
        </p:nvSpPr>
        <p:spPr bwMode="auto">
          <a:xfrm>
            <a:off x="44958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4" name="Line 17"/>
          <p:cNvSpPr>
            <a:spLocks noChangeShapeType="1"/>
          </p:cNvSpPr>
          <p:nvPr/>
        </p:nvSpPr>
        <p:spPr bwMode="auto">
          <a:xfrm>
            <a:off x="5105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5" name="Line 18"/>
          <p:cNvSpPr>
            <a:spLocks noChangeShapeType="1"/>
          </p:cNvSpPr>
          <p:nvPr/>
        </p:nvSpPr>
        <p:spPr bwMode="auto">
          <a:xfrm>
            <a:off x="55626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6" name="Line 19"/>
          <p:cNvSpPr>
            <a:spLocks noChangeShapeType="1"/>
          </p:cNvSpPr>
          <p:nvPr/>
        </p:nvSpPr>
        <p:spPr bwMode="auto">
          <a:xfrm flipH="1">
            <a:off x="1371600" y="32766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7" name="Line 20"/>
          <p:cNvSpPr>
            <a:spLocks noChangeShapeType="1"/>
          </p:cNvSpPr>
          <p:nvPr/>
        </p:nvSpPr>
        <p:spPr bwMode="auto">
          <a:xfrm>
            <a:off x="3048000" y="3276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8" name="Line 21"/>
          <p:cNvSpPr>
            <a:spLocks noChangeShapeType="1"/>
          </p:cNvSpPr>
          <p:nvPr/>
        </p:nvSpPr>
        <p:spPr bwMode="auto">
          <a:xfrm flipH="1">
            <a:off x="5572125" y="33147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9" name="Text Box 22"/>
          <p:cNvSpPr txBox="1">
            <a:spLocks noChangeArrowheads="1"/>
          </p:cNvSpPr>
          <p:nvPr/>
        </p:nvSpPr>
        <p:spPr bwMode="auto">
          <a:xfrm>
            <a:off x="457200" y="44958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X &lt; K</a:t>
            </a:r>
            <a:r>
              <a:rPr lang="el-GR" baseline="-25000">
                <a:latin typeface="Times New Roman" pitchFamily="18" charset="0"/>
              </a:rPr>
              <a:t>1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2010" name="Text Box 23"/>
          <p:cNvSpPr txBox="1">
            <a:spLocks noChangeArrowheads="1"/>
          </p:cNvSpPr>
          <p:nvPr/>
        </p:nvSpPr>
        <p:spPr bwMode="auto">
          <a:xfrm>
            <a:off x="2438400" y="45720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baseline="-25000">
                <a:latin typeface="Times New Roman" pitchFamily="18" charset="0"/>
              </a:rPr>
              <a:t>j-1</a:t>
            </a:r>
            <a:r>
              <a:rPr lang="el-GR" sz="1800">
                <a:latin typeface="Times New Roman" pitchFamily="18" charset="0"/>
              </a:rPr>
              <a:t>&lt; X &lt; K</a:t>
            </a:r>
            <a:r>
              <a:rPr lang="el-GR" baseline="-25000">
                <a:latin typeface="Times New Roman" pitchFamily="18" charset="0"/>
              </a:rPr>
              <a:t>j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2011" name="Text Box 24"/>
          <p:cNvSpPr txBox="1">
            <a:spLocks noChangeArrowheads="1"/>
          </p:cNvSpPr>
          <p:nvPr/>
        </p:nvSpPr>
        <p:spPr bwMode="auto">
          <a:xfrm>
            <a:off x="6019800" y="4149725"/>
            <a:ext cx="157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n-US" sz="2400" baseline="-25000">
                <a:latin typeface="Times New Roman" pitchFamily="18" charset="0"/>
              </a:rPr>
              <a:t>p</a:t>
            </a:r>
            <a:r>
              <a:rPr lang="el-GR" sz="2400" baseline="-25000">
                <a:latin typeface="Times New Roman" pitchFamily="18" charset="0"/>
              </a:rPr>
              <a:t>-1</a:t>
            </a:r>
            <a:r>
              <a:rPr lang="el-GR" sz="1800">
                <a:latin typeface="Times New Roman" pitchFamily="18" charset="0"/>
              </a:rPr>
              <a:t> &lt; X</a:t>
            </a:r>
          </a:p>
        </p:txBody>
      </p:sp>
      <p:sp>
        <p:nvSpPr>
          <p:cNvPr id="42012" name="Line 25"/>
          <p:cNvSpPr>
            <a:spLocks noChangeShapeType="1"/>
          </p:cNvSpPr>
          <p:nvPr/>
        </p:nvSpPr>
        <p:spPr bwMode="auto">
          <a:xfrm>
            <a:off x="2247900" y="3127375"/>
            <a:ext cx="0" cy="287338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3" name="Line 26"/>
          <p:cNvSpPr>
            <a:spLocks noChangeShapeType="1"/>
          </p:cNvSpPr>
          <p:nvPr/>
        </p:nvSpPr>
        <p:spPr bwMode="auto">
          <a:xfrm>
            <a:off x="3462338" y="3127375"/>
            <a:ext cx="0" cy="287338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4" name="Line 27"/>
          <p:cNvSpPr>
            <a:spLocks noChangeShapeType="1"/>
          </p:cNvSpPr>
          <p:nvPr/>
        </p:nvSpPr>
        <p:spPr bwMode="auto">
          <a:xfrm>
            <a:off x="4897438" y="3127375"/>
            <a:ext cx="0" cy="287338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5" name="Line 28"/>
          <p:cNvSpPr>
            <a:spLocks noChangeShapeType="1"/>
          </p:cNvSpPr>
          <p:nvPr/>
        </p:nvSpPr>
        <p:spPr bwMode="auto">
          <a:xfrm>
            <a:off x="7235825" y="3284538"/>
            <a:ext cx="287338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6" name="Text Box 29"/>
          <p:cNvSpPr txBox="1">
            <a:spLocks noChangeArrowheads="1"/>
          </p:cNvSpPr>
          <p:nvPr/>
        </p:nvSpPr>
        <p:spPr bwMode="auto">
          <a:xfrm>
            <a:off x="7486650" y="2997200"/>
            <a:ext cx="16573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>
                <a:solidFill>
                  <a:srgbClr val="990000"/>
                </a:solidFill>
                <a:latin typeface="Calibri" pitchFamily="34" charset="0"/>
              </a:rPr>
              <a:t>δείκτης σε </a:t>
            </a:r>
            <a:r>
              <a:rPr lang="en-US" sz="1200" b="1" dirty="0">
                <a:solidFill>
                  <a:srgbClr val="990000"/>
                </a:solidFill>
                <a:latin typeface="Calibri" pitchFamily="34" charset="0"/>
              </a:rPr>
              <a:t>block  </a:t>
            </a:r>
            <a:r>
              <a:rPr lang="el-GR" sz="1200" b="1" dirty="0">
                <a:solidFill>
                  <a:srgbClr val="990000"/>
                </a:solidFill>
                <a:latin typeface="Calibri" pitchFamily="34" charset="0"/>
              </a:rPr>
              <a:t>του αρχείου δεδομένων</a:t>
            </a:r>
            <a:endParaRPr lang="en-US" sz="1200" b="1" dirty="0">
              <a:solidFill>
                <a:srgbClr val="990000"/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Συμβολισμός</a:t>
            </a:r>
            <a:r>
              <a:rPr lang="en-US" sz="1400" dirty="0">
                <a:latin typeface="Calibri" pitchFamily="34" charset="0"/>
              </a:rPr>
              <a:t>: </a:t>
            </a:r>
            <a:r>
              <a:rPr lang="en-US" sz="1400" dirty="0" err="1">
                <a:solidFill>
                  <a:srgbClr val="993300"/>
                </a:solidFill>
                <a:latin typeface="Calibri" pitchFamily="34" charset="0"/>
              </a:rPr>
              <a:t>K</a:t>
            </a:r>
            <a:r>
              <a:rPr lang="en-US" sz="1400" baseline="-25000" dirty="0" err="1">
                <a:solidFill>
                  <a:srgbClr val="993300"/>
                </a:solidFill>
                <a:latin typeface="Calibri" pitchFamily="34" charset="0"/>
              </a:rPr>
              <a:t>i</a:t>
            </a:r>
            <a:r>
              <a:rPr lang="en-US" sz="1400" dirty="0">
                <a:solidFill>
                  <a:srgbClr val="993300"/>
                </a:solidFill>
                <a:latin typeface="Calibri" pitchFamily="34" charset="0"/>
              </a:rPr>
              <a:t>*</a:t>
            </a:r>
            <a:endParaRPr lang="el-GR" sz="1400" dirty="0">
              <a:solidFill>
                <a:srgbClr val="993300"/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400" b="1" dirty="0">
              <a:solidFill>
                <a:srgbClr val="990000"/>
              </a:solidFill>
              <a:latin typeface="Comic Sans MS" pitchFamily="66" charset="0"/>
            </a:endParaRPr>
          </a:p>
        </p:txBody>
      </p:sp>
      <p:sp>
        <p:nvSpPr>
          <p:cNvPr id="42017" name="Rectangle 30"/>
          <p:cNvSpPr>
            <a:spLocks noChangeArrowheads="1"/>
          </p:cNvSpPr>
          <p:nvPr/>
        </p:nvSpPr>
        <p:spPr bwMode="auto">
          <a:xfrm>
            <a:off x="7164388" y="2997200"/>
            <a:ext cx="1800225" cy="792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18" name="Text Box 32"/>
          <p:cNvSpPr txBox="1">
            <a:spLocks noChangeArrowheads="1"/>
          </p:cNvSpPr>
          <p:nvPr/>
        </p:nvSpPr>
        <p:spPr bwMode="auto">
          <a:xfrm>
            <a:off x="395288" y="5720647"/>
            <a:ext cx="828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Σημείωση: Γενικά στα ευρετήρια, ζεύγη &lt;τιμή, προσδιοριστής εγγραφής&gt;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Δέντρα Αναζήτησης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17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18</a:t>
            </a:r>
            <a:endParaRPr lang="el-GR" altLang="en-US" sz="1000" dirty="0" smtClean="0"/>
          </a:p>
        </p:txBody>
      </p:sp>
      <p:sp>
        <p:nvSpPr>
          <p:cNvPr id="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02399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AC9E69-28C9-46ED-B368-0CF2CEC99132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59398" name="Text Box 3"/>
          <p:cNvSpPr txBox="1">
            <a:spLocks noChangeArrowheads="1"/>
          </p:cNvSpPr>
          <p:nvPr/>
        </p:nvSpPr>
        <p:spPr bwMode="auto">
          <a:xfrm>
            <a:off x="250825" y="1440239"/>
            <a:ext cx="87137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</a:t>
            </a:r>
            <a:r>
              <a:rPr lang="el-GR" sz="20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-δέντρο </a:t>
            </a:r>
            <a:r>
              <a:rPr lang="el-GR" sz="2000" dirty="0">
                <a:latin typeface="Calibri" pitchFamily="34" charset="0"/>
              </a:rPr>
              <a:t>τάξεως (</a:t>
            </a:r>
            <a:r>
              <a:rPr lang="en-US" sz="2000" dirty="0">
                <a:latin typeface="Calibri" pitchFamily="34" charset="0"/>
              </a:rPr>
              <a:t>order)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για τους εσωτερικούς κόμβους και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leaf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για τα φύλλα ορίζεται ως εξής:</a:t>
            </a:r>
          </a:p>
        </p:txBody>
      </p:sp>
      <p:sp>
        <p:nvSpPr>
          <p:cNvPr id="59399" name="Text Box 4"/>
          <p:cNvSpPr txBox="1">
            <a:spLocks noChangeArrowheads="1"/>
          </p:cNvSpPr>
          <p:nvPr/>
        </p:nvSpPr>
        <p:spPr bwMode="auto">
          <a:xfrm>
            <a:off x="250825" y="2276475"/>
            <a:ext cx="85344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1. Κάθε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εσωτερικός κόμβος </a:t>
            </a:r>
            <a:r>
              <a:rPr lang="el-GR" sz="1800" dirty="0">
                <a:latin typeface="Calibri" pitchFamily="34" charset="0"/>
              </a:rPr>
              <a:t>είναι της μορφής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&lt;P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K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P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K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, … K</a:t>
            </a:r>
            <a:r>
              <a:rPr lang="en-US" sz="1800" b="1" baseline="-25000" dirty="0"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, P</a:t>
            </a:r>
            <a:r>
              <a:rPr lang="en-US" sz="1800" b="1" baseline="-25000" dirty="0"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,  </a:t>
            </a: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sz="1800" b="1" baseline="-25000" dirty="0" err="1"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&gt; </a:t>
            </a:r>
            <a:r>
              <a:rPr lang="en-US" sz="1800" dirty="0">
                <a:latin typeface="Calibri" pitchFamily="34" charset="0"/>
              </a:rPr>
              <a:t>q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p, </a:t>
            </a:r>
            <a:r>
              <a:rPr lang="el-GR" sz="1800" dirty="0">
                <a:latin typeface="Calibri" pitchFamily="34" charset="0"/>
              </a:rPr>
              <a:t>όπου </a:t>
            </a:r>
            <a:r>
              <a:rPr lang="en-US" sz="1800" dirty="0">
                <a:latin typeface="Calibri" pitchFamily="34" charset="0"/>
              </a:rPr>
              <a:t>P</a:t>
            </a:r>
            <a:r>
              <a:rPr lang="en-US" sz="1800" baseline="-25000" dirty="0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δέντρου,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τιμή αναζήτησης</a:t>
            </a: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228600" y="5181600"/>
            <a:ext cx="678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2. Σε κάθε εσωτερικό κόμβο Κ</a:t>
            </a:r>
            <a:r>
              <a:rPr lang="el-GR" baseline="-25000">
                <a:latin typeface="Calibri" pitchFamily="34" charset="0"/>
              </a:rPr>
              <a:t>1</a:t>
            </a:r>
            <a:r>
              <a:rPr lang="el-GR" sz="1800">
                <a:latin typeface="Calibri" pitchFamily="34" charset="0"/>
              </a:rPr>
              <a:t> &lt; Κ</a:t>
            </a:r>
            <a:r>
              <a:rPr lang="el-GR" baseline="-25000">
                <a:latin typeface="Calibri" pitchFamily="34" charset="0"/>
              </a:rPr>
              <a:t>2</a:t>
            </a:r>
            <a:r>
              <a:rPr lang="el-GR" sz="1800">
                <a:latin typeface="Calibri" pitchFamily="34" charset="0"/>
              </a:rPr>
              <a:t> &lt; … Κ </a:t>
            </a:r>
            <a:r>
              <a:rPr lang="en-US" sz="2400" baseline="-25000">
                <a:latin typeface="Calibri" pitchFamily="34" charset="0"/>
              </a:rPr>
              <a:t>q -1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228600" y="556260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3. Για όλες τις τιμές X στο υποδέντρο που δείχνει το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ισχύει Κ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>
                <a:latin typeface="Calibri" pitchFamily="34" charset="0"/>
              </a:rPr>
              <a:t> X </a:t>
            </a:r>
            <a:r>
              <a:rPr lang="el-GR" sz="1800">
                <a:latin typeface="Calibri" pitchFamily="34" charset="0"/>
              </a:rPr>
              <a:t>&lt; </a:t>
            </a:r>
            <a:r>
              <a:rPr lang="en-US" sz="1800">
                <a:latin typeface="Calibri" pitchFamily="34" charset="0"/>
              </a:rPr>
              <a:t>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1 &lt; </a:t>
            </a:r>
            <a:r>
              <a:rPr lang="en-US" sz="1800">
                <a:latin typeface="Calibri" pitchFamily="34" charset="0"/>
              </a:rPr>
              <a:t>j &lt; q, X </a:t>
            </a:r>
            <a:r>
              <a:rPr lang="el-GR" sz="1800">
                <a:latin typeface="Calibri" pitchFamily="34" charset="0"/>
                <a:sym typeface="Symbol" pitchFamily="18" charset="2"/>
              </a:rPr>
              <a:t>&lt;</a:t>
            </a:r>
            <a:r>
              <a:rPr lang="en-US" sz="1800">
                <a:latin typeface="Calibri" pitchFamily="34" charset="0"/>
              </a:rPr>
              <a:t> 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</a:t>
            </a:r>
            <a:r>
              <a:rPr lang="en-US" sz="1800">
                <a:latin typeface="Calibri" pitchFamily="34" charset="0"/>
              </a:rPr>
              <a:t>j =1, </a:t>
            </a:r>
            <a:r>
              <a:rPr lang="el-GR" sz="1800">
                <a:latin typeface="Calibri" pitchFamily="34" charset="0"/>
              </a:rPr>
              <a:t>και Κ</a:t>
            </a:r>
            <a:r>
              <a:rPr lang="el-GR" sz="2400" baseline="-25000">
                <a:latin typeface="Calibri" pitchFamily="34" charset="0"/>
              </a:rPr>
              <a:t>j -1</a:t>
            </a:r>
            <a:r>
              <a:rPr lang="el-GR" sz="1800">
                <a:latin typeface="Calibri" pitchFamily="34" charset="0"/>
              </a:rPr>
              <a:t>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</a:t>
            </a:r>
            <a:r>
              <a:rPr lang="el-GR" sz="1800">
                <a:latin typeface="Calibri" pitchFamily="34" charset="0"/>
              </a:rPr>
              <a:t> Χ για </a:t>
            </a:r>
            <a:r>
              <a:rPr lang="en-US" sz="1800">
                <a:latin typeface="Calibri" pitchFamily="34" charset="0"/>
              </a:rPr>
              <a:t>j = q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59402" name="AutoShape 7"/>
          <p:cNvSpPr>
            <a:spLocks noChangeArrowheads="1"/>
          </p:cNvSpPr>
          <p:nvPr/>
        </p:nvSpPr>
        <p:spPr bwMode="auto">
          <a:xfrm>
            <a:off x="914400" y="39624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3" name="AutoShape 8"/>
          <p:cNvSpPr>
            <a:spLocks noChangeArrowheads="1"/>
          </p:cNvSpPr>
          <p:nvPr/>
        </p:nvSpPr>
        <p:spPr bwMode="auto">
          <a:xfrm>
            <a:off x="6124575" y="405765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4" name="AutoShape 9"/>
          <p:cNvSpPr>
            <a:spLocks noChangeArrowheads="1"/>
          </p:cNvSpPr>
          <p:nvPr/>
        </p:nvSpPr>
        <p:spPr bwMode="auto">
          <a:xfrm>
            <a:off x="3581400" y="41148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5" name="Text Box 10"/>
          <p:cNvSpPr txBox="1">
            <a:spLocks noChangeArrowheads="1"/>
          </p:cNvSpPr>
          <p:nvPr/>
        </p:nvSpPr>
        <p:spPr bwMode="auto">
          <a:xfrm>
            <a:off x="1828800" y="3276600"/>
            <a:ext cx="632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baseline="-25000" dirty="0">
                <a:latin typeface="Times New Roman" pitchFamily="18" charset="0"/>
              </a:rPr>
              <a:t>1        </a:t>
            </a:r>
            <a:r>
              <a:rPr lang="en-US" dirty="0">
                <a:latin typeface="Times New Roman" pitchFamily="18" charset="0"/>
              </a:rPr>
              <a:t>...   </a:t>
            </a:r>
            <a:r>
              <a:rPr lang="el-GR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sz="2400" baseline="-25000" dirty="0">
                <a:latin typeface="Times New Roman" pitchFamily="18" charset="0"/>
              </a:rPr>
              <a:t>j-1  </a:t>
            </a:r>
            <a:r>
              <a:rPr lang="en-US" dirty="0" err="1">
                <a:latin typeface="Times New Roman" pitchFamily="18" charset="0"/>
              </a:rPr>
              <a:t>P</a:t>
            </a:r>
            <a:r>
              <a:rPr lang="en-US" sz="2400" baseline="-25000" dirty="0" err="1">
                <a:latin typeface="Times New Roman" pitchFamily="18" charset="0"/>
              </a:rPr>
              <a:t>j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l-GR" sz="2400" baseline="-25000" dirty="0" smtClean="0">
                <a:latin typeface="Times New Roman" pitchFamily="18" charset="0"/>
              </a:rPr>
              <a:t> </a:t>
            </a:r>
            <a:r>
              <a:rPr lang="en-US" sz="2400" baseline="-25000" dirty="0" smtClean="0">
                <a:latin typeface="Times New Roman" pitchFamily="18" charset="0"/>
              </a:rPr>
              <a:t>   </a:t>
            </a:r>
            <a:r>
              <a:rPr lang="en-US" dirty="0" err="1">
                <a:latin typeface="Times New Roman" pitchFamily="18" charset="0"/>
              </a:rPr>
              <a:t>K</a:t>
            </a:r>
            <a:r>
              <a:rPr lang="en-US" baseline="-25000" dirty="0" err="1">
                <a:latin typeface="Times New Roman" pitchFamily="18" charset="0"/>
              </a:rPr>
              <a:t>j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…    </a:t>
            </a:r>
            <a:r>
              <a:rPr lang="el-GR" dirty="0" smtClean="0">
                <a:latin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P</a:t>
            </a:r>
            <a:r>
              <a:rPr lang="en-US" sz="2400" baseline="-25000" dirty="0">
                <a:latin typeface="Times New Roman" pitchFamily="18" charset="0"/>
              </a:rPr>
              <a:t>q-1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sz="2400" baseline="-25000" dirty="0">
                <a:latin typeface="Times New Roman" pitchFamily="18" charset="0"/>
              </a:rPr>
              <a:t>q-1  </a:t>
            </a:r>
            <a:r>
              <a:rPr lang="en-US" dirty="0">
                <a:latin typeface="Times New Roman" pitchFamily="18" charset="0"/>
              </a:rPr>
              <a:t>P </a:t>
            </a:r>
            <a:r>
              <a:rPr lang="en-US" sz="2400" baseline="-25000" dirty="0">
                <a:latin typeface="Times New Roman" pitchFamily="18" charset="0"/>
              </a:rPr>
              <a:t>q</a:t>
            </a:r>
            <a:endParaRPr lang="el-GR" sz="2400" baseline="-25000" dirty="0">
              <a:latin typeface="Times New Roman" pitchFamily="18" charset="0"/>
            </a:endParaRPr>
          </a:p>
        </p:txBody>
      </p:sp>
      <p:sp>
        <p:nvSpPr>
          <p:cNvPr id="59406" name="Rectangle 11"/>
          <p:cNvSpPr>
            <a:spLocks noChangeArrowheads="1"/>
          </p:cNvSpPr>
          <p:nvPr/>
        </p:nvSpPr>
        <p:spPr bwMode="auto">
          <a:xfrm>
            <a:off x="1752600" y="3228975"/>
            <a:ext cx="5038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7" name="Line 12"/>
          <p:cNvSpPr>
            <a:spLocks noChangeShapeType="1"/>
          </p:cNvSpPr>
          <p:nvPr/>
        </p:nvSpPr>
        <p:spPr bwMode="auto">
          <a:xfrm flipH="1">
            <a:off x="1600200" y="3733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8" name="Line 13"/>
          <p:cNvSpPr>
            <a:spLocks noChangeShapeType="1"/>
          </p:cNvSpPr>
          <p:nvPr/>
        </p:nvSpPr>
        <p:spPr bwMode="auto">
          <a:xfrm>
            <a:off x="40386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9" name="Text Box 14"/>
          <p:cNvSpPr txBox="1">
            <a:spLocks noChangeArrowheads="1"/>
          </p:cNvSpPr>
          <p:nvPr/>
        </p:nvSpPr>
        <p:spPr bwMode="auto">
          <a:xfrm>
            <a:off x="1771650" y="440055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X </a:t>
            </a:r>
            <a:r>
              <a:rPr lang="el-GR" sz="1800">
                <a:latin typeface="Times New Roman" pitchFamily="18" charset="0"/>
                <a:sym typeface="Symbol" pitchFamily="18" charset="2"/>
              </a:rPr>
              <a:t>&lt;</a:t>
            </a:r>
            <a:r>
              <a:rPr lang="el-GR" sz="1800">
                <a:latin typeface="Times New Roman" pitchFamily="18" charset="0"/>
              </a:rPr>
              <a:t> K</a:t>
            </a:r>
            <a:r>
              <a:rPr lang="el-GR" baseline="-25000">
                <a:latin typeface="Times New Roman" pitchFamily="18" charset="0"/>
              </a:rPr>
              <a:t>1</a:t>
            </a:r>
          </a:p>
        </p:txBody>
      </p:sp>
      <p:sp>
        <p:nvSpPr>
          <p:cNvPr id="59410" name="Text Box 15"/>
          <p:cNvSpPr txBox="1">
            <a:spLocks noChangeArrowheads="1"/>
          </p:cNvSpPr>
          <p:nvPr/>
        </p:nvSpPr>
        <p:spPr bwMode="auto">
          <a:xfrm>
            <a:off x="4362450" y="44196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baseline="-25000">
                <a:latin typeface="Times New Roman" pitchFamily="18" charset="0"/>
              </a:rPr>
              <a:t>j-1 </a:t>
            </a:r>
            <a:r>
              <a:rPr lang="en-US" sz="1800">
                <a:latin typeface="Times New Roman" pitchFamily="18" charset="0"/>
                <a:sym typeface="Symbol" pitchFamily="18" charset="2"/>
              </a:rPr>
              <a:t> </a:t>
            </a:r>
            <a:r>
              <a:rPr lang="el-GR" sz="1800">
                <a:latin typeface="Times New Roman" pitchFamily="18" charset="0"/>
              </a:rPr>
              <a:t>X </a:t>
            </a:r>
            <a:r>
              <a:rPr lang="el-GR" sz="1800">
                <a:latin typeface="Times New Roman" pitchFamily="18" charset="0"/>
                <a:sym typeface="Symbol" pitchFamily="18" charset="2"/>
              </a:rPr>
              <a:t>&lt;</a:t>
            </a:r>
            <a:r>
              <a:rPr lang="el-GR" sz="1800">
                <a:latin typeface="Times New Roman" pitchFamily="18" charset="0"/>
              </a:rPr>
              <a:t> K</a:t>
            </a:r>
            <a:r>
              <a:rPr lang="el-GR" baseline="-25000">
                <a:latin typeface="Times New Roman" pitchFamily="18" charset="0"/>
              </a:rPr>
              <a:t>j</a:t>
            </a:r>
          </a:p>
        </p:txBody>
      </p:sp>
      <p:sp>
        <p:nvSpPr>
          <p:cNvPr id="59411" name="Text Box 16"/>
          <p:cNvSpPr txBox="1">
            <a:spLocks noChangeArrowheads="1"/>
          </p:cNvSpPr>
          <p:nvPr/>
        </p:nvSpPr>
        <p:spPr bwMode="auto">
          <a:xfrm>
            <a:off x="7038975" y="4295775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 Χ ≥ K</a:t>
            </a:r>
            <a:r>
              <a:rPr lang="el-GR" sz="2400" baseline="-25000">
                <a:latin typeface="Times New Roman" pitchFamily="18" charset="0"/>
              </a:rPr>
              <a:t>q-1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59412" name="Line 17"/>
          <p:cNvSpPr>
            <a:spLocks noChangeShapeType="1"/>
          </p:cNvSpPr>
          <p:nvPr/>
        </p:nvSpPr>
        <p:spPr bwMode="auto">
          <a:xfrm flipH="1">
            <a:off x="6543675" y="379095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13" name="Line 18"/>
          <p:cNvSpPr>
            <a:spLocks noChangeShapeType="1"/>
          </p:cNvSpPr>
          <p:nvPr/>
        </p:nvSpPr>
        <p:spPr bwMode="auto">
          <a:xfrm>
            <a:off x="5343525" y="3228975"/>
            <a:ext cx="9525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4" name="Line 19"/>
          <p:cNvSpPr>
            <a:spLocks noChangeShapeType="1"/>
          </p:cNvSpPr>
          <p:nvPr/>
        </p:nvSpPr>
        <p:spPr bwMode="auto">
          <a:xfrm>
            <a:off x="2740025" y="3235325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5" name="Line 20"/>
          <p:cNvSpPr>
            <a:spLocks noChangeShapeType="1"/>
          </p:cNvSpPr>
          <p:nvPr/>
        </p:nvSpPr>
        <p:spPr bwMode="auto">
          <a:xfrm>
            <a:off x="2270125" y="32321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6" name="Line 21"/>
          <p:cNvSpPr>
            <a:spLocks noChangeShapeType="1"/>
          </p:cNvSpPr>
          <p:nvPr/>
        </p:nvSpPr>
        <p:spPr bwMode="auto">
          <a:xfrm>
            <a:off x="3854450" y="3235325"/>
            <a:ext cx="9525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7" name="Line 22"/>
          <p:cNvSpPr>
            <a:spLocks noChangeShapeType="1"/>
          </p:cNvSpPr>
          <p:nvPr/>
        </p:nvSpPr>
        <p:spPr bwMode="auto">
          <a:xfrm>
            <a:off x="4273550" y="3225800"/>
            <a:ext cx="9525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8" name="Line 23"/>
          <p:cNvSpPr>
            <a:spLocks noChangeShapeType="1"/>
          </p:cNvSpPr>
          <p:nvPr/>
        </p:nvSpPr>
        <p:spPr bwMode="auto">
          <a:xfrm>
            <a:off x="4654550" y="3235325"/>
            <a:ext cx="1905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9" name="Line 24"/>
          <p:cNvSpPr>
            <a:spLocks noChangeShapeType="1"/>
          </p:cNvSpPr>
          <p:nvPr/>
        </p:nvSpPr>
        <p:spPr bwMode="auto">
          <a:xfrm>
            <a:off x="3343275" y="3228975"/>
            <a:ext cx="95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20" name="Line 25"/>
          <p:cNvSpPr>
            <a:spLocks noChangeShapeType="1"/>
          </p:cNvSpPr>
          <p:nvPr/>
        </p:nvSpPr>
        <p:spPr bwMode="auto">
          <a:xfrm>
            <a:off x="5797550" y="3235325"/>
            <a:ext cx="95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21" name="Line 26"/>
          <p:cNvSpPr>
            <a:spLocks noChangeShapeType="1"/>
          </p:cNvSpPr>
          <p:nvPr/>
        </p:nvSpPr>
        <p:spPr bwMode="auto">
          <a:xfrm>
            <a:off x="6330950" y="3244850"/>
            <a:ext cx="9525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22" name="Text Box 27"/>
          <p:cNvSpPr txBox="1">
            <a:spLocks noChangeArrowheads="1"/>
          </p:cNvSpPr>
          <p:nvPr/>
        </p:nvSpPr>
        <p:spPr bwMode="auto">
          <a:xfrm>
            <a:off x="5417127" y="5991225"/>
            <a:ext cx="32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dirty="0">
                <a:solidFill>
                  <a:srgbClr val="993300"/>
                </a:solidFill>
              </a:rPr>
              <a:t>(*) </a:t>
            </a:r>
            <a:r>
              <a:rPr lang="el-GR" sz="1200" dirty="0" smtClean="0">
                <a:solidFill>
                  <a:srgbClr val="993300"/>
                </a:solidFill>
              </a:rPr>
              <a:t> κάνουμε τη σύμβαση ότι η τιμή πάει δεξιά, θα </a:t>
            </a:r>
            <a:r>
              <a:rPr lang="el-GR" sz="1200" dirty="0">
                <a:solidFill>
                  <a:srgbClr val="993300"/>
                </a:solidFill>
              </a:rPr>
              <a:t>μπορούσε και </a:t>
            </a:r>
          </a:p>
        </p:txBody>
      </p:sp>
      <p:sp>
        <p:nvSpPr>
          <p:cNvPr id="59423" name="Text Box 28"/>
          <p:cNvSpPr txBox="1">
            <a:spLocks noChangeArrowheads="1"/>
          </p:cNvSpPr>
          <p:nvPr/>
        </p:nvSpPr>
        <p:spPr bwMode="auto">
          <a:xfrm>
            <a:off x="6334270" y="6317962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dirty="0">
                <a:solidFill>
                  <a:srgbClr val="993300"/>
                </a:solidFill>
                <a:latin typeface="Times New Roman" pitchFamily="18" charset="0"/>
              </a:rPr>
              <a:t>K</a:t>
            </a:r>
            <a:r>
              <a:rPr lang="el-GR" sz="1400" baseline="-25000" dirty="0">
                <a:solidFill>
                  <a:srgbClr val="993300"/>
                </a:solidFill>
                <a:latin typeface="Times New Roman" pitchFamily="18" charset="0"/>
              </a:rPr>
              <a:t>j-1 </a:t>
            </a:r>
            <a:r>
              <a:rPr lang="el-GR" sz="1400" dirty="0">
                <a:solidFill>
                  <a:srgbClr val="993300"/>
                </a:solidFill>
                <a:latin typeface="Times New Roman" pitchFamily="18" charset="0"/>
                <a:sym typeface="Symbol" pitchFamily="18" charset="2"/>
              </a:rPr>
              <a:t>&lt;</a:t>
            </a:r>
            <a:r>
              <a:rPr lang="el-GR" sz="1400" dirty="0">
                <a:solidFill>
                  <a:srgbClr val="993300"/>
                </a:solidFill>
                <a:latin typeface="Times New Roman" pitchFamily="18" charset="0"/>
              </a:rPr>
              <a:t> X </a:t>
            </a:r>
            <a:r>
              <a:rPr lang="en-US" sz="1400" dirty="0">
                <a:solidFill>
                  <a:srgbClr val="993300"/>
                </a:solidFill>
                <a:sym typeface="Symbol" pitchFamily="18" charset="2"/>
              </a:rPr>
              <a:t></a:t>
            </a:r>
            <a:r>
              <a:rPr lang="el-GR" sz="1400" dirty="0">
                <a:solidFill>
                  <a:srgbClr val="993300"/>
                </a:solidFill>
                <a:latin typeface="Times New Roman" pitchFamily="18" charset="0"/>
              </a:rPr>
              <a:t> </a:t>
            </a:r>
            <a:r>
              <a:rPr lang="el-GR" sz="1400" dirty="0" err="1">
                <a:solidFill>
                  <a:srgbClr val="993300"/>
                </a:solidFill>
                <a:latin typeface="Times New Roman" pitchFamily="18" charset="0"/>
              </a:rPr>
              <a:t>K</a:t>
            </a:r>
            <a:r>
              <a:rPr lang="el-GR" sz="1400" baseline="-25000" dirty="0" err="1">
                <a:solidFill>
                  <a:srgbClr val="993300"/>
                </a:solidFill>
                <a:latin typeface="Times New Roman" pitchFamily="18" charset="0"/>
              </a:rPr>
              <a:t>j</a:t>
            </a:r>
            <a:endParaRPr lang="el-GR" sz="1400" baseline="-25000" dirty="0">
              <a:solidFill>
                <a:srgbClr val="993300"/>
              </a:solidFill>
              <a:latin typeface="Times New Roman" pitchFamily="18" charset="0"/>
            </a:endParaRPr>
          </a:p>
        </p:txBody>
      </p:sp>
      <p:sp>
        <p:nvSpPr>
          <p:cNvPr id="59424" name="Text Box 29"/>
          <p:cNvSpPr txBox="1">
            <a:spLocks noChangeArrowheads="1"/>
          </p:cNvSpPr>
          <p:nvPr/>
        </p:nvSpPr>
        <p:spPr bwMode="auto">
          <a:xfrm>
            <a:off x="4762789" y="4242090"/>
            <a:ext cx="576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993300"/>
                </a:solidFill>
              </a:rPr>
              <a:t>(*)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74103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705083-77AC-44E0-B4F7-2C6AD27E02EF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60422" name="Text Box 3"/>
          <p:cNvSpPr txBox="1">
            <a:spLocks noChangeArrowheads="1"/>
          </p:cNvSpPr>
          <p:nvPr/>
        </p:nvSpPr>
        <p:spPr bwMode="auto">
          <a:xfrm>
            <a:off x="228600" y="41910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6. Ένας κόμβος με </a:t>
            </a:r>
            <a:r>
              <a:rPr lang="en-US" sz="1800">
                <a:latin typeface="Calibri" pitchFamily="34" charset="0"/>
              </a:rPr>
              <a:t>q </a:t>
            </a:r>
            <a:r>
              <a:rPr lang="el-GR" sz="1800">
                <a:latin typeface="Calibri" pitchFamily="34" charset="0"/>
              </a:rPr>
              <a:t>δείκτες δέντρου περιέχει </a:t>
            </a:r>
            <a:r>
              <a:rPr lang="en-US" sz="1800">
                <a:latin typeface="Calibri" pitchFamily="34" charset="0"/>
              </a:rPr>
              <a:t>q - 1 </a:t>
            </a:r>
            <a:r>
              <a:rPr lang="el-GR" sz="1800">
                <a:latin typeface="Calibri" pitchFamily="34" charset="0"/>
              </a:rPr>
              <a:t>τιμές πεδίου αναζήτησης</a:t>
            </a:r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228600" y="2590800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4. Κάθε εσωτερικός κόμβος έχει το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πολύ </a:t>
            </a:r>
            <a:r>
              <a:rPr lang="en-US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δείκτες δέντρου</a:t>
            </a:r>
          </a:p>
        </p:txBody>
      </p:sp>
      <p:sp>
        <p:nvSpPr>
          <p:cNvPr id="60424" name="Text Box 5"/>
          <p:cNvSpPr txBox="1">
            <a:spLocks noChangeArrowheads="1"/>
          </p:cNvSpPr>
          <p:nvPr/>
        </p:nvSpPr>
        <p:spPr bwMode="auto">
          <a:xfrm>
            <a:off x="228600" y="3276600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5. Κάθε εσωτερικός κόμβος  </a:t>
            </a:r>
            <a:r>
              <a:rPr lang="el-GR" sz="1800" b="1" i="1" u="sng" dirty="0">
                <a:latin typeface="Calibri" pitchFamily="34" charset="0"/>
              </a:rPr>
              <a:t>εκτός της ρίζας</a:t>
            </a:r>
            <a:r>
              <a:rPr lang="el-GR" sz="1800" dirty="0">
                <a:latin typeface="Calibri" pitchFamily="34" charset="0"/>
              </a:rPr>
              <a:t> έχει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τουλάχιστον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(p/2)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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δείκτες</a:t>
            </a:r>
            <a:r>
              <a:rPr lang="en-US" sz="1800" dirty="0" smtClean="0">
                <a:latin typeface="Calibri" pitchFamily="34" charset="0"/>
              </a:rPr>
              <a:t>. </a:t>
            </a:r>
            <a:r>
              <a:rPr lang="el-GR" sz="1800" dirty="0">
                <a:latin typeface="Calibri" pitchFamily="34" charset="0"/>
              </a:rPr>
              <a:t>Η ρίζα έχει τουλάχιστον 2 εκτός αν είναι ο μόνος κόμβος του δέντρου.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29930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9AE16B-7097-4C0E-9629-FBED81D35E86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61446" name="Text Box 3"/>
          <p:cNvSpPr txBox="1">
            <a:spLocks noChangeArrowheads="1"/>
          </p:cNvSpPr>
          <p:nvPr/>
        </p:nvSpPr>
        <p:spPr bwMode="auto">
          <a:xfrm>
            <a:off x="377857" y="1395167"/>
            <a:ext cx="8341936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1. </a:t>
            </a:r>
            <a:r>
              <a:rPr lang="en-US" sz="1800" dirty="0" err="1">
                <a:latin typeface="Calibri" pitchFamily="34" charset="0"/>
              </a:rPr>
              <a:t>Κάθε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κόμβος-φύλλο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είναι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της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μορφής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&lt;&lt;K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Pr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&gt;,  &lt;K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Pr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&gt;, … &lt;</a:t>
            </a:r>
            <a:r>
              <a:rPr lang="en-US" sz="1800" b="1" dirty="0" err="1">
                <a:latin typeface="Calibri" pitchFamily="34" charset="0"/>
              </a:rPr>
              <a:t>K</a:t>
            </a:r>
            <a:r>
              <a:rPr lang="en-US" sz="1800" b="1" baseline="-25000" dirty="0" err="1"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 err="1">
                <a:latin typeface="Calibri" pitchFamily="34" charset="0"/>
              </a:rPr>
              <a:t>Pr</a:t>
            </a:r>
            <a:r>
              <a:rPr lang="en-US" sz="1800" b="1" baseline="-25000" dirty="0" err="1"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&gt;,  </a:t>
            </a: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sz="1800" b="1" baseline="-25000" dirty="0" err="1">
                <a:latin typeface="Calibri" pitchFamily="34" charset="0"/>
              </a:rPr>
              <a:t>next</a:t>
            </a:r>
            <a:r>
              <a:rPr lang="en-US" sz="1800" b="1" dirty="0">
                <a:latin typeface="Calibri" pitchFamily="34" charset="0"/>
              </a:rPr>
              <a:t>&gt;,</a:t>
            </a:r>
            <a:r>
              <a:rPr lang="en-US" sz="1800" dirty="0">
                <a:latin typeface="Calibri" pitchFamily="34" charset="0"/>
              </a:rPr>
              <a:t>        q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όπου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b="1" baseline="-25000" dirty="0" err="1">
                <a:latin typeface="Calibri" pitchFamily="34" charset="0"/>
              </a:rPr>
              <a:t>leaf</a:t>
            </a:r>
            <a:r>
              <a:rPr lang="el-GR" sz="1800" dirty="0">
                <a:latin typeface="Calibri" pitchFamily="34" charset="0"/>
              </a:rPr>
              <a:t> είναι η τάξη των κόμβων-φύλλων</a:t>
            </a:r>
            <a:r>
              <a:rPr lang="en-US" sz="1800" b="1" dirty="0"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K</a:t>
            </a:r>
            <a:r>
              <a:rPr lang="en-US" sz="1800" b="1" baseline="-25000" dirty="0" err="1">
                <a:latin typeface="Calibri" pitchFamily="34" charset="0"/>
              </a:rPr>
              <a:t>i</a:t>
            </a:r>
            <a:r>
              <a:rPr lang="en-US" sz="1800" b="1" dirty="0">
                <a:latin typeface="Calibri" pitchFamily="34" charset="0"/>
              </a:rPr>
              <a:t>  </a:t>
            </a:r>
            <a:r>
              <a:rPr lang="el-GR" sz="1800" dirty="0">
                <a:latin typeface="Calibri" pitchFamily="34" charset="0"/>
              </a:rPr>
              <a:t>τιμή αναζήτησης,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Pr</a:t>
            </a:r>
            <a:r>
              <a:rPr lang="en-US" sz="1800" b="1" baseline="-25000" dirty="0" err="1">
                <a:latin typeface="Calibri" pitchFamily="34" charset="0"/>
              </a:rPr>
              <a:t>i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δεδομένων που δείχνει στο </a:t>
            </a:r>
            <a:r>
              <a:rPr lang="en-US" sz="1800" dirty="0">
                <a:latin typeface="Calibri" pitchFamily="34" charset="0"/>
              </a:rPr>
              <a:t>block (</a:t>
            </a:r>
            <a:r>
              <a:rPr lang="el-GR" sz="1800" dirty="0">
                <a:latin typeface="Calibri" pitchFamily="34" charset="0"/>
              </a:rPr>
              <a:t>ή στην εγγραφή) με τιμή στο πεδίο αναζήτησης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r>
              <a:rPr lang="el-GR" sz="1800" dirty="0">
                <a:latin typeface="Calibri" pitchFamily="34" charset="0"/>
              </a:rPr>
              <a:t> (ή σε ένα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ενδιάμεσου επιπέδου αν το πεδίο αναζήτησης δεν είναι κλειδί),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sz="1800" b="1" baseline="-25000" dirty="0" err="1">
                <a:latin typeface="Calibri" pitchFamily="34" charset="0"/>
              </a:rPr>
              <a:t>next</a:t>
            </a:r>
            <a:r>
              <a:rPr lang="en-US" sz="1800" b="1" baseline="-250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δείχνει στο επόμενο φύλλο και χρησιμοποιείται για τη γρήγορη ανάγνωση του αρχείου σε διάταξη</a:t>
            </a:r>
          </a:p>
        </p:txBody>
      </p:sp>
      <p:sp>
        <p:nvSpPr>
          <p:cNvPr id="61447" name="Text Box 4"/>
          <p:cNvSpPr txBox="1">
            <a:spLocks noChangeArrowheads="1"/>
          </p:cNvSpPr>
          <p:nvPr/>
        </p:nvSpPr>
        <p:spPr bwMode="auto">
          <a:xfrm>
            <a:off x="405353" y="5704182"/>
            <a:ext cx="6553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2. Σε κάθε κόμβο-φύλλο Κ</a:t>
            </a:r>
            <a:r>
              <a:rPr lang="el-GR" baseline="-25000" dirty="0">
                <a:latin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</a:rPr>
              <a:t> &lt; Κ</a:t>
            </a:r>
            <a:r>
              <a:rPr lang="el-GR" baseline="-250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 &lt; … Κ </a:t>
            </a:r>
            <a:r>
              <a:rPr lang="en-US" sz="2400" baseline="-25000" dirty="0">
                <a:latin typeface="Calibri" pitchFamily="34" charset="0"/>
              </a:rPr>
              <a:t>q </a:t>
            </a:r>
            <a:endParaRPr lang="el-GR" sz="1800" dirty="0">
              <a:latin typeface="Calibri" pitchFamily="34" charset="0"/>
            </a:endParaRPr>
          </a:p>
        </p:txBody>
      </p:sp>
      <p:grpSp>
        <p:nvGrpSpPr>
          <p:cNvPr id="61448" name="Group 5"/>
          <p:cNvGrpSpPr>
            <a:grpSpLocks/>
          </p:cNvGrpSpPr>
          <p:nvPr/>
        </p:nvGrpSpPr>
        <p:grpSpPr bwMode="auto">
          <a:xfrm>
            <a:off x="2438400" y="4876800"/>
            <a:ext cx="6400800" cy="914400"/>
            <a:chOff x="1344" y="3072"/>
            <a:chExt cx="4032" cy="576"/>
          </a:xfrm>
        </p:grpSpPr>
        <p:sp>
          <p:nvSpPr>
            <p:cNvPr id="61449" name="Rectangle 6"/>
            <p:cNvSpPr>
              <a:spLocks noChangeArrowheads="1"/>
            </p:cNvSpPr>
            <p:nvPr/>
          </p:nvSpPr>
          <p:spPr bwMode="auto">
            <a:xfrm>
              <a:off x="1344" y="3072"/>
              <a:ext cx="2784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0" name="Text Box 7"/>
            <p:cNvSpPr txBox="1">
              <a:spLocks noChangeArrowheads="1"/>
            </p:cNvSpPr>
            <p:nvPr/>
          </p:nvSpPr>
          <p:spPr bwMode="auto">
            <a:xfrm>
              <a:off x="1392" y="3120"/>
              <a:ext cx="398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 K</a:t>
              </a:r>
              <a:r>
                <a:rPr lang="en-US" baseline="-25000" dirty="0">
                  <a:latin typeface="Times New Roman" pitchFamily="18" charset="0"/>
                </a:rPr>
                <a:t>1 </a:t>
              </a:r>
              <a:r>
                <a:rPr lang="en-US" sz="1800" b="1" dirty="0">
                  <a:latin typeface="Times New Roman" pitchFamily="18" charset="0"/>
                </a:rPr>
                <a:t>Pr</a:t>
              </a:r>
              <a:r>
                <a:rPr lang="en-US" sz="1800" b="1" baseline="-25000" dirty="0">
                  <a:latin typeface="Times New Roman" pitchFamily="18" charset="0"/>
                </a:rPr>
                <a:t>1</a:t>
              </a:r>
              <a:r>
                <a:rPr lang="en-US" dirty="0">
                  <a:latin typeface="Times New Roman" pitchFamily="18" charset="0"/>
                </a:rPr>
                <a:t>    ...  </a:t>
              </a:r>
              <a:r>
                <a:rPr lang="el-GR" dirty="0" smtClean="0">
                  <a:latin typeface="Times New Roman" pitchFamily="18" charset="0"/>
                </a:rPr>
                <a:t>  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 err="1">
                  <a:latin typeface="Times New Roman" pitchFamily="18" charset="0"/>
                </a:rPr>
                <a:t>K</a:t>
              </a:r>
              <a:r>
                <a:rPr lang="en-US" sz="2400" baseline="-25000" dirty="0" err="1">
                  <a:latin typeface="Times New Roman" pitchFamily="18" charset="0"/>
                </a:rPr>
                <a:t>j</a:t>
              </a:r>
              <a:r>
                <a:rPr lang="en-US" sz="2400" baseline="-25000" dirty="0">
                  <a:latin typeface="Times New Roman" pitchFamily="18" charset="0"/>
                </a:rPr>
                <a:t> </a:t>
              </a:r>
              <a:r>
                <a:rPr lang="en-US" sz="1800" b="1" dirty="0" err="1">
                  <a:latin typeface="Times New Roman" pitchFamily="18" charset="0"/>
                </a:rPr>
                <a:t>Pr</a:t>
              </a:r>
              <a:r>
                <a:rPr lang="en-US" sz="1800" b="1" baseline="-25000" dirty="0" err="1">
                  <a:latin typeface="Times New Roman" pitchFamily="18" charset="0"/>
                </a:rPr>
                <a:t>j</a:t>
              </a:r>
              <a:r>
                <a:rPr lang="en-US" sz="1800" b="1" baseline="-25000" dirty="0">
                  <a:latin typeface="Times New Roman" pitchFamily="18" charset="0"/>
                </a:rPr>
                <a:t>   </a:t>
              </a:r>
              <a:r>
                <a:rPr lang="en-US" dirty="0">
                  <a:latin typeface="Times New Roman" pitchFamily="18" charset="0"/>
                </a:rPr>
                <a:t> …    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</a:rPr>
                <a:t>  </a:t>
              </a:r>
              <a:r>
                <a:rPr lang="en-US" dirty="0" err="1">
                  <a:latin typeface="Times New Roman" pitchFamily="18" charset="0"/>
                </a:rPr>
                <a:t>K</a:t>
              </a:r>
              <a:r>
                <a:rPr lang="en-US" sz="2400" baseline="-25000" dirty="0" err="1">
                  <a:latin typeface="Times New Roman" pitchFamily="18" charset="0"/>
                </a:rPr>
                <a:t>q</a:t>
              </a:r>
              <a:r>
                <a:rPr lang="en-US" sz="2400" baseline="-25000" dirty="0">
                  <a:latin typeface="Times New Roman" pitchFamily="18" charset="0"/>
                </a:rPr>
                <a:t> </a:t>
              </a:r>
              <a:r>
                <a:rPr lang="en-US" sz="1800" b="1" dirty="0" err="1" smtClean="0">
                  <a:latin typeface="Times New Roman" pitchFamily="18" charset="0"/>
                </a:rPr>
                <a:t>Pr</a:t>
              </a:r>
              <a:r>
                <a:rPr lang="en-US" sz="1800" b="1" baseline="-25000" dirty="0" err="1" smtClean="0">
                  <a:latin typeface="Times New Roman" pitchFamily="18" charset="0"/>
                </a:rPr>
                <a:t>q</a:t>
              </a:r>
              <a:r>
                <a:rPr lang="el-GR" sz="1800" b="1" baseline="-25000" dirty="0" smtClean="0">
                  <a:latin typeface="Times New Roman" pitchFamily="18" charset="0"/>
                </a:rPr>
                <a:t>  </a:t>
              </a:r>
              <a:r>
                <a:rPr lang="en-US" sz="1800" b="1" baseline="-25000" dirty="0" smtClean="0">
                  <a:latin typeface="Times New Roman" pitchFamily="18" charset="0"/>
                </a:rPr>
                <a:t>     </a:t>
              </a:r>
              <a:r>
                <a:rPr lang="en-US" sz="1800" b="1" dirty="0" err="1">
                  <a:latin typeface="Times New Roman" pitchFamily="18" charset="0"/>
                </a:rPr>
                <a:t>P</a:t>
              </a:r>
              <a:r>
                <a:rPr lang="en-US" sz="1800" b="1" baseline="-25000" dirty="0" err="1">
                  <a:latin typeface="Times New Roman" pitchFamily="18" charset="0"/>
                </a:rPr>
                <a:t>next</a:t>
              </a:r>
              <a:endParaRPr lang="el-GR" sz="1800" b="1" baseline="-25000" dirty="0">
                <a:latin typeface="Times New Roman" pitchFamily="18" charset="0"/>
              </a:endParaRPr>
            </a:p>
          </p:txBody>
        </p:sp>
        <p:sp>
          <p:nvSpPr>
            <p:cNvPr id="61451" name="Rectangle 8"/>
            <p:cNvSpPr>
              <a:spLocks noChangeArrowheads="1"/>
            </p:cNvSpPr>
            <p:nvPr/>
          </p:nvSpPr>
          <p:spPr bwMode="auto">
            <a:xfrm>
              <a:off x="1440" y="3120"/>
              <a:ext cx="48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2" name="Rectangle 9"/>
            <p:cNvSpPr>
              <a:spLocks noChangeArrowheads="1"/>
            </p:cNvSpPr>
            <p:nvPr/>
          </p:nvSpPr>
          <p:spPr bwMode="auto">
            <a:xfrm>
              <a:off x="2256" y="3120"/>
              <a:ext cx="432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3" name="Rectangle 10"/>
            <p:cNvSpPr>
              <a:spLocks noChangeArrowheads="1"/>
            </p:cNvSpPr>
            <p:nvPr/>
          </p:nvSpPr>
          <p:spPr bwMode="auto">
            <a:xfrm>
              <a:off x="3072" y="3120"/>
              <a:ext cx="576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4" name="Line 11"/>
            <p:cNvSpPr>
              <a:spLocks noChangeShapeType="1"/>
            </p:cNvSpPr>
            <p:nvPr/>
          </p:nvSpPr>
          <p:spPr bwMode="auto">
            <a:xfrm>
              <a:off x="4032" y="326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5" name="Line 12"/>
            <p:cNvSpPr>
              <a:spLocks noChangeShapeType="1"/>
            </p:cNvSpPr>
            <p:nvPr/>
          </p:nvSpPr>
          <p:spPr bwMode="auto">
            <a:xfrm>
              <a:off x="1776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6" name="Line 13"/>
            <p:cNvSpPr>
              <a:spLocks noChangeShapeType="1"/>
            </p:cNvSpPr>
            <p:nvPr/>
          </p:nvSpPr>
          <p:spPr bwMode="auto">
            <a:xfrm>
              <a:off x="2640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7" name="Line 14"/>
            <p:cNvSpPr>
              <a:spLocks noChangeShapeType="1"/>
            </p:cNvSpPr>
            <p:nvPr/>
          </p:nvSpPr>
          <p:spPr bwMode="auto">
            <a:xfrm>
              <a:off x="3456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0778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EA0BB2-C44C-471C-A43B-7EF93305FB3D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304800" y="2286000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3. Κάθε κόμβος-φύλλο έχει το </a:t>
            </a:r>
            <a:r>
              <a:rPr lang="el-GR" b="1" u="sng" dirty="0">
                <a:solidFill>
                  <a:schemeClr val="accent6"/>
                </a:solidFill>
                <a:latin typeface="Calibri" pitchFamily="34" charset="0"/>
              </a:rPr>
              <a:t>πολύ</a:t>
            </a:r>
            <a:r>
              <a:rPr lang="el-GR" u="sng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en-US" b="1" u="sng" dirty="0" err="1">
                <a:solidFill>
                  <a:schemeClr val="accent6"/>
                </a:solidFill>
                <a:latin typeface="Calibri" pitchFamily="34" charset="0"/>
              </a:rPr>
              <a:t>p</a:t>
            </a:r>
            <a:r>
              <a:rPr lang="en-US" b="1" u="sng" baseline="-25000" dirty="0" err="1">
                <a:solidFill>
                  <a:schemeClr val="accent6"/>
                </a:solidFill>
                <a:latin typeface="Calibri" pitchFamily="34" charset="0"/>
              </a:rPr>
              <a:t>leaf</a:t>
            </a:r>
            <a:r>
              <a:rPr lang="en-US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τιμές</a:t>
            </a:r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304800" y="4495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5. Όλοι οι κόμβοι-φύλλα βρίσκονται στο ίδιο επίπεδο. </a:t>
            </a: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304800" y="3429000"/>
            <a:ext cx="845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4. Κάθε κόμβος-φύλλο  έχει </a:t>
            </a:r>
            <a:r>
              <a:rPr lang="el-GR" b="1" u="sng" dirty="0">
                <a:solidFill>
                  <a:schemeClr val="accent6"/>
                </a:solidFill>
                <a:latin typeface="Calibri" pitchFamily="34" charset="0"/>
              </a:rPr>
              <a:t>τουλάχιστον</a:t>
            </a:r>
            <a:r>
              <a:rPr lang="el-GR" u="sng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el-GR" u="sng" dirty="0">
                <a:solidFill>
                  <a:schemeClr val="accent6"/>
                </a:solidFill>
                <a:latin typeface="Calibri" pitchFamily="34" charset="0"/>
                <a:sym typeface="Symbol" pitchFamily="18" charset="2"/>
              </a:rPr>
              <a:t></a:t>
            </a:r>
            <a:r>
              <a:rPr lang="en-US" u="sng" dirty="0">
                <a:solidFill>
                  <a:schemeClr val="accent6"/>
                </a:solidFill>
                <a:latin typeface="Calibri" pitchFamily="34" charset="0"/>
              </a:rPr>
              <a:t>(</a:t>
            </a:r>
            <a:r>
              <a:rPr lang="en-US" u="sng" dirty="0" err="1">
                <a:solidFill>
                  <a:schemeClr val="accent6"/>
                </a:solidFill>
                <a:latin typeface="Calibri" pitchFamily="34" charset="0"/>
              </a:rPr>
              <a:t>p</a:t>
            </a:r>
            <a:r>
              <a:rPr lang="en-US" u="sng" baseline="-25000" dirty="0" err="1">
                <a:solidFill>
                  <a:schemeClr val="accent6"/>
                </a:solidFill>
                <a:latin typeface="Calibri" pitchFamily="34" charset="0"/>
              </a:rPr>
              <a:t>leaf</a:t>
            </a:r>
            <a:r>
              <a:rPr lang="en-US" u="sng" dirty="0">
                <a:solidFill>
                  <a:schemeClr val="accent6"/>
                </a:solidFill>
                <a:latin typeface="Calibri" pitchFamily="34" charset="0"/>
              </a:rPr>
              <a:t> /2)</a:t>
            </a:r>
            <a:r>
              <a:rPr lang="en-US" u="sng" dirty="0">
                <a:solidFill>
                  <a:schemeClr val="accent6"/>
                </a:solidFill>
                <a:latin typeface="Calibri" pitchFamily="34" charset="0"/>
                <a:sym typeface="Symbol" pitchFamily="18" charset="2"/>
              </a:rPr>
              <a:t></a:t>
            </a:r>
            <a:r>
              <a:rPr lang="en-US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τιμές</a:t>
            </a:r>
            <a:r>
              <a:rPr lang="en-US" dirty="0">
                <a:latin typeface="Calibri" pitchFamily="34" charset="0"/>
              </a:rPr>
              <a:t>.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65207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EDAB0A-BFA1-4FDA-9D88-775F4294BD55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6349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49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077200" cy="12192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l-GR" sz="1900" smtClean="0">
                <a:latin typeface="Calibri" pitchFamily="34" charset="0"/>
              </a:rPr>
              <a:t>     Η αναζήτηση ξεκινά από τη </a:t>
            </a:r>
            <a:r>
              <a:rPr lang="en-US" sz="1900" smtClean="0">
                <a:latin typeface="Calibri" pitchFamily="34" charset="0"/>
              </a:rPr>
              <a:t>p</a:t>
            </a:r>
            <a:r>
              <a:rPr lang="el-GR" sz="1900" smtClean="0">
                <a:latin typeface="Calibri" pitchFamily="34" charset="0"/>
              </a:rPr>
              <a:t>ίζα</a:t>
            </a:r>
            <a:r>
              <a:rPr lang="en-US" sz="1900" smtClean="0">
                <a:latin typeface="Calibri" pitchFamily="34" charset="0"/>
              </a:rPr>
              <a:t>, </a:t>
            </a:r>
            <a:r>
              <a:rPr lang="el-GR" sz="1900" smtClean="0">
                <a:latin typeface="Calibri" pitchFamily="34" charset="0"/>
              </a:rPr>
              <a:t>και οι συγκρίσεις των κλειδιών μας οδηγούν στα φύλλα</a:t>
            </a:r>
          </a:p>
          <a:p>
            <a:pPr eaLnBrk="1" hangingPunct="1">
              <a:buFont typeface="Wingdings" pitchFamily="2" charset="2"/>
              <a:buNone/>
            </a:pPr>
            <a:endParaRPr lang="en-US" sz="190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l-GR" sz="1900" smtClean="0">
                <a:latin typeface="Calibri" pitchFamily="34" charset="0"/>
              </a:rPr>
              <a:t>    Αναζήτηση για τα </a:t>
            </a:r>
            <a:r>
              <a:rPr lang="en-US" sz="1900" smtClean="0">
                <a:latin typeface="Calibri" pitchFamily="34" charset="0"/>
              </a:rPr>
              <a:t> 5*, 15*, </a:t>
            </a:r>
            <a:r>
              <a:rPr lang="el-GR" sz="1900" smtClean="0">
                <a:latin typeface="Calibri" pitchFamily="34" charset="0"/>
              </a:rPr>
              <a:t>όλες οι καταχωρήσεις</a:t>
            </a:r>
            <a:r>
              <a:rPr lang="en-US" sz="1900" smtClean="0">
                <a:latin typeface="Calibri" pitchFamily="34" charset="0"/>
              </a:rPr>
              <a:t> &gt;= 24* ...</a:t>
            </a:r>
          </a:p>
        </p:txBody>
      </p:sp>
      <p:sp>
        <p:nvSpPr>
          <p:cNvPr id="63496" name="Freeform 5"/>
          <p:cNvSpPr>
            <a:spLocks/>
          </p:cNvSpPr>
          <p:nvPr/>
        </p:nvSpPr>
        <p:spPr bwMode="auto">
          <a:xfrm>
            <a:off x="3271838" y="3978275"/>
            <a:ext cx="557212" cy="465138"/>
          </a:xfrm>
          <a:custGeom>
            <a:avLst/>
            <a:gdLst>
              <a:gd name="T0" fmla="*/ 0 w 351"/>
              <a:gd name="T1" fmla="*/ 2147483647 h 293"/>
              <a:gd name="T2" fmla="*/ 0 w 351"/>
              <a:gd name="T3" fmla="*/ 0 h 293"/>
              <a:gd name="T4" fmla="*/ 2147483647 w 351"/>
              <a:gd name="T5" fmla="*/ 0 h 293"/>
              <a:gd name="T6" fmla="*/ 2147483647 w 351"/>
              <a:gd name="T7" fmla="*/ 2147483647 h 293"/>
              <a:gd name="T8" fmla="*/ 0 w 351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"/>
              <a:gd name="T16" fmla="*/ 0 h 293"/>
              <a:gd name="T17" fmla="*/ 351 w 351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" h="293">
                <a:moveTo>
                  <a:pt x="0" y="292"/>
                </a:moveTo>
                <a:lnTo>
                  <a:pt x="0" y="0"/>
                </a:lnTo>
                <a:lnTo>
                  <a:pt x="350" y="0"/>
                </a:lnTo>
                <a:lnTo>
                  <a:pt x="350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497" name="Freeform 6"/>
          <p:cNvSpPr>
            <a:spLocks/>
          </p:cNvSpPr>
          <p:nvPr/>
        </p:nvSpPr>
        <p:spPr bwMode="auto">
          <a:xfrm>
            <a:off x="336550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498" name="Freeform 7"/>
          <p:cNvSpPr>
            <a:spLocks/>
          </p:cNvSpPr>
          <p:nvPr/>
        </p:nvSpPr>
        <p:spPr bwMode="auto">
          <a:xfrm>
            <a:off x="3827463" y="3978275"/>
            <a:ext cx="560387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499" name="Freeform 8"/>
          <p:cNvSpPr>
            <a:spLocks/>
          </p:cNvSpPr>
          <p:nvPr/>
        </p:nvSpPr>
        <p:spPr bwMode="auto">
          <a:xfrm>
            <a:off x="3922713" y="3978275"/>
            <a:ext cx="1587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0" name="Freeform 9"/>
          <p:cNvSpPr>
            <a:spLocks/>
          </p:cNvSpPr>
          <p:nvPr/>
        </p:nvSpPr>
        <p:spPr bwMode="auto">
          <a:xfrm>
            <a:off x="4386263" y="3978275"/>
            <a:ext cx="558800" cy="465138"/>
          </a:xfrm>
          <a:custGeom>
            <a:avLst/>
            <a:gdLst>
              <a:gd name="T0" fmla="*/ 0 w 352"/>
              <a:gd name="T1" fmla="*/ 2147483647 h 293"/>
              <a:gd name="T2" fmla="*/ 0 w 352"/>
              <a:gd name="T3" fmla="*/ 0 h 293"/>
              <a:gd name="T4" fmla="*/ 2147483647 w 352"/>
              <a:gd name="T5" fmla="*/ 0 h 293"/>
              <a:gd name="T6" fmla="*/ 2147483647 w 352"/>
              <a:gd name="T7" fmla="*/ 2147483647 h 293"/>
              <a:gd name="T8" fmla="*/ 0 w 352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1" name="Freeform 10"/>
          <p:cNvSpPr>
            <a:spLocks/>
          </p:cNvSpPr>
          <p:nvPr/>
        </p:nvSpPr>
        <p:spPr bwMode="auto">
          <a:xfrm>
            <a:off x="4479925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2" name="Freeform 11"/>
          <p:cNvSpPr>
            <a:spLocks/>
          </p:cNvSpPr>
          <p:nvPr/>
        </p:nvSpPr>
        <p:spPr bwMode="auto">
          <a:xfrm>
            <a:off x="4943475" y="3978275"/>
            <a:ext cx="560388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3" name="Freeform 12"/>
          <p:cNvSpPr>
            <a:spLocks/>
          </p:cNvSpPr>
          <p:nvPr/>
        </p:nvSpPr>
        <p:spPr bwMode="auto">
          <a:xfrm>
            <a:off x="503555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4" name="Freeform 13"/>
          <p:cNvSpPr>
            <a:spLocks/>
          </p:cNvSpPr>
          <p:nvPr/>
        </p:nvSpPr>
        <p:spPr bwMode="auto">
          <a:xfrm>
            <a:off x="5502275" y="3978275"/>
            <a:ext cx="93663" cy="465138"/>
          </a:xfrm>
          <a:custGeom>
            <a:avLst/>
            <a:gdLst>
              <a:gd name="T0" fmla="*/ 0 w 59"/>
              <a:gd name="T1" fmla="*/ 2147483647 h 293"/>
              <a:gd name="T2" fmla="*/ 0 w 59"/>
              <a:gd name="T3" fmla="*/ 0 h 293"/>
              <a:gd name="T4" fmla="*/ 2147483647 w 59"/>
              <a:gd name="T5" fmla="*/ 0 h 293"/>
              <a:gd name="T6" fmla="*/ 2147483647 w 59"/>
              <a:gd name="T7" fmla="*/ 2147483647 h 293"/>
              <a:gd name="T8" fmla="*/ 0 w 59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293"/>
              <a:gd name="T17" fmla="*/ 59 w 59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293">
                <a:moveTo>
                  <a:pt x="0" y="292"/>
                </a:moveTo>
                <a:lnTo>
                  <a:pt x="0" y="0"/>
                </a:lnTo>
                <a:lnTo>
                  <a:pt x="58" y="0"/>
                </a:lnTo>
                <a:lnTo>
                  <a:pt x="58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5" name="Freeform 14"/>
          <p:cNvSpPr>
            <a:spLocks/>
          </p:cNvSpPr>
          <p:nvPr/>
        </p:nvSpPr>
        <p:spPr bwMode="auto">
          <a:xfrm>
            <a:off x="70358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6" name="Freeform 15"/>
          <p:cNvSpPr>
            <a:spLocks/>
          </p:cNvSpPr>
          <p:nvPr/>
        </p:nvSpPr>
        <p:spPr bwMode="auto">
          <a:xfrm>
            <a:off x="7405688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7" name="Freeform 16"/>
          <p:cNvSpPr>
            <a:spLocks/>
          </p:cNvSpPr>
          <p:nvPr/>
        </p:nvSpPr>
        <p:spPr bwMode="auto">
          <a:xfrm>
            <a:off x="7778750" y="5413375"/>
            <a:ext cx="373063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8" name="Freeform 17"/>
          <p:cNvSpPr>
            <a:spLocks/>
          </p:cNvSpPr>
          <p:nvPr/>
        </p:nvSpPr>
        <p:spPr bwMode="auto">
          <a:xfrm>
            <a:off x="8150225" y="5413375"/>
            <a:ext cx="371475" cy="373063"/>
          </a:xfrm>
          <a:custGeom>
            <a:avLst/>
            <a:gdLst>
              <a:gd name="T0" fmla="*/ 0 w 234"/>
              <a:gd name="T1" fmla="*/ 2147483647 h 235"/>
              <a:gd name="T2" fmla="*/ 0 w 234"/>
              <a:gd name="T3" fmla="*/ 0 h 235"/>
              <a:gd name="T4" fmla="*/ 2147483647 w 234"/>
              <a:gd name="T5" fmla="*/ 0 h 235"/>
              <a:gd name="T6" fmla="*/ 2147483647 w 234"/>
              <a:gd name="T7" fmla="*/ 2147483647 h 235"/>
              <a:gd name="T8" fmla="*/ 0 w 234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4"/>
              <a:gd name="T16" fmla="*/ 0 h 235"/>
              <a:gd name="T17" fmla="*/ 234 w 234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" h="235">
                <a:moveTo>
                  <a:pt x="0" y="234"/>
                </a:moveTo>
                <a:lnTo>
                  <a:pt x="0" y="0"/>
                </a:lnTo>
                <a:lnTo>
                  <a:pt x="233" y="0"/>
                </a:lnTo>
                <a:lnTo>
                  <a:pt x="233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9" name="Freeform 18"/>
          <p:cNvSpPr>
            <a:spLocks/>
          </p:cNvSpPr>
          <p:nvPr/>
        </p:nvSpPr>
        <p:spPr bwMode="auto">
          <a:xfrm>
            <a:off x="34607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0" name="Freeform 19"/>
          <p:cNvSpPr>
            <a:spLocks/>
          </p:cNvSpPr>
          <p:nvPr/>
        </p:nvSpPr>
        <p:spPr bwMode="auto">
          <a:xfrm>
            <a:off x="7175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1" name="Freeform 20"/>
          <p:cNvSpPr>
            <a:spLocks/>
          </p:cNvSpPr>
          <p:nvPr/>
        </p:nvSpPr>
        <p:spPr bwMode="auto">
          <a:xfrm>
            <a:off x="10890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2" name="Freeform 21"/>
          <p:cNvSpPr>
            <a:spLocks/>
          </p:cNvSpPr>
          <p:nvPr/>
        </p:nvSpPr>
        <p:spPr bwMode="auto">
          <a:xfrm>
            <a:off x="1458913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3" name="Freeform 22"/>
          <p:cNvSpPr>
            <a:spLocks/>
          </p:cNvSpPr>
          <p:nvPr/>
        </p:nvSpPr>
        <p:spPr bwMode="auto">
          <a:xfrm>
            <a:off x="2016125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4" name="Freeform 23"/>
          <p:cNvSpPr>
            <a:spLocks/>
          </p:cNvSpPr>
          <p:nvPr/>
        </p:nvSpPr>
        <p:spPr bwMode="auto">
          <a:xfrm>
            <a:off x="239077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5" name="Freeform 24"/>
          <p:cNvSpPr>
            <a:spLocks/>
          </p:cNvSpPr>
          <p:nvPr/>
        </p:nvSpPr>
        <p:spPr bwMode="auto">
          <a:xfrm>
            <a:off x="27606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6" name="Freeform 25"/>
          <p:cNvSpPr>
            <a:spLocks/>
          </p:cNvSpPr>
          <p:nvPr/>
        </p:nvSpPr>
        <p:spPr bwMode="auto">
          <a:xfrm>
            <a:off x="31337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7" name="Freeform 26"/>
          <p:cNvSpPr>
            <a:spLocks/>
          </p:cNvSpPr>
          <p:nvPr/>
        </p:nvSpPr>
        <p:spPr bwMode="auto">
          <a:xfrm>
            <a:off x="36893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8" name="Freeform 27"/>
          <p:cNvSpPr>
            <a:spLocks/>
          </p:cNvSpPr>
          <p:nvPr/>
        </p:nvSpPr>
        <p:spPr bwMode="auto">
          <a:xfrm>
            <a:off x="40608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9" name="Freeform 28"/>
          <p:cNvSpPr>
            <a:spLocks/>
          </p:cNvSpPr>
          <p:nvPr/>
        </p:nvSpPr>
        <p:spPr bwMode="auto">
          <a:xfrm>
            <a:off x="4432300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0" name="Freeform 29"/>
          <p:cNvSpPr>
            <a:spLocks/>
          </p:cNvSpPr>
          <p:nvPr/>
        </p:nvSpPr>
        <p:spPr bwMode="auto">
          <a:xfrm>
            <a:off x="48053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1" name="Freeform 30"/>
          <p:cNvSpPr>
            <a:spLocks/>
          </p:cNvSpPr>
          <p:nvPr/>
        </p:nvSpPr>
        <p:spPr bwMode="auto">
          <a:xfrm>
            <a:off x="5360988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2" name="Freeform 31"/>
          <p:cNvSpPr>
            <a:spLocks/>
          </p:cNvSpPr>
          <p:nvPr/>
        </p:nvSpPr>
        <p:spPr bwMode="auto">
          <a:xfrm>
            <a:off x="573405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3" name="Freeform 32"/>
          <p:cNvSpPr>
            <a:spLocks/>
          </p:cNvSpPr>
          <p:nvPr/>
        </p:nvSpPr>
        <p:spPr bwMode="auto">
          <a:xfrm>
            <a:off x="61055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4" name="Freeform 33"/>
          <p:cNvSpPr>
            <a:spLocks/>
          </p:cNvSpPr>
          <p:nvPr/>
        </p:nvSpPr>
        <p:spPr bwMode="auto">
          <a:xfrm>
            <a:off x="64770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5" name="Freeform 34"/>
          <p:cNvSpPr>
            <a:spLocks/>
          </p:cNvSpPr>
          <p:nvPr/>
        </p:nvSpPr>
        <p:spPr bwMode="auto">
          <a:xfrm>
            <a:off x="1100138" y="4383088"/>
            <a:ext cx="2220912" cy="1009650"/>
          </a:xfrm>
          <a:custGeom>
            <a:avLst/>
            <a:gdLst>
              <a:gd name="T0" fmla="*/ 2147483647 w 1398"/>
              <a:gd name="T1" fmla="*/ 0 h 636"/>
              <a:gd name="T2" fmla="*/ 0 w 1398"/>
              <a:gd name="T3" fmla="*/ 2147483647 h 636"/>
              <a:gd name="T4" fmla="*/ 2147483647 w 1398"/>
              <a:gd name="T5" fmla="*/ 0 h 636"/>
              <a:gd name="T6" fmla="*/ 0 60000 65536"/>
              <a:gd name="T7" fmla="*/ 0 60000 65536"/>
              <a:gd name="T8" fmla="*/ 0 60000 65536"/>
              <a:gd name="T9" fmla="*/ 0 w 1398"/>
              <a:gd name="T10" fmla="*/ 0 h 636"/>
              <a:gd name="T11" fmla="*/ 1398 w 1398"/>
              <a:gd name="T12" fmla="*/ 636 h 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6">
                <a:moveTo>
                  <a:pt x="1397" y="0"/>
                </a:moveTo>
                <a:lnTo>
                  <a:pt x="0" y="635"/>
                </a:lnTo>
                <a:lnTo>
                  <a:pt x="13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6" name="Freeform 35"/>
          <p:cNvSpPr>
            <a:spLocks/>
          </p:cNvSpPr>
          <p:nvPr/>
        </p:nvSpPr>
        <p:spPr bwMode="auto">
          <a:xfrm>
            <a:off x="1100138" y="5316538"/>
            <a:ext cx="119062" cy="76200"/>
          </a:xfrm>
          <a:custGeom>
            <a:avLst/>
            <a:gdLst>
              <a:gd name="T0" fmla="*/ 2147483647 w 75"/>
              <a:gd name="T1" fmla="*/ 2147483647 h 48"/>
              <a:gd name="T2" fmla="*/ 0 w 75"/>
              <a:gd name="T3" fmla="*/ 2147483647 h 48"/>
              <a:gd name="T4" fmla="*/ 2147483647 w 75"/>
              <a:gd name="T5" fmla="*/ 0 h 48"/>
              <a:gd name="T6" fmla="*/ 2147483647 w 75"/>
              <a:gd name="T7" fmla="*/ 2147483647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8"/>
              <a:gd name="T14" fmla="*/ 75 w 75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8">
                <a:moveTo>
                  <a:pt x="74" y="33"/>
                </a:moveTo>
                <a:lnTo>
                  <a:pt x="0" y="47"/>
                </a:lnTo>
                <a:lnTo>
                  <a:pt x="59" y="0"/>
                </a:lnTo>
                <a:lnTo>
                  <a:pt x="74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7" name="Freeform 36"/>
          <p:cNvSpPr>
            <a:spLocks/>
          </p:cNvSpPr>
          <p:nvPr/>
        </p:nvSpPr>
        <p:spPr bwMode="auto">
          <a:xfrm>
            <a:off x="2760663" y="4395788"/>
            <a:ext cx="1104900" cy="996950"/>
          </a:xfrm>
          <a:custGeom>
            <a:avLst/>
            <a:gdLst>
              <a:gd name="T0" fmla="*/ 2147483647 w 696"/>
              <a:gd name="T1" fmla="*/ 0 h 628"/>
              <a:gd name="T2" fmla="*/ 0 w 696"/>
              <a:gd name="T3" fmla="*/ 2147483647 h 628"/>
              <a:gd name="T4" fmla="*/ 2147483647 w 696"/>
              <a:gd name="T5" fmla="*/ 0 h 628"/>
              <a:gd name="T6" fmla="*/ 0 60000 65536"/>
              <a:gd name="T7" fmla="*/ 0 60000 65536"/>
              <a:gd name="T8" fmla="*/ 0 60000 65536"/>
              <a:gd name="T9" fmla="*/ 0 w 696"/>
              <a:gd name="T10" fmla="*/ 0 h 628"/>
              <a:gd name="T11" fmla="*/ 696 w 696"/>
              <a:gd name="T12" fmla="*/ 628 h 6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628">
                <a:moveTo>
                  <a:pt x="695" y="0"/>
                </a:moveTo>
                <a:lnTo>
                  <a:pt x="0" y="627"/>
                </a:lnTo>
                <a:lnTo>
                  <a:pt x="69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8" name="Freeform 37"/>
          <p:cNvSpPr>
            <a:spLocks/>
          </p:cNvSpPr>
          <p:nvPr/>
        </p:nvSpPr>
        <p:spPr bwMode="auto">
          <a:xfrm>
            <a:off x="2760663" y="5291138"/>
            <a:ext cx="107950" cy="101600"/>
          </a:xfrm>
          <a:custGeom>
            <a:avLst/>
            <a:gdLst>
              <a:gd name="T0" fmla="*/ 2147483647 w 68"/>
              <a:gd name="T1" fmla="*/ 2147483647 h 64"/>
              <a:gd name="T2" fmla="*/ 0 w 68"/>
              <a:gd name="T3" fmla="*/ 2147483647 h 64"/>
              <a:gd name="T4" fmla="*/ 2147483647 w 68"/>
              <a:gd name="T5" fmla="*/ 0 h 64"/>
              <a:gd name="T6" fmla="*/ 2147483647 w 68"/>
              <a:gd name="T7" fmla="*/ 214748364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64"/>
              <a:gd name="T14" fmla="*/ 68 w 68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64">
                <a:moveTo>
                  <a:pt x="67" y="27"/>
                </a:moveTo>
                <a:lnTo>
                  <a:pt x="0" y="63"/>
                </a:lnTo>
                <a:lnTo>
                  <a:pt x="42" y="0"/>
                </a:lnTo>
                <a:lnTo>
                  <a:pt x="67" y="2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9" name="Freeform 38"/>
          <p:cNvSpPr>
            <a:spLocks/>
          </p:cNvSpPr>
          <p:nvPr/>
        </p:nvSpPr>
        <p:spPr bwMode="auto">
          <a:xfrm>
            <a:off x="4421188" y="4395788"/>
            <a:ext cx="1587" cy="985837"/>
          </a:xfrm>
          <a:custGeom>
            <a:avLst/>
            <a:gdLst>
              <a:gd name="T0" fmla="*/ 0 w 1"/>
              <a:gd name="T1" fmla="*/ 0 h 621"/>
              <a:gd name="T2" fmla="*/ 0 w 1"/>
              <a:gd name="T3" fmla="*/ 2147483647 h 621"/>
              <a:gd name="T4" fmla="*/ 0 w 1"/>
              <a:gd name="T5" fmla="*/ 0 h 621"/>
              <a:gd name="T6" fmla="*/ 0 60000 65536"/>
              <a:gd name="T7" fmla="*/ 0 60000 65536"/>
              <a:gd name="T8" fmla="*/ 0 60000 65536"/>
              <a:gd name="T9" fmla="*/ 0 w 1"/>
              <a:gd name="T10" fmla="*/ 0 h 621"/>
              <a:gd name="T11" fmla="*/ 1 w 1"/>
              <a:gd name="T12" fmla="*/ 621 h 6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21">
                <a:moveTo>
                  <a:pt x="0" y="0"/>
                </a:moveTo>
                <a:lnTo>
                  <a:pt x="0" y="6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0" name="Freeform 39"/>
          <p:cNvSpPr>
            <a:spLocks/>
          </p:cNvSpPr>
          <p:nvPr/>
        </p:nvSpPr>
        <p:spPr bwMode="auto">
          <a:xfrm>
            <a:off x="4391025" y="5262563"/>
            <a:ext cx="60325" cy="119062"/>
          </a:xfrm>
          <a:custGeom>
            <a:avLst/>
            <a:gdLst>
              <a:gd name="T0" fmla="*/ 2147483647 w 38"/>
              <a:gd name="T1" fmla="*/ 0 h 75"/>
              <a:gd name="T2" fmla="*/ 2147483647 w 38"/>
              <a:gd name="T3" fmla="*/ 2147483647 h 75"/>
              <a:gd name="T4" fmla="*/ 0 w 38"/>
              <a:gd name="T5" fmla="*/ 0 h 75"/>
              <a:gd name="T6" fmla="*/ 2147483647 w 38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5"/>
              <a:gd name="T14" fmla="*/ 38 w 38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5">
                <a:moveTo>
                  <a:pt x="37" y="0"/>
                </a:moveTo>
                <a:lnTo>
                  <a:pt x="19" y="74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1" name="Freeform 40"/>
          <p:cNvSpPr>
            <a:spLocks/>
          </p:cNvSpPr>
          <p:nvPr/>
        </p:nvSpPr>
        <p:spPr bwMode="auto">
          <a:xfrm>
            <a:off x="4989513" y="4383088"/>
            <a:ext cx="1093787" cy="998537"/>
          </a:xfrm>
          <a:custGeom>
            <a:avLst/>
            <a:gdLst>
              <a:gd name="T0" fmla="*/ 0 w 689"/>
              <a:gd name="T1" fmla="*/ 0 h 629"/>
              <a:gd name="T2" fmla="*/ 2147483647 w 689"/>
              <a:gd name="T3" fmla="*/ 2147483647 h 629"/>
              <a:gd name="T4" fmla="*/ 0 w 689"/>
              <a:gd name="T5" fmla="*/ 0 h 629"/>
              <a:gd name="T6" fmla="*/ 0 60000 65536"/>
              <a:gd name="T7" fmla="*/ 0 60000 65536"/>
              <a:gd name="T8" fmla="*/ 0 60000 65536"/>
              <a:gd name="T9" fmla="*/ 0 w 689"/>
              <a:gd name="T10" fmla="*/ 0 h 629"/>
              <a:gd name="T11" fmla="*/ 689 w 689"/>
              <a:gd name="T12" fmla="*/ 629 h 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9" h="629">
                <a:moveTo>
                  <a:pt x="0" y="0"/>
                </a:moveTo>
                <a:lnTo>
                  <a:pt x="688" y="62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2" name="Freeform 41"/>
          <p:cNvSpPr>
            <a:spLocks/>
          </p:cNvSpPr>
          <p:nvPr/>
        </p:nvSpPr>
        <p:spPr bwMode="auto">
          <a:xfrm>
            <a:off x="5975350" y="5280025"/>
            <a:ext cx="107950" cy="101600"/>
          </a:xfrm>
          <a:custGeom>
            <a:avLst/>
            <a:gdLst>
              <a:gd name="T0" fmla="*/ 2147483647 w 67"/>
              <a:gd name="T1" fmla="*/ 0 h 64"/>
              <a:gd name="T2" fmla="*/ 2147483647 w 67"/>
              <a:gd name="T3" fmla="*/ 2147483647 h 64"/>
              <a:gd name="T4" fmla="*/ 0 w 67"/>
              <a:gd name="T5" fmla="*/ 2147483647 h 64"/>
              <a:gd name="T6" fmla="*/ 2147483647 w 67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64"/>
              <a:gd name="T14" fmla="*/ 67 w 67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64">
                <a:moveTo>
                  <a:pt x="25" y="0"/>
                </a:moveTo>
                <a:lnTo>
                  <a:pt x="66" y="63"/>
                </a:lnTo>
                <a:lnTo>
                  <a:pt x="0" y="27"/>
                </a:lnTo>
                <a:lnTo>
                  <a:pt x="2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3" name="Freeform 42"/>
          <p:cNvSpPr>
            <a:spLocks/>
          </p:cNvSpPr>
          <p:nvPr/>
        </p:nvSpPr>
        <p:spPr bwMode="auto">
          <a:xfrm>
            <a:off x="5548313" y="4370388"/>
            <a:ext cx="2219325" cy="1011237"/>
          </a:xfrm>
          <a:custGeom>
            <a:avLst/>
            <a:gdLst>
              <a:gd name="T0" fmla="*/ 0 w 1398"/>
              <a:gd name="T1" fmla="*/ 0 h 637"/>
              <a:gd name="T2" fmla="*/ 2147483647 w 1398"/>
              <a:gd name="T3" fmla="*/ 2147483647 h 637"/>
              <a:gd name="T4" fmla="*/ 0 w 1398"/>
              <a:gd name="T5" fmla="*/ 0 h 637"/>
              <a:gd name="T6" fmla="*/ 0 60000 65536"/>
              <a:gd name="T7" fmla="*/ 0 60000 65536"/>
              <a:gd name="T8" fmla="*/ 0 60000 65536"/>
              <a:gd name="T9" fmla="*/ 0 w 1398"/>
              <a:gd name="T10" fmla="*/ 0 h 637"/>
              <a:gd name="T11" fmla="*/ 1398 w 1398"/>
              <a:gd name="T12" fmla="*/ 637 h 6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7">
                <a:moveTo>
                  <a:pt x="0" y="0"/>
                </a:moveTo>
                <a:lnTo>
                  <a:pt x="1397" y="63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4" name="Freeform 43"/>
          <p:cNvSpPr>
            <a:spLocks/>
          </p:cNvSpPr>
          <p:nvPr/>
        </p:nvSpPr>
        <p:spPr bwMode="auto">
          <a:xfrm>
            <a:off x="7648575" y="5303838"/>
            <a:ext cx="119063" cy="77787"/>
          </a:xfrm>
          <a:custGeom>
            <a:avLst/>
            <a:gdLst>
              <a:gd name="T0" fmla="*/ 2147483647 w 75"/>
              <a:gd name="T1" fmla="*/ 0 h 49"/>
              <a:gd name="T2" fmla="*/ 2147483647 w 75"/>
              <a:gd name="T3" fmla="*/ 2147483647 h 49"/>
              <a:gd name="T4" fmla="*/ 0 w 75"/>
              <a:gd name="T5" fmla="*/ 2147483647 h 49"/>
              <a:gd name="T6" fmla="*/ 2147483647 w 75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9"/>
              <a:gd name="T14" fmla="*/ 75 w 75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9">
                <a:moveTo>
                  <a:pt x="15" y="0"/>
                </a:moveTo>
                <a:lnTo>
                  <a:pt x="74" y="48"/>
                </a:lnTo>
                <a:lnTo>
                  <a:pt x="0" y="34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5" name="Rectangle 44"/>
          <p:cNvSpPr>
            <a:spLocks noChangeArrowheads="1"/>
          </p:cNvSpPr>
          <p:nvPr/>
        </p:nvSpPr>
        <p:spPr bwMode="auto">
          <a:xfrm>
            <a:off x="2797175" y="3502025"/>
            <a:ext cx="5445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ΡΙΖΑ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63536" name="Rectangle 45"/>
          <p:cNvSpPr>
            <a:spLocks noChangeArrowheads="1"/>
          </p:cNvSpPr>
          <p:nvPr/>
        </p:nvSpPr>
        <p:spPr bwMode="auto">
          <a:xfrm>
            <a:off x="39576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63537" name="Rectangle 46"/>
          <p:cNvSpPr>
            <a:spLocks noChangeArrowheads="1"/>
          </p:cNvSpPr>
          <p:nvPr/>
        </p:nvSpPr>
        <p:spPr bwMode="auto">
          <a:xfrm>
            <a:off x="4514850" y="404812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FF3300"/>
                </a:solidFill>
              </a:rPr>
              <a:t>24</a:t>
            </a:r>
          </a:p>
        </p:txBody>
      </p:sp>
      <p:sp>
        <p:nvSpPr>
          <p:cNvPr id="63538" name="Rectangle 47"/>
          <p:cNvSpPr>
            <a:spLocks noChangeArrowheads="1"/>
          </p:cNvSpPr>
          <p:nvPr/>
        </p:nvSpPr>
        <p:spPr bwMode="auto">
          <a:xfrm>
            <a:off x="5084763" y="40370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63539" name="Rectangle 48"/>
          <p:cNvSpPr>
            <a:spLocks noChangeArrowheads="1"/>
          </p:cNvSpPr>
          <p:nvPr/>
        </p:nvSpPr>
        <p:spPr bwMode="auto">
          <a:xfrm>
            <a:off x="346075" y="5426075"/>
            <a:ext cx="31273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63540" name="Rectangle 49"/>
          <p:cNvSpPr>
            <a:spLocks noChangeArrowheads="1"/>
          </p:cNvSpPr>
          <p:nvPr/>
        </p:nvSpPr>
        <p:spPr bwMode="auto">
          <a:xfrm>
            <a:off x="727075" y="54149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63541" name="Rectangle 50"/>
          <p:cNvSpPr>
            <a:spLocks noChangeArrowheads="1"/>
          </p:cNvSpPr>
          <p:nvPr/>
        </p:nvSpPr>
        <p:spPr bwMode="auto">
          <a:xfrm>
            <a:off x="1100138" y="5414963"/>
            <a:ext cx="3143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63542" name="Rectangle 51"/>
          <p:cNvSpPr>
            <a:spLocks noChangeArrowheads="1"/>
          </p:cNvSpPr>
          <p:nvPr/>
        </p:nvSpPr>
        <p:spPr bwMode="auto">
          <a:xfrm>
            <a:off x="1471613" y="5426075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63543" name="Rectangle 52"/>
          <p:cNvSpPr>
            <a:spLocks noChangeArrowheads="1"/>
          </p:cNvSpPr>
          <p:nvPr/>
        </p:nvSpPr>
        <p:spPr bwMode="auto">
          <a:xfrm>
            <a:off x="200660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63544" name="Rectangle 53"/>
          <p:cNvSpPr>
            <a:spLocks noChangeArrowheads="1"/>
          </p:cNvSpPr>
          <p:nvPr/>
        </p:nvSpPr>
        <p:spPr bwMode="auto">
          <a:xfrm>
            <a:off x="23685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63545" name="Rectangle 54"/>
          <p:cNvSpPr>
            <a:spLocks noChangeArrowheads="1"/>
          </p:cNvSpPr>
          <p:nvPr/>
        </p:nvSpPr>
        <p:spPr bwMode="auto">
          <a:xfrm>
            <a:off x="37036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19*</a:t>
            </a:r>
          </a:p>
        </p:txBody>
      </p:sp>
      <p:sp>
        <p:nvSpPr>
          <p:cNvPr id="63546" name="Rectangle 55"/>
          <p:cNvSpPr>
            <a:spLocks noChangeArrowheads="1"/>
          </p:cNvSpPr>
          <p:nvPr/>
        </p:nvSpPr>
        <p:spPr bwMode="auto">
          <a:xfrm>
            <a:off x="404971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20*</a:t>
            </a:r>
          </a:p>
        </p:txBody>
      </p:sp>
      <p:sp>
        <p:nvSpPr>
          <p:cNvPr id="63547" name="Rectangle 56"/>
          <p:cNvSpPr>
            <a:spLocks noChangeArrowheads="1"/>
          </p:cNvSpPr>
          <p:nvPr/>
        </p:nvSpPr>
        <p:spPr bwMode="auto">
          <a:xfrm>
            <a:off x="441166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63548" name="Rectangle 57"/>
          <p:cNvSpPr>
            <a:spLocks noChangeArrowheads="1"/>
          </p:cNvSpPr>
          <p:nvPr/>
        </p:nvSpPr>
        <p:spPr bwMode="auto">
          <a:xfrm>
            <a:off x="5338763" y="54149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FF3300"/>
                </a:solidFill>
              </a:rPr>
              <a:t>24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63549" name="Rectangle 58"/>
          <p:cNvSpPr>
            <a:spLocks noChangeArrowheads="1"/>
          </p:cNvSpPr>
          <p:nvPr/>
        </p:nvSpPr>
        <p:spPr bwMode="auto">
          <a:xfrm>
            <a:off x="57229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63550" name="Rectangle 59"/>
          <p:cNvSpPr>
            <a:spLocks noChangeArrowheads="1"/>
          </p:cNvSpPr>
          <p:nvPr/>
        </p:nvSpPr>
        <p:spPr bwMode="auto">
          <a:xfrm>
            <a:off x="6069013" y="5426075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63551" name="Rectangle 60"/>
          <p:cNvSpPr>
            <a:spLocks noChangeArrowheads="1"/>
          </p:cNvSpPr>
          <p:nvPr/>
        </p:nvSpPr>
        <p:spPr bwMode="auto">
          <a:xfrm>
            <a:off x="7013575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63552" name="Rectangle 61"/>
          <p:cNvSpPr>
            <a:spLocks noChangeArrowheads="1"/>
          </p:cNvSpPr>
          <p:nvPr/>
        </p:nvSpPr>
        <p:spPr bwMode="auto">
          <a:xfrm>
            <a:off x="73850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63553" name="Rectangle 62"/>
          <p:cNvSpPr>
            <a:spLocks noChangeArrowheads="1"/>
          </p:cNvSpPr>
          <p:nvPr/>
        </p:nvSpPr>
        <p:spPr bwMode="auto">
          <a:xfrm>
            <a:off x="7743825" y="5414963"/>
            <a:ext cx="4000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63554" name="Rectangle 63"/>
          <p:cNvSpPr>
            <a:spLocks noChangeArrowheads="1"/>
          </p:cNvSpPr>
          <p:nvPr/>
        </p:nvSpPr>
        <p:spPr bwMode="auto">
          <a:xfrm>
            <a:off x="8115300" y="540385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63555" name="Rectangle 64"/>
          <p:cNvSpPr>
            <a:spLocks noChangeArrowheads="1"/>
          </p:cNvSpPr>
          <p:nvPr/>
        </p:nvSpPr>
        <p:spPr bwMode="auto">
          <a:xfrm>
            <a:off x="34242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63556" name="Line 65"/>
          <p:cNvSpPr>
            <a:spLocks noChangeShapeType="1"/>
          </p:cNvSpPr>
          <p:nvPr/>
        </p:nvSpPr>
        <p:spPr bwMode="auto">
          <a:xfrm>
            <a:off x="3657600" y="35052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57" name="Arc 66"/>
          <p:cNvSpPr>
            <a:spLocks/>
          </p:cNvSpPr>
          <p:nvPr/>
        </p:nvSpPr>
        <p:spPr bwMode="auto">
          <a:xfrm rot="-2580000">
            <a:off x="34290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58" name="Arc 67"/>
          <p:cNvSpPr>
            <a:spLocks/>
          </p:cNvSpPr>
          <p:nvPr/>
        </p:nvSpPr>
        <p:spPr bwMode="auto">
          <a:xfrm rot="-2580000">
            <a:off x="16764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59" name="Arc 68"/>
          <p:cNvSpPr>
            <a:spLocks/>
          </p:cNvSpPr>
          <p:nvPr/>
        </p:nvSpPr>
        <p:spPr bwMode="auto">
          <a:xfrm rot="-2580000">
            <a:off x="50292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60" name="Arc 69"/>
          <p:cNvSpPr>
            <a:spLocks/>
          </p:cNvSpPr>
          <p:nvPr/>
        </p:nvSpPr>
        <p:spPr bwMode="auto">
          <a:xfrm rot="-2580000">
            <a:off x="67056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7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107743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E898BC-EFB7-4EC8-A3B1-2DFDCCA6E757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66567" name="Text Box 4"/>
          <p:cNvSpPr txBox="1">
            <a:spLocks noChangeArrowheads="1"/>
          </p:cNvSpPr>
          <p:nvPr/>
        </p:nvSpPr>
        <p:spPr bwMode="auto">
          <a:xfrm>
            <a:off x="990600" y="26670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1. Αναζήτηση του φύλλου για εισαγωγή: έστω φύλλο </a:t>
            </a:r>
            <a:r>
              <a:rPr lang="en-US">
                <a:latin typeface="Calibri" pitchFamily="34" charset="0"/>
              </a:rPr>
              <a:t>P</a:t>
            </a:r>
            <a:endParaRPr lang="el-GR">
              <a:latin typeface="Calibri" pitchFamily="34" charset="0"/>
            </a:endParaRPr>
          </a:p>
        </p:txBody>
      </p:sp>
      <p:sp>
        <p:nvSpPr>
          <p:cNvPr id="66568" name="Text Box 5"/>
          <p:cNvSpPr txBox="1">
            <a:spLocks noChangeArrowheads="1"/>
          </p:cNvSpPr>
          <p:nvPr/>
        </p:nvSpPr>
        <p:spPr bwMode="auto">
          <a:xfrm>
            <a:off x="990600" y="3429000"/>
            <a:ext cx="6324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2. Εισαγωγή τιμής Κ στο κόμβο </a:t>
            </a:r>
            <a:r>
              <a:rPr lang="en-US">
                <a:latin typeface="Calibri" pitchFamily="34" charset="0"/>
              </a:rPr>
              <a:t>P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     Αν ο κόμβος-φύλλο δεν είναι γεμάτος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εισαγωγή της τιμής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42891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CDAA63-3AFB-4A77-AFEB-7E2C599084CF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901123" name="Text Box 3"/>
          <p:cNvSpPr txBox="1">
            <a:spLocks noChangeArrowheads="1"/>
          </p:cNvSpPr>
          <p:nvPr/>
        </p:nvSpPr>
        <p:spPr bwMode="auto">
          <a:xfrm>
            <a:off x="437561" y="1540496"/>
            <a:ext cx="8382000" cy="2043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 ο </a:t>
            </a:r>
            <a:r>
              <a:rPr lang="el-GR" u="sng" dirty="0">
                <a:latin typeface="Calibri" pitchFamily="34" charset="0"/>
              </a:rPr>
              <a:t>κόμβος-φύλλο</a:t>
            </a:r>
            <a:r>
              <a:rPr lang="el-GR" dirty="0">
                <a:latin typeface="Calibri" pitchFamily="34" charset="0"/>
              </a:rPr>
              <a:t> είναι γεμάτος (έχει </a:t>
            </a:r>
            <a:r>
              <a:rPr lang="en-US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εγγραφές)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διάσπαση του κόμβου: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-- οι πρώτες  </a:t>
            </a:r>
            <a:r>
              <a:rPr lang="en-US" dirty="0">
                <a:latin typeface="Calibri" pitchFamily="34" charset="0"/>
              </a:rPr>
              <a:t>k =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</a:t>
            </a:r>
            <a:r>
              <a:rPr lang="en-US" dirty="0">
                <a:latin typeface="Calibri" pitchFamily="34" charset="0"/>
              </a:rPr>
              <a:t>(</a:t>
            </a:r>
            <a:r>
              <a:rPr lang="en-US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dirty="0">
                <a:latin typeface="Calibri" pitchFamily="34" charset="0"/>
              </a:rPr>
              <a:t>+ 1)/2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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παραμένουν στον κόμβο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-- οι υπόλοιπες σε καινούργιο κόμβο</a:t>
            </a:r>
          </a:p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-- εισαγωγή 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αντιγραφή</a:t>
            </a:r>
            <a:r>
              <a:rPr lang="el-GR" dirty="0">
                <a:latin typeface="Calibri" pitchFamily="34" charset="0"/>
              </a:rPr>
              <a:t>) της </a:t>
            </a:r>
            <a:r>
              <a:rPr lang="en-US" dirty="0">
                <a:latin typeface="Calibri" pitchFamily="34" charset="0"/>
              </a:rPr>
              <a:t>k+1-</a:t>
            </a:r>
            <a:r>
              <a:rPr lang="el-GR" dirty="0" err="1">
                <a:latin typeface="Calibri" pitchFamily="34" charset="0"/>
              </a:rPr>
              <a:t>οστής</a:t>
            </a:r>
            <a:r>
              <a:rPr lang="el-GR" dirty="0">
                <a:latin typeface="Calibri" pitchFamily="34" charset="0"/>
              </a:rPr>
              <a:t> τιμής (</a:t>
            </a:r>
            <a:r>
              <a:rPr lang="el-GR" dirty="0" err="1">
                <a:latin typeface="Calibri" pitchFamily="34" charset="0"/>
              </a:rPr>
              <a:t>K</a:t>
            </a:r>
            <a:r>
              <a:rPr lang="el-GR" baseline="-25000" dirty="0" err="1">
                <a:latin typeface="Calibri" pitchFamily="34" charset="0"/>
              </a:rPr>
              <a:t>k</a:t>
            </a:r>
            <a:r>
              <a:rPr lang="en-US" baseline="-25000" dirty="0">
                <a:latin typeface="Calibri" pitchFamily="34" charset="0"/>
              </a:rPr>
              <a:t>+1</a:t>
            </a:r>
            <a:r>
              <a:rPr lang="el-GR" dirty="0">
                <a:latin typeface="Calibri" pitchFamily="34" charset="0"/>
              </a:rPr>
              <a:t>) στο </a:t>
            </a:r>
            <a:r>
              <a:rPr lang="el-GR" dirty="0" smtClean="0">
                <a:latin typeface="Calibri" pitchFamily="34" charset="0"/>
              </a:rPr>
              <a:t>γονέα 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12423" y="3868917"/>
            <a:ext cx="80772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 ένας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u="sng" dirty="0">
                <a:latin typeface="Calibri" pitchFamily="34" charset="0"/>
              </a:rPr>
              <a:t>εσωτερικός κόμβος</a:t>
            </a:r>
            <a:r>
              <a:rPr lang="el-GR" dirty="0">
                <a:latin typeface="Calibri" pitchFamily="34" charset="0"/>
              </a:rPr>
              <a:t> είναι γεμάτος (έχει  </a:t>
            </a:r>
            <a:r>
              <a:rPr lang="en-US" dirty="0">
                <a:latin typeface="Calibri" pitchFamily="34" charset="0"/>
              </a:rPr>
              <a:t>p </a:t>
            </a:r>
            <a:r>
              <a:rPr lang="en-US" dirty="0" err="1">
                <a:latin typeface="Calibri" pitchFamily="34" charset="0"/>
              </a:rPr>
              <a:t>εγγραφές</a:t>
            </a:r>
            <a:r>
              <a:rPr lang="en-US" dirty="0">
                <a:latin typeface="Calibri" pitchFamily="34" charset="0"/>
              </a:rPr>
              <a:t>)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</a:t>
            </a:r>
            <a:r>
              <a:rPr lang="el-GR" dirty="0">
                <a:latin typeface="Calibri" pitchFamily="34" charset="0"/>
              </a:rPr>
              <a:t>διάσπαση του κόμβου: </a:t>
            </a:r>
            <a:r>
              <a:rPr lang="en-US" dirty="0">
                <a:latin typeface="Calibri" pitchFamily="34" charset="0"/>
              </a:rPr>
              <a:t>    </a:t>
            </a: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k =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 </a:t>
            </a:r>
            <a:r>
              <a:rPr lang="el-GR" dirty="0">
                <a:latin typeface="Calibri" pitchFamily="34" charset="0"/>
                <a:sym typeface="Symbol" pitchFamily="18" charset="2"/>
              </a:rPr>
              <a:t>(</a:t>
            </a:r>
            <a:r>
              <a:rPr lang="en-US" dirty="0">
                <a:latin typeface="Calibri" pitchFamily="34" charset="0"/>
              </a:rPr>
              <a:t>(p+1)/2)</a:t>
            </a:r>
            <a:r>
              <a:rPr lang="en-US" dirty="0">
                <a:latin typeface="Calibri" pitchFamily="34" charset="0"/>
                <a:sym typeface="Symbol" pitchFamily="18" charset="2"/>
              </a:rPr>
              <a:t> </a:t>
            </a:r>
            <a:r>
              <a:rPr lang="en-US" dirty="0"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 -- οι εγγραφές μέχρι το </a:t>
            </a:r>
            <a:r>
              <a:rPr lang="en-US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k</a:t>
            </a:r>
            <a:r>
              <a:rPr lang="en-US" baseline="-25000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(μετά την εισαγωγή) </a:t>
            </a:r>
            <a:r>
              <a:rPr lang="en-US" dirty="0" err="1" smtClean="0">
                <a:latin typeface="Calibri" pitchFamily="34" charset="0"/>
              </a:rPr>
              <a:t>παραμένουν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στον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κόμβο</a:t>
            </a:r>
            <a:endParaRPr lang="en-US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 -- η k+1-</a:t>
            </a:r>
            <a:r>
              <a:rPr lang="el-GR" dirty="0" err="1">
                <a:latin typeface="Calibri" pitchFamily="34" charset="0"/>
              </a:rPr>
              <a:t>οστή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K</a:t>
            </a:r>
            <a:r>
              <a:rPr lang="el-GR" baseline="-25000" dirty="0" err="1">
                <a:latin typeface="Calibri" pitchFamily="34" charset="0"/>
              </a:rPr>
              <a:t>k</a:t>
            </a:r>
            <a:r>
              <a:rPr lang="en-US" baseline="-25000" dirty="0">
                <a:latin typeface="Calibri" pitchFamily="34" charset="0"/>
              </a:rPr>
              <a:t>+1</a:t>
            </a:r>
            <a:r>
              <a:rPr lang="el-GR" dirty="0">
                <a:latin typeface="Calibri" pitchFamily="34" charset="0"/>
              </a:rPr>
              <a:t> τιμή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μεταφέρεται (δεν αντιγράφεται) </a:t>
            </a:r>
            <a:r>
              <a:rPr lang="el-GR" dirty="0" smtClean="0">
                <a:latin typeface="Calibri" pitchFamily="34" charset="0"/>
              </a:rPr>
              <a:t>στον </a:t>
            </a:r>
            <a:r>
              <a:rPr lang="el-GR" dirty="0">
                <a:latin typeface="Calibri" pitchFamily="34" charset="0"/>
              </a:rPr>
              <a:t>πατέρα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 -- οι υπόλοιπες σε καινούργιο κόμβο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71376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23" grpId="0" autoUpdateAnimBg="0"/>
      <p:bldP spid="7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37F9B2-F491-4B07-88C9-1E0FBBA21987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6963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963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963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2708275"/>
            <a:ext cx="7986713" cy="1101725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l-GR" sz="2000" smtClean="0">
                <a:latin typeface="Calibri" pitchFamily="34" charset="0"/>
              </a:rPr>
              <a:t>Οι διασπάσεις κόμβων (εκτός ρίζας)</a:t>
            </a:r>
            <a:r>
              <a:rPr lang="en-US" sz="2000" smtClean="0">
                <a:latin typeface="Calibri" pitchFamily="34" charset="0"/>
              </a:rPr>
              <a:t> “</a:t>
            </a:r>
            <a:r>
              <a:rPr lang="el-GR" sz="2000" smtClean="0">
                <a:latin typeface="Calibri" pitchFamily="34" charset="0"/>
              </a:rPr>
              <a:t>μεγαλώνουν</a:t>
            </a:r>
            <a:r>
              <a:rPr lang="en-US" sz="2000" smtClean="0">
                <a:latin typeface="Calibri" pitchFamily="34" charset="0"/>
              </a:rPr>
              <a:t>” </a:t>
            </a:r>
            <a:r>
              <a:rPr lang="el-GR" sz="2000" smtClean="0">
                <a:latin typeface="Calibri" pitchFamily="34" charset="0"/>
              </a:rPr>
              <a:t>το δέντρο</a:t>
            </a:r>
          </a:p>
          <a:p>
            <a:pPr eaLnBrk="1" hangingPunct="1">
              <a:buFont typeface="Wingdings" pitchFamily="2" charset="2"/>
              <a:buNone/>
            </a:pPr>
            <a:endParaRPr lang="el-GR" sz="200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l-GR" sz="2000" smtClean="0">
                <a:latin typeface="Calibri" pitchFamily="34" charset="0"/>
              </a:rPr>
              <a:t>Η διάσπαση της ρίζας </a:t>
            </a:r>
            <a:r>
              <a:rPr lang="en-US" sz="2000" smtClean="0">
                <a:latin typeface="Calibri" pitchFamily="34" charset="0"/>
              </a:rPr>
              <a:t>“</a:t>
            </a:r>
            <a:r>
              <a:rPr lang="el-GR" sz="2000" smtClean="0">
                <a:latin typeface="Calibri" pitchFamily="34" charset="0"/>
              </a:rPr>
              <a:t> υψώνει </a:t>
            </a:r>
            <a:r>
              <a:rPr lang="en-US" sz="2000" smtClean="0">
                <a:latin typeface="Calibri" pitchFamily="34" charset="0"/>
              </a:rPr>
              <a:t>”</a:t>
            </a:r>
            <a:r>
              <a:rPr lang="el-GR" sz="2000" smtClean="0">
                <a:latin typeface="Calibri" pitchFamily="34" charset="0"/>
              </a:rPr>
              <a:t> το δέντρο</a:t>
            </a:r>
            <a:endParaRPr lang="en-US" sz="2000" smtClean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7972564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40F992-FED6-434D-B018-AB0D54E9701F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323850" y="2420938"/>
            <a:ext cx="8064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5, </a:t>
            </a:r>
            <a:r>
              <a:rPr lang="el-GR" sz="1800">
                <a:latin typeface="Calibri" pitchFamily="34" charset="0"/>
              </a:rPr>
              <a:t>9</a:t>
            </a:r>
            <a:r>
              <a:rPr lang="en-US" sz="1800">
                <a:latin typeface="Calibri" pitchFamily="34" charset="0"/>
              </a:rPr>
              <a:t>, 7, 14, </a:t>
            </a:r>
            <a:r>
              <a:rPr lang="el-GR" sz="1800">
                <a:latin typeface="Calibri" pitchFamily="34" charset="0"/>
              </a:rPr>
              <a:t>6, </a:t>
            </a:r>
            <a:r>
              <a:rPr lang="en-US" sz="1800">
                <a:latin typeface="Calibri" pitchFamily="34" charset="0"/>
              </a:rPr>
              <a:t>19, 10 </a:t>
            </a:r>
            <a:r>
              <a:rPr lang="el-GR" sz="1800">
                <a:latin typeface="Calibri" pitchFamily="34" charset="0"/>
              </a:rPr>
              <a:t>και τάξη ρ = 3 (</a:t>
            </a:r>
            <a:r>
              <a:rPr lang="en-US" sz="1800">
                <a:latin typeface="Calibri" pitchFamily="34" charset="0"/>
              </a:rPr>
              <a:t>2 </a:t>
            </a:r>
            <a:r>
              <a:rPr lang="el-GR" sz="1800">
                <a:latin typeface="Calibri" pitchFamily="34" charset="0"/>
              </a:rPr>
              <a:t>τιμές ανά κόμβο, 3 δείκτες </a:t>
            </a:r>
            <a:r>
              <a:rPr lang="en-US" sz="1800">
                <a:latin typeface="Calibri" pitchFamily="34" charset="0"/>
              </a:rPr>
              <a:t>block </a:t>
            </a:r>
            <a:r>
              <a:rPr lang="el-GR" sz="1800">
                <a:latin typeface="Calibri" pitchFamily="34" charset="0"/>
              </a:rPr>
              <a:t>ευρετηρίου)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και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sz="1800" baseline="-25000">
                <a:latin typeface="Calibri" pitchFamily="34" charset="0"/>
              </a:rPr>
              <a:t>leaf</a:t>
            </a:r>
            <a:r>
              <a:rPr lang="en-US" sz="1800">
                <a:latin typeface="Calibri" pitchFamily="34" charset="0"/>
              </a:rPr>
              <a:t> = 2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70663" name="Text Box 4"/>
          <p:cNvSpPr txBox="1">
            <a:spLocks noChangeArrowheads="1"/>
          </p:cNvSpPr>
          <p:nvPr/>
        </p:nvSpPr>
        <p:spPr bwMode="auto">
          <a:xfrm>
            <a:off x="1763713" y="2420938"/>
            <a:ext cx="316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43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FB14E8-36AA-4A66-ACEE-01CD9EB27D09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7168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68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68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11188" y="1981200"/>
            <a:ext cx="8050212" cy="563563"/>
          </a:xfrm>
          <a:noFill/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r>
              <a:rPr lang="el-GR" sz="1900" smtClean="0"/>
              <a:t>     Εισαγωγή της καταχώρησης 8*</a:t>
            </a:r>
            <a:endParaRPr lang="en-US" sz="1900" smtClean="0"/>
          </a:p>
        </p:txBody>
      </p:sp>
      <p:sp>
        <p:nvSpPr>
          <p:cNvPr id="71688" name="Freeform 5"/>
          <p:cNvSpPr>
            <a:spLocks/>
          </p:cNvSpPr>
          <p:nvPr/>
        </p:nvSpPr>
        <p:spPr bwMode="auto">
          <a:xfrm>
            <a:off x="3271838" y="3978275"/>
            <a:ext cx="557212" cy="465138"/>
          </a:xfrm>
          <a:custGeom>
            <a:avLst/>
            <a:gdLst>
              <a:gd name="T0" fmla="*/ 0 w 351"/>
              <a:gd name="T1" fmla="*/ 2147483647 h 293"/>
              <a:gd name="T2" fmla="*/ 0 w 351"/>
              <a:gd name="T3" fmla="*/ 0 h 293"/>
              <a:gd name="T4" fmla="*/ 2147483647 w 351"/>
              <a:gd name="T5" fmla="*/ 0 h 293"/>
              <a:gd name="T6" fmla="*/ 2147483647 w 351"/>
              <a:gd name="T7" fmla="*/ 2147483647 h 293"/>
              <a:gd name="T8" fmla="*/ 0 w 351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"/>
              <a:gd name="T16" fmla="*/ 0 h 293"/>
              <a:gd name="T17" fmla="*/ 351 w 351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" h="293">
                <a:moveTo>
                  <a:pt x="0" y="292"/>
                </a:moveTo>
                <a:lnTo>
                  <a:pt x="0" y="0"/>
                </a:lnTo>
                <a:lnTo>
                  <a:pt x="350" y="0"/>
                </a:lnTo>
                <a:lnTo>
                  <a:pt x="350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89" name="Freeform 6"/>
          <p:cNvSpPr>
            <a:spLocks/>
          </p:cNvSpPr>
          <p:nvPr/>
        </p:nvSpPr>
        <p:spPr bwMode="auto">
          <a:xfrm>
            <a:off x="336550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0" name="Freeform 7"/>
          <p:cNvSpPr>
            <a:spLocks/>
          </p:cNvSpPr>
          <p:nvPr/>
        </p:nvSpPr>
        <p:spPr bwMode="auto">
          <a:xfrm>
            <a:off x="3827463" y="3978275"/>
            <a:ext cx="560387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1" name="Freeform 8"/>
          <p:cNvSpPr>
            <a:spLocks/>
          </p:cNvSpPr>
          <p:nvPr/>
        </p:nvSpPr>
        <p:spPr bwMode="auto">
          <a:xfrm>
            <a:off x="3922713" y="3978275"/>
            <a:ext cx="1587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2" name="Freeform 9"/>
          <p:cNvSpPr>
            <a:spLocks/>
          </p:cNvSpPr>
          <p:nvPr/>
        </p:nvSpPr>
        <p:spPr bwMode="auto">
          <a:xfrm>
            <a:off x="4386263" y="3978275"/>
            <a:ext cx="558800" cy="465138"/>
          </a:xfrm>
          <a:custGeom>
            <a:avLst/>
            <a:gdLst>
              <a:gd name="T0" fmla="*/ 0 w 352"/>
              <a:gd name="T1" fmla="*/ 2147483647 h 293"/>
              <a:gd name="T2" fmla="*/ 0 w 352"/>
              <a:gd name="T3" fmla="*/ 0 h 293"/>
              <a:gd name="T4" fmla="*/ 2147483647 w 352"/>
              <a:gd name="T5" fmla="*/ 0 h 293"/>
              <a:gd name="T6" fmla="*/ 2147483647 w 352"/>
              <a:gd name="T7" fmla="*/ 2147483647 h 293"/>
              <a:gd name="T8" fmla="*/ 0 w 352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3" name="Freeform 10"/>
          <p:cNvSpPr>
            <a:spLocks/>
          </p:cNvSpPr>
          <p:nvPr/>
        </p:nvSpPr>
        <p:spPr bwMode="auto">
          <a:xfrm>
            <a:off x="4479925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4" name="Freeform 11"/>
          <p:cNvSpPr>
            <a:spLocks/>
          </p:cNvSpPr>
          <p:nvPr/>
        </p:nvSpPr>
        <p:spPr bwMode="auto">
          <a:xfrm>
            <a:off x="4943475" y="3978275"/>
            <a:ext cx="560388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5" name="Freeform 12"/>
          <p:cNvSpPr>
            <a:spLocks/>
          </p:cNvSpPr>
          <p:nvPr/>
        </p:nvSpPr>
        <p:spPr bwMode="auto">
          <a:xfrm>
            <a:off x="503555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6" name="Freeform 13"/>
          <p:cNvSpPr>
            <a:spLocks/>
          </p:cNvSpPr>
          <p:nvPr/>
        </p:nvSpPr>
        <p:spPr bwMode="auto">
          <a:xfrm>
            <a:off x="5502275" y="3978275"/>
            <a:ext cx="93663" cy="465138"/>
          </a:xfrm>
          <a:custGeom>
            <a:avLst/>
            <a:gdLst>
              <a:gd name="T0" fmla="*/ 0 w 59"/>
              <a:gd name="T1" fmla="*/ 2147483647 h 293"/>
              <a:gd name="T2" fmla="*/ 0 w 59"/>
              <a:gd name="T3" fmla="*/ 0 h 293"/>
              <a:gd name="T4" fmla="*/ 2147483647 w 59"/>
              <a:gd name="T5" fmla="*/ 0 h 293"/>
              <a:gd name="T6" fmla="*/ 2147483647 w 59"/>
              <a:gd name="T7" fmla="*/ 2147483647 h 293"/>
              <a:gd name="T8" fmla="*/ 0 w 59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293"/>
              <a:gd name="T17" fmla="*/ 59 w 59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293">
                <a:moveTo>
                  <a:pt x="0" y="292"/>
                </a:moveTo>
                <a:lnTo>
                  <a:pt x="0" y="0"/>
                </a:lnTo>
                <a:lnTo>
                  <a:pt x="58" y="0"/>
                </a:lnTo>
                <a:lnTo>
                  <a:pt x="58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7" name="Freeform 14"/>
          <p:cNvSpPr>
            <a:spLocks/>
          </p:cNvSpPr>
          <p:nvPr/>
        </p:nvSpPr>
        <p:spPr bwMode="auto">
          <a:xfrm>
            <a:off x="70358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8" name="Freeform 15"/>
          <p:cNvSpPr>
            <a:spLocks/>
          </p:cNvSpPr>
          <p:nvPr/>
        </p:nvSpPr>
        <p:spPr bwMode="auto">
          <a:xfrm>
            <a:off x="7405688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9" name="Freeform 16"/>
          <p:cNvSpPr>
            <a:spLocks/>
          </p:cNvSpPr>
          <p:nvPr/>
        </p:nvSpPr>
        <p:spPr bwMode="auto">
          <a:xfrm>
            <a:off x="7778750" y="5413375"/>
            <a:ext cx="373063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0" name="Freeform 17"/>
          <p:cNvSpPr>
            <a:spLocks/>
          </p:cNvSpPr>
          <p:nvPr/>
        </p:nvSpPr>
        <p:spPr bwMode="auto">
          <a:xfrm>
            <a:off x="8150225" y="5413375"/>
            <a:ext cx="371475" cy="373063"/>
          </a:xfrm>
          <a:custGeom>
            <a:avLst/>
            <a:gdLst>
              <a:gd name="T0" fmla="*/ 0 w 234"/>
              <a:gd name="T1" fmla="*/ 2147483647 h 235"/>
              <a:gd name="T2" fmla="*/ 0 w 234"/>
              <a:gd name="T3" fmla="*/ 0 h 235"/>
              <a:gd name="T4" fmla="*/ 2147483647 w 234"/>
              <a:gd name="T5" fmla="*/ 0 h 235"/>
              <a:gd name="T6" fmla="*/ 2147483647 w 234"/>
              <a:gd name="T7" fmla="*/ 2147483647 h 235"/>
              <a:gd name="T8" fmla="*/ 0 w 234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4"/>
              <a:gd name="T16" fmla="*/ 0 h 235"/>
              <a:gd name="T17" fmla="*/ 234 w 234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" h="235">
                <a:moveTo>
                  <a:pt x="0" y="234"/>
                </a:moveTo>
                <a:lnTo>
                  <a:pt x="0" y="0"/>
                </a:lnTo>
                <a:lnTo>
                  <a:pt x="233" y="0"/>
                </a:lnTo>
                <a:lnTo>
                  <a:pt x="233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1" name="Freeform 18"/>
          <p:cNvSpPr>
            <a:spLocks/>
          </p:cNvSpPr>
          <p:nvPr/>
        </p:nvSpPr>
        <p:spPr bwMode="auto">
          <a:xfrm>
            <a:off x="34607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2" name="Freeform 19"/>
          <p:cNvSpPr>
            <a:spLocks/>
          </p:cNvSpPr>
          <p:nvPr/>
        </p:nvSpPr>
        <p:spPr bwMode="auto">
          <a:xfrm>
            <a:off x="7175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3" name="Freeform 20"/>
          <p:cNvSpPr>
            <a:spLocks/>
          </p:cNvSpPr>
          <p:nvPr/>
        </p:nvSpPr>
        <p:spPr bwMode="auto">
          <a:xfrm>
            <a:off x="10890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4" name="Freeform 21"/>
          <p:cNvSpPr>
            <a:spLocks/>
          </p:cNvSpPr>
          <p:nvPr/>
        </p:nvSpPr>
        <p:spPr bwMode="auto">
          <a:xfrm>
            <a:off x="1458913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5" name="Freeform 22"/>
          <p:cNvSpPr>
            <a:spLocks/>
          </p:cNvSpPr>
          <p:nvPr/>
        </p:nvSpPr>
        <p:spPr bwMode="auto">
          <a:xfrm>
            <a:off x="2016125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6" name="Freeform 23"/>
          <p:cNvSpPr>
            <a:spLocks/>
          </p:cNvSpPr>
          <p:nvPr/>
        </p:nvSpPr>
        <p:spPr bwMode="auto">
          <a:xfrm>
            <a:off x="239077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7" name="Freeform 24"/>
          <p:cNvSpPr>
            <a:spLocks/>
          </p:cNvSpPr>
          <p:nvPr/>
        </p:nvSpPr>
        <p:spPr bwMode="auto">
          <a:xfrm>
            <a:off x="27606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8" name="Freeform 25"/>
          <p:cNvSpPr>
            <a:spLocks/>
          </p:cNvSpPr>
          <p:nvPr/>
        </p:nvSpPr>
        <p:spPr bwMode="auto">
          <a:xfrm>
            <a:off x="31337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9" name="Freeform 26"/>
          <p:cNvSpPr>
            <a:spLocks/>
          </p:cNvSpPr>
          <p:nvPr/>
        </p:nvSpPr>
        <p:spPr bwMode="auto">
          <a:xfrm>
            <a:off x="36893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0" name="Freeform 27"/>
          <p:cNvSpPr>
            <a:spLocks/>
          </p:cNvSpPr>
          <p:nvPr/>
        </p:nvSpPr>
        <p:spPr bwMode="auto">
          <a:xfrm>
            <a:off x="40608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1" name="Freeform 28"/>
          <p:cNvSpPr>
            <a:spLocks/>
          </p:cNvSpPr>
          <p:nvPr/>
        </p:nvSpPr>
        <p:spPr bwMode="auto">
          <a:xfrm>
            <a:off x="4432300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2" name="Freeform 29"/>
          <p:cNvSpPr>
            <a:spLocks/>
          </p:cNvSpPr>
          <p:nvPr/>
        </p:nvSpPr>
        <p:spPr bwMode="auto">
          <a:xfrm>
            <a:off x="48053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3" name="Freeform 30"/>
          <p:cNvSpPr>
            <a:spLocks/>
          </p:cNvSpPr>
          <p:nvPr/>
        </p:nvSpPr>
        <p:spPr bwMode="auto">
          <a:xfrm>
            <a:off x="5360988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4" name="Freeform 31"/>
          <p:cNvSpPr>
            <a:spLocks/>
          </p:cNvSpPr>
          <p:nvPr/>
        </p:nvSpPr>
        <p:spPr bwMode="auto">
          <a:xfrm>
            <a:off x="573405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5" name="Freeform 32"/>
          <p:cNvSpPr>
            <a:spLocks/>
          </p:cNvSpPr>
          <p:nvPr/>
        </p:nvSpPr>
        <p:spPr bwMode="auto">
          <a:xfrm>
            <a:off x="61055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6" name="Freeform 33"/>
          <p:cNvSpPr>
            <a:spLocks/>
          </p:cNvSpPr>
          <p:nvPr/>
        </p:nvSpPr>
        <p:spPr bwMode="auto">
          <a:xfrm>
            <a:off x="64770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7" name="Freeform 34"/>
          <p:cNvSpPr>
            <a:spLocks/>
          </p:cNvSpPr>
          <p:nvPr/>
        </p:nvSpPr>
        <p:spPr bwMode="auto">
          <a:xfrm>
            <a:off x="1100138" y="4383088"/>
            <a:ext cx="2220912" cy="1009650"/>
          </a:xfrm>
          <a:custGeom>
            <a:avLst/>
            <a:gdLst>
              <a:gd name="T0" fmla="*/ 2147483647 w 1398"/>
              <a:gd name="T1" fmla="*/ 0 h 636"/>
              <a:gd name="T2" fmla="*/ 0 w 1398"/>
              <a:gd name="T3" fmla="*/ 2147483647 h 636"/>
              <a:gd name="T4" fmla="*/ 2147483647 w 1398"/>
              <a:gd name="T5" fmla="*/ 0 h 636"/>
              <a:gd name="T6" fmla="*/ 0 60000 65536"/>
              <a:gd name="T7" fmla="*/ 0 60000 65536"/>
              <a:gd name="T8" fmla="*/ 0 60000 65536"/>
              <a:gd name="T9" fmla="*/ 0 w 1398"/>
              <a:gd name="T10" fmla="*/ 0 h 636"/>
              <a:gd name="T11" fmla="*/ 1398 w 1398"/>
              <a:gd name="T12" fmla="*/ 636 h 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6">
                <a:moveTo>
                  <a:pt x="1397" y="0"/>
                </a:moveTo>
                <a:lnTo>
                  <a:pt x="0" y="635"/>
                </a:lnTo>
                <a:lnTo>
                  <a:pt x="13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8" name="Freeform 35"/>
          <p:cNvSpPr>
            <a:spLocks/>
          </p:cNvSpPr>
          <p:nvPr/>
        </p:nvSpPr>
        <p:spPr bwMode="auto">
          <a:xfrm>
            <a:off x="1100138" y="5316538"/>
            <a:ext cx="119062" cy="76200"/>
          </a:xfrm>
          <a:custGeom>
            <a:avLst/>
            <a:gdLst>
              <a:gd name="T0" fmla="*/ 2147483647 w 75"/>
              <a:gd name="T1" fmla="*/ 2147483647 h 48"/>
              <a:gd name="T2" fmla="*/ 0 w 75"/>
              <a:gd name="T3" fmla="*/ 2147483647 h 48"/>
              <a:gd name="T4" fmla="*/ 2147483647 w 75"/>
              <a:gd name="T5" fmla="*/ 0 h 48"/>
              <a:gd name="T6" fmla="*/ 2147483647 w 75"/>
              <a:gd name="T7" fmla="*/ 2147483647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8"/>
              <a:gd name="T14" fmla="*/ 75 w 75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8">
                <a:moveTo>
                  <a:pt x="74" y="33"/>
                </a:moveTo>
                <a:lnTo>
                  <a:pt x="0" y="47"/>
                </a:lnTo>
                <a:lnTo>
                  <a:pt x="59" y="0"/>
                </a:lnTo>
                <a:lnTo>
                  <a:pt x="74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9" name="Freeform 36"/>
          <p:cNvSpPr>
            <a:spLocks/>
          </p:cNvSpPr>
          <p:nvPr/>
        </p:nvSpPr>
        <p:spPr bwMode="auto">
          <a:xfrm>
            <a:off x="2760663" y="4395788"/>
            <a:ext cx="1104900" cy="996950"/>
          </a:xfrm>
          <a:custGeom>
            <a:avLst/>
            <a:gdLst>
              <a:gd name="T0" fmla="*/ 2147483647 w 696"/>
              <a:gd name="T1" fmla="*/ 0 h 628"/>
              <a:gd name="T2" fmla="*/ 0 w 696"/>
              <a:gd name="T3" fmla="*/ 2147483647 h 628"/>
              <a:gd name="T4" fmla="*/ 2147483647 w 696"/>
              <a:gd name="T5" fmla="*/ 0 h 628"/>
              <a:gd name="T6" fmla="*/ 0 60000 65536"/>
              <a:gd name="T7" fmla="*/ 0 60000 65536"/>
              <a:gd name="T8" fmla="*/ 0 60000 65536"/>
              <a:gd name="T9" fmla="*/ 0 w 696"/>
              <a:gd name="T10" fmla="*/ 0 h 628"/>
              <a:gd name="T11" fmla="*/ 696 w 696"/>
              <a:gd name="T12" fmla="*/ 628 h 6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628">
                <a:moveTo>
                  <a:pt x="695" y="0"/>
                </a:moveTo>
                <a:lnTo>
                  <a:pt x="0" y="627"/>
                </a:lnTo>
                <a:lnTo>
                  <a:pt x="69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0" name="Freeform 37"/>
          <p:cNvSpPr>
            <a:spLocks/>
          </p:cNvSpPr>
          <p:nvPr/>
        </p:nvSpPr>
        <p:spPr bwMode="auto">
          <a:xfrm>
            <a:off x="2760663" y="5291138"/>
            <a:ext cx="107950" cy="101600"/>
          </a:xfrm>
          <a:custGeom>
            <a:avLst/>
            <a:gdLst>
              <a:gd name="T0" fmla="*/ 2147483647 w 68"/>
              <a:gd name="T1" fmla="*/ 2147483647 h 64"/>
              <a:gd name="T2" fmla="*/ 0 w 68"/>
              <a:gd name="T3" fmla="*/ 2147483647 h 64"/>
              <a:gd name="T4" fmla="*/ 2147483647 w 68"/>
              <a:gd name="T5" fmla="*/ 0 h 64"/>
              <a:gd name="T6" fmla="*/ 2147483647 w 68"/>
              <a:gd name="T7" fmla="*/ 214748364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64"/>
              <a:gd name="T14" fmla="*/ 68 w 68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64">
                <a:moveTo>
                  <a:pt x="67" y="27"/>
                </a:moveTo>
                <a:lnTo>
                  <a:pt x="0" y="63"/>
                </a:lnTo>
                <a:lnTo>
                  <a:pt x="42" y="0"/>
                </a:lnTo>
                <a:lnTo>
                  <a:pt x="67" y="2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1" name="Freeform 38"/>
          <p:cNvSpPr>
            <a:spLocks/>
          </p:cNvSpPr>
          <p:nvPr/>
        </p:nvSpPr>
        <p:spPr bwMode="auto">
          <a:xfrm>
            <a:off x="4421188" y="4395788"/>
            <a:ext cx="1587" cy="985837"/>
          </a:xfrm>
          <a:custGeom>
            <a:avLst/>
            <a:gdLst>
              <a:gd name="T0" fmla="*/ 0 w 1"/>
              <a:gd name="T1" fmla="*/ 0 h 621"/>
              <a:gd name="T2" fmla="*/ 0 w 1"/>
              <a:gd name="T3" fmla="*/ 2147483647 h 621"/>
              <a:gd name="T4" fmla="*/ 0 w 1"/>
              <a:gd name="T5" fmla="*/ 0 h 621"/>
              <a:gd name="T6" fmla="*/ 0 60000 65536"/>
              <a:gd name="T7" fmla="*/ 0 60000 65536"/>
              <a:gd name="T8" fmla="*/ 0 60000 65536"/>
              <a:gd name="T9" fmla="*/ 0 w 1"/>
              <a:gd name="T10" fmla="*/ 0 h 621"/>
              <a:gd name="T11" fmla="*/ 1 w 1"/>
              <a:gd name="T12" fmla="*/ 621 h 6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21">
                <a:moveTo>
                  <a:pt x="0" y="0"/>
                </a:moveTo>
                <a:lnTo>
                  <a:pt x="0" y="6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2" name="Freeform 39"/>
          <p:cNvSpPr>
            <a:spLocks/>
          </p:cNvSpPr>
          <p:nvPr/>
        </p:nvSpPr>
        <p:spPr bwMode="auto">
          <a:xfrm>
            <a:off x="4391025" y="5262563"/>
            <a:ext cx="60325" cy="119062"/>
          </a:xfrm>
          <a:custGeom>
            <a:avLst/>
            <a:gdLst>
              <a:gd name="T0" fmla="*/ 2147483647 w 38"/>
              <a:gd name="T1" fmla="*/ 0 h 75"/>
              <a:gd name="T2" fmla="*/ 2147483647 w 38"/>
              <a:gd name="T3" fmla="*/ 2147483647 h 75"/>
              <a:gd name="T4" fmla="*/ 0 w 38"/>
              <a:gd name="T5" fmla="*/ 0 h 75"/>
              <a:gd name="T6" fmla="*/ 2147483647 w 38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5"/>
              <a:gd name="T14" fmla="*/ 38 w 38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5">
                <a:moveTo>
                  <a:pt x="37" y="0"/>
                </a:moveTo>
                <a:lnTo>
                  <a:pt x="19" y="74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3" name="Freeform 40"/>
          <p:cNvSpPr>
            <a:spLocks/>
          </p:cNvSpPr>
          <p:nvPr/>
        </p:nvSpPr>
        <p:spPr bwMode="auto">
          <a:xfrm>
            <a:off x="4989513" y="4383088"/>
            <a:ext cx="1093787" cy="998537"/>
          </a:xfrm>
          <a:custGeom>
            <a:avLst/>
            <a:gdLst>
              <a:gd name="T0" fmla="*/ 0 w 689"/>
              <a:gd name="T1" fmla="*/ 0 h 629"/>
              <a:gd name="T2" fmla="*/ 2147483647 w 689"/>
              <a:gd name="T3" fmla="*/ 2147483647 h 629"/>
              <a:gd name="T4" fmla="*/ 0 w 689"/>
              <a:gd name="T5" fmla="*/ 0 h 629"/>
              <a:gd name="T6" fmla="*/ 0 60000 65536"/>
              <a:gd name="T7" fmla="*/ 0 60000 65536"/>
              <a:gd name="T8" fmla="*/ 0 60000 65536"/>
              <a:gd name="T9" fmla="*/ 0 w 689"/>
              <a:gd name="T10" fmla="*/ 0 h 629"/>
              <a:gd name="T11" fmla="*/ 689 w 689"/>
              <a:gd name="T12" fmla="*/ 629 h 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9" h="629">
                <a:moveTo>
                  <a:pt x="0" y="0"/>
                </a:moveTo>
                <a:lnTo>
                  <a:pt x="688" y="62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4" name="Freeform 41"/>
          <p:cNvSpPr>
            <a:spLocks/>
          </p:cNvSpPr>
          <p:nvPr/>
        </p:nvSpPr>
        <p:spPr bwMode="auto">
          <a:xfrm>
            <a:off x="5975350" y="5280025"/>
            <a:ext cx="107950" cy="101600"/>
          </a:xfrm>
          <a:custGeom>
            <a:avLst/>
            <a:gdLst>
              <a:gd name="T0" fmla="*/ 2147483647 w 67"/>
              <a:gd name="T1" fmla="*/ 0 h 64"/>
              <a:gd name="T2" fmla="*/ 2147483647 w 67"/>
              <a:gd name="T3" fmla="*/ 2147483647 h 64"/>
              <a:gd name="T4" fmla="*/ 0 w 67"/>
              <a:gd name="T5" fmla="*/ 2147483647 h 64"/>
              <a:gd name="T6" fmla="*/ 2147483647 w 67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64"/>
              <a:gd name="T14" fmla="*/ 67 w 67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64">
                <a:moveTo>
                  <a:pt x="25" y="0"/>
                </a:moveTo>
                <a:lnTo>
                  <a:pt x="66" y="63"/>
                </a:lnTo>
                <a:lnTo>
                  <a:pt x="0" y="27"/>
                </a:lnTo>
                <a:lnTo>
                  <a:pt x="2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5" name="Freeform 42"/>
          <p:cNvSpPr>
            <a:spLocks/>
          </p:cNvSpPr>
          <p:nvPr/>
        </p:nvSpPr>
        <p:spPr bwMode="auto">
          <a:xfrm>
            <a:off x="5548313" y="4370388"/>
            <a:ext cx="2219325" cy="1011237"/>
          </a:xfrm>
          <a:custGeom>
            <a:avLst/>
            <a:gdLst>
              <a:gd name="T0" fmla="*/ 0 w 1398"/>
              <a:gd name="T1" fmla="*/ 0 h 637"/>
              <a:gd name="T2" fmla="*/ 2147483647 w 1398"/>
              <a:gd name="T3" fmla="*/ 2147483647 h 637"/>
              <a:gd name="T4" fmla="*/ 0 w 1398"/>
              <a:gd name="T5" fmla="*/ 0 h 637"/>
              <a:gd name="T6" fmla="*/ 0 60000 65536"/>
              <a:gd name="T7" fmla="*/ 0 60000 65536"/>
              <a:gd name="T8" fmla="*/ 0 60000 65536"/>
              <a:gd name="T9" fmla="*/ 0 w 1398"/>
              <a:gd name="T10" fmla="*/ 0 h 637"/>
              <a:gd name="T11" fmla="*/ 1398 w 1398"/>
              <a:gd name="T12" fmla="*/ 637 h 6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7">
                <a:moveTo>
                  <a:pt x="0" y="0"/>
                </a:moveTo>
                <a:lnTo>
                  <a:pt x="1397" y="63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6" name="Freeform 43"/>
          <p:cNvSpPr>
            <a:spLocks/>
          </p:cNvSpPr>
          <p:nvPr/>
        </p:nvSpPr>
        <p:spPr bwMode="auto">
          <a:xfrm>
            <a:off x="7648575" y="5303838"/>
            <a:ext cx="119063" cy="77787"/>
          </a:xfrm>
          <a:custGeom>
            <a:avLst/>
            <a:gdLst>
              <a:gd name="T0" fmla="*/ 2147483647 w 75"/>
              <a:gd name="T1" fmla="*/ 0 h 49"/>
              <a:gd name="T2" fmla="*/ 2147483647 w 75"/>
              <a:gd name="T3" fmla="*/ 2147483647 h 49"/>
              <a:gd name="T4" fmla="*/ 0 w 75"/>
              <a:gd name="T5" fmla="*/ 2147483647 h 49"/>
              <a:gd name="T6" fmla="*/ 2147483647 w 75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9"/>
              <a:gd name="T14" fmla="*/ 75 w 75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9">
                <a:moveTo>
                  <a:pt x="15" y="0"/>
                </a:moveTo>
                <a:lnTo>
                  <a:pt x="74" y="48"/>
                </a:lnTo>
                <a:lnTo>
                  <a:pt x="0" y="34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7" name="Rectangle 44"/>
          <p:cNvSpPr>
            <a:spLocks noChangeArrowheads="1"/>
          </p:cNvSpPr>
          <p:nvPr/>
        </p:nvSpPr>
        <p:spPr bwMode="auto">
          <a:xfrm>
            <a:off x="3200400" y="3048000"/>
            <a:ext cx="58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ΡΙΖΑ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71728" name="Rectangle 45"/>
          <p:cNvSpPr>
            <a:spLocks noChangeArrowheads="1"/>
          </p:cNvSpPr>
          <p:nvPr/>
        </p:nvSpPr>
        <p:spPr bwMode="auto">
          <a:xfrm>
            <a:off x="39576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71729" name="Rectangle 46"/>
          <p:cNvSpPr>
            <a:spLocks noChangeArrowheads="1"/>
          </p:cNvSpPr>
          <p:nvPr/>
        </p:nvSpPr>
        <p:spPr bwMode="auto">
          <a:xfrm>
            <a:off x="4514850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24</a:t>
            </a:r>
          </a:p>
        </p:txBody>
      </p:sp>
      <p:sp>
        <p:nvSpPr>
          <p:cNvPr id="71730" name="Rectangle 47"/>
          <p:cNvSpPr>
            <a:spLocks noChangeArrowheads="1"/>
          </p:cNvSpPr>
          <p:nvPr/>
        </p:nvSpPr>
        <p:spPr bwMode="auto">
          <a:xfrm>
            <a:off x="5084763" y="40370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71731" name="Rectangle 48"/>
          <p:cNvSpPr>
            <a:spLocks noChangeArrowheads="1"/>
          </p:cNvSpPr>
          <p:nvPr/>
        </p:nvSpPr>
        <p:spPr bwMode="auto">
          <a:xfrm>
            <a:off x="346075" y="5426075"/>
            <a:ext cx="31273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71732" name="Rectangle 49"/>
          <p:cNvSpPr>
            <a:spLocks noChangeArrowheads="1"/>
          </p:cNvSpPr>
          <p:nvPr/>
        </p:nvSpPr>
        <p:spPr bwMode="auto">
          <a:xfrm>
            <a:off x="727075" y="54149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71733" name="Rectangle 50"/>
          <p:cNvSpPr>
            <a:spLocks noChangeArrowheads="1"/>
          </p:cNvSpPr>
          <p:nvPr/>
        </p:nvSpPr>
        <p:spPr bwMode="auto">
          <a:xfrm>
            <a:off x="1100138" y="5414963"/>
            <a:ext cx="3143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71734" name="Rectangle 51"/>
          <p:cNvSpPr>
            <a:spLocks noChangeArrowheads="1"/>
          </p:cNvSpPr>
          <p:nvPr/>
        </p:nvSpPr>
        <p:spPr bwMode="auto">
          <a:xfrm>
            <a:off x="1471613" y="5426075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71735" name="Rectangle 52"/>
          <p:cNvSpPr>
            <a:spLocks noChangeArrowheads="1"/>
          </p:cNvSpPr>
          <p:nvPr/>
        </p:nvSpPr>
        <p:spPr bwMode="auto">
          <a:xfrm>
            <a:off x="200660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71736" name="Rectangle 53"/>
          <p:cNvSpPr>
            <a:spLocks noChangeArrowheads="1"/>
          </p:cNvSpPr>
          <p:nvPr/>
        </p:nvSpPr>
        <p:spPr bwMode="auto">
          <a:xfrm>
            <a:off x="23685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71737" name="Rectangle 54"/>
          <p:cNvSpPr>
            <a:spLocks noChangeArrowheads="1"/>
          </p:cNvSpPr>
          <p:nvPr/>
        </p:nvSpPr>
        <p:spPr bwMode="auto">
          <a:xfrm>
            <a:off x="37036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19*</a:t>
            </a:r>
          </a:p>
        </p:txBody>
      </p:sp>
      <p:sp>
        <p:nvSpPr>
          <p:cNvPr id="71738" name="Rectangle 55"/>
          <p:cNvSpPr>
            <a:spLocks noChangeArrowheads="1"/>
          </p:cNvSpPr>
          <p:nvPr/>
        </p:nvSpPr>
        <p:spPr bwMode="auto">
          <a:xfrm>
            <a:off x="404971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20*</a:t>
            </a:r>
          </a:p>
        </p:txBody>
      </p:sp>
      <p:sp>
        <p:nvSpPr>
          <p:cNvPr id="71739" name="Rectangle 56"/>
          <p:cNvSpPr>
            <a:spLocks noChangeArrowheads="1"/>
          </p:cNvSpPr>
          <p:nvPr/>
        </p:nvSpPr>
        <p:spPr bwMode="auto">
          <a:xfrm>
            <a:off x="441166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71740" name="Rectangle 57"/>
          <p:cNvSpPr>
            <a:spLocks noChangeArrowheads="1"/>
          </p:cNvSpPr>
          <p:nvPr/>
        </p:nvSpPr>
        <p:spPr bwMode="auto">
          <a:xfrm>
            <a:off x="533876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24*</a:t>
            </a:r>
          </a:p>
        </p:txBody>
      </p:sp>
      <p:sp>
        <p:nvSpPr>
          <p:cNvPr id="71741" name="Rectangle 58"/>
          <p:cNvSpPr>
            <a:spLocks noChangeArrowheads="1"/>
          </p:cNvSpPr>
          <p:nvPr/>
        </p:nvSpPr>
        <p:spPr bwMode="auto">
          <a:xfrm>
            <a:off x="57229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71742" name="Rectangle 59"/>
          <p:cNvSpPr>
            <a:spLocks noChangeArrowheads="1"/>
          </p:cNvSpPr>
          <p:nvPr/>
        </p:nvSpPr>
        <p:spPr bwMode="auto">
          <a:xfrm>
            <a:off x="6069013" y="5426075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71743" name="Rectangle 60"/>
          <p:cNvSpPr>
            <a:spLocks noChangeArrowheads="1"/>
          </p:cNvSpPr>
          <p:nvPr/>
        </p:nvSpPr>
        <p:spPr bwMode="auto">
          <a:xfrm>
            <a:off x="7013575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71744" name="Rectangle 61"/>
          <p:cNvSpPr>
            <a:spLocks noChangeArrowheads="1"/>
          </p:cNvSpPr>
          <p:nvPr/>
        </p:nvSpPr>
        <p:spPr bwMode="auto">
          <a:xfrm>
            <a:off x="73850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71745" name="Rectangle 62"/>
          <p:cNvSpPr>
            <a:spLocks noChangeArrowheads="1"/>
          </p:cNvSpPr>
          <p:nvPr/>
        </p:nvSpPr>
        <p:spPr bwMode="auto">
          <a:xfrm>
            <a:off x="7743825" y="5414963"/>
            <a:ext cx="4000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71746" name="Rectangle 63"/>
          <p:cNvSpPr>
            <a:spLocks noChangeArrowheads="1"/>
          </p:cNvSpPr>
          <p:nvPr/>
        </p:nvSpPr>
        <p:spPr bwMode="auto">
          <a:xfrm>
            <a:off x="8115300" y="540385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71747" name="Rectangle 64"/>
          <p:cNvSpPr>
            <a:spLocks noChangeArrowheads="1"/>
          </p:cNvSpPr>
          <p:nvPr/>
        </p:nvSpPr>
        <p:spPr bwMode="auto">
          <a:xfrm>
            <a:off x="34242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71748" name="Line 65"/>
          <p:cNvSpPr>
            <a:spLocks noChangeShapeType="1"/>
          </p:cNvSpPr>
          <p:nvPr/>
        </p:nvSpPr>
        <p:spPr bwMode="auto">
          <a:xfrm>
            <a:off x="3657600" y="35052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49" name="Arc 66"/>
          <p:cNvSpPr>
            <a:spLocks/>
          </p:cNvSpPr>
          <p:nvPr/>
        </p:nvSpPr>
        <p:spPr bwMode="auto">
          <a:xfrm rot="-2580000">
            <a:off x="34290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0" name="Arc 67"/>
          <p:cNvSpPr>
            <a:spLocks/>
          </p:cNvSpPr>
          <p:nvPr/>
        </p:nvSpPr>
        <p:spPr bwMode="auto">
          <a:xfrm rot="-2580000">
            <a:off x="16764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1" name="Arc 68"/>
          <p:cNvSpPr>
            <a:spLocks/>
          </p:cNvSpPr>
          <p:nvPr/>
        </p:nvSpPr>
        <p:spPr bwMode="auto">
          <a:xfrm rot="-2580000">
            <a:off x="50292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2" name="Arc 69"/>
          <p:cNvSpPr>
            <a:spLocks/>
          </p:cNvSpPr>
          <p:nvPr/>
        </p:nvSpPr>
        <p:spPr bwMode="auto">
          <a:xfrm rot="-2580000">
            <a:off x="67056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4" name="Text Box 71"/>
          <p:cNvSpPr txBox="1">
            <a:spLocks noChangeArrowheads="1"/>
          </p:cNvSpPr>
          <p:nvPr/>
        </p:nvSpPr>
        <p:spPr bwMode="auto">
          <a:xfrm>
            <a:off x="609600" y="4198855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rgbClr val="99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71755" name="Line 72"/>
          <p:cNvSpPr>
            <a:spLocks noChangeShapeType="1"/>
          </p:cNvSpPr>
          <p:nvPr/>
        </p:nvSpPr>
        <p:spPr bwMode="auto">
          <a:xfrm>
            <a:off x="838200" y="4572000"/>
            <a:ext cx="0" cy="45720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7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7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3427444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9273BC-B3FE-4591-9A1F-30FFF289CADB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43014" name="Text Box 3"/>
          <p:cNvSpPr txBox="1">
            <a:spLocks noChangeArrowheads="1"/>
          </p:cNvSpPr>
          <p:nvPr/>
        </p:nvSpPr>
        <p:spPr bwMode="auto">
          <a:xfrm>
            <a:off x="388922" y="3302475"/>
            <a:ext cx="792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Ισοζυγισμένο</a:t>
            </a:r>
            <a:r>
              <a:rPr lang="el-GR" sz="2000" dirty="0">
                <a:latin typeface="Calibri" pitchFamily="34" charset="0"/>
              </a:rPr>
              <a:t>: όλοι οι κόμβοι-φύλλα στο ίδιο επίπεδο</a:t>
            </a:r>
          </a:p>
        </p:txBody>
      </p:sp>
      <p:sp>
        <p:nvSpPr>
          <p:cNvPr id="43015" name="Text Box 4"/>
          <p:cNvSpPr txBox="1">
            <a:spLocks noChangeArrowheads="1"/>
          </p:cNvSpPr>
          <p:nvPr/>
        </p:nvSpPr>
        <p:spPr bwMode="auto">
          <a:xfrm>
            <a:off x="405353" y="4468403"/>
            <a:ext cx="77953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Β-δέντρο: ένα δέντρο αναζήτησης που παραμένει ισοζυγισμένο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και χωρίς «πολύ αδειανούς» κόμβους</a:t>
            </a:r>
          </a:p>
        </p:txBody>
      </p:sp>
      <p:sp>
        <p:nvSpPr>
          <p:cNvPr id="43016" name="Text Box 5"/>
          <p:cNvSpPr txBox="1">
            <a:spLocks noChangeArrowheads="1"/>
          </p:cNvSpPr>
          <p:nvPr/>
        </p:nvSpPr>
        <p:spPr bwMode="auto">
          <a:xfrm>
            <a:off x="344847" y="2495435"/>
            <a:ext cx="8384373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Κάθε κόμβος του δέντρου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έχει μέγεθος ίσο με ένα </a:t>
            </a:r>
            <a:r>
              <a:rPr lang="el-GR" sz="2400" dirty="0" err="1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block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(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σελίδα)</a:t>
            </a:r>
            <a:endParaRPr lang="el-GR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Δέντρα Αναζήτησης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52230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209041-5E74-4E5A-8AC1-0A0A2205704D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7270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1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11" name="Freeform 4"/>
          <p:cNvSpPr>
            <a:spLocks/>
          </p:cNvSpPr>
          <p:nvPr/>
        </p:nvSpPr>
        <p:spPr bwMode="auto">
          <a:xfrm>
            <a:off x="3152775" y="2894013"/>
            <a:ext cx="361950" cy="360362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2" name="Freeform 5"/>
          <p:cNvSpPr>
            <a:spLocks/>
          </p:cNvSpPr>
          <p:nvPr/>
        </p:nvSpPr>
        <p:spPr bwMode="auto">
          <a:xfrm>
            <a:off x="3513138" y="2894013"/>
            <a:ext cx="360362" cy="360362"/>
          </a:xfrm>
          <a:custGeom>
            <a:avLst/>
            <a:gdLst>
              <a:gd name="T0" fmla="*/ 0 w 228"/>
              <a:gd name="T1" fmla="*/ 2147483647 h 227"/>
              <a:gd name="T2" fmla="*/ 0 w 228"/>
              <a:gd name="T3" fmla="*/ 0 h 227"/>
              <a:gd name="T4" fmla="*/ 2147483647 w 228"/>
              <a:gd name="T5" fmla="*/ 0 h 227"/>
              <a:gd name="T6" fmla="*/ 2147483647 w 228"/>
              <a:gd name="T7" fmla="*/ 2147483647 h 227"/>
              <a:gd name="T8" fmla="*/ 0 w 228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"/>
              <a:gd name="T16" fmla="*/ 0 h 227"/>
              <a:gd name="T17" fmla="*/ 228 w 228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3" name="Freeform 6"/>
          <p:cNvSpPr>
            <a:spLocks/>
          </p:cNvSpPr>
          <p:nvPr/>
        </p:nvSpPr>
        <p:spPr bwMode="auto">
          <a:xfrm>
            <a:off x="3871913" y="2894013"/>
            <a:ext cx="360362" cy="360362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4" name="Freeform 7"/>
          <p:cNvSpPr>
            <a:spLocks/>
          </p:cNvSpPr>
          <p:nvPr/>
        </p:nvSpPr>
        <p:spPr bwMode="auto">
          <a:xfrm>
            <a:off x="4230688" y="2894013"/>
            <a:ext cx="360362" cy="360362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5" name="Freeform 8"/>
          <p:cNvSpPr>
            <a:spLocks/>
          </p:cNvSpPr>
          <p:nvPr/>
        </p:nvSpPr>
        <p:spPr bwMode="auto">
          <a:xfrm>
            <a:off x="4960938" y="2905125"/>
            <a:ext cx="360362" cy="360363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6" name="Freeform 9"/>
          <p:cNvSpPr>
            <a:spLocks/>
          </p:cNvSpPr>
          <p:nvPr/>
        </p:nvSpPr>
        <p:spPr bwMode="auto">
          <a:xfrm>
            <a:off x="5319713" y="2905125"/>
            <a:ext cx="361950" cy="360363"/>
          </a:xfrm>
          <a:custGeom>
            <a:avLst/>
            <a:gdLst>
              <a:gd name="T0" fmla="*/ 0 w 228"/>
              <a:gd name="T1" fmla="*/ 2147483647 h 227"/>
              <a:gd name="T2" fmla="*/ 0 w 228"/>
              <a:gd name="T3" fmla="*/ 0 h 227"/>
              <a:gd name="T4" fmla="*/ 2147483647 w 228"/>
              <a:gd name="T5" fmla="*/ 0 h 227"/>
              <a:gd name="T6" fmla="*/ 2147483647 w 228"/>
              <a:gd name="T7" fmla="*/ 2147483647 h 227"/>
              <a:gd name="T8" fmla="*/ 0 w 228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"/>
              <a:gd name="T16" fmla="*/ 0 h 227"/>
              <a:gd name="T17" fmla="*/ 228 w 228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7" name="Freeform 10"/>
          <p:cNvSpPr>
            <a:spLocks/>
          </p:cNvSpPr>
          <p:nvPr/>
        </p:nvSpPr>
        <p:spPr bwMode="auto">
          <a:xfrm>
            <a:off x="5680075" y="2905125"/>
            <a:ext cx="360363" cy="360363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8" name="Freeform 11"/>
          <p:cNvSpPr>
            <a:spLocks/>
          </p:cNvSpPr>
          <p:nvPr/>
        </p:nvSpPr>
        <p:spPr bwMode="auto">
          <a:xfrm>
            <a:off x="6038850" y="2905125"/>
            <a:ext cx="360363" cy="360363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9" name="Freeform 12"/>
          <p:cNvSpPr>
            <a:spLocks/>
          </p:cNvSpPr>
          <p:nvPr/>
        </p:nvSpPr>
        <p:spPr bwMode="auto">
          <a:xfrm>
            <a:off x="3871913" y="1924050"/>
            <a:ext cx="506412" cy="928688"/>
          </a:xfrm>
          <a:custGeom>
            <a:avLst/>
            <a:gdLst>
              <a:gd name="T0" fmla="*/ 2147483647 w 319"/>
              <a:gd name="T1" fmla="*/ 0 h 585"/>
              <a:gd name="T2" fmla="*/ 0 w 319"/>
              <a:gd name="T3" fmla="*/ 2147483647 h 585"/>
              <a:gd name="T4" fmla="*/ 2147483647 w 319"/>
              <a:gd name="T5" fmla="*/ 0 h 585"/>
              <a:gd name="T6" fmla="*/ 0 60000 65536"/>
              <a:gd name="T7" fmla="*/ 0 60000 65536"/>
              <a:gd name="T8" fmla="*/ 0 60000 65536"/>
              <a:gd name="T9" fmla="*/ 0 w 319"/>
              <a:gd name="T10" fmla="*/ 0 h 585"/>
              <a:gd name="T11" fmla="*/ 319 w 319"/>
              <a:gd name="T12" fmla="*/ 585 h 5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9" h="585">
                <a:moveTo>
                  <a:pt x="318" y="0"/>
                </a:moveTo>
                <a:lnTo>
                  <a:pt x="0" y="584"/>
                </a:lnTo>
                <a:lnTo>
                  <a:pt x="3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0" name="Freeform 13"/>
          <p:cNvSpPr>
            <a:spLocks/>
          </p:cNvSpPr>
          <p:nvPr/>
        </p:nvSpPr>
        <p:spPr bwMode="auto">
          <a:xfrm>
            <a:off x="3871913" y="2738438"/>
            <a:ext cx="80962" cy="114300"/>
          </a:xfrm>
          <a:custGeom>
            <a:avLst/>
            <a:gdLst>
              <a:gd name="T0" fmla="*/ 2147483647 w 50"/>
              <a:gd name="T1" fmla="*/ 2147483647 h 72"/>
              <a:gd name="T2" fmla="*/ 0 w 50"/>
              <a:gd name="T3" fmla="*/ 2147483647 h 72"/>
              <a:gd name="T4" fmla="*/ 2147483647 w 50"/>
              <a:gd name="T5" fmla="*/ 0 h 72"/>
              <a:gd name="T6" fmla="*/ 2147483647 w 50"/>
              <a:gd name="T7" fmla="*/ 2147483647 h 72"/>
              <a:gd name="T8" fmla="*/ 0 60000 65536"/>
              <a:gd name="T9" fmla="*/ 0 60000 65536"/>
              <a:gd name="T10" fmla="*/ 0 60000 65536"/>
              <a:gd name="T11" fmla="*/ 0 60000 65536"/>
              <a:gd name="T12" fmla="*/ 0 w 50"/>
              <a:gd name="T13" fmla="*/ 0 h 72"/>
              <a:gd name="T14" fmla="*/ 50 w 50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" h="72">
                <a:moveTo>
                  <a:pt x="49" y="17"/>
                </a:moveTo>
                <a:lnTo>
                  <a:pt x="0" y="71"/>
                </a:lnTo>
                <a:lnTo>
                  <a:pt x="17" y="0"/>
                </a:lnTo>
                <a:lnTo>
                  <a:pt x="49" y="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1" name="Freeform 14"/>
          <p:cNvSpPr>
            <a:spLocks/>
          </p:cNvSpPr>
          <p:nvPr/>
        </p:nvSpPr>
        <p:spPr bwMode="auto">
          <a:xfrm>
            <a:off x="4792663" y="1979613"/>
            <a:ext cx="449262" cy="403225"/>
          </a:xfrm>
          <a:custGeom>
            <a:avLst/>
            <a:gdLst>
              <a:gd name="T0" fmla="*/ 0 w 283"/>
              <a:gd name="T1" fmla="*/ 2147483647 h 254"/>
              <a:gd name="T2" fmla="*/ 0 w 283"/>
              <a:gd name="T3" fmla="*/ 0 h 254"/>
              <a:gd name="T4" fmla="*/ 2147483647 w 283"/>
              <a:gd name="T5" fmla="*/ 0 h 254"/>
              <a:gd name="T6" fmla="*/ 2147483647 w 283"/>
              <a:gd name="T7" fmla="*/ 2147483647 h 254"/>
              <a:gd name="T8" fmla="*/ 0 w 283"/>
              <a:gd name="T9" fmla="*/ 2147483647 h 2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3"/>
              <a:gd name="T16" fmla="*/ 0 h 254"/>
              <a:gd name="T17" fmla="*/ 283 w 283"/>
              <a:gd name="T18" fmla="*/ 254 h 2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3" h="254">
                <a:moveTo>
                  <a:pt x="0" y="253"/>
                </a:moveTo>
                <a:lnTo>
                  <a:pt x="0" y="0"/>
                </a:lnTo>
                <a:lnTo>
                  <a:pt x="282" y="0"/>
                </a:lnTo>
                <a:lnTo>
                  <a:pt x="282" y="253"/>
                </a:lnTo>
                <a:lnTo>
                  <a:pt x="0" y="2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2" name="Freeform 15"/>
          <p:cNvSpPr>
            <a:spLocks/>
          </p:cNvSpPr>
          <p:nvPr/>
        </p:nvSpPr>
        <p:spPr bwMode="auto">
          <a:xfrm>
            <a:off x="5129213" y="1989138"/>
            <a:ext cx="1587" cy="371475"/>
          </a:xfrm>
          <a:custGeom>
            <a:avLst/>
            <a:gdLst>
              <a:gd name="T0" fmla="*/ 0 w 1"/>
              <a:gd name="T1" fmla="*/ 0 h 234"/>
              <a:gd name="T2" fmla="*/ 0 w 1"/>
              <a:gd name="T3" fmla="*/ 2147483647 h 234"/>
              <a:gd name="T4" fmla="*/ 0 w 1"/>
              <a:gd name="T5" fmla="*/ 0 h 234"/>
              <a:gd name="T6" fmla="*/ 0 60000 65536"/>
              <a:gd name="T7" fmla="*/ 0 60000 65536"/>
              <a:gd name="T8" fmla="*/ 0 60000 65536"/>
              <a:gd name="T9" fmla="*/ 0 w 1"/>
              <a:gd name="T10" fmla="*/ 0 h 234"/>
              <a:gd name="T11" fmla="*/ 1 w 1"/>
              <a:gd name="T12" fmla="*/ 234 h 2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34">
                <a:moveTo>
                  <a:pt x="0" y="0"/>
                </a:moveTo>
                <a:lnTo>
                  <a:pt x="0" y="23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3" name="Line 16"/>
          <p:cNvSpPr>
            <a:spLocks noChangeShapeType="1"/>
          </p:cNvSpPr>
          <p:nvPr/>
        </p:nvSpPr>
        <p:spPr bwMode="auto">
          <a:xfrm flipH="1">
            <a:off x="5740400" y="1924050"/>
            <a:ext cx="173038" cy="2381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4" name="Line 17"/>
          <p:cNvSpPr>
            <a:spLocks noChangeShapeType="1"/>
          </p:cNvSpPr>
          <p:nvPr/>
        </p:nvSpPr>
        <p:spPr bwMode="auto">
          <a:xfrm flipH="1">
            <a:off x="5702300" y="1947863"/>
            <a:ext cx="38100" cy="793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5" name="Line 18"/>
          <p:cNvSpPr>
            <a:spLocks noChangeShapeType="1"/>
          </p:cNvSpPr>
          <p:nvPr/>
        </p:nvSpPr>
        <p:spPr bwMode="auto">
          <a:xfrm flipH="1">
            <a:off x="5668963" y="1955800"/>
            <a:ext cx="33337" cy="63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6" name="Line 19"/>
          <p:cNvSpPr>
            <a:spLocks noChangeShapeType="1"/>
          </p:cNvSpPr>
          <p:nvPr/>
        </p:nvSpPr>
        <p:spPr bwMode="auto">
          <a:xfrm flipH="1">
            <a:off x="5634038" y="1962150"/>
            <a:ext cx="34925" cy="1746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7" name="Line 20"/>
          <p:cNvSpPr>
            <a:spLocks noChangeShapeType="1"/>
          </p:cNvSpPr>
          <p:nvPr/>
        </p:nvSpPr>
        <p:spPr bwMode="auto">
          <a:xfrm>
            <a:off x="5634038" y="1979613"/>
            <a:ext cx="19050" cy="444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8" name="Line 21"/>
          <p:cNvSpPr>
            <a:spLocks noChangeShapeType="1"/>
          </p:cNvSpPr>
          <p:nvPr/>
        </p:nvSpPr>
        <p:spPr bwMode="auto">
          <a:xfrm>
            <a:off x="5653088" y="2024063"/>
            <a:ext cx="12700" cy="3968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9" name="Line 22"/>
          <p:cNvSpPr>
            <a:spLocks noChangeShapeType="1"/>
          </p:cNvSpPr>
          <p:nvPr/>
        </p:nvSpPr>
        <p:spPr bwMode="auto">
          <a:xfrm flipH="1">
            <a:off x="5619750" y="2063750"/>
            <a:ext cx="46038" cy="1428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0" name="Line 23"/>
          <p:cNvSpPr>
            <a:spLocks noChangeShapeType="1"/>
          </p:cNvSpPr>
          <p:nvPr/>
        </p:nvSpPr>
        <p:spPr bwMode="auto">
          <a:xfrm flipH="1">
            <a:off x="5583238" y="2078038"/>
            <a:ext cx="36512" cy="4762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1" name="Line 24"/>
          <p:cNvSpPr>
            <a:spLocks noChangeShapeType="1"/>
          </p:cNvSpPr>
          <p:nvPr/>
        </p:nvSpPr>
        <p:spPr bwMode="auto">
          <a:xfrm flipH="1">
            <a:off x="5538788" y="2082800"/>
            <a:ext cx="44450" cy="476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2" name="Line 25"/>
          <p:cNvSpPr>
            <a:spLocks noChangeShapeType="1"/>
          </p:cNvSpPr>
          <p:nvPr/>
        </p:nvSpPr>
        <p:spPr bwMode="auto">
          <a:xfrm flipH="1">
            <a:off x="5341938" y="2087563"/>
            <a:ext cx="196850" cy="1270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3" name="Freeform 26"/>
          <p:cNvSpPr>
            <a:spLocks/>
          </p:cNvSpPr>
          <p:nvPr/>
        </p:nvSpPr>
        <p:spPr bwMode="auto">
          <a:xfrm>
            <a:off x="5341938" y="2066925"/>
            <a:ext cx="104775" cy="53975"/>
          </a:xfrm>
          <a:custGeom>
            <a:avLst/>
            <a:gdLst>
              <a:gd name="T0" fmla="*/ 2147483647 w 66"/>
              <a:gd name="T1" fmla="*/ 2147483647 h 34"/>
              <a:gd name="T2" fmla="*/ 0 w 66"/>
              <a:gd name="T3" fmla="*/ 2147483647 h 34"/>
              <a:gd name="T4" fmla="*/ 2147483647 w 66"/>
              <a:gd name="T5" fmla="*/ 0 h 34"/>
              <a:gd name="T6" fmla="*/ 0 60000 65536"/>
              <a:gd name="T7" fmla="*/ 0 60000 65536"/>
              <a:gd name="T8" fmla="*/ 0 60000 65536"/>
              <a:gd name="T9" fmla="*/ 0 w 66"/>
              <a:gd name="T10" fmla="*/ 0 h 34"/>
              <a:gd name="T11" fmla="*/ 66 w 66"/>
              <a:gd name="T12" fmla="*/ 34 h 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" h="34">
                <a:moveTo>
                  <a:pt x="65" y="33"/>
                </a:moveTo>
                <a:lnTo>
                  <a:pt x="0" y="21"/>
                </a:lnTo>
                <a:lnTo>
                  <a:pt x="63" y="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72734" name="Rectangle 27"/>
          <p:cNvSpPr>
            <a:spLocks noChangeArrowheads="1"/>
          </p:cNvSpPr>
          <p:nvPr/>
        </p:nvSpPr>
        <p:spPr bwMode="auto">
          <a:xfrm>
            <a:off x="3152775" y="29003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72735" name="Rectangle 28"/>
          <p:cNvSpPr>
            <a:spLocks noChangeArrowheads="1"/>
          </p:cNvSpPr>
          <p:nvPr/>
        </p:nvSpPr>
        <p:spPr bwMode="auto">
          <a:xfrm>
            <a:off x="3521075" y="288925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72736" name="Rectangle 29"/>
          <p:cNvSpPr>
            <a:spLocks noChangeArrowheads="1"/>
          </p:cNvSpPr>
          <p:nvPr/>
        </p:nvSpPr>
        <p:spPr bwMode="auto">
          <a:xfrm>
            <a:off x="4957763" y="2889250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72737" name="Rectangle 30"/>
          <p:cNvSpPr>
            <a:spLocks noChangeArrowheads="1"/>
          </p:cNvSpPr>
          <p:nvPr/>
        </p:nvSpPr>
        <p:spPr bwMode="auto">
          <a:xfrm>
            <a:off x="5318125" y="29003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72738" name="Rectangle 31"/>
          <p:cNvSpPr>
            <a:spLocks noChangeArrowheads="1"/>
          </p:cNvSpPr>
          <p:nvPr/>
        </p:nvSpPr>
        <p:spPr bwMode="auto">
          <a:xfrm>
            <a:off x="5686425" y="2911475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72739" name="Rectangle 32"/>
          <p:cNvSpPr>
            <a:spLocks noChangeArrowheads="1"/>
          </p:cNvSpPr>
          <p:nvPr/>
        </p:nvSpPr>
        <p:spPr bwMode="auto">
          <a:xfrm>
            <a:off x="4822825" y="2017713"/>
            <a:ext cx="260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2740" name="Rectangle 33"/>
          <p:cNvSpPr>
            <a:spLocks noChangeArrowheads="1"/>
          </p:cNvSpPr>
          <p:nvPr/>
        </p:nvSpPr>
        <p:spPr bwMode="auto">
          <a:xfrm>
            <a:off x="5502275" y="1619250"/>
            <a:ext cx="3424464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dirty="0"/>
              <a:t>Καταχώρηση στον κόμβο γονέα (αντιγραφή)</a:t>
            </a:r>
            <a:endParaRPr lang="en-US" sz="1400" dirty="0"/>
          </a:p>
        </p:txBody>
      </p:sp>
      <p:sp>
        <p:nvSpPr>
          <p:cNvPr id="72741" name="Rectangle 34"/>
          <p:cNvSpPr>
            <a:spLocks noChangeArrowheads="1"/>
          </p:cNvSpPr>
          <p:nvPr/>
        </p:nvSpPr>
        <p:spPr bwMode="auto">
          <a:xfrm>
            <a:off x="5922963" y="1966913"/>
            <a:ext cx="2268506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>
                <a:solidFill>
                  <a:srgbClr val="FF0033"/>
                </a:solidFill>
              </a:rPr>
              <a:t>Το  5 ανεβαίνει επάνω, αλλά</a:t>
            </a:r>
          </a:p>
          <a:p>
            <a:pPr eaLnBrk="0" hangingPunct="0"/>
            <a:r>
              <a:rPr lang="el-GR" sz="1400">
                <a:solidFill>
                  <a:srgbClr val="FF0033"/>
                </a:solidFill>
              </a:rPr>
              <a:t>παραμένει και στο φύλλο</a:t>
            </a:r>
            <a:endParaRPr lang="en-US" sz="1400">
              <a:solidFill>
                <a:srgbClr val="FF0033"/>
              </a:solidFill>
            </a:endParaRPr>
          </a:p>
        </p:txBody>
      </p:sp>
      <p:sp>
        <p:nvSpPr>
          <p:cNvPr id="72742" name="Rectangle 35"/>
          <p:cNvSpPr>
            <a:spLocks noChangeArrowheads="1"/>
          </p:cNvSpPr>
          <p:nvPr/>
        </p:nvSpPr>
        <p:spPr bwMode="auto">
          <a:xfrm>
            <a:off x="7991475" y="1970088"/>
            <a:ext cx="498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43" name="Arc 36"/>
          <p:cNvSpPr>
            <a:spLocks/>
          </p:cNvSpPr>
          <p:nvPr/>
        </p:nvSpPr>
        <p:spPr bwMode="auto">
          <a:xfrm rot="-2580000">
            <a:off x="4572000" y="26685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44" name="Arc 37"/>
          <p:cNvSpPr>
            <a:spLocks/>
          </p:cNvSpPr>
          <p:nvPr/>
        </p:nvSpPr>
        <p:spPr bwMode="auto">
          <a:xfrm>
            <a:off x="5181600" y="2287588"/>
            <a:ext cx="304800" cy="609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45" name="Freeform 38"/>
          <p:cNvSpPr>
            <a:spLocks/>
          </p:cNvSpPr>
          <p:nvPr/>
        </p:nvSpPr>
        <p:spPr bwMode="auto">
          <a:xfrm>
            <a:off x="1998663" y="5426075"/>
            <a:ext cx="404812" cy="401638"/>
          </a:xfrm>
          <a:custGeom>
            <a:avLst/>
            <a:gdLst>
              <a:gd name="T0" fmla="*/ 0 w 255"/>
              <a:gd name="T1" fmla="*/ 2147483647 h 253"/>
              <a:gd name="T2" fmla="*/ 0 w 255"/>
              <a:gd name="T3" fmla="*/ 0 h 253"/>
              <a:gd name="T4" fmla="*/ 2147483647 w 255"/>
              <a:gd name="T5" fmla="*/ 0 h 253"/>
              <a:gd name="T6" fmla="*/ 2147483647 w 255"/>
              <a:gd name="T7" fmla="*/ 2147483647 h 253"/>
              <a:gd name="T8" fmla="*/ 0 w 255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5"/>
              <a:gd name="T16" fmla="*/ 0 h 253"/>
              <a:gd name="T17" fmla="*/ 255 w 255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5" h="253">
                <a:moveTo>
                  <a:pt x="0" y="252"/>
                </a:moveTo>
                <a:lnTo>
                  <a:pt x="0" y="0"/>
                </a:lnTo>
                <a:lnTo>
                  <a:pt x="254" y="0"/>
                </a:lnTo>
                <a:lnTo>
                  <a:pt x="25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6" name="Freeform 39"/>
          <p:cNvSpPr>
            <a:spLocks/>
          </p:cNvSpPr>
          <p:nvPr/>
        </p:nvSpPr>
        <p:spPr bwMode="auto">
          <a:xfrm>
            <a:off x="2079625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7" name="Freeform 40"/>
          <p:cNvSpPr>
            <a:spLocks/>
          </p:cNvSpPr>
          <p:nvPr/>
        </p:nvSpPr>
        <p:spPr bwMode="auto">
          <a:xfrm>
            <a:off x="2401888" y="5426075"/>
            <a:ext cx="401637" cy="401638"/>
          </a:xfrm>
          <a:custGeom>
            <a:avLst/>
            <a:gdLst>
              <a:gd name="T0" fmla="*/ 0 w 253"/>
              <a:gd name="T1" fmla="*/ 2147483647 h 253"/>
              <a:gd name="T2" fmla="*/ 0 w 253"/>
              <a:gd name="T3" fmla="*/ 0 h 253"/>
              <a:gd name="T4" fmla="*/ 2147483647 w 253"/>
              <a:gd name="T5" fmla="*/ 0 h 253"/>
              <a:gd name="T6" fmla="*/ 2147483647 w 253"/>
              <a:gd name="T7" fmla="*/ 2147483647 h 253"/>
              <a:gd name="T8" fmla="*/ 0 w 253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3"/>
              <a:gd name="T16" fmla="*/ 0 h 253"/>
              <a:gd name="T17" fmla="*/ 253 w 253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3" h="253">
                <a:moveTo>
                  <a:pt x="0" y="252"/>
                </a:moveTo>
                <a:lnTo>
                  <a:pt x="0" y="0"/>
                </a:lnTo>
                <a:lnTo>
                  <a:pt x="252" y="0"/>
                </a:lnTo>
                <a:lnTo>
                  <a:pt x="252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8" name="Freeform 41"/>
          <p:cNvSpPr>
            <a:spLocks/>
          </p:cNvSpPr>
          <p:nvPr/>
        </p:nvSpPr>
        <p:spPr bwMode="auto">
          <a:xfrm>
            <a:off x="2481263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9" name="Freeform 42"/>
          <p:cNvSpPr>
            <a:spLocks/>
          </p:cNvSpPr>
          <p:nvPr/>
        </p:nvSpPr>
        <p:spPr bwMode="auto">
          <a:xfrm>
            <a:off x="2801938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0" name="Freeform 43"/>
          <p:cNvSpPr>
            <a:spLocks/>
          </p:cNvSpPr>
          <p:nvPr/>
        </p:nvSpPr>
        <p:spPr bwMode="auto">
          <a:xfrm>
            <a:off x="2882900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1" name="Freeform 44"/>
          <p:cNvSpPr>
            <a:spLocks/>
          </p:cNvSpPr>
          <p:nvPr/>
        </p:nvSpPr>
        <p:spPr bwMode="auto">
          <a:xfrm>
            <a:off x="3203575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2" name="Freeform 45"/>
          <p:cNvSpPr>
            <a:spLocks/>
          </p:cNvSpPr>
          <p:nvPr/>
        </p:nvSpPr>
        <p:spPr bwMode="auto">
          <a:xfrm>
            <a:off x="3284538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3" name="Freeform 46"/>
          <p:cNvSpPr>
            <a:spLocks/>
          </p:cNvSpPr>
          <p:nvPr/>
        </p:nvSpPr>
        <p:spPr bwMode="auto">
          <a:xfrm>
            <a:off x="3606800" y="5426075"/>
            <a:ext cx="80963" cy="401638"/>
          </a:xfrm>
          <a:custGeom>
            <a:avLst/>
            <a:gdLst>
              <a:gd name="T0" fmla="*/ 0 w 51"/>
              <a:gd name="T1" fmla="*/ 2147483647 h 253"/>
              <a:gd name="T2" fmla="*/ 0 w 51"/>
              <a:gd name="T3" fmla="*/ 0 h 253"/>
              <a:gd name="T4" fmla="*/ 2147483647 w 51"/>
              <a:gd name="T5" fmla="*/ 0 h 253"/>
              <a:gd name="T6" fmla="*/ 2147483647 w 51"/>
              <a:gd name="T7" fmla="*/ 2147483647 h 253"/>
              <a:gd name="T8" fmla="*/ 0 w 51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"/>
              <a:gd name="T16" fmla="*/ 0 h 253"/>
              <a:gd name="T17" fmla="*/ 51 w 51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" h="253">
                <a:moveTo>
                  <a:pt x="0" y="252"/>
                </a:moveTo>
                <a:lnTo>
                  <a:pt x="0" y="0"/>
                </a:lnTo>
                <a:lnTo>
                  <a:pt x="50" y="0"/>
                </a:lnTo>
                <a:lnTo>
                  <a:pt x="50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4" name="Freeform 47"/>
          <p:cNvSpPr>
            <a:spLocks/>
          </p:cNvSpPr>
          <p:nvPr/>
        </p:nvSpPr>
        <p:spPr bwMode="auto">
          <a:xfrm>
            <a:off x="4006850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5" name="Freeform 48"/>
          <p:cNvSpPr>
            <a:spLocks/>
          </p:cNvSpPr>
          <p:nvPr/>
        </p:nvSpPr>
        <p:spPr bwMode="auto">
          <a:xfrm>
            <a:off x="4087813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6" name="Freeform 49"/>
          <p:cNvSpPr>
            <a:spLocks/>
          </p:cNvSpPr>
          <p:nvPr/>
        </p:nvSpPr>
        <p:spPr bwMode="auto">
          <a:xfrm>
            <a:off x="4408488" y="5426075"/>
            <a:ext cx="404812" cy="401638"/>
          </a:xfrm>
          <a:custGeom>
            <a:avLst/>
            <a:gdLst>
              <a:gd name="T0" fmla="*/ 0 w 255"/>
              <a:gd name="T1" fmla="*/ 2147483647 h 253"/>
              <a:gd name="T2" fmla="*/ 0 w 255"/>
              <a:gd name="T3" fmla="*/ 0 h 253"/>
              <a:gd name="T4" fmla="*/ 2147483647 w 255"/>
              <a:gd name="T5" fmla="*/ 0 h 253"/>
              <a:gd name="T6" fmla="*/ 2147483647 w 255"/>
              <a:gd name="T7" fmla="*/ 2147483647 h 253"/>
              <a:gd name="T8" fmla="*/ 0 w 255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5"/>
              <a:gd name="T16" fmla="*/ 0 h 253"/>
              <a:gd name="T17" fmla="*/ 255 w 255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5" h="253">
                <a:moveTo>
                  <a:pt x="0" y="252"/>
                </a:moveTo>
                <a:lnTo>
                  <a:pt x="0" y="0"/>
                </a:lnTo>
                <a:lnTo>
                  <a:pt x="254" y="0"/>
                </a:lnTo>
                <a:lnTo>
                  <a:pt x="25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7" name="Freeform 50"/>
          <p:cNvSpPr>
            <a:spLocks/>
          </p:cNvSpPr>
          <p:nvPr/>
        </p:nvSpPr>
        <p:spPr bwMode="auto">
          <a:xfrm>
            <a:off x="4489450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8" name="Freeform 51"/>
          <p:cNvSpPr>
            <a:spLocks/>
          </p:cNvSpPr>
          <p:nvPr/>
        </p:nvSpPr>
        <p:spPr bwMode="auto">
          <a:xfrm>
            <a:off x="4811713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9" name="Freeform 52"/>
          <p:cNvSpPr>
            <a:spLocks/>
          </p:cNvSpPr>
          <p:nvPr/>
        </p:nvSpPr>
        <p:spPr bwMode="auto">
          <a:xfrm>
            <a:off x="4891088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0" name="Freeform 53"/>
          <p:cNvSpPr>
            <a:spLocks/>
          </p:cNvSpPr>
          <p:nvPr/>
        </p:nvSpPr>
        <p:spPr bwMode="auto">
          <a:xfrm>
            <a:off x="5213350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1" name="Freeform 54"/>
          <p:cNvSpPr>
            <a:spLocks/>
          </p:cNvSpPr>
          <p:nvPr/>
        </p:nvSpPr>
        <p:spPr bwMode="auto">
          <a:xfrm>
            <a:off x="5292725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2" name="Freeform 55"/>
          <p:cNvSpPr>
            <a:spLocks/>
          </p:cNvSpPr>
          <p:nvPr/>
        </p:nvSpPr>
        <p:spPr bwMode="auto">
          <a:xfrm>
            <a:off x="5614988" y="5426075"/>
            <a:ext cx="80962" cy="401638"/>
          </a:xfrm>
          <a:custGeom>
            <a:avLst/>
            <a:gdLst>
              <a:gd name="T0" fmla="*/ 0 w 51"/>
              <a:gd name="T1" fmla="*/ 2147483647 h 253"/>
              <a:gd name="T2" fmla="*/ 0 w 51"/>
              <a:gd name="T3" fmla="*/ 0 h 253"/>
              <a:gd name="T4" fmla="*/ 2147483647 w 51"/>
              <a:gd name="T5" fmla="*/ 0 h 253"/>
              <a:gd name="T6" fmla="*/ 2147483647 w 51"/>
              <a:gd name="T7" fmla="*/ 2147483647 h 253"/>
              <a:gd name="T8" fmla="*/ 0 w 51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"/>
              <a:gd name="T16" fmla="*/ 0 h 253"/>
              <a:gd name="T17" fmla="*/ 51 w 51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" h="253">
                <a:moveTo>
                  <a:pt x="0" y="252"/>
                </a:moveTo>
                <a:lnTo>
                  <a:pt x="0" y="0"/>
                </a:lnTo>
                <a:lnTo>
                  <a:pt x="50" y="0"/>
                </a:lnTo>
                <a:lnTo>
                  <a:pt x="50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3" name="Freeform 56"/>
          <p:cNvSpPr>
            <a:spLocks/>
          </p:cNvSpPr>
          <p:nvPr/>
        </p:nvSpPr>
        <p:spPr bwMode="auto">
          <a:xfrm>
            <a:off x="1868488" y="5756275"/>
            <a:ext cx="161925" cy="331788"/>
          </a:xfrm>
          <a:custGeom>
            <a:avLst/>
            <a:gdLst>
              <a:gd name="T0" fmla="*/ 2147483647 w 102"/>
              <a:gd name="T1" fmla="*/ 0 h 209"/>
              <a:gd name="T2" fmla="*/ 0 w 102"/>
              <a:gd name="T3" fmla="*/ 2147483647 h 209"/>
              <a:gd name="T4" fmla="*/ 2147483647 w 102"/>
              <a:gd name="T5" fmla="*/ 0 h 209"/>
              <a:gd name="T6" fmla="*/ 0 60000 65536"/>
              <a:gd name="T7" fmla="*/ 0 60000 65536"/>
              <a:gd name="T8" fmla="*/ 0 60000 65536"/>
              <a:gd name="T9" fmla="*/ 0 w 102"/>
              <a:gd name="T10" fmla="*/ 0 h 209"/>
              <a:gd name="T11" fmla="*/ 102 w 102"/>
              <a:gd name="T12" fmla="*/ 209 h 2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209">
                <a:moveTo>
                  <a:pt x="101" y="0"/>
                </a:moveTo>
                <a:lnTo>
                  <a:pt x="0" y="208"/>
                </a:lnTo>
                <a:lnTo>
                  <a:pt x="10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4" name="Freeform 57"/>
          <p:cNvSpPr>
            <a:spLocks/>
          </p:cNvSpPr>
          <p:nvPr/>
        </p:nvSpPr>
        <p:spPr bwMode="auto">
          <a:xfrm>
            <a:off x="1868488" y="5984875"/>
            <a:ext cx="68262" cy="103188"/>
          </a:xfrm>
          <a:custGeom>
            <a:avLst/>
            <a:gdLst>
              <a:gd name="T0" fmla="*/ 2147483647 w 43"/>
              <a:gd name="T1" fmla="*/ 2147483647 h 65"/>
              <a:gd name="T2" fmla="*/ 0 w 43"/>
              <a:gd name="T3" fmla="*/ 2147483647 h 65"/>
              <a:gd name="T4" fmla="*/ 2147483647 w 43"/>
              <a:gd name="T5" fmla="*/ 0 h 65"/>
              <a:gd name="T6" fmla="*/ 2147483647 w 43"/>
              <a:gd name="T7" fmla="*/ 2147483647 h 65"/>
              <a:gd name="T8" fmla="*/ 0 60000 65536"/>
              <a:gd name="T9" fmla="*/ 0 60000 65536"/>
              <a:gd name="T10" fmla="*/ 0 60000 65536"/>
              <a:gd name="T11" fmla="*/ 0 60000 65536"/>
              <a:gd name="T12" fmla="*/ 0 w 43"/>
              <a:gd name="T13" fmla="*/ 0 h 65"/>
              <a:gd name="T14" fmla="*/ 43 w 43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" h="65">
                <a:moveTo>
                  <a:pt x="42" y="13"/>
                </a:moveTo>
                <a:lnTo>
                  <a:pt x="0" y="64"/>
                </a:lnTo>
                <a:lnTo>
                  <a:pt x="13" y="0"/>
                </a:lnTo>
                <a:lnTo>
                  <a:pt x="42" y="1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5" name="Freeform 58"/>
          <p:cNvSpPr>
            <a:spLocks/>
          </p:cNvSpPr>
          <p:nvPr/>
        </p:nvSpPr>
        <p:spPr bwMode="auto">
          <a:xfrm>
            <a:off x="2330450" y="5746750"/>
            <a:ext cx="112713" cy="290513"/>
          </a:xfrm>
          <a:custGeom>
            <a:avLst/>
            <a:gdLst>
              <a:gd name="T0" fmla="*/ 2147483647 w 71"/>
              <a:gd name="T1" fmla="*/ 0 h 183"/>
              <a:gd name="T2" fmla="*/ 0 w 71"/>
              <a:gd name="T3" fmla="*/ 2147483647 h 183"/>
              <a:gd name="T4" fmla="*/ 2147483647 w 71"/>
              <a:gd name="T5" fmla="*/ 0 h 183"/>
              <a:gd name="T6" fmla="*/ 0 60000 65536"/>
              <a:gd name="T7" fmla="*/ 0 60000 65536"/>
              <a:gd name="T8" fmla="*/ 0 60000 65536"/>
              <a:gd name="T9" fmla="*/ 0 w 71"/>
              <a:gd name="T10" fmla="*/ 0 h 183"/>
              <a:gd name="T11" fmla="*/ 71 w 71"/>
              <a:gd name="T12" fmla="*/ 183 h 1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1" h="183">
                <a:moveTo>
                  <a:pt x="70" y="0"/>
                </a:moveTo>
                <a:lnTo>
                  <a:pt x="0" y="182"/>
                </a:lnTo>
                <a:lnTo>
                  <a:pt x="7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6" name="Freeform 59"/>
          <p:cNvSpPr>
            <a:spLocks/>
          </p:cNvSpPr>
          <p:nvPr/>
        </p:nvSpPr>
        <p:spPr bwMode="auto">
          <a:xfrm>
            <a:off x="2330450" y="5934075"/>
            <a:ext cx="60325" cy="103188"/>
          </a:xfrm>
          <a:custGeom>
            <a:avLst/>
            <a:gdLst>
              <a:gd name="T0" fmla="*/ 2147483647 w 38"/>
              <a:gd name="T1" fmla="*/ 2147483647 h 65"/>
              <a:gd name="T2" fmla="*/ 0 w 38"/>
              <a:gd name="T3" fmla="*/ 2147483647 h 65"/>
              <a:gd name="T4" fmla="*/ 2147483647 w 38"/>
              <a:gd name="T5" fmla="*/ 0 h 65"/>
              <a:gd name="T6" fmla="*/ 2147483647 w 38"/>
              <a:gd name="T7" fmla="*/ 2147483647 h 6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65"/>
              <a:gd name="T14" fmla="*/ 38 w 38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65">
                <a:moveTo>
                  <a:pt x="37" y="11"/>
                </a:moveTo>
                <a:lnTo>
                  <a:pt x="0" y="64"/>
                </a:lnTo>
                <a:lnTo>
                  <a:pt x="7" y="0"/>
                </a:lnTo>
                <a:lnTo>
                  <a:pt x="37" y="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7" name="Freeform 60"/>
          <p:cNvSpPr>
            <a:spLocks/>
          </p:cNvSpPr>
          <p:nvPr/>
        </p:nvSpPr>
        <p:spPr bwMode="auto">
          <a:xfrm>
            <a:off x="2711450" y="5756275"/>
            <a:ext cx="123825" cy="292100"/>
          </a:xfrm>
          <a:custGeom>
            <a:avLst/>
            <a:gdLst>
              <a:gd name="T0" fmla="*/ 2147483647 w 78"/>
              <a:gd name="T1" fmla="*/ 0 h 184"/>
              <a:gd name="T2" fmla="*/ 0 w 78"/>
              <a:gd name="T3" fmla="*/ 2147483647 h 184"/>
              <a:gd name="T4" fmla="*/ 2147483647 w 78"/>
              <a:gd name="T5" fmla="*/ 0 h 184"/>
              <a:gd name="T6" fmla="*/ 0 60000 65536"/>
              <a:gd name="T7" fmla="*/ 0 60000 65536"/>
              <a:gd name="T8" fmla="*/ 0 60000 65536"/>
              <a:gd name="T9" fmla="*/ 0 w 78"/>
              <a:gd name="T10" fmla="*/ 0 h 184"/>
              <a:gd name="T11" fmla="*/ 78 w 78"/>
              <a:gd name="T12" fmla="*/ 184 h 1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" h="184">
                <a:moveTo>
                  <a:pt x="77" y="0"/>
                </a:moveTo>
                <a:lnTo>
                  <a:pt x="0" y="183"/>
                </a:lnTo>
                <a:lnTo>
                  <a:pt x="7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8" name="Freeform 61"/>
          <p:cNvSpPr>
            <a:spLocks/>
          </p:cNvSpPr>
          <p:nvPr/>
        </p:nvSpPr>
        <p:spPr bwMode="auto">
          <a:xfrm>
            <a:off x="2711450" y="5943600"/>
            <a:ext cx="63500" cy="104775"/>
          </a:xfrm>
          <a:custGeom>
            <a:avLst/>
            <a:gdLst>
              <a:gd name="T0" fmla="*/ 2147483647 w 40"/>
              <a:gd name="T1" fmla="*/ 2147483647 h 66"/>
              <a:gd name="T2" fmla="*/ 0 w 40"/>
              <a:gd name="T3" fmla="*/ 2147483647 h 66"/>
              <a:gd name="T4" fmla="*/ 2147483647 w 40"/>
              <a:gd name="T5" fmla="*/ 0 h 66"/>
              <a:gd name="T6" fmla="*/ 2147483647 w 40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66"/>
              <a:gd name="T14" fmla="*/ 40 w 40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66">
                <a:moveTo>
                  <a:pt x="39" y="12"/>
                </a:moveTo>
                <a:lnTo>
                  <a:pt x="0" y="65"/>
                </a:lnTo>
                <a:lnTo>
                  <a:pt x="10" y="0"/>
                </a:lnTo>
                <a:lnTo>
                  <a:pt x="39" y="1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9" name="Freeform 62"/>
          <p:cNvSpPr>
            <a:spLocks/>
          </p:cNvSpPr>
          <p:nvPr/>
        </p:nvSpPr>
        <p:spPr bwMode="auto">
          <a:xfrm>
            <a:off x="3906838" y="5765800"/>
            <a:ext cx="122237" cy="282575"/>
          </a:xfrm>
          <a:custGeom>
            <a:avLst/>
            <a:gdLst>
              <a:gd name="T0" fmla="*/ 2147483647 w 77"/>
              <a:gd name="T1" fmla="*/ 0 h 178"/>
              <a:gd name="T2" fmla="*/ 0 w 77"/>
              <a:gd name="T3" fmla="*/ 2147483647 h 178"/>
              <a:gd name="T4" fmla="*/ 2147483647 w 77"/>
              <a:gd name="T5" fmla="*/ 0 h 178"/>
              <a:gd name="T6" fmla="*/ 0 60000 65536"/>
              <a:gd name="T7" fmla="*/ 0 60000 65536"/>
              <a:gd name="T8" fmla="*/ 0 60000 65536"/>
              <a:gd name="T9" fmla="*/ 0 w 77"/>
              <a:gd name="T10" fmla="*/ 0 h 178"/>
              <a:gd name="T11" fmla="*/ 77 w 77"/>
              <a:gd name="T12" fmla="*/ 178 h 1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7" h="178">
                <a:moveTo>
                  <a:pt x="76" y="0"/>
                </a:moveTo>
                <a:lnTo>
                  <a:pt x="0" y="177"/>
                </a:lnTo>
                <a:lnTo>
                  <a:pt x="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0" name="Freeform 63"/>
          <p:cNvSpPr>
            <a:spLocks/>
          </p:cNvSpPr>
          <p:nvPr/>
        </p:nvSpPr>
        <p:spPr bwMode="auto">
          <a:xfrm>
            <a:off x="3906838" y="5943600"/>
            <a:ext cx="65087" cy="104775"/>
          </a:xfrm>
          <a:custGeom>
            <a:avLst/>
            <a:gdLst>
              <a:gd name="T0" fmla="*/ 2147483647 w 41"/>
              <a:gd name="T1" fmla="*/ 2147483647 h 66"/>
              <a:gd name="T2" fmla="*/ 0 w 41"/>
              <a:gd name="T3" fmla="*/ 2147483647 h 66"/>
              <a:gd name="T4" fmla="*/ 2147483647 w 41"/>
              <a:gd name="T5" fmla="*/ 0 h 66"/>
              <a:gd name="T6" fmla="*/ 2147483647 w 41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41"/>
              <a:gd name="T13" fmla="*/ 0 h 66"/>
              <a:gd name="T14" fmla="*/ 41 w 41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" h="66">
                <a:moveTo>
                  <a:pt x="40" y="13"/>
                </a:moveTo>
                <a:lnTo>
                  <a:pt x="0" y="65"/>
                </a:lnTo>
                <a:lnTo>
                  <a:pt x="10" y="0"/>
                </a:lnTo>
                <a:lnTo>
                  <a:pt x="40" y="1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1" name="Freeform 64"/>
          <p:cNvSpPr>
            <a:spLocks/>
          </p:cNvSpPr>
          <p:nvPr/>
        </p:nvSpPr>
        <p:spPr bwMode="auto">
          <a:xfrm>
            <a:off x="4318000" y="5756275"/>
            <a:ext cx="133350" cy="280988"/>
          </a:xfrm>
          <a:custGeom>
            <a:avLst/>
            <a:gdLst>
              <a:gd name="T0" fmla="*/ 2147483647 w 84"/>
              <a:gd name="T1" fmla="*/ 0 h 177"/>
              <a:gd name="T2" fmla="*/ 0 w 84"/>
              <a:gd name="T3" fmla="*/ 2147483647 h 177"/>
              <a:gd name="T4" fmla="*/ 2147483647 w 84"/>
              <a:gd name="T5" fmla="*/ 0 h 177"/>
              <a:gd name="T6" fmla="*/ 0 60000 65536"/>
              <a:gd name="T7" fmla="*/ 0 60000 65536"/>
              <a:gd name="T8" fmla="*/ 0 60000 65536"/>
              <a:gd name="T9" fmla="*/ 0 w 84"/>
              <a:gd name="T10" fmla="*/ 0 h 177"/>
              <a:gd name="T11" fmla="*/ 84 w 84"/>
              <a:gd name="T12" fmla="*/ 177 h 17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4" h="177">
                <a:moveTo>
                  <a:pt x="83" y="0"/>
                </a:moveTo>
                <a:lnTo>
                  <a:pt x="0" y="176"/>
                </a:lnTo>
                <a:lnTo>
                  <a:pt x="8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2" name="Freeform 65"/>
          <p:cNvSpPr>
            <a:spLocks/>
          </p:cNvSpPr>
          <p:nvPr/>
        </p:nvSpPr>
        <p:spPr bwMode="auto">
          <a:xfrm>
            <a:off x="4318000" y="5934075"/>
            <a:ext cx="66675" cy="103188"/>
          </a:xfrm>
          <a:custGeom>
            <a:avLst/>
            <a:gdLst>
              <a:gd name="T0" fmla="*/ 2147483647 w 42"/>
              <a:gd name="T1" fmla="*/ 2147483647 h 65"/>
              <a:gd name="T2" fmla="*/ 0 w 42"/>
              <a:gd name="T3" fmla="*/ 2147483647 h 65"/>
              <a:gd name="T4" fmla="*/ 2147483647 w 42"/>
              <a:gd name="T5" fmla="*/ 0 h 65"/>
              <a:gd name="T6" fmla="*/ 2147483647 w 42"/>
              <a:gd name="T7" fmla="*/ 2147483647 h 65"/>
              <a:gd name="T8" fmla="*/ 0 60000 65536"/>
              <a:gd name="T9" fmla="*/ 0 60000 65536"/>
              <a:gd name="T10" fmla="*/ 0 60000 65536"/>
              <a:gd name="T11" fmla="*/ 0 60000 65536"/>
              <a:gd name="T12" fmla="*/ 0 w 42"/>
              <a:gd name="T13" fmla="*/ 0 h 65"/>
              <a:gd name="T14" fmla="*/ 42 w 42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" h="65">
                <a:moveTo>
                  <a:pt x="41" y="14"/>
                </a:moveTo>
                <a:lnTo>
                  <a:pt x="0" y="64"/>
                </a:lnTo>
                <a:lnTo>
                  <a:pt x="13" y="0"/>
                </a:lnTo>
                <a:lnTo>
                  <a:pt x="41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3" name="Freeform 66"/>
          <p:cNvSpPr>
            <a:spLocks/>
          </p:cNvSpPr>
          <p:nvPr/>
        </p:nvSpPr>
        <p:spPr bwMode="auto">
          <a:xfrm>
            <a:off x="4710113" y="5765800"/>
            <a:ext cx="142875" cy="271463"/>
          </a:xfrm>
          <a:custGeom>
            <a:avLst/>
            <a:gdLst>
              <a:gd name="T0" fmla="*/ 2147483647 w 90"/>
              <a:gd name="T1" fmla="*/ 0 h 171"/>
              <a:gd name="T2" fmla="*/ 0 w 90"/>
              <a:gd name="T3" fmla="*/ 2147483647 h 171"/>
              <a:gd name="T4" fmla="*/ 2147483647 w 90"/>
              <a:gd name="T5" fmla="*/ 0 h 171"/>
              <a:gd name="T6" fmla="*/ 0 60000 65536"/>
              <a:gd name="T7" fmla="*/ 0 60000 65536"/>
              <a:gd name="T8" fmla="*/ 0 60000 65536"/>
              <a:gd name="T9" fmla="*/ 0 w 90"/>
              <a:gd name="T10" fmla="*/ 0 h 171"/>
              <a:gd name="T11" fmla="*/ 90 w 90"/>
              <a:gd name="T12" fmla="*/ 171 h 1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171">
                <a:moveTo>
                  <a:pt x="89" y="0"/>
                </a:moveTo>
                <a:lnTo>
                  <a:pt x="0" y="170"/>
                </a:lnTo>
                <a:lnTo>
                  <a:pt x="8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4" name="Freeform 67"/>
          <p:cNvSpPr>
            <a:spLocks/>
          </p:cNvSpPr>
          <p:nvPr/>
        </p:nvSpPr>
        <p:spPr bwMode="auto">
          <a:xfrm>
            <a:off x="4710113" y="5935663"/>
            <a:ext cx="69850" cy="101600"/>
          </a:xfrm>
          <a:custGeom>
            <a:avLst/>
            <a:gdLst>
              <a:gd name="T0" fmla="*/ 2147483647 w 44"/>
              <a:gd name="T1" fmla="*/ 2147483647 h 64"/>
              <a:gd name="T2" fmla="*/ 0 w 44"/>
              <a:gd name="T3" fmla="*/ 2147483647 h 64"/>
              <a:gd name="T4" fmla="*/ 2147483647 w 44"/>
              <a:gd name="T5" fmla="*/ 0 h 64"/>
              <a:gd name="T6" fmla="*/ 2147483647 w 44"/>
              <a:gd name="T7" fmla="*/ 214748364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44"/>
              <a:gd name="T13" fmla="*/ 0 h 64"/>
              <a:gd name="T14" fmla="*/ 44 w 44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" h="64">
                <a:moveTo>
                  <a:pt x="43" y="14"/>
                </a:moveTo>
                <a:lnTo>
                  <a:pt x="0" y="63"/>
                </a:lnTo>
                <a:lnTo>
                  <a:pt x="15" y="0"/>
                </a:lnTo>
                <a:lnTo>
                  <a:pt x="43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5" name="Freeform 68"/>
          <p:cNvSpPr>
            <a:spLocks/>
          </p:cNvSpPr>
          <p:nvPr/>
        </p:nvSpPr>
        <p:spPr bwMode="auto">
          <a:xfrm>
            <a:off x="2801938" y="4333875"/>
            <a:ext cx="314325" cy="1073150"/>
          </a:xfrm>
          <a:custGeom>
            <a:avLst/>
            <a:gdLst>
              <a:gd name="T0" fmla="*/ 2147483647 w 198"/>
              <a:gd name="T1" fmla="*/ 0 h 676"/>
              <a:gd name="T2" fmla="*/ 0 w 198"/>
              <a:gd name="T3" fmla="*/ 2147483647 h 676"/>
              <a:gd name="T4" fmla="*/ 2147483647 w 198"/>
              <a:gd name="T5" fmla="*/ 0 h 676"/>
              <a:gd name="T6" fmla="*/ 0 60000 65536"/>
              <a:gd name="T7" fmla="*/ 0 60000 65536"/>
              <a:gd name="T8" fmla="*/ 0 60000 65536"/>
              <a:gd name="T9" fmla="*/ 0 w 198"/>
              <a:gd name="T10" fmla="*/ 0 h 676"/>
              <a:gd name="T11" fmla="*/ 198 w 198"/>
              <a:gd name="T12" fmla="*/ 676 h 6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8" h="676">
                <a:moveTo>
                  <a:pt x="197" y="0"/>
                </a:moveTo>
                <a:lnTo>
                  <a:pt x="0" y="675"/>
                </a:lnTo>
                <a:lnTo>
                  <a:pt x="1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6" name="Freeform 69"/>
          <p:cNvSpPr>
            <a:spLocks/>
          </p:cNvSpPr>
          <p:nvPr/>
        </p:nvSpPr>
        <p:spPr bwMode="auto">
          <a:xfrm>
            <a:off x="2801938" y="5302250"/>
            <a:ext cx="55562" cy="104775"/>
          </a:xfrm>
          <a:custGeom>
            <a:avLst/>
            <a:gdLst>
              <a:gd name="T0" fmla="*/ 2147483647 w 35"/>
              <a:gd name="T1" fmla="*/ 2147483647 h 66"/>
              <a:gd name="T2" fmla="*/ 0 w 35"/>
              <a:gd name="T3" fmla="*/ 2147483647 h 66"/>
              <a:gd name="T4" fmla="*/ 2147483647 w 35"/>
              <a:gd name="T5" fmla="*/ 0 h 66"/>
              <a:gd name="T6" fmla="*/ 2147483647 w 35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35"/>
              <a:gd name="T13" fmla="*/ 0 h 66"/>
              <a:gd name="T14" fmla="*/ 35 w 35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" h="66">
                <a:moveTo>
                  <a:pt x="34" y="9"/>
                </a:moveTo>
                <a:lnTo>
                  <a:pt x="0" y="65"/>
                </a:lnTo>
                <a:lnTo>
                  <a:pt x="3" y="0"/>
                </a:lnTo>
                <a:lnTo>
                  <a:pt x="34" y="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7" name="Freeform 70"/>
          <p:cNvSpPr>
            <a:spLocks/>
          </p:cNvSpPr>
          <p:nvPr/>
        </p:nvSpPr>
        <p:spPr bwMode="auto">
          <a:xfrm>
            <a:off x="3856038" y="4525963"/>
            <a:ext cx="484187" cy="401637"/>
          </a:xfrm>
          <a:custGeom>
            <a:avLst/>
            <a:gdLst>
              <a:gd name="T0" fmla="*/ 0 w 305"/>
              <a:gd name="T1" fmla="*/ 2147483647 h 253"/>
              <a:gd name="T2" fmla="*/ 0 w 305"/>
              <a:gd name="T3" fmla="*/ 0 h 253"/>
              <a:gd name="T4" fmla="*/ 2147483647 w 305"/>
              <a:gd name="T5" fmla="*/ 0 h 253"/>
              <a:gd name="T6" fmla="*/ 2147483647 w 305"/>
              <a:gd name="T7" fmla="*/ 2147483647 h 253"/>
              <a:gd name="T8" fmla="*/ 0 w 305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5"/>
              <a:gd name="T16" fmla="*/ 0 h 253"/>
              <a:gd name="T17" fmla="*/ 305 w 305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5" h="253">
                <a:moveTo>
                  <a:pt x="0" y="252"/>
                </a:moveTo>
                <a:lnTo>
                  <a:pt x="0" y="0"/>
                </a:lnTo>
                <a:lnTo>
                  <a:pt x="304" y="0"/>
                </a:lnTo>
                <a:lnTo>
                  <a:pt x="30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8" name="Freeform 71"/>
          <p:cNvSpPr>
            <a:spLocks/>
          </p:cNvSpPr>
          <p:nvPr/>
        </p:nvSpPr>
        <p:spPr bwMode="auto">
          <a:xfrm>
            <a:off x="4257675" y="4525963"/>
            <a:ext cx="1588" cy="401637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9" name="Line 72"/>
          <p:cNvSpPr>
            <a:spLocks noChangeShapeType="1"/>
          </p:cNvSpPr>
          <p:nvPr/>
        </p:nvSpPr>
        <p:spPr bwMode="auto">
          <a:xfrm flipH="1">
            <a:off x="4741863" y="4506913"/>
            <a:ext cx="147637" cy="17462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0" name="Line 73"/>
          <p:cNvSpPr>
            <a:spLocks noChangeShapeType="1"/>
          </p:cNvSpPr>
          <p:nvPr/>
        </p:nvSpPr>
        <p:spPr bwMode="auto">
          <a:xfrm flipH="1">
            <a:off x="4708525" y="4524375"/>
            <a:ext cx="33338" cy="476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1" name="Line 74"/>
          <p:cNvSpPr>
            <a:spLocks noChangeShapeType="1"/>
          </p:cNvSpPr>
          <p:nvPr/>
        </p:nvSpPr>
        <p:spPr bwMode="auto">
          <a:xfrm flipH="1">
            <a:off x="4683125" y="4529138"/>
            <a:ext cx="25400" cy="63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2" name="Line 75"/>
          <p:cNvSpPr>
            <a:spLocks noChangeShapeType="1"/>
          </p:cNvSpPr>
          <p:nvPr/>
        </p:nvSpPr>
        <p:spPr bwMode="auto">
          <a:xfrm flipH="1">
            <a:off x="4652963" y="4535488"/>
            <a:ext cx="30162" cy="1587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3" name="Line 76"/>
          <p:cNvSpPr>
            <a:spLocks noChangeShapeType="1"/>
          </p:cNvSpPr>
          <p:nvPr/>
        </p:nvSpPr>
        <p:spPr bwMode="auto">
          <a:xfrm flipH="1">
            <a:off x="4651375" y="4551363"/>
            <a:ext cx="1588" cy="2063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4" name="Line 77"/>
          <p:cNvSpPr>
            <a:spLocks noChangeShapeType="1"/>
          </p:cNvSpPr>
          <p:nvPr/>
        </p:nvSpPr>
        <p:spPr bwMode="auto">
          <a:xfrm>
            <a:off x="4651375" y="4572000"/>
            <a:ext cx="28575" cy="2540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5" name="Line 78"/>
          <p:cNvSpPr>
            <a:spLocks noChangeShapeType="1"/>
          </p:cNvSpPr>
          <p:nvPr/>
        </p:nvSpPr>
        <p:spPr bwMode="auto">
          <a:xfrm>
            <a:off x="4679950" y="4597400"/>
            <a:ext cx="25400" cy="2698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6" name="Line 79"/>
          <p:cNvSpPr>
            <a:spLocks noChangeShapeType="1"/>
          </p:cNvSpPr>
          <p:nvPr/>
        </p:nvSpPr>
        <p:spPr bwMode="auto">
          <a:xfrm flipH="1">
            <a:off x="4695825" y="4624388"/>
            <a:ext cx="9525" cy="2222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7" name="Line 80"/>
          <p:cNvSpPr>
            <a:spLocks noChangeShapeType="1"/>
          </p:cNvSpPr>
          <p:nvPr/>
        </p:nvSpPr>
        <p:spPr bwMode="auto">
          <a:xfrm flipH="1">
            <a:off x="4652963" y="4646613"/>
            <a:ext cx="42862" cy="2063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8" name="Line 81"/>
          <p:cNvSpPr>
            <a:spLocks noChangeShapeType="1"/>
          </p:cNvSpPr>
          <p:nvPr/>
        </p:nvSpPr>
        <p:spPr bwMode="auto">
          <a:xfrm flipH="1">
            <a:off x="4619625" y="4667250"/>
            <a:ext cx="33338" cy="793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9" name="Line 82"/>
          <p:cNvSpPr>
            <a:spLocks noChangeShapeType="1"/>
          </p:cNvSpPr>
          <p:nvPr/>
        </p:nvSpPr>
        <p:spPr bwMode="auto">
          <a:xfrm flipH="1">
            <a:off x="4576763" y="4675188"/>
            <a:ext cx="42862" cy="63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90" name="Line 83"/>
          <p:cNvSpPr>
            <a:spLocks noChangeShapeType="1"/>
          </p:cNvSpPr>
          <p:nvPr/>
        </p:nvSpPr>
        <p:spPr bwMode="auto">
          <a:xfrm flipH="1">
            <a:off x="4389438" y="4681538"/>
            <a:ext cx="187325" cy="2857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91" name="Freeform 84"/>
          <p:cNvSpPr>
            <a:spLocks/>
          </p:cNvSpPr>
          <p:nvPr/>
        </p:nvSpPr>
        <p:spPr bwMode="auto">
          <a:xfrm>
            <a:off x="4389438" y="4675188"/>
            <a:ext cx="95250" cy="46037"/>
          </a:xfrm>
          <a:custGeom>
            <a:avLst/>
            <a:gdLst>
              <a:gd name="T0" fmla="*/ 2147483647 w 60"/>
              <a:gd name="T1" fmla="*/ 2147483647 h 29"/>
              <a:gd name="T2" fmla="*/ 0 w 60"/>
              <a:gd name="T3" fmla="*/ 2147483647 h 29"/>
              <a:gd name="T4" fmla="*/ 2147483647 w 60"/>
              <a:gd name="T5" fmla="*/ 0 h 29"/>
              <a:gd name="T6" fmla="*/ 0 60000 65536"/>
              <a:gd name="T7" fmla="*/ 0 60000 65536"/>
              <a:gd name="T8" fmla="*/ 0 60000 65536"/>
              <a:gd name="T9" fmla="*/ 0 w 60"/>
              <a:gd name="T10" fmla="*/ 0 h 29"/>
              <a:gd name="T11" fmla="*/ 60 w 60"/>
              <a:gd name="T12" fmla="*/ 29 h 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" h="29">
                <a:moveTo>
                  <a:pt x="59" y="28"/>
                </a:moveTo>
                <a:lnTo>
                  <a:pt x="0" y="22"/>
                </a:lnTo>
                <a:lnTo>
                  <a:pt x="55" y="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72792" name="Rectangle 85"/>
          <p:cNvSpPr>
            <a:spLocks noChangeArrowheads="1"/>
          </p:cNvSpPr>
          <p:nvPr/>
        </p:nvSpPr>
        <p:spPr bwMode="auto">
          <a:xfrm>
            <a:off x="2087563" y="5441950"/>
            <a:ext cx="2762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2793" name="Rectangle 86"/>
          <p:cNvSpPr>
            <a:spLocks noChangeArrowheads="1"/>
          </p:cNvSpPr>
          <p:nvPr/>
        </p:nvSpPr>
        <p:spPr bwMode="auto">
          <a:xfrm>
            <a:off x="4084638" y="544195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24</a:t>
            </a:r>
          </a:p>
        </p:txBody>
      </p:sp>
      <p:sp>
        <p:nvSpPr>
          <p:cNvPr id="72794" name="Rectangle 87"/>
          <p:cNvSpPr>
            <a:spLocks noChangeArrowheads="1"/>
          </p:cNvSpPr>
          <p:nvPr/>
        </p:nvSpPr>
        <p:spPr bwMode="auto">
          <a:xfrm>
            <a:off x="4486275" y="544195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72795" name="Rectangle 88"/>
          <p:cNvSpPr>
            <a:spLocks noChangeArrowheads="1"/>
          </p:cNvSpPr>
          <p:nvPr/>
        </p:nvSpPr>
        <p:spPr bwMode="auto">
          <a:xfrm>
            <a:off x="3905250" y="452913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72796" name="Rectangle 89"/>
          <p:cNvSpPr>
            <a:spLocks noChangeArrowheads="1"/>
          </p:cNvSpPr>
          <p:nvPr/>
        </p:nvSpPr>
        <p:spPr bwMode="auto">
          <a:xfrm>
            <a:off x="2489200" y="544195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72797" name="Rectangle 90"/>
          <p:cNvSpPr>
            <a:spLocks noChangeArrowheads="1"/>
          </p:cNvSpPr>
          <p:nvPr/>
        </p:nvSpPr>
        <p:spPr bwMode="auto">
          <a:xfrm>
            <a:off x="4876800" y="3962400"/>
            <a:ext cx="3396764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/>
              <a:t>Καταχώρηση στον κόμβο γονέα (μεταφορά)</a:t>
            </a:r>
          </a:p>
          <a:p>
            <a:pPr eaLnBrk="0" hangingPunct="0"/>
            <a:endParaRPr lang="en-US" sz="1400"/>
          </a:p>
        </p:txBody>
      </p:sp>
      <p:sp>
        <p:nvSpPr>
          <p:cNvPr id="72798" name="Rectangle 91"/>
          <p:cNvSpPr>
            <a:spLocks noChangeArrowheads="1"/>
          </p:cNvSpPr>
          <p:nvPr/>
        </p:nvSpPr>
        <p:spPr bwMode="auto">
          <a:xfrm>
            <a:off x="4878388" y="4456113"/>
            <a:ext cx="3962495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>
                <a:solidFill>
                  <a:srgbClr val="FF0033"/>
                </a:solidFill>
              </a:rPr>
              <a:t>Το 17 ανεβαίνει επάνω και παρουσιάζεται μόνο</a:t>
            </a:r>
          </a:p>
          <a:p>
            <a:pPr eaLnBrk="0" hangingPunct="0"/>
            <a:r>
              <a:rPr lang="el-GR" sz="1400">
                <a:solidFill>
                  <a:srgbClr val="FF0033"/>
                </a:solidFill>
              </a:rPr>
              <a:t>μία φορά στο ευρετήριο (σε αντίθεση με τα φύλλα)</a:t>
            </a:r>
            <a:endParaRPr lang="en-US" sz="1400">
              <a:solidFill>
                <a:srgbClr val="FF0033"/>
              </a:solidFill>
            </a:endParaRPr>
          </a:p>
        </p:txBody>
      </p:sp>
      <p:sp>
        <p:nvSpPr>
          <p:cNvPr id="72799" name="Rectangle 92"/>
          <p:cNvSpPr>
            <a:spLocks noChangeArrowheads="1"/>
          </p:cNvSpPr>
          <p:nvPr/>
        </p:nvSpPr>
        <p:spPr bwMode="auto">
          <a:xfrm>
            <a:off x="4876800" y="4786313"/>
            <a:ext cx="169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GB" sz="1400" b="1">
              <a:solidFill>
                <a:srgbClr val="FF8200"/>
              </a:solidFill>
            </a:endParaRPr>
          </a:p>
        </p:txBody>
      </p:sp>
      <p:sp>
        <p:nvSpPr>
          <p:cNvPr id="72800" name="Rectangle 93"/>
          <p:cNvSpPr>
            <a:spLocks noChangeArrowheads="1"/>
          </p:cNvSpPr>
          <p:nvPr/>
        </p:nvSpPr>
        <p:spPr bwMode="auto">
          <a:xfrm>
            <a:off x="5986463" y="4457700"/>
            <a:ext cx="1082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801" name="Rectangle 94"/>
          <p:cNvSpPr>
            <a:spLocks noChangeArrowheads="1"/>
          </p:cNvSpPr>
          <p:nvPr/>
        </p:nvSpPr>
        <p:spPr bwMode="auto">
          <a:xfrm>
            <a:off x="6818313" y="4457700"/>
            <a:ext cx="500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802" name="Arc 95"/>
          <p:cNvSpPr>
            <a:spLocks/>
          </p:cNvSpPr>
          <p:nvPr/>
        </p:nvSpPr>
        <p:spPr bwMode="auto">
          <a:xfrm>
            <a:off x="4319588" y="4830763"/>
            <a:ext cx="304800" cy="609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1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1703930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75B934-885F-414C-908F-638A23969B51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7373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373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3735" name="Rectangle 4"/>
          <p:cNvSpPr>
            <a:spLocks noChangeArrowheads="1"/>
          </p:cNvSpPr>
          <p:nvPr/>
        </p:nvSpPr>
        <p:spPr bwMode="auto">
          <a:xfrm>
            <a:off x="1476375" y="5300663"/>
            <a:ext cx="59547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 typeface="Monotype Sorts" pitchFamily="2" charset="2"/>
              <a:buNone/>
            </a:pP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Η ρίζα διασπάστηκε οδηγώντας σε αύξηση του ύψους</a:t>
            </a:r>
            <a:r>
              <a:rPr lang="en-US" dirty="0">
                <a:latin typeface="Calibri" pitchFamily="34" charset="0"/>
              </a:rPr>
              <a:t>.</a:t>
            </a:r>
          </a:p>
        </p:txBody>
      </p:sp>
      <p:grpSp>
        <p:nvGrpSpPr>
          <p:cNvPr id="73736" name="Group 5"/>
          <p:cNvGrpSpPr>
            <a:grpSpLocks/>
          </p:cNvGrpSpPr>
          <p:nvPr/>
        </p:nvGrpSpPr>
        <p:grpSpPr bwMode="auto">
          <a:xfrm>
            <a:off x="323850" y="2276475"/>
            <a:ext cx="8367713" cy="2368550"/>
            <a:chOff x="185" y="1056"/>
            <a:chExt cx="5271" cy="1492"/>
          </a:xfrm>
        </p:grpSpPr>
        <p:sp>
          <p:nvSpPr>
            <p:cNvPr id="73738" name="Freeform 6"/>
            <p:cNvSpPr>
              <a:spLocks/>
            </p:cNvSpPr>
            <p:nvPr/>
          </p:nvSpPr>
          <p:spPr bwMode="auto">
            <a:xfrm>
              <a:off x="185" y="2338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3739" name="Rectangle 7"/>
            <p:cNvSpPr>
              <a:spLocks noChangeArrowheads="1"/>
            </p:cNvSpPr>
            <p:nvPr/>
          </p:nvSpPr>
          <p:spPr bwMode="auto">
            <a:xfrm>
              <a:off x="191" y="2324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2*</a:t>
              </a:r>
            </a:p>
          </p:txBody>
        </p:sp>
        <p:grpSp>
          <p:nvGrpSpPr>
            <p:cNvPr id="73740" name="Group 8"/>
            <p:cNvGrpSpPr>
              <a:grpSpLocks/>
            </p:cNvGrpSpPr>
            <p:nvPr/>
          </p:nvGrpSpPr>
          <p:grpSpPr bwMode="auto">
            <a:xfrm>
              <a:off x="390" y="1056"/>
              <a:ext cx="5066" cy="1492"/>
              <a:chOff x="390" y="1056"/>
              <a:chExt cx="5066" cy="1492"/>
            </a:xfrm>
          </p:grpSpPr>
          <p:sp>
            <p:nvSpPr>
              <p:cNvPr id="73741" name="Freeform 9"/>
              <p:cNvSpPr>
                <a:spLocks/>
              </p:cNvSpPr>
              <p:nvPr/>
            </p:nvSpPr>
            <p:spPr bwMode="auto">
              <a:xfrm>
                <a:off x="390" y="2338"/>
                <a:ext cx="204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195 w 205"/>
                  <a:gd name="T5" fmla="*/ 0 h 205"/>
                  <a:gd name="T6" fmla="*/ 195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2" name="Freeform 10"/>
              <p:cNvSpPr>
                <a:spLocks/>
              </p:cNvSpPr>
              <p:nvPr/>
            </p:nvSpPr>
            <p:spPr bwMode="auto">
              <a:xfrm>
                <a:off x="594" y="2338"/>
                <a:ext cx="205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196 w 206"/>
                  <a:gd name="T5" fmla="*/ 0 h 205"/>
                  <a:gd name="T6" fmla="*/ 196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3" name="Freeform 11"/>
              <p:cNvSpPr>
                <a:spLocks/>
              </p:cNvSpPr>
              <p:nvPr/>
            </p:nvSpPr>
            <p:spPr bwMode="auto">
              <a:xfrm>
                <a:off x="798" y="2338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4" name="Rectangle 12"/>
              <p:cNvSpPr>
                <a:spLocks noChangeArrowheads="1"/>
              </p:cNvSpPr>
              <p:nvPr/>
            </p:nvSpPr>
            <p:spPr bwMode="auto">
              <a:xfrm>
                <a:off x="396" y="2324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3*</a:t>
                </a:r>
              </a:p>
            </p:txBody>
          </p:sp>
          <p:sp>
            <p:nvSpPr>
              <p:cNvPr id="73745" name="Freeform 13"/>
              <p:cNvSpPr>
                <a:spLocks/>
              </p:cNvSpPr>
              <p:nvPr/>
            </p:nvSpPr>
            <p:spPr bwMode="auto">
              <a:xfrm>
                <a:off x="2181" y="1319"/>
                <a:ext cx="307" cy="255"/>
              </a:xfrm>
              <a:custGeom>
                <a:avLst/>
                <a:gdLst>
                  <a:gd name="T0" fmla="*/ 0 w 307"/>
                  <a:gd name="T1" fmla="*/ 254 h 255"/>
                  <a:gd name="T2" fmla="*/ 0 w 307"/>
                  <a:gd name="T3" fmla="*/ 0 h 255"/>
                  <a:gd name="T4" fmla="*/ 306 w 307"/>
                  <a:gd name="T5" fmla="*/ 0 h 255"/>
                  <a:gd name="T6" fmla="*/ 306 w 307"/>
                  <a:gd name="T7" fmla="*/ 254 h 255"/>
                  <a:gd name="T8" fmla="*/ 0 w 307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7"/>
                  <a:gd name="T16" fmla="*/ 0 h 255"/>
                  <a:gd name="T17" fmla="*/ 307 w 307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7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6" y="0"/>
                    </a:lnTo>
                    <a:lnTo>
                      <a:pt x="306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6" name="Freeform 14"/>
              <p:cNvSpPr>
                <a:spLocks/>
              </p:cNvSpPr>
              <p:nvPr/>
            </p:nvSpPr>
            <p:spPr bwMode="auto">
              <a:xfrm>
                <a:off x="2231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7" name="Freeform 15"/>
              <p:cNvSpPr>
                <a:spLocks/>
              </p:cNvSpPr>
              <p:nvPr/>
            </p:nvSpPr>
            <p:spPr bwMode="auto">
              <a:xfrm>
                <a:off x="2487" y="1319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8" name="Freeform 16"/>
              <p:cNvSpPr>
                <a:spLocks/>
              </p:cNvSpPr>
              <p:nvPr/>
            </p:nvSpPr>
            <p:spPr bwMode="auto">
              <a:xfrm>
                <a:off x="2538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9" name="Freeform 17"/>
              <p:cNvSpPr>
                <a:spLocks/>
              </p:cNvSpPr>
              <p:nvPr/>
            </p:nvSpPr>
            <p:spPr bwMode="auto">
              <a:xfrm>
                <a:off x="2794" y="1319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0" name="Freeform 18"/>
              <p:cNvSpPr>
                <a:spLocks/>
              </p:cNvSpPr>
              <p:nvPr/>
            </p:nvSpPr>
            <p:spPr bwMode="auto">
              <a:xfrm>
                <a:off x="2845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1" name="Freeform 19"/>
              <p:cNvSpPr>
                <a:spLocks/>
              </p:cNvSpPr>
              <p:nvPr/>
            </p:nvSpPr>
            <p:spPr bwMode="auto">
              <a:xfrm>
                <a:off x="3101" y="1319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2" name="Freeform 20"/>
              <p:cNvSpPr>
                <a:spLocks/>
              </p:cNvSpPr>
              <p:nvPr/>
            </p:nvSpPr>
            <p:spPr bwMode="auto">
              <a:xfrm>
                <a:off x="3152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3" name="Freeform 21"/>
              <p:cNvSpPr>
                <a:spLocks/>
              </p:cNvSpPr>
              <p:nvPr/>
            </p:nvSpPr>
            <p:spPr bwMode="auto">
              <a:xfrm>
                <a:off x="3408" y="1319"/>
                <a:ext cx="52" cy="255"/>
              </a:xfrm>
              <a:custGeom>
                <a:avLst/>
                <a:gdLst>
                  <a:gd name="T0" fmla="*/ 0 w 52"/>
                  <a:gd name="T1" fmla="*/ 254 h 255"/>
                  <a:gd name="T2" fmla="*/ 0 w 52"/>
                  <a:gd name="T3" fmla="*/ 0 h 255"/>
                  <a:gd name="T4" fmla="*/ 51 w 52"/>
                  <a:gd name="T5" fmla="*/ 0 h 255"/>
                  <a:gd name="T6" fmla="*/ 51 w 52"/>
                  <a:gd name="T7" fmla="*/ 254 h 255"/>
                  <a:gd name="T8" fmla="*/ 0 w 52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"/>
                  <a:gd name="T16" fmla="*/ 0 h 255"/>
                  <a:gd name="T17" fmla="*/ 52 w 52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" h="255">
                    <a:moveTo>
                      <a:pt x="0" y="254"/>
                    </a:moveTo>
                    <a:lnTo>
                      <a:pt x="0" y="0"/>
                    </a:lnTo>
                    <a:lnTo>
                      <a:pt x="51" y="0"/>
                    </a:lnTo>
                    <a:lnTo>
                      <a:pt x="51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4" name="Freeform 22"/>
              <p:cNvSpPr>
                <a:spLocks/>
              </p:cNvSpPr>
              <p:nvPr/>
            </p:nvSpPr>
            <p:spPr bwMode="auto">
              <a:xfrm>
                <a:off x="1938" y="2343"/>
                <a:ext cx="205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196 w 206"/>
                  <a:gd name="T5" fmla="*/ 0 h 205"/>
                  <a:gd name="T6" fmla="*/ 196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5" name="Freeform 23"/>
              <p:cNvSpPr>
                <a:spLocks/>
              </p:cNvSpPr>
              <p:nvPr/>
            </p:nvSpPr>
            <p:spPr bwMode="auto">
              <a:xfrm>
                <a:off x="2142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6" name="Freeform 24"/>
              <p:cNvSpPr>
                <a:spLocks/>
              </p:cNvSpPr>
              <p:nvPr/>
            </p:nvSpPr>
            <p:spPr bwMode="auto">
              <a:xfrm>
                <a:off x="2347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7" name="Freeform 25"/>
              <p:cNvSpPr>
                <a:spLocks/>
              </p:cNvSpPr>
              <p:nvPr/>
            </p:nvSpPr>
            <p:spPr bwMode="auto">
              <a:xfrm>
                <a:off x="2551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8" name="Freeform 26"/>
              <p:cNvSpPr>
                <a:spLocks/>
              </p:cNvSpPr>
              <p:nvPr/>
            </p:nvSpPr>
            <p:spPr bwMode="auto">
              <a:xfrm>
                <a:off x="2826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9" name="Freeform 27"/>
              <p:cNvSpPr>
                <a:spLocks/>
              </p:cNvSpPr>
              <p:nvPr/>
            </p:nvSpPr>
            <p:spPr bwMode="auto">
              <a:xfrm>
                <a:off x="3031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0" name="Freeform 28"/>
              <p:cNvSpPr>
                <a:spLocks/>
              </p:cNvSpPr>
              <p:nvPr/>
            </p:nvSpPr>
            <p:spPr bwMode="auto">
              <a:xfrm>
                <a:off x="3236" y="2343"/>
                <a:ext cx="203" cy="205"/>
              </a:xfrm>
              <a:custGeom>
                <a:avLst/>
                <a:gdLst>
                  <a:gd name="T0" fmla="*/ 0 w 204"/>
                  <a:gd name="T1" fmla="*/ 204 h 205"/>
                  <a:gd name="T2" fmla="*/ 0 w 204"/>
                  <a:gd name="T3" fmla="*/ 0 h 205"/>
                  <a:gd name="T4" fmla="*/ 194 w 204"/>
                  <a:gd name="T5" fmla="*/ 0 h 205"/>
                  <a:gd name="T6" fmla="*/ 194 w 204"/>
                  <a:gd name="T7" fmla="*/ 204 h 205"/>
                  <a:gd name="T8" fmla="*/ 0 w 204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4"/>
                  <a:gd name="T16" fmla="*/ 0 h 205"/>
                  <a:gd name="T17" fmla="*/ 204 w 204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4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3" y="0"/>
                    </a:lnTo>
                    <a:lnTo>
                      <a:pt x="203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1" name="Freeform 29"/>
              <p:cNvSpPr>
                <a:spLocks/>
              </p:cNvSpPr>
              <p:nvPr/>
            </p:nvSpPr>
            <p:spPr bwMode="auto">
              <a:xfrm>
                <a:off x="3438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2" name="Freeform 30"/>
              <p:cNvSpPr>
                <a:spLocks/>
              </p:cNvSpPr>
              <p:nvPr/>
            </p:nvSpPr>
            <p:spPr bwMode="auto">
              <a:xfrm>
                <a:off x="3714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3" name="Freeform 31"/>
              <p:cNvSpPr>
                <a:spLocks/>
              </p:cNvSpPr>
              <p:nvPr/>
            </p:nvSpPr>
            <p:spPr bwMode="auto">
              <a:xfrm>
                <a:off x="3919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4" name="Freeform 32"/>
              <p:cNvSpPr>
                <a:spLocks/>
              </p:cNvSpPr>
              <p:nvPr/>
            </p:nvSpPr>
            <p:spPr bwMode="auto">
              <a:xfrm>
                <a:off x="4123" y="2343"/>
                <a:ext cx="206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13 w 205"/>
                  <a:gd name="T5" fmla="*/ 0 h 205"/>
                  <a:gd name="T6" fmla="*/ 213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5" name="Freeform 33"/>
              <p:cNvSpPr>
                <a:spLocks/>
              </p:cNvSpPr>
              <p:nvPr/>
            </p:nvSpPr>
            <p:spPr bwMode="auto">
              <a:xfrm>
                <a:off x="4328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6" name="Freeform 34"/>
              <p:cNvSpPr>
                <a:spLocks/>
              </p:cNvSpPr>
              <p:nvPr/>
            </p:nvSpPr>
            <p:spPr bwMode="auto">
              <a:xfrm>
                <a:off x="4597" y="2343"/>
                <a:ext cx="207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14 w 206"/>
                  <a:gd name="T5" fmla="*/ 0 h 205"/>
                  <a:gd name="T6" fmla="*/ 214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7" name="Freeform 35"/>
              <p:cNvSpPr>
                <a:spLocks/>
              </p:cNvSpPr>
              <p:nvPr/>
            </p:nvSpPr>
            <p:spPr bwMode="auto">
              <a:xfrm>
                <a:off x="4802" y="2343"/>
                <a:ext cx="206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13 w 205"/>
                  <a:gd name="T5" fmla="*/ 0 h 205"/>
                  <a:gd name="T6" fmla="*/ 213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8" name="Freeform 36"/>
              <p:cNvSpPr>
                <a:spLocks/>
              </p:cNvSpPr>
              <p:nvPr/>
            </p:nvSpPr>
            <p:spPr bwMode="auto">
              <a:xfrm>
                <a:off x="5006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9" name="Freeform 37"/>
              <p:cNvSpPr>
                <a:spLocks/>
              </p:cNvSpPr>
              <p:nvPr/>
            </p:nvSpPr>
            <p:spPr bwMode="auto">
              <a:xfrm>
                <a:off x="5210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0" name="Freeform 38"/>
              <p:cNvSpPr>
                <a:spLocks/>
              </p:cNvSpPr>
              <p:nvPr/>
            </p:nvSpPr>
            <p:spPr bwMode="auto">
              <a:xfrm>
                <a:off x="845" y="1803"/>
                <a:ext cx="307" cy="255"/>
              </a:xfrm>
              <a:custGeom>
                <a:avLst/>
                <a:gdLst>
                  <a:gd name="T0" fmla="*/ 0 w 307"/>
                  <a:gd name="T1" fmla="*/ 254 h 255"/>
                  <a:gd name="T2" fmla="*/ 0 w 307"/>
                  <a:gd name="T3" fmla="*/ 0 h 255"/>
                  <a:gd name="T4" fmla="*/ 306 w 307"/>
                  <a:gd name="T5" fmla="*/ 0 h 255"/>
                  <a:gd name="T6" fmla="*/ 306 w 307"/>
                  <a:gd name="T7" fmla="*/ 254 h 255"/>
                  <a:gd name="T8" fmla="*/ 0 w 307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7"/>
                  <a:gd name="T16" fmla="*/ 0 h 255"/>
                  <a:gd name="T17" fmla="*/ 307 w 307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7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6" y="0"/>
                    </a:lnTo>
                    <a:lnTo>
                      <a:pt x="306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1" name="Freeform 39"/>
              <p:cNvSpPr>
                <a:spLocks/>
              </p:cNvSpPr>
              <p:nvPr/>
            </p:nvSpPr>
            <p:spPr bwMode="auto">
              <a:xfrm>
                <a:off x="895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2" name="Freeform 40"/>
              <p:cNvSpPr>
                <a:spLocks/>
              </p:cNvSpPr>
              <p:nvPr/>
            </p:nvSpPr>
            <p:spPr bwMode="auto">
              <a:xfrm>
                <a:off x="1151" y="1803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3" name="Freeform 41"/>
              <p:cNvSpPr>
                <a:spLocks/>
              </p:cNvSpPr>
              <p:nvPr/>
            </p:nvSpPr>
            <p:spPr bwMode="auto">
              <a:xfrm>
                <a:off x="1202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4" name="Freeform 42"/>
              <p:cNvSpPr>
                <a:spLocks/>
              </p:cNvSpPr>
              <p:nvPr/>
            </p:nvSpPr>
            <p:spPr bwMode="auto">
              <a:xfrm>
                <a:off x="1458" y="1803"/>
                <a:ext cx="309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16 w 308"/>
                  <a:gd name="T5" fmla="*/ 0 h 255"/>
                  <a:gd name="T6" fmla="*/ 316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5" name="Freeform 43"/>
              <p:cNvSpPr>
                <a:spLocks/>
              </p:cNvSpPr>
              <p:nvPr/>
            </p:nvSpPr>
            <p:spPr bwMode="auto">
              <a:xfrm>
                <a:off x="1509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6" name="Freeform 44"/>
              <p:cNvSpPr>
                <a:spLocks/>
              </p:cNvSpPr>
              <p:nvPr/>
            </p:nvSpPr>
            <p:spPr bwMode="auto">
              <a:xfrm>
                <a:off x="1765" y="1803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7" name="Freeform 45"/>
              <p:cNvSpPr>
                <a:spLocks/>
              </p:cNvSpPr>
              <p:nvPr/>
            </p:nvSpPr>
            <p:spPr bwMode="auto">
              <a:xfrm>
                <a:off x="1817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8" name="Freeform 46"/>
              <p:cNvSpPr>
                <a:spLocks/>
              </p:cNvSpPr>
              <p:nvPr/>
            </p:nvSpPr>
            <p:spPr bwMode="auto">
              <a:xfrm>
                <a:off x="2072" y="1803"/>
                <a:ext cx="52" cy="255"/>
              </a:xfrm>
              <a:custGeom>
                <a:avLst/>
                <a:gdLst>
                  <a:gd name="T0" fmla="*/ 0 w 52"/>
                  <a:gd name="T1" fmla="*/ 254 h 255"/>
                  <a:gd name="T2" fmla="*/ 0 w 52"/>
                  <a:gd name="T3" fmla="*/ 0 h 255"/>
                  <a:gd name="T4" fmla="*/ 51 w 52"/>
                  <a:gd name="T5" fmla="*/ 0 h 255"/>
                  <a:gd name="T6" fmla="*/ 51 w 52"/>
                  <a:gd name="T7" fmla="*/ 254 h 255"/>
                  <a:gd name="T8" fmla="*/ 0 w 52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"/>
                  <a:gd name="T16" fmla="*/ 0 h 255"/>
                  <a:gd name="T17" fmla="*/ 52 w 52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" h="255">
                    <a:moveTo>
                      <a:pt x="0" y="254"/>
                    </a:moveTo>
                    <a:lnTo>
                      <a:pt x="0" y="0"/>
                    </a:lnTo>
                    <a:lnTo>
                      <a:pt x="51" y="0"/>
                    </a:lnTo>
                    <a:lnTo>
                      <a:pt x="51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9" name="Freeform 47"/>
              <p:cNvSpPr>
                <a:spLocks/>
              </p:cNvSpPr>
              <p:nvPr/>
            </p:nvSpPr>
            <p:spPr bwMode="auto">
              <a:xfrm>
                <a:off x="3497" y="1803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0" name="Freeform 48"/>
              <p:cNvSpPr>
                <a:spLocks/>
              </p:cNvSpPr>
              <p:nvPr/>
            </p:nvSpPr>
            <p:spPr bwMode="auto">
              <a:xfrm>
                <a:off x="3547" y="1803"/>
                <a:ext cx="2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1" name="Freeform 49"/>
              <p:cNvSpPr>
                <a:spLocks/>
              </p:cNvSpPr>
              <p:nvPr/>
            </p:nvSpPr>
            <p:spPr bwMode="auto">
              <a:xfrm>
                <a:off x="3804" y="1803"/>
                <a:ext cx="307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298 w 308"/>
                  <a:gd name="T5" fmla="*/ 0 h 255"/>
                  <a:gd name="T6" fmla="*/ 298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2" name="Freeform 50"/>
              <p:cNvSpPr>
                <a:spLocks/>
              </p:cNvSpPr>
              <p:nvPr/>
            </p:nvSpPr>
            <p:spPr bwMode="auto">
              <a:xfrm>
                <a:off x="3855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3" name="Freeform 51"/>
              <p:cNvSpPr>
                <a:spLocks/>
              </p:cNvSpPr>
              <p:nvPr/>
            </p:nvSpPr>
            <p:spPr bwMode="auto">
              <a:xfrm>
                <a:off x="4110" y="1803"/>
                <a:ext cx="309" cy="255"/>
              </a:xfrm>
              <a:custGeom>
                <a:avLst/>
                <a:gdLst>
                  <a:gd name="T0" fmla="*/ 0 w 307"/>
                  <a:gd name="T1" fmla="*/ 254 h 255"/>
                  <a:gd name="T2" fmla="*/ 0 w 307"/>
                  <a:gd name="T3" fmla="*/ 0 h 255"/>
                  <a:gd name="T4" fmla="*/ 324 w 307"/>
                  <a:gd name="T5" fmla="*/ 0 h 255"/>
                  <a:gd name="T6" fmla="*/ 324 w 307"/>
                  <a:gd name="T7" fmla="*/ 254 h 255"/>
                  <a:gd name="T8" fmla="*/ 0 w 307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7"/>
                  <a:gd name="T16" fmla="*/ 0 h 255"/>
                  <a:gd name="T17" fmla="*/ 307 w 307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7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6" y="0"/>
                    </a:lnTo>
                    <a:lnTo>
                      <a:pt x="306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4" name="Freeform 52"/>
              <p:cNvSpPr>
                <a:spLocks/>
              </p:cNvSpPr>
              <p:nvPr/>
            </p:nvSpPr>
            <p:spPr bwMode="auto">
              <a:xfrm>
                <a:off x="4161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5" name="Freeform 53"/>
              <p:cNvSpPr>
                <a:spLocks/>
              </p:cNvSpPr>
              <p:nvPr/>
            </p:nvSpPr>
            <p:spPr bwMode="auto">
              <a:xfrm>
                <a:off x="4418" y="1803"/>
                <a:ext cx="307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298 w 308"/>
                  <a:gd name="T5" fmla="*/ 0 h 255"/>
                  <a:gd name="T6" fmla="*/ 298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6" name="Freeform 54"/>
              <p:cNvSpPr>
                <a:spLocks/>
              </p:cNvSpPr>
              <p:nvPr/>
            </p:nvSpPr>
            <p:spPr bwMode="auto">
              <a:xfrm>
                <a:off x="4470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7" name="Freeform 55"/>
              <p:cNvSpPr>
                <a:spLocks/>
              </p:cNvSpPr>
              <p:nvPr/>
            </p:nvSpPr>
            <p:spPr bwMode="auto">
              <a:xfrm>
                <a:off x="4724" y="1803"/>
                <a:ext cx="53" cy="255"/>
              </a:xfrm>
              <a:custGeom>
                <a:avLst/>
                <a:gdLst>
                  <a:gd name="T0" fmla="*/ 0 w 53"/>
                  <a:gd name="T1" fmla="*/ 254 h 255"/>
                  <a:gd name="T2" fmla="*/ 0 w 53"/>
                  <a:gd name="T3" fmla="*/ 0 h 255"/>
                  <a:gd name="T4" fmla="*/ 52 w 53"/>
                  <a:gd name="T5" fmla="*/ 0 h 255"/>
                  <a:gd name="T6" fmla="*/ 52 w 53"/>
                  <a:gd name="T7" fmla="*/ 254 h 255"/>
                  <a:gd name="T8" fmla="*/ 0 w 53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"/>
                  <a:gd name="T16" fmla="*/ 0 h 255"/>
                  <a:gd name="T17" fmla="*/ 53 w 53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" h="255">
                    <a:moveTo>
                      <a:pt x="0" y="254"/>
                    </a:moveTo>
                    <a:lnTo>
                      <a:pt x="0" y="0"/>
                    </a:lnTo>
                    <a:lnTo>
                      <a:pt x="52" y="0"/>
                    </a:lnTo>
                    <a:lnTo>
                      <a:pt x="52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8" name="Freeform 56"/>
              <p:cNvSpPr>
                <a:spLocks/>
              </p:cNvSpPr>
              <p:nvPr/>
            </p:nvSpPr>
            <p:spPr bwMode="auto">
              <a:xfrm>
                <a:off x="582" y="2006"/>
                <a:ext cx="282" cy="313"/>
              </a:xfrm>
              <a:custGeom>
                <a:avLst/>
                <a:gdLst>
                  <a:gd name="T0" fmla="*/ 289 w 281"/>
                  <a:gd name="T1" fmla="*/ 0 h 313"/>
                  <a:gd name="T2" fmla="*/ 0 w 281"/>
                  <a:gd name="T3" fmla="*/ 312 h 313"/>
                  <a:gd name="T4" fmla="*/ 289 w 281"/>
                  <a:gd name="T5" fmla="*/ 0 h 313"/>
                  <a:gd name="T6" fmla="*/ 0 60000 65536"/>
                  <a:gd name="T7" fmla="*/ 0 60000 65536"/>
                  <a:gd name="T8" fmla="*/ 0 60000 65536"/>
                  <a:gd name="T9" fmla="*/ 0 w 281"/>
                  <a:gd name="T10" fmla="*/ 0 h 313"/>
                  <a:gd name="T11" fmla="*/ 281 w 281"/>
                  <a:gd name="T12" fmla="*/ 313 h 3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1" h="313">
                    <a:moveTo>
                      <a:pt x="280" y="0"/>
                    </a:moveTo>
                    <a:lnTo>
                      <a:pt x="0" y="312"/>
                    </a:lnTo>
                    <a:lnTo>
                      <a:pt x="28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9" name="Freeform 57"/>
              <p:cNvSpPr>
                <a:spLocks/>
              </p:cNvSpPr>
              <p:nvPr/>
            </p:nvSpPr>
            <p:spPr bwMode="auto">
              <a:xfrm>
                <a:off x="582" y="2260"/>
                <a:ext cx="56" cy="59"/>
              </a:xfrm>
              <a:custGeom>
                <a:avLst/>
                <a:gdLst>
                  <a:gd name="T0" fmla="*/ 63 w 55"/>
                  <a:gd name="T1" fmla="*/ 21 h 59"/>
                  <a:gd name="T2" fmla="*/ 0 w 55"/>
                  <a:gd name="T3" fmla="*/ 58 h 59"/>
                  <a:gd name="T4" fmla="*/ 39 w 55"/>
                  <a:gd name="T5" fmla="*/ 0 h 59"/>
                  <a:gd name="T6" fmla="*/ 63 w 55"/>
                  <a:gd name="T7" fmla="*/ 21 h 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5"/>
                  <a:gd name="T13" fmla="*/ 0 h 59"/>
                  <a:gd name="T14" fmla="*/ 55 w 55"/>
                  <a:gd name="T15" fmla="*/ 59 h 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5" h="59">
                    <a:moveTo>
                      <a:pt x="54" y="21"/>
                    </a:moveTo>
                    <a:lnTo>
                      <a:pt x="0" y="58"/>
                    </a:lnTo>
                    <a:lnTo>
                      <a:pt x="30" y="0"/>
                    </a:lnTo>
                    <a:lnTo>
                      <a:pt x="54" y="2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0" name="Freeform 58"/>
              <p:cNvSpPr>
                <a:spLocks/>
              </p:cNvSpPr>
              <p:nvPr/>
            </p:nvSpPr>
            <p:spPr bwMode="auto">
              <a:xfrm>
                <a:off x="1170" y="2006"/>
                <a:ext cx="284" cy="319"/>
              </a:xfrm>
              <a:custGeom>
                <a:avLst/>
                <a:gdLst>
                  <a:gd name="T0" fmla="*/ 0 w 283"/>
                  <a:gd name="T1" fmla="*/ 0 h 319"/>
                  <a:gd name="T2" fmla="*/ 291 w 283"/>
                  <a:gd name="T3" fmla="*/ 318 h 319"/>
                  <a:gd name="T4" fmla="*/ 0 w 283"/>
                  <a:gd name="T5" fmla="*/ 0 h 319"/>
                  <a:gd name="T6" fmla="*/ 0 60000 65536"/>
                  <a:gd name="T7" fmla="*/ 0 60000 65536"/>
                  <a:gd name="T8" fmla="*/ 0 60000 65536"/>
                  <a:gd name="T9" fmla="*/ 0 w 283"/>
                  <a:gd name="T10" fmla="*/ 0 h 319"/>
                  <a:gd name="T11" fmla="*/ 283 w 283"/>
                  <a:gd name="T12" fmla="*/ 319 h 31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3" h="319">
                    <a:moveTo>
                      <a:pt x="0" y="0"/>
                    </a:moveTo>
                    <a:lnTo>
                      <a:pt x="282" y="318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1" name="Freeform 59"/>
              <p:cNvSpPr>
                <a:spLocks/>
              </p:cNvSpPr>
              <p:nvPr/>
            </p:nvSpPr>
            <p:spPr bwMode="auto">
              <a:xfrm>
                <a:off x="1397" y="2267"/>
                <a:ext cx="57" cy="58"/>
              </a:xfrm>
              <a:custGeom>
                <a:avLst/>
                <a:gdLst>
                  <a:gd name="T0" fmla="*/ 24 w 56"/>
                  <a:gd name="T1" fmla="*/ 0 h 58"/>
                  <a:gd name="T2" fmla="*/ 64 w 56"/>
                  <a:gd name="T3" fmla="*/ 57 h 58"/>
                  <a:gd name="T4" fmla="*/ 0 w 56"/>
                  <a:gd name="T5" fmla="*/ 21 h 58"/>
                  <a:gd name="T6" fmla="*/ 24 w 56"/>
                  <a:gd name="T7" fmla="*/ 0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6"/>
                  <a:gd name="T13" fmla="*/ 0 h 58"/>
                  <a:gd name="T14" fmla="*/ 56 w 56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6" h="58">
                    <a:moveTo>
                      <a:pt x="24" y="0"/>
                    </a:moveTo>
                    <a:lnTo>
                      <a:pt x="55" y="57"/>
                    </a:lnTo>
                    <a:lnTo>
                      <a:pt x="0" y="21"/>
                    </a:lnTo>
                    <a:lnTo>
                      <a:pt x="24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2" name="Freeform 60"/>
              <p:cNvSpPr>
                <a:spLocks/>
              </p:cNvSpPr>
              <p:nvPr/>
            </p:nvSpPr>
            <p:spPr bwMode="auto">
              <a:xfrm>
                <a:off x="1484" y="2006"/>
                <a:ext cx="838" cy="326"/>
              </a:xfrm>
              <a:custGeom>
                <a:avLst/>
                <a:gdLst>
                  <a:gd name="T0" fmla="*/ 0 w 838"/>
                  <a:gd name="T1" fmla="*/ 0 h 326"/>
                  <a:gd name="T2" fmla="*/ 837 w 838"/>
                  <a:gd name="T3" fmla="*/ 325 h 326"/>
                  <a:gd name="T4" fmla="*/ 0 w 838"/>
                  <a:gd name="T5" fmla="*/ 0 h 326"/>
                  <a:gd name="T6" fmla="*/ 0 60000 65536"/>
                  <a:gd name="T7" fmla="*/ 0 60000 65536"/>
                  <a:gd name="T8" fmla="*/ 0 60000 65536"/>
                  <a:gd name="T9" fmla="*/ 0 w 838"/>
                  <a:gd name="T10" fmla="*/ 0 h 326"/>
                  <a:gd name="T11" fmla="*/ 838 w 838"/>
                  <a:gd name="T12" fmla="*/ 326 h 32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38" h="326">
                    <a:moveTo>
                      <a:pt x="0" y="0"/>
                    </a:moveTo>
                    <a:lnTo>
                      <a:pt x="837" y="32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3" name="Freeform 61"/>
              <p:cNvSpPr>
                <a:spLocks/>
              </p:cNvSpPr>
              <p:nvPr/>
            </p:nvSpPr>
            <p:spPr bwMode="auto">
              <a:xfrm>
                <a:off x="2256" y="2293"/>
                <a:ext cx="66" cy="39"/>
              </a:xfrm>
              <a:custGeom>
                <a:avLst/>
                <a:gdLst>
                  <a:gd name="T0" fmla="*/ 11 w 66"/>
                  <a:gd name="T1" fmla="*/ 0 h 39"/>
                  <a:gd name="T2" fmla="*/ 65 w 66"/>
                  <a:gd name="T3" fmla="*/ 38 h 39"/>
                  <a:gd name="T4" fmla="*/ 0 w 66"/>
                  <a:gd name="T5" fmla="*/ 30 h 39"/>
                  <a:gd name="T6" fmla="*/ 11 w 66"/>
                  <a:gd name="T7" fmla="*/ 0 h 3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39"/>
                  <a:gd name="T14" fmla="*/ 66 w 66"/>
                  <a:gd name="T15" fmla="*/ 39 h 3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39">
                    <a:moveTo>
                      <a:pt x="11" y="0"/>
                    </a:moveTo>
                    <a:lnTo>
                      <a:pt x="65" y="38"/>
                    </a:lnTo>
                    <a:lnTo>
                      <a:pt x="0" y="30"/>
                    </a:lnTo>
                    <a:lnTo>
                      <a:pt x="1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4" name="Freeform 62"/>
              <p:cNvSpPr>
                <a:spLocks/>
              </p:cNvSpPr>
              <p:nvPr/>
            </p:nvSpPr>
            <p:spPr bwMode="auto">
              <a:xfrm>
                <a:off x="3236" y="2019"/>
                <a:ext cx="281" cy="313"/>
              </a:xfrm>
              <a:custGeom>
                <a:avLst/>
                <a:gdLst>
                  <a:gd name="T0" fmla="*/ 280 w 281"/>
                  <a:gd name="T1" fmla="*/ 0 h 313"/>
                  <a:gd name="T2" fmla="*/ 0 w 281"/>
                  <a:gd name="T3" fmla="*/ 312 h 313"/>
                  <a:gd name="T4" fmla="*/ 280 w 281"/>
                  <a:gd name="T5" fmla="*/ 0 h 313"/>
                  <a:gd name="T6" fmla="*/ 0 60000 65536"/>
                  <a:gd name="T7" fmla="*/ 0 60000 65536"/>
                  <a:gd name="T8" fmla="*/ 0 60000 65536"/>
                  <a:gd name="T9" fmla="*/ 0 w 281"/>
                  <a:gd name="T10" fmla="*/ 0 h 313"/>
                  <a:gd name="T11" fmla="*/ 281 w 281"/>
                  <a:gd name="T12" fmla="*/ 313 h 3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1" h="313">
                    <a:moveTo>
                      <a:pt x="280" y="0"/>
                    </a:moveTo>
                    <a:lnTo>
                      <a:pt x="0" y="312"/>
                    </a:lnTo>
                    <a:lnTo>
                      <a:pt x="28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5" name="Freeform 63"/>
              <p:cNvSpPr>
                <a:spLocks/>
              </p:cNvSpPr>
              <p:nvPr/>
            </p:nvSpPr>
            <p:spPr bwMode="auto">
              <a:xfrm>
                <a:off x="3236" y="2273"/>
                <a:ext cx="55" cy="59"/>
              </a:xfrm>
              <a:custGeom>
                <a:avLst/>
                <a:gdLst>
                  <a:gd name="T0" fmla="*/ 54 w 55"/>
                  <a:gd name="T1" fmla="*/ 21 h 59"/>
                  <a:gd name="T2" fmla="*/ 0 w 55"/>
                  <a:gd name="T3" fmla="*/ 58 h 59"/>
                  <a:gd name="T4" fmla="*/ 30 w 55"/>
                  <a:gd name="T5" fmla="*/ 0 h 59"/>
                  <a:gd name="T6" fmla="*/ 54 w 55"/>
                  <a:gd name="T7" fmla="*/ 21 h 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5"/>
                  <a:gd name="T13" fmla="*/ 0 h 59"/>
                  <a:gd name="T14" fmla="*/ 55 w 55"/>
                  <a:gd name="T15" fmla="*/ 59 h 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5" h="59">
                    <a:moveTo>
                      <a:pt x="54" y="21"/>
                    </a:moveTo>
                    <a:lnTo>
                      <a:pt x="0" y="58"/>
                    </a:lnTo>
                    <a:lnTo>
                      <a:pt x="30" y="0"/>
                    </a:lnTo>
                    <a:lnTo>
                      <a:pt x="54" y="2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6" name="Freeform 64"/>
              <p:cNvSpPr>
                <a:spLocks/>
              </p:cNvSpPr>
              <p:nvPr/>
            </p:nvSpPr>
            <p:spPr bwMode="auto">
              <a:xfrm>
                <a:off x="3822" y="2019"/>
                <a:ext cx="289" cy="300"/>
              </a:xfrm>
              <a:custGeom>
                <a:avLst/>
                <a:gdLst>
                  <a:gd name="T0" fmla="*/ 0 w 289"/>
                  <a:gd name="T1" fmla="*/ 0 h 300"/>
                  <a:gd name="T2" fmla="*/ 288 w 289"/>
                  <a:gd name="T3" fmla="*/ 299 h 300"/>
                  <a:gd name="T4" fmla="*/ 0 w 289"/>
                  <a:gd name="T5" fmla="*/ 0 h 300"/>
                  <a:gd name="T6" fmla="*/ 0 60000 65536"/>
                  <a:gd name="T7" fmla="*/ 0 60000 65536"/>
                  <a:gd name="T8" fmla="*/ 0 60000 65536"/>
                  <a:gd name="T9" fmla="*/ 0 w 289"/>
                  <a:gd name="T10" fmla="*/ 0 h 300"/>
                  <a:gd name="T11" fmla="*/ 289 w 289"/>
                  <a:gd name="T12" fmla="*/ 300 h 3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9" h="300">
                    <a:moveTo>
                      <a:pt x="0" y="0"/>
                    </a:moveTo>
                    <a:lnTo>
                      <a:pt x="288" y="299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7" name="Freeform 65"/>
              <p:cNvSpPr>
                <a:spLocks/>
              </p:cNvSpPr>
              <p:nvPr/>
            </p:nvSpPr>
            <p:spPr bwMode="auto">
              <a:xfrm>
                <a:off x="4055" y="2261"/>
                <a:ext cx="56" cy="58"/>
              </a:xfrm>
              <a:custGeom>
                <a:avLst/>
                <a:gdLst>
                  <a:gd name="T0" fmla="*/ 23 w 57"/>
                  <a:gd name="T1" fmla="*/ 0 h 58"/>
                  <a:gd name="T2" fmla="*/ 47 w 57"/>
                  <a:gd name="T3" fmla="*/ 57 h 58"/>
                  <a:gd name="T4" fmla="*/ 0 w 57"/>
                  <a:gd name="T5" fmla="*/ 22 h 58"/>
                  <a:gd name="T6" fmla="*/ 23 w 57"/>
                  <a:gd name="T7" fmla="*/ 0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7"/>
                  <a:gd name="T13" fmla="*/ 0 h 58"/>
                  <a:gd name="T14" fmla="*/ 57 w 57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7" h="58">
                    <a:moveTo>
                      <a:pt x="23" y="0"/>
                    </a:moveTo>
                    <a:lnTo>
                      <a:pt x="56" y="57"/>
                    </a:lnTo>
                    <a:lnTo>
                      <a:pt x="0" y="22"/>
                    </a:lnTo>
                    <a:lnTo>
                      <a:pt x="23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8" name="Freeform 66"/>
              <p:cNvSpPr>
                <a:spLocks/>
              </p:cNvSpPr>
              <p:nvPr/>
            </p:nvSpPr>
            <p:spPr bwMode="auto">
              <a:xfrm>
                <a:off x="4130" y="2025"/>
                <a:ext cx="858" cy="300"/>
              </a:xfrm>
              <a:custGeom>
                <a:avLst/>
                <a:gdLst>
                  <a:gd name="T0" fmla="*/ 0 w 858"/>
                  <a:gd name="T1" fmla="*/ 0 h 300"/>
                  <a:gd name="T2" fmla="*/ 857 w 858"/>
                  <a:gd name="T3" fmla="*/ 299 h 300"/>
                  <a:gd name="T4" fmla="*/ 0 w 858"/>
                  <a:gd name="T5" fmla="*/ 0 h 300"/>
                  <a:gd name="T6" fmla="*/ 0 60000 65536"/>
                  <a:gd name="T7" fmla="*/ 0 60000 65536"/>
                  <a:gd name="T8" fmla="*/ 0 60000 65536"/>
                  <a:gd name="T9" fmla="*/ 0 w 858"/>
                  <a:gd name="T10" fmla="*/ 0 h 300"/>
                  <a:gd name="T11" fmla="*/ 858 w 858"/>
                  <a:gd name="T12" fmla="*/ 300 h 3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58" h="300">
                    <a:moveTo>
                      <a:pt x="0" y="0"/>
                    </a:moveTo>
                    <a:lnTo>
                      <a:pt x="857" y="299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9" name="Freeform 67"/>
              <p:cNvSpPr>
                <a:spLocks/>
              </p:cNvSpPr>
              <p:nvPr/>
            </p:nvSpPr>
            <p:spPr bwMode="auto">
              <a:xfrm>
                <a:off x="4921" y="2288"/>
                <a:ext cx="67" cy="37"/>
              </a:xfrm>
              <a:custGeom>
                <a:avLst/>
                <a:gdLst>
                  <a:gd name="T0" fmla="*/ 11 w 67"/>
                  <a:gd name="T1" fmla="*/ 0 h 37"/>
                  <a:gd name="T2" fmla="*/ 66 w 67"/>
                  <a:gd name="T3" fmla="*/ 36 h 37"/>
                  <a:gd name="T4" fmla="*/ 0 w 67"/>
                  <a:gd name="T5" fmla="*/ 31 h 37"/>
                  <a:gd name="T6" fmla="*/ 11 w 67"/>
                  <a:gd name="T7" fmla="*/ 0 h 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37"/>
                  <a:gd name="T14" fmla="*/ 67 w 67"/>
                  <a:gd name="T15" fmla="*/ 37 h 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37">
                    <a:moveTo>
                      <a:pt x="11" y="0"/>
                    </a:moveTo>
                    <a:lnTo>
                      <a:pt x="66" y="36"/>
                    </a:lnTo>
                    <a:lnTo>
                      <a:pt x="0" y="31"/>
                    </a:lnTo>
                    <a:lnTo>
                      <a:pt x="1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0" name="Freeform 68"/>
              <p:cNvSpPr>
                <a:spLocks/>
              </p:cNvSpPr>
              <p:nvPr/>
            </p:nvSpPr>
            <p:spPr bwMode="auto">
              <a:xfrm>
                <a:off x="1458" y="1541"/>
                <a:ext cx="743" cy="250"/>
              </a:xfrm>
              <a:custGeom>
                <a:avLst/>
                <a:gdLst>
                  <a:gd name="T0" fmla="*/ 750 w 742"/>
                  <a:gd name="T1" fmla="*/ 0 h 250"/>
                  <a:gd name="T2" fmla="*/ 0 w 742"/>
                  <a:gd name="T3" fmla="*/ 249 h 250"/>
                  <a:gd name="T4" fmla="*/ 750 w 742"/>
                  <a:gd name="T5" fmla="*/ 0 h 250"/>
                  <a:gd name="T6" fmla="*/ 0 60000 65536"/>
                  <a:gd name="T7" fmla="*/ 0 60000 65536"/>
                  <a:gd name="T8" fmla="*/ 0 60000 65536"/>
                  <a:gd name="T9" fmla="*/ 0 w 742"/>
                  <a:gd name="T10" fmla="*/ 0 h 250"/>
                  <a:gd name="T11" fmla="*/ 742 w 742"/>
                  <a:gd name="T12" fmla="*/ 250 h 25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42" h="250">
                    <a:moveTo>
                      <a:pt x="741" y="0"/>
                    </a:moveTo>
                    <a:lnTo>
                      <a:pt x="0" y="249"/>
                    </a:lnTo>
                    <a:lnTo>
                      <a:pt x="74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1" name="Freeform 69"/>
              <p:cNvSpPr>
                <a:spLocks/>
              </p:cNvSpPr>
              <p:nvPr/>
            </p:nvSpPr>
            <p:spPr bwMode="auto">
              <a:xfrm>
                <a:off x="1458" y="1754"/>
                <a:ext cx="68" cy="37"/>
              </a:xfrm>
              <a:custGeom>
                <a:avLst/>
                <a:gdLst>
                  <a:gd name="T0" fmla="*/ 75 w 67"/>
                  <a:gd name="T1" fmla="*/ 31 h 37"/>
                  <a:gd name="T2" fmla="*/ 0 w 67"/>
                  <a:gd name="T3" fmla="*/ 36 h 37"/>
                  <a:gd name="T4" fmla="*/ 65 w 67"/>
                  <a:gd name="T5" fmla="*/ 0 h 37"/>
                  <a:gd name="T6" fmla="*/ 75 w 67"/>
                  <a:gd name="T7" fmla="*/ 31 h 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37"/>
                  <a:gd name="T14" fmla="*/ 67 w 67"/>
                  <a:gd name="T15" fmla="*/ 37 h 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37">
                    <a:moveTo>
                      <a:pt x="66" y="31"/>
                    </a:moveTo>
                    <a:lnTo>
                      <a:pt x="0" y="36"/>
                    </a:lnTo>
                    <a:lnTo>
                      <a:pt x="56" y="0"/>
                    </a:lnTo>
                    <a:lnTo>
                      <a:pt x="66" y="3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2" name="Freeform 70"/>
              <p:cNvSpPr>
                <a:spLocks/>
              </p:cNvSpPr>
              <p:nvPr/>
            </p:nvSpPr>
            <p:spPr bwMode="auto">
              <a:xfrm>
                <a:off x="2506" y="1547"/>
                <a:ext cx="1255" cy="244"/>
              </a:xfrm>
              <a:custGeom>
                <a:avLst/>
                <a:gdLst>
                  <a:gd name="T0" fmla="*/ 0 w 1255"/>
                  <a:gd name="T1" fmla="*/ 0 h 244"/>
                  <a:gd name="T2" fmla="*/ 1254 w 1255"/>
                  <a:gd name="T3" fmla="*/ 243 h 244"/>
                  <a:gd name="T4" fmla="*/ 0 w 1255"/>
                  <a:gd name="T5" fmla="*/ 0 h 244"/>
                  <a:gd name="T6" fmla="*/ 0 60000 65536"/>
                  <a:gd name="T7" fmla="*/ 0 60000 65536"/>
                  <a:gd name="T8" fmla="*/ 0 60000 65536"/>
                  <a:gd name="T9" fmla="*/ 0 w 1255"/>
                  <a:gd name="T10" fmla="*/ 0 h 244"/>
                  <a:gd name="T11" fmla="*/ 1255 w 1255"/>
                  <a:gd name="T12" fmla="*/ 244 h 2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55" h="244">
                    <a:moveTo>
                      <a:pt x="0" y="0"/>
                    </a:moveTo>
                    <a:lnTo>
                      <a:pt x="1254" y="243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3" name="Freeform 71"/>
              <p:cNvSpPr>
                <a:spLocks/>
              </p:cNvSpPr>
              <p:nvPr/>
            </p:nvSpPr>
            <p:spPr bwMode="auto">
              <a:xfrm>
                <a:off x="3694" y="1762"/>
                <a:ext cx="67" cy="32"/>
              </a:xfrm>
              <a:custGeom>
                <a:avLst/>
                <a:gdLst>
                  <a:gd name="T0" fmla="*/ 6 w 67"/>
                  <a:gd name="T1" fmla="*/ 0 h 32"/>
                  <a:gd name="T2" fmla="*/ 66 w 67"/>
                  <a:gd name="T3" fmla="*/ 28 h 32"/>
                  <a:gd name="T4" fmla="*/ 0 w 67"/>
                  <a:gd name="T5" fmla="*/ 31 h 32"/>
                  <a:gd name="T6" fmla="*/ 6 w 67"/>
                  <a:gd name="T7" fmla="*/ 0 h 3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32"/>
                  <a:gd name="T14" fmla="*/ 67 w 67"/>
                  <a:gd name="T15" fmla="*/ 32 h 3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32">
                    <a:moveTo>
                      <a:pt x="6" y="0"/>
                    </a:moveTo>
                    <a:lnTo>
                      <a:pt x="66" y="28"/>
                    </a:lnTo>
                    <a:lnTo>
                      <a:pt x="0" y="31"/>
                    </a:lnTo>
                    <a:lnTo>
                      <a:pt x="6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4" name="Freeform 72"/>
              <p:cNvSpPr>
                <a:spLocks/>
              </p:cNvSpPr>
              <p:nvPr/>
            </p:nvSpPr>
            <p:spPr bwMode="auto">
              <a:xfrm>
                <a:off x="1056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5" name="Freeform 73"/>
              <p:cNvSpPr>
                <a:spLocks/>
              </p:cNvSpPr>
              <p:nvPr/>
            </p:nvSpPr>
            <p:spPr bwMode="auto">
              <a:xfrm>
                <a:off x="1260" y="2343"/>
                <a:ext cx="207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14 w 206"/>
                  <a:gd name="T5" fmla="*/ 0 h 205"/>
                  <a:gd name="T6" fmla="*/ 214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6" name="Freeform 74"/>
              <p:cNvSpPr>
                <a:spLocks/>
              </p:cNvSpPr>
              <p:nvPr/>
            </p:nvSpPr>
            <p:spPr bwMode="auto">
              <a:xfrm>
                <a:off x="1466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7" name="Freeform 75"/>
              <p:cNvSpPr>
                <a:spLocks/>
              </p:cNvSpPr>
              <p:nvPr/>
            </p:nvSpPr>
            <p:spPr bwMode="auto">
              <a:xfrm>
                <a:off x="1670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8" name="Rectangle 76"/>
              <p:cNvSpPr>
                <a:spLocks noChangeArrowheads="1"/>
              </p:cNvSpPr>
              <p:nvPr/>
            </p:nvSpPr>
            <p:spPr bwMode="auto">
              <a:xfrm>
                <a:off x="1632" y="1056"/>
                <a:ext cx="33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400" b="1">
                    <a:solidFill>
                      <a:srgbClr val="000000"/>
                    </a:solidFill>
                  </a:rPr>
                  <a:t>ρίζα</a:t>
                </a:r>
              </a:p>
            </p:txBody>
          </p:sp>
          <p:sp>
            <p:nvSpPr>
              <p:cNvPr id="73809" name="Rectangle 77"/>
              <p:cNvSpPr>
                <a:spLocks noChangeArrowheads="1"/>
              </p:cNvSpPr>
              <p:nvPr/>
            </p:nvSpPr>
            <p:spPr bwMode="auto">
              <a:xfrm>
                <a:off x="2263" y="1336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33CC33"/>
                    </a:solidFill>
                  </a:rPr>
                  <a:t>17</a:t>
                </a:r>
              </a:p>
            </p:txBody>
          </p:sp>
          <p:sp>
            <p:nvSpPr>
              <p:cNvPr id="73810" name="Rectangle 78"/>
              <p:cNvSpPr>
                <a:spLocks noChangeArrowheads="1"/>
              </p:cNvSpPr>
              <p:nvPr/>
            </p:nvSpPr>
            <p:spPr bwMode="auto">
              <a:xfrm>
                <a:off x="3567" y="1813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24</a:t>
                </a:r>
              </a:p>
            </p:txBody>
          </p:sp>
          <p:sp>
            <p:nvSpPr>
              <p:cNvPr id="73811" name="Rectangle 79"/>
              <p:cNvSpPr>
                <a:spLocks noChangeArrowheads="1"/>
              </p:cNvSpPr>
              <p:nvPr/>
            </p:nvSpPr>
            <p:spPr bwMode="auto">
              <a:xfrm>
                <a:off x="3880" y="1820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30</a:t>
                </a:r>
              </a:p>
            </p:txBody>
          </p:sp>
          <p:sp>
            <p:nvSpPr>
              <p:cNvPr id="73812" name="Rectangle 80"/>
              <p:cNvSpPr>
                <a:spLocks noChangeArrowheads="1"/>
              </p:cNvSpPr>
              <p:nvPr/>
            </p:nvSpPr>
            <p:spPr bwMode="auto">
              <a:xfrm>
                <a:off x="1913" y="2341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14*</a:t>
                </a:r>
              </a:p>
            </p:txBody>
          </p:sp>
          <p:sp>
            <p:nvSpPr>
              <p:cNvPr id="73813" name="Rectangle 81"/>
              <p:cNvSpPr>
                <a:spLocks noChangeArrowheads="1"/>
              </p:cNvSpPr>
              <p:nvPr/>
            </p:nvSpPr>
            <p:spPr bwMode="auto">
              <a:xfrm>
                <a:off x="2117" y="2341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16*</a:t>
                </a:r>
              </a:p>
            </p:txBody>
          </p:sp>
          <p:sp>
            <p:nvSpPr>
              <p:cNvPr id="73814" name="Rectangle 82"/>
              <p:cNvSpPr>
                <a:spLocks noChangeArrowheads="1"/>
              </p:cNvSpPr>
              <p:nvPr/>
            </p:nvSpPr>
            <p:spPr bwMode="auto">
              <a:xfrm>
                <a:off x="2825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19*</a:t>
                </a:r>
              </a:p>
            </p:txBody>
          </p:sp>
          <p:sp>
            <p:nvSpPr>
              <p:cNvPr id="73815" name="Rectangle 83"/>
              <p:cNvSpPr>
                <a:spLocks noChangeArrowheads="1"/>
              </p:cNvSpPr>
              <p:nvPr/>
            </p:nvSpPr>
            <p:spPr bwMode="auto">
              <a:xfrm>
                <a:off x="3018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20*</a:t>
                </a:r>
              </a:p>
            </p:txBody>
          </p:sp>
          <p:sp>
            <p:nvSpPr>
              <p:cNvPr id="73816" name="Rectangle 84"/>
              <p:cNvSpPr>
                <a:spLocks noChangeArrowheads="1"/>
              </p:cNvSpPr>
              <p:nvPr/>
            </p:nvSpPr>
            <p:spPr bwMode="auto">
              <a:xfrm>
                <a:off x="3216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22*</a:t>
                </a:r>
              </a:p>
            </p:txBody>
          </p:sp>
          <p:sp>
            <p:nvSpPr>
              <p:cNvPr id="73817" name="Rectangle 85"/>
              <p:cNvSpPr>
                <a:spLocks noChangeArrowheads="1"/>
              </p:cNvSpPr>
              <p:nvPr/>
            </p:nvSpPr>
            <p:spPr bwMode="auto">
              <a:xfrm>
                <a:off x="3689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24*</a:t>
                </a:r>
              </a:p>
            </p:txBody>
          </p:sp>
          <p:sp>
            <p:nvSpPr>
              <p:cNvPr id="73818" name="Rectangle 86"/>
              <p:cNvSpPr>
                <a:spLocks noChangeArrowheads="1"/>
              </p:cNvSpPr>
              <p:nvPr/>
            </p:nvSpPr>
            <p:spPr bwMode="auto">
              <a:xfrm>
                <a:off x="3900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27*</a:t>
                </a:r>
              </a:p>
            </p:txBody>
          </p:sp>
          <p:sp>
            <p:nvSpPr>
              <p:cNvPr id="73819" name="Rectangle 87"/>
              <p:cNvSpPr>
                <a:spLocks noChangeArrowheads="1"/>
              </p:cNvSpPr>
              <p:nvPr/>
            </p:nvSpPr>
            <p:spPr bwMode="auto">
              <a:xfrm>
                <a:off x="4090" y="2335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29*</a:t>
                </a:r>
              </a:p>
            </p:txBody>
          </p:sp>
          <p:sp>
            <p:nvSpPr>
              <p:cNvPr id="73820" name="Rectangle 88"/>
              <p:cNvSpPr>
                <a:spLocks noChangeArrowheads="1"/>
              </p:cNvSpPr>
              <p:nvPr/>
            </p:nvSpPr>
            <p:spPr bwMode="auto">
              <a:xfrm>
                <a:off x="4578" y="2335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33*</a:t>
                </a:r>
              </a:p>
            </p:txBody>
          </p:sp>
          <p:sp>
            <p:nvSpPr>
              <p:cNvPr id="73821" name="Rectangle 89"/>
              <p:cNvSpPr>
                <a:spLocks noChangeArrowheads="1"/>
              </p:cNvSpPr>
              <p:nvPr/>
            </p:nvSpPr>
            <p:spPr bwMode="auto">
              <a:xfrm>
                <a:off x="4782" y="2335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34*</a:t>
                </a:r>
              </a:p>
            </p:txBody>
          </p:sp>
          <p:sp>
            <p:nvSpPr>
              <p:cNvPr id="73822" name="Rectangle 90"/>
              <p:cNvSpPr>
                <a:spLocks noChangeArrowheads="1"/>
              </p:cNvSpPr>
              <p:nvPr/>
            </p:nvSpPr>
            <p:spPr bwMode="auto">
              <a:xfrm>
                <a:off x="4980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38*</a:t>
                </a:r>
              </a:p>
            </p:txBody>
          </p:sp>
          <p:sp>
            <p:nvSpPr>
              <p:cNvPr id="73823" name="Rectangle 91"/>
              <p:cNvSpPr>
                <a:spLocks noChangeArrowheads="1"/>
              </p:cNvSpPr>
              <p:nvPr/>
            </p:nvSpPr>
            <p:spPr bwMode="auto">
              <a:xfrm>
                <a:off x="5184" y="2322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39*</a:t>
                </a:r>
              </a:p>
            </p:txBody>
          </p:sp>
          <p:sp>
            <p:nvSpPr>
              <p:cNvPr id="73824" name="Rectangle 92"/>
              <p:cNvSpPr>
                <a:spLocks noChangeArrowheads="1"/>
              </p:cNvSpPr>
              <p:nvPr/>
            </p:nvSpPr>
            <p:spPr bwMode="auto">
              <a:xfrm>
                <a:off x="1220" y="1820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13</a:t>
                </a:r>
              </a:p>
            </p:txBody>
          </p:sp>
          <p:sp>
            <p:nvSpPr>
              <p:cNvPr id="73825" name="Rectangle 93"/>
              <p:cNvSpPr>
                <a:spLocks noChangeArrowheads="1"/>
              </p:cNvSpPr>
              <p:nvPr/>
            </p:nvSpPr>
            <p:spPr bwMode="auto">
              <a:xfrm>
                <a:off x="927" y="1820"/>
                <a:ext cx="17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33CC33"/>
                    </a:solidFill>
                  </a:rPr>
                  <a:t>5</a:t>
                </a:r>
              </a:p>
            </p:txBody>
          </p:sp>
          <p:sp>
            <p:nvSpPr>
              <p:cNvPr id="73826" name="Rectangle 94"/>
              <p:cNvSpPr>
                <a:spLocks noChangeArrowheads="1"/>
              </p:cNvSpPr>
              <p:nvPr/>
            </p:nvSpPr>
            <p:spPr bwMode="auto">
              <a:xfrm>
                <a:off x="1265" y="2328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7*</a:t>
                </a:r>
              </a:p>
            </p:txBody>
          </p:sp>
          <p:sp>
            <p:nvSpPr>
              <p:cNvPr id="73827" name="Rectangle 95"/>
              <p:cNvSpPr>
                <a:spLocks noChangeArrowheads="1"/>
              </p:cNvSpPr>
              <p:nvPr/>
            </p:nvSpPr>
            <p:spPr bwMode="auto">
              <a:xfrm>
                <a:off x="1062" y="2328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33CC33"/>
                    </a:solidFill>
                  </a:rPr>
                  <a:t>5*</a:t>
                </a:r>
              </a:p>
            </p:txBody>
          </p:sp>
          <p:sp>
            <p:nvSpPr>
              <p:cNvPr id="73828" name="Rectangle 96"/>
              <p:cNvSpPr>
                <a:spLocks noChangeArrowheads="1"/>
              </p:cNvSpPr>
              <p:nvPr/>
            </p:nvSpPr>
            <p:spPr bwMode="auto">
              <a:xfrm>
                <a:off x="1464" y="2328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FF3300"/>
                    </a:solidFill>
                  </a:rPr>
                  <a:t>8*</a:t>
                </a:r>
              </a:p>
            </p:txBody>
          </p:sp>
          <p:sp>
            <p:nvSpPr>
              <p:cNvPr id="73829" name="Line 97"/>
              <p:cNvSpPr>
                <a:spLocks noChangeShapeType="1"/>
              </p:cNvSpPr>
              <p:nvPr/>
            </p:nvSpPr>
            <p:spPr bwMode="auto">
              <a:xfrm>
                <a:off x="1920" y="1056"/>
                <a:ext cx="336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0" name="Arc 98"/>
              <p:cNvSpPr>
                <a:spLocks/>
              </p:cNvSpPr>
              <p:nvPr/>
            </p:nvSpPr>
            <p:spPr bwMode="auto">
              <a:xfrm rot="-8160000">
                <a:off x="4416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1" name="Arc 99"/>
              <p:cNvSpPr>
                <a:spLocks/>
              </p:cNvSpPr>
              <p:nvPr/>
            </p:nvSpPr>
            <p:spPr bwMode="auto">
              <a:xfrm rot="-8160000">
                <a:off x="912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2" name="Arc 100"/>
              <p:cNvSpPr>
                <a:spLocks/>
              </p:cNvSpPr>
              <p:nvPr/>
            </p:nvSpPr>
            <p:spPr bwMode="auto">
              <a:xfrm rot="-8160000">
                <a:off x="1776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3" name="Arc 101"/>
              <p:cNvSpPr>
                <a:spLocks/>
              </p:cNvSpPr>
              <p:nvPr/>
            </p:nvSpPr>
            <p:spPr bwMode="auto">
              <a:xfrm rot="-8160000">
                <a:off x="2688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4" name="Arc 102"/>
              <p:cNvSpPr>
                <a:spLocks/>
              </p:cNvSpPr>
              <p:nvPr/>
            </p:nvSpPr>
            <p:spPr bwMode="auto">
              <a:xfrm rot="-8160000">
                <a:off x="3552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0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018197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892CC3-AF0D-417F-AD20-E3D83597BBB0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74758" name="Text Box 3"/>
          <p:cNvSpPr txBox="1">
            <a:spLocks noChangeArrowheads="1"/>
          </p:cNvSpPr>
          <p:nvPr/>
        </p:nvSpPr>
        <p:spPr bwMode="auto">
          <a:xfrm>
            <a:off x="395288" y="2565400"/>
            <a:ext cx="81375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Όλες</a:t>
            </a:r>
            <a:r>
              <a:rPr lang="el-GR" sz="2400" dirty="0">
                <a:latin typeface="Calibri" pitchFamily="34" charset="0"/>
              </a:rPr>
              <a:t> οι τιμές εμφανίζονται στα φύλλα και </a:t>
            </a:r>
            <a:r>
              <a:rPr lang="el-GR" sz="2400" i="1" dirty="0">
                <a:latin typeface="Calibri" pitchFamily="34" charset="0"/>
              </a:rPr>
              <a:t>κάποιες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i="1" dirty="0">
                <a:solidFill>
                  <a:srgbClr val="CC0000"/>
                </a:solidFill>
                <a:latin typeface="Calibri" pitchFamily="34" charset="0"/>
              </a:rPr>
              <a:t>επαναλαμβάνονται </a:t>
            </a:r>
            <a:r>
              <a:rPr lang="el-GR" sz="2400" dirty="0">
                <a:latin typeface="Calibri" pitchFamily="34" charset="0"/>
              </a:rPr>
              <a:t>και σε εσωτερικούς κόμβους (η τιμή Κ σε ένα εσωτερικό κόμβο μπορεί επίσης να εμφανίζεται ως η </a:t>
            </a:r>
            <a:r>
              <a:rPr lang="el-GR" sz="2400" i="1" dirty="0">
                <a:latin typeface="Calibri" pitchFamily="34" charset="0"/>
              </a:rPr>
              <a:t>πιο αριστερή τιμή</a:t>
            </a:r>
            <a:r>
              <a:rPr lang="el-GR" sz="2400" dirty="0">
                <a:latin typeface="Calibri" pitchFamily="34" charset="0"/>
              </a:rPr>
              <a:t> στο φύλλο του </a:t>
            </a:r>
            <a:r>
              <a:rPr lang="el-GR" sz="2400" dirty="0" err="1">
                <a:latin typeface="Calibri" pitchFamily="34" charset="0"/>
              </a:rPr>
              <a:t>υποδέντρου</a:t>
            </a:r>
            <a:r>
              <a:rPr lang="el-GR" sz="2400" dirty="0">
                <a:latin typeface="Calibri" pitchFamily="34" charset="0"/>
              </a:rPr>
              <a:t> με ρίζα το δείκτη στα δεξιά του Κ)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62650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4C34AA-B1B3-4FE2-BD14-2E2358B448A2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75783" name="Text Box 4"/>
          <p:cNvSpPr txBox="1">
            <a:spLocks noChangeArrowheads="1"/>
          </p:cNvSpPr>
          <p:nvPr/>
        </p:nvSpPr>
        <p:spPr bwMode="auto">
          <a:xfrm>
            <a:off x="247650" y="2390775"/>
            <a:ext cx="739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1. Αναζήτηση του φύλλου που περιέχει το Κ: έστω φύλλο </a:t>
            </a:r>
            <a:r>
              <a:rPr lang="en-US">
                <a:latin typeface="Calibri" pitchFamily="34" charset="0"/>
              </a:rPr>
              <a:t>P</a:t>
            </a:r>
            <a:endParaRPr lang="el-GR">
              <a:latin typeface="Calibri" pitchFamily="34" charset="0"/>
            </a:endParaRPr>
          </a:p>
        </p:txBody>
      </p:sp>
      <p:sp>
        <p:nvSpPr>
          <p:cNvPr id="75784" name="Text Box 5"/>
          <p:cNvSpPr txBox="1">
            <a:spLocks noChangeArrowheads="1"/>
          </p:cNvSpPr>
          <p:nvPr/>
        </p:nvSpPr>
        <p:spPr bwMode="auto">
          <a:xfrm>
            <a:off x="304800" y="3141663"/>
            <a:ext cx="8588375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2. Αν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αν είναι δυνατόν ανακατανομή με τον αριστερό αδελφό (&gt;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(</a:t>
            </a:r>
            <a:r>
              <a:rPr lang="en-US" dirty="0">
                <a:latin typeface="Calibri" pitchFamily="34" charset="0"/>
              </a:rPr>
              <a:t>n/2)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</a:t>
            </a:r>
            <a:r>
              <a:rPr lang="en-US" dirty="0">
                <a:latin typeface="Calibri" pitchFamily="34" charset="0"/>
              </a:rPr>
              <a:t> )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	αν όχι, </a:t>
            </a:r>
            <a:r>
              <a:rPr lang="el-GR" dirty="0" smtClean="0">
                <a:latin typeface="Calibri" pitchFamily="34" charset="0"/>
              </a:rPr>
              <a:t>αν είναι δυνατόν ανακατανομή </a:t>
            </a:r>
            <a:r>
              <a:rPr lang="el-GR" dirty="0">
                <a:latin typeface="Calibri" pitchFamily="34" charset="0"/>
              </a:rPr>
              <a:t>με το δεξιό αδελφό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</a:t>
            </a:r>
            <a:r>
              <a:rPr lang="el-GR" dirty="0" smtClean="0">
                <a:latin typeface="Calibri" pitchFamily="34" charset="0"/>
              </a:rPr>
              <a:t>             αν </a:t>
            </a:r>
            <a:r>
              <a:rPr lang="el-GR" dirty="0">
                <a:latin typeface="Calibri" pitchFamily="34" charset="0"/>
              </a:rPr>
              <a:t>όχι, συγχώνευση και των τριών κόμβων σε δύο κόμβους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35537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24AD7-2E33-490A-9D54-F4A6977AF538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323850" y="1484313"/>
            <a:ext cx="8351838" cy="4447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2. Αν </a:t>
            </a:r>
            <a:r>
              <a:rPr lang="el-GR" sz="1800" dirty="0" err="1">
                <a:latin typeface="Calibri" pitchFamily="34" charset="0"/>
              </a:rPr>
              <a:t>υποχείλιση</a:t>
            </a:r>
            <a:r>
              <a:rPr lang="el-GR" sz="1800" dirty="0">
                <a:latin typeface="Calibri" pitchFamily="34" charset="0"/>
              </a:rPr>
              <a:t>  (αναλυτικά)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&lt;ανακατανομή εγγραφών&gt;</a:t>
            </a:r>
            <a:endParaRPr lang="en-US" sz="18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Αν είναι δυνατόν ανακατανομή με τον αριστερό αδελφό (&gt; </a:t>
            </a:r>
            <a:r>
              <a:rPr lang="el-GR" sz="1600" dirty="0">
                <a:latin typeface="Calibri" pitchFamily="34" charset="0"/>
                <a:sym typeface="Symbol" pitchFamily="18" charset="2"/>
              </a:rPr>
              <a:t>(</a:t>
            </a:r>
            <a:r>
              <a:rPr lang="en-US" sz="1600" dirty="0">
                <a:latin typeface="Calibri" pitchFamily="34" charset="0"/>
              </a:rPr>
              <a:t>n/2)</a:t>
            </a:r>
            <a:r>
              <a:rPr lang="en-US" sz="1600" dirty="0">
                <a:latin typeface="Calibri" pitchFamily="34" charset="0"/>
                <a:sym typeface="Symbol" pitchFamily="18" charset="2"/>
              </a:rPr>
              <a:t></a:t>
            </a:r>
            <a:r>
              <a:rPr lang="en-US" sz="1600" dirty="0">
                <a:latin typeface="Calibri" pitchFamily="34" charset="0"/>
              </a:rPr>
              <a:t> )</a:t>
            </a:r>
            <a:endParaRPr lang="el-GR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αν όχι, </a:t>
            </a:r>
            <a:r>
              <a:rPr lang="el-GR" sz="1600" dirty="0" smtClean="0">
                <a:latin typeface="Calibri" pitchFamily="34" charset="0"/>
              </a:rPr>
              <a:t>αν είναι δυνατόν ανακατανομή </a:t>
            </a:r>
            <a:r>
              <a:rPr lang="el-GR" sz="1600" dirty="0">
                <a:latin typeface="Calibri" pitchFamily="34" charset="0"/>
              </a:rPr>
              <a:t>με το δεξιό αδελφό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	</a:t>
            </a:r>
            <a:r>
              <a:rPr lang="el-GR" sz="1600" dirty="0">
                <a:latin typeface="Calibri" pitchFamily="34" charset="0"/>
              </a:rPr>
              <a:t>ανακατανομή εγγραφών σε κάθε κόμβο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βρείτε την εγγραφή στο γονέα του δεξιού κόμβου Ν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</a:t>
            </a:r>
            <a:r>
              <a:rPr lang="el-GR" sz="16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αντικατάσταση της τιμής κλειδιού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στο γονέα τους με τη μικρότερη </a:t>
            </a:r>
            <a:r>
              <a:rPr lang="el-GR" sz="1600" dirty="0" smtClean="0">
                <a:latin typeface="Calibri" pitchFamily="34" charset="0"/>
              </a:rPr>
              <a:t>τιμή </a:t>
            </a:r>
            <a:r>
              <a:rPr lang="el-GR" sz="1600" dirty="0">
                <a:latin typeface="Calibri" pitchFamily="34" charset="0"/>
              </a:rPr>
              <a:t>του κόμβου Ν 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&lt;συγχώνευση κόμβων&gt;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Αν δεν είναι δυνατή η ανακατανομή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συγχώνευση κόμβων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οδηγεί σε διαγραφή στο παραπάνω επίπεδο,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σβήνεται </a:t>
            </a:r>
            <a:r>
              <a:rPr lang="el-GR" sz="1600" dirty="0">
                <a:latin typeface="Calibri" pitchFamily="34" charset="0"/>
              </a:rPr>
              <a:t>η εγγραφή που δείχνει </a:t>
            </a:r>
            <a:r>
              <a:rPr lang="el-GR" sz="1600" dirty="0" smtClean="0">
                <a:latin typeface="Calibri" pitchFamily="34" charset="0"/>
              </a:rPr>
              <a:t>στον </a:t>
            </a:r>
            <a:r>
              <a:rPr lang="el-GR" sz="1600" dirty="0">
                <a:latin typeface="Calibri" pitchFamily="34" charset="0"/>
              </a:rPr>
              <a:t>κόμβο (πιθανότητα νέας </a:t>
            </a:r>
            <a:r>
              <a:rPr lang="el-GR" sz="1600" dirty="0" err="1">
                <a:latin typeface="Calibri" pitchFamily="34" charset="0"/>
              </a:rPr>
              <a:t>υποχείλισης</a:t>
            </a:r>
            <a:r>
              <a:rPr lang="el-GR" sz="1600" dirty="0">
                <a:latin typeface="Calibri" pitchFamily="34" charset="0"/>
              </a:rPr>
              <a:t>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54149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436400-EB1E-48A5-87D8-E3C3613DCD7D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77830" name="Text Box 3"/>
          <p:cNvSpPr txBox="1">
            <a:spLocks noChangeArrowheads="1"/>
          </p:cNvSpPr>
          <p:nvPr/>
        </p:nvSpPr>
        <p:spPr bwMode="auto">
          <a:xfrm>
            <a:off x="323850" y="1712913"/>
            <a:ext cx="835183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Ειδικά για την ανακατανομή εσωτερικών κόμβων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</a:rPr>
              <a:t>Πάλι μέσω του γονέα τους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</a:rPr>
              <a:t>Δηλαδή θεωρούμε και την τιμή του γονέα στην ανακατανομή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</a:rPr>
              <a:t>Η τιμή αυτή αλλάζει στο γονέα</a:t>
            </a:r>
            <a:endParaRPr lang="en-US" sz="1600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600" dirty="0" smtClean="0">
              <a:latin typeface="Calibri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</a:rPr>
              <a:t>Εσωτερικοί </a:t>
            </a:r>
            <a:r>
              <a:rPr lang="el-GR" sz="1600" dirty="0">
                <a:latin typeface="Calibri" pitchFamily="34" charset="0"/>
              </a:rPr>
              <a:t>κόμβοι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Ειδική περίπτωση στη συγχώνευση εσωτερικών κόμβων</a:t>
            </a:r>
            <a:r>
              <a:rPr lang="el-GR" sz="1600" dirty="0">
                <a:latin typeface="Calibri" pitchFamily="34" charset="0"/>
              </a:rPr>
              <a:t>, όταν συγχωνεύεται ο ακραίος αριστερός δείκτης ενός εσωτερικού κόμβου (ο οποίος δεν έχει τιμή)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Τότε, πρέπει να συμβουλευτούμε τον γονέα των δύο κόμβων που συγχωνεύονται -&gt; χρήση της τιμής του δείκτη που δείχνει σε αυτόν τον κόμβο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«Κατεβάζουμε» την τιμή από τον γονέα ως πιο αριστερή τιμή στον προς </a:t>
            </a:r>
            <a:r>
              <a:rPr lang="el-GR" sz="1600" dirty="0" smtClean="0">
                <a:latin typeface="Calibri" pitchFamily="34" charset="0"/>
              </a:rPr>
              <a:t>συγχώνευση κόμβο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68146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360BD2-7EB9-4A2C-9525-0DA5BC77AB96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7885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885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78855" name="Group 4"/>
          <p:cNvGrpSpPr>
            <a:grpSpLocks/>
          </p:cNvGrpSpPr>
          <p:nvPr/>
        </p:nvGrpSpPr>
        <p:grpSpPr bwMode="auto">
          <a:xfrm>
            <a:off x="250825" y="2205038"/>
            <a:ext cx="8367713" cy="2368550"/>
            <a:chOff x="185" y="1056"/>
            <a:chExt cx="5271" cy="1492"/>
          </a:xfrm>
        </p:grpSpPr>
        <p:sp>
          <p:nvSpPr>
            <p:cNvPr id="78858" name="Freeform 5"/>
            <p:cNvSpPr>
              <a:spLocks/>
            </p:cNvSpPr>
            <p:nvPr/>
          </p:nvSpPr>
          <p:spPr bwMode="auto">
            <a:xfrm>
              <a:off x="185" y="2338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59" name="Freeform 6"/>
            <p:cNvSpPr>
              <a:spLocks/>
            </p:cNvSpPr>
            <p:nvPr/>
          </p:nvSpPr>
          <p:spPr bwMode="auto">
            <a:xfrm>
              <a:off x="390" y="2338"/>
              <a:ext cx="204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195 w 205"/>
                <a:gd name="T5" fmla="*/ 0 h 205"/>
                <a:gd name="T6" fmla="*/ 195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0" name="Freeform 7"/>
            <p:cNvSpPr>
              <a:spLocks/>
            </p:cNvSpPr>
            <p:nvPr/>
          </p:nvSpPr>
          <p:spPr bwMode="auto">
            <a:xfrm>
              <a:off x="594" y="2338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1" name="Freeform 8"/>
            <p:cNvSpPr>
              <a:spLocks/>
            </p:cNvSpPr>
            <p:nvPr/>
          </p:nvSpPr>
          <p:spPr bwMode="auto">
            <a:xfrm>
              <a:off x="798" y="2338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2" name="Rectangle 9"/>
            <p:cNvSpPr>
              <a:spLocks noChangeArrowheads="1"/>
            </p:cNvSpPr>
            <p:nvPr/>
          </p:nvSpPr>
          <p:spPr bwMode="auto">
            <a:xfrm>
              <a:off x="191" y="2324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2*</a:t>
              </a:r>
            </a:p>
          </p:txBody>
        </p:sp>
        <p:sp>
          <p:nvSpPr>
            <p:cNvPr id="78863" name="Rectangle 10"/>
            <p:cNvSpPr>
              <a:spLocks noChangeArrowheads="1"/>
            </p:cNvSpPr>
            <p:nvPr/>
          </p:nvSpPr>
          <p:spPr bwMode="auto">
            <a:xfrm>
              <a:off x="396" y="2324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3*</a:t>
              </a:r>
            </a:p>
          </p:txBody>
        </p:sp>
        <p:sp>
          <p:nvSpPr>
            <p:cNvPr id="78864" name="Freeform 11"/>
            <p:cNvSpPr>
              <a:spLocks/>
            </p:cNvSpPr>
            <p:nvPr/>
          </p:nvSpPr>
          <p:spPr bwMode="auto">
            <a:xfrm>
              <a:off x="2181" y="1319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5" name="Freeform 12"/>
            <p:cNvSpPr>
              <a:spLocks/>
            </p:cNvSpPr>
            <p:nvPr/>
          </p:nvSpPr>
          <p:spPr bwMode="auto">
            <a:xfrm>
              <a:off x="2231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6" name="Freeform 13"/>
            <p:cNvSpPr>
              <a:spLocks/>
            </p:cNvSpPr>
            <p:nvPr/>
          </p:nvSpPr>
          <p:spPr bwMode="auto">
            <a:xfrm>
              <a:off x="2487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7" name="Freeform 14"/>
            <p:cNvSpPr>
              <a:spLocks/>
            </p:cNvSpPr>
            <p:nvPr/>
          </p:nvSpPr>
          <p:spPr bwMode="auto">
            <a:xfrm>
              <a:off x="2538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8" name="Freeform 15"/>
            <p:cNvSpPr>
              <a:spLocks/>
            </p:cNvSpPr>
            <p:nvPr/>
          </p:nvSpPr>
          <p:spPr bwMode="auto">
            <a:xfrm>
              <a:off x="2794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9" name="Freeform 16"/>
            <p:cNvSpPr>
              <a:spLocks/>
            </p:cNvSpPr>
            <p:nvPr/>
          </p:nvSpPr>
          <p:spPr bwMode="auto">
            <a:xfrm>
              <a:off x="2845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0" name="Freeform 17"/>
            <p:cNvSpPr>
              <a:spLocks/>
            </p:cNvSpPr>
            <p:nvPr/>
          </p:nvSpPr>
          <p:spPr bwMode="auto">
            <a:xfrm>
              <a:off x="3101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1" name="Freeform 18"/>
            <p:cNvSpPr>
              <a:spLocks/>
            </p:cNvSpPr>
            <p:nvPr/>
          </p:nvSpPr>
          <p:spPr bwMode="auto">
            <a:xfrm>
              <a:off x="3152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2" name="Freeform 19"/>
            <p:cNvSpPr>
              <a:spLocks/>
            </p:cNvSpPr>
            <p:nvPr/>
          </p:nvSpPr>
          <p:spPr bwMode="auto">
            <a:xfrm>
              <a:off x="3408" y="1319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3" name="Freeform 20"/>
            <p:cNvSpPr>
              <a:spLocks/>
            </p:cNvSpPr>
            <p:nvPr/>
          </p:nvSpPr>
          <p:spPr bwMode="auto">
            <a:xfrm>
              <a:off x="1938" y="2343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4" name="Freeform 21"/>
            <p:cNvSpPr>
              <a:spLocks/>
            </p:cNvSpPr>
            <p:nvPr/>
          </p:nvSpPr>
          <p:spPr bwMode="auto">
            <a:xfrm>
              <a:off x="2142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5" name="Freeform 22"/>
            <p:cNvSpPr>
              <a:spLocks/>
            </p:cNvSpPr>
            <p:nvPr/>
          </p:nvSpPr>
          <p:spPr bwMode="auto">
            <a:xfrm>
              <a:off x="2347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6" name="Freeform 23"/>
            <p:cNvSpPr>
              <a:spLocks/>
            </p:cNvSpPr>
            <p:nvPr/>
          </p:nvSpPr>
          <p:spPr bwMode="auto">
            <a:xfrm>
              <a:off x="255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7" name="Freeform 24"/>
            <p:cNvSpPr>
              <a:spLocks/>
            </p:cNvSpPr>
            <p:nvPr/>
          </p:nvSpPr>
          <p:spPr bwMode="auto">
            <a:xfrm>
              <a:off x="2826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8" name="Freeform 25"/>
            <p:cNvSpPr>
              <a:spLocks/>
            </p:cNvSpPr>
            <p:nvPr/>
          </p:nvSpPr>
          <p:spPr bwMode="auto">
            <a:xfrm>
              <a:off x="303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9" name="Freeform 26"/>
            <p:cNvSpPr>
              <a:spLocks/>
            </p:cNvSpPr>
            <p:nvPr/>
          </p:nvSpPr>
          <p:spPr bwMode="auto">
            <a:xfrm>
              <a:off x="3236" y="2343"/>
              <a:ext cx="203" cy="205"/>
            </a:xfrm>
            <a:custGeom>
              <a:avLst/>
              <a:gdLst>
                <a:gd name="T0" fmla="*/ 0 w 204"/>
                <a:gd name="T1" fmla="*/ 204 h 205"/>
                <a:gd name="T2" fmla="*/ 0 w 204"/>
                <a:gd name="T3" fmla="*/ 0 h 205"/>
                <a:gd name="T4" fmla="*/ 194 w 204"/>
                <a:gd name="T5" fmla="*/ 0 h 205"/>
                <a:gd name="T6" fmla="*/ 194 w 204"/>
                <a:gd name="T7" fmla="*/ 204 h 205"/>
                <a:gd name="T8" fmla="*/ 0 w 204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"/>
                <a:gd name="T16" fmla="*/ 0 h 205"/>
                <a:gd name="T17" fmla="*/ 204 w 204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" h="205">
                  <a:moveTo>
                    <a:pt x="0" y="204"/>
                  </a:moveTo>
                  <a:lnTo>
                    <a:pt x="0" y="0"/>
                  </a:lnTo>
                  <a:lnTo>
                    <a:pt x="203" y="0"/>
                  </a:lnTo>
                  <a:lnTo>
                    <a:pt x="203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0" name="Freeform 27"/>
            <p:cNvSpPr>
              <a:spLocks/>
            </p:cNvSpPr>
            <p:nvPr/>
          </p:nvSpPr>
          <p:spPr bwMode="auto">
            <a:xfrm>
              <a:off x="3438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1" name="Freeform 28"/>
            <p:cNvSpPr>
              <a:spLocks/>
            </p:cNvSpPr>
            <p:nvPr/>
          </p:nvSpPr>
          <p:spPr bwMode="auto">
            <a:xfrm>
              <a:off x="3714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2" name="Freeform 29"/>
            <p:cNvSpPr>
              <a:spLocks/>
            </p:cNvSpPr>
            <p:nvPr/>
          </p:nvSpPr>
          <p:spPr bwMode="auto">
            <a:xfrm>
              <a:off x="3919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3" name="Freeform 30"/>
            <p:cNvSpPr>
              <a:spLocks/>
            </p:cNvSpPr>
            <p:nvPr/>
          </p:nvSpPr>
          <p:spPr bwMode="auto">
            <a:xfrm>
              <a:off x="4123" y="234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4" name="Freeform 31"/>
            <p:cNvSpPr>
              <a:spLocks/>
            </p:cNvSpPr>
            <p:nvPr/>
          </p:nvSpPr>
          <p:spPr bwMode="auto">
            <a:xfrm>
              <a:off x="4328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5" name="Freeform 32"/>
            <p:cNvSpPr>
              <a:spLocks/>
            </p:cNvSpPr>
            <p:nvPr/>
          </p:nvSpPr>
          <p:spPr bwMode="auto">
            <a:xfrm>
              <a:off x="4597" y="234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6" name="Freeform 33"/>
            <p:cNvSpPr>
              <a:spLocks/>
            </p:cNvSpPr>
            <p:nvPr/>
          </p:nvSpPr>
          <p:spPr bwMode="auto">
            <a:xfrm>
              <a:off x="4802" y="234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7" name="Freeform 34"/>
            <p:cNvSpPr>
              <a:spLocks/>
            </p:cNvSpPr>
            <p:nvPr/>
          </p:nvSpPr>
          <p:spPr bwMode="auto">
            <a:xfrm>
              <a:off x="500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8" name="Freeform 35"/>
            <p:cNvSpPr>
              <a:spLocks/>
            </p:cNvSpPr>
            <p:nvPr/>
          </p:nvSpPr>
          <p:spPr bwMode="auto">
            <a:xfrm>
              <a:off x="5210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9" name="Freeform 36"/>
            <p:cNvSpPr>
              <a:spLocks/>
            </p:cNvSpPr>
            <p:nvPr/>
          </p:nvSpPr>
          <p:spPr bwMode="auto">
            <a:xfrm>
              <a:off x="845" y="1803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0" name="Freeform 37"/>
            <p:cNvSpPr>
              <a:spLocks/>
            </p:cNvSpPr>
            <p:nvPr/>
          </p:nvSpPr>
          <p:spPr bwMode="auto">
            <a:xfrm>
              <a:off x="895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1" name="Freeform 38"/>
            <p:cNvSpPr>
              <a:spLocks/>
            </p:cNvSpPr>
            <p:nvPr/>
          </p:nvSpPr>
          <p:spPr bwMode="auto">
            <a:xfrm>
              <a:off x="1151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2" name="Freeform 39"/>
            <p:cNvSpPr>
              <a:spLocks/>
            </p:cNvSpPr>
            <p:nvPr/>
          </p:nvSpPr>
          <p:spPr bwMode="auto">
            <a:xfrm>
              <a:off x="1202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3" name="Freeform 40"/>
            <p:cNvSpPr>
              <a:spLocks/>
            </p:cNvSpPr>
            <p:nvPr/>
          </p:nvSpPr>
          <p:spPr bwMode="auto">
            <a:xfrm>
              <a:off x="1458" y="1803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4" name="Freeform 41"/>
            <p:cNvSpPr>
              <a:spLocks/>
            </p:cNvSpPr>
            <p:nvPr/>
          </p:nvSpPr>
          <p:spPr bwMode="auto">
            <a:xfrm>
              <a:off x="1509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5" name="Freeform 42"/>
            <p:cNvSpPr>
              <a:spLocks/>
            </p:cNvSpPr>
            <p:nvPr/>
          </p:nvSpPr>
          <p:spPr bwMode="auto">
            <a:xfrm>
              <a:off x="1765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6" name="Freeform 43"/>
            <p:cNvSpPr>
              <a:spLocks/>
            </p:cNvSpPr>
            <p:nvPr/>
          </p:nvSpPr>
          <p:spPr bwMode="auto">
            <a:xfrm>
              <a:off x="1817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7" name="Freeform 44"/>
            <p:cNvSpPr>
              <a:spLocks/>
            </p:cNvSpPr>
            <p:nvPr/>
          </p:nvSpPr>
          <p:spPr bwMode="auto">
            <a:xfrm>
              <a:off x="2072" y="1803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8" name="Freeform 45"/>
            <p:cNvSpPr>
              <a:spLocks/>
            </p:cNvSpPr>
            <p:nvPr/>
          </p:nvSpPr>
          <p:spPr bwMode="auto">
            <a:xfrm>
              <a:off x="3497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9" name="Freeform 46"/>
            <p:cNvSpPr>
              <a:spLocks/>
            </p:cNvSpPr>
            <p:nvPr/>
          </p:nvSpPr>
          <p:spPr bwMode="auto">
            <a:xfrm>
              <a:off x="3547" y="1803"/>
              <a:ext cx="2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0" name="Freeform 47"/>
            <p:cNvSpPr>
              <a:spLocks/>
            </p:cNvSpPr>
            <p:nvPr/>
          </p:nvSpPr>
          <p:spPr bwMode="auto">
            <a:xfrm>
              <a:off x="3804" y="1803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1" name="Freeform 48"/>
            <p:cNvSpPr>
              <a:spLocks/>
            </p:cNvSpPr>
            <p:nvPr/>
          </p:nvSpPr>
          <p:spPr bwMode="auto">
            <a:xfrm>
              <a:off x="3855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2" name="Freeform 49"/>
            <p:cNvSpPr>
              <a:spLocks/>
            </p:cNvSpPr>
            <p:nvPr/>
          </p:nvSpPr>
          <p:spPr bwMode="auto">
            <a:xfrm>
              <a:off x="4110" y="1803"/>
              <a:ext cx="309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24 w 307"/>
                <a:gd name="T5" fmla="*/ 0 h 255"/>
                <a:gd name="T6" fmla="*/ 324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3" name="Freeform 50"/>
            <p:cNvSpPr>
              <a:spLocks/>
            </p:cNvSpPr>
            <p:nvPr/>
          </p:nvSpPr>
          <p:spPr bwMode="auto">
            <a:xfrm>
              <a:off x="4161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4" name="Freeform 51"/>
            <p:cNvSpPr>
              <a:spLocks/>
            </p:cNvSpPr>
            <p:nvPr/>
          </p:nvSpPr>
          <p:spPr bwMode="auto">
            <a:xfrm>
              <a:off x="4418" y="1803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5" name="Freeform 52"/>
            <p:cNvSpPr>
              <a:spLocks/>
            </p:cNvSpPr>
            <p:nvPr/>
          </p:nvSpPr>
          <p:spPr bwMode="auto">
            <a:xfrm>
              <a:off x="4470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6" name="Freeform 53"/>
            <p:cNvSpPr>
              <a:spLocks/>
            </p:cNvSpPr>
            <p:nvPr/>
          </p:nvSpPr>
          <p:spPr bwMode="auto">
            <a:xfrm>
              <a:off x="4724" y="1803"/>
              <a:ext cx="53" cy="255"/>
            </a:xfrm>
            <a:custGeom>
              <a:avLst/>
              <a:gdLst>
                <a:gd name="T0" fmla="*/ 0 w 53"/>
                <a:gd name="T1" fmla="*/ 254 h 255"/>
                <a:gd name="T2" fmla="*/ 0 w 53"/>
                <a:gd name="T3" fmla="*/ 0 h 255"/>
                <a:gd name="T4" fmla="*/ 52 w 53"/>
                <a:gd name="T5" fmla="*/ 0 h 255"/>
                <a:gd name="T6" fmla="*/ 52 w 53"/>
                <a:gd name="T7" fmla="*/ 254 h 255"/>
                <a:gd name="T8" fmla="*/ 0 w 53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255"/>
                <a:gd name="T17" fmla="*/ 53 w 53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255">
                  <a:moveTo>
                    <a:pt x="0" y="254"/>
                  </a:moveTo>
                  <a:lnTo>
                    <a:pt x="0" y="0"/>
                  </a:lnTo>
                  <a:lnTo>
                    <a:pt x="52" y="0"/>
                  </a:lnTo>
                  <a:lnTo>
                    <a:pt x="52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7" name="Freeform 54"/>
            <p:cNvSpPr>
              <a:spLocks/>
            </p:cNvSpPr>
            <p:nvPr/>
          </p:nvSpPr>
          <p:spPr bwMode="auto">
            <a:xfrm>
              <a:off x="582" y="2006"/>
              <a:ext cx="282" cy="313"/>
            </a:xfrm>
            <a:custGeom>
              <a:avLst/>
              <a:gdLst>
                <a:gd name="T0" fmla="*/ 289 w 281"/>
                <a:gd name="T1" fmla="*/ 0 h 313"/>
                <a:gd name="T2" fmla="*/ 0 w 281"/>
                <a:gd name="T3" fmla="*/ 312 h 313"/>
                <a:gd name="T4" fmla="*/ 289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8" name="Freeform 55"/>
            <p:cNvSpPr>
              <a:spLocks/>
            </p:cNvSpPr>
            <p:nvPr/>
          </p:nvSpPr>
          <p:spPr bwMode="auto">
            <a:xfrm>
              <a:off x="582" y="2260"/>
              <a:ext cx="56" cy="59"/>
            </a:xfrm>
            <a:custGeom>
              <a:avLst/>
              <a:gdLst>
                <a:gd name="T0" fmla="*/ 63 w 55"/>
                <a:gd name="T1" fmla="*/ 21 h 59"/>
                <a:gd name="T2" fmla="*/ 0 w 55"/>
                <a:gd name="T3" fmla="*/ 58 h 59"/>
                <a:gd name="T4" fmla="*/ 39 w 55"/>
                <a:gd name="T5" fmla="*/ 0 h 59"/>
                <a:gd name="T6" fmla="*/ 63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9" name="Freeform 56"/>
            <p:cNvSpPr>
              <a:spLocks/>
            </p:cNvSpPr>
            <p:nvPr/>
          </p:nvSpPr>
          <p:spPr bwMode="auto">
            <a:xfrm>
              <a:off x="1170" y="2006"/>
              <a:ext cx="284" cy="319"/>
            </a:xfrm>
            <a:custGeom>
              <a:avLst/>
              <a:gdLst>
                <a:gd name="T0" fmla="*/ 0 w 283"/>
                <a:gd name="T1" fmla="*/ 0 h 319"/>
                <a:gd name="T2" fmla="*/ 291 w 283"/>
                <a:gd name="T3" fmla="*/ 318 h 319"/>
                <a:gd name="T4" fmla="*/ 0 w 283"/>
                <a:gd name="T5" fmla="*/ 0 h 319"/>
                <a:gd name="T6" fmla="*/ 0 60000 65536"/>
                <a:gd name="T7" fmla="*/ 0 60000 65536"/>
                <a:gd name="T8" fmla="*/ 0 60000 65536"/>
                <a:gd name="T9" fmla="*/ 0 w 283"/>
                <a:gd name="T10" fmla="*/ 0 h 319"/>
                <a:gd name="T11" fmla="*/ 283 w 283"/>
                <a:gd name="T12" fmla="*/ 319 h 3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" h="319">
                  <a:moveTo>
                    <a:pt x="0" y="0"/>
                  </a:moveTo>
                  <a:lnTo>
                    <a:pt x="282" y="31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0" name="Freeform 57"/>
            <p:cNvSpPr>
              <a:spLocks/>
            </p:cNvSpPr>
            <p:nvPr/>
          </p:nvSpPr>
          <p:spPr bwMode="auto">
            <a:xfrm>
              <a:off x="1397" y="2267"/>
              <a:ext cx="57" cy="58"/>
            </a:xfrm>
            <a:custGeom>
              <a:avLst/>
              <a:gdLst>
                <a:gd name="T0" fmla="*/ 24 w 56"/>
                <a:gd name="T1" fmla="*/ 0 h 58"/>
                <a:gd name="T2" fmla="*/ 64 w 56"/>
                <a:gd name="T3" fmla="*/ 57 h 58"/>
                <a:gd name="T4" fmla="*/ 0 w 56"/>
                <a:gd name="T5" fmla="*/ 21 h 58"/>
                <a:gd name="T6" fmla="*/ 24 w 56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"/>
                <a:gd name="T13" fmla="*/ 0 h 58"/>
                <a:gd name="T14" fmla="*/ 56 w 56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" h="58">
                  <a:moveTo>
                    <a:pt x="24" y="0"/>
                  </a:moveTo>
                  <a:lnTo>
                    <a:pt x="55" y="57"/>
                  </a:lnTo>
                  <a:lnTo>
                    <a:pt x="0" y="21"/>
                  </a:lnTo>
                  <a:lnTo>
                    <a:pt x="2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1" name="Freeform 58"/>
            <p:cNvSpPr>
              <a:spLocks/>
            </p:cNvSpPr>
            <p:nvPr/>
          </p:nvSpPr>
          <p:spPr bwMode="auto">
            <a:xfrm>
              <a:off x="1484" y="2006"/>
              <a:ext cx="838" cy="326"/>
            </a:xfrm>
            <a:custGeom>
              <a:avLst/>
              <a:gdLst>
                <a:gd name="T0" fmla="*/ 0 w 838"/>
                <a:gd name="T1" fmla="*/ 0 h 326"/>
                <a:gd name="T2" fmla="*/ 837 w 838"/>
                <a:gd name="T3" fmla="*/ 325 h 326"/>
                <a:gd name="T4" fmla="*/ 0 w 838"/>
                <a:gd name="T5" fmla="*/ 0 h 326"/>
                <a:gd name="T6" fmla="*/ 0 60000 65536"/>
                <a:gd name="T7" fmla="*/ 0 60000 65536"/>
                <a:gd name="T8" fmla="*/ 0 60000 65536"/>
                <a:gd name="T9" fmla="*/ 0 w 838"/>
                <a:gd name="T10" fmla="*/ 0 h 326"/>
                <a:gd name="T11" fmla="*/ 838 w 838"/>
                <a:gd name="T12" fmla="*/ 326 h 3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8" h="326">
                  <a:moveTo>
                    <a:pt x="0" y="0"/>
                  </a:moveTo>
                  <a:lnTo>
                    <a:pt x="837" y="3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2" name="Freeform 59"/>
            <p:cNvSpPr>
              <a:spLocks/>
            </p:cNvSpPr>
            <p:nvPr/>
          </p:nvSpPr>
          <p:spPr bwMode="auto">
            <a:xfrm>
              <a:off x="2256" y="2293"/>
              <a:ext cx="66" cy="39"/>
            </a:xfrm>
            <a:custGeom>
              <a:avLst/>
              <a:gdLst>
                <a:gd name="T0" fmla="*/ 11 w 66"/>
                <a:gd name="T1" fmla="*/ 0 h 39"/>
                <a:gd name="T2" fmla="*/ 65 w 66"/>
                <a:gd name="T3" fmla="*/ 38 h 39"/>
                <a:gd name="T4" fmla="*/ 0 w 66"/>
                <a:gd name="T5" fmla="*/ 30 h 39"/>
                <a:gd name="T6" fmla="*/ 11 w 66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39"/>
                <a:gd name="T14" fmla="*/ 66 w 66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39">
                  <a:moveTo>
                    <a:pt x="11" y="0"/>
                  </a:moveTo>
                  <a:lnTo>
                    <a:pt x="65" y="38"/>
                  </a:lnTo>
                  <a:lnTo>
                    <a:pt x="0" y="30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3" name="Freeform 60"/>
            <p:cNvSpPr>
              <a:spLocks/>
            </p:cNvSpPr>
            <p:nvPr/>
          </p:nvSpPr>
          <p:spPr bwMode="auto">
            <a:xfrm>
              <a:off x="3236" y="2019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4" name="Freeform 61"/>
            <p:cNvSpPr>
              <a:spLocks/>
            </p:cNvSpPr>
            <p:nvPr/>
          </p:nvSpPr>
          <p:spPr bwMode="auto">
            <a:xfrm>
              <a:off x="3236" y="2273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5" name="Freeform 62"/>
            <p:cNvSpPr>
              <a:spLocks/>
            </p:cNvSpPr>
            <p:nvPr/>
          </p:nvSpPr>
          <p:spPr bwMode="auto">
            <a:xfrm>
              <a:off x="3822" y="2019"/>
              <a:ext cx="289" cy="300"/>
            </a:xfrm>
            <a:custGeom>
              <a:avLst/>
              <a:gdLst>
                <a:gd name="T0" fmla="*/ 0 w 289"/>
                <a:gd name="T1" fmla="*/ 0 h 300"/>
                <a:gd name="T2" fmla="*/ 288 w 289"/>
                <a:gd name="T3" fmla="*/ 299 h 300"/>
                <a:gd name="T4" fmla="*/ 0 w 289"/>
                <a:gd name="T5" fmla="*/ 0 h 300"/>
                <a:gd name="T6" fmla="*/ 0 60000 65536"/>
                <a:gd name="T7" fmla="*/ 0 60000 65536"/>
                <a:gd name="T8" fmla="*/ 0 60000 65536"/>
                <a:gd name="T9" fmla="*/ 0 w 289"/>
                <a:gd name="T10" fmla="*/ 0 h 300"/>
                <a:gd name="T11" fmla="*/ 289 w 289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9" h="300">
                  <a:moveTo>
                    <a:pt x="0" y="0"/>
                  </a:moveTo>
                  <a:lnTo>
                    <a:pt x="288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6" name="Freeform 63"/>
            <p:cNvSpPr>
              <a:spLocks/>
            </p:cNvSpPr>
            <p:nvPr/>
          </p:nvSpPr>
          <p:spPr bwMode="auto">
            <a:xfrm>
              <a:off x="4055" y="2261"/>
              <a:ext cx="56" cy="58"/>
            </a:xfrm>
            <a:custGeom>
              <a:avLst/>
              <a:gdLst>
                <a:gd name="T0" fmla="*/ 23 w 57"/>
                <a:gd name="T1" fmla="*/ 0 h 58"/>
                <a:gd name="T2" fmla="*/ 47 w 57"/>
                <a:gd name="T3" fmla="*/ 57 h 58"/>
                <a:gd name="T4" fmla="*/ 0 w 57"/>
                <a:gd name="T5" fmla="*/ 22 h 58"/>
                <a:gd name="T6" fmla="*/ 23 w 57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58"/>
                <a:gd name="T14" fmla="*/ 57 w 57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58">
                  <a:moveTo>
                    <a:pt x="23" y="0"/>
                  </a:moveTo>
                  <a:lnTo>
                    <a:pt x="56" y="57"/>
                  </a:lnTo>
                  <a:lnTo>
                    <a:pt x="0" y="22"/>
                  </a:lnTo>
                  <a:lnTo>
                    <a:pt x="2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7" name="Freeform 64"/>
            <p:cNvSpPr>
              <a:spLocks/>
            </p:cNvSpPr>
            <p:nvPr/>
          </p:nvSpPr>
          <p:spPr bwMode="auto">
            <a:xfrm>
              <a:off x="4130" y="2025"/>
              <a:ext cx="858" cy="300"/>
            </a:xfrm>
            <a:custGeom>
              <a:avLst/>
              <a:gdLst>
                <a:gd name="T0" fmla="*/ 0 w 858"/>
                <a:gd name="T1" fmla="*/ 0 h 300"/>
                <a:gd name="T2" fmla="*/ 857 w 858"/>
                <a:gd name="T3" fmla="*/ 299 h 300"/>
                <a:gd name="T4" fmla="*/ 0 w 858"/>
                <a:gd name="T5" fmla="*/ 0 h 300"/>
                <a:gd name="T6" fmla="*/ 0 60000 65536"/>
                <a:gd name="T7" fmla="*/ 0 60000 65536"/>
                <a:gd name="T8" fmla="*/ 0 60000 65536"/>
                <a:gd name="T9" fmla="*/ 0 w 858"/>
                <a:gd name="T10" fmla="*/ 0 h 300"/>
                <a:gd name="T11" fmla="*/ 858 w 858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8" h="300">
                  <a:moveTo>
                    <a:pt x="0" y="0"/>
                  </a:moveTo>
                  <a:lnTo>
                    <a:pt x="857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8" name="Freeform 65"/>
            <p:cNvSpPr>
              <a:spLocks/>
            </p:cNvSpPr>
            <p:nvPr/>
          </p:nvSpPr>
          <p:spPr bwMode="auto">
            <a:xfrm>
              <a:off x="4921" y="2288"/>
              <a:ext cx="67" cy="37"/>
            </a:xfrm>
            <a:custGeom>
              <a:avLst/>
              <a:gdLst>
                <a:gd name="T0" fmla="*/ 11 w 67"/>
                <a:gd name="T1" fmla="*/ 0 h 37"/>
                <a:gd name="T2" fmla="*/ 66 w 67"/>
                <a:gd name="T3" fmla="*/ 36 h 37"/>
                <a:gd name="T4" fmla="*/ 0 w 67"/>
                <a:gd name="T5" fmla="*/ 31 h 37"/>
                <a:gd name="T6" fmla="*/ 11 w 67"/>
                <a:gd name="T7" fmla="*/ 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11" y="0"/>
                  </a:moveTo>
                  <a:lnTo>
                    <a:pt x="66" y="36"/>
                  </a:lnTo>
                  <a:lnTo>
                    <a:pt x="0" y="31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9" name="Freeform 66"/>
            <p:cNvSpPr>
              <a:spLocks/>
            </p:cNvSpPr>
            <p:nvPr/>
          </p:nvSpPr>
          <p:spPr bwMode="auto">
            <a:xfrm>
              <a:off x="1458" y="1541"/>
              <a:ext cx="743" cy="250"/>
            </a:xfrm>
            <a:custGeom>
              <a:avLst/>
              <a:gdLst>
                <a:gd name="T0" fmla="*/ 750 w 742"/>
                <a:gd name="T1" fmla="*/ 0 h 250"/>
                <a:gd name="T2" fmla="*/ 0 w 742"/>
                <a:gd name="T3" fmla="*/ 249 h 250"/>
                <a:gd name="T4" fmla="*/ 750 w 742"/>
                <a:gd name="T5" fmla="*/ 0 h 250"/>
                <a:gd name="T6" fmla="*/ 0 60000 65536"/>
                <a:gd name="T7" fmla="*/ 0 60000 65536"/>
                <a:gd name="T8" fmla="*/ 0 60000 65536"/>
                <a:gd name="T9" fmla="*/ 0 w 742"/>
                <a:gd name="T10" fmla="*/ 0 h 250"/>
                <a:gd name="T11" fmla="*/ 742 w 742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2" h="250">
                  <a:moveTo>
                    <a:pt x="741" y="0"/>
                  </a:moveTo>
                  <a:lnTo>
                    <a:pt x="0" y="249"/>
                  </a:lnTo>
                  <a:lnTo>
                    <a:pt x="74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0" name="Freeform 67"/>
            <p:cNvSpPr>
              <a:spLocks/>
            </p:cNvSpPr>
            <p:nvPr/>
          </p:nvSpPr>
          <p:spPr bwMode="auto">
            <a:xfrm>
              <a:off x="1458" y="1754"/>
              <a:ext cx="68" cy="37"/>
            </a:xfrm>
            <a:custGeom>
              <a:avLst/>
              <a:gdLst>
                <a:gd name="T0" fmla="*/ 75 w 67"/>
                <a:gd name="T1" fmla="*/ 31 h 37"/>
                <a:gd name="T2" fmla="*/ 0 w 67"/>
                <a:gd name="T3" fmla="*/ 36 h 37"/>
                <a:gd name="T4" fmla="*/ 65 w 67"/>
                <a:gd name="T5" fmla="*/ 0 h 37"/>
                <a:gd name="T6" fmla="*/ 75 w 67"/>
                <a:gd name="T7" fmla="*/ 31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66" y="31"/>
                  </a:moveTo>
                  <a:lnTo>
                    <a:pt x="0" y="36"/>
                  </a:lnTo>
                  <a:lnTo>
                    <a:pt x="56" y="0"/>
                  </a:lnTo>
                  <a:lnTo>
                    <a:pt x="66" y="3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1" name="Freeform 68"/>
            <p:cNvSpPr>
              <a:spLocks/>
            </p:cNvSpPr>
            <p:nvPr/>
          </p:nvSpPr>
          <p:spPr bwMode="auto">
            <a:xfrm>
              <a:off x="2506" y="1547"/>
              <a:ext cx="1255" cy="244"/>
            </a:xfrm>
            <a:custGeom>
              <a:avLst/>
              <a:gdLst>
                <a:gd name="T0" fmla="*/ 0 w 1255"/>
                <a:gd name="T1" fmla="*/ 0 h 244"/>
                <a:gd name="T2" fmla="*/ 1254 w 1255"/>
                <a:gd name="T3" fmla="*/ 243 h 244"/>
                <a:gd name="T4" fmla="*/ 0 w 1255"/>
                <a:gd name="T5" fmla="*/ 0 h 244"/>
                <a:gd name="T6" fmla="*/ 0 60000 65536"/>
                <a:gd name="T7" fmla="*/ 0 60000 65536"/>
                <a:gd name="T8" fmla="*/ 0 60000 65536"/>
                <a:gd name="T9" fmla="*/ 0 w 1255"/>
                <a:gd name="T10" fmla="*/ 0 h 244"/>
                <a:gd name="T11" fmla="*/ 1255 w 1255"/>
                <a:gd name="T12" fmla="*/ 244 h 2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55" h="244">
                  <a:moveTo>
                    <a:pt x="0" y="0"/>
                  </a:moveTo>
                  <a:lnTo>
                    <a:pt x="1254" y="2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2" name="Freeform 69"/>
            <p:cNvSpPr>
              <a:spLocks/>
            </p:cNvSpPr>
            <p:nvPr/>
          </p:nvSpPr>
          <p:spPr bwMode="auto">
            <a:xfrm>
              <a:off x="3694" y="1762"/>
              <a:ext cx="67" cy="32"/>
            </a:xfrm>
            <a:custGeom>
              <a:avLst/>
              <a:gdLst>
                <a:gd name="T0" fmla="*/ 6 w 67"/>
                <a:gd name="T1" fmla="*/ 0 h 32"/>
                <a:gd name="T2" fmla="*/ 66 w 67"/>
                <a:gd name="T3" fmla="*/ 28 h 32"/>
                <a:gd name="T4" fmla="*/ 0 w 67"/>
                <a:gd name="T5" fmla="*/ 31 h 32"/>
                <a:gd name="T6" fmla="*/ 6 w 67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2"/>
                <a:gd name="T14" fmla="*/ 67 w 67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2">
                  <a:moveTo>
                    <a:pt x="6" y="0"/>
                  </a:moveTo>
                  <a:lnTo>
                    <a:pt x="66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3" name="Freeform 70"/>
            <p:cNvSpPr>
              <a:spLocks/>
            </p:cNvSpPr>
            <p:nvPr/>
          </p:nvSpPr>
          <p:spPr bwMode="auto">
            <a:xfrm>
              <a:off x="105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4" name="Freeform 71"/>
            <p:cNvSpPr>
              <a:spLocks/>
            </p:cNvSpPr>
            <p:nvPr/>
          </p:nvSpPr>
          <p:spPr bwMode="auto">
            <a:xfrm>
              <a:off x="1260" y="234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5" name="Freeform 72"/>
            <p:cNvSpPr>
              <a:spLocks/>
            </p:cNvSpPr>
            <p:nvPr/>
          </p:nvSpPr>
          <p:spPr bwMode="auto">
            <a:xfrm>
              <a:off x="146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6" name="Freeform 73"/>
            <p:cNvSpPr>
              <a:spLocks/>
            </p:cNvSpPr>
            <p:nvPr/>
          </p:nvSpPr>
          <p:spPr bwMode="auto">
            <a:xfrm>
              <a:off x="1670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7" name="Rectangle 74"/>
            <p:cNvSpPr>
              <a:spLocks noChangeArrowheads="1"/>
            </p:cNvSpPr>
            <p:nvPr/>
          </p:nvSpPr>
          <p:spPr bwMode="auto">
            <a:xfrm>
              <a:off x="1632" y="1056"/>
              <a:ext cx="33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ρίζα</a:t>
              </a:r>
            </a:p>
          </p:txBody>
        </p:sp>
        <p:sp>
          <p:nvSpPr>
            <p:cNvPr id="78928" name="Rectangle 75"/>
            <p:cNvSpPr>
              <a:spLocks noChangeArrowheads="1"/>
            </p:cNvSpPr>
            <p:nvPr/>
          </p:nvSpPr>
          <p:spPr bwMode="auto">
            <a:xfrm>
              <a:off x="2263" y="1336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17</a:t>
              </a:r>
            </a:p>
          </p:txBody>
        </p:sp>
        <p:sp>
          <p:nvSpPr>
            <p:cNvPr id="78929" name="Rectangle 76"/>
            <p:cNvSpPr>
              <a:spLocks noChangeArrowheads="1"/>
            </p:cNvSpPr>
            <p:nvPr/>
          </p:nvSpPr>
          <p:spPr bwMode="auto">
            <a:xfrm>
              <a:off x="3567" y="1813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24</a:t>
              </a:r>
            </a:p>
          </p:txBody>
        </p:sp>
        <p:sp>
          <p:nvSpPr>
            <p:cNvPr id="78930" name="Rectangle 77"/>
            <p:cNvSpPr>
              <a:spLocks noChangeArrowheads="1"/>
            </p:cNvSpPr>
            <p:nvPr/>
          </p:nvSpPr>
          <p:spPr bwMode="auto">
            <a:xfrm>
              <a:off x="3880" y="1820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30</a:t>
              </a:r>
            </a:p>
          </p:txBody>
        </p:sp>
        <p:sp>
          <p:nvSpPr>
            <p:cNvPr id="78931" name="Rectangle 78"/>
            <p:cNvSpPr>
              <a:spLocks noChangeArrowheads="1"/>
            </p:cNvSpPr>
            <p:nvPr/>
          </p:nvSpPr>
          <p:spPr bwMode="auto">
            <a:xfrm>
              <a:off x="1913" y="2341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14*</a:t>
              </a:r>
            </a:p>
          </p:txBody>
        </p:sp>
        <p:sp>
          <p:nvSpPr>
            <p:cNvPr id="78932" name="Rectangle 79"/>
            <p:cNvSpPr>
              <a:spLocks noChangeArrowheads="1"/>
            </p:cNvSpPr>
            <p:nvPr/>
          </p:nvSpPr>
          <p:spPr bwMode="auto">
            <a:xfrm>
              <a:off x="2117" y="2341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16*</a:t>
              </a:r>
            </a:p>
          </p:txBody>
        </p:sp>
        <p:sp>
          <p:nvSpPr>
            <p:cNvPr id="78933" name="Rectangle 80"/>
            <p:cNvSpPr>
              <a:spLocks noChangeArrowheads="1"/>
            </p:cNvSpPr>
            <p:nvPr/>
          </p:nvSpPr>
          <p:spPr bwMode="auto">
            <a:xfrm>
              <a:off x="2825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 dirty="0">
                  <a:solidFill>
                    <a:srgbClr val="FF3300"/>
                  </a:solidFill>
                </a:rPr>
                <a:t>19*</a:t>
              </a:r>
            </a:p>
          </p:txBody>
        </p:sp>
        <p:sp>
          <p:nvSpPr>
            <p:cNvPr id="78934" name="Rectangle 81"/>
            <p:cNvSpPr>
              <a:spLocks noChangeArrowheads="1"/>
            </p:cNvSpPr>
            <p:nvPr/>
          </p:nvSpPr>
          <p:spPr bwMode="auto">
            <a:xfrm>
              <a:off x="3018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33CC33"/>
                  </a:solidFill>
                </a:rPr>
                <a:t>20*</a:t>
              </a:r>
            </a:p>
          </p:txBody>
        </p:sp>
        <p:sp>
          <p:nvSpPr>
            <p:cNvPr id="78935" name="Rectangle 82"/>
            <p:cNvSpPr>
              <a:spLocks noChangeArrowheads="1"/>
            </p:cNvSpPr>
            <p:nvPr/>
          </p:nvSpPr>
          <p:spPr bwMode="auto">
            <a:xfrm>
              <a:off x="3216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22*</a:t>
              </a:r>
            </a:p>
          </p:txBody>
        </p:sp>
        <p:sp>
          <p:nvSpPr>
            <p:cNvPr id="78936" name="Rectangle 83"/>
            <p:cNvSpPr>
              <a:spLocks noChangeArrowheads="1"/>
            </p:cNvSpPr>
            <p:nvPr/>
          </p:nvSpPr>
          <p:spPr bwMode="auto">
            <a:xfrm>
              <a:off x="3689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24*</a:t>
              </a:r>
            </a:p>
          </p:txBody>
        </p:sp>
        <p:sp>
          <p:nvSpPr>
            <p:cNvPr id="78937" name="Rectangle 84"/>
            <p:cNvSpPr>
              <a:spLocks noChangeArrowheads="1"/>
            </p:cNvSpPr>
            <p:nvPr/>
          </p:nvSpPr>
          <p:spPr bwMode="auto">
            <a:xfrm>
              <a:off x="3900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27*</a:t>
              </a:r>
            </a:p>
          </p:txBody>
        </p:sp>
        <p:sp>
          <p:nvSpPr>
            <p:cNvPr id="78938" name="Rectangle 85"/>
            <p:cNvSpPr>
              <a:spLocks noChangeArrowheads="1"/>
            </p:cNvSpPr>
            <p:nvPr/>
          </p:nvSpPr>
          <p:spPr bwMode="auto">
            <a:xfrm>
              <a:off x="4090" y="233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29*</a:t>
              </a:r>
            </a:p>
          </p:txBody>
        </p:sp>
        <p:sp>
          <p:nvSpPr>
            <p:cNvPr id="78939" name="Rectangle 86"/>
            <p:cNvSpPr>
              <a:spLocks noChangeArrowheads="1"/>
            </p:cNvSpPr>
            <p:nvPr/>
          </p:nvSpPr>
          <p:spPr bwMode="auto">
            <a:xfrm>
              <a:off x="4578" y="233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78940" name="Rectangle 87"/>
            <p:cNvSpPr>
              <a:spLocks noChangeArrowheads="1"/>
            </p:cNvSpPr>
            <p:nvPr/>
          </p:nvSpPr>
          <p:spPr bwMode="auto">
            <a:xfrm>
              <a:off x="4782" y="233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78941" name="Rectangle 88"/>
            <p:cNvSpPr>
              <a:spLocks noChangeArrowheads="1"/>
            </p:cNvSpPr>
            <p:nvPr/>
          </p:nvSpPr>
          <p:spPr bwMode="auto">
            <a:xfrm>
              <a:off x="4980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78942" name="Rectangle 89"/>
            <p:cNvSpPr>
              <a:spLocks noChangeArrowheads="1"/>
            </p:cNvSpPr>
            <p:nvPr/>
          </p:nvSpPr>
          <p:spPr bwMode="auto">
            <a:xfrm>
              <a:off x="5184" y="2322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78943" name="Rectangle 90"/>
            <p:cNvSpPr>
              <a:spLocks noChangeArrowheads="1"/>
            </p:cNvSpPr>
            <p:nvPr/>
          </p:nvSpPr>
          <p:spPr bwMode="auto">
            <a:xfrm>
              <a:off x="1220" y="1820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13</a:t>
              </a:r>
            </a:p>
          </p:txBody>
        </p:sp>
        <p:sp>
          <p:nvSpPr>
            <p:cNvPr id="78944" name="Rectangle 91"/>
            <p:cNvSpPr>
              <a:spLocks noChangeArrowheads="1"/>
            </p:cNvSpPr>
            <p:nvPr/>
          </p:nvSpPr>
          <p:spPr bwMode="auto">
            <a:xfrm>
              <a:off x="927" y="1820"/>
              <a:ext cx="17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5</a:t>
              </a:r>
            </a:p>
          </p:txBody>
        </p:sp>
        <p:sp>
          <p:nvSpPr>
            <p:cNvPr id="78945" name="Rectangle 92"/>
            <p:cNvSpPr>
              <a:spLocks noChangeArrowheads="1"/>
            </p:cNvSpPr>
            <p:nvPr/>
          </p:nvSpPr>
          <p:spPr bwMode="auto">
            <a:xfrm>
              <a:off x="1265" y="232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7*</a:t>
              </a:r>
            </a:p>
          </p:txBody>
        </p:sp>
        <p:sp>
          <p:nvSpPr>
            <p:cNvPr id="78946" name="Rectangle 93"/>
            <p:cNvSpPr>
              <a:spLocks noChangeArrowheads="1"/>
            </p:cNvSpPr>
            <p:nvPr/>
          </p:nvSpPr>
          <p:spPr bwMode="auto">
            <a:xfrm>
              <a:off x="1062" y="232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5*</a:t>
              </a:r>
            </a:p>
          </p:txBody>
        </p:sp>
        <p:sp>
          <p:nvSpPr>
            <p:cNvPr id="78947" name="Rectangle 94"/>
            <p:cNvSpPr>
              <a:spLocks noChangeArrowheads="1"/>
            </p:cNvSpPr>
            <p:nvPr/>
          </p:nvSpPr>
          <p:spPr bwMode="auto">
            <a:xfrm>
              <a:off x="1464" y="232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8*</a:t>
              </a:r>
            </a:p>
          </p:txBody>
        </p:sp>
        <p:sp>
          <p:nvSpPr>
            <p:cNvPr id="78948" name="Line 95"/>
            <p:cNvSpPr>
              <a:spLocks noChangeShapeType="1"/>
            </p:cNvSpPr>
            <p:nvPr/>
          </p:nvSpPr>
          <p:spPr bwMode="auto">
            <a:xfrm>
              <a:off x="1920" y="1056"/>
              <a:ext cx="33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49" name="Arc 96"/>
            <p:cNvSpPr>
              <a:spLocks/>
            </p:cNvSpPr>
            <p:nvPr/>
          </p:nvSpPr>
          <p:spPr bwMode="auto">
            <a:xfrm rot="-8160000">
              <a:off x="4416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0" name="Arc 97"/>
            <p:cNvSpPr>
              <a:spLocks/>
            </p:cNvSpPr>
            <p:nvPr/>
          </p:nvSpPr>
          <p:spPr bwMode="auto">
            <a:xfrm rot="-8160000">
              <a:off x="912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1" name="Arc 98"/>
            <p:cNvSpPr>
              <a:spLocks/>
            </p:cNvSpPr>
            <p:nvPr/>
          </p:nvSpPr>
          <p:spPr bwMode="auto">
            <a:xfrm rot="-8160000">
              <a:off x="1776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2" name="Arc 99"/>
            <p:cNvSpPr>
              <a:spLocks/>
            </p:cNvSpPr>
            <p:nvPr/>
          </p:nvSpPr>
          <p:spPr bwMode="auto">
            <a:xfrm rot="-8160000">
              <a:off x="2688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3" name="Arc 100"/>
            <p:cNvSpPr>
              <a:spLocks/>
            </p:cNvSpPr>
            <p:nvPr/>
          </p:nvSpPr>
          <p:spPr bwMode="auto">
            <a:xfrm rot="-8160000">
              <a:off x="3552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8857" name="Text Box 102"/>
          <p:cNvSpPr txBox="1">
            <a:spLocks noChangeArrowheads="1"/>
          </p:cNvSpPr>
          <p:nvPr/>
        </p:nvSpPr>
        <p:spPr bwMode="auto">
          <a:xfrm>
            <a:off x="3492500" y="5157788"/>
            <a:ext cx="3024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Διαγραφή 19, 20</a:t>
            </a:r>
          </a:p>
        </p:txBody>
      </p:sp>
      <p:sp>
        <p:nvSpPr>
          <p:cNvPr id="107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7743551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66154C-2574-4AE0-BA90-31AE02FD3D1D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7987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79879" name="Group 4"/>
          <p:cNvGrpSpPr>
            <a:grpSpLocks/>
          </p:cNvGrpSpPr>
          <p:nvPr/>
        </p:nvGrpSpPr>
        <p:grpSpPr bwMode="auto">
          <a:xfrm>
            <a:off x="323850" y="2276475"/>
            <a:ext cx="8367713" cy="2368550"/>
            <a:chOff x="185" y="1248"/>
            <a:chExt cx="5271" cy="1492"/>
          </a:xfrm>
        </p:grpSpPr>
        <p:sp>
          <p:nvSpPr>
            <p:cNvPr id="79883" name="Freeform 5"/>
            <p:cNvSpPr>
              <a:spLocks/>
            </p:cNvSpPr>
            <p:nvPr/>
          </p:nvSpPr>
          <p:spPr bwMode="auto">
            <a:xfrm>
              <a:off x="185" y="2530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4" name="Freeform 6"/>
            <p:cNvSpPr>
              <a:spLocks/>
            </p:cNvSpPr>
            <p:nvPr/>
          </p:nvSpPr>
          <p:spPr bwMode="auto">
            <a:xfrm>
              <a:off x="390" y="2530"/>
              <a:ext cx="204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195 w 205"/>
                <a:gd name="T5" fmla="*/ 0 h 205"/>
                <a:gd name="T6" fmla="*/ 195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5" name="Freeform 7"/>
            <p:cNvSpPr>
              <a:spLocks/>
            </p:cNvSpPr>
            <p:nvPr/>
          </p:nvSpPr>
          <p:spPr bwMode="auto">
            <a:xfrm>
              <a:off x="594" y="2530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6" name="Freeform 8"/>
            <p:cNvSpPr>
              <a:spLocks/>
            </p:cNvSpPr>
            <p:nvPr/>
          </p:nvSpPr>
          <p:spPr bwMode="auto">
            <a:xfrm>
              <a:off x="798" y="2530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7" name="Rectangle 9"/>
            <p:cNvSpPr>
              <a:spLocks noChangeArrowheads="1"/>
            </p:cNvSpPr>
            <p:nvPr/>
          </p:nvSpPr>
          <p:spPr bwMode="auto">
            <a:xfrm>
              <a:off x="191" y="2516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2*</a:t>
              </a:r>
            </a:p>
          </p:txBody>
        </p:sp>
        <p:sp>
          <p:nvSpPr>
            <p:cNvPr id="79888" name="Rectangle 10"/>
            <p:cNvSpPr>
              <a:spLocks noChangeArrowheads="1"/>
            </p:cNvSpPr>
            <p:nvPr/>
          </p:nvSpPr>
          <p:spPr bwMode="auto">
            <a:xfrm>
              <a:off x="396" y="2516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3*</a:t>
              </a:r>
            </a:p>
          </p:txBody>
        </p:sp>
        <p:sp>
          <p:nvSpPr>
            <p:cNvPr id="79889" name="Freeform 11"/>
            <p:cNvSpPr>
              <a:spLocks/>
            </p:cNvSpPr>
            <p:nvPr/>
          </p:nvSpPr>
          <p:spPr bwMode="auto">
            <a:xfrm>
              <a:off x="2181" y="151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0" name="Freeform 12"/>
            <p:cNvSpPr>
              <a:spLocks/>
            </p:cNvSpPr>
            <p:nvPr/>
          </p:nvSpPr>
          <p:spPr bwMode="auto">
            <a:xfrm>
              <a:off x="2231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1" name="Freeform 13"/>
            <p:cNvSpPr>
              <a:spLocks/>
            </p:cNvSpPr>
            <p:nvPr/>
          </p:nvSpPr>
          <p:spPr bwMode="auto">
            <a:xfrm>
              <a:off x="2487" y="151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2" name="Freeform 14"/>
            <p:cNvSpPr>
              <a:spLocks/>
            </p:cNvSpPr>
            <p:nvPr/>
          </p:nvSpPr>
          <p:spPr bwMode="auto">
            <a:xfrm>
              <a:off x="2538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3" name="Freeform 15"/>
            <p:cNvSpPr>
              <a:spLocks/>
            </p:cNvSpPr>
            <p:nvPr/>
          </p:nvSpPr>
          <p:spPr bwMode="auto">
            <a:xfrm>
              <a:off x="2794" y="151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4" name="Freeform 16"/>
            <p:cNvSpPr>
              <a:spLocks/>
            </p:cNvSpPr>
            <p:nvPr/>
          </p:nvSpPr>
          <p:spPr bwMode="auto">
            <a:xfrm>
              <a:off x="2845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5" name="Freeform 17"/>
            <p:cNvSpPr>
              <a:spLocks/>
            </p:cNvSpPr>
            <p:nvPr/>
          </p:nvSpPr>
          <p:spPr bwMode="auto">
            <a:xfrm>
              <a:off x="3101" y="151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6" name="Freeform 18"/>
            <p:cNvSpPr>
              <a:spLocks/>
            </p:cNvSpPr>
            <p:nvPr/>
          </p:nvSpPr>
          <p:spPr bwMode="auto">
            <a:xfrm>
              <a:off x="3152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7" name="Freeform 19"/>
            <p:cNvSpPr>
              <a:spLocks/>
            </p:cNvSpPr>
            <p:nvPr/>
          </p:nvSpPr>
          <p:spPr bwMode="auto">
            <a:xfrm>
              <a:off x="3408" y="151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8" name="Freeform 20"/>
            <p:cNvSpPr>
              <a:spLocks/>
            </p:cNvSpPr>
            <p:nvPr/>
          </p:nvSpPr>
          <p:spPr bwMode="auto">
            <a:xfrm>
              <a:off x="1938" y="2535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9" name="Freeform 21"/>
            <p:cNvSpPr>
              <a:spLocks/>
            </p:cNvSpPr>
            <p:nvPr/>
          </p:nvSpPr>
          <p:spPr bwMode="auto">
            <a:xfrm>
              <a:off x="2142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0" name="Freeform 22"/>
            <p:cNvSpPr>
              <a:spLocks/>
            </p:cNvSpPr>
            <p:nvPr/>
          </p:nvSpPr>
          <p:spPr bwMode="auto">
            <a:xfrm>
              <a:off x="2347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1" name="Freeform 23"/>
            <p:cNvSpPr>
              <a:spLocks/>
            </p:cNvSpPr>
            <p:nvPr/>
          </p:nvSpPr>
          <p:spPr bwMode="auto">
            <a:xfrm>
              <a:off x="2551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2" name="Freeform 24"/>
            <p:cNvSpPr>
              <a:spLocks/>
            </p:cNvSpPr>
            <p:nvPr/>
          </p:nvSpPr>
          <p:spPr bwMode="auto">
            <a:xfrm>
              <a:off x="2826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3" name="Freeform 25"/>
            <p:cNvSpPr>
              <a:spLocks/>
            </p:cNvSpPr>
            <p:nvPr/>
          </p:nvSpPr>
          <p:spPr bwMode="auto">
            <a:xfrm>
              <a:off x="3031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4" name="Freeform 26"/>
            <p:cNvSpPr>
              <a:spLocks/>
            </p:cNvSpPr>
            <p:nvPr/>
          </p:nvSpPr>
          <p:spPr bwMode="auto">
            <a:xfrm>
              <a:off x="3236" y="2535"/>
              <a:ext cx="203" cy="205"/>
            </a:xfrm>
            <a:custGeom>
              <a:avLst/>
              <a:gdLst>
                <a:gd name="T0" fmla="*/ 0 w 204"/>
                <a:gd name="T1" fmla="*/ 204 h 205"/>
                <a:gd name="T2" fmla="*/ 0 w 204"/>
                <a:gd name="T3" fmla="*/ 0 h 205"/>
                <a:gd name="T4" fmla="*/ 194 w 204"/>
                <a:gd name="T5" fmla="*/ 0 h 205"/>
                <a:gd name="T6" fmla="*/ 194 w 204"/>
                <a:gd name="T7" fmla="*/ 204 h 205"/>
                <a:gd name="T8" fmla="*/ 0 w 204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"/>
                <a:gd name="T16" fmla="*/ 0 h 205"/>
                <a:gd name="T17" fmla="*/ 204 w 204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" h="205">
                  <a:moveTo>
                    <a:pt x="0" y="204"/>
                  </a:moveTo>
                  <a:lnTo>
                    <a:pt x="0" y="0"/>
                  </a:lnTo>
                  <a:lnTo>
                    <a:pt x="203" y="0"/>
                  </a:lnTo>
                  <a:lnTo>
                    <a:pt x="203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5" name="Freeform 27"/>
            <p:cNvSpPr>
              <a:spLocks/>
            </p:cNvSpPr>
            <p:nvPr/>
          </p:nvSpPr>
          <p:spPr bwMode="auto">
            <a:xfrm>
              <a:off x="3438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6" name="Freeform 28"/>
            <p:cNvSpPr>
              <a:spLocks/>
            </p:cNvSpPr>
            <p:nvPr/>
          </p:nvSpPr>
          <p:spPr bwMode="auto">
            <a:xfrm>
              <a:off x="3714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7" name="Freeform 29"/>
            <p:cNvSpPr>
              <a:spLocks/>
            </p:cNvSpPr>
            <p:nvPr/>
          </p:nvSpPr>
          <p:spPr bwMode="auto">
            <a:xfrm>
              <a:off x="3919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8" name="Freeform 30"/>
            <p:cNvSpPr>
              <a:spLocks/>
            </p:cNvSpPr>
            <p:nvPr/>
          </p:nvSpPr>
          <p:spPr bwMode="auto">
            <a:xfrm>
              <a:off x="4123" y="2535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9" name="Freeform 31"/>
            <p:cNvSpPr>
              <a:spLocks/>
            </p:cNvSpPr>
            <p:nvPr/>
          </p:nvSpPr>
          <p:spPr bwMode="auto">
            <a:xfrm>
              <a:off x="4328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0" name="Freeform 32"/>
            <p:cNvSpPr>
              <a:spLocks/>
            </p:cNvSpPr>
            <p:nvPr/>
          </p:nvSpPr>
          <p:spPr bwMode="auto">
            <a:xfrm>
              <a:off x="4597" y="2535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1" name="Freeform 33"/>
            <p:cNvSpPr>
              <a:spLocks/>
            </p:cNvSpPr>
            <p:nvPr/>
          </p:nvSpPr>
          <p:spPr bwMode="auto">
            <a:xfrm>
              <a:off x="4802" y="2535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2" name="Freeform 34"/>
            <p:cNvSpPr>
              <a:spLocks/>
            </p:cNvSpPr>
            <p:nvPr/>
          </p:nvSpPr>
          <p:spPr bwMode="auto">
            <a:xfrm>
              <a:off x="5006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3" name="Freeform 35"/>
            <p:cNvSpPr>
              <a:spLocks/>
            </p:cNvSpPr>
            <p:nvPr/>
          </p:nvSpPr>
          <p:spPr bwMode="auto">
            <a:xfrm>
              <a:off x="5210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4" name="Freeform 36"/>
            <p:cNvSpPr>
              <a:spLocks/>
            </p:cNvSpPr>
            <p:nvPr/>
          </p:nvSpPr>
          <p:spPr bwMode="auto">
            <a:xfrm>
              <a:off x="845" y="1995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5" name="Freeform 37"/>
            <p:cNvSpPr>
              <a:spLocks/>
            </p:cNvSpPr>
            <p:nvPr/>
          </p:nvSpPr>
          <p:spPr bwMode="auto">
            <a:xfrm>
              <a:off x="895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6" name="Freeform 38"/>
            <p:cNvSpPr>
              <a:spLocks/>
            </p:cNvSpPr>
            <p:nvPr/>
          </p:nvSpPr>
          <p:spPr bwMode="auto">
            <a:xfrm>
              <a:off x="1151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7" name="Freeform 39"/>
            <p:cNvSpPr>
              <a:spLocks/>
            </p:cNvSpPr>
            <p:nvPr/>
          </p:nvSpPr>
          <p:spPr bwMode="auto">
            <a:xfrm>
              <a:off x="1202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8" name="Freeform 40"/>
            <p:cNvSpPr>
              <a:spLocks/>
            </p:cNvSpPr>
            <p:nvPr/>
          </p:nvSpPr>
          <p:spPr bwMode="auto">
            <a:xfrm>
              <a:off x="1458" y="1995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9" name="Freeform 41"/>
            <p:cNvSpPr>
              <a:spLocks/>
            </p:cNvSpPr>
            <p:nvPr/>
          </p:nvSpPr>
          <p:spPr bwMode="auto">
            <a:xfrm>
              <a:off x="1509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0" name="Freeform 42"/>
            <p:cNvSpPr>
              <a:spLocks/>
            </p:cNvSpPr>
            <p:nvPr/>
          </p:nvSpPr>
          <p:spPr bwMode="auto">
            <a:xfrm>
              <a:off x="1765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1" name="Freeform 43"/>
            <p:cNvSpPr>
              <a:spLocks/>
            </p:cNvSpPr>
            <p:nvPr/>
          </p:nvSpPr>
          <p:spPr bwMode="auto">
            <a:xfrm>
              <a:off x="1817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2" name="Freeform 44"/>
            <p:cNvSpPr>
              <a:spLocks/>
            </p:cNvSpPr>
            <p:nvPr/>
          </p:nvSpPr>
          <p:spPr bwMode="auto">
            <a:xfrm>
              <a:off x="2072" y="1995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3" name="Freeform 45"/>
            <p:cNvSpPr>
              <a:spLocks/>
            </p:cNvSpPr>
            <p:nvPr/>
          </p:nvSpPr>
          <p:spPr bwMode="auto">
            <a:xfrm>
              <a:off x="3497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4" name="Freeform 46"/>
            <p:cNvSpPr>
              <a:spLocks/>
            </p:cNvSpPr>
            <p:nvPr/>
          </p:nvSpPr>
          <p:spPr bwMode="auto">
            <a:xfrm>
              <a:off x="3547" y="1995"/>
              <a:ext cx="2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5" name="Freeform 47"/>
            <p:cNvSpPr>
              <a:spLocks/>
            </p:cNvSpPr>
            <p:nvPr/>
          </p:nvSpPr>
          <p:spPr bwMode="auto">
            <a:xfrm>
              <a:off x="3804" y="1995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6" name="Freeform 48"/>
            <p:cNvSpPr>
              <a:spLocks/>
            </p:cNvSpPr>
            <p:nvPr/>
          </p:nvSpPr>
          <p:spPr bwMode="auto">
            <a:xfrm>
              <a:off x="3855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7" name="Freeform 49"/>
            <p:cNvSpPr>
              <a:spLocks/>
            </p:cNvSpPr>
            <p:nvPr/>
          </p:nvSpPr>
          <p:spPr bwMode="auto">
            <a:xfrm>
              <a:off x="4110" y="1995"/>
              <a:ext cx="309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24 w 307"/>
                <a:gd name="T5" fmla="*/ 0 h 255"/>
                <a:gd name="T6" fmla="*/ 324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8" name="Freeform 50"/>
            <p:cNvSpPr>
              <a:spLocks/>
            </p:cNvSpPr>
            <p:nvPr/>
          </p:nvSpPr>
          <p:spPr bwMode="auto">
            <a:xfrm>
              <a:off x="4161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9" name="Freeform 51"/>
            <p:cNvSpPr>
              <a:spLocks/>
            </p:cNvSpPr>
            <p:nvPr/>
          </p:nvSpPr>
          <p:spPr bwMode="auto">
            <a:xfrm>
              <a:off x="4418" y="1995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0" name="Freeform 52"/>
            <p:cNvSpPr>
              <a:spLocks/>
            </p:cNvSpPr>
            <p:nvPr/>
          </p:nvSpPr>
          <p:spPr bwMode="auto">
            <a:xfrm>
              <a:off x="4470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1" name="Freeform 53"/>
            <p:cNvSpPr>
              <a:spLocks/>
            </p:cNvSpPr>
            <p:nvPr/>
          </p:nvSpPr>
          <p:spPr bwMode="auto">
            <a:xfrm>
              <a:off x="4724" y="1995"/>
              <a:ext cx="53" cy="255"/>
            </a:xfrm>
            <a:custGeom>
              <a:avLst/>
              <a:gdLst>
                <a:gd name="T0" fmla="*/ 0 w 53"/>
                <a:gd name="T1" fmla="*/ 254 h 255"/>
                <a:gd name="T2" fmla="*/ 0 w 53"/>
                <a:gd name="T3" fmla="*/ 0 h 255"/>
                <a:gd name="T4" fmla="*/ 52 w 53"/>
                <a:gd name="T5" fmla="*/ 0 h 255"/>
                <a:gd name="T6" fmla="*/ 52 w 53"/>
                <a:gd name="T7" fmla="*/ 254 h 255"/>
                <a:gd name="T8" fmla="*/ 0 w 53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255"/>
                <a:gd name="T17" fmla="*/ 53 w 53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255">
                  <a:moveTo>
                    <a:pt x="0" y="254"/>
                  </a:moveTo>
                  <a:lnTo>
                    <a:pt x="0" y="0"/>
                  </a:lnTo>
                  <a:lnTo>
                    <a:pt x="52" y="0"/>
                  </a:lnTo>
                  <a:lnTo>
                    <a:pt x="52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2" name="Freeform 54"/>
            <p:cNvSpPr>
              <a:spLocks/>
            </p:cNvSpPr>
            <p:nvPr/>
          </p:nvSpPr>
          <p:spPr bwMode="auto">
            <a:xfrm>
              <a:off x="582" y="2198"/>
              <a:ext cx="282" cy="313"/>
            </a:xfrm>
            <a:custGeom>
              <a:avLst/>
              <a:gdLst>
                <a:gd name="T0" fmla="*/ 289 w 281"/>
                <a:gd name="T1" fmla="*/ 0 h 313"/>
                <a:gd name="T2" fmla="*/ 0 w 281"/>
                <a:gd name="T3" fmla="*/ 312 h 313"/>
                <a:gd name="T4" fmla="*/ 289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3" name="Freeform 55"/>
            <p:cNvSpPr>
              <a:spLocks/>
            </p:cNvSpPr>
            <p:nvPr/>
          </p:nvSpPr>
          <p:spPr bwMode="auto">
            <a:xfrm>
              <a:off x="582" y="2452"/>
              <a:ext cx="56" cy="59"/>
            </a:xfrm>
            <a:custGeom>
              <a:avLst/>
              <a:gdLst>
                <a:gd name="T0" fmla="*/ 63 w 55"/>
                <a:gd name="T1" fmla="*/ 21 h 59"/>
                <a:gd name="T2" fmla="*/ 0 w 55"/>
                <a:gd name="T3" fmla="*/ 58 h 59"/>
                <a:gd name="T4" fmla="*/ 39 w 55"/>
                <a:gd name="T5" fmla="*/ 0 h 59"/>
                <a:gd name="T6" fmla="*/ 63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4" name="Freeform 56"/>
            <p:cNvSpPr>
              <a:spLocks/>
            </p:cNvSpPr>
            <p:nvPr/>
          </p:nvSpPr>
          <p:spPr bwMode="auto">
            <a:xfrm>
              <a:off x="1170" y="2198"/>
              <a:ext cx="284" cy="319"/>
            </a:xfrm>
            <a:custGeom>
              <a:avLst/>
              <a:gdLst>
                <a:gd name="T0" fmla="*/ 0 w 283"/>
                <a:gd name="T1" fmla="*/ 0 h 319"/>
                <a:gd name="T2" fmla="*/ 291 w 283"/>
                <a:gd name="T3" fmla="*/ 318 h 319"/>
                <a:gd name="T4" fmla="*/ 0 w 283"/>
                <a:gd name="T5" fmla="*/ 0 h 319"/>
                <a:gd name="T6" fmla="*/ 0 60000 65536"/>
                <a:gd name="T7" fmla="*/ 0 60000 65536"/>
                <a:gd name="T8" fmla="*/ 0 60000 65536"/>
                <a:gd name="T9" fmla="*/ 0 w 283"/>
                <a:gd name="T10" fmla="*/ 0 h 319"/>
                <a:gd name="T11" fmla="*/ 283 w 283"/>
                <a:gd name="T12" fmla="*/ 319 h 3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" h="319">
                  <a:moveTo>
                    <a:pt x="0" y="0"/>
                  </a:moveTo>
                  <a:lnTo>
                    <a:pt x="282" y="31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5" name="Freeform 57"/>
            <p:cNvSpPr>
              <a:spLocks/>
            </p:cNvSpPr>
            <p:nvPr/>
          </p:nvSpPr>
          <p:spPr bwMode="auto">
            <a:xfrm>
              <a:off x="1397" y="2459"/>
              <a:ext cx="57" cy="58"/>
            </a:xfrm>
            <a:custGeom>
              <a:avLst/>
              <a:gdLst>
                <a:gd name="T0" fmla="*/ 24 w 56"/>
                <a:gd name="T1" fmla="*/ 0 h 58"/>
                <a:gd name="T2" fmla="*/ 64 w 56"/>
                <a:gd name="T3" fmla="*/ 57 h 58"/>
                <a:gd name="T4" fmla="*/ 0 w 56"/>
                <a:gd name="T5" fmla="*/ 21 h 58"/>
                <a:gd name="T6" fmla="*/ 24 w 56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"/>
                <a:gd name="T13" fmla="*/ 0 h 58"/>
                <a:gd name="T14" fmla="*/ 56 w 56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" h="58">
                  <a:moveTo>
                    <a:pt x="24" y="0"/>
                  </a:moveTo>
                  <a:lnTo>
                    <a:pt x="55" y="57"/>
                  </a:lnTo>
                  <a:lnTo>
                    <a:pt x="0" y="21"/>
                  </a:lnTo>
                  <a:lnTo>
                    <a:pt x="2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6" name="Freeform 58"/>
            <p:cNvSpPr>
              <a:spLocks/>
            </p:cNvSpPr>
            <p:nvPr/>
          </p:nvSpPr>
          <p:spPr bwMode="auto">
            <a:xfrm>
              <a:off x="1484" y="2198"/>
              <a:ext cx="838" cy="326"/>
            </a:xfrm>
            <a:custGeom>
              <a:avLst/>
              <a:gdLst>
                <a:gd name="T0" fmla="*/ 0 w 838"/>
                <a:gd name="T1" fmla="*/ 0 h 326"/>
                <a:gd name="T2" fmla="*/ 837 w 838"/>
                <a:gd name="T3" fmla="*/ 325 h 326"/>
                <a:gd name="T4" fmla="*/ 0 w 838"/>
                <a:gd name="T5" fmla="*/ 0 h 326"/>
                <a:gd name="T6" fmla="*/ 0 60000 65536"/>
                <a:gd name="T7" fmla="*/ 0 60000 65536"/>
                <a:gd name="T8" fmla="*/ 0 60000 65536"/>
                <a:gd name="T9" fmla="*/ 0 w 838"/>
                <a:gd name="T10" fmla="*/ 0 h 326"/>
                <a:gd name="T11" fmla="*/ 838 w 838"/>
                <a:gd name="T12" fmla="*/ 326 h 3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8" h="326">
                  <a:moveTo>
                    <a:pt x="0" y="0"/>
                  </a:moveTo>
                  <a:lnTo>
                    <a:pt x="837" y="3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7" name="Freeform 59"/>
            <p:cNvSpPr>
              <a:spLocks/>
            </p:cNvSpPr>
            <p:nvPr/>
          </p:nvSpPr>
          <p:spPr bwMode="auto">
            <a:xfrm>
              <a:off x="2256" y="2485"/>
              <a:ext cx="66" cy="39"/>
            </a:xfrm>
            <a:custGeom>
              <a:avLst/>
              <a:gdLst>
                <a:gd name="T0" fmla="*/ 11 w 66"/>
                <a:gd name="T1" fmla="*/ 0 h 39"/>
                <a:gd name="T2" fmla="*/ 65 w 66"/>
                <a:gd name="T3" fmla="*/ 38 h 39"/>
                <a:gd name="T4" fmla="*/ 0 w 66"/>
                <a:gd name="T5" fmla="*/ 30 h 39"/>
                <a:gd name="T6" fmla="*/ 11 w 66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39"/>
                <a:gd name="T14" fmla="*/ 66 w 66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39">
                  <a:moveTo>
                    <a:pt x="11" y="0"/>
                  </a:moveTo>
                  <a:lnTo>
                    <a:pt x="65" y="38"/>
                  </a:lnTo>
                  <a:lnTo>
                    <a:pt x="0" y="30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8" name="Freeform 60"/>
            <p:cNvSpPr>
              <a:spLocks/>
            </p:cNvSpPr>
            <p:nvPr/>
          </p:nvSpPr>
          <p:spPr bwMode="auto">
            <a:xfrm>
              <a:off x="3236" y="2211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9" name="Freeform 61"/>
            <p:cNvSpPr>
              <a:spLocks/>
            </p:cNvSpPr>
            <p:nvPr/>
          </p:nvSpPr>
          <p:spPr bwMode="auto">
            <a:xfrm>
              <a:off x="3236" y="2465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0" name="Freeform 62"/>
            <p:cNvSpPr>
              <a:spLocks/>
            </p:cNvSpPr>
            <p:nvPr/>
          </p:nvSpPr>
          <p:spPr bwMode="auto">
            <a:xfrm>
              <a:off x="3822" y="2211"/>
              <a:ext cx="289" cy="300"/>
            </a:xfrm>
            <a:custGeom>
              <a:avLst/>
              <a:gdLst>
                <a:gd name="T0" fmla="*/ 0 w 289"/>
                <a:gd name="T1" fmla="*/ 0 h 300"/>
                <a:gd name="T2" fmla="*/ 288 w 289"/>
                <a:gd name="T3" fmla="*/ 299 h 300"/>
                <a:gd name="T4" fmla="*/ 0 w 289"/>
                <a:gd name="T5" fmla="*/ 0 h 300"/>
                <a:gd name="T6" fmla="*/ 0 60000 65536"/>
                <a:gd name="T7" fmla="*/ 0 60000 65536"/>
                <a:gd name="T8" fmla="*/ 0 60000 65536"/>
                <a:gd name="T9" fmla="*/ 0 w 289"/>
                <a:gd name="T10" fmla="*/ 0 h 300"/>
                <a:gd name="T11" fmla="*/ 289 w 289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9" h="300">
                  <a:moveTo>
                    <a:pt x="0" y="0"/>
                  </a:moveTo>
                  <a:lnTo>
                    <a:pt x="288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1" name="Freeform 63"/>
            <p:cNvSpPr>
              <a:spLocks/>
            </p:cNvSpPr>
            <p:nvPr/>
          </p:nvSpPr>
          <p:spPr bwMode="auto">
            <a:xfrm>
              <a:off x="4055" y="2453"/>
              <a:ext cx="56" cy="58"/>
            </a:xfrm>
            <a:custGeom>
              <a:avLst/>
              <a:gdLst>
                <a:gd name="T0" fmla="*/ 23 w 57"/>
                <a:gd name="T1" fmla="*/ 0 h 58"/>
                <a:gd name="T2" fmla="*/ 47 w 57"/>
                <a:gd name="T3" fmla="*/ 57 h 58"/>
                <a:gd name="T4" fmla="*/ 0 w 57"/>
                <a:gd name="T5" fmla="*/ 22 h 58"/>
                <a:gd name="T6" fmla="*/ 23 w 57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58"/>
                <a:gd name="T14" fmla="*/ 57 w 57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58">
                  <a:moveTo>
                    <a:pt x="23" y="0"/>
                  </a:moveTo>
                  <a:lnTo>
                    <a:pt x="56" y="57"/>
                  </a:lnTo>
                  <a:lnTo>
                    <a:pt x="0" y="22"/>
                  </a:lnTo>
                  <a:lnTo>
                    <a:pt x="2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2" name="Freeform 64"/>
            <p:cNvSpPr>
              <a:spLocks/>
            </p:cNvSpPr>
            <p:nvPr/>
          </p:nvSpPr>
          <p:spPr bwMode="auto">
            <a:xfrm>
              <a:off x="4130" y="2217"/>
              <a:ext cx="858" cy="300"/>
            </a:xfrm>
            <a:custGeom>
              <a:avLst/>
              <a:gdLst>
                <a:gd name="T0" fmla="*/ 0 w 858"/>
                <a:gd name="T1" fmla="*/ 0 h 300"/>
                <a:gd name="T2" fmla="*/ 857 w 858"/>
                <a:gd name="T3" fmla="*/ 299 h 300"/>
                <a:gd name="T4" fmla="*/ 0 w 858"/>
                <a:gd name="T5" fmla="*/ 0 h 300"/>
                <a:gd name="T6" fmla="*/ 0 60000 65536"/>
                <a:gd name="T7" fmla="*/ 0 60000 65536"/>
                <a:gd name="T8" fmla="*/ 0 60000 65536"/>
                <a:gd name="T9" fmla="*/ 0 w 858"/>
                <a:gd name="T10" fmla="*/ 0 h 300"/>
                <a:gd name="T11" fmla="*/ 858 w 858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8" h="300">
                  <a:moveTo>
                    <a:pt x="0" y="0"/>
                  </a:moveTo>
                  <a:lnTo>
                    <a:pt x="857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3" name="Freeform 65"/>
            <p:cNvSpPr>
              <a:spLocks/>
            </p:cNvSpPr>
            <p:nvPr/>
          </p:nvSpPr>
          <p:spPr bwMode="auto">
            <a:xfrm>
              <a:off x="4921" y="2480"/>
              <a:ext cx="67" cy="37"/>
            </a:xfrm>
            <a:custGeom>
              <a:avLst/>
              <a:gdLst>
                <a:gd name="T0" fmla="*/ 11 w 67"/>
                <a:gd name="T1" fmla="*/ 0 h 37"/>
                <a:gd name="T2" fmla="*/ 66 w 67"/>
                <a:gd name="T3" fmla="*/ 36 h 37"/>
                <a:gd name="T4" fmla="*/ 0 w 67"/>
                <a:gd name="T5" fmla="*/ 31 h 37"/>
                <a:gd name="T6" fmla="*/ 11 w 67"/>
                <a:gd name="T7" fmla="*/ 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11" y="0"/>
                  </a:moveTo>
                  <a:lnTo>
                    <a:pt x="66" y="36"/>
                  </a:lnTo>
                  <a:lnTo>
                    <a:pt x="0" y="31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4" name="Freeform 66"/>
            <p:cNvSpPr>
              <a:spLocks/>
            </p:cNvSpPr>
            <p:nvPr/>
          </p:nvSpPr>
          <p:spPr bwMode="auto">
            <a:xfrm>
              <a:off x="1458" y="1733"/>
              <a:ext cx="743" cy="250"/>
            </a:xfrm>
            <a:custGeom>
              <a:avLst/>
              <a:gdLst>
                <a:gd name="T0" fmla="*/ 750 w 742"/>
                <a:gd name="T1" fmla="*/ 0 h 250"/>
                <a:gd name="T2" fmla="*/ 0 w 742"/>
                <a:gd name="T3" fmla="*/ 249 h 250"/>
                <a:gd name="T4" fmla="*/ 750 w 742"/>
                <a:gd name="T5" fmla="*/ 0 h 250"/>
                <a:gd name="T6" fmla="*/ 0 60000 65536"/>
                <a:gd name="T7" fmla="*/ 0 60000 65536"/>
                <a:gd name="T8" fmla="*/ 0 60000 65536"/>
                <a:gd name="T9" fmla="*/ 0 w 742"/>
                <a:gd name="T10" fmla="*/ 0 h 250"/>
                <a:gd name="T11" fmla="*/ 742 w 742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2" h="250">
                  <a:moveTo>
                    <a:pt x="741" y="0"/>
                  </a:moveTo>
                  <a:lnTo>
                    <a:pt x="0" y="249"/>
                  </a:lnTo>
                  <a:lnTo>
                    <a:pt x="74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5" name="Freeform 67"/>
            <p:cNvSpPr>
              <a:spLocks/>
            </p:cNvSpPr>
            <p:nvPr/>
          </p:nvSpPr>
          <p:spPr bwMode="auto">
            <a:xfrm>
              <a:off x="1458" y="1946"/>
              <a:ext cx="68" cy="37"/>
            </a:xfrm>
            <a:custGeom>
              <a:avLst/>
              <a:gdLst>
                <a:gd name="T0" fmla="*/ 75 w 67"/>
                <a:gd name="T1" fmla="*/ 31 h 37"/>
                <a:gd name="T2" fmla="*/ 0 w 67"/>
                <a:gd name="T3" fmla="*/ 36 h 37"/>
                <a:gd name="T4" fmla="*/ 65 w 67"/>
                <a:gd name="T5" fmla="*/ 0 h 37"/>
                <a:gd name="T6" fmla="*/ 75 w 67"/>
                <a:gd name="T7" fmla="*/ 31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66" y="31"/>
                  </a:moveTo>
                  <a:lnTo>
                    <a:pt x="0" y="36"/>
                  </a:lnTo>
                  <a:lnTo>
                    <a:pt x="56" y="0"/>
                  </a:lnTo>
                  <a:lnTo>
                    <a:pt x="66" y="3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6" name="Freeform 68"/>
            <p:cNvSpPr>
              <a:spLocks/>
            </p:cNvSpPr>
            <p:nvPr/>
          </p:nvSpPr>
          <p:spPr bwMode="auto">
            <a:xfrm>
              <a:off x="2506" y="1739"/>
              <a:ext cx="1255" cy="244"/>
            </a:xfrm>
            <a:custGeom>
              <a:avLst/>
              <a:gdLst>
                <a:gd name="T0" fmla="*/ 0 w 1255"/>
                <a:gd name="T1" fmla="*/ 0 h 244"/>
                <a:gd name="T2" fmla="*/ 1254 w 1255"/>
                <a:gd name="T3" fmla="*/ 243 h 244"/>
                <a:gd name="T4" fmla="*/ 0 w 1255"/>
                <a:gd name="T5" fmla="*/ 0 h 244"/>
                <a:gd name="T6" fmla="*/ 0 60000 65536"/>
                <a:gd name="T7" fmla="*/ 0 60000 65536"/>
                <a:gd name="T8" fmla="*/ 0 60000 65536"/>
                <a:gd name="T9" fmla="*/ 0 w 1255"/>
                <a:gd name="T10" fmla="*/ 0 h 244"/>
                <a:gd name="T11" fmla="*/ 1255 w 1255"/>
                <a:gd name="T12" fmla="*/ 244 h 2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55" h="244">
                  <a:moveTo>
                    <a:pt x="0" y="0"/>
                  </a:moveTo>
                  <a:lnTo>
                    <a:pt x="1254" y="2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7" name="Freeform 69"/>
            <p:cNvSpPr>
              <a:spLocks/>
            </p:cNvSpPr>
            <p:nvPr/>
          </p:nvSpPr>
          <p:spPr bwMode="auto">
            <a:xfrm>
              <a:off x="3694" y="1954"/>
              <a:ext cx="67" cy="32"/>
            </a:xfrm>
            <a:custGeom>
              <a:avLst/>
              <a:gdLst>
                <a:gd name="T0" fmla="*/ 6 w 67"/>
                <a:gd name="T1" fmla="*/ 0 h 32"/>
                <a:gd name="T2" fmla="*/ 66 w 67"/>
                <a:gd name="T3" fmla="*/ 28 h 32"/>
                <a:gd name="T4" fmla="*/ 0 w 67"/>
                <a:gd name="T5" fmla="*/ 31 h 32"/>
                <a:gd name="T6" fmla="*/ 6 w 67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2"/>
                <a:gd name="T14" fmla="*/ 67 w 67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2">
                  <a:moveTo>
                    <a:pt x="6" y="0"/>
                  </a:moveTo>
                  <a:lnTo>
                    <a:pt x="66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8" name="Freeform 70"/>
            <p:cNvSpPr>
              <a:spLocks/>
            </p:cNvSpPr>
            <p:nvPr/>
          </p:nvSpPr>
          <p:spPr bwMode="auto">
            <a:xfrm>
              <a:off x="1056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9" name="Freeform 71"/>
            <p:cNvSpPr>
              <a:spLocks/>
            </p:cNvSpPr>
            <p:nvPr/>
          </p:nvSpPr>
          <p:spPr bwMode="auto">
            <a:xfrm>
              <a:off x="1260" y="2535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50" name="Freeform 72"/>
            <p:cNvSpPr>
              <a:spLocks/>
            </p:cNvSpPr>
            <p:nvPr/>
          </p:nvSpPr>
          <p:spPr bwMode="auto">
            <a:xfrm>
              <a:off x="1466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51" name="Freeform 73"/>
            <p:cNvSpPr>
              <a:spLocks/>
            </p:cNvSpPr>
            <p:nvPr/>
          </p:nvSpPr>
          <p:spPr bwMode="auto">
            <a:xfrm>
              <a:off x="1670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52" name="Rectangle 74"/>
            <p:cNvSpPr>
              <a:spLocks noChangeArrowheads="1"/>
            </p:cNvSpPr>
            <p:nvPr/>
          </p:nvSpPr>
          <p:spPr bwMode="auto">
            <a:xfrm>
              <a:off x="1806" y="1277"/>
              <a:ext cx="33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400" b="1">
                  <a:solidFill>
                    <a:srgbClr val="000000"/>
                  </a:solidFill>
                </a:rPr>
                <a:t>ρίζα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79953" name="Rectangle 75"/>
            <p:cNvSpPr>
              <a:spLocks noChangeArrowheads="1"/>
            </p:cNvSpPr>
            <p:nvPr/>
          </p:nvSpPr>
          <p:spPr bwMode="auto">
            <a:xfrm>
              <a:off x="2263" y="1528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17</a:t>
              </a:r>
            </a:p>
          </p:txBody>
        </p:sp>
        <p:sp>
          <p:nvSpPr>
            <p:cNvPr id="79954" name="Rectangle 76"/>
            <p:cNvSpPr>
              <a:spLocks noChangeArrowheads="1"/>
            </p:cNvSpPr>
            <p:nvPr/>
          </p:nvSpPr>
          <p:spPr bwMode="auto">
            <a:xfrm>
              <a:off x="3880" y="2012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30</a:t>
              </a:r>
            </a:p>
          </p:txBody>
        </p:sp>
        <p:sp>
          <p:nvSpPr>
            <p:cNvPr id="79955" name="Rectangle 77"/>
            <p:cNvSpPr>
              <a:spLocks noChangeArrowheads="1"/>
            </p:cNvSpPr>
            <p:nvPr/>
          </p:nvSpPr>
          <p:spPr bwMode="auto">
            <a:xfrm>
              <a:off x="1913" y="2533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14*</a:t>
              </a:r>
            </a:p>
          </p:txBody>
        </p:sp>
        <p:sp>
          <p:nvSpPr>
            <p:cNvPr id="79956" name="Rectangle 78"/>
            <p:cNvSpPr>
              <a:spLocks noChangeArrowheads="1"/>
            </p:cNvSpPr>
            <p:nvPr/>
          </p:nvSpPr>
          <p:spPr bwMode="auto">
            <a:xfrm>
              <a:off x="2117" y="2533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16*</a:t>
              </a:r>
            </a:p>
          </p:txBody>
        </p:sp>
        <p:sp>
          <p:nvSpPr>
            <p:cNvPr id="79957" name="Rectangle 79"/>
            <p:cNvSpPr>
              <a:spLocks noChangeArrowheads="1"/>
            </p:cNvSpPr>
            <p:nvPr/>
          </p:nvSpPr>
          <p:spPr bwMode="auto">
            <a:xfrm>
              <a:off x="4578" y="2527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79958" name="Rectangle 80"/>
            <p:cNvSpPr>
              <a:spLocks noChangeArrowheads="1"/>
            </p:cNvSpPr>
            <p:nvPr/>
          </p:nvSpPr>
          <p:spPr bwMode="auto">
            <a:xfrm>
              <a:off x="4782" y="2527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79959" name="Rectangle 81"/>
            <p:cNvSpPr>
              <a:spLocks noChangeArrowheads="1"/>
            </p:cNvSpPr>
            <p:nvPr/>
          </p:nvSpPr>
          <p:spPr bwMode="auto">
            <a:xfrm>
              <a:off x="4980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79960" name="Rectangle 82"/>
            <p:cNvSpPr>
              <a:spLocks noChangeArrowheads="1"/>
            </p:cNvSpPr>
            <p:nvPr/>
          </p:nvSpPr>
          <p:spPr bwMode="auto">
            <a:xfrm>
              <a:off x="5184" y="2514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79961" name="Rectangle 83"/>
            <p:cNvSpPr>
              <a:spLocks noChangeArrowheads="1"/>
            </p:cNvSpPr>
            <p:nvPr/>
          </p:nvSpPr>
          <p:spPr bwMode="auto">
            <a:xfrm>
              <a:off x="1220" y="2012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13</a:t>
              </a:r>
            </a:p>
          </p:txBody>
        </p:sp>
        <p:sp>
          <p:nvSpPr>
            <p:cNvPr id="79962" name="Rectangle 84"/>
            <p:cNvSpPr>
              <a:spLocks noChangeArrowheads="1"/>
            </p:cNvSpPr>
            <p:nvPr/>
          </p:nvSpPr>
          <p:spPr bwMode="auto">
            <a:xfrm>
              <a:off x="927" y="2012"/>
              <a:ext cx="17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79963" name="Rectangle 85"/>
            <p:cNvSpPr>
              <a:spLocks noChangeArrowheads="1"/>
            </p:cNvSpPr>
            <p:nvPr/>
          </p:nvSpPr>
          <p:spPr bwMode="auto">
            <a:xfrm>
              <a:off x="1265" y="2520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7*</a:t>
              </a:r>
            </a:p>
          </p:txBody>
        </p:sp>
        <p:sp>
          <p:nvSpPr>
            <p:cNvPr id="79964" name="Rectangle 86"/>
            <p:cNvSpPr>
              <a:spLocks noChangeArrowheads="1"/>
            </p:cNvSpPr>
            <p:nvPr/>
          </p:nvSpPr>
          <p:spPr bwMode="auto">
            <a:xfrm>
              <a:off x="1062" y="2520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5*</a:t>
              </a:r>
            </a:p>
          </p:txBody>
        </p:sp>
        <p:sp>
          <p:nvSpPr>
            <p:cNvPr id="79965" name="Rectangle 87"/>
            <p:cNvSpPr>
              <a:spLocks noChangeArrowheads="1"/>
            </p:cNvSpPr>
            <p:nvPr/>
          </p:nvSpPr>
          <p:spPr bwMode="auto">
            <a:xfrm>
              <a:off x="1464" y="2520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8*</a:t>
              </a:r>
            </a:p>
          </p:txBody>
        </p:sp>
        <p:sp>
          <p:nvSpPr>
            <p:cNvPr id="79966" name="Rectangle 88"/>
            <p:cNvSpPr>
              <a:spLocks noChangeArrowheads="1"/>
            </p:cNvSpPr>
            <p:nvPr/>
          </p:nvSpPr>
          <p:spPr bwMode="auto">
            <a:xfrm>
              <a:off x="2825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22*</a:t>
              </a:r>
            </a:p>
          </p:txBody>
        </p:sp>
        <p:sp>
          <p:nvSpPr>
            <p:cNvPr id="79967" name="Rectangle 89"/>
            <p:cNvSpPr>
              <a:spLocks noChangeArrowheads="1"/>
            </p:cNvSpPr>
            <p:nvPr/>
          </p:nvSpPr>
          <p:spPr bwMode="auto">
            <a:xfrm>
              <a:off x="3018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33CC33"/>
                  </a:solidFill>
                </a:rPr>
                <a:t>24*</a:t>
              </a:r>
            </a:p>
          </p:txBody>
        </p:sp>
        <p:sp>
          <p:nvSpPr>
            <p:cNvPr id="79968" name="Rectangle 90"/>
            <p:cNvSpPr>
              <a:spLocks noChangeArrowheads="1"/>
            </p:cNvSpPr>
            <p:nvPr/>
          </p:nvSpPr>
          <p:spPr bwMode="auto">
            <a:xfrm>
              <a:off x="3567" y="2005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33CC33"/>
                  </a:solidFill>
                </a:rPr>
                <a:t>27</a:t>
              </a:r>
            </a:p>
          </p:txBody>
        </p:sp>
        <p:sp>
          <p:nvSpPr>
            <p:cNvPr id="79969" name="Rectangle 91"/>
            <p:cNvSpPr>
              <a:spLocks noChangeArrowheads="1"/>
            </p:cNvSpPr>
            <p:nvPr/>
          </p:nvSpPr>
          <p:spPr bwMode="auto">
            <a:xfrm>
              <a:off x="3689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27*</a:t>
              </a:r>
            </a:p>
          </p:txBody>
        </p:sp>
        <p:sp>
          <p:nvSpPr>
            <p:cNvPr id="79970" name="Rectangle 92"/>
            <p:cNvSpPr>
              <a:spLocks noChangeArrowheads="1"/>
            </p:cNvSpPr>
            <p:nvPr/>
          </p:nvSpPr>
          <p:spPr bwMode="auto">
            <a:xfrm>
              <a:off x="3900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29*</a:t>
              </a:r>
            </a:p>
          </p:txBody>
        </p:sp>
        <p:sp>
          <p:nvSpPr>
            <p:cNvPr id="79971" name="Line 93"/>
            <p:cNvSpPr>
              <a:spLocks noChangeShapeType="1"/>
            </p:cNvSpPr>
            <p:nvPr/>
          </p:nvSpPr>
          <p:spPr bwMode="auto">
            <a:xfrm>
              <a:off x="2064" y="1248"/>
              <a:ext cx="384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2" name="Arc 94"/>
            <p:cNvSpPr>
              <a:spLocks/>
            </p:cNvSpPr>
            <p:nvPr/>
          </p:nvSpPr>
          <p:spPr bwMode="auto">
            <a:xfrm rot="-3180000">
              <a:off x="913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3" name="Arc 95"/>
            <p:cNvSpPr>
              <a:spLocks/>
            </p:cNvSpPr>
            <p:nvPr/>
          </p:nvSpPr>
          <p:spPr bwMode="auto">
            <a:xfrm rot="-3180000">
              <a:off x="1826" y="2401"/>
              <a:ext cx="193" cy="239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4" name="Arc 96"/>
            <p:cNvSpPr>
              <a:spLocks/>
            </p:cNvSpPr>
            <p:nvPr/>
          </p:nvSpPr>
          <p:spPr bwMode="auto">
            <a:xfrm rot="-3180000">
              <a:off x="2689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5" name="Arc 97"/>
            <p:cNvSpPr>
              <a:spLocks/>
            </p:cNvSpPr>
            <p:nvPr/>
          </p:nvSpPr>
          <p:spPr bwMode="auto">
            <a:xfrm rot="-3180000">
              <a:off x="3601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6" name="Arc 98"/>
            <p:cNvSpPr>
              <a:spLocks/>
            </p:cNvSpPr>
            <p:nvPr/>
          </p:nvSpPr>
          <p:spPr bwMode="auto">
            <a:xfrm rot="-3180000">
              <a:off x="4514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9880" name="Rectangle 99"/>
          <p:cNvSpPr>
            <a:spLocks noGrp="1" noChangeArrowheads="1"/>
          </p:cNvSpPr>
          <p:nvPr>
            <p:ph type="title"/>
          </p:nvPr>
        </p:nvSpPr>
        <p:spPr>
          <a:xfrm>
            <a:off x="395288" y="5157788"/>
            <a:ext cx="8020050" cy="5318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1800" b="0" smtClean="0">
                <a:solidFill>
                  <a:schemeClr val="tx1"/>
                </a:solidFill>
                <a:latin typeface="Calibri" pitchFamily="34" charset="0"/>
              </a:rPr>
              <a:t>Το παράδειγμα μετά τη διαγραφή του 19* και του 20* (ανακατανομή με δεξί αδελφό και αντικατάσταση του 24 με 27)</a:t>
            </a:r>
            <a:endParaRPr lang="en-GB" sz="1800" b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9882" name="Text Box 101"/>
          <p:cNvSpPr txBox="1">
            <a:spLocks noChangeArrowheads="1"/>
          </p:cNvSpPr>
          <p:nvPr/>
        </p:nvSpPr>
        <p:spPr bwMode="auto">
          <a:xfrm>
            <a:off x="5219700" y="5661025"/>
            <a:ext cx="3529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1600">
                <a:solidFill>
                  <a:schemeClr val="tx2"/>
                </a:solidFill>
              </a:rPr>
              <a:t>Διαγραφή του 24 -&gt;</a:t>
            </a: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395288" y="1791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5654561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ACA9F9-061F-4784-A9D1-7B136353B5D8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8090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0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03" name="Freeform 4"/>
          <p:cNvSpPr>
            <a:spLocks/>
          </p:cNvSpPr>
          <p:nvPr/>
        </p:nvSpPr>
        <p:spPr bwMode="auto">
          <a:xfrm>
            <a:off x="4065588" y="3209925"/>
            <a:ext cx="436562" cy="376238"/>
          </a:xfrm>
          <a:custGeom>
            <a:avLst/>
            <a:gdLst>
              <a:gd name="T0" fmla="*/ 0 w 275"/>
              <a:gd name="T1" fmla="*/ 2147483647 h 237"/>
              <a:gd name="T2" fmla="*/ 0 w 275"/>
              <a:gd name="T3" fmla="*/ 0 h 237"/>
              <a:gd name="T4" fmla="*/ 2147483647 w 275"/>
              <a:gd name="T5" fmla="*/ 0 h 237"/>
              <a:gd name="T6" fmla="*/ 2147483647 w 275"/>
              <a:gd name="T7" fmla="*/ 2147483647 h 237"/>
              <a:gd name="T8" fmla="*/ 0 w 275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5"/>
              <a:gd name="T16" fmla="*/ 0 h 237"/>
              <a:gd name="T17" fmla="*/ 275 w 275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4" name="Freeform 5"/>
          <p:cNvSpPr>
            <a:spLocks/>
          </p:cNvSpPr>
          <p:nvPr/>
        </p:nvSpPr>
        <p:spPr bwMode="auto">
          <a:xfrm>
            <a:off x="4500563" y="3209925"/>
            <a:ext cx="434975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5" name="Freeform 6"/>
          <p:cNvSpPr>
            <a:spLocks/>
          </p:cNvSpPr>
          <p:nvPr/>
        </p:nvSpPr>
        <p:spPr bwMode="auto">
          <a:xfrm>
            <a:off x="4933950" y="3209925"/>
            <a:ext cx="434975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6" name="Freeform 7"/>
          <p:cNvSpPr>
            <a:spLocks/>
          </p:cNvSpPr>
          <p:nvPr/>
        </p:nvSpPr>
        <p:spPr bwMode="auto">
          <a:xfrm>
            <a:off x="5367338" y="3209925"/>
            <a:ext cx="433387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7" name="Freeform 8"/>
          <p:cNvSpPr>
            <a:spLocks/>
          </p:cNvSpPr>
          <p:nvPr/>
        </p:nvSpPr>
        <p:spPr bwMode="auto">
          <a:xfrm>
            <a:off x="5964238" y="3209925"/>
            <a:ext cx="436562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8" name="Freeform 9"/>
          <p:cNvSpPr>
            <a:spLocks/>
          </p:cNvSpPr>
          <p:nvPr/>
        </p:nvSpPr>
        <p:spPr bwMode="auto">
          <a:xfrm>
            <a:off x="6397625" y="3209925"/>
            <a:ext cx="436563" cy="376238"/>
          </a:xfrm>
          <a:custGeom>
            <a:avLst/>
            <a:gdLst>
              <a:gd name="T0" fmla="*/ 0 w 275"/>
              <a:gd name="T1" fmla="*/ 2147483647 h 237"/>
              <a:gd name="T2" fmla="*/ 0 w 275"/>
              <a:gd name="T3" fmla="*/ 0 h 237"/>
              <a:gd name="T4" fmla="*/ 2147483647 w 275"/>
              <a:gd name="T5" fmla="*/ 0 h 237"/>
              <a:gd name="T6" fmla="*/ 2147483647 w 275"/>
              <a:gd name="T7" fmla="*/ 2147483647 h 237"/>
              <a:gd name="T8" fmla="*/ 0 w 275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5"/>
              <a:gd name="T16" fmla="*/ 0 h 237"/>
              <a:gd name="T17" fmla="*/ 275 w 275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9" name="Freeform 10"/>
          <p:cNvSpPr>
            <a:spLocks/>
          </p:cNvSpPr>
          <p:nvPr/>
        </p:nvSpPr>
        <p:spPr bwMode="auto">
          <a:xfrm>
            <a:off x="6832600" y="3209925"/>
            <a:ext cx="434975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0" name="Freeform 11"/>
          <p:cNvSpPr>
            <a:spLocks/>
          </p:cNvSpPr>
          <p:nvPr/>
        </p:nvSpPr>
        <p:spPr bwMode="auto">
          <a:xfrm>
            <a:off x="7265988" y="3209925"/>
            <a:ext cx="436562" cy="376238"/>
          </a:xfrm>
          <a:custGeom>
            <a:avLst/>
            <a:gdLst>
              <a:gd name="T0" fmla="*/ 0 w 275"/>
              <a:gd name="T1" fmla="*/ 2147483647 h 237"/>
              <a:gd name="T2" fmla="*/ 0 w 275"/>
              <a:gd name="T3" fmla="*/ 0 h 237"/>
              <a:gd name="T4" fmla="*/ 2147483647 w 275"/>
              <a:gd name="T5" fmla="*/ 0 h 237"/>
              <a:gd name="T6" fmla="*/ 2147483647 w 275"/>
              <a:gd name="T7" fmla="*/ 2147483647 h 237"/>
              <a:gd name="T8" fmla="*/ 0 w 275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5"/>
              <a:gd name="T16" fmla="*/ 0 h 237"/>
              <a:gd name="T17" fmla="*/ 275 w 275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1" name="Freeform 12"/>
          <p:cNvSpPr>
            <a:spLocks/>
          </p:cNvSpPr>
          <p:nvPr/>
        </p:nvSpPr>
        <p:spPr bwMode="auto">
          <a:xfrm>
            <a:off x="5489575" y="2212975"/>
            <a:ext cx="650875" cy="469900"/>
          </a:xfrm>
          <a:custGeom>
            <a:avLst/>
            <a:gdLst>
              <a:gd name="T0" fmla="*/ 0 w 411"/>
              <a:gd name="T1" fmla="*/ 2147483647 h 296"/>
              <a:gd name="T2" fmla="*/ 0 w 411"/>
              <a:gd name="T3" fmla="*/ 0 h 296"/>
              <a:gd name="T4" fmla="*/ 2147483647 w 411"/>
              <a:gd name="T5" fmla="*/ 0 h 296"/>
              <a:gd name="T6" fmla="*/ 2147483647 w 411"/>
              <a:gd name="T7" fmla="*/ 2147483647 h 296"/>
              <a:gd name="T8" fmla="*/ 0 w 411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1"/>
              <a:gd name="T16" fmla="*/ 0 h 296"/>
              <a:gd name="T17" fmla="*/ 411 w 411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2" name="Freeform 13"/>
          <p:cNvSpPr>
            <a:spLocks/>
          </p:cNvSpPr>
          <p:nvPr/>
        </p:nvSpPr>
        <p:spPr bwMode="auto">
          <a:xfrm>
            <a:off x="5597525" y="2212975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3" name="Freeform 14"/>
          <p:cNvSpPr>
            <a:spLocks/>
          </p:cNvSpPr>
          <p:nvPr/>
        </p:nvSpPr>
        <p:spPr bwMode="auto">
          <a:xfrm>
            <a:off x="6140450" y="2212975"/>
            <a:ext cx="654050" cy="469900"/>
          </a:xfrm>
          <a:custGeom>
            <a:avLst/>
            <a:gdLst>
              <a:gd name="T0" fmla="*/ 0 w 412"/>
              <a:gd name="T1" fmla="*/ 2147483647 h 296"/>
              <a:gd name="T2" fmla="*/ 0 w 412"/>
              <a:gd name="T3" fmla="*/ 0 h 296"/>
              <a:gd name="T4" fmla="*/ 2147483647 w 412"/>
              <a:gd name="T5" fmla="*/ 0 h 296"/>
              <a:gd name="T6" fmla="*/ 2147483647 w 412"/>
              <a:gd name="T7" fmla="*/ 2147483647 h 296"/>
              <a:gd name="T8" fmla="*/ 0 w 412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2"/>
              <a:gd name="T16" fmla="*/ 0 h 296"/>
              <a:gd name="T17" fmla="*/ 412 w 412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4" name="Freeform 15"/>
          <p:cNvSpPr>
            <a:spLocks/>
          </p:cNvSpPr>
          <p:nvPr/>
        </p:nvSpPr>
        <p:spPr bwMode="auto">
          <a:xfrm>
            <a:off x="6251575" y="2212975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5" name="Freeform 16"/>
          <p:cNvSpPr>
            <a:spLocks/>
          </p:cNvSpPr>
          <p:nvPr/>
        </p:nvSpPr>
        <p:spPr bwMode="auto">
          <a:xfrm>
            <a:off x="6792913" y="2212975"/>
            <a:ext cx="652462" cy="469900"/>
          </a:xfrm>
          <a:custGeom>
            <a:avLst/>
            <a:gdLst>
              <a:gd name="T0" fmla="*/ 0 w 411"/>
              <a:gd name="T1" fmla="*/ 2147483647 h 296"/>
              <a:gd name="T2" fmla="*/ 0 w 411"/>
              <a:gd name="T3" fmla="*/ 0 h 296"/>
              <a:gd name="T4" fmla="*/ 2147483647 w 411"/>
              <a:gd name="T5" fmla="*/ 0 h 296"/>
              <a:gd name="T6" fmla="*/ 2147483647 w 411"/>
              <a:gd name="T7" fmla="*/ 2147483647 h 296"/>
              <a:gd name="T8" fmla="*/ 0 w 411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1"/>
              <a:gd name="T16" fmla="*/ 0 h 296"/>
              <a:gd name="T17" fmla="*/ 411 w 411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6" name="Freeform 17"/>
          <p:cNvSpPr>
            <a:spLocks/>
          </p:cNvSpPr>
          <p:nvPr/>
        </p:nvSpPr>
        <p:spPr bwMode="auto">
          <a:xfrm>
            <a:off x="6900863" y="2212975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7" name="Freeform 18"/>
          <p:cNvSpPr>
            <a:spLocks/>
          </p:cNvSpPr>
          <p:nvPr/>
        </p:nvSpPr>
        <p:spPr bwMode="auto">
          <a:xfrm>
            <a:off x="7443788" y="2212975"/>
            <a:ext cx="650875" cy="469900"/>
          </a:xfrm>
          <a:custGeom>
            <a:avLst/>
            <a:gdLst>
              <a:gd name="T0" fmla="*/ 0 w 410"/>
              <a:gd name="T1" fmla="*/ 2147483647 h 296"/>
              <a:gd name="T2" fmla="*/ 0 w 410"/>
              <a:gd name="T3" fmla="*/ 0 h 296"/>
              <a:gd name="T4" fmla="*/ 2147483647 w 410"/>
              <a:gd name="T5" fmla="*/ 0 h 296"/>
              <a:gd name="T6" fmla="*/ 2147483647 w 410"/>
              <a:gd name="T7" fmla="*/ 2147483647 h 296"/>
              <a:gd name="T8" fmla="*/ 0 w 410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0"/>
              <a:gd name="T16" fmla="*/ 0 h 296"/>
              <a:gd name="T17" fmla="*/ 410 w 410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8" name="Freeform 19"/>
          <p:cNvSpPr>
            <a:spLocks/>
          </p:cNvSpPr>
          <p:nvPr/>
        </p:nvSpPr>
        <p:spPr bwMode="auto">
          <a:xfrm>
            <a:off x="7551738" y="2212975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9" name="Freeform 20"/>
          <p:cNvSpPr>
            <a:spLocks/>
          </p:cNvSpPr>
          <p:nvPr/>
        </p:nvSpPr>
        <p:spPr bwMode="auto">
          <a:xfrm>
            <a:off x="8093075" y="2212975"/>
            <a:ext cx="111125" cy="469900"/>
          </a:xfrm>
          <a:custGeom>
            <a:avLst/>
            <a:gdLst>
              <a:gd name="T0" fmla="*/ 0 w 70"/>
              <a:gd name="T1" fmla="*/ 2147483647 h 296"/>
              <a:gd name="T2" fmla="*/ 0 w 70"/>
              <a:gd name="T3" fmla="*/ 0 h 296"/>
              <a:gd name="T4" fmla="*/ 2147483647 w 70"/>
              <a:gd name="T5" fmla="*/ 0 h 296"/>
              <a:gd name="T6" fmla="*/ 2147483647 w 70"/>
              <a:gd name="T7" fmla="*/ 2147483647 h 296"/>
              <a:gd name="T8" fmla="*/ 0 w 70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"/>
              <a:gd name="T16" fmla="*/ 0 h 296"/>
              <a:gd name="T17" fmla="*/ 70 w 70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0" name="Freeform 21"/>
          <p:cNvSpPr>
            <a:spLocks/>
          </p:cNvSpPr>
          <p:nvPr/>
        </p:nvSpPr>
        <p:spPr bwMode="auto">
          <a:xfrm>
            <a:off x="4933950" y="2611438"/>
            <a:ext cx="596900" cy="576262"/>
          </a:xfrm>
          <a:custGeom>
            <a:avLst/>
            <a:gdLst>
              <a:gd name="T0" fmla="*/ 2147483647 w 377"/>
              <a:gd name="T1" fmla="*/ 0 h 363"/>
              <a:gd name="T2" fmla="*/ 0 w 377"/>
              <a:gd name="T3" fmla="*/ 2147483647 h 363"/>
              <a:gd name="T4" fmla="*/ 2147483647 w 377"/>
              <a:gd name="T5" fmla="*/ 0 h 363"/>
              <a:gd name="T6" fmla="*/ 0 60000 65536"/>
              <a:gd name="T7" fmla="*/ 0 60000 65536"/>
              <a:gd name="T8" fmla="*/ 0 60000 65536"/>
              <a:gd name="T9" fmla="*/ 0 w 377"/>
              <a:gd name="T10" fmla="*/ 0 h 363"/>
              <a:gd name="T11" fmla="*/ 377 w 377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1" name="Freeform 22"/>
          <p:cNvSpPr>
            <a:spLocks/>
          </p:cNvSpPr>
          <p:nvPr/>
        </p:nvSpPr>
        <p:spPr bwMode="auto">
          <a:xfrm>
            <a:off x="4933950" y="3079750"/>
            <a:ext cx="115888" cy="107950"/>
          </a:xfrm>
          <a:custGeom>
            <a:avLst/>
            <a:gdLst>
              <a:gd name="T0" fmla="*/ 2147483647 w 73"/>
              <a:gd name="T1" fmla="*/ 2147483647 h 68"/>
              <a:gd name="T2" fmla="*/ 0 w 73"/>
              <a:gd name="T3" fmla="*/ 2147483647 h 68"/>
              <a:gd name="T4" fmla="*/ 2147483647 w 73"/>
              <a:gd name="T5" fmla="*/ 0 h 68"/>
              <a:gd name="T6" fmla="*/ 2147483647 w 73"/>
              <a:gd name="T7" fmla="*/ 2147483647 h 68"/>
              <a:gd name="T8" fmla="*/ 0 60000 65536"/>
              <a:gd name="T9" fmla="*/ 0 60000 65536"/>
              <a:gd name="T10" fmla="*/ 0 60000 65536"/>
              <a:gd name="T11" fmla="*/ 0 60000 65536"/>
              <a:gd name="T12" fmla="*/ 0 w 73"/>
              <a:gd name="T13" fmla="*/ 0 h 68"/>
              <a:gd name="T14" fmla="*/ 73 w 73"/>
              <a:gd name="T15" fmla="*/ 68 h 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2" name="Freeform 23"/>
          <p:cNvSpPr>
            <a:spLocks/>
          </p:cNvSpPr>
          <p:nvPr/>
        </p:nvSpPr>
        <p:spPr bwMode="auto">
          <a:xfrm>
            <a:off x="6178550" y="2611438"/>
            <a:ext cx="615950" cy="552450"/>
          </a:xfrm>
          <a:custGeom>
            <a:avLst/>
            <a:gdLst>
              <a:gd name="T0" fmla="*/ 0 w 387"/>
              <a:gd name="T1" fmla="*/ 0 h 348"/>
              <a:gd name="T2" fmla="*/ 2147483647 w 387"/>
              <a:gd name="T3" fmla="*/ 2147483647 h 348"/>
              <a:gd name="T4" fmla="*/ 0 w 387"/>
              <a:gd name="T5" fmla="*/ 0 h 348"/>
              <a:gd name="T6" fmla="*/ 0 60000 65536"/>
              <a:gd name="T7" fmla="*/ 0 60000 65536"/>
              <a:gd name="T8" fmla="*/ 0 60000 65536"/>
              <a:gd name="T9" fmla="*/ 0 w 387"/>
              <a:gd name="T10" fmla="*/ 0 h 348"/>
              <a:gd name="T11" fmla="*/ 387 w 387"/>
              <a:gd name="T12" fmla="*/ 348 h 3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3" name="Freeform 24"/>
          <p:cNvSpPr>
            <a:spLocks/>
          </p:cNvSpPr>
          <p:nvPr/>
        </p:nvSpPr>
        <p:spPr bwMode="auto">
          <a:xfrm>
            <a:off x="6673850" y="3057525"/>
            <a:ext cx="120650" cy="106363"/>
          </a:xfrm>
          <a:custGeom>
            <a:avLst/>
            <a:gdLst>
              <a:gd name="T0" fmla="*/ 2147483647 w 76"/>
              <a:gd name="T1" fmla="*/ 0 h 67"/>
              <a:gd name="T2" fmla="*/ 2147483647 w 76"/>
              <a:gd name="T3" fmla="*/ 2147483647 h 67"/>
              <a:gd name="T4" fmla="*/ 0 w 76"/>
              <a:gd name="T5" fmla="*/ 2147483647 h 67"/>
              <a:gd name="T6" fmla="*/ 2147483647 w 76"/>
              <a:gd name="T7" fmla="*/ 0 h 67"/>
              <a:gd name="T8" fmla="*/ 0 60000 65536"/>
              <a:gd name="T9" fmla="*/ 0 60000 65536"/>
              <a:gd name="T10" fmla="*/ 0 60000 65536"/>
              <a:gd name="T11" fmla="*/ 0 60000 65536"/>
              <a:gd name="T12" fmla="*/ 0 w 76"/>
              <a:gd name="T13" fmla="*/ 0 h 67"/>
              <a:gd name="T14" fmla="*/ 76 w 76"/>
              <a:gd name="T15" fmla="*/ 67 h 6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4" name="Freeform 25"/>
          <p:cNvSpPr>
            <a:spLocks/>
          </p:cNvSpPr>
          <p:nvPr/>
        </p:nvSpPr>
        <p:spPr bwMode="auto">
          <a:xfrm>
            <a:off x="4635500" y="1766888"/>
            <a:ext cx="1301750" cy="412750"/>
          </a:xfrm>
          <a:custGeom>
            <a:avLst/>
            <a:gdLst>
              <a:gd name="T0" fmla="*/ 0 w 821"/>
              <a:gd name="T1" fmla="*/ 0 h 260"/>
              <a:gd name="T2" fmla="*/ 2147483647 w 821"/>
              <a:gd name="T3" fmla="*/ 2147483647 h 260"/>
              <a:gd name="T4" fmla="*/ 0 w 821"/>
              <a:gd name="T5" fmla="*/ 0 h 260"/>
              <a:gd name="T6" fmla="*/ 0 60000 65536"/>
              <a:gd name="T7" fmla="*/ 0 60000 65536"/>
              <a:gd name="T8" fmla="*/ 0 60000 65536"/>
              <a:gd name="T9" fmla="*/ 0 w 821"/>
              <a:gd name="T10" fmla="*/ 0 h 260"/>
              <a:gd name="T11" fmla="*/ 821 w 821"/>
              <a:gd name="T12" fmla="*/ 260 h 2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21" h="260">
                <a:moveTo>
                  <a:pt x="0" y="0"/>
                </a:moveTo>
                <a:lnTo>
                  <a:pt x="820" y="25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5" name="Freeform 26"/>
          <p:cNvSpPr>
            <a:spLocks/>
          </p:cNvSpPr>
          <p:nvPr/>
        </p:nvSpPr>
        <p:spPr bwMode="auto">
          <a:xfrm>
            <a:off x="5797550" y="2111375"/>
            <a:ext cx="139700" cy="68263"/>
          </a:xfrm>
          <a:custGeom>
            <a:avLst/>
            <a:gdLst>
              <a:gd name="T0" fmla="*/ 2147483647 w 89"/>
              <a:gd name="T1" fmla="*/ 0 h 43"/>
              <a:gd name="T2" fmla="*/ 2147483647 w 89"/>
              <a:gd name="T3" fmla="*/ 2147483647 h 43"/>
              <a:gd name="T4" fmla="*/ 0 w 89"/>
              <a:gd name="T5" fmla="*/ 2147483647 h 43"/>
              <a:gd name="T6" fmla="*/ 2147483647 w 89"/>
              <a:gd name="T7" fmla="*/ 0 h 43"/>
              <a:gd name="T8" fmla="*/ 0 60000 65536"/>
              <a:gd name="T9" fmla="*/ 0 60000 65536"/>
              <a:gd name="T10" fmla="*/ 0 60000 65536"/>
              <a:gd name="T11" fmla="*/ 0 60000 65536"/>
              <a:gd name="T12" fmla="*/ 0 w 89"/>
              <a:gd name="T13" fmla="*/ 0 h 43"/>
              <a:gd name="T14" fmla="*/ 89 w 89"/>
              <a:gd name="T15" fmla="*/ 43 h 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6" name="Rectangle 27"/>
          <p:cNvSpPr>
            <a:spLocks noChangeArrowheads="1"/>
          </p:cNvSpPr>
          <p:nvPr/>
        </p:nvSpPr>
        <p:spPr bwMode="auto">
          <a:xfrm>
            <a:off x="5681663" y="23352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80927" name="Rectangle 28"/>
          <p:cNvSpPr>
            <a:spLocks noChangeArrowheads="1"/>
          </p:cNvSpPr>
          <p:nvPr/>
        </p:nvSpPr>
        <p:spPr bwMode="auto">
          <a:xfrm>
            <a:off x="4067175" y="328453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80928" name="Rectangle 29"/>
          <p:cNvSpPr>
            <a:spLocks noChangeArrowheads="1"/>
          </p:cNvSpPr>
          <p:nvPr/>
        </p:nvSpPr>
        <p:spPr bwMode="auto">
          <a:xfrm>
            <a:off x="4502150" y="328453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80929" name="Rectangle 30"/>
          <p:cNvSpPr>
            <a:spLocks noChangeArrowheads="1"/>
          </p:cNvSpPr>
          <p:nvPr/>
        </p:nvSpPr>
        <p:spPr bwMode="auto">
          <a:xfrm>
            <a:off x="4921250" y="32956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80930" name="Rectangle 31"/>
          <p:cNvSpPr>
            <a:spLocks noChangeArrowheads="1"/>
          </p:cNvSpPr>
          <p:nvPr/>
        </p:nvSpPr>
        <p:spPr bwMode="auto">
          <a:xfrm>
            <a:off x="5951538" y="32956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80931" name="Rectangle 32"/>
          <p:cNvSpPr>
            <a:spLocks noChangeArrowheads="1"/>
          </p:cNvSpPr>
          <p:nvPr/>
        </p:nvSpPr>
        <p:spPr bwMode="auto">
          <a:xfrm>
            <a:off x="6388100" y="32956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80932" name="Rectangle 33"/>
          <p:cNvSpPr>
            <a:spLocks noChangeArrowheads="1"/>
          </p:cNvSpPr>
          <p:nvPr/>
        </p:nvSpPr>
        <p:spPr bwMode="auto">
          <a:xfrm>
            <a:off x="6807200" y="328453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80933" name="Rectangle 34"/>
          <p:cNvSpPr>
            <a:spLocks noChangeArrowheads="1"/>
          </p:cNvSpPr>
          <p:nvPr/>
        </p:nvSpPr>
        <p:spPr bwMode="auto">
          <a:xfrm>
            <a:off x="7243763" y="327342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80934" name="Arc 35"/>
          <p:cNvSpPr>
            <a:spLocks/>
          </p:cNvSpPr>
          <p:nvPr/>
        </p:nvSpPr>
        <p:spPr bwMode="auto">
          <a:xfrm rot="-3180000">
            <a:off x="3828256" y="297576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35" name="Arc 36"/>
          <p:cNvSpPr>
            <a:spLocks/>
          </p:cNvSpPr>
          <p:nvPr/>
        </p:nvSpPr>
        <p:spPr bwMode="auto">
          <a:xfrm rot="-3180000">
            <a:off x="5657056" y="297576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36" name="Freeform 37"/>
          <p:cNvSpPr>
            <a:spLocks/>
          </p:cNvSpPr>
          <p:nvPr/>
        </p:nvSpPr>
        <p:spPr bwMode="auto">
          <a:xfrm>
            <a:off x="280988" y="5875338"/>
            <a:ext cx="381000" cy="382587"/>
          </a:xfrm>
          <a:custGeom>
            <a:avLst/>
            <a:gdLst>
              <a:gd name="T0" fmla="*/ 0 w 240"/>
              <a:gd name="T1" fmla="*/ 2147483647 h 241"/>
              <a:gd name="T2" fmla="*/ 0 w 240"/>
              <a:gd name="T3" fmla="*/ 0 h 241"/>
              <a:gd name="T4" fmla="*/ 2147483647 w 240"/>
              <a:gd name="T5" fmla="*/ 0 h 241"/>
              <a:gd name="T6" fmla="*/ 2147483647 w 240"/>
              <a:gd name="T7" fmla="*/ 2147483647 h 241"/>
              <a:gd name="T8" fmla="*/ 0 w 240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0"/>
              <a:gd name="T16" fmla="*/ 0 h 241"/>
              <a:gd name="T17" fmla="*/ 240 w 240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0" h="241">
                <a:moveTo>
                  <a:pt x="0" y="240"/>
                </a:moveTo>
                <a:lnTo>
                  <a:pt x="0" y="0"/>
                </a:lnTo>
                <a:lnTo>
                  <a:pt x="239" y="0"/>
                </a:lnTo>
                <a:lnTo>
                  <a:pt x="239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37" name="Freeform 38"/>
          <p:cNvSpPr>
            <a:spLocks/>
          </p:cNvSpPr>
          <p:nvPr/>
        </p:nvSpPr>
        <p:spPr bwMode="auto">
          <a:xfrm>
            <a:off x="660400" y="5875338"/>
            <a:ext cx="384175" cy="382587"/>
          </a:xfrm>
          <a:custGeom>
            <a:avLst/>
            <a:gdLst>
              <a:gd name="T0" fmla="*/ 0 w 242"/>
              <a:gd name="T1" fmla="*/ 2147483647 h 241"/>
              <a:gd name="T2" fmla="*/ 0 w 242"/>
              <a:gd name="T3" fmla="*/ 0 h 241"/>
              <a:gd name="T4" fmla="*/ 2147483647 w 242"/>
              <a:gd name="T5" fmla="*/ 0 h 241"/>
              <a:gd name="T6" fmla="*/ 2147483647 w 242"/>
              <a:gd name="T7" fmla="*/ 2147483647 h 241"/>
              <a:gd name="T8" fmla="*/ 0 w 242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1"/>
              <a:gd name="T17" fmla="*/ 242 w 242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38" name="Freeform 39"/>
          <p:cNvSpPr>
            <a:spLocks/>
          </p:cNvSpPr>
          <p:nvPr/>
        </p:nvSpPr>
        <p:spPr bwMode="auto">
          <a:xfrm>
            <a:off x="1042988" y="5875338"/>
            <a:ext cx="384175" cy="382587"/>
          </a:xfrm>
          <a:custGeom>
            <a:avLst/>
            <a:gdLst>
              <a:gd name="T0" fmla="*/ 0 w 242"/>
              <a:gd name="T1" fmla="*/ 2147483647 h 241"/>
              <a:gd name="T2" fmla="*/ 0 w 242"/>
              <a:gd name="T3" fmla="*/ 0 h 241"/>
              <a:gd name="T4" fmla="*/ 2147483647 w 242"/>
              <a:gd name="T5" fmla="*/ 0 h 241"/>
              <a:gd name="T6" fmla="*/ 2147483647 w 242"/>
              <a:gd name="T7" fmla="*/ 2147483647 h 241"/>
              <a:gd name="T8" fmla="*/ 0 w 242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1"/>
              <a:gd name="T17" fmla="*/ 242 w 242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39" name="Freeform 40"/>
          <p:cNvSpPr>
            <a:spLocks/>
          </p:cNvSpPr>
          <p:nvPr/>
        </p:nvSpPr>
        <p:spPr bwMode="auto">
          <a:xfrm>
            <a:off x="1425575" y="5875338"/>
            <a:ext cx="382588" cy="382587"/>
          </a:xfrm>
          <a:custGeom>
            <a:avLst/>
            <a:gdLst>
              <a:gd name="T0" fmla="*/ 0 w 241"/>
              <a:gd name="T1" fmla="*/ 2147483647 h 241"/>
              <a:gd name="T2" fmla="*/ 0 w 241"/>
              <a:gd name="T3" fmla="*/ 0 h 241"/>
              <a:gd name="T4" fmla="*/ 2147483647 w 241"/>
              <a:gd name="T5" fmla="*/ 0 h 241"/>
              <a:gd name="T6" fmla="*/ 2147483647 w 241"/>
              <a:gd name="T7" fmla="*/ 2147483647 h 241"/>
              <a:gd name="T8" fmla="*/ 0 w 241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1"/>
              <a:gd name="T17" fmla="*/ 241 w 241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1">
                <a:moveTo>
                  <a:pt x="0" y="240"/>
                </a:moveTo>
                <a:lnTo>
                  <a:pt x="0" y="0"/>
                </a:lnTo>
                <a:lnTo>
                  <a:pt x="240" y="0"/>
                </a:lnTo>
                <a:lnTo>
                  <a:pt x="240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0" name="Freeform 41"/>
          <p:cNvSpPr>
            <a:spLocks/>
          </p:cNvSpPr>
          <p:nvPr/>
        </p:nvSpPr>
        <p:spPr bwMode="auto">
          <a:xfrm>
            <a:off x="3595688" y="5888038"/>
            <a:ext cx="382587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1" name="Freeform 42"/>
          <p:cNvSpPr>
            <a:spLocks/>
          </p:cNvSpPr>
          <p:nvPr/>
        </p:nvSpPr>
        <p:spPr bwMode="auto">
          <a:xfrm>
            <a:off x="3976688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2" name="Freeform 43"/>
          <p:cNvSpPr>
            <a:spLocks/>
          </p:cNvSpPr>
          <p:nvPr/>
        </p:nvSpPr>
        <p:spPr bwMode="auto">
          <a:xfrm>
            <a:off x="4359275" y="5888038"/>
            <a:ext cx="382588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3" name="Freeform 44"/>
          <p:cNvSpPr>
            <a:spLocks/>
          </p:cNvSpPr>
          <p:nvPr/>
        </p:nvSpPr>
        <p:spPr bwMode="auto">
          <a:xfrm>
            <a:off x="4740275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4" name="Freeform 45"/>
          <p:cNvSpPr>
            <a:spLocks/>
          </p:cNvSpPr>
          <p:nvPr/>
        </p:nvSpPr>
        <p:spPr bwMode="auto">
          <a:xfrm>
            <a:off x="5253038" y="5888038"/>
            <a:ext cx="382587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5" name="Freeform 46"/>
          <p:cNvSpPr>
            <a:spLocks/>
          </p:cNvSpPr>
          <p:nvPr/>
        </p:nvSpPr>
        <p:spPr bwMode="auto">
          <a:xfrm>
            <a:off x="5634038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6" name="Freeform 47"/>
          <p:cNvSpPr>
            <a:spLocks/>
          </p:cNvSpPr>
          <p:nvPr/>
        </p:nvSpPr>
        <p:spPr bwMode="auto">
          <a:xfrm>
            <a:off x="6016625" y="5888038"/>
            <a:ext cx="382588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7" name="Freeform 48"/>
          <p:cNvSpPr>
            <a:spLocks/>
          </p:cNvSpPr>
          <p:nvPr/>
        </p:nvSpPr>
        <p:spPr bwMode="auto">
          <a:xfrm>
            <a:off x="6396038" y="5888038"/>
            <a:ext cx="385762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8" name="Freeform 49"/>
          <p:cNvSpPr>
            <a:spLocks/>
          </p:cNvSpPr>
          <p:nvPr/>
        </p:nvSpPr>
        <p:spPr bwMode="auto">
          <a:xfrm>
            <a:off x="6910388" y="5888038"/>
            <a:ext cx="382587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9" name="Freeform 50"/>
          <p:cNvSpPr>
            <a:spLocks/>
          </p:cNvSpPr>
          <p:nvPr/>
        </p:nvSpPr>
        <p:spPr bwMode="auto">
          <a:xfrm>
            <a:off x="7291388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0" name="Freeform 51"/>
          <p:cNvSpPr>
            <a:spLocks/>
          </p:cNvSpPr>
          <p:nvPr/>
        </p:nvSpPr>
        <p:spPr bwMode="auto">
          <a:xfrm>
            <a:off x="7673975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1" name="Freeform 52"/>
          <p:cNvSpPr>
            <a:spLocks/>
          </p:cNvSpPr>
          <p:nvPr/>
        </p:nvSpPr>
        <p:spPr bwMode="auto">
          <a:xfrm>
            <a:off x="8056563" y="5888038"/>
            <a:ext cx="381000" cy="381000"/>
          </a:xfrm>
          <a:custGeom>
            <a:avLst/>
            <a:gdLst>
              <a:gd name="T0" fmla="*/ 0 w 240"/>
              <a:gd name="T1" fmla="*/ 2147483647 h 240"/>
              <a:gd name="T2" fmla="*/ 0 w 240"/>
              <a:gd name="T3" fmla="*/ 0 h 240"/>
              <a:gd name="T4" fmla="*/ 2147483647 w 240"/>
              <a:gd name="T5" fmla="*/ 0 h 240"/>
              <a:gd name="T6" fmla="*/ 2147483647 w 240"/>
              <a:gd name="T7" fmla="*/ 2147483647 h 240"/>
              <a:gd name="T8" fmla="*/ 0 w 240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0"/>
              <a:gd name="T16" fmla="*/ 0 h 240"/>
              <a:gd name="T17" fmla="*/ 240 w 240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0" h="240">
                <a:moveTo>
                  <a:pt x="0" y="239"/>
                </a:moveTo>
                <a:lnTo>
                  <a:pt x="0" y="0"/>
                </a:lnTo>
                <a:lnTo>
                  <a:pt x="239" y="0"/>
                </a:lnTo>
                <a:lnTo>
                  <a:pt x="239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2" name="Freeform 53"/>
          <p:cNvSpPr>
            <a:spLocks/>
          </p:cNvSpPr>
          <p:nvPr/>
        </p:nvSpPr>
        <p:spPr bwMode="auto">
          <a:xfrm>
            <a:off x="1947863" y="5888038"/>
            <a:ext cx="385762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3" name="Freeform 54"/>
          <p:cNvSpPr>
            <a:spLocks/>
          </p:cNvSpPr>
          <p:nvPr/>
        </p:nvSpPr>
        <p:spPr bwMode="auto">
          <a:xfrm>
            <a:off x="2332038" y="5888038"/>
            <a:ext cx="382587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4" name="Freeform 55"/>
          <p:cNvSpPr>
            <a:spLocks/>
          </p:cNvSpPr>
          <p:nvPr/>
        </p:nvSpPr>
        <p:spPr bwMode="auto">
          <a:xfrm>
            <a:off x="2714625" y="5888038"/>
            <a:ext cx="381000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5" name="Freeform 56"/>
          <p:cNvSpPr>
            <a:spLocks/>
          </p:cNvSpPr>
          <p:nvPr/>
        </p:nvSpPr>
        <p:spPr bwMode="auto">
          <a:xfrm>
            <a:off x="3095625" y="5888038"/>
            <a:ext cx="382588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6" name="Freeform 57"/>
          <p:cNvSpPr>
            <a:spLocks/>
          </p:cNvSpPr>
          <p:nvPr/>
        </p:nvSpPr>
        <p:spPr bwMode="auto">
          <a:xfrm>
            <a:off x="3154363" y="4497388"/>
            <a:ext cx="573087" cy="474662"/>
          </a:xfrm>
          <a:custGeom>
            <a:avLst/>
            <a:gdLst>
              <a:gd name="T0" fmla="*/ 0 w 361"/>
              <a:gd name="T1" fmla="*/ 2147483647 h 299"/>
              <a:gd name="T2" fmla="*/ 0 w 361"/>
              <a:gd name="T3" fmla="*/ 0 h 299"/>
              <a:gd name="T4" fmla="*/ 2147483647 w 361"/>
              <a:gd name="T5" fmla="*/ 0 h 299"/>
              <a:gd name="T6" fmla="*/ 2147483647 w 361"/>
              <a:gd name="T7" fmla="*/ 2147483647 h 299"/>
              <a:gd name="T8" fmla="*/ 0 w 361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1"/>
              <a:gd name="T16" fmla="*/ 0 h 299"/>
              <a:gd name="T17" fmla="*/ 361 w 361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7" name="Freeform 58"/>
          <p:cNvSpPr>
            <a:spLocks/>
          </p:cNvSpPr>
          <p:nvPr/>
        </p:nvSpPr>
        <p:spPr bwMode="auto">
          <a:xfrm>
            <a:off x="3249613" y="44973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8" name="Freeform 59"/>
          <p:cNvSpPr>
            <a:spLocks/>
          </p:cNvSpPr>
          <p:nvPr/>
        </p:nvSpPr>
        <p:spPr bwMode="auto">
          <a:xfrm>
            <a:off x="3725863" y="4497388"/>
            <a:ext cx="574675" cy="474662"/>
          </a:xfrm>
          <a:custGeom>
            <a:avLst/>
            <a:gdLst>
              <a:gd name="T0" fmla="*/ 0 w 362"/>
              <a:gd name="T1" fmla="*/ 2147483647 h 299"/>
              <a:gd name="T2" fmla="*/ 0 w 362"/>
              <a:gd name="T3" fmla="*/ 0 h 299"/>
              <a:gd name="T4" fmla="*/ 2147483647 w 362"/>
              <a:gd name="T5" fmla="*/ 0 h 299"/>
              <a:gd name="T6" fmla="*/ 2147483647 w 362"/>
              <a:gd name="T7" fmla="*/ 2147483647 h 299"/>
              <a:gd name="T8" fmla="*/ 0 w 362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"/>
              <a:gd name="T16" fmla="*/ 0 h 299"/>
              <a:gd name="T17" fmla="*/ 362 w 362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9" name="Freeform 60"/>
          <p:cNvSpPr>
            <a:spLocks/>
          </p:cNvSpPr>
          <p:nvPr/>
        </p:nvSpPr>
        <p:spPr bwMode="auto">
          <a:xfrm>
            <a:off x="3822700" y="44973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0" name="Freeform 61"/>
          <p:cNvSpPr>
            <a:spLocks/>
          </p:cNvSpPr>
          <p:nvPr/>
        </p:nvSpPr>
        <p:spPr bwMode="auto">
          <a:xfrm>
            <a:off x="4298950" y="4497388"/>
            <a:ext cx="573088" cy="474662"/>
          </a:xfrm>
          <a:custGeom>
            <a:avLst/>
            <a:gdLst>
              <a:gd name="T0" fmla="*/ 0 w 361"/>
              <a:gd name="T1" fmla="*/ 2147483647 h 299"/>
              <a:gd name="T2" fmla="*/ 0 w 361"/>
              <a:gd name="T3" fmla="*/ 0 h 299"/>
              <a:gd name="T4" fmla="*/ 2147483647 w 361"/>
              <a:gd name="T5" fmla="*/ 0 h 299"/>
              <a:gd name="T6" fmla="*/ 2147483647 w 361"/>
              <a:gd name="T7" fmla="*/ 2147483647 h 299"/>
              <a:gd name="T8" fmla="*/ 0 w 361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1"/>
              <a:gd name="T16" fmla="*/ 0 h 299"/>
              <a:gd name="T17" fmla="*/ 361 w 361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1" name="Freeform 62"/>
          <p:cNvSpPr>
            <a:spLocks/>
          </p:cNvSpPr>
          <p:nvPr/>
        </p:nvSpPr>
        <p:spPr bwMode="auto">
          <a:xfrm>
            <a:off x="4394200" y="44973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2" name="Freeform 63"/>
          <p:cNvSpPr>
            <a:spLocks/>
          </p:cNvSpPr>
          <p:nvPr/>
        </p:nvSpPr>
        <p:spPr bwMode="auto">
          <a:xfrm>
            <a:off x="4870450" y="4497388"/>
            <a:ext cx="574675" cy="474662"/>
          </a:xfrm>
          <a:custGeom>
            <a:avLst/>
            <a:gdLst>
              <a:gd name="T0" fmla="*/ 0 w 362"/>
              <a:gd name="T1" fmla="*/ 2147483647 h 299"/>
              <a:gd name="T2" fmla="*/ 0 w 362"/>
              <a:gd name="T3" fmla="*/ 0 h 299"/>
              <a:gd name="T4" fmla="*/ 2147483647 w 362"/>
              <a:gd name="T5" fmla="*/ 0 h 299"/>
              <a:gd name="T6" fmla="*/ 2147483647 w 362"/>
              <a:gd name="T7" fmla="*/ 2147483647 h 299"/>
              <a:gd name="T8" fmla="*/ 0 w 362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"/>
              <a:gd name="T16" fmla="*/ 0 h 299"/>
              <a:gd name="T17" fmla="*/ 362 w 362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3" name="Freeform 64"/>
          <p:cNvSpPr>
            <a:spLocks/>
          </p:cNvSpPr>
          <p:nvPr/>
        </p:nvSpPr>
        <p:spPr bwMode="auto">
          <a:xfrm>
            <a:off x="4967288" y="44973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4" name="Freeform 65"/>
          <p:cNvSpPr>
            <a:spLocks/>
          </p:cNvSpPr>
          <p:nvPr/>
        </p:nvSpPr>
        <p:spPr bwMode="auto">
          <a:xfrm>
            <a:off x="5443538" y="4497388"/>
            <a:ext cx="98425" cy="474662"/>
          </a:xfrm>
          <a:custGeom>
            <a:avLst/>
            <a:gdLst>
              <a:gd name="T0" fmla="*/ 0 w 62"/>
              <a:gd name="T1" fmla="*/ 2147483647 h 299"/>
              <a:gd name="T2" fmla="*/ 0 w 62"/>
              <a:gd name="T3" fmla="*/ 0 h 299"/>
              <a:gd name="T4" fmla="*/ 2147483647 w 62"/>
              <a:gd name="T5" fmla="*/ 0 h 299"/>
              <a:gd name="T6" fmla="*/ 2147483647 w 62"/>
              <a:gd name="T7" fmla="*/ 2147483647 h 299"/>
              <a:gd name="T8" fmla="*/ 0 w 62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"/>
              <a:gd name="T16" fmla="*/ 0 h 299"/>
              <a:gd name="T17" fmla="*/ 62 w 62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5" name="Freeform 66"/>
          <p:cNvSpPr>
            <a:spLocks/>
          </p:cNvSpPr>
          <p:nvPr/>
        </p:nvSpPr>
        <p:spPr bwMode="auto">
          <a:xfrm>
            <a:off x="1030288" y="4900613"/>
            <a:ext cx="2173287" cy="963612"/>
          </a:xfrm>
          <a:custGeom>
            <a:avLst/>
            <a:gdLst>
              <a:gd name="T0" fmla="*/ 2147483647 w 1369"/>
              <a:gd name="T1" fmla="*/ 0 h 607"/>
              <a:gd name="T2" fmla="*/ 0 w 1369"/>
              <a:gd name="T3" fmla="*/ 2147483647 h 607"/>
              <a:gd name="T4" fmla="*/ 2147483647 w 1369"/>
              <a:gd name="T5" fmla="*/ 0 h 607"/>
              <a:gd name="T6" fmla="*/ 0 60000 65536"/>
              <a:gd name="T7" fmla="*/ 0 60000 65536"/>
              <a:gd name="T8" fmla="*/ 0 60000 65536"/>
              <a:gd name="T9" fmla="*/ 0 w 1369"/>
              <a:gd name="T10" fmla="*/ 0 h 607"/>
              <a:gd name="T11" fmla="*/ 1369 w 1369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69" h="607">
                <a:moveTo>
                  <a:pt x="1368" y="0"/>
                </a:moveTo>
                <a:lnTo>
                  <a:pt x="0" y="606"/>
                </a:lnTo>
                <a:lnTo>
                  <a:pt x="136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6" name="Freeform 67"/>
          <p:cNvSpPr>
            <a:spLocks/>
          </p:cNvSpPr>
          <p:nvPr/>
        </p:nvSpPr>
        <p:spPr bwMode="auto">
          <a:xfrm>
            <a:off x="1030288" y="5788025"/>
            <a:ext cx="122237" cy="76200"/>
          </a:xfrm>
          <a:custGeom>
            <a:avLst/>
            <a:gdLst>
              <a:gd name="T0" fmla="*/ 2147483647 w 78"/>
              <a:gd name="T1" fmla="*/ 2147483647 h 48"/>
              <a:gd name="T2" fmla="*/ 0 w 78"/>
              <a:gd name="T3" fmla="*/ 2147483647 h 48"/>
              <a:gd name="T4" fmla="*/ 2147483647 w 78"/>
              <a:gd name="T5" fmla="*/ 0 h 48"/>
              <a:gd name="T6" fmla="*/ 2147483647 w 78"/>
              <a:gd name="T7" fmla="*/ 2147483647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48"/>
              <a:gd name="T14" fmla="*/ 78 w 78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48">
                <a:moveTo>
                  <a:pt x="77" y="33"/>
                </a:moveTo>
                <a:lnTo>
                  <a:pt x="0" y="47"/>
                </a:lnTo>
                <a:lnTo>
                  <a:pt x="61" y="0"/>
                </a:lnTo>
                <a:lnTo>
                  <a:pt x="77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7" name="Freeform 68"/>
          <p:cNvSpPr>
            <a:spLocks/>
          </p:cNvSpPr>
          <p:nvPr/>
        </p:nvSpPr>
        <p:spPr bwMode="auto">
          <a:xfrm>
            <a:off x="2724150" y="4900613"/>
            <a:ext cx="1039813" cy="963612"/>
          </a:xfrm>
          <a:custGeom>
            <a:avLst/>
            <a:gdLst>
              <a:gd name="T0" fmla="*/ 2147483647 w 655"/>
              <a:gd name="T1" fmla="*/ 0 h 607"/>
              <a:gd name="T2" fmla="*/ 0 w 655"/>
              <a:gd name="T3" fmla="*/ 2147483647 h 607"/>
              <a:gd name="T4" fmla="*/ 2147483647 w 655"/>
              <a:gd name="T5" fmla="*/ 0 h 607"/>
              <a:gd name="T6" fmla="*/ 0 60000 65536"/>
              <a:gd name="T7" fmla="*/ 0 60000 65536"/>
              <a:gd name="T8" fmla="*/ 0 60000 65536"/>
              <a:gd name="T9" fmla="*/ 0 w 655"/>
              <a:gd name="T10" fmla="*/ 0 h 607"/>
              <a:gd name="T11" fmla="*/ 655 w 655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5" h="607">
                <a:moveTo>
                  <a:pt x="654" y="0"/>
                </a:moveTo>
                <a:lnTo>
                  <a:pt x="0" y="606"/>
                </a:lnTo>
                <a:lnTo>
                  <a:pt x="65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8" name="Freeform 69"/>
          <p:cNvSpPr>
            <a:spLocks/>
          </p:cNvSpPr>
          <p:nvPr/>
        </p:nvSpPr>
        <p:spPr bwMode="auto">
          <a:xfrm>
            <a:off x="2724150" y="5759450"/>
            <a:ext cx="109538" cy="104775"/>
          </a:xfrm>
          <a:custGeom>
            <a:avLst/>
            <a:gdLst>
              <a:gd name="T0" fmla="*/ 2147483647 w 69"/>
              <a:gd name="T1" fmla="*/ 2147483647 h 66"/>
              <a:gd name="T2" fmla="*/ 0 w 69"/>
              <a:gd name="T3" fmla="*/ 2147483647 h 66"/>
              <a:gd name="T4" fmla="*/ 2147483647 w 69"/>
              <a:gd name="T5" fmla="*/ 0 h 66"/>
              <a:gd name="T6" fmla="*/ 2147483647 w 69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69"/>
              <a:gd name="T13" fmla="*/ 0 h 66"/>
              <a:gd name="T14" fmla="*/ 69 w 69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" h="66">
                <a:moveTo>
                  <a:pt x="68" y="28"/>
                </a:moveTo>
                <a:lnTo>
                  <a:pt x="0" y="65"/>
                </a:lnTo>
                <a:lnTo>
                  <a:pt x="43" y="0"/>
                </a:lnTo>
                <a:lnTo>
                  <a:pt x="68" y="2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9" name="Freeform 70"/>
          <p:cNvSpPr>
            <a:spLocks/>
          </p:cNvSpPr>
          <p:nvPr/>
        </p:nvSpPr>
        <p:spPr bwMode="auto">
          <a:xfrm>
            <a:off x="4333875" y="4913313"/>
            <a:ext cx="1588" cy="963612"/>
          </a:xfrm>
          <a:custGeom>
            <a:avLst/>
            <a:gdLst>
              <a:gd name="T0" fmla="*/ 0 w 1"/>
              <a:gd name="T1" fmla="*/ 0 h 607"/>
              <a:gd name="T2" fmla="*/ 0 w 1"/>
              <a:gd name="T3" fmla="*/ 2147483647 h 607"/>
              <a:gd name="T4" fmla="*/ 0 w 1"/>
              <a:gd name="T5" fmla="*/ 0 h 607"/>
              <a:gd name="T6" fmla="*/ 0 60000 65536"/>
              <a:gd name="T7" fmla="*/ 0 60000 65536"/>
              <a:gd name="T8" fmla="*/ 0 60000 65536"/>
              <a:gd name="T9" fmla="*/ 0 w 1"/>
              <a:gd name="T10" fmla="*/ 0 h 607"/>
              <a:gd name="T11" fmla="*/ 1 w 1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07">
                <a:moveTo>
                  <a:pt x="0" y="0"/>
                </a:moveTo>
                <a:lnTo>
                  <a:pt x="0" y="6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0" name="Freeform 71"/>
          <p:cNvSpPr>
            <a:spLocks/>
          </p:cNvSpPr>
          <p:nvPr/>
        </p:nvSpPr>
        <p:spPr bwMode="auto">
          <a:xfrm>
            <a:off x="4303713" y="5756275"/>
            <a:ext cx="63500" cy="120650"/>
          </a:xfrm>
          <a:custGeom>
            <a:avLst/>
            <a:gdLst>
              <a:gd name="T0" fmla="*/ 2147483647 w 40"/>
              <a:gd name="T1" fmla="*/ 0 h 76"/>
              <a:gd name="T2" fmla="*/ 2147483647 w 40"/>
              <a:gd name="T3" fmla="*/ 2147483647 h 76"/>
              <a:gd name="T4" fmla="*/ 0 w 40"/>
              <a:gd name="T5" fmla="*/ 0 h 76"/>
              <a:gd name="T6" fmla="*/ 2147483647 w 40"/>
              <a:gd name="T7" fmla="*/ 0 h 76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6"/>
              <a:gd name="T14" fmla="*/ 40 w 40"/>
              <a:gd name="T15" fmla="*/ 76 h 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6">
                <a:moveTo>
                  <a:pt x="39" y="0"/>
                </a:moveTo>
                <a:lnTo>
                  <a:pt x="19" y="75"/>
                </a:lnTo>
                <a:lnTo>
                  <a:pt x="0" y="0"/>
                </a:lnTo>
                <a:lnTo>
                  <a:pt x="3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1" name="Freeform 72"/>
          <p:cNvSpPr>
            <a:spLocks/>
          </p:cNvSpPr>
          <p:nvPr/>
        </p:nvSpPr>
        <p:spPr bwMode="auto">
          <a:xfrm>
            <a:off x="4918075" y="4913313"/>
            <a:ext cx="1087438" cy="963612"/>
          </a:xfrm>
          <a:custGeom>
            <a:avLst/>
            <a:gdLst>
              <a:gd name="T0" fmla="*/ 0 w 685"/>
              <a:gd name="T1" fmla="*/ 0 h 607"/>
              <a:gd name="T2" fmla="*/ 2147483647 w 685"/>
              <a:gd name="T3" fmla="*/ 2147483647 h 607"/>
              <a:gd name="T4" fmla="*/ 0 w 685"/>
              <a:gd name="T5" fmla="*/ 0 h 607"/>
              <a:gd name="T6" fmla="*/ 0 60000 65536"/>
              <a:gd name="T7" fmla="*/ 0 60000 65536"/>
              <a:gd name="T8" fmla="*/ 0 60000 65536"/>
              <a:gd name="T9" fmla="*/ 0 w 685"/>
              <a:gd name="T10" fmla="*/ 0 h 607"/>
              <a:gd name="T11" fmla="*/ 685 w 685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5" h="607">
                <a:moveTo>
                  <a:pt x="0" y="0"/>
                </a:moveTo>
                <a:lnTo>
                  <a:pt x="684" y="6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2" name="Freeform 73"/>
          <p:cNvSpPr>
            <a:spLocks/>
          </p:cNvSpPr>
          <p:nvPr/>
        </p:nvSpPr>
        <p:spPr bwMode="auto">
          <a:xfrm>
            <a:off x="5895975" y="5773738"/>
            <a:ext cx="109538" cy="103187"/>
          </a:xfrm>
          <a:custGeom>
            <a:avLst/>
            <a:gdLst>
              <a:gd name="T0" fmla="*/ 2147483647 w 69"/>
              <a:gd name="T1" fmla="*/ 0 h 65"/>
              <a:gd name="T2" fmla="*/ 2147483647 w 69"/>
              <a:gd name="T3" fmla="*/ 2147483647 h 65"/>
              <a:gd name="T4" fmla="*/ 0 w 69"/>
              <a:gd name="T5" fmla="*/ 2147483647 h 65"/>
              <a:gd name="T6" fmla="*/ 2147483647 w 69"/>
              <a:gd name="T7" fmla="*/ 0 h 65"/>
              <a:gd name="T8" fmla="*/ 0 60000 65536"/>
              <a:gd name="T9" fmla="*/ 0 60000 65536"/>
              <a:gd name="T10" fmla="*/ 0 60000 65536"/>
              <a:gd name="T11" fmla="*/ 0 60000 65536"/>
              <a:gd name="T12" fmla="*/ 0 w 69"/>
              <a:gd name="T13" fmla="*/ 0 h 65"/>
              <a:gd name="T14" fmla="*/ 69 w 69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" h="65">
                <a:moveTo>
                  <a:pt x="24" y="0"/>
                </a:moveTo>
                <a:lnTo>
                  <a:pt x="68" y="64"/>
                </a:lnTo>
                <a:lnTo>
                  <a:pt x="0" y="28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3" name="Freeform 74"/>
          <p:cNvSpPr>
            <a:spLocks/>
          </p:cNvSpPr>
          <p:nvPr/>
        </p:nvSpPr>
        <p:spPr bwMode="auto">
          <a:xfrm>
            <a:off x="5476875" y="4913313"/>
            <a:ext cx="2198688" cy="950912"/>
          </a:xfrm>
          <a:custGeom>
            <a:avLst/>
            <a:gdLst>
              <a:gd name="T0" fmla="*/ 0 w 1384"/>
              <a:gd name="T1" fmla="*/ 0 h 599"/>
              <a:gd name="T2" fmla="*/ 2147483647 w 1384"/>
              <a:gd name="T3" fmla="*/ 2147483647 h 599"/>
              <a:gd name="T4" fmla="*/ 0 w 1384"/>
              <a:gd name="T5" fmla="*/ 0 h 599"/>
              <a:gd name="T6" fmla="*/ 0 60000 65536"/>
              <a:gd name="T7" fmla="*/ 0 60000 65536"/>
              <a:gd name="T8" fmla="*/ 0 60000 65536"/>
              <a:gd name="T9" fmla="*/ 0 w 1384"/>
              <a:gd name="T10" fmla="*/ 0 h 599"/>
              <a:gd name="T11" fmla="*/ 1384 w 1384"/>
              <a:gd name="T12" fmla="*/ 599 h 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84" h="599">
                <a:moveTo>
                  <a:pt x="0" y="0"/>
                </a:moveTo>
                <a:lnTo>
                  <a:pt x="1383" y="5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4" name="Freeform 75"/>
          <p:cNvSpPr>
            <a:spLocks/>
          </p:cNvSpPr>
          <p:nvPr/>
        </p:nvSpPr>
        <p:spPr bwMode="auto">
          <a:xfrm>
            <a:off x="7553325" y="5788025"/>
            <a:ext cx="122238" cy="76200"/>
          </a:xfrm>
          <a:custGeom>
            <a:avLst/>
            <a:gdLst>
              <a:gd name="T0" fmla="*/ 2147483647 w 77"/>
              <a:gd name="T1" fmla="*/ 0 h 48"/>
              <a:gd name="T2" fmla="*/ 2147483647 w 77"/>
              <a:gd name="T3" fmla="*/ 2147483647 h 48"/>
              <a:gd name="T4" fmla="*/ 0 w 77"/>
              <a:gd name="T5" fmla="*/ 2147483647 h 48"/>
              <a:gd name="T6" fmla="*/ 2147483647 w 77"/>
              <a:gd name="T7" fmla="*/ 0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7"/>
              <a:gd name="T13" fmla="*/ 0 h 48"/>
              <a:gd name="T14" fmla="*/ 77 w 77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" h="48">
                <a:moveTo>
                  <a:pt x="15" y="0"/>
                </a:moveTo>
                <a:lnTo>
                  <a:pt x="76" y="47"/>
                </a:lnTo>
                <a:lnTo>
                  <a:pt x="0" y="35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5" name="Rectangle 76"/>
          <p:cNvSpPr>
            <a:spLocks noChangeArrowheads="1"/>
          </p:cNvSpPr>
          <p:nvPr/>
        </p:nvSpPr>
        <p:spPr bwMode="auto">
          <a:xfrm>
            <a:off x="282575" y="589280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80976" name="Rectangle 77"/>
          <p:cNvSpPr>
            <a:spLocks noChangeArrowheads="1"/>
          </p:cNvSpPr>
          <p:nvPr/>
        </p:nvSpPr>
        <p:spPr bwMode="auto">
          <a:xfrm>
            <a:off x="676275" y="5881688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80977" name="Rectangle 78"/>
          <p:cNvSpPr>
            <a:spLocks noChangeArrowheads="1"/>
          </p:cNvSpPr>
          <p:nvPr/>
        </p:nvSpPr>
        <p:spPr bwMode="auto">
          <a:xfrm>
            <a:off x="2359025" y="589280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80978" name="Rectangle 79"/>
          <p:cNvSpPr>
            <a:spLocks noChangeArrowheads="1"/>
          </p:cNvSpPr>
          <p:nvPr/>
        </p:nvSpPr>
        <p:spPr bwMode="auto">
          <a:xfrm>
            <a:off x="3562350" y="5916613"/>
            <a:ext cx="39846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80979" name="Rectangle 80"/>
          <p:cNvSpPr>
            <a:spLocks noChangeArrowheads="1"/>
          </p:cNvSpPr>
          <p:nvPr/>
        </p:nvSpPr>
        <p:spPr bwMode="auto">
          <a:xfrm>
            <a:off x="3944938" y="591661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80980" name="Rectangle 81"/>
          <p:cNvSpPr>
            <a:spLocks noChangeArrowheads="1"/>
          </p:cNvSpPr>
          <p:nvPr/>
        </p:nvSpPr>
        <p:spPr bwMode="auto">
          <a:xfrm>
            <a:off x="5243513" y="5892800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80981" name="Rectangle 82"/>
          <p:cNvSpPr>
            <a:spLocks noChangeArrowheads="1"/>
          </p:cNvSpPr>
          <p:nvPr/>
        </p:nvSpPr>
        <p:spPr bwMode="auto">
          <a:xfrm>
            <a:off x="5626100" y="590550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80982" name="Rectangle 83"/>
          <p:cNvSpPr>
            <a:spLocks noChangeArrowheads="1"/>
          </p:cNvSpPr>
          <p:nvPr/>
        </p:nvSpPr>
        <p:spPr bwMode="auto">
          <a:xfrm>
            <a:off x="6019800" y="5916613"/>
            <a:ext cx="39846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80983" name="Rectangle 84"/>
          <p:cNvSpPr>
            <a:spLocks noChangeArrowheads="1"/>
          </p:cNvSpPr>
          <p:nvPr/>
        </p:nvSpPr>
        <p:spPr bwMode="auto">
          <a:xfrm>
            <a:off x="6889750" y="590550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80984" name="Rectangle 85"/>
          <p:cNvSpPr>
            <a:spLocks noChangeArrowheads="1"/>
          </p:cNvSpPr>
          <p:nvPr/>
        </p:nvSpPr>
        <p:spPr bwMode="auto">
          <a:xfrm>
            <a:off x="7272338" y="5905500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80985" name="Rectangle 86"/>
          <p:cNvSpPr>
            <a:spLocks noChangeArrowheads="1"/>
          </p:cNvSpPr>
          <p:nvPr/>
        </p:nvSpPr>
        <p:spPr bwMode="auto">
          <a:xfrm>
            <a:off x="7642225" y="589280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80986" name="Rectangle 87"/>
          <p:cNvSpPr>
            <a:spLocks noChangeArrowheads="1"/>
          </p:cNvSpPr>
          <p:nvPr/>
        </p:nvSpPr>
        <p:spPr bwMode="auto">
          <a:xfrm>
            <a:off x="8023225" y="5881688"/>
            <a:ext cx="39846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80987" name="Rectangle 88"/>
          <p:cNvSpPr>
            <a:spLocks noChangeArrowheads="1"/>
          </p:cNvSpPr>
          <p:nvPr/>
        </p:nvSpPr>
        <p:spPr bwMode="auto">
          <a:xfrm>
            <a:off x="1974850" y="589280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80988" name="Rectangle 89"/>
          <p:cNvSpPr>
            <a:spLocks noChangeArrowheads="1"/>
          </p:cNvSpPr>
          <p:nvPr/>
        </p:nvSpPr>
        <p:spPr bwMode="auto">
          <a:xfrm>
            <a:off x="2728913" y="5892800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80989" name="Rectangle 90"/>
          <p:cNvSpPr>
            <a:spLocks noChangeArrowheads="1"/>
          </p:cNvSpPr>
          <p:nvPr/>
        </p:nvSpPr>
        <p:spPr bwMode="auto">
          <a:xfrm>
            <a:off x="5076825" y="4573588"/>
            <a:ext cx="34131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80990" name="Rectangle 91"/>
          <p:cNvSpPr>
            <a:spLocks noChangeArrowheads="1"/>
          </p:cNvSpPr>
          <p:nvPr/>
        </p:nvSpPr>
        <p:spPr bwMode="auto">
          <a:xfrm>
            <a:off x="3873500" y="456247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80991" name="Rectangle 92"/>
          <p:cNvSpPr>
            <a:spLocks noChangeArrowheads="1"/>
          </p:cNvSpPr>
          <p:nvPr/>
        </p:nvSpPr>
        <p:spPr bwMode="auto">
          <a:xfrm>
            <a:off x="3324225" y="4562475"/>
            <a:ext cx="25558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0992" name="Rectangle 93"/>
          <p:cNvSpPr>
            <a:spLocks noChangeArrowheads="1"/>
          </p:cNvSpPr>
          <p:nvPr/>
        </p:nvSpPr>
        <p:spPr bwMode="auto">
          <a:xfrm>
            <a:off x="4457700" y="4573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80993" name="Line 94"/>
          <p:cNvSpPr>
            <a:spLocks noChangeShapeType="1"/>
          </p:cNvSpPr>
          <p:nvPr/>
        </p:nvSpPr>
        <p:spPr bwMode="auto">
          <a:xfrm>
            <a:off x="2438400" y="4191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4" name="Arc 95"/>
          <p:cNvSpPr>
            <a:spLocks/>
          </p:cNvSpPr>
          <p:nvPr/>
        </p:nvSpPr>
        <p:spPr bwMode="auto">
          <a:xfrm rot="-3180000">
            <a:off x="17549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5" name="Arc 96"/>
          <p:cNvSpPr>
            <a:spLocks/>
          </p:cNvSpPr>
          <p:nvPr/>
        </p:nvSpPr>
        <p:spPr bwMode="auto">
          <a:xfrm rot="-3180000">
            <a:off x="34313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6" name="Arc 97"/>
          <p:cNvSpPr>
            <a:spLocks/>
          </p:cNvSpPr>
          <p:nvPr/>
        </p:nvSpPr>
        <p:spPr bwMode="auto">
          <a:xfrm rot="-3180000">
            <a:off x="50315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7" name="Arc 98"/>
          <p:cNvSpPr>
            <a:spLocks/>
          </p:cNvSpPr>
          <p:nvPr/>
        </p:nvSpPr>
        <p:spPr bwMode="auto">
          <a:xfrm rot="-3180000">
            <a:off x="6632575" y="5638800"/>
            <a:ext cx="306388" cy="382588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8" name="Rectangle 99"/>
          <p:cNvSpPr>
            <a:spLocks noGrp="1" noChangeArrowheads="1"/>
          </p:cNvSpPr>
          <p:nvPr>
            <p:ph type="title"/>
          </p:nvPr>
        </p:nvSpPr>
        <p:spPr>
          <a:xfrm>
            <a:off x="323850" y="1989138"/>
            <a:ext cx="3251200" cy="5318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1800" b="0" smtClean="0">
                <a:solidFill>
                  <a:schemeClr val="tx1"/>
                </a:solidFill>
                <a:latin typeface="Calibri" pitchFamily="34" charset="0"/>
              </a:rPr>
              <a:t>Τέλος, η διαγραφή του 24*</a:t>
            </a:r>
            <a:br>
              <a:rPr lang="el-GR" sz="1800" b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l-GR" sz="1800" b="0" smtClean="0">
                <a:solidFill>
                  <a:schemeClr val="tx1"/>
                </a:solidFill>
                <a:latin typeface="Calibri" pitchFamily="34" charset="0"/>
              </a:rPr>
              <a:t>(συγχώνευση)</a:t>
            </a:r>
            <a:endParaRPr lang="en-GB" sz="1800" b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1000" name="Rectangle 101"/>
          <p:cNvSpPr>
            <a:spLocks noChangeArrowheads="1"/>
          </p:cNvSpPr>
          <p:nvPr/>
        </p:nvSpPr>
        <p:spPr bwMode="auto">
          <a:xfrm>
            <a:off x="1908175" y="3836988"/>
            <a:ext cx="534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 dirty="0">
                <a:solidFill>
                  <a:srgbClr val="000000"/>
                </a:solidFill>
              </a:rPr>
              <a:t>ρίζα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395288" y="1791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541203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09CC85-A51E-4481-940A-D8473B77EE7D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8192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2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27" name="Freeform 4"/>
          <p:cNvSpPr>
            <a:spLocks/>
          </p:cNvSpPr>
          <p:nvPr/>
        </p:nvSpPr>
        <p:spPr bwMode="auto">
          <a:xfrm>
            <a:off x="3492500" y="3800475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28" name="Freeform 5"/>
          <p:cNvSpPr>
            <a:spLocks/>
          </p:cNvSpPr>
          <p:nvPr/>
        </p:nvSpPr>
        <p:spPr bwMode="auto">
          <a:xfrm>
            <a:off x="3571875" y="380047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29" name="Freeform 6"/>
          <p:cNvSpPr>
            <a:spLocks/>
          </p:cNvSpPr>
          <p:nvPr/>
        </p:nvSpPr>
        <p:spPr bwMode="auto">
          <a:xfrm>
            <a:off x="3978275" y="380047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0" name="Freeform 7"/>
          <p:cNvSpPr>
            <a:spLocks/>
          </p:cNvSpPr>
          <p:nvPr/>
        </p:nvSpPr>
        <p:spPr bwMode="auto">
          <a:xfrm>
            <a:off x="4059238" y="380047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1" name="Freeform 8"/>
          <p:cNvSpPr>
            <a:spLocks/>
          </p:cNvSpPr>
          <p:nvPr/>
        </p:nvSpPr>
        <p:spPr bwMode="auto">
          <a:xfrm>
            <a:off x="4465638" y="380047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2" name="Freeform 9"/>
          <p:cNvSpPr>
            <a:spLocks/>
          </p:cNvSpPr>
          <p:nvPr/>
        </p:nvSpPr>
        <p:spPr bwMode="auto">
          <a:xfrm>
            <a:off x="4546600" y="380047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3" name="Freeform 10"/>
          <p:cNvSpPr>
            <a:spLocks/>
          </p:cNvSpPr>
          <p:nvPr/>
        </p:nvSpPr>
        <p:spPr bwMode="auto">
          <a:xfrm>
            <a:off x="4953000" y="380047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4" name="Freeform 11"/>
          <p:cNvSpPr>
            <a:spLocks/>
          </p:cNvSpPr>
          <p:nvPr/>
        </p:nvSpPr>
        <p:spPr bwMode="auto">
          <a:xfrm>
            <a:off x="5033963" y="380047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5" name="Freeform 12"/>
          <p:cNvSpPr>
            <a:spLocks/>
          </p:cNvSpPr>
          <p:nvPr/>
        </p:nvSpPr>
        <p:spPr bwMode="auto">
          <a:xfrm>
            <a:off x="5440363" y="3800475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6" name="Freeform 13"/>
          <p:cNvSpPr>
            <a:spLocks/>
          </p:cNvSpPr>
          <p:nvPr/>
        </p:nvSpPr>
        <p:spPr bwMode="auto">
          <a:xfrm>
            <a:off x="1371600" y="4568825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7" name="Freeform 14"/>
          <p:cNvSpPr>
            <a:spLocks/>
          </p:cNvSpPr>
          <p:nvPr/>
        </p:nvSpPr>
        <p:spPr bwMode="auto">
          <a:xfrm>
            <a:off x="1450975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8" name="Freeform 15"/>
          <p:cNvSpPr>
            <a:spLocks/>
          </p:cNvSpPr>
          <p:nvPr/>
        </p:nvSpPr>
        <p:spPr bwMode="auto">
          <a:xfrm>
            <a:off x="1857375" y="456882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9" name="Freeform 16"/>
          <p:cNvSpPr>
            <a:spLocks/>
          </p:cNvSpPr>
          <p:nvPr/>
        </p:nvSpPr>
        <p:spPr bwMode="auto">
          <a:xfrm>
            <a:off x="1938338" y="456882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0" name="Freeform 17"/>
          <p:cNvSpPr>
            <a:spLocks/>
          </p:cNvSpPr>
          <p:nvPr/>
        </p:nvSpPr>
        <p:spPr bwMode="auto">
          <a:xfrm>
            <a:off x="2344738" y="4568825"/>
            <a:ext cx="490537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1" name="Freeform 18"/>
          <p:cNvSpPr>
            <a:spLocks/>
          </p:cNvSpPr>
          <p:nvPr/>
        </p:nvSpPr>
        <p:spPr bwMode="auto">
          <a:xfrm>
            <a:off x="2425700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2" name="Freeform 19"/>
          <p:cNvSpPr>
            <a:spLocks/>
          </p:cNvSpPr>
          <p:nvPr/>
        </p:nvSpPr>
        <p:spPr bwMode="auto">
          <a:xfrm>
            <a:off x="2832100" y="456882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3" name="Freeform 20"/>
          <p:cNvSpPr>
            <a:spLocks/>
          </p:cNvSpPr>
          <p:nvPr/>
        </p:nvSpPr>
        <p:spPr bwMode="auto">
          <a:xfrm>
            <a:off x="2914650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4" name="Freeform 21"/>
          <p:cNvSpPr>
            <a:spLocks/>
          </p:cNvSpPr>
          <p:nvPr/>
        </p:nvSpPr>
        <p:spPr bwMode="auto">
          <a:xfrm>
            <a:off x="3319463" y="4568825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5" name="Freeform 22"/>
          <p:cNvSpPr>
            <a:spLocks/>
          </p:cNvSpPr>
          <p:nvPr/>
        </p:nvSpPr>
        <p:spPr bwMode="auto">
          <a:xfrm>
            <a:off x="5581650" y="456882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6" name="Freeform 23"/>
          <p:cNvSpPr>
            <a:spLocks/>
          </p:cNvSpPr>
          <p:nvPr/>
        </p:nvSpPr>
        <p:spPr bwMode="auto">
          <a:xfrm>
            <a:off x="5661025" y="4568825"/>
            <a:ext cx="3175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7" name="Freeform 24"/>
          <p:cNvSpPr>
            <a:spLocks/>
          </p:cNvSpPr>
          <p:nvPr/>
        </p:nvSpPr>
        <p:spPr bwMode="auto">
          <a:xfrm>
            <a:off x="6069013" y="4568825"/>
            <a:ext cx="487362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8" name="Freeform 25"/>
          <p:cNvSpPr>
            <a:spLocks/>
          </p:cNvSpPr>
          <p:nvPr/>
        </p:nvSpPr>
        <p:spPr bwMode="auto">
          <a:xfrm>
            <a:off x="6149975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9" name="Freeform 26"/>
          <p:cNvSpPr>
            <a:spLocks/>
          </p:cNvSpPr>
          <p:nvPr/>
        </p:nvSpPr>
        <p:spPr bwMode="auto">
          <a:xfrm>
            <a:off x="6554788" y="4568825"/>
            <a:ext cx="490537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0" name="Freeform 27"/>
          <p:cNvSpPr>
            <a:spLocks/>
          </p:cNvSpPr>
          <p:nvPr/>
        </p:nvSpPr>
        <p:spPr bwMode="auto">
          <a:xfrm>
            <a:off x="6635750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1" name="Freeform 28"/>
          <p:cNvSpPr>
            <a:spLocks/>
          </p:cNvSpPr>
          <p:nvPr/>
        </p:nvSpPr>
        <p:spPr bwMode="auto">
          <a:xfrm>
            <a:off x="7043738" y="4568825"/>
            <a:ext cx="487362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2" name="Freeform 29"/>
          <p:cNvSpPr>
            <a:spLocks/>
          </p:cNvSpPr>
          <p:nvPr/>
        </p:nvSpPr>
        <p:spPr bwMode="auto">
          <a:xfrm>
            <a:off x="7126288" y="456882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3" name="Freeform 30"/>
          <p:cNvSpPr>
            <a:spLocks/>
          </p:cNvSpPr>
          <p:nvPr/>
        </p:nvSpPr>
        <p:spPr bwMode="auto">
          <a:xfrm>
            <a:off x="7529513" y="4568825"/>
            <a:ext cx="84137" cy="404813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4" name="Freeform 31"/>
          <p:cNvSpPr>
            <a:spLocks/>
          </p:cNvSpPr>
          <p:nvPr/>
        </p:nvSpPr>
        <p:spPr bwMode="auto">
          <a:xfrm>
            <a:off x="2344738" y="4152900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5" name="Freeform 32"/>
          <p:cNvSpPr>
            <a:spLocks/>
          </p:cNvSpPr>
          <p:nvPr/>
        </p:nvSpPr>
        <p:spPr bwMode="auto">
          <a:xfrm>
            <a:off x="2344738" y="4491038"/>
            <a:ext cx="107950" cy="58737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6" name="Freeform 33"/>
          <p:cNvSpPr>
            <a:spLocks/>
          </p:cNvSpPr>
          <p:nvPr/>
        </p:nvSpPr>
        <p:spPr bwMode="auto">
          <a:xfrm>
            <a:off x="4008438" y="4162425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7" name="Freeform 34"/>
          <p:cNvSpPr>
            <a:spLocks/>
          </p:cNvSpPr>
          <p:nvPr/>
        </p:nvSpPr>
        <p:spPr bwMode="auto">
          <a:xfrm>
            <a:off x="5894388" y="4503738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8" name="Rectangle 35"/>
          <p:cNvSpPr>
            <a:spLocks noChangeArrowheads="1"/>
          </p:cNvSpPr>
          <p:nvPr/>
        </p:nvSpPr>
        <p:spPr bwMode="auto">
          <a:xfrm>
            <a:off x="2897188" y="3429000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ρίζα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81959" name="Rectangle 36"/>
          <p:cNvSpPr>
            <a:spLocks noChangeArrowheads="1"/>
          </p:cNvSpPr>
          <p:nvPr/>
        </p:nvSpPr>
        <p:spPr bwMode="auto">
          <a:xfrm>
            <a:off x="3622675" y="382746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22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1960" name="Rectangle 37"/>
          <p:cNvSpPr>
            <a:spLocks noChangeArrowheads="1"/>
          </p:cNvSpPr>
          <p:nvPr/>
        </p:nvSpPr>
        <p:spPr bwMode="auto">
          <a:xfrm>
            <a:off x="1966913" y="45958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81961" name="Rectangle 38"/>
          <p:cNvSpPr>
            <a:spLocks noChangeArrowheads="1"/>
          </p:cNvSpPr>
          <p:nvPr/>
        </p:nvSpPr>
        <p:spPr bwMode="auto">
          <a:xfrm>
            <a:off x="1501775" y="4595813"/>
            <a:ext cx="2762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1962" name="Rectangle 39"/>
          <p:cNvSpPr>
            <a:spLocks noChangeArrowheads="1"/>
          </p:cNvSpPr>
          <p:nvPr/>
        </p:nvSpPr>
        <p:spPr bwMode="auto">
          <a:xfrm>
            <a:off x="5692775" y="458470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30</a:t>
            </a:r>
            <a:endParaRPr lang="en-US" sz="1300" b="1"/>
          </a:p>
        </p:txBody>
      </p:sp>
      <p:sp>
        <p:nvSpPr>
          <p:cNvPr id="81963" name="Line 40"/>
          <p:cNvSpPr>
            <a:spLocks noChangeShapeType="1"/>
          </p:cNvSpPr>
          <p:nvPr/>
        </p:nvSpPr>
        <p:spPr bwMode="auto">
          <a:xfrm>
            <a:off x="3306763" y="3382963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64" name="Freeform 41"/>
          <p:cNvSpPr>
            <a:spLocks/>
          </p:cNvSpPr>
          <p:nvPr/>
        </p:nvSpPr>
        <p:spPr bwMode="auto">
          <a:xfrm>
            <a:off x="0" y="5437188"/>
            <a:ext cx="325438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5" name="Freeform 42"/>
          <p:cNvSpPr>
            <a:spLocks/>
          </p:cNvSpPr>
          <p:nvPr/>
        </p:nvSpPr>
        <p:spPr bwMode="auto">
          <a:xfrm>
            <a:off x="325438" y="5437188"/>
            <a:ext cx="323850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6" name="Freeform 43"/>
          <p:cNvSpPr>
            <a:spLocks/>
          </p:cNvSpPr>
          <p:nvPr/>
        </p:nvSpPr>
        <p:spPr bwMode="auto">
          <a:xfrm>
            <a:off x="649288" y="5437188"/>
            <a:ext cx="239712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7" name="Freeform 44"/>
          <p:cNvSpPr>
            <a:spLocks/>
          </p:cNvSpPr>
          <p:nvPr/>
        </p:nvSpPr>
        <p:spPr bwMode="auto">
          <a:xfrm>
            <a:off x="896938" y="5437188"/>
            <a:ext cx="258762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8" name="Rectangle 45"/>
          <p:cNvSpPr>
            <a:spLocks noChangeArrowheads="1"/>
          </p:cNvSpPr>
          <p:nvPr/>
        </p:nvSpPr>
        <p:spPr bwMode="auto">
          <a:xfrm>
            <a:off x="9525" y="541496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81969" name="Rectangle 46"/>
          <p:cNvSpPr>
            <a:spLocks noChangeArrowheads="1"/>
          </p:cNvSpPr>
          <p:nvPr/>
        </p:nvSpPr>
        <p:spPr bwMode="auto">
          <a:xfrm>
            <a:off x="334963" y="541496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81970" name="Freeform 47"/>
          <p:cNvSpPr>
            <a:spLocks/>
          </p:cNvSpPr>
          <p:nvPr/>
        </p:nvSpPr>
        <p:spPr bwMode="auto">
          <a:xfrm>
            <a:off x="2554288" y="5454650"/>
            <a:ext cx="325437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1" name="Freeform 48"/>
          <p:cNvSpPr>
            <a:spLocks/>
          </p:cNvSpPr>
          <p:nvPr/>
        </p:nvSpPr>
        <p:spPr bwMode="auto">
          <a:xfrm>
            <a:off x="2878138" y="5454650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2" name="Freeform 49"/>
          <p:cNvSpPr>
            <a:spLocks/>
          </p:cNvSpPr>
          <p:nvPr/>
        </p:nvSpPr>
        <p:spPr bwMode="auto">
          <a:xfrm>
            <a:off x="3203575" y="5454650"/>
            <a:ext cx="296863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3" name="Freeform 50"/>
          <p:cNvSpPr>
            <a:spLocks/>
          </p:cNvSpPr>
          <p:nvPr/>
        </p:nvSpPr>
        <p:spPr bwMode="auto">
          <a:xfrm>
            <a:off x="3498850" y="5454650"/>
            <a:ext cx="26987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4" name="Freeform 51"/>
          <p:cNvSpPr>
            <a:spLocks/>
          </p:cNvSpPr>
          <p:nvPr/>
        </p:nvSpPr>
        <p:spPr bwMode="auto">
          <a:xfrm>
            <a:off x="1230313" y="5445125"/>
            <a:ext cx="325437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5" name="Freeform 52"/>
          <p:cNvSpPr>
            <a:spLocks/>
          </p:cNvSpPr>
          <p:nvPr/>
        </p:nvSpPr>
        <p:spPr bwMode="auto">
          <a:xfrm>
            <a:off x="1554163" y="5445125"/>
            <a:ext cx="328612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6" name="Freeform 53"/>
          <p:cNvSpPr>
            <a:spLocks/>
          </p:cNvSpPr>
          <p:nvPr/>
        </p:nvSpPr>
        <p:spPr bwMode="auto">
          <a:xfrm>
            <a:off x="1881188" y="5445125"/>
            <a:ext cx="325437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7" name="Freeform 54"/>
          <p:cNvSpPr>
            <a:spLocks/>
          </p:cNvSpPr>
          <p:nvPr/>
        </p:nvSpPr>
        <p:spPr bwMode="auto">
          <a:xfrm>
            <a:off x="2205038" y="5445125"/>
            <a:ext cx="249237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8" name="Rectangle 55"/>
          <p:cNvSpPr>
            <a:spLocks noChangeArrowheads="1"/>
          </p:cNvSpPr>
          <p:nvPr/>
        </p:nvSpPr>
        <p:spPr bwMode="auto">
          <a:xfrm>
            <a:off x="2514600" y="54514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81979" name="Rectangle 56"/>
          <p:cNvSpPr>
            <a:spLocks noChangeArrowheads="1"/>
          </p:cNvSpPr>
          <p:nvPr/>
        </p:nvSpPr>
        <p:spPr bwMode="auto">
          <a:xfrm>
            <a:off x="2838450" y="54514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81980" name="Rectangle 57"/>
          <p:cNvSpPr>
            <a:spLocks noChangeArrowheads="1"/>
          </p:cNvSpPr>
          <p:nvPr/>
        </p:nvSpPr>
        <p:spPr bwMode="auto">
          <a:xfrm>
            <a:off x="1562100" y="54213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81981" name="Rectangle 58"/>
          <p:cNvSpPr>
            <a:spLocks noChangeArrowheads="1"/>
          </p:cNvSpPr>
          <p:nvPr/>
        </p:nvSpPr>
        <p:spPr bwMode="auto">
          <a:xfrm>
            <a:off x="1239838" y="54213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81982" name="Rectangle 59"/>
          <p:cNvSpPr>
            <a:spLocks noChangeArrowheads="1"/>
          </p:cNvSpPr>
          <p:nvPr/>
        </p:nvSpPr>
        <p:spPr bwMode="auto">
          <a:xfrm>
            <a:off x="1878013" y="54213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81983" name="Arc 60"/>
          <p:cNvSpPr>
            <a:spLocks/>
          </p:cNvSpPr>
          <p:nvPr/>
        </p:nvSpPr>
        <p:spPr bwMode="auto">
          <a:xfrm rot="-3180000">
            <a:off x="1146969" y="5231607"/>
            <a:ext cx="306387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4" name="Arc 61"/>
          <p:cNvSpPr>
            <a:spLocks/>
          </p:cNvSpPr>
          <p:nvPr/>
        </p:nvSpPr>
        <p:spPr bwMode="auto">
          <a:xfrm rot="-3180000">
            <a:off x="2376488" y="5241925"/>
            <a:ext cx="306387" cy="379413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5" name="Arc 62"/>
          <p:cNvSpPr>
            <a:spLocks/>
          </p:cNvSpPr>
          <p:nvPr/>
        </p:nvSpPr>
        <p:spPr bwMode="auto">
          <a:xfrm rot="-3180000">
            <a:off x="3747294" y="5212557"/>
            <a:ext cx="306387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6" name="Freeform 63"/>
          <p:cNvSpPr>
            <a:spLocks/>
          </p:cNvSpPr>
          <p:nvPr/>
        </p:nvSpPr>
        <p:spPr bwMode="auto">
          <a:xfrm>
            <a:off x="3802063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87" name="Freeform 64"/>
          <p:cNvSpPr>
            <a:spLocks/>
          </p:cNvSpPr>
          <p:nvPr/>
        </p:nvSpPr>
        <p:spPr bwMode="auto">
          <a:xfrm>
            <a:off x="4127500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88" name="Freeform 65"/>
          <p:cNvSpPr>
            <a:spLocks/>
          </p:cNvSpPr>
          <p:nvPr/>
        </p:nvSpPr>
        <p:spPr bwMode="auto">
          <a:xfrm>
            <a:off x="4452938" y="5464175"/>
            <a:ext cx="274637" cy="325438"/>
          </a:xfrm>
          <a:custGeom>
            <a:avLst/>
            <a:gdLst>
              <a:gd name="T0" fmla="*/ 0 w 204"/>
              <a:gd name="T1" fmla="*/ 2147483647 h 205"/>
              <a:gd name="T2" fmla="*/ 0 w 204"/>
              <a:gd name="T3" fmla="*/ 0 h 205"/>
              <a:gd name="T4" fmla="*/ 2147483647 w 204"/>
              <a:gd name="T5" fmla="*/ 0 h 205"/>
              <a:gd name="T6" fmla="*/ 2147483647 w 204"/>
              <a:gd name="T7" fmla="*/ 2147483647 h 205"/>
              <a:gd name="T8" fmla="*/ 0 w 204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89" name="Freeform 66"/>
          <p:cNvSpPr>
            <a:spLocks/>
          </p:cNvSpPr>
          <p:nvPr/>
        </p:nvSpPr>
        <p:spPr bwMode="auto">
          <a:xfrm>
            <a:off x="4735513" y="5464175"/>
            <a:ext cx="2127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0" name="Freeform 67"/>
          <p:cNvSpPr>
            <a:spLocks/>
          </p:cNvSpPr>
          <p:nvPr/>
        </p:nvSpPr>
        <p:spPr bwMode="auto">
          <a:xfrm>
            <a:off x="5021263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1" name="Freeform 68"/>
          <p:cNvSpPr>
            <a:spLocks/>
          </p:cNvSpPr>
          <p:nvPr/>
        </p:nvSpPr>
        <p:spPr bwMode="auto">
          <a:xfrm>
            <a:off x="5346700" y="5464175"/>
            <a:ext cx="325438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2" name="Freeform 69"/>
          <p:cNvSpPr>
            <a:spLocks/>
          </p:cNvSpPr>
          <p:nvPr/>
        </p:nvSpPr>
        <p:spPr bwMode="auto">
          <a:xfrm>
            <a:off x="5670550" y="5464175"/>
            <a:ext cx="327025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3" name="Freeform 70"/>
          <p:cNvSpPr>
            <a:spLocks/>
          </p:cNvSpPr>
          <p:nvPr/>
        </p:nvSpPr>
        <p:spPr bwMode="auto">
          <a:xfrm>
            <a:off x="5995988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4" name="Rectangle 71"/>
          <p:cNvSpPr>
            <a:spLocks noChangeArrowheads="1"/>
          </p:cNvSpPr>
          <p:nvPr/>
        </p:nvSpPr>
        <p:spPr bwMode="auto">
          <a:xfrm>
            <a:off x="3800475" y="544988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17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1995" name="Rectangle 72"/>
          <p:cNvSpPr>
            <a:spLocks noChangeArrowheads="1"/>
          </p:cNvSpPr>
          <p:nvPr/>
        </p:nvSpPr>
        <p:spPr bwMode="auto">
          <a:xfrm>
            <a:off x="4106863" y="54403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</a:t>
            </a:r>
            <a:r>
              <a:rPr lang="en-US" sz="1300" b="1"/>
              <a:t>*</a:t>
            </a:r>
          </a:p>
        </p:txBody>
      </p:sp>
      <p:sp>
        <p:nvSpPr>
          <p:cNvPr id="81996" name="Rectangle 73"/>
          <p:cNvSpPr>
            <a:spLocks noChangeArrowheads="1"/>
          </p:cNvSpPr>
          <p:nvPr/>
        </p:nvSpPr>
        <p:spPr bwMode="auto">
          <a:xfrm>
            <a:off x="4981575" y="54403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20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1997" name="Rectangle 74"/>
          <p:cNvSpPr>
            <a:spLocks noChangeArrowheads="1"/>
          </p:cNvSpPr>
          <p:nvPr/>
        </p:nvSpPr>
        <p:spPr bwMode="auto">
          <a:xfrm>
            <a:off x="5316538" y="54403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21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1998" name="Arc 75"/>
          <p:cNvSpPr>
            <a:spLocks/>
          </p:cNvSpPr>
          <p:nvPr/>
        </p:nvSpPr>
        <p:spPr bwMode="auto">
          <a:xfrm rot="-3180000">
            <a:off x="4861719" y="5241132"/>
            <a:ext cx="306387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81999" name="Group 76"/>
          <p:cNvGrpSpPr>
            <a:grpSpLocks/>
          </p:cNvGrpSpPr>
          <p:nvPr/>
        </p:nvGrpSpPr>
        <p:grpSpPr bwMode="auto">
          <a:xfrm>
            <a:off x="6245225" y="5268913"/>
            <a:ext cx="1468438" cy="501650"/>
            <a:chOff x="4324" y="2622"/>
            <a:chExt cx="925" cy="316"/>
          </a:xfrm>
        </p:grpSpPr>
        <p:sp>
          <p:nvSpPr>
            <p:cNvPr id="82025" name="Freeform 77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6" name="Freeform 78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7" name="Freeform 79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8" name="Freeform 80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9" name="Rectangle 81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 dirty="0">
                  <a:solidFill>
                    <a:srgbClr val="000000"/>
                  </a:solidFill>
                </a:rPr>
                <a:t>22</a:t>
              </a:r>
              <a:r>
                <a:rPr lang="en-US" sz="1300" b="1" dirty="0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2030" name="Rectangle 82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27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2031" name="Rectangle 83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2032" name="Rectangle 84"/>
            <p:cNvSpPr>
              <a:spLocks noChangeArrowheads="1"/>
            </p:cNvSpPr>
            <p:nvPr/>
          </p:nvSpPr>
          <p:spPr bwMode="auto">
            <a:xfrm>
              <a:off x="5017" y="2712"/>
              <a:ext cx="116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82033" name="Arc 85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2001" name="Rectangle 87"/>
          <p:cNvSpPr>
            <a:spLocks noChangeArrowheads="1"/>
          </p:cNvSpPr>
          <p:nvPr/>
        </p:nvSpPr>
        <p:spPr bwMode="auto">
          <a:xfrm>
            <a:off x="2449513" y="459263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</a:t>
            </a:r>
            <a:r>
              <a:rPr lang="el-GR" sz="1300" b="1">
                <a:solidFill>
                  <a:srgbClr val="000000"/>
                </a:solidFill>
              </a:rPr>
              <a:t>7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2002" name="Rectangle 88"/>
          <p:cNvSpPr>
            <a:spLocks noChangeArrowheads="1"/>
          </p:cNvSpPr>
          <p:nvPr/>
        </p:nvSpPr>
        <p:spPr bwMode="auto">
          <a:xfrm>
            <a:off x="2913063" y="458946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20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2003" name="Line 89"/>
          <p:cNvSpPr>
            <a:spLocks noChangeShapeType="1"/>
          </p:cNvSpPr>
          <p:nvPr/>
        </p:nvSpPr>
        <p:spPr bwMode="auto">
          <a:xfrm>
            <a:off x="2371725" y="4849813"/>
            <a:ext cx="88582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4" name="Line 90"/>
          <p:cNvSpPr>
            <a:spLocks noChangeShapeType="1"/>
          </p:cNvSpPr>
          <p:nvPr/>
        </p:nvSpPr>
        <p:spPr bwMode="auto">
          <a:xfrm flipH="1">
            <a:off x="838200" y="4840288"/>
            <a:ext cx="571500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5" name="Line 91"/>
          <p:cNvSpPr>
            <a:spLocks noChangeShapeType="1"/>
          </p:cNvSpPr>
          <p:nvPr/>
        </p:nvSpPr>
        <p:spPr bwMode="auto">
          <a:xfrm>
            <a:off x="1876425" y="4878388"/>
            <a:ext cx="21907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6" name="Line 92"/>
          <p:cNvSpPr>
            <a:spLocks noChangeShapeType="1"/>
          </p:cNvSpPr>
          <p:nvPr/>
        </p:nvSpPr>
        <p:spPr bwMode="auto">
          <a:xfrm>
            <a:off x="2867025" y="4811713"/>
            <a:ext cx="1552575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7" name="Line 93"/>
          <p:cNvSpPr>
            <a:spLocks noChangeShapeType="1"/>
          </p:cNvSpPr>
          <p:nvPr/>
        </p:nvSpPr>
        <p:spPr bwMode="auto">
          <a:xfrm>
            <a:off x="3362325" y="4792663"/>
            <a:ext cx="2562225" cy="590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grpSp>
        <p:nvGrpSpPr>
          <p:cNvPr id="82008" name="Group 94"/>
          <p:cNvGrpSpPr>
            <a:grpSpLocks/>
          </p:cNvGrpSpPr>
          <p:nvPr/>
        </p:nvGrpSpPr>
        <p:grpSpPr bwMode="auto">
          <a:xfrm>
            <a:off x="7612063" y="5265738"/>
            <a:ext cx="1531937" cy="501650"/>
            <a:chOff x="4324" y="2622"/>
            <a:chExt cx="965" cy="316"/>
          </a:xfrm>
        </p:grpSpPr>
        <p:sp>
          <p:nvSpPr>
            <p:cNvPr id="82016" name="Freeform 95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17" name="Freeform 96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18" name="Freeform 97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19" name="Freeform 98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0" name="Rectangle 99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82021" name="Rectangle 100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82022" name="Rectangle 101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82023" name="Rectangle 102"/>
            <p:cNvSpPr>
              <a:spLocks noChangeArrowheads="1"/>
            </p:cNvSpPr>
            <p:nvPr/>
          </p:nvSpPr>
          <p:spPr bwMode="auto">
            <a:xfrm>
              <a:off x="5017" y="2712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82024" name="Arc 103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2009" name="Line 104"/>
          <p:cNvSpPr>
            <a:spLocks noChangeShapeType="1"/>
          </p:cNvSpPr>
          <p:nvPr/>
        </p:nvSpPr>
        <p:spPr bwMode="auto">
          <a:xfrm>
            <a:off x="5619750" y="4840288"/>
            <a:ext cx="1476375" cy="590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10" name="Line 105"/>
          <p:cNvSpPr>
            <a:spLocks noChangeShapeType="1"/>
          </p:cNvSpPr>
          <p:nvPr/>
        </p:nvSpPr>
        <p:spPr bwMode="auto">
          <a:xfrm>
            <a:off x="6096000" y="4792663"/>
            <a:ext cx="2238375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11" name="Text Box 106"/>
          <p:cNvSpPr txBox="1">
            <a:spLocks noChangeArrowheads="1"/>
          </p:cNvSpPr>
          <p:nvPr/>
        </p:nvSpPr>
        <p:spPr bwMode="auto">
          <a:xfrm>
            <a:off x="827088" y="2205038"/>
            <a:ext cx="6550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Έστω στο παρακάτω δέντρο μετά από συγχώνευση φύλλων</a:t>
            </a:r>
          </a:p>
        </p:txBody>
      </p:sp>
      <p:sp>
        <p:nvSpPr>
          <p:cNvPr id="82012" name="Freeform 107"/>
          <p:cNvSpPr>
            <a:spLocks/>
          </p:cNvSpPr>
          <p:nvPr/>
        </p:nvSpPr>
        <p:spPr bwMode="auto">
          <a:xfrm>
            <a:off x="1025525" y="4011613"/>
            <a:ext cx="7072313" cy="1209675"/>
          </a:xfrm>
          <a:custGeom>
            <a:avLst/>
            <a:gdLst>
              <a:gd name="T0" fmla="*/ 2147483647 w 4455"/>
              <a:gd name="T1" fmla="*/ 2147483647 h 762"/>
              <a:gd name="T2" fmla="*/ 2147483647 w 4455"/>
              <a:gd name="T3" fmla="*/ 2147483647 h 762"/>
              <a:gd name="T4" fmla="*/ 2147483647 w 4455"/>
              <a:gd name="T5" fmla="*/ 2147483647 h 762"/>
              <a:gd name="T6" fmla="*/ 2147483647 w 4455"/>
              <a:gd name="T7" fmla="*/ 2147483647 h 762"/>
              <a:gd name="T8" fmla="*/ 2147483647 w 4455"/>
              <a:gd name="T9" fmla="*/ 2147483647 h 762"/>
              <a:gd name="T10" fmla="*/ 2147483647 w 4455"/>
              <a:gd name="T11" fmla="*/ 0 h 762"/>
              <a:gd name="T12" fmla="*/ 2147483647 w 4455"/>
              <a:gd name="T13" fmla="*/ 2147483647 h 762"/>
              <a:gd name="T14" fmla="*/ 2147483647 w 4455"/>
              <a:gd name="T15" fmla="*/ 2147483647 h 762"/>
              <a:gd name="T16" fmla="*/ 2147483647 w 4455"/>
              <a:gd name="T17" fmla="*/ 2147483647 h 762"/>
              <a:gd name="T18" fmla="*/ 2147483647 w 4455"/>
              <a:gd name="T19" fmla="*/ 2147483647 h 762"/>
              <a:gd name="T20" fmla="*/ 2147483647 w 4455"/>
              <a:gd name="T21" fmla="*/ 2147483647 h 762"/>
              <a:gd name="T22" fmla="*/ 2147483647 w 4455"/>
              <a:gd name="T23" fmla="*/ 2147483647 h 762"/>
              <a:gd name="T24" fmla="*/ 2147483647 w 4455"/>
              <a:gd name="T25" fmla="*/ 2147483647 h 762"/>
              <a:gd name="T26" fmla="*/ 2147483647 w 4455"/>
              <a:gd name="T27" fmla="*/ 2147483647 h 762"/>
              <a:gd name="T28" fmla="*/ 2147483647 w 4455"/>
              <a:gd name="T29" fmla="*/ 2147483647 h 762"/>
              <a:gd name="T30" fmla="*/ 2147483647 w 4455"/>
              <a:gd name="T31" fmla="*/ 2147483647 h 762"/>
              <a:gd name="T32" fmla="*/ 2147483647 w 4455"/>
              <a:gd name="T33" fmla="*/ 2147483647 h 762"/>
              <a:gd name="T34" fmla="*/ 2147483647 w 4455"/>
              <a:gd name="T35" fmla="*/ 2147483647 h 762"/>
              <a:gd name="T36" fmla="*/ 2147483647 w 4455"/>
              <a:gd name="T37" fmla="*/ 2147483647 h 762"/>
              <a:gd name="T38" fmla="*/ 2147483647 w 4455"/>
              <a:gd name="T39" fmla="*/ 2147483647 h 762"/>
              <a:gd name="T40" fmla="*/ 2147483647 w 4455"/>
              <a:gd name="T41" fmla="*/ 2147483647 h 762"/>
              <a:gd name="T42" fmla="*/ 2147483647 w 4455"/>
              <a:gd name="T43" fmla="*/ 2147483647 h 762"/>
              <a:gd name="T44" fmla="*/ 2147483647 w 4455"/>
              <a:gd name="T45" fmla="*/ 2147483647 h 762"/>
              <a:gd name="T46" fmla="*/ 2147483647 w 4455"/>
              <a:gd name="T47" fmla="*/ 2147483647 h 762"/>
              <a:gd name="T48" fmla="*/ 2147483647 w 4455"/>
              <a:gd name="T49" fmla="*/ 2147483647 h 762"/>
              <a:gd name="T50" fmla="*/ 2147483647 w 4455"/>
              <a:gd name="T51" fmla="*/ 2147483647 h 762"/>
              <a:gd name="T52" fmla="*/ 2147483647 w 4455"/>
              <a:gd name="T53" fmla="*/ 2147483647 h 762"/>
              <a:gd name="T54" fmla="*/ 2147483647 w 4455"/>
              <a:gd name="T55" fmla="*/ 2147483647 h 762"/>
              <a:gd name="T56" fmla="*/ 2147483647 w 4455"/>
              <a:gd name="T57" fmla="*/ 2147483647 h 762"/>
              <a:gd name="T58" fmla="*/ 2147483647 w 4455"/>
              <a:gd name="T59" fmla="*/ 2147483647 h 762"/>
              <a:gd name="T60" fmla="*/ 2147483647 w 4455"/>
              <a:gd name="T61" fmla="*/ 2147483647 h 762"/>
              <a:gd name="T62" fmla="*/ 2147483647 w 4455"/>
              <a:gd name="T63" fmla="*/ 2147483647 h 762"/>
              <a:gd name="T64" fmla="*/ 2147483647 w 4455"/>
              <a:gd name="T65" fmla="*/ 2147483647 h 762"/>
              <a:gd name="T66" fmla="*/ 2147483647 w 4455"/>
              <a:gd name="T67" fmla="*/ 2147483647 h 762"/>
              <a:gd name="T68" fmla="*/ 2147483647 w 4455"/>
              <a:gd name="T69" fmla="*/ 2147483647 h 762"/>
              <a:gd name="T70" fmla="*/ 2147483647 w 4455"/>
              <a:gd name="T71" fmla="*/ 2147483647 h 762"/>
              <a:gd name="T72" fmla="*/ 2147483647 w 4455"/>
              <a:gd name="T73" fmla="*/ 2147483647 h 762"/>
              <a:gd name="T74" fmla="*/ 2147483647 w 4455"/>
              <a:gd name="T75" fmla="*/ 2147483647 h 762"/>
              <a:gd name="T76" fmla="*/ 2147483647 w 4455"/>
              <a:gd name="T77" fmla="*/ 2147483647 h 762"/>
              <a:gd name="T78" fmla="*/ 2147483647 w 4455"/>
              <a:gd name="T79" fmla="*/ 2147483647 h 762"/>
              <a:gd name="T80" fmla="*/ 2147483647 w 4455"/>
              <a:gd name="T81" fmla="*/ 2147483647 h 762"/>
              <a:gd name="T82" fmla="*/ 2147483647 w 4455"/>
              <a:gd name="T83" fmla="*/ 2147483647 h 762"/>
              <a:gd name="T84" fmla="*/ 2147483647 w 4455"/>
              <a:gd name="T85" fmla="*/ 2147483647 h 762"/>
              <a:gd name="T86" fmla="*/ 2147483647 w 4455"/>
              <a:gd name="T87" fmla="*/ 2147483647 h 762"/>
              <a:gd name="T88" fmla="*/ 2147483647 w 4455"/>
              <a:gd name="T89" fmla="*/ 2147483647 h 762"/>
              <a:gd name="T90" fmla="*/ 2147483647 w 4455"/>
              <a:gd name="T91" fmla="*/ 2147483647 h 762"/>
              <a:gd name="T92" fmla="*/ 2147483647 w 4455"/>
              <a:gd name="T93" fmla="*/ 2147483647 h 76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4455"/>
              <a:gd name="T142" fmla="*/ 0 h 762"/>
              <a:gd name="T143" fmla="*/ 4455 w 4455"/>
              <a:gd name="T144" fmla="*/ 762 h 76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4455" h="762">
                <a:moveTo>
                  <a:pt x="944" y="72"/>
                </a:moveTo>
                <a:cubicBezTo>
                  <a:pt x="873" y="48"/>
                  <a:pt x="775" y="56"/>
                  <a:pt x="710" y="54"/>
                </a:cubicBezTo>
                <a:cubicBezTo>
                  <a:pt x="677" y="47"/>
                  <a:pt x="651" y="35"/>
                  <a:pt x="620" y="24"/>
                </a:cubicBezTo>
                <a:cubicBezTo>
                  <a:pt x="595" y="15"/>
                  <a:pt x="567" y="12"/>
                  <a:pt x="542" y="6"/>
                </a:cubicBezTo>
                <a:cubicBezTo>
                  <a:pt x="511" y="11"/>
                  <a:pt x="488" y="22"/>
                  <a:pt x="458" y="30"/>
                </a:cubicBezTo>
                <a:cubicBezTo>
                  <a:pt x="410" y="24"/>
                  <a:pt x="367" y="8"/>
                  <a:pt x="320" y="0"/>
                </a:cubicBezTo>
                <a:cubicBezTo>
                  <a:pt x="260" y="6"/>
                  <a:pt x="198" y="3"/>
                  <a:pt x="140" y="18"/>
                </a:cubicBezTo>
                <a:cubicBezTo>
                  <a:pt x="86" y="83"/>
                  <a:pt x="69" y="142"/>
                  <a:pt x="32" y="216"/>
                </a:cubicBezTo>
                <a:cubicBezTo>
                  <a:pt x="0" y="375"/>
                  <a:pt x="16" y="461"/>
                  <a:pt x="92" y="588"/>
                </a:cubicBezTo>
                <a:cubicBezTo>
                  <a:pt x="126" y="645"/>
                  <a:pt x="150" y="728"/>
                  <a:pt x="224" y="750"/>
                </a:cubicBezTo>
                <a:cubicBezTo>
                  <a:pt x="245" y="756"/>
                  <a:pt x="268" y="758"/>
                  <a:pt x="290" y="762"/>
                </a:cubicBezTo>
                <a:cubicBezTo>
                  <a:pt x="416" y="758"/>
                  <a:pt x="533" y="746"/>
                  <a:pt x="656" y="720"/>
                </a:cubicBezTo>
                <a:cubicBezTo>
                  <a:pt x="672" y="717"/>
                  <a:pt x="688" y="711"/>
                  <a:pt x="704" y="708"/>
                </a:cubicBezTo>
                <a:cubicBezTo>
                  <a:pt x="736" y="703"/>
                  <a:pt x="800" y="696"/>
                  <a:pt x="800" y="696"/>
                </a:cubicBezTo>
                <a:cubicBezTo>
                  <a:pt x="867" y="677"/>
                  <a:pt x="937" y="676"/>
                  <a:pt x="1004" y="654"/>
                </a:cubicBezTo>
                <a:cubicBezTo>
                  <a:pt x="1058" y="613"/>
                  <a:pt x="995" y="655"/>
                  <a:pt x="1058" y="630"/>
                </a:cubicBezTo>
                <a:cubicBezTo>
                  <a:pt x="1069" y="626"/>
                  <a:pt x="1118" y="592"/>
                  <a:pt x="1124" y="588"/>
                </a:cubicBezTo>
                <a:cubicBezTo>
                  <a:pt x="1164" y="561"/>
                  <a:pt x="1210" y="545"/>
                  <a:pt x="1256" y="534"/>
                </a:cubicBezTo>
                <a:cubicBezTo>
                  <a:pt x="1323" y="551"/>
                  <a:pt x="1392" y="555"/>
                  <a:pt x="1460" y="570"/>
                </a:cubicBezTo>
                <a:cubicBezTo>
                  <a:pt x="1574" y="594"/>
                  <a:pt x="1692" y="622"/>
                  <a:pt x="1808" y="636"/>
                </a:cubicBezTo>
                <a:cubicBezTo>
                  <a:pt x="1861" y="671"/>
                  <a:pt x="1939" y="666"/>
                  <a:pt x="2000" y="678"/>
                </a:cubicBezTo>
                <a:cubicBezTo>
                  <a:pt x="2040" y="686"/>
                  <a:pt x="2074" y="706"/>
                  <a:pt x="2114" y="714"/>
                </a:cubicBezTo>
                <a:cubicBezTo>
                  <a:pt x="2187" y="730"/>
                  <a:pt x="2263" y="732"/>
                  <a:pt x="2336" y="744"/>
                </a:cubicBezTo>
                <a:cubicBezTo>
                  <a:pt x="2528" y="741"/>
                  <a:pt x="2676" y="742"/>
                  <a:pt x="2852" y="720"/>
                </a:cubicBezTo>
                <a:cubicBezTo>
                  <a:pt x="2919" y="695"/>
                  <a:pt x="3002" y="685"/>
                  <a:pt x="3074" y="684"/>
                </a:cubicBezTo>
                <a:cubicBezTo>
                  <a:pt x="3406" y="680"/>
                  <a:pt x="3738" y="680"/>
                  <a:pt x="4070" y="678"/>
                </a:cubicBezTo>
                <a:cubicBezTo>
                  <a:pt x="4103" y="665"/>
                  <a:pt x="4140" y="664"/>
                  <a:pt x="4172" y="648"/>
                </a:cubicBezTo>
                <a:cubicBezTo>
                  <a:pt x="4217" y="626"/>
                  <a:pt x="4263" y="604"/>
                  <a:pt x="4310" y="588"/>
                </a:cubicBezTo>
                <a:cubicBezTo>
                  <a:pt x="4338" y="566"/>
                  <a:pt x="4369" y="536"/>
                  <a:pt x="4400" y="516"/>
                </a:cubicBezTo>
                <a:cubicBezTo>
                  <a:pt x="4424" y="475"/>
                  <a:pt x="4436" y="428"/>
                  <a:pt x="4454" y="384"/>
                </a:cubicBezTo>
                <a:cubicBezTo>
                  <a:pt x="4450" y="313"/>
                  <a:pt x="4455" y="277"/>
                  <a:pt x="4418" y="222"/>
                </a:cubicBezTo>
                <a:cubicBezTo>
                  <a:pt x="4406" y="175"/>
                  <a:pt x="4389" y="130"/>
                  <a:pt x="4340" y="114"/>
                </a:cubicBezTo>
                <a:cubicBezTo>
                  <a:pt x="4265" y="118"/>
                  <a:pt x="4186" y="117"/>
                  <a:pt x="4112" y="132"/>
                </a:cubicBezTo>
                <a:cubicBezTo>
                  <a:pt x="4038" y="147"/>
                  <a:pt x="3971" y="168"/>
                  <a:pt x="3896" y="174"/>
                </a:cubicBezTo>
                <a:cubicBezTo>
                  <a:pt x="3847" y="190"/>
                  <a:pt x="3791" y="197"/>
                  <a:pt x="3740" y="204"/>
                </a:cubicBezTo>
                <a:cubicBezTo>
                  <a:pt x="3645" y="236"/>
                  <a:pt x="3517" y="226"/>
                  <a:pt x="3428" y="228"/>
                </a:cubicBezTo>
                <a:cubicBezTo>
                  <a:pt x="3304" y="249"/>
                  <a:pt x="3189" y="275"/>
                  <a:pt x="3062" y="282"/>
                </a:cubicBezTo>
                <a:cubicBezTo>
                  <a:pt x="2939" y="300"/>
                  <a:pt x="2820" y="332"/>
                  <a:pt x="2696" y="342"/>
                </a:cubicBezTo>
                <a:cubicBezTo>
                  <a:pt x="2640" y="361"/>
                  <a:pt x="2581" y="367"/>
                  <a:pt x="2522" y="372"/>
                </a:cubicBezTo>
                <a:cubicBezTo>
                  <a:pt x="2464" y="370"/>
                  <a:pt x="2406" y="370"/>
                  <a:pt x="2348" y="366"/>
                </a:cubicBezTo>
                <a:cubicBezTo>
                  <a:pt x="2288" y="362"/>
                  <a:pt x="2222" y="341"/>
                  <a:pt x="2162" y="330"/>
                </a:cubicBezTo>
                <a:cubicBezTo>
                  <a:pt x="2026" y="305"/>
                  <a:pt x="1892" y="278"/>
                  <a:pt x="1754" y="264"/>
                </a:cubicBezTo>
                <a:cubicBezTo>
                  <a:pt x="1613" y="229"/>
                  <a:pt x="1469" y="203"/>
                  <a:pt x="1328" y="168"/>
                </a:cubicBezTo>
                <a:cubicBezTo>
                  <a:pt x="1286" y="157"/>
                  <a:pt x="1252" y="140"/>
                  <a:pt x="1208" y="132"/>
                </a:cubicBezTo>
                <a:cubicBezTo>
                  <a:pt x="1149" y="122"/>
                  <a:pt x="1091" y="110"/>
                  <a:pt x="1034" y="96"/>
                </a:cubicBezTo>
                <a:cubicBezTo>
                  <a:pt x="1017" y="92"/>
                  <a:pt x="934" y="80"/>
                  <a:pt x="926" y="72"/>
                </a:cubicBezTo>
                <a:cubicBezTo>
                  <a:pt x="922" y="68"/>
                  <a:pt x="938" y="72"/>
                  <a:pt x="944" y="72"/>
                </a:cubicBezTo>
                <a:close/>
              </a:path>
            </a:pathLst>
          </a:custGeom>
          <a:noFill/>
          <a:ln w="9525" cap="flat" cmpd="sng">
            <a:solidFill>
              <a:schemeClr val="accent6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13" name="Text Box 108"/>
          <p:cNvSpPr txBox="1">
            <a:spLocks noChangeArrowheads="1"/>
          </p:cNvSpPr>
          <p:nvPr/>
        </p:nvSpPr>
        <p:spPr bwMode="auto">
          <a:xfrm>
            <a:off x="6334125" y="3811588"/>
            <a:ext cx="1724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ανακατανομή</a:t>
            </a:r>
          </a:p>
        </p:txBody>
      </p:sp>
      <p:sp>
        <p:nvSpPr>
          <p:cNvPr id="82014" name="Line 109"/>
          <p:cNvSpPr>
            <a:spLocks noChangeShapeType="1"/>
          </p:cNvSpPr>
          <p:nvPr/>
        </p:nvSpPr>
        <p:spPr bwMode="auto">
          <a:xfrm>
            <a:off x="6896100" y="4087813"/>
            <a:ext cx="47625" cy="2000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15" name="Text Box 110"/>
          <p:cNvSpPr txBox="1">
            <a:spLocks noChangeArrowheads="1"/>
          </p:cNvSpPr>
          <p:nvPr/>
        </p:nvSpPr>
        <p:spPr bwMode="auto">
          <a:xfrm>
            <a:off x="684213" y="1628775"/>
            <a:ext cx="338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 ανακατανομής</a:t>
            </a:r>
          </a:p>
        </p:txBody>
      </p:sp>
      <p:sp>
        <p:nvSpPr>
          <p:cNvPr id="114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679032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F5793D-227D-4E50-96D2-F189A3641C6D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44038" name="Text Box 3"/>
          <p:cNvSpPr txBox="1">
            <a:spLocks noChangeArrowheads="1"/>
          </p:cNvSpPr>
          <p:nvPr/>
        </p:nvSpPr>
        <p:spPr bwMode="auto">
          <a:xfrm>
            <a:off x="362146" y="1439945"/>
            <a:ext cx="838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Β-δέντρο τάξεως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order) p </a:t>
            </a:r>
            <a:r>
              <a:rPr lang="el-GR" sz="2400" dirty="0">
                <a:latin typeface="Calibri" pitchFamily="34" charset="0"/>
              </a:rPr>
              <a:t>ορίζεται ως εξής:</a:t>
            </a:r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228600" y="2057400"/>
            <a:ext cx="89154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1. </a:t>
            </a:r>
            <a:r>
              <a:rPr lang="en-US" sz="1800" dirty="0" err="1">
                <a:latin typeface="Calibri" pitchFamily="34" charset="0"/>
              </a:rPr>
              <a:t>Κάθε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u="sng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εσωτερικός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u="sng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κόμβος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είναι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της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μορφής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&lt;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&lt;K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&gt;, 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&lt;K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&gt;, … &lt;K</a:t>
            </a:r>
            <a:r>
              <a:rPr lang="en-US" sz="1800" b="1" baseline="-25000" dirty="0"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&gt;,  </a:t>
            </a:r>
            <a:r>
              <a:rPr lang="en-US" sz="18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&gt;,</a:t>
            </a:r>
            <a:r>
              <a:rPr lang="en-US" sz="1800" dirty="0">
                <a:latin typeface="Calibri" pitchFamily="34" charset="0"/>
              </a:rPr>
              <a:t> q &lt; p, </a:t>
            </a:r>
            <a:r>
              <a:rPr lang="el-GR" sz="1800" dirty="0">
                <a:latin typeface="Calibri" pitchFamily="34" charset="0"/>
              </a:rPr>
              <a:t>όπου 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δέντρου,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τιμή αναζήτησης, </a:t>
            </a:r>
            <a:r>
              <a:rPr lang="en-US" sz="1800" b="1" dirty="0" err="1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 err="1">
                <a:solidFill>
                  <a:srgbClr val="990000"/>
                </a:solidFill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δεδομένων</a:t>
            </a:r>
          </a:p>
        </p:txBody>
      </p:sp>
      <p:sp>
        <p:nvSpPr>
          <p:cNvPr id="44040" name="Text Box 5"/>
          <p:cNvSpPr txBox="1">
            <a:spLocks noChangeArrowheads="1"/>
          </p:cNvSpPr>
          <p:nvPr/>
        </p:nvSpPr>
        <p:spPr bwMode="auto">
          <a:xfrm>
            <a:off x="247650" y="5191125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2. Σε κάθε κόμβο Κ</a:t>
            </a:r>
            <a:r>
              <a:rPr lang="el-GR" baseline="-25000">
                <a:latin typeface="Calibri" pitchFamily="34" charset="0"/>
              </a:rPr>
              <a:t>1</a:t>
            </a:r>
            <a:r>
              <a:rPr lang="el-GR" sz="1800">
                <a:latin typeface="Calibri" pitchFamily="34" charset="0"/>
              </a:rPr>
              <a:t> &lt; Κ</a:t>
            </a:r>
            <a:r>
              <a:rPr lang="el-GR" baseline="-25000">
                <a:latin typeface="Calibri" pitchFamily="34" charset="0"/>
              </a:rPr>
              <a:t>2</a:t>
            </a:r>
            <a:r>
              <a:rPr lang="el-GR" sz="1800">
                <a:latin typeface="Calibri" pitchFamily="34" charset="0"/>
              </a:rPr>
              <a:t> &lt; … Κ </a:t>
            </a:r>
            <a:r>
              <a:rPr lang="en-US" sz="2400" baseline="-25000">
                <a:latin typeface="Calibri" pitchFamily="34" charset="0"/>
              </a:rPr>
              <a:t>q -1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44041" name="Text Box 6"/>
          <p:cNvSpPr txBox="1">
            <a:spLocks noChangeArrowheads="1"/>
          </p:cNvSpPr>
          <p:nvPr/>
        </p:nvSpPr>
        <p:spPr bwMode="auto">
          <a:xfrm>
            <a:off x="228600" y="563880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3. Για όλες τις τιμές X στο υποδέντρο που δείχνει το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ισχύει Κ</a:t>
            </a:r>
            <a:r>
              <a:rPr lang="en-US" sz="2400" baseline="-25000">
                <a:latin typeface="Calibri" pitchFamily="34" charset="0"/>
              </a:rPr>
              <a:t>j-1</a:t>
            </a:r>
            <a:r>
              <a:rPr lang="en-US" sz="1800">
                <a:latin typeface="Calibri" pitchFamily="34" charset="0"/>
              </a:rPr>
              <a:t> &lt; X &lt; 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1 &lt; </a:t>
            </a:r>
            <a:r>
              <a:rPr lang="en-US" sz="1800">
                <a:latin typeface="Calibri" pitchFamily="34" charset="0"/>
              </a:rPr>
              <a:t>j &lt; q, X &lt; 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</a:t>
            </a:r>
            <a:r>
              <a:rPr lang="en-US" sz="1800">
                <a:latin typeface="Calibri" pitchFamily="34" charset="0"/>
              </a:rPr>
              <a:t>j =1, </a:t>
            </a:r>
            <a:r>
              <a:rPr lang="el-GR" sz="1800">
                <a:latin typeface="Calibri" pitchFamily="34" charset="0"/>
              </a:rPr>
              <a:t>και Κ</a:t>
            </a:r>
            <a:r>
              <a:rPr lang="el-GR" sz="2400" baseline="-25000">
                <a:latin typeface="Calibri" pitchFamily="34" charset="0"/>
              </a:rPr>
              <a:t>j -1</a:t>
            </a:r>
            <a:r>
              <a:rPr lang="el-GR" sz="1800">
                <a:latin typeface="Calibri" pitchFamily="34" charset="0"/>
              </a:rPr>
              <a:t> &lt; Χ για </a:t>
            </a:r>
            <a:r>
              <a:rPr lang="en-US" sz="1800">
                <a:latin typeface="Calibri" pitchFamily="34" charset="0"/>
              </a:rPr>
              <a:t>j = q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44042" name="AutoShape 7"/>
          <p:cNvSpPr>
            <a:spLocks noChangeArrowheads="1"/>
          </p:cNvSpPr>
          <p:nvPr/>
        </p:nvSpPr>
        <p:spPr bwMode="auto">
          <a:xfrm>
            <a:off x="914400" y="39624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3" name="AutoShape 8"/>
          <p:cNvSpPr>
            <a:spLocks noChangeArrowheads="1"/>
          </p:cNvSpPr>
          <p:nvPr/>
        </p:nvSpPr>
        <p:spPr bwMode="auto">
          <a:xfrm>
            <a:off x="6858000" y="40386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4" name="AutoShape 9"/>
          <p:cNvSpPr>
            <a:spLocks noChangeArrowheads="1"/>
          </p:cNvSpPr>
          <p:nvPr/>
        </p:nvSpPr>
        <p:spPr bwMode="auto">
          <a:xfrm>
            <a:off x="4267200" y="41148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157" name="Text Box 10"/>
          <p:cNvSpPr txBox="1">
            <a:spLocks noChangeArrowheads="1"/>
          </p:cNvSpPr>
          <p:nvPr/>
        </p:nvSpPr>
        <p:spPr bwMode="auto">
          <a:xfrm>
            <a:off x="1828800" y="3276600"/>
            <a:ext cx="640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</a:t>
            </a:r>
            <a:r>
              <a:rPr lang="en-US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1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 K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sz="1800" b="1" dirty="0">
                <a:solidFill>
                  <a:srgbClr val="990000"/>
                </a:solidFill>
                <a:latin typeface="Times New Roman" pitchFamily="18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   ...   </a:t>
            </a:r>
            <a:r>
              <a:rPr lang="el-GR" dirty="0" smtClean="0">
                <a:latin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</a:rPr>
              <a:t>K</a:t>
            </a:r>
            <a:r>
              <a:rPr lang="en-US" sz="2400" baseline="-25000" dirty="0" smtClean="0">
                <a:latin typeface="Times New Roman" pitchFamily="18" charset="0"/>
              </a:rPr>
              <a:t>j-1 </a:t>
            </a:r>
            <a:r>
              <a:rPr lang="en-US" sz="1800" b="1" dirty="0">
                <a:solidFill>
                  <a:srgbClr val="990000"/>
                </a:solidFill>
                <a:latin typeface="Times New Roman" pitchFamily="18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Times New Roman" pitchFamily="18" charset="0"/>
              </a:rPr>
              <a:t>j-1</a:t>
            </a:r>
            <a:r>
              <a:rPr lang="en-US" dirty="0">
                <a:latin typeface="Times New Roman" pitchFamily="18" charset="0"/>
              </a:rPr>
              <a:t>  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</a:t>
            </a:r>
            <a:r>
              <a:rPr lang="en-US" sz="2400" baseline="-25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j</a:t>
            </a:r>
            <a:r>
              <a:rPr lang="en-US" dirty="0">
                <a:latin typeface="Times New Roman" pitchFamily="18" charset="0"/>
              </a:rPr>
              <a:t> …     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</a:t>
            </a:r>
            <a:r>
              <a:rPr lang="en-US" sz="24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q-1</a:t>
            </a:r>
            <a:r>
              <a:rPr lang="el-GR" sz="24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aseline="-25000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sz="2400" baseline="-25000" dirty="0">
                <a:latin typeface="Times New Roman" pitchFamily="18" charset="0"/>
              </a:rPr>
              <a:t>q-1 </a:t>
            </a:r>
            <a:r>
              <a:rPr lang="en-US" sz="1800" b="1" dirty="0">
                <a:solidFill>
                  <a:srgbClr val="990000"/>
                </a:solidFill>
                <a:latin typeface="Times New Roman" pitchFamily="18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Times New Roman" pitchFamily="18" charset="0"/>
              </a:rPr>
              <a:t>q-1</a:t>
            </a:r>
            <a:r>
              <a:rPr lang="en-US" sz="1800" b="1" baseline="-25000" dirty="0">
                <a:latin typeface="Times New Roman" pitchFamily="18" charset="0"/>
              </a:rPr>
              <a:t> </a:t>
            </a:r>
            <a:r>
              <a:rPr lang="el-GR" sz="1800" b="1" baseline="-25000" dirty="0" smtClean="0">
                <a:latin typeface="Times New Roman" pitchFamily="18" charset="0"/>
              </a:rPr>
              <a:t>    </a:t>
            </a:r>
            <a:r>
              <a:rPr lang="en-US" sz="1800" b="1" baseline="-25000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 </a:t>
            </a:r>
            <a:r>
              <a:rPr lang="en-US" sz="2400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q</a:t>
            </a:r>
            <a:endParaRPr lang="el-GR" sz="2400" baseline="-25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4046" name="Rectangle 11"/>
          <p:cNvSpPr>
            <a:spLocks noChangeArrowheads="1"/>
          </p:cNvSpPr>
          <p:nvPr/>
        </p:nvSpPr>
        <p:spPr bwMode="auto">
          <a:xfrm>
            <a:off x="1752600" y="3200400"/>
            <a:ext cx="586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7" name="Line 12"/>
          <p:cNvSpPr>
            <a:spLocks noChangeShapeType="1"/>
          </p:cNvSpPr>
          <p:nvPr/>
        </p:nvSpPr>
        <p:spPr bwMode="auto">
          <a:xfrm flipH="1">
            <a:off x="1600200" y="3733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8" name="Line 13"/>
          <p:cNvSpPr>
            <a:spLocks noChangeShapeType="1"/>
          </p:cNvSpPr>
          <p:nvPr/>
        </p:nvSpPr>
        <p:spPr bwMode="auto">
          <a:xfrm>
            <a:off x="47244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9" name="Text Box 14"/>
          <p:cNvSpPr txBox="1">
            <a:spLocks noChangeArrowheads="1"/>
          </p:cNvSpPr>
          <p:nvPr/>
        </p:nvSpPr>
        <p:spPr bwMode="auto">
          <a:xfrm>
            <a:off x="457200" y="48768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X &lt; K</a:t>
            </a:r>
            <a:r>
              <a:rPr lang="el-GR" baseline="-25000">
                <a:latin typeface="Times New Roman" pitchFamily="18" charset="0"/>
              </a:rPr>
              <a:t>1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4050" name="Text Box 15"/>
          <p:cNvSpPr txBox="1">
            <a:spLocks noChangeArrowheads="1"/>
          </p:cNvSpPr>
          <p:nvPr/>
        </p:nvSpPr>
        <p:spPr bwMode="auto">
          <a:xfrm>
            <a:off x="4267200" y="5029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baseline="-25000">
                <a:latin typeface="Times New Roman" pitchFamily="18" charset="0"/>
              </a:rPr>
              <a:t>j-1</a:t>
            </a:r>
            <a:r>
              <a:rPr lang="el-GR" sz="1800">
                <a:latin typeface="Times New Roman" pitchFamily="18" charset="0"/>
              </a:rPr>
              <a:t>&lt; X &lt; K</a:t>
            </a:r>
            <a:r>
              <a:rPr lang="el-GR" baseline="-25000">
                <a:latin typeface="Times New Roman" pitchFamily="18" charset="0"/>
              </a:rPr>
              <a:t>j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4051" name="Text Box 16"/>
          <p:cNvSpPr txBox="1">
            <a:spLocks noChangeArrowheads="1"/>
          </p:cNvSpPr>
          <p:nvPr/>
        </p:nvSpPr>
        <p:spPr bwMode="auto">
          <a:xfrm>
            <a:off x="6400800" y="4953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sz="2400" baseline="-25000">
                <a:latin typeface="Times New Roman" pitchFamily="18" charset="0"/>
              </a:rPr>
              <a:t>q-1</a:t>
            </a:r>
            <a:r>
              <a:rPr lang="el-GR" sz="1800">
                <a:latin typeface="Times New Roman" pitchFamily="18" charset="0"/>
              </a:rPr>
              <a:t> &lt; X</a:t>
            </a:r>
          </a:p>
        </p:txBody>
      </p:sp>
      <p:sp>
        <p:nvSpPr>
          <p:cNvPr id="44052" name="Rectangle 17"/>
          <p:cNvSpPr>
            <a:spLocks noChangeArrowheads="1"/>
          </p:cNvSpPr>
          <p:nvPr/>
        </p:nvSpPr>
        <p:spPr bwMode="auto">
          <a:xfrm>
            <a:off x="2286000" y="3276600"/>
            <a:ext cx="685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3" name="Rectangle 18"/>
          <p:cNvSpPr>
            <a:spLocks noChangeArrowheads="1"/>
          </p:cNvSpPr>
          <p:nvPr/>
        </p:nvSpPr>
        <p:spPr bwMode="auto">
          <a:xfrm>
            <a:off x="3505200" y="3276600"/>
            <a:ext cx="990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4" name="Rectangle 19"/>
          <p:cNvSpPr>
            <a:spLocks noChangeArrowheads="1"/>
          </p:cNvSpPr>
          <p:nvPr/>
        </p:nvSpPr>
        <p:spPr bwMode="auto">
          <a:xfrm>
            <a:off x="5943600" y="3276600"/>
            <a:ext cx="1143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5" name="Line 20"/>
          <p:cNvSpPr>
            <a:spLocks noChangeShapeType="1"/>
          </p:cNvSpPr>
          <p:nvPr/>
        </p:nvSpPr>
        <p:spPr bwMode="auto">
          <a:xfrm flipH="1">
            <a:off x="7315200" y="37338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6" name="Text Box 21"/>
          <p:cNvSpPr txBox="1">
            <a:spLocks noChangeArrowheads="1"/>
          </p:cNvSpPr>
          <p:nvPr/>
        </p:nvSpPr>
        <p:spPr bwMode="auto">
          <a:xfrm>
            <a:off x="2268538" y="4005263"/>
            <a:ext cx="1655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>
                <a:solidFill>
                  <a:srgbClr val="CC0000"/>
                </a:solidFill>
                <a:latin typeface="Calibri" pitchFamily="34" charset="0"/>
              </a:rPr>
              <a:t>Συμβολισμός </a:t>
            </a:r>
            <a:r>
              <a:rPr lang="en-US" sz="1400" b="1">
                <a:solidFill>
                  <a:srgbClr val="CC0000"/>
                </a:solidFill>
                <a:latin typeface="Calibri" pitchFamily="34" charset="0"/>
              </a:rPr>
              <a:t>K</a:t>
            </a:r>
            <a:r>
              <a:rPr lang="en-US" sz="1400" b="1" baseline="-25000">
                <a:solidFill>
                  <a:srgbClr val="CC0000"/>
                </a:solidFill>
                <a:latin typeface="Calibri" pitchFamily="34" charset="0"/>
              </a:rPr>
              <a:t>i</a:t>
            </a:r>
            <a:r>
              <a:rPr lang="el-GR" sz="1400" b="1">
                <a:solidFill>
                  <a:srgbClr val="CC0000"/>
                </a:solidFill>
                <a:latin typeface="Calibri" pitchFamily="34" charset="0"/>
              </a:rPr>
              <a:t>*</a:t>
            </a:r>
          </a:p>
        </p:txBody>
      </p:sp>
      <p:sp>
        <p:nvSpPr>
          <p:cNvPr id="44057" name="Line 22"/>
          <p:cNvSpPr>
            <a:spLocks noChangeShapeType="1"/>
          </p:cNvSpPr>
          <p:nvPr/>
        </p:nvSpPr>
        <p:spPr bwMode="auto">
          <a:xfrm>
            <a:off x="2555875" y="3644900"/>
            <a:ext cx="215900" cy="360363"/>
          </a:xfrm>
          <a:prstGeom prst="line">
            <a:avLst/>
          </a:prstGeom>
          <a:noFill/>
          <a:ln w="19050">
            <a:solidFill>
              <a:srgbClr val="CC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75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23252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A73C6A-D79C-47E9-AF72-3A56AF13D806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8295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951" name="Freeform 4"/>
          <p:cNvSpPr>
            <a:spLocks/>
          </p:cNvSpPr>
          <p:nvPr/>
        </p:nvSpPr>
        <p:spPr bwMode="auto">
          <a:xfrm>
            <a:off x="3492500" y="269398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2" name="Freeform 5"/>
          <p:cNvSpPr>
            <a:spLocks/>
          </p:cNvSpPr>
          <p:nvPr/>
        </p:nvSpPr>
        <p:spPr bwMode="auto">
          <a:xfrm>
            <a:off x="3571875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3" name="Freeform 6"/>
          <p:cNvSpPr>
            <a:spLocks/>
          </p:cNvSpPr>
          <p:nvPr/>
        </p:nvSpPr>
        <p:spPr bwMode="auto">
          <a:xfrm>
            <a:off x="3978275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4" name="Freeform 7"/>
          <p:cNvSpPr>
            <a:spLocks/>
          </p:cNvSpPr>
          <p:nvPr/>
        </p:nvSpPr>
        <p:spPr bwMode="auto">
          <a:xfrm>
            <a:off x="4059238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5" name="Freeform 8"/>
          <p:cNvSpPr>
            <a:spLocks/>
          </p:cNvSpPr>
          <p:nvPr/>
        </p:nvSpPr>
        <p:spPr bwMode="auto">
          <a:xfrm>
            <a:off x="4465638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6" name="Freeform 9"/>
          <p:cNvSpPr>
            <a:spLocks/>
          </p:cNvSpPr>
          <p:nvPr/>
        </p:nvSpPr>
        <p:spPr bwMode="auto">
          <a:xfrm>
            <a:off x="4546600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7" name="Freeform 10"/>
          <p:cNvSpPr>
            <a:spLocks/>
          </p:cNvSpPr>
          <p:nvPr/>
        </p:nvSpPr>
        <p:spPr bwMode="auto">
          <a:xfrm>
            <a:off x="4953000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8" name="Freeform 11"/>
          <p:cNvSpPr>
            <a:spLocks/>
          </p:cNvSpPr>
          <p:nvPr/>
        </p:nvSpPr>
        <p:spPr bwMode="auto">
          <a:xfrm>
            <a:off x="5033963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9" name="Freeform 12"/>
          <p:cNvSpPr>
            <a:spLocks/>
          </p:cNvSpPr>
          <p:nvPr/>
        </p:nvSpPr>
        <p:spPr bwMode="auto">
          <a:xfrm>
            <a:off x="5440363" y="269398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0" name="Freeform 13"/>
          <p:cNvSpPr>
            <a:spLocks/>
          </p:cNvSpPr>
          <p:nvPr/>
        </p:nvSpPr>
        <p:spPr bwMode="auto">
          <a:xfrm>
            <a:off x="1371600" y="346233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1" name="Freeform 14"/>
          <p:cNvSpPr>
            <a:spLocks/>
          </p:cNvSpPr>
          <p:nvPr/>
        </p:nvSpPr>
        <p:spPr bwMode="auto">
          <a:xfrm>
            <a:off x="1450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2" name="Freeform 15"/>
          <p:cNvSpPr>
            <a:spLocks/>
          </p:cNvSpPr>
          <p:nvPr/>
        </p:nvSpPr>
        <p:spPr bwMode="auto">
          <a:xfrm>
            <a:off x="1857375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3" name="Freeform 16"/>
          <p:cNvSpPr>
            <a:spLocks/>
          </p:cNvSpPr>
          <p:nvPr/>
        </p:nvSpPr>
        <p:spPr bwMode="auto">
          <a:xfrm>
            <a:off x="193833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4" name="Freeform 17"/>
          <p:cNvSpPr>
            <a:spLocks/>
          </p:cNvSpPr>
          <p:nvPr/>
        </p:nvSpPr>
        <p:spPr bwMode="auto">
          <a:xfrm>
            <a:off x="2344738" y="3462338"/>
            <a:ext cx="490537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5" name="Freeform 18"/>
          <p:cNvSpPr>
            <a:spLocks/>
          </p:cNvSpPr>
          <p:nvPr/>
        </p:nvSpPr>
        <p:spPr bwMode="auto">
          <a:xfrm>
            <a:off x="242570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6" name="Freeform 19"/>
          <p:cNvSpPr>
            <a:spLocks/>
          </p:cNvSpPr>
          <p:nvPr/>
        </p:nvSpPr>
        <p:spPr bwMode="auto">
          <a:xfrm>
            <a:off x="283210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7" name="Freeform 20"/>
          <p:cNvSpPr>
            <a:spLocks/>
          </p:cNvSpPr>
          <p:nvPr/>
        </p:nvSpPr>
        <p:spPr bwMode="auto">
          <a:xfrm>
            <a:off x="29146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8" name="Freeform 21"/>
          <p:cNvSpPr>
            <a:spLocks/>
          </p:cNvSpPr>
          <p:nvPr/>
        </p:nvSpPr>
        <p:spPr bwMode="auto">
          <a:xfrm>
            <a:off x="3319463" y="346233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9" name="Freeform 22"/>
          <p:cNvSpPr>
            <a:spLocks/>
          </p:cNvSpPr>
          <p:nvPr/>
        </p:nvSpPr>
        <p:spPr bwMode="auto">
          <a:xfrm>
            <a:off x="558165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0" name="Freeform 23"/>
          <p:cNvSpPr>
            <a:spLocks/>
          </p:cNvSpPr>
          <p:nvPr/>
        </p:nvSpPr>
        <p:spPr bwMode="auto">
          <a:xfrm>
            <a:off x="5661025" y="3462338"/>
            <a:ext cx="3175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1" name="Freeform 24"/>
          <p:cNvSpPr>
            <a:spLocks/>
          </p:cNvSpPr>
          <p:nvPr/>
        </p:nvSpPr>
        <p:spPr bwMode="auto">
          <a:xfrm>
            <a:off x="6069013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2" name="Freeform 25"/>
          <p:cNvSpPr>
            <a:spLocks/>
          </p:cNvSpPr>
          <p:nvPr/>
        </p:nvSpPr>
        <p:spPr bwMode="auto">
          <a:xfrm>
            <a:off x="6149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3" name="Freeform 26"/>
          <p:cNvSpPr>
            <a:spLocks/>
          </p:cNvSpPr>
          <p:nvPr/>
        </p:nvSpPr>
        <p:spPr bwMode="auto">
          <a:xfrm>
            <a:off x="6554788" y="3462338"/>
            <a:ext cx="490537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4" name="Freeform 27"/>
          <p:cNvSpPr>
            <a:spLocks/>
          </p:cNvSpPr>
          <p:nvPr/>
        </p:nvSpPr>
        <p:spPr bwMode="auto">
          <a:xfrm>
            <a:off x="66357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5" name="Freeform 28"/>
          <p:cNvSpPr>
            <a:spLocks/>
          </p:cNvSpPr>
          <p:nvPr/>
        </p:nvSpPr>
        <p:spPr bwMode="auto">
          <a:xfrm>
            <a:off x="7043738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6" name="Freeform 29"/>
          <p:cNvSpPr>
            <a:spLocks/>
          </p:cNvSpPr>
          <p:nvPr/>
        </p:nvSpPr>
        <p:spPr bwMode="auto">
          <a:xfrm>
            <a:off x="712628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7" name="Freeform 30"/>
          <p:cNvSpPr>
            <a:spLocks/>
          </p:cNvSpPr>
          <p:nvPr/>
        </p:nvSpPr>
        <p:spPr bwMode="auto">
          <a:xfrm>
            <a:off x="7529513" y="3462338"/>
            <a:ext cx="84137" cy="404812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8" name="Freeform 31"/>
          <p:cNvSpPr>
            <a:spLocks/>
          </p:cNvSpPr>
          <p:nvPr/>
        </p:nvSpPr>
        <p:spPr bwMode="auto">
          <a:xfrm>
            <a:off x="2344738" y="3046413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9" name="Freeform 32"/>
          <p:cNvSpPr>
            <a:spLocks/>
          </p:cNvSpPr>
          <p:nvPr/>
        </p:nvSpPr>
        <p:spPr bwMode="auto">
          <a:xfrm>
            <a:off x="2344738" y="3384550"/>
            <a:ext cx="107950" cy="58738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0" name="Freeform 33"/>
          <p:cNvSpPr>
            <a:spLocks/>
          </p:cNvSpPr>
          <p:nvPr/>
        </p:nvSpPr>
        <p:spPr bwMode="auto">
          <a:xfrm>
            <a:off x="4008438" y="3055938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1" name="Freeform 34"/>
          <p:cNvSpPr>
            <a:spLocks/>
          </p:cNvSpPr>
          <p:nvPr/>
        </p:nvSpPr>
        <p:spPr bwMode="auto">
          <a:xfrm>
            <a:off x="5894388" y="3397250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2" name="Rectangle 35"/>
          <p:cNvSpPr>
            <a:spLocks noChangeArrowheads="1"/>
          </p:cNvSpPr>
          <p:nvPr/>
        </p:nvSpPr>
        <p:spPr bwMode="auto">
          <a:xfrm>
            <a:off x="2897188" y="2322513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ρίζα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82983" name="Rectangle 36"/>
          <p:cNvSpPr>
            <a:spLocks noChangeArrowheads="1"/>
          </p:cNvSpPr>
          <p:nvPr/>
        </p:nvSpPr>
        <p:spPr bwMode="auto">
          <a:xfrm>
            <a:off x="3622675" y="272097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17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2984" name="Rectangle 37"/>
          <p:cNvSpPr>
            <a:spLocks noChangeArrowheads="1"/>
          </p:cNvSpPr>
          <p:nvPr/>
        </p:nvSpPr>
        <p:spPr bwMode="auto">
          <a:xfrm>
            <a:off x="1966913" y="348932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82985" name="Rectangle 38"/>
          <p:cNvSpPr>
            <a:spLocks noChangeArrowheads="1"/>
          </p:cNvSpPr>
          <p:nvPr/>
        </p:nvSpPr>
        <p:spPr bwMode="auto">
          <a:xfrm>
            <a:off x="1501775" y="3489325"/>
            <a:ext cx="2762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2986" name="Rectangle 39"/>
          <p:cNvSpPr>
            <a:spLocks noChangeArrowheads="1"/>
          </p:cNvSpPr>
          <p:nvPr/>
        </p:nvSpPr>
        <p:spPr bwMode="auto">
          <a:xfrm>
            <a:off x="5692775" y="34782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20</a:t>
            </a:r>
            <a:endParaRPr lang="en-US" sz="1300" b="1"/>
          </a:p>
        </p:txBody>
      </p:sp>
      <p:sp>
        <p:nvSpPr>
          <p:cNvPr id="82987" name="Line 40"/>
          <p:cNvSpPr>
            <a:spLocks noChangeShapeType="1"/>
          </p:cNvSpPr>
          <p:nvPr/>
        </p:nvSpPr>
        <p:spPr bwMode="auto">
          <a:xfrm>
            <a:off x="3306763" y="2276475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988" name="Freeform 41"/>
          <p:cNvSpPr>
            <a:spLocks/>
          </p:cNvSpPr>
          <p:nvPr/>
        </p:nvSpPr>
        <p:spPr bwMode="auto">
          <a:xfrm>
            <a:off x="0" y="4330700"/>
            <a:ext cx="325438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9" name="Freeform 42"/>
          <p:cNvSpPr>
            <a:spLocks/>
          </p:cNvSpPr>
          <p:nvPr/>
        </p:nvSpPr>
        <p:spPr bwMode="auto">
          <a:xfrm>
            <a:off x="325438" y="4330700"/>
            <a:ext cx="323850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0" name="Freeform 43"/>
          <p:cNvSpPr>
            <a:spLocks/>
          </p:cNvSpPr>
          <p:nvPr/>
        </p:nvSpPr>
        <p:spPr bwMode="auto">
          <a:xfrm>
            <a:off x="649288" y="4330700"/>
            <a:ext cx="239712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1" name="Freeform 44"/>
          <p:cNvSpPr>
            <a:spLocks/>
          </p:cNvSpPr>
          <p:nvPr/>
        </p:nvSpPr>
        <p:spPr bwMode="auto">
          <a:xfrm>
            <a:off x="896938" y="4330700"/>
            <a:ext cx="258762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2" name="Rectangle 45"/>
          <p:cNvSpPr>
            <a:spLocks noChangeArrowheads="1"/>
          </p:cNvSpPr>
          <p:nvPr/>
        </p:nvSpPr>
        <p:spPr bwMode="auto">
          <a:xfrm>
            <a:off x="9525" y="430847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82993" name="Rectangle 46"/>
          <p:cNvSpPr>
            <a:spLocks noChangeArrowheads="1"/>
          </p:cNvSpPr>
          <p:nvPr/>
        </p:nvSpPr>
        <p:spPr bwMode="auto">
          <a:xfrm>
            <a:off x="334963" y="430847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82994" name="Freeform 47"/>
          <p:cNvSpPr>
            <a:spLocks/>
          </p:cNvSpPr>
          <p:nvPr/>
        </p:nvSpPr>
        <p:spPr bwMode="auto">
          <a:xfrm>
            <a:off x="2554288" y="4348163"/>
            <a:ext cx="325437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5" name="Freeform 48"/>
          <p:cNvSpPr>
            <a:spLocks/>
          </p:cNvSpPr>
          <p:nvPr/>
        </p:nvSpPr>
        <p:spPr bwMode="auto">
          <a:xfrm>
            <a:off x="2878138" y="4348163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6" name="Freeform 49"/>
          <p:cNvSpPr>
            <a:spLocks/>
          </p:cNvSpPr>
          <p:nvPr/>
        </p:nvSpPr>
        <p:spPr bwMode="auto">
          <a:xfrm>
            <a:off x="3203575" y="4348163"/>
            <a:ext cx="296863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7" name="Freeform 50"/>
          <p:cNvSpPr>
            <a:spLocks/>
          </p:cNvSpPr>
          <p:nvPr/>
        </p:nvSpPr>
        <p:spPr bwMode="auto">
          <a:xfrm>
            <a:off x="3498850" y="4348163"/>
            <a:ext cx="26987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8" name="Freeform 51"/>
          <p:cNvSpPr>
            <a:spLocks/>
          </p:cNvSpPr>
          <p:nvPr/>
        </p:nvSpPr>
        <p:spPr bwMode="auto">
          <a:xfrm>
            <a:off x="1230313" y="4338638"/>
            <a:ext cx="325437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9" name="Freeform 52"/>
          <p:cNvSpPr>
            <a:spLocks/>
          </p:cNvSpPr>
          <p:nvPr/>
        </p:nvSpPr>
        <p:spPr bwMode="auto">
          <a:xfrm>
            <a:off x="1554163" y="4338638"/>
            <a:ext cx="328612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00" name="Freeform 53"/>
          <p:cNvSpPr>
            <a:spLocks/>
          </p:cNvSpPr>
          <p:nvPr/>
        </p:nvSpPr>
        <p:spPr bwMode="auto">
          <a:xfrm>
            <a:off x="1881188" y="4338638"/>
            <a:ext cx="325437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01" name="Freeform 54"/>
          <p:cNvSpPr>
            <a:spLocks/>
          </p:cNvSpPr>
          <p:nvPr/>
        </p:nvSpPr>
        <p:spPr bwMode="auto">
          <a:xfrm>
            <a:off x="2205038" y="4338638"/>
            <a:ext cx="249237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02" name="Rectangle 55"/>
          <p:cNvSpPr>
            <a:spLocks noChangeArrowheads="1"/>
          </p:cNvSpPr>
          <p:nvPr/>
        </p:nvSpPr>
        <p:spPr bwMode="auto">
          <a:xfrm>
            <a:off x="2514600" y="434498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83003" name="Rectangle 56"/>
          <p:cNvSpPr>
            <a:spLocks noChangeArrowheads="1"/>
          </p:cNvSpPr>
          <p:nvPr/>
        </p:nvSpPr>
        <p:spPr bwMode="auto">
          <a:xfrm>
            <a:off x="2838450" y="434498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83004" name="Rectangle 57"/>
          <p:cNvSpPr>
            <a:spLocks noChangeArrowheads="1"/>
          </p:cNvSpPr>
          <p:nvPr/>
        </p:nvSpPr>
        <p:spPr bwMode="auto">
          <a:xfrm>
            <a:off x="1562100" y="43148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83005" name="Rectangle 58"/>
          <p:cNvSpPr>
            <a:spLocks noChangeArrowheads="1"/>
          </p:cNvSpPr>
          <p:nvPr/>
        </p:nvSpPr>
        <p:spPr bwMode="auto">
          <a:xfrm>
            <a:off x="1239838" y="43148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83006" name="Rectangle 59"/>
          <p:cNvSpPr>
            <a:spLocks noChangeArrowheads="1"/>
          </p:cNvSpPr>
          <p:nvPr/>
        </p:nvSpPr>
        <p:spPr bwMode="auto">
          <a:xfrm>
            <a:off x="1878013" y="43148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83007" name="Arc 60"/>
          <p:cNvSpPr>
            <a:spLocks/>
          </p:cNvSpPr>
          <p:nvPr/>
        </p:nvSpPr>
        <p:spPr bwMode="auto">
          <a:xfrm rot="-3180000">
            <a:off x="1146969" y="412511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008" name="Arc 61"/>
          <p:cNvSpPr>
            <a:spLocks/>
          </p:cNvSpPr>
          <p:nvPr/>
        </p:nvSpPr>
        <p:spPr bwMode="auto">
          <a:xfrm rot="-3180000">
            <a:off x="2376488" y="4135437"/>
            <a:ext cx="306388" cy="379413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009" name="Arc 62"/>
          <p:cNvSpPr>
            <a:spLocks/>
          </p:cNvSpPr>
          <p:nvPr/>
        </p:nvSpPr>
        <p:spPr bwMode="auto">
          <a:xfrm rot="-3180000">
            <a:off x="3747294" y="410606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010" name="Freeform 63"/>
          <p:cNvSpPr>
            <a:spLocks/>
          </p:cNvSpPr>
          <p:nvPr/>
        </p:nvSpPr>
        <p:spPr bwMode="auto">
          <a:xfrm>
            <a:off x="3802063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1" name="Freeform 64"/>
          <p:cNvSpPr>
            <a:spLocks/>
          </p:cNvSpPr>
          <p:nvPr/>
        </p:nvSpPr>
        <p:spPr bwMode="auto">
          <a:xfrm>
            <a:off x="4127500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2" name="Freeform 65"/>
          <p:cNvSpPr>
            <a:spLocks/>
          </p:cNvSpPr>
          <p:nvPr/>
        </p:nvSpPr>
        <p:spPr bwMode="auto">
          <a:xfrm>
            <a:off x="4452938" y="4357688"/>
            <a:ext cx="274637" cy="325437"/>
          </a:xfrm>
          <a:custGeom>
            <a:avLst/>
            <a:gdLst>
              <a:gd name="T0" fmla="*/ 0 w 204"/>
              <a:gd name="T1" fmla="*/ 2147483647 h 205"/>
              <a:gd name="T2" fmla="*/ 0 w 204"/>
              <a:gd name="T3" fmla="*/ 0 h 205"/>
              <a:gd name="T4" fmla="*/ 2147483647 w 204"/>
              <a:gd name="T5" fmla="*/ 0 h 205"/>
              <a:gd name="T6" fmla="*/ 2147483647 w 204"/>
              <a:gd name="T7" fmla="*/ 2147483647 h 205"/>
              <a:gd name="T8" fmla="*/ 0 w 204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3" name="Freeform 66"/>
          <p:cNvSpPr>
            <a:spLocks/>
          </p:cNvSpPr>
          <p:nvPr/>
        </p:nvSpPr>
        <p:spPr bwMode="auto">
          <a:xfrm>
            <a:off x="4735513" y="4357688"/>
            <a:ext cx="2127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4" name="Freeform 67"/>
          <p:cNvSpPr>
            <a:spLocks/>
          </p:cNvSpPr>
          <p:nvPr/>
        </p:nvSpPr>
        <p:spPr bwMode="auto">
          <a:xfrm>
            <a:off x="5021263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5" name="Freeform 68"/>
          <p:cNvSpPr>
            <a:spLocks/>
          </p:cNvSpPr>
          <p:nvPr/>
        </p:nvSpPr>
        <p:spPr bwMode="auto">
          <a:xfrm>
            <a:off x="5346700" y="4357688"/>
            <a:ext cx="325438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6" name="Freeform 69"/>
          <p:cNvSpPr>
            <a:spLocks/>
          </p:cNvSpPr>
          <p:nvPr/>
        </p:nvSpPr>
        <p:spPr bwMode="auto">
          <a:xfrm>
            <a:off x="5670550" y="4357688"/>
            <a:ext cx="327025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7" name="Freeform 70"/>
          <p:cNvSpPr>
            <a:spLocks/>
          </p:cNvSpPr>
          <p:nvPr/>
        </p:nvSpPr>
        <p:spPr bwMode="auto">
          <a:xfrm>
            <a:off x="5995988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8" name="Rectangle 71"/>
          <p:cNvSpPr>
            <a:spLocks noChangeArrowheads="1"/>
          </p:cNvSpPr>
          <p:nvPr/>
        </p:nvSpPr>
        <p:spPr bwMode="auto">
          <a:xfrm>
            <a:off x="3800475" y="434340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17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3019" name="Rectangle 72"/>
          <p:cNvSpPr>
            <a:spLocks noChangeArrowheads="1"/>
          </p:cNvSpPr>
          <p:nvPr/>
        </p:nvSpPr>
        <p:spPr bwMode="auto">
          <a:xfrm>
            <a:off x="4106863" y="43338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</a:t>
            </a:r>
            <a:r>
              <a:rPr lang="en-US" sz="1300" b="1"/>
              <a:t>*</a:t>
            </a:r>
          </a:p>
        </p:txBody>
      </p:sp>
      <p:sp>
        <p:nvSpPr>
          <p:cNvPr id="83020" name="Rectangle 73"/>
          <p:cNvSpPr>
            <a:spLocks noChangeArrowheads="1"/>
          </p:cNvSpPr>
          <p:nvPr/>
        </p:nvSpPr>
        <p:spPr bwMode="auto">
          <a:xfrm>
            <a:off x="4981575" y="43338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20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3021" name="Rectangle 74"/>
          <p:cNvSpPr>
            <a:spLocks noChangeArrowheads="1"/>
          </p:cNvSpPr>
          <p:nvPr/>
        </p:nvSpPr>
        <p:spPr bwMode="auto">
          <a:xfrm>
            <a:off x="5316538" y="43338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21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3022" name="Arc 75"/>
          <p:cNvSpPr>
            <a:spLocks/>
          </p:cNvSpPr>
          <p:nvPr/>
        </p:nvSpPr>
        <p:spPr bwMode="auto">
          <a:xfrm rot="-3180000">
            <a:off x="4861719" y="413464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83023" name="Group 76"/>
          <p:cNvGrpSpPr>
            <a:grpSpLocks/>
          </p:cNvGrpSpPr>
          <p:nvPr/>
        </p:nvGrpSpPr>
        <p:grpSpPr bwMode="auto">
          <a:xfrm>
            <a:off x="6245226" y="4162433"/>
            <a:ext cx="1468438" cy="501651"/>
            <a:chOff x="4324" y="2622"/>
            <a:chExt cx="925" cy="316"/>
          </a:xfrm>
        </p:grpSpPr>
        <p:sp>
          <p:nvSpPr>
            <p:cNvPr id="83044" name="Freeform 77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5" name="Freeform 78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6" name="Freeform 79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7" name="Freeform 80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8" name="Rectangle 81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 dirty="0">
                  <a:solidFill>
                    <a:srgbClr val="000000"/>
                  </a:solidFill>
                </a:rPr>
                <a:t>22</a:t>
              </a:r>
              <a:r>
                <a:rPr lang="en-US" sz="1300" b="1" dirty="0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3049" name="Rectangle 82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27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3050" name="Rectangle 83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3051" name="Rectangle 84"/>
            <p:cNvSpPr>
              <a:spLocks noChangeArrowheads="1"/>
            </p:cNvSpPr>
            <p:nvPr/>
          </p:nvSpPr>
          <p:spPr bwMode="auto">
            <a:xfrm>
              <a:off x="5017" y="2712"/>
              <a:ext cx="116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83052" name="Arc 85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3025" name="Line 87"/>
          <p:cNvSpPr>
            <a:spLocks noChangeShapeType="1"/>
          </p:cNvSpPr>
          <p:nvPr/>
        </p:nvSpPr>
        <p:spPr bwMode="auto">
          <a:xfrm>
            <a:off x="2371725" y="3743325"/>
            <a:ext cx="88582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26" name="Line 88"/>
          <p:cNvSpPr>
            <a:spLocks noChangeShapeType="1"/>
          </p:cNvSpPr>
          <p:nvPr/>
        </p:nvSpPr>
        <p:spPr bwMode="auto">
          <a:xfrm flipH="1">
            <a:off x="838200" y="3733800"/>
            <a:ext cx="571500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27" name="Line 89"/>
          <p:cNvSpPr>
            <a:spLocks noChangeShapeType="1"/>
          </p:cNvSpPr>
          <p:nvPr/>
        </p:nvSpPr>
        <p:spPr bwMode="auto">
          <a:xfrm>
            <a:off x="1876425" y="3771900"/>
            <a:ext cx="21907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grpSp>
        <p:nvGrpSpPr>
          <p:cNvPr id="83028" name="Group 90"/>
          <p:cNvGrpSpPr>
            <a:grpSpLocks/>
          </p:cNvGrpSpPr>
          <p:nvPr/>
        </p:nvGrpSpPr>
        <p:grpSpPr bwMode="auto">
          <a:xfrm>
            <a:off x="7612063" y="4159250"/>
            <a:ext cx="1531937" cy="501650"/>
            <a:chOff x="4324" y="2622"/>
            <a:chExt cx="965" cy="316"/>
          </a:xfrm>
        </p:grpSpPr>
        <p:sp>
          <p:nvSpPr>
            <p:cNvPr id="83035" name="Freeform 91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6" name="Freeform 92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7" name="Freeform 93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8" name="Freeform 94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9" name="Rectangle 95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83040" name="Rectangle 96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83041" name="Rectangle 97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83042" name="Rectangle 98"/>
            <p:cNvSpPr>
              <a:spLocks noChangeArrowheads="1"/>
            </p:cNvSpPr>
            <p:nvPr/>
          </p:nvSpPr>
          <p:spPr bwMode="auto">
            <a:xfrm>
              <a:off x="5017" y="2712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83043" name="Arc 99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3029" name="Rectangle 100"/>
          <p:cNvSpPr>
            <a:spLocks noChangeArrowheads="1"/>
          </p:cNvSpPr>
          <p:nvPr/>
        </p:nvSpPr>
        <p:spPr bwMode="auto">
          <a:xfrm>
            <a:off x="6156325" y="349408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22</a:t>
            </a:r>
            <a:endParaRPr lang="en-US" sz="1300" b="1"/>
          </a:p>
        </p:txBody>
      </p:sp>
      <p:sp>
        <p:nvSpPr>
          <p:cNvPr id="83030" name="Rectangle 101"/>
          <p:cNvSpPr>
            <a:spLocks noChangeArrowheads="1"/>
          </p:cNvSpPr>
          <p:nvPr/>
        </p:nvSpPr>
        <p:spPr bwMode="auto">
          <a:xfrm>
            <a:off x="6648450" y="348138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30</a:t>
            </a:r>
            <a:endParaRPr lang="en-US" sz="1300" b="1"/>
          </a:p>
        </p:txBody>
      </p:sp>
      <p:sp>
        <p:nvSpPr>
          <p:cNvPr id="83031" name="Line 102"/>
          <p:cNvSpPr>
            <a:spLocks noChangeShapeType="1"/>
          </p:cNvSpPr>
          <p:nvPr/>
        </p:nvSpPr>
        <p:spPr bwMode="auto">
          <a:xfrm flipH="1">
            <a:off x="4381500" y="3657600"/>
            <a:ext cx="1257300" cy="638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32" name="Line 103"/>
          <p:cNvSpPr>
            <a:spLocks noChangeShapeType="1"/>
          </p:cNvSpPr>
          <p:nvPr/>
        </p:nvSpPr>
        <p:spPr bwMode="auto">
          <a:xfrm flipH="1">
            <a:off x="5905500" y="3705225"/>
            <a:ext cx="190500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33" name="Line 104"/>
          <p:cNvSpPr>
            <a:spLocks noChangeShapeType="1"/>
          </p:cNvSpPr>
          <p:nvPr/>
        </p:nvSpPr>
        <p:spPr bwMode="auto">
          <a:xfrm>
            <a:off x="6591300" y="3743325"/>
            <a:ext cx="43815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34" name="Line 105"/>
          <p:cNvSpPr>
            <a:spLocks noChangeShapeType="1"/>
          </p:cNvSpPr>
          <p:nvPr/>
        </p:nvSpPr>
        <p:spPr bwMode="auto">
          <a:xfrm>
            <a:off x="7086600" y="3743325"/>
            <a:ext cx="1323975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09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7033194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34139A-E51C-49F7-B4A4-175317A4E2E6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8397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97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305800" cy="1981200"/>
          </a:xfrm>
          <a:noFill/>
        </p:spPr>
        <p:txBody>
          <a:bodyPr lIns="92075" tIns="46038" rIns="92075" bIns="46038"/>
          <a:lstStyle/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Εισαγωγή/Διαγραφή με κόστος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log</a:t>
            </a:r>
            <a:r>
              <a:rPr lang="en-US" sz="1800" baseline="-25000" dirty="0" err="1" smtClean="0">
                <a:latin typeface="Calibri" pitchFamily="34" charset="0"/>
              </a:rPr>
              <a:t>F</a:t>
            </a:r>
            <a:r>
              <a:rPr lang="en-US" sz="1800" dirty="0" smtClean="0">
                <a:latin typeface="Calibri" pitchFamily="34" charset="0"/>
              </a:rPr>
              <a:t> N</a:t>
            </a:r>
            <a:r>
              <a:rPr lang="el-GR" sz="1800" dirty="0" smtClean="0">
                <a:latin typeface="Calibri" pitchFamily="34" charset="0"/>
              </a:rPr>
              <a:t> --- 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κρατούν το δέντρο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σε ισορροπημένη μορφή</a:t>
            </a:r>
            <a:r>
              <a:rPr lang="en-US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solidFill>
                  <a:schemeClr val="accent2"/>
                </a:solidFill>
                <a:latin typeface="Calibri" pitchFamily="34" charset="0"/>
              </a:rPr>
              <a:t>   </a:t>
            </a:r>
            <a:r>
              <a:rPr lang="en-US" sz="1800" dirty="0" smtClean="0">
                <a:latin typeface="Calibri" pitchFamily="34" charset="0"/>
              </a:rPr>
              <a:t>(F = </a:t>
            </a:r>
            <a:r>
              <a:rPr lang="el-GR" sz="1800" dirty="0" smtClean="0">
                <a:latin typeface="Calibri" pitchFamily="34" charset="0"/>
              </a:rPr>
              <a:t>διακλάδωση (τάξη)</a:t>
            </a:r>
            <a:r>
              <a:rPr lang="en-US" sz="1800" dirty="0" smtClean="0">
                <a:latin typeface="Calibri" pitchFamily="34" charset="0"/>
              </a:rPr>
              <a:t>, N = </a:t>
            </a:r>
            <a:r>
              <a:rPr lang="el-GR" sz="1800" dirty="0" smtClean="0">
                <a:latin typeface="Calibri" pitchFamily="34" charset="0"/>
              </a:rPr>
              <a:t>αριθμός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των φύλλων</a:t>
            </a:r>
            <a:r>
              <a:rPr lang="en-US" sz="1800" dirty="0" smtClean="0">
                <a:latin typeface="Calibri" pitchFamily="34" charset="0"/>
              </a:rPr>
              <a:t>)</a:t>
            </a:r>
          </a:p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Ελάχιστη πληρότητα</a:t>
            </a:r>
            <a:r>
              <a:rPr lang="en-US" sz="1800" dirty="0" smtClean="0">
                <a:latin typeface="Calibri" pitchFamily="34" charset="0"/>
              </a:rPr>
              <a:t> 50% (</a:t>
            </a:r>
            <a:r>
              <a:rPr lang="el-GR" sz="1800" dirty="0" smtClean="0">
                <a:latin typeface="Calibri" pitchFamily="34" charset="0"/>
              </a:rPr>
              <a:t>εκτός της ρίζας</a:t>
            </a:r>
            <a:r>
              <a:rPr lang="en-US" sz="1800" dirty="0" smtClean="0">
                <a:latin typeface="Calibri" pitchFamily="34" charset="0"/>
              </a:rPr>
              <a:t>).  </a:t>
            </a:r>
          </a:p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Εξαιρετική δομή ΚΑΙ για ερωτήσεις ισότητας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ΚΑΙ για ερωτήσεις διαστήματος (</a:t>
            </a:r>
            <a:r>
              <a:rPr lang="en-US" sz="1800" dirty="0" smtClean="0">
                <a:latin typeface="Calibri" pitchFamily="34" charset="0"/>
              </a:rPr>
              <a:t>range queries</a:t>
            </a:r>
            <a:r>
              <a:rPr lang="el-GR" sz="1800" dirty="0" smtClean="0">
                <a:latin typeface="Calibri" pitchFamily="34" charset="0"/>
              </a:rPr>
              <a:t>)</a:t>
            </a:r>
            <a:r>
              <a:rPr lang="en-US" sz="1800" dirty="0" smtClean="0">
                <a:latin typeface="Calibri" pitchFamily="34" charset="0"/>
              </a:rPr>
              <a:t>.</a:t>
            </a:r>
          </a:p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Το αρχείο δεδομένων μπορεί να είναι ή όχι ταξινομημένο</a:t>
            </a:r>
            <a:endParaRPr lang="en-US" sz="1800" dirty="0" smtClean="0">
              <a:latin typeface="Calibri" pitchFamily="34" charset="0"/>
            </a:endParaRPr>
          </a:p>
        </p:txBody>
      </p:sp>
      <p:grpSp>
        <p:nvGrpSpPr>
          <p:cNvPr id="83976" name="Group 5"/>
          <p:cNvGrpSpPr>
            <a:grpSpLocks/>
          </p:cNvGrpSpPr>
          <p:nvPr/>
        </p:nvGrpSpPr>
        <p:grpSpPr bwMode="auto">
          <a:xfrm>
            <a:off x="1547813" y="3860800"/>
            <a:ext cx="6675437" cy="2036763"/>
            <a:chOff x="1344" y="2832"/>
            <a:chExt cx="4207" cy="1283"/>
          </a:xfrm>
        </p:grpSpPr>
        <p:sp>
          <p:nvSpPr>
            <p:cNvPr id="83978" name="Freeform 6"/>
            <p:cNvSpPr>
              <a:spLocks/>
            </p:cNvSpPr>
            <p:nvPr/>
          </p:nvSpPr>
          <p:spPr bwMode="auto">
            <a:xfrm>
              <a:off x="1764" y="3644"/>
              <a:ext cx="1731" cy="1"/>
            </a:xfrm>
            <a:custGeom>
              <a:avLst/>
              <a:gdLst>
                <a:gd name="T0" fmla="*/ 0 w 1731"/>
                <a:gd name="T1" fmla="*/ 0 h 1"/>
                <a:gd name="T2" fmla="*/ 1730 w 1731"/>
                <a:gd name="T3" fmla="*/ 0 h 1"/>
                <a:gd name="T4" fmla="*/ 0 w 1731"/>
                <a:gd name="T5" fmla="*/ 0 h 1"/>
                <a:gd name="T6" fmla="*/ 0 60000 65536"/>
                <a:gd name="T7" fmla="*/ 0 60000 65536"/>
                <a:gd name="T8" fmla="*/ 0 60000 65536"/>
                <a:gd name="T9" fmla="*/ 0 w 1731"/>
                <a:gd name="T10" fmla="*/ 0 h 1"/>
                <a:gd name="T11" fmla="*/ 1731 w 173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1" h="1">
                  <a:moveTo>
                    <a:pt x="0" y="0"/>
                  </a:moveTo>
                  <a:lnTo>
                    <a:pt x="1730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79" name="Freeform 7"/>
            <p:cNvSpPr>
              <a:spLocks/>
            </p:cNvSpPr>
            <p:nvPr/>
          </p:nvSpPr>
          <p:spPr bwMode="auto">
            <a:xfrm>
              <a:off x="1764" y="2897"/>
              <a:ext cx="914" cy="748"/>
            </a:xfrm>
            <a:custGeom>
              <a:avLst/>
              <a:gdLst>
                <a:gd name="T0" fmla="*/ 0 w 914"/>
                <a:gd name="T1" fmla="*/ 747 h 748"/>
                <a:gd name="T2" fmla="*/ 913 w 914"/>
                <a:gd name="T3" fmla="*/ 0 h 748"/>
                <a:gd name="T4" fmla="*/ 0 w 914"/>
                <a:gd name="T5" fmla="*/ 747 h 748"/>
                <a:gd name="T6" fmla="*/ 0 60000 65536"/>
                <a:gd name="T7" fmla="*/ 0 60000 65536"/>
                <a:gd name="T8" fmla="*/ 0 60000 65536"/>
                <a:gd name="T9" fmla="*/ 0 w 914"/>
                <a:gd name="T10" fmla="*/ 0 h 748"/>
                <a:gd name="T11" fmla="*/ 914 w 914"/>
                <a:gd name="T12" fmla="*/ 748 h 7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4" h="748">
                  <a:moveTo>
                    <a:pt x="0" y="747"/>
                  </a:moveTo>
                  <a:lnTo>
                    <a:pt x="913" y="0"/>
                  </a:lnTo>
                  <a:lnTo>
                    <a:pt x="0" y="74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0" name="Freeform 8"/>
            <p:cNvSpPr>
              <a:spLocks/>
            </p:cNvSpPr>
            <p:nvPr/>
          </p:nvSpPr>
          <p:spPr bwMode="auto">
            <a:xfrm>
              <a:off x="2677" y="2897"/>
              <a:ext cx="828" cy="748"/>
            </a:xfrm>
            <a:custGeom>
              <a:avLst/>
              <a:gdLst>
                <a:gd name="T0" fmla="*/ 0 w 828"/>
                <a:gd name="T1" fmla="*/ 0 h 748"/>
                <a:gd name="T2" fmla="*/ 827 w 828"/>
                <a:gd name="T3" fmla="*/ 747 h 748"/>
                <a:gd name="T4" fmla="*/ 0 w 828"/>
                <a:gd name="T5" fmla="*/ 0 h 748"/>
                <a:gd name="T6" fmla="*/ 0 60000 65536"/>
                <a:gd name="T7" fmla="*/ 0 60000 65536"/>
                <a:gd name="T8" fmla="*/ 0 60000 65536"/>
                <a:gd name="T9" fmla="*/ 0 w 828"/>
                <a:gd name="T10" fmla="*/ 0 h 748"/>
                <a:gd name="T11" fmla="*/ 828 w 828"/>
                <a:gd name="T12" fmla="*/ 748 h 7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28" h="748">
                  <a:moveTo>
                    <a:pt x="0" y="0"/>
                  </a:moveTo>
                  <a:lnTo>
                    <a:pt x="827" y="7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1" name="Freeform 9"/>
            <p:cNvSpPr>
              <a:spLocks/>
            </p:cNvSpPr>
            <p:nvPr/>
          </p:nvSpPr>
          <p:spPr bwMode="auto">
            <a:xfrm>
              <a:off x="2341" y="2832"/>
              <a:ext cx="337" cy="66"/>
            </a:xfrm>
            <a:custGeom>
              <a:avLst/>
              <a:gdLst>
                <a:gd name="T0" fmla="*/ 0 w 337"/>
                <a:gd name="T1" fmla="*/ 0 h 66"/>
                <a:gd name="T2" fmla="*/ 55 w 337"/>
                <a:gd name="T3" fmla="*/ 10 h 66"/>
                <a:gd name="T4" fmla="*/ 336 w 337"/>
                <a:gd name="T5" fmla="*/ 65 h 66"/>
                <a:gd name="T6" fmla="*/ 0 w 337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7"/>
                <a:gd name="T13" fmla="*/ 0 h 66"/>
                <a:gd name="T14" fmla="*/ 337 w 337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7" h="66">
                  <a:moveTo>
                    <a:pt x="0" y="0"/>
                  </a:moveTo>
                  <a:lnTo>
                    <a:pt x="55" y="10"/>
                  </a:lnTo>
                  <a:lnTo>
                    <a:pt x="336" y="6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2" name="Freeform 10"/>
            <p:cNvSpPr>
              <a:spLocks/>
            </p:cNvSpPr>
            <p:nvPr/>
          </p:nvSpPr>
          <p:spPr bwMode="auto">
            <a:xfrm>
              <a:off x="2579" y="2862"/>
              <a:ext cx="99" cy="36"/>
            </a:xfrm>
            <a:custGeom>
              <a:avLst/>
              <a:gdLst>
                <a:gd name="T0" fmla="*/ 12 w 99"/>
                <a:gd name="T1" fmla="*/ 0 h 36"/>
                <a:gd name="T2" fmla="*/ 98 w 99"/>
                <a:gd name="T3" fmla="*/ 35 h 36"/>
                <a:gd name="T4" fmla="*/ 0 w 99"/>
                <a:gd name="T5" fmla="*/ 34 h 36"/>
                <a:gd name="T6" fmla="*/ 12 w 99"/>
                <a:gd name="T7" fmla="*/ 0 h 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"/>
                <a:gd name="T13" fmla="*/ 0 h 36"/>
                <a:gd name="T14" fmla="*/ 99 w 99"/>
                <a:gd name="T15" fmla="*/ 36 h 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" h="36">
                  <a:moveTo>
                    <a:pt x="12" y="0"/>
                  </a:moveTo>
                  <a:lnTo>
                    <a:pt x="98" y="35"/>
                  </a:lnTo>
                  <a:lnTo>
                    <a:pt x="0" y="34"/>
                  </a:lnTo>
                  <a:lnTo>
                    <a:pt x="1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3" name="Freeform 11"/>
            <p:cNvSpPr>
              <a:spLocks/>
            </p:cNvSpPr>
            <p:nvPr/>
          </p:nvSpPr>
          <p:spPr bwMode="auto">
            <a:xfrm>
              <a:off x="1344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4" name="Freeform 12"/>
            <p:cNvSpPr>
              <a:spLocks/>
            </p:cNvSpPr>
            <p:nvPr/>
          </p:nvSpPr>
          <p:spPr bwMode="auto">
            <a:xfrm>
              <a:off x="1813" y="3936"/>
              <a:ext cx="74" cy="29"/>
            </a:xfrm>
            <a:custGeom>
              <a:avLst/>
              <a:gdLst>
                <a:gd name="T0" fmla="*/ 73 w 74"/>
                <a:gd name="T1" fmla="*/ 28 h 29"/>
                <a:gd name="T2" fmla="*/ 0 w 74"/>
                <a:gd name="T3" fmla="*/ 14 h 29"/>
                <a:gd name="T4" fmla="*/ 73 w 74"/>
                <a:gd name="T5" fmla="*/ 0 h 29"/>
                <a:gd name="T6" fmla="*/ 0 60000 65536"/>
                <a:gd name="T7" fmla="*/ 0 60000 65536"/>
                <a:gd name="T8" fmla="*/ 0 60000 65536"/>
                <a:gd name="T9" fmla="*/ 0 w 74"/>
                <a:gd name="T10" fmla="*/ 0 h 29"/>
                <a:gd name="T11" fmla="*/ 74 w 74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" h="29">
                  <a:moveTo>
                    <a:pt x="73" y="28"/>
                  </a:moveTo>
                  <a:lnTo>
                    <a:pt x="0" y="14"/>
                  </a:lnTo>
                  <a:lnTo>
                    <a:pt x="73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5" name="Freeform 13"/>
            <p:cNvSpPr>
              <a:spLocks/>
            </p:cNvSpPr>
            <p:nvPr/>
          </p:nvSpPr>
          <p:spPr bwMode="auto">
            <a:xfrm>
              <a:off x="1813" y="3950"/>
              <a:ext cx="281" cy="1"/>
            </a:xfrm>
            <a:custGeom>
              <a:avLst/>
              <a:gdLst>
                <a:gd name="T0" fmla="*/ 0 w 281"/>
                <a:gd name="T1" fmla="*/ 0 h 1"/>
                <a:gd name="T2" fmla="*/ 280 w 281"/>
                <a:gd name="T3" fmla="*/ 0 h 1"/>
                <a:gd name="T4" fmla="*/ 0 w 281"/>
                <a:gd name="T5" fmla="*/ 0 h 1"/>
                <a:gd name="T6" fmla="*/ 0 60000 65536"/>
                <a:gd name="T7" fmla="*/ 0 60000 65536"/>
                <a:gd name="T8" fmla="*/ 0 60000 65536"/>
                <a:gd name="T9" fmla="*/ 0 w 281"/>
                <a:gd name="T10" fmla="*/ 0 h 1"/>
                <a:gd name="T11" fmla="*/ 281 w 28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1">
                  <a:moveTo>
                    <a:pt x="0" y="0"/>
                  </a:moveTo>
                  <a:lnTo>
                    <a:pt x="280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6" name="Freeform 14"/>
            <p:cNvSpPr>
              <a:spLocks/>
            </p:cNvSpPr>
            <p:nvPr/>
          </p:nvSpPr>
          <p:spPr bwMode="auto">
            <a:xfrm>
              <a:off x="2018" y="3936"/>
              <a:ext cx="76" cy="29"/>
            </a:xfrm>
            <a:custGeom>
              <a:avLst/>
              <a:gdLst>
                <a:gd name="T0" fmla="*/ 0 w 76"/>
                <a:gd name="T1" fmla="*/ 0 h 29"/>
                <a:gd name="T2" fmla="*/ 75 w 76"/>
                <a:gd name="T3" fmla="*/ 14 h 29"/>
                <a:gd name="T4" fmla="*/ 0 w 76"/>
                <a:gd name="T5" fmla="*/ 28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0" y="0"/>
                  </a:moveTo>
                  <a:lnTo>
                    <a:pt x="75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7" name="Freeform 15"/>
            <p:cNvSpPr>
              <a:spLocks/>
            </p:cNvSpPr>
            <p:nvPr/>
          </p:nvSpPr>
          <p:spPr bwMode="auto">
            <a:xfrm>
              <a:off x="2093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8" name="Freeform 16"/>
            <p:cNvSpPr>
              <a:spLocks/>
            </p:cNvSpPr>
            <p:nvPr/>
          </p:nvSpPr>
          <p:spPr bwMode="auto">
            <a:xfrm>
              <a:off x="2562" y="3936"/>
              <a:ext cx="76" cy="29"/>
            </a:xfrm>
            <a:custGeom>
              <a:avLst/>
              <a:gdLst>
                <a:gd name="T0" fmla="*/ 75 w 76"/>
                <a:gd name="T1" fmla="*/ 28 h 29"/>
                <a:gd name="T2" fmla="*/ 0 w 76"/>
                <a:gd name="T3" fmla="*/ 14 h 29"/>
                <a:gd name="T4" fmla="*/ 75 w 76"/>
                <a:gd name="T5" fmla="*/ 0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75" y="28"/>
                  </a:moveTo>
                  <a:lnTo>
                    <a:pt x="0" y="14"/>
                  </a:lnTo>
                  <a:lnTo>
                    <a:pt x="75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9" name="Freeform 17"/>
            <p:cNvSpPr>
              <a:spLocks/>
            </p:cNvSpPr>
            <p:nvPr/>
          </p:nvSpPr>
          <p:spPr bwMode="auto">
            <a:xfrm>
              <a:off x="2562" y="3950"/>
              <a:ext cx="235" cy="1"/>
            </a:xfrm>
            <a:custGeom>
              <a:avLst/>
              <a:gdLst>
                <a:gd name="T0" fmla="*/ 0 w 235"/>
                <a:gd name="T1" fmla="*/ 0 h 1"/>
                <a:gd name="T2" fmla="*/ 234 w 235"/>
                <a:gd name="T3" fmla="*/ 0 h 1"/>
                <a:gd name="T4" fmla="*/ 0 w 235"/>
                <a:gd name="T5" fmla="*/ 0 h 1"/>
                <a:gd name="T6" fmla="*/ 0 60000 65536"/>
                <a:gd name="T7" fmla="*/ 0 60000 65536"/>
                <a:gd name="T8" fmla="*/ 0 60000 65536"/>
                <a:gd name="T9" fmla="*/ 0 w 235"/>
                <a:gd name="T10" fmla="*/ 0 h 1"/>
                <a:gd name="T11" fmla="*/ 235 w 235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" h="1">
                  <a:moveTo>
                    <a:pt x="0" y="0"/>
                  </a:moveTo>
                  <a:lnTo>
                    <a:pt x="23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0" name="Freeform 18"/>
            <p:cNvSpPr>
              <a:spLocks/>
            </p:cNvSpPr>
            <p:nvPr/>
          </p:nvSpPr>
          <p:spPr bwMode="auto">
            <a:xfrm>
              <a:off x="2721" y="3936"/>
              <a:ext cx="76" cy="29"/>
            </a:xfrm>
            <a:custGeom>
              <a:avLst/>
              <a:gdLst>
                <a:gd name="T0" fmla="*/ 0 w 76"/>
                <a:gd name="T1" fmla="*/ 0 h 29"/>
                <a:gd name="T2" fmla="*/ 75 w 76"/>
                <a:gd name="T3" fmla="*/ 14 h 29"/>
                <a:gd name="T4" fmla="*/ 0 w 76"/>
                <a:gd name="T5" fmla="*/ 28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0" y="0"/>
                  </a:moveTo>
                  <a:lnTo>
                    <a:pt x="75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1" name="Freeform 19"/>
            <p:cNvSpPr>
              <a:spLocks/>
            </p:cNvSpPr>
            <p:nvPr/>
          </p:nvSpPr>
          <p:spPr bwMode="auto">
            <a:xfrm>
              <a:off x="1671" y="3631"/>
              <a:ext cx="188" cy="214"/>
            </a:xfrm>
            <a:custGeom>
              <a:avLst/>
              <a:gdLst>
                <a:gd name="T0" fmla="*/ 187 w 188"/>
                <a:gd name="T1" fmla="*/ 0 h 214"/>
                <a:gd name="T2" fmla="*/ 0 w 188"/>
                <a:gd name="T3" fmla="*/ 213 h 214"/>
                <a:gd name="T4" fmla="*/ 187 w 188"/>
                <a:gd name="T5" fmla="*/ 0 h 214"/>
                <a:gd name="T6" fmla="*/ 0 60000 65536"/>
                <a:gd name="T7" fmla="*/ 0 60000 65536"/>
                <a:gd name="T8" fmla="*/ 0 60000 65536"/>
                <a:gd name="T9" fmla="*/ 0 w 188"/>
                <a:gd name="T10" fmla="*/ 0 h 214"/>
                <a:gd name="T11" fmla="*/ 188 w 188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8" h="214">
                  <a:moveTo>
                    <a:pt x="187" y="0"/>
                  </a:moveTo>
                  <a:lnTo>
                    <a:pt x="0" y="213"/>
                  </a:lnTo>
                  <a:lnTo>
                    <a:pt x="187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2" name="Freeform 20"/>
            <p:cNvSpPr>
              <a:spLocks/>
            </p:cNvSpPr>
            <p:nvPr/>
          </p:nvSpPr>
          <p:spPr bwMode="auto">
            <a:xfrm>
              <a:off x="1671" y="3788"/>
              <a:ext cx="58" cy="57"/>
            </a:xfrm>
            <a:custGeom>
              <a:avLst/>
              <a:gdLst>
                <a:gd name="T0" fmla="*/ 57 w 58"/>
                <a:gd name="T1" fmla="*/ 17 h 57"/>
                <a:gd name="T2" fmla="*/ 0 w 58"/>
                <a:gd name="T3" fmla="*/ 56 h 57"/>
                <a:gd name="T4" fmla="*/ 26 w 58"/>
                <a:gd name="T5" fmla="*/ 0 h 57"/>
                <a:gd name="T6" fmla="*/ 0 60000 65536"/>
                <a:gd name="T7" fmla="*/ 0 60000 65536"/>
                <a:gd name="T8" fmla="*/ 0 60000 65536"/>
                <a:gd name="T9" fmla="*/ 0 w 58"/>
                <a:gd name="T10" fmla="*/ 0 h 57"/>
                <a:gd name="T11" fmla="*/ 58 w 58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" h="57">
                  <a:moveTo>
                    <a:pt x="57" y="17"/>
                  </a:moveTo>
                  <a:lnTo>
                    <a:pt x="0" y="56"/>
                  </a:lnTo>
                  <a:lnTo>
                    <a:pt x="26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3" name="Freeform 21"/>
            <p:cNvSpPr>
              <a:spLocks/>
            </p:cNvSpPr>
            <p:nvPr/>
          </p:nvSpPr>
          <p:spPr bwMode="auto">
            <a:xfrm>
              <a:off x="2327" y="3631"/>
              <a:ext cx="1" cy="214"/>
            </a:xfrm>
            <a:custGeom>
              <a:avLst/>
              <a:gdLst>
                <a:gd name="T0" fmla="*/ 0 w 1"/>
                <a:gd name="T1" fmla="*/ 0 h 214"/>
                <a:gd name="T2" fmla="*/ 0 w 1"/>
                <a:gd name="T3" fmla="*/ 213 h 214"/>
                <a:gd name="T4" fmla="*/ 0 w 1"/>
                <a:gd name="T5" fmla="*/ 0 h 214"/>
                <a:gd name="T6" fmla="*/ 0 60000 65536"/>
                <a:gd name="T7" fmla="*/ 0 60000 65536"/>
                <a:gd name="T8" fmla="*/ 0 60000 65536"/>
                <a:gd name="T9" fmla="*/ 0 w 1"/>
                <a:gd name="T10" fmla="*/ 0 h 214"/>
                <a:gd name="T11" fmla="*/ 1 w 1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14">
                  <a:moveTo>
                    <a:pt x="0" y="0"/>
                  </a:moveTo>
                  <a:lnTo>
                    <a:pt x="0" y="2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4" name="Freeform 22"/>
            <p:cNvSpPr>
              <a:spLocks/>
            </p:cNvSpPr>
            <p:nvPr/>
          </p:nvSpPr>
          <p:spPr bwMode="auto">
            <a:xfrm>
              <a:off x="2310" y="3788"/>
              <a:ext cx="37" cy="57"/>
            </a:xfrm>
            <a:custGeom>
              <a:avLst/>
              <a:gdLst>
                <a:gd name="T0" fmla="*/ 36 w 37"/>
                <a:gd name="T1" fmla="*/ 0 h 57"/>
                <a:gd name="T2" fmla="*/ 18 w 37"/>
                <a:gd name="T3" fmla="*/ 56 h 57"/>
                <a:gd name="T4" fmla="*/ 0 w 37"/>
                <a:gd name="T5" fmla="*/ 0 h 57"/>
                <a:gd name="T6" fmla="*/ 0 60000 65536"/>
                <a:gd name="T7" fmla="*/ 0 60000 65536"/>
                <a:gd name="T8" fmla="*/ 0 60000 65536"/>
                <a:gd name="T9" fmla="*/ 0 w 37"/>
                <a:gd name="T10" fmla="*/ 0 h 57"/>
                <a:gd name="T11" fmla="*/ 37 w 37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57">
                  <a:moveTo>
                    <a:pt x="36" y="0"/>
                  </a:moveTo>
                  <a:lnTo>
                    <a:pt x="18" y="5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5" name="Freeform 23"/>
            <p:cNvSpPr>
              <a:spLocks/>
            </p:cNvSpPr>
            <p:nvPr/>
          </p:nvSpPr>
          <p:spPr bwMode="auto">
            <a:xfrm>
              <a:off x="3358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6" name="Freeform 24"/>
            <p:cNvSpPr>
              <a:spLocks/>
            </p:cNvSpPr>
            <p:nvPr/>
          </p:nvSpPr>
          <p:spPr bwMode="auto">
            <a:xfrm>
              <a:off x="3125" y="3936"/>
              <a:ext cx="75" cy="29"/>
            </a:xfrm>
            <a:custGeom>
              <a:avLst/>
              <a:gdLst>
                <a:gd name="T0" fmla="*/ 74 w 75"/>
                <a:gd name="T1" fmla="*/ 28 h 29"/>
                <a:gd name="T2" fmla="*/ 0 w 75"/>
                <a:gd name="T3" fmla="*/ 14 h 29"/>
                <a:gd name="T4" fmla="*/ 74 w 75"/>
                <a:gd name="T5" fmla="*/ 0 h 29"/>
                <a:gd name="T6" fmla="*/ 0 60000 65536"/>
                <a:gd name="T7" fmla="*/ 0 60000 65536"/>
                <a:gd name="T8" fmla="*/ 0 60000 65536"/>
                <a:gd name="T9" fmla="*/ 0 w 75"/>
                <a:gd name="T10" fmla="*/ 0 h 29"/>
                <a:gd name="T11" fmla="*/ 75 w 7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9">
                  <a:moveTo>
                    <a:pt x="74" y="28"/>
                  </a:moveTo>
                  <a:lnTo>
                    <a:pt x="0" y="14"/>
                  </a:lnTo>
                  <a:lnTo>
                    <a:pt x="74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7" name="Freeform 25"/>
            <p:cNvSpPr>
              <a:spLocks/>
            </p:cNvSpPr>
            <p:nvPr/>
          </p:nvSpPr>
          <p:spPr bwMode="auto">
            <a:xfrm>
              <a:off x="3125" y="3950"/>
              <a:ext cx="234" cy="1"/>
            </a:xfrm>
            <a:custGeom>
              <a:avLst/>
              <a:gdLst>
                <a:gd name="T0" fmla="*/ 0 w 234"/>
                <a:gd name="T1" fmla="*/ 0 h 1"/>
                <a:gd name="T2" fmla="*/ 233 w 234"/>
                <a:gd name="T3" fmla="*/ 0 h 1"/>
                <a:gd name="T4" fmla="*/ 0 w 234"/>
                <a:gd name="T5" fmla="*/ 0 h 1"/>
                <a:gd name="T6" fmla="*/ 0 60000 65536"/>
                <a:gd name="T7" fmla="*/ 0 60000 65536"/>
                <a:gd name="T8" fmla="*/ 0 60000 65536"/>
                <a:gd name="T9" fmla="*/ 0 w 234"/>
                <a:gd name="T10" fmla="*/ 0 h 1"/>
                <a:gd name="T11" fmla="*/ 234 w 2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4" h="1">
                  <a:moveTo>
                    <a:pt x="0" y="0"/>
                  </a:moveTo>
                  <a:lnTo>
                    <a:pt x="23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8" name="Freeform 26"/>
            <p:cNvSpPr>
              <a:spLocks/>
            </p:cNvSpPr>
            <p:nvPr/>
          </p:nvSpPr>
          <p:spPr bwMode="auto">
            <a:xfrm>
              <a:off x="3284" y="3936"/>
              <a:ext cx="75" cy="29"/>
            </a:xfrm>
            <a:custGeom>
              <a:avLst/>
              <a:gdLst>
                <a:gd name="T0" fmla="*/ 0 w 75"/>
                <a:gd name="T1" fmla="*/ 0 h 29"/>
                <a:gd name="T2" fmla="*/ 74 w 75"/>
                <a:gd name="T3" fmla="*/ 14 h 29"/>
                <a:gd name="T4" fmla="*/ 0 w 75"/>
                <a:gd name="T5" fmla="*/ 28 h 29"/>
                <a:gd name="T6" fmla="*/ 0 60000 65536"/>
                <a:gd name="T7" fmla="*/ 0 60000 65536"/>
                <a:gd name="T8" fmla="*/ 0 60000 65536"/>
                <a:gd name="T9" fmla="*/ 0 w 75"/>
                <a:gd name="T10" fmla="*/ 0 h 29"/>
                <a:gd name="T11" fmla="*/ 75 w 7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9">
                  <a:moveTo>
                    <a:pt x="0" y="0"/>
                  </a:moveTo>
                  <a:lnTo>
                    <a:pt x="74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9" name="Freeform 27"/>
            <p:cNvSpPr>
              <a:spLocks/>
            </p:cNvSpPr>
            <p:nvPr/>
          </p:nvSpPr>
          <p:spPr bwMode="auto">
            <a:xfrm>
              <a:off x="3405" y="3631"/>
              <a:ext cx="190" cy="214"/>
            </a:xfrm>
            <a:custGeom>
              <a:avLst/>
              <a:gdLst>
                <a:gd name="T0" fmla="*/ 0 w 190"/>
                <a:gd name="T1" fmla="*/ 0 h 214"/>
                <a:gd name="T2" fmla="*/ 189 w 190"/>
                <a:gd name="T3" fmla="*/ 213 h 214"/>
                <a:gd name="T4" fmla="*/ 0 w 190"/>
                <a:gd name="T5" fmla="*/ 0 h 214"/>
                <a:gd name="T6" fmla="*/ 0 60000 65536"/>
                <a:gd name="T7" fmla="*/ 0 60000 65536"/>
                <a:gd name="T8" fmla="*/ 0 60000 65536"/>
                <a:gd name="T9" fmla="*/ 0 w 190"/>
                <a:gd name="T10" fmla="*/ 0 h 214"/>
                <a:gd name="T11" fmla="*/ 190 w 190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" h="214">
                  <a:moveTo>
                    <a:pt x="0" y="0"/>
                  </a:moveTo>
                  <a:lnTo>
                    <a:pt x="189" y="2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4000" name="Freeform 28"/>
            <p:cNvSpPr>
              <a:spLocks/>
            </p:cNvSpPr>
            <p:nvPr/>
          </p:nvSpPr>
          <p:spPr bwMode="auto">
            <a:xfrm>
              <a:off x="3536" y="3788"/>
              <a:ext cx="59" cy="57"/>
            </a:xfrm>
            <a:custGeom>
              <a:avLst/>
              <a:gdLst>
                <a:gd name="T0" fmla="*/ 31 w 59"/>
                <a:gd name="T1" fmla="*/ 0 h 57"/>
                <a:gd name="T2" fmla="*/ 58 w 59"/>
                <a:gd name="T3" fmla="*/ 56 h 57"/>
                <a:gd name="T4" fmla="*/ 0 w 59"/>
                <a:gd name="T5" fmla="*/ 17 h 57"/>
                <a:gd name="T6" fmla="*/ 0 60000 65536"/>
                <a:gd name="T7" fmla="*/ 0 60000 65536"/>
                <a:gd name="T8" fmla="*/ 0 60000 65536"/>
                <a:gd name="T9" fmla="*/ 0 w 59"/>
                <a:gd name="T10" fmla="*/ 0 h 57"/>
                <a:gd name="T11" fmla="*/ 59 w 59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9" h="57">
                  <a:moveTo>
                    <a:pt x="31" y="0"/>
                  </a:moveTo>
                  <a:lnTo>
                    <a:pt x="58" y="56"/>
                  </a:lnTo>
                  <a:lnTo>
                    <a:pt x="0" y="17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4001" name="Rectangle 29"/>
            <p:cNvSpPr>
              <a:spLocks noChangeArrowheads="1"/>
            </p:cNvSpPr>
            <p:nvPr/>
          </p:nvSpPr>
          <p:spPr bwMode="auto">
            <a:xfrm>
              <a:off x="4006" y="2967"/>
              <a:ext cx="154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400" b="1">
                  <a:solidFill>
                    <a:srgbClr val="000000"/>
                  </a:solidFill>
                </a:rPr>
                <a:t>Καταχωρήσεις Ευρετηρίου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84002" name="Rectangle 30"/>
            <p:cNvSpPr>
              <a:spLocks noChangeArrowheads="1"/>
            </p:cNvSpPr>
            <p:nvPr/>
          </p:nvSpPr>
          <p:spPr bwMode="auto">
            <a:xfrm>
              <a:off x="4006" y="3781"/>
              <a:ext cx="154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400" b="1">
                  <a:solidFill>
                    <a:srgbClr val="000000"/>
                  </a:solidFill>
                </a:rPr>
                <a:t>Καταχωρήσεις Δεδομένων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84003" name="Rectangle 31"/>
            <p:cNvSpPr>
              <a:spLocks noChangeArrowheads="1"/>
            </p:cNvSpPr>
            <p:nvPr/>
          </p:nvSpPr>
          <p:spPr bwMode="auto">
            <a:xfrm>
              <a:off x="4005" y="3923"/>
              <a:ext cx="135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(«</a:t>
              </a:r>
              <a:r>
                <a:rPr lang="el-GR" sz="1400" b="1">
                  <a:solidFill>
                    <a:srgbClr val="000000"/>
                  </a:solidFill>
                </a:rPr>
                <a:t>Σύνολο ακολουθίας»</a:t>
              </a:r>
              <a:r>
                <a:rPr lang="en-US" sz="1400" b="1">
                  <a:solidFill>
                    <a:srgbClr val="000000"/>
                  </a:solidFill>
                </a:rPr>
                <a:t>)</a:t>
              </a:r>
            </a:p>
          </p:txBody>
        </p:sp>
        <p:sp>
          <p:nvSpPr>
            <p:cNvPr id="84004" name="Rectangle 32"/>
            <p:cNvSpPr>
              <a:spLocks noChangeArrowheads="1"/>
            </p:cNvSpPr>
            <p:nvPr/>
          </p:nvSpPr>
          <p:spPr bwMode="auto">
            <a:xfrm>
              <a:off x="4005" y="3145"/>
              <a:ext cx="116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(</a:t>
              </a:r>
              <a:r>
                <a:rPr lang="el-GR" sz="1400" b="1">
                  <a:solidFill>
                    <a:srgbClr val="000000"/>
                  </a:solidFill>
                </a:rPr>
                <a:t>Άμεση Αναζήτηση</a:t>
              </a:r>
              <a:r>
                <a:rPr lang="en-US" sz="1400" b="1">
                  <a:solidFill>
                    <a:srgbClr val="000000"/>
                  </a:solidFill>
                </a:rPr>
                <a:t>)</a:t>
              </a:r>
            </a:p>
          </p:txBody>
        </p: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(συνοπτικά)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461660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5288" y="179104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αποθηκεύουμε στα φύλλα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8872" y="1764273"/>
            <a:ext cx="4675744" cy="424731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l-GR" b="1" dirty="0" smtClean="0"/>
          </a:p>
          <a:p>
            <a:r>
              <a:rPr lang="el-GR" b="1" dirty="0" smtClean="0"/>
              <a:t>Προσέγγιση 1</a:t>
            </a:r>
          </a:p>
          <a:p>
            <a:r>
              <a:rPr lang="el-GR" dirty="0" smtClean="0"/>
              <a:t>Δείκτη στη θέση της πλειάδας με την συγκεκριμένη τιμή στο πεδίο δεικτοδότησης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b="1" dirty="0" smtClean="0"/>
              <a:t>Προσέγγιση 2</a:t>
            </a:r>
          </a:p>
          <a:p>
            <a:r>
              <a:rPr lang="el-GR" dirty="0" smtClean="0"/>
              <a:t>Αν το πεδίο δεικτοδότησης είναι κλειδί, ορισμένα συστήματα μπορεί να αποθηκεύουν και την ίδια την πλειάδα (δηλαδή, το επίπεδο φύλλων είναι το αρχείο δεδομένων)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17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18</a:t>
            </a:r>
            <a:endParaRPr lang="el-GR" altLang="en-US" sz="1000" dirty="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3799" y="1721586"/>
            <a:ext cx="3960451" cy="13070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433" y="3434227"/>
            <a:ext cx="4062001" cy="161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34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4EBD3A-E817-4FD8-8E43-DE0DB1A59E2C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sp>
        <p:nvSpPr>
          <p:cNvPr id="84998" name="Text Box 3"/>
          <p:cNvSpPr txBox="1">
            <a:spLocks noChangeArrowheads="1"/>
          </p:cNvSpPr>
          <p:nvPr/>
        </p:nvSpPr>
        <p:spPr bwMode="auto">
          <a:xfrm>
            <a:off x="742247" y="2388680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Τάξη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ώστε κάθε εσωτερικός-κόμβος να χωρά σε ένα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4999" name="Text Box 4"/>
          <p:cNvSpPr txBox="1">
            <a:spLocks noChangeArrowheads="1"/>
          </p:cNvSpPr>
          <p:nvPr/>
        </p:nvSpPr>
        <p:spPr bwMode="auto">
          <a:xfrm>
            <a:off x="468313" y="2924175"/>
            <a:ext cx="82296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</a:t>
            </a:r>
            <a:r>
              <a:rPr lang="el-GR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Β</a:t>
            </a:r>
            <a:r>
              <a:rPr lang="el-GR" sz="1800" dirty="0">
                <a:latin typeface="Calibri" pitchFamily="34" charset="0"/>
              </a:rPr>
              <a:t> μέγεθος </a:t>
            </a:r>
            <a:r>
              <a:rPr lang="en-US" sz="1800" dirty="0">
                <a:latin typeface="Calibri" pitchFamily="34" charset="0"/>
              </a:rPr>
              <a:t>block,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πεδίου αναζήτησης,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δεδομένων (εγγραφής) και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δέντρου </a:t>
            </a:r>
            <a:r>
              <a:rPr lang="en-US" sz="1800" dirty="0">
                <a:latin typeface="Calibri" pitchFamily="34" charset="0"/>
              </a:rPr>
              <a:t>(block)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p * P </a:t>
            </a:r>
            <a:r>
              <a:rPr lang="en-US" sz="1800" dirty="0">
                <a:latin typeface="Calibri" pitchFamily="34" charset="0"/>
              </a:rPr>
              <a:t>+ 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(p - 1) * V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 B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* (P + V)  B + V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 (B + V) / (P + V)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85000" name="Text Box 5"/>
          <p:cNvSpPr txBox="1">
            <a:spLocks noChangeArrowheads="1"/>
          </p:cNvSpPr>
          <p:nvPr/>
        </p:nvSpPr>
        <p:spPr bwMode="auto">
          <a:xfrm>
            <a:off x="468313" y="4941888"/>
            <a:ext cx="799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Παράδειγμα, </a:t>
            </a:r>
            <a:r>
              <a:rPr lang="en-US" sz="1800">
                <a:latin typeface="Calibri" pitchFamily="34" charset="0"/>
              </a:rPr>
              <a:t>V = 9 bytes, B = 512, Pr = 7 bytes, P = 6 bytes, </a:t>
            </a:r>
            <a:r>
              <a:rPr lang="el-GR" sz="1800">
                <a:latin typeface="Calibri" pitchFamily="34" charset="0"/>
              </a:rPr>
              <a:t>τότε </a:t>
            </a:r>
            <a:r>
              <a:rPr lang="en-US" sz="1800">
                <a:latin typeface="Calibri" pitchFamily="34" charset="0"/>
              </a:rPr>
              <a:t>p = 34</a:t>
            </a:r>
            <a:endParaRPr lang="el-GR" sz="1800">
              <a:latin typeface="Calibri" pitchFamily="34" charset="0"/>
            </a:endParaRPr>
          </a:p>
        </p:txBody>
      </p:sp>
      <p:grpSp>
        <p:nvGrpSpPr>
          <p:cNvPr id="85001" name="Group 6"/>
          <p:cNvGrpSpPr>
            <a:grpSpLocks/>
          </p:cNvGrpSpPr>
          <p:nvPr/>
        </p:nvGrpSpPr>
        <p:grpSpPr bwMode="auto">
          <a:xfrm>
            <a:off x="5148263" y="5445125"/>
            <a:ext cx="2971800" cy="533400"/>
            <a:chOff x="2832" y="3264"/>
            <a:chExt cx="1584" cy="336"/>
          </a:xfrm>
        </p:grpSpPr>
        <p:sp>
          <p:nvSpPr>
            <p:cNvPr id="85003" name="Text Box 7"/>
            <p:cNvSpPr txBox="1">
              <a:spLocks noChangeArrowheads="1"/>
            </p:cNvSpPr>
            <p:nvPr/>
          </p:nvSpPr>
          <p:spPr bwMode="auto">
            <a:xfrm>
              <a:off x="2928" y="3312"/>
              <a:ext cx="14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alibri" pitchFamily="34" charset="0"/>
                </a:rPr>
                <a:t>Για Β-δέντρο,  </a:t>
              </a:r>
              <a:r>
                <a:rPr lang="en-US" sz="1800">
                  <a:latin typeface="Calibri" pitchFamily="34" charset="0"/>
                </a:rPr>
                <a:t>p = 23 </a:t>
              </a:r>
              <a:endParaRPr lang="el-GR" sz="1800">
                <a:latin typeface="Calibri" pitchFamily="34" charset="0"/>
              </a:endParaRPr>
            </a:p>
          </p:txBody>
        </p:sp>
        <p:sp>
          <p:nvSpPr>
            <p:cNvPr id="85004" name="Rectangle 8"/>
            <p:cNvSpPr>
              <a:spLocks noChangeArrowheads="1"/>
            </p:cNvSpPr>
            <p:nvPr/>
          </p:nvSpPr>
          <p:spPr bwMode="auto">
            <a:xfrm>
              <a:off x="2832" y="3264"/>
              <a:ext cx="1488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</p:grpSp>
      <p:sp>
        <p:nvSpPr>
          <p:cNvPr id="85002" name="Text Box 9"/>
          <p:cNvSpPr txBox="1">
            <a:spLocks noChangeArrowheads="1"/>
          </p:cNvSpPr>
          <p:nvPr/>
        </p:nvSpPr>
        <p:spPr bwMode="auto">
          <a:xfrm>
            <a:off x="295569" y="1670460"/>
            <a:ext cx="8424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Κάθε κόμβος του </a:t>
            </a:r>
            <a:r>
              <a:rPr lang="en-US" sz="1800" dirty="0">
                <a:latin typeface="Calibri" pitchFamily="34" charset="0"/>
              </a:rPr>
              <a:t>B</a:t>
            </a:r>
            <a:r>
              <a:rPr lang="el-GR" sz="1800" dirty="0">
                <a:latin typeface="Calibri" pitchFamily="34" charset="0"/>
              </a:rPr>
              <a:t>+</a:t>
            </a:r>
            <a:r>
              <a:rPr lang="en-US" sz="1800" dirty="0">
                <a:latin typeface="Calibri" pitchFamily="34" charset="0"/>
              </a:rPr>
              <a:t>-</a:t>
            </a:r>
            <a:r>
              <a:rPr lang="el-GR" sz="1800" dirty="0">
                <a:latin typeface="Calibri" pitchFamily="34" charset="0"/>
              </a:rPr>
              <a:t>δέντρου καταλαμβάνει μια σελίδα </a:t>
            </a:r>
            <a:r>
              <a:rPr lang="en-US" sz="1800" dirty="0">
                <a:latin typeface="Calibri" pitchFamily="34" charset="0"/>
              </a:rPr>
              <a:t>(block)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(υπολογισμός τάξης)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25583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229977-66D5-4C7A-A450-38FFD48E6049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sp>
        <p:nvSpPr>
          <p:cNvPr id="86022" name="Text Box 3"/>
          <p:cNvSpPr txBox="1">
            <a:spLocks noChangeArrowheads="1"/>
          </p:cNvSpPr>
          <p:nvPr/>
        </p:nvSpPr>
        <p:spPr bwMode="auto">
          <a:xfrm>
            <a:off x="971550" y="2205038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Τάξη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2000" baseline="-25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leaf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 ώστε κάθε φύλλο να χωρά σε ένα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6023" name="Text Box 4"/>
          <p:cNvSpPr txBox="1">
            <a:spLocks noChangeArrowheads="1"/>
          </p:cNvSpPr>
          <p:nvPr/>
        </p:nvSpPr>
        <p:spPr bwMode="auto">
          <a:xfrm>
            <a:off x="457200" y="2743200"/>
            <a:ext cx="82296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</a:t>
            </a:r>
            <a:r>
              <a:rPr lang="el-GR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Β</a:t>
            </a:r>
            <a:r>
              <a:rPr lang="el-GR" sz="1800" dirty="0">
                <a:latin typeface="Calibri" pitchFamily="34" charset="0"/>
              </a:rPr>
              <a:t> μέγεθος </a:t>
            </a:r>
            <a:r>
              <a:rPr lang="en-US" sz="1800" dirty="0">
                <a:latin typeface="Calibri" pitchFamily="34" charset="0"/>
              </a:rPr>
              <a:t>block,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πεδίου αναζήτησης,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δεδομένων (εγγραφής) και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δέντρου </a:t>
            </a:r>
            <a:r>
              <a:rPr lang="en-US" sz="1800" dirty="0">
                <a:latin typeface="Calibri" pitchFamily="34" charset="0"/>
              </a:rPr>
              <a:t>(block)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l-GR" baseline="-250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 * (Pr + V) + P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 B 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 * (Pr + V)  B - P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  (B - P) / (Pr + V)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86024" name="Text Box 5"/>
          <p:cNvSpPr txBox="1">
            <a:spLocks noChangeArrowheads="1"/>
          </p:cNvSpPr>
          <p:nvPr/>
        </p:nvSpPr>
        <p:spPr bwMode="auto">
          <a:xfrm>
            <a:off x="457200" y="4953000"/>
            <a:ext cx="800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Παράδειγμα, </a:t>
            </a:r>
            <a:r>
              <a:rPr lang="en-US" sz="1800">
                <a:latin typeface="Calibri" pitchFamily="34" charset="0"/>
              </a:rPr>
              <a:t>V = 9 bytes, B = 512, Pr = 7 bytes, P = 6 bytes, </a:t>
            </a:r>
            <a:r>
              <a:rPr lang="el-GR" sz="1800">
                <a:latin typeface="Calibri" pitchFamily="34" charset="0"/>
              </a:rPr>
              <a:t>τότε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baseline="-25000">
                <a:latin typeface="Calibri" pitchFamily="34" charset="0"/>
              </a:rPr>
              <a:t>leaf</a:t>
            </a:r>
            <a:r>
              <a:rPr lang="en-US" sz="1800">
                <a:latin typeface="Calibri" pitchFamily="34" charset="0"/>
              </a:rPr>
              <a:t> = 31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(υπολογισμός τάξης)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25060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C33E81-318F-46DC-9AFE-8A04E12C8245}" type="slidenum">
              <a:rPr lang="el-GR" altLang="en-US" smtClean="0"/>
              <a:pPr/>
              <a:t>45</a:t>
            </a:fld>
            <a:endParaRPr lang="el-GR" altLang="en-US" smtClean="0"/>
          </a:p>
        </p:txBody>
      </p:sp>
      <p:sp>
        <p:nvSpPr>
          <p:cNvPr id="87047" name="Text Box 4"/>
          <p:cNvSpPr txBox="1">
            <a:spLocks noChangeArrowheads="1"/>
          </p:cNvSpPr>
          <p:nvPr/>
        </p:nvSpPr>
        <p:spPr bwMode="auto">
          <a:xfrm>
            <a:off x="228600" y="2133600"/>
            <a:ext cx="85344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Παράδειγμα, </a:t>
            </a:r>
            <a:r>
              <a:rPr lang="en-US" sz="1800" dirty="0">
                <a:latin typeface="Calibri" pitchFamily="34" charset="0"/>
              </a:rPr>
              <a:t>V = 9 bytes, B = 512, Pr = 7 bytes, P = 6 bytes, </a:t>
            </a:r>
            <a:r>
              <a:rPr lang="el-GR" sz="1800" dirty="0">
                <a:latin typeface="Calibri" pitchFamily="34" charset="0"/>
              </a:rPr>
              <a:t>τότε </a:t>
            </a:r>
            <a:r>
              <a:rPr lang="en-US" sz="1800" dirty="0">
                <a:latin typeface="Calibri" pitchFamily="34" charset="0"/>
              </a:rPr>
              <a:t>p = 34. </a:t>
            </a:r>
            <a:r>
              <a:rPr lang="el-GR" sz="1800" dirty="0">
                <a:latin typeface="Calibri" pitchFamily="34" charset="0"/>
              </a:rPr>
              <a:t>Έστω ότι κάθε κόμβος είναι </a:t>
            </a:r>
            <a:r>
              <a:rPr lang="el-GR" sz="1800" i="1" dirty="0">
                <a:latin typeface="Calibri" pitchFamily="34" charset="0"/>
              </a:rPr>
              <a:t>γεμάτος κατά 69%</a:t>
            </a:r>
            <a:r>
              <a:rPr lang="el-GR" sz="1800" dirty="0">
                <a:latin typeface="Calibri" pitchFamily="34" charset="0"/>
              </a:rPr>
              <a:t>. </a:t>
            </a:r>
            <a:r>
              <a:rPr lang="el-GR" sz="20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Πόσες καταχωρήσεις (τιμές) χωρά αν έχει 3 επίπεδα</a:t>
            </a:r>
          </a:p>
        </p:txBody>
      </p:sp>
      <p:sp>
        <p:nvSpPr>
          <p:cNvPr id="87048" name="Text Box 5"/>
          <p:cNvSpPr txBox="1">
            <a:spLocks noChangeArrowheads="1"/>
          </p:cNvSpPr>
          <p:nvPr/>
        </p:nvSpPr>
        <p:spPr bwMode="auto">
          <a:xfrm>
            <a:off x="381000" y="3352800"/>
            <a:ext cx="8534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Ρίζα		</a:t>
            </a:r>
            <a:r>
              <a:rPr lang="el-GR" sz="1800" dirty="0" smtClean="0">
                <a:latin typeface="Calibri" pitchFamily="34" charset="0"/>
              </a:rPr>
              <a:t>	</a:t>
            </a:r>
            <a:r>
              <a:rPr lang="en-US" sz="1800" dirty="0" smtClean="0">
                <a:latin typeface="Calibri" pitchFamily="34" charset="0"/>
              </a:rPr>
              <a:t>	</a:t>
            </a:r>
            <a:r>
              <a:rPr lang="el-GR" sz="1800" dirty="0" smtClean="0">
                <a:latin typeface="Calibri" pitchFamily="34" charset="0"/>
              </a:rPr>
              <a:t>1 </a:t>
            </a:r>
            <a:r>
              <a:rPr lang="el-GR" sz="1800" dirty="0">
                <a:latin typeface="Calibri" pitchFamily="34" charset="0"/>
              </a:rPr>
              <a:t>κόμβος	         </a:t>
            </a:r>
            <a:r>
              <a:rPr lang="el-GR" sz="1800" dirty="0" smtClean="0">
                <a:latin typeface="Calibri" pitchFamily="34" charset="0"/>
              </a:rPr>
              <a:t>22 </a:t>
            </a:r>
            <a:r>
              <a:rPr lang="el-GR" sz="1800" dirty="0">
                <a:latin typeface="Calibri" pitchFamily="34" charset="0"/>
              </a:rPr>
              <a:t>(33*0,69) καταχωρήσεις           23 δείκτες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1:	</a:t>
            </a:r>
            <a:r>
              <a:rPr lang="en-US" sz="1800" dirty="0" smtClean="0">
                <a:latin typeface="Calibri" pitchFamily="34" charset="0"/>
              </a:rPr>
              <a:t>	</a:t>
            </a:r>
            <a:r>
              <a:rPr lang="el-GR" sz="1800" dirty="0" smtClean="0">
                <a:latin typeface="Calibri" pitchFamily="34" charset="0"/>
              </a:rPr>
              <a:t>23 </a:t>
            </a:r>
            <a:r>
              <a:rPr lang="el-GR" sz="1800" dirty="0">
                <a:latin typeface="Calibri" pitchFamily="34" charset="0"/>
              </a:rPr>
              <a:t>κόμβοι      </a:t>
            </a:r>
            <a:r>
              <a:rPr lang="el-GR" sz="1800" dirty="0" smtClean="0">
                <a:latin typeface="Calibri" pitchFamily="34" charset="0"/>
              </a:rPr>
              <a:t>  </a:t>
            </a:r>
            <a:r>
              <a:rPr lang="el-GR" sz="1800" dirty="0">
                <a:latin typeface="Calibri" pitchFamily="34" charset="0"/>
              </a:rPr>
              <a:t>506 (23*22) καταχωρήσεις          529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2:	</a:t>
            </a:r>
            <a:r>
              <a:rPr lang="en-US" sz="1800" dirty="0" smtClean="0">
                <a:latin typeface="Calibri" pitchFamily="34" charset="0"/>
              </a:rPr>
              <a:t>	</a:t>
            </a:r>
            <a:r>
              <a:rPr lang="el-GR" sz="1800" dirty="0" smtClean="0">
                <a:latin typeface="Calibri" pitchFamily="34" charset="0"/>
              </a:rPr>
              <a:t>529κόμβοι     11.638 </a:t>
            </a:r>
            <a:r>
              <a:rPr lang="el-GR" sz="1800" dirty="0">
                <a:latin typeface="Calibri" pitchFamily="34" charset="0"/>
              </a:rPr>
              <a:t>(529*22) καταχωρήσεις   12.167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φύλλων:	12.167 </a:t>
            </a:r>
            <a:r>
              <a:rPr lang="el-GR" sz="1800" dirty="0" smtClean="0">
                <a:latin typeface="Calibri" pitchFamily="34" charset="0"/>
              </a:rPr>
              <a:t>κόμβοι </a:t>
            </a:r>
            <a:r>
              <a:rPr lang="el-GR" sz="1800" dirty="0">
                <a:latin typeface="Calibri" pitchFamily="34" charset="0"/>
              </a:rPr>
              <a:t>255.507 (12.167 * 31  * 0.69) δείκτες δεδομένων</a:t>
            </a:r>
          </a:p>
        </p:txBody>
      </p:sp>
      <p:sp>
        <p:nvSpPr>
          <p:cNvPr id="87049" name="Text Box 6"/>
          <p:cNvSpPr txBox="1">
            <a:spLocks noChangeArrowheads="1"/>
          </p:cNvSpPr>
          <p:nvPr/>
        </p:nvSpPr>
        <p:spPr bwMode="auto">
          <a:xfrm>
            <a:off x="1219200" y="5410200"/>
            <a:ext cx="693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Σε 3 επίπεδα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255.507 </a:t>
            </a:r>
            <a:r>
              <a:rPr lang="el-GR" sz="1800" dirty="0">
                <a:latin typeface="Calibri" pitchFamily="34" charset="0"/>
              </a:rPr>
              <a:t>εγγραφές  έναντι 65.535 για το Β-δέντρο</a:t>
            </a:r>
          </a:p>
        </p:txBody>
      </p:sp>
      <p:sp>
        <p:nvSpPr>
          <p:cNvPr id="87050" name="Line 7"/>
          <p:cNvSpPr>
            <a:spLocks noChangeShapeType="1"/>
          </p:cNvSpPr>
          <p:nvPr/>
        </p:nvSpPr>
        <p:spPr bwMode="auto">
          <a:xfrm>
            <a:off x="3267075" y="5743575"/>
            <a:ext cx="514350" cy="38100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7051" name="Text Box 8"/>
          <p:cNvSpPr txBox="1">
            <a:spLocks noChangeArrowheads="1"/>
          </p:cNvSpPr>
          <p:nvPr/>
        </p:nvSpPr>
        <p:spPr bwMode="auto">
          <a:xfrm>
            <a:off x="3838575" y="5915025"/>
            <a:ext cx="4410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Σημείωση: εγγραφές μόνο στα φύλλα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(υπολογισμός επιπέδων)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74179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F9004-E190-4421-952E-D129F5F378EA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8807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80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213725" cy="3203575"/>
          </a:xfrm>
          <a:noFill/>
        </p:spPr>
        <p:txBody>
          <a:bodyPr lIns="92075" tIns="46038" rIns="92075" bIns="46038">
            <a:normAutofit/>
          </a:bodyPr>
          <a:lstStyle/>
          <a:p>
            <a:pPr eaLnBrk="1" hangingPunct="1">
              <a:buSzTx/>
              <a:buFont typeface="Wingdings" pitchFamily="2" charset="2"/>
              <a:buChar char="§"/>
            </a:pPr>
            <a:endParaRPr lang="el-GR" sz="1900" dirty="0" smtClean="0">
              <a:latin typeface="Calibri" pitchFamily="34" charset="0"/>
            </a:endParaRP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900" dirty="0" smtClean="0">
                <a:latin typeface="Calibri" pitchFamily="34" charset="0"/>
              </a:rPr>
              <a:t>Βαθμός ή </a:t>
            </a:r>
            <a:r>
              <a:rPr lang="el-GR" sz="19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μέση τιμή διακλάδωσης </a:t>
            </a:r>
            <a:r>
              <a:rPr lang="el-GR" sz="1900" dirty="0" smtClean="0">
                <a:latin typeface="Calibri" pitchFamily="34" charset="0"/>
              </a:rPr>
              <a:t>(</a:t>
            </a:r>
            <a:r>
              <a:rPr lang="en-US" sz="1900" dirty="0" smtClean="0">
                <a:latin typeface="Calibri" pitchFamily="34" charset="0"/>
              </a:rPr>
              <a:t>fan out</a:t>
            </a:r>
            <a:r>
              <a:rPr lang="el-GR" sz="1900" dirty="0" smtClean="0">
                <a:latin typeface="Calibri" pitchFamily="34" charset="0"/>
              </a:rPr>
              <a:t>)</a:t>
            </a:r>
            <a:r>
              <a:rPr lang="en-US" sz="1900" dirty="0" smtClean="0">
                <a:latin typeface="Calibri" pitchFamily="34" charset="0"/>
              </a:rPr>
              <a:t> = 133</a:t>
            </a: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900" dirty="0" smtClean="0">
                <a:latin typeface="Calibri" pitchFamily="34" charset="0"/>
              </a:rPr>
              <a:t>Τυπική χωρητικότητα</a:t>
            </a:r>
            <a:r>
              <a:rPr lang="en-US" sz="1900" dirty="0" smtClean="0">
                <a:latin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Ύψος </a:t>
            </a:r>
            <a:r>
              <a:rPr lang="en-US" sz="1800" dirty="0" smtClean="0">
                <a:latin typeface="Calibri" pitchFamily="34" charset="0"/>
              </a:rPr>
              <a:t> 4: 133</a:t>
            </a:r>
            <a:r>
              <a:rPr lang="en-US" sz="1800" baseline="30000" dirty="0" smtClean="0">
                <a:latin typeface="Calibri" pitchFamily="34" charset="0"/>
              </a:rPr>
              <a:t>4</a:t>
            </a:r>
            <a:r>
              <a:rPr lang="en-US" sz="1800" dirty="0" smtClean="0">
                <a:latin typeface="Calibri" pitchFamily="34" charset="0"/>
              </a:rPr>
              <a:t> = 312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900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700 </a:t>
            </a:r>
            <a:r>
              <a:rPr lang="el-GR" sz="1800" dirty="0" smtClean="0">
                <a:latin typeface="Calibri" pitchFamily="34" charset="0"/>
              </a:rPr>
              <a:t>εγγραφές</a:t>
            </a:r>
            <a:endParaRPr lang="en-US" sz="1800" dirty="0" smtClean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Ύψος </a:t>
            </a:r>
            <a:r>
              <a:rPr lang="en-US" sz="1800" dirty="0" smtClean="0">
                <a:latin typeface="Calibri" pitchFamily="34" charset="0"/>
              </a:rPr>
              <a:t> 3: 133</a:t>
            </a:r>
            <a:r>
              <a:rPr lang="en-US" sz="1800" baseline="30000" dirty="0" smtClean="0">
                <a:latin typeface="Calibri" pitchFamily="34" charset="0"/>
              </a:rPr>
              <a:t>3</a:t>
            </a:r>
            <a:r>
              <a:rPr lang="en-US" sz="1800" dirty="0" smtClean="0">
                <a:latin typeface="Calibri" pitchFamily="34" charset="0"/>
              </a:rPr>
              <a:t> =    2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352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637 </a:t>
            </a:r>
            <a:r>
              <a:rPr lang="el-GR" sz="1800" dirty="0" smtClean="0">
                <a:latin typeface="Calibri" pitchFamily="34" charset="0"/>
              </a:rPr>
              <a:t>εγγραφές</a:t>
            </a:r>
            <a:endParaRPr lang="en-US" sz="1800" dirty="0" smtClean="0">
              <a:latin typeface="Calibri" pitchFamily="34" charset="0"/>
            </a:endParaRP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900" dirty="0" smtClean="0">
                <a:latin typeface="Calibri" pitchFamily="34" charset="0"/>
              </a:rPr>
              <a:t>Μπορεί να κρατά </a:t>
            </a:r>
            <a:r>
              <a:rPr lang="el-GR" sz="1900" i="1" dirty="0" smtClean="0">
                <a:latin typeface="Calibri" pitchFamily="34" charset="0"/>
              </a:rPr>
              <a:t>τα υψηλότερα επίπεδα στη μνήμη</a:t>
            </a:r>
            <a:r>
              <a:rPr lang="el-GR" sz="1900" dirty="0" smtClean="0">
                <a:latin typeface="Calibri" pitchFamily="34" charset="0"/>
              </a:rPr>
              <a:t>  </a:t>
            </a:r>
            <a:r>
              <a:rPr lang="en-US" sz="1900" dirty="0" smtClean="0">
                <a:latin typeface="Calibri" pitchFamily="34" charset="0"/>
              </a:rPr>
              <a:t>(buffer):</a:t>
            </a: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Επίπεδο</a:t>
            </a:r>
            <a:r>
              <a:rPr lang="en-US" sz="1800" dirty="0" smtClean="0">
                <a:latin typeface="Calibri" pitchFamily="34" charset="0"/>
              </a:rPr>
              <a:t> 1 =           1 block  =     </a:t>
            </a:r>
            <a:r>
              <a:rPr lang="el-GR" sz="1800" dirty="0" smtClean="0">
                <a:latin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</a:rPr>
              <a:t>8 Kbytes</a:t>
            </a: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Επίπεδο</a:t>
            </a:r>
            <a:r>
              <a:rPr lang="en-US" sz="1800" dirty="0" smtClean="0">
                <a:latin typeface="Calibri" pitchFamily="34" charset="0"/>
              </a:rPr>
              <a:t> 2 =      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133 blocks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 =     1 </a:t>
            </a:r>
            <a:r>
              <a:rPr lang="en-US" sz="1800" dirty="0" err="1" smtClean="0">
                <a:latin typeface="Calibri" pitchFamily="34" charset="0"/>
              </a:rPr>
              <a:t>Mbyte</a:t>
            </a:r>
            <a:endParaRPr lang="en-US" sz="1800" dirty="0" smtClean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Επίπεδο</a:t>
            </a:r>
            <a:r>
              <a:rPr lang="en-US" sz="1800" dirty="0" smtClean="0">
                <a:latin typeface="Calibri" pitchFamily="34" charset="0"/>
              </a:rPr>
              <a:t> 3 = 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17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689 blocks</a:t>
            </a:r>
            <a:r>
              <a:rPr lang="el-GR" sz="1800" dirty="0" smtClean="0">
                <a:latin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</a:rPr>
              <a:t>= 133 </a:t>
            </a:r>
            <a:r>
              <a:rPr lang="en-US" sz="1800" dirty="0" err="1" smtClean="0">
                <a:latin typeface="Calibri" pitchFamily="34" charset="0"/>
              </a:rPr>
              <a:t>MBytes</a:t>
            </a:r>
            <a:r>
              <a:rPr lang="en-US" sz="1800" dirty="0" smtClean="0">
                <a:latin typeface="Calibri" pitchFamily="34" charset="0"/>
              </a:rPr>
              <a:t>     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στην πράξη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256748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60BCAF-69A9-49DB-928F-75A22EE08442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89094" name="Text Box 3"/>
          <p:cNvSpPr txBox="1">
            <a:spLocks noChangeArrowheads="1"/>
          </p:cNvSpPr>
          <p:nvPr/>
        </p:nvSpPr>
        <p:spPr bwMode="auto">
          <a:xfrm>
            <a:off x="910471" y="1624552"/>
            <a:ext cx="693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Είδη Ευρετηρίων</a:t>
            </a:r>
          </a:p>
        </p:txBody>
      </p:sp>
      <p:sp>
        <p:nvSpPr>
          <p:cNvPr id="89095" name="Text Box 4"/>
          <p:cNvSpPr txBox="1">
            <a:spLocks noChangeArrowheads="1"/>
          </p:cNvSpPr>
          <p:nvPr/>
        </p:nvSpPr>
        <p:spPr bwMode="auto">
          <a:xfrm>
            <a:off x="505103" y="2347274"/>
            <a:ext cx="8026154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ενός επιπέδου </a:t>
            </a:r>
            <a:r>
              <a:rPr lang="el-GR" dirty="0">
                <a:latin typeface="Calibri" pitchFamily="34" charset="0"/>
              </a:rPr>
              <a:t>ένα διατεταγμένο αρχείο με εγγραφές </a:t>
            </a:r>
            <a:r>
              <a:rPr lang="el-GR" dirty="0" smtClean="0">
                <a:latin typeface="Calibri" pitchFamily="34" charset="0"/>
              </a:rPr>
              <a:t>(&lt;τιμή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l-GR" dirty="0" smtClean="0">
                <a:latin typeface="Calibri" pitchFamily="34" charset="0"/>
              </a:rPr>
              <a:t>δείκτης</a:t>
            </a:r>
            <a:r>
              <a:rPr lang="en-US" dirty="0" smtClean="0">
                <a:latin typeface="Calibri" pitchFamily="34" charset="0"/>
              </a:rPr>
              <a:t>&gt;)</a:t>
            </a: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πολλών επιπέδων</a:t>
            </a:r>
          </a:p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Ευρετήρια δομής δέντρου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(B-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δέντρα, Β+-δέντρα)</a:t>
            </a:r>
          </a:p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b="1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Ευρετήρια κατακερματισμού</a:t>
            </a: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l-GR" dirty="0" smtClean="0">
                <a:latin typeface="Calibri" pitchFamily="34" charset="0"/>
              </a:rPr>
              <a:t>το ευρετήριο είναι ένας πίνακας κατακερματισμού</a:t>
            </a: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l-GR" dirty="0" smtClean="0">
                <a:latin typeface="Calibri" pitchFamily="34" charset="0"/>
              </a:rPr>
              <a:t>κάθε κάδος έχει εγγραφές ευρετηρίου, </a:t>
            </a: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l-GR" dirty="0" smtClean="0">
                <a:latin typeface="Calibri" pitchFamily="34" charset="0"/>
              </a:rPr>
              <a:t>		δηλαδή εγγραφές της μορφής (&lt;τιμή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l-GR" dirty="0" smtClean="0">
                <a:latin typeface="Calibri" pitchFamily="34" charset="0"/>
              </a:rPr>
              <a:t>δείκτης</a:t>
            </a:r>
            <a:r>
              <a:rPr lang="en-US" dirty="0" smtClean="0">
                <a:latin typeface="Calibri" pitchFamily="34" charset="0"/>
              </a:rPr>
              <a:t>&gt;)</a:t>
            </a:r>
            <a:endParaRPr lang="el-GR" dirty="0" smtClean="0">
              <a:latin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n-US" dirty="0" smtClean="0">
                <a:latin typeface="Calibri" pitchFamily="34" charset="0"/>
              </a:rPr>
              <a:t>h(</a:t>
            </a:r>
            <a:r>
              <a:rPr lang="el-GR" dirty="0" smtClean="0">
                <a:latin typeface="Calibri" pitchFamily="34" charset="0"/>
              </a:rPr>
              <a:t>τιμή)</a:t>
            </a:r>
            <a:r>
              <a:rPr lang="en-US" dirty="0" smtClean="0">
                <a:latin typeface="Calibri" pitchFamily="34" charset="0"/>
              </a:rPr>
              <a:t>-&gt; </a:t>
            </a:r>
            <a:r>
              <a:rPr lang="el-GR" dirty="0" smtClean="0">
                <a:latin typeface="Calibri" pitchFamily="34" charset="0"/>
              </a:rPr>
              <a:t>κάδος του ευρετηρίου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(ανακεφαλαίωση)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64447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EEC63B-FA6F-459D-88A4-7830B403CCBA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90118" name="Text Box 3"/>
          <p:cNvSpPr txBox="1">
            <a:spLocks noChangeArrowheads="1"/>
          </p:cNvSpPr>
          <p:nvPr/>
        </p:nvSpPr>
        <p:spPr bwMode="auto">
          <a:xfrm>
            <a:off x="440032" y="1992198"/>
            <a:ext cx="80645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Ορισμοί </a:t>
            </a:r>
          </a:p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</a:t>
            </a:r>
            <a:r>
              <a:rPr lang="el-GR" sz="2000" dirty="0">
                <a:latin typeface="Calibri" pitchFamily="34" charset="0"/>
              </a:rPr>
              <a:t>: όταν το πεδίο </a:t>
            </a:r>
            <a:r>
              <a:rPr lang="el-GR" sz="2000" dirty="0" err="1">
                <a:latin typeface="Calibri" pitchFamily="34" charset="0"/>
              </a:rPr>
              <a:t>ευρετηριοποίησης</a:t>
            </a:r>
            <a:r>
              <a:rPr lang="el-GR" sz="2000" dirty="0">
                <a:latin typeface="Calibri" pitchFamily="34" charset="0"/>
              </a:rPr>
              <a:t> είναι πρωτεύον κλειδί και πεδίο διάταξης του αρχείου</a:t>
            </a:r>
          </a:p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Δευτερεύον</a:t>
            </a:r>
            <a:r>
              <a:rPr lang="el-GR" sz="2000" dirty="0">
                <a:latin typeface="Calibri" pitchFamily="34" charset="0"/>
              </a:rPr>
              <a:t>: αλλιώς</a:t>
            </a:r>
          </a:p>
          <a:p>
            <a:pPr algn="just">
              <a:spcBef>
                <a:spcPct val="50000"/>
              </a:spcBef>
            </a:pPr>
            <a:endParaRPr lang="el-GR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Συστάδων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(clustered index) </a:t>
            </a:r>
            <a:r>
              <a:rPr lang="el-GR" sz="2000" dirty="0">
                <a:latin typeface="Calibri" pitchFamily="34" charset="0"/>
              </a:rPr>
              <a:t>αν η διάταξη των εγγραφών στο ευρετήριο όμοια ή παρόμοια αυτής των εγγραφών στο αρχείο δεδομένων (συμβαίνει, πχ όταν το ευρετήριο κτίζεται στο πεδίο ταξινόμησης του αρχείου δεδομένων)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(ανακεφαλαίωση)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51787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1B75C7-919F-4E5A-BDC6-A2C43ECF7960}" type="slidenum">
              <a:rPr lang="el-GR" altLang="en-US" smtClean="0"/>
              <a:pPr/>
              <a:t>49</a:t>
            </a:fld>
            <a:endParaRPr lang="el-GR" altLang="en-US" smtClean="0"/>
          </a:p>
        </p:txBody>
      </p:sp>
      <p:sp>
        <p:nvSpPr>
          <p:cNvPr id="91142" name="Text Box 3"/>
          <p:cNvSpPr txBox="1">
            <a:spLocks noChangeArrowheads="1"/>
          </p:cNvSpPr>
          <p:nvPr/>
        </p:nvSpPr>
        <p:spPr bwMode="auto">
          <a:xfrm>
            <a:off x="468313" y="2133600"/>
            <a:ext cx="80645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Το πολύ ένα ευρετήριο συστάδων – δηλαδή ένα ευρετήριο στο πεδίο διάταξης του αρχείου</a:t>
            </a:r>
          </a:p>
          <a:p>
            <a:pPr algn="just">
              <a:spcBef>
                <a:spcPct val="50000"/>
              </a:spcBef>
            </a:pP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Range scan (</a:t>
            </a:r>
            <a:r>
              <a:rPr lang="el-GR" sz="2400" dirty="0">
                <a:latin typeface="Calibri" pitchFamily="34" charset="0"/>
              </a:rPr>
              <a:t>αναζήτηση </a:t>
            </a:r>
            <a:r>
              <a:rPr lang="el-GR" sz="2400" dirty="0" smtClean="0">
                <a:latin typeface="Calibri" pitchFamily="34" charset="0"/>
              </a:rPr>
              <a:t>περιοχής ή διαστήματος τιμών)</a:t>
            </a: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Συστάδων: #σελίδων στο αρχείο που ταιριάζουν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Μη συστάδων: αριθμός εγγραφών στο ευρετήριο που ταιριάζουν – για κάθε τέτοια εγγραφή -&gt; μια σελίδα αρχείου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(ανακεφαλαίωση)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15239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B8DBFE-6D17-43B1-98C3-61F0BD88CD7A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45062" name="Text Box 3"/>
          <p:cNvSpPr txBox="1">
            <a:spLocks noChangeArrowheads="1"/>
          </p:cNvSpPr>
          <p:nvPr/>
        </p:nvSpPr>
        <p:spPr bwMode="auto">
          <a:xfrm>
            <a:off x="250825" y="4791075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7. Όλα τα φύλλα βρίσκονται στο ίδιο επίπεδο. Τα φύλλα έχουν την ίδια δομή εκτός του ότι οι δείκτες δέντρου είναι </a:t>
            </a:r>
            <a:r>
              <a:rPr lang="en-US" sz="1800">
                <a:latin typeface="Calibri" pitchFamily="34" charset="0"/>
              </a:rPr>
              <a:t>null.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45063" name="Text Box 4"/>
          <p:cNvSpPr txBox="1">
            <a:spLocks noChangeArrowheads="1"/>
          </p:cNvSpPr>
          <p:nvPr/>
        </p:nvSpPr>
        <p:spPr bwMode="auto">
          <a:xfrm>
            <a:off x="250825" y="3876675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6. Ένας κόμβος με </a:t>
            </a:r>
            <a:r>
              <a:rPr lang="en-US" sz="1800">
                <a:latin typeface="Calibri" pitchFamily="34" charset="0"/>
              </a:rPr>
              <a:t>q </a:t>
            </a:r>
            <a:r>
              <a:rPr lang="el-GR" sz="1800">
                <a:latin typeface="Calibri" pitchFamily="34" charset="0"/>
              </a:rPr>
              <a:t>δείκτες δέντρου περιέχει </a:t>
            </a:r>
            <a:r>
              <a:rPr lang="en-US" sz="1800">
                <a:latin typeface="Calibri" pitchFamily="34" charset="0"/>
              </a:rPr>
              <a:t>q - 1 </a:t>
            </a:r>
            <a:r>
              <a:rPr lang="el-GR" sz="1800">
                <a:latin typeface="Calibri" pitchFamily="34" charset="0"/>
              </a:rPr>
              <a:t>τιμές πεδίου αναζήτησης (και άρα και </a:t>
            </a:r>
            <a:r>
              <a:rPr lang="en-US" sz="1800">
                <a:latin typeface="Calibri" pitchFamily="34" charset="0"/>
              </a:rPr>
              <a:t>q - 1 </a:t>
            </a:r>
            <a:r>
              <a:rPr lang="el-GR" sz="1800">
                <a:latin typeface="Calibri" pitchFamily="34" charset="0"/>
              </a:rPr>
              <a:t>δείκτες δεδομένων).</a:t>
            </a:r>
          </a:p>
        </p:txBody>
      </p:sp>
      <p:sp>
        <p:nvSpPr>
          <p:cNvPr id="45064" name="Text Box 5"/>
          <p:cNvSpPr txBox="1">
            <a:spLocks noChangeArrowheads="1"/>
          </p:cNvSpPr>
          <p:nvPr/>
        </p:nvSpPr>
        <p:spPr bwMode="auto">
          <a:xfrm>
            <a:off x="250825" y="2276475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4. Κάθε κόμβος έχει το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πολύ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δείκτες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δέντρου</a:t>
            </a:r>
          </a:p>
        </p:txBody>
      </p:sp>
      <p:sp>
        <p:nvSpPr>
          <p:cNvPr id="45065" name="Text Box 6"/>
          <p:cNvSpPr txBox="1">
            <a:spLocks noChangeArrowheads="1"/>
          </p:cNvSpPr>
          <p:nvPr/>
        </p:nvSpPr>
        <p:spPr bwMode="auto">
          <a:xfrm>
            <a:off x="250825" y="2886075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5. Κάθε κόμβος </a:t>
            </a:r>
            <a:r>
              <a:rPr lang="el-GR" sz="1800" b="1" i="1" u="sng" dirty="0">
                <a:latin typeface="Calibri" pitchFamily="34" charset="0"/>
              </a:rPr>
              <a:t>εκτός της ρίζας</a:t>
            </a:r>
            <a:r>
              <a:rPr lang="en-US" sz="1800" b="1" i="1" u="sng" dirty="0">
                <a:latin typeface="Calibri" pitchFamily="34" charset="0"/>
              </a:rPr>
              <a:t> </a:t>
            </a:r>
            <a:r>
              <a:rPr lang="el-GR" sz="1800" b="1" i="1" u="sng" dirty="0">
                <a:latin typeface="Calibri" pitchFamily="34" charset="0"/>
              </a:rPr>
              <a:t>και των φύλλων</a:t>
            </a:r>
            <a:r>
              <a:rPr lang="el-GR" sz="1800" dirty="0">
                <a:latin typeface="Calibri" pitchFamily="34" charset="0"/>
              </a:rPr>
              <a:t> έχει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τουλάχιστον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(p/2)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δείκτες</a:t>
            </a:r>
            <a:r>
              <a:rPr lang="en-US" sz="1800" dirty="0">
                <a:latin typeface="Calibri" pitchFamily="34" charset="0"/>
              </a:rPr>
              <a:t>. </a:t>
            </a:r>
            <a:r>
              <a:rPr lang="el-GR" sz="1800" dirty="0">
                <a:latin typeface="Calibri" pitchFamily="34" charset="0"/>
              </a:rPr>
              <a:t>Η ρίζα έχει τουλάχιστον 2 εκτός αν είναι ο μόνος κόμβος του δέντρου.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14596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03779"/>
            <a:ext cx="685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ISAM – Indexed Sequential Access </a:t>
            </a:r>
            <a:r>
              <a:rPr lang="en-US" dirty="0" smtClean="0"/>
              <a:t>Method</a:t>
            </a:r>
          </a:p>
          <a:p>
            <a:r>
              <a:rPr lang="el-GR" dirty="0" smtClean="0"/>
              <a:t>Στατικά ευρετήρια</a:t>
            </a:r>
          </a:p>
          <a:p>
            <a:endParaRPr lang="el-GR" dirty="0"/>
          </a:p>
          <a:p>
            <a:r>
              <a:rPr lang="el-GR" dirty="0" smtClean="0"/>
              <a:t>Αλλάζουν μόνο οι δείκτες στα φύλλα</a:t>
            </a:r>
          </a:p>
          <a:p>
            <a:r>
              <a:rPr lang="el-GR" dirty="0" smtClean="0"/>
              <a:t>Όταν υπερχείλιση σε λίστες υπερχείλισης</a:t>
            </a:r>
            <a:endParaRPr lang="el-G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ISAM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81" y="2672527"/>
            <a:ext cx="8735438" cy="3365770"/>
          </a:xfrm>
          <a:prstGeom prst="rect">
            <a:avLst/>
          </a:prstGeom>
        </p:spPr>
      </p:pic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17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18</a:t>
            </a:r>
            <a:endParaRPr lang="el-GR" altLang="en-US" sz="1000" dirty="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09927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13FB66-25B7-4DCE-B11B-A0D90B0A1E25}" type="slidenum">
              <a:rPr lang="el-GR" altLang="en-US" smtClean="0"/>
              <a:pPr/>
              <a:t>51</a:t>
            </a:fld>
            <a:endParaRPr lang="el-GR" altLang="en-US" smtClean="0"/>
          </a:p>
        </p:txBody>
      </p:sp>
      <p:sp>
        <p:nvSpPr>
          <p:cNvPr id="9216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16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0959" y="1927782"/>
            <a:ext cx="8066088" cy="2286000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Μετά τον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σχεδιασμό Ο/Σ και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το λογικό σχεδιασμό (σχεσιακό μοντέλο),  έχουμε τα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εννοιολογικά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λογικά (με τις όψεις)</a:t>
            </a:r>
            <a:r>
              <a:rPr lang="en-US" sz="2000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σχήματα για τη Βάση Δεδομένων.</a:t>
            </a: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endParaRPr lang="el-GR" sz="20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Το επόμενο βήμα είναι ο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φυσικός σχεδιασμός</a:t>
            </a:r>
            <a:r>
              <a:rPr lang="en-US" sz="2000" dirty="0" smtClean="0">
                <a:latin typeface="Calibri" pitchFamily="34" charset="0"/>
              </a:rPr>
              <a:t>, </a:t>
            </a:r>
            <a:r>
              <a:rPr lang="el-GR" sz="2000" dirty="0" smtClean="0">
                <a:latin typeface="Calibri" pitchFamily="34" charset="0"/>
              </a:rPr>
              <a:t>δηλαδή η επιλογή των δομών αποθήκευσης των σχέσεων, η επιλογή των ευρετηρίων, οι αποφάσεις για συστάδες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- γενικά ότι είναι απαραίτητο για να επιτευχθούν οι προσδοκώμενες επιδόσεις χρήσης της ΒΔ.</a:t>
            </a: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endParaRPr lang="el-GR" sz="2000" dirty="0" smtClean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8453920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5CFC98-C6E2-41DC-BC06-0CE509141C53}" type="slidenum">
              <a:rPr lang="el-GR" altLang="en-US" smtClean="0"/>
              <a:pPr/>
              <a:t>52</a:t>
            </a:fld>
            <a:endParaRPr lang="el-GR" altLang="en-US" smtClean="0"/>
          </a:p>
        </p:txBody>
      </p:sp>
      <p:sp>
        <p:nvSpPr>
          <p:cNvPr id="93190" name="Freeform 3"/>
          <p:cNvSpPr>
            <a:spLocks/>
          </p:cNvSpPr>
          <p:nvPr/>
        </p:nvSpPr>
        <p:spPr bwMode="auto">
          <a:xfrm>
            <a:off x="1038716" y="2250846"/>
            <a:ext cx="2001838" cy="809625"/>
          </a:xfrm>
          <a:custGeom>
            <a:avLst/>
            <a:gdLst>
              <a:gd name="T0" fmla="*/ 2147483647 w 1366"/>
              <a:gd name="T1" fmla="*/ 2147483647 h 510"/>
              <a:gd name="T2" fmla="*/ 2147483647 w 1366"/>
              <a:gd name="T3" fmla="*/ 2147483647 h 510"/>
              <a:gd name="T4" fmla="*/ 2147483647 w 1366"/>
              <a:gd name="T5" fmla="*/ 2147483647 h 510"/>
              <a:gd name="T6" fmla="*/ 2147483647 w 1366"/>
              <a:gd name="T7" fmla="*/ 2147483647 h 510"/>
              <a:gd name="T8" fmla="*/ 2147483647 w 1366"/>
              <a:gd name="T9" fmla="*/ 2147483647 h 510"/>
              <a:gd name="T10" fmla="*/ 2147483647 w 1366"/>
              <a:gd name="T11" fmla="*/ 2147483647 h 510"/>
              <a:gd name="T12" fmla="*/ 2147483647 w 1366"/>
              <a:gd name="T13" fmla="*/ 2147483647 h 510"/>
              <a:gd name="T14" fmla="*/ 2147483647 w 1366"/>
              <a:gd name="T15" fmla="*/ 2147483647 h 510"/>
              <a:gd name="T16" fmla="*/ 2147483647 w 1366"/>
              <a:gd name="T17" fmla="*/ 2147483647 h 510"/>
              <a:gd name="T18" fmla="*/ 2147483647 w 1366"/>
              <a:gd name="T19" fmla="*/ 0 h 510"/>
              <a:gd name="T20" fmla="*/ 2147483647 w 1366"/>
              <a:gd name="T21" fmla="*/ 0 h 510"/>
              <a:gd name="T22" fmla="*/ 2147483647 w 1366"/>
              <a:gd name="T23" fmla="*/ 2147483647 h 510"/>
              <a:gd name="T24" fmla="*/ 2147483647 w 1366"/>
              <a:gd name="T25" fmla="*/ 2147483647 h 510"/>
              <a:gd name="T26" fmla="*/ 0 w 1366"/>
              <a:gd name="T27" fmla="*/ 2147483647 h 510"/>
              <a:gd name="T28" fmla="*/ 0 w 1366"/>
              <a:gd name="T29" fmla="*/ 2147483647 h 510"/>
              <a:gd name="T30" fmla="*/ 0 w 1366"/>
              <a:gd name="T31" fmla="*/ 2147483647 h 510"/>
              <a:gd name="T32" fmla="*/ 2147483647 w 1366"/>
              <a:gd name="T33" fmla="*/ 2147483647 h 510"/>
              <a:gd name="T34" fmla="*/ 2147483647 w 1366"/>
              <a:gd name="T35" fmla="*/ 2147483647 h 510"/>
              <a:gd name="T36" fmla="*/ 2147483647 w 1366"/>
              <a:gd name="T37" fmla="*/ 2147483647 h 510"/>
              <a:gd name="T38" fmla="*/ 2147483647 w 1366"/>
              <a:gd name="T39" fmla="*/ 2147483647 h 510"/>
              <a:gd name="T40" fmla="*/ 2147483647 w 1366"/>
              <a:gd name="T41" fmla="*/ 2147483647 h 510"/>
              <a:gd name="T42" fmla="*/ 2147483647 w 1366"/>
              <a:gd name="T43" fmla="*/ 2147483647 h 510"/>
              <a:gd name="T44" fmla="*/ 2147483647 w 1366"/>
              <a:gd name="T45" fmla="*/ 2147483647 h 510"/>
              <a:gd name="T46" fmla="*/ 2147483647 w 1366"/>
              <a:gd name="T47" fmla="*/ 2147483647 h 510"/>
              <a:gd name="T48" fmla="*/ 2147483647 w 1366"/>
              <a:gd name="T49" fmla="*/ 2147483647 h 510"/>
              <a:gd name="T50" fmla="*/ 2147483647 w 1366"/>
              <a:gd name="T51" fmla="*/ 2147483647 h 510"/>
              <a:gd name="T52" fmla="*/ 2147483647 w 1366"/>
              <a:gd name="T53" fmla="*/ 2147483647 h 510"/>
              <a:gd name="T54" fmla="*/ 2147483647 w 1366"/>
              <a:gd name="T55" fmla="*/ 2147483647 h 510"/>
              <a:gd name="T56" fmla="*/ 2147483647 w 1366"/>
              <a:gd name="T57" fmla="*/ 2147483647 h 510"/>
              <a:gd name="T58" fmla="*/ 2147483647 w 1366"/>
              <a:gd name="T59" fmla="*/ 2147483647 h 510"/>
              <a:gd name="T60" fmla="*/ 2147483647 w 1366"/>
              <a:gd name="T61" fmla="*/ 2147483647 h 510"/>
              <a:gd name="T62" fmla="*/ 2147483647 w 1366"/>
              <a:gd name="T63" fmla="*/ 2147483647 h 510"/>
              <a:gd name="T64" fmla="*/ 2147483647 w 1366"/>
              <a:gd name="T65" fmla="*/ 2147483647 h 510"/>
              <a:gd name="T66" fmla="*/ 2147483647 w 1366"/>
              <a:gd name="T67" fmla="*/ 2147483647 h 510"/>
              <a:gd name="T68" fmla="*/ 2147483647 w 1366"/>
              <a:gd name="T69" fmla="*/ 2147483647 h 510"/>
              <a:gd name="T70" fmla="*/ 2147483647 w 1366"/>
              <a:gd name="T71" fmla="*/ 2147483647 h 51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366"/>
              <a:gd name="T109" fmla="*/ 0 h 510"/>
              <a:gd name="T110" fmla="*/ 1366 w 1366"/>
              <a:gd name="T111" fmla="*/ 510 h 510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366" h="510">
                <a:moveTo>
                  <a:pt x="975" y="89"/>
                </a:moveTo>
                <a:lnTo>
                  <a:pt x="936" y="89"/>
                </a:lnTo>
                <a:lnTo>
                  <a:pt x="897" y="89"/>
                </a:lnTo>
                <a:lnTo>
                  <a:pt x="858" y="100"/>
                </a:lnTo>
                <a:lnTo>
                  <a:pt x="819" y="100"/>
                </a:lnTo>
                <a:lnTo>
                  <a:pt x="780" y="100"/>
                </a:lnTo>
                <a:lnTo>
                  <a:pt x="741" y="66"/>
                </a:lnTo>
                <a:lnTo>
                  <a:pt x="702" y="44"/>
                </a:lnTo>
                <a:lnTo>
                  <a:pt x="663" y="44"/>
                </a:lnTo>
                <a:lnTo>
                  <a:pt x="624" y="33"/>
                </a:lnTo>
                <a:lnTo>
                  <a:pt x="585" y="22"/>
                </a:lnTo>
                <a:lnTo>
                  <a:pt x="546" y="22"/>
                </a:lnTo>
                <a:lnTo>
                  <a:pt x="507" y="22"/>
                </a:lnTo>
                <a:lnTo>
                  <a:pt x="468" y="22"/>
                </a:lnTo>
                <a:lnTo>
                  <a:pt x="429" y="22"/>
                </a:lnTo>
                <a:lnTo>
                  <a:pt x="390" y="22"/>
                </a:lnTo>
                <a:lnTo>
                  <a:pt x="351" y="22"/>
                </a:lnTo>
                <a:lnTo>
                  <a:pt x="312" y="11"/>
                </a:lnTo>
                <a:lnTo>
                  <a:pt x="273" y="0"/>
                </a:lnTo>
                <a:lnTo>
                  <a:pt x="234" y="0"/>
                </a:lnTo>
                <a:lnTo>
                  <a:pt x="195" y="0"/>
                </a:lnTo>
                <a:lnTo>
                  <a:pt x="143" y="0"/>
                </a:lnTo>
                <a:lnTo>
                  <a:pt x="104" y="11"/>
                </a:lnTo>
                <a:lnTo>
                  <a:pt x="78" y="44"/>
                </a:lnTo>
                <a:lnTo>
                  <a:pt x="39" y="55"/>
                </a:lnTo>
                <a:lnTo>
                  <a:pt x="39" y="89"/>
                </a:lnTo>
                <a:lnTo>
                  <a:pt x="26" y="122"/>
                </a:lnTo>
                <a:lnTo>
                  <a:pt x="0" y="155"/>
                </a:lnTo>
                <a:lnTo>
                  <a:pt x="0" y="188"/>
                </a:lnTo>
                <a:lnTo>
                  <a:pt x="0" y="221"/>
                </a:lnTo>
                <a:lnTo>
                  <a:pt x="0" y="255"/>
                </a:lnTo>
                <a:lnTo>
                  <a:pt x="0" y="288"/>
                </a:lnTo>
                <a:lnTo>
                  <a:pt x="0" y="321"/>
                </a:lnTo>
                <a:lnTo>
                  <a:pt x="39" y="354"/>
                </a:lnTo>
                <a:lnTo>
                  <a:pt x="78" y="376"/>
                </a:lnTo>
                <a:lnTo>
                  <a:pt x="130" y="398"/>
                </a:lnTo>
                <a:lnTo>
                  <a:pt x="169" y="398"/>
                </a:lnTo>
                <a:lnTo>
                  <a:pt x="260" y="409"/>
                </a:lnTo>
                <a:lnTo>
                  <a:pt x="312" y="420"/>
                </a:lnTo>
                <a:lnTo>
                  <a:pt x="364" y="443"/>
                </a:lnTo>
                <a:lnTo>
                  <a:pt x="468" y="454"/>
                </a:lnTo>
                <a:lnTo>
                  <a:pt x="507" y="465"/>
                </a:lnTo>
                <a:lnTo>
                  <a:pt x="546" y="487"/>
                </a:lnTo>
                <a:lnTo>
                  <a:pt x="624" y="498"/>
                </a:lnTo>
                <a:lnTo>
                  <a:pt x="702" y="509"/>
                </a:lnTo>
                <a:lnTo>
                  <a:pt x="741" y="509"/>
                </a:lnTo>
                <a:lnTo>
                  <a:pt x="780" y="509"/>
                </a:lnTo>
                <a:lnTo>
                  <a:pt x="858" y="509"/>
                </a:lnTo>
                <a:lnTo>
                  <a:pt x="936" y="509"/>
                </a:lnTo>
                <a:lnTo>
                  <a:pt x="975" y="509"/>
                </a:lnTo>
                <a:lnTo>
                  <a:pt x="1014" y="509"/>
                </a:lnTo>
                <a:lnTo>
                  <a:pt x="1053" y="498"/>
                </a:lnTo>
                <a:lnTo>
                  <a:pt x="1092" y="465"/>
                </a:lnTo>
                <a:lnTo>
                  <a:pt x="1144" y="443"/>
                </a:lnTo>
                <a:lnTo>
                  <a:pt x="1183" y="409"/>
                </a:lnTo>
                <a:lnTo>
                  <a:pt x="1209" y="376"/>
                </a:lnTo>
                <a:lnTo>
                  <a:pt x="1248" y="365"/>
                </a:lnTo>
                <a:lnTo>
                  <a:pt x="1287" y="354"/>
                </a:lnTo>
                <a:lnTo>
                  <a:pt x="1313" y="321"/>
                </a:lnTo>
                <a:lnTo>
                  <a:pt x="1352" y="288"/>
                </a:lnTo>
                <a:lnTo>
                  <a:pt x="1365" y="243"/>
                </a:lnTo>
                <a:lnTo>
                  <a:pt x="1365" y="210"/>
                </a:lnTo>
                <a:lnTo>
                  <a:pt x="1365" y="177"/>
                </a:lnTo>
                <a:lnTo>
                  <a:pt x="1326" y="144"/>
                </a:lnTo>
                <a:lnTo>
                  <a:pt x="1274" y="122"/>
                </a:lnTo>
                <a:lnTo>
                  <a:pt x="1222" y="111"/>
                </a:lnTo>
                <a:lnTo>
                  <a:pt x="1183" y="100"/>
                </a:lnTo>
                <a:lnTo>
                  <a:pt x="1144" y="100"/>
                </a:lnTo>
                <a:lnTo>
                  <a:pt x="1105" y="89"/>
                </a:lnTo>
                <a:lnTo>
                  <a:pt x="1053" y="77"/>
                </a:lnTo>
                <a:lnTo>
                  <a:pt x="1014" y="77"/>
                </a:lnTo>
                <a:lnTo>
                  <a:pt x="975" y="77"/>
                </a:lnTo>
                <a:lnTo>
                  <a:pt x="1131" y="89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93191" name="Rectangle 4"/>
          <p:cNvSpPr>
            <a:spLocks noChangeArrowheads="1"/>
          </p:cNvSpPr>
          <p:nvPr/>
        </p:nvSpPr>
        <p:spPr bwMode="auto">
          <a:xfrm>
            <a:off x="1238741" y="2577871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800"/>
              <a:t>Μικρόκοσμος</a:t>
            </a:r>
            <a:endParaRPr lang="en-US" sz="1800"/>
          </a:p>
        </p:txBody>
      </p:sp>
      <p:sp>
        <p:nvSpPr>
          <p:cNvPr id="93192" name="Rectangle 5"/>
          <p:cNvSpPr>
            <a:spLocks noChangeArrowheads="1"/>
          </p:cNvSpPr>
          <p:nvPr/>
        </p:nvSpPr>
        <p:spPr bwMode="auto">
          <a:xfrm>
            <a:off x="1102216" y="3871684"/>
            <a:ext cx="2273300" cy="619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193" name="Rectangle 6"/>
          <p:cNvSpPr>
            <a:spLocks noChangeArrowheads="1"/>
          </p:cNvSpPr>
          <p:nvPr/>
        </p:nvSpPr>
        <p:spPr bwMode="auto">
          <a:xfrm>
            <a:off x="1102216" y="5135334"/>
            <a:ext cx="2273300" cy="906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194" name="Rectangle 7"/>
          <p:cNvSpPr>
            <a:spLocks noChangeArrowheads="1"/>
          </p:cNvSpPr>
          <p:nvPr/>
        </p:nvSpPr>
        <p:spPr bwMode="auto">
          <a:xfrm>
            <a:off x="2229341" y="3138259"/>
            <a:ext cx="200501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>
                <a:solidFill>
                  <a:srgbClr val="800000"/>
                </a:solidFill>
                <a:latin typeface="Calibri" pitchFamily="34" charset="0"/>
              </a:rPr>
              <a:t>Συλλογή Απαιτήσεων </a:t>
            </a:r>
          </a:p>
          <a:p>
            <a:pPr eaLnBrk="0" hangingPunct="0"/>
            <a:r>
              <a:rPr lang="el-GR" sz="1600">
                <a:solidFill>
                  <a:srgbClr val="800000"/>
                </a:solidFill>
                <a:latin typeface="Calibri" pitchFamily="34" charset="0"/>
              </a:rPr>
              <a:t>και Ανάλυση</a:t>
            </a:r>
            <a:endParaRPr lang="en-US" sz="1600">
              <a:solidFill>
                <a:srgbClr val="800000"/>
              </a:solidFill>
              <a:latin typeface="Calibri" pitchFamily="34" charset="0"/>
            </a:endParaRPr>
          </a:p>
        </p:txBody>
      </p:sp>
      <p:sp>
        <p:nvSpPr>
          <p:cNvPr id="93195" name="Rectangle 8"/>
          <p:cNvSpPr>
            <a:spLocks noChangeArrowheads="1"/>
          </p:cNvSpPr>
          <p:nvPr/>
        </p:nvSpPr>
        <p:spPr bwMode="auto">
          <a:xfrm>
            <a:off x="2273791" y="4577201"/>
            <a:ext cx="2428935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Εννοιολογικός Σχεδιασμός </a:t>
            </a:r>
          </a:p>
        </p:txBody>
      </p:sp>
      <p:sp>
        <p:nvSpPr>
          <p:cNvPr id="93196" name="Rectangle 9"/>
          <p:cNvSpPr>
            <a:spLocks noChangeArrowheads="1"/>
          </p:cNvSpPr>
          <p:nvPr/>
        </p:nvSpPr>
        <p:spPr bwMode="auto">
          <a:xfrm>
            <a:off x="1429241" y="3984396"/>
            <a:ext cx="1631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b="1"/>
              <a:t>Απαιτήσεις ΒΔ</a:t>
            </a:r>
            <a:endParaRPr lang="en-US" sz="1600" b="1"/>
          </a:p>
        </p:txBody>
      </p:sp>
      <p:sp>
        <p:nvSpPr>
          <p:cNvPr id="93197" name="Rectangle 10"/>
          <p:cNvSpPr>
            <a:spLocks noChangeArrowheads="1"/>
          </p:cNvSpPr>
          <p:nvPr/>
        </p:nvSpPr>
        <p:spPr bwMode="auto">
          <a:xfrm>
            <a:off x="1086341" y="5244871"/>
            <a:ext cx="23749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b="1"/>
              <a:t>Εννοιολογικό Μοντέλο</a:t>
            </a:r>
          </a:p>
          <a:p>
            <a:pPr eaLnBrk="0" hangingPunct="0"/>
            <a:r>
              <a:rPr lang="el-GR" sz="1600" b="1"/>
              <a:t>             (Σχήμα)</a:t>
            </a:r>
            <a:endParaRPr lang="en-US" sz="1600" b="1"/>
          </a:p>
        </p:txBody>
      </p:sp>
      <p:sp>
        <p:nvSpPr>
          <p:cNvPr id="93198" name="Line 11"/>
          <p:cNvSpPr>
            <a:spLocks noChangeShapeType="1"/>
          </p:cNvSpPr>
          <p:nvPr/>
        </p:nvSpPr>
        <p:spPr bwMode="auto">
          <a:xfrm>
            <a:off x="3381866" y="5690959"/>
            <a:ext cx="1676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199" name="Line 12"/>
          <p:cNvSpPr>
            <a:spLocks noChangeShapeType="1"/>
          </p:cNvSpPr>
          <p:nvPr/>
        </p:nvSpPr>
        <p:spPr bwMode="auto">
          <a:xfrm flipV="1">
            <a:off x="5058266" y="2882671"/>
            <a:ext cx="0" cy="28082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0" name="Rectangle 13"/>
          <p:cNvSpPr>
            <a:spLocks noChangeArrowheads="1"/>
          </p:cNvSpPr>
          <p:nvPr/>
        </p:nvSpPr>
        <p:spPr bwMode="auto">
          <a:xfrm>
            <a:off x="3372341" y="5314721"/>
            <a:ext cx="148021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/>
              <a:t>Διάγραμμα Ο/Σ</a:t>
            </a:r>
            <a:endParaRPr lang="en-US" sz="1600" dirty="0"/>
          </a:p>
        </p:txBody>
      </p:sp>
      <p:sp>
        <p:nvSpPr>
          <p:cNvPr id="93201" name="Rectangle 14"/>
          <p:cNvSpPr>
            <a:spLocks noChangeArrowheads="1"/>
          </p:cNvSpPr>
          <p:nvPr/>
        </p:nvSpPr>
        <p:spPr bwMode="auto">
          <a:xfrm>
            <a:off x="5101129" y="2930296"/>
            <a:ext cx="1195777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Λογικός </a:t>
            </a:r>
          </a:p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Σχεδιασμός </a:t>
            </a:r>
          </a:p>
        </p:txBody>
      </p:sp>
      <p:sp>
        <p:nvSpPr>
          <p:cNvPr id="93202" name="Rectangle 15"/>
          <p:cNvSpPr>
            <a:spLocks noChangeArrowheads="1"/>
          </p:cNvSpPr>
          <p:nvPr/>
        </p:nvSpPr>
        <p:spPr bwMode="auto">
          <a:xfrm>
            <a:off x="3821604" y="2231796"/>
            <a:ext cx="18161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/>
              <a:t>(</a:t>
            </a:r>
            <a:r>
              <a:rPr lang="el-GR" sz="1600"/>
              <a:t>π.χ.,</a:t>
            </a:r>
            <a:r>
              <a:rPr lang="en-US" sz="1600"/>
              <a:t> </a:t>
            </a:r>
            <a:r>
              <a:rPr lang="el-GR" sz="1600"/>
              <a:t>με Σχεσιακό</a:t>
            </a:r>
          </a:p>
          <a:p>
            <a:pPr eaLnBrk="0" hangingPunct="0"/>
            <a:r>
              <a:rPr lang="el-GR" sz="1600"/>
              <a:t> Μοντέλο</a:t>
            </a:r>
            <a:r>
              <a:rPr lang="en-US" sz="1600"/>
              <a:t>)</a:t>
            </a:r>
          </a:p>
        </p:txBody>
      </p:sp>
      <p:sp>
        <p:nvSpPr>
          <p:cNvPr id="93203" name="Rectangle 16"/>
          <p:cNvSpPr>
            <a:spLocks noChangeArrowheads="1"/>
          </p:cNvSpPr>
          <p:nvPr/>
        </p:nvSpPr>
        <p:spPr bwMode="auto">
          <a:xfrm>
            <a:off x="400541" y="1696809"/>
            <a:ext cx="7304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800" i="1" dirty="0">
                <a:latin typeface="Calibri" pitchFamily="34" charset="0"/>
              </a:rPr>
              <a:t>Ανεξάρτητα του  ΣΔΒΔ</a:t>
            </a:r>
            <a:r>
              <a:rPr lang="en-US" sz="1800" i="1" dirty="0">
                <a:latin typeface="Calibri" pitchFamily="34" charset="0"/>
              </a:rPr>
              <a:t>                  	  </a:t>
            </a:r>
            <a:r>
              <a:rPr lang="el-GR" sz="1800" i="1" dirty="0">
                <a:latin typeface="Calibri" pitchFamily="34" charset="0"/>
              </a:rPr>
              <a:t>Εξαρτώμενο του επιλεγμένου ΣΔΒΔ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93204" name="Line 17"/>
          <p:cNvSpPr>
            <a:spLocks noChangeShapeType="1"/>
          </p:cNvSpPr>
          <p:nvPr/>
        </p:nvSpPr>
        <p:spPr bwMode="auto">
          <a:xfrm>
            <a:off x="2162666" y="3093809"/>
            <a:ext cx="0" cy="771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5" name="Line 18"/>
          <p:cNvSpPr>
            <a:spLocks noChangeShapeType="1"/>
          </p:cNvSpPr>
          <p:nvPr/>
        </p:nvSpPr>
        <p:spPr bwMode="auto">
          <a:xfrm>
            <a:off x="2162666" y="4497159"/>
            <a:ext cx="0" cy="6318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6" name="Line 19"/>
          <p:cNvSpPr>
            <a:spLocks noChangeShapeType="1"/>
          </p:cNvSpPr>
          <p:nvPr/>
        </p:nvSpPr>
        <p:spPr bwMode="auto">
          <a:xfrm>
            <a:off x="5058266" y="2882671"/>
            <a:ext cx="838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7" name="Rectangle 20"/>
          <p:cNvSpPr>
            <a:spLocks noChangeArrowheads="1"/>
          </p:cNvSpPr>
          <p:nvPr/>
        </p:nvSpPr>
        <p:spPr bwMode="auto">
          <a:xfrm>
            <a:off x="5902816" y="2234971"/>
            <a:ext cx="2273300" cy="828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8" name="Rectangle 21"/>
          <p:cNvSpPr>
            <a:spLocks noChangeArrowheads="1"/>
          </p:cNvSpPr>
          <p:nvPr/>
        </p:nvSpPr>
        <p:spPr bwMode="auto">
          <a:xfrm>
            <a:off x="6142529" y="2307996"/>
            <a:ext cx="19827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b="1"/>
              <a:t>Λογικό Μοντέλο  --</a:t>
            </a:r>
          </a:p>
          <a:p>
            <a:pPr eaLnBrk="0" hangingPunct="0"/>
            <a:r>
              <a:rPr lang="el-GR" sz="1600" b="1"/>
              <a:t>Σχήματα/Όψεις</a:t>
            </a:r>
            <a:endParaRPr lang="en-US" sz="1600" b="1"/>
          </a:p>
        </p:txBody>
      </p:sp>
      <p:sp>
        <p:nvSpPr>
          <p:cNvPr id="93209" name="Rectangle 22"/>
          <p:cNvSpPr>
            <a:spLocks noChangeArrowheads="1"/>
          </p:cNvSpPr>
          <p:nvPr/>
        </p:nvSpPr>
        <p:spPr bwMode="auto">
          <a:xfrm>
            <a:off x="7035497" y="3515290"/>
            <a:ext cx="2087562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l-GR" sz="1600" b="1" dirty="0">
                <a:solidFill>
                  <a:srgbClr val="FF0000"/>
                </a:solidFill>
                <a:latin typeface="Calibri" pitchFamily="34" charset="0"/>
              </a:rPr>
              <a:t>Φυσικός Σχεδιασμός </a:t>
            </a:r>
          </a:p>
        </p:txBody>
      </p:sp>
      <p:sp>
        <p:nvSpPr>
          <p:cNvPr id="93210" name="Rectangle 23"/>
          <p:cNvSpPr>
            <a:spLocks noChangeArrowheads="1"/>
          </p:cNvSpPr>
          <p:nvPr/>
        </p:nvSpPr>
        <p:spPr bwMode="auto">
          <a:xfrm>
            <a:off x="5979016" y="4198709"/>
            <a:ext cx="2273300" cy="8302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1" name="Rectangle 24"/>
          <p:cNvSpPr>
            <a:spLocks noChangeArrowheads="1"/>
          </p:cNvSpPr>
          <p:nvPr/>
        </p:nvSpPr>
        <p:spPr bwMode="auto">
          <a:xfrm>
            <a:off x="6191741" y="4308246"/>
            <a:ext cx="19637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b="1"/>
              <a:t> </a:t>
            </a:r>
            <a:r>
              <a:rPr lang="el-GR" sz="1600" b="1"/>
              <a:t>Φυσικό  Μοντέλο</a:t>
            </a:r>
          </a:p>
          <a:p>
            <a:pPr eaLnBrk="0" hangingPunct="0"/>
            <a:r>
              <a:rPr lang="el-GR" sz="1600" b="1"/>
              <a:t>Εσωτερικό  Σχήμα</a:t>
            </a:r>
            <a:endParaRPr lang="en-US" sz="1600" b="1"/>
          </a:p>
        </p:txBody>
      </p:sp>
      <p:sp>
        <p:nvSpPr>
          <p:cNvPr id="93212" name="Line 25"/>
          <p:cNvSpPr>
            <a:spLocks noChangeShapeType="1"/>
          </p:cNvSpPr>
          <p:nvPr/>
        </p:nvSpPr>
        <p:spPr bwMode="auto">
          <a:xfrm>
            <a:off x="6963266" y="3069996"/>
            <a:ext cx="0" cy="11430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3" name="Line 26"/>
          <p:cNvSpPr>
            <a:spLocks noChangeShapeType="1"/>
          </p:cNvSpPr>
          <p:nvPr/>
        </p:nvSpPr>
        <p:spPr bwMode="auto">
          <a:xfrm>
            <a:off x="6963266" y="5051196"/>
            <a:ext cx="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4" name="Rectangle 27"/>
          <p:cNvSpPr>
            <a:spLocks noChangeArrowheads="1"/>
          </p:cNvSpPr>
          <p:nvPr/>
        </p:nvSpPr>
        <p:spPr bwMode="auto">
          <a:xfrm>
            <a:off x="7452724" y="5003468"/>
            <a:ext cx="1715213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Πλήρωση 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eaLnBrk="0" hangingPunct="0"/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Βάσης Δεδομένων</a:t>
            </a:r>
            <a:endParaRPr lang="el-GR" sz="1600" dirty="0">
              <a:solidFill>
                <a:srgbClr val="800000"/>
              </a:solidFill>
              <a:latin typeface="Calibri" pitchFamily="34" charset="0"/>
            </a:endParaRPr>
          </a:p>
        </p:txBody>
      </p:sp>
      <p:sp>
        <p:nvSpPr>
          <p:cNvPr id="93215" name="Oval 28"/>
          <p:cNvSpPr>
            <a:spLocks noChangeArrowheads="1"/>
          </p:cNvSpPr>
          <p:nvPr/>
        </p:nvSpPr>
        <p:spPr bwMode="auto">
          <a:xfrm>
            <a:off x="6360016" y="5743346"/>
            <a:ext cx="12065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6" name="Oval 29"/>
          <p:cNvSpPr>
            <a:spLocks noChangeArrowheads="1"/>
          </p:cNvSpPr>
          <p:nvPr/>
        </p:nvSpPr>
        <p:spPr bwMode="auto">
          <a:xfrm>
            <a:off x="6360016" y="5438546"/>
            <a:ext cx="1206500" cy="2159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7" name="Line 30"/>
          <p:cNvSpPr>
            <a:spLocks noChangeShapeType="1"/>
          </p:cNvSpPr>
          <p:nvPr/>
        </p:nvSpPr>
        <p:spPr bwMode="auto">
          <a:xfrm>
            <a:off x="7572866" y="5584596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8" name="Line 31"/>
          <p:cNvSpPr>
            <a:spLocks noChangeShapeType="1"/>
          </p:cNvSpPr>
          <p:nvPr/>
        </p:nvSpPr>
        <p:spPr bwMode="auto">
          <a:xfrm>
            <a:off x="6353666" y="5584596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9" name="Rectangle 32"/>
          <p:cNvSpPr>
            <a:spLocks noChangeArrowheads="1"/>
          </p:cNvSpPr>
          <p:nvPr/>
        </p:nvSpPr>
        <p:spPr bwMode="auto">
          <a:xfrm>
            <a:off x="5086841" y="5432196"/>
            <a:ext cx="13446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800"/>
              <a:t>Βάση</a:t>
            </a:r>
          </a:p>
          <a:p>
            <a:pPr eaLnBrk="0" hangingPunct="0"/>
            <a:r>
              <a:rPr lang="el-GR" sz="1800"/>
              <a:t>Δεδομένων</a:t>
            </a:r>
            <a:endParaRPr lang="en-US" sz="1800"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76054" y="14266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4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292240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7FA88C-BEC1-4D95-A6F8-BAF7E8BA4B98}" type="slidenum">
              <a:rPr lang="el-GR" altLang="en-US" smtClean="0"/>
              <a:pPr/>
              <a:t>53</a:t>
            </a:fld>
            <a:endParaRPr lang="el-GR" altLang="en-US" smtClean="0"/>
          </a:p>
        </p:txBody>
      </p:sp>
      <p:sp>
        <p:nvSpPr>
          <p:cNvPr id="9728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5861" y="1987305"/>
            <a:ext cx="8305652" cy="3621643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el-GR" sz="1900" dirty="0" smtClean="0">
                <a:latin typeface="Calibri" pitchFamily="34" charset="0"/>
              </a:rPr>
              <a:t>Για να κάνουμε όσο το δυνατόν καλύτερο τον Φυσικό Σχεδιασμό πρέπει να</a:t>
            </a:r>
            <a:r>
              <a:rPr lang="en-US" sz="1900" dirty="0" smtClean="0">
                <a:latin typeface="Calibri" pitchFamily="34" charset="0"/>
              </a:rPr>
              <a:t> </a:t>
            </a:r>
            <a:r>
              <a:rPr lang="el-GR" sz="1900" dirty="0" smtClean="0">
                <a:latin typeface="Calibri" pitchFamily="34" charset="0"/>
              </a:rPr>
              <a:t>κατανοήσουμε το </a:t>
            </a:r>
            <a:r>
              <a:rPr lang="el-GR" sz="19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φ</a:t>
            </a:r>
            <a:r>
              <a:rPr lang="el-GR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όρτο εργασίας</a:t>
            </a:r>
            <a:r>
              <a:rPr lang="en-US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n-US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workload</a:t>
            </a:r>
            <a:r>
              <a:rPr lang="el-GR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Wingdings" pitchFamily="2" charset="2"/>
              </a:rPr>
              <a:t>)</a:t>
            </a:r>
            <a:endParaRPr lang="en-US" sz="190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sym typeface="Wingdings" pitchFamily="2" charset="2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190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Ποιες είναι οι σημαντικές ερωτήσεις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 πόσο συχνά εμφανίζονται</a:t>
            </a:r>
            <a:r>
              <a:rPr lang="en-US" sz="2000" dirty="0" smtClean="0">
                <a:latin typeface="Calibri" pitchFamily="34" charset="0"/>
              </a:rPr>
              <a:t>.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Ποιες είναι οι πιο σημαντικές ενημερώσεις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 πόσο συχνά εμφανίζονται</a:t>
            </a:r>
            <a:r>
              <a:rPr lang="en-US" sz="2000" dirty="0" smtClean="0">
                <a:latin typeface="Calibri" pitchFamily="34" charset="0"/>
              </a:rPr>
              <a:t>.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Ποια είναι η επιθυμητή επίδοση για την εκτέλεση αυτών των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ερωτήσεων και ενημερώσεων</a:t>
            </a:r>
            <a:r>
              <a:rPr lang="en-US" sz="2000" dirty="0" smtClean="0">
                <a:latin typeface="Calibri" pitchFamily="34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GB" sz="1900" dirty="0" smtClean="0">
              <a:latin typeface="Comic Sans MS" pitchFamily="66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13338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4C023F-5802-4BB8-A93D-3EB2565C254E}" type="slidenum">
              <a:rPr lang="el-GR" altLang="en-US" smtClean="0"/>
              <a:pPr/>
              <a:t>54</a:t>
            </a:fld>
            <a:endParaRPr lang="el-GR" altLang="en-US" smtClean="0"/>
          </a:p>
        </p:txBody>
      </p:sp>
      <p:sp>
        <p:nvSpPr>
          <p:cNvPr id="9933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933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3588" y="2384425"/>
            <a:ext cx="7897812" cy="3463925"/>
          </a:xfrm>
          <a:noFill/>
        </p:spPr>
        <p:txBody>
          <a:bodyPr lIns="92075" tIns="46038" rIns="92075" bIns="46038"/>
          <a:lstStyle/>
          <a:p>
            <a:pPr algn="just" eaLnBrk="1" hangingPunct="1">
              <a:buFont typeface="Wingdings" pitchFamily="2" charset="2"/>
              <a:buNone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Τι ευρετήρια πρέπει να δημιουργηθούν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 smtClean="0">
                <a:latin typeface="Calibri" pitchFamily="34" charset="0"/>
              </a:rPr>
              <a:t>Ποιες σχέσεις πρέπει να έχουν ευρετήρια</a:t>
            </a:r>
            <a:r>
              <a:rPr lang="en-US" sz="1700" dirty="0" smtClean="0">
                <a:latin typeface="Calibri" pitchFamily="34" charset="0"/>
              </a:rPr>
              <a:t>;  </a:t>
            </a:r>
            <a:r>
              <a:rPr lang="el-GR" sz="1700" dirty="0" smtClean="0">
                <a:latin typeface="Calibri" pitchFamily="34" charset="0"/>
              </a:rPr>
              <a:t>Ποια γνωρίσματα χρησιμοποιούνται για αναζήτηση</a:t>
            </a:r>
            <a:r>
              <a:rPr lang="en-US" sz="1700" dirty="0" smtClean="0">
                <a:latin typeface="Calibri" pitchFamily="34" charset="0"/>
              </a:rPr>
              <a:t>;  </a:t>
            </a:r>
            <a:r>
              <a:rPr lang="el-GR" sz="1700" dirty="0" smtClean="0">
                <a:latin typeface="Calibri" pitchFamily="34" charset="0"/>
              </a:rPr>
              <a:t>Πρέπει να ορίσουμε πολλαπλά ευρετήρια</a:t>
            </a:r>
            <a:r>
              <a:rPr lang="en-US" sz="1700" dirty="0" smtClean="0">
                <a:latin typeface="Calibri" pitchFamily="34" charset="0"/>
              </a:rPr>
              <a:t>;</a:t>
            </a:r>
          </a:p>
          <a:p>
            <a:pPr algn="just">
              <a:buNone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Για κάθε ευρετήριο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τι είδους ευρετήριο πρέπει να είναι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 smtClean="0">
                <a:latin typeface="Calibri" pitchFamily="34" charset="0"/>
              </a:rPr>
              <a:t>Συστάδες</a:t>
            </a:r>
            <a:r>
              <a:rPr lang="en-US" sz="1700" dirty="0" smtClean="0">
                <a:latin typeface="Calibri" pitchFamily="34" charset="0"/>
              </a:rPr>
              <a:t>;  </a:t>
            </a:r>
            <a:r>
              <a:rPr lang="el-GR" sz="1700" dirty="0" smtClean="0">
                <a:latin typeface="Calibri" pitchFamily="34" charset="0"/>
              </a:rPr>
              <a:t>Δέντρο/Κατακερματισμός</a:t>
            </a:r>
            <a:r>
              <a:rPr lang="en-US" sz="1700" dirty="0" smtClean="0">
                <a:latin typeface="Calibri" pitchFamily="34" charset="0"/>
              </a:rPr>
              <a:t>;  </a:t>
            </a:r>
            <a:r>
              <a:rPr lang="el-GR" sz="1700" dirty="0" smtClean="0">
                <a:latin typeface="Calibri" pitchFamily="34" charset="0"/>
              </a:rPr>
              <a:t>Δυναμικό/Στατικό</a:t>
            </a:r>
            <a:r>
              <a:rPr lang="en-US" sz="1700" dirty="0" smtClean="0">
                <a:latin typeface="Calibri" pitchFamily="34" charset="0"/>
              </a:rPr>
              <a:t>; </a:t>
            </a:r>
            <a:r>
              <a:rPr lang="el-GR" sz="1700" dirty="0" smtClean="0">
                <a:latin typeface="Calibri" pitchFamily="34" charset="0"/>
              </a:rPr>
              <a:t>Πυκνό/Μη-πυκνό</a:t>
            </a:r>
            <a:r>
              <a:rPr lang="en-US" sz="1700" dirty="0" smtClean="0">
                <a:latin typeface="Calibri" pitchFamily="34" charset="0"/>
              </a:rPr>
              <a:t>;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Χρειάζονται αλλαγές και στο εννοιολογικό/λογικό σχήμα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 smtClean="0">
                <a:latin typeface="Calibri" pitchFamily="34" charset="0"/>
              </a:rPr>
              <a:t>Διαφορετικό </a:t>
            </a:r>
            <a:r>
              <a:rPr lang="el-GR" sz="1700" dirty="0" err="1" smtClean="0">
                <a:latin typeface="Calibri" pitchFamily="34" charset="0"/>
              </a:rPr>
              <a:t>κανονικοποιημένο</a:t>
            </a:r>
            <a:r>
              <a:rPr lang="el-GR" sz="1700" dirty="0" smtClean="0">
                <a:latin typeface="Calibri" pitchFamily="34" charset="0"/>
              </a:rPr>
              <a:t> σχήμα</a:t>
            </a:r>
            <a:r>
              <a:rPr lang="en-US" sz="1700" dirty="0" smtClean="0">
                <a:latin typeface="Calibri" pitchFamily="34" charset="0"/>
              </a:rPr>
              <a:t>; </a:t>
            </a:r>
            <a:endParaRPr lang="el-GR" sz="1700" dirty="0" smtClean="0"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n-US" sz="1700" dirty="0" err="1" smtClean="0">
                <a:latin typeface="Calibri" pitchFamily="34" charset="0"/>
              </a:rPr>
              <a:t>Denormalization</a:t>
            </a:r>
            <a:r>
              <a:rPr lang="el-GR" sz="1700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l-GR" sz="1700" dirty="0" smtClean="0">
                <a:latin typeface="Calibri" pitchFamily="34" charset="0"/>
              </a:rPr>
              <a:t>(μήπως χρειάζεται από-κανονικοποίηση</a:t>
            </a:r>
            <a:r>
              <a:rPr lang="en-US" sz="1700" dirty="0" smtClean="0">
                <a:latin typeface="Calibri" pitchFamily="34" charset="0"/>
              </a:rPr>
              <a:t>;</a:t>
            </a:r>
            <a:r>
              <a:rPr lang="el-GR" sz="1700" dirty="0" smtClean="0">
                <a:latin typeface="Calibri" pitchFamily="34" charset="0"/>
              </a:rPr>
              <a:t>)</a:t>
            </a:r>
            <a:endParaRPr lang="en-US" sz="1700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 smtClean="0">
                <a:latin typeface="Calibri" pitchFamily="34" charset="0"/>
              </a:rPr>
              <a:t>Όψεις, Επανάληψη Δεδομένων (</a:t>
            </a:r>
            <a:r>
              <a:rPr lang="en-US" sz="1700" dirty="0" smtClean="0">
                <a:latin typeface="Calibri" pitchFamily="34" charset="0"/>
              </a:rPr>
              <a:t>replication) …</a:t>
            </a:r>
          </a:p>
        </p:txBody>
      </p:sp>
      <p:sp>
        <p:nvSpPr>
          <p:cNvPr id="99336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1752600"/>
            <a:ext cx="8001000" cy="533400"/>
          </a:xfrm>
        </p:spPr>
        <p:txBody>
          <a:bodyPr/>
          <a:lstStyle/>
          <a:p>
            <a:pPr eaLnBrk="1" hangingPunct="1"/>
            <a:r>
              <a:rPr lang="el-GR" sz="2200" smtClean="0">
                <a:latin typeface="Calibri" pitchFamily="34" charset="0"/>
              </a:rPr>
              <a:t>Αποφάσεις που Απαιτούνται</a:t>
            </a:r>
            <a:endParaRPr lang="en-GB" sz="2200" smtClean="0">
              <a:latin typeface="Calibri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112326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0B8780-EF05-4F3E-AA7F-3505A16C68C7}" type="slidenum">
              <a:rPr lang="el-GR" altLang="en-US" smtClean="0"/>
              <a:pPr/>
              <a:t>55</a:t>
            </a:fld>
            <a:endParaRPr lang="el-GR" altLang="en-US" smtClean="0"/>
          </a:p>
        </p:txBody>
      </p:sp>
      <p:sp>
        <p:nvSpPr>
          <p:cNvPr id="9626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626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989138"/>
            <a:ext cx="7821613" cy="4029075"/>
          </a:xfrm>
          <a:noFill/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endParaRPr lang="el-GR" sz="2000" dirty="0" smtClean="0">
              <a:latin typeface="Comic Sans MS" pitchFamily="66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omic Sans MS" pitchFamily="66" charset="0"/>
              </a:rPr>
              <a:t>	</a:t>
            </a:r>
            <a:r>
              <a:rPr lang="el-GR" sz="2000" dirty="0" smtClean="0">
                <a:latin typeface="Calibri" pitchFamily="34" charset="0"/>
              </a:rPr>
              <a:t>Πριν δημιουργήσουμε ένα ευρετήριο</a:t>
            </a:r>
            <a:r>
              <a:rPr lang="en-US" sz="2000" dirty="0" smtClean="0">
                <a:latin typeface="Calibri" pitchFamily="34" charset="0"/>
              </a:rPr>
              <a:t>, </a:t>
            </a:r>
            <a:r>
              <a:rPr lang="el-GR" sz="2000" dirty="0" smtClean="0">
                <a:latin typeface="Calibri" pitchFamily="34" charset="0"/>
              </a:rPr>
              <a:t>πρέπει να συνυπολογίσουμε και την επίδρασή  του σε ενημερώσεις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του φορτίου εργασίας</a:t>
            </a:r>
            <a:r>
              <a:rPr lang="en-US" sz="2000" dirty="0" smtClean="0">
                <a:latin typeface="Calibri" pitchFamily="34" charset="0"/>
              </a:rPr>
              <a:t>!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el-GR" sz="2000" dirty="0" smtClean="0"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	Ένα ευρετήριο κάνει τις ερωτήσεις ΠΙΟ ΓΡΗΓΟΡΕΣ και τις ενημερώσεις ΠΙΟ ΑΡΓΕΣ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el-GR" sz="2000" dirty="0" smtClean="0"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	Επιπλέον, απαιτεί και χώρο στον δίσκο</a:t>
            </a:r>
            <a:endParaRPr lang="en-US" sz="2000" dirty="0" smtClean="0">
              <a:latin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3449509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F73BDE-5636-49EE-AF85-A03478169DA2}" type="slidenum">
              <a:rPr lang="el-GR" altLang="en-US" smtClean="0"/>
              <a:pPr/>
              <a:t>56</a:t>
            </a:fld>
            <a:endParaRPr lang="el-GR" altLang="en-US" smtClean="0"/>
          </a:p>
        </p:txBody>
      </p:sp>
      <p:sp>
        <p:nvSpPr>
          <p:cNvPr id="9831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831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38100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None/>
            </a:pPr>
            <a:endParaRPr lang="el-GR" sz="1900" dirty="0" smtClean="0">
              <a:latin typeface="Comic Sans MS" pitchFamily="66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l-GR" sz="1900" dirty="0" smtClean="0">
                <a:latin typeface="Calibri" pitchFamily="34" charset="0"/>
              </a:rPr>
              <a:t>Για </a:t>
            </a:r>
            <a:r>
              <a:rPr lang="el-GR" sz="1900" i="1" dirty="0" smtClean="0">
                <a:latin typeface="Calibri" pitchFamily="34" charset="0"/>
              </a:rPr>
              <a:t>κάθε </a:t>
            </a:r>
            <a:r>
              <a:rPr lang="el-GR" sz="19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ερώτηση</a:t>
            </a:r>
            <a:r>
              <a:rPr lang="el-GR" sz="1900" i="1" dirty="0" smtClean="0">
                <a:latin typeface="Calibri" pitchFamily="34" charset="0"/>
              </a:rPr>
              <a:t>  </a:t>
            </a:r>
            <a:r>
              <a:rPr lang="en-US" sz="1900" dirty="0" smtClean="0">
                <a:latin typeface="Calibri" pitchFamily="34" charset="0"/>
              </a:rPr>
              <a:t>(query)  </a:t>
            </a:r>
            <a:r>
              <a:rPr lang="el-GR" sz="1900" dirty="0" smtClean="0">
                <a:latin typeface="Calibri" pitchFamily="34" charset="0"/>
              </a:rPr>
              <a:t>το</a:t>
            </a:r>
            <a:r>
              <a:rPr lang="en-US" sz="1900" dirty="0" smtClean="0">
                <a:latin typeface="Calibri" pitchFamily="34" charset="0"/>
              </a:rPr>
              <a:t> </a:t>
            </a:r>
            <a:r>
              <a:rPr lang="en-US" sz="1900" dirty="0" err="1" smtClean="0">
                <a:latin typeface="Calibri" pitchFamily="34" charset="0"/>
              </a:rPr>
              <a:t>φόρτο</a:t>
            </a:r>
            <a:r>
              <a:rPr lang="en-US" sz="1900" dirty="0" smtClean="0">
                <a:latin typeface="Calibri" pitchFamily="34" charset="0"/>
              </a:rPr>
              <a:t> </a:t>
            </a:r>
            <a:r>
              <a:rPr lang="en-US" sz="1900" dirty="0" err="1" smtClean="0">
                <a:latin typeface="Calibri" pitchFamily="34" charset="0"/>
              </a:rPr>
              <a:t>εργ</a:t>
            </a:r>
            <a:r>
              <a:rPr lang="en-US" sz="1900" dirty="0" smtClean="0">
                <a:latin typeface="Calibri" pitchFamily="34" charset="0"/>
              </a:rPr>
              <a:t>ασίας: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Σε ποιες σχέσεις έχει πρόσβαση</a:t>
            </a:r>
            <a:r>
              <a:rPr lang="en-US" sz="2000" dirty="0" smtClean="0">
                <a:latin typeface="Calibri" pitchFamily="34" charset="0"/>
              </a:rPr>
              <a:t>?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Ποια γνωρίσματα ανακαλεί</a:t>
            </a:r>
            <a:r>
              <a:rPr lang="en-US" sz="2000" dirty="0" smtClean="0">
                <a:latin typeface="Calibri" pitchFamily="34" charset="0"/>
              </a:rPr>
              <a:t>?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Ποια γνωρίσματα υπεισέρχονται στις συνθήκες για </a:t>
            </a:r>
            <a:r>
              <a:rPr lang="en-US" sz="2000" dirty="0" smtClean="0">
                <a:latin typeface="Calibri" pitchFamily="34" charset="0"/>
              </a:rPr>
              <a:t> selection/join</a:t>
            </a:r>
            <a:r>
              <a:rPr lang="el-GR" sz="2000" dirty="0" smtClean="0">
                <a:latin typeface="Calibri" pitchFamily="34" charset="0"/>
              </a:rPr>
              <a:t>?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Πόσο επιλεκτικές είναι αυτές οι συνθήκες</a:t>
            </a:r>
            <a:r>
              <a:rPr lang="en-US" sz="2000" dirty="0" smtClean="0">
                <a:latin typeface="Calibri" pitchFamily="34" charset="0"/>
              </a:rPr>
              <a:t>? 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en-US" sz="2000" dirty="0" smtClean="0">
              <a:latin typeface="Calibri" pitchFamily="34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l-GR" sz="1900" dirty="0" smtClean="0">
                <a:latin typeface="Calibri" pitchFamily="34" charset="0"/>
              </a:rPr>
              <a:t>Για </a:t>
            </a:r>
            <a:r>
              <a:rPr lang="el-GR" sz="1900" i="1" dirty="0" smtClean="0">
                <a:latin typeface="Calibri" pitchFamily="34" charset="0"/>
              </a:rPr>
              <a:t>κάθε </a:t>
            </a:r>
            <a:r>
              <a:rPr lang="el-GR" sz="19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ενημέρωση</a:t>
            </a:r>
            <a:r>
              <a:rPr lang="el-GR" sz="1900" i="1" dirty="0" smtClean="0">
                <a:latin typeface="Calibri" pitchFamily="34" charset="0"/>
              </a:rPr>
              <a:t>  </a:t>
            </a:r>
            <a:r>
              <a:rPr lang="en-US" sz="1900" dirty="0" smtClean="0">
                <a:latin typeface="Calibri" pitchFamily="34" charset="0"/>
              </a:rPr>
              <a:t>(insert/delete/update ):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Ποια γνωρίσματα υπεισέρχονται στις συνθήκες για </a:t>
            </a:r>
            <a:r>
              <a:rPr lang="en-US" sz="2000" dirty="0" smtClean="0">
                <a:latin typeface="Calibri" pitchFamily="34" charset="0"/>
              </a:rPr>
              <a:t> selection/join</a:t>
            </a:r>
            <a:r>
              <a:rPr lang="el-GR" sz="2000" dirty="0" smtClean="0">
                <a:latin typeface="Calibri" pitchFamily="34" charset="0"/>
              </a:rPr>
              <a:t>?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Πόσο επιλεκτικές είναι αυτές οι συνθήκες</a:t>
            </a:r>
            <a:r>
              <a:rPr lang="en-US" sz="2000" dirty="0" smtClean="0">
                <a:latin typeface="Calibri" pitchFamily="34" charset="0"/>
              </a:rPr>
              <a:t>? 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Ο τύπος της ενημέρωσης</a:t>
            </a:r>
            <a:r>
              <a:rPr lang="en-US" sz="2000" dirty="0" smtClean="0">
                <a:latin typeface="Calibri" pitchFamily="34" charset="0"/>
              </a:rPr>
              <a:t> (INSERT/DELETE/UPDATE), </a:t>
            </a:r>
            <a:r>
              <a:rPr lang="el-GR" sz="2000" dirty="0" smtClean="0">
                <a:latin typeface="Calibri" pitchFamily="34" charset="0"/>
              </a:rPr>
              <a:t>και τα γνωρίσματα που θα επηρεασθούν</a:t>
            </a:r>
            <a:endParaRPr lang="en-US" sz="2000" dirty="0" smtClean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231919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478B4-C7E7-4DB3-AD0F-471882ECFD3B}" type="slidenum">
              <a:rPr lang="el-GR" altLang="en-US" smtClean="0"/>
              <a:pPr/>
              <a:t>57</a:t>
            </a:fld>
            <a:endParaRPr lang="el-GR" altLang="en-US" smtClean="0"/>
          </a:p>
        </p:txBody>
      </p:sp>
      <p:sp>
        <p:nvSpPr>
          <p:cNvPr id="94214" name="Text Box 3"/>
          <p:cNvSpPr txBox="1">
            <a:spLocks noChangeArrowheads="1"/>
          </p:cNvSpPr>
          <p:nvPr/>
        </p:nvSpPr>
        <p:spPr bwMode="auto">
          <a:xfrm>
            <a:off x="1331913" y="2997200"/>
            <a:ext cx="6553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create</a:t>
            </a:r>
            <a:r>
              <a:rPr lang="el-GR">
                <a:latin typeface="Calibri" pitchFamily="34" charset="0"/>
              </a:rPr>
              <a:t> </a:t>
            </a:r>
            <a:r>
              <a:rPr lang="el-GR" b="1">
                <a:latin typeface="Calibri" pitchFamily="34" charset="0"/>
              </a:rPr>
              <a:t>[unique]</a:t>
            </a:r>
            <a:r>
              <a:rPr lang="el-GR">
                <a:latin typeface="Calibri" pitchFamily="34" charset="0"/>
              </a:rPr>
              <a:t> </a:t>
            </a:r>
            <a:r>
              <a:rPr lang="el-GR" b="1">
                <a:latin typeface="Calibri" pitchFamily="34" charset="0"/>
              </a:rPr>
              <a:t>index</a:t>
            </a:r>
            <a:r>
              <a:rPr lang="el-GR">
                <a:latin typeface="Calibri" pitchFamily="34" charset="0"/>
              </a:rPr>
              <a:t> &lt;index_name&gt;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on</a:t>
            </a:r>
            <a:r>
              <a:rPr lang="el-GR">
                <a:latin typeface="Calibri" pitchFamily="34" charset="0"/>
              </a:rPr>
              <a:t> &lt;table_name&gt; (&lt;attr_list&gt;); </a:t>
            </a:r>
          </a:p>
        </p:txBody>
      </p:sp>
      <p:sp>
        <p:nvSpPr>
          <p:cNvPr id="94215" name="Text Box 4"/>
          <p:cNvSpPr txBox="1">
            <a:spLocks noChangeArrowheads="1"/>
          </p:cNvSpPr>
          <p:nvPr/>
        </p:nvSpPr>
        <p:spPr bwMode="auto">
          <a:xfrm>
            <a:off x="468313" y="1989138"/>
            <a:ext cx="7705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H SQL-92 </a:t>
            </a:r>
            <a:r>
              <a:rPr lang="el-GR" sz="1800">
                <a:latin typeface="Calibri" pitchFamily="34" charset="0"/>
              </a:rPr>
              <a:t>δεν περιλαμβάνει εντολές για τη δημιουργία ευρετηρίων. Τα περισσότερα εμπορικά ΣΔΒΔ το υποστηρίζουν</a:t>
            </a:r>
          </a:p>
        </p:txBody>
      </p:sp>
      <p:sp>
        <p:nvSpPr>
          <p:cNvPr id="94216" name="Text Box 5"/>
          <p:cNvSpPr txBox="1">
            <a:spLocks noChangeArrowheads="1"/>
          </p:cNvSpPr>
          <p:nvPr/>
        </p:nvSpPr>
        <p:spPr bwMode="auto">
          <a:xfrm>
            <a:off x="864394" y="3897895"/>
            <a:ext cx="74882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600" dirty="0">
                <a:latin typeface="Calibri" pitchFamily="34" charset="0"/>
              </a:rPr>
              <a:t> Η &lt;</a:t>
            </a:r>
            <a:r>
              <a:rPr lang="el-GR" sz="1600" dirty="0" err="1">
                <a:latin typeface="Calibri" pitchFamily="34" charset="0"/>
              </a:rPr>
              <a:t>attr_list</a:t>
            </a:r>
            <a:r>
              <a:rPr lang="el-GR" sz="1600" dirty="0">
                <a:latin typeface="Calibri" pitchFamily="34" charset="0"/>
              </a:rPr>
              <a:t>&gt; μπορεί να περιέχει παραπάνω από ένα γνωρίσματα.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600" dirty="0">
                <a:latin typeface="Calibri" pitchFamily="34" charset="0"/>
              </a:rPr>
              <a:t> Προαιρετικό UNIQUE σημαίνει ότι το &lt;</a:t>
            </a:r>
            <a:r>
              <a:rPr lang="el-GR" sz="1600" dirty="0" err="1">
                <a:latin typeface="Calibri" pitchFamily="34" charset="0"/>
              </a:rPr>
              <a:t>attr_list</a:t>
            </a:r>
            <a:r>
              <a:rPr lang="el-GR" sz="1600" dirty="0">
                <a:latin typeface="Calibri" pitchFamily="34" charset="0"/>
              </a:rPr>
              <a:t>&gt; είναι κλειδί  του  &lt;</a:t>
            </a:r>
            <a:r>
              <a:rPr lang="el-GR" sz="1600" dirty="0" err="1">
                <a:latin typeface="Calibri" pitchFamily="34" charset="0"/>
              </a:rPr>
              <a:t>table_name</a:t>
            </a:r>
            <a:r>
              <a:rPr lang="el-GR" sz="1600" dirty="0">
                <a:latin typeface="Calibri" pitchFamily="34" charset="0"/>
              </a:rPr>
              <a:t>&gt;.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στην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28620" y="5259552"/>
            <a:ext cx="655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</a:rPr>
              <a:t>drop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</a:rPr>
              <a:t>index</a:t>
            </a:r>
            <a:r>
              <a:rPr lang="el-GR" dirty="0">
                <a:latin typeface="Calibri" pitchFamily="34" charset="0"/>
              </a:rPr>
              <a:t> &lt;</a:t>
            </a:r>
            <a:r>
              <a:rPr lang="el-GR" dirty="0" err="1">
                <a:latin typeface="Calibri" pitchFamily="34" charset="0"/>
              </a:rPr>
              <a:t>index_name</a:t>
            </a:r>
            <a:r>
              <a:rPr lang="el-GR" dirty="0">
                <a:latin typeface="Calibri" pitchFamily="34" charset="0"/>
              </a:rPr>
              <a:t>&gt; 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44066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4252B2-9432-43D9-8080-5FF38AA9B00A}" type="slidenum">
              <a:rPr lang="el-GR" altLang="en-US" smtClean="0"/>
              <a:pPr/>
              <a:t>58</a:t>
            </a:fld>
            <a:endParaRPr lang="el-GR" altLang="en-US" smtClean="0"/>
          </a:p>
        </p:txBody>
      </p:sp>
      <p:sp>
        <p:nvSpPr>
          <p:cNvPr id="95239" name="Text Box 4"/>
          <p:cNvSpPr txBox="1">
            <a:spLocks noChangeArrowheads="1"/>
          </p:cNvSpPr>
          <p:nvPr/>
        </p:nvSpPr>
        <p:spPr bwMode="auto">
          <a:xfrm>
            <a:off x="699089" y="1965702"/>
            <a:ext cx="7488238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800" dirty="0">
                <a:latin typeface="Calibri" pitchFamily="34" charset="0"/>
              </a:rPr>
              <a:t> H </a:t>
            </a:r>
            <a:r>
              <a:rPr lang="el-GR" sz="1800" dirty="0" err="1">
                <a:latin typeface="Calibri" pitchFamily="34" charset="0"/>
              </a:rPr>
              <a:t>Oracle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δημιουργεί </a:t>
            </a:r>
            <a:r>
              <a:rPr lang="el-GR" sz="1800" dirty="0">
                <a:latin typeface="Calibri" pitchFamily="34" charset="0"/>
              </a:rPr>
              <a:t>αυτόματα ευρετήρια για κάθε UNIQUE ή PRIMARY KEY ορισμό</a:t>
            </a:r>
            <a:r>
              <a:rPr lang="el-GR" sz="1800" dirty="0" smtClean="0"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</a:rPr>
              <a:t> Η </a:t>
            </a:r>
            <a:r>
              <a:rPr lang="en-US" dirty="0" err="1" smtClean="0">
                <a:latin typeface="Calibri" pitchFamily="34" charset="0"/>
              </a:rPr>
              <a:t>MySQL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δημιουργεί αυτόματα ευρετήρια για κάθε PRIMARY KEY ορισμό.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95240" name="Text Box 5"/>
          <p:cNvSpPr txBox="1">
            <a:spLocks noChangeArrowheads="1"/>
          </p:cNvSpPr>
          <p:nvPr/>
        </p:nvSpPr>
        <p:spPr bwMode="auto">
          <a:xfrm>
            <a:off x="565608" y="3337090"/>
            <a:ext cx="6976409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 smtClean="0">
                <a:latin typeface="Calibri" pitchFamily="34" charset="0"/>
              </a:rPr>
              <a:t>Oracle</a:t>
            </a:r>
          </a:p>
          <a:p>
            <a:pPr eaLnBrk="0" hangingPunct="0">
              <a:spcBef>
                <a:spcPct val="50000"/>
              </a:spcBef>
            </a:pPr>
            <a:r>
              <a:rPr lang="el-GR" b="1" dirty="0" err="1" smtClean="0">
                <a:latin typeface="Calibri" pitchFamily="34" charset="0"/>
              </a:rPr>
              <a:t>select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&lt;</a:t>
            </a:r>
            <a:r>
              <a:rPr lang="el-GR" dirty="0" err="1">
                <a:latin typeface="Calibri" pitchFamily="34" charset="0"/>
              </a:rPr>
              <a:t>index_nam</a:t>
            </a:r>
            <a:r>
              <a:rPr lang="en-US" dirty="0">
                <a:latin typeface="Calibri" pitchFamily="34" charset="0"/>
              </a:rPr>
              <a:t>e&gt;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</a:rPr>
              <a:t>from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 err="1" smtClean="0">
                <a:latin typeface="Calibri" pitchFamily="34" charset="0"/>
              </a:rPr>
              <a:t>user_indexes</a:t>
            </a:r>
            <a:endParaRPr lang="en-US" b="1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err="1" smtClean="0">
                <a:latin typeface="Calibri" pitchFamily="34" charset="0"/>
              </a:rPr>
              <a:t>user_indexes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είναι ένας πίνακας του συστήματος</a:t>
            </a:r>
          </a:p>
          <a:p>
            <a:pPr eaLnBrk="0" hangingPunct="0">
              <a:spcBef>
                <a:spcPct val="50000"/>
              </a:spcBef>
            </a:pPr>
            <a:r>
              <a:rPr lang="en-US" b="1" dirty="0" err="1" smtClean="0">
                <a:latin typeface="Calibri" pitchFamily="34" charset="0"/>
              </a:rPr>
              <a:t>MySQL</a:t>
            </a:r>
            <a:endParaRPr lang="en-US" b="1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show index </a:t>
            </a:r>
            <a:r>
              <a:rPr lang="en-US" dirty="0" smtClean="0">
                <a:latin typeface="Calibri" pitchFamily="34" charset="0"/>
              </a:rPr>
              <a:t>from .. where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Καθώς και αντίστοιχοι πίνακες συστήματος (</a:t>
            </a:r>
            <a:r>
              <a:rPr lang="en-US" dirty="0" smtClean="0">
                <a:latin typeface="Calibri" pitchFamily="34" charset="0"/>
              </a:rPr>
              <a:t>INFORMATION_SCHEMA)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στην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95352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357"/>
            <a:ext cx="8229600" cy="826373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0588" y="923730"/>
            <a:ext cx="848152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Έστω μια σχέση R(Α, Β, </a:t>
            </a:r>
            <a:r>
              <a:rPr lang="en-US" sz="1600" dirty="0"/>
              <a:t>C</a:t>
            </a:r>
            <a:r>
              <a:rPr lang="el-GR" sz="1600" dirty="0"/>
              <a:t>) με κλειδί το γνώρισμα Α, η οποία είναι </a:t>
            </a:r>
            <a:r>
              <a:rPr lang="el-GR" sz="1600" dirty="0" err="1"/>
              <a:t>αποθηκευμένη</a:t>
            </a:r>
            <a:r>
              <a:rPr lang="el-GR" sz="1600" dirty="0"/>
              <a:t> σε ένα διατεταγμένο αρχείο με πεδίο διάταξης το γνώρισμα Β. Υπάρχει  ένα  B+-δέντρο ευρετήριο στο γνώρισμα Α. Το B+-δέντρο είναι τάξης 45 για τους εσωτερικούς κόμβους και 50 για τα φύλλα και έχει συνολικά 4 επίπεδα (συμπεριλαμβανομένου του επιπέδου της ρίζας και των φύλλων). Ο παράγοντας ομαδοποίησης (</a:t>
            </a:r>
            <a:r>
              <a:rPr lang="el-GR" sz="1600" dirty="0" err="1"/>
              <a:t>blocking</a:t>
            </a:r>
            <a:r>
              <a:rPr lang="el-GR" sz="1600" dirty="0"/>
              <a:t> </a:t>
            </a:r>
            <a:r>
              <a:rPr lang="el-GR" sz="1600" dirty="0" err="1"/>
              <a:t>factor</a:t>
            </a:r>
            <a:r>
              <a:rPr lang="el-GR" sz="1600" dirty="0"/>
              <a:t>) για το αρχείο δεδομένων είναι 100 εγγραφές ανά σελίδα. Θεωρήστε ότι το Β+-δέντρο είναι όσο το δυνατόν πιο </a:t>
            </a:r>
            <a:r>
              <a:rPr lang="el-GR" sz="1600" i="1" dirty="0"/>
              <a:t>γεμάτο, </a:t>
            </a:r>
            <a:r>
              <a:rPr lang="el-GR" sz="1600" dirty="0"/>
              <a:t>δηλαδή, έχει το μεγαλύτερο επιτρεπτό αριθμό τιμών σε κάθε κόμβο του.</a:t>
            </a:r>
          </a:p>
          <a:p>
            <a:r>
              <a:rPr lang="el-GR" sz="1600" dirty="0"/>
              <a:t>(α)  Δώστε μια εκτίμηση του κόστους για την εισαγωγή μιας τιμής σε αυτό το δέντρο (δηλαδή, πόσα μπλοκ θα χρειαστεί να διαβάσουμε/γράψουμε) και μια εκτίμηση του μεγέθους του δέντρου που προκύπτει.</a:t>
            </a:r>
          </a:p>
          <a:p>
            <a:r>
              <a:rPr lang="el-GR" sz="1600" dirty="0"/>
              <a:t>(β)  Δώστε μια εκτίμηση του κόστους για τη διαγραφή μιας τιμής σε αυτό το δέντρο (δηλαδή, πόσα μπλοκ θα χρειαστεί να διαβάσουμε/γράψουμε) και μια εκτίμηση του μεγέθους του δέντρου που προκύπτει.</a:t>
            </a:r>
          </a:p>
          <a:p>
            <a:r>
              <a:rPr lang="el-GR" sz="1600" dirty="0">
                <a:solidFill>
                  <a:schemeClr val="bg1">
                    <a:lumMod val="65000"/>
                  </a:schemeClr>
                </a:solidFill>
              </a:rPr>
              <a:t>(γ) Αντί για το Β+-δέντρο, κατασκευάζουμε ένα ευρετήριο </a:t>
            </a:r>
            <a:r>
              <a:rPr lang="el-GR" sz="1600" dirty="0" err="1">
                <a:solidFill>
                  <a:schemeClr val="bg1">
                    <a:lumMod val="65000"/>
                  </a:schemeClr>
                </a:solidFill>
              </a:rPr>
              <a:t>επεκτατού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</a:rPr>
              <a:t> κατακερματισμού. Υποθέστε ότι σε κάθε κάδο (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bucket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</a:rPr>
              <a:t>) χωρούν 60 τιμές. Ποιο θα είναι το μικρότερο ολικό βάθος καταλόγου για ένα τέτοιο ευρετήριο;</a:t>
            </a:r>
          </a:p>
          <a:p>
            <a:r>
              <a:rPr lang="el-GR" sz="1600" dirty="0"/>
              <a:t>(δ) Δώστε για καθένα από το (</a:t>
            </a:r>
            <a:r>
              <a:rPr lang="en-US" sz="1600" dirty="0"/>
              <a:t>i</a:t>
            </a:r>
            <a:r>
              <a:rPr lang="el-GR" sz="1600" dirty="0"/>
              <a:t>)-(i</a:t>
            </a:r>
            <a:r>
              <a:rPr lang="en-US" sz="1600" dirty="0"/>
              <a:t>v</a:t>
            </a:r>
            <a:r>
              <a:rPr lang="el-GR" sz="1600" dirty="0"/>
              <a:t>) παρακάτω παράδειγμα μιας </a:t>
            </a:r>
            <a:r>
              <a:rPr lang="en-US" sz="1600" dirty="0"/>
              <a:t>SQL</a:t>
            </a:r>
            <a:r>
              <a:rPr lang="el-GR" sz="1600" dirty="0"/>
              <a:t> ερώτησης για την οποία ο πιο αποδοτικός τρόπος για την εκτέλεση της είναι πάντα</a:t>
            </a:r>
          </a:p>
          <a:p>
            <a:r>
              <a:rPr lang="el-GR" sz="1600" dirty="0"/>
              <a:t>(</a:t>
            </a:r>
            <a:r>
              <a:rPr lang="en-US" sz="1600" dirty="0"/>
              <a:t>i</a:t>
            </a:r>
            <a:r>
              <a:rPr lang="el-GR" sz="1600" dirty="0"/>
              <a:t>) χρήση του </a:t>
            </a:r>
            <a:r>
              <a:rPr lang="en-US" sz="1600" dirty="0"/>
              <a:t>B</a:t>
            </a:r>
            <a:r>
              <a:rPr lang="el-GR" sz="1600" dirty="0"/>
              <a:t>+-δέντρου</a:t>
            </a:r>
          </a:p>
          <a:p>
            <a:r>
              <a:rPr lang="el-GR" sz="1600" dirty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ii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</a:rPr>
              <a:t>) χρήση </a:t>
            </a:r>
            <a:r>
              <a:rPr lang="el-GR" sz="1600" dirty="0" err="1">
                <a:solidFill>
                  <a:schemeClr val="bg1">
                    <a:lumMod val="65000"/>
                  </a:schemeClr>
                </a:solidFill>
              </a:rPr>
              <a:t>επεκτατού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</a:rPr>
              <a:t> κατακερματισμού</a:t>
            </a:r>
          </a:p>
          <a:p>
            <a:r>
              <a:rPr lang="el-GR" sz="1600" dirty="0"/>
              <a:t>(</a:t>
            </a:r>
            <a:r>
              <a:rPr lang="el-GR" sz="1600" dirty="0" err="1"/>
              <a:t>ii</a:t>
            </a:r>
            <a:r>
              <a:rPr lang="en-US" sz="1600" dirty="0"/>
              <a:t>i</a:t>
            </a:r>
            <a:r>
              <a:rPr lang="el-GR" sz="1600" dirty="0"/>
              <a:t>) δυαδική αναζήτηση στο αρχείο δεδομένων</a:t>
            </a:r>
          </a:p>
          <a:p>
            <a:r>
              <a:rPr lang="el-GR" sz="1600" dirty="0"/>
              <a:t>(</a:t>
            </a:r>
            <a:r>
              <a:rPr lang="en-US" sz="1600" dirty="0"/>
              <a:t>iv</a:t>
            </a:r>
            <a:r>
              <a:rPr lang="el-GR" sz="1600" dirty="0"/>
              <a:t>) σειριακή ανάγνωση (</a:t>
            </a:r>
            <a:r>
              <a:rPr lang="en-US" sz="1600" dirty="0"/>
              <a:t>scan</a:t>
            </a:r>
            <a:r>
              <a:rPr lang="el-GR" sz="1600" dirty="0"/>
              <a:t>) του αρχείο δεδομένων</a:t>
            </a:r>
          </a:p>
          <a:p>
            <a:endParaRPr lang="el-GR" sz="1600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8-20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9</a:t>
            </a:r>
            <a:endParaRPr lang="el-GR" altLang="en-US" sz="1000" dirty="0" smtClean="0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3100754" y="6411072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000" smtClean="0"/>
              <a:t>Ευαγγελία 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795282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C942AF-64B8-485E-BEF6-C38F5715080B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323850" y="1700213"/>
            <a:ext cx="842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τάξη ρ = 3 (</a:t>
            </a:r>
            <a:r>
              <a:rPr lang="en-US" sz="1600">
                <a:latin typeface="Calibri" pitchFamily="34" charset="0"/>
              </a:rPr>
              <a:t>2 </a:t>
            </a:r>
            <a:r>
              <a:rPr lang="el-GR" sz="1600">
                <a:latin typeface="Calibri" pitchFamily="34" charset="0"/>
              </a:rPr>
              <a:t>τιμές ανά κόμβο, 3 δείκτες </a:t>
            </a:r>
            <a:r>
              <a:rPr lang="en-US" sz="1600">
                <a:latin typeface="Calibri" pitchFamily="34" charset="0"/>
              </a:rPr>
              <a:t>block </a:t>
            </a:r>
            <a:r>
              <a:rPr lang="el-GR" sz="1600">
                <a:latin typeface="Calibri" pitchFamily="34" charset="0"/>
              </a:rPr>
              <a:t>ευρετηρίου)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1763713" y="2420938"/>
            <a:ext cx="316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46088" name="Rectangle 5"/>
          <p:cNvSpPr>
            <a:spLocks noChangeArrowheads="1"/>
          </p:cNvSpPr>
          <p:nvPr/>
        </p:nvSpPr>
        <p:spPr bwMode="auto">
          <a:xfrm>
            <a:off x="1331913" y="3068638"/>
            <a:ext cx="3527425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6089" name="Line 6"/>
          <p:cNvSpPr>
            <a:spLocks noChangeShapeType="1"/>
          </p:cNvSpPr>
          <p:nvPr/>
        </p:nvSpPr>
        <p:spPr bwMode="auto">
          <a:xfrm>
            <a:off x="1835150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90" name="Line 7"/>
          <p:cNvSpPr>
            <a:spLocks noChangeShapeType="1"/>
          </p:cNvSpPr>
          <p:nvPr/>
        </p:nvSpPr>
        <p:spPr bwMode="auto">
          <a:xfrm flipH="1">
            <a:off x="1331913" y="3357563"/>
            <a:ext cx="360362" cy="863600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091" name="Text Box 8"/>
          <p:cNvSpPr txBox="1">
            <a:spLocks noChangeArrowheads="1"/>
          </p:cNvSpPr>
          <p:nvPr/>
        </p:nvSpPr>
        <p:spPr bwMode="auto">
          <a:xfrm>
            <a:off x="468313" y="2349500"/>
            <a:ext cx="1728787" cy="646113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Δείκτης σε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ευρετηρίου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(null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για κόμβους φύλλα)</a:t>
            </a:r>
          </a:p>
        </p:txBody>
      </p:sp>
      <p:sp>
        <p:nvSpPr>
          <p:cNvPr id="46092" name="Text Box 9"/>
          <p:cNvSpPr txBox="1">
            <a:spLocks noChangeArrowheads="1"/>
          </p:cNvSpPr>
          <p:nvPr/>
        </p:nvSpPr>
        <p:spPr bwMode="auto">
          <a:xfrm>
            <a:off x="2195513" y="3213100"/>
            <a:ext cx="720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CC0000"/>
                </a:solidFill>
              </a:rPr>
              <a:t>5</a:t>
            </a:r>
            <a:r>
              <a:rPr lang="en-US" sz="1600" dirty="0">
                <a:solidFill>
                  <a:srgbClr val="CC0000"/>
                </a:solidFill>
              </a:rPr>
              <a:t>*</a:t>
            </a:r>
            <a:endParaRPr lang="el-GR" sz="1600" dirty="0">
              <a:solidFill>
                <a:srgbClr val="CC0000"/>
              </a:solidFill>
            </a:endParaRPr>
          </a:p>
        </p:txBody>
      </p:sp>
      <p:sp>
        <p:nvSpPr>
          <p:cNvPr id="46093" name="Line 10"/>
          <p:cNvSpPr>
            <a:spLocks noChangeShapeType="1"/>
          </p:cNvSpPr>
          <p:nvPr/>
        </p:nvSpPr>
        <p:spPr bwMode="auto">
          <a:xfrm>
            <a:off x="2771775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94" name="Text Box 11"/>
          <p:cNvSpPr txBox="1">
            <a:spLocks noChangeArrowheads="1"/>
          </p:cNvSpPr>
          <p:nvPr/>
        </p:nvSpPr>
        <p:spPr bwMode="auto">
          <a:xfrm>
            <a:off x="2051050" y="4365625"/>
            <a:ext cx="1800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CC0000"/>
                </a:solidFill>
              </a:rPr>
              <a:t>5*</a:t>
            </a:r>
            <a:endParaRPr lang="el-GR" sz="1200" b="1">
              <a:solidFill>
                <a:srgbClr val="CC0000"/>
              </a:solidFill>
            </a:endParaRPr>
          </a:p>
        </p:txBody>
      </p:sp>
      <p:sp>
        <p:nvSpPr>
          <p:cNvPr id="46095" name="Rectangle 12"/>
          <p:cNvSpPr>
            <a:spLocks noChangeArrowheads="1"/>
          </p:cNvSpPr>
          <p:nvPr/>
        </p:nvSpPr>
        <p:spPr bwMode="auto">
          <a:xfrm>
            <a:off x="2555875" y="4221163"/>
            <a:ext cx="1008063" cy="503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6096" name="Line 13"/>
          <p:cNvSpPr>
            <a:spLocks noChangeShapeType="1"/>
          </p:cNvSpPr>
          <p:nvPr/>
        </p:nvSpPr>
        <p:spPr bwMode="auto">
          <a:xfrm>
            <a:off x="2916238" y="42211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97" name="Text Box 14"/>
          <p:cNvSpPr txBox="1">
            <a:spLocks noChangeArrowheads="1"/>
          </p:cNvSpPr>
          <p:nvPr/>
        </p:nvSpPr>
        <p:spPr bwMode="auto">
          <a:xfrm>
            <a:off x="2555875" y="4292600"/>
            <a:ext cx="287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</a:rPr>
              <a:t>5</a:t>
            </a:r>
            <a:endParaRPr lang="el-GR">
              <a:solidFill>
                <a:srgbClr val="CC0000"/>
              </a:solidFill>
            </a:endParaRPr>
          </a:p>
        </p:txBody>
      </p:sp>
      <p:sp>
        <p:nvSpPr>
          <p:cNvPr id="46098" name="Line 15"/>
          <p:cNvSpPr>
            <a:spLocks noChangeShapeType="1"/>
          </p:cNvSpPr>
          <p:nvPr/>
        </p:nvSpPr>
        <p:spPr bwMode="auto">
          <a:xfrm>
            <a:off x="3276600" y="4437063"/>
            <a:ext cx="28733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099" name="Text Box 16"/>
          <p:cNvSpPr txBox="1">
            <a:spLocks noChangeArrowheads="1"/>
          </p:cNvSpPr>
          <p:nvPr/>
        </p:nvSpPr>
        <p:spPr bwMode="auto">
          <a:xfrm>
            <a:off x="3203575" y="5013325"/>
            <a:ext cx="237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 b="1">
                <a:solidFill>
                  <a:srgbClr val="CC0000"/>
                </a:solidFill>
              </a:rPr>
              <a:t>Δείκτης στο </a:t>
            </a:r>
            <a:r>
              <a:rPr lang="en-US" sz="1200" b="1">
                <a:solidFill>
                  <a:srgbClr val="CC0000"/>
                </a:solidFill>
              </a:rPr>
              <a:t>block </a:t>
            </a:r>
            <a:r>
              <a:rPr lang="el-GR" sz="1200" b="1">
                <a:solidFill>
                  <a:srgbClr val="CC0000"/>
                </a:solidFill>
              </a:rPr>
              <a:t>αρχείου δεδομένων</a:t>
            </a:r>
            <a:r>
              <a:rPr lang="en-US" sz="1200" b="1">
                <a:solidFill>
                  <a:srgbClr val="CC0000"/>
                </a:solidFill>
              </a:rPr>
              <a:t> </a:t>
            </a:r>
            <a:r>
              <a:rPr lang="el-GR" sz="1200" b="1">
                <a:solidFill>
                  <a:srgbClr val="CC0000"/>
                </a:solidFill>
              </a:rPr>
              <a:t>που περιέχει το 5 </a:t>
            </a:r>
            <a:endParaRPr lang="el-GR" sz="1200"/>
          </a:p>
        </p:txBody>
      </p:sp>
      <p:sp>
        <p:nvSpPr>
          <p:cNvPr id="46100" name="Line 17"/>
          <p:cNvSpPr>
            <a:spLocks noChangeShapeType="1"/>
          </p:cNvSpPr>
          <p:nvPr/>
        </p:nvSpPr>
        <p:spPr bwMode="auto">
          <a:xfrm>
            <a:off x="3348038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101" name="Line 18"/>
          <p:cNvSpPr>
            <a:spLocks noChangeShapeType="1"/>
          </p:cNvSpPr>
          <p:nvPr/>
        </p:nvSpPr>
        <p:spPr bwMode="auto">
          <a:xfrm>
            <a:off x="3059113" y="3357563"/>
            <a:ext cx="288925" cy="719137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102" name="Text Box 19"/>
          <p:cNvSpPr txBox="1">
            <a:spLocks noChangeArrowheads="1"/>
          </p:cNvSpPr>
          <p:nvPr/>
        </p:nvSpPr>
        <p:spPr bwMode="auto">
          <a:xfrm>
            <a:off x="3708400" y="3213100"/>
            <a:ext cx="503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rgbClr val="CC0000"/>
                </a:solidFill>
              </a:rPr>
              <a:t>8*</a:t>
            </a:r>
          </a:p>
        </p:txBody>
      </p:sp>
      <p:sp>
        <p:nvSpPr>
          <p:cNvPr id="46103" name="Line 20"/>
          <p:cNvSpPr>
            <a:spLocks noChangeShapeType="1"/>
          </p:cNvSpPr>
          <p:nvPr/>
        </p:nvSpPr>
        <p:spPr bwMode="auto">
          <a:xfrm>
            <a:off x="4284663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104" name="Line 21"/>
          <p:cNvSpPr>
            <a:spLocks noChangeShapeType="1"/>
          </p:cNvSpPr>
          <p:nvPr/>
        </p:nvSpPr>
        <p:spPr bwMode="auto">
          <a:xfrm>
            <a:off x="4427538" y="3357563"/>
            <a:ext cx="576262" cy="792162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105" name="Freeform 22"/>
          <p:cNvSpPr>
            <a:spLocks/>
          </p:cNvSpPr>
          <p:nvPr/>
        </p:nvSpPr>
        <p:spPr bwMode="auto">
          <a:xfrm>
            <a:off x="1619250" y="3860800"/>
            <a:ext cx="4090988" cy="2019300"/>
          </a:xfrm>
          <a:custGeom>
            <a:avLst/>
            <a:gdLst>
              <a:gd name="T0" fmla="*/ 2147483647 w 2634"/>
              <a:gd name="T1" fmla="*/ 2147483647 h 1434"/>
              <a:gd name="T2" fmla="*/ 2147483647 w 2634"/>
              <a:gd name="T3" fmla="*/ 2147483647 h 1434"/>
              <a:gd name="T4" fmla="*/ 2147483647 w 2634"/>
              <a:gd name="T5" fmla="*/ 2147483647 h 1434"/>
              <a:gd name="T6" fmla="*/ 2147483647 w 2634"/>
              <a:gd name="T7" fmla="*/ 2147483647 h 1434"/>
              <a:gd name="T8" fmla="*/ 2147483647 w 2634"/>
              <a:gd name="T9" fmla="*/ 2147483647 h 1434"/>
              <a:gd name="T10" fmla="*/ 2147483647 w 2634"/>
              <a:gd name="T11" fmla="*/ 2147483647 h 1434"/>
              <a:gd name="T12" fmla="*/ 2147483647 w 2634"/>
              <a:gd name="T13" fmla="*/ 2147483647 h 1434"/>
              <a:gd name="T14" fmla="*/ 2147483647 w 2634"/>
              <a:gd name="T15" fmla="*/ 2147483647 h 1434"/>
              <a:gd name="T16" fmla="*/ 2147483647 w 2634"/>
              <a:gd name="T17" fmla="*/ 2147483647 h 1434"/>
              <a:gd name="T18" fmla="*/ 2147483647 w 2634"/>
              <a:gd name="T19" fmla="*/ 2147483647 h 1434"/>
              <a:gd name="T20" fmla="*/ 2147483647 w 2634"/>
              <a:gd name="T21" fmla="*/ 2147483647 h 1434"/>
              <a:gd name="T22" fmla="*/ 0 w 2634"/>
              <a:gd name="T23" fmla="*/ 2147483647 h 1434"/>
              <a:gd name="T24" fmla="*/ 2147483647 w 2634"/>
              <a:gd name="T25" fmla="*/ 2147483647 h 1434"/>
              <a:gd name="T26" fmla="*/ 2147483647 w 2634"/>
              <a:gd name="T27" fmla="*/ 2147483647 h 1434"/>
              <a:gd name="T28" fmla="*/ 2147483647 w 2634"/>
              <a:gd name="T29" fmla="*/ 2147483647 h 1434"/>
              <a:gd name="T30" fmla="*/ 2147483647 w 2634"/>
              <a:gd name="T31" fmla="*/ 2147483647 h 1434"/>
              <a:gd name="T32" fmla="*/ 2147483647 w 2634"/>
              <a:gd name="T33" fmla="*/ 2147483647 h 1434"/>
              <a:gd name="T34" fmla="*/ 2147483647 w 2634"/>
              <a:gd name="T35" fmla="*/ 2147483647 h 1434"/>
              <a:gd name="T36" fmla="*/ 2147483647 w 2634"/>
              <a:gd name="T37" fmla="*/ 2147483647 h 1434"/>
              <a:gd name="T38" fmla="*/ 2147483647 w 2634"/>
              <a:gd name="T39" fmla="*/ 2147483647 h 1434"/>
              <a:gd name="T40" fmla="*/ 2147483647 w 2634"/>
              <a:gd name="T41" fmla="*/ 2147483647 h 1434"/>
              <a:gd name="T42" fmla="*/ 2147483647 w 2634"/>
              <a:gd name="T43" fmla="*/ 2147483647 h 1434"/>
              <a:gd name="T44" fmla="*/ 2147483647 w 2634"/>
              <a:gd name="T45" fmla="*/ 2147483647 h 1434"/>
              <a:gd name="T46" fmla="*/ 2147483647 w 2634"/>
              <a:gd name="T47" fmla="*/ 2147483647 h 1434"/>
              <a:gd name="T48" fmla="*/ 2147483647 w 2634"/>
              <a:gd name="T49" fmla="*/ 2147483647 h 1434"/>
              <a:gd name="T50" fmla="*/ 2147483647 w 2634"/>
              <a:gd name="T51" fmla="*/ 2147483647 h 1434"/>
              <a:gd name="T52" fmla="*/ 2147483647 w 2634"/>
              <a:gd name="T53" fmla="*/ 2147483647 h 1434"/>
              <a:gd name="T54" fmla="*/ 2147483647 w 2634"/>
              <a:gd name="T55" fmla="*/ 2147483647 h 1434"/>
              <a:gd name="T56" fmla="*/ 2147483647 w 2634"/>
              <a:gd name="T57" fmla="*/ 2147483647 h 1434"/>
              <a:gd name="T58" fmla="*/ 2147483647 w 2634"/>
              <a:gd name="T59" fmla="*/ 2147483647 h 1434"/>
              <a:gd name="T60" fmla="*/ 2147483647 w 2634"/>
              <a:gd name="T61" fmla="*/ 2147483647 h 1434"/>
              <a:gd name="T62" fmla="*/ 2147483647 w 2634"/>
              <a:gd name="T63" fmla="*/ 2147483647 h 1434"/>
              <a:gd name="T64" fmla="*/ 2147483647 w 2634"/>
              <a:gd name="T65" fmla="*/ 2147483647 h 1434"/>
              <a:gd name="T66" fmla="*/ 2147483647 w 2634"/>
              <a:gd name="T67" fmla="*/ 2147483647 h 1434"/>
              <a:gd name="T68" fmla="*/ 2147483647 w 2634"/>
              <a:gd name="T69" fmla="*/ 0 h 1434"/>
              <a:gd name="T70" fmla="*/ 2147483647 w 2634"/>
              <a:gd name="T71" fmla="*/ 2147483647 h 14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634"/>
              <a:gd name="T109" fmla="*/ 0 h 1434"/>
              <a:gd name="T110" fmla="*/ 2634 w 2634"/>
              <a:gd name="T111" fmla="*/ 1434 h 143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634" h="1434">
                <a:moveTo>
                  <a:pt x="570" y="6"/>
                </a:moveTo>
                <a:cubicBezTo>
                  <a:pt x="556" y="8"/>
                  <a:pt x="531" y="11"/>
                  <a:pt x="516" y="18"/>
                </a:cubicBezTo>
                <a:cubicBezTo>
                  <a:pt x="510" y="21"/>
                  <a:pt x="505" y="29"/>
                  <a:pt x="498" y="30"/>
                </a:cubicBezTo>
                <a:cubicBezTo>
                  <a:pt x="474" y="35"/>
                  <a:pt x="450" y="34"/>
                  <a:pt x="426" y="36"/>
                </a:cubicBezTo>
                <a:cubicBezTo>
                  <a:pt x="396" y="46"/>
                  <a:pt x="365" y="44"/>
                  <a:pt x="336" y="60"/>
                </a:cubicBezTo>
                <a:cubicBezTo>
                  <a:pt x="313" y="73"/>
                  <a:pt x="294" y="90"/>
                  <a:pt x="270" y="102"/>
                </a:cubicBezTo>
                <a:cubicBezTo>
                  <a:pt x="266" y="110"/>
                  <a:pt x="264" y="119"/>
                  <a:pt x="258" y="126"/>
                </a:cubicBezTo>
                <a:cubicBezTo>
                  <a:pt x="253" y="132"/>
                  <a:pt x="244" y="132"/>
                  <a:pt x="240" y="138"/>
                </a:cubicBezTo>
                <a:cubicBezTo>
                  <a:pt x="223" y="161"/>
                  <a:pt x="220" y="194"/>
                  <a:pt x="198" y="216"/>
                </a:cubicBezTo>
                <a:cubicBezTo>
                  <a:pt x="197" y="217"/>
                  <a:pt x="99" y="245"/>
                  <a:pt x="78" y="252"/>
                </a:cubicBezTo>
                <a:cubicBezTo>
                  <a:pt x="47" y="275"/>
                  <a:pt x="36" y="295"/>
                  <a:pt x="18" y="330"/>
                </a:cubicBezTo>
                <a:cubicBezTo>
                  <a:pt x="13" y="372"/>
                  <a:pt x="6" y="414"/>
                  <a:pt x="0" y="456"/>
                </a:cubicBezTo>
                <a:cubicBezTo>
                  <a:pt x="7" y="569"/>
                  <a:pt x="18" y="677"/>
                  <a:pt x="66" y="780"/>
                </a:cubicBezTo>
                <a:cubicBezTo>
                  <a:pt x="189" y="1047"/>
                  <a:pt x="449" y="1175"/>
                  <a:pt x="708" y="1278"/>
                </a:cubicBezTo>
                <a:cubicBezTo>
                  <a:pt x="837" y="1329"/>
                  <a:pt x="981" y="1400"/>
                  <a:pt x="1122" y="1410"/>
                </a:cubicBezTo>
                <a:cubicBezTo>
                  <a:pt x="1242" y="1419"/>
                  <a:pt x="1362" y="1428"/>
                  <a:pt x="1482" y="1434"/>
                </a:cubicBezTo>
                <a:cubicBezTo>
                  <a:pt x="1753" y="1405"/>
                  <a:pt x="2028" y="1332"/>
                  <a:pt x="2262" y="1188"/>
                </a:cubicBezTo>
                <a:cubicBezTo>
                  <a:pt x="2341" y="1139"/>
                  <a:pt x="2421" y="1098"/>
                  <a:pt x="2496" y="1044"/>
                </a:cubicBezTo>
                <a:cubicBezTo>
                  <a:pt x="2516" y="1030"/>
                  <a:pt x="2539" y="1019"/>
                  <a:pt x="2556" y="1002"/>
                </a:cubicBezTo>
                <a:cubicBezTo>
                  <a:pt x="2572" y="986"/>
                  <a:pt x="2604" y="954"/>
                  <a:pt x="2604" y="954"/>
                </a:cubicBezTo>
                <a:cubicBezTo>
                  <a:pt x="2611" y="932"/>
                  <a:pt x="2627" y="922"/>
                  <a:pt x="2634" y="900"/>
                </a:cubicBezTo>
                <a:cubicBezTo>
                  <a:pt x="2630" y="866"/>
                  <a:pt x="2631" y="831"/>
                  <a:pt x="2622" y="798"/>
                </a:cubicBezTo>
                <a:cubicBezTo>
                  <a:pt x="2615" y="771"/>
                  <a:pt x="2537" y="724"/>
                  <a:pt x="2532" y="720"/>
                </a:cubicBezTo>
                <a:cubicBezTo>
                  <a:pt x="2484" y="685"/>
                  <a:pt x="2427" y="680"/>
                  <a:pt x="2370" y="666"/>
                </a:cubicBezTo>
                <a:cubicBezTo>
                  <a:pt x="2313" y="652"/>
                  <a:pt x="2260" y="634"/>
                  <a:pt x="2202" y="624"/>
                </a:cubicBezTo>
                <a:cubicBezTo>
                  <a:pt x="2097" y="605"/>
                  <a:pt x="2149" y="622"/>
                  <a:pt x="2076" y="600"/>
                </a:cubicBezTo>
                <a:cubicBezTo>
                  <a:pt x="2020" y="583"/>
                  <a:pt x="1957" y="568"/>
                  <a:pt x="1908" y="534"/>
                </a:cubicBezTo>
                <a:cubicBezTo>
                  <a:pt x="1898" y="527"/>
                  <a:pt x="1887" y="519"/>
                  <a:pt x="1878" y="510"/>
                </a:cubicBezTo>
                <a:cubicBezTo>
                  <a:pt x="1863" y="497"/>
                  <a:pt x="1836" y="468"/>
                  <a:pt x="1836" y="468"/>
                </a:cubicBezTo>
                <a:cubicBezTo>
                  <a:pt x="1789" y="349"/>
                  <a:pt x="1676" y="284"/>
                  <a:pt x="1554" y="264"/>
                </a:cubicBezTo>
                <a:cubicBezTo>
                  <a:pt x="1501" y="243"/>
                  <a:pt x="1463" y="240"/>
                  <a:pt x="1404" y="228"/>
                </a:cubicBezTo>
                <a:cubicBezTo>
                  <a:pt x="1311" y="209"/>
                  <a:pt x="1212" y="192"/>
                  <a:pt x="1122" y="162"/>
                </a:cubicBezTo>
                <a:cubicBezTo>
                  <a:pt x="1086" y="150"/>
                  <a:pt x="1049" y="133"/>
                  <a:pt x="1020" y="108"/>
                </a:cubicBezTo>
                <a:cubicBezTo>
                  <a:pt x="998" y="89"/>
                  <a:pt x="976" y="65"/>
                  <a:pt x="948" y="54"/>
                </a:cubicBezTo>
                <a:cubicBezTo>
                  <a:pt x="897" y="34"/>
                  <a:pt x="844" y="17"/>
                  <a:pt x="792" y="0"/>
                </a:cubicBezTo>
                <a:cubicBezTo>
                  <a:pt x="719" y="3"/>
                  <a:pt x="643" y="15"/>
                  <a:pt x="570" y="6"/>
                </a:cubicBezTo>
                <a:close/>
              </a:path>
            </a:pathLst>
          </a:custGeom>
          <a:noFill/>
          <a:ln w="9525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106" name="Line 23"/>
          <p:cNvSpPr>
            <a:spLocks noChangeShapeType="1"/>
          </p:cNvSpPr>
          <p:nvPr/>
        </p:nvSpPr>
        <p:spPr bwMode="auto">
          <a:xfrm>
            <a:off x="2339975" y="3644900"/>
            <a:ext cx="144463" cy="431800"/>
          </a:xfrm>
          <a:prstGeom prst="line">
            <a:avLst/>
          </a:prstGeom>
          <a:noFill/>
          <a:ln w="38100">
            <a:solidFill>
              <a:srgbClr val="CC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02373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60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13183E-4FE5-4813-95E3-06FA8117627A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47110" name="Text Box 3"/>
          <p:cNvSpPr txBox="1">
            <a:spLocks noChangeArrowheads="1"/>
          </p:cNvSpPr>
          <p:nvPr/>
        </p:nvSpPr>
        <p:spPr bwMode="auto">
          <a:xfrm>
            <a:off x="468313" y="1844675"/>
            <a:ext cx="82804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endParaRPr lang="el-GR" sz="800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Διαβάζουμε το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της ρίζας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Αν η εγγραφή δεν υπάρχει </a:t>
            </a:r>
            <a:r>
              <a:rPr lang="el-GR" sz="1800" dirty="0" smtClean="0">
                <a:latin typeface="Calibri" pitchFamily="34" charset="0"/>
              </a:rPr>
              <a:t>στο</a:t>
            </a:r>
            <a:r>
              <a:rPr lang="el-GR" dirty="0" smtClean="0">
                <a:latin typeface="Calibri" pitchFamily="34" charset="0"/>
              </a:rPr>
              <a:t>ν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κόμβο διαβάζουμε το αντίστοιχο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στο επόμενο </a:t>
            </a:r>
            <a:r>
              <a:rPr lang="el-GR" dirty="0" smtClean="0">
                <a:latin typeface="Calibri" pitchFamily="34" charset="0"/>
              </a:rPr>
              <a:t>επίπεδο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47111" name="Text Box 3"/>
          <p:cNvSpPr txBox="1">
            <a:spLocks noChangeArrowheads="1"/>
          </p:cNvSpPr>
          <p:nvPr/>
        </p:nvSpPr>
        <p:spPr bwMode="auto">
          <a:xfrm>
            <a:off x="468313" y="4076700"/>
            <a:ext cx="82804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endParaRPr lang="el-GR" sz="800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Αναζήτηση του κατάλληλου φύλλου και εισαγωγή της τιμής σε αυτό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Τι γίνεται αν είναι «γεμάτος»; -&gt; διάσπαση!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14064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E87ECF-4196-4CFC-B2EA-7519EEC93A50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468313" y="1628775"/>
            <a:ext cx="8126412" cy="395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l-GR" sz="800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Αρχικά ένας μόνο κόμβος (ρίζα) στο Επίπεδο 0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Όταν ο </a:t>
            </a:r>
            <a:r>
              <a:rPr lang="el-GR" sz="1800" i="1" u="sng" dirty="0">
                <a:latin typeface="Calibri" pitchFamily="34" charset="0"/>
              </a:rPr>
              <a:t>κόμβος ρίζα</a:t>
            </a:r>
            <a:r>
              <a:rPr lang="el-GR" sz="1800" dirty="0">
                <a:latin typeface="Calibri" pitchFamily="34" charset="0"/>
              </a:rPr>
              <a:t> γεμίσει (</a:t>
            </a:r>
            <a:r>
              <a:rPr lang="en-US" sz="1800" dirty="0">
                <a:latin typeface="Calibri" pitchFamily="34" charset="0"/>
              </a:rPr>
              <a:t>p – 1 </a:t>
            </a:r>
            <a:r>
              <a:rPr lang="el-GR" sz="1800" dirty="0">
                <a:latin typeface="Calibri" pitchFamily="34" charset="0"/>
              </a:rPr>
              <a:t>τιμές κλειδιού), </a:t>
            </a:r>
            <a:r>
              <a:rPr lang="el-GR" sz="1800" dirty="0" smtClean="0">
                <a:latin typeface="Calibri" pitchFamily="34" charset="0"/>
              </a:rPr>
              <a:t>μια νέα </a:t>
            </a:r>
            <a:r>
              <a:rPr lang="el-GR" sz="1800" dirty="0">
                <a:latin typeface="Calibri" pitchFamily="34" charset="0"/>
              </a:rPr>
              <a:t>εισαγωγή οδηγεί στην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 του κόμβου σε δύο κόμβους </a:t>
            </a:r>
            <a:r>
              <a:rPr lang="el-GR" sz="1800" dirty="0">
                <a:latin typeface="Calibri" pitchFamily="34" charset="0"/>
              </a:rPr>
              <a:t>στο Επίπεδο 1</a:t>
            </a:r>
            <a:r>
              <a:rPr lang="en-US" sz="1800" dirty="0">
                <a:latin typeface="Calibri" pitchFamily="34" charset="0"/>
              </a:rPr>
              <a:t>: </a:t>
            </a:r>
            <a:r>
              <a:rPr lang="el-GR" sz="1800" dirty="0">
                <a:latin typeface="Calibri" pitchFamily="34" charset="0"/>
              </a:rPr>
              <a:t>η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μεσαία τιμή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πηγαίνει στη ρίζα, οι υπόλοιπες μοιράζονται εξίσου σε δύο κόμβους του Επιπέδου 1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Όταν </a:t>
            </a:r>
            <a:r>
              <a:rPr lang="el-GR" sz="1800" i="1" u="sng" dirty="0">
                <a:latin typeface="Calibri" pitchFamily="34" charset="0"/>
              </a:rPr>
              <a:t>ένας κόμβος εκτός της ρίζας</a:t>
            </a:r>
            <a:r>
              <a:rPr lang="el-GR" sz="1800" dirty="0">
                <a:latin typeface="Calibri" pitchFamily="34" charset="0"/>
              </a:rPr>
              <a:t> γεμίσει, </a:t>
            </a:r>
            <a:r>
              <a:rPr lang="el-GR" sz="1800" dirty="0" smtClean="0">
                <a:latin typeface="Calibri" pitchFamily="34" charset="0"/>
              </a:rPr>
              <a:t>μια νέα </a:t>
            </a:r>
            <a:r>
              <a:rPr lang="el-GR" sz="1800" dirty="0">
                <a:latin typeface="Calibri" pitchFamily="34" charset="0"/>
              </a:rPr>
              <a:t>εισαγωγή οδηγεί σε διάσπαση του κόμβου σε δύο κόμβους στο ίδιο επίπεδο και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μεταφορά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της μεσαίας τιμής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στον γονέα του κόμβου 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ΠΡΟΣΟΧΗ: η εισαγωγή της μεσαίας τιμής στο γονέα αν ο γονέας είναι γεμάτος μπορεί να οδηγήσει σε </a:t>
            </a:r>
            <a:r>
              <a:rPr lang="el-GR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διάσπαση του γονέα</a:t>
            </a:r>
            <a:r>
              <a:rPr lang="el-GR" sz="1800" dirty="0">
                <a:latin typeface="Calibri" pitchFamily="34" charset="0"/>
              </a:rPr>
              <a:t>. Η διάσπαση μπορεί να οδηγήσει ως τη ρίζα, οπότε δημιουργείται και νέο επίπεδο.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54809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BA6168-42D2-42D1-8073-BDADC6DFD9EB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250825" y="1916113"/>
            <a:ext cx="8497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τάξη ρ = 3 (</a:t>
            </a:r>
            <a:r>
              <a:rPr lang="en-US" sz="1600">
                <a:latin typeface="Calibri" pitchFamily="34" charset="0"/>
              </a:rPr>
              <a:t>2 </a:t>
            </a:r>
            <a:r>
              <a:rPr lang="el-GR" sz="1600">
                <a:latin typeface="Calibri" pitchFamily="34" charset="0"/>
              </a:rPr>
              <a:t>τιμές ανά κόμβο, 3 δείκτες </a:t>
            </a:r>
            <a:r>
              <a:rPr lang="en-US" sz="1600">
                <a:latin typeface="Calibri" pitchFamily="34" charset="0"/>
              </a:rPr>
              <a:t>block </a:t>
            </a:r>
            <a:r>
              <a:rPr lang="el-GR" sz="1600">
                <a:latin typeface="Calibri" pitchFamily="34" charset="0"/>
              </a:rPr>
              <a:t>ευρετηρίου) - Εισαγωγή </a:t>
            </a:r>
            <a:r>
              <a:rPr lang="en-US" sz="1600">
                <a:latin typeface="Calibri" pitchFamily="34" charset="0"/>
              </a:rPr>
              <a:t>5, 8, </a:t>
            </a:r>
            <a:r>
              <a:rPr lang="en-US" sz="1600">
                <a:solidFill>
                  <a:srgbClr val="CC0000"/>
                </a:solidFill>
                <a:latin typeface="Calibri" pitchFamily="34" charset="0"/>
              </a:rPr>
              <a:t>7, 14, 19, 6, 10</a:t>
            </a:r>
            <a:endParaRPr lang="el-GR" sz="1600">
              <a:latin typeface="Calibri" pitchFamily="34" charset="0"/>
            </a:endParaRPr>
          </a:p>
        </p:txBody>
      </p:sp>
      <p:sp>
        <p:nvSpPr>
          <p:cNvPr id="49159" name="Text Box 4"/>
          <p:cNvSpPr txBox="1">
            <a:spLocks noChangeArrowheads="1"/>
          </p:cNvSpPr>
          <p:nvPr/>
        </p:nvSpPr>
        <p:spPr bwMode="auto">
          <a:xfrm>
            <a:off x="1763713" y="2420938"/>
            <a:ext cx="316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1331913" y="3068638"/>
            <a:ext cx="3527425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61" name="Line 6"/>
          <p:cNvSpPr>
            <a:spLocks noChangeShapeType="1"/>
          </p:cNvSpPr>
          <p:nvPr/>
        </p:nvSpPr>
        <p:spPr bwMode="auto">
          <a:xfrm>
            <a:off x="1835150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62" name="Line 7"/>
          <p:cNvSpPr>
            <a:spLocks noChangeShapeType="1"/>
          </p:cNvSpPr>
          <p:nvPr/>
        </p:nvSpPr>
        <p:spPr bwMode="auto">
          <a:xfrm flipH="1">
            <a:off x="1331913" y="3357563"/>
            <a:ext cx="360362" cy="863600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63" name="Text Box 8"/>
          <p:cNvSpPr txBox="1">
            <a:spLocks noChangeArrowheads="1"/>
          </p:cNvSpPr>
          <p:nvPr/>
        </p:nvSpPr>
        <p:spPr bwMode="auto">
          <a:xfrm>
            <a:off x="468313" y="2349500"/>
            <a:ext cx="1728787" cy="646113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Δείκτης σε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ευρετηρίου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(null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για κόμβους φύλλα)</a:t>
            </a:r>
          </a:p>
        </p:txBody>
      </p:sp>
      <p:sp>
        <p:nvSpPr>
          <p:cNvPr id="49164" name="Text Box 9"/>
          <p:cNvSpPr txBox="1">
            <a:spLocks noChangeArrowheads="1"/>
          </p:cNvSpPr>
          <p:nvPr/>
        </p:nvSpPr>
        <p:spPr bwMode="auto">
          <a:xfrm>
            <a:off x="2195513" y="3213100"/>
            <a:ext cx="720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rgbClr val="CC0000"/>
                </a:solidFill>
              </a:rPr>
              <a:t>5</a:t>
            </a:r>
            <a:r>
              <a:rPr lang="en-US" sz="1600">
                <a:solidFill>
                  <a:srgbClr val="CC0000"/>
                </a:solidFill>
              </a:rPr>
              <a:t>*</a:t>
            </a:r>
            <a:endParaRPr lang="el-GR" sz="1600">
              <a:solidFill>
                <a:srgbClr val="CC0000"/>
              </a:solidFill>
            </a:endParaRPr>
          </a:p>
        </p:txBody>
      </p:sp>
      <p:sp>
        <p:nvSpPr>
          <p:cNvPr id="49165" name="Line 10"/>
          <p:cNvSpPr>
            <a:spLocks noChangeShapeType="1"/>
          </p:cNvSpPr>
          <p:nvPr/>
        </p:nvSpPr>
        <p:spPr bwMode="auto">
          <a:xfrm>
            <a:off x="2771775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66" name="Text Box 11"/>
          <p:cNvSpPr txBox="1">
            <a:spLocks noChangeArrowheads="1"/>
          </p:cNvSpPr>
          <p:nvPr/>
        </p:nvSpPr>
        <p:spPr bwMode="auto">
          <a:xfrm>
            <a:off x="2051050" y="4365625"/>
            <a:ext cx="1800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CC0000"/>
                </a:solidFill>
              </a:rPr>
              <a:t>5*</a:t>
            </a:r>
            <a:endParaRPr lang="el-GR" sz="1200" b="1">
              <a:solidFill>
                <a:srgbClr val="CC0000"/>
              </a:solidFill>
            </a:endParaRPr>
          </a:p>
        </p:txBody>
      </p:sp>
      <p:sp>
        <p:nvSpPr>
          <p:cNvPr id="49167" name="Rectangle 12"/>
          <p:cNvSpPr>
            <a:spLocks noChangeArrowheads="1"/>
          </p:cNvSpPr>
          <p:nvPr/>
        </p:nvSpPr>
        <p:spPr bwMode="auto">
          <a:xfrm>
            <a:off x="2555875" y="4221163"/>
            <a:ext cx="1008063" cy="503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68" name="Line 13"/>
          <p:cNvSpPr>
            <a:spLocks noChangeShapeType="1"/>
          </p:cNvSpPr>
          <p:nvPr/>
        </p:nvSpPr>
        <p:spPr bwMode="auto">
          <a:xfrm>
            <a:off x="2916238" y="42211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69" name="Text Box 14"/>
          <p:cNvSpPr txBox="1">
            <a:spLocks noChangeArrowheads="1"/>
          </p:cNvSpPr>
          <p:nvPr/>
        </p:nvSpPr>
        <p:spPr bwMode="auto">
          <a:xfrm>
            <a:off x="2555875" y="4292600"/>
            <a:ext cx="287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</a:rPr>
              <a:t>5</a:t>
            </a:r>
            <a:endParaRPr lang="el-GR">
              <a:solidFill>
                <a:srgbClr val="CC0000"/>
              </a:solidFill>
            </a:endParaRPr>
          </a:p>
        </p:txBody>
      </p:sp>
      <p:sp>
        <p:nvSpPr>
          <p:cNvPr id="49170" name="Line 15"/>
          <p:cNvSpPr>
            <a:spLocks noChangeShapeType="1"/>
          </p:cNvSpPr>
          <p:nvPr/>
        </p:nvSpPr>
        <p:spPr bwMode="auto">
          <a:xfrm>
            <a:off x="3276600" y="4437063"/>
            <a:ext cx="28733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71" name="Text Box 16"/>
          <p:cNvSpPr txBox="1">
            <a:spLocks noChangeArrowheads="1"/>
          </p:cNvSpPr>
          <p:nvPr/>
        </p:nvSpPr>
        <p:spPr bwMode="auto">
          <a:xfrm>
            <a:off x="3203575" y="5013325"/>
            <a:ext cx="237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 b="1">
                <a:solidFill>
                  <a:srgbClr val="CC0000"/>
                </a:solidFill>
                <a:latin typeface="Calibri" pitchFamily="34" charset="0"/>
              </a:rPr>
              <a:t>Δείκτης στο </a:t>
            </a:r>
            <a:r>
              <a:rPr lang="en-US" sz="1200" b="1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200" b="1">
                <a:solidFill>
                  <a:srgbClr val="CC0000"/>
                </a:solidFill>
                <a:latin typeface="Calibri" pitchFamily="34" charset="0"/>
              </a:rPr>
              <a:t>αρχείου δεδομένων</a:t>
            </a:r>
            <a:r>
              <a:rPr lang="en-US" sz="1200" b="1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l-GR" sz="1200" b="1">
                <a:solidFill>
                  <a:srgbClr val="CC0000"/>
                </a:solidFill>
                <a:latin typeface="Calibri" pitchFamily="34" charset="0"/>
              </a:rPr>
              <a:t>που περιέχει το 5 </a:t>
            </a:r>
            <a:endParaRPr lang="el-GR" sz="1200">
              <a:latin typeface="Calibri" pitchFamily="34" charset="0"/>
            </a:endParaRPr>
          </a:p>
        </p:txBody>
      </p:sp>
      <p:sp>
        <p:nvSpPr>
          <p:cNvPr id="49172" name="Line 17"/>
          <p:cNvSpPr>
            <a:spLocks noChangeShapeType="1"/>
          </p:cNvSpPr>
          <p:nvPr/>
        </p:nvSpPr>
        <p:spPr bwMode="auto">
          <a:xfrm>
            <a:off x="3348038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73" name="Line 18"/>
          <p:cNvSpPr>
            <a:spLocks noChangeShapeType="1"/>
          </p:cNvSpPr>
          <p:nvPr/>
        </p:nvSpPr>
        <p:spPr bwMode="auto">
          <a:xfrm>
            <a:off x="3059113" y="3357563"/>
            <a:ext cx="288925" cy="719137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74" name="Text Box 19"/>
          <p:cNvSpPr txBox="1">
            <a:spLocks noChangeArrowheads="1"/>
          </p:cNvSpPr>
          <p:nvPr/>
        </p:nvSpPr>
        <p:spPr bwMode="auto">
          <a:xfrm>
            <a:off x="3708400" y="3213100"/>
            <a:ext cx="503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rgbClr val="CC0000"/>
                </a:solidFill>
              </a:rPr>
              <a:t>8*</a:t>
            </a:r>
          </a:p>
        </p:txBody>
      </p:sp>
      <p:sp>
        <p:nvSpPr>
          <p:cNvPr id="49175" name="Line 20"/>
          <p:cNvSpPr>
            <a:spLocks noChangeShapeType="1"/>
          </p:cNvSpPr>
          <p:nvPr/>
        </p:nvSpPr>
        <p:spPr bwMode="auto">
          <a:xfrm>
            <a:off x="4284663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76" name="Line 21"/>
          <p:cNvSpPr>
            <a:spLocks noChangeShapeType="1"/>
          </p:cNvSpPr>
          <p:nvPr/>
        </p:nvSpPr>
        <p:spPr bwMode="auto">
          <a:xfrm>
            <a:off x="4427538" y="3357563"/>
            <a:ext cx="576262" cy="792162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77" name="Freeform 22"/>
          <p:cNvSpPr>
            <a:spLocks/>
          </p:cNvSpPr>
          <p:nvPr/>
        </p:nvSpPr>
        <p:spPr bwMode="auto">
          <a:xfrm>
            <a:off x="1619250" y="3860800"/>
            <a:ext cx="4090988" cy="2019300"/>
          </a:xfrm>
          <a:custGeom>
            <a:avLst/>
            <a:gdLst>
              <a:gd name="T0" fmla="*/ 2147483647 w 2634"/>
              <a:gd name="T1" fmla="*/ 2147483647 h 1434"/>
              <a:gd name="T2" fmla="*/ 2147483647 w 2634"/>
              <a:gd name="T3" fmla="*/ 2147483647 h 1434"/>
              <a:gd name="T4" fmla="*/ 2147483647 w 2634"/>
              <a:gd name="T5" fmla="*/ 2147483647 h 1434"/>
              <a:gd name="T6" fmla="*/ 2147483647 w 2634"/>
              <a:gd name="T7" fmla="*/ 2147483647 h 1434"/>
              <a:gd name="T8" fmla="*/ 2147483647 w 2634"/>
              <a:gd name="T9" fmla="*/ 2147483647 h 1434"/>
              <a:gd name="T10" fmla="*/ 2147483647 w 2634"/>
              <a:gd name="T11" fmla="*/ 2147483647 h 1434"/>
              <a:gd name="T12" fmla="*/ 2147483647 w 2634"/>
              <a:gd name="T13" fmla="*/ 2147483647 h 1434"/>
              <a:gd name="T14" fmla="*/ 2147483647 w 2634"/>
              <a:gd name="T15" fmla="*/ 2147483647 h 1434"/>
              <a:gd name="T16" fmla="*/ 2147483647 w 2634"/>
              <a:gd name="T17" fmla="*/ 2147483647 h 1434"/>
              <a:gd name="T18" fmla="*/ 2147483647 w 2634"/>
              <a:gd name="T19" fmla="*/ 2147483647 h 1434"/>
              <a:gd name="T20" fmla="*/ 2147483647 w 2634"/>
              <a:gd name="T21" fmla="*/ 2147483647 h 1434"/>
              <a:gd name="T22" fmla="*/ 0 w 2634"/>
              <a:gd name="T23" fmla="*/ 2147483647 h 1434"/>
              <a:gd name="T24" fmla="*/ 2147483647 w 2634"/>
              <a:gd name="T25" fmla="*/ 2147483647 h 1434"/>
              <a:gd name="T26" fmla="*/ 2147483647 w 2634"/>
              <a:gd name="T27" fmla="*/ 2147483647 h 1434"/>
              <a:gd name="T28" fmla="*/ 2147483647 w 2634"/>
              <a:gd name="T29" fmla="*/ 2147483647 h 1434"/>
              <a:gd name="T30" fmla="*/ 2147483647 w 2634"/>
              <a:gd name="T31" fmla="*/ 2147483647 h 1434"/>
              <a:gd name="T32" fmla="*/ 2147483647 w 2634"/>
              <a:gd name="T33" fmla="*/ 2147483647 h 1434"/>
              <a:gd name="T34" fmla="*/ 2147483647 w 2634"/>
              <a:gd name="T35" fmla="*/ 2147483647 h 1434"/>
              <a:gd name="T36" fmla="*/ 2147483647 w 2634"/>
              <a:gd name="T37" fmla="*/ 2147483647 h 1434"/>
              <a:gd name="T38" fmla="*/ 2147483647 w 2634"/>
              <a:gd name="T39" fmla="*/ 2147483647 h 1434"/>
              <a:gd name="T40" fmla="*/ 2147483647 w 2634"/>
              <a:gd name="T41" fmla="*/ 2147483647 h 1434"/>
              <a:gd name="T42" fmla="*/ 2147483647 w 2634"/>
              <a:gd name="T43" fmla="*/ 2147483647 h 1434"/>
              <a:gd name="T44" fmla="*/ 2147483647 w 2634"/>
              <a:gd name="T45" fmla="*/ 2147483647 h 1434"/>
              <a:gd name="T46" fmla="*/ 2147483647 w 2634"/>
              <a:gd name="T47" fmla="*/ 2147483647 h 1434"/>
              <a:gd name="T48" fmla="*/ 2147483647 w 2634"/>
              <a:gd name="T49" fmla="*/ 2147483647 h 1434"/>
              <a:gd name="T50" fmla="*/ 2147483647 w 2634"/>
              <a:gd name="T51" fmla="*/ 2147483647 h 1434"/>
              <a:gd name="T52" fmla="*/ 2147483647 w 2634"/>
              <a:gd name="T53" fmla="*/ 2147483647 h 1434"/>
              <a:gd name="T54" fmla="*/ 2147483647 w 2634"/>
              <a:gd name="T55" fmla="*/ 2147483647 h 1434"/>
              <a:gd name="T56" fmla="*/ 2147483647 w 2634"/>
              <a:gd name="T57" fmla="*/ 2147483647 h 1434"/>
              <a:gd name="T58" fmla="*/ 2147483647 w 2634"/>
              <a:gd name="T59" fmla="*/ 2147483647 h 1434"/>
              <a:gd name="T60" fmla="*/ 2147483647 w 2634"/>
              <a:gd name="T61" fmla="*/ 2147483647 h 1434"/>
              <a:gd name="T62" fmla="*/ 2147483647 w 2634"/>
              <a:gd name="T63" fmla="*/ 2147483647 h 1434"/>
              <a:gd name="T64" fmla="*/ 2147483647 w 2634"/>
              <a:gd name="T65" fmla="*/ 2147483647 h 1434"/>
              <a:gd name="T66" fmla="*/ 2147483647 w 2634"/>
              <a:gd name="T67" fmla="*/ 2147483647 h 1434"/>
              <a:gd name="T68" fmla="*/ 2147483647 w 2634"/>
              <a:gd name="T69" fmla="*/ 0 h 1434"/>
              <a:gd name="T70" fmla="*/ 2147483647 w 2634"/>
              <a:gd name="T71" fmla="*/ 2147483647 h 14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634"/>
              <a:gd name="T109" fmla="*/ 0 h 1434"/>
              <a:gd name="T110" fmla="*/ 2634 w 2634"/>
              <a:gd name="T111" fmla="*/ 1434 h 143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634" h="1434">
                <a:moveTo>
                  <a:pt x="570" y="6"/>
                </a:moveTo>
                <a:cubicBezTo>
                  <a:pt x="556" y="8"/>
                  <a:pt x="531" y="11"/>
                  <a:pt x="516" y="18"/>
                </a:cubicBezTo>
                <a:cubicBezTo>
                  <a:pt x="510" y="21"/>
                  <a:pt x="505" y="29"/>
                  <a:pt x="498" y="30"/>
                </a:cubicBezTo>
                <a:cubicBezTo>
                  <a:pt x="474" y="35"/>
                  <a:pt x="450" y="34"/>
                  <a:pt x="426" y="36"/>
                </a:cubicBezTo>
                <a:cubicBezTo>
                  <a:pt x="396" y="46"/>
                  <a:pt x="365" y="44"/>
                  <a:pt x="336" y="60"/>
                </a:cubicBezTo>
                <a:cubicBezTo>
                  <a:pt x="313" y="73"/>
                  <a:pt x="294" y="90"/>
                  <a:pt x="270" y="102"/>
                </a:cubicBezTo>
                <a:cubicBezTo>
                  <a:pt x="266" y="110"/>
                  <a:pt x="264" y="119"/>
                  <a:pt x="258" y="126"/>
                </a:cubicBezTo>
                <a:cubicBezTo>
                  <a:pt x="253" y="132"/>
                  <a:pt x="244" y="132"/>
                  <a:pt x="240" y="138"/>
                </a:cubicBezTo>
                <a:cubicBezTo>
                  <a:pt x="223" y="161"/>
                  <a:pt x="220" y="194"/>
                  <a:pt x="198" y="216"/>
                </a:cubicBezTo>
                <a:cubicBezTo>
                  <a:pt x="197" y="217"/>
                  <a:pt x="99" y="245"/>
                  <a:pt x="78" y="252"/>
                </a:cubicBezTo>
                <a:cubicBezTo>
                  <a:pt x="47" y="275"/>
                  <a:pt x="36" y="295"/>
                  <a:pt x="18" y="330"/>
                </a:cubicBezTo>
                <a:cubicBezTo>
                  <a:pt x="13" y="372"/>
                  <a:pt x="6" y="414"/>
                  <a:pt x="0" y="456"/>
                </a:cubicBezTo>
                <a:cubicBezTo>
                  <a:pt x="7" y="569"/>
                  <a:pt x="18" y="677"/>
                  <a:pt x="66" y="780"/>
                </a:cubicBezTo>
                <a:cubicBezTo>
                  <a:pt x="189" y="1047"/>
                  <a:pt x="449" y="1175"/>
                  <a:pt x="708" y="1278"/>
                </a:cubicBezTo>
                <a:cubicBezTo>
                  <a:pt x="837" y="1329"/>
                  <a:pt x="981" y="1400"/>
                  <a:pt x="1122" y="1410"/>
                </a:cubicBezTo>
                <a:cubicBezTo>
                  <a:pt x="1242" y="1419"/>
                  <a:pt x="1362" y="1428"/>
                  <a:pt x="1482" y="1434"/>
                </a:cubicBezTo>
                <a:cubicBezTo>
                  <a:pt x="1753" y="1405"/>
                  <a:pt x="2028" y="1332"/>
                  <a:pt x="2262" y="1188"/>
                </a:cubicBezTo>
                <a:cubicBezTo>
                  <a:pt x="2341" y="1139"/>
                  <a:pt x="2421" y="1098"/>
                  <a:pt x="2496" y="1044"/>
                </a:cubicBezTo>
                <a:cubicBezTo>
                  <a:pt x="2516" y="1030"/>
                  <a:pt x="2539" y="1019"/>
                  <a:pt x="2556" y="1002"/>
                </a:cubicBezTo>
                <a:cubicBezTo>
                  <a:pt x="2572" y="986"/>
                  <a:pt x="2604" y="954"/>
                  <a:pt x="2604" y="954"/>
                </a:cubicBezTo>
                <a:cubicBezTo>
                  <a:pt x="2611" y="932"/>
                  <a:pt x="2627" y="922"/>
                  <a:pt x="2634" y="900"/>
                </a:cubicBezTo>
                <a:cubicBezTo>
                  <a:pt x="2630" y="866"/>
                  <a:pt x="2631" y="831"/>
                  <a:pt x="2622" y="798"/>
                </a:cubicBezTo>
                <a:cubicBezTo>
                  <a:pt x="2615" y="771"/>
                  <a:pt x="2537" y="724"/>
                  <a:pt x="2532" y="720"/>
                </a:cubicBezTo>
                <a:cubicBezTo>
                  <a:pt x="2484" y="685"/>
                  <a:pt x="2427" y="680"/>
                  <a:pt x="2370" y="666"/>
                </a:cubicBezTo>
                <a:cubicBezTo>
                  <a:pt x="2313" y="652"/>
                  <a:pt x="2260" y="634"/>
                  <a:pt x="2202" y="624"/>
                </a:cubicBezTo>
                <a:cubicBezTo>
                  <a:pt x="2097" y="605"/>
                  <a:pt x="2149" y="622"/>
                  <a:pt x="2076" y="600"/>
                </a:cubicBezTo>
                <a:cubicBezTo>
                  <a:pt x="2020" y="583"/>
                  <a:pt x="1957" y="568"/>
                  <a:pt x="1908" y="534"/>
                </a:cubicBezTo>
                <a:cubicBezTo>
                  <a:pt x="1898" y="527"/>
                  <a:pt x="1887" y="519"/>
                  <a:pt x="1878" y="510"/>
                </a:cubicBezTo>
                <a:cubicBezTo>
                  <a:pt x="1863" y="497"/>
                  <a:pt x="1836" y="468"/>
                  <a:pt x="1836" y="468"/>
                </a:cubicBezTo>
                <a:cubicBezTo>
                  <a:pt x="1789" y="349"/>
                  <a:pt x="1676" y="284"/>
                  <a:pt x="1554" y="264"/>
                </a:cubicBezTo>
                <a:cubicBezTo>
                  <a:pt x="1501" y="243"/>
                  <a:pt x="1463" y="240"/>
                  <a:pt x="1404" y="228"/>
                </a:cubicBezTo>
                <a:cubicBezTo>
                  <a:pt x="1311" y="209"/>
                  <a:pt x="1212" y="192"/>
                  <a:pt x="1122" y="162"/>
                </a:cubicBezTo>
                <a:cubicBezTo>
                  <a:pt x="1086" y="150"/>
                  <a:pt x="1049" y="133"/>
                  <a:pt x="1020" y="108"/>
                </a:cubicBezTo>
                <a:cubicBezTo>
                  <a:pt x="998" y="89"/>
                  <a:pt x="976" y="65"/>
                  <a:pt x="948" y="54"/>
                </a:cubicBezTo>
                <a:cubicBezTo>
                  <a:pt x="897" y="34"/>
                  <a:pt x="844" y="17"/>
                  <a:pt x="792" y="0"/>
                </a:cubicBezTo>
                <a:cubicBezTo>
                  <a:pt x="719" y="3"/>
                  <a:pt x="643" y="15"/>
                  <a:pt x="570" y="6"/>
                </a:cubicBezTo>
                <a:close/>
              </a:path>
            </a:pathLst>
          </a:custGeom>
          <a:noFill/>
          <a:ln w="9525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78" name="Line 23"/>
          <p:cNvSpPr>
            <a:spLocks noChangeShapeType="1"/>
          </p:cNvSpPr>
          <p:nvPr/>
        </p:nvSpPr>
        <p:spPr bwMode="auto">
          <a:xfrm>
            <a:off x="2339975" y="3644900"/>
            <a:ext cx="144463" cy="431800"/>
          </a:xfrm>
          <a:prstGeom prst="line">
            <a:avLst/>
          </a:prstGeom>
          <a:noFill/>
          <a:ln w="38100">
            <a:solidFill>
              <a:srgbClr val="CC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60454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3516</TotalTime>
  <Words>4481</Words>
  <Application>Microsoft Office PowerPoint</Application>
  <PresentationFormat>On-screen Show (4:3)</PresentationFormat>
  <Paragraphs>858</Paragraphs>
  <Slides>60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9" baseType="lpstr">
      <vt:lpstr>BatangChe</vt:lpstr>
      <vt:lpstr>Arial</vt:lpstr>
      <vt:lpstr>Calibri</vt:lpstr>
      <vt:lpstr>Comic Sans MS</vt:lpstr>
      <vt:lpstr>Monotype Sorts</vt:lpstr>
      <vt:lpstr>Symbol</vt:lpstr>
      <vt:lpstr>Times New Roman</vt:lpstr>
      <vt:lpstr>Wingdings</vt:lpstr>
      <vt:lpstr>Office Theme</vt:lpstr>
      <vt:lpstr>PowerPoint Presentation</vt:lpstr>
      <vt:lpstr>Δέντρα Αναζήτησης</vt:lpstr>
      <vt:lpstr>Δέντρα Αναζήτησης</vt:lpstr>
      <vt:lpstr>Β-δέντρα (ορισμός)</vt:lpstr>
      <vt:lpstr>Β-δέντρα (ορισμός)</vt:lpstr>
      <vt:lpstr>Β-δέντρα (παράδειγμα)</vt:lpstr>
      <vt:lpstr>Β-δέντρα</vt:lpstr>
      <vt:lpstr>Β-δέντρα (εισαγωγή)</vt:lpstr>
      <vt:lpstr>Β-δέντρα (εισαγωγή)</vt:lpstr>
      <vt:lpstr>Β-δέντρα (παράδειγμα)</vt:lpstr>
      <vt:lpstr>Β-δέντρα (παράδειγμα)</vt:lpstr>
      <vt:lpstr>Β-δέντρα (διαγραφή)</vt:lpstr>
      <vt:lpstr>Β-δέντρα (διαγραφή)</vt:lpstr>
      <vt:lpstr>Β-δέντρα (παράδειγμα)</vt:lpstr>
      <vt:lpstr>Β-δέντρα (παράδειγμα)</vt:lpstr>
      <vt:lpstr>Β-δέντρα (υπολογισμός τάξης)</vt:lpstr>
      <vt:lpstr>Β-δέντρα (υπολογισμός επιπέδων)</vt:lpstr>
      <vt:lpstr>Β-δέντρα</vt:lpstr>
      <vt:lpstr>Β+-δέντρα</vt:lpstr>
      <vt:lpstr>Β+-δέντρα (ορισμός)</vt:lpstr>
      <vt:lpstr>Β+-δέντρα (ορισμός)</vt:lpstr>
      <vt:lpstr>Β+-δέντρα (ορισμός)</vt:lpstr>
      <vt:lpstr>Β+-δέντρα (ορισμός)</vt:lpstr>
      <vt:lpstr>Β+-δέντρα</vt:lpstr>
      <vt:lpstr>Β+-δέντρα (εισαγωγή)</vt:lpstr>
      <vt:lpstr>Β+-δέντρα (εισαγωγή)</vt:lpstr>
      <vt:lpstr>Β+-δέντρα (εισαγωγή)</vt:lpstr>
      <vt:lpstr>Β+-δέντρα (παράδειγμα)</vt:lpstr>
      <vt:lpstr>Β+-δέντρα (παράδειγμα)</vt:lpstr>
      <vt:lpstr>Β+-δέντρα (παράδειγμα)</vt:lpstr>
      <vt:lpstr>Β+-δέντρα (παράδειγμα)</vt:lpstr>
      <vt:lpstr>Β+-δέντρα</vt:lpstr>
      <vt:lpstr>Β+-δέντρα (διαγραφή)</vt:lpstr>
      <vt:lpstr>Β+-δέντρα (διαγραφή)</vt:lpstr>
      <vt:lpstr>Β+-δέντρα (διαγραφή)</vt:lpstr>
      <vt:lpstr>Β+-δέντρα (παράδειγμα)</vt:lpstr>
      <vt:lpstr>Το παράδειγμα μετά τη διαγραφή του 19* και του 20* (ανακατανομή με δεξί αδελφό και αντικατάσταση του 24 με 27)</vt:lpstr>
      <vt:lpstr>Τέλος, η διαγραφή του 24* (συγχώνευση)</vt:lpstr>
      <vt:lpstr>Β+-δέντρα (παράδειγμα)</vt:lpstr>
      <vt:lpstr>Β+-δέντρα (παράδειγμα)</vt:lpstr>
      <vt:lpstr>Β+-δέντρα (συνοπτικά)</vt:lpstr>
      <vt:lpstr>PowerPoint Presentation</vt:lpstr>
      <vt:lpstr>Β+-δέντρα (υπολογισμός τάξης)</vt:lpstr>
      <vt:lpstr>Β+-δέντρα (υπολογισμός τάξης)</vt:lpstr>
      <vt:lpstr>Β+-δέντρα (υπολογισμός επιπέδων)</vt:lpstr>
      <vt:lpstr>Β+-δέντρα στην πράξη</vt:lpstr>
      <vt:lpstr>Ευρετήρια (ανακεφαλαίωση)</vt:lpstr>
      <vt:lpstr>Ευρετήρια (ανακεφαλαίωση)</vt:lpstr>
      <vt:lpstr>Ευρετήρια (ανακεφαλαίωση)</vt:lpstr>
      <vt:lpstr>PowerPoint Presentation</vt:lpstr>
      <vt:lpstr>Φυσικός Σχεδιασμός</vt:lpstr>
      <vt:lpstr>Φυσικός Σχεδιασμός</vt:lpstr>
      <vt:lpstr>Φυσικός Σχεδιασμός</vt:lpstr>
      <vt:lpstr>Αποφάσεις που Απαιτούνται</vt:lpstr>
      <vt:lpstr>Φυσικός Σχεδιασμός</vt:lpstr>
      <vt:lpstr>Φυσικός Σχεδιασμός</vt:lpstr>
      <vt:lpstr>Ευρετήρια στην SQL</vt:lpstr>
      <vt:lpstr>Ευρετήρια στην SQL</vt:lpstr>
      <vt:lpstr>Άσκηση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414</cp:revision>
  <dcterms:created xsi:type="dcterms:W3CDTF">2013-06-13T09:19:30Z</dcterms:created>
  <dcterms:modified xsi:type="dcterms:W3CDTF">2018-12-04T10:42:37Z</dcterms:modified>
</cp:coreProperties>
</file>