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82"/>
  </p:notesMasterIdLst>
  <p:sldIdLst>
    <p:sldId id="457" r:id="rId2"/>
    <p:sldId id="716" r:id="rId3"/>
    <p:sldId id="715" r:id="rId4"/>
    <p:sldId id="719" r:id="rId5"/>
    <p:sldId id="720" r:id="rId6"/>
    <p:sldId id="721" r:id="rId7"/>
    <p:sldId id="722" r:id="rId8"/>
    <p:sldId id="723" r:id="rId9"/>
    <p:sldId id="724" r:id="rId10"/>
    <p:sldId id="725" r:id="rId11"/>
    <p:sldId id="726" r:id="rId12"/>
    <p:sldId id="727" r:id="rId13"/>
    <p:sldId id="728" r:id="rId14"/>
    <p:sldId id="729" r:id="rId15"/>
    <p:sldId id="730" r:id="rId16"/>
    <p:sldId id="731" r:id="rId17"/>
    <p:sldId id="732" r:id="rId18"/>
    <p:sldId id="733" r:id="rId19"/>
    <p:sldId id="734" r:id="rId20"/>
    <p:sldId id="735" r:id="rId21"/>
    <p:sldId id="736" r:id="rId22"/>
    <p:sldId id="737" r:id="rId23"/>
    <p:sldId id="738" r:id="rId24"/>
    <p:sldId id="739" r:id="rId25"/>
    <p:sldId id="740" r:id="rId26"/>
    <p:sldId id="741" r:id="rId27"/>
    <p:sldId id="742" r:id="rId28"/>
    <p:sldId id="744" r:id="rId29"/>
    <p:sldId id="743" r:id="rId30"/>
    <p:sldId id="745" r:id="rId31"/>
    <p:sldId id="748" r:id="rId32"/>
    <p:sldId id="749" r:id="rId33"/>
    <p:sldId id="757" r:id="rId34"/>
    <p:sldId id="759" r:id="rId35"/>
    <p:sldId id="758" r:id="rId36"/>
    <p:sldId id="794" r:id="rId37"/>
    <p:sldId id="750" r:id="rId38"/>
    <p:sldId id="751" r:id="rId39"/>
    <p:sldId id="761" r:id="rId40"/>
    <p:sldId id="762" r:id="rId41"/>
    <p:sldId id="763" r:id="rId42"/>
    <p:sldId id="764" r:id="rId43"/>
    <p:sldId id="765" r:id="rId44"/>
    <p:sldId id="768" r:id="rId45"/>
    <p:sldId id="805" r:id="rId46"/>
    <p:sldId id="797" r:id="rId47"/>
    <p:sldId id="746" r:id="rId48"/>
    <p:sldId id="747" r:id="rId49"/>
    <p:sldId id="795" r:id="rId50"/>
    <p:sldId id="769" r:id="rId51"/>
    <p:sldId id="770" r:id="rId52"/>
    <p:sldId id="773" r:id="rId53"/>
    <p:sldId id="774" r:id="rId54"/>
    <p:sldId id="775" r:id="rId55"/>
    <p:sldId id="776" r:id="rId56"/>
    <p:sldId id="777" r:id="rId57"/>
    <p:sldId id="772" r:id="rId58"/>
    <p:sldId id="778" r:id="rId59"/>
    <p:sldId id="779" r:id="rId60"/>
    <p:sldId id="780" r:id="rId61"/>
    <p:sldId id="786" r:id="rId62"/>
    <p:sldId id="787" r:id="rId63"/>
    <p:sldId id="785" r:id="rId64"/>
    <p:sldId id="784" r:id="rId65"/>
    <p:sldId id="806" r:id="rId66"/>
    <p:sldId id="807" r:id="rId67"/>
    <p:sldId id="788" r:id="rId68"/>
    <p:sldId id="789" r:id="rId69"/>
    <p:sldId id="657" r:id="rId70"/>
    <p:sldId id="798" r:id="rId71"/>
    <p:sldId id="799" r:id="rId72"/>
    <p:sldId id="800" r:id="rId73"/>
    <p:sldId id="801" r:id="rId74"/>
    <p:sldId id="802" r:id="rId75"/>
    <p:sldId id="803" r:id="rId76"/>
    <p:sldId id="804" r:id="rId77"/>
    <p:sldId id="790" r:id="rId78"/>
    <p:sldId id="782" r:id="rId79"/>
    <p:sldId id="783" r:id="rId80"/>
    <p:sldId id="767" r:id="rId8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3" d="100"/>
          <a:sy n="103" d="100"/>
        </p:scale>
        <p:origin x="810" y="150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15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90821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2A76E8-108E-472C-9E00-9A468855BF2D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28208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F2BCE-FEA3-49E6-B7CC-F6CD10D77A60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24779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7B006A-3AC1-48C5-AE18-FDFC8EDFB3C7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3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FA0E3-34BD-4049-94BE-C2B87BD77C72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1133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4E8B53-7871-4E78-9583-3F81E4A2B229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035130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AFF26A-AB32-49B5-A384-9ADD72FE5CC5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770661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DFFF76-D13E-486B-B267-7BF47669DC10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05253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01E979-A42B-4B6E-AB35-CB3EADDD7A9A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65036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06251-3711-4C4E-8398-DF5B53BF7232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7145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7BB425-B031-4A49-B992-3AD3722290DD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40633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131260-0BDE-4A5B-A4E0-786944C546F6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494660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00511E-F8C6-4B4D-8B3D-B8FAF4386AC6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657307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3C65C5-E940-4BCE-80F5-ADFBBACF9454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87778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5D7BAF-531B-4272-BA93-291CC8348ECE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077483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BA0DA1-2F82-451E-A80A-D5DABE5E85F5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725827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7E9818-F407-413F-A147-EBAB34253842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995576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6A900-056A-4D92-9C5C-0F8F8B7C6F2B}" type="slidenum">
              <a:rPr lang="el-GR" smtClean="0"/>
              <a:pPr/>
              <a:t>25</a:t>
            </a:fld>
            <a:endParaRPr lang="el-GR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041641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57A1D-747D-4874-B353-81F2C9BEECF3}" type="slidenum">
              <a:rPr lang="el-GR" smtClean="0"/>
              <a:pPr/>
              <a:t>26</a:t>
            </a:fld>
            <a:endParaRPr lang="el-GR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098186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17A5D-4418-4D83-8661-0443FF06E321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928916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596BD9-2EE4-4734-921C-D3E7088EBD72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874152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22D6A7-034E-4381-93D8-19FA6E035FDE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7748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152F78-23F0-4458-A305-B3A59FE061C5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601715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46ED2A-C570-4DF7-BCD2-29DCBE9B27FE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21085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4FDCF8-A032-4C28-AEFD-8C1F5B9623BE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429934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9C7A2-163A-486F-9C6D-9AFE123CD354}" type="slidenum">
              <a:rPr lang="el-GR" smtClean="0"/>
              <a:pPr/>
              <a:t>32</a:t>
            </a:fld>
            <a:endParaRPr lang="el-GR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550596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05F30-F72F-4597-9D78-022E8ADA4705}" type="slidenum">
              <a:rPr lang="el-GR" smtClean="0"/>
              <a:pPr/>
              <a:t>33</a:t>
            </a:fld>
            <a:endParaRPr lang="el-GR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577741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CDB30-259A-4BD8-94A8-E08564FEB0DC}" type="slidenum">
              <a:rPr lang="el-GR" smtClean="0"/>
              <a:pPr/>
              <a:t>34</a:t>
            </a:fld>
            <a:endParaRPr lang="el-GR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043178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FC83BB-AA7C-4C44-92B7-8C0403A98543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5397736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7DE53-ED23-4302-B012-6E52E9FFF207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7041146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7A129-5A00-4D9A-A4A8-A874EE59D261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9413384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784688-D7F2-4B1F-8903-75EF11EF5235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3944228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5FE1B-BF88-4B78-A5F6-12165655DBD5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42873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E24478-788A-43ED-AF5A-38284EBB120D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4443950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2D53FA-DE9B-4A8C-9313-86AE59FBAF3F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2533151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0E8E40-6D06-47EE-927E-FE22D7E65BA2}" type="slidenum">
              <a:rPr lang="el-GR" smtClean="0"/>
              <a:pPr/>
              <a:t>41</a:t>
            </a:fld>
            <a:endParaRPr lang="el-GR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1826599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6A70B-87C9-4C77-96FC-CAAE205773DA}" type="slidenum">
              <a:rPr lang="el-GR" smtClean="0"/>
              <a:pPr/>
              <a:t>42</a:t>
            </a:fld>
            <a:endParaRPr lang="el-GR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2475263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68157D-F4F9-4BEC-B48A-96A6C5A865F0}" type="slidenum">
              <a:rPr lang="el-GR" smtClean="0"/>
              <a:pPr/>
              <a:t>43</a:t>
            </a:fld>
            <a:endParaRPr lang="el-GR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0370411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7DE53-ED23-4302-B012-6E52E9FFF207}" type="slidenum">
              <a:rPr lang="el-GR" smtClean="0"/>
              <a:pPr/>
              <a:t>44</a:t>
            </a:fld>
            <a:endParaRPr lang="el-GR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3154908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F3218-034E-409F-936D-F88A60B170D6}" type="slidenum">
              <a:rPr lang="el-GR" smtClean="0"/>
              <a:pPr/>
              <a:t>45</a:t>
            </a:fld>
            <a:endParaRPr lang="el-GR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8156882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47B9F-6E17-4925-BECE-D23523B38F71}" type="slidenum">
              <a:rPr lang="el-GR" smtClean="0"/>
              <a:pPr/>
              <a:t>46</a:t>
            </a:fld>
            <a:endParaRPr lang="el-GR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2506641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19029-4C11-46EB-B149-F158F7117EC4}" type="slidenum">
              <a:rPr lang="el-GR" smtClean="0"/>
              <a:pPr/>
              <a:t>47</a:t>
            </a:fld>
            <a:endParaRPr lang="el-GR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7518147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48DEDB-55BD-4436-A923-FEBF5AF87DD4}" type="slidenum">
              <a:rPr lang="el-GR" smtClean="0"/>
              <a:pPr/>
              <a:t>48</a:t>
            </a:fld>
            <a:endParaRPr lang="el-GR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4323138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19029-4C11-46EB-B149-F158F7117EC4}" type="slidenum">
              <a:rPr lang="el-GR" smtClean="0"/>
              <a:pPr/>
              <a:t>49</a:t>
            </a:fld>
            <a:endParaRPr lang="el-GR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76385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EF88-341E-4B5B-AD5B-24F2BFF7630E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6367796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40CF84-1FE0-4A53-9F03-08E0E58A62E9}" type="slidenum">
              <a:rPr lang="el-GR" smtClean="0"/>
              <a:pPr/>
              <a:t>50</a:t>
            </a:fld>
            <a:endParaRPr lang="el-GR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5443318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0A78EC-5F15-4B0D-A8F1-69BA975E00B8}" type="slidenum">
              <a:rPr lang="el-GR" smtClean="0"/>
              <a:pPr/>
              <a:t>51</a:t>
            </a:fld>
            <a:endParaRPr lang="el-GR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1817746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DFDD9B-D6E9-43B8-9DF0-05E022CD4ADF}" type="slidenum">
              <a:rPr lang="el-GR" smtClean="0"/>
              <a:pPr/>
              <a:t>52</a:t>
            </a:fld>
            <a:endParaRPr lang="el-GR" smtClean="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1703115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758B51-44DA-45E6-A550-BE1BB7A15EF0}" type="slidenum">
              <a:rPr lang="el-GR" smtClean="0"/>
              <a:pPr/>
              <a:t>53</a:t>
            </a:fld>
            <a:endParaRPr lang="el-GR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8694053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AD85C0-394B-412C-AB50-C58AEC556C65}" type="slidenum">
              <a:rPr lang="el-GR" smtClean="0"/>
              <a:pPr/>
              <a:t>54</a:t>
            </a:fld>
            <a:endParaRPr lang="el-GR" smtClean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7866243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14068A-6475-44D6-B6F7-0179ADBD9C6E}" type="slidenum">
              <a:rPr lang="el-GR" smtClean="0"/>
              <a:pPr/>
              <a:t>55</a:t>
            </a:fld>
            <a:endParaRPr lang="el-GR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57843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611B14-9E4B-4FDA-AFFD-A536881249D0}" type="slidenum">
              <a:rPr lang="el-GR" smtClean="0"/>
              <a:pPr/>
              <a:t>56</a:t>
            </a:fld>
            <a:endParaRPr lang="el-GR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09612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57</a:t>
            </a:fld>
            <a:endParaRPr lang="el-GR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8782748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5E931C-837D-4BD7-97FD-0786E67B1546}" type="slidenum">
              <a:rPr lang="el-GR" smtClean="0"/>
              <a:pPr/>
              <a:t>58</a:t>
            </a:fld>
            <a:endParaRPr lang="el-GR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830298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5C7CA1-B0A7-4CEE-A583-BF14DE744F10}" type="slidenum">
              <a:rPr lang="el-GR" smtClean="0"/>
              <a:pPr/>
              <a:t>59</a:t>
            </a:fld>
            <a:endParaRPr lang="el-GR" smtClean="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78403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D98D64-9990-470F-8B6B-D74731E62F11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5044556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FF927-ACDD-4103-B6F1-E4E9432CDD3D}" type="slidenum">
              <a:rPr lang="el-GR" smtClean="0"/>
              <a:pPr/>
              <a:t>60</a:t>
            </a:fld>
            <a:endParaRPr lang="el-GR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4014999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F00C12-949B-4737-91B8-C5412E0E31D6}" type="slidenum">
              <a:rPr lang="el-GR" smtClean="0"/>
              <a:pPr/>
              <a:t>61</a:t>
            </a:fld>
            <a:endParaRPr lang="el-GR" smtClean="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43944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A4F30-F550-4B90-BF11-54ECF60E406C}" type="slidenum">
              <a:rPr lang="el-GR" smtClean="0"/>
              <a:pPr/>
              <a:t>62</a:t>
            </a:fld>
            <a:endParaRPr lang="el-GR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6193303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F0ED67-2208-469C-A721-95B1DDB441E1}" type="slidenum">
              <a:rPr lang="el-GR" smtClean="0"/>
              <a:pPr/>
              <a:t>63</a:t>
            </a:fld>
            <a:endParaRPr lang="el-GR" smtClean="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14407852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9C9585-DFE3-4EC4-9A7C-007F475077AA}" type="slidenum">
              <a:rPr lang="el-GR" smtClean="0"/>
              <a:pPr/>
              <a:t>64</a:t>
            </a:fld>
            <a:endParaRPr lang="el-GR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0935400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47B9F-6E17-4925-BECE-D23523B38F71}" type="slidenum">
              <a:rPr lang="el-GR" smtClean="0"/>
              <a:pPr/>
              <a:t>67</a:t>
            </a:fld>
            <a:endParaRPr lang="el-GR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32986374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3A76DE-9304-48F3-A26B-098CF4EC4ACE}" type="slidenum">
              <a:rPr lang="el-GR" smtClean="0"/>
              <a:pPr/>
              <a:t>68</a:t>
            </a:fld>
            <a:endParaRPr lang="el-GR" smtClean="0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49103836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69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8790115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F1BB87-5F78-45A3-B842-A514A1A42DBD}" type="slidenum">
              <a:rPr lang="el-GR" smtClean="0"/>
              <a:pPr/>
              <a:t>70</a:t>
            </a:fld>
            <a:endParaRPr lang="el-GR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4394546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C0383D-4C9F-445E-8270-D5427612FF0D}" type="slidenum">
              <a:rPr lang="el-GR" smtClean="0"/>
              <a:pPr/>
              <a:t>71</a:t>
            </a:fld>
            <a:endParaRPr lang="el-GR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74690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18859C-3536-4EBB-A3C0-730C7C9C5E1A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532325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9847A-E861-4D89-8780-1BD59718CCC3}" type="slidenum">
              <a:rPr lang="el-GR" smtClean="0"/>
              <a:pPr/>
              <a:t>72</a:t>
            </a:fld>
            <a:endParaRPr lang="el-GR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33424972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95C2A8-9855-4DB2-A967-3FF062145312}" type="slidenum">
              <a:rPr lang="el-GR" smtClean="0"/>
              <a:pPr/>
              <a:t>73</a:t>
            </a:fld>
            <a:endParaRPr lang="el-GR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42890132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18F4F1-A950-4F21-81A9-FEEADC30822D}" type="slidenum">
              <a:rPr lang="el-GR" smtClean="0"/>
              <a:pPr/>
              <a:t>74</a:t>
            </a:fld>
            <a:endParaRPr lang="el-GR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85927758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E8A9F2-A218-40C1-9BE3-B4967BCF70CE}" type="slidenum">
              <a:rPr lang="el-GR" smtClean="0"/>
              <a:pPr/>
              <a:t>75</a:t>
            </a:fld>
            <a:endParaRPr lang="el-GR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3541591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F30EAF-4E11-449A-B0EE-B1F66B56930F}" type="slidenum">
              <a:rPr lang="el-GR" smtClean="0"/>
              <a:pPr/>
              <a:t>76</a:t>
            </a:fld>
            <a:endParaRPr lang="el-GR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47292510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D6618B-7AF3-43F0-913C-1DFA10799466}" type="slidenum">
              <a:rPr lang="el-GR" smtClean="0"/>
              <a:pPr/>
              <a:t>77</a:t>
            </a:fld>
            <a:endParaRPr lang="el-GR" smtClean="0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62762500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81C85E-1950-4773-86F8-ACF666A8F4D7}" type="slidenum">
              <a:rPr lang="el-GR" smtClean="0"/>
              <a:pPr/>
              <a:t>78</a:t>
            </a:fld>
            <a:endParaRPr lang="el-GR" smtClean="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14840356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2068F1-9CF9-4D94-8948-B6B64E5D103F}" type="slidenum">
              <a:rPr lang="el-GR" smtClean="0"/>
              <a:pPr/>
              <a:t>79</a:t>
            </a:fld>
            <a:endParaRPr lang="el-GR" smtClean="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72130656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440E14-A10F-43B2-8868-49A244E76FD6}" type="slidenum">
              <a:rPr lang="el-GR" smtClean="0"/>
              <a:pPr/>
              <a:t>80</a:t>
            </a:fld>
            <a:endParaRPr lang="el-GR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83202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92EA2-AA71-43F0-B923-EAA4C7E2C0E8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44559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4A048-A9F1-4C9B-A678-D30EBE94FEEC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8105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Βάσεις Δεδομένων 20</a:t>
            </a:r>
            <a:r>
              <a:rPr lang="en-US"/>
              <a:t>11</a:t>
            </a:r>
            <a:r>
              <a:rPr lang="el-GR"/>
              <a:t>-20</a:t>
            </a:r>
            <a:r>
              <a:rPr 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5F4B-6605-4344-8EE5-FFA6F19D98D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18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19</a:t>
            </a:r>
            <a:endParaRPr lang="el-GR" altLang="en-US" sz="11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8648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Σχεσιακή Άλγεβρα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D39315-0B6C-4E6D-9F59-4716F73B3171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1930400" y="24130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 επιλογής&gt;</a:t>
            </a: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444500" y="1530350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υποσυνόλου των πλειάδων μιας σχέσης που ικανοποιεί μια  συνθήκη επιλογής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648200" y="3978275"/>
            <a:ext cx="3200400" cy="517525"/>
            <a:chOff x="2592" y="2756"/>
            <a:chExt cx="2016" cy="326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072" y="2756"/>
              <a:ext cx="1536" cy="288"/>
              <a:chOff x="3072" y="2832"/>
              <a:chExt cx="1536" cy="288"/>
            </a:xfrm>
          </p:grpSpPr>
          <p:sp>
            <p:nvSpPr>
              <p:cNvPr id="15377" name="Rectangle 7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8" name="Text Box 8"/>
              <p:cNvSpPr txBox="1">
                <a:spLocks noChangeArrowheads="1"/>
              </p:cNvSpPr>
              <p:nvPr/>
            </p:nvSpPr>
            <p:spPr bwMode="auto">
              <a:xfrm>
                <a:off x="3216" y="2832"/>
                <a:ext cx="13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>
                    <a:latin typeface="Times New Roman" pitchFamily="18" charset="0"/>
                  </a:rPr>
                  <a:t>=, &gt;, &lt;, </a:t>
                </a:r>
                <a:r>
                  <a:rPr lang="el-GR" sz="2000">
                    <a:latin typeface="Times New Roman" pitchFamily="18" charset="0"/>
                    <a:sym typeface="Symbol" pitchFamily="18" charset="2"/>
                  </a:rPr>
                  <a:t>,     , </a:t>
                </a:r>
                <a:endParaRPr lang="el-GR" sz="2000" b="1">
                  <a:latin typeface="Times New Roman" pitchFamily="18" charset="0"/>
                </a:endParaRPr>
              </a:p>
            </p:txBody>
          </p:sp>
        </p:grpSp>
        <p:sp>
          <p:nvSpPr>
            <p:cNvPr id="15375" name="Line 9"/>
            <p:cNvSpPr>
              <a:spLocks noChangeShapeType="1"/>
            </p:cNvSpPr>
            <p:nvPr/>
          </p:nvSpPr>
          <p:spPr bwMode="auto">
            <a:xfrm flipH="1">
              <a:off x="2592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6" name="Line 10"/>
            <p:cNvSpPr>
              <a:spLocks noChangeShapeType="1"/>
            </p:cNvSpPr>
            <p:nvPr/>
          </p:nvSpPr>
          <p:spPr bwMode="auto">
            <a:xfrm>
              <a:off x="2592" y="2832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2362200" y="5654675"/>
            <a:ext cx="523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AND, OR, NOT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06400" y="3200400"/>
            <a:ext cx="8356600" cy="2530475"/>
            <a:chOff x="256" y="2544"/>
            <a:chExt cx="5264" cy="1594"/>
          </a:xfrm>
        </p:grpSpPr>
        <p:sp>
          <p:nvSpPr>
            <p:cNvPr id="15371" name="Text Box 13"/>
            <p:cNvSpPr txBox="1">
              <a:spLocks noChangeArrowheads="1"/>
            </p:cNvSpPr>
            <p:nvPr/>
          </p:nvSpPr>
          <p:spPr bwMode="auto">
            <a:xfrm>
              <a:off x="528" y="3120"/>
              <a:ext cx="4992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&lt;όνομα γνωρίσματος&gt;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	&lt;τελεστής σύγκρισης&gt;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&lt;όνομα γνωρίσματος&gt; ή &lt;σταθερή τιμή από το πεδίο ορισμού του γνωρίσματος&gt;</a:t>
              </a:r>
            </a:p>
          </p:txBody>
        </p:sp>
        <p:sp>
          <p:nvSpPr>
            <p:cNvPr id="15372" name="Text Box 14"/>
            <p:cNvSpPr txBox="1">
              <a:spLocks noChangeArrowheads="1"/>
            </p:cNvSpPr>
            <p:nvPr/>
          </p:nvSpPr>
          <p:spPr bwMode="auto">
            <a:xfrm>
              <a:off x="288" y="2806"/>
              <a:ext cx="20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προτάσεις της μορφής</a:t>
              </a:r>
            </a:p>
          </p:txBody>
        </p:sp>
        <p:sp>
          <p:nvSpPr>
            <p:cNvPr id="15373" name="Text Box 15"/>
            <p:cNvSpPr txBox="1">
              <a:spLocks noChangeArrowheads="1"/>
            </p:cNvSpPr>
            <p:nvPr/>
          </p:nvSpPr>
          <p:spPr bwMode="auto">
            <a:xfrm>
              <a:off x="256" y="2544"/>
              <a:ext cx="22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&lt;συνθήκη επιλογής&gt;</a:t>
              </a:r>
              <a:endPara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0" name="Title 8"/>
          <p:cNvSpPr>
            <a:spLocks noGrp="1"/>
          </p:cNvSpPr>
          <p:nvPr>
            <p:ph type="title"/>
          </p:nvPr>
        </p:nvSpPr>
        <p:spPr>
          <a:xfrm>
            <a:off x="457200" y="36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0BCA0D-436F-4CA9-9270-D186C797AE18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1419225" y="23082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Ταινία       </a:t>
            </a: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</a:t>
            </a:r>
            <a:r>
              <a:rPr lang="el-GR" sz="2000" u="sng">
                <a:latin typeface="Times New Roman" pitchFamily="18" charset="0"/>
              </a:rPr>
              <a:t>Έτος</a:t>
            </a:r>
            <a:r>
              <a:rPr lang="el-GR" sz="2000">
                <a:latin typeface="Times New Roman" pitchFamily="18" charset="0"/>
              </a:rPr>
              <a:t>     Διάρκεια   Είδος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4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5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6" name="Text Box 9"/>
          <p:cNvSpPr txBox="1">
            <a:spLocks noChangeArrowheads="1"/>
          </p:cNvSpPr>
          <p:nvPr/>
        </p:nvSpPr>
        <p:spPr bwMode="auto">
          <a:xfrm>
            <a:off x="1143000" y="36195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16397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16398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0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1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2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3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4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5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6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7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       Σύζυγος-Ηθοποιού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6408" name="Rectangle 21"/>
          <p:cNvSpPr>
            <a:spLocks noChangeArrowheads="1"/>
          </p:cNvSpPr>
          <p:nvPr/>
        </p:nvSpPr>
        <p:spPr bwMode="auto">
          <a:xfrm>
            <a:off x="1419225" y="5053013"/>
            <a:ext cx="7126288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0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1" name="Line 24"/>
          <p:cNvSpPr>
            <a:spLocks noChangeShapeType="1"/>
          </p:cNvSpPr>
          <p:nvPr/>
        </p:nvSpPr>
        <p:spPr bwMode="auto">
          <a:xfrm>
            <a:off x="63627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2" name="Line 25"/>
          <p:cNvSpPr>
            <a:spLocks noChangeShapeType="1"/>
          </p:cNvSpPr>
          <p:nvPr/>
        </p:nvSpPr>
        <p:spPr bwMode="auto">
          <a:xfrm>
            <a:off x="7505700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3" name="Line 26"/>
          <p:cNvSpPr>
            <a:spLocks noChangeShapeType="1"/>
          </p:cNvSpPr>
          <p:nvPr/>
        </p:nvSpPr>
        <p:spPr bwMode="auto">
          <a:xfrm>
            <a:off x="2143125" y="4497388"/>
            <a:ext cx="536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4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16415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6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7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8" name="Line 31"/>
          <p:cNvSpPr>
            <a:spLocks noChangeShapeType="1"/>
          </p:cNvSpPr>
          <p:nvPr/>
        </p:nvSpPr>
        <p:spPr bwMode="auto">
          <a:xfrm>
            <a:off x="2143125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" name="Title 8"/>
          <p:cNvSpPr>
            <a:spLocks noGrp="1"/>
          </p:cNvSpPr>
          <p:nvPr>
            <p:ph type="title"/>
          </p:nvPr>
        </p:nvSpPr>
        <p:spPr>
          <a:xfrm>
            <a:off x="457200" y="3127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65900" y="6492875"/>
            <a:ext cx="2133600" cy="365125"/>
          </a:xfrm>
          <a:noFill/>
        </p:spPr>
        <p:txBody>
          <a:bodyPr/>
          <a:lstStyle/>
          <a:p>
            <a:fld id="{DE5C4B0F-786F-4BC6-8D32-93D5E1E2F89B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381000" y="1508125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2209800"/>
            <a:ext cx="7188200" cy="1635125"/>
            <a:chOff x="720" y="1546"/>
            <a:chExt cx="4528" cy="1030"/>
          </a:xfrm>
        </p:grpSpPr>
        <p:sp>
          <p:nvSpPr>
            <p:cNvPr id="17424" name="Text Box 5"/>
            <p:cNvSpPr txBox="1">
              <a:spLocks noChangeArrowheads="1"/>
            </p:cNvSpPr>
            <p:nvPr/>
          </p:nvSpPr>
          <p:spPr bwMode="auto">
            <a:xfrm>
              <a:off x="720" y="154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</a:t>
              </a:r>
              <a:r>
                <a:rPr lang="el-GR" sz="2000" dirty="0" smtClean="0">
                  <a:latin typeface="Times New Roman" pitchFamily="18" charset="0"/>
                </a:rPr>
                <a:t>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     Έτος 	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	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	   1997 		124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</a:t>
              </a:r>
              <a:r>
                <a:rPr lang="el-GR" dirty="0" smtClean="0">
                  <a:latin typeface="Times New Roman" pitchFamily="18" charset="0"/>
                </a:rPr>
                <a:t>	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1992 		95 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7425" name="Line 6"/>
            <p:cNvSpPr>
              <a:spLocks noChangeShapeType="1"/>
            </p:cNvSpPr>
            <p:nvPr/>
          </p:nvSpPr>
          <p:spPr bwMode="auto">
            <a:xfrm>
              <a:off x="720" y="177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6" name="Line 7"/>
            <p:cNvSpPr>
              <a:spLocks noChangeShapeType="1"/>
            </p:cNvSpPr>
            <p:nvPr/>
          </p:nvSpPr>
          <p:spPr bwMode="auto">
            <a:xfrm>
              <a:off x="1776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7" name="Line 8"/>
            <p:cNvSpPr>
              <a:spLocks noChangeShapeType="1"/>
            </p:cNvSpPr>
            <p:nvPr/>
          </p:nvSpPr>
          <p:spPr bwMode="auto">
            <a:xfrm>
              <a:off x="26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8" name="Line 9"/>
            <p:cNvSpPr>
              <a:spLocks noChangeShapeType="1"/>
            </p:cNvSpPr>
            <p:nvPr/>
          </p:nvSpPr>
          <p:spPr bwMode="auto">
            <a:xfrm>
              <a:off x="38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7415" name="Text Box 10"/>
          <p:cNvSpPr txBox="1">
            <a:spLocks noChangeArrowheads="1"/>
          </p:cNvSpPr>
          <p:nvPr/>
        </p:nvSpPr>
        <p:spPr bwMode="auto">
          <a:xfrm>
            <a:off x="381000" y="40386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1. Ταινίες με διάρκεια μεγαλύτερη των 100 λεπτών)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6" name="Text Box 11"/>
          <p:cNvSpPr txBox="1">
            <a:spLocks noChangeArrowheads="1"/>
          </p:cNvSpPr>
          <p:nvPr/>
        </p:nvSpPr>
        <p:spPr bwMode="auto">
          <a:xfrm>
            <a:off x="2819400" y="44196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</a:t>
            </a:r>
            <a:r>
              <a:rPr lang="el-GR" sz="2400" baseline="-25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ιάρκεια</a:t>
            </a:r>
            <a:r>
              <a:rPr lang="el-GR" sz="2400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100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143000" y="4953000"/>
            <a:ext cx="7188200" cy="1222375"/>
            <a:chOff x="720" y="3120"/>
            <a:chExt cx="4528" cy="770"/>
          </a:xfrm>
        </p:grpSpPr>
        <p:sp>
          <p:nvSpPr>
            <p:cNvPr id="17419" name="Text Box 13"/>
            <p:cNvSpPr txBox="1">
              <a:spLocks noChangeArrowheads="1"/>
            </p:cNvSpPr>
            <p:nvPr/>
          </p:nvSpPr>
          <p:spPr bwMode="auto">
            <a:xfrm>
              <a:off x="720" y="3120"/>
              <a:ext cx="452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Έτος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 </a:t>
              </a:r>
              <a:r>
                <a:rPr lang="el-GR" sz="2000" dirty="0" smtClean="0">
                  <a:latin typeface="Times New Roman" pitchFamily="18" charset="0"/>
                </a:rPr>
                <a:t> 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1997 		124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</a:t>
              </a:r>
              <a:r>
                <a:rPr lang="el-GR" dirty="0" smtClean="0">
                  <a:latin typeface="Times New Roman" pitchFamily="18" charset="0"/>
                </a:rPr>
                <a:t>	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7420" name="Line 14"/>
            <p:cNvSpPr>
              <a:spLocks noChangeShapeType="1"/>
            </p:cNvSpPr>
            <p:nvPr/>
          </p:nvSpPr>
          <p:spPr bwMode="auto">
            <a:xfrm>
              <a:off x="720" y="3360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1" name="Line 15"/>
            <p:cNvSpPr>
              <a:spLocks noChangeShapeType="1"/>
            </p:cNvSpPr>
            <p:nvPr/>
          </p:nvSpPr>
          <p:spPr bwMode="auto">
            <a:xfrm>
              <a:off x="1776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2" name="Line 16"/>
            <p:cNvSpPr>
              <a:spLocks noChangeShapeType="1"/>
            </p:cNvSpPr>
            <p:nvPr/>
          </p:nvSpPr>
          <p:spPr bwMode="auto">
            <a:xfrm>
              <a:off x="2688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3" name="Line 17"/>
            <p:cNvSpPr>
              <a:spLocks noChangeShapeType="1"/>
            </p:cNvSpPr>
            <p:nvPr/>
          </p:nvSpPr>
          <p:spPr bwMode="auto">
            <a:xfrm>
              <a:off x="3888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50B3F1-9E2C-43B8-A42D-BD12B06F30AA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43000" y="1676400"/>
            <a:ext cx="7188200" cy="1635125"/>
            <a:chOff x="720" y="1546"/>
            <a:chExt cx="4528" cy="1030"/>
          </a:xfrm>
        </p:grpSpPr>
        <p:sp>
          <p:nvSpPr>
            <p:cNvPr id="18447" name="Text Box 4"/>
            <p:cNvSpPr txBox="1">
              <a:spLocks noChangeArrowheads="1"/>
            </p:cNvSpPr>
            <p:nvPr/>
          </p:nvSpPr>
          <p:spPr bwMode="auto">
            <a:xfrm>
              <a:off x="720" y="154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  Έτος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Διάρκεια</a:t>
              </a:r>
              <a:r>
                <a:rPr lang="el-GR" sz="2000" dirty="0">
                  <a:latin typeface="Times New Roman" pitchFamily="18" charset="0"/>
                </a:rPr>
                <a:t>	 </a:t>
              </a:r>
              <a:r>
                <a:rPr lang="el-GR" sz="2000" dirty="0" smtClean="0">
                  <a:latin typeface="Times New Roman" pitchFamily="18" charset="0"/>
                </a:rPr>
                <a:t> 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 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1997 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124 </a:t>
              </a:r>
              <a:r>
                <a:rPr lang="en-US" dirty="0">
                  <a:latin typeface="Times New Roman" pitchFamily="18" charset="0"/>
                </a:rPr>
                <a:t>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1991 		</a:t>
              </a:r>
              <a:r>
                <a:rPr lang="el-GR" dirty="0" smtClean="0">
                  <a:latin typeface="Times New Roman" pitchFamily="18" charset="0"/>
                </a:rPr>
                <a:t>	104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l-GR" dirty="0" smtClean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 1992 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95 </a:t>
              </a:r>
              <a:r>
                <a:rPr lang="en-US" dirty="0">
                  <a:latin typeface="Times New Roman" pitchFamily="18" charset="0"/>
                </a:rPr>
                <a:t>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8448" name="Line 5"/>
            <p:cNvSpPr>
              <a:spLocks noChangeShapeType="1"/>
            </p:cNvSpPr>
            <p:nvPr/>
          </p:nvSpPr>
          <p:spPr bwMode="auto">
            <a:xfrm>
              <a:off x="720" y="177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9" name="Line 6"/>
            <p:cNvSpPr>
              <a:spLocks noChangeShapeType="1"/>
            </p:cNvSpPr>
            <p:nvPr/>
          </p:nvSpPr>
          <p:spPr bwMode="auto">
            <a:xfrm>
              <a:off x="1776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0" name="Line 7"/>
            <p:cNvSpPr>
              <a:spLocks noChangeShapeType="1"/>
            </p:cNvSpPr>
            <p:nvPr/>
          </p:nvSpPr>
          <p:spPr bwMode="auto">
            <a:xfrm>
              <a:off x="26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1" name="Line 8"/>
            <p:cNvSpPr>
              <a:spLocks noChangeShapeType="1"/>
            </p:cNvSpPr>
            <p:nvPr/>
          </p:nvSpPr>
          <p:spPr bwMode="auto">
            <a:xfrm>
              <a:off x="38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8438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1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2. Ταινίες με διάρκεια μεγαλύτερη των 100 λεπτών που γυρίστηκαν μετά το 1995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9" name="Text Box 10"/>
          <p:cNvSpPr txBox="1">
            <a:spLocks noChangeArrowheads="1"/>
          </p:cNvSpPr>
          <p:nvPr/>
        </p:nvSpPr>
        <p:spPr bwMode="auto">
          <a:xfrm>
            <a:off x="2057400" y="40640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</a:t>
            </a:r>
            <a:r>
              <a:rPr lang="el-GR" sz="2400" baseline="-25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Διάρκεια</a:t>
            </a:r>
            <a:r>
              <a:rPr lang="el-GR" sz="2400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&gt; 100 </a:t>
            </a:r>
            <a:r>
              <a:rPr lang="en-US" sz="24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AND </a:t>
            </a:r>
            <a:r>
              <a:rPr lang="el-GR" sz="2400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Έτος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&gt; 1995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(Ταινία)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43000" y="4953000"/>
            <a:ext cx="7188200" cy="809625"/>
            <a:chOff x="720" y="3360"/>
            <a:chExt cx="4528" cy="510"/>
          </a:xfrm>
        </p:grpSpPr>
        <p:sp>
          <p:nvSpPr>
            <p:cNvPr id="18442" name="Text Box 12"/>
            <p:cNvSpPr txBox="1">
              <a:spLocks noChangeArrowheads="1"/>
            </p:cNvSpPr>
            <p:nvPr/>
          </p:nvSpPr>
          <p:spPr bwMode="auto">
            <a:xfrm>
              <a:off x="720" y="3360"/>
              <a:ext cx="4528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Έτο</a:t>
              </a:r>
              <a:r>
                <a:rPr lang="el-GR" sz="2000" dirty="0">
                  <a:latin typeface="Times New Roman" pitchFamily="18" charset="0"/>
                </a:rPr>
                <a:t>ς		Δ</a:t>
              </a:r>
              <a:r>
                <a:rPr lang="el-GR" sz="2000" dirty="0" smtClean="0">
                  <a:latin typeface="Times New Roman" pitchFamily="18" charset="0"/>
                </a:rPr>
                <a:t>ιάρκεια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1997 		124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8443" name="Line 13"/>
            <p:cNvSpPr>
              <a:spLocks noChangeShapeType="1"/>
            </p:cNvSpPr>
            <p:nvPr/>
          </p:nvSpPr>
          <p:spPr bwMode="auto">
            <a:xfrm>
              <a:off x="720" y="3600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4" name="Line 14"/>
            <p:cNvSpPr>
              <a:spLocks noChangeShapeType="1"/>
            </p:cNvSpPr>
            <p:nvPr/>
          </p:nvSpPr>
          <p:spPr bwMode="auto">
            <a:xfrm>
              <a:off x="1776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5" name="Line 15"/>
            <p:cNvSpPr>
              <a:spLocks noChangeShapeType="1"/>
            </p:cNvSpPr>
            <p:nvPr/>
          </p:nvSpPr>
          <p:spPr bwMode="auto">
            <a:xfrm>
              <a:off x="2688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6" name="Line 16"/>
            <p:cNvSpPr>
              <a:spLocks noChangeShapeType="1"/>
            </p:cNvSpPr>
            <p:nvPr/>
          </p:nvSpPr>
          <p:spPr bwMode="auto">
            <a:xfrm>
              <a:off x="3888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1" name="Title 8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FDCBEC-DC58-497F-BA15-2DF1E5D555D2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800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επιλογής εφαρμόζεται ανεξάρτητα </a:t>
            </a: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σε κάθε πλειάδα </a:t>
            </a: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797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Ο τελεστής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μοναδιαίος</a:t>
            </a:r>
            <a:endParaRPr lang="el-GR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4" name="Text Box 5"/>
          <p:cNvSpPr txBox="1">
            <a:spLocks noChangeArrowheads="1"/>
          </p:cNvSpPr>
          <p:nvPr/>
        </p:nvSpPr>
        <p:spPr bwMode="auto">
          <a:xfrm>
            <a:off x="508000" y="3429000"/>
            <a:ext cx="8102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βαθμός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σχέσης που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προκύπτει είναι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ίδιος με τον βαθμό της αρχικής σχέσης</a:t>
            </a:r>
          </a:p>
        </p:txBody>
      </p:sp>
      <p:sp>
        <p:nvSpPr>
          <p:cNvPr id="19465" name="Text Box 6"/>
          <p:cNvSpPr txBox="1">
            <a:spLocks noChangeArrowheads="1"/>
          </p:cNvSpPr>
          <p:nvPr/>
        </p:nvSpPr>
        <p:spPr bwMode="auto">
          <a:xfrm>
            <a:off x="546100" y="44450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Πλήθος πλειάδων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μικρότερο ή ίσο με την αρχική σχέση</a:t>
            </a:r>
            <a:r>
              <a:rPr lang="el-GR" sz="2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ποσοστό που επιλέγονται - </a:t>
            </a:r>
            <a:r>
              <a:rPr lang="el-GR" sz="2400" i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επιλεκτικότητα </a:t>
            </a:r>
            <a:r>
              <a:rPr lang="en-US" sz="2400" i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(selectivity)</a:t>
            </a:r>
            <a:endParaRPr lang="el-GR" sz="2400" i="1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44500" y="6826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621446-53C5-4621-87B3-8EBB63CC5BD6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457200" y="1752600"/>
            <a:ext cx="508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Ιδιότητες</a:t>
            </a: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1066800" y="2398713"/>
            <a:ext cx="6997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dirty="0" err="1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ντιμεταθετική</a:t>
            </a:r>
            <a:endParaRPr lang="el-GR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συνθ1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 =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1143000" y="4038600"/>
            <a:ext cx="510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(σ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 … σ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n&gt;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(R) ..)) =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1905000" y="4800600"/>
            <a:ext cx="6338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 &lt;συνθ2&gt; ... AND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n&gt;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(R)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6F4A4C-6A3C-4110-8A39-AEA9BF7155C3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323462" y="1749424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πράξη της προβολής (</a:t>
            </a:r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project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1645557" y="3359757"/>
            <a:ext cx="4762500" cy="46166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&lt;λίστα γνωρισμάτων&gt;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908050" y="2600323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συγκεκριμένων στηλών (γνωρισμάτων)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0098" y="4627227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Το σχήμα εξόδου καθορίζεται από τη λίστα γνωρισμάτων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F712C0-6A8E-4150-B5F0-474E724970CC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3124200"/>
            <a:ext cx="7188200" cy="1635125"/>
            <a:chOff x="720" y="1968"/>
            <a:chExt cx="4528" cy="1030"/>
          </a:xfrm>
        </p:grpSpPr>
        <p:sp>
          <p:nvSpPr>
            <p:cNvPr id="22536" name="Text Box 5"/>
            <p:cNvSpPr txBox="1">
              <a:spLocks noChangeArrowheads="1"/>
            </p:cNvSpPr>
            <p:nvPr/>
          </p:nvSpPr>
          <p:spPr bwMode="auto">
            <a:xfrm>
              <a:off x="720" y="1968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  Έτος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	 </a:t>
              </a:r>
              <a:r>
                <a:rPr lang="el-GR" sz="2000" dirty="0" smtClean="0">
                  <a:latin typeface="Times New Roman" pitchFamily="18" charset="0"/>
                </a:rPr>
                <a:t> 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	   1997 		124 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</a:t>
              </a:r>
              <a:r>
                <a:rPr lang="el-GR" dirty="0" smtClean="0">
                  <a:latin typeface="Times New Roman" pitchFamily="18" charset="0"/>
                </a:rPr>
                <a:t>	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1992 		95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22537" name="Line 6"/>
            <p:cNvSpPr>
              <a:spLocks noChangeShapeType="1"/>
            </p:cNvSpPr>
            <p:nvPr/>
          </p:nvSpPr>
          <p:spPr bwMode="auto">
            <a:xfrm>
              <a:off x="720" y="2208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8" name="Line 7"/>
            <p:cNvSpPr>
              <a:spLocks noChangeShapeType="1"/>
            </p:cNvSpPr>
            <p:nvPr/>
          </p:nvSpPr>
          <p:spPr bwMode="auto">
            <a:xfrm>
              <a:off x="1776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9" name="Line 8"/>
            <p:cNvSpPr>
              <a:spLocks noChangeShapeType="1"/>
            </p:cNvSpPr>
            <p:nvPr/>
          </p:nvSpPr>
          <p:spPr bwMode="auto">
            <a:xfrm>
              <a:off x="2688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40" name="Line 9"/>
            <p:cNvSpPr>
              <a:spLocks noChangeShapeType="1"/>
            </p:cNvSpPr>
            <p:nvPr/>
          </p:nvSpPr>
          <p:spPr bwMode="auto">
            <a:xfrm>
              <a:off x="3888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218A46-4F26-455B-B989-7E69C54A2964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609600" y="19812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1. Τίτλος, χρόνος, διάρκεια των ταινιών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1905000" y="27432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Έ</a:t>
            </a:r>
            <a:r>
              <a:rPr lang="el-GR" sz="2400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τος,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</a:t>
            </a:r>
            <a:r>
              <a:rPr lang="el-GR" sz="2400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ιάρκεια</a:t>
            </a: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(Ταινία)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71600" y="3733800"/>
            <a:ext cx="7188200" cy="1635125"/>
            <a:chOff x="720" y="2576"/>
            <a:chExt cx="4528" cy="1030"/>
          </a:xfrm>
        </p:grpSpPr>
        <p:sp>
          <p:nvSpPr>
            <p:cNvPr id="23561" name="Text Box 6"/>
            <p:cNvSpPr txBox="1">
              <a:spLocks noChangeArrowheads="1"/>
            </p:cNvSpPr>
            <p:nvPr/>
          </p:nvSpPr>
          <p:spPr bwMode="auto">
            <a:xfrm>
              <a:off x="720" y="257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</a:t>
              </a:r>
              <a:r>
                <a:rPr lang="el-GR" sz="2000" dirty="0" smtClean="0">
                  <a:latin typeface="Times New Roman" pitchFamily="18" charset="0"/>
                </a:rPr>
                <a:t>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Έτος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	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 </a:t>
              </a:r>
              <a:r>
                <a:rPr lang="en-US" dirty="0">
                  <a:latin typeface="Times New Roman" pitchFamily="18" charset="0"/>
                </a:rPr>
                <a:t>1997 		124 		</a:t>
              </a:r>
              <a:endParaRPr lang="el-GR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 1992 		95 		</a:t>
              </a:r>
              <a:endParaRPr lang="el-GR" dirty="0">
                <a:latin typeface="Times New Roman" pitchFamily="18" charset="0"/>
              </a:endParaRPr>
            </a:p>
          </p:txBody>
        </p:sp>
        <p:sp>
          <p:nvSpPr>
            <p:cNvPr id="23562" name="Line 7"/>
            <p:cNvSpPr>
              <a:spLocks noChangeShapeType="1"/>
            </p:cNvSpPr>
            <p:nvPr/>
          </p:nvSpPr>
          <p:spPr bwMode="auto">
            <a:xfrm>
              <a:off x="720" y="2832"/>
              <a:ext cx="3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3" name="Line 8"/>
            <p:cNvSpPr>
              <a:spLocks noChangeShapeType="1"/>
            </p:cNvSpPr>
            <p:nvPr/>
          </p:nvSpPr>
          <p:spPr bwMode="auto">
            <a:xfrm>
              <a:off x="1776" y="257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4" name="Line 9"/>
            <p:cNvSpPr>
              <a:spLocks noChangeShapeType="1"/>
            </p:cNvSpPr>
            <p:nvPr/>
          </p:nvSpPr>
          <p:spPr bwMode="auto">
            <a:xfrm>
              <a:off x="2688" y="257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166FFC-6DCC-4DA4-BF55-C95EC8E60846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82600" y="16383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Είδος ταινιών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1828800" y="21844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ίδος</a:t>
            </a: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(Ταινία)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157413" y="2811463"/>
            <a:ext cx="6019800" cy="809625"/>
            <a:chOff x="1176" y="2122"/>
            <a:chExt cx="3792" cy="510"/>
          </a:xfrm>
        </p:grpSpPr>
        <p:sp>
          <p:nvSpPr>
            <p:cNvPr id="24587" name="Text Box 6"/>
            <p:cNvSpPr txBox="1">
              <a:spLocks noChangeArrowheads="1"/>
            </p:cNvSpPr>
            <p:nvPr/>
          </p:nvSpPr>
          <p:spPr bwMode="auto">
            <a:xfrm>
              <a:off x="1176" y="2122"/>
              <a:ext cx="3792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 </a:t>
              </a:r>
              <a:r>
                <a:rPr lang="el-GR" sz="2000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Είδος</a:t>
              </a:r>
              <a:endParaRPr lang="el-GR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έγχρωμη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endParaRPr lang="el-GR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4588" name="Line 7"/>
            <p:cNvSpPr>
              <a:spLocks noChangeShapeType="1"/>
            </p:cNvSpPr>
            <p:nvPr/>
          </p:nvSpPr>
          <p:spPr bwMode="auto">
            <a:xfrm>
              <a:off x="1664" y="2416"/>
              <a:ext cx="9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30300" y="4086224"/>
            <a:ext cx="5803899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Προσοχή: απαλοιφή διπλότιμων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83382" y="4949825"/>
            <a:ext cx="831611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Γιατί; </a:t>
            </a:r>
          </a:p>
          <a:p>
            <a:pPr algn="just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βάση τον ορισμό το αποτέλεσμα είναι σχέση (δηλαδή,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πλειάδων)</a:t>
            </a:r>
          </a:p>
        </p:txBody>
      </p: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A3A00D-4CCD-49E1-B9DE-8D5A6432DF66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429846" y="1291615"/>
            <a:ext cx="8208962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Σχεδιασμό βάσεων δεδομένων	(ορισμός σχήματος)</a:t>
            </a:r>
          </a:p>
          <a:p>
            <a:pPr marL="914400" lvl="1" indent="-457200" algn="just" eaLnBrk="0" hangingPunct="0">
              <a:buFont typeface="Wingdings" panose="05000000000000000000" pitchFamily="2" charset="2"/>
              <a:buChar char="§"/>
            </a:pPr>
            <a:r>
              <a:rPr lang="el-GR" sz="16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μοντέλο Οντοτήτων/Συσχετίσεων</a:t>
            </a:r>
          </a:p>
          <a:p>
            <a:pPr marL="914400" lvl="1" indent="-457200" algn="just" eaLnBrk="0" hangingPunct="0">
              <a:buFont typeface="Wingdings" panose="05000000000000000000" pitchFamily="2" charset="2"/>
              <a:buChar char="§"/>
            </a:pPr>
            <a:r>
              <a:rPr lang="el-GR" sz="16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 μοντέλο</a:t>
            </a:r>
          </a:p>
          <a:p>
            <a:pPr marL="457200" indent="-457200" algn="just" eaLnBrk="0" hangingPunct="0"/>
            <a:endParaRPr lang="el-GR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δεδομένων ΓΟΔ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(για τον ορισμό των σχημάτων)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ένας μεταφραστής της ΓΟΔ επεξεργάζεται τις εντολές της ΓΟΔ, αναγνωρίζει τις περιγραφές των δομικών στοιχείων του σχήματος και αποθηκεύει την περιγραφή του σχήματος στον κατάλογο του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ΣΔΒΔ</a:t>
            </a:r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γλώσσα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χειρισμού δεδομένων </a:t>
            </a:r>
            <a:r>
              <a:rPr lang="el-GR" sz="20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ΓΧΔ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(αφορά τα στιγμιότυπα)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sz="2000" u="sng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buFont typeface="Wingdings" pitchFamily="2" charset="2"/>
              <a:buChar char="§"/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ενημέρωσης 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r>
              <a:rPr lang="el-GR" i="1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 </a:t>
            </a:r>
            <a:r>
              <a:rPr lang="en-US" i="1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i="1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(το αντικείμενο των επόμενων διαλέξεων)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έχουμε δει έως σήμερα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FB9014-6332-4226-8B69-9B0FEDD41AB5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558800" y="1803400"/>
            <a:ext cx="767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 γνωρίσματα έχουν την ίδια διάταξη 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558800" y="2641600"/>
            <a:ext cx="797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τελεστής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μοναδιαίος</a:t>
            </a:r>
            <a:endParaRPr lang="el-GR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558800" y="34798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βαθμός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σχέσης είναι ίσος με τον αριθμό γνωρισμάτων στη &lt;λίστα γνωρισμάτων&gt;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546100" y="4635500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Πλήθος πλειάδων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μικρότερο ή ίσο (πότε;)  με την αρχική σχέση</a:t>
            </a:r>
            <a:endParaRPr lang="el-GR" sz="2400" i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A7B98A-55F5-4B6E-B7CB-8A958EB8754C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711200" y="1943100"/>
            <a:ext cx="508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Ιδιότητες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1168400" y="2933700"/>
            <a:ext cx="6248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αντιμεταθετική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; 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&lt;λίστα1&gt;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&lt;λίστα2&gt;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R)) = ? 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17542D-8725-4CFB-B9B2-B7BAC20D8C0A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95400" y="3962400"/>
            <a:ext cx="7188200" cy="1266825"/>
            <a:chOff x="720" y="2592"/>
            <a:chExt cx="4528" cy="798"/>
          </a:xfrm>
        </p:grpSpPr>
        <p:sp>
          <p:nvSpPr>
            <p:cNvPr id="27657" name="Text Box 4"/>
            <p:cNvSpPr txBox="1">
              <a:spLocks noChangeArrowheads="1"/>
            </p:cNvSpPr>
            <p:nvPr/>
          </p:nvSpPr>
          <p:spPr bwMode="auto">
            <a:xfrm>
              <a:off x="720" y="2592"/>
              <a:ext cx="4528" cy="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          </a:t>
              </a:r>
              <a:r>
                <a:rPr lang="el-GR" sz="2000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Διάρκεια</a:t>
              </a:r>
              <a:endParaRPr lang="el-GR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124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104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	</a:t>
              </a:r>
              <a:endParaRPr lang="el-GR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7658" name="Line 5"/>
            <p:cNvSpPr>
              <a:spLocks noChangeShapeType="1"/>
            </p:cNvSpPr>
            <p:nvPr/>
          </p:nvSpPr>
          <p:spPr bwMode="auto">
            <a:xfrm>
              <a:off x="1632" y="2832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85800" y="1828800"/>
            <a:ext cx="7162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Διάρκειες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των ταινιών που είναι μεγαλύτερες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των 100 λεπτών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819400" y="2971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100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(Ταινία))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E2DDD6-948A-4805-9C34-607B57F905E3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 συνόλου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657600" y="1676400"/>
            <a:ext cx="3251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Ένωση 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) 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Τομή 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) 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Διαφορά (-)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381000" y="358140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Συμβατότητα ως προς την ένωση</a:t>
            </a:r>
          </a:p>
        </p:txBody>
      </p:sp>
      <p:sp>
        <p:nvSpPr>
          <p:cNvPr id="28681" name="Text Box 6"/>
          <p:cNvSpPr txBox="1">
            <a:spLocks noChangeArrowheads="1"/>
          </p:cNvSpPr>
          <p:nvPr/>
        </p:nvSpPr>
        <p:spPr bwMode="auto">
          <a:xfrm>
            <a:off x="838200" y="4114800"/>
            <a:ext cx="76962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Δύo σχέσεις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είναι συμβατές ως προς την ένωση όταν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	1. Έχουν τον ίδιο βαθμό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2.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i, 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88461" y="60311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0AB3DC-B833-417E-AF9B-70718EF847FE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685800" y="2590800"/>
            <a:ext cx="7391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Σύμβαση: η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σχέση που προκύπτει έχει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ίδια ονόματα γνωρισμάτων με την πρώτη σχέση</a:t>
            </a: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685800" y="3810000"/>
            <a:ext cx="673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Απαλοιφή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διπλότιμων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708ADA-FEEF-4481-8408-413D758CCC17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1371600" y="1752600"/>
            <a:ext cx="1981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Α    Β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1     4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2     1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6     5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3276600" y="2276475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 &gt;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Β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 (R)</a:t>
            </a:r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0" name="Line 7"/>
          <p:cNvSpPr>
            <a:spLocks noChangeShapeType="1"/>
          </p:cNvSpPr>
          <p:nvPr/>
        </p:nvSpPr>
        <p:spPr bwMode="auto">
          <a:xfrm>
            <a:off x="12192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>
            <a:off x="3348038" y="2924175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R)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2" name="Text Box 9"/>
          <p:cNvSpPr txBox="1">
            <a:spLocks noChangeArrowheads="1"/>
          </p:cNvSpPr>
          <p:nvPr/>
        </p:nvSpPr>
        <p:spPr bwMode="auto">
          <a:xfrm>
            <a:off x="609600" y="2514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30733" name="Text Box 10"/>
          <p:cNvSpPr txBox="1">
            <a:spLocks noChangeArrowheads="1"/>
          </p:cNvSpPr>
          <p:nvPr/>
        </p:nvSpPr>
        <p:spPr bwMode="auto">
          <a:xfrm>
            <a:off x="1295400" y="4267200"/>
            <a:ext cx="152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B      C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2       3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2       5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1       4</a:t>
            </a:r>
          </a:p>
        </p:txBody>
      </p:sp>
      <p:sp>
        <p:nvSpPr>
          <p:cNvPr id="30734" name="Line 11"/>
          <p:cNvSpPr>
            <a:spLocks noChangeShapeType="1"/>
          </p:cNvSpPr>
          <p:nvPr/>
        </p:nvSpPr>
        <p:spPr bwMode="auto">
          <a:xfrm>
            <a:off x="1295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5" name="Text Box 12"/>
          <p:cNvSpPr txBox="1">
            <a:spLocks noChangeArrowheads="1"/>
          </p:cNvSpPr>
          <p:nvPr/>
        </p:nvSpPr>
        <p:spPr bwMode="auto">
          <a:xfrm>
            <a:off x="457200" y="4572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30736" name="Text Box 13"/>
          <p:cNvSpPr txBox="1">
            <a:spLocks noChangeArrowheads="1"/>
          </p:cNvSpPr>
          <p:nvPr/>
        </p:nvSpPr>
        <p:spPr bwMode="auto">
          <a:xfrm>
            <a:off x="34290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 S</a:t>
            </a:r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7" name="Text Box 14"/>
          <p:cNvSpPr txBox="1">
            <a:spLocks noChangeArrowheads="1"/>
          </p:cNvSpPr>
          <p:nvPr/>
        </p:nvSpPr>
        <p:spPr bwMode="auto">
          <a:xfrm>
            <a:off x="4800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 S</a:t>
            </a:r>
          </a:p>
        </p:txBody>
      </p:sp>
      <p:sp>
        <p:nvSpPr>
          <p:cNvPr id="30738" name="Text Box 15"/>
          <p:cNvSpPr txBox="1">
            <a:spLocks noChangeArrowheads="1"/>
          </p:cNvSpPr>
          <p:nvPr/>
        </p:nvSpPr>
        <p:spPr bwMode="auto">
          <a:xfrm>
            <a:off x="60960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- S</a:t>
            </a:r>
          </a:p>
        </p:txBody>
      </p:sp>
      <p:sp>
        <p:nvSpPr>
          <p:cNvPr id="30739" name="Text Box 16"/>
          <p:cNvSpPr txBox="1">
            <a:spLocks noChangeArrowheads="1"/>
          </p:cNvSpPr>
          <p:nvPr/>
        </p:nvSpPr>
        <p:spPr bwMode="auto">
          <a:xfrm>
            <a:off x="7164388" y="36449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S -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R</a:t>
            </a:r>
          </a:p>
        </p:txBody>
      </p:sp>
      <p:sp>
        <p:nvSpPr>
          <p:cNvPr id="22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9C19C6-9D92-46E2-8853-F7F72BBF8221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1555261" y="2106612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BFD22F-FE3F-49C3-BE77-F37BE68A80C8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395288" y="765175"/>
            <a:ext cx="34417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4500563" y="2060575"/>
            <a:ext cx="3441700" cy="210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</a:t>
            </a:r>
            <a:r>
              <a:rPr lang="el-GR" sz="1000" b="1" dirty="0" smtClean="0"/>
              <a:t>ΣΥΣΤΑΤΙΚΟ-ΠΙΤΣΑΣ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/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</a:t>
            </a:r>
            <a:r>
              <a:rPr lang="el-GR" sz="1000" b="1" dirty="0" smtClean="0"/>
              <a:t>	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</a:t>
            </a:r>
            <a:r>
              <a:rPr lang="el-GR" sz="1000" b="1" dirty="0" smtClean="0"/>
              <a:t>	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</a:t>
            </a:r>
            <a:r>
              <a:rPr lang="el-GR" sz="1000" b="1" dirty="0" smtClean="0"/>
              <a:t>	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</a:t>
            </a:r>
            <a:r>
              <a:rPr lang="el-GR" sz="1000" b="1" dirty="0" smtClean="0"/>
              <a:t>	ανανάς</a:t>
            </a:r>
            <a:endParaRPr lang="el-GR" sz="1000" b="1" dirty="0"/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1116013" y="3644900"/>
            <a:ext cx="3441700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	</a:t>
            </a:r>
            <a:r>
              <a:rPr lang="el-GR" sz="1000" b="1" dirty="0" smtClean="0"/>
              <a:t>	ΟΝΟΜΑ-ΠΙΤΣΑΣ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 smtClean="0"/>
              <a:t>	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 smtClean="0"/>
              <a:t>	Ελληνική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Χαβάη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Pizza-Place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E69ADF-9D51-493C-A2EB-8C7D8942175B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1233488" y="18272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323850" y="3141663"/>
            <a:ext cx="849788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n-US" i="1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συστατικά της πίτσας 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 συστατικά που μπορούμε να βρούμε σε πίτσες</a:t>
            </a:r>
            <a:endParaRPr lang="en-US" i="1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(τα ονόματά τους) περιέχουν μανιτάρι</a:t>
            </a: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συστατικό που αρέσει τουλάχιστον σε ένα φοιτητή </a:t>
            </a:r>
          </a:p>
          <a:p>
            <a:pPr marL="457200" indent="-457200" algn="just" eaLnBrk="0" hangingPunct="0">
              <a:spcBef>
                <a:spcPct val="50000"/>
              </a:spcBef>
            </a:pP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566B13-056E-4DA2-A54A-AE1F5442BFD1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1246188" y="19034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3799" name="Text Box 4"/>
          <p:cNvSpPr txBox="1">
            <a:spLocks noChangeArrowheads="1"/>
          </p:cNvSpPr>
          <p:nvPr/>
        </p:nvSpPr>
        <p:spPr bwMode="auto">
          <a:xfrm>
            <a:off x="311150" y="3560763"/>
            <a:ext cx="84978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το μανιτάρι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 έχουν 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ως συστατικό  το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δεν έχουν ζαμπόν</a:t>
            </a: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A766E3-F5CB-45D7-AE4C-7325762350BF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Γλώσσες Ερωτήσεων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(query languages)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68312" y="2560638"/>
            <a:ext cx="81549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Επιτρέπουν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την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εύρεση πληροφορίας από μια βάση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δεδομένων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μέσω της διατύπωσης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ερωτημάτων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(queries)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στον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τρέχων στιγμιότυπο της βάσης δεδομένων 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CEF73C-CACF-47C6-8E69-166B61939229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520700" y="1743075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Οι πράξεις τις σχεσιακής άλγεβρας:</a:t>
            </a: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1104900" y="2397125"/>
            <a:ext cx="7010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1. Πράξεις που αφαιρούν κομμάτια από μια σχέση είτε 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επιλέγοντας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γραμμές είτε 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προβάλλοντας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στήλες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8" name="Text Box 5"/>
          <p:cNvSpPr txBox="1">
            <a:spLocks noChangeArrowheads="1"/>
          </p:cNvSpPr>
          <p:nvPr/>
        </p:nvSpPr>
        <p:spPr bwMode="auto">
          <a:xfrm>
            <a:off x="1104900" y="34036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2. Οι συνηθισμένες πράξεις συνόλου - ένωση, τομή, διαφορά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9" name="Text Box 6"/>
          <p:cNvSpPr txBox="1">
            <a:spLocks noChangeArrowheads="1"/>
          </p:cNvSpPr>
          <p:nvPr/>
        </p:nvSpPr>
        <p:spPr bwMode="auto">
          <a:xfrm>
            <a:off x="1085850" y="41624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3. Πράξεις που συνδυάζουν πλειάδες από δύο σχέσεις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50" name="Text Box 7"/>
          <p:cNvSpPr txBox="1">
            <a:spLocks noChangeArrowheads="1"/>
          </p:cNvSpPr>
          <p:nvPr/>
        </p:nvSpPr>
        <p:spPr bwMode="auto">
          <a:xfrm>
            <a:off x="1104900" y="49911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4. Μετονομασία γνωρισμάτων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51" name="Text Box 8"/>
          <p:cNvSpPr txBox="1">
            <a:spLocks noChangeArrowheads="1"/>
          </p:cNvSpPr>
          <p:nvPr/>
        </p:nvSpPr>
        <p:spPr bwMode="auto">
          <a:xfrm>
            <a:off x="520700" y="2397125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00CC66"/>
                </a:solidFill>
                <a:latin typeface="Times New Roman" pitchFamily="18" charset="0"/>
                <a:sym typeface="Symbol" pitchFamily="18" charset="2"/>
              </a:rPr>
              <a:t></a:t>
            </a:r>
          </a:p>
        </p:txBody>
      </p:sp>
      <p:sp>
        <p:nvSpPr>
          <p:cNvPr id="35852" name="Text Box 9"/>
          <p:cNvSpPr txBox="1">
            <a:spLocks noChangeArrowheads="1"/>
          </p:cNvSpPr>
          <p:nvPr/>
        </p:nvSpPr>
        <p:spPr bwMode="auto">
          <a:xfrm>
            <a:off x="520700" y="3343275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00CC66"/>
                </a:solidFill>
                <a:latin typeface="Times New Roman" pitchFamily="18" charset="0"/>
                <a:sym typeface="Symbol" pitchFamily="18" charset="2"/>
              </a:rPr>
              <a:t>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3E2F46-3975-42DB-9AFC-18D1318D877C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1447800" y="2765455"/>
            <a:ext cx="3810000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 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x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S(B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42900" y="1968501"/>
            <a:ext cx="8547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(ή χιαστί γινόμενο (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cross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product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  ή χιαστί συνένωση (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cross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965200" y="3629055"/>
            <a:ext cx="660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αποτέλεσμα η σχέση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:  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2" name="Text Box 7"/>
          <p:cNvSpPr txBox="1">
            <a:spLocks noChangeArrowheads="1"/>
          </p:cNvSpPr>
          <p:nvPr/>
        </p:nvSpPr>
        <p:spPr bwMode="auto">
          <a:xfrm>
            <a:off x="1765300" y="4238656"/>
            <a:ext cx="5029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n + m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3" name="Text Box 8"/>
          <p:cNvSpPr txBox="1">
            <a:spLocks noChangeArrowheads="1"/>
          </p:cNvSpPr>
          <p:nvPr/>
        </p:nvSpPr>
        <p:spPr bwMode="auto">
          <a:xfrm>
            <a:off x="1778000" y="4670456"/>
            <a:ext cx="4076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* 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πλειάδες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Καρτεσιανό Γινόμενο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C329E5-F9D6-4A28-8CD1-8793FF53D953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39959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39960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61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39955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39956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7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8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9944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39946" name="Text Box 14"/>
          <p:cNvSpPr txBox="1">
            <a:spLocks noChangeArrowheads="1"/>
          </p:cNvSpPr>
          <p:nvPr/>
        </p:nvSpPr>
        <p:spPr bwMode="auto">
          <a:xfrm>
            <a:off x="3810000" y="19050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 x S</a:t>
            </a:r>
          </a:p>
        </p:txBody>
      </p:sp>
      <p:sp>
        <p:nvSpPr>
          <p:cNvPr id="39947" name="Text Box 15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76800" y="2209800"/>
            <a:ext cx="3911600" cy="3140075"/>
            <a:chOff x="2880" y="1776"/>
            <a:chExt cx="2464" cy="1978"/>
          </a:xfrm>
        </p:grpSpPr>
        <p:sp>
          <p:nvSpPr>
            <p:cNvPr id="39949" name="Text Box 17"/>
            <p:cNvSpPr txBox="1">
              <a:spLocks noChangeArrowheads="1"/>
            </p:cNvSpPr>
            <p:nvPr/>
          </p:nvSpPr>
          <p:spPr bwMode="auto">
            <a:xfrm>
              <a:off x="2880" y="1776"/>
              <a:ext cx="2464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 B  </a:t>
              </a: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l-GR" sz="2000">
                  <a:latin typeface="Times New Roman" pitchFamily="18" charset="0"/>
                </a:rPr>
                <a:t>     </a:t>
              </a:r>
              <a:r>
                <a:rPr lang="en-US" sz="2000">
                  <a:latin typeface="Times New Roman" pitchFamily="18" charset="0"/>
                </a:rPr>
                <a:t> </a:t>
              </a:r>
              <a:r>
                <a:rPr lang="el-GR" sz="2000">
                  <a:latin typeface="Times New Roman" pitchFamily="18" charset="0"/>
                </a:rPr>
                <a:t>B</a:t>
              </a:r>
              <a:r>
                <a:rPr lang="en-US" sz="2000">
                  <a:latin typeface="Times New Roman" pitchFamily="18" charset="0"/>
                </a:rPr>
                <a:t>’</a:t>
              </a:r>
              <a:r>
                <a:rPr lang="el-GR" sz="2000">
                  <a:latin typeface="Times New Roman" pitchFamily="18" charset="0"/>
                </a:rPr>
                <a:t>       </a:t>
              </a:r>
              <a:r>
                <a:rPr lang="en-US" sz="2000">
                  <a:latin typeface="Times New Roman" pitchFamily="18" charset="0"/>
                </a:rPr>
                <a:t> </a:t>
              </a:r>
              <a:r>
                <a:rPr lang="el-GR" sz="2000">
                  <a:latin typeface="Times New Roman" pitchFamily="18" charset="0"/>
                </a:rPr>
                <a:t>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1            2           4           7       8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1            2           9          10      11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3            4           4           7       8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3            4           9         10       11</a:t>
              </a:r>
            </a:p>
          </p:txBody>
        </p:sp>
        <p:sp>
          <p:nvSpPr>
            <p:cNvPr id="39950" name="Line 18"/>
            <p:cNvSpPr>
              <a:spLocks noChangeShapeType="1"/>
            </p:cNvSpPr>
            <p:nvPr/>
          </p:nvSpPr>
          <p:spPr bwMode="auto">
            <a:xfrm>
              <a:off x="2880" y="202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1" name="Line 19"/>
            <p:cNvSpPr>
              <a:spLocks noChangeShapeType="1"/>
            </p:cNvSpPr>
            <p:nvPr/>
          </p:nvSpPr>
          <p:spPr bwMode="auto">
            <a:xfrm>
              <a:off x="3168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2" name="Line 20"/>
            <p:cNvSpPr>
              <a:spLocks noChangeShapeType="1"/>
            </p:cNvSpPr>
            <p:nvPr/>
          </p:nvSpPr>
          <p:spPr bwMode="auto">
            <a:xfrm>
              <a:off x="4752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3" name="Line 21"/>
            <p:cNvSpPr>
              <a:spLocks noChangeShapeType="1"/>
            </p:cNvSpPr>
            <p:nvPr/>
          </p:nvSpPr>
          <p:spPr bwMode="auto">
            <a:xfrm>
              <a:off x="4320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4" name="Line 22"/>
            <p:cNvSpPr>
              <a:spLocks noChangeShapeType="1"/>
            </p:cNvSpPr>
            <p:nvPr/>
          </p:nvSpPr>
          <p:spPr bwMode="auto">
            <a:xfrm>
              <a:off x="3840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7" name="Title 1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Καρτεσιανό Γινόμενο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99D1F6-96C8-4E8C-9F17-491B1C23C029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431800" y="1208254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(ή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θήτα συνένωση) (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406400" y="1887357"/>
            <a:ext cx="660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συνδυασμός σχετιζόμενων πλειάδων</a:t>
            </a: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1421911" y="2612630"/>
            <a:ext cx="3181350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	   </a:t>
            </a:r>
            <a:r>
              <a:rPr lang="en-US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συνένωσης&gt;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endParaRPr lang="el-GR" sz="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7" name="Text Box 6"/>
          <p:cNvSpPr txBox="1">
            <a:spLocks noChangeArrowheads="1"/>
          </p:cNvSpPr>
          <p:nvPr/>
        </p:nvSpPr>
        <p:spPr bwMode="auto">
          <a:xfrm>
            <a:off x="488461" y="3299926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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 συνένωσης&gt;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 x S) 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114800" y="4267200"/>
            <a:ext cx="3657600" cy="550863"/>
            <a:chOff x="2592" y="2756"/>
            <a:chExt cx="2016" cy="326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072" y="2756"/>
              <a:ext cx="1536" cy="288"/>
              <a:chOff x="3072" y="2832"/>
              <a:chExt cx="1536" cy="288"/>
            </a:xfrm>
          </p:grpSpPr>
          <p:sp>
            <p:nvSpPr>
              <p:cNvPr id="48149" name="Rectangle 9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50" name="Text Box 10"/>
              <p:cNvSpPr txBox="1">
                <a:spLocks noChangeArrowheads="1"/>
              </p:cNvSpPr>
              <p:nvPr/>
            </p:nvSpPr>
            <p:spPr bwMode="auto">
              <a:xfrm>
                <a:off x="3217" y="2832"/>
                <a:ext cx="1391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>
                    <a:latin typeface="Comic Sans MS" pitchFamily="66" charset="0"/>
                  </a:rPr>
                  <a:t>=, &gt;, &lt;, </a:t>
                </a:r>
                <a:r>
                  <a:rPr lang="el-GR" sz="2000">
                    <a:latin typeface="Comic Sans MS" pitchFamily="66" charset="0"/>
                    <a:sym typeface="Symbol" pitchFamily="18" charset="2"/>
                  </a:rPr>
                  <a:t>,     , </a:t>
                </a:r>
                <a:endParaRPr lang="el-GR" sz="2000" b="1">
                  <a:latin typeface="Comic Sans MS" pitchFamily="66" charset="0"/>
                </a:endParaRPr>
              </a:p>
            </p:txBody>
          </p:sp>
        </p:grpSp>
        <p:sp>
          <p:nvSpPr>
            <p:cNvPr id="48147" name="Line 11"/>
            <p:cNvSpPr>
              <a:spLocks noChangeShapeType="1"/>
            </p:cNvSpPr>
            <p:nvPr/>
          </p:nvSpPr>
          <p:spPr bwMode="auto">
            <a:xfrm flipH="1">
              <a:off x="2592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8" name="Line 12"/>
            <p:cNvSpPr>
              <a:spLocks noChangeShapeType="1"/>
            </p:cNvSpPr>
            <p:nvPr/>
          </p:nvSpPr>
          <p:spPr bwMode="auto">
            <a:xfrm>
              <a:off x="2592" y="2832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8139" name="Text Box 13"/>
          <p:cNvSpPr txBox="1">
            <a:spLocks noChangeArrowheads="1"/>
          </p:cNvSpPr>
          <p:nvPr/>
        </p:nvSpPr>
        <p:spPr bwMode="auto">
          <a:xfrm>
            <a:off x="228600" y="3890963"/>
            <a:ext cx="370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48140" name="Text Box 14"/>
          <p:cNvSpPr txBox="1">
            <a:spLocks noChangeArrowheads="1"/>
          </p:cNvSpPr>
          <p:nvPr/>
        </p:nvSpPr>
        <p:spPr bwMode="auto">
          <a:xfrm>
            <a:off x="406400" y="4789488"/>
            <a:ext cx="835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	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&lt;τελεστής σύγκρισης&gt;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41" name="Text Box 15"/>
          <p:cNvSpPr txBox="1">
            <a:spLocks noChangeArrowheads="1"/>
          </p:cNvSpPr>
          <p:nvPr/>
        </p:nvSpPr>
        <p:spPr bwMode="auto">
          <a:xfrm>
            <a:off x="406400" y="4392613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Προτάσεις της μορφής</a:t>
            </a:r>
          </a:p>
        </p:txBody>
      </p:sp>
      <p:sp>
        <p:nvSpPr>
          <p:cNvPr id="48142" name="Text Box 16"/>
          <p:cNvSpPr txBox="1">
            <a:spLocks noChangeArrowheads="1"/>
          </p:cNvSpPr>
          <p:nvPr/>
        </p:nvSpPr>
        <p:spPr bwMode="auto">
          <a:xfrm>
            <a:off x="406400" y="5643563"/>
            <a:ext cx="553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757363" y="2921000"/>
            <a:ext cx="325437" cy="215900"/>
            <a:chOff x="3945" y="1231"/>
            <a:chExt cx="205" cy="136"/>
          </a:xfrm>
        </p:grpSpPr>
        <p:sp>
          <p:nvSpPr>
            <p:cNvPr id="48144" name="AutoShape 18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5" name="AutoShape 19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488461" y="714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F5883C-7977-42FD-BE61-690DB50A9667}" type="slidenum">
              <a:rPr lang="el-GR" altLang="en-US" smtClean="0"/>
              <a:pPr/>
              <a:t>34</a:t>
            </a:fld>
            <a:endParaRPr lang="el-GR" altLang="en-US" dirty="0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14600" y="2971800"/>
            <a:ext cx="2209800" cy="1768475"/>
            <a:chOff x="1296" y="1776"/>
            <a:chExt cx="1392" cy="1114"/>
          </a:xfrm>
        </p:grpSpPr>
        <p:sp>
          <p:nvSpPr>
            <p:cNvPr id="50206" name="Text Box 4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C’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7     8      10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207" name="Line 5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8" name="Line 6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9" name="Line 7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0183" name="Text Box 8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</a:t>
            </a:r>
          </a:p>
        </p:txBody>
      </p:sp>
      <p:sp>
        <p:nvSpPr>
          <p:cNvPr id="50184" name="Text Box 9"/>
          <p:cNvSpPr txBox="1">
            <a:spLocks noChangeArrowheads="1"/>
          </p:cNvSpPr>
          <p:nvPr/>
        </p:nvSpPr>
        <p:spPr bwMode="auto">
          <a:xfrm>
            <a:off x="20574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V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06400" y="2971800"/>
            <a:ext cx="2209800" cy="1768475"/>
            <a:chOff x="1296" y="1776"/>
            <a:chExt cx="1392" cy="1114"/>
          </a:xfrm>
        </p:grpSpPr>
        <p:sp>
          <p:nvSpPr>
            <p:cNvPr id="50202" name="Text Box 11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Α     Β    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1     2        3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6     7        8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9     7        8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203" name="Line 12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4" name="Line 13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5" name="Line 14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0186" name="Text Box 15"/>
          <p:cNvSpPr txBox="1">
            <a:spLocks noChangeArrowheads="1"/>
          </p:cNvSpPr>
          <p:nvPr/>
        </p:nvSpPr>
        <p:spPr bwMode="auto">
          <a:xfrm>
            <a:off x="5477668" y="1510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 smtClean="0"/>
              <a:t>U            </a:t>
            </a:r>
            <a:r>
              <a:rPr lang="el-GR" sz="2400" b="1" baseline="-25000" dirty="0" smtClean="0"/>
              <a:t>A   </a:t>
            </a:r>
            <a:r>
              <a:rPr lang="el-GR" sz="2400" b="1" baseline="-25000" dirty="0"/>
              <a:t>&lt; </a:t>
            </a:r>
            <a:r>
              <a:rPr lang="el-GR" sz="2400" b="1" baseline="-25000" dirty="0" smtClean="0"/>
              <a:t> D</a:t>
            </a:r>
            <a:r>
              <a:rPr lang="el-GR" sz="2000" b="1" dirty="0" smtClean="0"/>
              <a:t> </a:t>
            </a:r>
            <a:r>
              <a:rPr lang="el-GR" sz="2000" b="1" dirty="0"/>
              <a:t>V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487068" y="2422525"/>
            <a:ext cx="4343400" cy="2682875"/>
            <a:chOff x="2784" y="1872"/>
            <a:chExt cx="2736" cy="1690"/>
          </a:xfrm>
        </p:grpSpPr>
        <p:sp>
          <p:nvSpPr>
            <p:cNvPr id="50195" name="Text Box 17"/>
            <p:cNvSpPr txBox="1">
              <a:spLocks noChangeArrowheads="1"/>
            </p:cNvSpPr>
            <p:nvPr/>
          </p:nvSpPr>
          <p:spPr bwMode="auto">
            <a:xfrm>
              <a:off x="2784" y="1872"/>
              <a:ext cx="2736" cy="1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A    </a:t>
              </a:r>
              <a:r>
                <a:rPr lang="en-US" sz="2000" dirty="0">
                  <a:latin typeface="Times New Roman" pitchFamily="18" charset="0"/>
                </a:rPr>
                <a:t> B</a:t>
              </a:r>
              <a:r>
                <a:rPr lang="el-GR" sz="2000" dirty="0">
                  <a:latin typeface="Times New Roman" pitchFamily="18" charset="0"/>
                </a:rPr>
                <a:t>  </a:t>
              </a:r>
              <a:r>
                <a:rPr lang="en-US" sz="2000" dirty="0">
                  <a:latin typeface="Times New Roman" pitchFamily="18" charset="0"/>
                </a:rPr>
                <a:t>   </a:t>
              </a:r>
              <a:r>
                <a:rPr lang="el-GR" sz="2000" dirty="0">
                  <a:latin typeface="Times New Roman" pitchFamily="18" charset="0"/>
                </a:rPr>
                <a:t>C </a:t>
              </a:r>
              <a:r>
                <a:rPr lang="en-US" sz="2000" dirty="0">
                  <a:latin typeface="Times New Roman" pitchFamily="18" charset="0"/>
                </a:rPr>
                <a:t>      </a:t>
              </a:r>
              <a:r>
                <a:rPr lang="el-GR" sz="2000" dirty="0">
                  <a:latin typeface="Times New Roman" pitchFamily="18" charset="0"/>
                </a:rPr>
                <a:t>B</a:t>
              </a:r>
              <a:r>
                <a:rPr lang="en-US" sz="2000" dirty="0">
                  <a:latin typeface="Times New Roman" pitchFamily="18" charset="0"/>
                </a:rPr>
                <a:t>’</a:t>
              </a:r>
              <a:r>
                <a:rPr lang="el-GR" sz="2000" dirty="0">
                  <a:latin typeface="Times New Roman" pitchFamily="18" charset="0"/>
                </a:rPr>
                <a:t> </a:t>
              </a:r>
              <a:r>
                <a:rPr lang="en-US" sz="2000" dirty="0">
                  <a:latin typeface="Times New Roman" pitchFamily="18" charset="0"/>
                </a:rPr>
                <a:t>    </a:t>
              </a:r>
              <a:r>
                <a:rPr lang="el-GR" sz="2000" dirty="0">
                  <a:latin typeface="Times New Roman" pitchFamily="18" charset="0"/>
                </a:rPr>
                <a:t>C</a:t>
              </a:r>
              <a:r>
                <a:rPr lang="en-US" sz="2000" dirty="0">
                  <a:latin typeface="Times New Roman" pitchFamily="18" charset="0"/>
                </a:rPr>
                <a:t>’</a:t>
              </a:r>
              <a:r>
                <a:rPr lang="el-GR" sz="2000" dirty="0">
                  <a:latin typeface="Times New Roman" pitchFamily="18" charset="0"/>
                </a:rPr>
                <a:t>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1     2       3      2        3     4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1     2       3      2        3     5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1     2       3      7        8     10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6     7       8      7        8     10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9     7       8      7        8     10</a:t>
              </a:r>
              <a:endParaRPr lang="el-GR" sz="2000" b="1" dirty="0">
                <a:latin typeface="Times New Roman" pitchFamily="18" charset="0"/>
              </a:endParaRPr>
            </a:p>
          </p:txBody>
        </p:sp>
        <p:sp>
          <p:nvSpPr>
            <p:cNvPr id="50196" name="Line 18"/>
            <p:cNvSpPr>
              <a:spLocks noChangeShapeType="1"/>
            </p:cNvSpPr>
            <p:nvPr/>
          </p:nvSpPr>
          <p:spPr bwMode="auto">
            <a:xfrm>
              <a:off x="2784" y="2112"/>
              <a:ext cx="1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7" name="Line 19"/>
            <p:cNvSpPr>
              <a:spLocks noChangeShapeType="1"/>
            </p:cNvSpPr>
            <p:nvPr/>
          </p:nvSpPr>
          <p:spPr bwMode="auto">
            <a:xfrm>
              <a:off x="3024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8" name="Line 20"/>
            <p:cNvSpPr>
              <a:spLocks noChangeShapeType="1"/>
            </p:cNvSpPr>
            <p:nvPr/>
          </p:nvSpPr>
          <p:spPr bwMode="auto">
            <a:xfrm>
              <a:off x="3408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9" name="Line 21"/>
            <p:cNvSpPr>
              <a:spLocks noChangeShapeType="1"/>
            </p:cNvSpPr>
            <p:nvPr/>
          </p:nvSpPr>
          <p:spPr bwMode="auto">
            <a:xfrm>
              <a:off x="3744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0" name="Line 22"/>
            <p:cNvSpPr>
              <a:spLocks noChangeShapeType="1"/>
            </p:cNvSpPr>
            <p:nvPr/>
          </p:nvSpPr>
          <p:spPr bwMode="auto">
            <a:xfrm>
              <a:off x="4080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1" name="Line 23"/>
            <p:cNvSpPr>
              <a:spLocks noChangeShapeType="1"/>
            </p:cNvSpPr>
            <p:nvPr/>
          </p:nvSpPr>
          <p:spPr bwMode="auto">
            <a:xfrm>
              <a:off x="4416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5918781" y="1652432"/>
            <a:ext cx="325438" cy="215900"/>
            <a:chOff x="3945" y="1231"/>
            <a:chExt cx="205" cy="136"/>
          </a:xfrm>
        </p:grpSpPr>
        <p:sp>
          <p:nvSpPr>
            <p:cNvPr id="50193" name="AutoShape 25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4" name="AutoShape 26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189" name="Rectangle 27"/>
          <p:cNvSpPr>
            <a:spLocks noChangeArrowheads="1"/>
          </p:cNvSpPr>
          <p:nvPr/>
        </p:nvSpPr>
        <p:spPr bwMode="auto">
          <a:xfrm>
            <a:off x="96380" y="5715794"/>
            <a:ext cx="37898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U                 </a:t>
            </a:r>
            <a:r>
              <a:rPr lang="el-GR" sz="2000" dirty="0" smtClean="0"/>
              <a:t>A &lt; D </a:t>
            </a:r>
            <a:r>
              <a:rPr lang="el-GR" sz="2000" dirty="0"/>
              <a:t>AND </a:t>
            </a:r>
            <a:r>
              <a:rPr lang="el-GR" sz="2000" dirty="0" smtClean="0"/>
              <a:t>B </a:t>
            </a:r>
            <a:r>
              <a:rPr lang="el-GR" sz="2000" dirty="0">
                <a:sym typeface="Symbol" pitchFamily="18" charset="2"/>
              </a:rPr>
              <a:t> </a:t>
            </a:r>
            <a:r>
              <a:rPr lang="el-GR" sz="2000" dirty="0" smtClean="0">
                <a:sym typeface="Symbol" pitchFamily="18" charset="2"/>
              </a:rPr>
              <a:t>B</a:t>
            </a:r>
            <a:r>
              <a:rPr lang="el-GR" sz="2000" dirty="0" smtClean="0"/>
              <a:t> ‘         </a:t>
            </a:r>
            <a:r>
              <a:rPr lang="el-GR" sz="2000" dirty="0"/>
              <a:t>V</a:t>
            </a:r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877430" y="5715794"/>
            <a:ext cx="325438" cy="215900"/>
            <a:chOff x="3945" y="1231"/>
            <a:chExt cx="205" cy="136"/>
          </a:xfrm>
        </p:grpSpPr>
        <p:sp>
          <p:nvSpPr>
            <p:cNvPr id="50191" name="AutoShape 29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2" name="AutoShape 30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" name="Title 22"/>
          <p:cNvSpPr>
            <a:spLocks noGrp="1"/>
          </p:cNvSpPr>
          <p:nvPr>
            <p:ph type="title"/>
          </p:nvPr>
        </p:nvSpPr>
        <p:spPr>
          <a:xfrm>
            <a:off x="477837" y="15240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CA7D73-2CE6-4FD4-B36B-7E0CA6BEC749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393700" y="1739900"/>
            <a:ext cx="835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 αποτέλεσμα είναι οι συνδυασμοί πλειάδων που ικανοποιούν τη συνθήκη</a:t>
            </a:r>
          </a:p>
        </p:txBody>
      </p:sp>
      <p:sp>
        <p:nvSpPr>
          <p:cNvPr id="49159" name="Text Box 4"/>
          <p:cNvSpPr txBox="1">
            <a:spLocks noChangeArrowheads="1"/>
          </p:cNvSpPr>
          <p:nvPr/>
        </p:nvSpPr>
        <p:spPr bwMode="auto">
          <a:xfrm>
            <a:off x="393700" y="2882900"/>
            <a:ext cx="795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αποτιμάται για κάθε συνδυασμό</a:t>
            </a:r>
          </a:p>
        </p:txBody>
      </p:sp>
      <p:sp>
        <p:nvSpPr>
          <p:cNvPr id="49160" name="Text Box 5"/>
          <p:cNvSpPr txBox="1">
            <a:spLocks noChangeArrowheads="1"/>
          </p:cNvSpPr>
          <p:nvPr/>
        </p:nvSpPr>
        <p:spPr bwMode="auto">
          <a:xfrm>
            <a:off x="393700" y="3721100"/>
            <a:ext cx="728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αποτέλεσμα σχέση 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Q 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με 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n + m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</a:p>
        </p:txBody>
      </p:sp>
      <p:sp>
        <p:nvSpPr>
          <p:cNvPr id="49161" name="Text Box 6"/>
          <p:cNvSpPr txBox="1">
            <a:spLocks noChangeArrowheads="1"/>
          </p:cNvSpPr>
          <p:nvPr/>
        </p:nvSpPr>
        <p:spPr bwMode="auto">
          <a:xfrm>
            <a:off x="342900" y="4559300"/>
            <a:ext cx="835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 με τιμή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null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 γνώρισμα συνένωσης δεν εμφανίζονται στο αποτέλεσμα</a:t>
            </a:r>
          </a:p>
        </p:txBody>
      </p:sp>
      <p:sp>
        <p:nvSpPr>
          <p:cNvPr id="11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08A8B-4454-4621-91AE-6E5E98CB7995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2298700" y="26543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(σ)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2298700" y="31877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προβολή (π)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2298700" y="41783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διαφορά (-)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2298700" y="3713163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ένωση (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2298700" y="47117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καρτεσιανό γινόμενο (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80" name="Text Box 9"/>
          <p:cNvSpPr txBox="1">
            <a:spLocks noChangeArrowheads="1"/>
          </p:cNvSpPr>
          <p:nvPr/>
        </p:nvSpPr>
        <p:spPr bwMode="auto">
          <a:xfrm>
            <a:off x="2316163" y="521970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971925" y="5321300"/>
            <a:ext cx="325438" cy="215900"/>
            <a:chOff x="3945" y="1231"/>
            <a:chExt cx="205" cy="136"/>
          </a:xfrm>
        </p:grpSpPr>
        <p:sp>
          <p:nvSpPr>
            <p:cNvPr id="58383" name="AutoShape 12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AutoShape 13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9100" y="1536700"/>
            <a:ext cx="8013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 smtClean="0"/>
              <a:t>Σχεσιακή άλγεβρα – ένα σύνολο τελεστών που εφαρμόζονται πάνω σε σχέσεις (πίνακες) και έχουν ως αποτέλεσμα σχέσεις</a:t>
            </a: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B2048-C5E3-4847-B609-4B79558AB151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1449388" y="20304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349250" y="3763963"/>
            <a:ext cx="84978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κάποιο συστατικό που αρέσει στο φοιτητή Δημήτρη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713B96-554E-4585-877F-7E21ACF6407D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476250" y="420688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4464050" y="522288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</a:t>
            </a:r>
            <a:r>
              <a:rPr lang="el-GR" sz="1000" b="1" dirty="0" smtClean="0"/>
              <a:t>ΣΥΣΤΑΤΙΚΟ-ΠΙΤΣΑΣ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Κώστας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ελιά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ανανάς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συστατικά που αρέσουν στον φοιτητή Δημήτρη </a:t>
            </a:r>
          </a:p>
        </p:txBody>
      </p:sp>
      <p:sp>
        <p:nvSpPr>
          <p:cNvPr id="41993" name="Text Box 6"/>
          <p:cNvSpPr txBox="1">
            <a:spLocks noChangeArrowheads="1"/>
          </p:cNvSpPr>
          <p:nvPr/>
        </p:nvSpPr>
        <p:spPr bwMode="auto">
          <a:xfrm>
            <a:off x="808037" y="2765426"/>
            <a:ext cx="7497763" cy="391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ΟΝΟΜΑ		</a:t>
            </a:r>
            <a:r>
              <a:rPr lang="el-GR" sz="1000" b="1" dirty="0" smtClean="0"/>
              <a:t>ΣΥΣΤΑΤΙΚΟ</a:t>
            </a:r>
            <a:r>
              <a:rPr lang="el-GR" sz="1000" b="1" dirty="0"/>
              <a:t>	</a:t>
            </a:r>
            <a:r>
              <a:rPr lang="el-GR" sz="1000" b="1" dirty="0" smtClean="0"/>
              <a:t>              ΦΟΙΤΗΤΗΣ</a:t>
            </a:r>
            <a:r>
              <a:rPr lang="el-GR" sz="1000" b="1" dirty="0"/>
              <a:t>		</a:t>
            </a:r>
            <a:r>
              <a:rPr lang="el-GR" sz="1000" b="1" dirty="0" smtClean="0"/>
              <a:t>ΣΥΣΤΑΤΙΚΟ-ΠΙΤΣΑΣ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rgbClr val="FF0000"/>
                </a:solidFill>
              </a:rPr>
              <a:t>Vegetarian	</a:t>
            </a:r>
            <a:r>
              <a:rPr lang="el-GR" sz="1000" b="1" dirty="0" smtClean="0">
                <a:solidFill>
                  <a:srgbClr val="FF0000"/>
                </a:solidFill>
              </a:rPr>
              <a:t>μανιτάρι</a:t>
            </a:r>
            <a:r>
              <a:rPr lang="el-GR" sz="1000" b="1" dirty="0">
                <a:solidFill>
                  <a:srgbClr val="FF0000"/>
                </a:solidFill>
              </a:rPr>
              <a:t>		Δημήτρης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μανιτάρι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Δημήτρης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μπέικον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μπέικον		</a:t>
            </a:r>
            <a:r>
              <a:rPr lang="el-GR" sz="1000" b="1" dirty="0" smtClean="0">
                <a:solidFill>
                  <a:srgbClr val="FF0000"/>
                </a:solidFill>
              </a:rPr>
              <a:t>	Δημήτρης</a:t>
            </a:r>
            <a:r>
              <a:rPr lang="el-GR" sz="1000" b="1" dirty="0">
                <a:solidFill>
                  <a:srgbClr val="FF0000"/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μανιτάρι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μανιτάρι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0251C3-30FB-425D-BE8B-0515FA1A1819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52231" name="Text Box 4"/>
          <p:cNvSpPr txBox="1">
            <a:spLocks noChangeArrowheads="1"/>
          </p:cNvSpPr>
          <p:nvPr/>
        </p:nvSpPr>
        <p:spPr bwMode="auto">
          <a:xfrm>
            <a:off x="368300" y="2806700"/>
            <a:ext cx="370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52232" name="Text Box 5"/>
          <p:cNvSpPr txBox="1">
            <a:spLocks noChangeArrowheads="1"/>
          </p:cNvSpPr>
          <p:nvPr/>
        </p:nvSpPr>
        <p:spPr bwMode="auto">
          <a:xfrm>
            <a:off x="469900" y="3933825"/>
            <a:ext cx="835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	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=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2233" name="Text Box 6"/>
          <p:cNvSpPr txBox="1">
            <a:spLocks noChangeArrowheads="1"/>
          </p:cNvSpPr>
          <p:nvPr/>
        </p:nvSpPr>
        <p:spPr bwMode="auto">
          <a:xfrm>
            <a:off x="520700" y="3416300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Προτάσεις της μορφής</a:t>
            </a:r>
          </a:p>
        </p:txBody>
      </p:sp>
      <p:sp>
        <p:nvSpPr>
          <p:cNvPr id="52234" name="Text Box 7"/>
          <p:cNvSpPr txBox="1">
            <a:spLocks noChangeArrowheads="1"/>
          </p:cNvSpPr>
          <p:nvPr/>
        </p:nvSpPr>
        <p:spPr bwMode="auto">
          <a:xfrm>
            <a:off x="469900" y="4787900"/>
            <a:ext cx="553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2235" name="Text Box 8"/>
          <p:cNvSpPr txBox="1">
            <a:spLocks noChangeArrowheads="1"/>
          </p:cNvSpPr>
          <p:nvPr/>
        </p:nvSpPr>
        <p:spPr bwMode="auto">
          <a:xfrm>
            <a:off x="1358900" y="1908175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χρησιμοποιείται μόνο τελεστής ισότητας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Ισότητας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equijoin)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7B1537-155A-4B01-9576-C4DE0686609A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Text Box 5"/>
          <p:cNvSpPr txBox="1">
            <a:spLocks noChangeArrowheads="1"/>
          </p:cNvSpPr>
          <p:nvPr/>
        </p:nvSpPr>
        <p:spPr bwMode="auto">
          <a:xfrm>
            <a:off x="1222374" y="2446268"/>
            <a:ext cx="72517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Άλγεβρα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(relational algebra)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Λειτουργική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“operational” (database byte-code!)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αποτελείται από ένα 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 τελεστών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περιγράφει τα βήματα για τον υπολογισμό του αποτελέσματος</a:t>
            </a:r>
          </a:p>
        </p:txBody>
      </p:sp>
      <p:sp>
        <p:nvSpPr>
          <p:cNvPr id="9225" name="Text Box 6"/>
          <p:cNvSpPr txBox="1">
            <a:spLocks noChangeArrowheads="1"/>
          </p:cNvSpPr>
          <p:nvPr/>
        </p:nvSpPr>
        <p:spPr bwMode="auto">
          <a:xfrm>
            <a:off x="1295399" y="3936532"/>
            <a:ext cx="726075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relational calculus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Επιτρέπει στους χρήστες να περιγράψουν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θέλουν αλλά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όχι πώς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να το υπολογίσουν</a:t>
            </a:r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287337" y="1354448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kumimoji="1"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Δύο </a:t>
            </a:r>
            <a:r>
              <a:rPr kumimoji="1"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μαθηματικές γλώσσες ερωτήσεων </a:t>
            </a:r>
            <a:r>
              <a:rPr kumimoji="1"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αποτελούν τη βάση για τις εμπορικές γλώσσες ερωτήσεων (π.χ., SQL) και για την υλοποίησή τους</a:t>
            </a:r>
            <a:endParaRPr kumimoji="1"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481011" y="5325885"/>
            <a:ext cx="7993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Αυτές οι τυπικές γλώσσες επηρέασαν τις εμπορικές γλώσσες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SQL, QBE)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θα δούμε στα επόμενα μαθήματα</a:t>
            </a:r>
          </a:p>
        </p:txBody>
      </p:sp>
      <p:sp>
        <p:nvSpPr>
          <p:cNvPr id="13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Γλώσσες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0EE073-A202-49DF-BE54-9D27A3435B9F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53275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3276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7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53271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3272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3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4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3256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3257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3258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572000" y="3213100"/>
            <a:ext cx="3911600" cy="1311275"/>
            <a:chOff x="2880" y="1776"/>
            <a:chExt cx="2464" cy="826"/>
          </a:xfrm>
        </p:grpSpPr>
        <p:sp>
          <p:nvSpPr>
            <p:cNvPr id="53265" name="Text Box 16"/>
            <p:cNvSpPr txBox="1">
              <a:spLocks noChangeArrowheads="1"/>
            </p:cNvSpPr>
            <p:nvPr/>
          </p:nvSpPr>
          <p:spPr bwMode="auto">
            <a:xfrm>
              <a:off x="2880" y="1776"/>
              <a:ext cx="24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B       </a:t>
              </a:r>
              <a:r>
                <a:rPr lang="en-US" sz="2000">
                  <a:latin typeface="Times New Roman" pitchFamily="18" charset="0"/>
                </a:rPr>
                <a:t>   B’</a:t>
              </a:r>
              <a:r>
                <a:rPr lang="el-GR" sz="2000">
                  <a:latin typeface="Times New Roman" pitchFamily="18" charset="0"/>
                </a:rPr>
                <a:t>       </a:t>
              </a: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l-GR" sz="2000">
                  <a:latin typeface="Times New Roman" pitchFamily="18" charset="0"/>
                </a:rPr>
                <a:t>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3            4           4           7       8</a:t>
              </a:r>
            </a:p>
          </p:txBody>
        </p:sp>
        <p:sp>
          <p:nvSpPr>
            <p:cNvPr id="53266" name="Line 17"/>
            <p:cNvSpPr>
              <a:spLocks noChangeShapeType="1"/>
            </p:cNvSpPr>
            <p:nvPr/>
          </p:nvSpPr>
          <p:spPr bwMode="auto">
            <a:xfrm>
              <a:off x="2880" y="202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7" name="Line 18"/>
            <p:cNvSpPr>
              <a:spLocks noChangeShapeType="1"/>
            </p:cNvSpPr>
            <p:nvPr/>
          </p:nvSpPr>
          <p:spPr bwMode="auto">
            <a:xfrm>
              <a:off x="316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8" name="Line 19"/>
            <p:cNvSpPr>
              <a:spLocks noChangeShapeType="1"/>
            </p:cNvSpPr>
            <p:nvPr/>
          </p:nvSpPr>
          <p:spPr bwMode="auto">
            <a:xfrm>
              <a:off x="4752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9" name="Line 20"/>
            <p:cNvSpPr>
              <a:spLocks noChangeShapeType="1"/>
            </p:cNvSpPr>
            <p:nvPr/>
          </p:nvSpPr>
          <p:spPr bwMode="auto">
            <a:xfrm>
              <a:off x="4320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0" name="Line 21"/>
            <p:cNvSpPr>
              <a:spLocks noChangeShapeType="1"/>
            </p:cNvSpPr>
            <p:nvPr/>
          </p:nvSpPr>
          <p:spPr bwMode="auto">
            <a:xfrm>
              <a:off x="3840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3260" name="Text Box 22"/>
          <p:cNvSpPr txBox="1">
            <a:spLocks noChangeArrowheads="1"/>
          </p:cNvSpPr>
          <p:nvPr/>
        </p:nvSpPr>
        <p:spPr bwMode="auto">
          <a:xfrm>
            <a:off x="3652838" y="4937125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R</a:t>
            </a:r>
            <a:r>
              <a:rPr lang="el-GR" sz="2000" b="1" dirty="0" smtClean="0">
                <a:latin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</a:rPr>
              <a:t>	</a:t>
            </a:r>
            <a:r>
              <a:rPr lang="el-GR" sz="2000" b="1" dirty="0" smtClean="0">
                <a:latin typeface="Times New Roman" pitchFamily="18" charset="0"/>
              </a:rPr>
              <a:t>      </a:t>
            </a: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53261" name="Text Box 23"/>
          <p:cNvSpPr txBox="1">
            <a:spLocks noChangeArrowheads="1"/>
          </p:cNvSpPr>
          <p:nvPr/>
        </p:nvSpPr>
        <p:spPr bwMode="auto">
          <a:xfrm>
            <a:off x="4216400" y="5245100"/>
            <a:ext cx="1368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000" b="1" dirty="0" smtClean="0">
                <a:latin typeface="Times New Roman" pitchFamily="18" charset="0"/>
              </a:rPr>
              <a:t>Β = Β’</a:t>
            </a:r>
            <a:endParaRPr lang="el-GR" sz="1000" b="1" dirty="0">
              <a:latin typeface="Times New Roman" pitchFamily="18" charset="0"/>
            </a:endParaRPr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4057650" y="5013325"/>
            <a:ext cx="325438" cy="215900"/>
            <a:chOff x="3945" y="1231"/>
            <a:chExt cx="205" cy="136"/>
          </a:xfrm>
        </p:grpSpPr>
        <p:sp>
          <p:nvSpPr>
            <p:cNvPr id="53263" name="AutoShape 25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4" name="AutoShape 26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Ισότητας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B4DDEA-5913-4A89-8DEB-E14348428D95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54279" name="Text Box 4"/>
          <p:cNvSpPr txBox="1">
            <a:spLocks noChangeArrowheads="1"/>
          </p:cNvSpPr>
          <p:nvPr/>
        </p:nvSpPr>
        <p:spPr bwMode="auto">
          <a:xfrm>
            <a:off x="424961" y="1913109"/>
            <a:ext cx="8356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Ίδιες τιμές στα γνωρίσματα με το ίδιο όνομα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 κοινά γνώρισμα εμφανίζονται μόνο μια φορά στο αποτέλεσμα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4281" name="Text Box 6"/>
          <p:cNvSpPr txBox="1">
            <a:spLocks noChangeArrowheads="1"/>
          </p:cNvSpPr>
          <p:nvPr/>
        </p:nvSpPr>
        <p:spPr bwMode="auto">
          <a:xfrm>
            <a:off x="2622061" y="3392427"/>
            <a:ext cx="2908300" cy="40011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r>
              <a:rPr lang="el-GR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4282" name="Text Box 7"/>
          <p:cNvSpPr txBox="1">
            <a:spLocks noChangeArrowheads="1"/>
          </p:cNvSpPr>
          <p:nvPr/>
        </p:nvSpPr>
        <p:spPr bwMode="auto">
          <a:xfrm>
            <a:off x="406400" y="4724400"/>
            <a:ext cx="774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επιλεκτικότητα συνένωσης: μέγεθος αποτελέσματος /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* 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(natural 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73285" y="5471596"/>
            <a:ext cx="660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solidFill>
                  <a:schemeClr val="accent6">
                    <a:lumMod val="50000"/>
                  </a:schemeClr>
                </a:solidFill>
              </a:rPr>
              <a:t>τα κοινά γνωρίσματα εμφανίζονται μόνο μια φορά</a:t>
            </a:r>
            <a:endParaRPr lang="el-GR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8C1DF5-945C-4563-872B-B5B92E3AA094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55318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5319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20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55314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5315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6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7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5304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5305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5306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55307" name="Text Box 15"/>
          <p:cNvSpPr txBox="1">
            <a:spLocks noChangeArrowheads="1"/>
          </p:cNvSpPr>
          <p:nvPr/>
        </p:nvSpPr>
        <p:spPr bwMode="auto">
          <a:xfrm>
            <a:off x="4267200" y="24225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 *   S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572000" y="3200400"/>
            <a:ext cx="3911600" cy="1387475"/>
            <a:chOff x="2880" y="2016"/>
            <a:chExt cx="2464" cy="874"/>
          </a:xfrm>
        </p:grpSpPr>
        <p:sp>
          <p:nvSpPr>
            <p:cNvPr id="55309" name="Text Box 17"/>
            <p:cNvSpPr txBox="1">
              <a:spLocks noChangeArrowheads="1"/>
            </p:cNvSpPr>
            <p:nvPr/>
          </p:nvSpPr>
          <p:spPr bwMode="auto">
            <a:xfrm>
              <a:off x="2880" y="2016"/>
              <a:ext cx="24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B           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3          4           7       8</a:t>
              </a:r>
            </a:p>
          </p:txBody>
        </p:sp>
        <p:sp>
          <p:nvSpPr>
            <p:cNvPr id="55310" name="Line 18"/>
            <p:cNvSpPr>
              <a:spLocks noChangeShapeType="1"/>
            </p:cNvSpPr>
            <p:nvPr/>
          </p:nvSpPr>
          <p:spPr bwMode="auto">
            <a:xfrm>
              <a:off x="2880" y="2266"/>
              <a:ext cx="17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1" name="Line 19"/>
            <p:cNvSpPr>
              <a:spLocks noChangeShapeType="1"/>
            </p:cNvSpPr>
            <p:nvPr/>
          </p:nvSpPr>
          <p:spPr bwMode="auto">
            <a:xfrm>
              <a:off x="3168" y="201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2" name="Line 20"/>
            <p:cNvSpPr>
              <a:spLocks noChangeShapeType="1"/>
            </p:cNvSpPr>
            <p:nvPr/>
          </p:nvSpPr>
          <p:spPr bwMode="auto">
            <a:xfrm>
              <a:off x="3696" y="202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3" name="Line 21"/>
            <p:cNvSpPr>
              <a:spLocks noChangeShapeType="1"/>
            </p:cNvSpPr>
            <p:nvPr/>
          </p:nvSpPr>
          <p:spPr bwMode="auto">
            <a:xfrm>
              <a:off x="4224" y="2016"/>
              <a:ext cx="0" cy="8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B9E7AB-0FBC-48DD-A360-6D9F64149B58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781300" y="2971800"/>
            <a:ext cx="2209800" cy="1768475"/>
            <a:chOff x="1296" y="1776"/>
            <a:chExt cx="1392" cy="1114"/>
          </a:xfrm>
        </p:grpSpPr>
        <p:sp>
          <p:nvSpPr>
            <p:cNvPr id="56341" name="Text Box 4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7     8      10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42" name="Line 5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3" name="Line 6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4" name="Line 7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327" name="Text Box 8"/>
          <p:cNvSpPr txBox="1">
            <a:spLocks noChangeArrowheads="1"/>
          </p:cNvSpPr>
          <p:nvPr/>
        </p:nvSpPr>
        <p:spPr bwMode="auto">
          <a:xfrm>
            <a:off x="5715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</a:t>
            </a:r>
          </a:p>
        </p:txBody>
      </p:sp>
      <p:sp>
        <p:nvSpPr>
          <p:cNvPr id="56328" name="Text Box 9"/>
          <p:cNvSpPr txBox="1">
            <a:spLocks noChangeArrowheads="1"/>
          </p:cNvSpPr>
          <p:nvPr/>
        </p:nvSpPr>
        <p:spPr bwMode="auto">
          <a:xfrm>
            <a:off x="23241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V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73100" y="2971800"/>
            <a:ext cx="2209800" cy="1768475"/>
            <a:chOff x="1296" y="1776"/>
            <a:chExt cx="1392" cy="1114"/>
          </a:xfrm>
        </p:grpSpPr>
        <p:sp>
          <p:nvSpPr>
            <p:cNvPr id="56337" name="Text Box 11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Α     Β    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1     2        3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6     7        8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9     7        8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38" name="Line 12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9" name="Line 13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0" name="Line 14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330" name="Text Box 15"/>
          <p:cNvSpPr txBox="1">
            <a:spLocks noChangeArrowheads="1"/>
          </p:cNvSpPr>
          <p:nvPr/>
        </p:nvSpPr>
        <p:spPr bwMode="auto">
          <a:xfrm>
            <a:off x="4991100" y="204311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  * V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686300" y="2803525"/>
            <a:ext cx="4343400" cy="2225675"/>
            <a:chOff x="2784" y="1766"/>
            <a:chExt cx="2736" cy="1402"/>
          </a:xfrm>
        </p:grpSpPr>
        <p:sp>
          <p:nvSpPr>
            <p:cNvPr id="56332" name="Text Box 17"/>
            <p:cNvSpPr txBox="1">
              <a:spLocks noChangeArrowheads="1"/>
            </p:cNvSpPr>
            <p:nvPr/>
          </p:nvSpPr>
          <p:spPr bwMode="auto">
            <a:xfrm>
              <a:off x="2784" y="1766"/>
              <a:ext cx="2736" cy="1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B      C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6     7       8      10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9     7       8      10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33" name="Line 18"/>
            <p:cNvSpPr>
              <a:spLocks noChangeShapeType="1"/>
            </p:cNvSpPr>
            <p:nvPr/>
          </p:nvSpPr>
          <p:spPr bwMode="auto">
            <a:xfrm>
              <a:off x="2784" y="200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4" name="Line 19"/>
            <p:cNvSpPr>
              <a:spLocks noChangeShapeType="1"/>
            </p:cNvSpPr>
            <p:nvPr/>
          </p:nvSpPr>
          <p:spPr bwMode="auto">
            <a:xfrm>
              <a:off x="3024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5" name="Line 20"/>
            <p:cNvSpPr>
              <a:spLocks noChangeShapeType="1"/>
            </p:cNvSpPr>
            <p:nvPr/>
          </p:nvSpPr>
          <p:spPr bwMode="auto">
            <a:xfrm>
              <a:off x="3408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6" name="Line 21"/>
            <p:cNvSpPr>
              <a:spLocks noChangeShapeType="1"/>
            </p:cNvSpPr>
            <p:nvPr/>
          </p:nvSpPr>
          <p:spPr bwMode="auto">
            <a:xfrm>
              <a:off x="3744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08A8B-4454-4621-91AE-6E5E98CB7995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546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Πλήρες σύνολο πράξεων</a:t>
            </a: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1295400" y="26670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(σ)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1295400" y="32004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προβολή (π)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1295400" y="41910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διαφορά (-)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1295400" y="3725863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ένωση (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1295400" y="47244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καρτεσιανό γινόμενο (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80" name="Text Box 9"/>
          <p:cNvSpPr txBox="1">
            <a:spLocks noChangeArrowheads="1"/>
          </p:cNvSpPr>
          <p:nvPr/>
        </p:nvSpPr>
        <p:spPr bwMode="auto">
          <a:xfrm>
            <a:off x="5148263" y="2565400"/>
            <a:ext cx="3352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Επίσης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τομή (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συνένωση ισότητας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φυσική συνένωση  (*)</a:t>
            </a:r>
          </a:p>
        </p:txBody>
      </p:sp>
      <p:sp>
        <p:nvSpPr>
          <p:cNvPr id="58381" name="Rectangle 10"/>
          <p:cNvSpPr>
            <a:spLocks noChangeArrowheads="1"/>
          </p:cNvSpPr>
          <p:nvPr/>
        </p:nvSpPr>
        <p:spPr bwMode="auto">
          <a:xfrm>
            <a:off x="5003800" y="2349500"/>
            <a:ext cx="3581400" cy="320040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804025" y="3860800"/>
            <a:ext cx="325438" cy="215900"/>
            <a:chOff x="3945" y="1231"/>
            <a:chExt cx="205" cy="136"/>
          </a:xfrm>
        </p:grpSpPr>
        <p:sp>
          <p:nvSpPr>
            <p:cNvPr id="58383" name="AutoShape 12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AutoShape 13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701B81-FE76-4770-A57B-EEF09006BDB4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2762" y="-32460"/>
            <a:ext cx="8229600" cy="948575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Μοντέλο Ο/Σ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συμβολισμοί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8-20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9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574263" y="2548243"/>
            <a:ext cx="2992885" cy="613453"/>
            <a:chOff x="288131" y="4047281"/>
            <a:chExt cx="2992885" cy="613453"/>
          </a:xfrm>
        </p:grpSpPr>
        <p:sp>
          <p:nvSpPr>
            <p:cNvPr id="3" name="Diamond 2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" name="Straight Connector 5"/>
            <p:cNvCxnSpPr>
              <a:stCxn id="4" idx="3"/>
              <a:endCxn id="3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4572000" y="1779156"/>
            <a:ext cx="2992885" cy="613453"/>
            <a:chOff x="288131" y="4047281"/>
            <a:chExt cx="2992885" cy="613453"/>
          </a:xfrm>
        </p:grpSpPr>
        <p:sp>
          <p:nvSpPr>
            <p:cNvPr id="42" name="Diamond 41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44" name="Straight Connector 43"/>
            <p:cNvCxnSpPr>
              <a:stCxn id="43" idx="3"/>
              <a:endCxn id="42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55562" y="1061078"/>
            <a:ext cx="2992885" cy="613453"/>
            <a:chOff x="288131" y="4047281"/>
            <a:chExt cx="2992885" cy="613453"/>
          </a:xfrm>
        </p:grpSpPr>
        <p:sp>
          <p:nvSpPr>
            <p:cNvPr id="48" name="Diamond 47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0" name="Straight Connector 49"/>
            <p:cNvCxnSpPr>
              <a:stCxn id="49" idx="3"/>
              <a:endCxn id="48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 50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457200" y="1808423"/>
            <a:ext cx="2992885" cy="613453"/>
            <a:chOff x="288131" y="4047281"/>
            <a:chExt cx="2992885" cy="613453"/>
          </a:xfrm>
        </p:grpSpPr>
        <p:sp>
          <p:nvSpPr>
            <p:cNvPr id="54" name="Diamond 53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6" name="Straight Connector 55"/>
            <p:cNvCxnSpPr>
              <a:stCxn id="55" idx="3"/>
              <a:endCxn id="54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4627115" y="1054763"/>
            <a:ext cx="2992885" cy="613453"/>
            <a:chOff x="288131" y="4047281"/>
            <a:chExt cx="2992885" cy="613453"/>
          </a:xfrm>
        </p:grpSpPr>
        <p:sp>
          <p:nvSpPr>
            <p:cNvPr id="60" name="Diamond 59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2" name="Straight Connector 61"/>
            <p:cNvCxnSpPr>
              <a:stCxn id="61" idx="3"/>
              <a:endCxn id="60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457200" y="2449459"/>
            <a:ext cx="2992885" cy="613453"/>
            <a:chOff x="288131" y="4047281"/>
            <a:chExt cx="2992885" cy="613453"/>
          </a:xfrm>
        </p:grpSpPr>
        <p:sp>
          <p:nvSpPr>
            <p:cNvPr id="66" name="Diamond 65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8" name="Straight Connector 67"/>
            <p:cNvCxnSpPr>
              <a:stCxn id="67" idx="3"/>
              <a:endCxn id="66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455562" y="3186283"/>
            <a:ext cx="2992885" cy="613453"/>
            <a:chOff x="288131" y="4047281"/>
            <a:chExt cx="2992885" cy="613453"/>
          </a:xfrm>
        </p:grpSpPr>
        <p:sp>
          <p:nvSpPr>
            <p:cNvPr id="72" name="Diamond 71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74" name="Straight Connector 73"/>
            <p:cNvCxnSpPr>
              <a:stCxn id="73" idx="3"/>
              <a:endCxn id="72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74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76" name="Straight Connector 75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4572000" y="3223179"/>
            <a:ext cx="2992885" cy="613453"/>
            <a:chOff x="288131" y="4047281"/>
            <a:chExt cx="2992885" cy="613453"/>
          </a:xfrm>
        </p:grpSpPr>
        <p:sp>
          <p:nvSpPr>
            <p:cNvPr id="78" name="Diamond 77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80" name="Straight Connector 79"/>
            <p:cNvCxnSpPr>
              <a:stCxn id="79" idx="3"/>
              <a:endCxn id="78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 80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82" name="Straight Connector 81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39800" y="886408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		1</a:t>
            </a:r>
            <a:endParaRPr lang="el-GR" dirty="0"/>
          </a:p>
        </p:txBody>
      </p:sp>
      <p:sp>
        <p:nvSpPr>
          <p:cNvPr id="85" name="TextBox 84"/>
          <p:cNvSpPr txBox="1"/>
          <p:nvPr/>
        </p:nvSpPr>
        <p:spPr>
          <a:xfrm>
            <a:off x="1341670" y="1629472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		1</a:t>
            </a:r>
            <a:endParaRPr lang="el-GR" dirty="0"/>
          </a:p>
        </p:txBody>
      </p:sp>
      <p:sp>
        <p:nvSpPr>
          <p:cNvPr id="86" name="TextBox 85"/>
          <p:cNvSpPr txBox="1"/>
          <p:nvPr/>
        </p:nvSpPr>
        <p:spPr>
          <a:xfrm>
            <a:off x="1339799" y="2314294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		Ν</a:t>
            </a:r>
            <a:endParaRPr lang="el-GR" dirty="0"/>
          </a:p>
        </p:txBody>
      </p:sp>
      <p:sp>
        <p:nvSpPr>
          <p:cNvPr id="87" name="TextBox 86"/>
          <p:cNvSpPr txBox="1"/>
          <p:nvPr/>
        </p:nvSpPr>
        <p:spPr>
          <a:xfrm>
            <a:off x="1339799" y="3026204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Ν</a:t>
            </a:r>
            <a:r>
              <a:rPr lang="el-GR" dirty="0" smtClean="0"/>
              <a:t>		Μ</a:t>
            </a:r>
            <a:endParaRPr lang="el-GR" dirty="0"/>
          </a:p>
        </p:txBody>
      </p:sp>
      <p:grpSp>
        <p:nvGrpSpPr>
          <p:cNvPr id="88" name="Group 87"/>
          <p:cNvGrpSpPr/>
          <p:nvPr/>
        </p:nvGrpSpPr>
        <p:grpSpPr>
          <a:xfrm>
            <a:off x="3903169" y="4405064"/>
            <a:ext cx="2992885" cy="613453"/>
            <a:chOff x="288131" y="4047281"/>
            <a:chExt cx="2992885" cy="613453"/>
          </a:xfrm>
        </p:grpSpPr>
        <p:sp>
          <p:nvSpPr>
            <p:cNvPr id="89" name="Diamond 88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91" name="Straight Connector 90"/>
            <p:cNvCxnSpPr>
              <a:stCxn id="90" idx="3"/>
              <a:endCxn id="89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Rectangle 91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93" name="Straight Connector 92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607962" y="4408146"/>
            <a:ext cx="2992885" cy="613453"/>
            <a:chOff x="288131" y="4047281"/>
            <a:chExt cx="2992885" cy="613453"/>
          </a:xfrm>
        </p:grpSpPr>
        <p:sp>
          <p:nvSpPr>
            <p:cNvPr id="96" name="Diamond 95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98" name="Straight Connector 97"/>
            <p:cNvCxnSpPr>
              <a:stCxn id="97" idx="3"/>
              <a:endCxn id="96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ctangle 98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00" name="Straight Connector 99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TextBox 100"/>
          <p:cNvSpPr txBox="1"/>
          <p:nvPr/>
        </p:nvSpPr>
        <p:spPr>
          <a:xfrm>
            <a:off x="1409633" y="4164632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		1</a:t>
            </a:r>
            <a:endParaRPr lang="el-GR" dirty="0"/>
          </a:p>
        </p:txBody>
      </p:sp>
      <p:grpSp>
        <p:nvGrpSpPr>
          <p:cNvPr id="102" name="Group 101"/>
          <p:cNvGrpSpPr/>
          <p:nvPr/>
        </p:nvGrpSpPr>
        <p:grpSpPr>
          <a:xfrm>
            <a:off x="3903169" y="5399482"/>
            <a:ext cx="2992885" cy="613453"/>
            <a:chOff x="288131" y="4047281"/>
            <a:chExt cx="2992885" cy="613453"/>
          </a:xfrm>
        </p:grpSpPr>
        <p:sp>
          <p:nvSpPr>
            <p:cNvPr id="103" name="Diamond 102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07" name="Straight Connector 106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Diamond 108"/>
          <p:cNvSpPr/>
          <p:nvPr/>
        </p:nvSpPr>
        <p:spPr>
          <a:xfrm>
            <a:off x="1843831" y="5402564"/>
            <a:ext cx="525674" cy="613453"/>
          </a:xfrm>
          <a:prstGeom prst="diamon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0" name="Rectangle 109"/>
          <p:cNvSpPr/>
          <p:nvPr/>
        </p:nvSpPr>
        <p:spPr>
          <a:xfrm>
            <a:off x="607962" y="5584234"/>
            <a:ext cx="884238" cy="2501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2" name="Rectangle 111"/>
          <p:cNvSpPr/>
          <p:nvPr/>
        </p:nvSpPr>
        <p:spPr>
          <a:xfrm>
            <a:off x="2716609" y="5585918"/>
            <a:ext cx="884238" cy="2501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13" name="Straight Connector 112"/>
          <p:cNvCxnSpPr/>
          <p:nvPr/>
        </p:nvCxnSpPr>
        <p:spPr>
          <a:xfrm>
            <a:off x="2364978" y="5709289"/>
            <a:ext cx="35163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1409633" y="5159050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		1</a:t>
            </a:r>
            <a:endParaRPr lang="el-GR" dirty="0"/>
          </a:p>
        </p:txBody>
      </p:sp>
      <p:grpSp>
        <p:nvGrpSpPr>
          <p:cNvPr id="15" name="Group 14"/>
          <p:cNvGrpSpPr/>
          <p:nvPr/>
        </p:nvGrpSpPr>
        <p:grpSpPr>
          <a:xfrm>
            <a:off x="1485508" y="5678058"/>
            <a:ext cx="357331" cy="55853"/>
            <a:chOff x="1485508" y="5678058"/>
            <a:chExt cx="357331" cy="55853"/>
          </a:xfrm>
        </p:grpSpPr>
        <p:cxnSp>
          <p:nvCxnSpPr>
            <p:cNvPr id="111" name="Straight Connector 110"/>
            <p:cNvCxnSpPr/>
            <p:nvPr/>
          </p:nvCxnSpPr>
          <p:spPr>
            <a:xfrm>
              <a:off x="1491208" y="5678058"/>
              <a:ext cx="351631" cy="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1485508" y="5733910"/>
              <a:ext cx="351631" cy="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oup 118"/>
          <p:cNvGrpSpPr/>
          <p:nvPr/>
        </p:nvGrpSpPr>
        <p:grpSpPr>
          <a:xfrm>
            <a:off x="4775947" y="5668673"/>
            <a:ext cx="357331" cy="55853"/>
            <a:chOff x="1485508" y="5678058"/>
            <a:chExt cx="357331" cy="55853"/>
          </a:xfrm>
        </p:grpSpPr>
        <p:cxnSp>
          <p:nvCxnSpPr>
            <p:cNvPr id="120" name="Straight Connector 119"/>
            <p:cNvCxnSpPr/>
            <p:nvPr/>
          </p:nvCxnSpPr>
          <p:spPr>
            <a:xfrm>
              <a:off x="1491208" y="5678058"/>
              <a:ext cx="351631" cy="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1485508" y="5733910"/>
              <a:ext cx="351631" cy="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Isosceles Triangle 15"/>
          <p:cNvSpPr/>
          <p:nvPr/>
        </p:nvSpPr>
        <p:spPr>
          <a:xfrm rot="16200000" flipV="1">
            <a:off x="5004818" y="5642402"/>
            <a:ext cx="169821" cy="12760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596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2A7C4-60A2-41E0-95DE-B1A1B4021E6B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78856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73050" y="17621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R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505200" y="17621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1050925" y="1464813"/>
            <a:ext cx="2209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</a:rPr>
              <a:t>Α1</a:t>
            </a:r>
            <a:r>
              <a:rPr lang="el-GR" sz="2000" dirty="0" smtClean="0">
                <a:latin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</a:rPr>
              <a:t>Β1</a:t>
            </a:r>
            <a:r>
              <a:rPr lang="el-GR" sz="2000" dirty="0" smtClean="0">
                <a:latin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</a:rPr>
              <a:t>C</a:t>
            </a:r>
            <a:r>
              <a:rPr lang="el-GR" sz="2000" dirty="0" smtClean="0">
                <a:latin typeface="Times New Roman" pitchFamily="18" charset="0"/>
              </a:rPr>
              <a:t>1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4	2	</a:t>
            </a:r>
            <a:r>
              <a:rPr lang="en-US" sz="2000" dirty="0" smtClean="0">
                <a:latin typeface="Times New Roman" pitchFamily="18" charset="0"/>
              </a:rPr>
              <a:t>1</a:t>
            </a:r>
            <a:endParaRPr lang="el-GR" sz="2000" dirty="0" smtClean="0"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50000"/>
              </a:spcBef>
              <a:buAutoNum type="arabicPlain"/>
            </a:pPr>
            <a:r>
              <a:rPr lang="el-GR" sz="2000" dirty="0" smtClean="0">
                <a:latin typeface="Times New Roman" pitchFamily="18" charset="0"/>
              </a:rPr>
              <a:t>3	6</a:t>
            </a:r>
          </a:p>
          <a:p>
            <a:pPr marL="457200" indent="-457200" eaLnBrk="0" hangingPunct="0">
              <a:spcBef>
                <a:spcPct val="50000"/>
              </a:spcBef>
              <a:buAutoNum type="arabicPlain"/>
            </a:pPr>
            <a:r>
              <a:rPr lang="el-GR" sz="2000" dirty="0" smtClean="0">
                <a:latin typeface="Times New Roman" pitchFamily="18" charset="0"/>
              </a:rPr>
              <a:t>8 	</a:t>
            </a:r>
            <a:r>
              <a:rPr lang="en-US" sz="2000" dirty="0" smtClean="0">
                <a:latin typeface="Times New Roman" pitchFamily="18" charset="0"/>
              </a:rPr>
              <a:t>3</a:t>
            </a:r>
            <a:endParaRPr lang="el-GR" sz="2000" dirty="0" smtClean="0">
              <a:latin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1     2     5 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6131" y="3961660"/>
            <a:ext cx="81717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l-GR" dirty="0" smtClean="0"/>
              <a:t>Τις πλειάδες της </a:t>
            </a:r>
            <a:r>
              <a:rPr lang="en-US" dirty="0" smtClean="0"/>
              <a:t>R </a:t>
            </a:r>
            <a:r>
              <a:rPr lang="el-GR" dirty="0" smtClean="0"/>
              <a:t>για τις οποίες το Β1 είναι μικρότερο του </a:t>
            </a:r>
            <a:r>
              <a:rPr lang="en-US" dirty="0" smtClean="0"/>
              <a:t>C</a:t>
            </a:r>
            <a:r>
              <a:rPr lang="el-GR" dirty="0" smtClean="0"/>
              <a:t>1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l-GR" dirty="0" smtClean="0"/>
              <a:t>Τις τιμές του Α1 για τις οποίες το Β1 είναι μικρότερο του 5</a:t>
            </a:r>
            <a:r>
              <a:rPr lang="en-US" dirty="0" smtClean="0"/>
              <a:t> </a:t>
            </a:r>
          </a:p>
          <a:p>
            <a:pPr marL="342900" indent="-342900">
              <a:buAutoNum type="arabicPeriod"/>
            </a:pPr>
            <a:r>
              <a:rPr lang="el-GR" dirty="0" smtClean="0"/>
              <a:t>Τις πλειάδες της </a:t>
            </a:r>
            <a:r>
              <a:rPr lang="en-US" dirty="0" smtClean="0"/>
              <a:t>R </a:t>
            </a:r>
            <a:r>
              <a:rPr lang="el-GR" dirty="0" smtClean="0"/>
              <a:t>για τις οποίες η τιμή του </a:t>
            </a:r>
            <a:r>
              <a:rPr lang="en-US" dirty="0" smtClean="0"/>
              <a:t>A1 </a:t>
            </a:r>
            <a:r>
              <a:rPr lang="el-GR" dirty="0" smtClean="0"/>
              <a:t>είναι μεγαλύτερη από </a:t>
            </a:r>
            <a:r>
              <a:rPr lang="el-GR" i="1" dirty="0" smtClean="0"/>
              <a:t>τουλάχιστον μια </a:t>
            </a:r>
            <a:r>
              <a:rPr lang="el-GR" dirty="0" smtClean="0"/>
              <a:t>τιμή του Α2 της </a:t>
            </a:r>
            <a:r>
              <a:rPr lang="en-US" dirty="0" smtClean="0"/>
              <a:t>S</a:t>
            </a:r>
          </a:p>
          <a:p>
            <a:pPr marL="342900" indent="-342900">
              <a:buFontTx/>
              <a:buAutoNum type="arabicPeriod"/>
            </a:pPr>
            <a:r>
              <a:rPr lang="el-GR" dirty="0" smtClean="0"/>
              <a:t>Τις πλειάδες της </a:t>
            </a:r>
            <a:r>
              <a:rPr lang="en-US" dirty="0" smtClean="0"/>
              <a:t>R </a:t>
            </a:r>
            <a:r>
              <a:rPr lang="el-GR" dirty="0" smtClean="0"/>
              <a:t>για τις οποίες η τιμή του </a:t>
            </a:r>
            <a:r>
              <a:rPr lang="en-US" dirty="0" smtClean="0"/>
              <a:t>A1 </a:t>
            </a:r>
            <a:r>
              <a:rPr lang="el-GR" dirty="0" smtClean="0"/>
              <a:t>είναι μεγαλύτερη </a:t>
            </a:r>
            <a:r>
              <a:rPr lang="el-GR" i="1" dirty="0" smtClean="0"/>
              <a:t>από όλ</a:t>
            </a:r>
            <a:r>
              <a:rPr lang="el-GR" dirty="0" smtClean="0"/>
              <a:t>ες τις τιμές του Α2 της </a:t>
            </a:r>
            <a:r>
              <a:rPr lang="en-US" dirty="0" smtClean="0"/>
              <a:t>S</a:t>
            </a:r>
            <a:endParaRPr lang="el-GR" dirty="0" smtClean="0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4406900" y="1676400"/>
            <a:ext cx="2209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</a:rPr>
              <a:t>Α</a:t>
            </a:r>
            <a:r>
              <a:rPr lang="el-GR" sz="2000" dirty="0" smtClean="0">
                <a:latin typeface="Times New Roman" pitchFamily="18" charset="0"/>
              </a:rPr>
              <a:t>2	</a:t>
            </a:r>
            <a:r>
              <a:rPr lang="en-US" sz="2000" dirty="0" smtClean="0">
                <a:latin typeface="Times New Roman" pitchFamily="18" charset="0"/>
              </a:rPr>
              <a:t>Β</a:t>
            </a:r>
            <a:r>
              <a:rPr lang="el-GR" sz="2000" dirty="0" smtClean="0">
                <a:latin typeface="Times New Roman" pitchFamily="18" charset="0"/>
              </a:rPr>
              <a:t>2	</a:t>
            </a:r>
            <a:r>
              <a:rPr lang="en-US" sz="2000" dirty="0" smtClean="0">
                <a:latin typeface="Times New Roman" pitchFamily="18" charset="0"/>
              </a:rPr>
              <a:t>C</a:t>
            </a:r>
            <a:r>
              <a:rPr lang="el-GR" sz="2000" dirty="0" smtClean="0">
                <a:latin typeface="Times New Roman" pitchFamily="18" charset="0"/>
              </a:rPr>
              <a:t>2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3	1	2</a:t>
            </a:r>
          </a:p>
          <a:p>
            <a:pPr marL="457200" indent="-457200" eaLnBrk="0" hangingPunct="0">
              <a:spcBef>
                <a:spcPct val="50000"/>
              </a:spcBef>
              <a:buAutoNum type="arabicPlain" startAt="2"/>
            </a:pPr>
            <a:r>
              <a:rPr lang="el-GR" sz="2000" dirty="0" smtClean="0">
                <a:latin typeface="Times New Roman" pitchFamily="18" charset="0"/>
              </a:rPr>
              <a:t>6	4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1	3	2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40247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AC479-BC21-41CC-997B-E893E0642E82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1663700" y="2692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l-GR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673100" y="2174875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σε μια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ενδιάμεση σχέση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1816100" y="4216400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ΜΕΓΑΛΗΣ_ΔΙΑΡΚΕΙΑΣ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Δ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ιάρκεια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100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36874" name="Text Box 7"/>
          <p:cNvSpPr txBox="1">
            <a:spLocks noChangeArrowheads="1"/>
          </p:cNvSpPr>
          <p:nvPr/>
        </p:nvSpPr>
        <p:spPr bwMode="auto">
          <a:xfrm>
            <a:off x="901700" y="34544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A634AF-DB0D-4E64-9760-C3E956CE4BF6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1905000" y="24384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R(λίστα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με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νέα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ονόματα) 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838200" y="1828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μετονομασία γνωρισμάτων</a:t>
            </a:r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406400" y="3597275"/>
            <a:ext cx="843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ΜΕΓΑΛΗΣ_ΔΙΑΡΚΕΙΑΣ (όνομα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-ταινίας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έτος-παραγωγής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304800" y="30480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71600" y="4572000"/>
            <a:ext cx="7188200" cy="1222375"/>
            <a:chOff x="848" y="2976"/>
            <a:chExt cx="4528" cy="770"/>
          </a:xfrm>
        </p:grpSpPr>
        <p:sp>
          <p:nvSpPr>
            <p:cNvPr id="37899" name="Text Box 8"/>
            <p:cNvSpPr txBox="1">
              <a:spLocks noChangeArrowheads="1"/>
            </p:cNvSpPr>
            <p:nvPr/>
          </p:nvSpPr>
          <p:spPr bwMode="auto">
            <a:xfrm>
              <a:off x="848" y="2976"/>
              <a:ext cx="452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ό</a:t>
              </a:r>
              <a:r>
                <a:rPr lang="el-GR" sz="2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νομα-ταινίας     έτος-παραγωγής</a:t>
              </a: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	 διάρκεια	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Star Wars 	</a:t>
              </a:r>
              <a:r>
                <a:rPr lang="el-GR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n-US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</a:t>
              </a:r>
              <a:r>
                <a:rPr lang="en-US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1997 		 </a:t>
              </a:r>
              <a:r>
                <a:rPr lang="el-GR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n-US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</a:t>
              </a:r>
              <a:r>
                <a:rPr lang="en-US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124 		 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Mighty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Ducks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	   1991 		 </a:t>
              </a:r>
              <a:r>
                <a:rPr lang="el-GR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	   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104		 έγχρωμη</a:t>
              </a:r>
            </a:p>
          </p:txBody>
        </p:sp>
        <p:sp>
          <p:nvSpPr>
            <p:cNvPr id="37900" name="Line 9"/>
            <p:cNvSpPr>
              <a:spLocks noChangeShapeType="1"/>
            </p:cNvSpPr>
            <p:nvPr/>
          </p:nvSpPr>
          <p:spPr bwMode="auto">
            <a:xfrm>
              <a:off x="848" y="321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1" name="Line 10"/>
            <p:cNvSpPr>
              <a:spLocks noChangeShapeType="1"/>
            </p:cNvSpPr>
            <p:nvPr/>
          </p:nvSpPr>
          <p:spPr bwMode="auto">
            <a:xfrm>
              <a:off x="1920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2" name="Line 11"/>
            <p:cNvSpPr>
              <a:spLocks noChangeShapeType="1"/>
            </p:cNvSpPr>
            <p:nvPr/>
          </p:nvSpPr>
          <p:spPr bwMode="auto">
            <a:xfrm>
              <a:off x="3168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3" name="Line 12"/>
            <p:cNvSpPr>
              <a:spLocks noChangeShapeType="1"/>
            </p:cNvSpPr>
            <p:nvPr/>
          </p:nvSpPr>
          <p:spPr bwMode="auto">
            <a:xfrm>
              <a:off x="4016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7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AC479-BC21-41CC-997B-E893E0642E82}" type="slidenum">
              <a:rPr lang="el-GR" altLang="en-US" smtClean="0"/>
              <a:pPr/>
              <a:t>49</a:t>
            </a:fld>
            <a:endParaRPr lang="el-GR" altLang="en-US" dirty="0" smtClean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2545" y="1500569"/>
            <a:ext cx="80389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i="1" dirty="0"/>
              <a:t>τελεστής μετονομασίας</a:t>
            </a:r>
            <a:r>
              <a:rPr lang="el-GR" sz="3600" dirty="0"/>
              <a:t> </a:t>
            </a:r>
            <a:r>
              <a:rPr lang="en-US" sz="3600" dirty="0"/>
              <a:t>(</a:t>
            </a:r>
            <a:r>
              <a:rPr lang="en-US" sz="3600" i="1" dirty="0"/>
              <a:t>rename operator</a:t>
            </a:r>
            <a:r>
              <a:rPr lang="en-US" sz="3600" dirty="0"/>
              <a:t>) </a:t>
            </a:r>
            <a:r>
              <a:rPr lang="el-GR" sz="3600" dirty="0" smtClean="0"/>
              <a:t>συμβολίζεται </a:t>
            </a:r>
            <a:r>
              <a:rPr lang="el-GR" sz="3600" dirty="0"/>
              <a:t>με </a:t>
            </a:r>
            <a:r>
              <a:rPr lang="el-GR" sz="3600" i="1" dirty="0">
                <a:solidFill>
                  <a:schemeClr val="accent6">
                    <a:lumMod val="75000"/>
                  </a:schemeClr>
                </a:solidFill>
              </a:rPr>
              <a:t>ρ</a:t>
            </a:r>
            <a:r>
              <a:rPr lang="el-GR" sz="3600" i="1" dirty="0"/>
              <a:t> </a:t>
            </a:r>
            <a:endParaRPr lang="el-GR" sz="3600" dirty="0"/>
          </a:p>
          <a:p>
            <a:endParaRPr lang="el-GR" sz="3600" dirty="0" smtClean="0"/>
          </a:p>
          <a:p>
            <a:r>
              <a:rPr lang="el-GR" sz="3600" dirty="0" smtClean="0"/>
              <a:t>για </a:t>
            </a:r>
            <a:r>
              <a:rPr lang="el-GR" sz="3600" dirty="0"/>
              <a:t>μια σχέση </a:t>
            </a:r>
            <a:r>
              <a:rPr lang="en-US" sz="3600" dirty="0"/>
              <a:t>R(A</a:t>
            </a:r>
            <a:r>
              <a:rPr lang="en-US" sz="3600" baseline="-25000" dirty="0"/>
              <a:t>1</a:t>
            </a:r>
            <a:r>
              <a:rPr lang="en-US" sz="3600" dirty="0"/>
              <a:t>, A</a:t>
            </a:r>
            <a:r>
              <a:rPr lang="en-US" sz="3600" baseline="-25000" dirty="0"/>
              <a:t>2</a:t>
            </a:r>
            <a:r>
              <a:rPr lang="en-US" sz="3600" dirty="0"/>
              <a:t>, …, A</a:t>
            </a:r>
            <a:r>
              <a:rPr lang="en-US" sz="3600" baseline="-25000" dirty="0"/>
              <a:t>n</a:t>
            </a:r>
            <a:r>
              <a:rPr lang="en-US" sz="3600" dirty="0" smtClean="0"/>
              <a:t>)</a:t>
            </a:r>
            <a:r>
              <a:rPr lang="el-GR" sz="3600" dirty="0" smtClean="0"/>
              <a:t>:</a:t>
            </a:r>
            <a:r>
              <a:rPr lang="en-US" sz="3600" dirty="0" smtClean="0"/>
              <a:t> </a:t>
            </a:r>
            <a:endParaRPr lang="el-GR" sz="3600" dirty="0" smtClean="0"/>
          </a:p>
          <a:p>
            <a:r>
              <a:rPr lang="el-GR" sz="3600" dirty="0" smtClean="0"/>
              <a:t>η </a:t>
            </a:r>
            <a:r>
              <a:rPr lang="el-GR" sz="3600" dirty="0"/>
              <a:t>έκφραση </a:t>
            </a:r>
            <a:r>
              <a:rPr lang="el-GR" sz="3600" dirty="0">
                <a:solidFill>
                  <a:schemeClr val="accent6">
                    <a:lumMod val="75000"/>
                  </a:schemeClr>
                </a:solidFill>
              </a:rPr>
              <a:t>ρ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</a:rPr>
              <a:t>S(B1, B2, …, </a:t>
            </a:r>
            <a:r>
              <a:rPr lang="en-US" sz="3600" baseline="-25000" dirty="0" err="1">
                <a:solidFill>
                  <a:schemeClr val="accent6">
                    <a:lumMod val="75000"/>
                  </a:schemeClr>
                </a:solidFill>
              </a:rPr>
              <a:t>Bn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(R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endParaRPr lang="el-GR" sz="36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sz="3600" dirty="0" smtClean="0"/>
              <a:t>είναι</a:t>
            </a:r>
            <a:r>
              <a:rPr lang="en-US" sz="3600" dirty="0" smtClean="0"/>
              <a:t> </a:t>
            </a:r>
            <a:r>
              <a:rPr lang="el-GR" sz="3600" dirty="0" smtClean="0"/>
              <a:t>ισοδύναμη </a:t>
            </a:r>
            <a:r>
              <a:rPr lang="el-GR" sz="3600" dirty="0"/>
              <a:t>του συμβολισμού </a:t>
            </a:r>
            <a:endParaRPr lang="el-GR" sz="3600" dirty="0" smtClean="0"/>
          </a:p>
          <a:p>
            <a:r>
              <a:rPr lang="en-US" sz="3600" dirty="0" smtClean="0"/>
              <a:t>S(B</a:t>
            </a:r>
            <a:r>
              <a:rPr lang="en-US" sz="3600" baseline="-25000" dirty="0" smtClean="0"/>
              <a:t>1</a:t>
            </a:r>
            <a:r>
              <a:rPr lang="en-US" sz="3600" dirty="0"/>
              <a:t>, B</a:t>
            </a:r>
            <a:r>
              <a:rPr lang="en-US" sz="3600" baseline="-25000" dirty="0"/>
              <a:t>2</a:t>
            </a:r>
            <a:r>
              <a:rPr lang="en-US" sz="3600" dirty="0"/>
              <a:t>, … </a:t>
            </a:r>
            <a:r>
              <a:rPr lang="en-US" sz="3600" dirty="0" err="1"/>
              <a:t>B</a:t>
            </a:r>
            <a:r>
              <a:rPr lang="en-US" sz="3600" baseline="-25000" dirty="0" err="1"/>
              <a:t>n</a:t>
            </a:r>
            <a:r>
              <a:rPr lang="en-US" sz="3600" dirty="0"/>
              <a:t>) ⟵ R(A</a:t>
            </a:r>
            <a:r>
              <a:rPr lang="en-US" sz="3600" baseline="-25000" dirty="0"/>
              <a:t>1</a:t>
            </a:r>
            <a:r>
              <a:rPr lang="en-US" sz="3600" dirty="0"/>
              <a:t>, A</a:t>
            </a:r>
            <a:r>
              <a:rPr lang="en-US" sz="3600" baseline="-25000" dirty="0"/>
              <a:t>2</a:t>
            </a:r>
            <a:r>
              <a:rPr lang="en-US" sz="3600" dirty="0"/>
              <a:t>, …, A</a:t>
            </a:r>
            <a:r>
              <a:rPr lang="en-US" sz="3600" baseline="-25000" dirty="0"/>
              <a:t>n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3198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808C99-6DAA-464D-87B5-3CC9ED4D344D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533400" y="2819400"/>
            <a:ext cx="830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endParaRPr lang="en-US" sz="2100">
              <a:latin typeface="Comic Sans MS" pitchFamily="66" charset="0"/>
            </a:endParaRPr>
          </a:p>
        </p:txBody>
      </p:sp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533400" y="1549400"/>
            <a:ext cx="81915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 != Γλώσσες Προγραμματισμού!</a:t>
            </a: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endParaRPr lang="el-GR" sz="28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801687" lvl="1" indent="-4572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Δεν  αναμένεται να  είναι “</a:t>
            </a:r>
            <a:r>
              <a:rPr lang="el-GR" sz="28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Turing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complete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”.</a:t>
            </a:r>
          </a:p>
          <a:p>
            <a:pPr marL="801687" lvl="1" indent="-4572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Δεν αναμένεται να χρησιμοποιηθούν για “περίπλοκους υπολογισμούς”.</a:t>
            </a:r>
          </a:p>
          <a:p>
            <a:pPr marL="801687" lvl="1" indent="-4572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Υποστηρίζουν </a:t>
            </a:r>
            <a:r>
              <a:rPr lang="el-GR" sz="28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εύκολη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και </a:t>
            </a:r>
            <a:r>
              <a:rPr lang="el-GR" sz="28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αποδοτική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προσπέλαση σε </a:t>
            </a:r>
            <a:r>
              <a:rPr lang="el-GR" sz="28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μεγάλα σύνολα δεδομένων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lang="el-GR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Γλώσσες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63C32-7B51-4EFB-A0A5-52573E998004}" type="slidenum">
              <a:rPr lang="el-GR" altLang="en-US" smtClean="0"/>
              <a:pPr/>
              <a:t>50</a:t>
            </a:fld>
            <a:endParaRPr lang="el-GR" altLang="en-US" smtClean="0"/>
          </a:p>
        </p:txBody>
      </p:sp>
      <p:sp>
        <p:nvSpPr>
          <p:cNvPr id="59398" name="Text Box 4"/>
          <p:cNvSpPr txBox="1">
            <a:spLocks noChangeArrowheads="1"/>
          </p:cNvSpPr>
          <p:nvPr/>
        </p:nvSpPr>
        <p:spPr bwMode="auto">
          <a:xfrm>
            <a:off x="401865" y="3373146"/>
            <a:ext cx="84978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τουλάχιστον μια πίτσα που έχει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Τις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πίτσες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συστατικά.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ένα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συστατικό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περισσότερα από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δύο </a:t>
            </a:r>
            <a:r>
              <a:rPr lang="en-US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δηλαδή, τουλάχιστον τρία) διαφορετικά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συστατικά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 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συστατικά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9399" name="Text Box 3"/>
          <p:cNvSpPr txBox="1">
            <a:spLocks noChangeArrowheads="1"/>
          </p:cNvSpPr>
          <p:nvPr/>
        </p:nvSpPr>
        <p:spPr bwMode="auto">
          <a:xfrm>
            <a:off x="1148832" y="142868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3655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D058A0-6848-4400-864D-B5FF4699A2F9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sp>
        <p:nvSpPr>
          <p:cNvPr id="60421" name="Text Box 3"/>
          <p:cNvSpPr txBox="1">
            <a:spLocks noChangeArrowheads="1"/>
          </p:cNvSpPr>
          <p:nvPr/>
        </p:nvSpPr>
        <p:spPr bwMode="auto">
          <a:xfrm>
            <a:off x="190500" y="434975"/>
            <a:ext cx="201295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</a:t>
            </a:r>
            <a:r>
              <a:rPr lang="en-US" sz="1000" b="1" dirty="0" smtClean="0"/>
              <a:t>	</a:t>
            </a:r>
            <a:r>
              <a:rPr lang="el-GR" sz="1000" b="1" dirty="0" smtClean="0"/>
              <a:t>ΣΥΣΤΑΤΙΚΟ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 smtClean="0"/>
              <a:t>Χαβάη	</a:t>
            </a:r>
            <a:r>
              <a:rPr lang="el-GR" sz="1000" b="1" dirty="0"/>
              <a:t>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</a:t>
            </a:r>
            <a:r>
              <a:rPr lang="el-GR" sz="1000" b="1" dirty="0" smtClean="0"/>
              <a:t>	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 smtClean="0"/>
              <a:t>Σπέσιαλ	</a:t>
            </a:r>
            <a:r>
              <a:rPr lang="el-GR" sz="1000" b="1" dirty="0"/>
              <a:t>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</a:t>
            </a:r>
            <a:r>
              <a:rPr lang="el-GR" sz="1000" b="1" dirty="0" smtClean="0"/>
              <a:t>	μπέικον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</a:t>
            </a:r>
            <a:r>
              <a:rPr lang="el-GR" sz="1000" b="1" dirty="0" smtClean="0"/>
              <a:t>	μανιτάρι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ελιά</a:t>
            </a:r>
          </a:p>
        </p:txBody>
      </p:sp>
      <p:sp>
        <p:nvSpPr>
          <p:cNvPr id="60422" name="Text Box 4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τουλάχιστον δύο διαφορετικά συστατικά</a:t>
            </a:r>
          </a:p>
        </p:txBody>
      </p:sp>
      <p:sp>
        <p:nvSpPr>
          <p:cNvPr id="60423" name="Text Box 5"/>
          <p:cNvSpPr txBox="1">
            <a:spLocks noChangeArrowheads="1"/>
          </p:cNvSpPr>
          <p:nvPr/>
        </p:nvSpPr>
        <p:spPr bwMode="auto">
          <a:xfrm>
            <a:off x="2006600" y="1760538"/>
            <a:ext cx="6556375" cy="436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 smtClean="0"/>
              <a:t>Ο1</a:t>
            </a:r>
            <a:r>
              <a:rPr lang="el-GR" sz="1000" b="1" dirty="0"/>
              <a:t>		</a:t>
            </a:r>
            <a:r>
              <a:rPr lang="el-GR" sz="1000" b="1" dirty="0" smtClean="0"/>
              <a:t>       	Σ1</a:t>
            </a:r>
            <a:r>
              <a:rPr lang="el-GR" sz="1000" b="1" dirty="0"/>
              <a:t>		</a:t>
            </a:r>
            <a:r>
              <a:rPr lang="el-GR" sz="1000" b="1" dirty="0" smtClean="0"/>
              <a:t>	Ο2</a:t>
            </a:r>
            <a:r>
              <a:rPr lang="el-GR" sz="1000" b="1" dirty="0"/>
              <a:t>	</a:t>
            </a:r>
            <a:r>
              <a:rPr lang="el-GR" sz="1000" b="1" dirty="0" smtClean="0"/>
              <a:t>	Σ2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</a:t>
            </a: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</a:t>
            </a: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Χαβάη		</a:t>
            </a:r>
            <a:r>
              <a:rPr lang="el-GR" sz="1000" b="1" dirty="0" smtClean="0"/>
              <a:t>ανανάς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Χαβάη		</a:t>
            </a:r>
            <a:r>
              <a:rPr lang="el-GR" sz="1000" b="1" dirty="0" smtClean="0"/>
              <a:t>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ζαμπόν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ελιά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 algn="ctr">
              <a:spcBef>
                <a:spcPct val="50000"/>
              </a:spcBef>
            </a:pPr>
            <a:r>
              <a:rPr lang="en-US" sz="1000" b="1" dirty="0"/>
              <a:t>…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	ελιά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Χαβάη</a:t>
            </a:r>
            <a:r>
              <a:rPr lang="el-GR" sz="1000" b="1" dirty="0"/>
              <a:t>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	ελιά		</a:t>
            </a:r>
            <a:r>
              <a:rPr lang="el-GR" sz="1000" b="1" dirty="0" smtClean="0"/>
              <a:t>	Χαβάη</a:t>
            </a:r>
            <a:r>
              <a:rPr lang="el-GR" sz="1000" b="1" dirty="0"/>
              <a:t>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Σπέσιαλ</a:t>
            </a:r>
            <a:r>
              <a:rPr lang="el-GR" sz="1000" b="1" dirty="0"/>
              <a:t>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Σπέσιαλ</a:t>
            </a:r>
            <a:r>
              <a:rPr lang="el-GR" sz="1000" b="1" dirty="0"/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Σπέσιαλ</a:t>
            </a:r>
            <a:r>
              <a:rPr lang="el-GR" sz="1000" b="1" dirty="0"/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Ελληνική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17D8FA-D6DA-435F-B136-D85D672C3EEC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68538" y="1628775"/>
            <a:ext cx="4505325" cy="396875"/>
            <a:chOff x="762" y="1680"/>
            <a:chExt cx="2838" cy="250"/>
          </a:xfrm>
        </p:grpSpPr>
        <p:sp>
          <p:nvSpPr>
            <p:cNvPr id="63503" name="Text Box 4"/>
            <p:cNvSpPr txBox="1">
              <a:spLocks noChangeArrowheads="1"/>
            </p:cNvSpPr>
            <p:nvPr/>
          </p:nvSpPr>
          <p:spPr bwMode="auto">
            <a:xfrm>
              <a:off x="762" y="1680"/>
              <a:ext cx="28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</a:t>
              </a:r>
              <a:r>
                <a:rPr lang="en-US" sz="2000" b="1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R(Z</a:t>
              </a:r>
              <a:r>
                <a:rPr lang="en-US" sz="2000" b="1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) </a:t>
              </a:r>
              <a:r>
                <a:rPr lang="en-US" sz="2000" b="1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	     </a:t>
              </a:r>
              <a:r>
                <a:rPr lang="en-US" sz="2000" b="1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S(X),   </a:t>
              </a:r>
              <a:r>
                <a:rPr lang="en-US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X </a:t>
              </a:r>
              <a:r>
                <a:rPr lang="en-US" sz="2000" dirty="0">
                  <a:latin typeface="Calibri" pitchFamily="34" charset="0"/>
                  <a:ea typeface="Calibri" pitchFamily="34" charset="0"/>
                  <a:cs typeface="Calibri" pitchFamily="34" charset="0"/>
                  <a:sym typeface="Symbol" pitchFamily="18" charset="2"/>
                </a:rPr>
                <a:t> Z </a:t>
              </a:r>
              <a:endParaRPr lang="el-GR" sz="20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344" y="1745"/>
              <a:ext cx="150" cy="106"/>
              <a:chOff x="2256" y="2744"/>
              <a:chExt cx="384" cy="374"/>
            </a:xfrm>
          </p:grpSpPr>
          <p:sp>
            <p:nvSpPr>
              <p:cNvPr id="63505" name="Oval 6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506" name="Oval 7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507" name="Line 8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3495" name="Text Box 9"/>
          <p:cNvSpPr txBox="1">
            <a:spLocks noChangeArrowheads="1"/>
          </p:cNvSpPr>
          <p:nvPr/>
        </p:nvSpPr>
        <p:spPr bwMode="auto">
          <a:xfrm>
            <a:off x="468313" y="2060575"/>
            <a:ext cx="84328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είναι μια καινούργια σχέση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Q(Y)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Y = Z - X και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Q(Y)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ανν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[Y] = t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endParaRPr lang="en-US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1">
                <a:solidFill>
                  <a:srgbClr val="CC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S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[X] = 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[Y]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= t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3496" name="Text Box 10"/>
          <p:cNvSpPr txBox="1">
            <a:spLocks noChangeArrowheads="1"/>
          </p:cNvSpPr>
          <p:nvPr/>
        </p:nvSpPr>
        <p:spPr bwMode="auto">
          <a:xfrm>
            <a:off x="323850" y="3933825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αναλογία με τη διαίρεση ακεραίων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348038" y="5013325"/>
            <a:ext cx="238125" cy="168275"/>
            <a:chOff x="2256" y="2744"/>
            <a:chExt cx="384" cy="374"/>
          </a:xfrm>
        </p:grpSpPr>
        <p:sp>
          <p:nvSpPr>
            <p:cNvPr id="63500" name="Oval 12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1" name="Oval 13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2" name="Line 14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3498" name="Text Box 15"/>
          <p:cNvSpPr txBox="1">
            <a:spLocks noChangeArrowheads="1"/>
          </p:cNvSpPr>
          <p:nvPr/>
        </p:nvSpPr>
        <p:spPr bwMode="auto">
          <a:xfrm>
            <a:off x="539750" y="4437063"/>
            <a:ext cx="8432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διαίρεση ακεραίων: 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 / S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τέτοιο ώστε: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* S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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 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δι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αίρεση σχέσεων:     R               S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τέτοιο ώστε  ...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0850" y="5469808"/>
            <a:ext cx="756126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l-GR" sz="2000" i="1" dirty="0" smtClean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</a:t>
            </a:r>
            <a:r>
              <a:rPr lang="el-GR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απλά λόγια, τις </a:t>
            </a:r>
            <a:r>
              <a:rPr lang="el-GR" sz="2000" i="1" dirty="0" err="1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l-GR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-πλειάδες </a:t>
            </a:r>
            <a:r>
              <a:rPr lang="el-GR" sz="2000" i="1" dirty="0" smtClean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Ζ της </a:t>
            </a:r>
            <a:r>
              <a:rPr lang="en-US" sz="2000" i="1" dirty="0" smtClean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 </a:t>
            </a:r>
            <a:r>
              <a:rPr lang="el-GR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εμφανίζονται με όλες τις τιμές της </a:t>
            </a:r>
            <a:r>
              <a:rPr lang="en-US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2000" i="1" dirty="0">
              <a:solidFill>
                <a:srgbClr val="6666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50850" y="-6657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95A8D2-1E2F-48FC-B24F-C8656E4B9170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sp>
        <p:nvSpPr>
          <p:cNvPr id="64517" name="Text Box 2"/>
          <p:cNvSpPr txBox="1">
            <a:spLocks noChangeArrowheads="1"/>
          </p:cNvSpPr>
          <p:nvPr/>
        </p:nvSpPr>
        <p:spPr bwMode="auto">
          <a:xfrm>
            <a:off x="4276725" y="3475038"/>
            <a:ext cx="3190875" cy="396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4519" name="Text Box 4"/>
          <p:cNvSpPr txBox="1">
            <a:spLocks noChangeArrowheads="1"/>
          </p:cNvSpPr>
          <p:nvPr/>
        </p:nvSpPr>
        <p:spPr bwMode="auto">
          <a:xfrm>
            <a:off x="2670175" y="218281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 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733675" y="3078163"/>
            <a:ext cx="533400" cy="1311275"/>
            <a:chOff x="720" y="2592"/>
            <a:chExt cx="336" cy="826"/>
          </a:xfrm>
        </p:grpSpPr>
        <p:sp>
          <p:nvSpPr>
            <p:cNvPr id="64550" name="Text Box 6"/>
            <p:cNvSpPr txBox="1">
              <a:spLocks noChangeArrowheads="1"/>
            </p:cNvSpPr>
            <p:nvPr/>
          </p:nvSpPr>
          <p:spPr bwMode="auto">
            <a:xfrm>
              <a:off x="720" y="2592"/>
              <a:ext cx="33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99FF"/>
                  </a:solidFill>
                  <a:latin typeface="Times New Roman" pitchFamily="18" charset="0"/>
                </a:rPr>
                <a:t>b</a:t>
              </a:r>
              <a:r>
                <a:rPr lang="en-US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 b="1">
                <a:solidFill>
                  <a:srgbClr val="0099FF"/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n-US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  <a:endParaRPr lang="el-GR" sz="2000" b="1">
                <a:solidFill>
                  <a:srgbClr val="00CC66"/>
                </a:solidFill>
                <a:latin typeface="Times New Roman" pitchFamily="18" charset="0"/>
              </a:endParaRPr>
            </a:p>
          </p:txBody>
        </p:sp>
        <p:sp>
          <p:nvSpPr>
            <p:cNvPr id="64551" name="Line 7"/>
            <p:cNvSpPr>
              <a:spLocks noChangeShapeType="1"/>
            </p:cNvSpPr>
            <p:nvPr/>
          </p:nvSpPr>
          <p:spPr bwMode="auto">
            <a:xfrm>
              <a:off x="720" y="284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1" name="Text Box 8"/>
          <p:cNvSpPr txBox="1">
            <a:spLocks noChangeArrowheads="1"/>
          </p:cNvSpPr>
          <p:nvPr/>
        </p:nvSpPr>
        <p:spPr bwMode="auto">
          <a:xfrm>
            <a:off x="330200" y="1905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27088" y="1773238"/>
            <a:ext cx="2209800" cy="3140075"/>
            <a:chOff x="1296" y="1872"/>
            <a:chExt cx="1392" cy="1978"/>
          </a:xfrm>
        </p:grpSpPr>
        <p:sp>
          <p:nvSpPr>
            <p:cNvPr id="64547" name="Text Box 10"/>
            <p:cNvSpPr txBox="1">
              <a:spLocks noChangeArrowheads="1"/>
            </p:cNvSpPr>
            <p:nvPr/>
          </p:nvSpPr>
          <p:spPr bwMode="auto">
            <a:xfrm>
              <a:off x="1296" y="1872"/>
              <a:ext cx="1392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B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b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b</a:t>
              </a:r>
              <a:r>
                <a:rPr lang="en-US" sz="2000" baseline="-25000">
                  <a:latin typeface="Times New Roman" pitchFamily="18" charset="0"/>
                </a:rPr>
                <a:t>3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</a:t>
              </a:r>
              <a:r>
                <a:rPr lang="el-GR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2 </a:t>
              </a:r>
              <a:r>
                <a:rPr lang="el-GR" sz="2000">
                  <a:latin typeface="Times New Roman" pitchFamily="18" charset="0"/>
                </a:rPr>
                <a:t>  </a:t>
              </a:r>
              <a:r>
                <a:rPr lang="el-GR" sz="2000" b="1">
                  <a:solidFill>
                    <a:srgbClr val="0099FF"/>
                  </a:solidFill>
                  <a:latin typeface="Times New Roman" pitchFamily="18" charset="0"/>
                </a:rPr>
                <a:t> b</a:t>
              </a:r>
              <a:r>
                <a:rPr lang="el-GR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2  </a:t>
              </a:r>
              <a:r>
                <a:rPr lang="el-GR" sz="2000">
                  <a:latin typeface="Times New Roman" pitchFamily="18" charset="0"/>
                </a:rPr>
                <a:t>   </a:t>
              </a:r>
              <a:r>
                <a:rPr lang="el-GR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3</a:t>
              </a:r>
              <a:r>
                <a:rPr lang="el-GR" sz="2000">
                  <a:latin typeface="Times New Roman" pitchFamily="18" charset="0"/>
                </a:rPr>
                <a:t>     </a:t>
              </a:r>
              <a:r>
                <a:rPr lang="el-GR" sz="2000" b="1">
                  <a:solidFill>
                    <a:srgbClr val="0099FF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 b="1">
                <a:solidFill>
                  <a:srgbClr val="0099FF"/>
                </a:solidFill>
                <a:latin typeface="Times New Roman" pitchFamily="18" charset="0"/>
              </a:endParaRPr>
            </a:p>
          </p:txBody>
        </p:sp>
        <p:sp>
          <p:nvSpPr>
            <p:cNvPr id="64548" name="Line 11"/>
            <p:cNvSpPr>
              <a:spLocks noChangeShapeType="1"/>
            </p:cNvSpPr>
            <p:nvPr/>
          </p:nvSpPr>
          <p:spPr bwMode="auto">
            <a:xfrm>
              <a:off x="1296" y="211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9" name="Line 12"/>
            <p:cNvSpPr>
              <a:spLocks noChangeShapeType="1"/>
            </p:cNvSpPr>
            <p:nvPr/>
          </p:nvSpPr>
          <p:spPr bwMode="auto">
            <a:xfrm>
              <a:off x="1536" y="1872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3" name="Text Box 13"/>
          <p:cNvSpPr txBox="1">
            <a:spLocks noChangeArrowheads="1"/>
          </p:cNvSpPr>
          <p:nvPr/>
        </p:nvSpPr>
        <p:spPr bwMode="auto">
          <a:xfrm>
            <a:off x="7908925" y="26812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000" b="1">
              <a:latin typeface="Times New Roman" pitchFamily="18" charset="0"/>
            </a:endParaRPr>
          </a:p>
        </p:txBody>
      </p:sp>
      <p:sp>
        <p:nvSpPr>
          <p:cNvPr id="64524" name="Text Box 14"/>
          <p:cNvSpPr txBox="1">
            <a:spLocks noChangeArrowheads="1"/>
          </p:cNvSpPr>
          <p:nvPr/>
        </p:nvSpPr>
        <p:spPr bwMode="auto">
          <a:xfrm>
            <a:off x="3924300" y="3992563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Q(Υ)?</a:t>
            </a:r>
          </a:p>
        </p:txBody>
      </p:sp>
      <p:sp>
        <p:nvSpPr>
          <p:cNvPr id="64525" name="Text Box 15"/>
          <p:cNvSpPr txBox="1">
            <a:spLocks noChangeArrowheads="1"/>
          </p:cNvSpPr>
          <p:nvPr/>
        </p:nvSpPr>
        <p:spPr bwMode="auto">
          <a:xfrm>
            <a:off x="4495800" y="3429000"/>
            <a:ext cx="3819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Z</a:t>
            </a:r>
            <a:r>
              <a:rPr lang="en-US" sz="2000" b="1" dirty="0">
                <a:latin typeface="Times New Roman" pitchFamily="18" charset="0"/>
              </a:rPr>
              <a:t>) 	     S(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2000" b="1" dirty="0">
                <a:latin typeface="Times New Roman" pitchFamily="18" charset="0"/>
              </a:rPr>
              <a:t>),   </a:t>
            </a:r>
            <a:r>
              <a:rPr lang="en-US" sz="2000" dirty="0">
                <a:latin typeface="Times New Roman" pitchFamily="18" charset="0"/>
              </a:rPr>
              <a:t>X 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 Z </a:t>
            </a:r>
            <a:endParaRPr lang="el-GR" sz="2000" dirty="0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00600" y="2057400"/>
            <a:ext cx="238125" cy="168275"/>
            <a:chOff x="2256" y="2744"/>
            <a:chExt cx="384" cy="374"/>
          </a:xfrm>
        </p:grpSpPr>
        <p:sp>
          <p:nvSpPr>
            <p:cNvPr id="64544" name="Oval 1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5" name="Oval 1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6" name="Line 1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4495800" y="2743200"/>
            <a:ext cx="2971800" cy="636588"/>
            <a:chOff x="2544" y="2026"/>
            <a:chExt cx="1872" cy="401"/>
          </a:xfrm>
        </p:grpSpPr>
        <p:sp>
          <p:nvSpPr>
            <p:cNvPr id="64540" name="Text Box 21"/>
            <p:cNvSpPr txBox="1">
              <a:spLocks noChangeArrowheads="1"/>
            </p:cNvSpPr>
            <p:nvPr/>
          </p:nvSpPr>
          <p:spPr bwMode="auto">
            <a:xfrm>
              <a:off x="2544" y="2026"/>
              <a:ext cx="12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Ζ = {Α, Β}</a:t>
              </a:r>
            </a:p>
          </p:txBody>
        </p:sp>
        <p:sp>
          <p:nvSpPr>
            <p:cNvPr id="64541" name="Text Box 22"/>
            <p:cNvSpPr txBox="1">
              <a:spLocks noChangeArrowheads="1"/>
            </p:cNvSpPr>
            <p:nvPr/>
          </p:nvSpPr>
          <p:spPr bwMode="auto">
            <a:xfrm>
              <a:off x="3456" y="2026"/>
              <a:ext cx="9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Χ = {</a:t>
              </a:r>
              <a:r>
                <a:rPr lang="en-US" sz="2000" b="1">
                  <a:latin typeface="Times New Roman" pitchFamily="18" charset="0"/>
                </a:rPr>
                <a:t>B</a:t>
              </a:r>
              <a:r>
                <a:rPr lang="el-GR" sz="2000" b="1">
                  <a:latin typeface="Times New Roman" pitchFamily="18" charset="0"/>
                </a:rPr>
                <a:t>}</a:t>
              </a:r>
            </a:p>
          </p:txBody>
        </p:sp>
        <p:sp>
          <p:nvSpPr>
            <p:cNvPr id="64542" name="Line 23"/>
            <p:cNvSpPr>
              <a:spLocks noChangeShapeType="1"/>
            </p:cNvSpPr>
            <p:nvPr/>
          </p:nvSpPr>
          <p:spPr bwMode="auto">
            <a:xfrm flipV="1">
              <a:off x="2880" y="2276"/>
              <a:ext cx="0" cy="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3" name="Line 24"/>
            <p:cNvSpPr>
              <a:spLocks noChangeShapeType="1"/>
            </p:cNvSpPr>
            <p:nvPr/>
          </p:nvSpPr>
          <p:spPr bwMode="auto">
            <a:xfrm flipV="1">
              <a:off x="3600" y="2211"/>
              <a:ext cx="144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8" name="Text Box 25"/>
          <p:cNvSpPr txBox="1">
            <a:spLocks noChangeArrowheads="1"/>
          </p:cNvSpPr>
          <p:nvPr/>
        </p:nvSpPr>
        <p:spPr bwMode="auto">
          <a:xfrm>
            <a:off x="6410325" y="4489450"/>
            <a:ext cx="214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Υ = {</a:t>
            </a:r>
            <a:r>
              <a:rPr lang="en-US" sz="2000" b="1">
                <a:latin typeface="Times New Roman" pitchFamily="18" charset="0"/>
              </a:rPr>
              <a:t>A</a:t>
            </a:r>
            <a:r>
              <a:rPr lang="el-GR" sz="2000" b="1">
                <a:latin typeface="Times New Roman" pitchFamily="18" charset="0"/>
              </a:rPr>
              <a:t>}</a:t>
            </a:r>
          </a:p>
        </p:txBody>
      </p:sp>
      <p:sp>
        <p:nvSpPr>
          <p:cNvPr id="64529" name="Text Box 26"/>
          <p:cNvSpPr txBox="1">
            <a:spLocks noChangeArrowheads="1"/>
          </p:cNvSpPr>
          <p:nvPr/>
        </p:nvSpPr>
        <p:spPr bwMode="auto">
          <a:xfrm>
            <a:off x="5029200" y="448945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Υ = Ζ - Χ</a:t>
            </a:r>
          </a:p>
        </p:txBody>
      </p:sp>
      <p:sp>
        <p:nvSpPr>
          <p:cNvPr id="64530" name="Text Box 27"/>
          <p:cNvSpPr txBox="1">
            <a:spLocks noChangeArrowheads="1"/>
          </p:cNvSpPr>
          <p:nvPr/>
        </p:nvSpPr>
        <p:spPr bwMode="auto">
          <a:xfrm>
            <a:off x="3749675" y="5084763"/>
            <a:ext cx="47942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  </a:t>
            </a:r>
            <a:r>
              <a:rPr lang="el-GR" sz="2000">
                <a:latin typeface="Times New Roman" pitchFamily="18" charset="0"/>
              </a:rPr>
              <a:t>Q</a:t>
            </a:r>
            <a:r>
              <a:rPr lang="en-US" sz="2000" b="1">
                <a:latin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sym typeface="Symbol" pitchFamily="18" charset="2"/>
              </a:rPr>
              <a:t>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l-GR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 </a:t>
            </a:r>
            <a:r>
              <a:rPr lang="en-US" sz="2000">
                <a:latin typeface="Times New Roman" pitchFamily="18" charset="0"/>
              </a:rPr>
              <a:t>R</a:t>
            </a:r>
            <a:r>
              <a:rPr lang="el-GR" sz="2000" b="1">
                <a:latin typeface="Times New Roman" pitchFamily="18" charset="0"/>
              </a:rPr>
              <a:t>, 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l-GR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[Y] =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t</a:t>
            </a:r>
            <a:endParaRPr lang="el-GR" sz="2000" b="1">
              <a:solidFill>
                <a:srgbClr val="CC0000"/>
              </a:solidFill>
              <a:latin typeface="Times New Roman" pitchFamily="18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  <a:sym typeface="Symbol" pitchFamily="18" charset="2"/>
              </a:rPr>
              <a:t>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400" baseline="-25000">
                <a:latin typeface="Times New Roman" pitchFamily="18" charset="0"/>
              </a:rPr>
              <a:t>S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>
                <a:latin typeface="Times New Roman" pitchFamily="18" charset="0"/>
              </a:rPr>
              <a:t> S</a:t>
            </a:r>
            <a:r>
              <a:rPr lang="el-GR" sz="2000">
                <a:latin typeface="Times New Roman" pitchFamily="18" charset="0"/>
              </a:rPr>
              <a:t>,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sym typeface="Symbol" pitchFamily="18" charset="2"/>
              </a:rPr>
              <a:t>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4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>
                <a:latin typeface="Times New Roman" pitchFamily="18" charset="0"/>
              </a:rPr>
              <a:t>R,  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[X] = t</a:t>
            </a:r>
            <a:r>
              <a:rPr lang="en-US" sz="2400" baseline="-25000">
                <a:latin typeface="Times New Roman" pitchFamily="18" charset="0"/>
              </a:rPr>
              <a:t>S</a:t>
            </a:r>
            <a:r>
              <a:rPr lang="en-US" sz="2000">
                <a:latin typeface="Times New Roman" pitchFamily="18" charset="0"/>
              </a:rPr>
              <a:t>  </a:t>
            </a:r>
            <a:r>
              <a:rPr lang="el-GR" sz="2000">
                <a:latin typeface="Times New Roman" pitchFamily="18" charset="0"/>
              </a:rPr>
              <a:t>και</a:t>
            </a:r>
            <a:r>
              <a:rPr lang="en-US" sz="2000">
                <a:latin typeface="Times New Roman" pitchFamily="18" charset="0"/>
              </a:rPr>
              <a:t> 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[Y]</a:t>
            </a:r>
            <a:r>
              <a:rPr lang="en-US" sz="2000" b="1">
                <a:latin typeface="Times New Roman" pitchFamily="18" charset="0"/>
              </a:rPr>
              <a:t> =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t</a:t>
            </a:r>
            <a:endParaRPr lang="el-GR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64531" name="Text Box 28"/>
          <p:cNvSpPr txBox="1">
            <a:spLocks noChangeArrowheads="1"/>
          </p:cNvSpPr>
          <p:nvPr/>
        </p:nvSpPr>
        <p:spPr bwMode="auto">
          <a:xfrm>
            <a:off x="4276725" y="194151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           S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5334000" y="3581400"/>
            <a:ext cx="238125" cy="168275"/>
            <a:chOff x="2256" y="2744"/>
            <a:chExt cx="384" cy="374"/>
          </a:xfrm>
        </p:grpSpPr>
        <p:sp>
          <p:nvSpPr>
            <p:cNvPr id="64537" name="Oval 30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8" name="Oval 31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9" name="Line 32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33" name="Text Box 33"/>
          <p:cNvSpPr txBox="1">
            <a:spLocks noChangeArrowheads="1"/>
          </p:cNvSpPr>
          <p:nvPr/>
        </p:nvSpPr>
        <p:spPr bwMode="auto">
          <a:xfrm>
            <a:off x="2216150" y="4687888"/>
            <a:ext cx="906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4534" name="Text Box 34"/>
          <p:cNvSpPr txBox="1">
            <a:spLocks noChangeArrowheads="1"/>
          </p:cNvSpPr>
          <p:nvPr/>
        </p:nvSpPr>
        <p:spPr bwMode="auto">
          <a:xfrm>
            <a:off x="2339975" y="4489450"/>
            <a:ext cx="927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Q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64535" name="Text Box 35"/>
          <p:cNvSpPr txBox="1">
            <a:spLocks noChangeArrowheads="1"/>
          </p:cNvSpPr>
          <p:nvPr/>
        </p:nvSpPr>
        <p:spPr bwMode="auto">
          <a:xfrm>
            <a:off x="2484438" y="5084763"/>
            <a:ext cx="7826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a</a:t>
            </a:r>
            <a:r>
              <a:rPr lang="en-US" sz="2000" baseline="-25000">
                <a:latin typeface="Times New Roman" pitchFamily="18" charset="0"/>
              </a:rPr>
              <a:t>2</a:t>
            </a:r>
            <a:endParaRPr lang="el-GR" sz="2000" baseline="-25000">
              <a:latin typeface="Times New Roman" pitchFamily="18" charset="0"/>
            </a:endParaRPr>
          </a:p>
        </p:txBody>
      </p:sp>
      <p:sp>
        <p:nvSpPr>
          <p:cNvPr id="64536" name="Line 36"/>
          <p:cNvSpPr>
            <a:spLocks noChangeShapeType="1"/>
          </p:cNvSpPr>
          <p:nvPr/>
        </p:nvSpPr>
        <p:spPr bwMode="auto">
          <a:xfrm>
            <a:off x="2484438" y="54451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87E3E5-D8F2-477A-A750-992BA809F8B4}" type="slidenum">
              <a:rPr lang="el-GR" altLang="en-US" smtClean="0"/>
              <a:pPr/>
              <a:t>54</a:t>
            </a:fld>
            <a:endParaRPr lang="el-GR" altLang="en-US" smtClean="0"/>
          </a:p>
        </p:txBody>
      </p:sp>
      <p:sp>
        <p:nvSpPr>
          <p:cNvPr id="65542" name="Text Box 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665788" y="2032000"/>
            <a:ext cx="238125" cy="168275"/>
            <a:chOff x="2256" y="2744"/>
            <a:chExt cx="384" cy="374"/>
          </a:xfrm>
        </p:grpSpPr>
        <p:sp>
          <p:nvSpPr>
            <p:cNvPr id="65551" name="Oval 6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2" name="Oval 7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3" name="Line 8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5544" name="Text Box 9"/>
          <p:cNvSpPr txBox="1">
            <a:spLocks noChangeArrowheads="1"/>
          </p:cNvSpPr>
          <p:nvPr/>
        </p:nvSpPr>
        <p:spPr bwMode="auto">
          <a:xfrm>
            <a:off x="5221288" y="1916113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</a:t>
            </a:r>
            <a:r>
              <a:rPr lang="el-GR" sz="2000" b="1" dirty="0" smtClean="0">
                <a:latin typeface="Times New Roman" pitchFamily="18" charset="0"/>
              </a:rPr>
              <a:t>   </a:t>
            </a: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5545" name="Text Box 10"/>
          <p:cNvSpPr txBox="1">
            <a:spLocks noChangeArrowheads="1"/>
          </p:cNvSpPr>
          <p:nvPr/>
        </p:nvSpPr>
        <p:spPr bwMode="auto">
          <a:xfrm>
            <a:off x="1116013" y="2312988"/>
            <a:ext cx="3302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	C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	c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	c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5546" name="Line 11"/>
          <p:cNvSpPr>
            <a:spLocks noChangeShapeType="1"/>
          </p:cNvSpPr>
          <p:nvPr/>
        </p:nvSpPr>
        <p:spPr bwMode="auto">
          <a:xfrm>
            <a:off x="1116013" y="3043238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5547" name="Text Box 12"/>
          <p:cNvSpPr txBox="1">
            <a:spLocks noChangeArrowheads="1"/>
          </p:cNvSpPr>
          <p:nvPr/>
        </p:nvSpPr>
        <p:spPr bwMode="auto">
          <a:xfrm>
            <a:off x="6157913" y="2682875"/>
            <a:ext cx="1247775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3</a:t>
            </a:r>
            <a:endParaRPr lang="el-GR" sz="1600" baseline="-25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5548" name="Line 13"/>
          <p:cNvSpPr>
            <a:spLocks noChangeShapeType="1"/>
          </p:cNvSpPr>
          <p:nvPr/>
        </p:nvSpPr>
        <p:spPr bwMode="auto">
          <a:xfrm>
            <a:off x="6156325" y="3429000"/>
            <a:ext cx="37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5549" name="Text Box 16"/>
          <p:cNvSpPr txBox="1">
            <a:spLocks noChangeArrowheads="1"/>
          </p:cNvSpPr>
          <p:nvPr/>
        </p:nvSpPr>
        <p:spPr bwMode="auto">
          <a:xfrm>
            <a:off x="4068763" y="2611438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Παράδειγμα</a:t>
            </a:r>
          </a:p>
        </p:txBody>
      </p:sp>
      <p:sp>
        <p:nvSpPr>
          <p:cNvPr id="65550" name="Text Box 20"/>
          <p:cNvSpPr txBox="1">
            <a:spLocks noChangeArrowheads="1"/>
          </p:cNvSpPr>
          <p:nvPr/>
        </p:nvSpPr>
        <p:spPr bwMode="auto">
          <a:xfrm>
            <a:off x="4121150" y="31877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000">
              <a:latin typeface="Comic Sans MS" pitchFamily="66" charset="0"/>
            </a:endParaRPr>
          </a:p>
        </p:txBody>
      </p:sp>
      <p:sp>
        <p:nvSpPr>
          <p:cNvPr id="19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D28E4C-74DB-45FF-9360-14B0B49DD9E6}" type="slidenum">
              <a:rPr lang="el-GR" altLang="en-US" smtClean="0"/>
              <a:pPr/>
              <a:t>55</a:t>
            </a:fld>
            <a:endParaRPr lang="el-GR" altLang="en-US" smtClean="0"/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33988" y="2073275"/>
            <a:ext cx="238125" cy="168275"/>
            <a:chOff x="2256" y="2744"/>
            <a:chExt cx="384" cy="374"/>
          </a:xfrm>
        </p:grpSpPr>
        <p:sp>
          <p:nvSpPr>
            <p:cNvPr id="66574" name="Oval 6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5" name="Oval 7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6" name="Line 8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6568" name="Text Box 9"/>
          <p:cNvSpPr txBox="1">
            <a:spLocks noChangeArrowheads="1"/>
          </p:cNvSpPr>
          <p:nvPr/>
        </p:nvSpPr>
        <p:spPr bwMode="auto">
          <a:xfrm>
            <a:off x="4789488" y="1957388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</a:t>
            </a:r>
            <a:r>
              <a:rPr lang="el-GR" sz="2000" b="1" dirty="0" smtClean="0">
                <a:latin typeface="Times New Roman" pitchFamily="18" charset="0"/>
              </a:rPr>
              <a:t>   </a:t>
            </a: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6569" name="Text Box 10"/>
          <p:cNvSpPr txBox="1">
            <a:spLocks noChangeArrowheads="1"/>
          </p:cNvSpPr>
          <p:nvPr/>
        </p:nvSpPr>
        <p:spPr bwMode="auto">
          <a:xfrm>
            <a:off x="684213" y="2354263"/>
            <a:ext cx="3302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	C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 b="1">
                <a:solidFill>
                  <a:srgbClr val="00CC66"/>
                </a:solidFill>
                <a:latin typeface="Times New Roman" pitchFamily="18" charset="0"/>
              </a:rPr>
              <a:t>c</a:t>
            </a:r>
            <a:r>
              <a:rPr lang="en-US" sz="1600" b="1" baseline="-25000">
                <a:solidFill>
                  <a:srgbClr val="00CC66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rgbClr val="0099FF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rgbClr val="0099FF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rgbClr val="0099FF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rgbClr val="0099FF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 b="1">
                <a:solidFill>
                  <a:srgbClr val="00CC66"/>
                </a:solidFill>
                <a:latin typeface="Times New Roman" pitchFamily="18" charset="0"/>
              </a:rPr>
              <a:t>c</a:t>
            </a:r>
            <a:r>
              <a:rPr lang="en-US" sz="1600" b="1" baseline="-25000">
                <a:solidFill>
                  <a:srgbClr val="00CC66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6570" name="Line 11"/>
          <p:cNvSpPr>
            <a:spLocks noChangeShapeType="1"/>
          </p:cNvSpPr>
          <p:nvPr/>
        </p:nvSpPr>
        <p:spPr bwMode="auto">
          <a:xfrm>
            <a:off x="684213" y="3084513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6571" name="Text Box 14"/>
          <p:cNvSpPr txBox="1">
            <a:spLocks noChangeArrowheads="1"/>
          </p:cNvSpPr>
          <p:nvPr/>
        </p:nvSpPr>
        <p:spPr bwMode="auto">
          <a:xfrm>
            <a:off x="5918200" y="2570163"/>
            <a:ext cx="1751013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endParaRPr lang="el-GR" sz="1600" baseline="-25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6572" name="Line 15"/>
          <p:cNvSpPr>
            <a:spLocks noChangeShapeType="1"/>
          </p:cNvSpPr>
          <p:nvPr/>
        </p:nvSpPr>
        <p:spPr bwMode="auto">
          <a:xfrm>
            <a:off x="5918200" y="3373438"/>
            <a:ext cx="1247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C957E5-B365-4CFE-AA7C-17A170B08BDE}" type="slidenum">
              <a:rPr lang="el-GR" altLang="en-US" smtClean="0"/>
              <a:pPr/>
              <a:t>56</a:t>
            </a:fld>
            <a:endParaRPr lang="el-GR" altLang="en-US" smtClean="0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2852738"/>
            <a:ext cx="7162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βρες τις πίτσες που έχουν </a:t>
            </a:r>
            <a:r>
              <a:rPr lang="el-GR" sz="2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όλα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συστατικά που αρέσουν στον Δημήτρη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539750" y="3860800"/>
            <a:ext cx="799776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(ΠΙΤΣΑ)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αρέσουν στον Δημήτρη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Τα ονόματα από πίτσες που εμφανίζονται στη σχέση ΠΙΤΣΑ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όλα τα συστατικά  που εμφανίζονται στο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800600" y="2057400"/>
            <a:ext cx="238125" cy="168275"/>
            <a:chOff x="2256" y="2744"/>
            <a:chExt cx="384" cy="374"/>
          </a:xfrm>
        </p:grpSpPr>
        <p:sp>
          <p:nvSpPr>
            <p:cNvPr id="67595" name="Oval 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6" name="Oval 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7" name="Line 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4457700" y="1941513"/>
            <a:ext cx="2376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57</a:t>
            </a:fld>
            <a:endParaRPr lang="el-GR" altLang="en-US" smtClean="0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5378450" y="1162290"/>
            <a:ext cx="34417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4967094" y="3719526"/>
            <a:ext cx="3441700" cy="210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</a:t>
            </a:r>
            <a:r>
              <a:rPr lang="el-GR" sz="1000" b="1" dirty="0" smtClean="0"/>
              <a:t>ΣΥΣΤΑΤΙΚΟ-ΠΙΤΣΑΣ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</a:t>
            </a:r>
            <a:r>
              <a:rPr lang="el-GR" sz="1000" b="1" dirty="0" smtClean="0"/>
              <a:t>μπέικον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ανανάς</a:t>
            </a:r>
          </a:p>
        </p:txBody>
      </p:sp>
      <p:sp>
        <p:nvSpPr>
          <p:cNvPr id="62472" name="Text Box 4"/>
          <p:cNvSpPr txBox="1">
            <a:spLocks noChangeArrowheads="1"/>
          </p:cNvSpPr>
          <p:nvPr/>
        </p:nvSpPr>
        <p:spPr bwMode="auto">
          <a:xfrm>
            <a:off x="1116013" y="3644900"/>
            <a:ext cx="3441700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</a:t>
            </a:r>
            <a:r>
              <a:rPr lang="el-GR" sz="1000" b="1" dirty="0" smtClean="0"/>
              <a:t>	ΟΝΟΜΑ-ΠΙΤΣΑΣ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Χαβάη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Ελληνική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Pizza-Place	</a:t>
            </a:r>
            <a:r>
              <a:rPr lang="el-GR" sz="1000" b="1" dirty="0" smtClean="0"/>
              <a:t>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52500" y="0"/>
            <a:ext cx="7543800" cy="12954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83981" y="156227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3C4C12-D1B8-4871-B6F2-BF947898E296}" type="slidenum">
              <a:rPr lang="el-GR" altLang="en-US" smtClean="0"/>
              <a:pPr/>
              <a:t>58</a:t>
            </a:fld>
            <a:endParaRPr lang="el-GR" altLang="en-US" smtClean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276225" y="17637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</a:t>
            </a:r>
            <a:r>
              <a:rPr lang="el-GR" sz="1000" b="1" dirty="0">
                <a:solidFill>
                  <a:srgbClr val="993300"/>
                </a:solidFill>
              </a:rPr>
              <a:t>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</a:t>
            </a:r>
            <a:r>
              <a:rPr lang="el-GR" sz="1000" b="1" dirty="0">
                <a:solidFill>
                  <a:srgbClr val="993300"/>
                </a:solidFill>
              </a:rPr>
              <a:t>μανιτάρι</a:t>
            </a:r>
            <a:r>
              <a:rPr lang="el-GR" sz="1000" b="1" dirty="0"/>
              <a:t>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4721225" y="665163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</a:t>
            </a:r>
            <a:r>
              <a:rPr lang="el-GR" sz="1000" b="1" dirty="0" smtClean="0"/>
              <a:t>ΣΥΣΤΑΤΙΚΟ-ΠΙΤΣΑΣ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Κώστας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ελιά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ανανάς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8617" name="Text Box 6"/>
          <p:cNvSpPr txBox="1">
            <a:spLocks noChangeArrowheads="1"/>
          </p:cNvSpPr>
          <p:nvPr/>
        </p:nvSpPr>
        <p:spPr bwMode="auto">
          <a:xfrm>
            <a:off x="4394200" y="3438525"/>
            <a:ext cx="3441700" cy="930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Δ_ΑΡΕΣΕΙ</a:t>
            </a:r>
          </a:p>
          <a:p>
            <a:pPr>
              <a:spcBef>
                <a:spcPct val="50000"/>
              </a:spcBef>
            </a:pPr>
            <a:r>
              <a:rPr lang="el-GR" sz="1000" b="1"/>
              <a:t>ΣΥΣΤΑΤΙΚΟ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μανιτάρι</a:t>
            </a:r>
            <a:endParaRPr lang="el-GR" sz="1000" b="1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μπέικον</a:t>
            </a:r>
          </a:p>
        </p:txBody>
      </p:sp>
      <p:sp>
        <p:nvSpPr>
          <p:cNvPr id="68618" name="Text Box 7"/>
          <p:cNvSpPr txBox="1">
            <a:spLocks noChangeArrowheads="1"/>
          </p:cNvSpPr>
          <p:nvPr/>
        </p:nvSpPr>
        <p:spPr bwMode="auto">
          <a:xfrm>
            <a:off x="1063625" y="4979988"/>
            <a:ext cx="34417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ΟΝΟΜΑ			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Σπέσιαλ</a:t>
            </a:r>
          </a:p>
        </p:txBody>
      </p:sp>
      <p:sp>
        <p:nvSpPr>
          <p:cNvPr id="68619" name="Text Box 8"/>
          <p:cNvSpPr txBox="1">
            <a:spLocks noChangeArrowheads="1"/>
          </p:cNvSpPr>
          <p:nvPr/>
        </p:nvSpPr>
        <p:spPr bwMode="auto">
          <a:xfrm>
            <a:off x="5508625" y="3532188"/>
            <a:ext cx="1441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endParaRPr lang="el-GR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8620" name="Line 9"/>
          <p:cNvSpPr>
            <a:spLocks noChangeShapeType="1"/>
          </p:cNvSpPr>
          <p:nvPr/>
        </p:nvSpPr>
        <p:spPr bwMode="auto">
          <a:xfrm flipH="1">
            <a:off x="5219700" y="3789363"/>
            <a:ext cx="288925" cy="28733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3E890C-8F53-4761-AABA-24DFD3A82F0F}" type="slidenum">
              <a:rPr lang="el-GR" altLang="en-US" smtClean="0"/>
              <a:pPr/>
              <a:t>59</a:t>
            </a:fld>
            <a:endParaRPr lang="el-GR" altLang="en-US" smtClean="0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990600" y="2239963"/>
            <a:ext cx="680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Iσοδύναμη έκφραση για το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609600" y="2955925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Υπολογισμός των πλειάδων που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δεν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πρέπει να είναι στο αποτέλεσμα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267200" y="2239963"/>
            <a:ext cx="3530600" cy="396875"/>
            <a:chOff x="2688" y="1584"/>
            <a:chExt cx="2224" cy="250"/>
          </a:xfrm>
        </p:grpSpPr>
        <p:sp>
          <p:nvSpPr>
            <p:cNvPr id="69645" name="Text Box 7"/>
            <p:cNvSpPr txBox="1">
              <a:spLocks noChangeArrowheads="1"/>
            </p:cNvSpPr>
            <p:nvPr/>
          </p:nvSpPr>
          <p:spPr bwMode="auto">
            <a:xfrm>
              <a:off x="2688" y="1584"/>
              <a:ext cx="22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Q(Υ)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  <a:sym typeface="Symbol" pitchFamily="18" charset="2"/>
                </a:rPr>
                <a:t>   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R(Ζ)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 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 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S(Χ)</a:t>
              </a:r>
              <a:r>
                <a:rPr lang="en-US" sz="2000" b="1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endParaRPr lang="el-GR" sz="2000" b="1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984" y="1670"/>
              <a:ext cx="70" cy="106"/>
              <a:chOff x="2256" y="2744"/>
              <a:chExt cx="384" cy="374"/>
            </a:xfrm>
          </p:grpSpPr>
          <p:sp>
            <p:nvSpPr>
              <p:cNvPr id="69647" name="Oval 9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9648" name="Oval 10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9649" name="Line 11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9642" name="Text Box 12"/>
          <p:cNvSpPr txBox="1">
            <a:spLocks noChangeArrowheads="1"/>
          </p:cNvSpPr>
          <p:nvPr/>
        </p:nvSpPr>
        <p:spPr bwMode="auto">
          <a:xfrm>
            <a:off x="755650" y="3529013"/>
            <a:ext cx="784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Μια πλειάδα y αποκλείεται από το αποτέλεσμα αν και μόνον αν: όταν της συνάψουμε μια τιμή x από το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η πλειάδα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&lt;y, x&gt;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δεν ανήκει στο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9643" name="Text Box 13"/>
          <p:cNvSpPr txBox="1">
            <a:spLocks noChangeArrowheads="1"/>
          </p:cNvSpPr>
          <p:nvPr/>
        </p:nvSpPr>
        <p:spPr bwMode="auto">
          <a:xfrm>
            <a:off x="1600200" y="4540250"/>
            <a:ext cx="5851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(R)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x S) - R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9644" name="Text Box 14"/>
          <p:cNvSpPr txBox="1">
            <a:spLocks noChangeArrowheads="1"/>
          </p:cNvSpPr>
          <p:nvPr/>
        </p:nvSpPr>
        <p:spPr bwMode="auto">
          <a:xfrm>
            <a:off x="1676400" y="5073650"/>
            <a:ext cx="723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(R) -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9" name="Title 19"/>
          <p:cNvSpPr>
            <a:spLocks noGrp="1"/>
          </p:cNvSpPr>
          <p:nvPr>
            <p:ph type="title"/>
          </p:nvPr>
        </p:nvSpPr>
        <p:spPr>
          <a:xfrm>
            <a:off x="411162" y="4397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A4B393-A8EB-495D-813B-C72A7479D75B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641350" y="1989139"/>
            <a:ext cx="78930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άλγεβρα: έναν απλό τρόπο δημιουργίας νέων σχέσεων από υπάρχουσες.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565150" y="3357562"/>
            <a:ext cx="79438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σύνολο από </a:t>
            </a:r>
            <a:r>
              <a:rPr lang="el-GR" sz="28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</a:t>
            </a: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που όταν εφαρμοστούν σε </a:t>
            </a:r>
            <a:r>
              <a:rPr lang="el-GR" sz="28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σχέσεις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πίνακες, σύνολο πλειάδων) </a:t>
            </a: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μας δίνουν </a:t>
            </a:r>
            <a:r>
              <a:rPr lang="el-GR" sz="28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νέες σχέσεις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1E375E-C2D1-49AA-8E4B-7BB51FEDAD33}" type="slidenum">
              <a:rPr lang="el-GR" altLang="en-US" smtClean="0"/>
              <a:pPr/>
              <a:t>60</a:t>
            </a:fld>
            <a:endParaRPr lang="el-GR" altLang="en-US" smtClean="0"/>
          </a:p>
        </p:txBody>
      </p:sp>
      <p:sp>
        <p:nvSpPr>
          <p:cNvPr id="70661" name="Text Box 3"/>
          <p:cNvSpPr txBox="1">
            <a:spLocks noChangeArrowheads="1"/>
          </p:cNvSpPr>
          <p:nvPr/>
        </p:nvSpPr>
        <p:spPr bwMode="auto">
          <a:xfrm>
            <a:off x="386556" y="7096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250825" y="115888"/>
            <a:ext cx="715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i="1" dirty="0">
                <a:solidFill>
                  <a:srgbClr val="993300"/>
                </a:solidFill>
                <a:latin typeface="Comic Sans MS" pitchFamily="66" charset="0"/>
              </a:rPr>
              <a:t>Τις πίτσες που έχουν όλα τα συστατικά που αρέσουν στον φοιτητή Δημήτρη </a:t>
            </a:r>
          </a:p>
        </p:txBody>
      </p:sp>
      <p:sp>
        <p:nvSpPr>
          <p:cNvPr id="70663" name="Text Box 5"/>
          <p:cNvSpPr txBox="1">
            <a:spLocks noChangeArrowheads="1"/>
          </p:cNvSpPr>
          <p:nvPr/>
        </p:nvSpPr>
        <p:spPr bwMode="auto">
          <a:xfrm>
            <a:off x="4421188" y="2892425"/>
            <a:ext cx="3155950" cy="2867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400" b="1" dirty="0"/>
              <a:t>Vegetarian		</a:t>
            </a:r>
            <a:r>
              <a:rPr lang="el-GR" sz="14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Vegetarian		</a:t>
            </a: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Χαβάη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Χαβάη		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/>
              <a:t>Σπέσιαλ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Ελληνική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Ελληνική 		μπέικον</a:t>
            </a:r>
          </a:p>
        </p:txBody>
      </p:sp>
      <p:sp>
        <p:nvSpPr>
          <p:cNvPr id="70664" name="Text Box 6"/>
          <p:cNvSpPr txBox="1">
            <a:spLocks noChangeArrowheads="1"/>
          </p:cNvSpPr>
          <p:nvPr/>
        </p:nvSpPr>
        <p:spPr bwMode="auto">
          <a:xfrm>
            <a:off x="3894138" y="1023938"/>
            <a:ext cx="2241550" cy="930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Δ_ΑΡΕΣΕΙ</a:t>
            </a:r>
          </a:p>
          <a:p>
            <a:pPr>
              <a:spcBef>
                <a:spcPct val="50000"/>
              </a:spcBef>
            </a:pPr>
            <a:r>
              <a:rPr lang="el-GR" sz="1000" b="1"/>
              <a:t>ΣΥΣΤΑΤΙΚΟ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μανιτάρι</a:t>
            </a:r>
            <a:endParaRPr lang="el-GR" sz="1000" b="1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μπέικον</a:t>
            </a:r>
          </a:p>
        </p:txBody>
      </p:sp>
      <p:sp>
        <p:nvSpPr>
          <p:cNvPr id="70665" name="Text Box 7"/>
          <p:cNvSpPr txBox="1">
            <a:spLocks noChangeArrowheads="1"/>
          </p:cNvSpPr>
          <p:nvPr/>
        </p:nvSpPr>
        <p:spPr bwMode="auto">
          <a:xfrm>
            <a:off x="3506788" y="2389188"/>
            <a:ext cx="4665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Τ</a:t>
            </a:r>
            <a:r>
              <a:rPr lang="el-GR" sz="2000" baseline="-25000" dirty="0"/>
              <a:t>1</a:t>
            </a:r>
            <a:r>
              <a:rPr lang="el-GR" sz="2000" dirty="0"/>
              <a:t> </a:t>
            </a:r>
            <a:r>
              <a:rPr lang="en-US" sz="2000" dirty="0">
                <a:sym typeface="Symbol" pitchFamily="18" charset="2"/>
              </a:rPr>
              <a:t></a:t>
            </a:r>
            <a:r>
              <a:rPr lang="el-GR" sz="2000" dirty="0">
                <a:sym typeface="Symbol" pitchFamily="18" charset="2"/>
              </a:rPr>
              <a:t> (</a:t>
            </a:r>
            <a:r>
              <a:rPr lang="el-GR" sz="2000" dirty="0"/>
              <a:t>π </a:t>
            </a:r>
            <a:r>
              <a:rPr lang="en-US" sz="2400" baseline="-25000" dirty="0"/>
              <a:t>Y </a:t>
            </a:r>
            <a:r>
              <a:rPr lang="en-US" sz="2000" dirty="0"/>
              <a:t>(R)</a:t>
            </a:r>
            <a:r>
              <a:rPr lang="el-GR" sz="2000" dirty="0"/>
              <a:t> </a:t>
            </a:r>
            <a:r>
              <a:rPr lang="en-US" sz="2000" dirty="0"/>
              <a:t>x S) - R</a:t>
            </a:r>
            <a:endParaRPr lang="el-GR" sz="2000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80CEDB-7C41-4110-A5CB-B0A636307F46}" type="slidenum">
              <a:rPr lang="el-GR" altLang="en-US" smtClean="0"/>
              <a:pPr/>
              <a:t>61</a:t>
            </a:fld>
            <a:endParaRPr lang="el-GR" altLang="en-US" smtClean="0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590550" y="167957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7" name="Text Box 4"/>
          <p:cNvSpPr txBox="1">
            <a:spLocks noChangeArrowheads="1"/>
          </p:cNvSpPr>
          <p:nvPr/>
        </p:nvSpPr>
        <p:spPr bwMode="auto">
          <a:xfrm>
            <a:off x="488461" y="2841625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σύστημα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 attacker,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76808" name="TextBox 8"/>
          <p:cNvSpPr txBox="1">
            <a:spLocks noChangeArrowheads="1"/>
          </p:cNvSpPr>
          <p:nvPr/>
        </p:nvSpPr>
        <p:spPr bwMode="auto">
          <a:xfrm>
            <a:off x="412261" y="4425169"/>
            <a:ext cx="813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λίστα των θυμάτων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(v-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δέχθηκαν επίθεση στις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27/10/2017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9" name="TextBox 9"/>
          <p:cNvSpPr txBox="1">
            <a:spLocks noChangeArrowheads="1"/>
          </p:cNvSpPr>
          <p:nvPr/>
        </p:nvSpPr>
        <p:spPr bwMode="auto">
          <a:xfrm>
            <a:off x="412261" y="4970000"/>
            <a:ext cx="81359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λειτουργικά συστήματα που χρησιμοποιήθηκαν για να γίνει επίθεση στο θύμα ’10.10.10.2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n-US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3.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μηχανές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address)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που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κάνει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 δεχθεί επίθεση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5F6865-BB71-4738-BEB8-611307234C9C}" type="slidenum">
              <a:rPr lang="el-GR" altLang="en-US" smtClean="0"/>
              <a:pPr/>
              <a:t>62</a:t>
            </a:fld>
            <a:endParaRPr lang="el-GR" altLang="en-US" smtClean="0"/>
          </a:p>
        </p:txBody>
      </p:sp>
      <p:pic>
        <p:nvPicPr>
          <p:cNvPr id="7783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3" y="3527425"/>
            <a:ext cx="62198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87638" y="2663825"/>
            <a:ext cx="5081587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4" name="TextBox 11"/>
          <p:cNvSpPr txBox="1">
            <a:spLocks noChangeArrowheads="1"/>
          </p:cNvSpPr>
          <p:nvPr/>
        </p:nvSpPr>
        <p:spPr bwMode="auto">
          <a:xfrm>
            <a:off x="626574" y="1697825"/>
            <a:ext cx="828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επιστρέφει η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παρακάτω ερώτηση με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απλά λόγια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και ποιο είναι το αποτέλεσμα της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στον παρακάτω πίνακα</a:t>
            </a:r>
          </a:p>
        </p:txBody>
      </p:sp>
      <p:sp>
        <p:nvSpPr>
          <p:cNvPr id="13" name="Freeform 12"/>
          <p:cNvSpPr/>
          <p:nvPr/>
        </p:nvSpPr>
        <p:spPr>
          <a:xfrm>
            <a:off x="4805363" y="2547938"/>
            <a:ext cx="3248025" cy="712787"/>
          </a:xfrm>
          <a:custGeom>
            <a:avLst/>
            <a:gdLst>
              <a:gd name="connsiteX0" fmla="*/ 2991394 w 3248297"/>
              <a:gd name="connsiteY0" fmla="*/ 143692 h 712652"/>
              <a:gd name="connsiteX1" fmla="*/ 1615440 w 3248297"/>
              <a:gd name="connsiteY1" fmla="*/ 13063 h 712652"/>
              <a:gd name="connsiteX2" fmla="*/ 1336766 w 3248297"/>
              <a:gd name="connsiteY2" fmla="*/ 65315 h 712652"/>
              <a:gd name="connsiteX3" fmla="*/ 674914 w 3248297"/>
              <a:gd name="connsiteY3" fmla="*/ 74023 h 712652"/>
              <a:gd name="connsiteX4" fmla="*/ 204651 w 3248297"/>
              <a:gd name="connsiteY4" fmla="*/ 82732 h 712652"/>
              <a:gd name="connsiteX5" fmla="*/ 39189 w 3248297"/>
              <a:gd name="connsiteY5" fmla="*/ 187235 h 712652"/>
              <a:gd name="connsiteX6" fmla="*/ 56606 w 3248297"/>
              <a:gd name="connsiteY6" fmla="*/ 474618 h 712652"/>
              <a:gd name="connsiteX7" fmla="*/ 378823 w 3248297"/>
              <a:gd name="connsiteY7" fmla="*/ 596538 h 712652"/>
              <a:gd name="connsiteX8" fmla="*/ 770709 w 3248297"/>
              <a:gd name="connsiteY8" fmla="*/ 709749 h 712652"/>
              <a:gd name="connsiteX9" fmla="*/ 1040674 w 3248297"/>
              <a:gd name="connsiteY9" fmla="*/ 613955 h 712652"/>
              <a:gd name="connsiteX10" fmla="*/ 1301931 w 3248297"/>
              <a:gd name="connsiteY10" fmla="*/ 570412 h 712652"/>
              <a:gd name="connsiteX11" fmla="*/ 1719943 w 3248297"/>
              <a:gd name="connsiteY11" fmla="*/ 579121 h 712652"/>
              <a:gd name="connsiteX12" fmla="*/ 2251166 w 3248297"/>
              <a:gd name="connsiteY12" fmla="*/ 622663 h 712652"/>
              <a:gd name="connsiteX13" fmla="*/ 2486297 w 3248297"/>
              <a:gd name="connsiteY13" fmla="*/ 605246 h 712652"/>
              <a:gd name="connsiteX14" fmla="*/ 2947851 w 3248297"/>
              <a:gd name="connsiteY14" fmla="*/ 552995 h 712652"/>
              <a:gd name="connsiteX15" fmla="*/ 3156857 w 3248297"/>
              <a:gd name="connsiteY15" fmla="*/ 457201 h 712652"/>
              <a:gd name="connsiteX16" fmla="*/ 2991394 w 3248297"/>
              <a:gd name="connsiteY16" fmla="*/ 143692 h 712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48297" h="712652">
                <a:moveTo>
                  <a:pt x="2991394" y="143692"/>
                </a:moveTo>
                <a:cubicBezTo>
                  <a:pt x="2734491" y="69669"/>
                  <a:pt x="1891211" y="26126"/>
                  <a:pt x="1615440" y="13063"/>
                </a:cubicBezTo>
                <a:cubicBezTo>
                  <a:pt x="1339669" y="0"/>
                  <a:pt x="1493520" y="55155"/>
                  <a:pt x="1336766" y="65315"/>
                </a:cubicBezTo>
                <a:cubicBezTo>
                  <a:pt x="1180012" y="75475"/>
                  <a:pt x="674914" y="74023"/>
                  <a:pt x="674914" y="74023"/>
                </a:cubicBezTo>
                <a:lnTo>
                  <a:pt x="204651" y="82732"/>
                </a:lnTo>
                <a:cubicBezTo>
                  <a:pt x="98697" y="101601"/>
                  <a:pt x="63863" y="121921"/>
                  <a:pt x="39189" y="187235"/>
                </a:cubicBezTo>
                <a:cubicBezTo>
                  <a:pt x="14515" y="252549"/>
                  <a:pt x="0" y="406401"/>
                  <a:pt x="56606" y="474618"/>
                </a:cubicBezTo>
                <a:cubicBezTo>
                  <a:pt x="113212" y="542835"/>
                  <a:pt x="259806" y="557350"/>
                  <a:pt x="378823" y="596538"/>
                </a:cubicBezTo>
                <a:cubicBezTo>
                  <a:pt x="497840" y="635727"/>
                  <a:pt x="660401" y="706846"/>
                  <a:pt x="770709" y="709749"/>
                </a:cubicBezTo>
                <a:cubicBezTo>
                  <a:pt x="881017" y="712652"/>
                  <a:pt x="952137" y="637178"/>
                  <a:pt x="1040674" y="613955"/>
                </a:cubicBezTo>
                <a:cubicBezTo>
                  <a:pt x="1129211" y="590732"/>
                  <a:pt x="1188720" y="576218"/>
                  <a:pt x="1301931" y="570412"/>
                </a:cubicBezTo>
                <a:cubicBezTo>
                  <a:pt x="1415142" y="564606"/>
                  <a:pt x="1561737" y="570413"/>
                  <a:pt x="1719943" y="579121"/>
                </a:cubicBezTo>
                <a:cubicBezTo>
                  <a:pt x="1878149" y="587830"/>
                  <a:pt x="2123440" y="618309"/>
                  <a:pt x="2251166" y="622663"/>
                </a:cubicBezTo>
                <a:cubicBezTo>
                  <a:pt x="2378892" y="627017"/>
                  <a:pt x="2370183" y="616857"/>
                  <a:pt x="2486297" y="605246"/>
                </a:cubicBezTo>
                <a:cubicBezTo>
                  <a:pt x="2602411" y="593635"/>
                  <a:pt x="2836091" y="577669"/>
                  <a:pt x="2947851" y="552995"/>
                </a:cubicBezTo>
                <a:cubicBezTo>
                  <a:pt x="3059611" y="528321"/>
                  <a:pt x="3148148" y="523967"/>
                  <a:pt x="3156857" y="457201"/>
                </a:cubicBezTo>
                <a:cubicBezTo>
                  <a:pt x="3165566" y="390435"/>
                  <a:pt x="3248297" y="217715"/>
                  <a:pt x="2991394" y="143692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4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693F3C-4A6E-496B-B5BD-3DB8768B6E35}" type="slidenum">
              <a:rPr lang="el-GR" altLang="en-US" smtClean="0"/>
              <a:pPr/>
              <a:t>63</a:t>
            </a:fld>
            <a:endParaRPr lang="el-GR" altLang="en-US" smtClean="0"/>
          </a:p>
        </p:txBody>
      </p:sp>
      <p:sp>
        <p:nvSpPr>
          <p:cNvPr id="75782" name="Line 4"/>
          <p:cNvSpPr>
            <a:spLocks noChangeShapeType="1"/>
          </p:cNvSpPr>
          <p:nvPr/>
        </p:nvSpPr>
        <p:spPr bwMode="auto">
          <a:xfrm>
            <a:off x="2590800" y="2590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3" name="Line 5"/>
          <p:cNvSpPr>
            <a:spLocks noChangeShapeType="1"/>
          </p:cNvSpPr>
          <p:nvPr/>
        </p:nvSpPr>
        <p:spPr bwMode="auto">
          <a:xfrm>
            <a:off x="2590800" y="266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4" name="Text Box 6"/>
          <p:cNvSpPr txBox="1">
            <a:spLocks noChangeArrowheads="1"/>
          </p:cNvSpPr>
          <p:nvPr/>
        </p:nvSpPr>
        <p:spPr bwMode="auto">
          <a:xfrm>
            <a:off x="518008" y="1382931"/>
            <a:ext cx="74676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Outer join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Όταν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να κρατήσουμε στο αποτέλεσμα όλες τις πλειάδες - και αυτές που δεν ταιριάζουν) είτε της σχέσης στα αριστερά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(αριστερή εξωτερική συνένωση)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είτε της σχέσης στα δεξιά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(δεξιά εξωτερική συνένωση)</a:t>
            </a:r>
          </a:p>
        </p:txBody>
      </p:sp>
      <p:sp>
        <p:nvSpPr>
          <p:cNvPr id="75785" name="Text Box 7"/>
          <p:cNvSpPr txBox="1">
            <a:spLocks noChangeArrowheads="1"/>
          </p:cNvSpPr>
          <p:nvPr/>
        </p:nvSpPr>
        <p:spPr bwMode="auto">
          <a:xfrm>
            <a:off x="838200" y="3565525"/>
            <a:ext cx="27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75786" name="Text Box 8"/>
          <p:cNvSpPr txBox="1">
            <a:spLocks noChangeArrowheads="1"/>
          </p:cNvSpPr>
          <p:nvPr/>
        </p:nvSpPr>
        <p:spPr bwMode="auto">
          <a:xfrm>
            <a:off x="1828800" y="3581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57200" y="3978275"/>
            <a:ext cx="914400" cy="1311275"/>
            <a:chOff x="576" y="2640"/>
            <a:chExt cx="576" cy="826"/>
          </a:xfrm>
        </p:grpSpPr>
        <p:sp>
          <p:nvSpPr>
            <p:cNvPr id="75808" name="Text Box 10"/>
            <p:cNvSpPr txBox="1">
              <a:spLocks noChangeArrowheads="1"/>
            </p:cNvSpPr>
            <p:nvPr/>
          </p:nvSpPr>
          <p:spPr bwMode="auto">
            <a:xfrm>
              <a:off x="576" y="2640"/>
              <a:ext cx="57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1     6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2     4</a:t>
              </a:r>
            </a:p>
          </p:txBody>
        </p:sp>
        <p:sp>
          <p:nvSpPr>
            <p:cNvPr id="75809" name="Line 11"/>
            <p:cNvSpPr>
              <a:spLocks noChangeShapeType="1"/>
            </p:cNvSpPr>
            <p:nvPr/>
          </p:nvSpPr>
          <p:spPr bwMode="auto">
            <a:xfrm>
              <a:off x="576" y="289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10" name="Line 12"/>
            <p:cNvSpPr>
              <a:spLocks noChangeShapeType="1"/>
            </p:cNvSpPr>
            <p:nvPr/>
          </p:nvSpPr>
          <p:spPr bwMode="auto">
            <a:xfrm>
              <a:off x="816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828800" y="3978275"/>
            <a:ext cx="1219200" cy="1768475"/>
            <a:chOff x="1152" y="2756"/>
            <a:chExt cx="768" cy="1114"/>
          </a:xfrm>
        </p:grpSpPr>
        <p:sp>
          <p:nvSpPr>
            <p:cNvPr id="75805" name="Text Box 14"/>
            <p:cNvSpPr txBox="1">
              <a:spLocks noChangeArrowheads="1"/>
            </p:cNvSpPr>
            <p:nvPr/>
          </p:nvSpPr>
          <p:spPr bwMode="auto">
            <a:xfrm>
              <a:off x="1152" y="2756"/>
              <a:ext cx="768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</a:t>
              </a:r>
              <a:r>
                <a:rPr lang="en-US" sz="2000">
                  <a:latin typeface="Times New Roman" pitchFamily="18" charset="0"/>
                </a:rPr>
                <a:t>B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3     9</a:t>
              </a:r>
            </a:p>
          </p:txBody>
        </p:sp>
        <p:sp>
          <p:nvSpPr>
            <p:cNvPr id="75806" name="Line 15"/>
            <p:cNvSpPr>
              <a:spLocks noChangeShapeType="1"/>
            </p:cNvSpPr>
            <p:nvPr/>
          </p:nvSpPr>
          <p:spPr bwMode="auto">
            <a:xfrm>
              <a:off x="1152" y="300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7" name="Line 16"/>
            <p:cNvSpPr>
              <a:spLocks noChangeShapeType="1"/>
            </p:cNvSpPr>
            <p:nvPr/>
          </p:nvSpPr>
          <p:spPr bwMode="auto">
            <a:xfrm>
              <a:off x="1392" y="275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048000" y="3978275"/>
            <a:ext cx="2667000" cy="1311275"/>
            <a:chOff x="2160" y="2640"/>
            <a:chExt cx="1680" cy="826"/>
          </a:xfrm>
        </p:grpSpPr>
        <p:sp>
          <p:nvSpPr>
            <p:cNvPr id="75801" name="Text Box 18"/>
            <p:cNvSpPr txBox="1">
              <a:spLocks noChangeArrowheads="1"/>
            </p:cNvSpPr>
            <p:nvPr/>
          </p:nvSpPr>
          <p:spPr bwMode="auto">
            <a:xfrm>
              <a:off x="2160" y="2640"/>
              <a:ext cx="168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Α 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1        6     3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1        6     5</a:t>
              </a:r>
            </a:p>
          </p:txBody>
        </p:sp>
        <p:sp>
          <p:nvSpPr>
            <p:cNvPr id="75802" name="Line 19"/>
            <p:cNvSpPr>
              <a:spLocks noChangeShapeType="1"/>
            </p:cNvSpPr>
            <p:nvPr/>
          </p:nvSpPr>
          <p:spPr bwMode="auto">
            <a:xfrm>
              <a:off x="2160" y="289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3" name="Line 20"/>
            <p:cNvSpPr>
              <a:spLocks noChangeShapeType="1"/>
            </p:cNvSpPr>
            <p:nvPr/>
          </p:nvSpPr>
          <p:spPr bwMode="auto">
            <a:xfrm>
              <a:off x="2496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4" name="Line 21"/>
            <p:cNvSpPr>
              <a:spLocks noChangeShapeType="1"/>
            </p:cNvSpPr>
            <p:nvPr/>
          </p:nvSpPr>
          <p:spPr bwMode="auto">
            <a:xfrm>
              <a:off x="2784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4724400" y="3794125"/>
            <a:ext cx="2667000" cy="1768475"/>
            <a:chOff x="3312" y="2640"/>
            <a:chExt cx="1680" cy="1114"/>
          </a:xfrm>
        </p:grpSpPr>
        <p:sp>
          <p:nvSpPr>
            <p:cNvPr id="75797" name="Text Box 23"/>
            <p:cNvSpPr txBox="1">
              <a:spLocks noChangeArrowheads="1"/>
            </p:cNvSpPr>
            <p:nvPr/>
          </p:nvSpPr>
          <p:spPr bwMode="auto">
            <a:xfrm>
              <a:off x="3312" y="2640"/>
              <a:ext cx="1680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2        4     null</a:t>
              </a:r>
            </a:p>
          </p:txBody>
        </p:sp>
        <p:sp>
          <p:nvSpPr>
            <p:cNvPr id="75798" name="Line 24"/>
            <p:cNvSpPr>
              <a:spLocks noChangeShapeType="1"/>
            </p:cNvSpPr>
            <p:nvPr/>
          </p:nvSpPr>
          <p:spPr bwMode="auto">
            <a:xfrm>
              <a:off x="3312" y="289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9" name="Line 25"/>
            <p:cNvSpPr>
              <a:spLocks noChangeShapeType="1"/>
            </p:cNvSpPr>
            <p:nvPr/>
          </p:nvSpPr>
          <p:spPr bwMode="auto">
            <a:xfrm>
              <a:off x="3648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0" name="Line 26"/>
            <p:cNvSpPr>
              <a:spLocks noChangeShapeType="1"/>
            </p:cNvSpPr>
            <p:nvPr/>
          </p:nvSpPr>
          <p:spPr bwMode="auto">
            <a:xfrm>
              <a:off x="3936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6824664" y="3886200"/>
            <a:ext cx="1676400" cy="1768475"/>
            <a:chOff x="4291" y="2640"/>
            <a:chExt cx="1056" cy="1114"/>
          </a:xfrm>
        </p:grpSpPr>
        <p:sp>
          <p:nvSpPr>
            <p:cNvPr id="75793" name="Text Box 28"/>
            <p:cNvSpPr txBox="1">
              <a:spLocks noChangeArrowheads="1"/>
            </p:cNvSpPr>
            <p:nvPr/>
          </p:nvSpPr>
          <p:spPr bwMode="auto">
            <a:xfrm>
              <a:off x="4291" y="2640"/>
              <a:ext cx="1056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1      6      3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1      6      5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null    9</a:t>
              </a:r>
            </a:p>
          </p:txBody>
        </p:sp>
        <p:sp>
          <p:nvSpPr>
            <p:cNvPr id="75794" name="Line 29"/>
            <p:cNvSpPr>
              <a:spLocks noChangeShapeType="1"/>
            </p:cNvSpPr>
            <p:nvPr/>
          </p:nvSpPr>
          <p:spPr bwMode="auto">
            <a:xfrm>
              <a:off x="4291" y="2890"/>
              <a:ext cx="8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5" name="Line 30"/>
            <p:cNvSpPr>
              <a:spLocks noChangeShapeType="1"/>
            </p:cNvSpPr>
            <p:nvPr/>
          </p:nvSpPr>
          <p:spPr bwMode="auto">
            <a:xfrm>
              <a:off x="4502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6" name="Line 31"/>
            <p:cNvSpPr>
              <a:spLocks noChangeShapeType="1"/>
            </p:cNvSpPr>
            <p:nvPr/>
          </p:nvSpPr>
          <p:spPr bwMode="auto">
            <a:xfrm>
              <a:off x="4896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5792" name="Text Box 32"/>
          <p:cNvSpPr txBox="1">
            <a:spLocks noChangeArrowheads="1"/>
          </p:cNvSpPr>
          <p:nvPr/>
        </p:nvSpPr>
        <p:spPr bwMode="auto">
          <a:xfrm>
            <a:off x="3048000" y="3489325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* S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Εξωτερική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B5A283-901C-4BFC-8C48-578877AF0BC0}" type="slidenum">
              <a:rPr lang="el-GR" altLang="en-US" smtClean="0"/>
              <a:pPr/>
              <a:t>64</a:t>
            </a:fld>
            <a:endParaRPr lang="el-GR" alt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16013" y="1916113"/>
            <a:ext cx="6934200" cy="914400"/>
            <a:chOff x="624" y="2304"/>
            <a:chExt cx="4368" cy="576"/>
          </a:xfrm>
        </p:grpSpPr>
        <p:sp>
          <p:nvSpPr>
            <p:cNvPr id="74768" name="Text Box 5"/>
            <p:cNvSpPr txBox="1">
              <a:spLocks noChangeArrowheads="1"/>
            </p:cNvSpPr>
            <p:nvPr/>
          </p:nvSpPr>
          <p:spPr bwMode="auto">
            <a:xfrm>
              <a:off x="624" y="2630"/>
              <a:ext cx="43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Αρ_Ταυτ</a:t>
              </a:r>
              <a:r>
                <a:rPr lang="el-GR" sz="2000">
                  <a:latin typeface="Times New Roman" pitchFamily="18" charset="0"/>
                </a:rPr>
                <a:t>   Διεύθυνση  Μισθός    Προϊστάμενος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74769" name="Rectangle 6"/>
            <p:cNvSpPr>
              <a:spLocks noChangeArrowheads="1"/>
            </p:cNvSpPr>
            <p:nvPr/>
          </p:nvSpPr>
          <p:spPr bwMode="auto">
            <a:xfrm>
              <a:off x="624" y="2630"/>
              <a:ext cx="3168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0" name="Line 7"/>
            <p:cNvSpPr>
              <a:spLocks noChangeShapeType="1"/>
            </p:cNvSpPr>
            <p:nvPr/>
          </p:nvSpPr>
          <p:spPr bwMode="auto">
            <a:xfrm>
              <a:off x="1344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1" name="Line 8"/>
            <p:cNvSpPr>
              <a:spLocks noChangeShapeType="1"/>
            </p:cNvSpPr>
            <p:nvPr/>
          </p:nvSpPr>
          <p:spPr bwMode="auto">
            <a:xfrm>
              <a:off x="2112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2" name="Line 9"/>
            <p:cNvSpPr>
              <a:spLocks noChangeShapeType="1"/>
            </p:cNvSpPr>
            <p:nvPr/>
          </p:nvSpPr>
          <p:spPr bwMode="auto">
            <a:xfrm>
              <a:off x="2736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3" name="Line 10"/>
            <p:cNvSpPr>
              <a:spLocks noChangeShapeType="1"/>
            </p:cNvSpPr>
            <p:nvPr/>
          </p:nvSpPr>
          <p:spPr bwMode="auto">
            <a:xfrm>
              <a:off x="3312" y="2304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4" name="Line 11"/>
            <p:cNvSpPr>
              <a:spLocks noChangeShapeType="1"/>
            </p:cNvSpPr>
            <p:nvPr/>
          </p:nvSpPr>
          <p:spPr bwMode="auto">
            <a:xfrm>
              <a:off x="864" y="2304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5" name="Line 12"/>
            <p:cNvSpPr>
              <a:spLocks noChangeShapeType="1"/>
            </p:cNvSpPr>
            <p:nvPr/>
          </p:nvSpPr>
          <p:spPr bwMode="auto">
            <a:xfrm>
              <a:off x="864" y="2304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4759" name="Text Box 13"/>
          <p:cNvSpPr txBox="1">
            <a:spLocks noChangeArrowheads="1"/>
          </p:cNvSpPr>
          <p:nvPr/>
        </p:nvSpPr>
        <p:spPr bwMode="auto">
          <a:xfrm>
            <a:off x="468313" y="2924175"/>
            <a:ext cx="807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Δεν είναι δυνατόν να βρούμε όλους τους υφισταμένους που επιτηρεί σε οποιοδήποτε επίπεδο ένας συγκεκριμένος προϊστάμενος  (π.χ.,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Αρ_Ταυτ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Μ20200)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4760" name="Text Box 14"/>
          <p:cNvSpPr txBox="1">
            <a:spLocks noChangeArrowheads="1"/>
          </p:cNvSpPr>
          <p:nvPr/>
        </p:nvSpPr>
        <p:spPr bwMode="auto">
          <a:xfrm>
            <a:off x="685800" y="5121275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4761" name="Text Box 15"/>
          <p:cNvSpPr txBox="1">
            <a:spLocks noChangeArrowheads="1"/>
          </p:cNvSpPr>
          <p:nvPr/>
        </p:nvSpPr>
        <p:spPr bwMode="auto">
          <a:xfrm>
            <a:off x="539750" y="1700213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74762" name="Text Box 16"/>
          <p:cNvSpPr txBox="1">
            <a:spLocks noChangeArrowheads="1"/>
          </p:cNvSpPr>
          <p:nvPr/>
        </p:nvSpPr>
        <p:spPr bwMode="auto">
          <a:xfrm>
            <a:off x="2195513" y="4005263"/>
            <a:ext cx="624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(Προϊστ1)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Αρ_Ταυτ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Προϊστάμενος = Μ20200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4763" name="Text Box 17"/>
          <p:cNvSpPr txBox="1">
            <a:spLocks noChangeArrowheads="1"/>
          </p:cNvSpPr>
          <p:nvPr/>
        </p:nvSpPr>
        <p:spPr bwMode="auto">
          <a:xfrm>
            <a:off x="2133600" y="45085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(Προϊστ2)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Αρ_Ταυτ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      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Προϊστ1 = Προϊστάμενος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292725" y="4652963"/>
            <a:ext cx="325438" cy="215900"/>
            <a:chOff x="3945" y="1231"/>
            <a:chExt cx="205" cy="136"/>
          </a:xfrm>
        </p:grpSpPr>
        <p:sp>
          <p:nvSpPr>
            <p:cNvPr id="74766" name="AutoShape 19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7" name="AutoShape 20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4765" name="Text Box 22"/>
          <p:cNvSpPr txBox="1">
            <a:spLocks noChangeArrowheads="1"/>
          </p:cNvSpPr>
          <p:nvPr/>
        </p:nvSpPr>
        <p:spPr bwMode="auto">
          <a:xfrm>
            <a:off x="468313" y="5157788"/>
            <a:ext cx="81359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Παρόμοια, μπορώ να βρω πχ τους συμπρωταγωνιστές του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 George Clooney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(ηθοποιούς που έπαιξαν σε τουλάχιστον μια ταινία μαζί του)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τους συμπρωταγωνιστές των συμπρωταγωνιστών του κλπ άλλα μέχρι ένα βάθος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>
          <a:xfrm>
            <a:off x="685800" y="12382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Αναδρομική Κλειστότητα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65</a:t>
            </a:fld>
            <a:endParaRPr lang="en-US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8-20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9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02" y="1112860"/>
            <a:ext cx="4581415" cy="26498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816" y="4233799"/>
            <a:ext cx="3093119" cy="165151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8969" y="741187"/>
            <a:ext cx="3688462" cy="3903607"/>
          </a:xfrm>
          <a:prstGeom prst="rect">
            <a:avLst/>
          </a:prstGeom>
        </p:spPr>
      </p:pic>
      <p:sp>
        <p:nvSpPr>
          <p:cNvPr id="12" name="Title 9"/>
          <p:cNvSpPr txBox="1">
            <a:spLocks/>
          </p:cNvSpPr>
          <p:nvPr/>
        </p:nvSpPr>
        <p:spPr>
          <a:xfrm>
            <a:off x="323850" y="0"/>
            <a:ext cx="8229600" cy="838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76929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8-20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9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572" y="3663097"/>
            <a:ext cx="5940676" cy="168777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7819" y="2819182"/>
            <a:ext cx="7955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2. Ποιες από τις παρακάτω ερωτήσεις μας δίνουν τα ονόματα των αθλητών που πήραν τουλάχιστον ένα χρυσό μετάλλιο </a:t>
            </a:r>
            <a:r>
              <a:rPr lang="el-GR" dirty="0"/>
              <a:t>(το        συμβολίζει φυσική συνένωση</a:t>
            </a:r>
            <a:r>
              <a:rPr lang="el-GR" dirty="0" smtClean="0"/>
              <a:t>);</a:t>
            </a:r>
            <a:endParaRPr lang="el-G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5302" y="740143"/>
            <a:ext cx="3757351" cy="39339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86104" y="283082"/>
            <a:ext cx="7955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1. Έστω η παρακάτω ερώτηση</a:t>
            </a:r>
            <a:endParaRPr lang="el-GR" dirty="0"/>
          </a:p>
        </p:txBody>
      </p:sp>
      <p:sp>
        <p:nvSpPr>
          <p:cNvPr id="14" name="TextBox 13"/>
          <p:cNvSpPr txBox="1"/>
          <p:nvPr/>
        </p:nvSpPr>
        <p:spPr>
          <a:xfrm>
            <a:off x="286105" y="1307297"/>
            <a:ext cx="7955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(α) Τι υπολογίζει με απλά λόγια η παρακάτω ερώτηση και ποιο είναι το αποτέλεσμα της (το        συμβολίζει φυσική συνένωση)</a:t>
            </a:r>
          </a:p>
          <a:p>
            <a:r>
              <a:rPr lang="el-GR" dirty="0" smtClean="0"/>
              <a:t>(β) Ποιο είναι το αποτέλεσμα στους πίνακες της προηγούμενης σελίδας;</a:t>
            </a:r>
            <a:endParaRPr lang="el-G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3271" y="3217816"/>
            <a:ext cx="253875" cy="16497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8186" y="1686477"/>
            <a:ext cx="253875" cy="16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53275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2A7C4-60A2-41E0-95DE-B1A1B4021E6B}" type="slidenum">
              <a:rPr lang="el-GR" altLang="en-US" smtClean="0"/>
              <a:pPr/>
              <a:t>67</a:t>
            </a:fld>
            <a:endParaRPr lang="el-GR" altLang="en-US" smtClean="0"/>
          </a:p>
        </p:txBody>
      </p:sp>
      <p:sp>
        <p:nvSpPr>
          <p:cNvPr id="78854" name="Text Box 3"/>
          <p:cNvSpPr txBox="1">
            <a:spLocks noChangeArrowheads="1"/>
          </p:cNvSpPr>
          <p:nvPr/>
        </p:nvSpPr>
        <p:spPr bwMode="auto">
          <a:xfrm>
            <a:off x="323056" y="730250"/>
            <a:ext cx="53276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Π-ΠΟΤΗΣ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Π-ΜΠΥΡΑ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ΣΥ-ΠΟΤΗΣ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ΣΥ-ΜΑΓΑΖΙ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ΣΕ-ΜΑΓΑΖΙ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ΣΕ-ΜΠΥΡΑ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7831" name="Text Box 4"/>
          <p:cNvSpPr txBox="1">
            <a:spLocks noChangeArrowheads="1"/>
          </p:cNvSpPr>
          <p:nvPr/>
        </p:nvSpPr>
        <p:spPr bwMode="auto">
          <a:xfrm>
            <a:off x="262096" y="2041525"/>
            <a:ext cx="8497888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προτιμούν τη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συχνάζουν σε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μπύρα 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 ή και τα δύο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μπύρα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αλλά όχι</a:t>
            </a:r>
            <a:r>
              <a:rPr lang="el-GR" b="1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μπύρα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</a:t>
            </a:r>
            <a:r>
              <a:rPr lang="el-GR" i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 διαφορετικές</a:t>
            </a:r>
            <a:r>
              <a:rPr lang="el-GR" b="1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μπύρες</a:t>
            </a:r>
            <a:r>
              <a:rPr lang="el-GR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</a:t>
            </a:r>
            <a:r>
              <a:rPr lang="el-GR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είδος;)</a:t>
            </a:r>
            <a:endParaRPr lang="el-GR" i="1" dirty="0">
              <a:solidFill>
                <a:srgbClr val="9999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 διαφορετικές</a:t>
            </a:r>
            <a:r>
              <a:rPr lang="el-GR" b="1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μπύρες</a:t>
            </a:r>
            <a:r>
              <a:rPr lang="el-GR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(παραπάνω από δύο</a:t>
            </a:r>
            <a:r>
              <a:rPr lang="en-US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r>
              <a:rPr lang="el-GR" i="1" dirty="0" smtClean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i="1" dirty="0">
              <a:solidFill>
                <a:srgbClr val="9999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μπύρες που προτιμά ο πότης «Δημήτρης».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</a:t>
            </a:r>
            <a:r>
              <a:rPr lang="el-GR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τις μπύρες που  προτιμά ο «Δημήτρης».</a:t>
            </a:r>
          </a:p>
        </p:txBody>
      </p:sp>
      <p:sp>
        <p:nvSpPr>
          <p:cNvPr id="78856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8382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35D606-88A0-4B46-8E4F-1C7C253BB298}" type="slidenum">
              <a:rPr lang="el-GR" altLang="en-US" smtClean="0"/>
              <a:pPr/>
              <a:t>68</a:t>
            </a:fld>
            <a:endParaRPr lang="el-GR" altLang="en-US" smtClean="0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79878" name="Text Box 3"/>
          <p:cNvSpPr txBox="1">
            <a:spLocks noChangeArrowheads="1"/>
          </p:cNvSpPr>
          <p:nvPr/>
        </p:nvSpPr>
        <p:spPr bwMode="auto">
          <a:xfrm>
            <a:off x="276225" y="17637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ΣΥΧΝΑΖΕΙ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ΣΥ-ΠΟΤΗΣ	</a:t>
            </a:r>
            <a:r>
              <a:rPr lang="el-GR" sz="1000" b="1" dirty="0" smtClean="0"/>
              <a:t>ΣΥ-ΜΑΓΑΖΙ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</a:t>
            </a:r>
            <a:r>
              <a:rPr lang="el-GR" sz="1000" dirty="0" smtClean="0"/>
              <a:t>Ζυθοπωλείο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n-US" sz="1000" dirty="0" err="1" smtClean="0"/>
              <a:t>BeeRock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l-GR" sz="1000" dirty="0" smtClean="0"/>
              <a:t>Ζυθοπωλείο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err="1" smtClean="0"/>
              <a:t>GreenRose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smtClean="0"/>
              <a:t>Lancelot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 err="1" smtClean="0"/>
              <a:t>BeeRock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Lancelot</a:t>
            </a:r>
            <a:r>
              <a:rPr lang="el-GR" sz="1000" dirty="0"/>
              <a:t>	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Άννα		Ζυθοπωλείο</a:t>
            </a:r>
          </a:p>
        </p:txBody>
      </p:sp>
      <p:sp>
        <p:nvSpPr>
          <p:cNvPr id="79879" name="Text Box 4"/>
          <p:cNvSpPr txBox="1">
            <a:spLocks noChangeArrowheads="1"/>
          </p:cNvSpPr>
          <p:nvPr/>
        </p:nvSpPr>
        <p:spPr bwMode="auto">
          <a:xfrm>
            <a:off x="4721225" y="665163"/>
            <a:ext cx="3441700" cy="3016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ΠΡΟΤΙΜΑ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Π-ΠΟΤΗΣ	</a:t>
            </a:r>
            <a:r>
              <a:rPr lang="el-GR" sz="1000" b="1" dirty="0" smtClean="0"/>
              <a:t>Π-ΜΠΥΡΑ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</a:t>
            </a:r>
            <a:r>
              <a:rPr lang="en-US" sz="1000" dirty="0" smtClean="0"/>
              <a:t>Guinness</a:t>
            </a:r>
            <a:endParaRPr lang="en-US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l-GR" sz="1000" dirty="0" err="1" smtClean="0"/>
              <a:t>Αμστελ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Corona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 err="1"/>
              <a:t>Leffe</a:t>
            </a:r>
            <a:r>
              <a:rPr lang="en-US" sz="1000" dirty="0"/>
              <a:t> </a:t>
            </a:r>
            <a:r>
              <a:rPr lang="en-US" sz="1000" dirty="0" err="1"/>
              <a:t>Brune</a:t>
            </a:r>
            <a:endParaRPr lang="en-US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err="1" smtClean="0"/>
              <a:t>Leffe</a:t>
            </a:r>
            <a:r>
              <a:rPr lang="en-US" sz="1000" dirty="0" smtClean="0"/>
              <a:t> </a:t>
            </a:r>
            <a:r>
              <a:rPr lang="en-US" sz="1000" dirty="0" err="1"/>
              <a:t>Brune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 smtClean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Άννα		</a:t>
            </a:r>
            <a:r>
              <a:rPr lang="en-US" sz="1000" dirty="0"/>
              <a:t>Kaiser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n-US" sz="1000" dirty="0" smtClean="0"/>
              <a:t>Corona</a:t>
            </a:r>
            <a:endParaRPr lang="el-GR" sz="1000" dirty="0"/>
          </a:p>
        </p:txBody>
      </p:sp>
      <p:sp>
        <p:nvSpPr>
          <p:cNvPr id="79880" name="Text Box 3"/>
          <p:cNvSpPr txBox="1">
            <a:spLocks noChangeArrowheads="1"/>
          </p:cNvSpPr>
          <p:nvPr/>
        </p:nvSpPr>
        <p:spPr bwMode="auto">
          <a:xfrm>
            <a:off x="250825" y="260350"/>
            <a:ext cx="532765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Π-ΠΟΤΗΣ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Π-ΜΠΥΡΑ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ΣΥ-ΠΟΤΗΣ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ΣΥ-ΜΑΓΑΖΙ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ΣΕ-ΜΑΓΑΖΙ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ΣΕ-ΜΠΥΡΑ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9881" name="Text Box 3"/>
          <p:cNvSpPr txBox="1">
            <a:spLocks noChangeArrowheads="1"/>
          </p:cNvSpPr>
          <p:nvPr/>
        </p:nvSpPr>
        <p:spPr bwMode="auto">
          <a:xfrm>
            <a:off x="4643438" y="3933825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ΣΕ-ΜΑΓΑΖΙ	</a:t>
            </a:r>
            <a:r>
              <a:rPr lang="el-GR" sz="1000" b="1" dirty="0" smtClean="0"/>
              <a:t>ΣΕ-ΜΠΥΡΑ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dirty="0"/>
              <a:t>Ζυθοπωλείο</a:t>
            </a:r>
            <a:r>
              <a:rPr lang="en-US" sz="1000" dirty="0"/>
              <a:t>	</a:t>
            </a:r>
            <a:r>
              <a:rPr lang="en-US" sz="1000" dirty="0" smtClean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Ζυθοπωλείο	</a:t>
            </a:r>
            <a:r>
              <a:rPr lang="el-GR" sz="1000" dirty="0" err="1" smtClean="0"/>
              <a:t>Αμστελ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BeeRock</a:t>
            </a:r>
            <a:r>
              <a:rPr lang="el-GR" sz="1000" dirty="0"/>
              <a:t>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BeeRock</a:t>
            </a:r>
            <a:r>
              <a:rPr lang="el-GR" sz="1000" dirty="0"/>
              <a:t>		</a:t>
            </a:r>
            <a:r>
              <a:rPr lang="en-US" sz="1000" dirty="0" err="1"/>
              <a:t>GreenRose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/>
              <a:t>Lancelot</a:t>
            </a:r>
            <a:r>
              <a:rPr lang="el-GR" sz="1000" dirty="0"/>
              <a:t>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err="1" smtClean="0"/>
              <a:t>Guiness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err="1" smtClean="0"/>
              <a:t>Leffe</a:t>
            </a:r>
            <a:r>
              <a:rPr lang="en-US" sz="1000" dirty="0" smtClean="0"/>
              <a:t> </a:t>
            </a:r>
            <a:r>
              <a:rPr lang="en-US" sz="1000" dirty="0" err="1"/>
              <a:t>Brune</a:t>
            </a:r>
            <a:r>
              <a:rPr lang="el-GR" sz="1000" dirty="0"/>
              <a:t>	</a:t>
            </a:r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smtClean="0"/>
              <a:t>Fix</a:t>
            </a:r>
            <a:endParaRPr lang="el-GR" sz="1000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69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F0CD7D-B198-4169-97E0-FDA24901DC03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800100" y="1474988"/>
            <a:ext cx="7543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ερώτηση εφαρμόζεται σε ένα στιγμιότυπο σχέσης και το αποτέλεσμα της ερώτησης είναι πάλι ένα στιγμιότυπο 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σχέσης (σύνολο από πλειάδες)</a:t>
            </a:r>
            <a:endParaRPr lang="el-GR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800100" y="3467469"/>
            <a:ext cx="75438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σχήμα της σχέσης εισόδου είναι 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προκαθορισμένο </a:t>
            </a:r>
            <a:endParaRPr lang="el-GR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σχήμα του αποτελέσματος είναι επίσης 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προκαθορισμένο</a:t>
            </a:r>
            <a:endParaRPr lang="el-GR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CCCF95-D60B-4F39-A588-A3E3D7864D6A}" type="slidenum">
              <a:rPr lang="el-GR" altLang="en-US" smtClean="0"/>
              <a:pPr/>
              <a:t>70</a:t>
            </a:fld>
            <a:endParaRPr lang="el-GR" altLang="en-US" smtClean="0"/>
          </a:p>
        </p:txBody>
      </p:sp>
      <p:sp>
        <p:nvSpPr>
          <p:cNvPr id="43013" name="Text Box 3"/>
          <p:cNvSpPr txBox="1">
            <a:spLocks noChangeArrowheads="1"/>
          </p:cNvSpPr>
          <p:nvPr/>
        </p:nvSpPr>
        <p:spPr bwMode="auto">
          <a:xfrm>
            <a:off x="1419225" y="22701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Ταινία       </a:t>
            </a:r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 dirty="0">
                <a:latin typeface="Times New Roman" pitchFamily="18" charset="0"/>
              </a:rPr>
              <a:t>Τίτλος</a:t>
            </a:r>
            <a:r>
              <a:rPr lang="el-GR" sz="2000" dirty="0">
                <a:latin typeface="Times New Roman" pitchFamily="18" charset="0"/>
              </a:rPr>
              <a:t>   </a:t>
            </a:r>
            <a:r>
              <a:rPr lang="el-GR" sz="2000" u="sng" dirty="0">
                <a:latin typeface="Times New Roman" pitchFamily="18" charset="0"/>
              </a:rPr>
              <a:t>Έτος</a:t>
            </a:r>
            <a:r>
              <a:rPr lang="el-GR" sz="2000" dirty="0">
                <a:latin typeface="Times New Roman" pitchFamily="18" charset="0"/>
              </a:rPr>
              <a:t>     Διάρκεια   Είδος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43015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7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8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9" name="Text Box 9"/>
          <p:cNvSpPr txBox="1">
            <a:spLocks noChangeArrowheads="1"/>
          </p:cNvSpPr>
          <p:nvPr/>
        </p:nvSpPr>
        <p:spPr bwMode="auto">
          <a:xfrm>
            <a:off x="1143000" y="35814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43020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43021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3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4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5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6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7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8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9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0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       Σύζυγος-Ηθοποιού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43031" name="Rectangle 21"/>
          <p:cNvSpPr>
            <a:spLocks noChangeArrowheads="1"/>
          </p:cNvSpPr>
          <p:nvPr/>
        </p:nvSpPr>
        <p:spPr bwMode="auto">
          <a:xfrm>
            <a:off x="1419225" y="5053013"/>
            <a:ext cx="7126288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2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3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4" name="Line 24"/>
          <p:cNvSpPr>
            <a:spLocks noChangeShapeType="1"/>
          </p:cNvSpPr>
          <p:nvPr/>
        </p:nvSpPr>
        <p:spPr bwMode="auto">
          <a:xfrm>
            <a:off x="63627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5" name="Line 25"/>
          <p:cNvSpPr>
            <a:spLocks noChangeShapeType="1"/>
          </p:cNvSpPr>
          <p:nvPr/>
        </p:nvSpPr>
        <p:spPr bwMode="auto">
          <a:xfrm>
            <a:off x="7505700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6" name="Line 26"/>
          <p:cNvSpPr>
            <a:spLocks noChangeShapeType="1"/>
          </p:cNvSpPr>
          <p:nvPr/>
        </p:nvSpPr>
        <p:spPr bwMode="auto">
          <a:xfrm>
            <a:off x="2143125" y="4497388"/>
            <a:ext cx="536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7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43038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9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40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41" name="Line 31"/>
          <p:cNvSpPr>
            <a:spLocks noChangeShapeType="1"/>
          </p:cNvSpPr>
          <p:nvPr/>
        </p:nvSpPr>
        <p:spPr bwMode="auto">
          <a:xfrm>
            <a:off x="2143125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02237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614FC8-CECE-4A2D-964A-61541BAA117A}" type="slidenum">
              <a:rPr lang="el-GR" altLang="en-US" smtClean="0"/>
              <a:pPr/>
              <a:t>71</a:t>
            </a:fld>
            <a:endParaRPr lang="el-GR" altLang="en-US" smtClean="0"/>
          </a:p>
        </p:txBody>
      </p:sp>
      <p:sp>
        <p:nvSpPr>
          <p:cNvPr id="44037" name="Text Box 3"/>
          <p:cNvSpPr txBox="1">
            <a:spLocks noChangeArrowheads="1"/>
          </p:cNvSpPr>
          <p:nvPr/>
        </p:nvSpPr>
        <p:spPr bwMode="auto">
          <a:xfrm>
            <a:off x="564661" y="1527797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3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4661" y="2465421"/>
            <a:ext cx="78793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Ας μετονομάσουμε τα γνωρίσματα της σχέσης Παίζει σε Παίζει-Τίτλος και Παίζει-Έτος ώστε να μπορούμε να τα διακρίνουμε από τα αντίστοιχα γνωρίσματα της σχέσης Ταινία</a:t>
            </a:r>
          </a:p>
          <a:p>
            <a:endParaRPr lang="el-GR" dirty="0"/>
          </a:p>
          <a:p>
            <a:r>
              <a:rPr lang="el-GR" dirty="0" smtClean="0"/>
              <a:t>Παίζει1( Όνομα-Ηθοποιού, Παίζει-Τίτλος, Παίζει-Έτος)           </a:t>
            </a:r>
          </a:p>
          <a:p>
            <a:r>
              <a:rPr lang="el-GR" dirty="0" smtClean="0"/>
              <a:t>Παίζει( Όνομα-Ηθοποιού, Τίτλος</a:t>
            </a:r>
            <a:r>
              <a:rPr lang="el-GR" dirty="0"/>
              <a:t>, </a:t>
            </a:r>
            <a:r>
              <a:rPr lang="el-GR" dirty="0" smtClean="0"/>
              <a:t>Έτος</a:t>
            </a:r>
            <a:r>
              <a:rPr lang="el-GR" dirty="0"/>
              <a:t>)</a:t>
            </a:r>
            <a:endParaRPr lang="en-US" dirty="0"/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5884254" y="3736688"/>
            <a:ext cx="3957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64506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5EA967-6604-4606-88FE-0A6035474714}" type="slidenum">
              <a:rPr lang="el-GR" altLang="en-US" smtClean="0"/>
              <a:pPr/>
              <a:t>72</a:t>
            </a:fld>
            <a:endParaRPr lang="el-GR" altLang="en-US" smtClean="0"/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328613" y="1773237"/>
            <a:ext cx="1512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Ταινία</a:t>
            </a: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1841500" y="1773237"/>
            <a:ext cx="59547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		 Έτος 	</a:t>
            </a:r>
            <a:r>
              <a:rPr lang="el-GR" sz="1600" b="1" dirty="0" smtClean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	Είδος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Παραμύθι	 	1990		90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Έγχρωμη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Παραμύθι		1930		120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Ασπρόμαυρη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Φυγή		2000		98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Ασπρόμαυρη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Άνοιξη		1998		101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Έγχρωμη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328613" y="4003675"/>
            <a:ext cx="741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45064" name="Text Box 6"/>
          <p:cNvSpPr txBox="1">
            <a:spLocks noChangeArrowheads="1"/>
          </p:cNvSpPr>
          <p:nvPr/>
        </p:nvSpPr>
        <p:spPr bwMode="auto">
          <a:xfrm>
            <a:off x="1970087" y="3994149"/>
            <a:ext cx="5113337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	</a:t>
            </a:r>
            <a:r>
              <a:rPr lang="el-GR" sz="1600" b="1" dirty="0" smtClean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</a:t>
            </a: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600" b="1" dirty="0" smtClean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</a:t>
            </a:r>
            <a:endParaRPr lang="el-GR" sz="1600" b="1" dirty="0">
              <a:solidFill>
                <a:srgbClr val="0099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Αλίκη Παππά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Παραμύθι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		1930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 Γεωργίου	Παραμύθι		1990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Κώστας Χρήστου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Φυγή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		2000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 Στεργίου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Άνοιξη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		1998</a:t>
            </a:r>
          </a:p>
        </p:txBody>
      </p:sp>
      <p:sp>
        <p:nvSpPr>
          <p:cNvPr id="45065" name="Text Box 7"/>
          <p:cNvSpPr txBox="1">
            <a:spLocks noChangeArrowheads="1"/>
          </p:cNvSpPr>
          <p:nvPr/>
        </p:nvSpPr>
        <p:spPr bwMode="auto">
          <a:xfrm>
            <a:off x="328613" y="4003674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Παίζει1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3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116501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62A867-D3F1-41F6-90B3-3A406D1DEF7C}" type="slidenum">
              <a:rPr lang="el-GR" altLang="en-US" smtClean="0"/>
              <a:pPr/>
              <a:t>73</a:t>
            </a:fld>
            <a:endParaRPr lang="el-GR" altLang="en-US" smtClean="0"/>
          </a:p>
        </p:txBody>
      </p:sp>
      <p:sp>
        <p:nvSpPr>
          <p:cNvPr id="46085" name="Text Box 3"/>
          <p:cNvSpPr txBox="1">
            <a:spLocks noChangeArrowheads="1"/>
          </p:cNvSpPr>
          <p:nvPr/>
        </p:nvSpPr>
        <p:spPr bwMode="auto">
          <a:xfrm>
            <a:off x="323850" y="1196975"/>
            <a:ext cx="151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/>
              <a:t>Ταινία</a:t>
            </a:r>
          </a:p>
        </p:txBody>
      </p:sp>
      <p:sp>
        <p:nvSpPr>
          <p:cNvPr id="46086" name="Text Box 4"/>
          <p:cNvSpPr txBox="1">
            <a:spLocks noChangeArrowheads="1"/>
          </p:cNvSpPr>
          <p:nvPr/>
        </p:nvSpPr>
        <p:spPr bwMode="auto">
          <a:xfrm>
            <a:off x="323850" y="1557338"/>
            <a:ext cx="4033838" cy="92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b="1" dirty="0" smtClean="0">
                <a:solidFill>
                  <a:srgbClr val="0099FF"/>
                </a:solidFill>
              </a:rPr>
              <a:t>Ταινία.               Ταινία.   	            Διάρκεια</a:t>
            </a:r>
            <a:r>
              <a:rPr lang="el-GR" sz="900" b="1" dirty="0">
                <a:solidFill>
                  <a:srgbClr val="0099FF"/>
                </a:solidFill>
              </a:rPr>
              <a:t>	 </a:t>
            </a:r>
            <a:r>
              <a:rPr lang="el-GR" sz="900" b="1" dirty="0" smtClean="0">
                <a:solidFill>
                  <a:srgbClr val="0099FF"/>
                </a:solidFill>
              </a:rPr>
              <a:t>Είδος</a:t>
            </a:r>
            <a:endParaRPr lang="el-GR" sz="900" b="1" dirty="0">
              <a:solidFill>
                <a:srgbClr val="0099FF"/>
              </a:solidFill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1930	</a:t>
            </a:r>
            <a:r>
              <a:rPr lang="el-GR" sz="900" dirty="0" smtClean="0"/>
              <a:t>	120</a:t>
            </a:r>
            <a:r>
              <a:rPr lang="el-GR" sz="900" dirty="0"/>
              <a:t>	</a:t>
            </a:r>
            <a:r>
              <a:rPr lang="el-GR" sz="900" dirty="0" smtClean="0"/>
              <a:t>Ασπρόμαυρη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Φυγή	</a:t>
            </a:r>
            <a:r>
              <a:rPr lang="el-GR" sz="900" dirty="0" smtClean="0"/>
              <a:t>	2000</a:t>
            </a:r>
            <a:r>
              <a:rPr lang="el-GR" sz="900" dirty="0"/>
              <a:t>	</a:t>
            </a:r>
            <a:r>
              <a:rPr lang="el-GR" sz="900" dirty="0" smtClean="0"/>
              <a:t>	98</a:t>
            </a:r>
            <a:r>
              <a:rPr lang="el-GR" sz="900" dirty="0"/>
              <a:t>	</a:t>
            </a:r>
            <a:r>
              <a:rPr lang="el-GR" sz="900" dirty="0" smtClean="0"/>
              <a:t>Ασπρόμαυρη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 smtClean="0"/>
              <a:t>Άνοιξη	</a:t>
            </a:r>
            <a:r>
              <a:rPr lang="el-GR" sz="900" dirty="0"/>
              <a:t>	1998	</a:t>
            </a:r>
            <a:r>
              <a:rPr lang="el-GR" sz="900" dirty="0" smtClean="0"/>
              <a:t>	101</a:t>
            </a:r>
            <a:r>
              <a:rPr lang="el-GR" sz="900" dirty="0"/>
              <a:t>	</a:t>
            </a:r>
            <a:r>
              <a:rPr lang="el-GR" sz="900" dirty="0" smtClean="0"/>
              <a:t>Έγχρωμη</a:t>
            </a:r>
            <a:endParaRPr lang="el-GR" sz="900" dirty="0"/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395288" y="3429000"/>
            <a:ext cx="741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4500563" y="2060575"/>
            <a:ext cx="4032250" cy="126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900" b="1" dirty="0">
                <a:solidFill>
                  <a:srgbClr val="0099FF"/>
                </a:solidFill>
              </a:rPr>
              <a:t>Όνομα-Ηθοποιού		</a:t>
            </a:r>
            <a:r>
              <a:rPr lang="el-GR" sz="900" b="1" dirty="0" smtClean="0">
                <a:solidFill>
                  <a:srgbClr val="0099FF"/>
                </a:solidFill>
              </a:rPr>
              <a:t>Παίζει-Τίτλος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Παίζει-Έτος</a:t>
            </a:r>
            <a:endParaRPr lang="el-GR" sz="900" b="1" dirty="0">
              <a:solidFill>
                <a:srgbClr val="0099FF"/>
              </a:solidFill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Αλίκη Παππά		Παραμύθι	1930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Μαρία Γεωργίου		Παραμύθι	1990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Κώστας Χρήστου	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Μαρία Στεργίου		Άνοιξη	</a:t>
            </a:r>
            <a:r>
              <a:rPr lang="el-GR" sz="900" dirty="0" smtClean="0"/>
              <a:t>	1998</a:t>
            </a:r>
            <a:endParaRPr lang="el-GR" sz="900" dirty="0"/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Κατερίνα Αποστόλου	Φυγή	</a:t>
            </a:r>
            <a:r>
              <a:rPr lang="el-GR" sz="900" dirty="0" smtClean="0"/>
              <a:t>	2000</a:t>
            </a:r>
            <a:endParaRPr lang="el-GR" sz="900" dirty="0"/>
          </a:p>
        </p:txBody>
      </p:sp>
      <p:sp>
        <p:nvSpPr>
          <p:cNvPr id="46089" name="Text Box 7"/>
          <p:cNvSpPr txBox="1">
            <a:spLocks noChangeArrowheads="1"/>
          </p:cNvSpPr>
          <p:nvPr/>
        </p:nvSpPr>
        <p:spPr bwMode="auto">
          <a:xfrm>
            <a:off x="4427538" y="1628775"/>
            <a:ext cx="2663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 smtClean="0"/>
              <a:t>Παίζει1</a:t>
            </a:r>
            <a:endParaRPr lang="el-GR" sz="1200" b="1" dirty="0"/>
          </a:p>
        </p:txBody>
      </p:sp>
      <p:sp>
        <p:nvSpPr>
          <p:cNvPr id="46090" name="Text Box 8"/>
          <p:cNvSpPr txBox="1">
            <a:spLocks noChangeArrowheads="1"/>
          </p:cNvSpPr>
          <p:nvPr/>
        </p:nvSpPr>
        <p:spPr bwMode="auto">
          <a:xfrm>
            <a:off x="684213" y="3716338"/>
            <a:ext cx="7704137" cy="2377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b="1" dirty="0" smtClean="0">
                <a:solidFill>
                  <a:srgbClr val="0099FF"/>
                </a:solidFill>
              </a:rPr>
              <a:t>Τίτλος</a:t>
            </a:r>
            <a:r>
              <a:rPr lang="el-GR" sz="900" b="1" dirty="0">
                <a:solidFill>
                  <a:srgbClr val="0099FF"/>
                </a:solidFill>
              </a:rPr>
              <a:t>		</a:t>
            </a:r>
            <a:r>
              <a:rPr lang="el-GR" sz="900" b="1" dirty="0" smtClean="0">
                <a:solidFill>
                  <a:srgbClr val="0099FF"/>
                </a:solidFill>
              </a:rPr>
              <a:t>Έτος 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        Διάρκεια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 </a:t>
            </a:r>
            <a:r>
              <a:rPr lang="el-GR" sz="900" b="1" dirty="0">
                <a:solidFill>
                  <a:srgbClr val="0099FF"/>
                </a:solidFill>
              </a:rPr>
              <a:t>Είδος 	</a:t>
            </a:r>
            <a:r>
              <a:rPr lang="el-GR" sz="900" b="1" dirty="0" smtClean="0">
                <a:solidFill>
                  <a:srgbClr val="0099FF"/>
                </a:solidFill>
              </a:rPr>
              <a:t>	Όνομα-Ηθοποιού</a:t>
            </a:r>
            <a:r>
              <a:rPr lang="el-GR" sz="900" b="1" dirty="0">
                <a:solidFill>
                  <a:srgbClr val="0099FF"/>
                </a:solidFill>
              </a:rPr>
              <a:t>		</a:t>
            </a:r>
            <a:r>
              <a:rPr lang="el-GR" sz="900" b="1" dirty="0" smtClean="0">
                <a:solidFill>
                  <a:srgbClr val="0099FF"/>
                </a:solidFill>
              </a:rPr>
              <a:t>Παίζει-Τίτλος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Παίζει-Έτος</a:t>
            </a:r>
            <a:endParaRPr lang="el-GR" sz="900" b="1" dirty="0">
              <a:solidFill>
                <a:srgbClr val="0099FF"/>
              </a:solidFill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Έγχρωμη	</a:t>
            </a:r>
            <a:r>
              <a:rPr lang="el-GR" sz="900" dirty="0" smtClean="0"/>
              <a:t>	Αλίκη </a:t>
            </a:r>
            <a:r>
              <a:rPr lang="el-GR" sz="900" dirty="0"/>
              <a:t>Παππά		Παραμύθι	1930</a:t>
            </a:r>
            <a:r>
              <a:rPr lang="en-US" sz="900" dirty="0"/>
              <a:t> 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	 </a:t>
            </a:r>
            <a:r>
              <a:rPr lang="el-GR" sz="900" dirty="0"/>
              <a:t>	Μαρία Γεωργίου		Παραμύθι	1990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	 </a:t>
            </a:r>
            <a:r>
              <a:rPr lang="el-GR" sz="900" dirty="0"/>
              <a:t>	Κώστας Χρήστου	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	 </a:t>
            </a:r>
            <a:r>
              <a:rPr lang="el-GR" sz="900" dirty="0"/>
              <a:t>	Μαρία Στεργίου		Άνοιξη	</a:t>
            </a:r>
            <a:r>
              <a:rPr lang="el-GR" sz="900" dirty="0" smtClean="0"/>
              <a:t>	1998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Έγχρωμη </a:t>
            </a:r>
            <a:r>
              <a:rPr lang="el-GR" sz="900" dirty="0" smtClean="0"/>
              <a:t>	</a:t>
            </a:r>
            <a:r>
              <a:rPr lang="el-GR" sz="900" dirty="0"/>
              <a:t>	</a:t>
            </a:r>
            <a:r>
              <a:rPr lang="el-GR" sz="900" dirty="0" smtClean="0"/>
              <a:t>Κατερίνα </a:t>
            </a:r>
            <a:r>
              <a:rPr lang="el-GR" sz="900" dirty="0"/>
              <a:t>Αποστόλου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Αλίκη Παππά		Παραμύθι	1930</a:t>
            </a:r>
          </a:p>
          <a:p>
            <a:r>
              <a:rPr lang="el-GR" sz="900" dirty="0"/>
              <a:t>Παραμύθι	 1990	</a:t>
            </a:r>
            <a:r>
              <a:rPr lang="el-GR" sz="900" dirty="0" smtClean="0"/>
              <a:t>	120</a:t>
            </a:r>
            <a:r>
              <a:rPr lang="el-GR" sz="900" dirty="0"/>
              <a:t>	Ασπρόμαυρη 	Μαρία Γεωργίου		Παραμύθι	1990</a:t>
            </a:r>
          </a:p>
          <a:p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Κώστας Χρήστου	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Μαρία Στεργίου		Άνοιξη	</a:t>
            </a:r>
            <a:r>
              <a:rPr lang="el-GR" sz="900" dirty="0" smtClean="0"/>
              <a:t>	1998</a:t>
            </a:r>
            <a:endParaRPr lang="el-GR" sz="900" dirty="0"/>
          </a:p>
          <a:p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Κατερίνα Αποστόλου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Φυγή	</a:t>
            </a:r>
            <a:r>
              <a:rPr lang="el-GR" sz="900" dirty="0" smtClean="0"/>
              <a:t>	2000</a:t>
            </a:r>
            <a:r>
              <a:rPr lang="el-GR" sz="900" dirty="0"/>
              <a:t>	</a:t>
            </a:r>
            <a:r>
              <a:rPr lang="el-GR" sz="900" dirty="0" smtClean="0"/>
              <a:t>	98</a:t>
            </a:r>
            <a:r>
              <a:rPr lang="el-GR" sz="900" dirty="0"/>
              <a:t>	Ασπρόμαυρη 	Αλίκη Παππά		Παραμύθι	1930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…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endParaRPr lang="el-GR" sz="900" dirty="0"/>
          </a:p>
        </p:txBody>
      </p:sp>
      <p:sp>
        <p:nvSpPr>
          <p:cNvPr id="46091" name="Text Box 10"/>
          <p:cNvSpPr txBox="1">
            <a:spLocks noChangeArrowheads="1"/>
          </p:cNvSpPr>
          <p:nvPr/>
        </p:nvSpPr>
        <p:spPr bwMode="auto">
          <a:xfrm>
            <a:off x="684213" y="2924175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endParaRPr lang="el-GR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403554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BA6522-0BDB-44BE-B5F8-F3AA2A0A8119}" type="slidenum">
              <a:rPr lang="el-GR" altLang="en-US" smtClean="0"/>
              <a:pPr/>
              <a:t>74</a:t>
            </a:fld>
            <a:endParaRPr lang="el-GR" altLang="en-US" smtClean="0"/>
          </a:p>
        </p:txBody>
      </p:sp>
      <p:sp>
        <p:nvSpPr>
          <p:cNvPr id="51205" name="Text Box 3"/>
          <p:cNvSpPr txBox="1">
            <a:spLocks noChangeArrowheads="1"/>
          </p:cNvSpPr>
          <p:nvPr/>
        </p:nvSpPr>
        <p:spPr bwMode="auto">
          <a:xfrm>
            <a:off x="533400" y="2239962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1207" name="Text Box 5"/>
          <p:cNvSpPr txBox="1">
            <a:spLocks noChangeArrowheads="1"/>
          </p:cNvSpPr>
          <p:nvPr/>
        </p:nvSpPr>
        <p:spPr bwMode="auto">
          <a:xfrm>
            <a:off x="533400" y="3154362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= 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51208" name="Text Box 6"/>
          <p:cNvSpPr txBox="1">
            <a:spLocks noChangeArrowheads="1"/>
          </p:cNvSpPr>
          <p:nvPr/>
        </p:nvSpPr>
        <p:spPr bwMode="auto">
          <a:xfrm>
            <a:off x="533400" y="4297362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Παίζει1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= </a:t>
            </a:r>
            <a:r>
              <a:rPr lang="el-GR" sz="240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(σ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  <a:endParaRPr lang="en-US" sz="20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409281" y="4443847"/>
            <a:ext cx="325437" cy="215900"/>
            <a:chOff x="3945" y="1231"/>
            <a:chExt cx="205" cy="136"/>
          </a:xfrm>
        </p:grpSpPr>
        <p:sp>
          <p:nvSpPr>
            <p:cNvPr id="51211" name="AutoShape 8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2" name="AutoShape 9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88769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021DD3-0A93-4F99-8F29-17350EE70371}" type="slidenum">
              <a:rPr lang="el-GR" altLang="en-US" smtClean="0"/>
              <a:pPr/>
              <a:t>75</a:t>
            </a:fld>
            <a:endParaRPr lang="el-GR" altLang="en-US" smtClean="0"/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609600" y="17018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7111" name="Text Box 5"/>
          <p:cNvSpPr txBox="1">
            <a:spLocks noChangeArrowheads="1"/>
          </p:cNvSpPr>
          <p:nvPr/>
        </p:nvSpPr>
        <p:spPr bwMode="auto">
          <a:xfrm>
            <a:off x="609600" y="2838450"/>
            <a:ext cx="77581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Τίτλος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 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Έ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τος</a:t>
            </a:r>
            <a:r>
              <a:rPr lang="en-US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Παίζει1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Ταινία))</a:t>
            </a:r>
          </a:p>
        </p:txBody>
      </p:sp>
      <p:sp>
        <p:nvSpPr>
          <p:cNvPr id="47112" name="Text Box 6"/>
          <p:cNvSpPr txBox="1">
            <a:spLocks noChangeArrowheads="1"/>
          </p:cNvSpPr>
          <p:nvPr/>
        </p:nvSpPr>
        <p:spPr bwMode="auto">
          <a:xfrm>
            <a:off x="609600" y="4492625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τος =Έτος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990600" y="379095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44500" y="2111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131076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8EE6A2-0FB3-407A-BAC1-A955BE9642F3}" type="slidenum">
              <a:rPr lang="el-GR" altLang="en-US" smtClean="0"/>
              <a:pPr/>
              <a:t>76</a:t>
            </a:fld>
            <a:endParaRPr lang="el-GR" altLang="en-US" smtClean="0"/>
          </a:p>
        </p:txBody>
      </p: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533400" y="1857375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56" name="Text Box 5"/>
          <p:cNvSpPr txBox="1">
            <a:spLocks noChangeArrowheads="1"/>
          </p:cNvSpPr>
          <p:nvPr/>
        </p:nvSpPr>
        <p:spPr bwMode="auto">
          <a:xfrm>
            <a:off x="533400" y="286385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= 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2057" name="Text Box 6"/>
          <p:cNvSpPr txBox="1">
            <a:spLocks noChangeArrowheads="1"/>
          </p:cNvSpPr>
          <p:nvPr/>
        </p:nvSpPr>
        <p:spPr bwMode="auto">
          <a:xfrm>
            <a:off x="533400" y="484505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*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2058" name="Text Box 7"/>
          <p:cNvSpPr txBox="1">
            <a:spLocks noChangeArrowheads="1"/>
          </p:cNvSpPr>
          <p:nvPr/>
        </p:nvSpPr>
        <p:spPr bwMode="auto">
          <a:xfrm>
            <a:off x="254000" y="5362575"/>
            <a:ext cx="820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είναι η τρίτη έκφραση πριν την προβολή ισοδύναμη των άλλων δύο;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33400" y="3913188"/>
            <a:ext cx="7772400" cy="701675"/>
            <a:chOff x="432" y="2928"/>
            <a:chExt cx="4896" cy="442"/>
          </a:xfrm>
        </p:grpSpPr>
        <p:sp>
          <p:nvSpPr>
            <p:cNvPr id="2061" name="Text Box 9"/>
            <p:cNvSpPr txBox="1">
              <a:spLocks noChangeArrowheads="1"/>
            </p:cNvSpPr>
            <p:nvPr/>
          </p:nvSpPr>
          <p:spPr bwMode="auto">
            <a:xfrm>
              <a:off x="432" y="2928"/>
              <a:ext cx="489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 eaLnBrk="0" hangingPunct="0">
                <a:spcBef>
                  <a:spcPct val="50000"/>
                </a:spcBef>
              </a:pP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π 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Όνομα-ηθοποιού, 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Τ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ίτλος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, 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Έτος </a:t>
              </a: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(</a:t>
              </a:r>
              <a:r>
                <a:rPr lang="el-GR" sz="2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Παίζει1</a:t>
              </a:r>
              <a:r>
                <a:rPr lang="el-GR" sz="2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    </a:t>
              </a:r>
              <a:r>
                <a:rPr lang="el-GR" sz="2400" baseline="-250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Παίζει.τίτλος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= 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Τίτλος  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AND </a:t>
              </a:r>
              <a:r>
                <a:rPr lang="el-GR" sz="2400" baseline="-25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Παίζει’Έτος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=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sz="2400" baseline="-25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Έτος</a:t>
              </a:r>
              <a:r>
                <a:rPr lang="el-GR" sz="2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(σ</a:t>
              </a:r>
              <a:r>
                <a:rPr lang="el-GR" sz="2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Ε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ίδος 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= 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“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έγχρωμη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”</a:t>
              </a: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(Ταινία</a:t>
              </a:r>
              <a:r>
                <a:rPr lang="el-GR" sz="2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)) </a:t>
              </a:r>
              <a:endParaRPr lang="el-GR" sz="20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aphicFrame>
          <p:nvGraphicFramePr>
            <p:cNvPr id="2050" name="Object 10"/>
            <p:cNvGraphicFramePr>
              <a:graphicFrameLocks noChangeAspect="1"/>
            </p:cNvGraphicFramePr>
            <p:nvPr>
              <p:extLst/>
            </p:nvPr>
          </p:nvGraphicFramePr>
          <p:xfrm>
            <a:off x="2880" y="2958"/>
            <a:ext cx="312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5" name="Microsoft Equation 3.0" r:id="rId4" imgW="228600" imgH="139700" progId="Equation.3">
                    <p:embed/>
                  </p:oleObj>
                </mc:Choice>
                <mc:Fallback>
                  <p:oleObj name="Microsoft Equation 3.0" r:id="rId4" imgW="228600" imgH="1397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2958"/>
                          <a:ext cx="312" cy="1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141640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E9AAF6-34B1-47EE-ABBF-B040CE43305D}" type="slidenum">
              <a:rPr lang="el-GR" altLang="en-US" smtClean="0"/>
              <a:pPr/>
              <a:t>77</a:t>
            </a:fld>
            <a:endParaRPr lang="el-GR" altLang="en-US" smtClean="0"/>
          </a:p>
        </p:txBody>
      </p:sp>
      <p:sp>
        <p:nvSpPr>
          <p:cNvPr id="80903" name="Text Box 6"/>
          <p:cNvSpPr txBox="1">
            <a:spLocks noChangeArrowheads="1"/>
          </p:cNvSpPr>
          <p:nvPr/>
        </p:nvSpPr>
        <p:spPr bwMode="auto">
          <a:xfrm>
            <a:off x="971550" y="2370138"/>
            <a:ext cx="7200900" cy="284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(όλα τα γνωρίσματα)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Μόνο τον τίτλο των ταινιών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Τους ηθοποιούς (ονόματα) που έπαιξαν σε ταινίες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Τους ηθοποιούς (ονόματα) που έπαιξαν σε ταινίες που γυρίστηκαν το 2005, αλλά δεν έπαιξαν σε καμία ταινία που γυρίστηκε το 2004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Για κάθε ηθοποιό το όνομα του και τον τίτλο-έτος για όλες τις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έγχρωμες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ταινίες στις οποίες παίζει μαζί με τον σύζυγο του/της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459773-DEF3-4844-9111-9204BBBE58AD}" type="slidenum">
              <a:rPr lang="el-GR" altLang="en-US" smtClean="0"/>
              <a:pPr/>
              <a:t>78</a:t>
            </a:fld>
            <a:endParaRPr lang="el-GR" altLang="en-US" smtClean="0"/>
          </a:p>
        </p:txBody>
      </p:sp>
      <p:sp>
        <p:nvSpPr>
          <p:cNvPr id="72710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2711" name="Text Box 4"/>
          <p:cNvSpPr txBox="1">
            <a:spLocks noChangeArrowheads="1"/>
          </p:cNvSpPr>
          <p:nvPr/>
        </p:nvSpPr>
        <p:spPr bwMode="auto">
          <a:xfrm>
            <a:off x="762000" y="3925378"/>
            <a:ext cx="7620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Ηθοποιού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Παίζει))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4495800"/>
            <a:ext cx="7620000" cy="396875"/>
            <a:chOff x="480" y="2170"/>
            <a:chExt cx="4800" cy="250"/>
          </a:xfrm>
        </p:grpSpPr>
        <p:sp>
          <p:nvSpPr>
            <p:cNvPr id="72716" name="Text Box 6"/>
            <p:cNvSpPr txBox="1">
              <a:spLocks noChangeArrowheads="1"/>
            </p:cNvSpPr>
            <p:nvPr/>
          </p:nvSpPr>
          <p:spPr bwMode="auto">
            <a:xfrm>
              <a:off x="480" y="2170"/>
              <a:ext cx="48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dirty="0"/>
                <a:t>Q</a:t>
              </a:r>
              <a:r>
                <a:rPr lang="el-GR" sz="2000" dirty="0">
                  <a:latin typeface="Times New Roman" pitchFamily="18" charset="0"/>
                </a:rPr>
                <a:t>  </a:t>
              </a:r>
              <a:r>
                <a:rPr lang="el-GR" sz="2000" dirty="0">
                  <a:latin typeface="Times New Roman" pitchFamily="18" charset="0"/>
                  <a:sym typeface="Symbol" pitchFamily="18" charset="2"/>
                </a:rPr>
                <a:t></a:t>
              </a:r>
              <a:r>
                <a:rPr lang="el-GR" sz="2000" dirty="0">
                  <a:latin typeface="Times New Roman" pitchFamily="18" charset="0"/>
                </a:rPr>
                <a:t> Παίζει        </a:t>
              </a:r>
              <a:r>
                <a:rPr lang="en-US" sz="2000" dirty="0"/>
                <a:t>S</a:t>
              </a:r>
              <a:r>
                <a:rPr lang="en-US" sz="2000" b="1" dirty="0">
                  <a:latin typeface="Times New Roman" pitchFamily="18" charset="0"/>
                </a:rPr>
                <a:t> </a:t>
              </a:r>
              <a:endParaRPr lang="el-GR" sz="2000" b="1" dirty="0">
                <a:latin typeface="Times New Roman" pitchFamily="18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438" y="2256"/>
              <a:ext cx="150" cy="106"/>
              <a:chOff x="2256" y="2744"/>
              <a:chExt cx="384" cy="374"/>
            </a:xfrm>
          </p:grpSpPr>
          <p:sp>
            <p:nvSpPr>
              <p:cNvPr id="72718" name="Oval 8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9" name="Oval 9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20" name="Line 10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72713" name="Text Box 11"/>
          <p:cNvSpPr txBox="1">
            <a:spLocks noChangeArrowheads="1"/>
          </p:cNvSpPr>
          <p:nvPr/>
        </p:nvSpPr>
        <p:spPr bwMode="auto">
          <a:xfrm>
            <a:off x="304800" y="5211763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Χωρίς να χρησιμοποιήσω την πράξη της διαίρεσης;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2714" name="Text Box 12"/>
          <p:cNvSpPr txBox="1">
            <a:spLocks noChangeArrowheads="1"/>
          </p:cNvSpPr>
          <p:nvPr/>
        </p:nvSpPr>
        <p:spPr bwMode="auto">
          <a:xfrm>
            <a:off x="304800" y="18288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βρες τον ηθοποιό που παίζει σε όλες (σε κάθε) ταινία που παίζει και ο </a:t>
            </a:r>
            <a:r>
              <a:rPr lang="en-US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George Clooney.</a:t>
            </a:r>
            <a:endParaRPr lang="el-GR" sz="2000" i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2715" name="Text Box 13"/>
          <p:cNvSpPr txBox="1">
            <a:spLocks noChangeArrowheads="1"/>
          </p:cNvSpPr>
          <p:nvPr/>
        </p:nvSpPr>
        <p:spPr bwMode="auto">
          <a:xfrm>
            <a:off x="533400" y="2667000"/>
            <a:ext cx="7620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:  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Όλες τις ταινίες που παίζει ο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   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:   Οι ηθοποιοί που (το όνομα τους) εμφανίζονται στη σχέση Παίζει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υπόλοιπα γνωρίσματα να παίρνουν όλες τις τιμές 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18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 (παράδειγμα)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5DE41A-5FC2-4918-B475-02B69DD9C35F}" type="slidenum">
              <a:rPr lang="el-GR" altLang="en-US" smtClean="0"/>
              <a:pPr/>
              <a:t>79</a:t>
            </a:fld>
            <a:endParaRPr lang="el-GR" altLang="en-US" smtClean="0"/>
          </a:p>
        </p:txBody>
      </p:sp>
      <p:sp>
        <p:nvSpPr>
          <p:cNvPr id="73734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3735" name="Text Box 4"/>
          <p:cNvSpPr txBox="1">
            <a:spLocks noChangeArrowheads="1"/>
          </p:cNvSpPr>
          <p:nvPr/>
        </p:nvSpPr>
        <p:spPr bwMode="auto">
          <a:xfrm>
            <a:off x="533400" y="2664619"/>
            <a:ext cx="7848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Μια πλειάδα y αποκλείεται από το αποτέλεσμα ανν όταν τις συνάψουμε μια τιμή x από το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η πλειάδα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&lt;y, x&gt; 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δεν ανήκει στο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847850" y="3259932"/>
            <a:ext cx="571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(R)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x S) - R</a:t>
            </a:r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1847850" y="3656807"/>
            <a:ext cx="5775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(R) -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(T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304800" y="1689894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(εφαρμογή ισοδύναμης έκφρασης): βρες τον ηθοποιό που παίζει σε όλες (σε κάθε) ταινία που παίζει και </a:t>
            </a:r>
            <a:r>
              <a:rPr lang="en-US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o George Clooney.</a:t>
            </a:r>
            <a:endParaRPr lang="el-GR" sz="2000" i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4262438"/>
            <a:ext cx="7842250" cy="192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-Ηθοποιού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Παίζει))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 x 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– Παίζει </a:t>
            </a:r>
            <a:r>
              <a:rPr lang="el-GR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(μένουν μόνο οι 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ηθοποιοί που δεν παίζουν σε κάποια ταινία που παίζει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Clooney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!)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π </a:t>
            </a:r>
            <a:r>
              <a:rPr lang="el-GR" sz="2000" baseline="-25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Όνομα-Ηθοποιού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(Παίζει) – π </a:t>
            </a:r>
            <a:r>
              <a:rPr lang="el-GR" sz="2000" baseline="-25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Όνομα-Ηθοποιού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(Τ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)</a:t>
            </a: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40" name="Rectangle 9"/>
          <p:cNvSpPr>
            <a:spLocks noChangeArrowheads="1"/>
          </p:cNvSpPr>
          <p:nvPr/>
        </p:nvSpPr>
        <p:spPr bwMode="auto">
          <a:xfrm>
            <a:off x="533400" y="2664619"/>
            <a:ext cx="7999413" cy="1358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 (παράδειγμα)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3DD2B1-2EC6-4AF1-9B5C-B8423EE5815D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93700" y="1259675"/>
            <a:ext cx="835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Οι πράξεις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τις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σχεσιακής άλγεβρας: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990600" y="205288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1.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Πράξεις που αφαιρούν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«κομμάτια»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από μια σχέση είτε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επιλέγοντας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γραμμές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(σ) είτε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προβάλλοντας</a:t>
            </a: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στήλες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(π)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990600" y="3446700"/>
            <a:ext cx="701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2.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Οι συνηθισμένες πράξεις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συνόλου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: ένωση, τομή, διαφορά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990600" y="4603750"/>
            <a:ext cx="701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3.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Πράξεις που συνδυάζουν πλειάδες από δύο σχέσεις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2" name="Text Box 7"/>
          <p:cNvSpPr txBox="1">
            <a:spLocks noChangeArrowheads="1"/>
          </p:cNvSpPr>
          <p:nvPr/>
        </p:nvSpPr>
        <p:spPr bwMode="auto">
          <a:xfrm>
            <a:off x="990600" y="5426075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4.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Μετονομασία γνωρισμάτων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54C700-DA08-4655-84A4-84EB1C5854E2}" type="slidenum">
              <a:rPr lang="el-GR" altLang="en-US" smtClean="0"/>
              <a:pPr/>
              <a:t>80</a:t>
            </a:fld>
            <a:endParaRPr lang="el-GR" altLang="en-US" smtClean="0"/>
          </a:p>
        </p:txBody>
      </p:sp>
      <p:sp>
        <p:nvSpPr>
          <p:cNvPr id="5735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1371600" y="1752600"/>
            <a:ext cx="1981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Α    Β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1     4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2     1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6     5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57353" name="Line 6"/>
          <p:cNvSpPr>
            <a:spLocks noChangeShapeType="1"/>
          </p:cNvSpPr>
          <p:nvPr/>
        </p:nvSpPr>
        <p:spPr bwMode="auto">
          <a:xfrm>
            <a:off x="12192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7354" name="Text Box 7"/>
          <p:cNvSpPr txBox="1">
            <a:spLocks noChangeArrowheads="1"/>
          </p:cNvSpPr>
          <p:nvPr/>
        </p:nvSpPr>
        <p:spPr bwMode="auto">
          <a:xfrm>
            <a:off x="609600" y="2514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7355" name="Text Box 8"/>
          <p:cNvSpPr txBox="1">
            <a:spLocks noChangeArrowheads="1"/>
          </p:cNvSpPr>
          <p:nvPr/>
        </p:nvSpPr>
        <p:spPr bwMode="auto">
          <a:xfrm>
            <a:off x="1295400" y="4267200"/>
            <a:ext cx="152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B </a:t>
            </a:r>
            <a:r>
              <a:rPr lang="el-GR" sz="2000" b="1" dirty="0" smtClean="0">
                <a:latin typeface="Times New Roman" pitchFamily="18" charset="0"/>
              </a:rPr>
              <a:t>‘     </a:t>
            </a:r>
            <a:r>
              <a:rPr lang="el-GR" sz="2000" b="1" dirty="0">
                <a:latin typeface="Times New Roman" pitchFamily="18" charset="0"/>
              </a:rPr>
              <a:t>C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2       3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2       5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1       4</a:t>
            </a:r>
          </a:p>
        </p:txBody>
      </p:sp>
      <p:sp>
        <p:nvSpPr>
          <p:cNvPr id="57356" name="Line 9"/>
          <p:cNvSpPr>
            <a:spLocks noChangeShapeType="1"/>
          </p:cNvSpPr>
          <p:nvPr/>
        </p:nvSpPr>
        <p:spPr bwMode="auto">
          <a:xfrm>
            <a:off x="1295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7357" name="Text Box 10"/>
          <p:cNvSpPr txBox="1">
            <a:spLocks noChangeArrowheads="1"/>
          </p:cNvSpPr>
          <p:nvPr/>
        </p:nvSpPr>
        <p:spPr bwMode="auto">
          <a:xfrm>
            <a:off x="457200" y="4572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7358" name="Text Box 11"/>
          <p:cNvSpPr txBox="1">
            <a:spLocks noChangeArrowheads="1"/>
          </p:cNvSpPr>
          <p:nvPr/>
        </p:nvSpPr>
        <p:spPr bwMode="auto">
          <a:xfrm>
            <a:off x="3530600" y="4289425"/>
            <a:ext cx="426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R x S	   R      </a:t>
            </a:r>
            <a:r>
              <a:rPr lang="en-US" sz="2000" b="1" dirty="0" smtClean="0"/>
              <a:t>    </a:t>
            </a:r>
            <a:r>
              <a:rPr lang="el-GR" sz="2400" baseline="-25000" dirty="0"/>
              <a:t>Α</a:t>
            </a:r>
            <a:r>
              <a:rPr lang="en-US" sz="2400" baseline="-25000" dirty="0" smtClean="0"/>
              <a:t> </a:t>
            </a:r>
            <a:r>
              <a:rPr lang="en-US" sz="2400" baseline="-25000" dirty="0"/>
              <a:t>&gt;= </a:t>
            </a:r>
            <a:r>
              <a:rPr lang="el-GR" sz="2400" baseline="-25000" dirty="0"/>
              <a:t>Β</a:t>
            </a:r>
            <a:r>
              <a:rPr lang="en-US" sz="2000" b="1" dirty="0" smtClean="0"/>
              <a:t> </a:t>
            </a:r>
            <a:r>
              <a:rPr lang="en-US" sz="2000" b="1" dirty="0"/>
              <a:t>S</a:t>
            </a:r>
            <a:endParaRPr lang="el-GR" sz="2000" b="1" dirty="0"/>
          </a:p>
        </p:txBody>
      </p:sp>
      <p:sp>
        <p:nvSpPr>
          <p:cNvPr id="57359" name="Text Box 12"/>
          <p:cNvSpPr txBox="1">
            <a:spLocks noChangeArrowheads="1"/>
          </p:cNvSpPr>
          <p:nvPr/>
        </p:nvSpPr>
        <p:spPr bwMode="auto">
          <a:xfrm>
            <a:off x="3581400" y="5105400"/>
            <a:ext cx="434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R      </a:t>
            </a:r>
            <a:r>
              <a:rPr lang="en-US" sz="2000" b="1" dirty="0" smtClean="0"/>
              <a:t>      </a:t>
            </a:r>
            <a:r>
              <a:rPr lang="el-GR" sz="2400" baseline="-25000" dirty="0"/>
              <a:t>Α</a:t>
            </a:r>
            <a:r>
              <a:rPr lang="en-US" sz="2400" baseline="-25000" dirty="0" smtClean="0"/>
              <a:t> </a:t>
            </a:r>
            <a:r>
              <a:rPr lang="en-US" sz="2400" baseline="-25000" dirty="0"/>
              <a:t>= </a:t>
            </a:r>
            <a:r>
              <a:rPr lang="el-GR" sz="2400" baseline="-25000" dirty="0"/>
              <a:t>Β</a:t>
            </a:r>
            <a:r>
              <a:rPr lang="en-US" sz="2000" b="1" dirty="0" smtClean="0"/>
              <a:t> </a:t>
            </a:r>
            <a:r>
              <a:rPr lang="en-US" sz="2000" b="1" dirty="0"/>
              <a:t>S	</a:t>
            </a:r>
            <a:endParaRPr lang="el-GR" sz="2000" b="1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987132" y="4356100"/>
            <a:ext cx="325437" cy="215900"/>
            <a:chOff x="3945" y="1231"/>
            <a:chExt cx="205" cy="136"/>
          </a:xfrm>
        </p:grpSpPr>
        <p:sp>
          <p:nvSpPr>
            <p:cNvPr id="57365" name="AutoShape 14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6" name="AutoShape 15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058443" y="5195887"/>
            <a:ext cx="325438" cy="215900"/>
            <a:chOff x="3945" y="1231"/>
            <a:chExt cx="205" cy="136"/>
          </a:xfrm>
        </p:grpSpPr>
        <p:sp>
          <p:nvSpPr>
            <p:cNvPr id="57363" name="AutoShape 17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4" name="AutoShape 18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269875" y="147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DBA8CC-282E-48FD-882E-77D73DBBD5A2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74162" y="1366581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πράξη της επιλογής (</a:t>
            </a:r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1866361" y="3291709"/>
            <a:ext cx="4813300" cy="46166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επιλογής&gt;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869462" y="2252406"/>
            <a:ext cx="7239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υποσυνόλου των πλειάδων μιας σχέσης που ικανοποιεί μια  συνθήκη επιλογής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4162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4380593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Το σχήμα εξόδου είναι το ίδιο με το σχήμα εισόδου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2796</TotalTime>
  <Words>4293</Words>
  <Application>Microsoft Office PowerPoint</Application>
  <PresentationFormat>On-screen Show (4:3)</PresentationFormat>
  <Paragraphs>1175</Paragraphs>
  <Slides>80</Slides>
  <Notes>78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8" baseType="lpstr">
      <vt:lpstr>Arial</vt:lpstr>
      <vt:lpstr>Calibri</vt:lpstr>
      <vt:lpstr>Comic Sans MS</vt:lpstr>
      <vt:lpstr>Symbol</vt:lpstr>
      <vt:lpstr>Times New Roman</vt:lpstr>
      <vt:lpstr>Wingdings</vt:lpstr>
      <vt:lpstr>Office Theme</vt:lpstr>
      <vt:lpstr>Microsoft Equation 3.0</vt:lpstr>
      <vt:lpstr>PowerPoint Presentation</vt:lpstr>
      <vt:lpstr>Τι έχουμε δει έως σήμερα</vt:lpstr>
      <vt:lpstr>Γλώσσες Ερωτήσεων (query languages)</vt:lpstr>
      <vt:lpstr>Γλώσσες Ερωτήσεων</vt:lpstr>
      <vt:lpstr>Γλώσσες Ερωτήσεων</vt:lpstr>
      <vt:lpstr>Σχεσιακή Άλγεβρα</vt:lpstr>
      <vt:lpstr>Σχεσιακή Άλγεβρα</vt:lpstr>
      <vt:lpstr>Σχεσιακή Άλγεβρα</vt:lpstr>
      <vt:lpstr>Επιλογή (σ)</vt:lpstr>
      <vt:lpstr>Επιλογή (σ)</vt:lpstr>
      <vt:lpstr>Επιλογή (σ)</vt:lpstr>
      <vt:lpstr>Επιλογή (σ)</vt:lpstr>
      <vt:lpstr>Επιλογή (σ)</vt:lpstr>
      <vt:lpstr>Επιλογή (σ)</vt:lpstr>
      <vt:lpstr>Επιλογή (σ)</vt:lpstr>
      <vt:lpstr>Προβολή (π)</vt:lpstr>
      <vt:lpstr>Προβολή (π)</vt:lpstr>
      <vt:lpstr>Προβολή (π)</vt:lpstr>
      <vt:lpstr>Προβολή (π)</vt:lpstr>
      <vt:lpstr>Προβολή (π)</vt:lpstr>
      <vt:lpstr>Προβολή (π)</vt:lpstr>
      <vt:lpstr>Παράδειγμα</vt:lpstr>
      <vt:lpstr>Πράξεις Συνόλων</vt:lpstr>
      <vt:lpstr>Πράξεις Συνόλων</vt:lpstr>
      <vt:lpstr>Παραδείγματα</vt:lpstr>
      <vt:lpstr>Παράδειγμα </vt:lpstr>
      <vt:lpstr>Παράδειγμα </vt:lpstr>
      <vt:lpstr>Παράδειγμα </vt:lpstr>
      <vt:lpstr>Παράδειγμα </vt:lpstr>
      <vt:lpstr>Σχεσιακή Άλγεβρα</vt:lpstr>
      <vt:lpstr>Καρτεσιανό Γινόμενο</vt:lpstr>
      <vt:lpstr>Καρτεσιανό Γινόμενο</vt:lpstr>
      <vt:lpstr>Συνένωση (join)</vt:lpstr>
      <vt:lpstr>Συνένωση</vt:lpstr>
      <vt:lpstr>Συνένωση</vt:lpstr>
      <vt:lpstr> Επανάληψη</vt:lpstr>
      <vt:lpstr>Παράδειγμα</vt:lpstr>
      <vt:lpstr>Παράδειγμα</vt:lpstr>
      <vt:lpstr>Συνένωση Ισότητας (equijoin)</vt:lpstr>
      <vt:lpstr>Συνένωση Ισότητας</vt:lpstr>
      <vt:lpstr>Φυσική Συνένωση (natural join)</vt:lpstr>
      <vt:lpstr>Φυσική Συνένωση</vt:lpstr>
      <vt:lpstr>Φυσική Συνένωση</vt:lpstr>
      <vt:lpstr>Σχεσιακή Άλγεβρα</vt:lpstr>
      <vt:lpstr>Μοντέλο Ο/Σ συμβολισμοί</vt:lpstr>
      <vt:lpstr>Παραδείγματα</vt:lpstr>
      <vt:lpstr>Μετονομασία</vt:lpstr>
      <vt:lpstr>Μετονομασία</vt:lpstr>
      <vt:lpstr>Μετονομασία</vt:lpstr>
      <vt:lpstr>Ασκήσεις</vt:lpstr>
      <vt:lpstr>PowerPoint Presentation</vt:lpstr>
      <vt:lpstr>Διαίρεση</vt:lpstr>
      <vt:lpstr>Διαίρεση</vt:lpstr>
      <vt:lpstr>Διαίρεση</vt:lpstr>
      <vt:lpstr>Διαίρεση</vt:lpstr>
      <vt:lpstr>Διαίρεση </vt:lpstr>
      <vt:lpstr>Παράδειγμα</vt:lpstr>
      <vt:lpstr>Παράδειγμα</vt:lpstr>
      <vt:lpstr>Διαίρεση</vt:lpstr>
      <vt:lpstr>PowerPoint Presentation</vt:lpstr>
      <vt:lpstr>Άσκηση</vt:lpstr>
      <vt:lpstr>Άσκηση</vt:lpstr>
      <vt:lpstr>Εξωτερική Συνένωση</vt:lpstr>
      <vt:lpstr>Αναδρομική Κλειστότητα</vt:lpstr>
      <vt:lpstr>PowerPoint Presentation</vt:lpstr>
      <vt:lpstr>PowerPoint Presentation</vt:lpstr>
      <vt:lpstr>Άσκηση</vt:lpstr>
      <vt:lpstr>Παράδειγμα</vt:lpstr>
      <vt:lpstr>PowerPoint Presentation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Παραδείγματα</vt:lpstr>
      <vt:lpstr>Διαίρεση (παράδειγμα)</vt:lpstr>
      <vt:lpstr>Διαίρεση (παράδειγμα)</vt:lpstr>
      <vt:lpstr>Παράδειγμα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Βάσεις Δεδομένων</dc:title>
  <dc:creator>Ευαγγελία Πιτουρά</dc:creator>
  <cp:lastModifiedBy>pitoura</cp:lastModifiedBy>
  <cp:revision>375</cp:revision>
  <dcterms:created xsi:type="dcterms:W3CDTF">2013-06-13T09:19:30Z</dcterms:created>
  <dcterms:modified xsi:type="dcterms:W3CDTF">2018-11-14T14:51:07Z</dcterms:modified>
</cp:coreProperties>
</file>