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1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26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74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76" r:id="rId51"/>
    <p:sldId id="1264" r:id="rId52"/>
    <p:sldId id="1265" r:id="rId53"/>
    <p:sldId id="1269" r:id="rId54"/>
    <p:sldId id="1271" r:id="rId55"/>
    <p:sldId id="1268" r:id="rId56"/>
    <p:sldId id="1270" r:id="rId57"/>
    <p:sldId id="1266" r:id="rId58"/>
    <p:sldId id="1267" r:id="rId59"/>
    <p:sldId id="1095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559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89869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972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53995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04204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204349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62974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2524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3386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23849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168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262408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68555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58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1305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4746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43731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7920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55524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6170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502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Δεντρικά 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 smtClean="0">
                <a:latin typeface="Calibri" pitchFamily="34" charset="0"/>
              </a:rPr>
              <a:t>25 </a:t>
            </a:r>
            <a:r>
              <a:rPr lang="el-GR" dirty="0">
                <a:latin typeface="Calibri" pitchFamily="34" charset="0"/>
              </a:rPr>
              <a:t>7 </a:t>
            </a:r>
            <a:r>
              <a:rPr lang="el-GR" dirty="0" smtClean="0">
                <a:latin typeface="Calibri" pitchFamily="34" charset="0"/>
              </a:rPr>
              <a:t>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393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459788" y="458152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δεξιά</a:t>
            </a:r>
            <a:r>
              <a:rPr lang="el-GR" sz="1800" b="1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88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</a:t>
            </a:r>
            <a:r>
              <a:rPr lang="el-GR" sz="1800" dirty="0" smtClean="0">
                <a:latin typeface="Calibri" pitchFamily="34" charset="0"/>
              </a:rPr>
              <a:t>αντίστοιχη </a:t>
            </a:r>
            <a:r>
              <a:rPr lang="el-GR" sz="1800" dirty="0">
                <a:latin typeface="Calibri" pitchFamily="34" charset="0"/>
              </a:rPr>
              <a:t>εγγραφή </a:t>
            </a:r>
            <a:r>
              <a:rPr lang="el-GR" sz="1800" dirty="0" smtClean="0">
                <a:latin typeface="Calibri" pitchFamily="34" charset="0"/>
              </a:rPr>
              <a:t>			στον </a:t>
            </a:r>
            <a:r>
              <a:rPr lang="el-GR" sz="1800" dirty="0">
                <a:latin typeface="Calibri" pitchFamily="34" charset="0"/>
              </a:rPr>
              <a:t>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</a:t>
            </a:r>
            <a:r>
              <a:rPr lang="el-GR" sz="1800" u="sng" dirty="0" smtClean="0">
                <a:latin typeface="Calibri" pitchFamily="34" charset="0"/>
              </a:rPr>
              <a:t>γονέα</a:t>
            </a:r>
            <a:r>
              <a:rPr lang="el-GR" sz="1800" u="sng" dirty="0">
                <a:latin typeface="Calibri" pitchFamily="34" charset="0"/>
              </a:rPr>
              <a:t>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264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0429" y="4515439"/>
            <a:ext cx="195148" cy="77690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53293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 dirty="0"/>
              <a:t>1*</a:t>
            </a:r>
            <a:endParaRPr lang="en-US" sz="1300" b="1" dirty="0"/>
          </a:p>
        </p:txBody>
      </p:sp>
      <p:grpSp>
        <p:nvGrpSpPr>
          <p:cNvPr id="53307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53308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3309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53310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53311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Διαγραφή </a:t>
            </a:r>
            <a:r>
              <a:rPr lang="el-GR" dirty="0">
                <a:latin typeface="Calibri" pitchFamily="34" charset="0"/>
              </a:rPr>
              <a:t>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26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 bytes, </a:t>
            </a:r>
            <a:r>
              <a:rPr lang="en-US" sz="1800" dirty="0" err="1"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23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357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κατά 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 smtClean="0">
                <a:latin typeface="Calibri" pitchFamily="34" charset="0"/>
                <a:ea typeface="BatangChe" pitchFamily="49" charset="-127"/>
              </a:rPr>
              <a:t> </a:t>
            </a:r>
            <a:endParaRPr lang="el-GR" dirty="0">
              <a:latin typeface="Calibri" pitchFamily="34" charset="0"/>
              <a:ea typeface="BatangChe" pitchFamily="49" charset="-127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</a:t>
            </a:r>
            <a:r>
              <a:rPr lang="el-GR" sz="1800" dirty="0" smtClean="0">
                <a:latin typeface="Calibri" pitchFamily="34" charset="0"/>
              </a:rPr>
              <a:t>	#</a:t>
            </a:r>
            <a:r>
              <a:rPr lang="el-GR" sz="1800" dirty="0">
                <a:latin typeface="Calibri" pitchFamily="34" charset="0"/>
              </a:rPr>
              <a:t>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1 </a:t>
            </a:r>
            <a:r>
              <a:rPr lang="el-GR" sz="1800" dirty="0">
                <a:latin typeface="Calibri" pitchFamily="34" charset="0"/>
              </a:rPr>
              <a:t>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 smtClean="0">
                <a:latin typeface="Calibri" pitchFamily="34" charset="0"/>
              </a:rPr>
              <a:t>*0,69) </a:t>
            </a:r>
            <a:r>
              <a:rPr lang="el-GR" sz="1800" dirty="0">
                <a:latin typeface="Calibri" pitchFamily="34" charset="0"/>
              </a:rPr>
              <a:t>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709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46399" y="2010691"/>
            <a:ext cx="8280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τιμές του πεδίου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Β-δέντρο;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Όπως </a:t>
            </a:r>
            <a:r>
              <a:rPr lang="el-GR" sz="2000" dirty="0">
                <a:latin typeface="Calibri" pitchFamily="34" charset="0"/>
              </a:rPr>
              <a:t>και στα ευρετήρια που είδαμε σε προηγούμενα μαθήματα αυτό εξαρτάται από το πεδίο δεικτοδότησης, δηλαδή αν </a:t>
            </a:r>
            <a:r>
              <a:rPr lang="el-GR" sz="2000" dirty="0" smtClean="0">
                <a:latin typeface="Calibri" pitchFamily="34" charset="0"/>
              </a:rPr>
              <a:t>είναι </a:t>
            </a:r>
            <a:r>
              <a:rPr lang="el-GR" sz="2000" dirty="0">
                <a:latin typeface="Calibri" pitchFamily="34" charset="0"/>
              </a:rPr>
              <a:t>πεδίο </a:t>
            </a:r>
            <a:r>
              <a:rPr lang="el-GR" sz="2000" dirty="0" smtClean="0">
                <a:latin typeface="Calibri" pitchFamily="34" charset="0"/>
              </a:rPr>
              <a:t>διάταξης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ή κλειδί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Αν όχι πεδίο διάταξης, πυκνά ευρετήρια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516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Όλες </a:t>
            </a:r>
            <a:r>
              <a:rPr lang="el-GR" sz="1800" dirty="0">
                <a:latin typeface="Calibri" pitchFamily="34" charset="0"/>
              </a:rPr>
              <a:t>οι τιμές του πεδίου </a:t>
            </a:r>
            <a:r>
              <a:rPr lang="el-GR" sz="1800" dirty="0" err="1" smtClean="0">
                <a:latin typeface="Calibri" pitchFamily="34" charset="0"/>
              </a:rPr>
              <a:t>ευρετηριοποίησης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εμφανίζονται στα φύλλα.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Οι </a:t>
            </a:r>
            <a:r>
              <a:rPr lang="el-GR" sz="1800" dirty="0">
                <a:latin typeface="Calibri" pitchFamily="34" charset="0"/>
              </a:rPr>
              <a:t>τιμές που εμφανίζονται σε εσωτερικούς κόμβους </a:t>
            </a:r>
            <a:r>
              <a:rPr lang="el-GR" sz="1800" dirty="0" smtClean="0">
                <a:latin typeface="Calibri" pitchFamily="34" charset="0"/>
              </a:rPr>
              <a:t>παρέχουν πληροφορία </a:t>
            </a:r>
            <a:r>
              <a:rPr lang="el-GR" sz="1800" dirty="0">
                <a:latin typeface="Calibri" pitchFamily="34" charset="0"/>
              </a:rPr>
              <a:t>μόνο για τη διάσχιση του δέντρου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Κάποιες </a:t>
            </a:r>
            <a:r>
              <a:rPr lang="el-GR" sz="1800" dirty="0">
                <a:latin typeface="Calibri" pitchFamily="34" charset="0"/>
              </a:rPr>
              <a:t>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19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</a:t>
            </a:r>
            <a:r>
              <a:rPr lang="en-US" baseline="-25000" dirty="0" smtClean="0">
                <a:latin typeface="Times New Roman" pitchFamily="18" charset="0"/>
              </a:rPr>
              <a:t>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</a:t>
            </a:r>
            <a:r>
              <a:rPr lang="en-US" dirty="0" smtClean="0">
                <a:latin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7235825" y="3284538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486650" y="2997200"/>
            <a:ext cx="1657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Συμβολισμός</a:t>
            </a:r>
            <a:r>
              <a:rPr lang="en-US" sz="1400" dirty="0">
                <a:latin typeface="Calibri" pitchFamily="34" charset="0"/>
              </a:rPr>
              <a:t>: </a:t>
            </a:r>
            <a:r>
              <a:rPr lang="en-US" sz="1400" dirty="0" err="1">
                <a:solidFill>
                  <a:srgbClr val="993300"/>
                </a:solidFill>
                <a:latin typeface="Calibri" pitchFamily="34" charset="0"/>
              </a:rPr>
              <a:t>K</a:t>
            </a:r>
            <a:r>
              <a:rPr lang="en-US" sz="1400" baseline="-25000" dirty="0" err="1">
                <a:solidFill>
                  <a:srgbClr val="993300"/>
                </a:solidFill>
                <a:latin typeface="Calibri" pitchFamily="34" charset="0"/>
              </a:rPr>
              <a:t>i</a:t>
            </a:r>
            <a:r>
              <a:rPr lang="en-US" sz="1400" dirty="0">
                <a:solidFill>
                  <a:srgbClr val="993300"/>
                </a:solidFill>
                <a:latin typeface="Calibri" pitchFamily="34" charset="0"/>
              </a:rPr>
              <a:t>*</a:t>
            </a:r>
            <a:endParaRPr lang="el-GR" sz="1400" dirty="0">
              <a:solidFill>
                <a:srgbClr val="99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64388" y="2997200"/>
            <a:ext cx="18002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239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 smtClean="0"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 smtClean="0">
                <a:latin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17127" y="599122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3300"/>
                </a:solidFill>
              </a:rPr>
              <a:t>(*) </a:t>
            </a:r>
            <a:r>
              <a:rPr lang="el-GR" sz="1200" dirty="0" smtClean="0">
                <a:solidFill>
                  <a:srgbClr val="993300"/>
                </a:solidFill>
              </a:rPr>
              <a:t> κάνουμε τη σύμβαση ότι η τιμή πάει δεξιά, θα </a:t>
            </a:r>
            <a:r>
              <a:rPr lang="el-GR" sz="1200" dirty="0">
                <a:solidFill>
                  <a:srgbClr val="993300"/>
                </a:solidFill>
              </a:rPr>
              <a:t>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334270" y="6317962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el-GR" sz="1400" dirty="0" err="1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 err="1">
                <a:solidFill>
                  <a:srgbClr val="993300"/>
                </a:solidFill>
                <a:latin typeface="Times New Roman" pitchFamily="18" charset="0"/>
              </a:rPr>
              <a:t>j</a:t>
            </a:r>
            <a:endParaRPr lang="el-GR" sz="1400" baseline="-250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4762789" y="424209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410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 smtClean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993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 smtClean="0">
                  <a:latin typeface="Times New Roman" pitchFamily="18" charset="0"/>
                </a:rPr>
                <a:t> 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 smtClean="0">
                  <a:latin typeface="Times New Roman" pitchFamily="18" charset="0"/>
                </a:rPr>
                <a:t>Pr</a:t>
              </a:r>
              <a:r>
                <a:rPr lang="en-US" sz="1800" b="1" baseline="-25000" dirty="0" err="1" smtClean="0">
                  <a:latin typeface="Times New Roman" pitchFamily="18" charset="0"/>
                </a:rPr>
                <a:t>q</a:t>
              </a:r>
              <a:r>
                <a:rPr lang="el-GR" sz="1800" b="1" baseline="-25000" dirty="0" smtClean="0">
                  <a:latin typeface="Times New Roman" pitchFamily="18" charset="0"/>
                </a:rPr>
                <a:t>  </a:t>
              </a:r>
              <a:r>
                <a:rPr lang="en-US" sz="1800" b="1" baseline="-25000" dirty="0" smtClean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77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3. Κάθε κόμβος-φύλλο έχει το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πολύ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b="1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b="1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4. Κάθε κόμβος-φύλλο  έχει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τουλάχιστον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(</a:t>
            </a:r>
            <a:r>
              <a:rPr lang="en-US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 /2)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τιμές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20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 Η αναζήτηση ξεκινά από τη </a:t>
            </a:r>
            <a:r>
              <a:rPr lang="en-US" sz="1900" smtClean="0">
                <a:latin typeface="Calibri" pitchFamily="34" charset="0"/>
              </a:rPr>
              <a:t>p</a:t>
            </a:r>
            <a:r>
              <a:rPr lang="el-GR" sz="1900" smtClean="0">
                <a:latin typeface="Calibri" pitchFamily="34" charset="0"/>
              </a:rPr>
              <a:t>ίζα</a:t>
            </a:r>
            <a:r>
              <a:rPr lang="en-US" sz="1900" smtClean="0">
                <a:latin typeface="Calibri" pitchFamily="34" charset="0"/>
              </a:rPr>
              <a:t>, </a:t>
            </a:r>
            <a:r>
              <a:rPr lang="el-GR" sz="1900" smtClean="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Αναζήτηση για τα </a:t>
            </a:r>
            <a:r>
              <a:rPr lang="en-US" sz="1900" smtClean="0">
                <a:latin typeface="Calibri" pitchFamily="34" charset="0"/>
              </a:rPr>
              <a:t> 5*, 15*, </a:t>
            </a:r>
            <a:r>
              <a:rPr lang="el-GR" sz="1900" smtClean="0">
                <a:latin typeface="Calibri" pitchFamily="34" charset="0"/>
              </a:rPr>
              <a:t>όλες οι καταχωρήσεις</a:t>
            </a:r>
            <a:r>
              <a:rPr lang="en-US" sz="1900" smtClean="0">
                <a:latin typeface="Calibri" pitchFamily="34" charset="0"/>
              </a:rPr>
              <a:t> &gt;= 24*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0774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28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</a:t>
            </a:r>
            <a:r>
              <a:rPr lang="el-GR" dirty="0" smtClean="0">
                <a:latin typeface="Calibri" pitchFamily="34" charset="0"/>
              </a:rPr>
              <a:t>γονέα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 smtClean="0">
                <a:latin typeface="Calibri" pitchFamily="34" charset="0"/>
              </a:rPr>
              <a:t>παραμένουν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 smtClean="0">
                <a:latin typeface="Calibri" pitchFamily="34" charset="0"/>
              </a:rPr>
              <a:t>στον </a:t>
            </a:r>
            <a:r>
              <a:rPr lang="el-GR" dirty="0">
                <a:latin typeface="Calibri" pitchFamily="34" charset="0"/>
              </a:rPr>
              <a:t>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Οι διασπάσεις κόμβων (εκτός ρίζας)</a:t>
            </a:r>
            <a:r>
              <a:rPr lang="en-US" sz="2000" smtClean="0">
                <a:latin typeface="Calibri" pitchFamily="34" charset="0"/>
              </a:rPr>
              <a:t> “</a:t>
            </a:r>
            <a:r>
              <a:rPr lang="el-GR" sz="2000" smtClean="0">
                <a:latin typeface="Calibri" pitchFamily="34" charset="0"/>
              </a:rPr>
              <a:t>μεγαλώνουν</a:t>
            </a:r>
            <a:r>
              <a:rPr lang="en-US" sz="2000" smtClean="0">
                <a:latin typeface="Calibri" pitchFamily="34" charset="0"/>
              </a:rPr>
              <a:t>” </a:t>
            </a:r>
            <a:r>
              <a:rPr lang="el-GR" sz="2000" smtClean="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Η διάσπαση της ρίζας </a:t>
            </a:r>
            <a:r>
              <a:rPr lang="en-US" sz="2000" smtClean="0">
                <a:latin typeface="Calibri" pitchFamily="34" charset="0"/>
              </a:rPr>
              <a:t>“</a:t>
            </a:r>
            <a:r>
              <a:rPr lang="el-GR" sz="2000" smtClean="0">
                <a:latin typeface="Calibri" pitchFamily="34" charset="0"/>
              </a:rPr>
              <a:t> υψώνει </a:t>
            </a:r>
            <a:r>
              <a:rPr lang="en-US" sz="2000" smtClean="0">
                <a:latin typeface="Calibri" pitchFamily="34" charset="0"/>
              </a:rPr>
              <a:t>”</a:t>
            </a:r>
            <a:r>
              <a:rPr lang="el-GR" sz="2000" smtClean="0">
                <a:latin typeface="Calibri" pitchFamily="34" charset="0"/>
              </a:rPr>
              <a:t> το δέντρο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9725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5, </a:t>
            </a:r>
            <a:r>
              <a:rPr lang="el-GR" sz="1800">
                <a:latin typeface="Calibri" pitchFamily="34" charset="0"/>
              </a:rPr>
              <a:t>9</a:t>
            </a:r>
            <a:r>
              <a:rPr lang="en-US" sz="1800">
                <a:latin typeface="Calibri" pitchFamily="34" charset="0"/>
              </a:rPr>
              <a:t>, 7, 14, </a:t>
            </a:r>
            <a:r>
              <a:rPr lang="el-GR" sz="1800">
                <a:latin typeface="Calibri" pitchFamily="34" charset="0"/>
              </a:rPr>
              <a:t>6, </a:t>
            </a:r>
            <a:r>
              <a:rPr lang="en-US" sz="1800">
                <a:latin typeface="Calibri" pitchFamily="34" charset="0"/>
              </a:rPr>
              <a:t>19, 10 </a:t>
            </a:r>
            <a:r>
              <a:rPr lang="el-GR" sz="1800">
                <a:latin typeface="Calibri" pitchFamily="34" charset="0"/>
              </a:rPr>
              <a:t>και τάξη ρ = 3 (</a:t>
            </a:r>
            <a:r>
              <a:rPr lang="en-US" sz="1800">
                <a:latin typeface="Calibri" pitchFamily="34" charset="0"/>
              </a:rPr>
              <a:t>2 </a:t>
            </a:r>
            <a:r>
              <a:rPr lang="el-GR" sz="1800">
                <a:latin typeface="Calibri" pitchFamily="34" charset="0"/>
              </a:rPr>
              <a:t>τιμές ανά κόμβο, 3 δείκτες </a:t>
            </a:r>
            <a:r>
              <a:rPr lang="en-US" sz="1800">
                <a:latin typeface="Calibri" pitchFamily="34" charset="0"/>
              </a:rPr>
              <a:t>block </a:t>
            </a:r>
            <a:r>
              <a:rPr lang="el-GR" sz="1800">
                <a:latin typeface="Calibri" pitchFamily="34" charset="0"/>
              </a:rPr>
              <a:t>ευρετηρίου)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και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sz="1800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2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4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/>
              <a:t>     Εισαγωγή της καταχώρησης 8*</a:t>
            </a:r>
            <a:endParaRPr lang="en-US" sz="1900" smtClean="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2744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έχει μέγεθος ίσο με ένα 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2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7039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1819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Όλες</a:t>
            </a:r>
            <a:r>
              <a:rPr lang="el-GR" sz="2400" dirty="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 dirty="0">
                <a:latin typeface="Calibri" pitchFamily="34" charset="0"/>
              </a:rPr>
              <a:t>κάποιες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 dirty="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 dirty="0">
                <a:latin typeface="Calibri" pitchFamily="34" charset="0"/>
              </a:rPr>
              <a:t>πιο αριστερή τιμή</a:t>
            </a:r>
            <a:r>
              <a:rPr lang="el-GR" sz="2400" dirty="0">
                <a:latin typeface="Calibri" pitchFamily="34" charset="0"/>
              </a:rPr>
              <a:t> στο φύλλο του </a:t>
            </a:r>
            <a:r>
              <a:rPr lang="el-GR" sz="2400" dirty="0" err="1">
                <a:latin typeface="Calibri" pitchFamily="34" charset="0"/>
              </a:rPr>
              <a:t>υποδέντρου</a:t>
            </a:r>
            <a:r>
              <a:rPr lang="el-GR" sz="2400" dirty="0">
                <a:latin typeface="Calibri" pitchFamily="34" charset="0"/>
              </a:rPr>
              <a:t>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265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2. Αν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dirty="0">
                <a:latin typeface="Calibri" pitchFamily="34" charset="0"/>
              </a:rPr>
              <a:t>n/2)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latin typeface="Calibri" pitchFamily="34" charset="0"/>
              </a:rPr>
              <a:t> )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αν όχι, </a:t>
            </a:r>
            <a:r>
              <a:rPr lang="el-GR" dirty="0" smtClean="0">
                <a:latin typeface="Calibri" pitchFamily="34" charset="0"/>
              </a:rPr>
              <a:t>αν είναι δυνατόν ανακατανομή </a:t>
            </a:r>
            <a:r>
              <a:rPr lang="el-GR" dirty="0">
                <a:latin typeface="Calibri" pitchFamily="34" charset="0"/>
              </a:rPr>
              <a:t>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             αν </a:t>
            </a:r>
            <a:r>
              <a:rPr lang="el-GR" dirty="0">
                <a:latin typeface="Calibri" pitchFamily="34" charset="0"/>
              </a:rPr>
              <a:t>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553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</a:t>
            </a:r>
            <a:r>
              <a:rPr lang="el-GR" sz="1600" dirty="0" smtClean="0">
                <a:latin typeface="Calibri" pitchFamily="34" charset="0"/>
              </a:rPr>
              <a:t>αν είναι δυνατόν ανακατανομή </a:t>
            </a:r>
            <a:r>
              <a:rPr lang="el-GR" sz="1600" dirty="0">
                <a:latin typeface="Calibri" pitchFamily="34" charset="0"/>
              </a:rPr>
              <a:t>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</a:t>
            </a:r>
            <a:r>
              <a:rPr lang="el-GR" sz="1600" dirty="0" smtClean="0">
                <a:latin typeface="Calibri" pitchFamily="34" charset="0"/>
              </a:rPr>
              <a:t>τιμή </a:t>
            </a:r>
            <a:r>
              <a:rPr lang="el-GR" sz="1600" dirty="0">
                <a:latin typeface="Calibri" pitchFamily="34" charset="0"/>
              </a:rPr>
              <a:t>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</a:t>
            </a:r>
            <a:r>
              <a:rPr lang="el-GR" sz="1600" dirty="0" smtClean="0">
                <a:latin typeface="Calibri" pitchFamily="34" charset="0"/>
              </a:rPr>
              <a:t>στον </a:t>
            </a:r>
            <a:r>
              <a:rPr lang="el-GR" sz="1600" dirty="0">
                <a:latin typeface="Calibri" pitchFamily="34" charset="0"/>
              </a:rPr>
              <a:t>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41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Δηλαδή θεωρούμε και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Η τιμή αυτή αλλάζει στο γονέα</a:t>
            </a:r>
            <a:endParaRPr lang="en-US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 smtClean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Εσωτερικοί </a:t>
            </a:r>
            <a:r>
              <a:rPr lang="el-GR" sz="1600" dirty="0">
                <a:latin typeface="Calibri" pitchFamily="34" charset="0"/>
              </a:rPr>
              <a:t>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</a:t>
            </a:r>
            <a:r>
              <a:rPr lang="el-GR" sz="1600" dirty="0" smtClean="0">
                <a:latin typeface="Calibri" pitchFamily="34" charset="0"/>
              </a:rPr>
              <a:t>συγχώνευση κόμβο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81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 dirty="0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77435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6545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908175" y="3836988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 dirty="0">
                <a:solidFill>
                  <a:srgbClr val="000000"/>
                </a:solidFill>
              </a:rPr>
              <a:t>ρίζα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4120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22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79032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 smtClean="0">
                <a:latin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 smtClean="0">
                <a:latin typeface="Times New Roman" pitchFamily="18" charset="0"/>
              </a:rPr>
              <a:t>    </a:t>
            </a:r>
            <a:r>
              <a:rPr lang="en-US" sz="1800" b="1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25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5" y="4162425"/>
            <a:ext cx="1468438" cy="501650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22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70331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Εισαγωγή/Διαγραφή με κόστος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log</a:t>
            </a:r>
            <a:r>
              <a:rPr lang="en-US" sz="1800" baseline="-25000" dirty="0" err="1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N</a:t>
            </a:r>
            <a:r>
              <a:rPr lang="el-GR" sz="1800" dirty="0" smtClean="0">
                <a:latin typeface="Calibri" pitchFamily="34" charset="0"/>
              </a:rPr>
              <a:t> ---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κρατούν το δέντρο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σε ισορροπημένη μορφή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</a:rPr>
              <a:t>(F = </a:t>
            </a:r>
            <a:r>
              <a:rPr lang="el-GR" sz="1800" dirty="0" smtClean="0">
                <a:latin typeface="Calibri" pitchFamily="34" charset="0"/>
              </a:rPr>
              <a:t>διακλάδωση (τάξη)</a:t>
            </a:r>
            <a:r>
              <a:rPr lang="en-US" sz="1800" dirty="0" smtClean="0">
                <a:latin typeface="Calibri" pitchFamily="34" charset="0"/>
              </a:rPr>
              <a:t>, N = </a:t>
            </a:r>
            <a:r>
              <a:rPr lang="el-GR" sz="1800" dirty="0" smtClean="0">
                <a:latin typeface="Calibri" pitchFamily="34" charset="0"/>
              </a:rPr>
              <a:t>αριθμός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των φύλλων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Ελάχιστη πληρότητα</a:t>
            </a:r>
            <a:r>
              <a:rPr lang="en-US" sz="1800" dirty="0" smtClean="0">
                <a:latin typeface="Calibri" pitchFamily="34" charset="0"/>
              </a:rPr>
              <a:t> 50% (</a:t>
            </a:r>
            <a:r>
              <a:rPr lang="el-GR" sz="1800" dirty="0" smtClean="0">
                <a:latin typeface="Calibri" pitchFamily="34" charset="0"/>
              </a:rPr>
              <a:t>εκτός της ρίζας</a:t>
            </a:r>
            <a:r>
              <a:rPr lang="en-US" sz="1800" dirty="0" smtClean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ΚΑΙ για ερωτήσεις διαστήματος (</a:t>
            </a:r>
            <a:r>
              <a:rPr lang="en-US" sz="1800" dirty="0" smtClean="0">
                <a:latin typeface="Calibri" pitchFamily="34" charset="0"/>
              </a:rPr>
              <a:t>range queries</a:t>
            </a:r>
            <a:r>
              <a:rPr lang="el-GR" sz="1800" dirty="0" smtClean="0">
                <a:latin typeface="Calibri" pitchFamily="34" charset="0"/>
              </a:rPr>
              <a:t>)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 smtClean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61660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71" y="1764273"/>
            <a:ext cx="8368514" cy="378162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αποθηκεύουμε στα φύλλα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872" y="1764273"/>
            <a:ext cx="4675744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b="1" dirty="0" smtClean="0"/>
          </a:p>
          <a:p>
            <a:r>
              <a:rPr lang="el-GR" b="1" dirty="0" smtClean="0"/>
              <a:t>Προσέγγιση 1</a:t>
            </a:r>
          </a:p>
          <a:p>
            <a:r>
              <a:rPr lang="el-GR" dirty="0" smtClean="0"/>
              <a:t>Δείκτη στη θέση της πλειάδας με την συγκεκριμένη τιμή στο πεδίο δεικτοδότησης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Προσέγγιση 2</a:t>
            </a:r>
          </a:p>
          <a:p>
            <a:r>
              <a:rPr lang="el-GR" dirty="0" smtClean="0"/>
              <a:t>Αν το πεδίο δεικτοδότησης είναι κλειδί, ορισμένα συστήματα μπορεί να αποθηκεύουν και την ίδια την πλειάδα (δηλαδή, το επίπεδο φύλλων είναι το αρχείο δεδομένων)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233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558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506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</a:t>
            </a:r>
            <a:r>
              <a:rPr lang="el-GR" sz="1800" i="1" dirty="0">
                <a:latin typeface="Calibri" pitchFamily="34" charset="0"/>
              </a:rPr>
              <a:t>γεμάτος κατά 69%</a:t>
            </a:r>
            <a:r>
              <a:rPr lang="el-GR" sz="18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3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1 </a:t>
            </a:r>
            <a:r>
              <a:rPr lang="el-GR" sz="1800" dirty="0">
                <a:latin typeface="Calibri" pitchFamily="34" charset="0"/>
              </a:rPr>
              <a:t>κόμβος	         </a:t>
            </a:r>
            <a:r>
              <a:rPr lang="el-GR" sz="1800" dirty="0" smtClean="0">
                <a:latin typeface="Calibri" pitchFamily="34" charset="0"/>
              </a:rPr>
              <a:t>22 </a:t>
            </a:r>
            <a:r>
              <a:rPr lang="el-GR" sz="1800" dirty="0">
                <a:latin typeface="Calibri" pitchFamily="34" charset="0"/>
              </a:rPr>
              <a:t>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23 </a:t>
            </a:r>
            <a:r>
              <a:rPr lang="el-GR" sz="1800" dirty="0">
                <a:latin typeface="Calibri" pitchFamily="34" charset="0"/>
              </a:rPr>
              <a:t>κόμβοι 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529κόμβοι     11.638 </a:t>
            </a:r>
            <a:r>
              <a:rPr lang="el-GR" sz="1800" dirty="0">
                <a:latin typeface="Calibri" pitchFamily="34" charset="0"/>
              </a:rPr>
              <a:t>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</a:t>
            </a:r>
            <a:r>
              <a:rPr lang="el-GR" sz="1800" dirty="0" smtClean="0">
                <a:latin typeface="Calibri" pitchFamily="34" charset="0"/>
              </a:rPr>
              <a:t>κόμβοι </a:t>
            </a:r>
            <a:r>
              <a:rPr lang="el-GR" sz="1800" dirty="0">
                <a:latin typeface="Calibri" pitchFamily="34" charset="0"/>
              </a:rPr>
              <a:t>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7417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Βαθμός ή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μέση τιμή διακλάδωσης </a:t>
            </a:r>
            <a:r>
              <a:rPr lang="el-GR" sz="1900" dirty="0" smtClean="0">
                <a:latin typeface="Calibri" pitchFamily="34" charset="0"/>
              </a:rPr>
              <a:t>(</a:t>
            </a:r>
            <a:r>
              <a:rPr lang="en-US" sz="1900" dirty="0" smtClean="0">
                <a:latin typeface="Calibri" pitchFamily="34" charset="0"/>
              </a:rPr>
              <a:t>fan out</a:t>
            </a:r>
            <a:r>
              <a:rPr lang="el-GR" sz="1900" dirty="0" smtClean="0">
                <a:latin typeface="Calibri" pitchFamily="34" charset="0"/>
              </a:rPr>
              <a:t>)</a:t>
            </a:r>
            <a:r>
              <a:rPr lang="en-US" sz="1900" dirty="0" smtClean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Τυπική χωρητικότητα</a:t>
            </a:r>
            <a:r>
              <a:rPr lang="en-US" sz="19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4: 133</a:t>
            </a:r>
            <a:r>
              <a:rPr lang="en-US" sz="1800" baseline="30000" dirty="0" smtClean="0">
                <a:latin typeface="Calibri" pitchFamily="34" charset="0"/>
              </a:rPr>
              <a:t>4</a:t>
            </a:r>
            <a:r>
              <a:rPr lang="en-US" sz="1800" dirty="0" smtClean="0">
                <a:latin typeface="Calibri" pitchFamily="34" charset="0"/>
              </a:rPr>
              <a:t> = 312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900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700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3: 133</a:t>
            </a:r>
            <a:r>
              <a:rPr lang="en-US" sz="1800" baseline="30000" dirty="0" smtClean="0">
                <a:latin typeface="Calibri" pitchFamily="34" charset="0"/>
              </a:rPr>
              <a:t>3</a:t>
            </a:r>
            <a:r>
              <a:rPr lang="en-US" sz="1800" dirty="0" smtClean="0">
                <a:latin typeface="Calibri" pitchFamily="34" charset="0"/>
              </a:rPr>
              <a:t> =    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352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637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Μπορεί να κρατά </a:t>
            </a:r>
            <a:r>
              <a:rPr lang="el-GR" sz="1900" i="1" dirty="0" smtClean="0">
                <a:latin typeface="Calibri" pitchFamily="34" charset="0"/>
              </a:rPr>
              <a:t>τα υψηλότερα επίπεδα στη μνήμη</a:t>
            </a:r>
            <a:r>
              <a:rPr lang="el-GR" sz="1900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1 =           1 block  =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2 =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133 blocks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=     1 </a:t>
            </a:r>
            <a:r>
              <a:rPr lang="en-US" sz="1800" dirty="0" err="1" smtClean="0">
                <a:latin typeface="Calibri" pitchFamily="34" charset="0"/>
              </a:rPr>
              <a:t>Mbyte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3 =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17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689 blocks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= 133 </a:t>
            </a:r>
            <a:r>
              <a:rPr lang="en-US" sz="1800" dirty="0" err="1" smtClean="0">
                <a:latin typeface="Calibri" pitchFamily="34" charset="0"/>
              </a:rPr>
              <a:t>MBytes</a:t>
            </a:r>
            <a:r>
              <a:rPr lang="en-US" sz="1800" dirty="0" smtClean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5674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</a:t>
            </a:r>
            <a:r>
              <a:rPr lang="el-GR" dirty="0" smtClean="0">
                <a:latin typeface="Calibri" pitchFamily="34" charset="0"/>
              </a:rPr>
              <a:t>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		δηλαδή εγγραφές της μορφής 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 smtClean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latin typeface="Calibri" pitchFamily="34" charset="0"/>
              </a:rPr>
              <a:t>h(</a:t>
            </a:r>
            <a:r>
              <a:rPr lang="el-GR" dirty="0" smtClean="0">
                <a:latin typeface="Calibri" pitchFamily="34" charset="0"/>
              </a:rPr>
              <a:t>τιμή)</a:t>
            </a:r>
            <a:r>
              <a:rPr lang="en-US" dirty="0" smtClean="0">
                <a:latin typeface="Calibri" pitchFamily="34" charset="0"/>
              </a:rPr>
              <a:t>-&gt; </a:t>
            </a:r>
            <a:r>
              <a:rPr lang="el-GR" dirty="0" smtClean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444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latin typeface="Calibri" pitchFamily="34" charset="0"/>
              </a:rPr>
              <a:t>: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17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</a:t>
            </a:r>
            <a:r>
              <a:rPr lang="el-GR" sz="2400" dirty="0" smtClean="0">
                <a:latin typeface="Calibri" pitchFamily="34" charset="0"/>
              </a:rPr>
              <a:t>περιοχής ή διαστήματος τιμών)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52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45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03779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ISAM – Indexed Sequential Access </a:t>
            </a:r>
            <a:r>
              <a:rPr lang="en-US" dirty="0" smtClean="0"/>
              <a:t>Method</a:t>
            </a:r>
          </a:p>
          <a:p>
            <a:r>
              <a:rPr lang="el-GR" dirty="0" smtClean="0"/>
              <a:t>Στατικά ευρετήρια</a:t>
            </a:r>
          </a:p>
          <a:p>
            <a:endParaRPr lang="el-GR" dirty="0"/>
          </a:p>
          <a:p>
            <a:r>
              <a:rPr lang="el-GR" dirty="0" smtClean="0"/>
              <a:t>Αλλάζουν μόνο οι δείκτες στα φύλλα</a:t>
            </a:r>
          </a:p>
          <a:p>
            <a:r>
              <a:rPr lang="el-GR" dirty="0" smtClean="0"/>
              <a:t>Όταν υπερχείλιση σε λίστες υπερχείλισης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ISAM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" y="2672527"/>
            <a:ext cx="8735438" cy="336577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992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Μετά τον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σχεδιασμό Ο/Σ 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εννοιολογικά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λογικά (με τις όψεις)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επόμενο βήμα είναι ο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45392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273791" y="4577201"/>
            <a:ext cx="242893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777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 dirty="0">
                <a:latin typeface="Calibri" pitchFamily="34" charset="0"/>
              </a:rPr>
              <a:t>Ανεξάρτητα του  ΣΔΒΔ</a:t>
            </a:r>
            <a:r>
              <a:rPr lang="en-US" sz="1800" i="1" dirty="0">
                <a:latin typeface="Calibri" pitchFamily="34" charset="0"/>
              </a:rPr>
              <a:t>                  	  </a:t>
            </a:r>
            <a:r>
              <a:rPr lang="el-GR" sz="1800" i="1" dirty="0">
                <a:latin typeface="Calibri" pitchFamily="34" charset="0"/>
              </a:rPr>
              <a:t>Εξαρτώμενο του επιλεγμένου ΣΔΒΔ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35497" y="3515290"/>
            <a:ext cx="208756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Φυσικός Σχεδιασμός </a:t>
            </a: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452724" y="5003468"/>
            <a:ext cx="17152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Πλήρωση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eaLnBrk="0" hangingPunct="0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Βάσης Δεδομένων</a:t>
            </a:r>
            <a:endParaRPr lang="el-GR" sz="1600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92240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να κάνουμε όσο το δυνατόν καλύτερο τον Φυσικό Σχεδιασμό πρέπει να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κατανοήσουμε το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όρτο εργασίας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Ποιες είναι οι πιο σημαντικές ενημερώσεις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ερωτήσεων και ενημερώσεων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1333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Συστάδες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Δέντρο/Κατακερματισμός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Δυναμικό/Στατικό</a:t>
            </a:r>
            <a:r>
              <a:rPr lang="en-US" sz="1700" dirty="0" smtClean="0">
                <a:latin typeface="Calibri" pitchFamily="34" charset="0"/>
              </a:rPr>
              <a:t>; </a:t>
            </a:r>
            <a:r>
              <a:rPr lang="el-GR" sz="1700" dirty="0" smtClean="0">
                <a:latin typeface="Calibri" pitchFamily="34" charset="0"/>
              </a:rPr>
              <a:t>Πυκνό/Μη-πυκνό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Διαφορετικό </a:t>
            </a:r>
            <a:r>
              <a:rPr lang="el-GR" sz="1700" dirty="0" err="1" smtClean="0">
                <a:latin typeface="Calibri" pitchFamily="34" charset="0"/>
              </a:rPr>
              <a:t>κανονικοποιημένο</a:t>
            </a:r>
            <a:r>
              <a:rPr lang="el-GR" sz="1700" dirty="0" smtClean="0">
                <a:latin typeface="Calibri" pitchFamily="34" charset="0"/>
              </a:rPr>
              <a:t> σχήμα</a:t>
            </a:r>
            <a:r>
              <a:rPr lang="en-US" sz="1700" dirty="0" smtClean="0">
                <a:latin typeface="Calibri" pitchFamily="34" charset="0"/>
              </a:rPr>
              <a:t>; </a:t>
            </a:r>
            <a:endParaRPr lang="el-GR" sz="17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 smtClean="0">
                <a:latin typeface="Calibri" pitchFamily="34" charset="0"/>
              </a:rPr>
              <a:t>Denormalization</a:t>
            </a:r>
            <a:r>
              <a:rPr lang="el-GR" sz="17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 smtClean="0">
                <a:latin typeface="Calibri" pitchFamily="34" charset="0"/>
              </a:rPr>
              <a:t>;</a:t>
            </a:r>
            <a:r>
              <a:rPr lang="el-GR" sz="1700" dirty="0" smtClean="0">
                <a:latin typeface="Calibri" pitchFamily="34" charset="0"/>
              </a:rPr>
              <a:t>)</a:t>
            </a:r>
            <a:endParaRPr lang="en-US" sz="17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Όψεις, Επανάληψη Δεδομένων (</a:t>
            </a:r>
            <a:r>
              <a:rPr lang="en-US" sz="1700" dirty="0" smtClean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 smtClean="0">
                <a:latin typeface="Calibri" pitchFamily="34" charset="0"/>
              </a:rPr>
              <a:t>Αποφάσεις που Απαιτούνται</a:t>
            </a:r>
            <a:endParaRPr lang="en-GB" sz="2200" smtClean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1232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omic Sans MS" pitchFamily="66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πρέπει να συνυπολογίσουμε και την επίδρασή  του σε ενημερώσεις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του φορτίου εργασίας</a:t>
            </a:r>
            <a:r>
              <a:rPr lang="en-US" sz="2000" dirty="0" smtClean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Επιπλέον, απαιτεί και χώρο στον δίσκο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4495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</a:t>
            </a:r>
            <a:r>
              <a:rPr lang="el-GR" sz="1900" i="1" dirty="0" smtClean="0">
                <a:latin typeface="Calibri" pitchFamily="34" charset="0"/>
              </a:rPr>
              <a:t>κάθε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ερώτηση</a:t>
            </a:r>
            <a:r>
              <a:rPr lang="el-GR" sz="1900" i="1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(query)  </a:t>
            </a:r>
            <a:r>
              <a:rPr lang="el-GR" sz="1900" dirty="0" smtClean="0">
                <a:latin typeface="Calibri" pitchFamily="34" charset="0"/>
              </a:rPr>
              <a:t>το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φόρτο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εργ</a:t>
            </a:r>
            <a:r>
              <a:rPr lang="en-US" sz="1900" dirty="0" smtClean="0">
                <a:latin typeface="Calibri" pitchFamily="34" charset="0"/>
              </a:rPr>
              <a:t>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Σε ποιες σχέσεις έχει πρόσβαση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ανακαλεί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 smtClean="0">
                <a:latin typeface="Calibri" pitchFamily="34" charset="0"/>
              </a:rPr>
              <a:t> selection/join</a:t>
            </a:r>
            <a:r>
              <a:rPr lang="el-GR" sz="2000" dirty="0" smtClean="0">
                <a:latin typeface="Calibri" pitchFamily="34" charset="0"/>
              </a:rPr>
              <a:t>?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</a:t>
            </a:r>
            <a:r>
              <a:rPr lang="el-GR" sz="1900" i="1" dirty="0" smtClean="0">
                <a:latin typeface="Calibri" pitchFamily="34" charset="0"/>
              </a:rPr>
              <a:t>κάθε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ενημέρωση</a:t>
            </a:r>
            <a:r>
              <a:rPr lang="el-GR" sz="1900" i="1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 smtClean="0">
                <a:latin typeface="Calibri" pitchFamily="34" charset="0"/>
              </a:rPr>
              <a:t> selection/join</a:t>
            </a:r>
            <a:r>
              <a:rPr lang="el-GR" sz="2000" dirty="0" smtClean="0">
                <a:latin typeface="Calibri" pitchFamily="34" charset="0"/>
              </a:rPr>
              <a:t>?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Ο τύπος της ενημέρωσης</a:t>
            </a:r>
            <a:r>
              <a:rPr lang="en-US" sz="2000" dirty="0" smtClean="0">
                <a:latin typeface="Calibri" pitchFamily="34" charset="0"/>
              </a:rPr>
              <a:t> (INSERT/DELETE/UPDATE), </a:t>
            </a:r>
            <a:r>
              <a:rPr lang="el-GR" sz="2000" dirty="0" smtClean="0">
                <a:latin typeface="Calibri" pitchFamily="34" charset="0"/>
              </a:rPr>
              <a:t>και τα γνωρίσματα που θα επηρεασθούν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91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create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[unique]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index</a:t>
            </a:r>
            <a:r>
              <a:rPr lang="el-GR">
                <a:latin typeface="Calibri" pitchFamily="34" charset="0"/>
              </a:rPr>
              <a:t> &lt;index_name&gt;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on</a:t>
            </a:r>
            <a:r>
              <a:rPr lang="el-GR">
                <a:latin typeface="Calibri" pitchFamily="34" charset="0"/>
              </a:rPr>
              <a:t> &lt;table_name&gt; (&lt;attr_list&gt;);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H SQL-92 </a:t>
            </a:r>
            <a:r>
              <a:rPr lang="el-GR" sz="1800">
                <a:latin typeface="Calibri" pitchFamily="34" charset="0"/>
              </a:rPr>
              <a:t>δεν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864394" y="3897895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Η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Προαιρετικό UNIQUE σημαίνει ότι το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είναι κλειδί  του  &lt;</a:t>
            </a:r>
            <a:r>
              <a:rPr lang="el-GR" sz="1600" dirty="0" err="1">
                <a:latin typeface="Calibri" pitchFamily="34" charset="0"/>
              </a:rPr>
              <a:t>table_name</a:t>
            </a:r>
            <a:r>
              <a:rPr lang="el-GR" sz="1600" dirty="0">
                <a:latin typeface="Calibri" pitchFamily="34" charset="0"/>
              </a:rPr>
              <a:t>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8620" y="5259552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40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δημιουργεί </a:t>
            </a:r>
            <a:r>
              <a:rPr lang="el-GR" sz="1800" dirty="0">
                <a:latin typeface="Calibri" pitchFamily="34" charset="0"/>
              </a:rPr>
              <a:t>αυτόματα ευρετήρια για κάθε UNIQUE ή PRIMARY KEY ορισμό</a:t>
            </a:r>
            <a:r>
              <a:rPr lang="el-GR" sz="1800" dirty="0" smtClean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 Η </a:t>
            </a:r>
            <a:r>
              <a:rPr lang="en-US" dirty="0" err="1" smtClean="0">
                <a:latin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 smtClean="0">
                <a:latin typeface="Calibri" pitchFamily="34" charset="0"/>
              </a:rPr>
              <a:t>select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 smtClean="0">
                <a:latin typeface="Calibri" pitchFamily="34" charset="0"/>
              </a:rPr>
              <a:t>user_indexes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user_indexes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MySQL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 smtClean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 smtClean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535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23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</a:t>
            </a:r>
            <a:r>
              <a:rPr lang="el-GR" sz="1800" dirty="0" smtClean="0">
                <a:latin typeface="Calibri" pitchFamily="34" charset="0"/>
              </a:rPr>
              <a:t>στο</a:t>
            </a:r>
            <a:r>
              <a:rPr lang="el-GR" dirty="0" smtClean="0">
                <a:latin typeface="Calibri" pitchFamily="34" charset="0"/>
              </a:rPr>
              <a:t>ν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</a:t>
            </a:r>
            <a:r>
              <a:rPr lang="el-GR" dirty="0" smtClean="0">
                <a:latin typeface="Calibri" pitchFamily="34" charset="0"/>
              </a:rPr>
              <a:t>επίπεδο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40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 του γονέα</a:t>
            </a:r>
            <a:r>
              <a:rPr lang="el-GR" sz="1800" dirty="0">
                <a:latin typeface="Calibri" pitchFamily="34" charset="0"/>
              </a:rPr>
              <a:t>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48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 - Εισαγωγή </a:t>
            </a:r>
            <a:r>
              <a:rPr lang="en-US" sz="1600">
                <a:latin typeface="Calibri" pitchFamily="34" charset="0"/>
              </a:rPr>
              <a:t>5, 8,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045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3420</TotalTime>
  <Words>4174</Words>
  <Application>Microsoft Office PowerPoint</Application>
  <PresentationFormat>On-screen Show (4:3)</PresentationFormat>
  <Paragraphs>844</Paragraphs>
  <Slides>59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BatangChe</vt:lpstr>
      <vt:lpstr>Arial</vt:lpstr>
      <vt:lpstr>Calibri</vt:lpstr>
      <vt:lpstr>Comic Sans MS</vt:lpstr>
      <vt:lpstr>Monotype Sorts</vt:lpstr>
      <vt:lpstr>Symbol</vt:lpstr>
      <vt:lpstr>Times New Roman</vt:lpstr>
      <vt:lpstr>Wingdings</vt:lpstr>
      <vt:lpstr>Office Theme</vt:lpstr>
      <vt:lpstr>PowerPoint Presentation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PowerPoint Presentation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PowerPoint Presentation</vt:lpstr>
      <vt:lpstr>Φυσικός Σχεδιασμός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Ευρετήρια στην SQL</vt:lpstr>
      <vt:lpstr>Ευρετήρια στην SQL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406</cp:revision>
  <dcterms:created xsi:type="dcterms:W3CDTF">2013-06-13T09:19:30Z</dcterms:created>
  <dcterms:modified xsi:type="dcterms:W3CDTF">2017-12-26T09:37:09Z</dcterms:modified>
</cp:coreProperties>
</file>