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3"/>
  </p:notesMasterIdLst>
  <p:sldIdLst>
    <p:sldId id="457" r:id="rId2"/>
    <p:sldId id="1179" r:id="rId3"/>
    <p:sldId id="1098" r:id="rId4"/>
    <p:sldId id="1115" r:id="rId5"/>
    <p:sldId id="1173" r:id="rId6"/>
    <p:sldId id="1171" r:id="rId7"/>
    <p:sldId id="1178" r:id="rId8"/>
    <p:sldId id="1186" r:id="rId9"/>
    <p:sldId id="1099" r:id="rId10"/>
    <p:sldId id="1100" r:id="rId11"/>
    <p:sldId id="1101" r:id="rId12"/>
    <p:sldId id="1104" r:id="rId13"/>
    <p:sldId id="1106" r:id="rId14"/>
    <p:sldId id="1107" r:id="rId15"/>
    <p:sldId id="1108" r:id="rId16"/>
    <p:sldId id="1110" r:id="rId17"/>
    <p:sldId id="1169" r:id="rId18"/>
    <p:sldId id="1117" r:id="rId19"/>
    <p:sldId id="1184" r:id="rId20"/>
    <p:sldId id="1185" r:id="rId21"/>
    <p:sldId id="1114" r:id="rId22"/>
    <p:sldId id="1170" r:id="rId23"/>
    <p:sldId id="1187" r:id="rId24"/>
    <p:sldId id="1121" r:id="rId25"/>
    <p:sldId id="1122" r:id="rId26"/>
    <p:sldId id="1123" r:id="rId27"/>
    <p:sldId id="1124" r:id="rId28"/>
    <p:sldId id="1125" r:id="rId29"/>
    <p:sldId id="1126" r:id="rId30"/>
    <p:sldId id="1127" r:id="rId31"/>
    <p:sldId id="1128" r:id="rId32"/>
    <p:sldId id="1129" r:id="rId33"/>
    <p:sldId id="1130" r:id="rId34"/>
    <p:sldId id="1141" r:id="rId35"/>
    <p:sldId id="1131" r:id="rId36"/>
    <p:sldId id="1132" r:id="rId37"/>
    <p:sldId id="1142" r:id="rId38"/>
    <p:sldId id="1143" r:id="rId39"/>
    <p:sldId id="1144" r:id="rId40"/>
    <p:sldId id="1145" r:id="rId41"/>
    <p:sldId id="1146" r:id="rId42"/>
    <p:sldId id="1147" r:id="rId43"/>
    <p:sldId id="1148" r:id="rId44"/>
    <p:sldId id="1149" r:id="rId45"/>
    <p:sldId id="1150" r:id="rId46"/>
    <p:sldId id="1151" r:id="rId47"/>
    <p:sldId id="1152" r:id="rId48"/>
    <p:sldId id="1153" r:id="rId49"/>
    <p:sldId id="1154" r:id="rId50"/>
    <p:sldId id="1155" r:id="rId51"/>
    <p:sldId id="1156" r:id="rId52"/>
    <p:sldId id="1157" r:id="rId53"/>
    <p:sldId id="1158" r:id="rId54"/>
    <p:sldId id="1159" r:id="rId55"/>
    <p:sldId id="1160" r:id="rId56"/>
    <p:sldId id="1161" r:id="rId57"/>
    <p:sldId id="1162" r:id="rId58"/>
    <p:sldId id="1163" r:id="rId59"/>
    <p:sldId id="1164" r:id="rId60"/>
    <p:sldId id="1165" r:id="rId61"/>
    <p:sldId id="1095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4963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431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37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171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5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7814-73BF-48CB-AF9D-3C5811AB5D50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71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3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902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4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552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6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286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74BF1-DA8C-4552-923C-5FEF32A86F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5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8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064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19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2229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20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368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17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18</a:t>
            </a:r>
            <a:endParaRPr lang="el-GR" altLang="en-US" sz="11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33400" y="2001186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</a:t>
            </a:r>
            <a:r>
              <a:rPr lang="el-GR" alt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55016" y="2533688"/>
            <a:ext cx="78793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</a:t>
            </a:r>
            <a:r>
              <a:rPr lang="el-GR" altLang="en-US" sz="2000" dirty="0" smtClean="0">
                <a:latin typeface="Calibri" pitchFamily="34" charset="0"/>
              </a:rPr>
              <a:t>)</a:t>
            </a:r>
            <a:endParaRPr lang="en-US" altLang="en-US" sz="2000" dirty="0" smtClean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σειριακή προσπέλαση</a:t>
            </a:r>
            <a:r>
              <a:rPr lang="en-US" altLang="en-US" sz="2000" dirty="0" smtClean="0">
                <a:latin typeface="Calibri" pitchFamily="34" charset="0"/>
              </a:rPr>
              <a:t> (</a:t>
            </a:r>
            <a:r>
              <a:rPr lang="el-GR" altLang="en-US" sz="2000" dirty="0" smtClean="0">
                <a:latin typeface="Calibri" pitchFamily="34" charset="0"/>
              </a:rPr>
              <a:t>τυχαία πιο αργή)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επίπεδο </a:t>
            </a:r>
            <a:r>
              <a:rPr lang="en-US" altLang="en-US" sz="2000" dirty="0" smtClean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828800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7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11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</a:t>
            </a:r>
            <a:r>
              <a:rPr lang="el-GR" altLang="en-US" sz="2000" b="1" dirty="0">
                <a:latin typeface="Calibri" pitchFamily="34" charset="0"/>
              </a:rPr>
              <a:t>σε δευτερεύουσες αποθηκευτικές μονάδες </a:t>
            </a:r>
            <a:r>
              <a:rPr lang="el-GR" altLang="en-US" sz="2000" dirty="0" smtClean="0">
                <a:latin typeface="Calibri" pitchFamily="34" charset="0"/>
              </a:rPr>
              <a:t>(κυρίως </a:t>
            </a:r>
            <a:r>
              <a:rPr lang="el-GR" altLang="en-US" sz="2000" dirty="0">
                <a:latin typeface="Calibri" pitchFamily="34" charset="0"/>
              </a:rPr>
              <a:t>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δίσκους)</a:t>
            </a:r>
            <a:endParaRPr lang="el-GR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πολύ </a:t>
            </a:r>
            <a:r>
              <a:rPr lang="el-GR" altLang="en-US" sz="2000" dirty="0">
                <a:latin typeface="Calibri" pitchFamily="34" charset="0"/>
              </a:rPr>
              <a:t>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μόνιμη </a:t>
            </a:r>
            <a:r>
              <a:rPr lang="el-GR" altLang="en-US" sz="2000" dirty="0">
                <a:latin typeface="Calibri" pitchFamily="34" charset="0"/>
              </a:rPr>
              <a:t>αποθήκευση (</a:t>
            </a:r>
            <a:r>
              <a:rPr lang="el-GR" altLang="en-US" sz="2000" dirty="0" err="1" smtClean="0">
                <a:latin typeface="Calibri" pitchFamily="34" charset="0"/>
              </a:rPr>
              <a:t>nonvolatile</a:t>
            </a:r>
            <a:r>
              <a:rPr lang="el-GR" altLang="en-US" sz="2000" dirty="0" smtClean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1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</a:t>
            </a:r>
            <a:r>
              <a:rPr lang="el-GR" altLang="en-US" sz="2000" dirty="0" smtClean="0">
                <a:latin typeface="Calibri" pitchFamily="34" charset="0"/>
              </a:rPr>
              <a:t>αργότερους αποθηκευτικούς χώρους για </a:t>
            </a: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11192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451784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</p:spTree>
    <p:extLst>
      <p:ext uri="{BB962C8B-B14F-4D97-AF65-F5344CB8AC3E}">
        <p14:creationId xmlns:p14="http://schemas.microsoft.com/office/powerpoint/2010/main" val="31256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12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22385" y="1924586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46185" y="2635524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i="1" dirty="0">
                <a:latin typeface="Calibri" pitchFamily="34" charset="0"/>
              </a:rPr>
              <a:t>Χωρητικότητα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capacity</a:t>
            </a:r>
            <a:r>
              <a:rPr lang="el-GR" altLang="en-US" sz="2000" dirty="0">
                <a:latin typeface="Calibri" pitchFamily="34" charset="0"/>
              </a:rPr>
              <a:t>) σε </a:t>
            </a:r>
            <a:r>
              <a:rPr lang="el-GR" altLang="en-US" sz="2000" dirty="0" err="1">
                <a:latin typeface="Calibri" pitchFamily="34" charset="0"/>
              </a:rPr>
              <a:t>Kbyte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Mbyte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Gbyte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98785" y="3702324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6185" y="3098937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74785" y="4997724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923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13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13169" y="13362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70369" y="3317425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08369" y="41556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08369" y="41556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5369" y="5298625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65369" y="1945825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(</a:t>
                </a:r>
                <a:r>
                  <a:rPr lang="el-GR" altLang="en-US" sz="2000" dirty="0" err="1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65369" y="5298625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539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14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401887" y="2919025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544887" y="1623625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8787" y="4025512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</a:t>
            </a:r>
            <a:r>
              <a:rPr lang="el-GR" altLang="en-US" sz="2000" dirty="0" smtClean="0">
                <a:latin typeface="Calibri" pitchFamily="34" charset="0"/>
              </a:rPr>
              <a:t>τροποποιηθεί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57200" y="493515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77887" y="2233225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4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99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15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02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n-US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seek time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  <a:endParaRPr lang="el-GR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</a:t>
            </a: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7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(Solid State) Disks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</a:t>
            </a:r>
            <a:r>
              <a:rPr lang="el-GR" altLang="en-US" sz="2000" dirty="0" smtClean="0">
                <a:latin typeface="+mn-lt"/>
              </a:rPr>
              <a:t>αποθήκευση</a:t>
            </a:r>
            <a:endParaRPr lang="el-GR" altLang="en-US" sz="2000" dirty="0">
              <a:latin typeface="+mn-lt"/>
            </a:endParaRP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Μνήμη (</a:t>
            </a:r>
            <a:r>
              <a:rPr lang="el-GR" altLang="en-US" sz="2000" dirty="0" smtClean="0">
                <a:latin typeface="+mn-lt"/>
              </a:rPr>
              <a:t>κύκλωμα) -- Δεν </a:t>
            </a:r>
            <a:r>
              <a:rPr lang="el-GR" altLang="en-US" sz="2000" dirty="0">
                <a:latin typeface="+mn-lt"/>
              </a:rPr>
              <a:t>έχουν κινητό μηχανικό </a:t>
            </a:r>
            <a:r>
              <a:rPr lang="el-GR" altLang="en-US" sz="2000" dirty="0" smtClean="0">
                <a:latin typeface="+mn-lt"/>
              </a:rPr>
              <a:t>μέρος --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 smtClean="0">
                <a:latin typeface="+mn-lt"/>
              </a:rPr>
              <a:t> </a:t>
            </a:r>
            <a:r>
              <a:rPr lang="el-GR" altLang="en-US" sz="2000" dirty="0">
                <a:latin typeface="+mn-lt"/>
              </a:rPr>
              <a:t>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796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 smtClean="0">
                <a:latin typeface="+mn-lt"/>
              </a:rPr>
              <a:t>Ταινία</a:t>
            </a:r>
            <a:endParaRPr lang="el-GR" altLang="en-US" sz="1600" dirty="0">
              <a:latin typeface="+mn-lt"/>
            </a:endParaRP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045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356762" y="1088908"/>
            <a:ext cx="84461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Ο διαχειριστής ενδιάμεσης μνήμης </a:t>
            </a:r>
            <a:r>
              <a:rPr lang="en-US" altLang="en-US" dirty="0" smtClean="0">
                <a:latin typeface="Calibri" pitchFamily="34" charset="0"/>
              </a:rPr>
              <a:t>(buffer management) </a:t>
            </a:r>
            <a:r>
              <a:rPr lang="el-GR" altLang="en-US" dirty="0" smtClean="0">
                <a:latin typeface="Calibri" pitchFamily="34" charset="0"/>
              </a:rPr>
              <a:t>είναι </a:t>
            </a:r>
            <a:r>
              <a:rPr lang="el-GR" altLang="en-US" dirty="0">
                <a:latin typeface="Calibri" pitchFamily="34" charset="0"/>
              </a:rPr>
              <a:t>υπεύθυνος για την μεταφορά όταν χρειάζεται σελίδων από το δίσκο στην κύρια </a:t>
            </a:r>
            <a:r>
              <a:rPr lang="el-GR" altLang="en-US" dirty="0" smtClean="0">
                <a:latin typeface="Calibri" pitchFamily="34" charset="0"/>
              </a:rPr>
              <a:t>μνήμη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endParaRPr lang="en-US" altLang="en-US" dirty="0" smtClean="0"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 smtClean="0">
                <a:latin typeface="Calibri" pitchFamily="34" charset="0"/>
              </a:rPr>
              <a:t>Τα 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ΣΔΒΔ διατηρούν τον δικό τους </a:t>
            </a:r>
            <a:r>
              <a:rPr lang="en-US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buffer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 smtClean="0">
                <a:latin typeface="Calibri" pitchFamily="34" charset="0"/>
              </a:rPr>
              <a:t>γιατί έχουν περισσότερη πληροφορία από το ΛΣ </a:t>
            </a:r>
            <a:r>
              <a:rPr lang="en-US" altLang="en-US" dirty="0" smtClean="0">
                <a:latin typeface="Calibri" pitchFamily="34" charset="0"/>
              </a:rPr>
              <a:t> (</a:t>
            </a:r>
            <a:r>
              <a:rPr lang="el-GR" altLang="en-US" dirty="0" smtClean="0">
                <a:latin typeface="Calibri" pitchFamily="34" charset="0"/>
              </a:rPr>
              <a:t>Βασική λειτουργικότητα: </a:t>
            </a:r>
            <a:r>
              <a:rPr lang="el-GR" altLang="en-US" dirty="0" smtClean="0">
                <a:latin typeface="Calibri" pitchFamily="34" charset="0"/>
              </a:rPr>
              <a:t>πολιτική </a:t>
            </a:r>
            <a:r>
              <a:rPr lang="el-GR" altLang="en-US" dirty="0" smtClean="0">
                <a:latin typeface="Calibri" pitchFamily="34" charset="0"/>
              </a:rPr>
              <a:t>αντικατάστασης σελίδων)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5965" y="1794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9" name="Can 38"/>
          <p:cNvSpPr/>
          <p:nvPr/>
        </p:nvSpPr>
        <p:spPr>
          <a:xfrm>
            <a:off x="3516400" y="4818577"/>
            <a:ext cx="2011037" cy="9780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Disk</a:t>
            </a:r>
            <a:endParaRPr lang="en-US" sz="2800"/>
          </a:p>
        </p:txBody>
      </p:sp>
      <p:sp>
        <p:nvSpPr>
          <p:cNvPr id="41" name="Up-Down Arrow 40"/>
          <p:cNvSpPr/>
          <p:nvPr/>
        </p:nvSpPr>
        <p:spPr>
          <a:xfrm>
            <a:off x="4257370" y="4068616"/>
            <a:ext cx="419652" cy="71253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23112" y="2728908"/>
            <a:ext cx="3234278" cy="1264854"/>
            <a:chOff x="7466322" y="1027906"/>
            <a:chExt cx="4252691" cy="2456273"/>
          </a:xfrm>
        </p:grpSpPr>
        <p:sp>
          <p:nvSpPr>
            <p:cNvPr id="45" name="Rectangle 44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59311" y="2322465"/>
              <a:ext cx="1992989" cy="11617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Main Memory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58168" y="2519849"/>
              <a:ext cx="9535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Buffer</a:t>
              </a:r>
              <a:endParaRPr lang="en-US" sz="2400" dirty="0"/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8707825" y="2519849"/>
              <a:ext cx="930167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43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49E3D-4EFC-43CB-9DCA-3A08AB0184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233246" y="1741243"/>
            <a:ext cx="464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369896" y="203810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 dirty="0"/>
              <a:t>ΣΔΒΔ</a:t>
            </a:r>
          </a:p>
        </p:txBody>
      </p:sp>
      <p:sp>
        <p:nvSpPr>
          <p:cNvPr id="24584" name="AutoShape 5"/>
          <p:cNvSpPr>
            <a:spLocks noChangeArrowheads="1"/>
          </p:cNvSpPr>
          <p:nvPr/>
        </p:nvSpPr>
        <p:spPr bwMode="auto">
          <a:xfrm>
            <a:off x="3658821" y="3333506"/>
            <a:ext cx="1524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658821" y="3549406"/>
            <a:ext cx="152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ΒΑΣΗ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ΔΕΔΟΜΕΝΩΝ</a:t>
            </a:r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4366846" y="280804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4290646" y="10554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570046" y="1050819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SQL </a:t>
            </a:r>
            <a:endParaRPr lang="el-GR" sz="2000" b="1"/>
          </a:p>
        </p:txBody>
      </p:sp>
      <p:sp>
        <p:nvSpPr>
          <p:cNvPr id="3" name="Rectangle 2"/>
          <p:cNvSpPr/>
          <p:nvPr/>
        </p:nvSpPr>
        <p:spPr>
          <a:xfrm>
            <a:off x="1115646" y="1452318"/>
            <a:ext cx="6908800" cy="3070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307975" y="41591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ΣΔΒΔ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 smtClean="0"/>
              <a:t>Βάσεις Δεδομένων</a:t>
            </a:r>
            <a:r>
              <a:rPr lang="en-US" altLang="en-US" dirty="0" smtClean="0"/>
              <a:t> 201</a:t>
            </a:r>
            <a:r>
              <a:rPr lang="el-GR" altLang="en-US" dirty="0" smtClean="0"/>
              <a:t>7</a:t>
            </a:r>
            <a:r>
              <a:rPr lang="en-US" altLang="en-US" dirty="0" smtClean="0"/>
              <a:t>-201</a:t>
            </a:r>
            <a:r>
              <a:rPr lang="el-GR" altLang="en-US" dirty="0" smtClean="0"/>
              <a:t>8			Ευαγγελία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17146" y="4713008"/>
            <a:ext cx="8280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Τυπικά,</a:t>
            </a:r>
            <a:endParaRPr lang="el-GR" altLang="en-US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</a:t>
            </a:r>
            <a:r>
              <a:rPr lang="el-GR" altLang="en-US" sz="2400" i="1" dirty="0" smtClean="0">
                <a:latin typeface="Calibri" pitchFamily="34" charset="0"/>
              </a:rPr>
              <a:t>αρχείο</a:t>
            </a:r>
            <a:endParaRPr lang="el-GR" altLang="en-US" sz="2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2086987" y="1965842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dirty="0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694184" y="992377"/>
            <a:ext cx="8365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Μεταφορά σε επίπεδο σελίδας</a:t>
            </a:r>
          </a:p>
          <a:p>
            <a:pPr algn="just" eaLnBrk="1" hangingPunct="1"/>
            <a:r>
              <a:rPr lang="el-GR" altLang="en-US" dirty="0" smtClean="0">
                <a:latin typeface="Calibri" pitchFamily="34" charset="0"/>
              </a:rPr>
              <a:t>Διαθέσιμες </a:t>
            </a:r>
            <a:r>
              <a:rPr lang="el-GR" altLang="en-US" dirty="0">
                <a:latin typeface="Calibri" pitchFamily="34" charset="0"/>
              </a:rPr>
              <a:t>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</a:t>
            </a:r>
            <a:r>
              <a:rPr lang="en-US" altLang="en-US" dirty="0" smtClean="0">
                <a:latin typeface="Calibri" pitchFamily="34" charset="0"/>
              </a:rPr>
              <a:t>)</a:t>
            </a:r>
            <a:endParaRPr lang="el-GR" altLang="en-US" dirty="0" smtClean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3707" y="70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111278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57200" y="1088934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ολόκληρο το 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2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0362" y="4829930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</p:spTree>
    <p:extLst>
      <p:ext uri="{BB962C8B-B14F-4D97-AF65-F5344CB8AC3E}">
        <p14:creationId xmlns:p14="http://schemas.microsoft.com/office/powerpoint/2010/main" val="2172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23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46185" y="1112346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πίνακας αποθηκεύεται σε ένα αρχείο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πλειάδα του πίνακα – μια εγγραφή του </a:t>
            </a:r>
            <a:r>
              <a:rPr lang="el-GR" altLang="en-US" sz="2000" dirty="0" smtClean="0">
                <a:latin typeface="Calibri" pitchFamily="34" charset="0"/>
              </a:rPr>
              <a:t>αρχείου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11" y="2118048"/>
            <a:ext cx="4047128" cy="384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078" y="2911151"/>
            <a:ext cx="283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Επικεφαλίδα, θα την αγνοούμε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6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7015" y="1666802"/>
            <a:ext cx="79914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</a:t>
            </a:r>
            <a:r>
              <a:rPr lang="el-GR" sz="2000" dirty="0" smtClean="0">
                <a:latin typeface="Calibri" pitchFamily="34" charset="0"/>
              </a:rPr>
              <a:t>ως μια συλλογή από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σελίδες </a:t>
            </a:r>
            <a:r>
              <a:rPr lang="en-US" sz="2000" dirty="0">
                <a:latin typeface="Calibri" pitchFamily="34" charset="0"/>
              </a:rPr>
              <a:t>(pages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 smtClean="0">
                <a:latin typeface="Calibri" pitchFamily="34" charset="0"/>
              </a:rPr>
              <a:t>Κάθε σελίδα – ακολουθία από εγγραφές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</a:t>
            </a:r>
            <a:r>
              <a:rPr lang="en-US" sz="2000" dirty="0" smtClean="0">
                <a:latin typeface="Calibri" pitchFamily="34" charset="0"/>
              </a:rPr>
              <a:t>block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 smtClean="0">
                <a:latin typeface="Calibri" pitchFamily="34" charset="0"/>
              </a:rPr>
              <a:t>Κάθε σελίδα έχει ένα μοναδικό αναγνωριστικό </a:t>
            </a:r>
            <a:r>
              <a:rPr lang="en-US" sz="2000" dirty="0" smtClean="0">
                <a:latin typeface="Calibri" pitchFamily="34" charset="0"/>
              </a:rPr>
              <a:t>(page id)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8" y="4195690"/>
            <a:ext cx="449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latin typeface="Calibri" pitchFamily="34" charset="0"/>
              </a:rPr>
              <a:t> Μπορούμε </a:t>
            </a:r>
            <a:r>
              <a:rPr lang="el-GR" i="1" dirty="0">
                <a:latin typeface="Calibri" pitchFamily="34" charset="0"/>
              </a:rPr>
              <a:t>να βλέπουμε μια σελίδα </a:t>
            </a:r>
            <a:r>
              <a:rPr lang="el-GR" i="1" dirty="0" smtClean="0">
                <a:latin typeface="Calibri" pitchFamily="34" charset="0"/>
              </a:rPr>
              <a:t>ως </a:t>
            </a:r>
            <a:r>
              <a:rPr lang="el-GR" i="1" dirty="0">
                <a:latin typeface="Calibri" pitchFamily="34" charset="0"/>
              </a:rPr>
              <a:t>μια συλλογή «θέσεων» που κάθε μία περιέχει μια εγγραφή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latin typeface="Calibri" pitchFamily="34" charset="0"/>
              </a:rPr>
              <a:t> Μια </a:t>
            </a:r>
            <a:r>
              <a:rPr lang="el-GR" i="1" dirty="0">
                <a:latin typeface="Calibri" pitchFamily="34" charset="0"/>
              </a:rPr>
              <a:t>εγγραφή προσδιορίζεται από τη χρήση του ζεύγους (</a:t>
            </a:r>
            <a:r>
              <a:rPr lang="en-US" i="1" dirty="0">
                <a:latin typeface="Calibri" pitchFamily="34" charset="0"/>
              </a:rPr>
              <a:t>page id, slot number)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657" y="3817031"/>
            <a:ext cx="3022143" cy="25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25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type</a:t>
              </a:r>
              <a:r>
                <a:rPr lang="en-US" altLang="en-US" sz="1400" dirty="0">
                  <a:latin typeface="Arial" charset="0"/>
                </a:rPr>
                <a:t> </a:t>
              </a:r>
              <a:r>
                <a:rPr lang="en-US" altLang="en-US" sz="1400" dirty="0" smtClean="0">
                  <a:latin typeface="Arial" charset="0"/>
                </a:rPr>
                <a:t>account </a:t>
              </a:r>
              <a:r>
                <a:rPr lang="en-US" altLang="en-US" sz="1400" dirty="0">
                  <a:latin typeface="Arial" charset="0"/>
                </a:rPr>
                <a:t>= </a:t>
              </a:r>
              <a:r>
                <a:rPr lang="en-US" altLang="en-US" sz="1400" b="1" dirty="0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balance</a:t>
              </a:r>
              <a:r>
                <a:rPr lang="en-US" altLang="en-US" sz="1400" dirty="0" smtClean="0">
                  <a:latin typeface="Arial" charset="0"/>
                </a:rPr>
                <a:t>: real</a:t>
              </a:r>
              <a:r>
                <a:rPr lang="en-US" altLang="en-US" sz="1400" dirty="0">
                  <a:latin typeface="Arial" charset="0"/>
                </a:rPr>
                <a:t>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	end</a:t>
              </a:r>
              <a:endParaRPr lang="el-GR" altLang="en-US" sz="1400" dirty="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246185" y="1289960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</a:t>
            </a:r>
            <a:r>
              <a:rPr lang="el-GR" altLang="en-US" sz="2400" dirty="0" smtClean="0">
                <a:latin typeface="Calibri" pitchFamily="34" charset="0"/>
              </a:rPr>
              <a:t>εγγραφή;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858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8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26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76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27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1908189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26953" y="454063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26953" y="364216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082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28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82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29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Χώρο στην αρχή κάθε </a:t>
            </a:r>
            <a:r>
              <a:rPr lang="el-GR" altLang="en-US" sz="2000" dirty="0" smtClean="0">
                <a:latin typeface="Calibri" pitchFamily="34" charset="0"/>
              </a:rPr>
              <a:t>εγγραφής </a:t>
            </a:r>
            <a:r>
              <a:rPr lang="el-GR" altLang="en-US" sz="2000" dirty="0">
                <a:latin typeface="Calibri" pitchFamily="34" charset="0"/>
              </a:rPr>
              <a:t>– πίνακας ακεραίων Ι[</a:t>
            </a:r>
            <a:r>
              <a:rPr lang="en-US" altLang="en-US" sz="2000" dirty="0">
                <a:latin typeface="Calibri" pitchFamily="34" charset="0"/>
              </a:rPr>
              <a:t>j] </a:t>
            </a:r>
            <a:r>
              <a:rPr lang="el-GR" altLang="en-US" sz="2000" dirty="0">
                <a:latin typeface="Calibri" pitchFamily="34" charset="0"/>
              </a:rPr>
              <a:t>όπου </a:t>
            </a:r>
            <a:r>
              <a:rPr lang="en-US" altLang="en-US" sz="2000" dirty="0">
                <a:latin typeface="Calibri" pitchFamily="34" charset="0"/>
              </a:rPr>
              <a:t>j </a:t>
            </a:r>
            <a:r>
              <a:rPr lang="el-GR" altLang="en-US" sz="2000" dirty="0">
                <a:latin typeface="Calibri" pitchFamily="34" charset="0"/>
              </a:rPr>
              <a:t>η μετατόπιση </a:t>
            </a:r>
            <a:r>
              <a:rPr lang="en-US" altLang="en-US" sz="2000" dirty="0">
                <a:latin typeface="Calibri" pitchFamily="34" charset="0"/>
              </a:rPr>
              <a:t>(offset) </a:t>
            </a:r>
            <a:r>
              <a:rPr lang="el-GR" altLang="en-US" sz="2000" dirty="0" smtClean="0">
                <a:latin typeface="Calibri" pitchFamily="34" charset="0"/>
              </a:rPr>
              <a:t>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 err="1">
                <a:latin typeface="Calibri" pitchFamily="34" charset="0"/>
              </a:rPr>
              <a:t>οστής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πεδίου  </a:t>
            </a:r>
            <a:r>
              <a:rPr lang="el-GR" altLang="en-US" sz="2000" dirty="0">
                <a:latin typeface="Calibri" pitchFamily="34" charset="0"/>
              </a:rPr>
              <a:t>(κρατά την αρχή 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καλό χειρισμό της τιμής </a:t>
            </a:r>
            <a:r>
              <a:rPr lang="en-US" altLang="en-US" sz="2000" dirty="0">
                <a:latin typeface="Calibri" pitchFamily="34" charset="0"/>
              </a:rPr>
              <a:t>null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599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572007" y="2205038"/>
            <a:ext cx="3276606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554" y="1200"/>
              <a:ext cx="20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 smtClean="0">
                  <a:latin typeface="Arial" charset="0"/>
                </a:rPr>
                <a:t>Μετάφραση σε σχεσιακή άλγεβρα,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 smtClean="0">
                  <a:latin typeface="Arial" charset="0"/>
                </a:rPr>
                <a:t>πλάνο εκτέλεσης, βελτιστοποίηση</a:t>
              </a:r>
              <a:endParaRPr lang="el-GR" altLang="en-US" sz="1600" dirty="0">
                <a:latin typeface="Arial" charset="0"/>
              </a:endParaRP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624" y="1723"/>
              <a:ext cx="18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 smtClean="0">
                  <a:latin typeface="Arial" charset="0"/>
                </a:rPr>
                <a:t>Υλοποίηση/Εκτέλεση </a:t>
              </a:r>
              <a:r>
                <a:rPr lang="el-GR" altLang="en-US" sz="1200" dirty="0" smtClean="0">
                  <a:latin typeface="Arial" charset="0"/>
                </a:rPr>
                <a:t>Σχεσιακών </a:t>
              </a:r>
              <a:r>
                <a:rPr lang="el-GR" altLang="en-US" sz="1200" dirty="0" smtClean="0">
                  <a:latin typeface="Arial" charset="0"/>
                </a:rPr>
                <a:t>Τελεστών 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661" y="2044"/>
              <a:ext cx="17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 smtClean="0">
                  <a:latin typeface="Arial" charset="0"/>
                </a:rPr>
                <a:t>Μέθοδοι Προσπέλασης (</a:t>
              </a:r>
              <a:r>
                <a:rPr lang="en-US" altLang="en-US" sz="1200" dirty="0" smtClean="0">
                  <a:latin typeface="Arial" charset="0"/>
                </a:rPr>
                <a:t>access methods)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606" y="2411"/>
              <a:ext cx="19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Διαχείριση </a:t>
              </a:r>
              <a:r>
                <a:rPr lang="el-GR" altLang="en-US" sz="1600" dirty="0" err="1">
                  <a:latin typeface="Arial" charset="0"/>
                </a:rPr>
                <a:t>Καταχωρητών</a:t>
              </a:r>
              <a:r>
                <a:rPr lang="el-GR" altLang="en-US" sz="1600" dirty="0">
                  <a:latin typeface="Arial" charset="0"/>
                </a:rPr>
                <a:t> (</a:t>
              </a:r>
              <a:r>
                <a:rPr lang="en-US" altLang="en-US" sz="1600" dirty="0">
                  <a:latin typeface="Arial" charset="0"/>
                </a:rPr>
                <a:t>Buffer</a:t>
              </a:r>
              <a:r>
                <a:rPr lang="el-GR" altLang="en-US" sz="1600" dirty="0">
                  <a:latin typeface="Arial" charset="0"/>
                </a:rPr>
                <a:t>)</a:t>
              </a:r>
              <a:endParaRPr lang="en-US" altLang="en-US" sz="1600" dirty="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039" y="2742"/>
              <a:ext cx="10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Διαχείριση Δίσκου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583407" y="1917326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(εσωτερική) αρχιτεκτονική ενός ΣΔΒΔ είναι 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1657473" y="3624262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 smtClean="0">
                <a:latin typeface="Calibri" pitchFamily="34" charset="0"/>
              </a:rPr>
              <a:t>Αρχικά </a:t>
            </a:r>
            <a:r>
              <a:rPr lang="el-GR" altLang="en-US" dirty="0">
                <a:latin typeface="Calibri" pitchFamily="34" charset="0"/>
              </a:rPr>
              <a:t>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95902" y="2128837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290718" y="337978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3</a:t>
            </a:fld>
            <a:endParaRPr lang="el-GR" altLang="en-US" dirty="0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5925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680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δίσκου (σελίδα)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46088" y="2972906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395288" y="239853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</a:t>
            </a:r>
            <a:r>
              <a:rPr lang="el-GR" altLang="en-US" sz="2000" dirty="0" smtClean="0">
                <a:latin typeface="Calibri" pitchFamily="34" charset="0"/>
              </a:rPr>
              <a:t>μήκους </a:t>
            </a:r>
            <a:r>
              <a:rPr lang="en-US" altLang="en-US" sz="2000" dirty="0" smtClean="0">
                <a:latin typeface="Calibri" pitchFamily="34" charset="0"/>
              </a:rPr>
              <a:t>R – </a:t>
            </a:r>
            <a:r>
              <a:rPr lang="el-GR" altLang="en-US" sz="2000" dirty="0" smtClean="0">
                <a:latin typeface="Calibri" pitchFamily="34" charset="0"/>
              </a:rPr>
              <a:t>μέγεθος </a:t>
            </a:r>
            <a:r>
              <a:rPr lang="en-US" altLang="en-US" sz="2000" dirty="0" smtClean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67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</a:t>
            </a:r>
            <a:r>
              <a:rPr lang="el-GR" altLang="en-US" dirty="0" smtClean="0">
                <a:latin typeface="Calibri" pitchFamily="34" charset="0"/>
              </a:rPr>
              <a:t>: οι </a:t>
            </a:r>
            <a:r>
              <a:rPr lang="el-GR" altLang="en-US" dirty="0">
                <a:latin typeface="Calibri" pitchFamily="34" charset="0"/>
              </a:rPr>
              <a:t>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4688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Αριθμός </a:t>
            </a:r>
            <a:r>
              <a:rPr lang="el-GR" altLang="en-US" sz="2400" dirty="0" err="1">
                <a:latin typeface="Calibri" pitchFamily="34" charset="0"/>
              </a:rPr>
              <a:t>blocks</a:t>
            </a:r>
            <a:r>
              <a:rPr lang="el-GR" altLang="en-US" sz="2400" dirty="0">
                <a:latin typeface="Calibri" pitchFamily="34" charset="0"/>
              </a:rPr>
              <a:t>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9604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μία σχέση </a:t>
            </a:r>
            <a:r>
              <a:rPr lang="en-US" altLang="en-US" sz="2000">
                <a:latin typeface="Calibri" pitchFamily="34" charset="0"/>
              </a:rPr>
              <a:t>R(A, B, C, D</a:t>
            </a:r>
            <a:r>
              <a:rPr lang="el-GR" altLang="en-US" sz="2000">
                <a:latin typeface="Calibri" pitchFamily="34" charset="0"/>
              </a:rPr>
              <a:t>, </a:t>
            </a:r>
            <a:r>
              <a:rPr lang="en-US" altLang="en-US" sz="2000">
                <a:latin typeface="Calibri" pitchFamily="34" charset="0"/>
              </a:rPr>
              <a:t>E), </a:t>
            </a:r>
            <a:r>
              <a:rPr lang="el-GR" altLang="en-US" sz="2000">
                <a:latin typeface="Calibri" pitchFamily="34" charset="0"/>
              </a:rPr>
              <a:t>τα γνωρίσματα Α, Β</a:t>
            </a:r>
            <a:r>
              <a:rPr lang="en-US" altLang="en-US" sz="2000">
                <a:latin typeface="Calibri" pitchFamily="34" charset="0"/>
              </a:rPr>
              <a:t>, D </a:t>
            </a:r>
            <a:r>
              <a:rPr lang="el-GR" altLang="en-US" sz="2000">
                <a:latin typeface="Calibri" pitchFamily="34" charset="0"/>
              </a:rPr>
              <a:t>και </a:t>
            </a:r>
            <a:r>
              <a:rPr lang="en-US" altLang="en-US" sz="2000">
                <a:latin typeface="Calibri" pitchFamily="34" charset="0"/>
              </a:rPr>
              <a:t>E </a:t>
            </a:r>
            <a:r>
              <a:rPr lang="el-GR" altLang="en-US" sz="200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>
                <a:latin typeface="Calibri" pitchFamily="34" charset="0"/>
              </a:rPr>
              <a:t> bytes </a:t>
            </a:r>
            <a:r>
              <a:rPr lang="el-GR" altLang="en-US" sz="2000">
                <a:latin typeface="Calibri" pitchFamily="34" charset="0"/>
              </a:rPr>
              <a:t>και το γνώρισμα </a:t>
            </a:r>
            <a:r>
              <a:rPr lang="en-US" altLang="en-US" sz="2000">
                <a:latin typeface="Calibri" pitchFamily="34" charset="0"/>
              </a:rPr>
              <a:t>C </a:t>
            </a:r>
            <a:r>
              <a:rPr lang="el-GR" altLang="en-US" sz="2000">
                <a:latin typeface="Calibri" pitchFamily="34" charset="0"/>
              </a:rPr>
              <a:t>σειρά χαρακτήρων  μεγέθους 36</a:t>
            </a:r>
            <a:r>
              <a:rPr lang="en-US" altLang="en-US" sz="2000">
                <a:latin typeface="Calibri" pitchFamily="34" charset="0"/>
              </a:rPr>
              <a:t> bytes. </a:t>
            </a:r>
            <a:r>
              <a:rPr lang="el-GR" altLang="en-US" sz="2000">
                <a:latin typeface="Calibri" pitchFamily="34" charset="0"/>
              </a:rPr>
              <a:t>Έστω αρχείο με </a:t>
            </a:r>
            <a:r>
              <a:rPr lang="en-US" altLang="en-US" sz="2000">
                <a:latin typeface="Calibri" pitchFamily="34" charset="0"/>
              </a:rPr>
              <a:t>r</a:t>
            </a:r>
            <a:r>
              <a:rPr lang="en-US" altLang="en-US" sz="2000" baseline="-25000">
                <a:latin typeface="Calibri" pitchFamily="34" charset="0"/>
              </a:rPr>
              <a:t>A</a:t>
            </a:r>
            <a:r>
              <a:rPr lang="en-US" altLang="en-US" sz="2000" b="1">
                <a:latin typeface="Calibri" pitchFamily="34" charset="0"/>
              </a:rPr>
              <a:t> </a:t>
            </a:r>
            <a:r>
              <a:rPr lang="en-US" altLang="en-US" sz="2000">
                <a:latin typeface="Calibri" pitchFamily="34" charset="0"/>
              </a:rPr>
              <a:t>= 30.000 </a:t>
            </a:r>
            <a:r>
              <a:rPr lang="el-GR" altLang="en-US" sz="2000">
                <a:latin typeface="Calibri" pitchFamily="34" charset="0"/>
              </a:rPr>
              <a:t>εγγραφές, μέγεθος </a:t>
            </a:r>
            <a:r>
              <a:rPr lang="en-US" altLang="en-US" sz="2000">
                <a:latin typeface="Calibri" pitchFamily="34" charset="0"/>
              </a:rPr>
              <a:t>block B = 1024 bytes, </a:t>
            </a:r>
            <a:r>
              <a:rPr lang="el-GR" altLang="en-US" sz="2000">
                <a:latin typeface="Calibri" pitchFamily="34" charset="0"/>
              </a:rPr>
              <a:t>και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971550" y="3789363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 dirty="0">
                <a:latin typeface="Calibri" pitchFamily="34" charset="0"/>
              </a:rPr>
              <a:t>blocks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496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Τοποθέτηση σελίδων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3059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246185" y="1757263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247507" y="3284827"/>
            <a:ext cx="8305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 smtClean="0">
                <a:latin typeface="Calibri" pitchFamily="34" charset="0"/>
              </a:rPr>
              <a:t>του δίσκου είναι </a:t>
            </a:r>
            <a:r>
              <a:rPr lang="el-GR" altLang="en-US" sz="2000" dirty="0">
                <a:latin typeface="Calibri" pitchFamily="34" charset="0"/>
              </a:rPr>
              <a:t>αποθηκευμένη η </a:t>
            </a:r>
            <a:r>
              <a:rPr lang="en-US" altLang="en-US" sz="2000" dirty="0" err="1">
                <a:latin typeface="Calibri" pitchFamily="34" charset="0"/>
              </a:rPr>
              <a:t>i</a:t>
            </a:r>
            <a:r>
              <a:rPr lang="en-US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30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 smtClean="0">
                <a:latin typeface="Calibri" pitchFamily="34" charset="0"/>
              </a:rPr>
              <a:t>Βασικές λειτουργίες</a:t>
            </a:r>
            <a:r>
              <a:rPr lang="en-US" altLang="en-US" sz="24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Εντοπισμός </a:t>
            </a:r>
            <a:r>
              <a:rPr lang="en-US" altLang="en-US" sz="2400" dirty="0" smtClean="0">
                <a:latin typeface="Calibri" pitchFamily="34" charset="0"/>
              </a:rPr>
              <a:t>(</a:t>
            </a:r>
            <a:r>
              <a:rPr lang="el-GR" altLang="en-US" sz="2400" dirty="0" smtClean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Διάσχιση (</a:t>
            </a:r>
            <a:r>
              <a:rPr lang="en-US" altLang="en-US" sz="2400" dirty="0" smtClean="0">
                <a:latin typeface="Calibri" pitchFamily="34" charset="0"/>
              </a:rPr>
              <a:t>scan</a:t>
            </a:r>
            <a:r>
              <a:rPr lang="el-GR" altLang="en-US" sz="2400" dirty="0" smtClean="0">
                <a:latin typeface="Calibri" pitchFamily="34" charset="0"/>
              </a:rPr>
              <a:t>) όλων των εγγραφών του αρχείου</a:t>
            </a:r>
            <a:endParaRPr lang="en-US" altLang="en-US" sz="2400" dirty="0" smtClean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6063460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539750" y="1660152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7238" y="2834488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 dirty="0">
                <a:latin typeface="Calibri" pitchFamily="34" charset="0"/>
              </a:rPr>
              <a:t>block </a:t>
            </a:r>
            <a:r>
              <a:rPr lang="el-GR" altLang="en-US" sz="2000" i="1" dirty="0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4062" y="3975359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 dirty="0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Πρόσβαση κατά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(διάβασμα γειτονικών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με μια μόνο αίτηση </a:t>
            </a:r>
            <a:r>
              <a:rPr lang="en-US" altLang="en-US" dirty="0">
                <a:latin typeface="Calibri" pitchFamily="34" charset="0"/>
              </a:rPr>
              <a:t>I/O: </a:t>
            </a:r>
            <a:r>
              <a:rPr lang="el-GR" altLang="en-US" dirty="0">
                <a:latin typeface="Calibri" pitchFamily="34" charset="0"/>
              </a:rPr>
              <a:t>αναζήτηση 1</a:t>
            </a:r>
            <a:r>
              <a:rPr lang="el-GR" altLang="en-US" baseline="30000" dirty="0">
                <a:latin typeface="Calibri" pitchFamily="34" charset="0"/>
              </a:rPr>
              <a:t>ου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block + </a:t>
            </a:r>
            <a:r>
              <a:rPr lang="el-GR" altLang="en-US" dirty="0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54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39</a:t>
            </a:fld>
            <a:endParaRPr lang="el-GR" altLang="en-US" dirty="0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28795" y="361372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 smtClean="0">
                <a:latin typeface="Calibri" pitchFamily="34" charset="0"/>
              </a:rPr>
              <a:t>- </a:t>
            </a:r>
            <a:r>
              <a:rPr lang="en-US" altLang="en-US" sz="2000" dirty="0" smtClean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 smtClean="0">
                <a:latin typeface="Calibri" pitchFamily="34" charset="0"/>
              </a:rPr>
              <a:t>block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στο/από το δίσκο</a:t>
            </a:r>
            <a:endParaRPr lang="el-GR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29460" y="523730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ΠΡΟΣΟΧΗ: Στα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επόμενα, αναφέρεται και το κόστος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επεξεργασίας, αλλά,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γενικά θα το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αγνοούμε</a:t>
            </a:r>
            <a:r>
              <a:rPr lang="en-US" altLang="en-US" sz="24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δίσκο)</a:t>
            </a: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688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4</a:t>
            </a:fld>
            <a:endParaRPr lang="el-GR" altLang="en-US" smtClean="0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3348038" y="3253534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092950" y="3357563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3693869" y="2142377"/>
            <a:ext cx="285933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606925" y="133984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4067175" y="999607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/>
              <a:t>Κλήση συναρτήσεων βιβλιοθήκης που υλοποιούν πράξεις σχεσιακής άλγεβρας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9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Διατεταγμένα </a:t>
            </a:r>
            <a:r>
              <a:rPr lang="el-GR" altLang="en-US" sz="2000" dirty="0">
                <a:latin typeface="Calibri" pitchFamily="34" charset="0"/>
              </a:rPr>
              <a:t>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dirty="0" smtClean="0">
                <a:latin typeface="Calibri" pitchFamily="34" charset="0"/>
              </a:rPr>
              <a:t>Φυσική </a:t>
            </a:r>
            <a:r>
              <a:rPr lang="el-GR" altLang="en-US" dirty="0">
                <a:latin typeface="Calibri" pitchFamily="34" charset="0"/>
              </a:rPr>
              <a:t>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</a:t>
            </a:r>
            <a:r>
              <a:rPr lang="en-US" altLang="en-US" dirty="0" smtClean="0">
                <a:latin typeface="Calibri" pitchFamily="34" charset="0"/>
              </a:rPr>
              <a:t>field</a:t>
            </a:r>
            <a:r>
              <a:rPr lang="en-US" altLang="en-US" dirty="0">
                <a:latin typeface="Calibri" pitchFamily="34" charset="0"/>
              </a:rPr>
              <a:t>)</a:t>
            </a:r>
            <a:endParaRPr lang="el-GR" altLang="en-US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482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41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2. Αναζήτηση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(</a:t>
            </a:r>
            <a:r>
              <a:rPr lang="el-GR" altLang="en-US" dirty="0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</a:t>
            </a:r>
            <a:r>
              <a:rPr lang="el-GR" altLang="en-US" sz="2000" dirty="0" smtClean="0">
                <a:latin typeface="Calibri" pitchFamily="34" charset="0"/>
              </a:rPr>
              <a:t>διατεταγμένο </a:t>
            </a:r>
            <a:r>
              <a:rPr lang="el-GR" altLang="en-US" sz="2000" dirty="0">
                <a:latin typeface="Calibri" pitchFamily="34" charset="0"/>
              </a:rPr>
              <a:t>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#blocks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#</a:t>
            </a:r>
            <a:r>
              <a:rPr lang="el-GR" altLang="en-US">
                <a:latin typeface="Calibri" pitchFamily="34" charset="0"/>
              </a:rPr>
              <a:t>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126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43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 smtClean="0">
                <a:latin typeface="Calibri" pitchFamily="34" charset="0"/>
              </a:rPr>
              <a:t>+ </a:t>
            </a:r>
            <a:r>
              <a:rPr lang="en-US" alt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512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44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142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45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</a:t>
            </a:r>
            <a:r>
              <a:rPr lang="el-GR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*</a:t>
            </a:r>
            <a:r>
              <a:rPr lang="el-GR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1397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46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Διατήρηση </a:t>
            </a:r>
            <a:r>
              <a:rPr lang="el-GR" altLang="en-US" sz="2000" dirty="0">
                <a:latin typeface="Calibri" pitchFamily="34" charset="0"/>
              </a:rPr>
              <a:t>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Δημιουργία </a:t>
            </a:r>
            <a:r>
              <a:rPr lang="el-GR" altLang="en-US" sz="2000" dirty="0">
                <a:latin typeface="Calibri" pitchFamily="34" charset="0"/>
              </a:rPr>
              <a:t>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131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897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48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95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49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 smtClean="0">
                <a:latin typeface="Calibri" pitchFamily="34" charset="0"/>
              </a:rPr>
              <a:t>  Χρήση </a:t>
            </a:r>
            <a:r>
              <a:rPr lang="el-GR" altLang="en-US" sz="2000" dirty="0">
                <a:latin typeface="Calibri" pitchFamily="34" charset="0"/>
              </a:rPr>
              <a:t>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640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5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39750" y="1264430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Τυπικά,</a:t>
            </a:r>
            <a:endParaRPr lang="el-GR" altLang="en-US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400" dirty="0">
                <a:latin typeface="Calibri" pitchFamily="34" charset="0"/>
              </a:rPr>
              <a:t>: κάθε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4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4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77838" y="420383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</a:t>
            </a:r>
            <a:r>
              <a:rPr lang="el-G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αποθήκευση ή αποθήκευση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229225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Ευρετήρια – Βοηθητικές δομές για την προσπέλαση στα αρχεία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7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054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 smtClean="0">
                <a:latin typeface="Calibri" pitchFamily="34" charset="0"/>
              </a:rPr>
              <a:t>Βασική </a:t>
            </a:r>
            <a:r>
              <a:rPr lang="el-GR" altLang="en-US" sz="2800" dirty="0">
                <a:latin typeface="Calibri" pitchFamily="34" charset="0"/>
              </a:rPr>
              <a:t>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(Στόχος) Ομοιόμορφη </a:t>
            </a:r>
            <a:r>
              <a:rPr lang="el-GR" altLang="en-US" sz="2000" dirty="0">
                <a:latin typeface="Calibri" pitchFamily="34" charset="0"/>
              </a:rPr>
              <a:t>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(αναζητήσεις) ισότητας</a:t>
            </a:r>
            <a:endParaRPr lang="el-GR" alt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</a:t>
              </a:r>
              <a:r>
                <a:rPr lang="el-GR" altLang="en-US" dirty="0" smtClean="0">
                  <a:latin typeface="Calibri" pitchFamily="34" charset="0"/>
                </a:rPr>
                <a:t>     διεύθυνση </a:t>
              </a:r>
              <a:r>
                <a:rPr lang="el-GR" altLang="en-US" dirty="0">
                  <a:latin typeface="Calibri" pitchFamily="34" charset="0"/>
                </a:rPr>
                <a:t>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5725" eaLnBrk="1" hangingPunct="1"/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σχέση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85725" eaLnBrk="1" hangingPunct="1"/>
            <a:endParaRPr lang="en-US" altLang="en-US" sz="800" b="1" dirty="0">
              <a:latin typeface="Calibri" pitchFamily="34" charset="0"/>
            </a:endParaRP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</a:t>
            </a:r>
            <a:r>
              <a:rPr lang="en-US" altLang="en-US" sz="1400" dirty="0">
                <a:latin typeface="Calibri" pitchFamily="34" charset="0"/>
              </a:rPr>
              <a:t>, </a:t>
            </a:r>
            <a:r>
              <a:rPr lang="el-GR" altLang="en-US" sz="1400" dirty="0">
                <a:latin typeface="Calibri" pitchFamily="34" charset="0"/>
              </a:rPr>
              <a:t>αρχείο, δομή αρχείου (πχ αρχείο σωρού)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 και τύπο για κάθε γνώρισμα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sz="1400" dirty="0">
                <a:latin typeface="Calibri" pitchFamily="34" charset="0"/>
              </a:rPr>
              <a:t>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Περιορισμοί ακεραιότητας</a:t>
            </a:r>
          </a:p>
          <a:p>
            <a:pPr marL="85725" lvl="1" eaLnBrk="1" hangingPunct="1"/>
            <a:endParaRPr lang="el-GR" altLang="en-US" b="1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ευρετήριο: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Δομή (πχ </a:t>
            </a:r>
            <a:r>
              <a:rPr lang="en-US" altLang="en-US" sz="1400" dirty="0">
                <a:latin typeface="Calibri" pitchFamily="34" charset="0"/>
              </a:rPr>
              <a:t>B+ </a:t>
            </a:r>
            <a:r>
              <a:rPr lang="el-GR" altLang="en-US" sz="1400" dirty="0">
                <a:latin typeface="Calibri" pitchFamily="34" charset="0"/>
              </a:rPr>
              <a:t>δέντρο) και κλειδιά αναζήτησης</a:t>
            </a:r>
          </a:p>
          <a:p>
            <a:pPr marL="85725" lvl="1" eaLnBrk="1" hangingPunct="1"/>
            <a:endParaRPr lang="el-GR" altLang="en-US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877157" y="4999219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7489136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</a:t>
            </a:r>
            <a:r>
              <a:rPr lang="el-GR" altLang="en-US" sz="2000" dirty="0" smtClean="0">
                <a:latin typeface="+mn-lt"/>
              </a:rPr>
              <a:t>				</a:t>
            </a:r>
            <a:r>
              <a:rPr lang="el-GR" altLang="en-US" sz="1600" dirty="0" smtClean="0">
                <a:latin typeface="+mn-lt"/>
              </a:rPr>
              <a:t>Σωρός               </a:t>
            </a:r>
            <a:r>
              <a:rPr lang="el-GR" altLang="en-US" sz="1600" dirty="0">
                <a:latin typeface="+mn-lt"/>
              </a:rPr>
              <a:t>Ταξινομημένο        </a:t>
            </a:r>
            <a:r>
              <a:rPr lang="el-GR" altLang="en-US" sz="1600" dirty="0" smtClean="0">
                <a:latin typeface="+mn-lt"/>
              </a:rPr>
              <a:t>          </a:t>
            </a:r>
            <a:r>
              <a:rPr lang="el-GR" altLang="en-US" sz="1600" dirty="0">
                <a:latin typeface="+mn-lt"/>
              </a:rPr>
              <a:t>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</a:t>
            </a:r>
            <a:r>
              <a:rPr lang="el-GR" altLang="en-US" sz="1600" dirty="0" smtClean="0">
                <a:latin typeface="+mn-lt"/>
              </a:rPr>
              <a:t>   		          </a:t>
            </a:r>
            <a:r>
              <a:rPr lang="el-GR" altLang="en-US" sz="1600" dirty="0">
                <a:latin typeface="+mn-lt"/>
              </a:rPr>
              <a:t>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 smtClean="0">
                <a:latin typeface="+mn-lt"/>
              </a:rPr>
              <a:t>B</a:t>
            </a:r>
            <a:r>
              <a:rPr lang="el-GR" altLang="en-US" sz="1600" dirty="0" smtClean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0.5 B                 </a:t>
            </a:r>
            <a:r>
              <a:rPr lang="el-GR" altLang="en-US" sz="1600" dirty="0" smtClean="0">
                <a:latin typeface="+mn-lt"/>
              </a:rPr>
              <a:t>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</a:t>
            </a:r>
            <a:r>
              <a:rPr lang="el-GR" altLang="en-US" sz="1600" dirty="0" smtClean="0">
                <a:latin typeface="+mn-lt"/>
              </a:rPr>
              <a:t>	           </a:t>
            </a:r>
            <a:r>
              <a:rPr lang="el-GR" altLang="en-US" sz="1600" dirty="0">
                <a:latin typeface="+mn-lt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B	   </a:t>
            </a:r>
            <a:r>
              <a:rPr lang="el-GR" altLang="en-US" sz="1600" dirty="0" smtClean="0">
                <a:latin typeface="+mn-lt"/>
              </a:rPr>
              <a:t>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</a:t>
            </a:r>
            <a:r>
              <a:rPr lang="el-GR" altLang="en-US" sz="1600" dirty="0" smtClean="0">
                <a:latin typeface="+mn-lt"/>
              </a:rPr>
              <a:t>				   2</a:t>
            </a:r>
            <a:r>
              <a:rPr lang="en-US" altLang="en-US" sz="1600" dirty="0" smtClean="0">
                <a:latin typeface="+mn-lt"/>
              </a:rPr>
              <a:t>     </a:t>
            </a:r>
            <a:r>
              <a:rPr lang="el-GR" altLang="en-US" sz="1600" dirty="0" smtClean="0">
                <a:latin typeface="+mn-lt"/>
              </a:rPr>
              <a:t>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 smtClean="0">
                <a:latin typeface="+mn-lt"/>
              </a:rPr>
              <a:t>  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</a:t>
            </a:r>
            <a:r>
              <a:rPr lang="el-GR" altLang="en-US" sz="1600" dirty="0" smtClean="0">
                <a:latin typeface="+mn-lt"/>
              </a:rPr>
              <a:t>		            </a:t>
            </a:r>
            <a:r>
              <a:rPr lang="el-GR" altLang="en-US" sz="1600" dirty="0">
                <a:latin typeface="+mn-lt"/>
              </a:rPr>
              <a:t>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</a:t>
            </a:r>
            <a:r>
              <a:rPr lang="el-GR" altLang="en-US" sz="1600" dirty="0" smtClean="0">
                <a:latin typeface="+mn-lt"/>
              </a:rPr>
              <a:t>        </a:t>
            </a:r>
            <a:r>
              <a:rPr lang="el-GR" altLang="en-US" sz="1600" dirty="0">
                <a:latin typeface="+mn-lt"/>
              </a:rPr>
              <a:t>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04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86FEF-EC17-4F7F-992C-0769CAB8EEC1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2627313" y="3357563"/>
            <a:ext cx="3810000" cy="220503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588125" y="41497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/>
              <a:t>ΒΑΣΗ ΔΕΔΟΜΕΝΩΝ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667000" y="5029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Αρχεία δεδομένων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667000" y="4038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Αρχεία ευρετηρίου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4953000" y="4267200"/>
            <a:ext cx="3124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/>
              <a:t>Κατάλογος </a:t>
            </a:r>
            <a:endParaRPr lang="el-GR" sz="800"/>
          </a:p>
          <a:p>
            <a:pPr eaLnBrk="0" hangingPunct="0">
              <a:spcBef>
                <a:spcPct val="50000"/>
              </a:spcBef>
            </a:pPr>
            <a:r>
              <a:rPr lang="el-GR" sz="2000"/>
              <a:t>συστήματος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657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H="1" flipV="1">
            <a:off x="4495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4572000" y="4800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1981200" y="19050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3467100" y="2201862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/>
              <a:t>ΣΔΒΔ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838"/>
            <a:ext cx="824071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εσωτερικό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 smtClean="0"/>
              <a:t>Βάσεις Δεδομένων</a:t>
            </a:r>
            <a:r>
              <a:rPr lang="en-US" altLang="en-US" dirty="0" smtClean="0"/>
              <a:t> 201</a:t>
            </a:r>
            <a:r>
              <a:rPr lang="el-GR" altLang="en-US" dirty="0" smtClean="0"/>
              <a:t>7</a:t>
            </a:r>
            <a:r>
              <a:rPr lang="en-US" altLang="en-US" dirty="0" smtClean="0"/>
              <a:t>-201</a:t>
            </a:r>
            <a:r>
              <a:rPr lang="el-GR" altLang="en-US" dirty="0" smtClean="0"/>
              <a:t>8			Ευαγγελία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1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  <a:endParaRPr lang="el-GR" altLang="en-US" sz="11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3" y="1288787"/>
            <a:ext cx="7571137" cy="38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0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9</a:t>
            </a:fld>
            <a:endParaRPr lang="el-GR" alt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43000" y="1729388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</a:t>
            </a:r>
            <a:r>
              <a:rPr lang="el-GR" altLang="en-US" sz="2000" dirty="0" smtClean="0">
                <a:latin typeface="Calibri" pitchFamily="34" charset="0"/>
              </a:rPr>
              <a:t>(</a:t>
            </a:r>
            <a:r>
              <a:rPr lang="en-US" altLang="en-US" sz="2000" dirty="0" smtClean="0">
                <a:latin typeface="Calibri" pitchFamily="34" charset="0"/>
              </a:rPr>
              <a:t>main memory</a:t>
            </a:r>
            <a:r>
              <a:rPr lang="el-GR" altLang="en-US" sz="2000" dirty="0" smtClean="0"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213706" y="2832027"/>
            <a:ext cx="7010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τυχαία προσπέλαση </a:t>
            </a:r>
            <a:r>
              <a:rPr lang="en-US" altLang="en-US" sz="2000" dirty="0" smtClean="0">
                <a:latin typeface="Calibri" pitchFamily="34" charset="0"/>
              </a:rPr>
              <a:t>(random access)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σε επίπεδο </a:t>
            </a:r>
            <a:r>
              <a:rPr lang="en-US" altLang="en-US" sz="2000" dirty="0" smtClean="0">
                <a:latin typeface="Calibri" pitchFamily="34" charset="0"/>
              </a:rPr>
              <a:t>bytes</a:t>
            </a:r>
            <a:endParaRPr lang="en-US" altLang="en-US" sz="20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άμεση </a:t>
            </a:r>
            <a:r>
              <a:rPr lang="el-GR" altLang="en-US" sz="2000" dirty="0">
                <a:latin typeface="Calibri" pitchFamily="34" charset="0"/>
              </a:rPr>
              <a:t>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66799" y="1776256"/>
            <a:ext cx="7050833" cy="3635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454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</TotalTime>
  <Words>3197</Words>
  <Application>Microsoft Office PowerPoint</Application>
  <PresentationFormat>On-screen Show (4:3)</PresentationFormat>
  <Paragraphs>592</Paragraphs>
  <Slides>61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Book Antiqua</vt:lpstr>
      <vt:lpstr>Calibri</vt:lpstr>
      <vt:lpstr>Comic Sans MS</vt:lpstr>
      <vt:lpstr>Symbol</vt:lpstr>
      <vt:lpstr>Times New Roman</vt:lpstr>
      <vt:lpstr>Wingdings</vt:lpstr>
      <vt:lpstr>Office Theme</vt:lpstr>
      <vt:lpstr>PowerPoint Presentation</vt:lpstr>
      <vt:lpstr>ΣΔΒΔ</vt:lpstr>
      <vt:lpstr>Δομή ενός ΣΔΒΔ (πιο αναλυτικά)</vt:lpstr>
      <vt:lpstr>Δομή ενός ΣΔΒΔ</vt:lpstr>
      <vt:lpstr>Αρχεία</vt:lpstr>
      <vt:lpstr>Κατάλογος Συστήματος</vt:lpstr>
      <vt:lpstr>PowerPoint Presentation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(Solid State) Disks</vt:lpstr>
      <vt:lpstr>Ιεραρχία Μνήμης</vt:lpstr>
      <vt:lpstr>Καταχωρητής</vt:lpstr>
      <vt:lpstr>Καταχωρητής</vt:lpstr>
      <vt:lpstr>Βασικά Σημεία</vt:lpstr>
      <vt:lpstr>PowerPoint Presentation</vt:lpstr>
      <vt:lpstr>Αρχεία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σελίδων αρχείου στο δίσκο</vt:lpstr>
      <vt:lpstr>Επικεφαλίδα Αρχείου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400</cp:revision>
  <dcterms:created xsi:type="dcterms:W3CDTF">2013-06-13T09:19:30Z</dcterms:created>
  <dcterms:modified xsi:type="dcterms:W3CDTF">2017-11-28T09:20:52Z</dcterms:modified>
</cp:coreProperties>
</file>