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127"/>
  </p:notesMasterIdLst>
  <p:handoutMasterIdLst>
    <p:handoutMasterId r:id="rId128"/>
  </p:handoutMasterIdLst>
  <p:sldIdLst>
    <p:sldId id="457" r:id="rId2"/>
    <p:sldId id="972" r:id="rId3"/>
    <p:sldId id="797" r:id="rId4"/>
    <p:sldId id="798" r:id="rId5"/>
    <p:sldId id="969" r:id="rId6"/>
    <p:sldId id="801" r:id="rId7"/>
    <p:sldId id="802" r:id="rId8"/>
    <p:sldId id="803" r:id="rId9"/>
    <p:sldId id="804" r:id="rId10"/>
    <p:sldId id="805" r:id="rId11"/>
    <p:sldId id="806" r:id="rId12"/>
    <p:sldId id="807" r:id="rId13"/>
    <p:sldId id="808" r:id="rId14"/>
    <p:sldId id="809" r:id="rId15"/>
    <p:sldId id="810" r:id="rId16"/>
    <p:sldId id="811" r:id="rId17"/>
    <p:sldId id="812" r:id="rId18"/>
    <p:sldId id="813" r:id="rId19"/>
    <p:sldId id="814" r:id="rId20"/>
    <p:sldId id="815" r:id="rId21"/>
    <p:sldId id="970" r:id="rId22"/>
    <p:sldId id="817" r:id="rId23"/>
    <p:sldId id="818" r:id="rId24"/>
    <p:sldId id="819" r:id="rId25"/>
    <p:sldId id="820" r:id="rId26"/>
    <p:sldId id="821" r:id="rId27"/>
    <p:sldId id="822" r:id="rId28"/>
    <p:sldId id="823" r:id="rId29"/>
    <p:sldId id="824" r:id="rId30"/>
    <p:sldId id="825" r:id="rId31"/>
    <p:sldId id="826" r:id="rId32"/>
    <p:sldId id="827" r:id="rId33"/>
    <p:sldId id="828" r:id="rId34"/>
    <p:sldId id="829" r:id="rId35"/>
    <p:sldId id="830" r:id="rId36"/>
    <p:sldId id="832" r:id="rId37"/>
    <p:sldId id="831" r:id="rId38"/>
    <p:sldId id="973" r:id="rId39"/>
    <p:sldId id="833" r:id="rId40"/>
    <p:sldId id="836" r:id="rId41"/>
    <p:sldId id="837" r:id="rId42"/>
    <p:sldId id="838" r:id="rId43"/>
    <p:sldId id="995" r:id="rId44"/>
    <p:sldId id="994" r:id="rId45"/>
    <p:sldId id="840" r:id="rId46"/>
    <p:sldId id="841" r:id="rId47"/>
    <p:sldId id="842" r:id="rId48"/>
    <p:sldId id="843" r:id="rId49"/>
    <p:sldId id="844" r:id="rId50"/>
    <p:sldId id="845" r:id="rId51"/>
    <p:sldId id="996" r:id="rId52"/>
    <p:sldId id="846" r:id="rId53"/>
    <p:sldId id="847" r:id="rId54"/>
    <p:sldId id="975" r:id="rId55"/>
    <p:sldId id="849" r:id="rId56"/>
    <p:sldId id="850" r:id="rId57"/>
    <p:sldId id="851" r:id="rId58"/>
    <p:sldId id="852" r:id="rId59"/>
    <p:sldId id="853" r:id="rId60"/>
    <p:sldId id="854" r:id="rId61"/>
    <p:sldId id="855" r:id="rId62"/>
    <p:sldId id="856" r:id="rId63"/>
    <p:sldId id="857" r:id="rId64"/>
    <p:sldId id="858" r:id="rId65"/>
    <p:sldId id="859" r:id="rId66"/>
    <p:sldId id="860" r:id="rId67"/>
    <p:sldId id="861" r:id="rId68"/>
    <p:sldId id="862" r:id="rId69"/>
    <p:sldId id="863" r:id="rId70"/>
    <p:sldId id="864" r:id="rId71"/>
    <p:sldId id="865" r:id="rId72"/>
    <p:sldId id="867" r:id="rId73"/>
    <p:sldId id="866" r:id="rId74"/>
    <p:sldId id="868" r:id="rId75"/>
    <p:sldId id="869" r:id="rId76"/>
    <p:sldId id="870" r:id="rId77"/>
    <p:sldId id="871" r:id="rId78"/>
    <p:sldId id="872" r:id="rId79"/>
    <p:sldId id="873" r:id="rId80"/>
    <p:sldId id="874" r:id="rId81"/>
    <p:sldId id="977" r:id="rId82"/>
    <p:sldId id="876" r:id="rId83"/>
    <p:sldId id="877" r:id="rId84"/>
    <p:sldId id="878" r:id="rId85"/>
    <p:sldId id="879" r:id="rId86"/>
    <p:sldId id="880" r:id="rId87"/>
    <p:sldId id="881" r:id="rId88"/>
    <p:sldId id="882" r:id="rId89"/>
    <p:sldId id="883" r:id="rId90"/>
    <p:sldId id="884" r:id="rId91"/>
    <p:sldId id="885" r:id="rId92"/>
    <p:sldId id="886" r:id="rId93"/>
    <p:sldId id="887" r:id="rId94"/>
    <p:sldId id="991" r:id="rId95"/>
    <p:sldId id="982" r:id="rId96"/>
    <p:sldId id="984" r:id="rId97"/>
    <p:sldId id="989" r:id="rId98"/>
    <p:sldId id="985" r:id="rId99"/>
    <p:sldId id="990" r:id="rId100"/>
    <p:sldId id="986" r:id="rId101"/>
    <p:sldId id="993" r:id="rId102"/>
    <p:sldId id="980" r:id="rId103"/>
    <p:sldId id="979" r:id="rId104"/>
    <p:sldId id="904" r:id="rId105"/>
    <p:sldId id="905" r:id="rId106"/>
    <p:sldId id="906" r:id="rId107"/>
    <p:sldId id="907" r:id="rId108"/>
    <p:sldId id="908" r:id="rId109"/>
    <p:sldId id="909" r:id="rId110"/>
    <p:sldId id="910" r:id="rId111"/>
    <p:sldId id="911" r:id="rId112"/>
    <p:sldId id="912" r:id="rId113"/>
    <p:sldId id="981" r:id="rId114"/>
    <p:sldId id="914" r:id="rId115"/>
    <p:sldId id="915" r:id="rId116"/>
    <p:sldId id="916" r:id="rId117"/>
    <p:sldId id="917" r:id="rId118"/>
    <p:sldId id="918" r:id="rId119"/>
    <p:sldId id="919" r:id="rId120"/>
    <p:sldId id="997" r:id="rId121"/>
    <p:sldId id="1001" r:id="rId122"/>
    <p:sldId id="998" r:id="rId123"/>
    <p:sldId id="999" r:id="rId124"/>
    <p:sldId id="1000" r:id="rId125"/>
    <p:sldId id="992" r:id="rId1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116"/>
    </p:cViewPr>
  </p:sorterViewPr>
  <p:notesViewPr>
    <p:cSldViewPr snapToGrid="0"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commentAuthors" Target="commentAuthor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87FF3-5DE3-4299-AE11-B51092359660}" type="datetimeFigureOut">
              <a:rPr lang="el-GR" smtClean="0"/>
              <a:t>21/11/2017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47DA3-97BF-4202-BAC3-252ADF2CC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3648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9955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102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08642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113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66576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119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797218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120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6090347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121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0308112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122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0932108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123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4097242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124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8668240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125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783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82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6F1307-3284-4B4B-B049-7E92773BE10D}" type="slidenum">
              <a:rPr lang="el-GR" smtClean="0"/>
              <a:pPr/>
              <a:t>4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131938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75880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22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2522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83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3859B1-594A-4FF6-8396-B240AB05F212}" type="slidenum">
              <a:rPr lang="el-GR" smtClean="0"/>
              <a:pPr/>
              <a:t>52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726980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57430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81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94548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94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89485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SQL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17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18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52662D-B574-43AF-919E-660A7F5B4740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1079012" y="4593929"/>
            <a:ext cx="777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''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Gone by the Wind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''</a:t>
            </a:r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539750" y="3886201"/>
            <a:ext cx="8096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Ονόματα ηθοποιών που παίζουν στην ταινία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Gone by the Wind </a:t>
            </a: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403350" y="2286000"/>
            <a:ext cx="5911850" cy="8509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 autoUpdateAnimBg="0"/>
      <p:bldP spid="279557" grpId="0" autoUpdateAnimBg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99B031-4088-4E69-8F66-45D762549D9F}" type="slidenum">
              <a:rPr lang="el-GR" altLang="en-US" smtClean="0"/>
              <a:pPr/>
              <a:t>100</a:t>
            </a:fld>
            <a:endParaRPr lang="el-GR" altLang="en-US" smtClean="0"/>
          </a:p>
        </p:txBody>
      </p:sp>
      <p:sp>
        <p:nvSpPr>
          <p:cNvPr id="136198" name="Text Box 3"/>
          <p:cNvSpPr txBox="1">
            <a:spLocks noChangeArrowheads="1"/>
          </p:cNvSpPr>
          <p:nvPr/>
        </p:nvSpPr>
        <p:spPr bwMode="auto">
          <a:xfrm>
            <a:off x="152400" y="1092200"/>
            <a:ext cx="861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 εμφανίζονται στο αποτέλεσμα με την εξής διάταξη: πρώτα αυτά με τα οποία έγινε η συνένωση (δηλ., αυτά που είναι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κοινά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έχουν το ίδιο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όνομα)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στις δύο σχέσεις),  μετά τα υπόλοιπα της πρώτης σχέσης, και τέλος τα υπόλοιπα της δεύτερης σχέσης.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18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58788" y="4867275"/>
            <a:ext cx="7391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ΦΟΙΤΗΤΗΣ, ΠΙΤΣΑ.ΟΝΟΜΑ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ΠΙΤΣΑ, ΑΡΕΣΕΙ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=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ΑΡΕΣΕΙ.ΣΥΣΤΑΤΙΚΟ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33388" y="3733800"/>
            <a:ext cx="84248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ΦΟΙΤΗΤΗΣ, ΠΙΤΣΑ.ΟΝΟΜΑ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NATURAL JOIN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58788" y="25765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</a:rPr>
              <a:t>)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99B031-4088-4E69-8F66-45D762549D9F}" type="slidenum">
              <a:rPr lang="el-GR" altLang="en-US" smtClean="0"/>
              <a:pPr/>
              <a:t>101</a:t>
            </a:fld>
            <a:endParaRPr lang="el-GR" altLang="en-US" smtClean="0"/>
          </a:p>
        </p:txBody>
      </p:sp>
      <p:sp>
        <p:nvSpPr>
          <p:cNvPr id="136198" name="Text Box 3"/>
          <p:cNvSpPr txBox="1">
            <a:spLocks noChangeArrowheads="1"/>
          </p:cNvSpPr>
          <p:nvPr/>
        </p:nvSpPr>
        <p:spPr bwMode="auto">
          <a:xfrm>
            <a:off x="304800" y="1511300"/>
            <a:ext cx="861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έχουμε μια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SFW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 στο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FOR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18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SFW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966788" y="21320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44600" y="3136900"/>
            <a:ext cx="612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DISTINCT </a:t>
            </a:r>
            <a:r>
              <a:rPr lang="el-GR" dirty="0" smtClean="0"/>
              <a:t>Π.ΟΝΟΜΑ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l-GR" dirty="0" smtClean="0"/>
              <a:t>ΠΙΤΣΑ </a:t>
            </a:r>
            <a:r>
              <a:rPr lang="en-US" dirty="0" smtClean="0"/>
              <a:t>AS </a:t>
            </a:r>
            <a:r>
              <a:rPr lang="el-GR" dirty="0" smtClean="0"/>
              <a:t>Π</a:t>
            </a:r>
            <a:r>
              <a:rPr lang="en-US" dirty="0" smtClean="0"/>
              <a:t>,</a:t>
            </a:r>
          </a:p>
          <a:p>
            <a:r>
              <a:rPr lang="en-US" dirty="0" smtClean="0"/>
              <a:t>                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((SELECT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ΑΡΕΣΕΙ.ΣΥΣΤΑΤΙΚΟ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   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FROM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ΑΡΕΣΕΙ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    WHERE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ΦΟΙΤΗΤΗΣ = ‘ΔΗΜΗΤΡΗΣ’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l-G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EXCEPT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     (SELECT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ΑΡΕΣΕΙ.ΣΥΣΤΑΤΙΚΟ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   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FROM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ΑΡΕΣΕΙ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    WHERE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ΦΟΙΤΗΤΗΣ = ‘ΜΑΡΙΑ’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))</a:t>
            </a:r>
            <a:r>
              <a:rPr lang="el-GR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AS T</a:t>
            </a:r>
          </a:p>
          <a:p>
            <a:r>
              <a:rPr lang="en-US" dirty="0" smtClean="0"/>
              <a:t>WHERE </a:t>
            </a:r>
            <a:r>
              <a:rPr lang="el-GR" dirty="0" smtClean="0"/>
              <a:t>Π.ΣΥΣΤΑΤΙΚΟ</a:t>
            </a:r>
            <a:r>
              <a:rPr lang="en-US" dirty="0" smtClean="0"/>
              <a:t> = T.</a:t>
            </a:r>
            <a:r>
              <a:rPr lang="el-GR" dirty="0" smtClean="0"/>
              <a:t>ΣΥΣΤΑΤΙΚΟ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102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Γλώσσα Ενημερώσεις Δεδομένων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103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412750" y="1570038"/>
            <a:ext cx="843915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Ορισμού (του σχήματος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 (ΓΧΔ)</a:t>
            </a:r>
            <a:endParaRPr lang="el-GR" sz="2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Τροποποίησης Δεδομένων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(εισαγωγή,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ενημέρωση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πλειάδων)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 Languages)</a:t>
            </a:r>
            <a:endParaRPr lang="el-GR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06E725-1818-4FB9-9CEF-BE533AA101B7}" type="slidenum">
              <a:rPr lang="el-GR" altLang="en-US" smtClean="0"/>
              <a:pPr/>
              <a:t>104</a:t>
            </a:fld>
            <a:endParaRPr lang="el-GR" altLang="en-US" smtClean="0"/>
          </a:p>
        </p:txBody>
      </p:sp>
      <p:sp>
        <p:nvSpPr>
          <p:cNvPr id="114694" name="Text Box 3"/>
          <p:cNvSpPr txBox="1">
            <a:spLocks noChangeArrowheads="1"/>
          </p:cNvSpPr>
          <p:nvPr/>
        </p:nvSpPr>
        <p:spPr bwMode="auto">
          <a:xfrm>
            <a:off x="760413" y="1882775"/>
            <a:ext cx="7086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3200" b="0" dirty="0">
                <a:solidFill>
                  <a:schemeClr val="accent6">
                    <a:lumMod val="75000"/>
                  </a:schemeClr>
                </a:solidFill>
              </a:rPr>
              <a:t>Τροποποιήσεις</a:t>
            </a:r>
          </a:p>
        </p:txBody>
      </p:sp>
      <p:sp>
        <p:nvSpPr>
          <p:cNvPr id="114695" name="Text Box 4"/>
          <p:cNvSpPr txBox="1">
            <a:spLocks noChangeArrowheads="1"/>
          </p:cNvSpPr>
          <p:nvPr/>
        </p:nvSpPr>
        <p:spPr bwMode="auto">
          <a:xfrm>
            <a:off x="1128713" y="2568575"/>
            <a:ext cx="6629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1. Διαγραφή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2. Εισαγωγή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3. Ενημέρωση</a:t>
            </a:r>
          </a:p>
        </p:txBody>
      </p:sp>
      <p:sp>
        <p:nvSpPr>
          <p:cNvPr id="114697" name="Text Box 6"/>
          <p:cNvSpPr txBox="1">
            <a:spLocks noChangeArrowheads="1"/>
          </p:cNvSpPr>
          <p:nvPr/>
        </p:nvSpPr>
        <p:spPr bwMode="auto">
          <a:xfrm>
            <a:off x="349250" y="4356100"/>
            <a:ext cx="8569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Οι εντολές αυτές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μεταβάλλουν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στιγμιότυπο της βάσης δεδομένων (δηλαδή, το περιεχόμενο των πινάκων)</a:t>
            </a:r>
          </a:p>
        </p:txBody>
      </p:sp>
      <p:sp>
        <p:nvSpPr>
          <p:cNvPr id="114698" name="Text Box 7"/>
          <p:cNvSpPr txBox="1">
            <a:spLocks noChangeArrowheads="1"/>
          </p:cNvSpPr>
          <p:nvPr/>
        </p:nvSpPr>
        <p:spPr bwMode="auto">
          <a:xfrm>
            <a:off x="2987675" y="5516563"/>
            <a:ext cx="4824413" cy="6413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Δείτε και τις σχετικές διαφάνειες προηγούμενου μαθήματος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ΒΔ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297EDD-AA3F-454F-8C53-62F19FB7794A}" type="slidenum">
              <a:rPr lang="el-GR" altLang="en-US" smtClean="0"/>
              <a:pPr/>
              <a:t>105</a:t>
            </a:fld>
            <a:endParaRPr lang="el-GR" altLang="en-US" smtClean="0"/>
          </a:p>
        </p:txBody>
      </p:sp>
      <p:sp>
        <p:nvSpPr>
          <p:cNvPr id="115719" name="Text Box 4"/>
          <p:cNvSpPr txBox="1">
            <a:spLocks noChangeArrowheads="1"/>
          </p:cNvSpPr>
          <p:nvPr/>
        </p:nvSpPr>
        <p:spPr bwMode="auto">
          <a:xfrm>
            <a:off x="457200" y="2212792"/>
            <a:ext cx="82296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εισάγουμε δεδομένα σε μια σχέση είτε</a:t>
            </a: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(α) προσδιορίζουμε την πλειάδα, 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είτε</a:t>
            </a:r>
          </a:p>
          <a:p>
            <a:pPr eaLnBrk="0" hangingPunct="0"/>
            <a:endParaRPr lang="en-US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(β) γράφουμε μια ερώτηση που το αποτέλεσμα της εισάγεται στη σχέση. </a:t>
            </a:r>
          </a:p>
        </p:txBody>
      </p:sp>
      <p:sp>
        <p:nvSpPr>
          <p:cNvPr id="115720" name="Text Box 5"/>
          <p:cNvSpPr txBox="1">
            <a:spLocks noChangeArrowheads="1"/>
          </p:cNvSpPr>
          <p:nvPr/>
        </p:nvSpPr>
        <p:spPr bwMode="auto">
          <a:xfrm>
            <a:off x="900113" y="3571875"/>
            <a:ext cx="6210371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INSERT INTO R(A</a:t>
            </a:r>
            <a:r>
              <a:rPr lang="en-US" sz="24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…, A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VALUES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(v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…,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r>
              <a:rPr lang="en-US" sz="2400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5721" name="Text Box 6"/>
          <p:cNvSpPr txBox="1">
            <a:spLocks noChangeArrowheads="1"/>
          </p:cNvSpPr>
          <p:nvPr/>
        </p:nvSpPr>
        <p:spPr bwMode="auto">
          <a:xfrm>
            <a:off x="971550" y="5516563"/>
            <a:ext cx="6275411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INSERT INTO R(A</a:t>
            </a:r>
            <a:r>
              <a:rPr lang="en-US" sz="24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, …, A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 SELECT-FROM-WHERE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15722" name="Rectangle 7"/>
          <p:cNvSpPr>
            <a:spLocks noChangeArrowheads="1"/>
          </p:cNvSpPr>
          <p:nvPr/>
        </p:nvSpPr>
        <p:spPr bwMode="auto">
          <a:xfrm>
            <a:off x="4190459" y="5459413"/>
            <a:ext cx="2920025" cy="57150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AAA7CE-AF99-475D-A5D1-08CC1EEA8A60}" type="slidenum">
              <a:rPr lang="el-GR" altLang="en-US" smtClean="0"/>
              <a:pPr/>
              <a:t>106</a:t>
            </a:fld>
            <a:endParaRPr lang="el-GR" altLang="en-US" smtClean="0"/>
          </a:p>
        </p:txBody>
      </p:sp>
      <p:sp>
        <p:nvSpPr>
          <p:cNvPr id="116741" name="Text Box 3"/>
          <p:cNvSpPr txBox="1">
            <a:spLocks noChangeArrowheads="1"/>
          </p:cNvSpPr>
          <p:nvPr/>
        </p:nvSpPr>
        <p:spPr bwMode="auto">
          <a:xfrm>
            <a:off x="311150" y="2844800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6742" name="Text Box 4"/>
          <p:cNvSpPr txBox="1">
            <a:spLocks noChangeArrowheads="1"/>
          </p:cNvSpPr>
          <p:nvPr/>
        </p:nvSpPr>
        <p:spPr bwMode="auto">
          <a:xfrm>
            <a:off x="382588" y="3406775"/>
            <a:ext cx="838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Εισαγωγή μιας πίτσας στη ΠΙΤΣΑ με όνομα «Κατερίνας-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special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συστατικά τα συστατικά που αρέσουν στη φοιτήτρια Κατερίνα</a:t>
            </a:r>
          </a:p>
        </p:txBody>
      </p:sp>
      <p:sp>
        <p:nvSpPr>
          <p:cNvPr id="116743" name="Text Box 5"/>
          <p:cNvSpPr txBox="1">
            <a:spLocks noChangeArrowheads="1"/>
          </p:cNvSpPr>
          <p:nvPr/>
        </p:nvSpPr>
        <p:spPr bwMode="auto">
          <a:xfrm>
            <a:off x="395288" y="4356100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ΠΙΤΣΑ(ΠΙΤΣΑ.ΟΝΟΜΑ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ΠΙΤΣΑ.ΣΥΣΤΑΤΙΚΟ)</a:t>
            </a:r>
          </a:p>
          <a:p>
            <a:pPr algn="just"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`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Κατερίνας-</a:t>
            </a:r>
            <a:r>
              <a:rPr lang="en-US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Special’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ΑΡΕΣΕΙ.ΣΥΣΤΑΤΙΚΟ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</a:p>
          <a:p>
            <a:pPr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ΑΡΕΣΕΙ.ΦΟΙΤΗΤΗΣ =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Κατερίνα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6745" name="Text Box 3"/>
          <p:cNvSpPr txBox="1">
            <a:spLocks noChangeArrowheads="1"/>
          </p:cNvSpPr>
          <p:nvPr/>
        </p:nvSpPr>
        <p:spPr bwMode="auto">
          <a:xfrm>
            <a:off x="544513" y="16367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0" name="Title 11"/>
          <p:cNvSpPr>
            <a:spLocks noGrp="1"/>
          </p:cNvSpPr>
          <p:nvPr>
            <p:ph type="title"/>
          </p:nvPr>
        </p:nvSpPr>
        <p:spPr>
          <a:xfrm>
            <a:off x="444500" y="185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4B5916-3541-4E63-A826-80620E79DAFD}" type="slidenum">
              <a:rPr lang="el-GR" altLang="en-US" smtClean="0"/>
              <a:pPr/>
              <a:t>107</a:t>
            </a:fld>
            <a:endParaRPr lang="el-GR" altLang="en-US" smtClean="0"/>
          </a:p>
        </p:txBody>
      </p:sp>
      <p:sp>
        <p:nvSpPr>
          <p:cNvPr id="117767" name="Text Box 4"/>
          <p:cNvSpPr txBox="1">
            <a:spLocks noChangeArrowheads="1"/>
          </p:cNvSpPr>
          <p:nvPr/>
        </p:nvSpPr>
        <p:spPr bwMode="auto">
          <a:xfrm>
            <a:off x="488950" y="2263775"/>
            <a:ext cx="7772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σβήσουμε μόνο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ολόκληρες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και όχι συγκεκριμένα γνωρίσματα.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Σβήνει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πλειάδες της R για τις οποίες ισχύει το P.</a:t>
            </a:r>
          </a:p>
        </p:txBody>
      </p:sp>
      <p:sp>
        <p:nvSpPr>
          <p:cNvPr id="117768" name="Text Box 5"/>
          <p:cNvSpPr txBox="1">
            <a:spLocks noChangeArrowheads="1"/>
          </p:cNvSpPr>
          <p:nvPr/>
        </p:nvSpPr>
        <p:spPr bwMode="auto">
          <a:xfrm>
            <a:off x="539750" y="5299075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Όταν λείπει το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σβήνονται όλες οι πλειάδες μιας σχέσης.</a:t>
            </a:r>
          </a:p>
        </p:txBody>
      </p:sp>
      <p:sp>
        <p:nvSpPr>
          <p:cNvPr id="117769" name="Text Box 6"/>
          <p:cNvSpPr txBox="1">
            <a:spLocks noChangeArrowheads="1"/>
          </p:cNvSpPr>
          <p:nvPr/>
        </p:nvSpPr>
        <p:spPr bwMode="auto">
          <a:xfrm>
            <a:off x="1811339" y="3149600"/>
            <a:ext cx="3611561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smtClean="0"/>
              <a:t>DELETE FROM </a:t>
            </a:r>
            <a:r>
              <a:rPr lang="el-GR" sz="2400" b="0" dirty="0" smtClean="0"/>
              <a:t>R </a:t>
            </a:r>
            <a:r>
              <a:rPr lang="en-US" sz="2400" dirty="0" smtClean="0"/>
              <a:t>WHERE</a:t>
            </a:r>
            <a:r>
              <a:rPr lang="el-GR" sz="2400" dirty="0" smtClean="0"/>
              <a:t> </a:t>
            </a:r>
            <a:r>
              <a:rPr lang="el-GR" sz="2400" b="0" dirty="0" smtClean="0"/>
              <a:t> </a:t>
            </a:r>
            <a:r>
              <a:rPr lang="el-GR" sz="2400" b="0" dirty="0"/>
              <a:t>P</a:t>
            </a:r>
            <a:endParaRPr lang="el-GR" sz="24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D02FA1-6E47-40FA-A365-E14B103C51AB}" type="slidenum">
              <a:rPr lang="el-GR" altLang="en-US" smtClean="0"/>
              <a:pPr/>
              <a:t>108</a:t>
            </a:fld>
            <a:endParaRPr lang="el-GR" altLang="en-US" smtClean="0"/>
          </a:p>
        </p:txBody>
      </p:sp>
      <p:sp>
        <p:nvSpPr>
          <p:cNvPr id="118790" name="Text Box 3"/>
          <p:cNvSpPr txBox="1">
            <a:spLocks noChangeArrowheads="1"/>
          </p:cNvSpPr>
          <p:nvPr/>
        </p:nvSpPr>
        <p:spPr bwMode="auto">
          <a:xfrm>
            <a:off x="306388" y="1392238"/>
            <a:ext cx="82296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μια σχέση, αλλά στη συνθήκη του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εμφανίζονται και άλλες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Σβήνονται «ολόκληρες» πλειάδες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 υπάρχουν παραπάνω από μια πλειάδες που ικανοποιούν τη συνθήκη, δεν υπάρχει τρόπος να διακρίνουμε τις πλειάδες, δηλαδή να σβήσουμε κάποιες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διαγράφονται οι πλειάδες που ικανοποιούν τη συνθήκη</a:t>
            </a:r>
          </a:p>
        </p:txBody>
      </p:sp>
      <p:sp>
        <p:nvSpPr>
          <p:cNvPr id="118791" name="Text Box 4"/>
          <p:cNvSpPr txBox="1">
            <a:spLocks noChangeArrowheads="1"/>
          </p:cNvSpPr>
          <p:nvPr/>
        </p:nvSpPr>
        <p:spPr bwMode="auto">
          <a:xfrm>
            <a:off x="539750" y="4941888"/>
            <a:ext cx="8229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</a:p>
          <a:p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FROM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E</a:t>
            </a:r>
            <a:r>
              <a:rPr lang="el-GR" sz="18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8B52BF-C233-4BC0-BC5B-D7CB937D175B}" type="slidenum">
              <a:rPr lang="el-GR" altLang="en-US" smtClean="0"/>
              <a:pPr/>
              <a:t>109</a:t>
            </a:fld>
            <a:endParaRPr lang="el-GR" altLang="en-US" smtClean="0"/>
          </a:p>
        </p:txBody>
      </p:sp>
      <p:sp>
        <p:nvSpPr>
          <p:cNvPr id="119814" name="Rectangle 3"/>
          <p:cNvSpPr>
            <a:spLocks noChangeArrowheads="1"/>
          </p:cNvSpPr>
          <p:nvPr/>
        </p:nvSpPr>
        <p:spPr bwMode="auto">
          <a:xfrm>
            <a:off x="349250" y="2259013"/>
            <a:ext cx="8496300" cy="396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διαγραφή της ταινίας </a:t>
            </a:r>
            <a:r>
              <a:rPr lang="en-US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γυρίστηκε το 1988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endParaRPr lang="el-GR" sz="8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</a:pP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algn="just" eaLnBrk="0" hangingPunct="0">
              <a:spcBef>
                <a:spcPts val="500"/>
              </a:spcBef>
            </a:pP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‘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Blue’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1988</a:t>
            </a:r>
          </a:p>
          <a:p>
            <a:endParaRPr lang="el-GR" b="0" i="1" dirty="0">
              <a:solidFill>
                <a:srgbClr val="0033CC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εξαρτάται από το είδος περιορισμού αναφοράς που έχουμε ορίσει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endParaRPr lang="el-GR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δεν έχουμε ορίσει κάποια ειδική ενέργεια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“on delete”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πρέπει </a:t>
            </a:r>
            <a:r>
              <a:rPr lang="el-GR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πρώτα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να διαγράψουμε και τις εγγραφές του πίνακα Παίζει που σχετίζονται με την ταινία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  <a:p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‘The Big Blue’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198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215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90550" y="1206500"/>
            <a:ext cx="5480050" cy="7602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F07C09-4643-45B8-8B0B-2B973B0AA002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403225" y="3205163"/>
            <a:ext cx="820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Ονόματα όλων των ηθοποιών που έχουν παίξει σε ταινίες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3009167" y="5090135"/>
            <a:ext cx="5022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</p:txBody>
      </p:sp>
      <p:sp>
        <p:nvSpPr>
          <p:cNvPr id="14344" name="Text Box 6"/>
          <p:cNvSpPr txBox="1">
            <a:spLocks noChangeArrowheads="1"/>
          </p:cNvSpPr>
          <p:nvPr/>
        </p:nvSpPr>
        <p:spPr bwMode="auto">
          <a:xfrm>
            <a:off x="1309688" y="3937000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280583" name="Text Box 7"/>
          <p:cNvSpPr txBox="1">
            <a:spLocks noChangeArrowheads="1"/>
          </p:cNvSpPr>
          <p:nvPr/>
        </p:nvSpPr>
        <p:spPr bwMode="auto">
          <a:xfrm>
            <a:off x="341312" y="1958975"/>
            <a:ext cx="84089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Όταν δεν υπάρχει το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P θεωρείται ότι ισχύει.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autoUpdateAnimBg="0"/>
      <p:bldP spid="280581" grpId="0" autoUpdateAnimBg="0"/>
      <p:bldP spid="280583" grpId="0" autoUpdateAnimBg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896200-437E-44B3-AED6-EC75BBADAE47}" type="slidenum">
              <a:rPr lang="el-GR" altLang="en-US" smtClean="0"/>
              <a:pPr/>
              <a:t>110</a:t>
            </a:fld>
            <a:endParaRPr lang="el-GR" altLang="en-US" smtClean="0"/>
          </a:p>
        </p:txBody>
      </p:sp>
      <p:sp>
        <p:nvSpPr>
          <p:cNvPr id="120839" name="Text Box 4"/>
          <p:cNvSpPr txBox="1">
            <a:spLocks noChangeArrowheads="1"/>
          </p:cNvSpPr>
          <p:nvPr/>
        </p:nvSpPr>
        <p:spPr bwMode="auto">
          <a:xfrm>
            <a:off x="395288" y="4056063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Αύξηση τις διάρκειας κάθε ταινίας κατά 10 λεπτά για όλες τις ταινίες με διάρκεια &lt; 100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= Διάρκεια + 10</a:t>
            </a: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&lt; 100</a:t>
            </a:r>
          </a:p>
        </p:txBody>
      </p:sp>
      <p:sp>
        <p:nvSpPr>
          <p:cNvPr id="120840" name="Text Box 5"/>
          <p:cNvSpPr txBox="1">
            <a:spLocks noChangeArrowheads="1"/>
          </p:cNvSpPr>
          <p:nvPr/>
        </p:nvSpPr>
        <p:spPr bwMode="auto">
          <a:xfrm>
            <a:off x="2479675" y="2192338"/>
            <a:ext cx="2917825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UPDATE</a:t>
            </a:r>
            <a:r>
              <a:rPr 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</a:p>
          <a:p>
            <a:pPr eaLnBrk="0" hangingPunct="0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SET </a:t>
            </a:r>
            <a:r>
              <a:rPr lang="en-US" sz="24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Attr</a:t>
            </a:r>
            <a:r>
              <a:rPr 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= </a:t>
            </a:r>
            <a:r>
              <a:rPr lang="en-US" sz="24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New_Value</a:t>
            </a:r>
            <a:endParaRPr lang="en-US" sz="24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WHERE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Ενημέρωση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4D0CA0-86B3-4844-8F0C-190C3E5413B5}" type="slidenum">
              <a:rPr lang="el-GR" altLang="en-US" smtClean="0"/>
              <a:pPr/>
              <a:t>111</a:t>
            </a:fld>
            <a:endParaRPr lang="el-GR" altLang="en-US" smtClean="0"/>
          </a:p>
        </p:txBody>
      </p:sp>
      <p:sp>
        <p:nvSpPr>
          <p:cNvPr id="121862" name="Text Box 3"/>
          <p:cNvSpPr txBox="1">
            <a:spLocks noChangeArrowheads="1"/>
          </p:cNvSpPr>
          <p:nvPr/>
        </p:nvSpPr>
        <p:spPr bwMode="auto">
          <a:xfrm>
            <a:off x="323850" y="2420938"/>
            <a:ext cx="8229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None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Όπως και για τη διαγραφή:</a:t>
            </a:r>
          </a:p>
          <a:p>
            <a:pPr algn="just" eaLnBrk="0" hangingPunct="0">
              <a:buFont typeface="Wingdings" pitchFamily="2" charset="2"/>
              <a:buNone/>
            </a:pP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μια σχέση, αλλά στη συνθήκη του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εμφανίζονται και άλλες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 υπάρχουν παραπάνω από μια πλειάδες που ικανοποιούν τη συνθήκη, δεν υπάρχει τρόπος να διακρίνουμε τις πλειάδες, δηλαδή να ενημερώσουμε κάποιες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ενημερώνονται οι πλειάδες που ικανοποιούν τη συνθήκη – δηλαδή, η συνθήκη υπολογίζεται στο τρέχων στιγμιότυπο – όχι στο τροποποιημένο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Ενημέρωση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492875"/>
            <a:ext cx="2133600" cy="365125"/>
          </a:xfrm>
          <a:noFill/>
        </p:spPr>
        <p:txBody>
          <a:bodyPr/>
          <a:lstStyle/>
          <a:p>
            <a:fld id="{DC562B59-537D-41F3-99FE-04E552FEC37C}" type="slidenum">
              <a:rPr lang="el-GR" altLang="en-US" smtClean="0"/>
              <a:pPr/>
              <a:t>112</a:t>
            </a:fld>
            <a:endParaRPr lang="el-GR" altLang="en-US" dirty="0" smtClean="0"/>
          </a:p>
        </p:txBody>
      </p:sp>
      <p:sp>
        <p:nvSpPr>
          <p:cNvPr id="122886" name="Text Box 4"/>
          <p:cNvSpPr txBox="1">
            <a:spLocks noChangeArrowheads="1"/>
          </p:cNvSpPr>
          <p:nvPr/>
        </p:nvSpPr>
        <p:spPr bwMode="auto">
          <a:xfrm>
            <a:off x="1187450" y="2125488"/>
            <a:ext cx="4797358" cy="8571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INSERT INTO R(A</a:t>
            </a:r>
            <a:r>
              <a:rPr lang="en-US" sz="2000" baseline="-25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, …, A</a:t>
            </a:r>
            <a:r>
              <a:rPr lang="en-US" sz="20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VALUES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(v</a:t>
            </a:r>
            <a:r>
              <a:rPr lang="en-US" sz="20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, …,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v</a:t>
            </a:r>
            <a:r>
              <a:rPr lang="en-US" sz="2000" baseline="-2500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INSERT INTO R(A1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, …, An)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SFW</a:t>
            </a:r>
            <a:endParaRPr lang="el-GR" sz="20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7" name="Text Box 6"/>
          <p:cNvSpPr txBox="1">
            <a:spLocks noChangeArrowheads="1"/>
          </p:cNvSpPr>
          <p:nvPr/>
        </p:nvSpPr>
        <p:spPr bwMode="auto">
          <a:xfrm>
            <a:off x="1258890" y="3759200"/>
            <a:ext cx="3023942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DELETE FROM </a:t>
            </a:r>
            <a:r>
              <a:rPr lang="el-GR" sz="2000" b="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R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WHERE</a:t>
            </a:r>
            <a:r>
              <a:rPr lang="el-GR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P</a:t>
            </a:r>
            <a:endParaRPr lang="el-GR" sz="20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8" name="Text Box 8"/>
          <p:cNvSpPr txBox="1">
            <a:spLocks noChangeArrowheads="1"/>
          </p:cNvSpPr>
          <p:nvPr/>
        </p:nvSpPr>
        <p:spPr bwMode="auto">
          <a:xfrm>
            <a:off x="1331915" y="5067300"/>
            <a:ext cx="2528886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UPDATE</a:t>
            </a:r>
            <a:r>
              <a:rPr lang="en-US" sz="2000" b="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000" b="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R</a:t>
            </a:r>
          </a:p>
          <a:p>
            <a:pPr eaLnBrk="0" hangingPunct="0"/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SET </a:t>
            </a:r>
            <a:r>
              <a:rPr lang="en-US" sz="2000" b="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Attr</a:t>
            </a:r>
            <a:r>
              <a:rPr lang="en-US" sz="2000" b="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= </a:t>
            </a:r>
            <a:r>
              <a:rPr lang="en-US" sz="2000" b="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New_Value</a:t>
            </a:r>
            <a:endParaRPr lang="en-US" sz="2000" b="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WHERE</a:t>
            </a:r>
            <a:r>
              <a:rPr lang="el-GR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P</a:t>
            </a:r>
            <a:endParaRPr lang="el-GR" sz="20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9" name="Text Box 9"/>
          <p:cNvSpPr txBox="1">
            <a:spLocks noChangeArrowheads="1"/>
          </p:cNvSpPr>
          <p:nvPr/>
        </p:nvSpPr>
        <p:spPr bwMode="auto">
          <a:xfrm>
            <a:off x="179388" y="1484313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1. </a:t>
            </a:r>
            <a:r>
              <a:rPr lang="el-GR" sz="2000">
                <a:latin typeface="Calibri" pitchFamily="34" charset="0"/>
              </a:rPr>
              <a:t>Εισαγωγές</a:t>
            </a:r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179388" y="3213100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2</a:t>
            </a:r>
            <a:r>
              <a:rPr lang="en-US" sz="2000">
                <a:latin typeface="Calibri" pitchFamily="34" charset="0"/>
              </a:rPr>
              <a:t>. </a:t>
            </a:r>
            <a:r>
              <a:rPr lang="el-GR" sz="2000">
                <a:latin typeface="Calibri" pitchFamily="34" charset="0"/>
              </a:rPr>
              <a:t>Διαγραφές</a:t>
            </a:r>
          </a:p>
        </p:txBody>
      </p:sp>
      <p:sp>
        <p:nvSpPr>
          <p:cNvPr id="122891" name="Text Box 11"/>
          <p:cNvSpPr txBox="1">
            <a:spLocks noChangeArrowheads="1"/>
          </p:cNvSpPr>
          <p:nvPr/>
        </p:nvSpPr>
        <p:spPr bwMode="auto">
          <a:xfrm>
            <a:off x="179388" y="4437063"/>
            <a:ext cx="4033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3</a:t>
            </a:r>
            <a:r>
              <a:rPr lang="en-US" sz="2000">
                <a:latin typeface="Calibri" pitchFamily="34" charset="0"/>
              </a:rPr>
              <a:t>. </a:t>
            </a:r>
            <a:r>
              <a:rPr lang="el-GR" sz="2000">
                <a:latin typeface="Calibri" pitchFamily="34" charset="0"/>
              </a:rPr>
              <a:t>Ενημερώσεις/Τροποποιήσεις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113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Όψεις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8B0E1-D23D-41B1-B601-6B49611A0083}" type="slidenum">
              <a:rPr lang="el-GR" altLang="en-US" smtClean="0"/>
              <a:pPr/>
              <a:t>114</a:t>
            </a:fld>
            <a:endParaRPr lang="el-GR" altLang="en-US" dirty="0" smtClean="0"/>
          </a:p>
        </p:txBody>
      </p:sp>
      <p:sp>
        <p:nvSpPr>
          <p:cNvPr id="124935" name="Text Box 4"/>
          <p:cNvSpPr txBox="1">
            <a:spLocks noChangeArrowheads="1"/>
          </p:cNvSpPr>
          <p:nvPr/>
        </p:nvSpPr>
        <p:spPr bwMode="auto">
          <a:xfrm>
            <a:off x="323850" y="2420938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ορίσουμε μια όψη χρησιμοποιώντας την εντολή:</a:t>
            </a:r>
          </a:p>
        </p:txBody>
      </p:sp>
      <p:sp>
        <p:nvSpPr>
          <p:cNvPr id="124936" name="Text Box 5"/>
          <p:cNvSpPr txBox="1">
            <a:spLocks noChangeArrowheads="1"/>
          </p:cNvSpPr>
          <p:nvPr/>
        </p:nvSpPr>
        <p:spPr bwMode="auto">
          <a:xfrm>
            <a:off x="468313" y="3716338"/>
            <a:ext cx="830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Επίσης, μπορούν να προσδιοριστούν τα ονόματα των γνωρισμάτων άμεσα</a:t>
            </a:r>
          </a:p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7" name="Text Box 6"/>
          <p:cNvSpPr txBox="1">
            <a:spLocks noChangeArrowheads="1"/>
          </p:cNvSpPr>
          <p:nvPr/>
        </p:nvSpPr>
        <p:spPr bwMode="auto">
          <a:xfrm>
            <a:off x="827088" y="3068638"/>
            <a:ext cx="7802562" cy="396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VIEW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-όψης&gt; </a:t>
            </a:r>
            <a:r>
              <a:rPr lang="en-US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&lt;</a:t>
            </a:r>
            <a:r>
              <a:rPr lang="en-US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ερώτηση&gt;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8" name="Text Box 7"/>
          <p:cNvSpPr txBox="1">
            <a:spLocks noChangeArrowheads="1"/>
          </p:cNvSpPr>
          <p:nvPr/>
        </p:nvSpPr>
        <p:spPr bwMode="auto">
          <a:xfrm>
            <a:off x="684213" y="4724401"/>
            <a:ext cx="7405687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VIEW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-όψης&gt;  (&lt;λίστα ονομάτων-γνωρισμάτων&gt;) </a:t>
            </a:r>
          </a:p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n-US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9" name="Line 8"/>
          <p:cNvSpPr>
            <a:spLocks noChangeShapeType="1"/>
          </p:cNvSpPr>
          <p:nvPr/>
        </p:nvSpPr>
        <p:spPr bwMode="auto">
          <a:xfrm flipH="1">
            <a:off x="7596188" y="2420938"/>
            <a:ext cx="503237" cy="503237"/>
          </a:xfrm>
          <a:prstGeom prst="line">
            <a:avLst/>
          </a:prstGeom>
          <a:noFill/>
          <a:ln w="57150">
            <a:solidFill>
              <a:schemeClr val="tx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4940" name="Text Box 9"/>
          <p:cNvSpPr txBox="1">
            <a:spLocks noChangeArrowheads="1"/>
          </p:cNvSpPr>
          <p:nvPr/>
        </p:nvSpPr>
        <p:spPr bwMode="auto">
          <a:xfrm>
            <a:off x="7451725" y="1700213"/>
            <a:ext cx="1296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ea typeface="Calibri" pitchFamily="34" charset="0"/>
                <a:cs typeface="Calibri" pitchFamily="34" charset="0"/>
              </a:rPr>
              <a:t>Ορισμός Όψης</a:t>
            </a:r>
          </a:p>
        </p:txBody>
      </p:sp>
      <p:sp>
        <p:nvSpPr>
          <p:cNvPr id="124941" name="Rectangle 10"/>
          <p:cNvSpPr>
            <a:spLocks noChangeArrowheads="1"/>
          </p:cNvSpPr>
          <p:nvPr/>
        </p:nvSpPr>
        <p:spPr bwMode="auto">
          <a:xfrm>
            <a:off x="4543425" y="3001963"/>
            <a:ext cx="3556000" cy="685800"/>
          </a:xfrm>
          <a:prstGeom prst="rect">
            <a:avLst/>
          </a:prstGeom>
          <a:noFill/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 Όψεων (εικονικών πινάκων)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6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90A986-1E99-4EEE-B264-A0B8EC96F287}" type="slidenum">
              <a:rPr lang="el-GR" altLang="en-US" smtClean="0"/>
              <a:pPr/>
              <a:t>115</a:t>
            </a:fld>
            <a:endParaRPr lang="el-GR" altLang="en-US" smtClean="0"/>
          </a:p>
        </p:txBody>
      </p:sp>
      <p:sp>
        <p:nvSpPr>
          <p:cNvPr id="125959" name="Text Box 4"/>
          <p:cNvSpPr txBox="1">
            <a:spLocks noChangeArrowheads="1"/>
          </p:cNvSpPr>
          <p:nvPr/>
        </p:nvSpPr>
        <p:spPr bwMode="auto">
          <a:xfrm>
            <a:off x="476250" y="2090738"/>
            <a:ext cx="807085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Αποθηκεύετε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ορισμός </a:t>
            </a:r>
            <a:endParaRPr lang="el-GR" sz="2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όπου ένας πίνακας, αλλά η 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όψη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(δηλαδή, το περιεχόμενο του πίνακα) </a:t>
            </a:r>
            <a:r>
              <a:rPr lang="el-GR" sz="2800" b="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υπολογίζεται </a:t>
            </a:r>
            <a:r>
              <a:rPr lang="el-GR" sz="2800" b="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εκ νέου 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φορά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Χρήση: Σε ερωτήματα που υπολογίζονται συχνά ή για έλεγχο πρόσβασης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Διαφορά από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create table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A253A1-2709-4E82-AFB5-96B92FF1065C}" type="slidenum">
              <a:rPr lang="el-GR" altLang="en-US" smtClean="0"/>
              <a:pPr/>
              <a:t>116</a:t>
            </a:fld>
            <a:endParaRPr lang="el-GR" altLang="en-US" smtClean="0"/>
          </a:p>
        </p:txBody>
      </p:sp>
      <p:sp>
        <p:nvSpPr>
          <p:cNvPr id="126981" name="Text Box 2"/>
          <p:cNvSpPr txBox="1">
            <a:spLocks noChangeArrowheads="1"/>
          </p:cNvSpPr>
          <p:nvPr/>
        </p:nvSpPr>
        <p:spPr bwMode="auto">
          <a:xfrm>
            <a:off x="425450" y="1803400"/>
            <a:ext cx="6051550" cy="85561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6983" name="Text Box 4"/>
          <p:cNvSpPr txBox="1">
            <a:spLocks noChangeArrowheads="1"/>
          </p:cNvSpPr>
          <p:nvPr/>
        </p:nvSpPr>
        <p:spPr bwMode="auto">
          <a:xfrm>
            <a:off x="323850" y="3500438"/>
            <a:ext cx="83518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CREATE VIEW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‘Ασπρόμαυρη’</a:t>
            </a:r>
          </a:p>
        </p:txBody>
      </p:sp>
      <p:sp>
        <p:nvSpPr>
          <p:cNvPr id="126984" name="Rectangle 5"/>
          <p:cNvSpPr>
            <a:spLocks noChangeArrowheads="1"/>
          </p:cNvSpPr>
          <p:nvPr/>
        </p:nvSpPr>
        <p:spPr bwMode="auto">
          <a:xfrm>
            <a:off x="1174749" y="4156075"/>
            <a:ext cx="865188" cy="28733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6985" name="Line 6"/>
          <p:cNvSpPr>
            <a:spLocks noChangeShapeType="1"/>
          </p:cNvSpPr>
          <p:nvPr/>
        </p:nvSpPr>
        <p:spPr bwMode="auto">
          <a:xfrm>
            <a:off x="2195513" y="4292600"/>
            <a:ext cx="3240087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l-G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6986" name="Text Box 7"/>
          <p:cNvSpPr txBox="1">
            <a:spLocks noChangeArrowheads="1"/>
          </p:cNvSpPr>
          <p:nvPr/>
        </p:nvSpPr>
        <p:spPr bwMode="auto">
          <a:xfrm>
            <a:off x="5508624" y="3822700"/>
            <a:ext cx="28733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Base relations/tables</a:t>
            </a:r>
          </a:p>
          <a:p>
            <a:pPr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Βασική Σχέση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F8C658-4106-45CD-AA64-74408F9659DB}" type="slidenum">
              <a:rPr lang="el-GR" altLang="en-US" smtClean="0"/>
              <a:pPr/>
              <a:t>117</a:t>
            </a:fld>
            <a:endParaRPr lang="el-GR" altLang="en-US" smtClean="0"/>
          </a:p>
        </p:txBody>
      </p:sp>
      <p:sp>
        <p:nvSpPr>
          <p:cNvPr id="128007" name="Text Box 4"/>
          <p:cNvSpPr txBox="1">
            <a:spLocks noChangeArrowheads="1"/>
          </p:cNvSpPr>
          <p:nvPr/>
        </p:nvSpPr>
        <p:spPr bwMode="auto">
          <a:xfrm>
            <a:off x="595313" y="2060575"/>
            <a:ext cx="7772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Για ενημερώσεις ισχύουν περιορισμοί -- Τροποποιήσεις μέσω όψεων</a:t>
            </a:r>
            <a:endParaRPr lang="en-US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Ενημερώσιμες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όψεις - 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updatable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ένα μόνο πίνακα, πρωτεύον κλειδί της βασικής σχέσης και τιμές για όλα τα </a:t>
            </a:r>
            <a:r>
              <a:rPr lang="en-US" sz="2400" b="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null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 χωρίς </a:t>
            </a: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(select, project)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8008" name="Text Box 5"/>
          <p:cNvSpPr txBox="1">
            <a:spLocks noChangeArrowheads="1"/>
          </p:cNvSpPr>
          <p:nvPr/>
        </p:nvSpPr>
        <p:spPr bwMode="auto">
          <a:xfrm>
            <a:off x="977900" y="5092700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Υλοποιημένη (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materialized)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όψη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Ενημερώσιμες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Όψεις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2D52CD-5402-45FA-BE8B-62E9D8A99560}" type="slidenum">
              <a:rPr lang="el-GR" altLang="en-US" smtClean="0"/>
              <a:pPr/>
              <a:t>118</a:t>
            </a:fld>
            <a:endParaRPr lang="el-GR" altLang="en-US" smtClean="0"/>
          </a:p>
        </p:txBody>
      </p:sp>
      <p:sp>
        <p:nvSpPr>
          <p:cNvPr id="129029" name="Text Box 2"/>
          <p:cNvSpPr txBox="1">
            <a:spLocks noChangeArrowheads="1"/>
          </p:cNvSpPr>
          <p:nvPr/>
        </p:nvSpPr>
        <p:spPr bwMode="auto">
          <a:xfrm>
            <a:off x="1403350" y="2276475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9031" name="Text Box 4"/>
          <p:cNvSpPr txBox="1">
            <a:spLocks noChangeArrowheads="1"/>
          </p:cNvSpPr>
          <p:nvPr/>
        </p:nvSpPr>
        <p:spPr bwMode="auto">
          <a:xfrm>
            <a:off x="323850" y="3500438"/>
            <a:ext cx="83518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CREATE VIEW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Στατιστικά-Ηθοποιού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(Όνομα-Ηθοποιού, Πλήθος-Ταινιών)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COUNT(*)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GROUP BY </a:t>
            </a:r>
            <a:r>
              <a:rPr lang="el-GR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9032" name="TextBox 7"/>
          <p:cNvSpPr txBox="1">
            <a:spLocks noChangeArrowheads="1"/>
          </p:cNvSpPr>
          <p:nvPr/>
        </p:nvSpPr>
        <p:spPr bwMode="auto">
          <a:xfrm>
            <a:off x="4932363" y="4292600"/>
            <a:ext cx="2376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 </a:t>
            </a:r>
            <a:r>
              <a:rPr lang="el-GR" sz="1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ενημερώσιμη</a:t>
            </a:r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119</a:t>
            </a:fld>
            <a:endParaRPr lang="el-GR" altLang="en-US" smtClean="0"/>
          </a:p>
        </p:txBody>
      </p:sp>
      <p:sp>
        <p:nvSpPr>
          <p:cNvPr id="130054" name="Text Box 3"/>
          <p:cNvSpPr txBox="1">
            <a:spLocks noChangeArrowheads="1"/>
          </p:cNvSpPr>
          <p:nvPr/>
        </p:nvSpPr>
        <p:spPr bwMode="auto">
          <a:xfrm>
            <a:off x="457200" y="2514600"/>
            <a:ext cx="8305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ορισμός της όψης παραμένει στην βάση δεδομένων, εκτός αν σβηστεί: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DROP VIEW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&lt;όνομα-όψης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όψης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EAB257-EBC4-412A-B49A-317196684737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560388" y="2755900"/>
            <a:ext cx="8077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SQL επιτρέπει πολλαπλές εμφανίσεις της ίδιας πλειάδας σε μια σχέση. 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σχέση στην SQL είναι ένα </a:t>
            </a:r>
            <a:r>
              <a:rPr lang="el-GR" sz="2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πολυσύνολο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multiset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ή θύλακας </a:t>
            </a:r>
            <a:r>
              <a:rPr lang="el-GR" sz="28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8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bag</a:t>
            </a:r>
            <a:r>
              <a:rPr lang="el-GR" sz="28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).</a:t>
            </a:r>
            <a:endParaRPr lang="el-GR" sz="28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615950" y="45085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Απαλοιφή διπλών εμφανίσεων</a:t>
            </a:r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3055938" y="5181600"/>
            <a:ext cx="563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</p:txBody>
      </p:sp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4032249" y="5203831"/>
            <a:ext cx="1039935" cy="304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81607" name="Text Box 7"/>
          <p:cNvSpPr txBox="1">
            <a:spLocks noChangeArrowheads="1"/>
          </p:cNvSpPr>
          <p:nvPr/>
        </p:nvSpPr>
        <p:spPr bwMode="auto">
          <a:xfrm>
            <a:off x="177800" y="1882774"/>
            <a:ext cx="8724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ΠΡΟΣΟΧΗ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</a:t>
            </a:r>
            <a:r>
              <a:rPr lang="el-GR" sz="28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γίνεται απαλοιφή των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διπλών</a:t>
            </a:r>
            <a:r>
              <a:rPr lang="en-US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εμφανίσεων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 distinct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autoUpdateAnimBg="0"/>
      <p:bldP spid="281604" grpId="0" autoUpdateAnimBg="0"/>
      <p:bldP spid="281605" grpId="0" autoUpdateAnimBg="0"/>
      <p:bldP spid="281606" grpId="0" animBg="1"/>
      <p:bldP spid="281607" grpId="0" autoUpdateAnimBg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120</a:t>
            </a:fld>
            <a:endParaRPr lang="el-GR" altLang="en-US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470761"/>
            <a:ext cx="7991231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 </a:t>
            </a:r>
            <a:b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(Θέματα Σεπτεμβρίου 2017)</a:t>
            </a:r>
            <a:endParaRPr lang="el-GR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912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121</a:t>
            </a:fld>
            <a:endParaRPr lang="el-GR" altLang="en-US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</a:t>
            </a: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31" y="3907692"/>
            <a:ext cx="2849637" cy="1628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594" y="4189046"/>
            <a:ext cx="1721976" cy="9329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183" y="4275015"/>
            <a:ext cx="1850586" cy="185847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92100" y="557399"/>
            <a:ext cx="84367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 smtClean="0"/>
              <a:t>Το παρακάτω σχεσιακό σχήμα μιας βάσης δεδομένων περιέχει πληροφορίες για αγώνες κολύμβησης. </a:t>
            </a:r>
          </a:p>
          <a:p>
            <a:pPr marL="1617663" algn="just"/>
            <a:r>
              <a:rPr lang="en-US" sz="1600" b="1" dirty="0" smtClean="0"/>
              <a:t>ATHLETE(</a:t>
            </a:r>
            <a:r>
              <a:rPr lang="en-US" sz="1600" b="1" u="sng" dirty="0" err="1" smtClean="0"/>
              <a:t>athlete_id</a:t>
            </a:r>
            <a:r>
              <a:rPr lang="en-US" sz="1600" b="1" dirty="0" smtClean="0"/>
              <a:t>, country, name, age)</a:t>
            </a:r>
            <a:endParaRPr lang="el-GR" sz="1600" b="1" dirty="0" smtClean="0"/>
          </a:p>
          <a:p>
            <a:pPr marL="1617663" algn="just"/>
            <a:r>
              <a:rPr lang="en-US" sz="1600" b="1" dirty="0" smtClean="0"/>
              <a:t>EVENT(</a:t>
            </a:r>
            <a:r>
              <a:rPr lang="en-US" sz="1600" b="1" u="sng" dirty="0" err="1" smtClean="0"/>
              <a:t>event_id</a:t>
            </a:r>
            <a:r>
              <a:rPr lang="en-US" sz="1600" b="1" dirty="0" smtClean="0"/>
              <a:t>, name)</a:t>
            </a:r>
            <a:endParaRPr lang="el-GR" sz="1600" b="1" dirty="0" smtClean="0"/>
          </a:p>
          <a:p>
            <a:pPr marL="1617663" algn="just"/>
            <a:r>
              <a:rPr lang="en-US" sz="1600" b="1" dirty="0" smtClean="0"/>
              <a:t>EVENT_RESULT(</a:t>
            </a:r>
            <a:r>
              <a:rPr lang="en-US" sz="1600" b="1" u="sng" dirty="0" err="1" smtClean="0"/>
              <a:t>event_id</a:t>
            </a:r>
            <a:r>
              <a:rPr lang="en-US" sz="1600" b="1" dirty="0"/>
              <a:t>, </a:t>
            </a:r>
            <a:r>
              <a:rPr lang="en-US" sz="1600" b="1" u="sng" dirty="0" err="1"/>
              <a:t>athlete_id</a:t>
            </a:r>
            <a:r>
              <a:rPr lang="en-US" sz="1600" b="1" dirty="0"/>
              <a:t>, result)</a:t>
            </a:r>
            <a:endParaRPr lang="el-GR" sz="1600" b="1" dirty="0"/>
          </a:p>
          <a:p>
            <a:pPr algn="just"/>
            <a:r>
              <a:rPr lang="el-GR" sz="1600" dirty="0" smtClean="0"/>
              <a:t>Ο </a:t>
            </a:r>
            <a:r>
              <a:rPr lang="el-GR" sz="1600" dirty="0"/>
              <a:t>πίνακας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ATHLETE</a:t>
            </a:r>
            <a:r>
              <a:rPr lang="en-US" sz="1600" dirty="0"/>
              <a:t> </a:t>
            </a:r>
            <a:r>
              <a:rPr lang="el-GR" sz="1600" dirty="0"/>
              <a:t>περιέχει πληροφορίες για τους αθλητές, συγκεκριμένα  το μοναδικό </a:t>
            </a:r>
            <a:r>
              <a:rPr lang="en-US" sz="1600" dirty="0"/>
              <a:t>id</a:t>
            </a:r>
            <a:r>
              <a:rPr lang="el-GR" sz="1600" dirty="0"/>
              <a:t>, τη χώρα, όνομα, και ηλικία του αθλητή. </a:t>
            </a:r>
            <a:endParaRPr lang="el-GR" sz="1600" dirty="0" smtClean="0"/>
          </a:p>
          <a:p>
            <a:pPr algn="just"/>
            <a:r>
              <a:rPr lang="el-GR" sz="1600" dirty="0" smtClean="0"/>
              <a:t>Ο </a:t>
            </a:r>
            <a:r>
              <a:rPr lang="el-GR" sz="1600" dirty="0"/>
              <a:t>πίνακας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EVENT</a:t>
            </a:r>
            <a:r>
              <a:rPr lang="el-GR" sz="1600" dirty="0"/>
              <a:t> περιέχει πληροφορίες για τα αγωνίσματα, συγκεκριμένα  το μοναδικό </a:t>
            </a:r>
            <a:r>
              <a:rPr lang="en-US" sz="1600" dirty="0"/>
              <a:t>id </a:t>
            </a:r>
            <a:r>
              <a:rPr lang="el-GR" sz="1600" dirty="0"/>
              <a:t>και το όνομα (πχ “100</a:t>
            </a:r>
            <a:r>
              <a:rPr lang="en-US" sz="1600" dirty="0"/>
              <a:t>m sprint</a:t>
            </a:r>
            <a:r>
              <a:rPr lang="el-GR" sz="1600" dirty="0"/>
              <a:t>”) του αγωνίσματος.  </a:t>
            </a:r>
            <a:endParaRPr lang="el-GR" sz="1600" dirty="0" smtClean="0"/>
          </a:p>
          <a:p>
            <a:pPr algn="just"/>
            <a:r>
              <a:rPr lang="el-GR" sz="1600" dirty="0" smtClean="0"/>
              <a:t>Ο πίνακας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EVENT</a:t>
            </a:r>
            <a:r>
              <a:rPr lang="el-GR" sz="1600" b="1" dirty="0">
                <a:solidFill>
                  <a:schemeClr val="accent6">
                    <a:lumMod val="75000"/>
                  </a:schemeClr>
                </a:solidFill>
              </a:rPr>
              <a:t>_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RESULT </a:t>
            </a:r>
            <a:r>
              <a:rPr lang="el-GR" sz="1600" dirty="0"/>
              <a:t>περιέχει τους αθλητές που πήραν μετάλλια σε κάθε αγώνισμα, συγκεκριμένα το αγώνισμα (</a:t>
            </a:r>
            <a:r>
              <a:rPr lang="en-US" sz="1600" dirty="0"/>
              <a:t>event</a:t>
            </a:r>
            <a:r>
              <a:rPr lang="el-GR" sz="1600" dirty="0"/>
              <a:t>_</a:t>
            </a:r>
            <a:r>
              <a:rPr lang="en-US" sz="1600" dirty="0"/>
              <a:t>id</a:t>
            </a:r>
            <a:r>
              <a:rPr lang="el-GR" sz="1600" dirty="0"/>
              <a:t>), τον αθλητή (</a:t>
            </a:r>
            <a:r>
              <a:rPr lang="en-US" sz="1600" dirty="0"/>
              <a:t>athlete</a:t>
            </a:r>
            <a:r>
              <a:rPr lang="el-GR" sz="1600" dirty="0"/>
              <a:t>_</a:t>
            </a:r>
            <a:r>
              <a:rPr lang="en-US" sz="1600" dirty="0"/>
              <a:t>id</a:t>
            </a:r>
            <a:r>
              <a:rPr lang="el-GR" sz="1600" dirty="0"/>
              <a:t>) και το μετάλλιο (</a:t>
            </a:r>
            <a:r>
              <a:rPr lang="en-US" sz="1600" dirty="0"/>
              <a:t>result</a:t>
            </a:r>
            <a:r>
              <a:rPr lang="el-GR" sz="1600" dirty="0"/>
              <a:t>) που αυτός </a:t>
            </a:r>
            <a:r>
              <a:rPr lang="el-GR" sz="1600" dirty="0" smtClean="0"/>
              <a:t>πήρε</a:t>
            </a:r>
            <a:r>
              <a:rPr lang="el-GR" sz="1600" dirty="0"/>
              <a:t>. Το γνώρισμα </a:t>
            </a:r>
            <a:r>
              <a:rPr lang="en-US" sz="1600" dirty="0"/>
              <a:t>result </a:t>
            </a:r>
            <a:r>
              <a:rPr lang="el-GR" sz="1600" dirty="0"/>
              <a:t>παίρνει τις τιμές, </a:t>
            </a:r>
            <a:r>
              <a:rPr lang="en-US" sz="1600" dirty="0"/>
              <a:t>Gold</a:t>
            </a:r>
            <a:r>
              <a:rPr lang="el-GR" sz="1600" dirty="0"/>
              <a:t>, </a:t>
            </a:r>
            <a:r>
              <a:rPr lang="en-US" sz="1600" dirty="0"/>
              <a:t>Silver </a:t>
            </a:r>
            <a:r>
              <a:rPr lang="el-GR" sz="1600" dirty="0"/>
              <a:t>και  </a:t>
            </a:r>
            <a:r>
              <a:rPr lang="en-US" sz="1600" dirty="0"/>
              <a:t>Bronze</a:t>
            </a:r>
            <a:r>
              <a:rPr lang="el-GR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871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122</a:t>
            </a:fld>
            <a:endParaRPr lang="el-GR" altLang="en-US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</a:t>
            </a: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46" y="1148862"/>
            <a:ext cx="2745153" cy="17343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552" y="1367692"/>
            <a:ext cx="1858279" cy="935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952" y="1000369"/>
            <a:ext cx="1944371" cy="188284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97693" y="3556382"/>
            <a:ext cx="870243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(α) Για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καθένα από τα παρακάτω ερωτήματα εξηγείστε με απλά λόγια τι σημαίνουν και δώστε το αποτέλεσμα τους (σε μορφή πίνακα) όταν εκτελεστούν στο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παρακάτω στιγμιότυπο.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n-US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age&lt;25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(ATLETE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 EVENT_RESULT),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όπου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*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 φυσική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(ii)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n-US" sz="20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athlete_id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event_id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(EVENT_RESULT)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÷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π</a:t>
            </a:r>
            <a:r>
              <a:rPr lang="en-US" sz="20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event_id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athlete_id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‘A5’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(EVENT_RESULT))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(iii) {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| EVENT(t) AND 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∃r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(EVENT_RESULT(r) AND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r.athlete_id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‘A4’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t.event_id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r.event_id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5015" y="595649"/>
            <a:ext cx="8436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b="1" dirty="0" smtClean="0"/>
              <a:t>		</a:t>
            </a:r>
            <a:r>
              <a:rPr lang="en-US" b="1" dirty="0" smtClean="0"/>
              <a:t>ATHLETE</a:t>
            </a:r>
            <a:r>
              <a:rPr lang="el-GR" b="1" dirty="0"/>
              <a:t>	</a:t>
            </a:r>
            <a:r>
              <a:rPr lang="el-GR" b="1" dirty="0" smtClean="0"/>
              <a:t>			    </a:t>
            </a:r>
            <a:r>
              <a:rPr lang="en-US" b="1" dirty="0" smtClean="0"/>
              <a:t>EVENT</a:t>
            </a:r>
            <a:r>
              <a:rPr lang="el-GR" b="1" dirty="0" smtClean="0"/>
              <a:t>			</a:t>
            </a:r>
            <a:r>
              <a:rPr lang="el-GR" b="1" dirty="0"/>
              <a:t> </a:t>
            </a:r>
            <a:r>
              <a:rPr lang="el-GR" b="1" dirty="0" smtClean="0"/>
              <a:t>  </a:t>
            </a:r>
            <a:r>
              <a:rPr lang="en-US" b="1" dirty="0" smtClean="0"/>
              <a:t>EVENT_RESULT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17214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123</a:t>
            </a:fld>
            <a:endParaRPr lang="el-GR" altLang="en-US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100" y="3193163"/>
            <a:ext cx="87024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(</a:t>
            </a:r>
            <a:r>
              <a:rPr lang="el-GR" sz="2000" dirty="0" smtClean="0"/>
              <a:t>β</a:t>
            </a:r>
            <a:r>
              <a:rPr lang="el-GR" sz="2000" dirty="0"/>
              <a:t>)  Δώστε ερωτήσεις σε σχεσιακή άλγεβρα που να έχουν ως αποτέλεσμα</a:t>
            </a:r>
            <a:r>
              <a:rPr lang="el-GR" sz="2000" dirty="0" smtClean="0"/>
              <a:t>:</a:t>
            </a:r>
            <a:endParaRPr lang="el-GR" sz="2000" dirty="0"/>
          </a:p>
          <a:p>
            <a:pPr marL="514350" indent="-514350">
              <a:buAutoNum type="romanLcParenBoth"/>
            </a:pPr>
            <a:r>
              <a:rPr lang="el-GR" sz="2000" dirty="0" smtClean="0"/>
              <a:t>το </a:t>
            </a:r>
            <a:r>
              <a:rPr lang="en-US" sz="2000" dirty="0"/>
              <a:t>id </a:t>
            </a:r>
            <a:r>
              <a:rPr lang="el-GR" sz="2000" dirty="0"/>
              <a:t>των αθλητών που έχουν κερδίσει μόνο χρυσά (</a:t>
            </a:r>
            <a:r>
              <a:rPr lang="en-US" sz="2000" dirty="0"/>
              <a:t>gold</a:t>
            </a:r>
            <a:r>
              <a:rPr lang="el-GR" sz="2000" dirty="0"/>
              <a:t>) </a:t>
            </a:r>
            <a:r>
              <a:rPr lang="el-GR" sz="2000" dirty="0" smtClean="0"/>
              <a:t>μετάλλια</a:t>
            </a:r>
            <a:endParaRPr lang="el-GR" sz="2000" dirty="0"/>
          </a:p>
          <a:p>
            <a:r>
              <a:rPr lang="el-GR" sz="2000" dirty="0"/>
              <a:t>(</a:t>
            </a:r>
            <a:r>
              <a:rPr lang="en-US" sz="2000" dirty="0"/>
              <a:t>ii</a:t>
            </a:r>
            <a:r>
              <a:rPr lang="el-GR" sz="2000" dirty="0"/>
              <a:t>) </a:t>
            </a:r>
            <a:r>
              <a:rPr lang="en-US" sz="2000" dirty="0" smtClean="0"/>
              <a:t>  </a:t>
            </a:r>
            <a:r>
              <a:rPr lang="el-GR" sz="2000" dirty="0" smtClean="0"/>
              <a:t>το </a:t>
            </a:r>
            <a:r>
              <a:rPr lang="en-US" sz="2000" dirty="0"/>
              <a:t>id </a:t>
            </a:r>
            <a:r>
              <a:rPr lang="el-GR" sz="2000" dirty="0"/>
              <a:t>των Αμερικάνων αθλητών που πήραν μετάλλιο στο αγώνισμα με όνομα “100</a:t>
            </a:r>
            <a:r>
              <a:rPr lang="en-US" sz="2000" dirty="0"/>
              <a:t>m Sprint</a:t>
            </a:r>
            <a:r>
              <a:rPr lang="el-GR" sz="2000" dirty="0"/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22938" y="1605206"/>
            <a:ext cx="54981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ATHLETE(</a:t>
            </a:r>
            <a:r>
              <a:rPr lang="en-US" sz="2000" u="sng" dirty="0" err="1" smtClean="0"/>
              <a:t>athlete_id</a:t>
            </a:r>
            <a:r>
              <a:rPr lang="en-US" sz="2000" dirty="0" smtClean="0"/>
              <a:t>, country, name, age)</a:t>
            </a:r>
            <a:endParaRPr lang="el-GR" sz="2000" dirty="0" smtClean="0"/>
          </a:p>
          <a:p>
            <a:r>
              <a:rPr lang="en-US" sz="2000" dirty="0" smtClean="0"/>
              <a:t>EVENT(</a:t>
            </a:r>
            <a:r>
              <a:rPr lang="en-US" sz="2000" u="sng" dirty="0" err="1" smtClean="0"/>
              <a:t>event_id</a:t>
            </a:r>
            <a:r>
              <a:rPr lang="en-US" sz="2000" dirty="0" smtClean="0"/>
              <a:t>, name)</a:t>
            </a:r>
            <a:endParaRPr lang="el-GR" sz="2000" dirty="0" smtClean="0"/>
          </a:p>
          <a:p>
            <a:r>
              <a:rPr lang="en-US" sz="2000" dirty="0" smtClean="0"/>
              <a:t>EVENT_RESULT(</a:t>
            </a:r>
            <a:r>
              <a:rPr lang="en-US" sz="2000" u="sng" dirty="0" err="1" smtClean="0"/>
              <a:t>event_id</a:t>
            </a:r>
            <a:r>
              <a:rPr lang="en-US" sz="2000" dirty="0"/>
              <a:t>, </a:t>
            </a:r>
            <a:r>
              <a:rPr lang="en-US" sz="2000" u="sng" dirty="0" err="1"/>
              <a:t>athlete_id</a:t>
            </a:r>
            <a:r>
              <a:rPr lang="en-US" sz="2000" dirty="0"/>
              <a:t>, result</a:t>
            </a:r>
            <a:r>
              <a:rPr lang="en-US" sz="2000" dirty="0" smtClean="0"/>
              <a:t>)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57175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124</a:t>
            </a:fld>
            <a:endParaRPr lang="el-GR" altLang="en-US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5015" y="1052288"/>
            <a:ext cx="84367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ATHLETE(</a:t>
            </a:r>
            <a:r>
              <a:rPr lang="en-US" sz="2000" u="sng" dirty="0" err="1" smtClean="0"/>
              <a:t>athlete_id</a:t>
            </a:r>
            <a:r>
              <a:rPr lang="en-US" sz="2000" dirty="0" smtClean="0"/>
              <a:t>, country, name, age)</a:t>
            </a:r>
            <a:endParaRPr lang="el-GR" sz="2000" dirty="0" smtClean="0"/>
          </a:p>
          <a:p>
            <a:r>
              <a:rPr lang="en-US" sz="2000" dirty="0" smtClean="0"/>
              <a:t>EVENT(</a:t>
            </a:r>
            <a:r>
              <a:rPr lang="en-US" sz="2000" u="sng" dirty="0" err="1" smtClean="0"/>
              <a:t>event_id</a:t>
            </a:r>
            <a:r>
              <a:rPr lang="en-US" sz="2000" dirty="0" smtClean="0"/>
              <a:t>, name)</a:t>
            </a:r>
            <a:endParaRPr lang="el-GR" sz="2000" dirty="0" smtClean="0"/>
          </a:p>
          <a:p>
            <a:r>
              <a:rPr lang="en-US" sz="2000" dirty="0" smtClean="0"/>
              <a:t>EVENT_RESULT(</a:t>
            </a:r>
            <a:r>
              <a:rPr lang="en-US" sz="2000" u="sng" dirty="0" err="1" smtClean="0"/>
              <a:t>event_id</a:t>
            </a:r>
            <a:r>
              <a:rPr lang="en-US" sz="2000" dirty="0"/>
              <a:t>, </a:t>
            </a:r>
            <a:r>
              <a:rPr lang="en-US" sz="2000" u="sng" dirty="0" err="1"/>
              <a:t>athlete_id</a:t>
            </a:r>
            <a:r>
              <a:rPr lang="en-US" sz="2000" dirty="0"/>
              <a:t>, result</a:t>
            </a:r>
            <a:r>
              <a:rPr lang="en-US" sz="2000" dirty="0" smtClean="0"/>
              <a:t>)</a:t>
            </a:r>
            <a:endParaRPr lang="el-GR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92100" y="2306434"/>
            <a:ext cx="82813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(γ) Δώστε ερωτήσεις σε </a:t>
            </a:r>
            <a:r>
              <a:rPr lang="en-US" dirty="0"/>
              <a:t>SQL </a:t>
            </a:r>
            <a:r>
              <a:rPr lang="el-GR" dirty="0"/>
              <a:t>που να έχουν ως αποτέλεσμα: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/>
              <a:t>για κάθε αθλητή τον αριθμό των μεταλλίων που κέρδισε (ζεύγη: </a:t>
            </a:r>
            <a:r>
              <a:rPr lang="en-US" dirty="0"/>
              <a:t>id</a:t>
            </a:r>
            <a:r>
              <a:rPr lang="el-GR" dirty="0"/>
              <a:t>-αθλητή, αριθμός μεταλλίων) σε φθίνουσα διάταξη βάσει του αριθμού μεταλλίων, αγνοείστε όσους αθλητές δεν πήραν μετάλλια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ii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/>
              <a:t>τροποποιείστε την ερώτηση γ(</a:t>
            </a:r>
            <a:r>
              <a:rPr lang="en-US" dirty="0" err="1"/>
              <a:t>i</a:t>
            </a:r>
            <a:r>
              <a:rPr lang="el-GR" dirty="0"/>
              <a:t>) ώστε να περιλαμβάνονται στην απάντηση και οι αθλητές που δεν πήραν μετάλλια (να εμφανίζονται με αριθμό μεταλλίων 0).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iii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/>
              <a:t>το ερώτημα (β)(</a:t>
            </a:r>
            <a:r>
              <a:rPr lang="en-US" dirty="0" err="1"/>
              <a:t>i</a:t>
            </a:r>
            <a:r>
              <a:rPr lang="el-GR" dirty="0"/>
              <a:t>) </a:t>
            </a:r>
            <a:endParaRPr lang="el-GR" dirty="0" smtClean="0"/>
          </a:p>
          <a:p>
            <a:r>
              <a:rPr lang="en-US" dirty="0" smtClean="0"/>
              <a:t>	</a:t>
            </a:r>
            <a:r>
              <a:rPr lang="el-GR" dirty="0" smtClean="0"/>
              <a:t>το </a:t>
            </a:r>
            <a:r>
              <a:rPr lang="en-US" dirty="0"/>
              <a:t>id </a:t>
            </a:r>
            <a:r>
              <a:rPr lang="el-GR" dirty="0"/>
              <a:t>των αθλητών που έχουν κερδίσει μόνο χρυσά (</a:t>
            </a:r>
            <a:r>
              <a:rPr lang="en-US" dirty="0"/>
              <a:t>gold</a:t>
            </a:r>
            <a:r>
              <a:rPr lang="el-GR" dirty="0"/>
              <a:t>) μετάλλια</a:t>
            </a:r>
          </a:p>
          <a:p>
            <a:r>
              <a:rPr lang="el-GR" dirty="0"/>
              <a:t>χρησιμοποιώντας </a:t>
            </a:r>
            <a:r>
              <a:rPr lang="en-US" dirty="0"/>
              <a:t>in</a:t>
            </a:r>
            <a:r>
              <a:rPr lang="el-GR" dirty="0"/>
              <a:t>/</a:t>
            </a:r>
            <a:r>
              <a:rPr lang="en-US" dirty="0"/>
              <a:t>not in</a:t>
            </a:r>
            <a:r>
              <a:rPr lang="el-GR" dirty="0"/>
              <a:t>.</a:t>
            </a:r>
            <a:endParaRPr lang="en-US" dirty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iv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/>
              <a:t>τις χώρες που έχουν πάρει τουλάχιστον </a:t>
            </a:r>
            <a:r>
              <a:rPr lang="el-GR"/>
              <a:t>5 </a:t>
            </a:r>
            <a:r>
              <a:rPr lang="el-GR" smtClean="0"/>
              <a:t>μετάλλια </a:t>
            </a:r>
            <a:r>
              <a:rPr lang="el-GR" dirty="0"/>
              <a:t>(ζεύγη: χώρα, αριθμός μεταλλίων) σε φθίνουσα διάταξη βάσει του αριθμού </a:t>
            </a:r>
            <a:r>
              <a:rPr lang="el-GR" dirty="0" smtClean="0"/>
              <a:t>μεταλλίων</a:t>
            </a:r>
            <a:r>
              <a:rPr lang="en-US" dirty="0"/>
              <a:t> </a:t>
            </a:r>
            <a:r>
              <a:rPr lang="el-GR" dirty="0" smtClean="0"/>
              <a:t>(υποθέστε ότι τα αγωνίσματα είναι ατομικά).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890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125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1E9695-169A-4F17-910E-5A0A6E2A261B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282627" name="Text Box 3"/>
          <p:cNvSpPr txBox="1">
            <a:spLocks noChangeArrowheads="1"/>
          </p:cNvSpPr>
          <p:nvPr/>
        </p:nvSpPr>
        <p:spPr bwMode="auto">
          <a:xfrm>
            <a:off x="1019542" y="3159112"/>
            <a:ext cx="7772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</p:txBody>
      </p:sp>
      <p:sp>
        <p:nvSpPr>
          <p:cNvPr id="282628" name="Text Box 4"/>
          <p:cNvSpPr txBox="1">
            <a:spLocks noChangeArrowheads="1"/>
          </p:cNvSpPr>
          <p:nvPr/>
        </p:nvSpPr>
        <p:spPr bwMode="auto">
          <a:xfrm>
            <a:off x="685800" y="23622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όλων των γνωρισμάτων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2916238" y="4437063"/>
            <a:ext cx="467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Η «μικρότερη» </a:t>
            </a:r>
            <a:r>
              <a:rPr lang="en-US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ερώτηση (μας δίνει το περιεχόμενο του αντίστοιχου πίνακα)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 *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autoUpdateAnimBg="0"/>
      <p:bldP spid="28262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85908F-2378-4A77-A97F-BFDDD860A435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283651" name="Text Box 3"/>
          <p:cNvSpPr txBox="1">
            <a:spLocks noChangeArrowheads="1"/>
          </p:cNvSpPr>
          <p:nvPr/>
        </p:nvSpPr>
        <p:spPr bwMode="auto">
          <a:xfrm>
            <a:off x="1042988" y="3357563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Έτος, Διάρκεια/60, Είδος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</p:txBody>
      </p:sp>
      <p:sp>
        <p:nvSpPr>
          <p:cNvPr id="283652" name="Text Box 4"/>
          <p:cNvSpPr txBox="1">
            <a:spLocks noChangeArrowheads="1"/>
          </p:cNvSpPr>
          <p:nvPr/>
        </p:nvSpPr>
        <p:spPr bwMode="auto">
          <a:xfrm>
            <a:off x="539750" y="45085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Επιστρέφει μια σχέση ίδια με τη σχέση Ταινία μόνο που το γνώρισμα διάρκεια μας δίνει τις ώρες  (έχει διαιρεθεί με το 60)</a:t>
            </a:r>
          </a:p>
        </p:txBody>
      </p:sp>
      <p:sp>
        <p:nvSpPr>
          <p:cNvPr id="283653" name="Text Box 5"/>
          <p:cNvSpPr txBox="1">
            <a:spLocks noChangeArrowheads="1"/>
          </p:cNvSpPr>
          <p:nvPr/>
        </p:nvSpPr>
        <p:spPr bwMode="auto">
          <a:xfrm>
            <a:off x="611188" y="2060575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Αριθμητικές πράξεις (+, -, *, /) ανάμεσα σε σταθερές ή γνωρίσματα πλειάδων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autoUpdateAnimBg="0"/>
      <p:bldP spid="283652" grpId="0" autoUpdateAnimBg="0"/>
      <p:bldP spid="28365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C81222-039D-4834-BF96-AA72868B1811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285699" name="Text Box 3"/>
          <p:cNvSpPr txBox="1">
            <a:spLocks noChangeArrowheads="1"/>
          </p:cNvSpPr>
          <p:nvPr/>
        </p:nvSpPr>
        <p:spPr bwMode="auto">
          <a:xfrm>
            <a:off x="609600" y="3200400"/>
            <a:ext cx="8077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 between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ανάμεσα σε αριθμητικές εκφράσεις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συμβολοσειρές (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strings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),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ειδικούς τύπους.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2484438" y="227647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του </a:t>
            </a:r>
            <a:r>
              <a:rPr lang="en-US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8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where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autoUpdateAnimBg="0"/>
      <p:bldP spid="28570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77F806-4536-476D-AD8F-CBCBDDBBD5F7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361950" y="32258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Τον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 όλων των ταινιών που γυρίστηκαν μετά το 1995 και είναι ασπρόμαυρες</a:t>
            </a: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1547813" y="4284663"/>
            <a:ext cx="60721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1995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''Ασπρόμαυρη''</a:t>
            </a: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1106488" y="2108200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 autoUpdateAnimBg="0"/>
      <p:bldP spid="28467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2B4EA2-ADE2-4B4C-8437-E6829C683B08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86723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Χ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ρήση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between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</p:txBody>
      </p:sp>
      <p:sp>
        <p:nvSpPr>
          <p:cNvPr id="286724" name="Text Box 4"/>
          <p:cNvSpPr txBox="1">
            <a:spLocks noChangeArrowheads="1"/>
          </p:cNvSpPr>
          <p:nvPr/>
        </p:nvSpPr>
        <p:spPr bwMode="auto">
          <a:xfrm>
            <a:off x="838200" y="2789244"/>
            <a:ext cx="7467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1990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1995</a:t>
            </a:r>
          </a:p>
        </p:txBody>
      </p:sp>
      <p:sp>
        <p:nvSpPr>
          <p:cNvPr id="286725" name="Text Box 5"/>
          <p:cNvSpPr txBox="1">
            <a:spLocks noChangeArrowheads="1"/>
          </p:cNvSpPr>
          <p:nvPr/>
        </p:nvSpPr>
        <p:spPr bwMode="auto">
          <a:xfrm>
            <a:off x="914400" y="4724400"/>
            <a:ext cx="7467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&gt;=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1990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1995</a:t>
            </a:r>
          </a:p>
        </p:txBody>
      </p:sp>
      <p:sp>
        <p:nvSpPr>
          <p:cNvPr id="286726" name="Text Box 6"/>
          <p:cNvSpPr txBox="1">
            <a:spLocks noChangeArrowheads="1"/>
          </p:cNvSpPr>
          <p:nvPr/>
        </p:nvSpPr>
        <p:spPr bwMode="auto">
          <a:xfrm>
            <a:off x="457200" y="41910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αντί του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autoUpdateAnimBg="0"/>
      <p:bldP spid="286724" grpId="0" autoUpdateAnimBg="0"/>
      <p:bldP spid="286725" grpId="0" autoUpdateAnimBg="0"/>
      <p:bldP spid="28672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325BB8-1945-4E10-9D23-4E4FCFBEB861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87747" name="Text Box 3"/>
          <p:cNvSpPr txBox="1">
            <a:spLocks noChangeArrowheads="1"/>
          </p:cNvSpPr>
          <p:nvPr/>
        </p:nvSpPr>
        <p:spPr bwMode="auto">
          <a:xfrm>
            <a:off x="755650" y="2708275"/>
            <a:ext cx="7543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Όταν το ίδιο γνώρισμα εμφανίζεται στο σχήμα περισσότερων από μια σχέσεων, τότε διάκριση βάση του συμβολισμού: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όνομα-γνωρίσματος&gt;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4B6107-1E56-41C6-A3F5-2BCF2EA537CC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469900" y="2636838"/>
            <a:ext cx="82057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φυσικής συνένωσης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ους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 (το όνομα τους) που γεννήθηκαν πριν το 1950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έπαιξαν σε ταινίες μετά το 2010</a:t>
            </a:r>
          </a:p>
        </p:txBody>
      </p:sp>
      <p:sp>
        <p:nvSpPr>
          <p:cNvPr id="464901" name="Text Box 5"/>
          <p:cNvSpPr txBox="1">
            <a:spLocks noChangeArrowheads="1"/>
          </p:cNvSpPr>
          <p:nvPr/>
        </p:nvSpPr>
        <p:spPr bwMode="auto">
          <a:xfrm>
            <a:off x="900113" y="3716338"/>
            <a:ext cx="73914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Παίζει, Ηθοποιός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-Γέννησης &lt; 1950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&gt; 2010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n-US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Παίζει.’Ονομα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1187450" y="1557338"/>
            <a:ext cx="6408738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4970463" y="5491163"/>
            <a:ext cx="3384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Προσοχή στις συνθήκες συνένωσης </a:t>
            </a:r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 flipH="1" flipV="1">
            <a:off x="4787900" y="5229225"/>
            <a:ext cx="215900" cy="433388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2539" name="Freeform 13"/>
          <p:cNvSpPr>
            <a:spLocks/>
          </p:cNvSpPr>
          <p:nvPr/>
        </p:nvSpPr>
        <p:spPr bwMode="auto">
          <a:xfrm>
            <a:off x="1206500" y="4945063"/>
            <a:ext cx="4378325" cy="579437"/>
          </a:xfrm>
          <a:custGeom>
            <a:avLst/>
            <a:gdLst>
              <a:gd name="T0" fmla="*/ 238125 w 4070350"/>
              <a:gd name="T1" fmla="*/ 103187 h 582612"/>
              <a:gd name="T2" fmla="*/ 1581150 w 4070350"/>
              <a:gd name="T3" fmla="*/ 7937 h 582612"/>
              <a:gd name="T4" fmla="*/ 2990850 w 4070350"/>
              <a:gd name="T5" fmla="*/ 55562 h 582612"/>
              <a:gd name="T6" fmla="*/ 3676650 w 4070350"/>
              <a:gd name="T7" fmla="*/ 46037 h 582612"/>
              <a:gd name="T8" fmla="*/ 3914774 w 4070350"/>
              <a:gd name="T9" fmla="*/ 65087 h 582612"/>
              <a:gd name="T10" fmla="*/ 4038600 w 4070350"/>
              <a:gd name="T11" fmla="*/ 284162 h 582612"/>
              <a:gd name="T12" fmla="*/ 3724274 w 4070350"/>
              <a:gd name="T13" fmla="*/ 493712 h 582612"/>
              <a:gd name="T14" fmla="*/ 3171824 w 4070350"/>
              <a:gd name="T15" fmla="*/ 512762 h 582612"/>
              <a:gd name="T16" fmla="*/ 2428874 w 4070350"/>
              <a:gd name="T17" fmla="*/ 484187 h 582612"/>
              <a:gd name="T18" fmla="*/ 1524000 w 4070350"/>
              <a:gd name="T19" fmla="*/ 512762 h 582612"/>
              <a:gd name="T20" fmla="*/ 1000125 w 4070350"/>
              <a:gd name="T21" fmla="*/ 579437 h 582612"/>
              <a:gd name="T22" fmla="*/ 323850 w 4070350"/>
              <a:gd name="T23" fmla="*/ 531812 h 582612"/>
              <a:gd name="T24" fmla="*/ 142875 w 4070350"/>
              <a:gd name="T25" fmla="*/ 417512 h 582612"/>
              <a:gd name="T26" fmla="*/ 152400 w 4070350"/>
              <a:gd name="T27" fmla="*/ 217487 h 582612"/>
              <a:gd name="T28" fmla="*/ 238125 w 4070350"/>
              <a:gd name="T29" fmla="*/ 103187 h 58261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070350"/>
              <a:gd name="T46" fmla="*/ 0 h 582612"/>
              <a:gd name="T47" fmla="*/ 4070350 w 4070350"/>
              <a:gd name="T48" fmla="*/ 582612 h 58261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070350" h="582612">
                <a:moveTo>
                  <a:pt x="238125" y="103187"/>
                </a:moveTo>
                <a:cubicBezTo>
                  <a:pt x="476250" y="68262"/>
                  <a:pt x="1122363" y="15874"/>
                  <a:pt x="1581150" y="7937"/>
                </a:cubicBezTo>
                <a:cubicBezTo>
                  <a:pt x="2039937" y="0"/>
                  <a:pt x="2641600" y="49212"/>
                  <a:pt x="2990850" y="55562"/>
                </a:cubicBezTo>
                <a:lnTo>
                  <a:pt x="3676650" y="46037"/>
                </a:lnTo>
                <a:cubicBezTo>
                  <a:pt x="3830637" y="47624"/>
                  <a:pt x="3854450" y="25399"/>
                  <a:pt x="3914775" y="65087"/>
                </a:cubicBezTo>
                <a:cubicBezTo>
                  <a:pt x="3975100" y="104775"/>
                  <a:pt x="4070350" y="212725"/>
                  <a:pt x="4038600" y="284162"/>
                </a:cubicBezTo>
                <a:cubicBezTo>
                  <a:pt x="4006850" y="355599"/>
                  <a:pt x="3868737" y="455612"/>
                  <a:pt x="3724275" y="493712"/>
                </a:cubicBezTo>
                <a:cubicBezTo>
                  <a:pt x="3579813" y="531812"/>
                  <a:pt x="3387725" y="514349"/>
                  <a:pt x="3171825" y="512762"/>
                </a:cubicBezTo>
                <a:cubicBezTo>
                  <a:pt x="2955925" y="511175"/>
                  <a:pt x="2703512" y="484187"/>
                  <a:pt x="2428875" y="484187"/>
                </a:cubicBezTo>
                <a:cubicBezTo>
                  <a:pt x="2154238" y="484187"/>
                  <a:pt x="1762125" y="496887"/>
                  <a:pt x="1524000" y="512762"/>
                </a:cubicBezTo>
                <a:cubicBezTo>
                  <a:pt x="1285875" y="528637"/>
                  <a:pt x="1200150" y="576262"/>
                  <a:pt x="1000125" y="579437"/>
                </a:cubicBezTo>
                <a:cubicBezTo>
                  <a:pt x="800100" y="582612"/>
                  <a:pt x="466725" y="558799"/>
                  <a:pt x="323850" y="531812"/>
                </a:cubicBezTo>
                <a:cubicBezTo>
                  <a:pt x="180975" y="504825"/>
                  <a:pt x="171450" y="469899"/>
                  <a:pt x="142875" y="417512"/>
                </a:cubicBezTo>
                <a:cubicBezTo>
                  <a:pt x="114300" y="365125"/>
                  <a:pt x="136525" y="265112"/>
                  <a:pt x="152400" y="217487"/>
                </a:cubicBezTo>
                <a:cubicBezTo>
                  <a:pt x="168275" y="169862"/>
                  <a:pt x="0" y="138112"/>
                  <a:pt x="238125" y="103187"/>
                </a:cubicBezTo>
                <a:close/>
              </a:path>
            </a:pathLst>
          </a:cu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  <p:bldP spid="46490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23850" y="2217738"/>
            <a:ext cx="843915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 γλώσσες ερωτήσεων που αποτελούν το θεωρητικό υπόβαθρο</a:t>
            </a:r>
          </a:p>
          <a:p>
            <a:pPr marL="457200" indent="-457200" algn="just" eaLnBrk="0" hangingPunct="0"/>
            <a:endParaRPr lang="el-GR" sz="2400" b="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μια άλγεβρα συνόλων που αφορά πράξεις πάνω σε σχέσεις</a:t>
            </a:r>
          </a:p>
          <a:p>
            <a:pPr marL="457200" indent="-457200" algn="just" eaLnBrk="0" hangingPunct="0"/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 λογισμό (πλειάδων)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δηλωτικό τρόπο έκφρασης ερωτήσεων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είδαμε μέχρι τώρα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F7F13A-E5E8-4D30-8C92-4FAB8B75C6EA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755650" y="2789238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φυσικής συνένωσης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Τους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 που παίζουν σε ασπρόμαυρες ταινίες</a:t>
            </a:r>
          </a:p>
        </p:txBody>
      </p:sp>
      <p:sp>
        <p:nvSpPr>
          <p:cNvPr id="464901" name="Text Box 5"/>
          <p:cNvSpPr txBox="1">
            <a:spLocks noChangeArrowheads="1"/>
          </p:cNvSpPr>
          <p:nvPr/>
        </p:nvSpPr>
        <p:spPr bwMode="auto">
          <a:xfrm>
            <a:off x="900113" y="3868738"/>
            <a:ext cx="7391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Παίζει, Ταινία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n-US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Ταινία.Έτος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1187450" y="1709738"/>
            <a:ext cx="6408738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4716463" y="5526088"/>
            <a:ext cx="2592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H="1" flipV="1">
            <a:off x="6156325" y="5165725"/>
            <a:ext cx="215900" cy="433388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3563" name="Freeform 11"/>
          <p:cNvSpPr>
            <a:spLocks/>
          </p:cNvSpPr>
          <p:nvPr/>
        </p:nvSpPr>
        <p:spPr bwMode="auto">
          <a:xfrm>
            <a:off x="1038225" y="4768850"/>
            <a:ext cx="7135813" cy="511175"/>
          </a:xfrm>
          <a:custGeom>
            <a:avLst/>
            <a:gdLst>
              <a:gd name="T0" fmla="*/ 742950 w 7135813"/>
              <a:gd name="T1" fmla="*/ 60325 h 511175"/>
              <a:gd name="T2" fmla="*/ 2581275 w 7135813"/>
              <a:gd name="T3" fmla="*/ 79375 h 511175"/>
              <a:gd name="T4" fmla="*/ 4991101 w 7135813"/>
              <a:gd name="T5" fmla="*/ 31750 h 511175"/>
              <a:gd name="T6" fmla="*/ 5781673 w 7135813"/>
              <a:gd name="T7" fmla="*/ 22225 h 511175"/>
              <a:gd name="T8" fmla="*/ 6667501 w 7135813"/>
              <a:gd name="T9" fmla="*/ 41275 h 511175"/>
              <a:gd name="T10" fmla="*/ 7010401 w 7135813"/>
              <a:gd name="T11" fmla="*/ 203200 h 511175"/>
              <a:gd name="T12" fmla="*/ 7115173 w 7135813"/>
              <a:gd name="T13" fmla="*/ 403225 h 511175"/>
              <a:gd name="T14" fmla="*/ 6886573 w 7135813"/>
              <a:gd name="T15" fmla="*/ 479425 h 511175"/>
              <a:gd name="T16" fmla="*/ 6438901 w 7135813"/>
              <a:gd name="T17" fmla="*/ 498475 h 511175"/>
              <a:gd name="T18" fmla="*/ 5400673 w 7135813"/>
              <a:gd name="T19" fmla="*/ 403225 h 511175"/>
              <a:gd name="T20" fmla="*/ 781050 w 7135813"/>
              <a:gd name="T21" fmla="*/ 441325 h 511175"/>
              <a:gd name="T22" fmla="*/ 742950 w 7135813"/>
              <a:gd name="T23" fmla="*/ 60325 h 51117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135813"/>
              <a:gd name="T37" fmla="*/ 0 h 511175"/>
              <a:gd name="T38" fmla="*/ 7135813 w 7135813"/>
              <a:gd name="T39" fmla="*/ 511175 h 51117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135813" h="511175">
                <a:moveTo>
                  <a:pt x="742950" y="60325"/>
                </a:moveTo>
                <a:cubicBezTo>
                  <a:pt x="1042987" y="0"/>
                  <a:pt x="1873250" y="84138"/>
                  <a:pt x="2581275" y="79375"/>
                </a:cubicBezTo>
                <a:cubicBezTo>
                  <a:pt x="3289300" y="74613"/>
                  <a:pt x="4991100" y="31750"/>
                  <a:pt x="4991100" y="31750"/>
                </a:cubicBezTo>
                <a:lnTo>
                  <a:pt x="5781675" y="22225"/>
                </a:lnTo>
                <a:cubicBezTo>
                  <a:pt x="6061075" y="23812"/>
                  <a:pt x="6462713" y="11113"/>
                  <a:pt x="6667500" y="41275"/>
                </a:cubicBezTo>
                <a:cubicBezTo>
                  <a:pt x="6872287" y="71437"/>
                  <a:pt x="6935788" y="142875"/>
                  <a:pt x="7010400" y="203200"/>
                </a:cubicBezTo>
                <a:cubicBezTo>
                  <a:pt x="7085013" y="263525"/>
                  <a:pt x="7135813" y="357188"/>
                  <a:pt x="7115175" y="403225"/>
                </a:cubicBezTo>
                <a:cubicBezTo>
                  <a:pt x="7094538" y="449263"/>
                  <a:pt x="6999288" y="463550"/>
                  <a:pt x="6886575" y="479425"/>
                </a:cubicBezTo>
                <a:cubicBezTo>
                  <a:pt x="6773863" y="495300"/>
                  <a:pt x="6686550" y="511175"/>
                  <a:pt x="6438900" y="498475"/>
                </a:cubicBezTo>
                <a:cubicBezTo>
                  <a:pt x="6191250" y="485775"/>
                  <a:pt x="5400675" y="403225"/>
                  <a:pt x="5400675" y="403225"/>
                </a:cubicBezTo>
                <a:cubicBezTo>
                  <a:pt x="4457700" y="393700"/>
                  <a:pt x="1562100" y="495300"/>
                  <a:pt x="781050" y="441325"/>
                </a:cubicBezTo>
                <a:cubicBezTo>
                  <a:pt x="0" y="387350"/>
                  <a:pt x="442913" y="120650"/>
                  <a:pt x="742950" y="60325"/>
                </a:cubicBezTo>
                <a:close/>
              </a:path>
            </a:pathLst>
          </a:cu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  <p:bldP spid="46490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985494-D49B-4DE7-85C1-A33E63485B5A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1879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1371600" y="3022600"/>
            <a:ext cx="51816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n-US" sz="2000" b="0" baseline="-25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273414" name="Text Box 6"/>
          <p:cNvSpPr txBox="1">
            <a:spLocks noChangeArrowheads="1"/>
          </p:cNvSpPr>
          <p:nvPr/>
        </p:nvSpPr>
        <p:spPr bwMode="auto">
          <a:xfrm>
            <a:off x="749300" y="16510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βασική δομή μιας ερώτησης σε SQL έχει την εξής μορφή:</a:t>
            </a:r>
          </a:p>
        </p:txBody>
      </p:sp>
      <p:sp>
        <p:nvSpPr>
          <p:cNvPr id="273415" name="Text Box 7"/>
          <p:cNvSpPr txBox="1">
            <a:spLocks noChangeArrowheads="1"/>
          </p:cNvSpPr>
          <p:nvPr/>
        </p:nvSpPr>
        <p:spPr bwMode="auto">
          <a:xfrm>
            <a:off x="469900" y="5245100"/>
            <a:ext cx="80645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Ισοδύναμο του: π 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8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746500" y="3492500"/>
            <a:ext cx="3149600" cy="431800"/>
            <a:chOff x="2592" y="2592"/>
            <a:chExt cx="2112" cy="240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976" y="2592"/>
              <a:ext cx="1728" cy="240"/>
              <a:chOff x="3120" y="2736"/>
              <a:chExt cx="1728" cy="240"/>
            </a:xfrm>
          </p:grpSpPr>
          <p:sp>
            <p:nvSpPr>
              <p:cNvPr id="9239" name="Rectangle 10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1296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40" name="Text Box 11"/>
              <p:cNvSpPr txBox="1">
                <a:spLocks noChangeArrowheads="1"/>
              </p:cNvSpPr>
              <p:nvPr/>
            </p:nvSpPr>
            <p:spPr bwMode="auto">
              <a:xfrm>
                <a:off x="3120" y="2736"/>
                <a:ext cx="17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σχέσεων</a:t>
                </a:r>
              </a:p>
            </p:txBody>
          </p:sp>
        </p:grpSp>
        <p:sp>
          <p:nvSpPr>
            <p:cNvPr id="9238" name="Line 12"/>
            <p:cNvSpPr>
              <a:spLocks noChangeShapeType="1"/>
            </p:cNvSpPr>
            <p:nvPr/>
          </p:nvSpPr>
          <p:spPr bwMode="auto">
            <a:xfrm flipH="1">
              <a:off x="2592" y="2688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657600" y="2489200"/>
            <a:ext cx="2806700" cy="762000"/>
            <a:chOff x="2208" y="2112"/>
            <a:chExt cx="1768" cy="480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2208" y="2112"/>
              <a:ext cx="1768" cy="257"/>
              <a:chOff x="2400" y="2239"/>
              <a:chExt cx="1768" cy="257"/>
            </a:xfrm>
          </p:grpSpPr>
          <p:sp>
            <p:nvSpPr>
              <p:cNvPr id="9235" name="Text Box 15"/>
              <p:cNvSpPr txBox="1">
                <a:spLocks noChangeArrowheads="1"/>
              </p:cNvSpPr>
              <p:nvPr/>
            </p:nvSpPr>
            <p:spPr bwMode="auto">
              <a:xfrm>
                <a:off x="2400" y="2239"/>
                <a:ext cx="17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γνωρισμάτων</a:t>
                </a:r>
              </a:p>
            </p:txBody>
          </p:sp>
          <p:sp>
            <p:nvSpPr>
              <p:cNvPr id="9236" name="Rectangle 16"/>
              <p:cNvSpPr>
                <a:spLocks noChangeArrowheads="1"/>
              </p:cNvSpPr>
              <p:nvPr/>
            </p:nvSpPr>
            <p:spPr bwMode="auto">
              <a:xfrm>
                <a:off x="2400" y="2256"/>
                <a:ext cx="1584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4" name="Line 17"/>
            <p:cNvSpPr>
              <a:spLocks noChangeShapeType="1"/>
            </p:cNvSpPr>
            <p:nvPr/>
          </p:nvSpPr>
          <p:spPr bwMode="auto">
            <a:xfrm flipH="1">
              <a:off x="2352" y="240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857500" y="4318000"/>
            <a:ext cx="3441700" cy="431800"/>
            <a:chOff x="1968" y="2928"/>
            <a:chExt cx="2112" cy="288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784" y="2928"/>
              <a:ext cx="1296" cy="288"/>
              <a:chOff x="3984" y="3168"/>
              <a:chExt cx="1296" cy="288"/>
            </a:xfrm>
          </p:grpSpPr>
          <p:sp>
            <p:nvSpPr>
              <p:cNvPr id="9231" name="Text Box 20"/>
              <p:cNvSpPr txBox="1">
                <a:spLocks noChangeArrowheads="1"/>
              </p:cNvSpPr>
              <p:nvPr/>
            </p:nvSpPr>
            <p:spPr bwMode="auto">
              <a:xfrm>
                <a:off x="4032" y="3168"/>
                <a:ext cx="12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/>
                  <a:t>συνθήκη</a:t>
                </a:r>
              </a:p>
            </p:txBody>
          </p:sp>
          <p:sp>
            <p:nvSpPr>
              <p:cNvPr id="9232" name="Rectangle 21"/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72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0" name="Line 22"/>
            <p:cNvSpPr>
              <a:spLocks noChangeShapeType="1"/>
            </p:cNvSpPr>
            <p:nvPr/>
          </p:nvSpPr>
          <p:spPr bwMode="auto">
            <a:xfrm flipH="1">
              <a:off x="1968" y="30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2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3" grpId="0" autoUpdateAnimBg="0"/>
      <p:bldP spid="273414" grpId="0" autoUpdateAnimBg="0"/>
      <p:bldP spid="27341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2024E2-BEE3-406A-8DDB-3CAAE6783AAC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685800" y="14986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33400" y="14224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685800" y="2244725"/>
            <a:ext cx="7924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διπλότιμων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SELECT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(όλα τα γνωρίσματα)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533400" y="34036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10" name="Text Box 7"/>
          <p:cNvSpPr txBox="1">
            <a:spLocks noChangeArrowheads="1"/>
          </p:cNvSpPr>
          <p:nvPr/>
        </p:nvSpPr>
        <p:spPr bwMode="auto">
          <a:xfrm>
            <a:off x="749300" y="38735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ανάμεσα σε αριθμητικές εκφράσεις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συμβολοσειρές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strings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),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ειδικούς τύπους.</a:t>
            </a:r>
          </a:p>
        </p:txBody>
      </p:sp>
      <p:sp>
        <p:nvSpPr>
          <p:cNvPr id="12" name="Title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400" y="5422900"/>
            <a:ext cx="706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>Τα αποτελέσματα μιας ερώτησης </a:t>
            </a:r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</a:rPr>
              <a:t>ΔΕΝ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> αποθηκεύονται</a:t>
            </a:r>
            <a:endParaRPr lang="el-GR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31D882-1714-4B1A-A0C2-205D33187117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1576388" y="17637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781050" y="2946400"/>
            <a:ext cx="7550150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Όλα τα συστατικά που αρέσουν σε φοιτητές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φοιτητή Δημήτρη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της πίτσας Σπέσιαλ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A001CA-4FEE-4899-AD21-62FAE460C970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708025" y="16240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dirty="0"/>
              <a:t>Vegetarian	</a:t>
            </a:r>
            <a:r>
              <a:rPr lang="el-GR" sz="1000" dirty="0" smtClean="0"/>
              <a:t>μανιτάρι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Vegetarian</a:t>
            </a:r>
            <a:r>
              <a:rPr lang="el-GR" sz="1000" dirty="0"/>
              <a:t>	</a:t>
            </a:r>
            <a:r>
              <a:rPr lang="el-GR" sz="1000" dirty="0" smtClean="0"/>
              <a:t>ελιά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Ελληνική	</a:t>
            </a:r>
            <a:r>
              <a:rPr lang="el-GR" sz="1000" dirty="0" smtClean="0"/>
              <a:t>ελιά</a:t>
            </a:r>
            <a:endParaRPr lang="el-GR" sz="1000" dirty="0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4284663" y="198913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ΦΟΙΤΗΤΗΣ	</a:t>
            </a:r>
            <a:r>
              <a:rPr lang="el-GR" sz="1000" dirty="0" smtClean="0"/>
              <a:t>ΣΥΣΤΑΤΙΚΟ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l-GR" sz="1000" dirty="0" smtClean="0"/>
              <a:t>μανιτάρι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l-GR" sz="1000" dirty="0" smtClean="0"/>
              <a:t>μανιτάρι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l-GR" sz="1000" dirty="0" smtClean="0"/>
              <a:t>μπέικον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ανανάς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AFD8A8-C5B2-415D-BACB-13CDA812532C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7924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400" b="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Clr>
                <a:srgbClr val="FF0000"/>
              </a:buClr>
            </a:pP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τη γλώσσα ερωτήσεων</a:t>
            </a:r>
          </a:p>
          <a:p>
            <a:pPr eaLnBrk="0" hangingPunct="0">
              <a:buClr>
                <a:srgbClr val="FF0000"/>
              </a:buClr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Πράξεις με Συμβολοσειρές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Διάταξη Πλειάδων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Αλλαγή Ονόματος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Μεταβλητές Πλειάδων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Η τιμή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E53792-4C55-46E2-9D56-7272ADD9BF28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508000" y="1870075"/>
            <a:ext cx="7620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πιο συνηθισμένη πράξη είναι ταίριασμα προτύπων: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%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ταιριάζει οποιαδήποτε συμβολοσειρά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_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ταιριάζει οποιοδήποτε χαρακτήρα</a:t>
            </a:r>
          </a:p>
        </p:txBody>
      </p:sp>
      <p:sp>
        <p:nvSpPr>
          <p:cNvPr id="29703" name="Text Box 5"/>
          <p:cNvSpPr txBox="1">
            <a:spLocks noChangeArrowheads="1"/>
          </p:cNvSpPr>
          <p:nvPr/>
        </p:nvSpPr>
        <p:spPr bwMode="auto">
          <a:xfrm>
            <a:off x="596900" y="3946525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Γίνεται διάκριση ανάμεσα σε κεφαλαία και μικρά</a:t>
            </a:r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647700" y="4664075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Σύγκριση χρησιμοποιώντας το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 LIKE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με συμβολοσειρές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456001-6ADE-4D50-A6B7-BA0DCBF24EB9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533400" y="2438400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</a:t>
            </a:r>
          </a:p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	Οι τίτλοι όλων των ταινιών που περιέχουν τη λέξη Θάλασσα</a:t>
            </a: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457200" y="3519473"/>
            <a:ext cx="830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%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Θάλασσα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%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584200" y="49911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Πολλές ακόμα πράξεις διαθέσιμες.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με συμβολοσειρές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62BFE8-CFAC-4D75-8585-8D6BA636AF5B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2350018" y="3645937"/>
            <a:ext cx="526998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Έτος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Robert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De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Niro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457200" y="1654618"/>
            <a:ext cx="8153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ώστε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πλειάδες στο αποτέλεσμα να είναι ταξινομημένες με βάση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αντίστοιχο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</a:t>
            </a:r>
            <a:endParaRPr lang="en-US" sz="20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Default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αύξουσα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διάταξη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Διάταξη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9933C1-F5E9-49DE-9586-192AF7A9F80D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292100" y="1952626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Default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αύξουσα διάταξη</a:t>
            </a:r>
          </a:p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Αλλά και άμεσος προσδιορισμός χρησιμοποιώντας 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(αύξουσα)  ή 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(φθίνουσα). Επίσης, ταξινόμηση με βάση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πολλά</a:t>
            </a:r>
            <a:r>
              <a:rPr lang="el-GR" sz="2000" b="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γνωρίσματα.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522288" y="3365500"/>
            <a:ext cx="8153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ORDER BY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468313" y="5516563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Η ταξινόμηση είναι δαπανηρή λειτουργία.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Διάταξη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007F12-1ABF-494B-A6AD-A0A39C04726D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48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Ειδικού σκοπού γλώσσα προγραμματισμού για βάσεις δεδομένων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n-US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800" b="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tandard</a:t>
            </a:r>
            <a:r>
              <a:rPr lang="en-US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” 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για σχεσιακές βάσεις δεδομένων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Δηλωτική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(declarative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(αν και έχει κάποια στοιχεία διαδικαστικού προγραμματισμού)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αρχικά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Sequel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Structured English Query language)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στην IBM ως μέρος του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System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pPr lvl="2" eaLnBrk="0" hangingPunct="0">
              <a:buFont typeface="Wingdings" pitchFamily="2" charset="2"/>
              <a:buChar char="§"/>
            </a:pP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τώρα SQL (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Stuctured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buFont typeface="Wingdings" pitchFamily="2" charset="2"/>
              <a:buChar char="§"/>
            </a:pP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SQL-89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SQL-92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SQL-99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9900" y="1730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A33AB6-2CB7-40DB-AECA-B37E4C36E0B6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2133730" y="3731346"/>
            <a:ext cx="532923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Έτος 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Robert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De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Niro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LIMIT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250825" y="1773238"/>
            <a:ext cx="8153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 του μεγέθους του αποτελέσματος με χρήση του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LIMIT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&lt;k&gt;</a:t>
            </a:r>
          </a:p>
          <a:p>
            <a:pPr algn="just" eaLnBrk="0" hangingPunct="0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συνδυασμό ή όχι με το </a:t>
            </a:r>
            <a:r>
              <a:rPr lang="en-US" sz="2400" b="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by: </a:t>
            </a:r>
            <a:endParaRPr lang="el-GR" sz="2400" b="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δεν υπάρχει 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limit k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μας δίνει κάποιες τυχαίες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k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πλειάδες από το αποτέλεσμα – αν υπάρχει 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μας δίνει τις πρώτες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531034" y="5522912"/>
            <a:ext cx="796915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από τις πιο πρόσφατες -- αν δεν υπάρχει το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δίνει 8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τυχαίες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μεγέθους αποτελέσματος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7BED4C-A5E6-4811-A1AB-85F55D082FD4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495300" y="22606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των γνωρισμάτων στο αποτέλεσμα είναι αυτά των σχέσεων στην ερώτηση.</a:t>
            </a: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558800" y="3340100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Δυνατότητα αλλαγής του ονόματος τόσο μιας σχέσης όσο και ενός  γνωρίσματος: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&lt;παλιό-όνομα&gt; 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νέο-όνομα&gt;</a:t>
            </a: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1168400" y="4940300"/>
            <a:ext cx="657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b="0" dirty="0" smtClean="0"/>
              <a:t>Το </a:t>
            </a:r>
            <a:r>
              <a:rPr lang="en-US" sz="2000" b="0" dirty="0" smtClean="0"/>
              <a:t>as </a:t>
            </a:r>
            <a:r>
              <a:rPr lang="el-GR" sz="2000" b="0" dirty="0" smtClean="0"/>
              <a:t>μπορεί </a:t>
            </a:r>
            <a:r>
              <a:rPr lang="el-GR" sz="2000" b="0" dirty="0"/>
              <a:t>να εμφανίζεται στο  </a:t>
            </a:r>
            <a:r>
              <a:rPr lang="en-US" sz="2000" dirty="0" smtClean="0"/>
              <a:t>select</a:t>
            </a:r>
            <a:r>
              <a:rPr lang="el-GR" sz="2000" b="0" dirty="0" smtClean="0"/>
              <a:t> </a:t>
            </a:r>
            <a:r>
              <a:rPr lang="el-GR" sz="2000" b="0" dirty="0"/>
              <a:t>ή στο </a:t>
            </a:r>
            <a:r>
              <a:rPr lang="en-US" sz="2000" dirty="0" smtClean="0"/>
              <a:t>from</a:t>
            </a:r>
            <a:endParaRPr lang="el-GR" sz="2000" dirty="0"/>
          </a:p>
        </p:txBody>
      </p:sp>
      <p:sp>
        <p:nvSpPr>
          <p:cNvPr id="34825" name="Rectangle 7"/>
          <p:cNvSpPr>
            <a:spLocks noChangeArrowheads="1"/>
          </p:cNvSpPr>
          <p:nvPr/>
        </p:nvSpPr>
        <p:spPr bwMode="auto">
          <a:xfrm>
            <a:off x="1092200" y="4940300"/>
            <a:ext cx="6019800" cy="409575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D78A9C-F029-4C75-AD1A-710ED5D62407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457200" y="22860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Για παράδειγμα: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827088" y="3141663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Έτος, Διάρκεια/60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Ώρες-Διάρκεια, Είδος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A4BC70-3E30-49A2-9B4C-B76CA826CC22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304800" y="2209800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Χρήσιμο όταν</a:t>
            </a:r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457200" y="4376738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(γ) δυο σχέσεις του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έχουν γνωρίσματα με το ίδιο όνομα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06400" y="32131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(α) όταν έχουμε αριθμητικές εκφράσεις στο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δεν έχουν όνομα 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381000" y="3976688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(β) όταν θέλουμε να αλλάξουμε το όνομα του γνωρίσματος στο αποτέλεσμα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BB688B-A336-4AA2-89A9-C1BD195FAB03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323850" y="2205038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0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πλειάδας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μπορεί να οριστεί στο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χρησιμοποιώντας 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97989" name="Text Box 5"/>
          <p:cNvSpPr txBox="1">
            <a:spLocks noChangeArrowheads="1"/>
          </p:cNvSpPr>
          <p:nvPr/>
        </p:nvSpPr>
        <p:spPr bwMode="auto">
          <a:xfrm>
            <a:off x="463550" y="4597400"/>
            <a:ext cx="8382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Ταινία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.Τίτλος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1001713" y="3187700"/>
            <a:ext cx="6337300" cy="860425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550F4E-0CA9-46BA-9198-82DFEFF84E4D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8918" name="Text Box 3"/>
          <p:cNvSpPr txBox="1">
            <a:spLocks noChangeArrowheads="1"/>
          </p:cNvSpPr>
          <p:nvPr/>
        </p:nvSpPr>
        <p:spPr bwMode="auto">
          <a:xfrm>
            <a:off x="611188" y="1916113"/>
            <a:ext cx="754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μεταβλητές πλειάδων είναι ιδιαίτερα χρήσιμες όταν θέλουμε να συγκρίνουμε δυο πλειάδες της ίδιας σχέσης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συνένωση -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self-join)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                                 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966529" y="4139413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Τα ονόματα όλων των ταινιών που έχουν διάρκεια μεγαλύτερη τουλάχιστον από μία ταινία που γυρίστηκε το 1995</a:t>
            </a:r>
          </a:p>
        </p:txBody>
      </p:sp>
      <p:sp>
        <p:nvSpPr>
          <p:cNvPr id="299013" name="Text Box 5"/>
          <p:cNvSpPr txBox="1">
            <a:spLocks noChangeArrowheads="1"/>
          </p:cNvSpPr>
          <p:nvPr/>
        </p:nvSpPr>
        <p:spPr bwMode="auto">
          <a:xfrm>
            <a:off x="890588" y="4945063"/>
            <a:ext cx="754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Τ.Τίτλος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S,  Ταινία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T.Διάρκεια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S. Διάρκεια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1995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1200150" y="3001963"/>
            <a:ext cx="6696075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1F7EC0-53E1-46B8-8B16-16D05E967020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622300" y="2146300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της λέξης κλειδί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IS NULL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IS NOT NULL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μια συνθήκη για να ελέγξουμε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μια τιμή είναι </a:t>
            </a:r>
            <a:r>
              <a:rPr lang="el-GR" sz="2000" b="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206500" y="4128478"/>
            <a:ext cx="48133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Ονόμα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n-US" sz="2000" b="1" dirty="0" smtClean="0">
                <a:solidFill>
                  <a:schemeClr val="accent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IS NULL</a:t>
            </a:r>
            <a:endParaRPr lang="el-GR" sz="2000" b="1" dirty="0">
              <a:solidFill>
                <a:schemeClr val="accent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τιμή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33413" y="3009900"/>
            <a:ext cx="6337300" cy="860425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</a:rPr>
              <a:t>, Διεύθυνση, Έτος-Γέννησης, Σύζυγος-Ηθοποιού) 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BC066C-E04A-4848-AC0E-DE7D66608815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392113" y="1658938"/>
            <a:ext cx="813752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λογική τριών τιμών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τιμές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TRUE, FALSE,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ΑΓΝΩΣΤΟ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(null)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αποτέλεσμα του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ανήκουν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μόνο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πλειάδες που ικανοποιούν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την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του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έκφραση έχει την τιμή 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1976438" y="4043363"/>
            <a:ext cx="424815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TRUE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FALSE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FALSE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ΑΓΝΩΣΤΟ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(NULL)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ΑΓΝΩΣΤΟ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(NULL)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44500" y="2413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Λογική Τριών Τιμών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BC066C-E04A-4848-AC0E-DE7D66608815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953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Λογική Τριών Τιμών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8000" y="16383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AND</a:t>
                      </a:r>
                      <a:endParaRPr lang="el-GR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UNKNOWN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TRUE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FALSE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UNKOWN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463800" y="3581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OR</a:t>
                      </a:r>
                      <a:endParaRPr lang="el-GR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UNKNOWN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TRUE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FALSE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UNKOWN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98500" y="55499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= Q, </a:t>
            </a:r>
            <a:r>
              <a:rPr lang="el-GR" dirty="0" smtClean="0"/>
              <a:t>αν ένα από τα δύο είναι </a:t>
            </a:r>
            <a:r>
              <a:rPr lang="en-US" dirty="0" smtClean="0"/>
              <a:t>UNKNOWN </a:t>
            </a:r>
            <a:r>
              <a:rPr lang="el-GR" dirty="0" smtClean="0"/>
              <a:t>δίνει </a:t>
            </a:r>
            <a:r>
              <a:rPr lang="en-US" dirty="0" smtClean="0"/>
              <a:t>UNKNOWN</a:t>
            </a:r>
            <a:endParaRPr lang="el-GR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4616EB-CF4C-4128-AC60-74DA4DE2D1E3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57200" y="1812925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Εμφάνιση null</a:t>
            </a: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609600" y="2209800"/>
            <a:ext cx="74676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Σε αριθμητικές πράξεις: το αποτέλεσμα είναι </a:t>
            </a:r>
            <a:r>
              <a:rPr lang="el-GR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όταν οποιαδήποτε τιμή είναι  </a:t>
            </a:r>
            <a:r>
              <a:rPr lang="el-GR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</a:t>
            </a:r>
            <a:r>
              <a:rPr lang="el-GR" sz="2000" b="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συναρτήσεις: αγνοείται πλην από το </a:t>
            </a:r>
            <a:r>
              <a:rPr lang="el-GR" sz="2000" b="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(*)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τιμή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3B14DF-377D-4EE5-BA7B-AAAD46ACFB5C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501650" y="1430338"/>
            <a:ext cx="8197850" cy="4426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DDL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Definition Language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Ορισμού Δεδομένων (ΓΟΔ): ορισμός, δημιουργία, τροποποίηση και διαγραφή </a:t>
            </a:r>
            <a:r>
              <a:rPr lang="el-GR" sz="2400" b="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– </a:t>
            </a:r>
            <a:r>
              <a:rPr lang="el-GR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είδαμε σε προηγούμενο </a:t>
            </a:r>
            <a:r>
              <a:rPr lang="el-GR" sz="2400" b="0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μάθημα</a:t>
            </a:r>
            <a:endParaRPr lang="en-US" sz="2400" b="0" i="1" dirty="0" smtClean="0">
              <a:solidFill>
                <a:schemeClr val="bg1">
                  <a:lumMod val="6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DML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Manipulation Language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 Δεδομένων (ΓΟΔ) </a:t>
            </a: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εισαγωγή, τροποποίηση, διαγραφή δεδομένων </a:t>
            </a:r>
            <a:r>
              <a:rPr lang="en-US" sz="2400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είδαμε σε προηγούμενο μάθημα</a:t>
            </a: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επιλογή δεδομένων (γλώσσα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ερωτήσεων, 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 language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Προδιαγραφές ασφάλειας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 χρήστες και δικαιώματα.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EF8A9-8709-4B8A-88DF-DC1F85475A84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317500" y="15875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με Συμβολοσειρές</a:t>
            </a: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609600" y="2133600"/>
            <a:ext cx="7620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Η πιο συνηθισμένη πράξη είναι ταίριασμα προτύπων:</a:t>
            </a: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%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ταιριάζει οποιαδήποτε συμβολοσειρά</a:t>
            </a: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_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  ταιριάζει οποιοδήποτε χαρακτήρα</a:t>
            </a:r>
          </a:p>
        </p:txBody>
      </p:sp>
      <p:sp>
        <p:nvSpPr>
          <p:cNvPr id="45064" name="Text Box 5"/>
          <p:cNvSpPr txBox="1">
            <a:spLocks noChangeArrowheads="1"/>
          </p:cNvSpPr>
          <p:nvPr/>
        </p:nvSpPr>
        <p:spPr bwMode="auto">
          <a:xfrm>
            <a:off x="609600" y="33528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Σύγκριση χρησιμοποιώντας 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NOT LIKE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279400" y="39370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Διάταξη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των Πλειάδων</a:t>
            </a:r>
          </a:p>
        </p:txBody>
      </p:sp>
      <p:sp>
        <p:nvSpPr>
          <p:cNvPr id="45066" name="Text Box 7"/>
          <p:cNvSpPr txBox="1">
            <a:spLocks noChangeArrowheads="1"/>
          </p:cNvSpPr>
          <p:nvPr/>
        </p:nvSpPr>
        <p:spPr bwMode="auto">
          <a:xfrm>
            <a:off x="457200" y="44196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ORDER BY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ώστε οι πλειάδες στο αποτέλεσμα να είναι ταξινομημένες με βάση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αντίστοιχο γνώρισμα</a:t>
            </a:r>
          </a:p>
        </p:txBody>
      </p:sp>
      <p:sp>
        <p:nvSpPr>
          <p:cNvPr id="45067" name="Text Box 8"/>
          <p:cNvSpPr txBox="1">
            <a:spLocks noChangeArrowheads="1"/>
          </p:cNvSpPr>
          <p:nvPr/>
        </p:nvSpPr>
        <p:spPr bwMode="auto">
          <a:xfrm>
            <a:off x="457200" y="51816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Default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αύξουσα διάταξη, αλλά και άμεσα χρησιμοποιώντας 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(αύξουσα)  ή 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φθήνουσα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). 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513896-7176-413F-9B06-F44A8F3172D9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7620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Χρήση του συμβολισμού: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	&lt;όνομα-σχέσης&gt;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&lt;όνομα-γνωρίσματος&gt;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7772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Δυνατότητα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αλλαγής του ονόματος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τόσο μιας σχέσης όσο και ενός  γνωρίσματος:</a:t>
            </a:r>
          </a:p>
          <a:p>
            <a:pPr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&lt;παλιό-όνομα&gt;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&lt;νέο-όνομα&gt;</a:t>
            </a:r>
          </a:p>
        </p:txBody>
      </p:sp>
      <p:sp>
        <p:nvSpPr>
          <p:cNvPr id="46088" name="Text Box 5"/>
          <p:cNvSpPr txBox="1">
            <a:spLocks noChangeArrowheads="1"/>
          </p:cNvSpPr>
          <p:nvPr/>
        </p:nvSpPr>
        <p:spPr bwMode="auto">
          <a:xfrm>
            <a:off x="838200" y="47244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To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μπορεί να εμφανίζεται στο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ή στο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</a:p>
        </p:txBody>
      </p:sp>
      <p:sp>
        <p:nvSpPr>
          <p:cNvPr id="46089" name="Text Box 6"/>
          <p:cNvSpPr txBox="1">
            <a:spLocks noChangeArrowheads="1"/>
          </p:cNvSpPr>
          <p:nvPr/>
        </p:nvSpPr>
        <p:spPr bwMode="auto">
          <a:xfrm>
            <a:off x="539750" y="5516563"/>
            <a:ext cx="7994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μεταβλητές πλειάδων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FROM)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ιδιαίτερα χρήσιμες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6672A9-D11B-4164-949C-24A53BCDC436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47110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2538413" y="2263775"/>
            <a:ext cx="4550141" cy="224676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[DISTINCT] </a:t>
            </a:r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aseline="-25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4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aseline="-250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eaLnBrk="0" hangingPunct="0"/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endParaRPr lang="el-GR" sz="2400" baseline="-250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LIMIT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k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8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31D882-1714-4B1A-A0C2-205D33187117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1576388" y="17637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781050" y="2946400"/>
            <a:ext cx="755015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Τρία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συστατικά που αρέσουν σε φοιτητές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αρέσει σε δύο τουλάχιστον φοιτητές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11661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Πράξεις Συνόλου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89028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D59984-05DB-4D3B-AE77-21AF1C2DECA1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49158" name="Text Box 4"/>
          <p:cNvSpPr txBox="1">
            <a:spLocks noChangeArrowheads="1"/>
          </p:cNvSpPr>
          <p:nvPr/>
        </p:nvSpPr>
        <p:spPr bwMode="auto">
          <a:xfrm>
            <a:off x="865188" y="2217738"/>
            <a:ext cx="6923087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Πράξεις: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ένωση)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(τομή)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(διαφορά)</a:t>
            </a:r>
          </a:p>
          <a:p>
            <a:pPr algn="just" eaLnBrk="0" hangingPunct="0">
              <a:buFontTx/>
              <a:buChar char="•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εφαρμόζονται σε συμβατές σχέσεις.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Συνόλου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7CA1D4-D0DF-41D1-A3ED-5EB6D5B0F8FB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50183" name="Text Box 4"/>
          <p:cNvSpPr txBox="1">
            <a:spLocks noChangeArrowheads="1"/>
          </p:cNvSpPr>
          <p:nvPr/>
        </p:nvSpPr>
        <p:spPr bwMode="auto">
          <a:xfrm>
            <a:off x="1526320" y="1655885"/>
            <a:ext cx="5957887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</a:t>
            </a:r>
            <a:endParaRPr lang="el-GR" sz="2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)</a:t>
            </a:r>
          </a:p>
          <a:p>
            <a:pPr eaLnBrk="0" hangingPunct="0"/>
            <a:endParaRPr lang="el-GR" sz="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UNION/INTERSECT/SELECT</a:t>
            </a:r>
            <a:endParaRPr lang="el-GR" sz="28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endParaRPr lang="el-GR" sz="2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Γενική Σύνταξη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198F2F-4A19-43DC-BE3C-E3900225A13D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2195513" y="3644900"/>
            <a:ext cx="41100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349250" y="3052763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των ηθοποιών που έπαιξαν σε ταινίες του 2006 και του 2007</a:t>
            </a:r>
          </a:p>
        </p:txBody>
      </p:sp>
      <p:sp>
        <p:nvSpPr>
          <p:cNvPr id="51209" name="Text Box 7"/>
          <p:cNvSpPr txBox="1">
            <a:spLocks noChangeArrowheads="1"/>
          </p:cNvSpPr>
          <p:nvPr/>
        </p:nvSpPr>
        <p:spPr bwMode="auto">
          <a:xfrm>
            <a:off x="496888" y="1701801"/>
            <a:ext cx="5675312" cy="85561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Τομή - 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92788C-731A-4028-95DA-E2F6A6BF4379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52230" name="Text Box 3"/>
          <p:cNvSpPr txBox="1">
            <a:spLocks noChangeArrowheads="1"/>
          </p:cNvSpPr>
          <p:nvPr/>
        </p:nvSpPr>
        <p:spPr bwMode="auto">
          <a:xfrm>
            <a:off x="700088" y="2501900"/>
            <a:ext cx="76327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Απαλοιφή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διπλών εμφανίσεων, </a:t>
            </a:r>
            <a:endParaRPr lang="el-GR" sz="2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εκτός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χρησιμοποιηθεί το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 ALL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Τομή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EAC466-6257-49B0-94A8-DEFC6AA92082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1187450" y="3213100"/>
            <a:ext cx="411003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539750" y="1989138"/>
            <a:ext cx="6551613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4805363" y="3581400"/>
            <a:ext cx="3455987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Αντίστοιχα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 ALL</a:t>
            </a:r>
            <a:endParaRPr lang="en-US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Βασική Δομή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Ερώτησης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17AF73-AEBE-4243-BB19-EE7BF6686573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1187450" y="3213100"/>
            <a:ext cx="411003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Διαφορά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15950" y="1697038"/>
            <a:ext cx="6551613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805363" y="3581400"/>
            <a:ext cx="3455987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Αντίστοιχα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 ALL</a:t>
            </a:r>
            <a:endParaRPr lang="en-US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497248"/>
            <a:ext cx="4572000" cy="2156488"/>
          </a:xfrm>
          <a:prstGeom prst="rect">
            <a:avLst/>
          </a:prstGeom>
        </p:spPr>
        <p:txBody>
          <a:bodyPr>
            <a:spAutoFit/>
          </a:bodyPr>
          <a:lstStyle/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FROM BAG1)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UNION ALL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a typeface="Calibri" panose="020F0502020204030204" pitchFamily="34" charset="0"/>
              </a:rPr>
              <a:t> FROM BAG2);</a:t>
            </a:r>
            <a:endParaRPr lang="el-G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1846" y="3943264"/>
            <a:ext cx="2487975" cy="125631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200" y="4038146"/>
            <a:ext cx="4572000" cy="2156488"/>
          </a:xfrm>
          <a:prstGeom prst="rect">
            <a:avLst/>
          </a:prstGeom>
        </p:spPr>
        <p:txBody>
          <a:bodyPr>
            <a:spAutoFit/>
          </a:bodyPr>
          <a:lstStyle/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FROM BAG1)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INTERSECT ALL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a typeface="Calibri" panose="020F0502020204030204" pitchFamily="34" charset="0"/>
              </a:rPr>
              <a:t> FROM BAG2);</a:t>
            </a:r>
            <a:endParaRPr lang="el-GR" dirty="0"/>
          </a:p>
        </p:txBody>
      </p:sp>
      <p:sp>
        <p:nvSpPr>
          <p:cNvPr id="10" name="Rectangle 9"/>
          <p:cNvSpPr/>
          <p:nvPr/>
        </p:nvSpPr>
        <p:spPr>
          <a:xfrm>
            <a:off x="3256573" y="1498488"/>
            <a:ext cx="3296627" cy="2156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FROM BAG1)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EXCEPT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a typeface="Calibri" panose="020F0502020204030204" pitchFamily="34" charset="0"/>
              </a:rPr>
              <a:t> FROM BAG2);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88609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15123F-2BE6-4579-9C0E-F1D0F2E3C441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55304" name="Text Box 5"/>
          <p:cNvSpPr txBox="1">
            <a:spLocks noChangeArrowheads="1"/>
          </p:cNvSpPr>
          <p:nvPr/>
        </p:nvSpPr>
        <p:spPr bwMode="auto">
          <a:xfrm>
            <a:off x="619125" y="3755981"/>
            <a:ext cx="790575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Ηθοποιούς που δεν έπαιξαν σε έγχρωμη ταινία 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(τίτλο) με τον ίδιο τίτλο που γυρίστηκαν το 2005 και το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2006 (δώστε δυο ερωτήσεις μια με πράξη συνόλου και μια χωρίς)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04851" y="2159000"/>
            <a:ext cx="5861050" cy="85561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5E6F95-266C-4D5F-9642-FF3918CA0806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468313" y="1573213"/>
            <a:ext cx="8305800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Πράξεις: </a:t>
            </a:r>
          </a:p>
          <a:p>
            <a:pPr algn="just" eaLnBrk="0" hangingPunct="0"/>
            <a:endParaRPr lang="el-GR" sz="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endParaRPr lang="el-GR" sz="1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1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minus)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endParaRPr lang="el-GR" sz="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εφαρμόζονται σε </a:t>
            </a:r>
            <a:r>
              <a:rPr lang="el-GR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συμβατές</a:t>
            </a: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σχέσεις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ΠΡΟΣΟΧΗ: πρακτικά τα ΙΔΙΑ ΓΝΩΡΙΣΜΑΤΑ (ίδιο αριθμό και τύπο γνωρισμάτων) στα δύο </a:t>
            </a:r>
            <a:r>
              <a:rPr lang="en-US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select)</a:t>
            </a:r>
            <a:endParaRPr lang="el-GR" sz="1800" b="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250825" y="38608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Σύνταξη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217908" y="5375307"/>
            <a:ext cx="870818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Απαλοιφή διπλών εμφανίσεων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εκτός αν χρησιμοποιηθεί το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UNION/INTERSECT/EXCEPT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 </a:t>
            </a:r>
            <a:endParaRPr lang="el-GR" sz="1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292100" y="4543933"/>
            <a:ext cx="8017361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(SELECT-FROM-WHERE)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UNION/INTERSECT/EXCEPT </a:t>
            </a:r>
            <a:r>
              <a:rPr lang="en-US" sz="2000" b="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(SELECT-FROM-WHERE)</a:t>
            </a:r>
            <a:endParaRPr lang="el-GR" sz="2000" b="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Υποερωτήσεις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AC70CC-8E3A-4C4C-9DCE-0A3925B6B47B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704494" y="2205718"/>
            <a:ext cx="7467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επιτρέπει το φώλιασμα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ερωτήσεων.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 μια έκφραση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SFW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χρησιμοποιείται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μια άλλη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SFW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συνθήκη στο </a:t>
            </a:r>
            <a:r>
              <a:rPr lang="en-US" sz="24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Υποερωτήσεις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41B18A-9EC4-4745-BD7A-B348BE846599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755650" y="1484313"/>
            <a:ext cx="3736920" cy="237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&lt;τελεστής&gt;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63495" name="Text Box 4"/>
          <p:cNvSpPr txBox="1">
            <a:spLocks noChangeArrowheads="1"/>
          </p:cNvSpPr>
          <p:nvPr/>
        </p:nvSpPr>
        <p:spPr bwMode="auto">
          <a:xfrm>
            <a:off x="179388" y="4581525"/>
            <a:ext cx="8856662" cy="8302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εσωτερική (φωλιασμένη)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υπολογίζεται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γραμμή (πλειάδα) της εξωτερικής ερώτησης</a:t>
            </a: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4818063" y="2349500"/>
            <a:ext cx="282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</a:p>
        </p:txBody>
      </p:sp>
      <p:sp>
        <p:nvSpPr>
          <p:cNvPr id="59401" name="Line 6"/>
          <p:cNvSpPr>
            <a:spLocks noChangeShapeType="1"/>
          </p:cNvSpPr>
          <p:nvPr/>
        </p:nvSpPr>
        <p:spPr bwMode="auto">
          <a:xfrm flipH="1">
            <a:off x="4932363" y="2781300"/>
            <a:ext cx="64770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59402" name="Text Box 7"/>
          <p:cNvSpPr txBox="1">
            <a:spLocks noChangeArrowheads="1"/>
          </p:cNvSpPr>
          <p:nvPr/>
        </p:nvSpPr>
        <p:spPr bwMode="auto">
          <a:xfrm>
            <a:off x="1403350" y="5661025"/>
            <a:ext cx="6769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 συνέχεια θα δούμε τι μπορεί να είναι ο </a:t>
            </a:r>
            <a:r>
              <a:rPr lang="el-GR" sz="20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τελεστής</a:t>
            </a:r>
          </a:p>
        </p:txBody>
      </p:sp>
      <p:sp>
        <p:nvSpPr>
          <p:cNvPr id="59403" name="Rectangle 8"/>
          <p:cNvSpPr>
            <a:spLocks noChangeArrowheads="1"/>
          </p:cNvSpPr>
          <p:nvPr/>
        </p:nvSpPr>
        <p:spPr bwMode="auto">
          <a:xfrm>
            <a:off x="2555875" y="2679700"/>
            <a:ext cx="2303463" cy="1368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826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Σύνταξη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8CE58-741E-40E3-8547-1D9849B5A26B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323850" y="1679575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Ελέγχει αν μια </a:t>
            </a:r>
            <a:r>
              <a:rPr lang="el-GR" sz="24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ανήκει (δεν ανήκει)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ένα σύνολο από πλειάδες που  έχουν προκύψει από μια έκφραση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SFW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1254060" y="2772509"/>
            <a:ext cx="4177747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 (NOT IN)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FROM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5859463" y="5059363"/>
            <a:ext cx="21923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T: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704E97-D929-46FB-B6F2-E5D9D2A4DA1B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61445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682999" y="4914900"/>
            <a:ext cx="1897063" cy="7461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304800" y="2997200"/>
            <a:ext cx="830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Τα ονόματα όλων των ηθοποιών που δεν </a:t>
            </a:r>
            <a:r>
              <a:rPr lang="el-GR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έχουν παίξει σε ταινία</a:t>
            </a:r>
            <a:endParaRPr lang="el-GR" sz="20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1448" name="Text Box 5"/>
          <p:cNvSpPr txBox="1">
            <a:spLocks noChangeArrowheads="1"/>
          </p:cNvSpPr>
          <p:nvPr/>
        </p:nvSpPr>
        <p:spPr bwMode="auto">
          <a:xfrm>
            <a:off x="533400" y="3886200"/>
            <a:ext cx="83058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 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  <a:endParaRPr lang="en-US" sz="200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800" b="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</a:t>
            </a:r>
          </a:p>
        </p:txBody>
      </p:sp>
      <p:sp>
        <p:nvSpPr>
          <p:cNvPr id="61449" name="Text Box 6"/>
          <p:cNvSpPr txBox="1">
            <a:spLocks noChangeArrowheads="1"/>
          </p:cNvSpPr>
          <p:nvPr/>
        </p:nvSpPr>
        <p:spPr bwMode="auto">
          <a:xfrm>
            <a:off x="457200" y="1773238"/>
            <a:ext cx="6707188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F74EC2-1CF8-4135-B4F3-C5C10B20BD91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62469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348038" y="4941888"/>
            <a:ext cx="3962400" cy="990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322564" name="Text Box 4"/>
          <p:cNvSpPr txBox="1">
            <a:spLocks noChangeArrowheads="1"/>
          </p:cNvSpPr>
          <p:nvPr/>
        </p:nvSpPr>
        <p:spPr bwMode="auto">
          <a:xfrm>
            <a:off x="304800" y="2997200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Τα ονόματα όλων των ηθοποιών που έπαιξαν σε ασπρόμαυρη ταινία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533400" y="3886200"/>
            <a:ext cx="83058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 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Ταινία.Έτος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2473" name="Text Box 6"/>
          <p:cNvSpPr txBox="1">
            <a:spLocks noChangeArrowheads="1"/>
          </p:cNvSpPr>
          <p:nvPr/>
        </p:nvSpPr>
        <p:spPr bwMode="auto">
          <a:xfrm>
            <a:off x="457200" y="1773239"/>
            <a:ext cx="566420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985494-D49B-4DE7-85C1-A33E63485B5A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1447800" y="3352800"/>
            <a:ext cx="518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273414" name="Text Box 6"/>
          <p:cNvSpPr txBox="1">
            <a:spLocks noChangeArrowheads="1"/>
          </p:cNvSpPr>
          <p:nvPr/>
        </p:nvSpPr>
        <p:spPr bwMode="auto">
          <a:xfrm>
            <a:off x="825500" y="19812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βασική δομή μιας ερώτησης σε SQL έχει την εξής μορφή:</a:t>
            </a:r>
          </a:p>
        </p:txBody>
      </p:sp>
      <p:sp>
        <p:nvSpPr>
          <p:cNvPr id="273415" name="Text Box 7"/>
          <p:cNvSpPr txBox="1">
            <a:spLocks noChangeArrowheads="1"/>
          </p:cNvSpPr>
          <p:nvPr/>
        </p:nvSpPr>
        <p:spPr bwMode="auto">
          <a:xfrm>
            <a:off x="406400" y="5143500"/>
            <a:ext cx="80645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Ισοδύναμο του: π 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32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32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114800" y="3530600"/>
            <a:ext cx="3149600" cy="431800"/>
            <a:chOff x="2592" y="2592"/>
            <a:chExt cx="2112" cy="240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976" y="2592"/>
              <a:ext cx="1728" cy="240"/>
              <a:chOff x="3120" y="2736"/>
              <a:chExt cx="1728" cy="240"/>
            </a:xfrm>
          </p:grpSpPr>
          <p:sp>
            <p:nvSpPr>
              <p:cNvPr id="9239" name="Rectangle 10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1296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40" name="Text Box 11"/>
              <p:cNvSpPr txBox="1">
                <a:spLocks noChangeArrowheads="1"/>
              </p:cNvSpPr>
              <p:nvPr/>
            </p:nvSpPr>
            <p:spPr bwMode="auto">
              <a:xfrm>
                <a:off x="3120" y="2736"/>
                <a:ext cx="17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σχέσεων</a:t>
                </a:r>
              </a:p>
            </p:txBody>
          </p:sp>
        </p:grpSp>
        <p:sp>
          <p:nvSpPr>
            <p:cNvPr id="9238" name="Line 12"/>
            <p:cNvSpPr>
              <a:spLocks noChangeShapeType="1"/>
            </p:cNvSpPr>
            <p:nvPr/>
          </p:nvSpPr>
          <p:spPr bwMode="auto">
            <a:xfrm flipH="1">
              <a:off x="2592" y="2688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733800" y="2819400"/>
            <a:ext cx="2806700" cy="762000"/>
            <a:chOff x="2208" y="2112"/>
            <a:chExt cx="1768" cy="480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2208" y="2112"/>
              <a:ext cx="1768" cy="257"/>
              <a:chOff x="2400" y="2239"/>
              <a:chExt cx="1768" cy="257"/>
            </a:xfrm>
          </p:grpSpPr>
          <p:sp>
            <p:nvSpPr>
              <p:cNvPr id="9235" name="Text Box 15"/>
              <p:cNvSpPr txBox="1">
                <a:spLocks noChangeArrowheads="1"/>
              </p:cNvSpPr>
              <p:nvPr/>
            </p:nvSpPr>
            <p:spPr bwMode="auto">
              <a:xfrm>
                <a:off x="2400" y="2239"/>
                <a:ext cx="17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γνωρισμάτων</a:t>
                </a:r>
              </a:p>
            </p:txBody>
          </p:sp>
          <p:sp>
            <p:nvSpPr>
              <p:cNvPr id="9236" name="Rectangle 16"/>
              <p:cNvSpPr>
                <a:spLocks noChangeArrowheads="1"/>
              </p:cNvSpPr>
              <p:nvPr/>
            </p:nvSpPr>
            <p:spPr bwMode="auto">
              <a:xfrm>
                <a:off x="2400" y="2256"/>
                <a:ext cx="1584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4" name="Line 17"/>
            <p:cNvSpPr>
              <a:spLocks noChangeShapeType="1"/>
            </p:cNvSpPr>
            <p:nvPr/>
          </p:nvSpPr>
          <p:spPr bwMode="auto">
            <a:xfrm flipH="1">
              <a:off x="2352" y="240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3200400" y="4191000"/>
            <a:ext cx="3441700" cy="431800"/>
            <a:chOff x="1968" y="2928"/>
            <a:chExt cx="2112" cy="288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784" y="2928"/>
              <a:ext cx="1296" cy="288"/>
              <a:chOff x="3984" y="3168"/>
              <a:chExt cx="1296" cy="288"/>
            </a:xfrm>
          </p:grpSpPr>
          <p:sp>
            <p:nvSpPr>
              <p:cNvPr id="9231" name="Text Box 20"/>
              <p:cNvSpPr txBox="1">
                <a:spLocks noChangeArrowheads="1"/>
              </p:cNvSpPr>
              <p:nvPr/>
            </p:nvSpPr>
            <p:spPr bwMode="auto">
              <a:xfrm>
                <a:off x="4032" y="3168"/>
                <a:ext cx="12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/>
                  <a:t>συνθήκη</a:t>
                </a:r>
              </a:p>
            </p:txBody>
          </p:sp>
          <p:sp>
            <p:nvSpPr>
              <p:cNvPr id="9232" name="Rectangle 21"/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72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0" name="Line 22"/>
            <p:cNvSpPr>
              <a:spLocks noChangeShapeType="1"/>
            </p:cNvSpPr>
            <p:nvPr/>
          </p:nvSpPr>
          <p:spPr bwMode="auto">
            <a:xfrm flipH="1">
              <a:off x="1968" y="30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2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3" grpId="0" autoUpdateAnimBg="0"/>
      <p:bldP spid="273414" grpId="0" autoUpdateAnimBg="0"/>
      <p:bldP spid="273415" grpId="0" animBg="1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B08080-A8A6-4672-822C-753CAF04EA31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sp>
        <p:nvSpPr>
          <p:cNvPr id="63493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124200" y="4116673"/>
            <a:ext cx="3370262" cy="10493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572420" name="Text Box 4"/>
          <p:cNvSpPr txBox="1">
            <a:spLocks noChangeArrowheads="1"/>
          </p:cNvSpPr>
          <p:nvPr/>
        </p:nvSpPr>
        <p:spPr bwMode="auto">
          <a:xfrm>
            <a:off x="359569" y="2141635"/>
            <a:ext cx="84248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Τον τίτλο όλων των ταινιών με διάρκεια πάνω από 100 λεπτά για τις οποίες υπάρχει ταινία με το ίδιο τίτλο και διάρκεια μικρότερη από 60 </a:t>
            </a:r>
            <a:r>
              <a:rPr lang="el-GR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λεπτά</a:t>
            </a:r>
            <a:r>
              <a:rPr lang="en-US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5" name="Text Box 5"/>
          <p:cNvSpPr txBox="1">
            <a:spLocks noChangeArrowheads="1"/>
          </p:cNvSpPr>
          <p:nvPr/>
        </p:nvSpPr>
        <p:spPr bwMode="auto">
          <a:xfrm>
            <a:off x="664369" y="2943267"/>
            <a:ext cx="8305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 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100 </a:t>
            </a:r>
          </a:p>
          <a:p>
            <a:pPr eaLnBrk="0" hangingPunct="0"/>
            <a:r>
              <a:rPr lang="el-GR" sz="2000" dirty="0">
                <a:solidFill>
                  <a:srgbClr val="FF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&lt; 60)</a:t>
            </a:r>
          </a:p>
        </p:txBody>
      </p:sp>
      <p:sp>
        <p:nvSpPr>
          <p:cNvPr id="63496" name="Text Box 6"/>
          <p:cNvSpPr txBox="1">
            <a:spLocks noChangeArrowheads="1"/>
          </p:cNvSpPr>
          <p:nvPr/>
        </p:nvSpPr>
        <p:spPr bwMode="auto">
          <a:xfrm>
            <a:off x="457200" y="1187464"/>
            <a:ext cx="6707187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63498" name="TextBox 9"/>
          <p:cNvSpPr txBox="1">
            <a:spLocks noChangeArrowheads="1"/>
          </p:cNvSpPr>
          <p:nvPr/>
        </p:nvSpPr>
        <p:spPr bwMode="auto">
          <a:xfrm>
            <a:off x="292100" y="5376736"/>
            <a:ext cx="8137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Η ίδια ερώτηση με πράξη συνόλου και με συνένωση</a:t>
            </a:r>
          </a:p>
        </p:txBody>
      </p:sp>
      <p:sp>
        <p:nvSpPr>
          <p:cNvPr id="1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2100" y="5720447"/>
            <a:ext cx="8753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Τροποποίηση της ερώτησης με το </a:t>
            </a:r>
            <a:r>
              <a:rPr lang="en-US" dirty="0" smtClean="0"/>
              <a:t>IN </a:t>
            </a:r>
            <a:r>
              <a:rPr lang="el-GR" dirty="0" smtClean="0"/>
              <a:t>ώστε η ταινία με διάρκεια &lt; 60 να είναι διαφορετικού είδους</a:t>
            </a:r>
            <a:endParaRPr 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20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F41C4-217F-419D-A97D-E45C54D58C9F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68313" y="2420938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και με </a:t>
            </a:r>
            <a:r>
              <a:rPr lang="el-GR" sz="2400" b="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enumerated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σύνολα</a:t>
            </a:r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468313" y="3357563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δεν γυρίστηκαν το 2006 και το 2007.</a:t>
            </a: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539750" y="4365625"/>
            <a:ext cx="830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IN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(2006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2007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FF34C4-718C-40AA-BB36-A226A96C3F92}" type="slidenum">
              <a:rPr lang="el-GR" altLang="en-US" smtClean="0"/>
              <a:pPr/>
              <a:t>62</a:t>
            </a:fld>
            <a:endParaRPr lang="el-GR" altLang="en-US" smtClean="0"/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292100" y="152400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τελεστής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any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some)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έχει τη σημασία του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ένα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από ένα σύνολο</a:t>
            </a:r>
          </a:p>
        </p:txBody>
      </p:sp>
      <p:sp>
        <p:nvSpPr>
          <p:cNvPr id="65544" name="Rectangle 7"/>
          <p:cNvSpPr>
            <a:spLocks noChangeArrowheads="1"/>
          </p:cNvSpPr>
          <p:nvPr/>
        </p:nvSpPr>
        <p:spPr bwMode="auto">
          <a:xfrm>
            <a:off x="1136650" y="2476500"/>
            <a:ext cx="3785011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ANY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65545" name="Text Box 8"/>
          <p:cNvSpPr txBox="1">
            <a:spLocks noChangeArrowheads="1"/>
          </p:cNvSpPr>
          <p:nvPr/>
        </p:nvSpPr>
        <p:spPr bwMode="auto">
          <a:xfrm>
            <a:off x="5795963" y="4437062"/>
            <a:ext cx="1824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Σύγκριση με (τιμές) Συνόλου: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any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20DAEE-A0F6-41DC-81AC-475D6DDD1821}" type="slidenum">
              <a:rPr lang="el-GR" altLang="en-US" smtClean="0"/>
              <a:pPr/>
              <a:t>63</a:t>
            </a:fld>
            <a:endParaRPr lang="el-GR" altLang="en-US" smtClean="0"/>
          </a:p>
        </p:txBody>
      </p:sp>
      <p:sp>
        <p:nvSpPr>
          <p:cNvPr id="66567" name="Text Box 5"/>
          <p:cNvSpPr txBox="1">
            <a:spLocks noChangeArrowheads="1"/>
          </p:cNvSpPr>
          <p:nvPr/>
        </p:nvSpPr>
        <p:spPr bwMode="auto">
          <a:xfrm>
            <a:off x="463550" y="2466975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γυρίστηκαν αργότερα από τουλάχιστον μια ασπρόμαυρη ταινία</a:t>
            </a:r>
          </a:p>
        </p:txBody>
      </p:sp>
      <p:sp>
        <p:nvSpPr>
          <p:cNvPr id="66568" name="Text Box 6"/>
          <p:cNvSpPr txBox="1">
            <a:spLocks noChangeArrowheads="1"/>
          </p:cNvSpPr>
          <p:nvPr/>
        </p:nvSpPr>
        <p:spPr bwMode="auto">
          <a:xfrm>
            <a:off x="539750" y="3789363"/>
            <a:ext cx="8305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ANY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any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193364-AD0D-4AAA-BC94-2D30A40F213D}" type="slidenum">
              <a:rPr lang="el-GR" altLang="en-US" smtClean="0"/>
              <a:pPr/>
              <a:t>64</a:t>
            </a:fld>
            <a:endParaRPr lang="el-GR" altLang="en-US" smtClean="0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219200" y="2286000"/>
            <a:ext cx="56388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ANY (SOME)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ANY (SOME)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ANY (SOME)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ANY (SOME)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ANY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(όχι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any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146C4A-1C77-4E5E-8958-2F1A18236E7F}" type="slidenum">
              <a:rPr lang="el-GR" altLang="en-US" smtClean="0"/>
              <a:pPr/>
              <a:t>65</a:t>
            </a:fld>
            <a:endParaRPr lang="el-GR" altLang="en-US" smtClean="0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τελεστής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 smtClean="0">
                <a:solidFill>
                  <a:srgbClr val="FF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έχει τη σημασία από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όλα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στοιχεία ενός συνόλου   </a:t>
            </a:r>
          </a:p>
        </p:txBody>
      </p:sp>
      <p:sp>
        <p:nvSpPr>
          <p:cNvPr id="68615" name="Text Box 6"/>
          <p:cNvSpPr txBox="1">
            <a:spLocks noChangeArrowheads="1"/>
          </p:cNvSpPr>
          <p:nvPr/>
        </p:nvSpPr>
        <p:spPr bwMode="auto">
          <a:xfrm>
            <a:off x="457200" y="3222625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γυρίστηκαν αργότερα από όλες τις ασπρόμαυρες ταινίες</a:t>
            </a:r>
          </a:p>
        </p:txBody>
      </p:sp>
      <p:sp>
        <p:nvSpPr>
          <p:cNvPr id="68616" name="Text Box 7"/>
          <p:cNvSpPr txBox="1">
            <a:spLocks noChangeArrowheads="1"/>
          </p:cNvSpPr>
          <p:nvPr/>
        </p:nvSpPr>
        <p:spPr bwMode="auto">
          <a:xfrm>
            <a:off x="468313" y="4365625"/>
            <a:ext cx="8305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n-US" sz="20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Σύγκριση με Σύνολο: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D0E237-B825-4C31-80A0-9F7BC2C6F13E}" type="slidenum">
              <a:rPr lang="el-GR" altLang="en-US" smtClean="0"/>
              <a:pPr/>
              <a:t>66</a:t>
            </a:fld>
            <a:endParaRPr lang="el-GR" altLang="en-US" smtClean="0"/>
          </a:p>
        </p:txBody>
      </p:sp>
      <p:sp>
        <p:nvSpPr>
          <p:cNvPr id="69637" name="Text Box 3"/>
          <p:cNvSpPr txBox="1">
            <a:spLocks noChangeArrowheads="1"/>
          </p:cNvSpPr>
          <p:nvPr/>
        </p:nvSpPr>
        <p:spPr bwMode="auto">
          <a:xfrm>
            <a:off x="395288" y="32131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</a:t>
            </a:r>
            <a:r>
              <a:rPr lang="en-US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Τι υπολογίζει το παρακάτω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38" name="Text Box 4"/>
          <p:cNvSpPr txBox="1">
            <a:spLocks noChangeArrowheads="1"/>
          </p:cNvSpPr>
          <p:nvPr/>
        </p:nvSpPr>
        <p:spPr bwMode="auto">
          <a:xfrm>
            <a:off x="250825" y="3789363"/>
            <a:ext cx="8686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 </a:t>
            </a:r>
            <a:r>
              <a:rPr lang="el-GR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                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FROM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Ηθοποιός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	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Μανταλένα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</a:t>
            </a:r>
          </a:p>
        </p:txBody>
      </p:sp>
      <p:sp>
        <p:nvSpPr>
          <p:cNvPr id="69639" name="Text Box 5"/>
          <p:cNvSpPr txBox="1">
            <a:spLocks noChangeArrowheads="1"/>
          </p:cNvSpPr>
          <p:nvPr/>
        </p:nvSpPr>
        <p:spPr bwMode="auto">
          <a:xfrm>
            <a:off x="395288" y="1916113"/>
            <a:ext cx="76327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FC1FC0-BF3F-41DB-809C-B368C1505CA2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119554" y="1875692"/>
            <a:ext cx="55626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5CE3-3C2A-4282-A7F9-7C233CB23C44}" type="slidenum">
              <a:rPr lang="el-GR" altLang="en-US" smtClean="0"/>
              <a:pPr/>
              <a:t>68</a:t>
            </a:fld>
            <a:endParaRPr lang="el-GR" altLang="en-US" smtClean="0"/>
          </a:p>
        </p:txBody>
      </p:sp>
      <p:sp>
        <p:nvSpPr>
          <p:cNvPr id="71687" name="Rectangle 4"/>
          <p:cNvSpPr>
            <a:spLocks noChangeArrowheads="1"/>
          </p:cNvSpPr>
          <p:nvPr/>
        </p:nvSpPr>
        <p:spPr bwMode="auto">
          <a:xfrm>
            <a:off x="1250950" y="3221038"/>
            <a:ext cx="5052986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 (NOT EXISTS)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    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    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71688" name="Text Box 6"/>
          <p:cNvSpPr txBox="1">
            <a:spLocks noChangeArrowheads="1"/>
          </p:cNvSpPr>
          <p:nvPr/>
        </p:nvSpPr>
        <p:spPr bwMode="auto">
          <a:xfrm>
            <a:off x="225425" y="1793875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Έλεγχος για άδεια σχέση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4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 (NOT EXISTS)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επιστρέφει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υποερώτηση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δεν είναι κενή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κενή)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E3501F-7FD0-4E58-8233-2ADDF79779E7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72709" name="Text Box 4"/>
          <p:cNvSpPr txBox="1">
            <a:spLocks noChangeArrowheads="1"/>
          </p:cNvSpPr>
          <p:nvPr/>
        </p:nvSpPr>
        <p:spPr bwMode="auto">
          <a:xfrm>
            <a:off x="533400" y="1815306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</a:t>
            </a:r>
            <a:r>
              <a:rPr lang="en-US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ασπρόμαυρες ταινίες με τουλάχιστον ένα ηθοποιό</a:t>
            </a:r>
          </a:p>
        </p:txBody>
      </p:sp>
      <p:sp>
        <p:nvSpPr>
          <p:cNvPr id="72710" name="Text Box 5"/>
          <p:cNvSpPr txBox="1">
            <a:spLocks noChangeArrowheads="1"/>
          </p:cNvSpPr>
          <p:nvPr/>
        </p:nvSpPr>
        <p:spPr bwMode="auto">
          <a:xfrm>
            <a:off x="533400" y="2997200"/>
            <a:ext cx="8610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Τ.Τίτλος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Τ.Έτος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Τ.είδος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 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* 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400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.Τίτλος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400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.Έτος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27016-7261-491D-A1F6-3C2E6C7147E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4436" name="Text Box 4"/>
          <p:cNvSpPr txBox="1">
            <a:spLocks noChangeArrowheads="1"/>
          </p:cNvSpPr>
          <p:nvPr/>
        </p:nvSpPr>
        <p:spPr bwMode="auto">
          <a:xfrm>
            <a:off x="622300" y="3543300"/>
            <a:ext cx="7696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αντιστοιχεί στην πράξη της 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προβολής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της σχεσιακής άλγεβρας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Ποια γνωρίσματα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θέλουμε να υπάρχουν στο αποτέλεσμα της ερώτησης.</a:t>
            </a:r>
          </a:p>
        </p:txBody>
      </p:sp>
      <p:sp>
        <p:nvSpPr>
          <p:cNvPr id="274437" name="Text Box 5"/>
          <p:cNvSpPr txBox="1">
            <a:spLocks noChangeArrowheads="1"/>
          </p:cNvSpPr>
          <p:nvPr/>
        </p:nvSpPr>
        <p:spPr bwMode="auto">
          <a:xfrm>
            <a:off x="723900" y="1638300"/>
            <a:ext cx="365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Α1, Α2, .., 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274438" name="Text Box 6"/>
          <p:cNvSpPr txBox="1">
            <a:spLocks noChangeArrowheads="1"/>
          </p:cNvSpPr>
          <p:nvPr/>
        </p:nvSpPr>
        <p:spPr bwMode="auto">
          <a:xfrm>
            <a:off x="4643438" y="2205038"/>
            <a:ext cx="4105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921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6" grpId="0" autoUpdateAnimBg="0"/>
      <p:bldP spid="274437" grpId="0" autoUpdateAnimBg="0"/>
      <p:bldP spid="274438" grpId="0" animBg="1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EF2AF9-4588-4D74-8725-BDA3AD34A9AB}" type="slidenum">
              <a:rPr lang="el-GR" altLang="en-US" smtClean="0"/>
              <a:pPr/>
              <a:t>70</a:t>
            </a:fld>
            <a:endParaRPr lang="el-GR" altLang="en-US" smtClean="0"/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292100" y="2492375"/>
            <a:ext cx="84820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 EXISTS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να χρησιμοποιηθεί για έλεγχο αν 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σχέση A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τη σχέση B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σχέση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υπερσυνόλου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/υποσυνόλου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3735" name="Text Box 4"/>
          <p:cNvSpPr txBox="1">
            <a:spLocks noChangeArrowheads="1"/>
          </p:cNvSpPr>
          <p:nvPr/>
        </p:nvSpPr>
        <p:spPr bwMode="auto">
          <a:xfrm>
            <a:off x="1014413" y="4035425"/>
            <a:ext cx="6199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 EXISTS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(Β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Α)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/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True if and only if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A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 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B</a:t>
            </a:r>
            <a:endParaRPr lang="el-GR" sz="2400" b="0" i="1" dirty="0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63D560-CD47-422A-BBB8-371EFEC9DE6A}" type="slidenum">
              <a:rPr lang="el-GR" altLang="en-US" smtClean="0"/>
              <a:pPr/>
              <a:t>71</a:t>
            </a:fld>
            <a:endParaRPr lang="el-GR" altLang="en-US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755650" y="2205038"/>
            <a:ext cx="7561263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Πως μπορεί να χρησιμοποιηθεί για να υπολογίσουμε τη «διαίρεση»;</a:t>
            </a: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 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7A6D83-AFCF-47C9-8920-7F0572B54203}" type="slidenum">
              <a:rPr lang="el-GR" altLang="en-US" smtClean="0"/>
              <a:pPr/>
              <a:t>72</a:t>
            </a:fld>
            <a:endParaRPr lang="el-GR" altLang="en-US" dirty="0" smtClean="0"/>
          </a:p>
        </p:txBody>
      </p:sp>
      <p:sp>
        <p:nvSpPr>
          <p:cNvPr id="76805" name="Text Box 3"/>
          <p:cNvSpPr txBox="1">
            <a:spLocks noChangeArrowheads="1"/>
          </p:cNvSpPr>
          <p:nvPr/>
        </p:nvSpPr>
        <p:spPr bwMode="auto">
          <a:xfrm>
            <a:off x="227013" y="2408238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 που έχουν παίξει σε </a:t>
            </a:r>
            <a:r>
              <a:rPr lang="el-GR" sz="160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που έχει παίξει ο </a:t>
            </a:r>
            <a:r>
              <a:rPr lang="en-US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6" name="Text Box 4"/>
          <p:cNvSpPr txBox="1">
            <a:spLocks noChangeArrowheads="1"/>
          </p:cNvSpPr>
          <p:nvPr/>
        </p:nvSpPr>
        <p:spPr bwMode="auto">
          <a:xfrm>
            <a:off x="457200" y="3505200"/>
            <a:ext cx="8305800" cy="262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S.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NOT EXISTS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FROM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WHERE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=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EXCEPT</a:t>
            </a:r>
            <a:endParaRPr lang="el-GR" sz="1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R 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WHERE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R.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= </a:t>
            </a:r>
            <a:r>
              <a:rPr lang="en-US" sz="2000" dirty="0" err="1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40325" y="2924175"/>
            <a:ext cx="2895600" cy="381000"/>
            <a:chOff x="3024" y="2160"/>
            <a:chExt cx="1824" cy="24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24" y="2160"/>
              <a:ext cx="1824" cy="240"/>
              <a:chOff x="2496" y="1920"/>
              <a:chExt cx="1824" cy="240"/>
            </a:xfrm>
          </p:grpSpPr>
          <p:sp>
            <p:nvSpPr>
              <p:cNvPr id="76819" name="Text Box 7"/>
              <p:cNvSpPr txBox="1">
                <a:spLocks noChangeArrowheads="1"/>
              </p:cNvSpPr>
              <p:nvPr/>
            </p:nvSpPr>
            <p:spPr bwMode="auto">
              <a:xfrm>
                <a:off x="2496" y="1920"/>
                <a:ext cx="182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 dirty="0" smtClean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NOT EXISTS </a:t>
                </a:r>
                <a:r>
                  <a:rPr lang="el-GR" sz="1600" b="0" dirty="0" smtClean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(Β </a:t>
                </a:r>
                <a:r>
                  <a:rPr lang="en-US" sz="1600" dirty="0" smtClean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EXCEPT</a:t>
                </a:r>
                <a:r>
                  <a:rPr lang="el-GR" sz="1600" b="0" dirty="0" smtClean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 </a:t>
                </a:r>
                <a:r>
                  <a:rPr lang="el-GR" sz="1600" b="0" dirty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Α)</a:t>
                </a:r>
              </a:p>
            </p:txBody>
          </p:sp>
          <p:sp>
            <p:nvSpPr>
              <p:cNvPr id="76820" name="Line 8"/>
              <p:cNvSpPr>
                <a:spLocks noChangeShapeType="1"/>
              </p:cNvSpPr>
              <p:nvPr/>
            </p:nvSpPr>
            <p:spPr bwMode="auto">
              <a:xfrm>
                <a:off x="2496" y="1920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6821" name="Line 9"/>
              <p:cNvSpPr>
                <a:spLocks noChangeShapeType="1"/>
              </p:cNvSpPr>
              <p:nvPr/>
            </p:nvSpPr>
            <p:spPr bwMode="auto">
              <a:xfrm>
                <a:off x="2496" y="2160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6822" name="Line 10"/>
              <p:cNvSpPr>
                <a:spLocks noChangeShapeType="1"/>
              </p:cNvSpPr>
              <p:nvPr/>
            </p:nvSpPr>
            <p:spPr bwMode="auto">
              <a:xfrm>
                <a:off x="2496" y="192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76818" name="Line 11"/>
            <p:cNvSpPr>
              <a:spLocks noChangeShapeType="1"/>
            </p:cNvSpPr>
            <p:nvPr/>
          </p:nvSpPr>
          <p:spPr bwMode="auto">
            <a:xfrm>
              <a:off x="4848" y="216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6808" name="Text Box 12"/>
          <p:cNvSpPr txBox="1">
            <a:spLocks noChangeArrowheads="1"/>
          </p:cNvSpPr>
          <p:nvPr/>
        </p:nvSpPr>
        <p:spPr bwMode="auto">
          <a:xfrm>
            <a:off x="406400" y="1455738"/>
            <a:ext cx="6562725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Διεύθυνση, Έτος-Γέννησης, Σύζυγος-Ηθοποιού) </a:t>
            </a:r>
          </a:p>
        </p:txBody>
      </p:sp>
      <p:sp>
        <p:nvSpPr>
          <p:cNvPr id="76809" name="Rectangle 13"/>
          <p:cNvSpPr>
            <a:spLocks noChangeArrowheads="1"/>
          </p:cNvSpPr>
          <p:nvPr/>
        </p:nvSpPr>
        <p:spPr bwMode="auto">
          <a:xfrm>
            <a:off x="2352003" y="4136594"/>
            <a:ext cx="4055819" cy="2076894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6810" name="Text Box 14"/>
          <p:cNvSpPr txBox="1">
            <a:spLocks noChangeArrowheads="1"/>
          </p:cNvSpPr>
          <p:nvPr/>
        </p:nvSpPr>
        <p:spPr bwMode="auto">
          <a:xfrm>
            <a:off x="6588125" y="4652963"/>
            <a:ext cx="1944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</a:t>
            </a:r>
            <a:r>
              <a:rPr lang="el-GR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πολογισμός για κάθε </a:t>
            </a:r>
            <a:r>
              <a:rPr lang="en-US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180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11" name="Line 15"/>
          <p:cNvSpPr>
            <a:spLocks noChangeShapeType="1"/>
          </p:cNvSpPr>
          <p:nvPr/>
        </p:nvSpPr>
        <p:spPr bwMode="auto">
          <a:xfrm flipV="1">
            <a:off x="6156325" y="5013325"/>
            <a:ext cx="360363" cy="439738"/>
          </a:xfrm>
          <a:prstGeom prst="line">
            <a:avLst/>
          </a:prstGeom>
          <a:noFill/>
          <a:ln w="9525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76812" name="Text Box 16"/>
          <p:cNvSpPr txBox="1">
            <a:spLocks noChangeArrowheads="1"/>
          </p:cNvSpPr>
          <p:nvPr/>
        </p:nvSpPr>
        <p:spPr bwMode="auto">
          <a:xfrm>
            <a:off x="227013" y="2744788"/>
            <a:ext cx="5589587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 οι ταινίες του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Α: όλες οι ταινίες του συγκεκριμένου ηθοποιού</a:t>
            </a:r>
          </a:p>
        </p:txBody>
      </p:sp>
      <p:sp>
        <p:nvSpPr>
          <p:cNvPr id="76813" name="Text Box 17"/>
          <p:cNvSpPr txBox="1">
            <a:spLocks noChangeArrowheads="1"/>
          </p:cNvSpPr>
          <p:nvPr/>
        </p:nvSpPr>
        <p:spPr bwMode="auto">
          <a:xfrm>
            <a:off x="6376988" y="5486400"/>
            <a:ext cx="2411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Τέτοιου είδους μεταβλητές δεν υπάρχουν στη σχεσιακή άλγεβρα</a:t>
            </a:r>
          </a:p>
        </p:txBody>
      </p:sp>
      <p:sp>
        <p:nvSpPr>
          <p:cNvPr id="76814" name="Text Box 18"/>
          <p:cNvSpPr txBox="1">
            <a:spLocks noChangeArrowheads="1"/>
          </p:cNvSpPr>
          <p:nvPr/>
        </p:nvSpPr>
        <p:spPr bwMode="auto">
          <a:xfrm>
            <a:off x="5364163" y="4221163"/>
            <a:ext cx="36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bg1">
                    <a:lumMod val="50000"/>
                  </a:schemeClr>
                </a:solidFill>
              </a:rPr>
              <a:t>B</a:t>
            </a:r>
            <a:endParaRPr lang="el-GR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815" name="Text Box 19"/>
          <p:cNvSpPr txBox="1">
            <a:spLocks noChangeArrowheads="1"/>
          </p:cNvSpPr>
          <p:nvPr/>
        </p:nvSpPr>
        <p:spPr bwMode="auto">
          <a:xfrm>
            <a:off x="5508625" y="5300663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A</a:t>
            </a:r>
            <a:endParaRPr lang="el-GR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Διαίρεσης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26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2C5F13-67C5-44E0-AD5D-747406DF1164}" type="slidenum">
              <a:rPr lang="el-GR" altLang="en-US" smtClean="0"/>
              <a:pPr/>
              <a:t>73</a:t>
            </a:fld>
            <a:endParaRPr lang="el-GR" altLang="en-US" smtClean="0"/>
          </a:p>
        </p:txBody>
      </p:sp>
      <p:sp>
        <p:nvSpPr>
          <p:cNvPr id="75782" name="Text Box 4"/>
          <p:cNvSpPr txBox="1">
            <a:spLocks noChangeArrowheads="1"/>
          </p:cNvSpPr>
          <p:nvPr/>
        </p:nvSpPr>
        <p:spPr bwMode="auto">
          <a:xfrm>
            <a:off x="400050" y="1620838"/>
            <a:ext cx="8497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</a:t>
            </a:r>
            <a:r>
              <a:rPr lang="el-GR" sz="2000" u="sng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όλα</a:t>
            </a:r>
            <a:r>
              <a:rPr lang="el-GR" sz="2000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συστατικά που αρέσουν στον Δημήτρη</a:t>
            </a:r>
          </a:p>
        </p:txBody>
      </p:sp>
      <p:sp>
        <p:nvSpPr>
          <p:cNvPr id="75783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000">
              <a:latin typeface="Times New Roman" pitchFamily="18" charset="0"/>
            </a:endParaRPr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569912" y="3209925"/>
            <a:ext cx="7824787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ΙΔΕΑ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τις πίτσες που τα συστατικά τους είναι υπερσύνολο των συστατικών που αρέσουν στο Δημήτρη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Α: Συστατικά πίτσας Π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Β: Συστατικά που αρέσουν στο Δημήτρη</a:t>
            </a:r>
          </a:p>
          <a:p>
            <a:pPr algn="ctr">
              <a:spcBef>
                <a:spcPct val="50000"/>
              </a:spcBef>
            </a:pPr>
            <a:r>
              <a:rPr lang="en-US" sz="2400" b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EXISTS (B EXCEPT </a:t>
            </a:r>
            <a:r>
              <a:rPr lang="en-US" sz="2400" b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A)</a:t>
            </a:r>
            <a:endParaRPr lang="el-GR" sz="2400" b="0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5785" name="Text Box 7"/>
          <p:cNvSpPr txBox="1">
            <a:spLocks noChangeArrowheads="1"/>
          </p:cNvSpPr>
          <p:nvPr/>
        </p:nvSpPr>
        <p:spPr bwMode="auto">
          <a:xfrm>
            <a:off x="1662113" y="2149475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Παράδειγμα: 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3CFEB-2BEF-4EB5-980F-23270E4B2537}" type="slidenum">
              <a:rPr lang="el-GR" altLang="en-US" smtClean="0"/>
              <a:pPr/>
              <a:t>74</a:t>
            </a:fld>
            <a:endParaRPr lang="el-GR" altLang="en-US" smtClean="0"/>
          </a:p>
        </p:txBody>
      </p:sp>
      <p:sp>
        <p:nvSpPr>
          <p:cNvPr id="77830" name="Text Box 3"/>
          <p:cNvSpPr txBox="1">
            <a:spLocks noChangeArrowheads="1"/>
          </p:cNvSpPr>
          <p:nvPr/>
        </p:nvSpPr>
        <p:spPr bwMode="auto">
          <a:xfrm>
            <a:off x="323850" y="1900238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Έλεγχος για Διπλές Εμφανίσεις</a:t>
            </a:r>
          </a:p>
          <a:p>
            <a:pPr algn="just" eaLnBrk="0" hangingPunct="0"/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επιστρέφει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l-GR" sz="24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υποερώτηση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δεν έχει πολλαπλές όμοιες πλειάδες –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unique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7831" name="Text Box 4"/>
          <p:cNvSpPr txBox="1">
            <a:spLocks noChangeArrowheads="1"/>
          </p:cNvSpPr>
          <p:nvPr/>
        </p:nvSpPr>
        <p:spPr bwMode="auto">
          <a:xfrm>
            <a:off x="323850" y="5805488"/>
            <a:ext cx="84248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για να ελεγχθεί αν το αποτέλεσμα είναι σύνολο ή πολυσύνολο</a:t>
            </a:r>
          </a:p>
        </p:txBody>
      </p:sp>
      <p:sp>
        <p:nvSpPr>
          <p:cNvPr id="77832" name="Rectangle 5"/>
          <p:cNvSpPr>
            <a:spLocks noChangeArrowheads="1"/>
          </p:cNvSpPr>
          <p:nvPr/>
        </p:nvSpPr>
        <p:spPr bwMode="auto">
          <a:xfrm>
            <a:off x="1403350" y="3500438"/>
            <a:ext cx="55435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 (NOT UNIQUE)</a:t>
            </a:r>
            <a:r>
              <a:rPr lang="el-GR" sz="20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   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DF0378-301B-46B2-B095-70C46AFC492A}" type="slidenum">
              <a:rPr lang="el-GR" altLang="en-US" smtClean="0"/>
              <a:pPr/>
              <a:t>75</a:t>
            </a:fld>
            <a:endParaRPr lang="el-GR" altLang="en-US" smtClean="0"/>
          </a:p>
        </p:txBody>
      </p:sp>
      <p:sp>
        <p:nvSpPr>
          <p:cNvPr id="78853" name="Text Box 3"/>
          <p:cNvSpPr txBox="1">
            <a:spLocks noChangeArrowheads="1"/>
          </p:cNvSpPr>
          <p:nvPr/>
        </p:nvSpPr>
        <p:spPr bwMode="auto">
          <a:xfrm>
            <a:off x="381000" y="277495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που έχουν παίξει </a:t>
            </a:r>
            <a:r>
              <a:rPr lang="el-GR" sz="20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σε μια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381000" y="3335338"/>
            <a:ext cx="8305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endParaRPr lang="el-GR" sz="200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WHERE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.Όνομα)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8855" name="Text Box 5"/>
          <p:cNvSpPr txBox="1">
            <a:spLocks noChangeArrowheads="1"/>
          </p:cNvSpPr>
          <p:nvPr/>
        </p:nvSpPr>
        <p:spPr bwMode="auto">
          <a:xfrm>
            <a:off x="381000" y="1700213"/>
            <a:ext cx="649605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</a:rPr>
              <a:t>, Διεύθυνση, Έτος-Γέννησης, Σύζυγος-Ηθοποιού) </a:t>
            </a:r>
          </a:p>
        </p:txBody>
      </p:sp>
      <p:sp>
        <p:nvSpPr>
          <p:cNvPr id="78856" name="Text Box 6"/>
          <p:cNvSpPr txBox="1">
            <a:spLocks noChangeArrowheads="1"/>
          </p:cNvSpPr>
          <p:nvPr/>
        </p:nvSpPr>
        <p:spPr bwMode="auto">
          <a:xfrm>
            <a:off x="644525" y="5206567"/>
            <a:ext cx="49593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SELECT</a:t>
            </a: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Όνομα		</a:t>
            </a:r>
            <a:r>
              <a:rPr lang="el-GR" sz="1600" b="0" i="1" dirty="0">
                <a:solidFill>
                  <a:schemeClr val="accent2">
                    <a:lumMod val="75000"/>
                  </a:schemeClr>
                </a:solidFill>
              </a:rPr>
              <a:t>(θα το δούμε στη συνέχεια)</a:t>
            </a: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Παίζει </a:t>
            </a: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GROUP BY </a:t>
            </a:r>
            <a:r>
              <a:rPr lang="el-GR" sz="1600" b="0" dirty="0" smtClean="0">
                <a:solidFill>
                  <a:schemeClr val="accent2">
                    <a:lumMod val="75000"/>
                  </a:schemeClr>
                </a:solidFill>
              </a:rPr>
              <a:t>Όνομα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HAVING COUNT</a:t>
            </a:r>
            <a:r>
              <a:rPr lang="en-US" sz="1600" b="0" dirty="0" smtClean="0">
                <a:solidFill>
                  <a:schemeClr val="accent2">
                    <a:lumMod val="75000"/>
                  </a:schemeClr>
                </a:solidFill>
              </a:rPr>
              <a:t>(*) 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= 1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E95A6-598F-44CD-8178-16EEE181552A}" type="slidenum">
              <a:rPr lang="el-GR" altLang="en-US" smtClean="0"/>
              <a:pPr/>
              <a:t>76</a:t>
            </a:fld>
            <a:endParaRPr lang="el-GR" altLang="en-US" smtClean="0"/>
          </a:p>
        </p:txBody>
      </p:sp>
      <p:sp>
        <p:nvSpPr>
          <p:cNvPr id="79877" name="Text Box 3"/>
          <p:cNvSpPr txBox="1">
            <a:spLocks noChangeArrowheads="1"/>
          </p:cNvSpPr>
          <p:nvPr/>
        </p:nvSpPr>
        <p:spPr bwMode="auto">
          <a:xfrm>
            <a:off x="381000" y="277495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που έχουν παίξει </a:t>
            </a:r>
            <a:r>
              <a:rPr lang="el-GR" sz="2000" b="0" i="1" u="sng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σε δύο</a:t>
            </a:r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 ταινίες</a:t>
            </a:r>
          </a:p>
        </p:txBody>
      </p:sp>
      <p:sp>
        <p:nvSpPr>
          <p:cNvPr id="79878" name="Text Box 4"/>
          <p:cNvSpPr txBox="1">
            <a:spLocks noChangeArrowheads="1"/>
          </p:cNvSpPr>
          <p:nvPr/>
        </p:nvSpPr>
        <p:spPr bwMode="auto">
          <a:xfrm>
            <a:off x="381000" y="3335338"/>
            <a:ext cx="8305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</a:p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endParaRPr lang="el-GR" sz="200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UNIQUE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WHERE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.Όνομα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.Όνομα)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9879" name="Text Box 5"/>
          <p:cNvSpPr txBox="1">
            <a:spLocks noChangeArrowheads="1"/>
          </p:cNvSpPr>
          <p:nvPr/>
        </p:nvSpPr>
        <p:spPr bwMode="auto">
          <a:xfrm>
            <a:off x="381000" y="1700213"/>
            <a:ext cx="649605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79880" name="Text Box 6"/>
          <p:cNvSpPr txBox="1">
            <a:spLocks noChangeArrowheads="1"/>
          </p:cNvSpPr>
          <p:nvPr/>
        </p:nvSpPr>
        <p:spPr bwMode="auto">
          <a:xfrm>
            <a:off x="406400" y="5084763"/>
            <a:ext cx="83058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SELECT</a:t>
            </a: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Όνομα		(θα το δούμε στη συνέχεια)</a:t>
            </a: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Παίζει </a:t>
            </a: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GROUP BY </a:t>
            </a:r>
            <a:r>
              <a:rPr lang="el-GR" sz="1600" b="0" dirty="0" smtClean="0">
                <a:solidFill>
                  <a:schemeClr val="accent2">
                    <a:lumMod val="75000"/>
                  </a:schemeClr>
                </a:solidFill>
              </a:rPr>
              <a:t>Όνομα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HAVING COUNT</a:t>
            </a:r>
            <a:r>
              <a:rPr lang="en-US" sz="1600" b="0" dirty="0" smtClean="0">
                <a:solidFill>
                  <a:schemeClr val="accent2">
                    <a:lumMod val="75000"/>
                  </a:schemeClr>
                </a:solidFill>
              </a:rPr>
              <a:t>(*) 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&gt; 1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240397-E1EB-49C9-83C5-CB27C7A2C99D}" type="slidenum">
              <a:rPr lang="el-GR" altLang="en-US" smtClean="0"/>
              <a:pPr/>
              <a:t>77</a:t>
            </a:fld>
            <a:endParaRPr lang="el-GR" altLang="en-US" smtClean="0"/>
          </a:p>
        </p:txBody>
      </p:sp>
      <p:sp>
        <p:nvSpPr>
          <p:cNvPr id="80902" name="Text Box 3"/>
          <p:cNvSpPr txBox="1">
            <a:spLocks noChangeArrowheads="1"/>
          </p:cNvSpPr>
          <p:nvPr/>
        </p:nvSpPr>
        <p:spPr bwMode="auto">
          <a:xfrm>
            <a:off x="865188" y="1968501"/>
            <a:ext cx="7859712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τελεστής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μπ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ορεί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να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είν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αι: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12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Τ IN/NOT IN (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συμμετοχή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σε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σύνολο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8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Τ (&gt;, =, 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κλ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π) ANY (SOME)/ALL (σύγκριση με στοιχεία συνόλου)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8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EXISTS/NOT EXISTS (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έλεγχος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 κενά σύνολα)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8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UNIQUE/NOT UNIQUE (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έλεγχος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 διπλότιμα)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1C45BF-152B-4FE9-8974-2F668646FE3A}" type="slidenum">
              <a:rPr lang="el-GR" altLang="en-US" smtClean="0"/>
              <a:pPr/>
              <a:t>78</a:t>
            </a:fld>
            <a:endParaRPr lang="el-GR" altLang="en-US" smtClean="0"/>
          </a:p>
        </p:txBody>
      </p:sp>
      <p:sp>
        <p:nvSpPr>
          <p:cNvPr id="81925" name="Rectangle 2"/>
          <p:cNvSpPr>
            <a:spLocks noChangeArrowheads="1"/>
          </p:cNvSpPr>
          <p:nvPr/>
        </p:nvSpPr>
        <p:spPr bwMode="auto">
          <a:xfrm>
            <a:off x="395288" y="2420938"/>
            <a:ext cx="8137525" cy="2305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7" name="Text Box 4"/>
          <p:cNvSpPr txBox="1">
            <a:spLocks noChangeArrowheads="1"/>
          </p:cNvSpPr>
          <p:nvPr/>
        </p:nvSpPr>
        <p:spPr bwMode="auto">
          <a:xfrm>
            <a:off x="395288" y="1341438"/>
            <a:ext cx="8135937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Η SQL επιτρέπει το φώλιασμα υπο</a:t>
            </a:r>
            <a:r>
              <a:rPr lang="en-US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ερωτήσεων. </a:t>
            </a:r>
          </a:p>
          <a:p>
            <a:pPr eaLnBrk="0" hangingPunct="0"/>
            <a:endParaRPr lang="el-GR" sz="8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Μια υπο</a:t>
            </a:r>
            <a:r>
              <a:rPr lang="en-US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 είναι  μια έκφραση 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</a:t>
            </a: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 που χρησιμοποιείται μέσα σε μια άλλη ερώτηση.</a:t>
            </a:r>
          </a:p>
        </p:txBody>
      </p:sp>
      <p:sp>
        <p:nvSpPr>
          <p:cNvPr id="81928" name="Rectangle 5"/>
          <p:cNvSpPr>
            <a:spLocks noChangeArrowheads="1"/>
          </p:cNvSpPr>
          <p:nvPr/>
        </p:nvSpPr>
        <p:spPr bwMode="auto">
          <a:xfrm>
            <a:off x="468313" y="2420938"/>
            <a:ext cx="4032250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18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</a:t>
            </a:r>
            <a:r>
              <a:rPr lang="el-GR" sz="18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&lt;x&gt;</a:t>
            </a:r>
            <a:endParaRPr lang="el-GR" sz="180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	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WHERE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</a:p>
        </p:txBody>
      </p:sp>
      <p:sp>
        <p:nvSpPr>
          <p:cNvPr id="81929" name="Text Box 6"/>
          <p:cNvSpPr txBox="1">
            <a:spLocks noChangeArrowheads="1"/>
          </p:cNvSpPr>
          <p:nvPr/>
        </p:nvSpPr>
        <p:spPr bwMode="auto">
          <a:xfrm>
            <a:off x="481012" y="5424489"/>
            <a:ext cx="83454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Υπολογισμός της </a:t>
            </a:r>
            <a:r>
              <a:rPr lang="el-GR" sz="2000" b="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ερώτησης</a:t>
            </a:r>
            <a:r>
              <a:rPr lang="en-US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γραμμή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(πλειάδα) της εξωτερικής ερώτησης</a:t>
            </a:r>
          </a:p>
        </p:txBody>
      </p:sp>
      <p:sp>
        <p:nvSpPr>
          <p:cNvPr id="81930" name="Text Box 7"/>
          <p:cNvSpPr txBox="1">
            <a:spLocks noChangeArrowheads="1"/>
          </p:cNvSpPr>
          <p:nvPr/>
        </p:nvSpPr>
        <p:spPr bwMode="auto">
          <a:xfrm>
            <a:off x="4500563" y="2709863"/>
            <a:ext cx="3959225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rgbClr val="FF0000"/>
                </a:solidFill>
              </a:rPr>
              <a:t>&lt;</a:t>
            </a:r>
            <a:r>
              <a:rPr lang="en-US" sz="1800" dirty="0">
                <a:solidFill>
                  <a:srgbClr val="FF0000"/>
                </a:solidFill>
              </a:rPr>
              <a:t>x</a:t>
            </a:r>
            <a:r>
              <a:rPr lang="el-GR" sz="1800" dirty="0">
                <a:solidFill>
                  <a:srgbClr val="FF0000"/>
                </a:solidFill>
              </a:rPr>
              <a:t>&gt;</a:t>
            </a:r>
            <a:r>
              <a:rPr lang="el-GR" sz="1600" b="0" dirty="0"/>
              <a:t> μπορεί να είναι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i="1" dirty="0"/>
              <a:t>T</a:t>
            </a:r>
            <a:r>
              <a:rPr lang="en-US" sz="1600" b="0" dirty="0"/>
              <a:t>   {</a:t>
            </a:r>
            <a:r>
              <a:rPr lang="en-US" sz="1600" b="0" dirty="0">
                <a:solidFill>
                  <a:srgbClr val="009900"/>
                </a:solidFill>
              </a:rPr>
              <a:t>=, &lt;, &lt;=, &gt;, &gt;=, &lt;&gt;</a:t>
            </a:r>
            <a:r>
              <a:rPr lang="en-US" sz="1600" b="0" dirty="0"/>
              <a:t>}</a:t>
            </a:r>
            <a:r>
              <a:rPr lang="el-GR" sz="1600" b="0" dirty="0"/>
              <a:t> </a:t>
            </a:r>
            <a:r>
              <a:rPr lang="en-US" sz="1600" b="0" dirty="0">
                <a:solidFill>
                  <a:srgbClr val="009900"/>
                </a:solidFill>
              </a:rPr>
              <a:t>any</a:t>
            </a:r>
            <a:r>
              <a:rPr lang="el-GR" sz="1600" b="0" dirty="0">
                <a:solidFill>
                  <a:srgbClr val="009900"/>
                </a:solidFill>
              </a:rPr>
              <a:t>(</a:t>
            </a:r>
            <a:r>
              <a:rPr lang="en-US" sz="1600" b="0" dirty="0">
                <a:solidFill>
                  <a:srgbClr val="009900"/>
                </a:solidFill>
              </a:rPr>
              <a:t>some</a:t>
            </a:r>
            <a:r>
              <a:rPr lang="el-GR" sz="1600" b="0" dirty="0">
                <a:solidFill>
                  <a:srgbClr val="009900"/>
                </a:solidFill>
              </a:rPr>
              <a:t>)</a:t>
            </a:r>
            <a:r>
              <a:rPr lang="en-US" sz="1600" b="0" dirty="0"/>
              <a:t>, </a:t>
            </a:r>
            <a:r>
              <a:rPr lang="en-US" sz="1600" b="0" dirty="0">
                <a:solidFill>
                  <a:srgbClr val="009900"/>
                </a:solidFill>
              </a:rPr>
              <a:t>all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i="1" dirty="0"/>
              <a:t>T</a:t>
            </a:r>
            <a:r>
              <a:rPr lang="en-US" sz="1600" b="0" dirty="0"/>
              <a:t> </a:t>
            </a:r>
            <a:r>
              <a:rPr lang="el-GR" sz="1600" b="0" dirty="0"/>
              <a:t> </a:t>
            </a:r>
            <a:r>
              <a:rPr lang="en-US" sz="1600" b="0" dirty="0">
                <a:solidFill>
                  <a:srgbClr val="009900"/>
                </a:solidFill>
              </a:rPr>
              <a:t>in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dirty="0">
                <a:solidFill>
                  <a:srgbClr val="009900"/>
                </a:solidFill>
              </a:rPr>
              <a:t>exists</a:t>
            </a:r>
            <a:r>
              <a:rPr lang="en-US" sz="1600" b="0" dirty="0"/>
              <a:t>, </a:t>
            </a:r>
            <a:r>
              <a:rPr lang="en-US" sz="1600" b="0" dirty="0">
                <a:solidFill>
                  <a:srgbClr val="009900"/>
                </a:solidFill>
              </a:rPr>
              <a:t>unique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b="0" dirty="0"/>
              <a:t>(όπου </a:t>
            </a:r>
            <a:r>
              <a:rPr lang="el-GR" sz="1600" b="0" i="1" dirty="0"/>
              <a:t>Τ</a:t>
            </a:r>
            <a:r>
              <a:rPr lang="el-GR" sz="1600" b="0" dirty="0"/>
              <a:t>  πλειάδα)</a:t>
            </a:r>
          </a:p>
        </p:txBody>
      </p:sp>
      <p:sp>
        <p:nvSpPr>
          <p:cNvPr id="81931" name="Text Box 8"/>
          <p:cNvSpPr txBox="1">
            <a:spLocks noChangeArrowheads="1"/>
          </p:cNvSpPr>
          <p:nvPr/>
        </p:nvSpPr>
        <p:spPr bwMode="auto">
          <a:xfrm>
            <a:off x="611188" y="4941888"/>
            <a:ext cx="7056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Δηλαδή διατυπώνονται ως 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συνθήκες στο </a:t>
            </a:r>
            <a:r>
              <a:rPr lang="en-US" sz="16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16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38B280-B82F-4C09-924A-B67D16205715}" type="slidenum">
              <a:rPr lang="el-GR" altLang="en-US" smtClean="0"/>
              <a:pPr/>
              <a:t>79</a:t>
            </a:fld>
            <a:endParaRPr lang="el-GR" altLang="en-US" smtClean="0"/>
          </a:p>
        </p:txBody>
      </p:sp>
      <p:sp>
        <p:nvSpPr>
          <p:cNvPr id="82950" name="Text Box 3"/>
          <p:cNvSpPr txBox="1">
            <a:spLocks noChangeArrowheads="1"/>
          </p:cNvSpPr>
          <p:nvPr/>
        </p:nvSpPr>
        <p:spPr bwMode="auto">
          <a:xfrm>
            <a:off x="250825" y="2205038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  </a:t>
            </a:r>
          </a:p>
        </p:txBody>
      </p:sp>
      <p:sp>
        <p:nvSpPr>
          <p:cNvPr id="82951" name="Text Box 4"/>
          <p:cNvSpPr txBox="1">
            <a:spLocks noChangeArrowheads="1"/>
          </p:cNvSpPr>
          <p:nvPr/>
        </p:nvSpPr>
        <p:spPr bwMode="auto">
          <a:xfrm>
            <a:off x="290513" y="1349375"/>
            <a:ext cx="663575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82952" name="Text Box 5"/>
          <p:cNvSpPr txBox="1">
            <a:spLocks noChangeArrowheads="1"/>
          </p:cNvSpPr>
          <p:nvPr/>
        </p:nvSpPr>
        <p:spPr bwMode="auto">
          <a:xfrm>
            <a:off x="179388" y="2852738"/>
            <a:ext cx="44640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l-GR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n-US" sz="140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2953" name="Text Box 6"/>
          <p:cNvSpPr txBox="1">
            <a:spLocks noChangeArrowheads="1"/>
          </p:cNvSpPr>
          <p:nvPr/>
        </p:nvSpPr>
        <p:spPr bwMode="auto">
          <a:xfrm>
            <a:off x="4679950" y="2781300"/>
            <a:ext cx="446405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l-GR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(SELECT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‘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2954" name="Text Box 7"/>
          <p:cNvSpPr txBox="1">
            <a:spLocks noChangeArrowheads="1"/>
          </p:cNvSpPr>
          <p:nvPr/>
        </p:nvSpPr>
        <p:spPr bwMode="auto">
          <a:xfrm>
            <a:off x="1492250" y="4564063"/>
            <a:ext cx="44640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1400" b="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n-US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(SELECT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FROM 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4584AD-F571-46B1-B7D8-FB2979FC3B55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5461" name="Text Box 5"/>
          <p:cNvSpPr txBox="1">
            <a:spLocks noChangeArrowheads="1"/>
          </p:cNvSpPr>
          <p:nvPr/>
        </p:nvSpPr>
        <p:spPr bwMode="auto">
          <a:xfrm>
            <a:off x="4211638" y="1916113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611188" y="3716338"/>
            <a:ext cx="74676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αντιστοιχεί στην πράξη του 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καρτεσιανού γινομένου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της σχεσιακής άλγεβρας. 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σχέσεις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θα χρησιμοποιηθούν για τον υπολογισμό του αποτελέσματος.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683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from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58019" y="1876425"/>
            <a:ext cx="365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Α1, Α2, .., 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0" baseline="-2500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400" b="0" baseline="-2500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400" b="0" dirty="0" err="1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0" baseline="-25000" dirty="0" err="1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400" b="0" dirty="0">
              <a:solidFill>
                <a:schemeClr val="accent6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1" grpId="0" animBg="1" autoUpdateAnimBg="0"/>
      <p:bldP spid="275462" grpId="0" autoUpdateAnimBg="0"/>
      <p:bldP spid="12" grpId="0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8DEB85-D996-4CCF-AC17-5067D51DC212}" type="slidenum">
              <a:rPr lang="el-GR" altLang="en-US" smtClean="0"/>
              <a:pPr/>
              <a:t>80</a:t>
            </a:fld>
            <a:endParaRPr lang="el-GR" altLang="en-US" smtClean="0"/>
          </a:p>
        </p:txBody>
      </p:sp>
      <p:sp>
        <p:nvSpPr>
          <p:cNvPr id="83974" name="Text Box 3"/>
          <p:cNvSpPr txBox="1">
            <a:spLocks noChangeArrowheads="1"/>
          </p:cNvSpPr>
          <p:nvPr/>
        </p:nvSpPr>
        <p:spPr bwMode="auto">
          <a:xfrm>
            <a:off x="260350" y="2314575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sp>
        <p:nvSpPr>
          <p:cNvPr id="83975" name="Text Box 4"/>
          <p:cNvSpPr txBox="1">
            <a:spLocks noChangeArrowheads="1"/>
          </p:cNvSpPr>
          <p:nvPr/>
        </p:nvSpPr>
        <p:spPr bwMode="auto">
          <a:xfrm>
            <a:off x="369888" y="1450975"/>
            <a:ext cx="6491287" cy="8556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83976" name="Text Box 5"/>
          <p:cNvSpPr txBox="1">
            <a:spLocks noChangeArrowheads="1"/>
          </p:cNvSpPr>
          <p:nvPr/>
        </p:nvSpPr>
        <p:spPr bwMode="auto">
          <a:xfrm>
            <a:off x="369888" y="2722606"/>
            <a:ext cx="44640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</a:t>
            </a:r>
            <a:r>
              <a:rPr lang="en-US" sz="140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S.T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n-US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S.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Τ.Διάρκεια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83978" name="Text Box 11"/>
          <p:cNvSpPr txBox="1">
            <a:spLocks noChangeArrowheads="1"/>
          </p:cNvSpPr>
          <p:nvPr/>
        </p:nvSpPr>
        <p:spPr bwMode="auto">
          <a:xfrm>
            <a:off x="4321175" y="3886200"/>
            <a:ext cx="44640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Τ.Τίτλος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 T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u="sng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(SELECT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FROM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S.T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S.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</a:t>
            </a:r>
            <a:r>
              <a:rPr lang="el-GR" sz="1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Τ.Διάρκεια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81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899400" cy="174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Συναθροιστικές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Συναρτήσεις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14ED7-FE8C-4CC6-8920-B763EC56ABB9}" type="slidenum">
              <a:rPr lang="el-GR" altLang="en-US" smtClean="0"/>
              <a:pPr/>
              <a:t>82</a:t>
            </a:fld>
            <a:endParaRPr lang="el-GR" altLang="en-US" smtClean="0"/>
          </a:p>
        </p:txBody>
      </p:sp>
      <p:sp>
        <p:nvSpPr>
          <p:cNvPr id="86023" name="Text Box 4"/>
          <p:cNvSpPr txBox="1">
            <a:spLocks noChangeArrowheads="1"/>
          </p:cNvSpPr>
          <p:nvPr/>
        </p:nvSpPr>
        <p:spPr bwMode="auto">
          <a:xfrm>
            <a:off x="431800" y="2209800"/>
            <a:ext cx="8153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έχει 5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built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συναρτήσεις:</a:t>
            </a: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Μέσος όρος: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(A)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(μόνο σε αριθμούς)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Ελάχιστο: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Άθροισμα: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(μόνο σε αριθμούς)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Πλήθος: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(A)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5C90D7-531C-44C7-9F4E-B8263E66E3DE}" type="slidenum">
              <a:rPr lang="el-GR" altLang="en-US" smtClean="0"/>
              <a:pPr/>
              <a:t>83</a:t>
            </a:fld>
            <a:endParaRPr lang="el-GR" altLang="en-US" smtClean="0"/>
          </a:p>
        </p:txBody>
      </p:sp>
      <p:sp>
        <p:nvSpPr>
          <p:cNvPr id="87046" name="Text Box 3"/>
          <p:cNvSpPr txBox="1">
            <a:spLocks noChangeArrowheads="1"/>
          </p:cNvSpPr>
          <p:nvPr/>
        </p:nvSpPr>
        <p:spPr bwMode="auto">
          <a:xfrm>
            <a:off x="431800" y="19685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Μέση διάρκεια όλων των έγχρωμων ταινιών</a:t>
            </a:r>
          </a:p>
        </p:txBody>
      </p:sp>
      <p:sp>
        <p:nvSpPr>
          <p:cNvPr id="87047" name="Text Box 4"/>
          <p:cNvSpPr txBox="1">
            <a:spLocks noChangeArrowheads="1"/>
          </p:cNvSpPr>
          <p:nvPr/>
        </p:nvSpPr>
        <p:spPr bwMode="auto">
          <a:xfrm>
            <a:off x="457200" y="2857500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AVG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(Διάρκεια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7048" name="Text Box 5"/>
          <p:cNvSpPr txBox="1">
            <a:spLocks noChangeArrowheads="1"/>
          </p:cNvSpPr>
          <p:nvPr/>
        </p:nvSpPr>
        <p:spPr bwMode="auto">
          <a:xfrm>
            <a:off x="431800" y="4247182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σχέση με ένα γνώρισμα και μια γραμμή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[μπορούμε να δώσουμε όνομα στο γνώρισμα  χρησιμοποιώντας το </a:t>
            </a:r>
            <a:r>
              <a:rPr lang="en-US" sz="20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</a:t>
            </a:r>
            <a:endParaRPr lang="el-GR" sz="20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5297636"/>
            <a:ext cx="6646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 smtClean="0"/>
              <a:t>Εμφανίζονται στο </a:t>
            </a:r>
            <a:r>
              <a:rPr lang="en-US" sz="2000" dirty="0" smtClean="0"/>
              <a:t>SELECT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8D6C47-2AEF-4F26-ADBE-5B64F2FF73B9}" type="slidenum">
              <a:rPr lang="el-GR" altLang="en-US" smtClean="0"/>
              <a:pPr/>
              <a:t>84</a:t>
            </a:fld>
            <a:endParaRPr lang="el-GR" altLang="en-US" smtClean="0"/>
          </a:p>
        </p:txBody>
      </p:sp>
      <p:sp>
        <p:nvSpPr>
          <p:cNvPr id="88070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Μέγιστη διάρκεια όλων των έγχρωμων ταινιών και την ταινία με τη μεγαλύτερη διάρκεια!!</a:t>
            </a:r>
          </a:p>
        </p:txBody>
      </p:sp>
      <p:sp>
        <p:nvSpPr>
          <p:cNvPr id="88071" name="Text Box 4"/>
          <p:cNvSpPr txBox="1">
            <a:spLocks noChangeArrowheads="1"/>
          </p:cNvSpPr>
          <p:nvPr/>
        </p:nvSpPr>
        <p:spPr bwMode="auto">
          <a:xfrm>
            <a:off x="381000" y="32004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Έτος,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(Διάρκεια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8072" name="Text Box 5"/>
          <p:cNvSpPr txBox="1">
            <a:spLocks noChangeArrowheads="1"/>
          </p:cNvSpPr>
          <p:nvPr/>
        </p:nvSpPr>
        <p:spPr bwMode="auto">
          <a:xfrm>
            <a:off x="263525" y="4584700"/>
            <a:ext cx="8153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το </a:t>
            </a:r>
            <a:r>
              <a:rPr lang="en-US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συναθροιστική</a:t>
            </a: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τότε </a:t>
            </a:r>
            <a:r>
              <a:rPr lang="el-GR" sz="20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</a:t>
            </a:r>
            <a:r>
              <a:rPr lang="el-GR" sz="2000" u="sng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εκτός αν υπάρχει </a:t>
            </a:r>
            <a:r>
              <a:rPr lang="en-US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r>
              <a:rPr lang="el-GR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 δηλαδή δεν μπορούμε να προβάλουμε και άλλα γνωρίσματα σχέσεων </a:t>
            </a:r>
          </a:p>
        </p:txBody>
      </p:sp>
      <p:sp>
        <p:nvSpPr>
          <p:cNvPr id="88073" name="Line 6"/>
          <p:cNvSpPr>
            <a:spLocks noChangeShapeType="1"/>
          </p:cNvSpPr>
          <p:nvPr/>
        </p:nvSpPr>
        <p:spPr bwMode="auto">
          <a:xfrm flipV="1">
            <a:off x="1258888" y="34290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3C1DE-D23F-4933-B5F2-72871ED75A6D}" type="slidenum">
              <a:rPr lang="el-GR" altLang="en-US" smtClean="0"/>
              <a:pPr/>
              <a:t>85</a:t>
            </a:fld>
            <a:endParaRPr lang="el-GR" altLang="en-US" smtClean="0"/>
          </a:p>
        </p:txBody>
      </p:sp>
      <p:sp>
        <p:nvSpPr>
          <p:cNvPr id="89094" name="Text Box 3"/>
          <p:cNvSpPr txBox="1">
            <a:spLocks noChangeArrowheads="1"/>
          </p:cNvSpPr>
          <p:nvPr/>
        </p:nvSpPr>
        <p:spPr bwMode="auto">
          <a:xfrm>
            <a:off x="522288" y="2357438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θέλουμε να απαλείψουμε διπλές εμφανίσεις χρησιμοποιούμε τη λέξη-κλειδί 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στην αντίστοιχη έκφραση.</a:t>
            </a:r>
          </a:p>
        </p:txBody>
      </p:sp>
      <p:sp>
        <p:nvSpPr>
          <p:cNvPr id="89095" name="Text Box 4"/>
          <p:cNvSpPr txBox="1">
            <a:spLocks noChangeArrowheads="1"/>
          </p:cNvSpPr>
          <p:nvPr/>
        </p:nvSpPr>
        <p:spPr bwMode="auto">
          <a:xfrm>
            <a:off x="992066" y="4255390"/>
            <a:ext cx="6138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Διάρκεια) 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endParaRPr lang="el-GR" sz="2000" b="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B7BEB6-B741-4234-9079-CB39E56DC088}" type="slidenum">
              <a:rPr lang="el-GR" altLang="en-US" smtClean="0"/>
              <a:pPr/>
              <a:t>86</a:t>
            </a:fld>
            <a:endParaRPr lang="el-GR" altLang="en-US" smtClean="0"/>
          </a:p>
        </p:txBody>
      </p:sp>
      <p:sp>
        <p:nvSpPr>
          <p:cNvPr id="90118" name="Text Box 3"/>
          <p:cNvSpPr txBox="1">
            <a:spLocks noChangeArrowheads="1"/>
          </p:cNvSpPr>
          <p:nvPr/>
        </p:nvSpPr>
        <p:spPr bwMode="auto">
          <a:xfrm>
            <a:off x="304800" y="25908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μετρήσουμε πόσες πλειάδες έχει μια σχέση:</a:t>
            </a:r>
          </a:p>
        </p:txBody>
      </p:sp>
      <p:sp>
        <p:nvSpPr>
          <p:cNvPr id="90119" name="Text Box 4"/>
          <p:cNvSpPr txBox="1">
            <a:spLocks noChangeArrowheads="1"/>
          </p:cNvSpPr>
          <p:nvPr/>
        </p:nvSpPr>
        <p:spPr bwMode="auto">
          <a:xfrm>
            <a:off x="304800" y="33528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COUNT(*)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</p:txBody>
      </p:sp>
      <p:sp>
        <p:nvSpPr>
          <p:cNvPr id="90120" name="Text Box 5"/>
          <p:cNvSpPr txBox="1">
            <a:spLocks noChangeArrowheads="1"/>
          </p:cNvSpPr>
          <p:nvPr/>
        </p:nvSpPr>
        <p:spPr bwMode="auto">
          <a:xfrm>
            <a:off x="381000" y="46482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Δε μπορούμε να χρησιμοποιήσουμε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με 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count(*)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C2FD22-A50B-4832-B878-412C20EB696A}" type="slidenum">
              <a:rPr lang="el-GR" altLang="en-US" smtClean="0"/>
              <a:pPr/>
              <a:t>87</a:t>
            </a:fld>
            <a:endParaRPr lang="el-GR" altLang="en-US" smtClean="0"/>
          </a:p>
        </p:txBody>
      </p:sp>
      <p:sp>
        <p:nvSpPr>
          <p:cNvPr id="91142" name="Text Box 3"/>
          <p:cNvSpPr txBox="1">
            <a:spLocks noChangeArrowheads="1"/>
          </p:cNvSpPr>
          <p:nvPr/>
        </p:nvSpPr>
        <p:spPr bwMode="auto">
          <a:xfrm>
            <a:off x="368300" y="20066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εφαρμόσουμε τις συναρτήσεις όχι μόνο σε ένα σύνολο από πλειάδες, αλλά σε ομάδες από σύνολα πλειάδων. Οι ομάδες προσδιορίζονται χρησιμοποιώντας το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1143" name="Text Box 4"/>
          <p:cNvSpPr txBox="1">
            <a:spLocks noChangeArrowheads="1"/>
          </p:cNvSpPr>
          <p:nvPr/>
        </p:nvSpPr>
        <p:spPr bwMode="auto">
          <a:xfrm>
            <a:off x="482600" y="3390900"/>
            <a:ext cx="8153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Μέση διάρκεια ταινίας ανά είδος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(Διάρκεια) 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 </a:t>
            </a:r>
            <a:r>
              <a:rPr lang="el-GR" sz="2000" b="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endParaRPr lang="el-GR" sz="2000" b="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1144" name="Text Box 5"/>
          <p:cNvSpPr txBox="1">
            <a:spLocks noChangeArrowheads="1"/>
          </p:cNvSpPr>
          <p:nvPr/>
        </p:nvSpPr>
        <p:spPr bwMode="auto">
          <a:xfrm>
            <a:off x="484188" y="5262563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η τιμή του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endParaRPr lang="el-GR" sz="2000" b="0" i="1" dirty="0">
              <a:solidFill>
                <a:srgbClr val="0033CC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group by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874EDD-D63E-4BC7-9675-58B9A83CB20A}" type="slidenum">
              <a:rPr lang="el-GR" altLang="en-US" smtClean="0"/>
              <a:pPr/>
              <a:t>88</a:t>
            </a:fld>
            <a:endParaRPr lang="el-GR" altLang="en-US" smtClean="0"/>
          </a:p>
        </p:txBody>
      </p:sp>
      <p:sp>
        <p:nvSpPr>
          <p:cNvPr id="92166" name="Rectangle 3"/>
          <p:cNvSpPr>
            <a:spLocks noChangeArrowheads="1"/>
          </p:cNvSpPr>
          <p:nvPr/>
        </p:nvSpPr>
        <p:spPr bwMode="auto">
          <a:xfrm>
            <a:off x="647700" y="3402333"/>
            <a:ext cx="7848600" cy="212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ομαδοποίηση μπορεί να γίνει ως προς περισσότερα του ενός πεδία.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COUNT(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</a:p>
        </p:txBody>
      </p:sp>
      <p:sp>
        <p:nvSpPr>
          <p:cNvPr id="92167" name="Text Box 4"/>
          <p:cNvSpPr txBox="1">
            <a:spLocks noChangeArrowheads="1"/>
          </p:cNvSpPr>
          <p:nvPr/>
        </p:nvSpPr>
        <p:spPr bwMode="auto">
          <a:xfrm>
            <a:off x="1358900" y="1982176"/>
            <a:ext cx="5988050" cy="8556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group by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4D6D79-2ABD-4332-BF65-252D6989269C}" type="slidenum">
              <a:rPr lang="el-GR" altLang="en-US" smtClean="0"/>
              <a:pPr/>
              <a:t>89</a:t>
            </a:fld>
            <a:endParaRPr lang="el-GR" altLang="en-US" smtClean="0"/>
          </a:p>
        </p:txBody>
      </p:sp>
      <p:sp>
        <p:nvSpPr>
          <p:cNvPr id="93190" name="Text Box 3"/>
          <p:cNvSpPr txBox="1">
            <a:spLocks noChangeArrowheads="1"/>
          </p:cNvSpPr>
          <p:nvPr/>
        </p:nvSpPr>
        <p:spPr bwMode="auto">
          <a:xfrm>
            <a:off x="323850" y="21336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εφαρμόσουμε μια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σε μια συγκεκριμένη ομάδα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 πλειάδες χρησιμοποιώντας το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3191" name="Text Box 4"/>
          <p:cNvSpPr txBox="1">
            <a:spLocks noChangeArrowheads="1"/>
          </p:cNvSpPr>
          <p:nvPr/>
        </p:nvSpPr>
        <p:spPr bwMode="auto">
          <a:xfrm>
            <a:off x="1231900" y="3403600"/>
            <a:ext cx="5702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Έτος,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algn="just"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GROUP BY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HAVING AVG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(Διάρκεια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&gt; 100</a:t>
            </a:r>
          </a:p>
        </p:txBody>
      </p:sp>
      <p:sp>
        <p:nvSpPr>
          <p:cNvPr id="93192" name="Text Box 5"/>
          <p:cNvSpPr txBox="1">
            <a:spLocks noChangeArrowheads="1"/>
          </p:cNvSpPr>
          <p:nvPr/>
        </p:nvSpPr>
        <p:spPr bwMode="auto">
          <a:xfrm>
            <a:off x="323850" y="5085862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του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εφαρμόζεται </a:t>
            </a:r>
            <a:r>
              <a:rPr lang="el-GR" sz="20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αφού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σχηματιστούν οι ομάδες και υπολογιστούν οι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συναρτήσεις.</a:t>
            </a:r>
          </a:p>
        </p:txBody>
      </p:sp>
      <p:sp>
        <p:nvSpPr>
          <p:cNvPr id="93193" name="Rectangle 6"/>
          <p:cNvSpPr>
            <a:spLocks noChangeArrowheads="1"/>
          </p:cNvSpPr>
          <p:nvPr/>
        </p:nvSpPr>
        <p:spPr bwMode="auto">
          <a:xfrm>
            <a:off x="323850" y="2006600"/>
            <a:ext cx="8362950" cy="900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having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5E3BC3-D484-498A-A349-335B5429D382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6484" name="Text Box 4"/>
          <p:cNvSpPr txBox="1">
            <a:spLocks noChangeArrowheads="1"/>
          </p:cNvSpPr>
          <p:nvPr/>
        </p:nvSpPr>
        <p:spPr bwMode="auto">
          <a:xfrm>
            <a:off x="647700" y="1892300"/>
            <a:ext cx="3276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R1,  R2, …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Rm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276485" name="Text Box 5"/>
          <p:cNvSpPr txBox="1">
            <a:spLocks noChangeArrowheads="1"/>
          </p:cNvSpPr>
          <p:nvPr/>
        </p:nvSpPr>
        <p:spPr bwMode="auto">
          <a:xfrm>
            <a:off x="4284663" y="2060575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276486" name="Text Box 6"/>
          <p:cNvSpPr txBox="1">
            <a:spLocks noChangeArrowheads="1"/>
          </p:cNvSpPr>
          <p:nvPr/>
        </p:nvSpPr>
        <p:spPr bwMode="auto">
          <a:xfrm>
            <a:off x="611188" y="3789363"/>
            <a:ext cx="777081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αντιστοιχεί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 συνθήκη της πράξης της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στη σχεσιακή άλγεβρα.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κατηγόρημα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έχει γνωρίσματα των σχέσεων που εμφανίζονται στο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where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4" grpId="0" autoUpdateAnimBg="0"/>
      <p:bldP spid="276485" grpId="0" animBg="1" autoUpdateAnimBg="0"/>
      <p:bldP spid="276486" grpId="0" autoUpdateAnimBg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ACDF35-2C67-4CA6-89DD-4F6A2E963DE8}" type="slidenum">
              <a:rPr lang="el-GR" altLang="en-US" smtClean="0"/>
              <a:pPr/>
              <a:t>90</a:t>
            </a:fld>
            <a:endParaRPr lang="el-GR" altLang="en-US" smtClean="0"/>
          </a:p>
        </p:txBody>
      </p:sp>
      <p:sp>
        <p:nvSpPr>
          <p:cNvPr id="94214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4582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εμφανίζονται και το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το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του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εφαρμόζεται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πρώτα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πλειάδες που ικανοποιούν αυτή τη συνθήκη τοποθετούνται σε ομάδες με βάση το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endParaRPr lang="el-GR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μετά αν υπάρχει συνθήκη στο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εφαρμόζεται στις ομάδες και επιλέγονται όσες ικανοποιούν τη συνθήκη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532325-B336-4D81-B348-B1EA3C8DCC3B}" type="slidenum">
              <a:rPr lang="el-GR" altLang="en-US" smtClean="0"/>
              <a:pPr/>
              <a:t>91</a:t>
            </a:fld>
            <a:endParaRPr lang="el-GR" altLang="en-US" dirty="0" smtClean="0"/>
          </a:p>
        </p:txBody>
      </p:sp>
      <p:sp>
        <p:nvSpPr>
          <p:cNvPr id="95238" name="Text Box 3"/>
          <p:cNvSpPr txBox="1">
            <a:spLocks noChangeArrowheads="1"/>
          </p:cNvSpPr>
          <p:nvPr/>
        </p:nvSpPr>
        <p:spPr bwMode="auto">
          <a:xfrm>
            <a:off x="323850" y="2708275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Αριθμό ταινιών που έπαιξε κάθε ηθοποιός που γεννήθηκε μετά το 1987 αν </a:t>
            </a:r>
            <a:r>
              <a:rPr lang="el-GR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αυτός</a:t>
            </a:r>
            <a:r>
              <a:rPr lang="en-US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o </a:t>
            </a:r>
            <a:r>
              <a:rPr lang="el-GR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αριθμός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μεγαλύτερος του 5</a:t>
            </a:r>
          </a:p>
        </p:txBody>
      </p:sp>
      <p:sp>
        <p:nvSpPr>
          <p:cNvPr id="95239" name="Text Box 4"/>
          <p:cNvSpPr txBox="1">
            <a:spLocks noChangeArrowheads="1"/>
          </p:cNvSpPr>
          <p:nvPr/>
        </p:nvSpPr>
        <p:spPr bwMode="auto">
          <a:xfrm>
            <a:off x="292100" y="3716338"/>
            <a:ext cx="85788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Παίζει, Ηθοποιός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Παίζει.Όνομα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 &gt; 1987</a:t>
            </a:r>
            <a:endParaRPr lang="en-US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GROUP BY </a:t>
            </a:r>
            <a:r>
              <a:rPr lang="el-GR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Ηθοποιός.Όνομα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HAVING COUNT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&gt;= 5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5240" name="Text Box 5"/>
          <p:cNvSpPr txBox="1">
            <a:spLocks noChangeArrowheads="1"/>
          </p:cNvSpPr>
          <p:nvPr/>
        </p:nvSpPr>
        <p:spPr bwMode="auto">
          <a:xfrm>
            <a:off x="14288" y="4365625"/>
            <a:ext cx="2778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rgbClr val="33CC33"/>
                </a:solidFill>
              </a:rPr>
              <a:t>1</a:t>
            </a:r>
            <a:endParaRPr lang="el-GR" dirty="0">
              <a:solidFill>
                <a:srgbClr val="33CC33"/>
              </a:solidFill>
            </a:endParaRPr>
          </a:p>
        </p:txBody>
      </p:sp>
      <p:sp>
        <p:nvSpPr>
          <p:cNvPr id="95241" name="Text Box 6"/>
          <p:cNvSpPr txBox="1">
            <a:spLocks noChangeArrowheads="1"/>
          </p:cNvSpPr>
          <p:nvPr/>
        </p:nvSpPr>
        <p:spPr bwMode="auto">
          <a:xfrm>
            <a:off x="0" y="4724400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33CC33"/>
                </a:solidFill>
              </a:rPr>
              <a:t>2</a:t>
            </a:r>
            <a:endParaRPr lang="el-GR">
              <a:solidFill>
                <a:srgbClr val="33CC33"/>
              </a:solidFill>
            </a:endParaRPr>
          </a:p>
        </p:txBody>
      </p:sp>
      <p:sp>
        <p:nvSpPr>
          <p:cNvPr id="95242" name="Text Box 7"/>
          <p:cNvSpPr txBox="1">
            <a:spLocks noChangeArrowheads="1"/>
          </p:cNvSpPr>
          <p:nvPr/>
        </p:nvSpPr>
        <p:spPr bwMode="auto">
          <a:xfrm>
            <a:off x="3203575" y="3573463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rgbClr val="33CC33"/>
                </a:solidFill>
              </a:rPr>
              <a:t>4</a:t>
            </a:r>
          </a:p>
        </p:txBody>
      </p:sp>
      <p:sp>
        <p:nvSpPr>
          <p:cNvPr id="95243" name="Text Box 8"/>
          <p:cNvSpPr txBox="1">
            <a:spLocks noChangeArrowheads="1"/>
          </p:cNvSpPr>
          <p:nvPr/>
        </p:nvSpPr>
        <p:spPr bwMode="auto">
          <a:xfrm>
            <a:off x="0" y="5084763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rgbClr val="33CC33"/>
                </a:solidFill>
              </a:rPr>
              <a:t>3</a:t>
            </a:r>
          </a:p>
        </p:txBody>
      </p:sp>
      <p:sp>
        <p:nvSpPr>
          <p:cNvPr id="95244" name="Text Box 9"/>
          <p:cNvSpPr txBox="1">
            <a:spLocks noChangeArrowheads="1"/>
          </p:cNvSpPr>
          <p:nvPr/>
        </p:nvSpPr>
        <p:spPr bwMode="auto">
          <a:xfrm>
            <a:off x="1187450" y="1557338"/>
            <a:ext cx="6491288" cy="8556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6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65BB3A-DF19-4372-B997-22BE35D017BA}" type="slidenum">
              <a:rPr lang="el-GR" altLang="en-US" smtClean="0"/>
              <a:pPr/>
              <a:t>92</a:t>
            </a:fld>
            <a:endParaRPr lang="el-GR" altLang="en-US" smtClean="0"/>
          </a:p>
        </p:txBody>
      </p:sp>
      <p:sp>
        <p:nvSpPr>
          <p:cNvPr id="96262" name="Text Box 4"/>
          <p:cNvSpPr txBox="1">
            <a:spLocks noChangeArrowheads="1"/>
          </p:cNvSpPr>
          <p:nvPr/>
        </p:nvSpPr>
        <p:spPr bwMode="auto">
          <a:xfrm>
            <a:off x="2096477" y="1154723"/>
            <a:ext cx="5867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Μέσος όρος: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(μόνο σε αριθμούς)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Ελάχιστο: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endParaRPr lang="el-GR" sz="18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Άθροισμα: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(μόνο σε αριθμούς)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Πλήθος: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6263" name="Text Box 5"/>
          <p:cNvSpPr txBox="1">
            <a:spLocks noChangeArrowheads="1"/>
          </p:cNvSpPr>
          <p:nvPr/>
        </p:nvSpPr>
        <p:spPr bwMode="auto">
          <a:xfrm>
            <a:off x="457200" y="2619986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Char char="ü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να απαλείψουμε διπλές εμφανίσεις χρησιμοποιούμε τη λέξη-κλειδί 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στην αντίστοιχη έκφραση.</a:t>
            </a:r>
          </a:p>
        </p:txBody>
      </p:sp>
      <p:sp>
        <p:nvSpPr>
          <p:cNvPr id="96264" name="Text Box 6"/>
          <p:cNvSpPr txBox="1">
            <a:spLocks noChangeArrowheads="1"/>
          </p:cNvSpPr>
          <p:nvPr/>
        </p:nvSpPr>
        <p:spPr bwMode="auto">
          <a:xfrm>
            <a:off x="457200" y="4432550"/>
            <a:ext cx="8382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ü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να εφαρμόσουμε μια συνθήκη σε μια συγκεκριμένη ομάδα από πλειάδες χρησιμοποιώντας το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του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εφαρμόζεται αφού σχηματιστούν οι ομάδες και υπολογιστούν οι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</a:t>
            </a:r>
          </a:p>
        </p:txBody>
      </p:sp>
      <p:sp>
        <p:nvSpPr>
          <p:cNvPr id="96265" name="Text Box 7"/>
          <p:cNvSpPr txBox="1">
            <a:spLocks noChangeArrowheads="1"/>
          </p:cNvSpPr>
          <p:nvPr/>
        </p:nvSpPr>
        <p:spPr bwMode="auto">
          <a:xfrm>
            <a:off x="457200" y="3397243"/>
            <a:ext cx="838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ü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να εφαρμόσουμε τις συναρτήσεις όχι μόνο σε ένα σύνολο από πλειάδες, αλλά σε ομάδες από σύνολα πλειάδων. Οι ομάδες προσδιορίζονται χρησιμοποιώντας το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57200" y="5772657"/>
            <a:ext cx="838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ü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Οι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τιμές αγνοούνται πλην του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count(*)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85BA5B-0671-4AB0-AA22-AC74B0B90918}" type="slidenum">
              <a:rPr lang="el-GR" altLang="en-US" smtClean="0"/>
              <a:pPr/>
              <a:t>93</a:t>
            </a:fld>
            <a:endParaRPr lang="el-GR" altLang="en-US" smtClean="0"/>
          </a:p>
        </p:txBody>
      </p:sp>
      <p:sp>
        <p:nvSpPr>
          <p:cNvPr id="97286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626692" name="Text Box 4"/>
          <p:cNvSpPr txBox="1">
            <a:spLocks noChangeArrowheads="1"/>
          </p:cNvSpPr>
          <p:nvPr/>
        </p:nvSpPr>
        <p:spPr bwMode="auto">
          <a:xfrm>
            <a:off x="1547813" y="2667000"/>
            <a:ext cx="5181600" cy="2292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i1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n-US" sz="2000" b="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in, 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…,</a:t>
            </a:r>
            <a:r>
              <a:rPr lang="en-US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i1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4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i2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400" b="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n-US" sz="2400" b="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 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n-US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400" b="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j1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4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j2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400" b="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jk</a:t>
            </a:r>
            <a:endParaRPr lang="el-GR" sz="2400" b="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2" grpId="0" animBg="1" autoUpdateAnimBg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94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Συνενώσεις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771CEA-566A-4777-9821-5AA1FE492B67}" type="slidenum">
              <a:rPr lang="el-GR" altLang="en-US" smtClean="0"/>
              <a:pPr/>
              <a:t>95</a:t>
            </a:fld>
            <a:endParaRPr lang="el-GR" altLang="en-US" smtClean="0"/>
          </a:p>
        </p:txBody>
      </p:sp>
      <p:sp>
        <p:nvSpPr>
          <p:cNvPr id="132103" name="Text Box 4"/>
          <p:cNvSpPr txBox="1">
            <a:spLocks noChangeArrowheads="1"/>
          </p:cNvSpPr>
          <p:nvPr/>
        </p:nvSpPr>
        <p:spPr bwMode="auto">
          <a:xfrm>
            <a:off x="190500" y="1219200"/>
            <a:ext cx="8610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SQL-92 υποστηρίζει διάφορους τύπους συνενώσεων που συνήθως χρησιμοποιούνται στο 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fr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αλλά μπορούν να χρησιμοποιηθούν οπουδήποτε μπορεί να χρησιμοποιηθεί μια σχέση.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σύνταξη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9800" y="2971801"/>
            <a:ext cx="7493000" cy="83099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&lt;όνομα-σχέσης1&gt; 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&lt;τύπος-συνένωσης&gt;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&lt;όνομα-σχέσης2&gt; </a:t>
            </a:r>
          </a:p>
          <a:p>
            <a:pPr eaLnBrk="0" hangingPunct="0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&lt;συνθήκη-συνένωσης&gt;</a:t>
            </a:r>
            <a:endParaRPr lang="el-GR" sz="240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930400" y="4000500"/>
            <a:ext cx="59817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Τύποι Συνένωσης:</a:t>
            </a: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[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INNER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JOIN 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LEFT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[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αριστερή εξωτερική συνένωση</a:t>
            </a: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RIGHT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[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JOIN: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δεξιά εξωτερική συνένωση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FULL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[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πλήρης εξωτερική συνένωση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B7ADE8-F052-418D-BDF0-2BEEC3899D1D}" type="slidenum">
              <a:rPr lang="el-GR" altLang="en-US" smtClean="0"/>
              <a:pPr/>
              <a:t>96</a:t>
            </a:fld>
            <a:endParaRPr lang="el-GR" altLang="en-US" smtClean="0"/>
          </a:p>
        </p:txBody>
      </p:sp>
      <p:sp>
        <p:nvSpPr>
          <p:cNvPr id="697347" name="Text Box 3"/>
          <p:cNvSpPr txBox="1">
            <a:spLocks noChangeArrowheads="1"/>
          </p:cNvSpPr>
          <p:nvPr/>
        </p:nvSpPr>
        <p:spPr bwMode="auto">
          <a:xfrm>
            <a:off x="430213" y="4564063"/>
            <a:ext cx="7391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 ΦΟΙΤΗΤΗΣ, ΠΙΤΣΑ.ΟΝΟΜΑ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ΑΡΕΣΕΙ, ΠΙΤΣΑ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=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ΑΡΕΣΕΙ.ΣΥΣΤΑΤΙΚΟ</a:t>
            </a:r>
          </a:p>
        </p:txBody>
      </p:sp>
      <p:sp>
        <p:nvSpPr>
          <p:cNvPr id="697348" name="Text Box 4"/>
          <p:cNvSpPr txBox="1">
            <a:spLocks noChangeArrowheads="1"/>
          </p:cNvSpPr>
          <p:nvPr/>
        </p:nvSpPr>
        <p:spPr bwMode="auto">
          <a:xfrm>
            <a:off x="445477" y="2930539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ΦΟΙΤΗΤΗΣ, ΠΙΤΣΑ.ΟΝΟΜΑ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INNER JOIN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ΠΙΤΣΑ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ΑΡΕΣΕΙ.ΣΥΣΤΑΤΙΚΟ)</a:t>
            </a:r>
          </a:p>
        </p:txBody>
      </p:sp>
      <p:sp>
        <p:nvSpPr>
          <p:cNvPr id="134153" name="Text Box 6"/>
          <p:cNvSpPr txBox="1">
            <a:spLocks noChangeArrowheads="1"/>
          </p:cNvSpPr>
          <p:nvPr/>
        </p:nvSpPr>
        <p:spPr bwMode="auto">
          <a:xfrm>
            <a:off x="404813" y="14843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347" grpId="0" autoUpdateAnimBg="0"/>
      <p:bldP spid="697348" grpId="0" autoUpdateAnimBg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D6E891-C3BB-4A8F-BC40-B810802A1259}" type="slidenum">
              <a:rPr lang="el-GR" altLang="en-US" smtClean="0"/>
              <a:pPr/>
              <a:t>97</a:t>
            </a:fld>
            <a:endParaRPr lang="el-GR" altLang="en-US" smtClean="0"/>
          </a:p>
        </p:txBody>
      </p:sp>
      <p:sp>
        <p:nvSpPr>
          <p:cNvPr id="702467" name="Text Box 3"/>
          <p:cNvSpPr txBox="1">
            <a:spLocks noChangeArrowheads="1"/>
          </p:cNvSpPr>
          <p:nvPr/>
        </p:nvSpPr>
        <p:spPr bwMode="auto">
          <a:xfrm>
            <a:off x="395288" y="2997200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ΦΟΙΤΗΤΗΣ, ΠΙΤΣΑ.ΟΝΟΜΑ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LEFT OUTER JOIN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ΠΙΤΣΑ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ΑΡΕΣΕΙ.ΣΥΣΤΑΤΙΚΟ)</a:t>
            </a:r>
          </a:p>
        </p:txBody>
      </p:sp>
      <p:sp>
        <p:nvSpPr>
          <p:cNvPr id="139271" name="Text Box 4"/>
          <p:cNvSpPr txBox="1">
            <a:spLocks noChangeArrowheads="1"/>
          </p:cNvSpPr>
          <p:nvPr/>
        </p:nvSpPr>
        <p:spPr bwMode="auto">
          <a:xfrm>
            <a:off x="658813" y="17383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02469" name="Text Box 5"/>
          <p:cNvSpPr txBox="1">
            <a:spLocks noChangeArrowheads="1"/>
          </p:cNvSpPr>
          <p:nvPr/>
        </p:nvSpPr>
        <p:spPr bwMode="auto">
          <a:xfrm>
            <a:off x="468313" y="4652963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ΦΟΙΤΗΤΗΣ, ΠΙΤΣΑ.ΟΝΟΜΑ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RIGHT OUTER JOIN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ΠΙΤΣΑ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ΠΙΤΣΑ.ΣΥΣΤΑΤΙΚΟ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ΑΡΕΣΕΙ.ΣΥΣΤΑΤΙΚΟ)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67" grpId="0" autoUpdateAnimBg="0"/>
      <p:bldP spid="702469" grpId="0" autoUpdateAnimBg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CBD626-C26E-4FB3-91E7-E635C740C125}" type="slidenum">
              <a:rPr lang="el-GR" altLang="en-US" smtClean="0"/>
              <a:pPr/>
              <a:t>98</a:t>
            </a:fld>
            <a:endParaRPr lang="el-GR" altLang="en-US" smtClean="0"/>
          </a:p>
        </p:txBody>
      </p:sp>
      <p:sp>
        <p:nvSpPr>
          <p:cNvPr id="135174" name="Text Box 3"/>
          <p:cNvSpPr txBox="1">
            <a:spLocks noChangeArrowheads="1"/>
          </p:cNvSpPr>
          <p:nvPr/>
        </p:nvSpPr>
        <p:spPr bwMode="auto">
          <a:xfrm>
            <a:off x="4652840" y="2394169"/>
            <a:ext cx="34417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Vegetarian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Vegetarian</a:t>
            </a: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ελιά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Ελληνική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ελιά</a:t>
            </a:r>
            <a:endParaRPr lang="en-US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Γιαννιώτικη	</a:t>
            </a:r>
            <a:r>
              <a:rPr lang="el-GR" sz="1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μετσοβόνε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5175" name="Text Box 4"/>
          <p:cNvSpPr txBox="1">
            <a:spLocks noChangeArrowheads="1"/>
          </p:cNvSpPr>
          <p:nvPr/>
        </p:nvSpPr>
        <p:spPr bwMode="auto">
          <a:xfrm>
            <a:off x="861525" y="1340461"/>
            <a:ext cx="3441700" cy="24468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ΦΟΙΤΗΤΗΣ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Δημήτρης</a:t>
            </a: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Κατερίνα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Δημήτρης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μπέικον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ανανάς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Ανδρόνικος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αντσούγια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9F299C-997E-4D99-8EFF-20F542E87057}" type="slidenum">
              <a:rPr lang="el-GR" altLang="en-US" smtClean="0"/>
              <a:pPr/>
              <a:t>99</a:t>
            </a:fld>
            <a:endParaRPr lang="el-GR" altLang="en-US" smtClean="0"/>
          </a:p>
        </p:txBody>
      </p:sp>
      <p:sp>
        <p:nvSpPr>
          <p:cNvPr id="704515" name="Text Box 3"/>
          <p:cNvSpPr txBox="1">
            <a:spLocks noChangeArrowheads="1"/>
          </p:cNvSpPr>
          <p:nvPr/>
        </p:nvSpPr>
        <p:spPr bwMode="auto">
          <a:xfrm>
            <a:off x="468313" y="1773360"/>
            <a:ext cx="73914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Παίζει, Ταινία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Ταινία.Έτος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04516" name="Text Box 4"/>
          <p:cNvSpPr txBox="1">
            <a:spLocks noChangeArrowheads="1"/>
          </p:cNvSpPr>
          <p:nvPr/>
        </p:nvSpPr>
        <p:spPr bwMode="auto">
          <a:xfrm>
            <a:off x="616805" y="3753535"/>
            <a:ext cx="7391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=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Ταινία.Τίτλος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Ταινία.Έτος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15" grpId="0" autoUpdateAnimBg="0"/>
      <p:bldP spid="704516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2959</TotalTime>
  <Words>7082</Words>
  <Application>Microsoft Office PowerPoint</Application>
  <PresentationFormat>On-screen Show (4:3)</PresentationFormat>
  <Paragraphs>1468</Paragraphs>
  <Slides>125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125</vt:i4>
      </vt:variant>
    </vt:vector>
  </HeadingPairs>
  <TitlesOfParts>
    <vt:vector size="132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PowerPoint Presentation</vt:lpstr>
      <vt:lpstr>Τι είδαμε μέχρι τώρα</vt:lpstr>
      <vt:lpstr>SQL</vt:lpstr>
      <vt:lpstr>SQL</vt:lpstr>
      <vt:lpstr>PowerPoint Presentation</vt:lpstr>
      <vt:lpstr>Βασική Δομή</vt:lpstr>
      <vt:lpstr>select</vt:lpstr>
      <vt:lpstr>from</vt:lpstr>
      <vt:lpstr>where</vt:lpstr>
      <vt:lpstr>Παράδειγμα</vt:lpstr>
      <vt:lpstr>select</vt:lpstr>
      <vt:lpstr>select distinct</vt:lpstr>
      <vt:lpstr>select *</vt:lpstr>
      <vt:lpstr>select</vt:lpstr>
      <vt:lpstr>where</vt:lpstr>
      <vt:lpstr>Παράδειγμα</vt:lpstr>
      <vt:lpstr>Παράδειγμα</vt:lpstr>
      <vt:lpstr>Βασική Δομή</vt:lpstr>
      <vt:lpstr>Παράδειγμα</vt:lpstr>
      <vt:lpstr>Παράδειγμα</vt:lpstr>
      <vt:lpstr>Βασική Δομή (επανάληψη)</vt:lpstr>
      <vt:lpstr>Βασική Δομή (επανάληψη)</vt:lpstr>
      <vt:lpstr>Παραδείγματα</vt:lpstr>
      <vt:lpstr>Παράδειγμα</vt:lpstr>
      <vt:lpstr>SQL</vt:lpstr>
      <vt:lpstr>Πράξεις με συμβολοσειρές</vt:lpstr>
      <vt:lpstr>Πράξεις με συμβολοσειρές</vt:lpstr>
      <vt:lpstr>Διάταξη Πλειάδων</vt:lpstr>
      <vt:lpstr>Διάταξη Πλειάδων</vt:lpstr>
      <vt:lpstr>Περιορισμός μεγέθους αποτελέσματος</vt:lpstr>
      <vt:lpstr>Αλλαγή Ονόματος</vt:lpstr>
      <vt:lpstr>Αλλαγή Ονόματος</vt:lpstr>
      <vt:lpstr>Αλλαγή Ονόματος</vt:lpstr>
      <vt:lpstr>Μεταβλητές πλειάδων</vt:lpstr>
      <vt:lpstr>Μεταβλητές πλειάδων</vt:lpstr>
      <vt:lpstr>Η τιμή null</vt:lpstr>
      <vt:lpstr>Λογική Τριών Τιμών</vt:lpstr>
      <vt:lpstr>Λογική Τριών Τιμών</vt:lpstr>
      <vt:lpstr>Η τιμή null</vt:lpstr>
      <vt:lpstr>Επανάληψη</vt:lpstr>
      <vt:lpstr>Επανάληψη</vt:lpstr>
      <vt:lpstr>Βασική Δομή Ερώτησης</vt:lpstr>
      <vt:lpstr>Παραδείγματα</vt:lpstr>
      <vt:lpstr>PowerPoint Presentation</vt:lpstr>
      <vt:lpstr>Πράξεις Συνόλου</vt:lpstr>
      <vt:lpstr>Γενική Σύνταξη</vt:lpstr>
      <vt:lpstr>Τομή - Παράδειγμα</vt:lpstr>
      <vt:lpstr>Τομή</vt:lpstr>
      <vt:lpstr>Ένωση</vt:lpstr>
      <vt:lpstr>Διαφορά</vt:lpstr>
      <vt:lpstr>Παράδειγμα</vt:lpstr>
      <vt:lpstr>Παραδείγματα</vt:lpstr>
      <vt:lpstr>Επανάληψη</vt:lpstr>
      <vt:lpstr>PowerPoint Presentation</vt:lpstr>
      <vt:lpstr>Υποερωτήσεις</vt:lpstr>
      <vt:lpstr>Σύνταξη</vt:lpstr>
      <vt:lpstr>Ο τελεστής in (not in) </vt:lpstr>
      <vt:lpstr>Ο τελεστής in (not in) </vt:lpstr>
      <vt:lpstr>Ο τελεστής in (not in) </vt:lpstr>
      <vt:lpstr>Ο τελεστής in (not in) </vt:lpstr>
      <vt:lpstr>Ο τελεστής in (not in) </vt:lpstr>
      <vt:lpstr>Σύγκριση με (τιμές) Συνόλου: any</vt:lpstr>
      <vt:lpstr>any</vt:lpstr>
      <vt:lpstr>any</vt:lpstr>
      <vt:lpstr>Σύγκριση με Σύνολο: all</vt:lpstr>
      <vt:lpstr>all</vt:lpstr>
      <vt:lpstr>all</vt:lpstr>
      <vt:lpstr>Ο τελεστής exists (not exists) </vt:lpstr>
      <vt:lpstr>Ο τελεστής exists (not exists) </vt:lpstr>
      <vt:lpstr>Ο τελεστής exists (not exists) </vt:lpstr>
      <vt:lpstr>Ο τελεστής exists (not exists)   </vt:lpstr>
      <vt:lpstr>Παράδειγμα Διαίρεσης</vt:lpstr>
      <vt:lpstr>Παράδειγμα: Διαίρεση</vt:lpstr>
      <vt:lpstr>Ο τελεστής unique (not unique) </vt:lpstr>
      <vt:lpstr>Ο τελεστής unique (not unique) </vt:lpstr>
      <vt:lpstr>Ο τελεστής unique (not unique) </vt:lpstr>
      <vt:lpstr>Επανάληψη</vt:lpstr>
      <vt:lpstr>Επανάληψη</vt:lpstr>
      <vt:lpstr>Επανάληψη</vt:lpstr>
      <vt:lpstr>Επανάληψη</vt:lpstr>
      <vt:lpstr>PowerPoint Presentation</vt:lpstr>
      <vt:lpstr>Συναθροιστικές Συναρτήσεις</vt:lpstr>
      <vt:lpstr>Παράδειγμα</vt:lpstr>
      <vt:lpstr>Συναθροιστικές Συναρτήσεις</vt:lpstr>
      <vt:lpstr>Συναθροιστικές Συναρτήσεις</vt:lpstr>
      <vt:lpstr>Συναθροιστικές Συναρτήσεις</vt:lpstr>
      <vt:lpstr>Συναθροιστικές Συναρτήσεις: group by</vt:lpstr>
      <vt:lpstr>Συναθροιστικές Συναρτήσεις: group by</vt:lpstr>
      <vt:lpstr>Συναθροιστικές Συναρτήσεις: having</vt:lpstr>
      <vt:lpstr>Συναθροιστικές Συναρτήσεις</vt:lpstr>
      <vt:lpstr>Συναθροιστικές Συναρτήσεις</vt:lpstr>
      <vt:lpstr>Επανάληψη</vt:lpstr>
      <vt:lpstr>Βασική Δομή Ερώτησης</vt:lpstr>
      <vt:lpstr>PowerPoint Presentation</vt:lpstr>
      <vt:lpstr>Συνένωση (join)</vt:lpstr>
      <vt:lpstr>Παράδειγμα</vt:lpstr>
      <vt:lpstr>Παράδειγμα</vt:lpstr>
      <vt:lpstr>Παράδειγμα</vt:lpstr>
      <vt:lpstr>Παράδειγμα</vt:lpstr>
      <vt:lpstr>Φυσική Συνένωση (natural join)</vt:lpstr>
      <vt:lpstr>SFW στο FOR</vt:lpstr>
      <vt:lpstr>PowerPoint Presentation</vt:lpstr>
      <vt:lpstr>Εισαγωγή</vt:lpstr>
      <vt:lpstr>Τροποποίηση ΒΔ</vt:lpstr>
      <vt:lpstr>Εισαγωγή δεδομένων</vt:lpstr>
      <vt:lpstr>Εισαγωγή δεδομένων</vt:lpstr>
      <vt:lpstr>Διαγραφή δεδομένων</vt:lpstr>
      <vt:lpstr>Διαγραφή δεδομένων</vt:lpstr>
      <vt:lpstr>Διαγραφή δεδομένων</vt:lpstr>
      <vt:lpstr>Ενημέρωση </vt:lpstr>
      <vt:lpstr>Ενημέρωση</vt:lpstr>
      <vt:lpstr>Επανάληψη</vt:lpstr>
      <vt:lpstr>PowerPoint Presentation</vt:lpstr>
      <vt:lpstr>Ορισμός Όψεων (εικονικών πινάκων)</vt:lpstr>
      <vt:lpstr>Διαφορά από create table</vt:lpstr>
      <vt:lpstr>Παράδειγμα</vt:lpstr>
      <vt:lpstr>Ενημερώσιμες Όψεις</vt:lpstr>
      <vt:lpstr>Παράδειγμα</vt:lpstr>
      <vt:lpstr>Διαγραφή όψης</vt:lpstr>
      <vt:lpstr>Ασκήσεις  (Θέματα Σεπτεμβρίου 2017)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378</cp:revision>
  <dcterms:created xsi:type="dcterms:W3CDTF">2013-06-13T09:19:30Z</dcterms:created>
  <dcterms:modified xsi:type="dcterms:W3CDTF">2017-11-21T09:39:31Z</dcterms:modified>
</cp:coreProperties>
</file>