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69" r:id="rId1"/>
  </p:sldMasterIdLst>
  <p:notesMasterIdLst>
    <p:notesMasterId r:id="rId34"/>
  </p:notesMasterIdLst>
  <p:sldIdLst>
    <p:sldId id="457" r:id="rId2"/>
    <p:sldId id="656" r:id="rId3"/>
    <p:sldId id="650" r:id="rId4"/>
    <p:sldId id="667" r:id="rId5"/>
    <p:sldId id="652" r:id="rId6"/>
    <p:sldId id="655" r:id="rId7"/>
    <p:sldId id="459" r:id="rId8"/>
    <p:sldId id="597" r:id="rId9"/>
    <p:sldId id="596" r:id="rId10"/>
    <p:sldId id="599" r:id="rId11"/>
    <p:sldId id="600" r:id="rId12"/>
    <p:sldId id="601" r:id="rId13"/>
    <p:sldId id="602" r:id="rId14"/>
    <p:sldId id="603" r:id="rId15"/>
    <p:sldId id="663" r:id="rId16"/>
    <p:sldId id="604" r:id="rId17"/>
    <p:sldId id="605" r:id="rId18"/>
    <p:sldId id="606" r:id="rId19"/>
    <p:sldId id="607" r:id="rId20"/>
    <p:sldId id="608" r:id="rId21"/>
    <p:sldId id="662" r:id="rId22"/>
    <p:sldId id="609" r:id="rId23"/>
    <p:sldId id="610" r:id="rId24"/>
    <p:sldId id="612" r:id="rId25"/>
    <p:sldId id="613" r:id="rId26"/>
    <p:sldId id="614" r:id="rId27"/>
    <p:sldId id="615" r:id="rId28"/>
    <p:sldId id="616" r:id="rId29"/>
    <p:sldId id="617" r:id="rId30"/>
    <p:sldId id="664" r:id="rId31"/>
    <p:sldId id="666" r:id="rId32"/>
    <p:sldId id="657" r:id="rId3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onstantinos Semertzidis" initials="KS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17" autoAdjust="0"/>
    <p:restoredTop sz="94671" autoAdjust="0"/>
  </p:normalViewPr>
  <p:slideViewPr>
    <p:cSldViewPr snapToGrid="0">
      <p:cViewPr varScale="1">
        <p:scale>
          <a:sx n="122" d="100"/>
          <a:sy n="122" d="100"/>
        </p:scale>
        <p:origin x="154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1" d="100"/>
          <a:sy n="81" d="100"/>
        </p:scale>
        <p:origin x="-1752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commentAuthors" Target="commentAuthor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1D4467-F767-4192-8C2C-9C235F6643CF}" type="datetimeFigureOut">
              <a:rPr lang="en-US" smtClean="0"/>
              <a:pPr/>
              <a:t>10/12/2017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C084C1-148C-4550-AE34-103EED2538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679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6FF92D-C5E1-4CF9-AB74-603E5CC547AD}" type="slidenum">
              <a:rPr lang="el-GR" smtClean="0"/>
              <a:pPr/>
              <a:t>1</a:t>
            </a:fld>
            <a:endParaRPr lang="el-GR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5822942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08112726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4628798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85442430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96286329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75219396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3F8A2A-9370-403F-882C-D91A59BF1B34}" type="slidenum">
              <a:rPr lang="el-GR" smtClean="0"/>
              <a:pPr/>
              <a:t>15</a:t>
            </a:fld>
            <a:endParaRPr lang="el-GR" smtClean="0"/>
          </a:p>
        </p:txBody>
      </p:sp>
      <p:sp>
        <p:nvSpPr>
          <p:cNvPr id="147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0510956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7860254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2045934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98138273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6483213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602AEE0-9A41-4770-901B-9C8EA1E2DDFE}" type="slidenum">
              <a:rPr lang="el-GR" smtClean="0"/>
              <a:pPr/>
              <a:t>2</a:t>
            </a:fld>
            <a:endParaRPr lang="el-GR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8653352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68197543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3F8A2A-9370-403F-882C-D91A59BF1B34}" type="slidenum">
              <a:rPr lang="el-GR" smtClean="0"/>
              <a:pPr/>
              <a:t>21</a:t>
            </a:fld>
            <a:endParaRPr lang="el-GR" smtClean="0"/>
          </a:p>
        </p:txBody>
      </p:sp>
      <p:sp>
        <p:nvSpPr>
          <p:cNvPr id="147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10298826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48233902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58310215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19213184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46789384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860493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20223689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66341687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2800025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265EE4F-9C9C-4B6A-B364-5393415D8EE0}" type="slidenum">
              <a:rPr lang="el-GR" smtClean="0"/>
              <a:pPr/>
              <a:t>3</a:t>
            </a:fld>
            <a:endParaRPr lang="el-GR" smtClean="0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25209908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18051171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60224653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2FF545-9252-4F1A-9327-CE4428D9337C}" type="slidenum">
              <a:rPr lang="el-GR" smtClean="0"/>
              <a:pPr/>
              <a:t>32</a:t>
            </a:fld>
            <a:endParaRPr lang="el-GR" smtClean="0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0600281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265EE4F-9C9C-4B6A-B364-5393415D8EE0}" type="slidenum">
              <a:rPr lang="el-GR" smtClean="0"/>
              <a:pPr/>
              <a:t>4</a:t>
            </a:fld>
            <a:endParaRPr lang="el-GR" smtClean="0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1109703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85C5DB-7721-4A23-9977-8023102138F0}" type="slidenum">
              <a:rPr lang="el-GR" smtClean="0"/>
              <a:pPr/>
              <a:t>5</a:t>
            </a:fld>
            <a:endParaRPr lang="el-GR" smtClean="0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224482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017" eaLnBrk="0" hangingPunct="0">
              <a:defRPr sz="1500">
                <a:solidFill>
                  <a:schemeClr val="tx1"/>
                </a:solidFill>
                <a:latin typeface="Arial" pitchFamily="34" charset="0"/>
              </a:defRPr>
            </a:lvl1pPr>
            <a:lvl2pPr marL="686263" indent="-263947" defTabSz="915017" eaLnBrk="0" hangingPunct="0">
              <a:defRPr sz="1500">
                <a:solidFill>
                  <a:schemeClr val="tx1"/>
                </a:solidFill>
                <a:latin typeface="Arial" pitchFamily="34" charset="0"/>
              </a:defRPr>
            </a:lvl2pPr>
            <a:lvl3pPr marL="1055789" indent="-211158" defTabSz="915017" eaLnBrk="0" hangingPunct="0">
              <a:defRPr sz="1500">
                <a:solidFill>
                  <a:schemeClr val="tx1"/>
                </a:solidFill>
                <a:latin typeface="Arial" pitchFamily="34" charset="0"/>
              </a:defRPr>
            </a:lvl3pPr>
            <a:lvl4pPr marL="1478105" indent="-211158" defTabSz="915017" eaLnBrk="0" hangingPunct="0">
              <a:defRPr sz="1500">
                <a:solidFill>
                  <a:schemeClr val="tx1"/>
                </a:solidFill>
                <a:latin typeface="Arial" pitchFamily="34" charset="0"/>
              </a:defRPr>
            </a:lvl4pPr>
            <a:lvl5pPr marL="1900420" indent="-211158" defTabSz="915017" eaLnBrk="0" hangingPunct="0">
              <a:defRPr sz="1500">
                <a:solidFill>
                  <a:schemeClr val="tx1"/>
                </a:solidFill>
                <a:latin typeface="Arial" pitchFamily="34" charset="0"/>
              </a:defRPr>
            </a:lvl5pPr>
            <a:lvl6pPr marL="2322736" indent="-211158" defTabSz="915017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pitchFamily="34" charset="0"/>
              </a:defRPr>
            </a:lvl6pPr>
            <a:lvl7pPr marL="2745052" indent="-211158" defTabSz="915017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pitchFamily="34" charset="0"/>
              </a:defRPr>
            </a:lvl7pPr>
            <a:lvl8pPr marL="3167367" indent="-211158" defTabSz="915017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pitchFamily="34" charset="0"/>
              </a:defRPr>
            </a:lvl8pPr>
            <a:lvl9pPr marL="3589683" indent="-211158" defTabSz="915017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08457A4D-0C1A-454C-A595-425E79A91FE6}" type="slidenum">
              <a:rPr lang="el-GR" altLang="en-US" sz="1200">
                <a:latin typeface="Times New Roman" pitchFamily="18" charset="0"/>
              </a:rPr>
              <a:pPr/>
              <a:t>6</a:t>
            </a:fld>
            <a:endParaRPr lang="el-GR" altLang="en-US" sz="1200">
              <a:latin typeface="Times New Roman" pitchFamily="18" charset="0"/>
            </a:endParaRPr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819150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37AFA3A-D89B-43E2-98CC-CE28656011AB}" type="slidenum">
              <a:rPr lang="el-GR" smtClean="0"/>
              <a:pPr/>
              <a:t>7</a:t>
            </a:fld>
            <a:endParaRPr lang="el-GR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7604696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9641222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5633523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C8965-12A5-42B6-9587-775B0C92BBE0}" type="datetime1">
              <a:rPr lang="en-US" smtClean="0"/>
              <a:pPr/>
              <a:t>10/12/2017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5825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4F8C0-775D-4C86-9912-48CE32DF3814}" type="datetime1">
              <a:rPr lang="en-US" smtClean="0"/>
              <a:pPr/>
              <a:t>10/12/2017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978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52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52"/>
            <a:ext cx="80772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91709-3B43-46B9-9561-13844D15F033}" type="datetime1">
              <a:rPr lang="en-US" smtClean="0"/>
              <a:pPr/>
              <a:t>10/12/2017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385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7DE42-E6E6-41B3-97AE-B6CA5833C18A}" type="datetime1">
              <a:rPr lang="en-US" smtClean="0"/>
              <a:pPr/>
              <a:t>10/12/2017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@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7804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1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ADE63-83BD-4EC2-98A1-769AB774F631}" type="datetime1">
              <a:rPr lang="en-US" smtClean="0"/>
              <a:pPr/>
              <a:t>10/12/2017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7302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7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600207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4101F-9917-4AB4-85A1-8A5B41A96093}" type="datetime1">
              <a:rPr lang="en-US" smtClean="0"/>
              <a:pPr/>
              <a:t>10/12/2017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9050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535113"/>
            <a:ext cx="404177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01F15-B326-4CB5-BB3A-483D5BD187D7}" type="datetime1">
              <a:rPr lang="en-US" smtClean="0"/>
              <a:pPr/>
              <a:t>10/12/2017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631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30E4B-7F52-4321-8DA4-44A83280689A}" type="datetime1">
              <a:rPr lang="en-US" smtClean="0"/>
              <a:pPr/>
              <a:t>10/12/2017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276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
              @</a:t>
            </a:r>
            <a:r>
              <a:rPr lang="en-US" dirty="0" err="1" smtClean="0"/>
              <a:t>dbsocial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808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6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9C2A0-1671-4538-B482-3C3B44FC226C}" type="datetime1">
              <a:rPr lang="en-US" smtClean="0"/>
              <a:pPr/>
              <a:t>10/12/2017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442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8FE1C-6B81-420D-8A60-DCA64F848011}" type="datetime1">
              <a:rPr lang="en-US" smtClean="0"/>
              <a:pPr/>
              <a:t>10/12/2017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650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7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6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3F703-D0DD-468A-A6C9-6C30316E6976}" type="datetime1">
              <a:rPr lang="en-US" smtClean="0"/>
              <a:pPr/>
              <a:t>10/12/2017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6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6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8885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0" r:id="rId1"/>
    <p:sldLayoutId id="2147483971" r:id="rId2"/>
    <p:sldLayoutId id="2147483972" r:id="rId3"/>
    <p:sldLayoutId id="2147483973" r:id="rId4"/>
    <p:sldLayoutId id="2147483974" r:id="rId5"/>
    <p:sldLayoutId id="2147483975" r:id="rId6"/>
    <p:sldLayoutId id="2147483976" r:id="rId7"/>
    <p:sldLayoutId id="2147483977" r:id="rId8"/>
    <p:sldLayoutId id="2147483978" r:id="rId9"/>
    <p:sldLayoutId id="2147483979" r:id="rId10"/>
    <p:sldLayoutId id="2147483980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2.bin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Πιτουρά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15439CE-18FB-4F61-8DF2-B1E397797CB2}" type="slidenum">
              <a:rPr lang="el-GR" altLang="en-US" smtClean="0"/>
              <a:pPr/>
              <a:t>1</a:t>
            </a:fld>
            <a:endParaRPr lang="el-GR" altLang="en-US" smtClean="0"/>
          </a:p>
        </p:txBody>
      </p:sp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622300" y="2320330"/>
            <a:ext cx="80899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l-GR" sz="5400" dirty="0" smtClean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Το Σχεσιακό Μοντέλο</a:t>
            </a:r>
            <a:endParaRPr lang="en-US" sz="5400" dirty="0" smtClean="0">
              <a:solidFill>
                <a:schemeClr val="accent6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Date Placeholder 2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l-GR" altLang="en-US" dirty="0" smtClean="0"/>
              <a:t>7-20</a:t>
            </a:r>
            <a:r>
              <a:rPr lang="en-US" altLang="en-US" dirty="0" smtClean="0"/>
              <a:t>1</a:t>
            </a:r>
            <a:r>
              <a:rPr lang="el-GR" altLang="en-US" dirty="0" smtClean="0"/>
              <a:t>8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6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Πιτουρά</a:t>
            </a:r>
          </a:p>
        </p:txBody>
      </p:sp>
      <p:sp>
        <p:nvSpPr>
          <p:cNvPr id="10244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80026CA-4951-46C1-A0BA-4AB4CE3C3968}" type="slidenum">
              <a:rPr lang="el-GR" altLang="en-US" smtClean="0"/>
              <a:pPr/>
              <a:t>10</a:t>
            </a:fld>
            <a:endParaRPr lang="el-GR" altLang="en-US" smtClean="0"/>
          </a:p>
        </p:txBody>
      </p:sp>
      <p:sp>
        <p:nvSpPr>
          <p:cNvPr id="10246" name="Text Box 3"/>
          <p:cNvSpPr txBox="1">
            <a:spLocks noChangeArrowheads="1"/>
          </p:cNvSpPr>
          <p:nvPr/>
        </p:nvSpPr>
        <p:spPr bwMode="auto">
          <a:xfrm>
            <a:off x="427036" y="3290888"/>
            <a:ext cx="865822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</a:rPr>
              <a:t>Μία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</a:rPr>
              <a:t>σχέση  r 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</a:rPr>
              <a:t>ή  </a:t>
            </a:r>
            <a:r>
              <a:rPr lang="el-GR" sz="2400" dirty="0" err="1">
                <a:solidFill>
                  <a:schemeClr val="accent6">
                    <a:lumMod val="75000"/>
                  </a:schemeClr>
                </a:solidFill>
              </a:rPr>
              <a:t>r(R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</a:rPr>
              <a:t>)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</a:rPr>
              <a:t>(ή ένα στιγμιότυπο r του σχήματος σχέσης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R) 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</a:rPr>
              <a:t>είναι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ένα </a:t>
            </a:r>
            <a:r>
              <a:rPr lang="en-US" sz="2400" i="1" u="sng" dirty="0">
                <a:solidFill>
                  <a:schemeClr val="tx2">
                    <a:lumMod val="50000"/>
                  </a:schemeClr>
                </a:solidFill>
              </a:rPr>
              <a:t>σύνολο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 από πλειάδες.</a:t>
            </a:r>
            <a:endParaRPr lang="el-GR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0250" name="Text Box 7"/>
          <p:cNvSpPr txBox="1">
            <a:spLocks noChangeArrowheads="1"/>
          </p:cNvSpPr>
          <p:nvPr/>
        </p:nvSpPr>
        <p:spPr bwMode="auto">
          <a:xfrm>
            <a:off x="427037" y="2011363"/>
            <a:ext cx="8305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accent6">
                    <a:lumMod val="75000"/>
                  </a:schemeClr>
                </a:solidFill>
              </a:rPr>
              <a:t>Σχήμα σχέσης 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R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</a:rPr>
              <a:t>που δηλώνεται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R(A</a:t>
            </a:r>
            <a:r>
              <a:rPr lang="en-US" sz="2400" baseline="-25000" dirty="0">
                <a:solidFill>
                  <a:schemeClr val="tx2">
                    <a:lumMod val="50000"/>
                  </a:schemeClr>
                </a:solidFill>
              </a:rPr>
              <a:t>1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, A</a:t>
            </a:r>
            <a:r>
              <a:rPr lang="en-US" sz="2400" baseline="-25000" dirty="0">
                <a:solidFill>
                  <a:schemeClr val="tx2">
                    <a:lumMod val="50000"/>
                  </a:schemeClr>
                </a:solidFill>
              </a:rPr>
              <a:t>2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, …,A</a:t>
            </a:r>
            <a:r>
              <a:rPr lang="en-US" sz="2400" baseline="-25000" dirty="0">
                <a:solidFill>
                  <a:schemeClr val="tx2">
                    <a:lumMod val="50000"/>
                  </a:schemeClr>
                </a:solidFill>
              </a:rPr>
              <a:t>n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)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</a:rPr>
              <a:t>αποτελείται από ένα όνομα σχέσης και μια λίστα από γνωρίσματα.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Σχήμα - Στιγμιότυπο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Date Placeholder 2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16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17</a:t>
            </a:r>
            <a:endParaRPr lang="el-GR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288338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6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Πιτουρά</a:t>
            </a:r>
          </a:p>
        </p:txBody>
      </p:sp>
      <p:sp>
        <p:nvSpPr>
          <p:cNvPr id="11268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C2A8C49-D44A-496F-ACB9-7476FEF2D365}" type="slidenum">
              <a:rPr lang="el-GR" altLang="en-US" smtClean="0"/>
              <a:pPr/>
              <a:t>11</a:t>
            </a:fld>
            <a:endParaRPr lang="el-GR" altLang="en-US" smtClean="0"/>
          </a:p>
        </p:txBody>
      </p:sp>
      <p:sp>
        <p:nvSpPr>
          <p:cNvPr id="11270" name="Text Box 3"/>
          <p:cNvSpPr txBox="1">
            <a:spLocks noChangeArrowheads="1"/>
          </p:cNvSpPr>
          <p:nvPr/>
        </p:nvSpPr>
        <p:spPr bwMode="auto">
          <a:xfrm>
            <a:off x="323850" y="3821758"/>
            <a:ext cx="8305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Το πεδίο </a:t>
            </a:r>
            <a:r>
              <a:rPr lang="el-GR" sz="24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ορισμού </a:t>
            </a: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D</a:t>
            </a:r>
            <a:r>
              <a:rPr lang="el-GR" sz="24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l-GR" sz="240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είναι ένα </a:t>
            </a:r>
            <a:r>
              <a:rPr lang="el-GR" sz="24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σύνολο από </a:t>
            </a:r>
            <a:r>
              <a:rPr lang="el-GR" sz="2400" i="1" u="sng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ατομικές</a:t>
            </a:r>
            <a:r>
              <a:rPr lang="el-GR" sz="24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 τιμές</a:t>
            </a:r>
          </a:p>
        </p:txBody>
      </p:sp>
      <p:sp>
        <p:nvSpPr>
          <p:cNvPr id="11271" name="Text Box 4"/>
          <p:cNvSpPr txBox="1">
            <a:spLocks noChangeArrowheads="1"/>
          </p:cNvSpPr>
          <p:nvPr/>
        </p:nvSpPr>
        <p:spPr bwMode="auto">
          <a:xfrm>
            <a:off x="250825" y="1481138"/>
            <a:ext cx="8461375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Κάθε γνώρισμα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A</a:t>
            </a:r>
            <a:r>
              <a:rPr lang="en-US" sz="24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i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παίρνει τιμές από κάποιο σύνολο 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D 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που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ονομάζεται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πεδίο ορισμού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του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A</a:t>
            </a:r>
            <a:r>
              <a:rPr lang="en-US" sz="24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i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και συμβολίζεται με </a:t>
            </a:r>
            <a:r>
              <a:rPr lang="en-US" sz="2400" i="1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dom</a:t>
            </a:r>
            <a:r>
              <a:rPr lang="en-US" sz="2400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(A</a:t>
            </a:r>
            <a:r>
              <a:rPr lang="en-US" sz="2400" i="1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i</a:t>
            </a:r>
            <a:r>
              <a:rPr lang="en-US" sz="2400" i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)</a:t>
            </a:r>
            <a:endParaRPr lang="el-GR" sz="2400" i="1" dirty="0">
              <a:solidFill>
                <a:schemeClr val="tx2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sz="2400" i="1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Τ</a:t>
            </a:r>
            <a:r>
              <a:rPr lang="el-GR" sz="2400" i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ο </a:t>
            </a:r>
            <a:r>
              <a:rPr lang="el-GR" sz="2400" i="1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γνώρισμα είναι το όνομα ενός ρόλου που παίζει κάποιο πεδίο ορισμού </a:t>
            </a:r>
            <a:r>
              <a:rPr lang="en-US" sz="2400" i="1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D </a:t>
            </a:r>
            <a:r>
              <a:rPr lang="el-GR" sz="2400" i="1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στο σχήμα σχέσης </a:t>
            </a:r>
            <a:r>
              <a:rPr lang="en-US" sz="2400" i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R</a:t>
            </a:r>
            <a:endParaRPr lang="el-GR" sz="2400" i="1" dirty="0">
              <a:solidFill>
                <a:schemeClr val="accent4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272" name="Text Box 5"/>
          <p:cNvSpPr txBox="1">
            <a:spLocks noChangeArrowheads="1"/>
          </p:cNvSpPr>
          <p:nvPr/>
        </p:nvSpPr>
        <p:spPr bwMode="auto">
          <a:xfrm>
            <a:off x="1668462" y="5086995"/>
            <a:ext cx="6345238" cy="46166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i="1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Η</a:t>
            </a:r>
            <a:r>
              <a:rPr lang="el-GR" sz="2400" i="1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l-GR" sz="2400" i="1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τιμή </a:t>
            </a:r>
            <a:r>
              <a:rPr lang="el-GR" sz="2400" i="1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του γνωρίσματος  </a:t>
            </a:r>
            <a:r>
              <a:rPr lang="el-GR" sz="2400" i="1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μιας πλειάδας ατομική.</a:t>
            </a:r>
          </a:p>
        </p:txBody>
      </p:sp>
      <p:sp>
        <p:nvSpPr>
          <p:cNvPr id="11273" name="Text Box 6"/>
          <p:cNvSpPr txBox="1">
            <a:spLocks noChangeArrowheads="1"/>
          </p:cNvSpPr>
          <p:nvPr/>
        </p:nvSpPr>
        <p:spPr bwMode="auto">
          <a:xfrm>
            <a:off x="323850" y="4363094"/>
            <a:ext cx="8610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  <a:cs typeface="Calibri" pitchFamily="34" charset="0"/>
              </a:rPr>
              <a:t>(παράδειγμα: ακέραιοι, συμβολοσειρές - όχι εγγραφές, πίνακες, λίστες)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Πεδίο Ορισμού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2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16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17</a:t>
            </a:r>
            <a:endParaRPr lang="el-GR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923508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6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Πιτουρά</a:t>
            </a:r>
          </a:p>
        </p:txBody>
      </p:sp>
      <p:sp>
        <p:nvSpPr>
          <p:cNvPr id="12292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39E4C71-4D7C-476B-887D-16E2E43428A2}" type="slidenum">
              <a:rPr lang="el-GR" altLang="en-US" smtClean="0"/>
              <a:pPr/>
              <a:t>12</a:t>
            </a:fld>
            <a:endParaRPr lang="el-GR" altLang="en-US" smtClean="0"/>
          </a:p>
        </p:txBody>
      </p:sp>
      <p:sp>
        <p:nvSpPr>
          <p:cNvPr id="12295" name="Text Box 4"/>
          <p:cNvSpPr txBox="1">
            <a:spLocks noChangeArrowheads="1"/>
          </p:cNvSpPr>
          <p:nvPr/>
        </p:nvSpPr>
        <p:spPr bwMode="auto">
          <a:xfrm>
            <a:off x="406400" y="1554162"/>
            <a:ext cx="82042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Κάθε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πλειάδα</a:t>
            </a:r>
            <a:r>
              <a:rPr lang="el-GR" sz="24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είναι μια </a:t>
            </a:r>
            <a:r>
              <a:rPr lang="el-GR" sz="2400" i="1" u="sng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διατεταγμένη λίστα</a:t>
            </a:r>
            <a:r>
              <a:rPr lang="el-GR" sz="24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από τιμές &lt;</a:t>
            </a:r>
            <a:r>
              <a:rPr lang="el-GR" sz="2400" dirty="0" err="1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v</a:t>
            </a:r>
            <a:r>
              <a:rPr lang="el-GR" sz="2400" baseline="-25000" dirty="0" err="1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el-GR" sz="24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, v</a:t>
            </a:r>
            <a:r>
              <a:rPr lang="el-GR" sz="2400" baseline="-250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l-GR" sz="24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, …, </a:t>
            </a:r>
            <a:r>
              <a:rPr lang="el-GR" sz="2400" dirty="0" err="1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v</a:t>
            </a:r>
            <a:r>
              <a:rPr lang="el-GR" sz="2400" baseline="-25000" dirty="0" err="1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n</a:t>
            </a:r>
            <a:r>
              <a:rPr lang="el-GR" sz="24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&gt; όπου κάθε τιμή 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v</a:t>
            </a:r>
            <a:r>
              <a:rPr lang="en-US" sz="2400" baseline="-250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i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l-GR" sz="24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είναι ένα στοιχείο του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dom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(A</a:t>
            </a:r>
            <a:r>
              <a:rPr lang="en-US" sz="2400" baseline="-250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i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) </a:t>
            </a:r>
            <a:r>
              <a:rPr lang="el-GR" sz="24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ή η ειδική τιμή 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null</a:t>
            </a:r>
            <a:endParaRPr lang="el-GR" sz="2400" dirty="0">
              <a:solidFill>
                <a:schemeClr val="tx2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296" name="Text Box 5"/>
          <p:cNvSpPr txBox="1">
            <a:spLocks noChangeArrowheads="1"/>
          </p:cNvSpPr>
          <p:nvPr/>
        </p:nvSpPr>
        <p:spPr bwMode="auto">
          <a:xfrm>
            <a:off x="990600" y="3413125"/>
            <a:ext cx="7848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r(R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) </a:t>
            </a:r>
            <a:r>
              <a:rPr lang="el-GR" sz="24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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dom(A</a:t>
            </a:r>
            <a:r>
              <a:rPr lang="el-GR" sz="24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)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x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dom(A</a:t>
            </a:r>
            <a:r>
              <a:rPr lang="el-GR" sz="24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)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x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…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x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l-GR" sz="24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dom(A</a:t>
            </a:r>
            <a:r>
              <a:rPr lang="el-GR" sz="2400" baseline="-25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n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)</a:t>
            </a:r>
          </a:p>
        </p:txBody>
      </p:sp>
      <p:sp>
        <p:nvSpPr>
          <p:cNvPr id="12297" name="Text Box 6"/>
          <p:cNvSpPr txBox="1">
            <a:spLocks noChangeArrowheads="1"/>
          </p:cNvSpPr>
          <p:nvPr/>
        </p:nvSpPr>
        <p:spPr bwMode="auto">
          <a:xfrm>
            <a:off x="406400" y="2806700"/>
            <a:ext cx="798385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Κάθε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σχέση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είναι ένα υποσύνολο του καρτεσιανού γινομένου:</a:t>
            </a:r>
            <a:endParaRPr lang="el-GR" sz="2400" b="1" dirty="0">
              <a:solidFill>
                <a:schemeClr val="tx2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298" name="Text Box 7"/>
          <p:cNvSpPr txBox="1">
            <a:spLocks noChangeArrowheads="1"/>
          </p:cNvSpPr>
          <p:nvPr/>
        </p:nvSpPr>
        <p:spPr bwMode="auto">
          <a:xfrm>
            <a:off x="533400" y="4343400"/>
            <a:ext cx="80772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Παρατηρήσεις</a:t>
            </a:r>
          </a:p>
          <a:p>
            <a:pPr marL="342900" indent="-342900" eaLnBrk="0" hangingPunct="0">
              <a:spcBef>
                <a:spcPct val="50000"/>
              </a:spcBef>
              <a:buFont typeface="Wingdings" panose="05000000000000000000" pitchFamily="2" charset="2"/>
              <a:buChar char="ü"/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Δεν υπάρχει διάταξη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των πλειάδων σε μια σχέση</a:t>
            </a:r>
          </a:p>
          <a:p>
            <a:pPr marL="342900" indent="-342900" eaLnBrk="0" hangingPunct="0">
              <a:spcBef>
                <a:spcPct val="50000"/>
              </a:spcBef>
              <a:buFont typeface="Wingdings" panose="05000000000000000000" pitchFamily="2" charset="2"/>
              <a:buChar char="ü"/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Υποθέτουμε διάταξη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των γνωρισμάτων στο σχήμα σχέσης</a:t>
            </a:r>
            <a:r>
              <a:rPr lang="el-GR" sz="2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49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Πλειάδες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2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16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17</a:t>
            </a:r>
            <a:endParaRPr lang="el-GR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684580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6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Πιτουρά</a:t>
            </a:r>
          </a:p>
        </p:txBody>
      </p:sp>
      <p:sp>
        <p:nvSpPr>
          <p:cNvPr id="13316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6DF122C-3175-4ECD-9D05-C762BF186C56}" type="slidenum">
              <a:rPr lang="el-GR" altLang="en-US" smtClean="0"/>
              <a:pPr/>
              <a:t>13</a:t>
            </a:fld>
            <a:endParaRPr lang="el-GR" altLang="en-US" smtClean="0"/>
          </a:p>
        </p:txBody>
      </p:sp>
      <p:sp>
        <p:nvSpPr>
          <p:cNvPr id="13319" name="Rectangle 4"/>
          <p:cNvSpPr>
            <a:spLocks noChangeArrowheads="1"/>
          </p:cNvSpPr>
          <p:nvPr/>
        </p:nvSpPr>
        <p:spPr bwMode="auto">
          <a:xfrm>
            <a:off x="1676400" y="1806575"/>
            <a:ext cx="527606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Σχήμα </a:t>
            </a:r>
            <a:r>
              <a:rPr lang="en-US" sz="2400" dirty="0" err="1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σχέσης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βαθμού n   R(A</a:t>
            </a:r>
            <a:r>
              <a:rPr lang="en-US" sz="24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, A</a:t>
            </a:r>
            <a:r>
              <a:rPr lang="en-US" sz="24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, …, A</a:t>
            </a:r>
            <a:r>
              <a:rPr lang="en-US" sz="24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n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)</a:t>
            </a:r>
            <a:endParaRPr lang="el-GR" sz="2400" dirty="0">
              <a:solidFill>
                <a:schemeClr val="tx2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320" name="Rectangle 5"/>
          <p:cNvSpPr>
            <a:spLocks noChangeArrowheads="1"/>
          </p:cNvSpPr>
          <p:nvPr/>
        </p:nvSpPr>
        <p:spPr bwMode="auto">
          <a:xfrm>
            <a:off x="1524000" y="3051175"/>
            <a:ext cx="63754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Πλειάδα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t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της σχέσης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r(R) 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&lt;</a:t>
            </a:r>
            <a:r>
              <a:rPr lang="el-GR" sz="24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v</a:t>
            </a:r>
            <a:r>
              <a:rPr lang="el-GR" sz="2400" baseline="-25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, v</a:t>
            </a:r>
            <a:r>
              <a:rPr lang="el-GR" sz="24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, …, </a:t>
            </a:r>
            <a:r>
              <a:rPr lang="el-GR" sz="24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v</a:t>
            </a:r>
            <a:r>
              <a:rPr lang="el-GR" sz="2400" baseline="-25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n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&gt;</a:t>
            </a:r>
          </a:p>
          <a:p>
            <a:pPr marL="800100" lvl="1" indent="-342900" eaLnBrk="0" hangingPunct="0">
              <a:buFont typeface="Wingdings" panose="05000000000000000000" pitchFamily="2" charset="2"/>
              <a:buChar char="ü"/>
            </a:pP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αναφορά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στις συνιστώσες τιμές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t[A</a:t>
            </a:r>
            <a:r>
              <a:rPr lang="en-US" sz="24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i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] </a:t>
            </a:r>
          </a:p>
          <a:p>
            <a:pPr marL="800100" lvl="1" indent="-342900" eaLnBrk="0" hangingPunct="0"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t[A</a:t>
            </a:r>
            <a:r>
              <a:rPr lang="en-US" sz="2400" baseline="-25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u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, A</a:t>
            </a:r>
            <a:r>
              <a:rPr lang="en-US" sz="24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w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, …,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A</a:t>
            </a:r>
            <a:r>
              <a:rPr lang="en-US" sz="2400" baseline="-25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z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]</a:t>
            </a:r>
            <a:endParaRPr lang="el-GR" sz="2400" dirty="0" smtClean="0">
              <a:solidFill>
                <a:schemeClr val="tx2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800100" lvl="1" indent="-342900" eaLnBrk="0" hangingPunct="0">
              <a:buFont typeface="Wingdings" panose="05000000000000000000" pitchFamily="2" charset="2"/>
              <a:buChar char="ü"/>
            </a:pP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όνομα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γνωρίσματος  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t.A</a:t>
            </a:r>
            <a:r>
              <a:rPr lang="en-US" sz="2400" baseline="-25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i</a:t>
            </a:r>
            <a:endParaRPr lang="el-GR" sz="2400" dirty="0">
              <a:solidFill>
                <a:schemeClr val="tx2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Συμβολισμός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Date Placeholder 2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16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17</a:t>
            </a:r>
            <a:endParaRPr lang="el-GR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875757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6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Πιτουρά</a:t>
            </a:r>
          </a:p>
        </p:txBody>
      </p:sp>
      <p:sp>
        <p:nvSpPr>
          <p:cNvPr id="14340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B90E1E2-97DE-4269-8331-BDBAFCE7FB84}" type="slidenum">
              <a:rPr lang="el-GR" altLang="en-US" smtClean="0"/>
              <a:pPr/>
              <a:t>14</a:t>
            </a:fld>
            <a:endParaRPr lang="el-GR" altLang="en-US" smtClean="0"/>
          </a:p>
        </p:txBody>
      </p:sp>
      <p:sp>
        <p:nvSpPr>
          <p:cNvPr id="14342" name="Text Box 3"/>
          <p:cNvSpPr txBox="1">
            <a:spLocks noChangeArrowheads="1"/>
          </p:cNvSpPr>
          <p:nvPr/>
        </p:nvSpPr>
        <p:spPr bwMode="auto">
          <a:xfrm>
            <a:off x="406400" y="1852614"/>
            <a:ext cx="79248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Σχήμα μιας σχεσιακής βάσης δεδομένων </a:t>
            </a:r>
            <a:r>
              <a:rPr lang="el-GR" sz="2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είναι ένα σύνολο από σχήματα σχέσεων</a:t>
            </a:r>
          </a:p>
          <a:p>
            <a:pPr eaLnBrk="0" hangingPunct="0">
              <a:spcBef>
                <a:spcPct val="50000"/>
              </a:spcBef>
            </a:pPr>
            <a:endParaRPr lang="el-GR" sz="2800" dirty="0">
              <a:solidFill>
                <a:schemeClr val="accent6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endParaRPr lang="el-GR" sz="2800" dirty="0">
              <a:solidFill>
                <a:schemeClr val="accent6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Σχήμα Σχεσιακής Βάσης Δεδομένων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Date Placeholder 2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16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17</a:t>
            </a:r>
            <a:endParaRPr lang="el-GR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992186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Πιτουρά</a:t>
            </a:r>
          </a:p>
        </p:txBody>
      </p:sp>
      <p:sp>
        <p:nvSpPr>
          <p:cNvPr id="716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2B3A085-6704-4F88-A81C-2202416C1DA3}" type="slidenum">
              <a:rPr lang="el-GR" altLang="en-US" smtClean="0"/>
              <a:pPr/>
              <a:t>15</a:t>
            </a:fld>
            <a:endParaRPr lang="el-GR" altLang="en-US" dirty="0" smtClean="0"/>
          </a:p>
        </p:txBody>
      </p:sp>
      <p:sp>
        <p:nvSpPr>
          <p:cNvPr id="71686" name="Text Box 3"/>
          <p:cNvSpPr txBox="1">
            <a:spLocks noChangeArrowheads="1"/>
          </p:cNvSpPr>
          <p:nvPr/>
        </p:nvSpPr>
        <p:spPr bwMode="auto">
          <a:xfrm>
            <a:off x="357187" y="1455738"/>
            <a:ext cx="8431213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Θεωρείστε μια βάση δεδομένων για </a:t>
            </a:r>
            <a:r>
              <a:rPr lang="el-GR" sz="24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ταινίες και ηθοποιούς όπου κρατάμε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το έτος γέννησης, </a:t>
            </a:r>
            <a:r>
              <a:rPr lang="el-GR" sz="24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διεύθυνση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</a:t>
            </a:r>
            <a:r>
              <a:rPr lang="el-GR" sz="24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και όνομα (που </a:t>
            </a:r>
            <a:r>
              <a:rPr lang="el-GR" sz="24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είναι </a:t>
            </a:r>
            <a:r>
              <a:rPr lang="el-GR" sz="24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μοναδικό) για τους </a:t>
            </a:r>
            <a:r>
              <a:rPr lang="el-GR" sz="2400" i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Ηθοποιούς</a:t>
            </a:r>
            <a:endParaRPr lang="el-GR" sz="2400" i="1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τον τίτλο, έτος, διάρκεια και </a:t>
            </a:r>
            <a:r>
              <a:rPr lang="el-GR" sz="24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είδος για τις </a:t>
            </a:r>
            <a:r>
              <a:rPr lang="el-GR" sz="2400" i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Ταινίες. </a:t>
            </a:r>
            <a:r>
              <a:rPr lang="el-GR" sz="2400" dirty="0">
                <a:solidFill>
                  <a:schemeClr val="tx2">
                    <a:lumMod val="75000"/>
                  </a:schemeClr>
                </a:solidFill>
              </a:rPr>
              <a:t>Ο τίτλος μιας ταινίας δεν είναι μοναδικός, αλλά </a:t>
            </a:r>
            <a:r>
              <a:rPr lang="el-GR" sz="2400" dirty="0" smtClean="0">
                <a:solidFill>
                  <a:schemeClr val="tx2">
                    <a:lumMod val="75000"/>
                  </a:schemeClr>
                </a:solidFill>
              </a:rPr>
              <a:t>υπάρχει μόνο </a:t>
            </a:r>
            <a:r>
              <a:rPr lang="el-GR" sz="2400" dirty="0">
                <a:solidFill>
                  <a:schemeClr val="tx2">
                    <a:lumMod val="75000"/>
                  </a:schemeClr>
                </a:solidFill>
              </a:rPr>
              <a:t>μια ταινία με τον ίδιο τίτλο κάθε </a:t>
            </a:r>
            <a:r>
              <a:rPr lang="el-GR" sz="2400" dirty="0" smtClean="0">
                <a:solidFill>
                  <a:schemeClr val="tx2">
                    <a:lumMod val="75000"/>
                  </a:schemeClr>
                </a:solidFill>
              </a:rPr>
              <a:t>έτος.</a:t>
            </a:r>
            <a:endParaRPr lang="el-GR" sz="2400" i="1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ποιος ηθοποιός έπαιξε σε ποια ταινία 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4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Σχεδιάστε ένα σχεσιακό σχήμα.</a:t>
            </a:r>
            <a:endParaRPr lang="el-GR" sz="2400" dirty="0">
              <a:solidFill>
                <a:schemeClr val="tx2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30200" y="279400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sz="27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Date Placeholder 2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16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17</a:t>
            </a:r>
            <a:endParaRPr lang="el-GR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571013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6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Πιτουρά</a:t>
            </a:r>
          </a:p>
        </p:txBody>
      </p:sp>
      <p:sp>
        <p:nvSpPr>
          <p:cNvPr id="15364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AE76735-CB00-49FF-84B3-EFAAD7800E62}" type="slidenum">
              <a:rPr lang="el-GR" altLang="en-US" smtClean="0"/>
              <a:pPr/>
              <a:t>16</a:t>
            </a:fld>
            <a:endParaRPr lang="el-GR" altLang="en-US" smtClean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752600" y="2438400"/>
            <a:ext cx="7010400" cy="457200"/>
            <a:chOff x="1152" y="2544"/>
            <a:chExt cx="4416" cy="288"/>
          </a:xfrm>
        </p:grpSpPr>
        <p:sp>
          <p:nvSpPr>
            <p:cNvPr id="15379" name="Text Box 4"/>
            <p:cNvSpPr txBox="1">
              <a:spLocks noChangeArrowheads="1"/>
            </p:cNvSpPr>
            <p:nvPr/>
          </p:nvSpPr>
          <p:spPr bwMode="auto">
            <a:xfrm>
              <a:off x="1152" y="2544"/>
              <a:ext cx="441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Τίτλος   Έτος     Διάρκεια   Είδος</a:t>
              </a:r>
              <a:endParaRPr lang="el-GR" sz="2000" b="1">
                <a:latin typeface="Times New Roman" pitchFamily="18" charset="0"/>
              </a:endParaRPr>
            </a:p>
          </p:txBody>
        </p:sp>
        <p:sp>
          <p:nvSpPr>
            <p:cNvPr id="15380" name="Rectangle 5"/>
            <p:cNvSpPr>
              <a:spLocks noChangeArrowheads="1"/>
            </p:cNvSpPr>
            <p:nvPr/>
          </p:nvSpPr>
          <p:spPr bwMode="auto">
            <a:xfrm>
              <a:off x="1152" y="2544"/>
              <a:ext cx="2400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81" name="Line 6"/>
            <p:cNvSpPr>
              <a:spLocks noChangeShapeType="1"/>
            </p:cNvSpPr>
            <p:nvPr/>
          </p:nvSpPr>
          <p:spPr bwMode="auto">
            <a:xfrm>
              <a:off x="1680" y="2544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82" name="Line 7"/>
            <p:cNvSpPr>
              <a:spLocks noChangeShapeType="1"/>
            </p:cNvSpPr>
            <p:nvPr/>
          </p:nvSpPr>
          <p:spPr bwMode="auto">
            <a:xfrm>
              <a:off x="2208" y="2544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83" name="Line 8"/>
            <p:cNvSpPr>
              <a:spLocks noChangeShapeType="1"/>
            </p:cNvSpPr>
            <p:nvPr/>
          </p:nvSpPr>
          <p:spPr bwMode="auto">
            <a:xfrm>
              <a:off x="2928" y="2544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5367" name="Text Box 9"/>
          <p:cNvSpPr txBox="1">
            <a:spLocks noChangeArrowheads="1"/>
          </p:cNvSpPr>
          <p:nvPr/>
        </p:nvSpPr>
        <p:spPr bwMode="auto">
          <a:xfrm>
            <a:off x="406400" y="2041525"/>
            <a:ext cx="2514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 dirty="0"/>
              <a:t>ΤΑΙΝΙΑ</a:t>
            </a:r>
          </a:p>
        </p:txBody>
      </p: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1905000" y="4800600"/>
            <a:ext cx="5334000" cy="457200"/>
            <a:chOff x="1200" y="3312"/>
            <a:chExt cx="3360" cy="288"/>
          </a:xfrm>
        </p:grpSpPr>
        <p:sp>
          <p:nvSpPr>
            <p:cNvPr id="15375" name="Text Box 11"/>
            <p:cNvSpPr txBox="1">
              <a:spLocks noChangeArrowheads="1"/>
            </p:cNvSpPr>
            <p:nvPr/>
          </p:nvSpPr>
          <p:spPr bwMode="auto">
            <a:xfrm>
              <a:off x="1296" y="3312"/>
              <a:ext cx="326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 dirty="0">
                  <a:latin typeface="Times New Roman" pitchFamily="18" charset="0"/>
                </a:rPr>
                <a:t>Όνομα-Ηθοποιού    Τίτλος      </a:t>
              </a:r>
              <a:r>
                <a:rPr lang="el-GR" sz="2000" dirty="0" smtClean="0">
                  <a:latin typeface="Times New Roman" pitchFamily="18" charset="0"/>
                </a:rPr>
                <a:t>Έτος  </a:t>
              </a:r>
              <a:endParaRPr lang="el-GR" sz="2000" dirty="0">
                <a:latin typeface="Times New Roman" pitchFamily="18" charset="0"/>
              </a:endParaRPr>
            </a:p>
          </p:txBody>
        </p:sp>
        <p:sp>
          <p:nvSpPr>
            <p:cNvPr id="15376" name="Rectangle 12"/>
            <p:cNvSpPr>
              <a:spLocks noChangeArrowheads="1"/>
            </p:cNvSpPr>
            <p:nvPr/>
          </p:nvSpPr>
          <p:spPr bwMode="auto">
            <a:xfrm>
              <a:off x="1200" y="3312"/>
              <a:ext cx="2496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77" name="Line 13"/>
            <p:cNvSpPr>
              <a:spLocks noChangeShapeType="1"/>
            </p:cNvSpPr>
            <p:nvPr/>
          </p:nvSpPr>
          <p:spPr bwMode="auto">
            <a:xfrm>
              <a:off x="3216" y="3312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78" name="Line 14"/>
            <p:cNvSpPr>
              <a:spLocks noChangeShapeType="1"/>
            </p:cNvSpPr>
            <p:nvPr/>
          </p:nvSpPr>
          <p:spPr bwMode="auto">
            <a:xfrm>
              <a:off x="2544" y="3312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5369" name="Text Box 15"/>
          <p:cNvSpPr txBox="1">
            <a:spLocks noChangeArrowheads="1"/>
          </p:cNvSpPr>
          <p:nvPr/>
        </p:nvSpPr>
        <p:spPr bwMode="auto">
          <a:xfrm>
            <a:off x="406400" y="4495800"/>
            <a:ext cx="218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/>
              <a:t>ΠΑΙΖΕΙ</a:t>
            </a:r>
          </a:p>
        </p:txBody>
      </p:sp>
      <p:sp>
        <p:nvSpPr>
          <p:cNvPr id="15370" name="Text Box 16"/>
          <p:cNvSpPr txBox="1">
            <a:spLocks noChangeArrowheads="1"/>
          </p:cNvSpPr>
          <p:nvPr/>
        </p:nvSpPr>
        <p:spPr bwMode="auto">
          <a:xfrm>
            <a:off x="1752600" y="3579813"/>
            <a:ext cx="52339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>
                <a:latin typeface="Times New Roman" pitchFamily="18" charset="0"/>
              </a:rPr>
              <a:t>Όνομα      Διεύθυνση       Έτος-Γέννησης</a:t>
            </a:r>
            <a:endParaRPr lang="el-GR" sz="2000" b="1">
              <a:latin typeface="Times New Roman" pitchFamily="18" charset="0"/>
            </a:endParaRPr>
          </a:p>
        </p:txBody>
      </p:sp>
      <p:sp>
        <p:nvSpPr>
          <p:cNvPr id="15371" name="Rectangle 17"/>
          <p:cNvSpPr>
            <a:spLocks noChangeArrowheads="1"/>
          </p:cNvSpPr>
          <p:nvPr/>
        </p:nvSpPr>
        <p:spPr bwMode="auto">
          <a:xfrm>
            <a:off x="1752600" y="3519488"/>
            <a:ext cx="4475163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2" name="Line 18"/>
          <p:cNvSpPr>
            <a:spLocks noChangeShapeType="1"/>
          </p:cNvSpPr>
          <p:nvPr/>
        </p:nvSpPr>
        <p:spPr bwMode="auto">
          <a:xfrm>
            <a:off x="4249738" y="3519488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3" name="Line 19"/>
          <p:cNvSpPr>
            <a:spLocks noChangeShapeType="1"/>
          </p:cNvSpPr>
          <p:nvPr/>
        </p:nvSpPr>
        <p:spPr bwMode="auto">
          <a:xfrm>
            <a:off x="2803525" y="3519488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4" name="Text Box 20"/>
          <p:cNvSpPr txBox="1">
            <a:spLocks noChangeArrowheads="1"/>
          </p:cNvSpPr>
          <p:nvPr/>
        </p:nvSpPr>
        <p:spPr bwMode="auto">
          <a:xfrm>
            <a:off x="406400" y="3122613"/>
            <a:ext cx="30019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 dirty="0"/>
              <a:t>ΗΘΟΠΟΙΟΣ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Σχεσιακό Σχήμα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3" name="Date Placeholder 2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16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17</a:t>
            </a:r>
            <a:endParaRPr lang="el-GR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996314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6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Πιτουρά</a:t>
            </a:r>
          </a:p>
        </p:txBody>
      </p:sp>
      <p:sp>
        <p:nvSpPr>
          <p:cNvPr id="16388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376AACC-9270-45DE-B432-10D82FE2CC33}" type="slidenum">
              <a:rPr lang="el-GR" altLang="en-US" smtClean="0"/>
              <a:pPr/>
              <a:t>17</a:t>
            </a:fld>
            <a:endParaRPr lang="el-GR" altLang="en-US" smtClean="0"/>
          </a:p>
        </p:txBody>
      </p:sp>
      <p:sp>
        <p:nvSpPr>
          <p:cNvPr id="16391" name="Text Box 4"/>
          <p:cNvSpPr txBox="1">
            <a:spLocks noChangeArrowheads="1"/>
          </p:cNvSpPr>
          <p:nvPr/>
        </p:nvSpPr>
        <p:spPr bwMode="auto">
          <a:xfrm>
            <a:off x="558800" y="1496703"/>
            <a:ext cx="82296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Μια σχέση ορίζεται ως ένα </a:t>
            </a:r>
            <a:r>
              <a:rPr lang="el-GR" sz="2800" i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σύνολο</a:t>
            </a:r>
            <a:r>
              <a:rPr lang="el-GR" sz="28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πλειάδων, άρα όλες οι πλειάδες πρέπει να είναι </a:t>
            </a:r>
            <a:r>
              <a:rPr lang="el-GR" sz="2800" i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διαφορετικές</a:t>
            </a:r>
            <a:r>
              <a:rPr lang="el-GR" sz="28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.</a:t>
            </a:r>
          </a:p>
        </p:txBody>
      </p:sp>
      <p:sp>
        <p:nvSpPr>
          <p:cNvPr id="16392" name="Text Box 5"/>
          <p:cNvSpPr txBox="1">
            <a:spLocks noChangeArrowheads="1"/>
          </p:cNvSpPr>
          <p:nvPr/>
        </p:nvSpPr>
        <p:spPr bwMode="auto">
          <a:xfrm>
            <a:off x="457200" y="2633690"/>
            <a:ext cx="8071048" cy="2923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8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(</a:t>
            </a:r>
            <a:r>
              <a:rPr lang="el-GR" sz="2800" dirty="0" err="1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Υπερ</a:t>
            </a:r>
            <a:r>
              <a:rPr lang="el-GR" sz="28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)-κλειδί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είναι ένα υποσύνολο γνωρισμάτων του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σχήματος σχέσης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R 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τέτοια ώστε </a:t>
            </a:r>
            <a:r>
              <a:rPr lang="el-GR" sz="2400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σε κάθε στιγμιότυπο </a:t>
            </a:r>
            <a:r>
              <a:rPr lang="en-US" sz="2400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r(R</a:t>
            </a:r>
            <a:r>
              <a:rPr lang="en-US" sz="2400" i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),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κανένα ζευγάρι πλειάδων δε μπορεί να έχει 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τις ίδιες τιμές για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τα γνωρίσματα αυτά, 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δηλαδή, Κ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είναι κλειδί,  αν</a:t>
            </a:r>
            <a:endParaRPr lang="el-GR" sz="2400" dirty="0">
              <a:solidFill>
                <a:schemeClr val="tx2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δεν μπορούν να υπάρχουν σε </a:t>
            </a:r>
            <a:r>
              <a:rPr lang="el-GR" sz="2400" i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οποιοδήποτε στιγμιότυπο 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της σχέσης δύο διαφορετικές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πλειάδες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t</a:t>
            </a:r>
            <a:r>
              <a:rPr lang="en-US" sz="24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και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t</a:t>
            </a:r>
            <a:r>
              <a:rPr lang="en-US" sz="24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για τις οποίες 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t</a:t>
            </a:r>
            <a:r>
              <a:rPr lang="en-US" sz="2400" baseline="-25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[K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] 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=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t</a:t>
            </a:r>
            <a:r>
              <a:rPr lang="en-US" sz="2400" baseline="-25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[Κ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]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Περιορισμός Κλειδιού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Date Placeholder 2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16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17</a:t>
            </a:r>
            <a:endParaRPr lang="el-GR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578227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6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Πιτουρά</a:t>
            </a:r>
          </a:p>
        </p:txBody>
      </p:sp>
      <p:sp>
        <p:nvSpPr>
          <p:cNvPr id="17412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B7BDB16-3390-4BCA-9570-5D3D1BD51873}" type="slidenum">
              <a:rPr lang="el-GR" altLang="en-US" smtClean="0"/>
              <a:pPr/>
              <a:t>18</a:t>
            </a:fld>
            <a:endParaRPr lang="el-GR" altLang="en-US" smtClean="0"/>
          </a:p>
        </p:txBody>
      </p:sp>
      <p:sp>
        <p:nvSpPr>
          <p:cNvPr id="17414" name="Text Box 3"/>
          <p:cNvSpPr txBox="1">
            <a:spLocks noChangeArrowheads="1"/>
          </p:cNvSpPr>
          <p:nvPr/>
        </p:nvSpPr>
        <p:spPr bwMode="auto">
          <a:xfrm>
            <a:off x="447676" y="1511300"/>
            <a:ext cx="82296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accent6">
                    <a:lumMod val="50000"/>
                  </a:schemeClr>
                </a:solidFill>
                <a:cs typeface="Calibri" pitchFamily="34" charset="0"/>
              </a:rPr>
              <a:t>(</a:t>
            </a:r>
            <a:r>
              <a:rPr lang="el-GR" sz="2400" dirty="0" err="1" smtClean="0">
                <a:solidFill>
                  <a:schemeClr val="accent6">
                    <a:lumMod val="50000"/>
                  </a:schemeClr>
                </a:solidFill>
                <a:cs typeface="Calibri" pitchFamily="34" charset="0"/>
              </a:rPr>
              <a:t>υπερ)κλειδί</a:t>
            </a:r>
            <a:r>
              <a:rPr lang="el-GR" sz="2400" dirty="0" smtClean="0">
                <a:solidFill>
                  <a:schemeClr val="accent6">
                    <a:lumMod val="50000"/>
                  </a:schemeClr>
                </a:solidFill>
                <a:cs typeface="Calibri" pitchFamily="34" charset="0"/>
              </a:rPr>
              <a:t> </a:t>
            </a:r>
            <a:r>
              <a:rPr lang="el-GR" sz="2400" dirty="0">
                <a:solidFill>
                  <a:schemeClr val="accent6">
                    <a:lumMod val="50000"/>
                  </a:schemeClr>
                </a:solidFill>
                <a:cs typeface="Calibri" pitchFamily="34" charset="0"/>
              </a:rPr>
              <a:t>- υποψήφιο κλειδί - </a:t>
            </a:r>
            <a:r>
              <a:rPr lang="el-GR" sz="2400" dirty="0" smtClean="0">
                <a:solidFill>
                  <a:schemeClr val="accent6">
                    <a:lumMod val="50000"/>
                  </a:schemeClr>
                </a:solidFill>
                <a:cs typeface="Calibri" pitchFamily="34" charset="0"/>
              </a:rPr>
              <a:t>πρωτεύον </a:t>
            </a:r>
            <a:r>
              <a:rPr lang="el-GR" sz="2400" dirty="0">
                <a:solidFill>
                  <a:schemeClr val="accent6">
                    <a:lumMod val="50000"/>
                  </a:schemeClr>
                </a:solidFill>
                <a:cs typeface="Calibri" pitchFamily="34" charset="0"/>
              </a:rPr>
              <a:t>κλειδί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400" i="1" dirty="0">
                <a:solidFill>
                  <a:schemeClr val="tx2">
                    <a:lumMod val="50000"/>
                  </a:schemeClr>
                </a:solidFill>
                <a:cs typeface="Calibri" pitchFamily="34" charset="0"/>
              </a:rPr>
              <a:t>υποψήφιο κλειδί </a:t>
            </a:r>
            <a:r>
              <a:rPr lang="el-GR" sz="2400" i="1" dirty="0" smtClean="0">
                <a:solidFill>
                  <a:schemeClr val="tx2">
                    <a:lumMod val="50000"/>
                  </a:schemeClr>
                </a:solidFill>
                <a:cs typeface="Calibri" pitchFamily="34" charset="0"/>
              </a:rPr>
              <a:t>Κ: κλειδί </a:t>
            </a:r>
            <a:r>
              <a:rPr lang="el-GR" sz="2400" i="1" dirty="0">
                <a:solidFill>
                  <a:schemeClr val="tx2">
                    <a:lumMod val="50000"/>
                  </a:schemeClr>
                </a:solidFill>
                <a:cs typeface="Calibri" pitchFamily="34" charset="0"/>
              </a:rPr>
              <a:t>με την ιδιότητα ότι αν αφαιρεθεί ένα οποιοδήποτε γνώρισμα Α από το Κ, το Κ’ που προκύπτει δεν είναι </a:t>
            </a:r>
            <a:r>
              <a:rPr lang="el-GR" sz="2400" i="1" dirty="0" smtClean="0">
                <a:solidFill>
                  <a:schemeClr val="tx2">
                    <a:lumMod val="50000"/>
                  </a:schemeClr>
                </a:solidFill>
                <a:cs typeface="Calibri" pitchFamily="34" charset="0"/>
              </a:rPr>
              <a:t>κλειδί</a:t>
            </a:r>
            <a:endParaRPr lang="el-GR" sz="2400" b="1" i="1" dirty="0">
              <a:solidFill>
                <a:schemeClr val="tx2">
                  <a:lumMod val="50000"/>
                </a:schemeClr>
              </a:solidFill>
              <a:cs typeface="Calibri" pitchFamily="34" charset="0"/>
            </a:endParaRPr>
          </a:p>
        </p:txBody>
      </p:sp>
      <p:sp>
        <p:nvSpPr>
          <p:cNvPr id="17415" name="Text Box 4"/>
          <p:cNvSpPr txBox="1">
            <a:spLocks noChangeArrowheads="1"/>
          </p:cNvSpPr>
          <p:nvPr/>
        </p:nvSpPr>
        <p:spPr bwMode="auto">
          <a:xfrm>
            <a:off x="525464" y="3265626"/>
            <a:ext cx="8356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cs typeface="Calibri" pitchFamily="34" charset="0"/>
              </a:rPr>
              <a:t>Συμβολισμός: υπογραμμίζουμε τα γνωρίσματα του  πρωτεύοντος κλειδιού</a:t>
            </a:r>
            <a:endParaRPr lang="el-GR" sz="2400" b="1" dirty="0">
              <a:solidFill>
                <a:schemeClr val="tx2">
                  <a:lumMod val="50000"/>
                </a:schemeClr>
              </a:solidFill>
              <a:cs typeface="Calibri" pitchFamily="34" charset="0"/>
            </a:endParaRPr>
          </a:p>
        </p:txBody>
      </p:sp>
      <p:sp>
        <p:nvSpPr>
          <p:cNvPr id="17416" name="Text Box 5"/>
          <p:cNvSpPr txBox="1">
            <a:spLocks noChangeArrowheads="1"/>
          </p:cNvSpPr>
          <p:nvPr/>
        </p:nvSpPr>
        <p:spPr bwMode="auto">
          <a:xfrm>
            <a:off x="525464" y="4419600"/>
            <a:ext cx="7696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 eaLnBrk="0" hangingPunct="0">
              <a:spcBef>
                <a:spcPct val="50000"/>
              </a:spcBef>
              <a:buFont typeface="Wingdings" panose="05000000000000000000" pitchFamily="2" charset="2"/>
              <a:buChar char="ü"/>
            </a:pPr>
            <a:r>
              <a:rPr lang="el-GR" sz="2400" dirty="0">
                <a:solidFill>
                  <a:schemeClr val="accent3">
                    <a:lumMod val="75000"/>
                  </a:schemeClr>
                </a:solidFill>
                <a:cs typeface="Calibri" pitchFamily="34" charset="0"/>
              </a:rPr>
              <a:t> Κάθε σχέση έχει τουλάχιστον ένα </a:t>
            </a:r>
            <a:r>
              <a:rPr lang="el-GR" sz="2400" dirty="0" err="1" smtClean="0">
                <a:solidFill>
                  <a:schemeClr val="accent3">
                    <a:lumMod val="75000"/>
                  </a:schemeClr>
                </a:solidFill>
                <a:cs typeface="Calibri" pitchFamily="34" charset="0"/>
              </a:rPr>
              <a:t>υπερ</a:t>
            </a:r>
            <a:r>
              <a:rPr lang="el-GR" sz="2400" dirty="0" smtClean="0">
                <a:solidFill>
                  <a:schemeClr val="accent3">
                    <a:lumMod val="75000"/>
                  </a:schemeClr>
                </a:solidFill>
                <a:cs typeface="Calibri" pitchFamily="34" charset="0"/>
              </a:rPr>
              <a:t>-κλειδί</a:t>
            </a:r>
            <a:r>
              <a:rPr lang="el-GR" sz="2400" dirty="0">
                <a:solidFill>
                  <a:schemeClr val="accent3">
                    <a:lumMod val="75000"/>
                  </a:schemeClr>
                </a:solidFill>
                <a:cs typeface="Calibri" pitchFamily="34" charset="0"/>
              </a:rPr>
              <a:t>, ποιο;</a:t>
            </a:r>
            <a:endParaRPr lang="el-GR" sz="2400" b="1" dirty="0">
              <a:solidFill>
                <a:schemeClr val="accent3">
                  <a:lumMod val="75000"/>
                </a:schemeClr>
              </a:solidFill>
              <a:cs typeface="Calibri" pitchFamily="34" charset="0"/>
            </a:endParaRPr>
          </a:p>
        </p:txBody>
      </p:sp>
      <p:sp>
        <p:nvSpPr>
          <p:cNvPr id="17417" name="Text Box 6"/>
          <p:cNvSpPr txBox="1">
            <a:spLocks noChangeArrowheads="1"/>
          </p:cNvSpPr>
          <p:nvPr/>
        </p:nvSpPr>
        <p:spPr bwMode="auto">
          <a:xfrm>
            <a:off x="447676" y="5092700"/>
            <a:ext cx="8072437" cy="83099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b="1">
                <a:solidFill>
                  <a:schemeClr val="accent3">
                    <a:lumMod val="50000"/>
                  </a:schemeClr>
                </a:solidFill>
              </a:rPr>
              <a:t>Από τον ορισμό, κάθε (σχήμα) σχέσης έχει τουλάχιστον ένα (πρωτεύον) κλειδί – δεν υπάρχουν «ασθενείς» σχέσεις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Περιορισμός Κλειδιού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2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16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17</a:t>
            </a:r>
            <a:endParaRPr lang="el-GR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174429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6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Πιτουρά</a:t>
            </a:r>
          </a:p>
        </p:txBody>
      </p:sp>
      <p:sp>
        <p:nvSpPr>
          <p:cNvPr id="18436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A6DF042-9914-402C-865D-0E6046C6826C}" type="slidenum">
              <a:rPr lang="el-GR" altLang="en-US" smtClean="0"/>
              <a:pPr/>
              <a:t>19</a:t>
            </a:fld>
            <a:endParaRPr lang="el-GR" altLang="en-US" smtClean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828800" y="3903663"/>
            <a:ext cx="7010400" cy="457200"/>
            <a:chOff x="1152" y="2544"/>
            <a:chExt cx="4416" cy="288"/>
          </a:xfrm>
        </p:grpSpPr>
        <p:sp>
          <p:nvSpPr>
            <p:cNvPr id="18452" name="Text Box 4"/>
            <p:cNvSpPr txBox="1">
              <a:spLocks noChangeArrowheads="1"/>
            </p:cNvSpPr>
            <p:nvPr/>
          </p:nvSpPr>
          <p:spPr bwMode="auto">
            <a:xfrm>
              <a:off x="1152" y="2544"/>
              <a:ext cx="441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Τίτλος   Έτος     Διάρκεια   Είδος</a:t>
              </a:r>
              <a:endParaRPr lang="el-GR" sz="2000" b="1">
                <a:latin typeface="Times New Roman" pitchFamily="18" charset="0"/>
              </a:endParaRPr>
            </a:p>
          </p:txBody>
        </p:sp>
        <p:sp>
          <p:nvSpPr>
            <p:cNvPr id="18453" name="Rectangle 5"/>
            <p:cNvSpPr>
              <a:spLocks noChangeArrowheads="1"/>
            </p:cNvSpPr>
            <p:nvPr/>
          </p:nvSpPr>
          <p:spPr bwMode="auto">
            <a:xfrm>
              <a:off x="1152" y="2544"/>
              <a:ext cx="2400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4" name="Line 6"/>
            <p:cNvSpPr>
              <a:spLocks noChangeShapeType="1"/>
            </p:cNvSpPr>
            <p:nvPr/>
          </p:nvSpPr>
          <p:spPr bwMode="auto">
            <a:xfrm>
              <a:off x="1680" y="2544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5" name="Line 7"/>
            <p:cNvSpPr>
              <a:spLocks noChangeShapeType="1"/>
            </p:cNvSpPr>
            <p:nvPr/>
          </p:nvSpPr>
          <p:spPr bwMode="auto">
            <a:xfrm>
              <a:off x="2208" y="2544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6" name="Line 8"/>
            <p:cNvSpPr>
              <a:spLocks noChangeShapeType="1"/>
            </p:cNvSpPr>
            <p:nvPr/>
          </p:nvSpPr>
          <p:spPr bwMode="auto">
            <a:xfrm>
              <a:off x="2928" y="2544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439" name="Text Box 9"/>
          <p:cNvSpPr txBox="1">
            <a:spLocks noChangeArrowheads="1"/>
          </p:cNvSpPr>
          <p:nvPr/>
        </p:nvSpPr>
        <p:spPr bwMode="auto">
          <a:xfrm>
            <a:off x="365124" y="4086226"/>
            <a:ext cx="2514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 dirty="0"/>
              <a:t>ΤΑΙΝΙΑ</a:t>
            </a:r>
          </a:p>
        </p:txBody>
      </p: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1776412" y="5413375"/>
            <a:ext cx="5334000" cy="457200"/>
            <a:chOff x="1200" y="3312"/>
            <a:chExt cx="3360" cy="288"/>
          </a:xfrm>
        </p:grpSpPr>
        <p:sp>
          <p:nvSpPr>
            <p:cNvPr id="18448" name="Text Box 11"/>
            <p:cNvSpPr txBox="1">
              <a:spLocks noChangeArrowheads="1"/>
            </p:cNvSpPr>
            <p:nvPr/>
          </p:nvSpPr>
          <p:spPr bwMode="auto">
            <a:xfrm>
              <a:off x="1296" y="3312"/>
              <a:ext cx="326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Όνομα-Ηθοποιού    Τίτλος      Έτος</a:t>
              </a:r>
            </a:p>
          </p:txBody>
        </p:sp>
        <p:sp>
          <p:nvSpPr>
            <p:cNvPr id="18449" name="Rectangle 12"/>
            <p:cNvSpPr>
              <a:spLocks noChangeArrowheads="1"/>
            </p:cNvSpPr>
            <p:nvPr/>
          </p:nvSpPr>
          <p:spPr bwMode="auto">
            <a:xfrm>
              <a:off x="1200" y="3312"/>
              <a:ext cx="2496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0" name="Line 13"/>
            <p:cNvSpPr>
              <a:spLocks noChangeShapeType="1"/>
            </p:cNvSpPr>
            <p:nvPr/>
          </p:nvSpPr>
          <p:spPr bwMode="auto">
            <a:xfrm>
              <a:off x="3216" y="3312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1" name="Line 14"/>
            <p:cNvSpPr>
              <a:spLocks noChangeShapeType="1"/>
            </p:cNvSpPr>
            <p:nvPr/>
          </p:nvSpPr>
          <p:spPr bwMode="auto">
            <a:xfrm>
              <a:off x="2544" y="3312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441" name="Text Box 15"/>
          <p:cNvSpPr txBox="1">
            <a:spLocks noChangeArrowheads="1"/>
          </p:cNvSpPr>
          <p:nvPr/>
        </p:nvSpPr>
        <p:spPr bwMode="auto">
          <a:xfrm>
            <a:off x="365124" y="5310187"/>
            <a:ext cx="218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 dirty="0"/>
              <a:t>ΠΑΙΖΕΙ</a:t>
            </a:r>
          </a:p>
        </p:txBody>
      </p:sp>
      <p:sp>
        <p:nvSpPr>
          <p:cNvPr id="18442" name="Text Box 16"/>
          <p:cNvSpPr txBox="1">
            <a:spLocks noChangeArrowheads="1"/>
          </p:cNvSpPr>
          <p:nvPr/>
        </p:nvSpPr>
        <p:spPr bwMode="auto">
          <a:xfrm>
            <a:off x="1816100" y="4629151"/>
            <a:ext cx="52339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Times New Roman" pitchFamily="18" charset="0"/>
              </a:rPr>
              <a:t>Όνομα      Διεύθυνση       Έτος-Γέννησης</a:t>
            </a:r>
            <a:endParaRPr lang="el-GR" sz="2000" b="1" dirty="0">
              <a:latin typeface="Times New Roman" pitchFamily="18" charset="0"/>
            </a:endParaRPr>
          </a:p>
        </p:txBody>
      </p:sp>
      <p:sp>
        <p:nvSpPr>
          <p:cNvPr id="18443" name="Rectangle 17"/>
          <p:cNvSpPr>
            <a:spLocks noChangeArrowheads="1"/>
          </p:cNvSpPr>
          <p:nvPr/>
        </p:nvSpPr>
        <p:spPr bwMode="auto">
          <a:xfrm>
            <a:off x="1828799" y="4589463"/>
            <a:ext cx="4475163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4" name="Line 18"/>
          <p:cNvSpPr>
            <a:spLocks noChangeShapeType="1"/>
          </p:cNvSpPr>
          <p:nvPr/>
        </p:nvSpPr>
        <p:spPr bwMode="auto">
          <a:xfrm>
            <a:off x="4325937" y="4589463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5" name="Line 19"/>
          <p:cNvSpPr>
            <a:spLocks noChangeShapeType="1"/>
          </p:cNvSpPr>
          <p:nvPr/>
        </p:nvSpPr>
        <p:spPr bwMode="auto">
          <a:xfrm>
            <a:off x="2879724" y="4589463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6" name="Text Box 20"/>
          <p:cNvSpPr txBox="1">
            <a:spLocks noChangeArrowheads="1"/>
          </p:cNvSpPr>
          <p:nvPr/>
        </p:nvSpPr>
        <p:spPr bwMode="auto">
          <a:xfrm>
            <a:off x="327818" y="4619625"/>
            <a:ext cx="30019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 dirty="0"/>
              <a:t>ΗΘΟΠΟΙΟΣ</a:t>
            </a:r>
          </a:p>
        </p:txBody>
      </p:sp>
      <p:sp>
        <p:nvSpPr>
          <p:cNvPr id="18447" name="Text Box 21"/>
          <p:cNvSpPr txBox="1">
            <a:spLocks noChangeArrowheads="1"/>
          </p:cNvSpPr>
          <p:nvPr/>
        </p:nvSpPr>
        <p:spPr bwMode="auto">
          <a:xfrm>
            <a:off x="438148" y="1409700"/>
            <a:ext cx="8312152" cy="216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l-GR" dirty="0">
                <a:solidFill>
                  <a:schemeClr val="tx2">
                    <a:lumMod val="75000"/>
                  </a:schemeClr>
                </a:solidFill>
              </a:rPr>
              <a:t>Υποθέσεις: </a:t>
            </a:r>
          </a:p>
          <a:p>
            <a:pPr algn="just">
              <a:spcBef>
                <a:spcPct val="50000"/>
              </a:spcBef>
            </a:pPr>
            <a:r>
              <a:rPr lang="el-GR" dirty="0">
                <a:solidFill>
                  <a:schemeClr val="tx2">
                    <a:lumMod val="75000"/>
                  </a:schemeClr>
                </a:solidFill>
              </a:rPr>
              <a:t>(1) Το όνομα του ηθοποιού είναι μοναδικό</a:t>
            </a:r>
          </a:p>
          <a:p>
            <a:pPr algn="just">
              <a:spcBef>
                <a:spcPct val="50000"/>
              </a:spcBef>
            </a:pPr>
            <a:r>
              <a:rPr lang="el-GR" dirty="0">
                <a:solidFill>
                  <a:schemeClr val="tx2">
                    <a:lumMod val="75000"/>
                  </a:schemeClr>
                </a:solidFill>
              </a:rPr>
              <a:t>(2) Ο τίτλος μιας ταινίας δεν είναι μοναδικός, αλλά μόνο μια ταινία με τον ίδιο τίτλο κάθε </a:t>
            </a:r>
            <a:r>
              <a:rPr lang="el-GR" dirty="0" smtClean="0">
                <a:solidFill>
                  <a:schemeClr val="tx2">
                    <a:lumMod val="75000"/>
                  </a:schemeClr>
                </a:solidFill>
              </a:rPr>
              <a:t>έτος</a:t>
            </a:r>
            <a:endParaRPr lang="el-GR" dirty="0">
              <a:solidFill>
                <a:schemeClr val="tx2">
                  <a:lumMod val="75000"/>
                </a:schemeClr>
              </a:solidFill>
            </a:endParaRPr>
          </a:p>
          <a:p>
            <a:pPr algn="just">
              <a:spcBef>
                <a:spcPct val="50000"/>
              </a:spcBef>
            </a:pPr>
            <a:r>
              <a:rPr lang="el-GR" dirty="0">
                <a:solidFill>
                  <a:schemeClr val="tx2">
                    <a:lumMod val="75000"/>
                  </a:schemeClr>
                </a:solidFill>
              </a:rPr>
              <a:t>(3) Σε μια ταινία μπορεί να παίζουν πολλοί ηθοποιοί και ένα ηθοποιός μπορεί να παίζει σε πολλές ταινίες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Περιορισμός Κλειδιού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4" name="Date Placeholder 2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16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17</a:t>
            </a:r>
            <a:endParaRPr lang="el-GR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754501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Πιτουρά</a:t>
            </a:r>
          </a:p>
        </p:txBody>
      </p:sp>
      <p:sp>
        <p:nvSpPr>
          <p:cNvPr id="2048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4011FDB-DED2-47C1-839A-E24A75A431A4}" type="slidenum">
              <a:rPr lang="el-GR" altLang="en-US" smtClean="0"/>
              <a:pPr/>
              <a:t>2</a:t>
            </a:fld>
            <a:endParaRPr lang="el-GR" altLang="en-US" smtClean="0"/>
          </a:p>
        </p:txBody>
      </p:sp>
      <p:sp>
        <p:nvSpPr>
          <p:cNvPr id="82947" name="Text Box 3"/>
          <p:cNvSpPr txBox="1">
            <a:spLocks noChangeArrowheads="1"/>
          </p:cNvSpPr>
          <p:nvPr/>
        </p:nvSpPr>
        <p:spPr bwMode="auto">
          <a:xfrm>
            <a:off x="241300" y="3659883"/>
            <a:ext cx="83566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Μοντέλο Δεδομένων: </a:t>
            </a:r>
            <a:r>
              <a:rPr lang="el-GR" sz="2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ένα σύνολο από έννοιες (δομικά στοιχεία) που μπορούν να χρησιμοποιηθούν για την περιγραφή της δομής της </a:t>
            </a:r>
            <a:r>
              <a:rPr lang="el-GR" sz="28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πληροφορία</a:t>
            </a:r>
            <a:r>
              <a:rPr lang="el-GR" sz="2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ς</a:t>
            </a:r>
            <a:endParaRPr lang="en-US" sz="2800" dirty="0" smtClean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241300" y="1871663"/>
            <a:ext cx="8567738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l-GR" sz="28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Σχήμα (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database schema)</a:t>
            </a:r>
            <a:r>
              <a:rPr lang="el-GR" sz="28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:</a:t>
            </a:r>
            <a:r>
              <a:rPr lang="el-GR" sz="28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η περιγραφή της δομής της πληροφορίας που είναι αποθηκευμένη στη </a:t>
            </a:r>
            <a:r>
              <a:rPr lang="el-GR" sz="28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βδ</a:t>
            </a:r>
            <a:r>
              <a:rPr lang="el-GR" sz="2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με τη χρήση ενός μοντέλου δεδομένων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10369" y="3254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Μοντελοποίηση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Date Placeholder 2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16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17</a:t>
            </a:r>
            <a:endParaRPr lang="el-GR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023723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6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Πιτουρά</a:t>
            </a:r>
          </a:p>
        </p:txBody>
      </p:sp>
      <p:sp>
        <p:nvSpPr>
          <p:cNvPr id="19460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F26FF01-10C8-4320-9A09-15E90783ED4A}" type="slidenum">
              <a:rPr lang="el-GR" altLang="en-US" smtClean="0"/>
              <a:pPr/>
              <a:t>20</a:t>
            </a:fld>
            <a:endParaRPr lang="el-GR" altLang="en-US" smtClean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752600" y="2438400"/>
            <a:ext cx="7010400" cy="457200"/>
            <a:chOff x="1152" y="2544"/>
            <a:chExt cx="4416" cy="288"/>
          </a:xfrm>
        </p:grpSpPr>
        <p:sp>
          <p:nvSpPr>
            <p:cNvPr id="19475" name="Text Box 4"/>
            <p:cNvSpPr txBox="1">
              <a:spLocks noChangeArrowheads="1"/>
            </p:cNvSpPr>
            <p:nvPr/>
          </p:nvSpPr>
          <p:spPr bwMode="auto">
            <a:xfrm>
              <a:off x="1152" y="2544"/>
              <a:ext cx="441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 u="sng">
                  <a:latin typeface="Times New Roman" pitchFamily="18" charset="0"/>
                </a:rPr>
                <a:t>Τίτλος</a:t>
              </a:r>
              <a:r>
                <a:rPr lang="el-GR" sz="2000">
                  <a:latin typeface="Times New Roman" pitchFamily="18" charset="0"/>
                </a:rPr>
                <a:t>   </a:t>
              </a:r>
              <a:r>
                <a:rPr lang="el-GR" sz="2000" u="sng">
                  <a:latin typeface="Times New Roman" pitchFamily="18" charset="0"/>
                </a:rPr>
                <a:t>Έτος</a:t>
              </a:r>
              <a:r>
                <a:rPr lang="el-GR" sz="2000">
                  <a:latin typeface="Times New Roman" pitchFamily="18" charset="0"/>
                </a:rPr>
                <a:t>     Διάρκεια   Είδος</a:t>
              </a:r>
              <a:endParaRPr lang="el-GR" sz="2000" b="1">
                <a:latin typeface="Times New Roman" pitchFamily="18" charset="0"/>
              </a:endParaRPr>
            </a:p>
          </p:txBody>
        </p:sp>
        <p:sp>
          <p:nvSpPr>
            <p:cNvPr id="19476" name="Rectangle 5"/>
            <p:cNvSpPr>
              <a:spLocks noChangeArrowheads="1"/>
            </p:cNvSpPr>
            <p:nvPr/>
          </p:nvSpPr>
          <p:spPr bwMode="auto">
            <a:xfrm>
              <a:off x="1152" y="2544"/>
              <a:ext cx="2400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7" name="Line 6"/>
            <p:cNvSpPr>
              <a:spLocks noChangeShapeType="1"/>
            </p:cNvSpPr>
            <p:nvPr/>
          </p:nvSpPr>
          <p:spPr bwMode="auto">
            <a:xfrm>
              <a:off x="1680" y="2544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8" name="Line 7"/>
            <p:cNvSpPr>
              <a:spLocks noChangeShapeType="1"/>
            </p:cNvSpPr>
            <p:nvPr/>
          </p:nvSpPr>
          <p:spPr bwMode="auto">
            <a:xfrm>
              <a:off x="2208" y="2544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9" name="Line 8"/>
            <p:cNvSpPr>
              <a:spLocks noChangeShapeType="1"/>
            </p:cNvSpPr>
            <p:nvPr/>
          </p:nvSpPr>
          <p:spPr bwMode="auto">
            <a:xfrm>
              <a:off x="2928" y="2544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9463" name="Text Box 9"/>
          <p:cNvSpPr txBox="1">
            <a:spLocks noChangeArrowheads="1"/>
          </p:cNvSpPr>
          <p:nvPr/>
        </p:nvSpPr>
        <p:spPr bwMode="auto">
          <a:xfrm>
            <a:off x="406400" y="2041525"/>
            <a:ext cx="2514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/>
              <a:t>ΤΑΙΝΙΑ</a:t>
            </a:r>
          </a:p>
        </p:txBody>
      </p: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1905000" y="4800600"/>
            <a:ext cx="5334000" cy="457200"/>
            <a:chOff x="1200" y="3312"/>
            <a:chExt cx="3360" cy="288"/>
          </a:xfrm>
        </p:grpSpPr>
        <p:sp>
          <p:nvSpPr>
            <p:cNvPr id="19471" name="Text Box 11"/>
            <p:cNvSpPr txBox="1">
              <a:spLocks noChangeArrowheads="1"/>
            </p:cNvSpPr>
            <p:nvPr/>
          </p:nvSpPr>
          <p:spPr bwMode="auto">
            <a:xfrm>
              <a:off x="1296" y="3312"/>
              <a:ext cx="326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 u="sng">
                  <a:latin typeface="Times New Roman" pitchFamily="18" charset="0"/>
                </a:rPr>
                <a:t>Όνομα-Ηθοποιού</a:t>
              </a:r>
              <a:r>
                <a:rPr lang="el-GR" sz="2000">
                  <a:latin typeface="Times New Roman" pitchFamily="18" charset="0"/>
                </a:rPr>
                <a:t>    </a:t>
              </a:r>
              <a:r>
                <a:rPr lang="el-GR" sz="2000" u="sng">
                  <a:latin typeface="Times New Roman" pitchFamily="18" charset="0"/>
                </a:rPr>
                <a:t>Τίτλος</a:t>
              </a:r>
              <a:r>
                <a:rPr lang="el-GR" sz="2000">
                  <a:latin typeface="Times New Roman" pitchFamily="18" charset="0"/>
                </a:rPr>
                <a:t>      </a:t>
              </a:r>
              <a:r>
                <a:rPr lang="el-GR" sz="2000" u="sng">
                  <a:latin typeface="Times New Roman" pitchFamily="18" charset="0"/>
                </a:rPr>
                <a:t>Έτος</a:t>
              </a:r>
              <a:endParaRPr lang="el-GR" sz="2000">
                <a:latin typeface="Times New Roman" pitchFamily="18" charset="0"/>
              </a:endParaRPr>
            </a:p>
          </p:txBody>
        </p:sp>
        <p:sp>
          <p:nvSpPr>
            <p:cNvPr id="19472" name="Rectangle 12"/>
            <p:cNvSpPr>
              <a:spLocks noChangeArrowheads="1"/>
            </p:cNvSpPr>
            <p:nvPr/>
          </p:nvSpPr>
          <p:spPr bwMode="auto">
            <a:xfrm>
              <a:off x="1200" y="3312"/>
              <a:ext cx="2496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3" name="Line 13"/>
            <p:cNvSpPr>
              <a:spLocks noChangeShapeType="1"/>
            </p:cNvSpPr>
            <p:nvPr/>
          </p:nvSpPr>
          <p:spPr bwMode="auto">
            <a:xfrm>
              <a:off x="3216" y="3312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4" name="Line 14"/>
            <p:cNvSpPr>
              <a:spLocks noChangeShapeType="1"/>
            </p:cNvSpPr>
            <p:nvPr/>
          </p:nvSpPr>
          <p:spPr bwMode="auto">
            <a:xfrm>
              <a:off x="2544" y="3312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9465" name="Text Box 15"/>
          <p:cNvSpPr txBox="1">
            <a:spLocks noChangeArrowheads="1"/>
          </p:cNvSpPr>
          <p:nvPr/>
        </p:nvSpPr>
        <p:spPr bwMode="auto">
          <a:xfrm>
            <a:off x="406400" y="4495800"/>
            <a:ext cx="218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/>
              <a:t>ΠΑΙΖΕΙ</a:t>
            </a:r>
          </a:p>
        </p:txBody>
      </p:sp>
      <p:sp>
        <p:nvSpPr>
          <p:cNvPr id="19466" name="Text Box 16"/>
          <p:cNvSpPr txBox="1">
            <a:spLocks noChangeArrowheads="1"/>
          </p:cNvSpPr>
          <p:nvPr/>
        </p:nvSpPr>
        <p:spPr bwMode="auto">
          <a:xfrm>
            <a:off x="1752600" y="3808413"/>
            <a:ext cx="52339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u="sng">
                <a:latin typeface="Times New Roman" pitchFamily="18" charset="0"/>
              </a:rPr>
              <a:t>Όνομα</a:t>
            </a:r>
            <a:r>
              <a:rPr lang="el-GR" sz="2000">
                <a:latin typeface="Times New Roman" pitchFamily="18" charset="0"/>
              </a:rPr>
              <a:t>      Διεύθυνση       Έτος-Γέννησης</a:t>
            </a:r>
            <a:endParaRPr lang="el-GR" sz="2000" b="1">
              <a:latin typeface="Times New Roman" pitchFamily="18" charset="0"/>
            </a:endParaRPr>
          </a:p>
        </p:txBody>
      </p:sp>
      <p:sp>
        <p:nvSpPr>
          <p:cNvPr id="19467" name="Rectangle 17"/>
          <p:cNvSpPr>
            <a:spLocks noChangeArrowheads="1"/>
          </p:cNvSpPr>
          <p:nvPr/>
        </p:nvSpPr>
        <p:spPr bwMode="auto">
          <a:xfrm>
            <a:off x="1752600" y="3748088"/>
            <a:ext cx="4475163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8" name="Line 18"/>
          <p:cNvSpPr>
            <a:spLocks noChangeShapeType="1"/>
          </p:cNvSpPr>
          <p:nvPr/>
        </p:nvSpPr>
        <p:spPr bwMode="auto">
          <a:xfrm>
            <a:off x="4249738" y="3748088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9" name="Line 19"/>
          <p:cNvSpPr>
            <a:spLocks noChangeShapeType="1"/>
          </p:cNvSpPr>
          <p:nvPr/>
        </p:nvSpPr>
        <p:spPr bwMode="auto">
          <a:xfrm>
            <a:off x="2803525" y="3748088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70" name="Text Box 20"/>
          <p:cNvSpPr txBox="1">
            <a:spLocks noChangeArrowheads="1"/>
          </p:cNvSpPr>
          <p:nvPr/>
        </p:nvSpPr>
        <p:spPr bwMode="auto">
          <a:xfrm>
            <a:off x="368300" y="3152774"/>
            <a:ext cx="30019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 dirty="0"/>
              <a:t>ΗΘΟΠΟΙΟΣ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Περιορισμός Κλειδιού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3" name="Date Placeholder 2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16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17</a:t>
            </a:r>
            <a:endParaRPr lang="el-GR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110052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Πιτουρά</a:t>
            </a:r>
          </a:p>
        </p:txBody>
      </p:sp>
      <p:sp>
        <p:nvSpPr>
          <p:cNvPr id="716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2B3A085-6704-4F88-A81C-2202416C1DA3}" type="slidenum">
              <a:rPr lang="el-GR" altLang="en-US" smtClean="0"/>
              <a:pPr/>
              <a:t>21</a:t>
            </a:fld>
            <a:endParaRPr lang="el-GR" altLang="en-US" dirty="0" smtClean="0"/>
          </a:p>
        </p:txBody>
      </p:sp>
      <p:sp>
        <p:nvSpPr>
          <p:cNvPr id="71686" name="Text Box 3"/>
          <p:cNvSpPr txBox="1">
            <a:spLocks noChangeArrowheads="1"/>
          </p:cNvSpPr>
          <p:nvPr/>
        </p:nvSpPr>
        <p:spPr bwMode="auto">
          <a:xfrm>
            <a:off x="357187" y="1455738"/>
            <a:ext cx="8431213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Θεωρείστε μια βάση δεδομένων για το </a:t>
            </a:r>
            <a:r>
              <a:rPr lang="el-GR" sz="24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φοιτητολόγιο</a:t>
            </a:r>
            <a:r>
              <a:rPr lang="el-GR" sz="24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για </a:t>
            </a:r>
            <a:r>
              <a:rPr lang="el-GR" sz="24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ένα πανεπιστήμιο που να περιέχει τις παρακάτω πληροφορίες:</a:t>
            </a:r>
            <a:endParaRPr lang="en-US" sz="2400" dirty="0">
              <a:solidFill>
                <a:schemeClr val="tx2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το όνομα</a:t>
            </a:r>
            <a:r>
              <a:rPr lang="el-GR" sz="24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διεύθυνση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</a:t>
            </a:r>
            <a:r>
              <a:rPr lang="el-GR" sz="24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αριθμό </a:t>
            </a:r>
            <a:r>
              <a:rPr lang="el-GR" sz="24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μητρώου </a:t>
            </a:r>
            <a:r>
              <a:rPr lang="el-GR" sz="24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(που είναι μοναδικός) </a:t>
            </a:r>
            <a:r>
              <a:rPr lang="el-GR" sz="24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για τους </a:t>
            </a:r>
            <a:r>
              <a:rPr lang="el-GR" sz="2400" i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Φοιτητές</a:t>
            </a:r>
            <a:endParaRPr lang="el-GR" sz="2400" i="1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το όνομα</a:t>
            </a:r>
            <a:r>
              <a:rPr lang="el-GR" sz="24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κωδικό (που είναι μοναδικός), μονάδες, εξάμηνο για </a:t>
            </a:r>
            <a:r>
              <a:rPr lang="el-GR" sz="24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τα </a:t>
            </a:r>
            <a:r>
              <a:rPr lang="el-GR" sz="2400" i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Μαθήματα </a:t>
            </a:r>
            <a:endParaRPr lang="el-GR" sz="2400" dirty="0">
              <a:solidFill>
                <a:schemeClr val="tx2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το </a:t>
            </a:r>
            <a:r>
              <a:rPr lang="el-GR" sz="24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βαθμό</a:t>
            </a:r>
            <a:r>
              <a:rPr lang="el-GR" sz="24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που πήρε </a:t>
            </a:r>
            <a:r>
              <a:rPr lang="el-GR" sz="24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ένας φοιτητής σε κάποιο μάθημα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Υποθέστε ότι καταγράφεται μόνο </a:t>
            </a:r>
            <a:r>
              <a:rPr lang="el-GR" sz="24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ένας (ο τελικός βαθμός) του φοιτητή στο μάθημα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4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Σχεδιάστε ένα σχεσιακό σχήμα.</a:t>
            </a:r>
            <a:endParaRPr lang="el-GR" sz="2400" dirty="0">
              <a:solidFill>
                <a:schemeClr val="tx2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30200" y="279400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sz="27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Date Placeholder 2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16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17</a:t>
            </a:r>
            <a:endParaRPr lang="el-GR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537618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6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Πιτουρά</a:t>
            </a:r>
          </a:p>
        </p:txBody>
      </p:sp>
      <p:sp>
        <p:nvSpPr>
          <p:cNvPr id="20484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3102D9A-29A2-4265-AE36-1F31A4C9B48E}" type="slidenum">
              <a:rPr lang="el-GR" altLang="en-US" smtClean="0"/>
              <a:pPr/>
              <a:t>22</a:t>
            </a:fld>
            <a:endParaRPr lang="el-GR" altLang="en-US" smtClean="0"/>
          </a:p>
        </p:txBody>
      </p:sp>
      <p:sp>
        <p:nvSpPr>
          <p:cNvPr id="20486" name="Text Box 3"/>
          <p:cNvSpPr txBox="1">
            <a:spLocks noChangeArrowheads="1"/>
          </p:cNvSpPr>
          <p:nvPr/>
        </p:nvSpPr>
        <p:spPr bwMode="auto">
          <a:xfrm>
            <a:off x="457200" y="1085768"/>
            <a:ext cx="8568952" cy="33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eaLnBrk="0" hangingPunct="0">
              <a:spcBef>
                <a:spcPct val="50000"/>
              </a:spcBef>
            </a:pPr>
            <a:r>
              <a:rPr lang="el-GR" sz="2400" dirty="0" smtClean="0">
                <a:latin typeface="Calibri" pitchFamily="34" charset="0"/>
                <a:cs typeface="Calibri" pitchFamily="34" charset="0"/>
              </a:rPr>
              <a:t>Έστω </a:t>
            </a:r>
            <a:r>
              <a:rPr lang="el-GR" sz="2400" dirty="0">
                <a:latin typeface="Calibri" pitchFamily="34" charset="0"/>
                <a:cs typeface="Calibri" pitchFamily="34" charset="0"/>
              </a:rPr>
              <a:t>το παρακάτω στιγμιότυπο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  <a:cs typeface="Calibri" pitchFamily="34" charset="0"/>
              </a:rPr>
              <a:t>ενός σχήματος σχέσης 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R(A, B, C, D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)</a:t>
            </a:r>
            <a:endParaRPr lang="el-GR" sz="2000" dirty="0">
              <a:latin typeface="Calibri" pitchFamily="34" charset="0"/>
              <a:cs typeface="Calibri" pitchFamily="34" charset="0"/>
            </a:endParaRPr>
          </a:p>
          <a:p>
            <a:pPr marL="457200" indent="-457200"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  <a:cs typeface="Calibri" pitchFamily="34" charset="0"/>
              </a:rPr>
              <a:t>		</a:t>
            </a:r>
            <a:r>
              <a:rPr lang="el-GR" sz="2000" dirty="0">
                <a:latin typeface="Calibri" pitchFamily="34" charset="0"/>
                <a:cs typeface="Calibri" pitchFamily="34" charset="0"/>
              </a:rPr>
              <a:t>Α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	</a:t>
            </a:r>
            <a:r>
              <a:rPr lang="el-GR" sz="2000" dirty="0">
                <a:latin typeface="Calibri" pitchFamily="34" charset="0"/>
                <a:cs typeface="Calibri" pitchFamily="34" charset="0"/>
              </a:rPr>
              <a:t>Β	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C	D</a:t>
            </a:r>
          </a:p>
          <a:p>
            <a:pPr marL="914400" lvl="1" indent="-457200"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  <a:cs typeface="Calibri" pitchFamily="34" charset="0"/>
              </a:rPr>
              <a:t>	6	7	1	1</a:t>
            </a:r>
          </a:p>
          <a:p>
            <a:pPr marL="457200" indent="-457200"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  <a:cs typeface="Calibri" pitchFamily="34" charset="0"/>
              </a:rPr>
              <a:t>		1	7	7	2</a:t>
            </a:r>
          </a:p>
          <a:p>
            <a:pPr marL="457200" indent="-457200"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  <a:cs typeface="Calibri" pitchFamily="34" charset="0"/>
              </a:rPr>
              <a:t>		3	7	</a:t>
            </a:r>
            <a:r>
              <a:rPr lang="el-GR" sz="2000" dirty="0" smtClean="0">
                <a:latin typeface="Calibri" pitchFamily="34" charset="0"/>
                <a:cs typeface="Calibri" pitchFamily="34" charset="0"/>
              </a:rPr>
              <a:t>8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	1</a:t>
            </a:r>
          </a:p>
          <a:p>
            <a:pPr marL="457200" indent="-457200"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  <a:cs typeface="Calibri" pitchFamily="34" charset="0"/>
              </a:rPr>
              <a:t>		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1	5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	9	</a:t>
            </a:r>
            <a:r>
              <a:rPr lang="el-GR" sz="2000" dirty="0">
                <a:latin typeface="Calibri" pitchFamily="34" charset="0"/>
                <a:cs typeface="Calibri" pitchFamily="34" charset="0"/>
              </a:rPr>
              <a:t>2</a:t>
            </a:r>
            <a:endParaRPr lang="en-US" sz="2000" dirty="0">
              <a:latin typeface="Calibri" pitchFamily="34" charset="0"/>
              <a:cs typeface="Calibri" pitchFamily="34" charset="0"/>
            </a:endParaRPr>
          </a:p>
          <a:p>
            <a:pPr marL="457200" indent="-457200" eaLnBrk="0" hangingPunct="0">
              <a:spcBef>
                <a:spcPct val="50000"/>
              </a:spcBef>
            </a:pPr>
            <a:r>
              <a:rPr lang="el-GR" sz="2400" dirty="0" smtClean="0">
                <a:latin typeface="Calibri" pitchFamily="34" charset="0"/>
                <a:cs typeface="Calibri" pitchFamily="34" charset="0"/>
              </a:rPr>
              <a:t>Τι </a:t>
            </a:r>
            <a:r>
              <a:rPr lang="el-GR" sz="2400" dirty="0">
                <a:latin typeface="Calibri" pitchFamily="34" charset="0"/>
                <a:cs typeface="Calibri" pitchFamily="34" charset="0"/>
              </a:rPr>
              <a:t>μπορείτε να πείτε για τα κλειδιά της 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R</a:t>
            </a:r>
            <a:r>
              <a:rPr lang="el-GR" sz="2400" dirty="0">
                <a:latin typeface="Calibri" pitchFamily="34" charset="0"/>
                <a:cs typeface="Calibri" pitchFamily="34" charset="0"/>
              </a:rPr>
              <a:t>;</a:t>
            </a:r>
          </a:p>
        </p:txBody>
      </p:sp>
      <p:sp>
        <p:nvSpPr>
          <p:cNvPr id="20487" name="Line 4"/>
          <p:cNvSpPr>
            <a:spLocks noChangeShapeType="1"/>
          </p:cNvSpPr>
          <p:nvPr/>
        </p:nvSpPr>
        <p:spPr bwMode="auto">
          <a:xfrm>
            <a:off x="1037383" y="1937767"/>
            <a:ext cx="256306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11757" y="4534746"/>
            <a:ext cx="8307125" cy="1631216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just"/>
            <a:r>
              <a:rPr lang="el-GR" sz="2000" i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Ο περιορισμός του κλειδιού αφορά το σχήμα, από ένα στιγμιότυπο, μπορούμε να πούμε ποια σύνολα γνωρισμάτων </a:t>
            </a:r>
            <a:r>
              <a:rPr lang="el-GR" sz="2000" i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δεν</a:t>
            </a:r>
            <a:r>
              <a:rPr lang="el-GR" sz="2000" i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έχουν την ιδιότητα του κλειδιού, αλλά δεν μπορούμε να πούμε ποια την έχουν</a:t>
            </a:r>
          </a:p>
          <a:p>
            <a:pPr algn="just"/>
            <a:endParaRPr lang="el-GR" sz="2000" i="1" dirty="0" smtClean="0">
              <a:solidFill>
                <a:schemeClr val="tx2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 algn="ctr">
              <a:buFont typeface="Wingdings" panose="05000000000000000000" pitchFamily="2" charset="2"/>
              <a:buChar char="ü"/>
            </a:pP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Αυτό ισχύει για ΟΛΟΥΣ ΤΟΥΣ ΠΕΡΙΟΡΙΣΜΟΥΣ ΑΚΕΡΑΙΟΤΗΤΑΣ</a:t>
            </a:r>
            <a:endParaRPr lang="el-GR" sz="2000" dirty="0">
              <a:solidFill>
                <a:schemeClr val="tx2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Περιορισμός Κλειδιού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2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16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17</a:t>
            </a:r>
            <a:endParaRPr lang="el-GR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245922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6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Πιτουρά</a:t>
            </a:r>
          </a:p>
        </p:txBody>
      </p:sp>
      <p:sp>
        <p:nvSpPr>
          <p:cNvPr id="21508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3C8C06C-BD35-4C58-82E4-344A2FB5B787}" type="slidenum">
              <a:rPr lang="el-GR" altLang="en-US" smtClean="0"/>
              <a:pPr/>
              <a:t>23</a:t>
            </a:fld>
            <a:endParaRPr lang="el-GR" altLang="en-US" smtClean="0"/>
          </a:p>
        </p:txBody>
      </p:sp>
      <p:sp>
        <p:nvSpPr>
          <p:cNvPr id="21511" name="Text Box 4"/>
          <p:cNvSpPr txBox="1">
            <a:spLocks noChangeArrowheads="1"/>
          </p:cNvSpPr>
          <p:nvPr/>
        </p:nvSpPr>
        <p:spPr bwMode="auto">
          <a:xfrm>
            <a:off x="467544" y="2768848"/>
            <a:ext cx="77724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800" dirty="0">
                <a:latin typeface="Calibri" pitchFamily="34" charset="0"/>
                <a:cs typeface="Calibri" pitchFamily="34" charset="0"/>
              </a:rPr>
              <a:t>Δε μπορεί η τιμή του πρωτεύοντος κλειδιού (οποιοδήποτε γνωρίσματος που ανήκει στο κλειδί) να είναι </a:t>
            </a:r>
            <a:r>
              <a:rPr lang="en-US" sz="2800" dirty="0">
                <a:latin typeface="Calibri" pitchFamily="34" charset="0"/>
                <a:cs typeface="Calibri" pitchFamily="34" charset="0"/>
              </a:rPr>
              <a:t>null.</a:t>
            </a:r>
            <a:endParaRPr lang="el-GR" sz="28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667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Περιορισμός Ακεραιότητας Οντοτήτων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2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16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17</a:t>
            </a:r>
            <a:endParaRPr lang="el-GR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157493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6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Πιτουρά</a:t>
            </a:r>
          </a:p>
        </p:txBody>
      </p:sp>
      <p:sp>
        <p:nvSpPr>
          <p:cNvPr id="23556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DC0B9B5-E689-42EF-9AFA-A85D6B050334}" type="slidenum">
              <a:rPr lang="el-GR" altLang="en-US" smtClean="0"/>
              <a:pPr/>
              <a:t>24</a:t>
            </a:fld>
            <a:endParaRPr lang="el-GR" altLang="en-US" smtClean="0"/>
          </a:p>
        </p:txBody>
      </p:sp>
      <p:sp>
        <p:nvSpPr>
          <p:cNvPr id="23559" name="Text Box 4"/>
          <p:cNvSpPr txBox="1">
            <a:spLocks noChangeArrowheads="1"/>
          </p:cNvSpPr>
          <p:nvPr/>
        </p:nvSpPr>
        <p:spPr bwMode="auto">
          <a:xfrm>
            <a:off x="292100" y="1587500"/>
            <a:ext cx="82296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Ορίζεται μεταξύ </a:t>
            </a:r>
            <a:r>
              <a:rPr lang="el-GR" sz="2000" i="1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δύο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σχημάτων </a:t>
            </a: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σχέσεων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R1 </a:t>
            </a: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και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R2</a:t>
            </a: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Λέμε ότι κάποια γνωρίσματα της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R1 </a:t>
            </a: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αναφέρονται στην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R2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Όταν τα </a:t>
            </a: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γνωρίσματα μιας πλειάδας </a:t>
            </a:r>
            <a:r>
              <a:rPr lang="el-GR" sz="2000" i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αναφέρονται </a:t>
            </a:r>
            <a:r>
              <a:rPr lang="el-GR" sz="2000" i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σε μια άλλη</a:t>
            </a: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τότε </a:t>
            </a: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οι τιμές που παίρνουν </a:t>
            </a:r>
            <a:r>
              <a:rPr lang="el-GR" sz="2000" i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πρέπει </a:t>
            </a:r>
            <a:r>
              <a:rPr lang="el-GR" sz="2000" i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να </a:t>
            </a:r>
            <a:r>
              <a:rPr lang="el-GR" sz="2000" i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υπάρχουν στην αναφερόμενη </a:t>
            </a: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(συγκεκριμένα: η τιμή που εμφανίζεται </a:t>
            </a:r>
            <a:r>
              <a:rPr lang="el-GR" sz="2000" i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αν δεν είναι </a:t>
            </a:r>
            <a:r>
              <a:rPr lang="en-US" sz="2000" i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null </a:t>
            </a: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πρέπει να είναι μια τιμή που εμφανίζεται στην αναφερόμενη)</a:t>
            </a:r>
            <a:endParaRPr lang="el-GR" sz="2000" dirty="0">
              <a:solidFill>
                <a:schemeClr val="tx2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304800" y="3886200"/>
            <a:ext cx="8534400" cy="1920875"/>
            <a:chOff x="192" y="2448"/>
            <a:chExt cx="5376" cy="1210"/>
          </a:xfrm>
        </p:grpSpPr>
        <p:sp>
          <p:nvSpPr>
            <p:cNvPr id="23561" name="Text Box 6"/>
            <p:cNvSpPr txBox="1">
              <a:spLocks noChangeArrowheads="1"/>
            </p:cNvSpPr>
            <p:nvPr/>
          </p:nvSpPr>
          <p:spPr bwMode="auto">
            <a:xfrm>
              <a:off x="192" y="2448"/>
              <a:ext cx="6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1800" b="1" dirty="0"/>
                <a:t>ΤΑΙΝΙΑ </a:t>
              </a:r>
              <a:r>
                <a:rPr lang="el-GR" sz="1800" b="1" dirty="0">
                  <a:latin typeface="Times New Roman" pitchFamily="18" charset="0"/>
                </a:rPr>
                <a:t>     </a:t>
              </a:r>
            </a:p>
          </p:txBody>
        </p:sp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1152" y="2544"/>
              <a:ext cx="4416" cy="288"/>
              <a:chOff x="1152" y="2544"/>
              <a:chExt cx="4416" cy="288"/>
            </a:xfrm>
          </p:grpSpPr>
          <p:sp>
            <p:nvSpPr>
              <p:cNvPr id="23575" name="Text Box 8"/>
              <p:cNvSpPr txBox="1">
                <a:spLocks noChangeArrowheads="1"/>
              </p:cNvSpPr>
              <p:nvPr/>
            </p:nvSpPr>
            <p:spPr bwMode="auto">
              <a:xfrm>
                <a:off x="1152" y="2544"/>
                <a:ext cx="4416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l-GR" sz="2000" u="sng">
                    <a:latin typeface="Times New Roman" pitchFamily="18" charset="0"/>
                  </a:rPr>
                  <a:t>Τίτλος</a:t>
                </a:r>
                <a:r>
                  <a:rPr lang="el-GR" sz="2000">
                    <a:latin typeface="Times New Roman" pitchFamily="18" charset="0"/>
                  </a:rPr>
                  <a:t>   </a:t>
                </a:r>
                <a:r>
                  <a:rPr lang="el-GR" sz="2000" u="sng">
                    <a:latin typeface="Times New Roman" pitchFamily="18" charset="0"/>
                  </a:rPr>
                  <a:t>Έτος</a:t>
                </a:r>
                <a:r>
                  <a:rPr lang="el-GR" sz="2000">
                    <a:latin typeface="Times New Roman" pitchFamily="18" charset="0"/>
                  </a:rPr>
                  <a:t>     Διάρκεια   Είδος</a:t>
                </a:r>
                <a:endParaRPr lang="el-GR" sz="2000" b="1">
                  <a:latin typeface="Times New Roman" pitchFamily="18" charset="0"/>
                </a:endParaRPr>
              </a:p>
            </p:txBody>
          </p:sp>
          <p:sp>
            <p:nvSpPr>
              <p:cNvPr id="23576" name="Rectangle 9"/>
              <p:cNvSpPr>
                <a:spLocks noChangeArrowheads="1"/>
              </p:cNvSpPr>
              <p:nvPr/>
            </p:nvSpPr>
            <p:spPr bwMode="auto">
              <a:xfrm>
                <a:off x="1152" y="2544"/>
                <a:ext cx="2400" cy="28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77" name="Line 10"/>
              <p:cNvSpPr>
                <a:spLocks noChangeShapeType="1"/>
              </p:cNvSpPr>
              <p:nvPr/>
            </p:nvSpPr>
            <p:spPr bwMode="auto">
              <a:xfrm>
                <a:off x="1680" y="2544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78" name="Line 11"/>
              <p:cNvSpPr>
                <a:spLocks noChangeShapeType="1"/>
              </p:cNvSpPr>
              <p:nvPr/>
            </p:nvSpPr>
            <p:spPr bwMode="auto">
              <a:xfrm>
                <a:off x="2208" y="2544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79" name="Line 12"/>
              <p:cNvSpPr>
                <a:spLocks noChangeShapeType="1"/>
              </p:cNvSpPr>
              <p:nvPr/>
            </p:nvSpPr>
            <p:spPr bwMode="auto">
              <a:xfrm>
                <a:off x="2928" y="2544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3563" name="Text Box 13"/>
            <p:cNvSpPr txBox="1">
              <a:spLocks noChangeArrowheads="1"/>
            </p:cNvSpPr>
            <p:nvPr/>
          </p:nvSpPr>
          <p:spPr bwMode="auto">
            <a:xfrm>
              <a:off x="192" y="3120"/>
              <a:ext cx="864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b="1" dirty="0"/>
                <a:t>ΠΑΙΖΕΙ</a:t>
              </a:r>
            </a:p>
          </p:txBody>
        </p:sp>
        <p:grpSp>
          <p:nvGrpSpPr>
            <p:cNvPr id="4" name="Group 14"/>
            <p:cNvGrpSpPr>
              <a:grpSpLocks/>
            </p:cNvGrpSpPr>
            <p:nvPr/>
          </p:nvGrpSpPr>
          <p:grpSpPr bwMode="auto">
            <a:xfrm>
              <a:off x="1152" y="3370"/>
              <a:ext cx="3360" cy="288"/>
              <a:chOff x="1056" y="3082"/>
              <a:chExt cx="3360" cy="288"/>
            </a:xfrm>
          </p:grpSpPr>
          <p:sp>
            <p:nvSpPr>
              <p:cNvPr id="23571" name="Text Box 15"/>
              <p:cNvSpPr txBox="1">
                <a:spLocks noChangeArrowheads="1"/>
              </p:cNvSpPr>
              <p:nvPr/>
            </p:nvSpPr>
            <p:spPr bwMode="auto">
              <a:xfrm>
                <a:off x="1152" y="3120"/>
                <a:ext cx="3264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l-GR" sz="2000" u="sng">
                    <a:latin typeface="Times New Roman" pitchFamily="18" charset="0"/>
                  </a:rPr>
                  <a:t>Όνομα-Ηθοποιού</a:t>
                </a:r>
                <a:r>
                  <a:rPr lang="el-GR" sz="2000">
                    <a:latin typeface="Times New Roman" pitchFamily="18" charset="0"/>
                  </a:rPr>
                  <a:t>    </a:t>
                </a:r>
                <a:r>
                  <a:rPr lang="el-GR" sz="2000" u="sng">
                    <a:latin typeface="Times New Roman" pitchFamily="18" charset="0"/>
                  </a:rPr>
                  <a:t>Τίτλος</a:t>
                </a:r>
                <a:r>
                  <a:rPr lang="el-GR" sz="2000">
                    <a:latin typeface="Times New Roman" pitchFamily="18" charset="0"/>
                  </a:rPr>
                  <a:t>     </a:t>
                </a:r>
                <a:r>
                  <a:rPr lang="el-GR" sz="2000" u="sng">
                    <a:latin typeface="Times New Roman" pitchFamily="18" charset="0"/>
                  </a:rPr>
                  <a:t> Έτος</a:t>
                </a:r>
                <a:endParaRPr lang="el-GR" sz="2000">
                  <a:latin typeface="Times New Roman" pitchFamily="18" charset="0"/>
                </a:endParaRPr>
              </a:p>
            </p:txBody>
          </p:sp>
          <p:sp>
            <p:nvSpPr>
              <p:cNvPr id="23572" name="Rectangle 16"/>
              <p:cNvSpPr>
                <a:spLocks noChangeArrowheads="1"/>
              </p:cNvSpPr>
              <p:nvPr/>
            </p:nvSpPr>
            <p:spPr bwMode="auto">
              <a:xfrm>
                <a:off x="1056" y="3082"/>
                <a:ext cx="2496" cy="28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73" name="Line 17"/>
              <p:cNvSpPr>
                <a:spLocks noChangeShapeType="1"/>
              </p:cNvSpPr>
              <p:nvPr/>
            </p:nvSpPr>
            <p:spPr bwMode="auto">
              <a:xfrm>
                <a:off x="3072" y="3082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74" name="Line 18"/>
              <p:cNvSpPr>
                <a:spLocks noChangeShapeType="1"/>
              </p:cNvSpPr>
              <p:nvPr/>
            </p:nvSpPr>
            <p:spPr bwMode="auto">
              <a:xfrm>
                <a:off x="2400" y="3082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3565" name="Line 19"/>
            <p:cNvSpPr>
              <a:spLocks noChangeShapeType="1"/>
            </p:cNvSpPr>
            <p:nvPr/>
          </p:nvSpPr>
          <p:spPr bwMode="auto">
            <a:xfrm flipV="1">
              <a:off x="2928" y="3120"/>
              <a:ext cx="0" cy="2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6" name="Line 20"/>
            <p:cNvSpPr>
              <a:spLocks noChangeShapeType="1"/>
            </p:cNvSpPr>
            <p:nvPr/>
          </p:nvSpPr>
          <p:spPr bwMode="auto">
            <a:xfrm flipH="1">
              <a:off x="1536" y="3120"/>
              <a:ext cx="13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7" name="Line 21"/>
            <p:cNvSpPr>
              <a:spLocks noChangeShapeType="1"/>
            </p:cNvSpPr>
            <p:nvPr/>
          </p:nvSpPr>
          <p:spPr bwMode="auto">
            <a:xfrm flipV="1">
              <a:off x="1536" y="2832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8" name="Line 22"/>
            <p:cNvSpPr>
              <a:spLocks noChangeShapeType="1"/>
            </p:cNvSpPr>
            <p:nvPr/>
          </p:nvSpPr>
          <p:spPr bwMode="auto">
            <a:xfrm>
              <a:off x="3356" y="2948"/>
              <a:ext cx="0" cy="42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9" name="Line 23"/>
            <p:cNvSpPr>
              <a:spLocks noChangeShapeType="1"/>
            </p:cNvSpPr>
            <p:nvPr/>
          </p:nvSpPr>
          <p:spPr bwMode="auto">
            <a:xfrm>
              <a:off x="1945" y="2948"/>
              <a:ext cx="141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70" name="Line 24"/>
            <p:cNvSpPr>
              <a:spLocks noChangeShapeType="1"/>
            </p:cNvSpPr>
            <p:nvPr/>
          </p:nvSpPr>
          <p:spPr bwMode="auto">
            <a:xfrm>
              <a:off x="1945" y="2832"/>
              <a:ext cx="0" cy="1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Περιορισμός Αναφορικής Ακεραιότητας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9" name="Text Box 24"/>
          <p:cNvSpPr txBox="1">
            <a:spLocks noChangeArrowheads="1"/>
          </p:cNvSpPr>
          <p:nvPr/>
        </p:nvSpPr>
        <p:spPr bwMode="auto">
          <a:xfrm>
            <a:off x="6516688" y="5516563"/>
            <a:ext cx="10795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R</a:t>
            </a:r>
            <a:r>
              <a:rPr lang="en-US" sz="1800" baseline="-25000"/>
              <a:t>1</a:t>
            </a:r>
            <a:endParaRPr lang="el-GR" sz="1800" baseline="-25000"/>
          </a:p>
        </p:txBody>
      </p:sp>
      <p:sp>
        <p:nvSpPr>
          <p:cNvPr id="30" name="Text Box 25"/>
          <p:cNvSpPr txBox="1">
            <a:spLocks noChangeArrowheads="1"/>
          </p:cNvSpPr>
          <p:nvPr/>
        </p:nvSpPr>
        <p:spPr bwMode="auto">
          <a:xfrm>
            <a:off x="6184900" y="4533106"/>
            <a:ext cx="1079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R</a:t>
            </a:r>
            <a:r>
              <a:rPr lang="en-US" sz="1800" baseline="-25000" dirty="0"/>
              <a:t>2</a:t>
            </a:r>
            <a:endParaRPr lang="el-GR" sz="1800" baseline="-25000" dirty="0"/>
          </a:p>
        </p:txBody>
      </p:sp>
      <p:sp>
        <p:nvSpPr>
          <p:cNvPr id="31" name="Date Placeholder 2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16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17</a:t>
            </a:r>
            <a:endParaRPr lang="el-GR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5219150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6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Πιτουρά</a:t>
            </a:r>
          </a:p>
        </p:txBody>
      </p:sp>
      <p:sp>
        <p:nvSpPr>
          <p:cNvPr id="24580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5F3C5C4-C2A1-4624-980B-B00EF00A1461}" type="slidenum">
              <a:rPr lang="el-GR" altLang="en-US" smtClean="0"/>
              <a:pPr/>
              <a:t>25</a:t>
            </a:fld>
            <a:endParaRPr lang="el-GR" altLang="en-US" smtClean="0"/>
          </a:p>
        </p:txBody>
      </p:sp>
      <p:sp>
        <p:nvSpPr>
          <p:cNvPr id="24582" name="Text Box 3"/>
          <p:cNvSpPr txBox="1">
            <a:spLocks noChangeArrowheads="1"/>
          </p:cNvSpPr>
          <p:nvPr/>
        </p:nvSpPr>
        <p:spPr bwMode="auto">
          <a:xfrm>
            <a:off x="355600" y="1460501"/>
            <a:ext cx="834390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l-GR" sz="2400" dirty="0" smtClean="0"/>
              <a:t>Έστω δύο σχήματα σχέσεων </a:t>
            </a:r>
            <a:r>
              <a:rPr lang="en-US" sz="2400" i="1" dirty="0" smtClean="0"/>
              <a:t>R</a:t>
            </a:r>
            <a:r>
              <a:rPr lang="en-US" sz="2400" i="1" baseline="-25000" dirty="0" smtClean="0"/>
              <a:t>1</a:t>
            </a:r>
            <a:r>
              <a:rPr lang="el-GR" sz="2400" i="1" dirty="0" smtClean="0"/>
              <a:t>(</a:t>
            </a:r>
            <a:r>
              <a:rPr lang="en-US" sz="2400" i="1" dirty="0" smtClean="0"/>
              <a:t>X</a:t>
            </a:r>
            <a:r>
              <a:rPr lang="el-GR" sz="2400" i="1" dirty="0" smtClean="0"/>
              <a:t>)</a:t>
            </a:r>
            <a:r>
              <a:rPr lang="el-GR" sz="2400" dirty="0" smtClean="0"/>
              <a:t> και </a:t>
            </a:r>
            <a:r>
              <a:rPr lang="en-US" sz="2400" i="1" dirty="0" smtClean="0"/>
              <a:t>R</a:t>
            </a:r>
            <a:r>
              <a:rPr lang="en-US" sz="2400" i="1" baseline="-25000" dirty="0" smtClean="0"/>
              <a:t>2</a:t>
            </a:r>
            <a:r>
              <a:rPr lang="el-GR" sz="2400" i="1" dirty="0" smtClean="0"/>
              <a:t>(</a:t>
            </a:r>
            <a:r>
              <a:rPr lang="en-US" sz="2400" i="1" dirty="0" smtClean="0"/>
              <a:t>Y</a:t>
            </a:r>
            <a:r>
              <a:rPr lang="el-GR" sz="2400" i="1" dirty="0" smtClean="0"/>
              <a:t>)</a:t>
            </a:r>
            <a:r>
              <a:rPr lang="el-GR" sz="2400" i="1" baseline="-25000" dirty="0" smtClean="0"/>
              <a:t>,  </a:t>
            </a:r>
            <a:r>
              <a:rPr lang="el-GR" sz="2400" dirty="0" smtClean="0"/>
              <a:t>ένα σύνολο</a:t>
            </a:r>
            <a:r>
              <a:rPr lang="en-US" sz="2400" dirty="0" smtClean="0"/>
              <a:t> </a:t>
            </a:r>
            <a:r>
              <a:rPr lang="el-GR" sz="2400" dirty="0" smtClean="0"/>
              <a:t>γνωρισμάτων </a:t>
            </a:r>
            <a:r>
              <a:rPr lang="en-US" sz="2400" i="1" dirty="0" smtClean="0">
                <a:solidFill>
                  <a:schemeClr val="accent6">
                    <a:lumMod val="75000"/>
                  </a:schemeClr>
                </a:solidFill>
              </a:rPr>
              <a:t>F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l-GR" sz="2400" dirty="0" smtClean="0"/>
              <a:t>της </a:t>
            </a:r>
            <a:r>
              <a:rPr lang="en-US" sz="2400" i="1" dirty="0" smtClean="0"/>
              <a:t>R</a:t>
            </a:r>
            <a:r>
              <a:rPr lang="en-US" sz="2400" i="1" baseline="-25000" dirty="0" smtClean="0"/>
              <a:t>1</a:t>
            </a:r>
            <a:r>
              <a:rPr lang="en-US" sz="2400" dirty="0" smtClean="0"/>
              <a:t> </a:t>
            </a:r>
            <a:r>
              <a:rPr lang="el-GR" sz="2400" dirty="0" smtClean="0"/>
              <a:t>είναι </a:t>
            </a:r>
            <a:r>
              <a:rPr lang="el-GR" sz="2400" i="1" dirty="0" smtClean="0">
                <a:solidFill>
                  <a:schemeClr val="accent6">
                    <a:lumMod val="75000"/>
                  </a:schemeClr>
                </a:solidFill>
              </a:rPr>
              <a:t>ξένο κλειδί</a:t>
            </a:r>
            <a:r>
              <a:rPr lang="el-GR" sz="2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l-GR" sz="2400" dirty="0" smtClean="0"/>
              <a:t>που </a:t>
            </a:r>
            <a:r>
              <a:rPr lang="el-GR" sz="2400" i="1" dirty="0" smtClean="0">
                <a:solidFill>
                  <a:schemeClr val="accent6">
                    <a:lumMod val="75000"/>
                  </a:schemeClr>
                </a:solidFill>
              </a:rPr>
              <a:t>αναφέρεται</a:t>
            </a:r>
            <a:r>
              <a:rPr lang="el-GR" sz="2400" dirty="0" smtClean="0"/>
              <a:t> στην </a:t>
            </a:r>
            <a:r>
              <a:rPr lang="en-US" sz="2400" i="1" dirty="0" smtClean="0"/>
              <a:t>R</a:t>
            </a:r>
            <a:r>
              <a:rPr lang="en-US" sz="2400" i="1" baseline="-25000" dirty="0" smtClean="0"/>
              <a:t>2</a:t>
            </a:r>
            <a:r>
              <a:rPr lang="en-US" sz="2400" dirty="0" smtClean="0"/>
              <a:t> </a:t>
            </a:r>
            <a:r>
              <a:rPr lang="el-GR" sz="2400" dirty="0" smtClean="0"/>
              <a:t>αν </a:t>
            </a:r>
          </a:p>
          <a:p>
            <a:pPr marL="457200" indent="-457200" algn="just">
              <a:buAutoNum type="arabicParenBoth"/>
            </a:pPr>
            <a:r>
              <a:rPr lang="el-GR" sz="2400" dirty="0" smtClean="0"/>
              <a:t>το σύνολο </a:t>
            </a:r>
            <a:r>
              <a:rPr lang="en-US" sz="2400" i="1" dirty="0" smtClean="0"/>
              <a:t>F</a:t>
            </a:r>
            <a:r>
              <a:rPr lang="el-GR" sz="2400" dirty="0" smtClean="0"/>
              <a:t> αποτελείται από το ίδιο πλήθος και με το ίδιο πεδίο ορισμού </a:t>
            </a:r>
            <a:r>
              <a:rPr lang="el-GR" sz="2400" dirty="0" err="1" smtClean="0"/>
              <a:t>γνωρισμάτα</a:t>
            </a:r>
            <a:r>
              <a:rPr lang="el-GR" sz="2400" dirty="0" smtClean="0"/>
              <a:t> </a:t>
            </a:r>
            <a:r>
              <a:rPr lang="el-GR" sz="2400" dirty="0" smtClean="0"/>
              <a:t>όπως και το </a:t>
            </a:r>
            <a:r>
              <a:rPr lang="el-GR" sz="2400" i="1" dirty="0" smtClean="0">
                <a:solidFill>
                  <a:schemeClr val="accent6">
                    <a:lumMod val="75000"/>
                  </a:schemeClr>
                </a:solidFill>
              </a:rPr>
              <a:t>πρωτεύον κλειδί </a:t>
            </a:r>
            <a:r>
              <a:rPr lang="en-US" sz="2400" i="1" dirty="0" smtClean="0"/>
              <a:t>K</a:t>
            </a:r>
            <a:r>
              <a:rPr lang="en-US" sz="2400" dirty="0" smtClean="0"/>
              <a:t> </a:t>
            </a:r>
            <a:r>
              <a:rPr lang="el-GR" sz="2400" dirty="0" smtClean="0"/>
              <a:t>της </a:t>
            </a:r>
            <a:r>
              <a:rPr lang="en-US" sz="2400" i="1" dirty="0" smtClean="0"/>
              <a:t>R</a:t>
            </a:r>
            <a:r>
              <a:rPr lang="en-US" sz="2400" i="1" baseline="-25000" dirty="0" smtClean="0"/>
              <a:t>2</a:t>
            </a:r>
            <a:r>
              <a:rPr lang="en-US" sz="2400" dirty="0" smtClean="0"/>
              <a:t> </a:t>
            </a:r>
            <a:r>
              <a:rPr lang="el-GR" sz="2400" dirty="0" smtClean="0"/>
              <a:t>και </a:t>
            </a:r>
          </a:p>
          <a:p>
            <a:pPr marL="457200" indent="-457200" algn="just">
              <a:buAutoNum type="arabicParenBoth"/>
            </a:pPr>
            <a:r>
              <a:rPr lang="el-GR" sz="2400" i="1" dirty="0" smtClean="0"/>
              <a:t>σε οποιοδήποτε στιγμιότυπο</a:t>
            </a:r>
            <a:r>
              <a:rPr lang="el-GR" sz="2400" dirty="0" smtClean="0"/>
              <a:t>, για μια πλειάδα </a:t>
            </a:r>
            <a:r>
              <a:rPr lang="en-US" sz="2400" i="1" dirty="0" smtClean="0"/>
              <a:t>t</a:t>
            </a:r>
            <a:r>
              <a:rPr lang="el-GR" sz="2400" i="1" baseline="-25000" dirty="0" smtClean="0"/>
              <a:t>1</a:t>
            </a:r>
            <a:r>
              <a:rPr lang="el-GR" sz="2400" i="1" dirty="0" smtClean="0"/>
              <a:t> </a:t>
            </a:r>
            <a:r>
              <a:rPr lang="el-GR" sz="2400" dirty="0" smtClean="0"/>
              <a:t>της </a:t>
            </a:r>
            <a:r>
              <a:rPr lang="en-US" sz="2400" i="1" dirty="0" smtClean="0"/>
              <a:t>R</a:t>
            </a:r>
            <a:r>
              <a:rPr lang="en-US" sz="2400" i="1" baseline="-25000" dirty="0" smtClean="0"/>
              <a:t>1</a:t>
            </a:r>
            <a:r>
              <a:rPr lang="en-US" sz="2400" dirty="0" smtClean="0"/>
              <a:t> </a:t>
            </a:r>
            <a:r>
              <a:rPr lang="el-GR" sz="2400" dirty="0" smtClean="0"/>
              <a:t>ισχύει ότι είτε </a:t>
            </a:r>
          </a:p>
          <a:p>
            <a:pPr marL="457200" indent="-457200" algn="just"/>
            <a:r>
              <a:rPr lang="en-US" sz="2400" dirty="0" smtClean="0"/>
              <a:t>	</a:t>
            </a:r>
            <a:r>
              <a:rPr lang="el-GR" sz="2400" dirty="0" smtClean="0"/>
              <a:t>(α) όλα τα γνωρίσματα </a:t>
            </a:r>
            <a:r>
              <a:rPr lang="en-US" sz="2400" i="1" dirty="0" smtClean="0">
                <a:solidFill>
                  <a:schemeClr val="accent6">
                    <a:lumMod val="75000"/>
                  </a:schemeClr>
                </a:solidFill>
              </a:rPr>
              <a:t>F</a:t>
            </a:r>
            <a:r>
              <a:rPr lang="en-US" sz="2400" dirty="0" smtClean="0"/>
              <a:t> </a:t>
            </a:r>
            <a:r>
              <a:rPr lang="el-GR" sz="2400" dirty="0" smtClean="0"/>
              <a:t>της </a:t>
            </a:r>
            <a:r>
              <a:rPr lang="en-US" sz="2400" i="1" dirty="0" smtClean="0"/>
              <a:t>t</a:t>
            </a:r>
            <a:r>
              <a:rPr lang="el-GR" sz="2400" i="1" baseline="-25000" dirty="0" smtClean="0"/>
              <a:t>1</a:t>
            </a:r>
            <a:r>
              <a:rPr lang="el-GR" sz="2400" dirty="0" smtClean="0"/>
              <a:t> έχουν την τιμή </a:t>
            </a:r>
            <a:r>
              <a:rPr lang="en-US" sz="2400" dirty="0" smtClean="0"/>
              <a:t>null </a:t>
            </a:r>
            <a:r>
              <a:rPr lang="el-GR" sz="2400" dirty="0" smtClean="0"/>
              <a:t>είτε </a:t>
            </a:r>
          </a:p>
          <a:p>
            <a:pPr marL="457200" indent="-457200" algn="just"/>
            <a:r>
              <a:rPr lang="en-US" sz="2400" dirty="0" smtClean="0"/>
              <a:t>	</a:t>
            </a:r>
            <a:r>
              <a:rPr lang="el-GR" sz="2400" dirty="0" smtClean="0"/>
              <a:t>(β) στο ίδιο στιγμιότυπο, υπάρχει μια πλειάδα </a:t>
            </a:r>
            <a:r>
              <a:rPr lang="en-US" sz="2400" i="1" dirty="0" smtClean="0"/>
              <a:t>t</a:t>
            </a:r>
            <a:r>
              <a:rPr lang="en-US" sz="2400" i="1" baseline="-25000" dirty="0" smtClean="0"/>
              <a:t>2</a:t>
            </a:r>
            <a:r>
              <a:rPr lang="en-US" sz="2400" dirty="0" smtClean="0"/>
              <a:t> </a:t>
            </a:r>
            <a:r>
              <a:rPr lang="el-GR" sz="2400" dirty="0" smtClean="0"/>
              <a:t>της </a:t>
            </a:r>
            <a:r>
              <a:rPr lang="en-US" sz="2400" i="1" dirty="0" smtClean="0"/>
              <a:t>R</a:t>
            </a:r>
            <a:r>
              <a:rPr lang="en-US" sz="2400" i="1" baseline="-25000" dirty="0" smtClean="0"/>
              <a:t>2</a:t>
            </a:r>
            <a:r>
              <a:rPr lang="en-US" sz="2400" dirty="0" smtClean="0"/>
              <a:t>, </a:t>
            </a:r>
            <a:r>
              <a:rPr lang="el-GR" sz="2400" dirty="0" smtClean="0"/>
              <a:t>τέτοια ώστε </a:t>
            </a:r>
            <a:r>
              <a:rPr lang="en-US" sz="2400" i="1" dirty="0" smtClean="0"/>
              <a:t>t</a:t>
            </a:r>
            <a:r>
              <a:rPr lang="en-US" sz="2400" i="1" baseline="-25000" dirty="0" smtClean="0"/>
              <a:t>1</a:t>
            </a:r>
            <a:r>
              <a:rPr lang="en-US" sz="2400" i="1" dirty="0" smtClean="0"/>
              <a:t>[F]</a:t>
            </a:r>
            <a:r>
              <a:rPr lang="en-US" sz="2400" dirty="0" smtClean="0"/>
              <a:t> = </a:t>
            </a:r>
            <a:r>
              <a:rPr lang="en-US" sz="2400" i="1" dirty="0" smtClean="0"/>
              <a:t>t</a:t>
            </a:r>
            <a:r>
              <a:rPr lang="en-US" sz="2400" i="1" baseline="-25000" dirty="0" smtClean="0"/>
              <a:t>2</a:t>
            </a:r>
            <a:r>
              <a:rPr lang="en-US" sz="2400" i="1" dirty="0" smtClean="0"/>
              <a:t>[</a:t>
            </a:r>
            <a:r>
              <a:rPr lang="el-GR" sz="2400" i="1" dirty="0" smtClean="0"/>
              <a:t>Κ</a:t>
            </a:r>
            <a:r>
              <a:rPr lang="en-US" sz="2400" i="1" dirty="0" smtClean="0"/>
              <a:t>].</a:t>
            </a:r>
            <a:r>
              <a:rPr lang="en-US" sz="2400" dirty="0" smtClean="0"/>
              <a:t> </a:t>
            </a:r>
          </a:p>
          <a:p>
            <a:pPr marL="457200" indent="-457200" algn="just"/>
            <a:r>
              <a:rPr lang="el-GR" sz="2400" dirty="0" smtClean="0"/>
              <a:t>Λέμε ότι η πλειάδα </a:t>
            </a:r>
            <a:r>
              <a:rPr lang="en-US" sz="2400" i="1" dirty="0" smtClean="0"/>
              <a:t>t</a:t>
            </a:r>
            <a:r>
              <a:rPr lang="en-US" sz="2400" i="1" baseline="-25000" dirty="0" smtClean="0"/>
              <a:t>1</a:t>
            </a:r>
            <a:r>
              <a:rPr lang="en-US" sz="2400" dirty="0" smtClean="0"/>
              <a:t> </a:t>
            </a:r>
            <a:r>
              <a:rPr lang="el-GR" sz="2400" dirty="0" smtClean="0"/>
              <a:t>της </a:t>
            </a:r>
            <a:r>
              <a:rPr lang="en-US" sz="2400" i="1" dirty="0" smtClean="0"/>
              <a:t>R</a:t>
            </a:r>
            <a:r>
              <a:rPr lang="en-US" sz="2400" i="1" baseline="-25000" dirty="0" smtClean="0"/>
              <a:t>1</a:t>
            </a:r>
            <a:r>
              <a:rPr lang="en-US" sz="2400" baseline="-25000" dirty="0" smtClean="0"/>
              <a:t> </a:t>
            </a:r>
            <a:r>
              <a:rPr lang="el-GR" sz="2400" dirty="0" smtClean="0"/>
              <a:t>αναφέρεται στην πλειάδα </a:t>
            </a:r>
            <a:r>
              <a:rPr lang="en-US" sz="2400" i="1" dirty="0" smtClean="0"/>
              <a:t>t</a:t>
            </a:r>
            <a:r>
              <a:rPr lang="en-US" sz="2400" i="1" baseline="-25000" dirty="0" smtClean="0"/>
              <a:t>2</a:t>
            </a:r>
            <a:r>
              <a:rPr lang="en-US" sz="2400" dirty="0" smtClean="0"/>
              <a:t> </a:t>
            </a:r>
            <a:r>
              <a:rPr lang="el-GR" sz="2400" dirty="0" smtClean="0"/>
              <a:t>της </a:t>
            </a:r>
            <a:r>
              <a:rPr lang="en-US" sz="2400" i="1" dirty="0" smtClean="0"/>
              <a:t>R</a:t>
            </a:r>
            <a:r>
              <a:rPr lang="en-US" sz="2400" i="1" baseline="-25000" dirty="0" smtClean="0"/>
              <a:t>2</a:t>
            </a:r>
            <a:r>
              <a:rPr lang="en-US" sz="2400" dirty="0" smtClean="0"/>
              <a:t>.</a:t>
            </a:r>
            <a:endParaRPr lang="en-US" sz="2400" dirty="0"/>
          </a:p>
          <a:p>
            <a:pPr marL="457200" indent="-457200" algn="just"/>
            <a:r>
              <a:rPr lang="en-US" sz="2400" dirty="0" smtClean="0"/>
              <a:t>H</a:t>
            </a:r>
            <a:r>
              <a:rPr lang="en-US" sz="2400" i="1" dirty="0" smtClean="0"/>
              <a:t> R</a:t>
            </a:r>
            <a:r>
              <a:rPr lang="en-US" sz="2400" i="1" baseline="-25000" dirty="0" smtClean="0"/>
              <a:t>2</a:t>
            </a:r>
            <a:r>
              <a:rPr lang="en-US" sz="2400" dirty="0" smtClean="0"/>
              <a:t>  </a:t>
            </a:r>
            <a:r>
              <a:rPr lang="el-GR" sz="2400" dirty="0" smtClean="0"/>
              <a:t>καλείται </a:t>
            </a:r>
            <a:r>
              <a:rPr lang="el-GR" sz="2400" i="1" dirty="0" smtClean="0">
                <a:solidFill>
                  <a:schemeClr val="accent6">
                    <a:lumMod val="75000"/>
                  </a:schemeClr>
                </a:solidFill>
              </a:rPr>
              <a:t>αναφερόμενη</a:t>
            </a:r>
            <a:r>
              <a:rPr lang="el-GR" sz="2400" i="1" dirty="0" smtClean="0"/>
              <a:t> </a:t>
            </a:r>
            <a:r>
              <a:rPr lang="el-GR" sz="2400" dirty="0" smtClean="0"/>
              <a:t>σχέση και η </a:t>
            </a:r>
            <a:r>
              <a:rPr lang="en-US" sz="2400" i="1" dirty="0" smtClean="0"/>
              <a:t>R</a:t>
            </a:r>
            <a:r>
              <a:rPr lang="en-US" sz="2400" i="1" baseline="-25000" dirty="0" smtClean="0"/>
              <a:t>1</a:t>
            </a:r>
            <a:r>
              <a:rPr lang="en-US" sz="2400" dirty="0" smtClean="0"/>
              <a:t> </a:t>
            </a:r>
            <a:r>
              <a:rPr lang="el-GR" sz="2400" i="1" dirty="0" smtClean="0">
                <a:solidFill>
                  <a:schemeClr val="accent6">
                    <a:lumMod val="75000"/>
                  </a:schemeClr>
                </a:solidFill>
              </a:rPr>
              <a:t>αναφέρουσα</a:t>
            </a:r>
            <a:r>
              <a:rPr lang="el-GR" sz="2400" dirty="0" smtClean="0"/>
              <a:t> σχέση.</a:t>
            </a:r>
            <a:endParaRPr lang="el-GR" sz="2400" dirty="0"/>
          </a:p>
        </p:txBody>
      </p:sp>
      <p:sp>
        <p:nvSpPr>
          <p:cNvPr id="30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Περιορισμός Αναφορικής Ακεραιότητας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Date Placeholder 2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16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17</a:t>
            </a:r>
            <a:endParaRPr lang="el-GR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861964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6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Πιτουρά</a:t>
            </a:r>
          </a:p>
        </p:txBody>
      </p:sp>
      <p:sp>
        <p:nvSpPr>
          <p:cNvPr id="25604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B79887D-0877-46F9-B489-366828E922AC}" type="slidenum">
              <a:rPr lang="el-GR" altLang="en-US" smtClean="0"/>
              <a:pPr/>
              <a:t>26</a:t>
            </a:fld>
            <a:endParaRPr lang="el-GR" altLang="en-US" smtClean="0"/>
          </a:p>
        </p:txBody>
      </p:sp>
      <p:sp>
        <p:nvSpPr>
          <p:cNvPr id="25606" name="Text Box 3"/>
          <p:cNvSpPr txBox="1">
            <a:spLocks noChangeArrowheads="1"/>
          </p:cNvSpPr>
          <p:nvPr/>
        </p:nvSpPr>
        <p:spPr bwMode="auto">
          <a:xfrm>
            <a:off x="203201" y="1790402"/>
            <a:ext cx="86233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algn="just" eaLnBrk="0" hangingPunct="0">
              <a:spcBef>
                <a:spcPct val="50000"/>
              </a:spcBef>
              <a:buFont typeface="Wingdings" panose="05000000000000000000" pitchFamily="2" charset="2"/>
              <a:buChar char="ü"/>
            </a:pPr>
            <a:r>
              <a:rPr lang="el-GR" sz="2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Συνήθως προκύπτουν από συσχετίσεις μεταξύ οντοτήτων</a:t>
            </a:r>
          </a:p>
        </p:txBody>
      </p:sp>
      <p:sp>
        <p:nvSpPr>
          <p:cNvPr id="25607" name="Text Box 4"/>
          <p:cNvSpPr txBox="1">
            <a:spLocks noChangeArrowheads="1"/>
          </p:cNvSpPr>
          <p:nvPr/>
        </p:nvSpPr>
        <p:spPr bwMode="auto">
          <a:xfrm>
            <a:off x="203201" y="2744508"/>
            <a:ext cx="8775699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algn="just" eaLnBrk="0" hangingPunct="0">
              <a:spcBef>
                <a:spcPct val="50000"/>
              </a:spcBef>
              <a:buFont typeface="Wingdings" panose="05000000000000000000" pitchFamily="2" charset="2"/>
              <a:buChar char="ü"/>
            </a:pPr>
            <a:r>
              <a:rPr lang="el-GR" sz="2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Το ξένο κλειδί μπορεί να αναφέρεται στη δική του σχέση (συνήθως, προκύπτει από αναδρομική συσχέτιση)</a:t>
            </a:r>
          </a:p>
        </p:txBody>
      </p:sp>
      <p:sp>
        <p:nvSpPr>
          <p:cNvPr id="25608" name="Text Box 5"/>
          <p:cNvSpPr txBox="1">
            <a:spLocks noChangeArrowheads="1"/>
          </p:cNvSpPr>
          <p:nvPr/>
        </p:nvSpPr>
        <p:spPr bwMode="auto">
          <a:xfrm>
            <a:off x="576262" y="4400271"/>
            <a:ext cx="18621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 dirty="0"/>
              <a:t>ΗΘΟΠΟΙΟΣ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1076325" y="4973638"/>
            <a:ext cx="7353300" cy="952500"/>
            <a:chOff x="678" y="2833"/>
            <a:chExt cx="4632" cy="600"/>
          </a:xfrm>
        </p:grpSpPr>
        <p:sp>
          <p:nvSpPr>
            <p:cNvPr id="25610" name="Text Box 7"/>
            <p:cNvSpPr txBox="1">
              <a:spLocks noChangeArrowheads="1"/>
            </p:cNvSpPr>
            <p:nvPr/>
          </p:nvSpPr>
          <p:spPr bwMode="auto">
            <a:xfrm>
              <a:off x="894" y="3183"/>
              <a:ext cx="441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 u="sng">
                  <a:latin typeface="Times New Roman" pitchFamily="18" charset="0"/>
                </a:rPr>
                <a:t>Όνομα</a:t>
              </a:r>
              <a:r>
                <a:rPr lang="el-GR" sz="2000">
                  <a:latin typeface="Times New Roman" pitchFamily="18" charset="0"/>
                </a:rPr>
                <a:t>      Διεύθυνση       Έτος-Γέννησης       Σύζυγος-Ηθοποιού</a:t>
              </a:r>
              <a:endParaRPr lang="el-GR" sz="2000" b="1">
                <a:latin typeface="Times New Roman" pitchFamily="18" charset="0"/>
              </a:endParaRPr>
            </a:p>
          </p:txBody>
        </p:sp>
        <p:sp>
          <p:nvSpPr>
            <p:cNvPr id="25611" name="Rectangle 8"/>
            <p:cNvSpPr>
              <a:spLocks noChangeArrowheads="1"/>
            </p:cNvSpPr>
            <p:nvPr/>
          </p:nvSpPr>
          <p:spPr bwMode="auto">
            <a:xfrm>
              <a:off x="678" y="3183"/>
              <a:ext cx="4489" cy="25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12" name="Line 9"/>
            <p:cNvSpPr>
              <a:spLocks noChangeShapeType="1"/>
            </p:cNvSpPr>
            <p:nvPr/>
          </p:nvSpPr>
          <p:spPr bwMode="auto">
            <a:xfrm>
              <a:off x="1536" y="3183"/>
              <a:ext cx="0" cy="2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13" name="Line 10"/>
            <p:cNvSpPr>
              <a:spLocks noChangeShapeType="1"/>
            </p:cNvSpPr>
            <p:nvPr/>
          </p:nvSpPr>
          <p:spPr bwMode="auto">
            <a:xfrm>
              <a:off x="2400" y="3183"/>
              <a:ext cx="0" cy="2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14" name="Line 11"/>
            <p:cNvSpPr>
              <a:spLocks noChangeShapeType="1"/>
            </p:cNvSpPr>
            <p:nvPr/>
          </p:nvSpPr>
          <p:spPr bwMode="auto">
            <a:xfrm>
              <a:off x="3792" y="3183"/>
              <a:ext cx="0" cy="2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15" name="Line 12"/>
            <p:cNvSpPr>
              <a:spLocks noChangeShapeType="1"/>
            </p:cNvSpPr>
            <p:nvPr/>
          </p:nvSpPr>
          <p:spPr bwMode="auto">
            <a:xfrm>
              <a:off x="4512" y="2833"/>
              <a:ext cx="0" cy="3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16" name="Line 13"/>
            <p:cNvSpPr>
              <a:spLocks noChangeShapeType="1"/>
            </p:cNvSpPr>
            <p:nvPr/>
          </p:nvSpPr>
          <p:spPr bwMode="auto">
            <a:xfrm>
              <a:off x="1134" y="2833"/>
              <a:ext cx="337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17" name="Line 14"/>
            <p:cNvSpPr>
              <a:spLocks noChangeShapeType="1"/>
            </p:cNvSpPr>
            <p:nvPr/>
          </p:nvSpPr>
          <p:spPr bwMode="auto">
            <a:xfrm>
              <a:off x="1134" y="2833"/>
              <a:ext cx="0" cy="3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9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Περιορισμός Αναφορικής Ακεραιότητας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8" name="Date Placeholder 2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16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17</a:t>
            </a:r>
            <a:endParaRPr lang="el-GR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131875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6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Πιτουρά</a:t>
            </a:r>
          </a:p>
        </p:txBody>
      </p:sp>
      <p:sp>
        <p:nvSpPr>
          <p:cNvPr id="26628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52C4C34-968A-4C25-996D-0449C0DA72EA}" type="slidenum">
              <a:rPr lang="el-GR" altLang="en-US" smtClean="0"/>
              <a:pPr/>
              <a:t>27</a:t>
            </a:fld>
            <a:endParaRPr lang="el-GR" altLang="en-US" smtClean="0"/>
          </a:p>
        </p:txBody>
      </p:sp>
      <p:sp>
        <p:nvSpPr>
          <p:cNvPr id="26631" name="Text Box 4"/>
          <p:cNvSpPr txBox="1">
            <a:spLocks noChangeArrowheads="1"/>
          </p:cNvSpPr>
          <p:nvPr/>
        </p:nvSpPr>
        <p:spPr bwMode="auto">
          <a:xfrm>
            <a:off x="406400" y="2044700"/>
            <a:ext cx="8001000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800" b="1" dirty="0">
                <a:latin typeface="Calibri" pitchFamily="34" charset="0"/>
                <a:cs typeface="Calibri" pitchFamily="34" charset="0"/>
              </a:rPr>
              <a:t>Παραδείγματα:</a:t>
            </a:r>
          </a:p>
          <a:p>
            <a:pPr algn="just" eaLnBrk="0" hangingPunct="0">
              <a:spcBef>
                <a:spcPct val="50000"/>
              </a:spcBef>
              <a:buFontTx/>
              <a:buChar char="•"/>
            </a:pPr>
            <a:r>
              <a:rPr lang="el-GR" sz="2800" dirty="0">
                <a:latin typeface="Calibri" pitchFamily="34" charset="0"/>
                <a:cs typeface="Calibri" pitchFamily="34" charset="0"/>
              </a:rPr>
              <a:t> ο μισθός ενός εργαζομένου δεν μπορεί να υπερβαίνει το μισθό του προϊσταμένου του</a:t>
            </a:r>
          </a:p>
          <a:p>
            <a:pPr algn="just" eaLnBrk="0" hangingPunct="0">
              <a:spcBef>
                <a:spcPct val="50000"/>
              </a:spcBef>
              <a:buFontTx/>
              <a:buChar char="•"/>
            </a:pPr>
            <a:r>
              <a:rPr lang="el-GR" sz="2800" dirty="0">
                <a:latin typeface="Calibri" pitchFamily="34" charset="0"/>
                <a:cs typeface="Calibri" pitchFamily="34" charset="0"/>
              </a:rPr>
              <a:t> ο μέγιστος αριθμός ωρών που ένας εργαζόμενος μπορεί να απασχοληθεί σε όλα τα έργα ανά εβδομάδα είναι 56.</a:t>
            </a:r>
          </a:p>
        </p:txBody>
      </p:sp>
      <p:sp>
        <p:nvSpPr>
          <p:cNvPr id="9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Περιορισμός Σημασιολογικής Ακεραιότητας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Date Placeholder 2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16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17</a:t>
            </a:r>
            <a:endParaRPr lang="el-GR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936832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6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Πιτουρά</a:t>
            </a:r>
          </a:p>
        </p:txBody>
      </p:sp>
      <p:sp>
        <p:nvSpPr>
          <p:cNvPr id="27652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309D2B6-93BB-4155-92AD-4BDA8740BC63}" type="slidenum">
              <a:rPr lang="el-GR" altLang="en-US" smtClean="0"/>
              <a:pPr/>
              <a:t>28</a:t>
            </a:fld>
            <a:endParaRPr lang="el-GR" altLang="en-US" smtClean="0"/>
          </a:p>
        </p:txBody>
      </p:sp>
      <p:sp>
        <p:nvSpPr>
          <p:cNvPr id="27654" name="Text Box 3"/>
          <p:cNvSpPr txBox="1">
            <a:spLocks noChangeArrowheads="1"/>
          </p:cNvSpPr>
          <p:nvPr/>
        </p:nvSpPr>
        <p:spPr bwMode="auto">
          <a:xfrm>
            <a:off x="279400" y="1930400"/>
            <a:ext cx="8521699" cy="3916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Περιορισμός </a:t>
            </a:r>
            <a:r>
              <a:rPr lang="el-GR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Πεδίου Ορισμού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:</a:t>
            </a:r>
            <a:r>
              <a:rPr lang="el-GR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Η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τιμή κάθε γνωρίσματος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A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πρέπει να είναι μία </a:t>
            </a:r>
            <a:r>
              <a:rPr lang="el-GR" sz="2400" i="1" u="sng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ατομική</a:t>
            </a:r>
            <a:r>
              <a:rPr lang="el-GR" sz="2400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τιμή από το πεδίο ορισμού αυτού του γνωρίσματος </a:t>
            </a:r>
            <a:r>
              <a:rPr lang="el-GR" sz="24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dom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(A)</a:t>
            </a:r>
          </a:p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Περιορισμός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Κλειδιού</a:t>
            </a:r>
          </a:p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Περιορισμός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Ακεραιότητας </a:t>
            </a:r>
            <a:r>
              <a:rPr lang="el-GR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Οντοτήτων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:</a:t>
            </a:r>
            <a:r>
              <a:rPr lang="el-GR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Δε μπορεί η τιμή του πρωτεύοντος κλειδιού να είναι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null</a:t>
            </a:r>
            <a:endParaRPr lang="el-GR" sz="2400" dirty="0">
              <a:solidFill>
                <a:schemeClr val="tx2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Περιορισμός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Αναφορικής Ακεραιότητας</a:t>
            </a:r>
          </a:p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Περιορισμός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Σημασιολογικής Ακεραιότητας</a:t>
            </a:r>
          </a:p>
        </p:txBody>
      </p:sp>
      <p:sp>
        <p:nvSpPr>
          <p:cNvPr id="8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Περιορισμοί Ακεραιότητας 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integrity constraints)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Date Placeholder 2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16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17</a:t>
            </a:r>
            <a:endParaRPr lang="el-GR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94597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6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Πιτουρά</a:t>
            </a:r>
          </a:p>
        </p:txBody>
      </p:sp>
      <p:sp>
        <p:nvSpPr>
          <p:cNvPr id="28676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A8608BF-6154-4567-94C6-51DDC903F4D1}" type="slidenum">
              <a:rPr lang="el-GR" altLang="en-US" smtClean="0"/>
              <a:pPr/>
              <a:t>29</a:t>
            </a:fld>
            <a:endParaRPr lang="el-GR" altLang="en-US" smtClean="0"/>
          </a:p>
        </p:txBody>
      </p:sp>
      <p:sp>
        <p:nvSpPr>
          <p:cNvPr id="28678" name="Text Box 3"/>
          <p:cNvSpPr txBox="1">
            <a:spLocks noChangeArrowheads="1"/>
          </p:cNvSpPr>
          <p:nvPr/>
        </p:nvSpPr>
        <p:spPr bwMode="auto">
          <a:xfrm>
            <a:off x="468312" y="1247428"/>
            <a:ext cx="807085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Ένα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σχεσιακό σχήμα βάσης 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δεδομένων είναι ένα σύνολο από σχήματα σχέσεων Σ = {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R</a:t>
            </a:r>
            <a:r>
              <a:rPr lang="en-US" sz="24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, R</a:t>
            </a:r>
            <a:r>
              <a:rPr lang="en-US" sz="24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, …,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R</a:t>
            </a:r>
            <a:r>
              <a:rPr lang="en-US" sz="2400" baseline="-25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n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}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και ένα σύνολο από περιορισμούς ακεραιότητας.</a:t>
            </a:r>
          </a:p>
        </p:txBody>
      </p:sp>
      <p:sp>
        <p:nvSpPr>
          <p:cNvPr id="28679" name="Text Box 4"/>
          <p:cNvSpPr txBox="1">
            <a:spLocks noChangeArrowheads="1"/>
          </p:cNvSpPr>
          <p:nvPr/>
        </p:nvSpPr>
        <p:spPr bwMode="auto">
          <a:xfrm>
            <a:off x="463550" y="2469814"/>
            <a:ext cx="8218487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Ένα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στιγμιότυπο μιας σχεσιακής βάσης δεδομένων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ΒΔ του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Σ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είναι ένα σύνολο από στιγμιότυπα σχέσεων (σχέσεις) ΒΔ = {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r</a:t>
            </a:r>
            <a:r>
              <a:rPr lang="en-US" sz="24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, r</a:t>
            </a:r>
            <a:r>
              <a:rPr lang="en-US" sz="24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, …,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r</a:t>
            </a:r>
            <a:r>
              <a:rPr lang="en-US" sz="2400" baseline="-25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n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}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τέτοια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ώστε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κάθε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r</a:t>
            </a:r>
            <a:r>
              <a:rPr lang="en-US" sz="2400" baseline="-25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i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είναι ένα στιγμιότυπο του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R</a:t>
            </a:r>
            <a:r>
              <a:rPr lang="en-US" sz="2400" baseline="-25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i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που ικανοποιεί τους περιορισμούς ορθότητας (πεδίου ορισμού, κλειδιού, ακεραιότητας οντοτήτων, και αναφορικής ακεραιότητας)</a:t>
            </a:r>
          </a:p>
        </p:txBody>
      </p:sp>
      <p:sp>
        <p:nvSpPr>
          <p:cNvPr id="28680" name="Text Box 5"/>
          <p:cNvSpPr txBox="1">
            <a:spLocks noChangeArrowheads="1"/>
          </p:cNvSpPr>
          <p:nvPr/>
        </p:nvSpPr>
        <p:spPr bwMode="auto">
          <a:xfrm>
            <a:off x="1476375" y="5084763"/>
            <a:ext cx="6192838" cy="830997"/>
          </a:xfrm>
          <a:prstGeom prst="rect">
            <a:avLst/>
          </a:prstGeom>
          <a:noFill/>
          <a:ln w="28575">
            <a:solidFill>
              <a:schemeClr val="tx2">
                <a:lumMod val="20000"/>
                <a:lumOff val="80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Προσοχή: οι περιορισμοί ακεραιότητας πρέπει να ισχύουν </a:t>
            </a:r>
            <a:r>
              <a:rPr lang="el-GR" sz="2400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σε κάθε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l-GR" sz="2400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στιγμιότυπο.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Σχεσιακό Σχήμα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2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16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17</a:t>
            </a:r>
            <a:endParaRPr lang="el-GR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89780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Βήματα Σχεδιασμού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24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Πιτουρά</a:t>
            </a:r>
          </a:p>
        </p:txBody>
      </p:sp>
      <p:sp>
        <p:nvSpPr>
          <p:cNvPr id="1024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F128629-A61C-49C7-AA29-956D03CA8F2D}" type="slidenum">
              <a:rPr lang="el-GR" altLang="en-US" smtClean="0"/>
              <a:pPr/>
              <a:t>3</a:t>
            </a:fld>
            <a:endParaRPr lang="el-GR" altLang="en-US" smtClean="0"/>
          </a:p>
        </p:txBody>
      </p:sp>
      <p:sp>
        <p:nvSpPr>
          <p:cNvPr id="10246" name="Text Box 3"/>
          <p:cNvSpPr txBox="1">
            <a:spLocks noChangeArrowheads="1"/>
          </p:cNvSpPr>
          <p:nvPr/>
        </p:nvSpPr>
        <p:spPr bwMode="auto">
          <a:xfrm>
            <a:off x="395288" y="1428750"/>
            <a:ext cx="8153400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l-GR" sz="24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. Συλλογή και Ανάλυση Απαιτήσεων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(requirement analysis)</a:t>
            </a:r>
            <a:endParaRPr lang="el-GR" sz="2400" b="1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Τι δεδομένα θα αποθηκευτούν, </a:t>
            </a: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ποιες 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εφαρμογές θα κτιστούν πάνω στα </a:t>
            </a: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δεδομένα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-- </a:t>
            </a:r>
            <a:r>
              <a:rPr lang="el-GR" sz="20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Περιγραφή σε φυσική γλώσσα</a:t>
            </a:r>
            <a:endParaRPr lang="el-GR" sz="2000" b="1" dirty="0">
              <a:solidFill>
                <a:schemeClr val="accent3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395288" y="2877542"/>
            <a:ext cx="8431212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l-GR" sz="24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. Εννοιολογικός Σχεδιασμός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/</a:t>
            </a:r>
            <a:r>
              <a:rPr lang="el-GR" sz="24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Μοντελοποίηση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(conceptual design)</a:t>
            </a:r>
            <a:r>
              <a:rPr lang="el-GR" sz="24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-- </a:t>
            </a:r>
            <a:r>
              <a:rPr lang="el-GR" sz="2000" b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Χρήση Μοντέλου Οντοτήτων/Συσχετίσεων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Υψηλού-επιπέδου περιγραφή: 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(α) Τι είδους δεδομένα, ποια δομή (</a:t>
            </a:r>
            <a:r>
              <a:rPr lang="el-GR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τύποι οντοτήτων και συσχετίσεων</a:t>
            </a: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θα 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αποθηκευτούν </a:t>
            </a: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στη </a:t>
            </a:r>
            <a:r>
              <a:rPr lang="el-GR" sz="2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βδ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(β) Τι 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είδους πληροφορία </a:t>
            </a: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γνωρίσματα</a:t>
            </a: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για 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αυτά θα αποθηκεύσουμε</a:t>
            </a:r>
          </a:p>
          <a:p>
            <a:pPr algn="just" eaLnBrk="0" hangingPunct="0"/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(γ) Περιορισμοί 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ακεραιότητας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(integrity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constraints)</a:t>
            </a:r>
            <a:endParaRPr lang="el-GR" sz="2000" dirty="0" smtClean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/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l-GR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Περιορισμός κλειδιού, Δομικοί περιορισμοί (συμμετοχής, </a:t>
            </a:r>
            <a:r>
              <a:rPr lang="el-GR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πληθικότητας</a:t>
            </a:r>
            <a:r>
              <a:rPr lang="el-GR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8" name="Date Placeholder 2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16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17</a:t>
            </a:r>
            <a:endParaRPr lang="el-GR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38831526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6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Πιτουρά</a:t>
            </a:r>
          </a:p>
        </p:txBody>
      </p:sp>
      <p:sp>
        <p:nvSpPr>
          <p:cNvPr id="9220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72A34C-20EE-4C0C-85D3-4FB8C1E73A90}" type="slidenum">
              <a:rPr lang="el-GR" altLang="en-US" smtClean="0"/>
              <a:pPr/>
              <a:t>30</a:t>
            </a:fld>
            <a:endParaRPr lang="el-GR" altLang="en-US" smtClean="0"/>
          </a:p>
        </p:txBody>
      </p:sp>
      <p:sp>
        <p:nvSpPr>
          <p:cNvPr id="103" name="Title 1"/>
          <p:cNvSpPr txBox="1">
            <a:spLocks/>
          </p:cNvSpPr>
          <p:nvPr/>
        </p:nvSpPr>
        <p:spPr>
          <a:xfrm>
            <a:off x="431800" y="3683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Σχήμα μιας Βάσης Δεδομένων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508000" y="2616200"/>
          <a:ext cx="8045450" cy="229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4" name="Visio" r:id="rId4" imgW="5701918" imgH="1625960" progId="Visio.Drawing.11">
                  <p:embed/>
                </p:oleObj>
              </mc:Choice>
              <mc:Fallback>
                <p:oleObj name="Visio" r:id="rId4" imgW="5701918" imgH="1625960" progId="Visio.Drawing.11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2616200"/>
                        <a:ext cx="8045450" cy="2298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96900" y="1638301"/>
            <a:ext cx="7048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ΠΡΟΣΟΧΗ - το παρακάτω σχήμα για ταινίες είναι διαφορετικό από αυτό στις προηγούμενες διαφάνειες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2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16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17</a:t>
            </a:r>
            <a:endParaRPr lang="el-GR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639655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6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Πιτουρά</a:t>
            </a:r>
          </a:p>
        </p:txBody>
      </p:sp>
      <p:sp>
        <p:nvSpPr>
          <p:cNvPr id="9220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72A34C-20EE-4C0C-85D3-4FB8C1E73A90}" type="slidenum">
              <a:rPr lang="el-GR" altLang="en-US" smtClean="0"/>
              <a:pPr/>
              <a:t>31</a:t>
            </a:fld>
            <a:endParaRPr lang="el-GR" altLang="en-US" smtClean="0"/>
          </a:p>
        </p:txBody>
      </p:sp>
      <p:sp>
        <p:nvSpPr>
          <p:cNvPr id="103" name="Title 1"/>
          <p:cNvSpPr txBox="1">
            <a:spLocks/>
          </p:cNvSpPr>
          <p:nvPr/>
        </p:nvSpPr>
        <p:spPr>
          <a:xfrm>
            <a:off x="457200" y="12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Στιγμιότυπο του σχήματος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049" name="Object 1"/>
          <p:cNvGraphicFramePr>
            <a:graphicFrameLocks noChangeAspect="1"/>
          </p:cNvGraphicFramePr>
          <p:nvPr/>
        </p:nvGraphicFramePr>
        <p:xfrm>
          <a:off x="449577" y="1447800"/>
          <a:ext cx="8345069" cy="3898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863" name="Visio" r:id="rId4" imgW="6691304" imgH="3071438" progId="Visio.Drawing.11">
                  <p:embed/>
                </p:oleObj>
              </mc:Choice>
              <mc:Fallback>
                <p:oleObj name="Visio" r:id="rId4" imgW="6691304" imgH="3071438" progId="Visio.Drawing.11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77" y="1447800"/>
                        <a:ext cx="8345069" cy="389890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Date Placeholder 2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16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17</a:t>
            </a:r>
            <a:endParaRPr lang="el-GR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639655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Πιτουρά</a:t>
            </a:r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A8BE01A-1549-4FD9-8F37-77ED03559DF4}" type="slidenum">
              <a:rPr lang="el-GR" altLang="en-US" smtClean="0"/>
              <a:pPr/>
              <a:t>32</a:t>
            </a:fld>
            <a:endParaRPr lang="el-GR" altLang="en-US" smtClean="0"/>
          </a:p>
        </p:txBody>
      </p:sp>
      <p:sp>
        <p:nvSpPr>
          <p:cNvPr id="38917" name="Text Box 2"/>
          <p:cNvSpPr txBox="1">
            <a:spLocks noChangeArrowheads="1"/>
          </p:cNvSpPr>
          <p:nvPr/>
        </p:nvSpPr>
        <p:spPr bwMode="auto">
          <a:xfrm>
            <a:off x="1258888" y="2205038"/>
            <a:ext cx="611981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l-GR" sz="6000" dirty="0">
                <a:solidFill>
                  <a:schemeClr val="accent3">
                    <a:lumMod val="75000"/>
                  </a:schemeClr>
                </a:solidFill>
              </a:rPr>
              <a:t>Ερωτήσεις;</a:t>
            </a:r>
          </a:p>
        </p:txBody>
      </p:sp>
    </p:spTree>
    <p:extLst>
      <p:ext uri="{BB962C8B-B14F-4D97-AF65-F5344CB8AC3E}">
        <p14:creationId xmlns:p14="http://schemas.microsoft.com/office/powerpoint/2010/main" val="1216187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Βήματα Σχεδιασμού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24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Πιτουρά</a:t>
            </a:r>
          </a:p>
        </p:txBody>
      </p:sp>
      <p:sp>
        <p:nvSpPr>
          <p:cNvPr id="1024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F128629-A61C-49C7-AA29-956D03CA8F2D}" type="slidenum">
              <a:rPr lang="el-GR" altLang="en-US" smtClean="0"/>
              <a:pPr/>
              <a:t>4</a:t>
            </a:fld>
            <a:endParaRPr lang="el-GR" altLang="en-US" smtClean="0"/>
          </a:p>
        </p:txBody>
      </p:sp>
      <p:sp>
        <p:nvSpPr>
          <p:cNvPr id="10246" name="Text Box 3"/>
          <p:cNvSpPr txBox="1">
            <a:spLocks noChangeArrowheads="1"/>
          </p:cNvSpPr>
          <p:nvPr/>
        </p:nvSpPr>
        <p:spPr bwMode="auto">
          <a:xfrm>
            <a:off x="395288" y="1428750"/>
            <a:ext cx="8153400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l-GR" sz="24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. Συλλογή και Ανάλυση Απαιτήσεων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(requirement analysis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Τι δεδομένα θα αποθηκευτούν, ποιες εφαρμογές θα κτιστούν πάνω στα δεδομένα -- </a:t>
            </a:r>
            <a:r>
              <a:rPr lang="el-GR" sz="20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Περιγραφή σε φυσική γλώσσα</a:t>
            </a:r>
            <a:endParaRPr lang="el-GR" sz="2000" b="1" dirty="0">
              <a:solidFill>
                <a:schemeClr val="accent3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395288" y="2877542"/>
            <a:ext cx="8431212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2. Εννοιολογικός Σχεδιασμός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/</a:t>
            </a:r>
            <a:r>
              <a:rPr lang="el-GR" sz="2400" b="1" dirty="0" err="1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Μοντελοποίηση</a:t>
            </a:r>
            <a:r>
              <a:rPr lang="el-GR" sz="24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(conceptual design)</a:t>
            </a:r>
            <a:r>
              <a:rPr lang="el-GR" sz="24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-- </a:t>
            </a:r>
            <a:r>
              <a:rPr lang="el-GR" sz="20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Χρήση Μοντέλου Οντοτήτων/Συσχετίσεων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Υψηλού-επιπέδου περιγραφή: 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(α) Τι είδους δεδομένα, ποια δομή (</a:t>
            </a:r>
            <a:r>
              <a:rPr lang="el-GR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τύποι οντοτήτων και συσχετίσεων</a:t>
            </a: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θα αποθηκευτούν  στη </a:t>
            </a:r>
            <a:r>
              <a:rPr lang="el-GR" sz="2000" dirty="0" err="1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βδ</a:t>
            </a: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(β) Τι είδους πληροφορία (</a:t>
            </a:r>
            <a:r>
              <a:rPr lang="el-GR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γνωρίσματα</a:t>
            </a: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για αυτά θα αποθηκεύσουμε</a:t>
            </a:r>
          </a:p>
          <a:p>
            <a:pPr algn="just" eaLnBrk="0" hangingPunct="0"/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(γ) Περιορισμοί ακεραιότητας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(integrity constraints)</a:t>
            </a:r>
            <a:endParaRPr lang="el-GR" sz="2000" dirty="0" smtClean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/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l-GR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Περιορισμός κλειδιού, Δομικοί περιορισμοί (συμμετοχής, </a:t>
            </a:r>
            <a:r>
              <a:rPr lang="el-GR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πληθικότητας</a:t>
            </a:r>
            <a:r>
              <a:rPr lang="el-GR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8" name="Date Placeholder 2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16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17</a:t>
            </a:r>
            <a:endParaRPr lang="el-GR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0997888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Πιτουρά</a:t>
            </a:r>
          </a:p>
        </p:txBody>
      </p:sp>
      <p:sp>
        <p:nvSpPr>
          <p:cNvPr id="1126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495B4AC-3B5B-46A1-8484-404269A75F66}" type="slidenum">
              <a:rPr lang="el-GR" altLang="en-US" smtClean="0"/>
              <a:pPr/>
              <a:t>5</a:t>
            </a:fld>
            <a:endParaRPr lang="el-GR" altLang="en-US" smtClean="0"/>
          </a:p>
        </p:txBody>
      </p:sp>
      <p:sp>
        <p:nvSpPr>
          <p:cNvPr id="11270" name="Text Box 3"/>
          <p:cNvSpPr txBox="1">
            <a:spLocks noChangeArrowheads="1"/>
          </p:cNvSpPr>
          <p:nvPr/>
        </p:nvSpPr>
        <p:spPr bwMode="auto">
          <a:xfrm>
            <a:off x="423863" y="1423990"/>
            <a:ext cx="815340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3</a:t>
            </a:r>
            <a:r>
              <a:rPr lang="el-GR" sz="24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. Λογικός Σχεδιασμός (ή Απεικόνιση των Μοντέλων Δεδομένων)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(logical design)</a:t>
            </a:r>
            <a:endParaRPr lang="el-GR" sz="2400" b="1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18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Επιλογή ενός ΣΔΒΔ για την υλοποίηση του σχεδιασμού 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Μετατροπή του εννοιολογικού σχεδιασμού </a:t>
            </a: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σε 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ένα σχήμα στο μοντέλο δεδομένων του </a:t>
            </a:r>
            <a:r>
              <a:rPr lang="el-GR" sz="20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επιλεγμένου </a:t>
            </a:r>
            <a:r>
              <a:rPr lang="el-GR" sz="2000" i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ΣΔΒΔ</a:t>
            </a:r>
            <a:endParaRPr lang="el-GR" sz="1800" i="1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1271" name="Text Box 4"/>
          <p:cNvSpPr txBox="1">
            <a:spLocks noChangeArrowheads="1"/>
          </p:cNvSpPr>
          <p:nvPr/>
        </p:nvSpPr>
        <p:spPr bwMode="auto">
          <a:xfrm>
            <a:off x="1943100" y="3672824"/>
            <a:ext cx="5257800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l-GR" sz="2400" b="1" dirty="0">
                <a:solidFill>
                  <a:schemeClr val="accent3">
                    <a:lumMod val="75000"/>
                  </a:schemeClr>
                </a:solidFill>
              </a:rPr>
              <a:t>χρήση </a:t>
            </a:r>
            <a:r>
              <a:rPr lang="el-GR" sz="2400" b="1" dirty="0" smtClean="0">
                <a:solidFill>
                  <a:schemeClr val="accent3">
                    <a:lumMod val="75000"/>
                  </a:schemeClr>
                </a:solidFill>
              </a:rPr>
              <a:t>Σχεσιακού Μοντέλου</a:t>
            </a: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400" b="1" dirty="0">
                <a:solidFill>
                  <a:schemeClr val="accent3">
                    <a:lumMod val="75000"/>
                  </a:schemeClr>
                </a:solidFill>
              </a:rPr>
              <a:t>(</a:t>
            </a:r>
            <a:r>
              <a:rPr lang="el-GR" sz="2400" b="1" dirty="0">
                <a:solidFill>
                  <a:schemeClr val="accent3">
                    <a:lumMod val="75000"/>
                  </a:schemeClr>
                </a:solidFill>
              </a:rPr>
              <a:t>πίνακες)</a:t>
            </a: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57200" y="26035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Βήματα Σχεδιασμού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22300" y="4762909"/>
            <a:ext cx="806450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επίσης </a:t>
            </a:r>
            <a:r>
              <a:rPr lang="el-GR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Κανονικοποίηση</a:t>
            </a:r>
            <a:r>
              <a:rPr lang="el-GR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π.χ., έλεγχοι </a:t>
            </a:r>
            <a:r>
              <a:rPr lang="el-GR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πλεονασμού</a:t>
            </a:r>
            <a:endParaRPr lang="el-GR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Βελτίωση Σχήματος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(Schema Refinement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1600" b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8" name="Date Placeholder 2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16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17</a:t>
            </a:r>
            <a:endParaRPr lang="el-GR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2165316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l-GR" altLang="en-US" sz="1200" dirty="0">
                <a:solidFill>
                  <a:schemeClr val="tx1">
                    <a:tint val="75000"/>
                  </a:schemeClr>
                </a:solidFill>
                <a:latin typeface="+mn-lt"/>
              </a:rPr>
              <a:t>Ευαγγελία </a:t>
            </a:r>
            <a:r>
              <a:rPr lang="el-GR" altLang="en-US" sz="1200" dirty="0" err="1">
                <a:solidFill>
                  <a:schemeClr val="tx1">
                    <a:tint val="75000"/>
                  </a:schemeClr>
                </a:solidFill>
                <a:latin typeface="+mn-lt"/>
              </a:rPr>
              <a:t>Πιτουρά</a:t>
            </a:r>
            <a:endParaRPr lang="el-GR" altLang="en-US" sz="1200" dirty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4096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71F57D58-AA1E-4E9C-866D-B9D7CCD78796}" type="slidenum">
              <a:rPr lang="el-GR" altLang="en-US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eaLnBrk="1" hangingPunct="1"/>
              <a:t>6</a:t>
            </a:fld>
            <a:endParaRPr lang="el-GR" altLang="en-US" sz="1200" dirty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83971" name="Text Box 3"/>
          <p:cNvSpPr txBox="1">
            <a:spLocks noChangeArrowheads="1"/>
          </p:cNvSpPr>
          <p:nvPr/>
        </p:nvSpPr>
        <p:spPr bwMode="auto">
          <a:xfrm>
            <a:off x="406400" y="1676400"/>
            <a:ext cx="8356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l-GR" altLang="en-US" sz="24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Σχήμα της Βάσης</a:t>
            </a:r>
          </a:p>
        </p:txBody>
      </p:sp>
      <p:sp>
        <p:nvSpPr>
          <p:cNvPr id="83973" name="Text Box 5"/>
          <p:cNvSpPr txBox="1">
            <a:spLocks noChangeArrowheads="1"/>
          </p:cNvSpPr>
          <p:nvPr/>
        </p:nvSpPr>
        <p:spPr bwMode="auto">
          <a:xfrm>
            <a:off x="1371600" y="2162175"/>
            <a:ext cx="6781800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Μοντέλο : (1) δομικά </a:t>
            </a:r>
            <a:r>
              <a:rPr lang="el-GR" altLang="en-US" sz="20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στοιχεία </a:t>
            </a:r>
            <a:r>
              <a:rPr lang="el-GR" altLang="en-US" sz="2000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el-GR" altLang="en-US" sz="2000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		   (2) περιορισμοί ακεραιότητας</a:t>
            </a:r>
            <a:endParaRPr lang="el-GR" altLang="en-US" sz="2000" b="1" dirty="0">
              <a:solidFill>
                <a:schemeClr val="tx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83974" name="Text Box 6"/>
          <p:cNvSpPr txBox="1">
            <a:spLocks noChangeArrowheads="1"/>
          </p:cNvSpPr>
          <p:nvPr/>
        </p:nvSpPr>
        <p:spPr bwMode="auto">
          <a:xfrm>
            <a:off x="390525" y="4100938"/>
            <a:ext cx="83566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l-GR" altLang="en-US" sz="24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Στιγμιότυπο της Βάσης (κατάσταση ή σύνολο εμφανίσεων ή σύνολο </a:t>
            </a:r>
            <a:r>
              <a:rPr lang="el-GR" altLang="en-US" sz="2400" dirty="0" err="1">
                <a:solidFill>
                  <a:schemeClr val="tx2">
                    <a:lumMod val="50000"/>
                  </a:schemeClr>
                </a:solidFill>
                <a:latin typeface="+mn-lt"/>
              </a:rPr>
              <a:t>στιγμιοτύπων</a:t>
            </a:r>
            <a:r>
              <a:rPr lang="el-GR" altLang="en-US" sz="24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)</a:t>
            </a:r>
          </a:p>
        </p:txBody>
      </p:sp>
      <p:sp>
        <p:nvSpPr>
          <p:cNvPr id="83975" name="Text Box 7"/>
          <p:cNvSpPr txBox="1">
            <a:spLocks noChangeArrowheads="1"/>
          </p:cNvSpPr>
          <p:nvPr/>
        </p:nvSpPr>
        <p:spPr bwMode="auto">
          <a:xfrm>
            <a:off x="3352800" y="1676400"/>
            <a:ext cx="2387600" cy="40011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Πρόθεση </a:t>
            </a:r>
            <a:r>
              <a:rPr lang="en-US" altLang="en-US" sz="20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(intension)</a:t>
            </a:r>
            <a:endParaRPr lang="el-GR" altLang="en-US" sz="2000" b="1" dirty="0">
              <a:solidFill>
                <a:schemeClr val="tx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83976" name="Text Box 8"/>
          <p:cNvSpPr txBox="1">
            <a:spLocks noChangeArrowheads="1"/>
          </p:cNvSpPr>
          <p:nvPr/>
        </p:nvSpPr>
        <p:spPr bwMode="auto">
          <a:xfrm>
            <a:off x="5537200" y="3653263"/>
            <a:ext cx="2781300" cy="3968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b="1">
                <a:solidFill>
                  <a:schemeClr val="tx2">
                    <a:lumMod val="50000"/>
                  </a:schemeClr>
                </a:solidFill>
                <a:latin typeface="+mn-lt"/>
              </a:rPr>
              <a:t>Ανάπτυξη (extension)</a:t>
            </a:r>
          </a:p>
        </p:txBody>
      </p:sp>
      <p:sp>
        <p:nvSpPr>
          <p:cNvPr id="83978" name="Text Box 10"/>
          <p:cNvSpPr txBox="1">
            <a:spLocks noChangeArrowheads="1"/>
          </p:cNvSpPr>
          <p:nvPr/>
        </p:nvSpPr>
        <p:spPr bwMode="auto">
          <a:xfrm>
            <a:off x="1725613" y="4970035"/>
            <a:ext cx="5105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(αρχική κατάσταση, έγκυρη κατάσταση)</a:t>
            </a:r>
            <a:endParaRPr lang="el-GR" altLang="en-US" sz="2000" b="1" dirty="0">
              <a:solidFill>
                <a:schemeClr val="tx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Σχήμα και Στιγμιότυπο 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Date Placeholder 2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16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17</a:t>
            </a:r>
            <a:endParaRPr lang="el-GR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143557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1" grpId="0"/>
      <p:bldP spid="83973" grpId="0"/>
      <p:bldP spid="83974" grpId="0"/>
      <p:bldP spid="83975" grpId="0" animBg="1"/>
      <p:bldP spid="83976" grpId="0" animBg="1"/>
      <p:bldP spid="8397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Πιτουρά</a:t>
            </a:r>
          </a:p>
        </p:txBody>
      </p:sp>
      <p:sp>
        <p:nvSpPr>
          <p:cNvPr id="512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7CF5973-94F6-420A-825D-974F0CB198D3}" type="slidenum">
              <a:rPr lang="el-GR" altLang="en-US" smtClean="0"/>
              <a:pPr/>
              <a:t>7</a:t>
            </a:fld>
            <a:endParaRPr lang="el-GR" altLang="en-US" smtClean="0"/>
          </a:p>
        </p:txBody>
      </p:sp>
      <p:sp>
        <p:nvSpPr>
          <p:cNvPr id="5126" name="TextBox 8"/>
          <p:cNvSpPr txBox="1">
            <a:spLocks noChangeArrowheads="1"/>
          </p:cNvSpPr>
          <p:nvPr/>
        </p:nvSpPr>
        <p:spPr bwMode="auto">
          <a:xfrm>
            <a:off x="785813" y="2098675"/>
            <a:ext cx="7088187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971550" lvl="1" indent="-514350">
              <a:buFont typeface="+mj-lt"/>
              <a:buAutoNum type="romanUcPeriod"/>
            </a:pPr>
            <a:r>
              <a:rPr lang="el-GR" sz="3200" dirty="0"/>
              <a:t> </a:t>
            </a:r>
            <a:r>
              <a:rPr lang="el-GR" sz="3200" dirty="0" smtClean="0">
                <a:solidFill>
                  <a:schemeClr val="tx2">
                    <a:lumMod val="75000"/>
                  </a:schemeClr>
                </a:solidFill>
              </a:rPr>
              <a:t>Το Σχεσιακό Μοντέλο</a:t>
            </a:r>
            <a:endParaRPr lang="el-GR" sz="3200" dirty="0">
              <a:solidFill>
                <a:schemeClr val="tx2">
                  <a:lumMod val="75000"/>
                </a:schemeClr>
              </a:solidFill>
            </a:endParaRPr>
          </a:p>
          <a:p>
            <a:pPr marL="1028700" lvl="1" indent="-571500">
              <a:buFont typeface="+mj-lt"/>
              <a:buAutoNum type="romanUcPeriod"/>
            </a:pPr>
            <a:r>
              <a:rPr lang="el-GR" sz="3200" dirty="0" smtClean="0">
                <a:solidFill>
                  <a:schemeClr val="tx2">
                    <a:lumMod val="75000"/>
                  </a:schemeClr>
                </a:solidFill>
              </a:rPr>
              <a:t>Μετατροπή/αντιστοιχία Σχήματος Ο/Σ σε Σχεσιακό Σχήμα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81000" y="4397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4400" dirty="0" smtClean="0">
                <a:solidFill>
                  <a:schemeClr val="accent6"/>
                </a:solidFill>
                <a:latin typeface="+mj-lt"/>
                <a:ea typeface="+mj-ea"/>
                <a:cs typeface="+mj-cs"/>
              </a:rPr>
              <a:t>Τι θα δούμε σήμερα</a:t>
            </a:r>
            <a:endParaRPr kumimoji="0" lang="el-GR" sz="4400" b="0" i="0" u="none" strike="noStrike" kern="1200" cap="none" spc="0" normalizeH="0" baseline="0" noProof="0" dirty="0">
              <a:ln>
                <a:noFill/>
              </a:ln>
              <a:solidFill>
                <a:schemeClr val="accent6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Date Placeholder 2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16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17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6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Πιτουρά</a:t>
            </a:r>
          </a:p>
        </p:txBody>
      </p:sp>
      <p:sp>
        <p:nvSpPr>
          <p:cNvPr id="7172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5A01EA4-0516-44B5-973C-BD1132750C4A}" type="slidenum">
              <a:rPr lang="el-GR" altLang="en-US" smtClean="0"/>
              <a:pPr/>
              <a:t>8</a:t>
            </a:fld>
            <a:endParaRPr lang="el-GR" altLang="en-US" smtClean="0"/>
          </a:p>
        </p:txBody>
      </p:sp>
      <p:sp>
        <p:nvSpPr>
          <p:cNvPr id="7174" name="Text Box 3"/>
          <p:cNvSpPr txBox="1">
            <a:spLocks noChangeArrowheads="1"/>
          </p:cNvSpPr>
          <p:nvPr/>
        </p:nvSpPr>
        <p:spPr bwMode="auto">
          <a:xfrm>
            <a:off x="631826" y="1783040"/>
            <a:ext cx="782796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Σχήμα σχέσης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R</a:t>
            </a:r>
            <a:r>
              <a:rPr lang="el-GR" sz="24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δηλώνεται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R(A</a:t>
            </a:r>
            <a:r>
              <a:rPr lang="en-US" sz="24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, A</a:t>
            </a:r>
            <a:r>
              <a:rPr lang="en-US" sz="24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, …,A</a:t>
            </a:r>
            <a:r>
              <a:rPr lang="en-US" sz="24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n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)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αποτελείται από ένα όνομα σχέσης και μια λίστα από γνωρίσματα.</a:t>
            </a:r>
          </a:p>
        </p:txBody>
      </p:sp>
      <p:sp>
        <p:nvSpPr>
          <p:cNvPr id="7175" name="Text Box 4"/>
          <p:cNvSpPr txBox="1">
            <a:spLocks noChangeArrowheads="1"/>
          </p:cNvSpPr>
          <p:nvPr/>
        </p:nvSpPr>
        <p:spPr bwMode="auto">
          <a:xfrm>
            <a:off x="980262" y="2817237"/>
            <a:ext cx="7559675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Παράδειγμα - Τ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AINIA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(τίτλος, χρόνος, διάρκεια, είδος)</a:t>
            </a:r>
          </a:p>
        </p:txBody>
      </p:sp>
      <p:sp>
        <p:nvSpPr>
          <p:cNvPr id="7176" name="Text Box 5"/>
          <p:cNvSpPr txBox="1">
            <a:spLocks noChangeArrowheads="1"/>
          </p:cNvSpPr>
          <p:nvPr/>
        </p:nvSpPr>
        <p:spPr bwMode="auto">
          <a:xfrm>
            <a:off x="504888" y="5409413"/>
            <a:ext cx="7467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Βαθμός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: το πλήθος των γνωρισμάτων</a:t>
            </a:r>
          </a:p>
        </p:txBody>
      </p:sp>
      <p:sp>
        <p:nvSpPr>
          <p:cNvPr id="7177" name="Text Box 6"/>
          <p:cNvSpPr txBox="1">
            <a:spLocks noChangeArrowheads="1"/>
          </p:cNvSpPr>
          <p:nvPr/>
        </p:nvSpPr>
        <p:spPr bwMode="auto">
          <a:xfrm>
            <a:off x="980262" y="1321375"/>
            <a:ext cx="74501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400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Βασικό δομικό στοιχείο είναι οι «πίνακες</a:t>
            </a:r>
            <a:r>
              <a:rPr lang="el-GR" sz="2400" i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»</a:t>
            </a:r>
            <a:r>
              <a:rPr lang="en-US" sz="2400" i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l-GR" sz="2400" i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ή «σχέσεις»</a:t>
            </a:r>
            <a:endParaRPr lang="el-GR" sz="2400" i="1" dirty="0">
              <a:solidFill>
                <a:schemeClr val="tx2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88" y="88900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Σχήμα Σχέσης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4" name="Rectangle 58"/>
          <p:cNvSpPr>
            <a:spLocks noChangeArrowheads="1"/>
          </p:cNvSpPr>
          <p:nvPr/>
        </p:nvSpPr>
        <p:spPr bwMode="auto">
          <a:xfrm>
            <a:off x="2757017" y="5117799"/>
            <a:ext cx="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endParaRPr lang="el-GR" sz="2000" b="1" dirty="0"/>
          </a:p>
        </p:txBody>
      </p:sp>
      <p:sp>
        <p:nvSpPr>
          <p:cNvPr id="101" name="Text Box 97"/>
          <p:cNvSpPr txBox="1">
            <a:spLocks noChangeArrowheads="1"/>
          </p:cNvSpPr>
          <p:nvPr/>
        </p:nvSpPr>
        <p:spPr bwMode="auto">
          <a:xfrm>
            <a:off x="812007" y="4046236"/>
            <a:ext cx="21161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dirty="0"/>
              <a:t>TAINIA</a:t>
            </a:r>
            <a:endParaRPr lang="el-GR" sz="2000" dirty="0"/>
          </a:p>
        </p:txBody>
      </p:sp>
      <p:sp>
        <p:nvSpPr>
          <p:cNvPr id="74" name="Rectangle 68"/>
          <p:cNvSpPr>
            <a:spLocks noChangeArrowheads="1"/>
          </p:cNvSpPr>
          <p:nvPr/>
        </p:nvSpPr>
        <p:spPr bwMode="auto">
          <a:xfrm>
            <a:off x="4402783" y="5323599"/>
            <a:ext cx="9525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" name="Rectangle 49"/>
          <p:cNvSpPr>
            <a:spLocks noChangeArrowheads="1"/>
          </p:cNvSpPr>
          <p:nvPr/>
        </p:nvSpPr>
        <p:spPr bwMode="auto">
          <a:xfrm>
            <a:off x="2971000" y="4421597"/>
            <a:ext cx="17827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/>
            <a:r>
              <a:rPr lang="el-GR" sz="2000" b="1" dirty="0" smtClean="0">
                <a:solidFill>
                  <a:schemeClr val="accent3">
                    <a:lumMod val="75000"/>
                  </a:schemeClr>
                </a:solidFill>
              </a:rPr>
              <a:t>Τίτλος</a:t>
            </a:r>
            <a:endParaRPr lang="el-GR" sz="20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56" name="Rectangle 50"/>
          <p:cNvSpPr>
            <a:spLocks noChangeArrowheads="1"/>
          </p:cNvSpPr>
          <p:nvPr/>
        </p:nvSpPr>
        <p:spPr bwMode="auto">
          <a:xfrm>
            <a:off x="4141851" y="4459697"/>
            <a:ext cx="77745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l-GR" sz="2000" b="1" dirty="0" smtClean="0">
                <a:solidFill>
                  <a:schemeClr val="accent3">
                    <a:lumMod val="75000"/>
                  </a:schemeClr>
                </a:solidFill>
              </a:rPr>
              <a:t>Χρόνος</a:t>
            </a:r>
            <a:endParaRPr lang="el-GR" sz="20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57" name="Rectangle 51"/>
          <p:cNvSpPr>
            <a:spLocks noChangeArrowheads="1"/>
          </p:cNvSpPr>
          <p:nvPr/>
        </p:nvSpPr>
        <p:spPr bwMode="auto">
          <a:xfrm>
            <a:off x="5367026" y="4487669"/>
            <a:ext cx="97295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l-GR" sz="2000" b="1" dirty="0">
                <a:solidFill>
                  <a:schemeClr val="accent3">
                    <a:lumMod val="75000"/>
                  </a:schemeClr>
                </a:solidFill>
              </a:rPr>
              <a:t>Δ</a:t>
            </a:r>
            <a:r>
              <a:rPr lang="el-GR" sz="2000" b="1" dirty="0" smtClean="0">
                <a:solidFill>
                  <a:schemeClr val="accent3">
                    <a:lumMod val="75000"/>
                  </a:schemeClr>
                </a:solidFill>
              </a:rPr>
              <a:t>ιάρκεια</a:t>
            </a:r>
            <a:endParaRPr lang="el-GR" sz="20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58" name="Rectangle 52"/>
          <p:cNvSpPr>
            <a:spLocks noChangeArrowheads="1"/>
          </p:cNvSpPr>
          <p:nvPr/>
        </p:nvSpPr>
        <p:spPr bwMode="auto">
          <a:xfrm rot="10800000" flipV="1">
            <a:off x="6629400" y="4475270"/>
            <a:ext cx="71565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eaLnBrk="0" hangingPunct="0"/>
            <a:r>
              <a:rPr lang="el-GR" sz="2000" b="1" dirty="0" smtClean="0">
                <a:solidFill>
                  <a:schemeClr val="accent3">
                    <a:lumMod val="75000"/>
                  </a:schemeClr>
                </a:solidFill>
              </a:rPr>
              <a:t>Είδος</a:t>
            </a:r>
            <a:endParaRPr lang="el-GR" sz="20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97" name="Line 92"/>
          <p:cNvSpPr>
            <a:spLocks noChangeShapeType="1"/>
          </p:cNvSpPr>
          <p:nvPr/>
        </p:nvSpPr>
        <p:spPr bwMode="auto">
          <a:xfrm flipH="1">
            <a:off x="3695388" y="3798987"/>
            <a:ext cx="381000" cy="41360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" name="Line 93"/>
          <p:cNvSpPr>
            <a:spLocks noChangeShapeType="1"/>
          </p:cNvSpPr>
          <p:nvPr/>
        </p:nvSpPr>
        <p:spPr bwMode="auto">
          <a:xfrm>
            <a:off x="4819337" y="3798988"/>
            <a:ext cx="307181" cy="41909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" name="Line 94"/>
          <p:cNvSpPr>
            <a:spLocks noChangeShapeType="1"/>
          </p:cNvSpPr>
          <p:nvPr/>
        </p:nvSpPr>
        <p:spPr bwMode="auto">
          <a:xfrm>
            <a:off x="5759139" y="3798987"/>
            <a:ext cx="1491455" cy="423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" name="Line 98"/>
          <p:cNvSpPr>
            <a:spLocks noChangeShapeType="1"/>
          </p:cNvSpPr>
          <p:nvPr/>
        </p:nvSpPr>
        <p:spPr bwMode="auto">
          <a:xfrm>
            <a:off x="5501168" y="3798988"/>
            <a:ext cx="460375" cy="36756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8" name="Text Box 91"/>
          <p:cNvSpPr txBox="1">
            <a:spLocks noChangeArrowheads="1"/>
          </p:cNvSpPr>
          <p:nvPr/>
        </p:nvSpPr>
        <p:spPr bwMode="auto">
          <a:xfrm>
            <a:off x="3697770" y="3409284"/>
            <a:ext cx="373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b="1" dirty="0">
                <a:solidFill>
                  <a:schemeClr val="accent3">
                    <a:lumMod val="75000"/>
                  </a:schemeClr>
                </a:solidFill>
              </a:rPr>
              <a:t>Γνωρίσματα</a:t>
            </a:r>
            <a:endParaRPr lang="el-GR" sz="24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8" name="Date Placeholder 2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16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17</a:t>
            </a:r>
            <a:endParaRPr lang="el-GR" altLang="en-US" dirty="0" smtClean="0"/>
          </a:p>
        </p:txBody>
      </p:sp>
      <p:sp>
        <p:nvSpPr>
          <p:cNvPr id="6" name="Rectangle 5"/>
          <p:cNvSpPr/>
          <p:nvPr/>
        </p:nvSpPr>
        <p:spPr>
          <a:xfrm>
            <a:off x="2688492" y="4306277"/>
            <a:ext cx="4822093" cy="609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9" name="Straight Connector 8"/>
          <p:cNvCxnSpPr/>
          <p:nvPr/>
        </p:nvCxnSpPr>
        <p:spPr>
          <a:xfrm>
            <a:off x="3829538" y="4321908"/>
            <a:ext cx="7816" cy="6017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6504866" y="4340665"/>
            <a:ext cx="7816" cy="6017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5190877" y="4321908"/>
            <a:ext cx="7816" cy="6017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698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6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Πιτουρά</a:t>
            </a:r>
          </a:p>
        </p:txBody>
      </p:sp>
      <p:sp>
        <p:nvSpPr>
          <p:cNvPr id="9220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72A34C-20EE-4C0C-85D3-4FB8C1E73A90}" type="slidenum">
              <a:rPr lang="el-GR" altLang="en-US" smtClean="0"/>
              <a:pPr/>
              <a:t>9</a:t>
            </a:fld>
            <a:endParaRPr lang="el-GR" altLang="en-US" smtClean="0"/>
          </a:p>
        </p:txBody>
      </p:sp>
      <p:sp>
        <p:nvSpPr>
          <p:cNvPr id="9222" name="Text Box 3"/>
          <p:cNvSpPr txBox="1">
            <a:spLocks noChangeArrowheads="1"/>
          </p:cNvSpPr>
          <p:nvPr/>
        </p:nvSpPr>
        <p:spPr bwMode="auto">
          <a:xfrm>
            <a:off x="533400" y="1016000"/>
            <a:ext cx="8077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απλός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τρόπος αναπαράστασης δεδομένων: ένας δυσδιάστατος πίνακας που λέγεται </a:t>
            </a:r>
            <a:r>
              <a:rPr lang="el-GR" sz="2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σχέση</a:t>
            </a:r>
          </a:p>
        </p:txBody>
      </p:sp>
      <p:sp>
        <p:nvSpPr>
          <p:cNvPr id="9223" name="Rectangle 4"/>
          <p:cNvSpPr>
            <a:spLocks noChangeArrowheads="1"/>
          </p:cNvSpPr>
          <p:nvPr/>
        </p:nvSpPr>
        <p:spPr bwMode="auto">
          <a:xfrm>
            <a:off x="2247901" y="2783622"/>
            <a:ext cx="7937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4" name="Rectangle 5"/>
          <p:cNvSpPr>
            <a:spLocks noChangeArrowheads="1"/>
          </p:cNvSpPr>
          <p:nvPr/>
        </p:nvSpPr>
        <p:spPr bwMode="auto">
          <a:xfrm>
            <a:off x="2247901" y="2783622"/>
            <a:ext cx="7937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5" name="Rectangle 6"/>
          <p:cNvSpPr>
            <a:spLocks noChangeArrowheads="1"/>
          </p:cNvSpPr>
          <p:nvPr/>
        </p:nvSpPr>
        <p:spPr bwMode="auto">
          <a:xfrm>
            <a:off x="2255838" y="2783622"/>
            <a:ext cx="1830388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6" name="Rectangle 7"/>
          <p:cNvSpPr>
            <a:spLocks noChangeArrowheads="1"/>
          </p:cNvSpPr>
          <p:nvPr/>
        </p:nvSpPr>
        <p:spPr bwMode="auto">
          <a:xfrm>
            <a:off x="4086226" y="2783622"/>
            <a:ext cx="9525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7" name="Rectangle 8"/>
          <p:cNvSpPr>
            <a:spLocks noChangeArrowheads="1"/>
          </p:cNvSpPr>
          <p:nvPr/>
        </p:nvSpPr>
        <p:spPr bwMode="auto">
          <a:xfrm>
            <a:off x="5091113" y="2783622"/>
            <a:ext cx="9525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8" name="Rectangle 9"/>
          <p:cNvSpPr>
            <a:spLocks noChangeArrowheads="1"/>
          </p:cNvSpPr>
          <p:nvPr/>
        </p:nvSpPr>
        <p:spPr bwMode="auto">
          <a:xfrm>
            <a:off x="5100638" y="2783622"/>
            <a:ext cx="1260475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9" name="Rectangle 10"/>
          <p:cNvSpPr>
            <a:spLocks noChangeArrowheads="1"/>
          </p:cNvSpPr>
          <p:nvPr/>
        </p:nvSpPr>
        <p:spPr bwMode="auto">
          <a:xfrm>
            <a:off x="6361113" y="2783622"/>
            <a:ext cx="9525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30" name="Rectangle 11"/>
          <p:cNvSpPr>
            <a:spLocks noChangeArrowheads="1"/>
          </p:cNvSpPr>
          <p:nvPr/>
        </p:nvSpPr>
        <p:spPr bwMode="auto">
          <a:xfrm>
            <a:off x="7800976" y="2783622"/>
            <a:ext cx="7937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31" name="Rectangle 12"/>
          <p:cNvSpPr>
            <a:spLocks noChangeArrowheads="1"/>
          </p:cNvSpPr>
          <p:nvPr/>
        </p:nvSpPr>
        <p:spPr bwMode="auto">
          <a:xfrm>
            <a:off x="7800976" y="2783622"/>
            <a:ext cx="7937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32" name="Rectangle 13"/>
          <p:cNvSpPr>
            <a:spLocks noChangeArrowheads="1"/>
          </p:cNvSpPr>
          <p:nvPr/>
        </p:nvSpPr>
        <p:spPr bwMode="auto">
          <a:xfrm>
            <a:off x="2247901" y="2793147"/>
            <a:ext cx="7937" cy="39846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33" name="Rectangle 14"/>
          <p:cNvSpPr>
            <a:spLocks noChangeArrowheads="1"/>
          </p:cNvSpPr>
          <p:nvPr/>
        </p:nvSpPr>
        <p:spPr bwMode="auto">
          <a:xfrm>
            <a:off x="4086226" y="2793147"/>
            <a:ext cx="9525" cy="39846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34" name="Rectangle 15"/>
          <p:cNvSpPr>
            <a:spLocks noChangeArrowheads="1"/>
          </p:cNvSpPr>
          <p:nvPr/>
        </p:nvSpPr>
        <p:spPr bwMode="auto">
          <a:xfrm>
            <a:off x="5091113" y="2793147"/>
            <a:ext cx="9525" cy="39846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35" name="Rectangle 16"/>
          <p:cNvSpPr>
            <a:spLocks noChangeArrowheads="1"/>
          </p:cNvSpPr>
          <p:nvPr/>
        </p:nvSpPr>
        <p:spPr bwMode="auto">
          <a:xfrm>
            <a:off x="6361113" y="2793147"/>
            <a:ext cx="9525" cy="39846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36" name="Rectangle 17"/>
          <p:cNvSpPr>
            <a:spLocks noChangeArrowheads="1"/>
          </p:cNvSpPr>
          <p:nvPr/>
        </p:nvSpPr>
        <p:spPr bwMode="auto">
          <a:xfrm>
            <a:off x="7800976" y="2793147"/>
            <a:ext cx="7937" cy="39846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37" name="Rectangle 18"/>
          <p:cNvSpPr>
            <a:spLocks noChangeArrowheads="1"/>
          </p:cNvSpPr>
          <p:nvPr/>
        </p:nvSpPr>
        <p:spPr bwMode="auto">
          <a:xfrm>
            <a:off x="2247901" y="3190022"/>
            <a:ext cx="7937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38" name="Rectangle 19"/>
          <p:cNvSpPr>
            <a:spLocks noChangeArrowheads="1"/>
          </p:cNvSpPr>
          <p:nvPr/>
        </p:nvSpPr>
        <p:spPr bwMode="auto">
          <a:xfrm>
            <a:off x="2255838" y="3190022"/>
            <a:ext cx="1830388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39" name="Rectangle 20"/>
          <p:cNvSpPr>
            <a:spLocks noChangeArrowheads="1"/>
          </p:cNvSpPr>
          <p:nvPr/>
        </p:nvSpPr>
        <p:spPr bwMode="auto">
          <a:xfrm>
            <a:off x="4086226" y="3190022"/>
            <a:ext cx="9525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40" name="Rectangle 21"/>
          <p:cNvSpPr>
            <a:spLocks noChangeArrowheads="1"/>
          </p:cNvSpPr>
          <p:nvPr/>
        </p:nvSpPr>
        <p:spPr bwMode="auto">
          <a:xfrm>
            <a:off x="4095751" y="3190022"/>
            <a:ext cx="995362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41" name="Rectangle 22"/>
          <p:cNvSpPr>
            <a:spLocks noChangeArrowheads="1"/>
          </p:cNvSpPr>
          <p:nvPr/>
        </p:nvSpPr>
        <p:spPr bwMode="auto">
          <a:xfrm>
            <a:off x="5091113" y="3190022"/>
            <a:ext cx="9525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42" name="Rectangle 23"/>
          <p:cNvSpPr>
            <a:spLocks noChangeArrowheads="1"/>
          </p:cNvSpPr>
          <p:nvPr/>
        </p:nvSpPr>
        <p:spPr bwMode="auto">
          <a:xfrm>
            <a:off x="5100638" y="3190022"/>
            <a:ext cx="1260475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43" name="Rectangle 24"/>
          <p:cNvSpPr>
            <a:spLocks noChangeArrowheads="1"/>
          </p:cNvSpPr>
          <p:nvPr/>
        </p:nvSpPr>
        <p:spPr bwMode="auto">
          <a:xfrm>
            <a:off x="6361113" y="3190022"/>
            <a:ext cx="9525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44" name="Rectangle 25"/>
          <p:cNvSpPr>
            <a:spLocks noChangeArrowheads="1"/>
          </p:cNvSpPr>
          <p:nvPr/>
        </p:nvSpPr>
        <p:spPr bwMode="auto">
          <a:xfrm>
            <a:off x="6370638" y="3190022"/>
            <a:ext cx="1430338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45" name="Rectangle 26"/>
          <p:cNvSpPr>
            <a:spLocks noChangeArrowheads="1"/>
          </p:cNvSpPr>
          <p:nvPr/>
        </p:nvSpPr>
        <p:spPr bwMode="auto">
          <a:xfrm>
            <a:off x="7800976" y="3190022"/>
            <a:ext cx="7937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46" name="Rectangle 27"/>
          <p:cNvSpPr>
            <a:spLocks noChangeArrowheads="1"/>
          </p:cNvSpPr>
          <p:nvPr/>
        </p:nvSpPr>
        <p:spPr bwMode="auto">
          <a:xfrm>
            <a:off x="2247901" y="3199547"/>
            <a:ext cx="7937" cy="44767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47" name="Rectangle 28"/>
          <p:cNvSpPr>
            <a:spLocks noChangeArrowheads="1"/>
          </p:cNvSpPr>
          <p:nvPr/>
        </p:nvSpPr>
        <p:spPr bwMode="auto">
          <a:xfrm>
            <a:off x="4086226" y="3199547"/>
            <a:ext cx="9525" cy="44767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48" name="Rectangle 29"/>
          <p:cNvSpPr>
            <a:spLocks noChangeArrowheads="1"/>
          </p:cNvSpPr>
          <p:nvPr/>
        </p:nvSpPr>
        <p:spPr bwMode="auto">
          <a:xfrm>
            <a:off x="5091113" y="3199547"/>
            <a:ext cx="9525" cy="44767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49" name="Rectangle 30"/>
          <p:cNvSpPr>
            <a:spLocks noChangeArrowheads="1"/>
          </p:cNvSpPr>
          <p:nvPr/>
        </p:nvSpPr>
        <p:spPr bwMode="auto">
          <a:xfrm>
            <a:off x="6361113" y="3199547"/>
            <a:ext cx="9525" cy="44767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50" name="Rectangle 31"/>
          <p:cNvSpPr>
            <a:spLocks noChangeArrowheads="1"/>
          </p:cNvSpPr>
          <p:nvPr/>
        </p:nvSpPr>
        <p:spPr bwMode="auto">
          <a:xfrm>
            <a:off x="7800976" y="3199547"/>
            <a:ext cx="7937" cy="44767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51" name="Rectangle 32"/>
          <p:cNvSpPr>
            <a:spLocks noChangeArrowheads="1"/>
          </p:cNvSpPr>
          <p:nvPr/>
        </p:nvSpPr>
        <p:spPr bwMode="auto">
          <a:xfrm>
            <a:off x="2247901" y="3647222"/>
            <a:ext cx="7937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52" name="Rectangle 33"/>
          <p:cNvSpPr>
            <a:spLocks noChangeArrowheads="1"/>
          </p:cNvSpPr>
          <p:nvPr/>
        </p:nvSpPr>
        <p:spPr bwMode="auto">
          <a:xfrm>
            <a:off x="2255838" y="3647222"/>
            <a:ext cx="1830388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53" name="Rectangle 34"/>
          <p:cNvSpPr>
            <a:spLocks noChangeArrowheads="1"/>
          </p:cNvSpPr>
          <p:nvPr/>
        </p:nvSpPr>
        <p:spPr bwMode="auto">
          <a:xfrm>
            <a:off x="4086226" y="3647222"/>
            <a:ext cx="9525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54" name="Rectangle 35"/>
          <p:cNvSpPr>
            <a:spLocks noChangeArrowheads="1"/>
          </p:cNvSpPr>
          <p:nvPr/>
        </p:nvSpPr>
        <p:spPr bwMode="auto">
          <a:xfrm>
            <a:off x="4095751" y="3647222"/>
            <a:ext cx="995362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55" name="Rectangle 36"/>
          <p:cNvSpPr>
            <a:spLocks noChangeArrowheads="1"/>
          </p:cNvSpPr>
          <p:nvPr/>
        </p:nvSpPr>
        <p:spPr bwMode="auto">
          <a:xfrm>
            <a:off x="5091113" y="3647222"/>
            <a:ext cx="9525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56" name="Rectangle 37"/>
          <p:cNvSpPr>
            <a:spLocks noChangeArrowheads="1"/>
          </p:cNvSpPr>
          <p:nvPr/>
        </p:nvSpPr>
        <p:spPr bwMode="auto">
          <a:xfrm>
            <a:off x="5100638" y="3647222"/>
            <a:ext cx="1260475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57" name="Rectangle 38"/>
          <p:cNvSpPr>
            <a:spLocks noChangeArrowheads="1"/>
          </p:cNvSpPr>
          <p:nvPr/>
        </p:nvSpPr>
        <p:spPr bwMode="auto">
          <a:xfrm>
            <a:off x="6361113" y="3647222"/>
            <a:ext cx="9525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58" name="Rectangle 39"/>
          <p:cNvSpPr>
            <a:spLocks noChangeArrowheads="1"/>
          </p:cNvSpPr>
          <p:nvPr/>
        </p:nvSpPr>
        <p:spPr bwMode="auto">
          <a:xfrm>
            <a:off x="6370638" y="3647222"/>
            <a:ext cx="1430338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59" name="Rectangle 40"/>
          <p:cNvSpPr>
            <a:spLocks noChangeArrowheads="1"/>
          </p:cNvSpPr>
          <p:nvPr/>
        </p:nvSpPr>
        <p:spPr bwMode="auto">
          <a:xfrm>
            <a:off x="7800976" y="3647222"/>
            <a:ext cx="7937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60" name="Rectangle 41"/>
          <p:cNvSpPr>
            <a:spLocks noChangeArrowheads="1"/>
          </p:cNvSpPr>
          <p:nvPr/>
        </p:nvSpPr>
        <p:spPr bwMode="auto">
          <a:xfrm>
            <a:off x="2247901" y="3656747"/>
            <a:ext cx="7937" cy="4635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61" name="Rectangle 42"/>
          <p:cNvSpPr>
            <a:spLocks noChangeArrowheads="1"/>
          </p:cNvSpPr>
          <p:nvPr/>
        </p:nvSpPr>
        <p:spPr bwMode="auto">
          <a:xfrm>
            <a:off x="4086226" y="3656747"/>
            <a:ext cx="9525" cy="4635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62" name="Rectangle 43"/>
          <p:cNvSpPr>
            <a:spLocks noChangeArrowheads="1"/>
          </p:cNvSpPr>
          <p:nvPr/>
        </p:nvSpPr>
        <p:spPr bwMode="auto">
          <a:xfrm>
            <a:off x="5091113" y="3656747"/>
            <a:ext cx="9525" cy="4635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63" name="Rectangle 44"/>
          <p:cNvSpPr>
            <a:spLocks noChangeArrowheads="1"/>
          </p:cNvSpPr>
          <p:nvPr/>
        </p:nvSpPr>
        <p:spPr bwMode="auto">
          <a:xfrm>
            <a:off x="6361113" y="3656747"/>
            <a:ext cx="9525" cy="4635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64" name="Rectangle 45"/>
          <p:cNvSpPr>
            <a:spLocks noChangeArrowheads="1"/>
          </p:cNvSpPr>
          <p:nvPr/>
        </p:nvSpPr>
        <p:spPr bwMode="auto">
          <a:xfrm>
            <a:off x="7800976" y="3656747"/>
            <a:ext cx="7937" cy="4635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46"/>
          <p:cNvGrpSpPr>
            <a:grpSpLocks/>
          </p:cNvGrpSpPr>
          <p:nvPr/>
        </p:nvGrpSpPr>
        <p:grpSpPr bwMode="auto">
          <a:xfrm>
            <a:off x="2320926" y="2783622"/>
            <a:ext cx="5480050" cy="1654175"/>
            <a:chOff x="968" y="2348"/>
            <a:chExt cx="3452" cy="1042"/>
          </a:xfrm>
        </p:grpSpPr>
        <p:sp>
          <p:nvSpPr>
            <p:cNvPr id="9300" name="Rectangle 47"/>
            <p:cNvSpPr>
              <a:spLocks noChangeArrowheads="1"/>
            </p:cNvSpPr>
            <p:nvPr/>
          </p:nvSpPr>
          <p:spPr bwMode="auto">
            <a:xfrm>
              <a:off x="2086" y="2348"/>
              <a:ext cx="627" cy="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" name="Group 48"/>
            <p:cNvGrpSpPr>
              <a:grpSpLocks/>
            </p:cNvGrpSpPr>
            <p:nvPr/>
          </p:nvGrpSpPr>
          <p:grpSpPr bwMode="auto">
            <a:xfrm>
              <a:off x="968" y="2348"/>
              <a:ext cx="3452" cy="1042"/>
              <a:chOff x="968" y="2348"/>
              <a:chExt cx="3452" cy="1042"/>
            </a:xfrm>
          </p:grpSpPr>
          <p:sp>
            <p:nvSpPr>
              <p:cNvPr id="9302" name="Rectangle 49"/>
              <p:cNvSpPr>
                <a:spLocks noChangeArrowheads="1"/>
              </p:cNvSpPr>
              <p:nvPr/>
            </p:nvSpPr>
            <p:spPr bwMode="auto">
              <a:xfrm>
                <a:off x="968" y="2354"/>
                <a:ext cx="1123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eaLnBrk="0" hangingPunct="0"/>
                <a:r>
                  <a:rPr lang="el-GR" sz="2000" b="1" dirty="0" smtClean="0">
                    <a:solidFill>
                      <a:schemeClr val="accent3">
                        <a:lumMod val="75000"/>
                      </a:schemeClr>
                    </a:solidFill>
                  </a:rPr>
                  <a:t>Τίτλος</a:t>
                </a:r>
                <a:endParaRPr lang="el-GR" sz="2000" b="1" dirty="0">
                  <a:solidFill>
                    <a:schemeClr val="accent3">
                      <a:lumMod val="75000"/>
                    </a:schemeClr>
                  </a:solidFill>
                </a:endParaRPr>
              </a:p>
            </p:txBody>
          </p:sp>
          <p:sp>
            <p:nvSpPr>
              <p:cNvPr id="9303" name="Rectangle 50"/>
              <p:cNvSpPr>
                <a:spLocks noChangeArrowheads="1"/>
              </p:cNvSpPr>
              <p:nvPr/>
            </p:nvSpPr>
            <p:spPr bwMode="auto">
              <a:xfrm>
                <a:off x="2126" y="2354"/>
                <a:ext cx="490" cy="1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l-GR" sz="2000" b="1" dirty="0" smtClean="0">
                    <a:solidFill>
                      <a:schemeClr val="accent3">
                        <a:lumMod val="75000"/>
                      </a:schemeClr>
                    </a:solidFill>
                  </a:rPr>
                  <a:t>Χρόνος</a:t>
                </a:r>
                <a:endParaRPr lang="el-GR" sz="2000" b="1" dirty="0">
                  <a:solidFill>
                    <a:schemeClr val="accent3">
                      <a:lumMod val="75000"/>
                    </a:schemeClr>
                  </a:solidFill>
                </a:endParaRPr>
              </a:p>
            </p:txBody>
          </p:sp>
          <p:sp>
            <p:nvSpPr>
              <p:cNvPr id="9304" name="Rectangle 51"/>
              <p:cNvSpPr>
                <a:spLocks noChangeArrowheads="1"/>
              </p:cNvSpPr>
              <p:nvPr/>
            </p:nvSpPr>
            <p:spPr bwMode="auto">
              <a:xfrm>
                <a:off x="2759" y="2354"/>
                <a:ext cx="613" cy="1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l-GR" sz="2000" b="1" dirty="0" smtClean="0">
                    <a:solidFill>
                      <a:schemeClr val="accent3">
                        <a:lumMod val="75000"/>
                      </a:schemeClr>
                    </a:solidFill>
                  </a:rPr>
                  <a:t>Διάρκεια</a:t>
                </a:r>
                <a:endParaRPr lang="el-GR" sz="2000" b="1" dirty="0">
                  <a:solidFill>
                    <a:schemeClr val="accent3">
                      <a:lumMod val="75000"/>
                    </a:schemeClr>
                  </a:solidFill>
                </a:endParaRPr>
              </a:p>
            </p:txBody>
          </p:sp>
          <p:sp>
            <p:nvSpPr>
              <p:cNvPr id="9305" name="Rectangle 52"/>
              <p:cNvSpPr>
                <a:spLocks noChangeArrowheads="1"/>
              </p:cNvSpPr>
              <p:nvPr/>
            </p:nvSpPr>
            <p:spPr bwMode="auto">
              <a:xfrm>
                <a:off x="3559" y="2354"/>
                <a:ext cx="363" cy="1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l-GR" sz="2000" b="1" dirty="0" smtClean="0">
                    <a:solidFill>
                      <a:schemeClr val="accent3">
                        <a:lumMod val="75000"/>
                      </a:schemeClr>
                    </a:solidFill>
                  </a:rPr>
                  <a:t>Είδος</a:t>
                </a:r>
                <a:endParaRPr lang="el-GR" sz="2000" b="1" dirty="0">
                  <a:solidFill>
                    <a:schemeClr val="accent3">
                      <a:lumMod val="75000"/>
                    </a:schemeClr>
                  </a:solidFill>
                </a:endParaRPr>
              </a:p>
            </p:txBody>
          </p:sp>
          <p:sp>
            <p:nvSpPr>
              <p:cNvPr id="9306" name="Rectangle 53"/>
              <p:cNvSpPr>
                <a:spLocks noChangeArrowheads="1"/>
              </p:cNvSpPr>
              <p:nvPr/>
            </p:nvSpPr>
            <p:spPr bwMode="auto">
              <a:xfrm>
                <a:off x="3519" y="2348"/>
                <a:ext cx="901" cy="6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07" name="Rectangle 54"/>
              <p:cNvSpPr>
                <a:spLocks noChangeArrowheads="1"/>
              </p:cNvSpPr>
              <p:nvPr/>
            </p:nvSpPr>
            <p:spPr bwMode="auto">
              <a:xfrm>
                <a:off x="968" y="2610"/>
                <a:ext cx="631" cy="1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l-GR" sz="2000">
                    <a:solidFill>
                      <a:srgbClr val="000000"/>
                    </a:solidFill>
                  </a:rPr>
                  <a:t>Star Wars</a:t>
                </a:r>
                <a:endParaRPr lang="el-GR" sz="2000" b="1"/>
              </a:p>
            </p:txBody>
          </p:sp>
          <p:sp>
            <p:nvSpPr>
              <p:cNvPr id="9308" name="Rectangle 55"/>
              <p:cNvSpPr>
                <a:spLocks noChangeArrowheads="1"/>
              </p:cNvSpPr>
              <p:nvPr/>
            </p:nvSpPr>
            <p:spPr bwMode="auto">
              <a:xfrm>
                <a:off x="2126" y="2610"/>
                <a:ext cx="327" cy="1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l-GR" sz="2000">
                    <a:solidFill>
                      <a:srgbClr val="000000"/>
                    </a:solidFill>
                  </a:rPr>
                  <a:t>1997</a:t>
                </a:r>
                <a:endParaRPr lang="el-GR" sz="2000" b="1"/>
              </a:p>
            </p:txBody>
          </p:sp>
          <p:sp>
            <p:nvSpPr>
              <p:cNvPr id="9309" name="Rectangle 56"/>
              <p:cNvSpPr>
                <a:spLocks noChangeArrowheads="1"/>
              </p:cNvSpPr>
              <p:nvPr/>
            </p:nvSpPr>
            <p:spPr bwMode="auto">
              <a:xfrm>
                <a:off x="2759" y="2610"/>
                <a:ext cx="245" cy="1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l-GR" sz="2000">
                    <a:solidFill>
                      <a:srgbClr val="000000"/>
                    </a:solidFill>
                  </a:rPr>
                  <a:t>124</a:t>
                </a:r>
                <a:endParaRPr lang="el-GR" sz="2000" b="1"/>
              </a:p>
            </p:txBody>
          </p:sp>
          <p:sp>
            <p:nvSpPr>
              <p:cNvPr id="9310" name="Rectangle 57"/>
              <p:cNvSpPr>
                <a:spLocks noChangeArrowheads="1"/>
              </p:cNvSpPr>
              <p:nvPr/>
            </p:nvSpPr>
            <p:spPr bwMode="auto">
              <a:xfrm>
                <a:off x="3559" y="2610"/>
                <a:ext cx="585" cy="1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l-GR" sz="2000">
                    <a:solidFill>
                      <a:srgbClr val="000000"/>
                    </a:solidFill>
                  </a:rPr>
                  <a:t>έγχρωμη</a:t>
                </a:r>
                <a:endParaRPr lang="el-GR" sz="2000" b="1"/>
              </a:p>
            </p:txBody>
          </p:sp>
          <p:sp>
            <p:nvSpPr>
              <p:cNvPr id="9311" name="Rectangle 58"/>
              <p:cNvSpPr>
                <a:spLocks noChangeArrowheads="1"/>
              </p:cNvSpPr>
              <p:nvPr/>
            </p:nvSpPr>
            <p:spPr bwMode="auto">
              <a:xfrm>
                <a:off x="968" y="2898"/>
                <a:ext cx="887" cy="1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l-GR" sz="2000">
                    <a:solidFill>
                      <a:srgbClr val="000000"/>
                    </a:solidFill>
                  </a:rPr>
                  <a:t>Mighty Ducks</a:t>
                </a:r>
                <a:endParaRPr lang="el-GR" sz="2000" b="1"/>
              </a:p>
            </p:txBody>
          </p:sp>
          <p:sp>
            <p:nvSpPr>
              <p:cNvPr id="9312" name="Rectangle 59"/>
              <p:cNvSpPr>
                <a:spLocks noChangeArrowheads="1"/>
              </p:cNvSpPr>
              <p:nvPr/>
            </p:nvSpPr>
            <p:spPr bwMode="auto">
              <a:xfrm>
                <a:off x="2126" y="2898"/>
                <a:ext cx="327" cy="1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l-GR" sz="2000">
                    <a:solidFill>
                      <a:srgbClr val="000000"/>
                    </a:solidFill>
                  </a:rPr>
                  <a:t>1991</a:t>
                </a:r>
                <a:endParaRPr lang="el-GR" sz="2000" b="1"/>
              </a:p>
            </p:txBody>
          </p:sp>
          <p:sp>
            <p:nvSpPr>
              <p:cNvPr id="9313" name="Rectangle 60"/>
              <p:cNvSpPr>
                <a:spLocks noChangeArrowheads="1"/>
              </p:cNvSpPr>
              <p:nvPr/>
            </p:nvSpPr>
            <p:spPr bwMode="auto">
              <a:xfrm>
                <a:off x="2759" y="2898"/>
                <a:ext cx="245" cy="1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l-GR" sz="2000">
                    <a:solidFill>
                      <a:srgbClr val="000000"/>
                    </a:solidFill>
                  </a:rPr>
                  <a:t>104</a:t>
                </a:r>
                <a:endParaRPr lang="el-GR" sz="2000" b="1"/>
              </a:p>
            </p:txBody>
          </p:sp>
          <p:sp>
            <p:nvSpPr>
              <p:cNvPr id="9314" name="Rectangle 61"/>
              <p:cNvSpPr>
                <a:spLocks noChangeArrowheads="1"/>
              </p:cNvSpPr>
              <p:nvPr/>
            </p:nvSpPr>
            <p:spPr bwMode="auto">
              <a:xfrm>
                <a:off x="3559" y="2898"/>
                <a:ext cx="585" cy="1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l-GR" sz="2000">
                    <a:solidFill>
                      <a:srgbClr val="000000"/>
                    </a:solidFill>
                  </a:rPr>
                  <a:t>έγχρωμη</a:t>
                </a:r>
                <a:endParaRPr lang="el-GR" sz="2000" b="1"/>
              </a:p>
            </p:txBody>
          </p:sp>
          <p:sp>
            <p:nvSpPr>
              <p:cNvPr id="9315" name="Rectangle 62"/>
              <p:cNvSpPr>
                <a:spLocks noChangeArrowheads="1"/>
              </p:cNvSpPr>
              <p:nvPr/>
            </p:nvSpPr>
            <p:spPr bwMode="auto">
              <a:xfrm>
                <a:off x="968" y="3196"/>
                <a:ext cx="981" cy="1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l-GR" sz="2000">
                    <a:solidFill>
                      <a:srgbClr val="000000"/>
                    </a:solidFill>
                  </a:rPr>
                  <a:t>Wayne’s World</a:t>
                </a:r>
                <a:endParaRPr lang="el-GR" sz="2000" b="1"/>
              </a:p>
            </p:txBody>
          </p:sp>
          <p:sp>
            <p:nvSpPr>
              <p:cNvPr id="9316" name="Rectangle 63"/>
              <p:cNvSpPr>
                <a:spLocks noChangeArrowheads="1"/>
              </p:cNvSpPr>
              <p:nvPr/>
            </p:nvSpPr>
            <p:spPr bwMode="auto">
              <a:xfrm>
                <a:off x="2126" y="3196"/>
                <a:ext cx="327" cy="1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l-GR" sz="2000">
                    <a:solidFill>
                      <a:srgbClr val="000000"/>
                    </a:solidFill>
                  </a:rPr>
                  <a:t>1992</a:t>
                </a:r>
                <a:endParaRPr lang="el-GR" sz="2000" b="1"/>
              </a:p>
            </p:txBody>
          </p:sp>
          <p:sp>
            <p:nvSpPr>
              <p:cNvPr id="9317" name="Rectangle 64"/>
              <p:cNvSpPr>
                <a:spLocks noChangeArrowheads="1"/>
              </p:cNvSpPr>
              <p:nvPr/>
            </p:nvSpPr>
            <p:spPr bwMode="auto">
              <a:xfrm>
                <a:off x="2759" y="3196"/>
                <a:ext cx="164" cy="1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l-GR" sz="2000">
                    <a:solidFill>
                      <a:srgbClr val="000000"/>
                    </a:solidFill>
                  </a:rPr>
                  <a:t>95</a:t>
                </a:r>
                <a:endParaRPr lang="el-GR" sz="2000" b="1"/>
              </a:p>
            </p:txBody>
          </p:sp>
          <p:sp>
            <p:nvSpPr>
              <p:cNvPr id="9318" name="Rectangle 65"/>
              <p:cNvSpPr>
                <a:spLocks noChangeArrowheads="1"/>
              </p:cNvSpPr>
              <p:nvPr/>
            </p:nvSpPr>
            <p:spPr bwMode="auto">
              <a:xfrm>
                <a:off x="3559" y="3196"/>
                <a:ext cx="585" cy="1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l-GR" sz="2000">
                    <a:solidFill>
                      <a:srgbClr val="000000"/>
                    </a:solidFill>
                  </a:rPr>
                  <a:t>έγχρωμη</a:t>
                </a:r>
                <a:endParaRPr lang="el-GR" sz="2000" b="1"/>
              </a:p>
            </p:txBody>
          </p:sp>
        </p:grpSp>
      </p:grpSp>
      <p:sp>
        <p:nvSpPr>
          <p:cNvPr id="9266" name="Rectangle 66"/>
          <p:cNvSpPr>
            <a:spLocks noChangeArrowheads="1"/>
          </p:cNvSpPr>
          <p:nvPr/>
        </p:nvSpPr>
        <p:spPr bwMode="auto">
          <a:xfrm>
            <a:off x="2247901" y="4118710"/>
            <a:ext cx="7937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67" name="Rectangle 67"/>
          <p:cNvSpPr>
            <a:spLocks noChangeArrowheads="1"/>
          </p:cNvSpPr>
          <p:nvPr/>
        </p:nvSpPr>
        <p:spPr bwMode="auto">
          <a:xfrm>
            <a:off x="2255838" y="4118710"/>
            <a:ext cx="1830388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68" name="Rectangle 68"/>
          <p:cNvSpPr>
            <a:spLocks noChangeArrowheads="1"/>
          </p:cNvSpPr>
          <p:nvPr/>
        </p:nvSpPr>
        <p:spPr bwMode="auto">
          <a:xfrm>
            <a:off x="4086226" y="4118710"/>
            <a:ext cx="9525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69" name="Rectangle 69"/>
          <p:cNvSpPr>
            <a:spLocks noChangeArrowheads="1"/>
          </p:cNvSpPr>
          <p:nvPr/>
        </p:nvSpPr>
        <p:spPr bwMode="auto">
          <a:xfrm>
            <a:off x="4095751" y="4118710"/>
            <a:ext cx="995362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70" name="Rectangle 70"/>
          <p:cNvSpPr>
            <a:spLocks noChangeArrowheads="1"/>
          </p:cNvSpPr>
          <p:nvPr/>
        </p:nvSpPr>
        <p:spPr bwMode="auto">
          <a:xfrm>
            <a:off x="5091113" y="4118710"/>
            <a:ext cx="9525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71" name="Rectangle 71"/>
          <p:cNvSpPr>
            <a:spLocks noChangeArrowheads="1"/>
          </p:cNvSpPr>
          <p:nvPr/>
        </p:nvSpPr>
        <p:spPr bwMode="auto">
          <a:xfrm>
            <a:off x="5100638" y="4118710"/>
            <a:ext cx="1260475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72" name="Rectangle 72"/>
          <p:cNvSpPr>
            <a:spLocks noChangeArrowheads="1"/>
          </p:cNvSpPr>
          <p:nvPr/>
        </p:nvSpPr>
        <p:spPr bwMode="auto">
          <a:xfrm>
            <a:off x="6361113" y="4118710"/>
            <a:ext cx="9525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73" name="Rectangle 73"/>
          <p:cNvSpPr>
            <a:spLocks noChangeArrowheads="1"/>
          </p:cNvSpPr>
          <p:nvPr/>
        </p:nvSpPr>
        <p:spPr bwMode="auto">
          <a:xfrm>
            <a:off x="6370638" y="4118710"/>
            <a:ext cx="1430338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74" name="Rectangle 74"/>
          <p:cNvSpPr>
            <a:spLocks noChangeArrowheads="1"/>
          </p:cNvSpPr>
          <p:nvPr/>
        </p:nvSpPr>
        <p:spPr bwMode="auto">
          <a:xfrm>
            <a:off x="7800976" y="4118710"/>
            <a:ext cx="7937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75" name="Rectangle 75"/>
          <p:cNvSpPr>
            <a:spLocks noChangeArrowheads="1"/>
          </p:cNvSpPr>
          <p:nvPr/>
        </p:nvSpPr>
        <p:spPr bwMode="auto">
          <a:xfrm>
            <a:off x="2247901" y="4128235"/>
            <a:ext cx="7937" cy="4508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76" name="Rectangle 76"/>
          <p:cNvSpPr>
            <a:spLocks noChangeArrowheads="1"/>
          </p:cNvSpPr>
          <p:nvPr/>
        </p:nvSpPr>
        <p:spPr bwMode="auto">
          <a:xfrm>
            <a:off x="2247901" y="4579085"/>
            <a:ext cx="7937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77" name="Rectangle 77"/>
          <p:cNvSpPr>
            <a:spLocks noChangeArrowheads="1"/>
          </p:cNvSpPr>
          <p:nvPr/>
        </p:nvSpPr>
        <p:spPr bwMode="auto">
          <a:xfrm>
            <a:off x="2247901" y="4579085"/>
            <a:ext cx="7937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78" name="Rectangle 78"/>
          <p:cNvSpPr>
            <a:spLocks noChangeArrowheads="1"/>
          </p:cNvSpPr>
          <p:nvPr/>
        </p:nvSpPr>
        <p:spPr bwMode="auto">
          <a:xfrm>
            <a:off x="2255838" y="4579085"/>
            <a:ext cx="1830388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79" name="Rectangle 79"/>
          <p:cNvSpPr>
            <a:spLocks noChangeArrowheads="1"/>
          </p:cNvSpPr>
          <p:nvPr/>
        </p:nvSpPr>
        <p:spPr bwMode="auto">
          <a:xfrm>
            <a:off x="4086226" y="4128235"/>
            <a:ext cx="9525" cy="4508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80" name="Rectangle 80"/>
          <p:cNvSpPr>
            <a:spLocks noChangeArrowheads="1"/>
          </p:cNvSpPr>
          <p:nvPr/>
        </p:nvSpPr>
        <p:spPr bwMode="auto">
          <a:xfrm>
            <a:off x="4086226" y="4579085"/>
            <a:ext cx="9525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81" name="Rectangle 81"/>
          <p:cNvSpPr>
            <a:spLocks noChangeArrowheads="1"/>
          </p:cNvSpPr>
          <p:nvPr/>
        </p:nvSpPr>
        <p:spPr bwMode="auto">
          <a:xfrm>
            <a:off x="4095751" y="4579085"/>
            <a:ext cx="995362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82" name="Rectangle 82"/>
          <p:cNvSpPr>
            <a:spLocks noChangeArrowheads="1"/>
          </p:cNvSpPr>
          <p:nvPr/>
        </p:nvSpPr>
        <p:spPr bwMode="auto">
          <a:xfrm>
            <a:off x="5091113" y="4128235"/>
            <a:ext cx="9525" cy="4508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83" name="Rectangle 83"/>
          <p:cNvSpPr>
            <a:spLocks noChangeArrowheads="1"/>
          </p:cNvSpPr>
          <p:nvPr/>
        </p:nvSpPr>
        <p:spPr bwMode="auto">
          <a:xfrm>
            <a:off x="5091113" y="4579085"/>
            <a:ext cx="9525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84" name="Rectangle 84"/>
          <p:cNvSpPr>
            <a:spLocks noChangeArrowheads="1"/>
          </p:cNvSpPr>
          <p:nvPr/>
        </p:nvSpPr>
        <p:spPr bwMode="auto">
          <a:xfrm>
            <a:off x="5100638" y="4579085"/>
            <a:ext cx="1260475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85" name="Rectangle 85"/>
          <p:cNvSpPr>
            <a:spLocks noChangeArrowheads="1"/>
          </p:cNvSpPr>
          <p:nvPr/>
        </p:nvSpPr>
        <p:spPr bwMode="auto">
          <a:xfrm>
            <a:off x="6361113" y="4128235"/>
            <a:ext cx="9525" cy="4508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86" name="Rectangle 86"/>
          <p:cNvSpPr>
            <a:spLocks noChangeArrowheads="1"/>
          </p:cNvSpPr>
          <p:nvPr/>
        </p:nvSpPr>
        <p:spPr bwMode="auto">
          <a:xfrm>
            <a:off x="6361113" y="4579085"/>
            <a:ext cx="9525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87" name="Rectangle 87"/>
          <p:cNvSpPr>
            <a:spLocks noChangeArrowheads="1"/>
          </p:cNvSpPr>
          <p:nvPr/>
        </p:nvSpPr>
        <p:spPr bwMode="auto">
          <a:xfrm>
            <a:off x="6370638" y="4579085"/>
            <a:ext cx="1430338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88" name="Rectangle 88"/>
          <p:cNvSpPr>
            <a:spLocks noChangeArrowheads="1"/>
          </p:cNvSpPr>
          <p:nvPr/>
        </p:nvSpPr>
        <p:spPr bwMode="auto">
          <a:xfrm>
            <a:off x="7800976" y="4128235"/>
            <a:ext cx="7937" cy="4508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89" name="Rectangle 89"/>
          <p:cNvSpPr>
            <a:spLocks noChangeArrowheads="1"/>
          </p:cNvSpPr>
          <p:nvPr/>
        </p:nvSpPr>
        <p:spPr bwMode="auto">
          <a:xfrm>
            <a:off x="7800976" y="4579085"/>
            <a:ext cx="7937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90" name="Rectangle 90"/>
          <p:cNvSpPr>
            <a:spLocks noChangeArrowheads="1"/>
          </p:cNvSpPr>
          <p:nvPr/>
        </p:nvSpPr>
        <p:spPr bwMode="auto">
          <a:xfrm>
            <a:off x="7800976" y="4579085"/>
            <a:ext cx="7937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91" name="Text Box 91"/>
          <p:cNvSpPr txBox="1">
            <a:spLocks noChangeArrowheads="1"/>
          </p:cNvSpPr>
          <p:nvPr/>
        </p:nvSpPr>
        <p:spPr bwMode="auto">
          <a:xfrm>
            <a:off x="3479800" y="1874967"/>
            <a:ext cx="373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b="1" dirty="0">
                <a:solidFill>
                  <a:schemeClr val="accent3">
                    <a:lumMod val="75000"/>
                  </a:schemeClr>
                </a:solidFill>
              </a:rPr>
              <a:t>Γνωρίσματα</a:t>
            </a:r>
            <a:endParaRPr lang="el-GR" sz="24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9292" name="Line 92"/>
          <p:cNvSpPr>
            <a:spLocks noChangeShapeType="1"/>
          </p:cNvSpPr>
          <p:nvPr/>
        </p:nvSpPr>
        <p:spPr bwMode="auto">
          <a:xfrm flipH="1">
            <a:off x="3294857" y="2271593"/>
            <a:ext cx="381000" cy="41360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93" name="Line 93"/>
          <p:cNvSpPr>
            <a:spLocks noChangeShapeType="1"/>
          </p:cNvSpPr>
          <p:nvPr/>
        </p:nvSpPr>
        <p:spPr bwMode="auto">
          <a:xfrm>
            <a:off x="4418806" y="2271594"/>
            <a:ext cx="307181" cy="41909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94" name="Line 94"/>
          <p:cNvSpPr>
            <a:spLocks noChangeShapeType="1"/>
          </p:cNvSpPr>
          <p:nvPr/>
        </p:nvSpPr>
        <p:spPr bwMode="auto">
          <a:xfrm>
            <a:off x="5358608" y="2271593"/>
            <a:ext cx="1491455" cy="423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96" name="Line 96"/>
          <p:cNvSpPr>
            <a:spLocks noChangeShapeType="1"/>
          </p:cNvSpPr>
          <p:nvPr/>
        </p:nvSpPr>
        <p:spPr bwMode="auto">
          <a:xfrm>
            <a:off x="7800976" y="2793147"/>
            <a:ext cx="0" cy="17859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97" name="Text Box 97"/>
          <p:cNvSpPr txBox="1">
            <a:spLocks noChangeArrowheads="1"/>
          </p:cNvSpPr>
          <p:nvPr/>
        </p:nvSpPr>
        <p:spPr bwMode="auto">
          <a:xfrm>
            <a:off x="337344" y="2366595"/>
            <a:ext cx="21161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dirty="0"/>
              <a:t>TAINIA</a:t>
            </a:r>
            <a:endParaRPr lang="el-GR" sz="2000" dirty="0"/>
          </a:p>
        </p:txBody>
      </p:sp>
      <p:sp>
        <p:nvSpPr>
          <p:cNvPr id="9298" name="Line 98"/>
          <p:cNvSpPr>
            <a:spLocks noChangeShapeType="1"/>
          </p:cNvSpPr>
          <p:nvPr/>
        </p:nvSpPr>
        <p:spPr bwMode="auto">
          <a:xfrm>
            <a:off x="5100637" y="2271594"/>
            <a:ext cx="460375" cy="36756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3" name="Title 1"/>
          <p:cNvSpPr txBox="1">
            <a:spLocks/>
          </p:cNvSpPr>
          <p:nvPr/>
        </p:nvSpPr>
        <p:spPr>
          <a:xfrm>
            <a:off x="457200" y="12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Στιγμιότυπο Σχέσης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9" name="Text Box 19"/>
          <p:cNvSpPr txBox="1">
            <a:spLocks noChangeArrowheads="1"/>
          </p:cNvSpPr>
          <p:nvPr/>
        </p:nvSpPr>
        <p:spPr bwMode="auto">
          <a:xfrm>
            <a:off x="228601" y="4665663"/>
            <a:ext cx="8458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cs typeface="Calibri" pitchFamily="34" charset="0"/>
              </a:rPr>
              <a:t>Οι γραμμές της σχέσης  (εκτός της επικεφαλίδας) ονομάζονται </a:t>
            </a:r>
            <a:r>
              <a:rPr lang="el-GR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πλειάδες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.</a:t>
            </a:r>
          </a:p>
        </p:txBody>
      </p:sp>
      <p:sp>
        <p:nvSpPr>
          <p:cNvPr id="110" name="Text Box 18"/>
          <p:cNvSpPr txBox="1">
            <a:spLocks noChangeArrowheads="1"/>
          </p:cNvSpPr>
          <p:nvPr/>
        </p:nvSpPr>
        <p:spPr bwMode="auto">
          <a:xfrm>
            <a:off x="635000" y="5084763"/>
            <a:ext cx="5689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Στιγμιότυπο: </a:t>
            </a:r>
            <a:r>
              <a:rPr lang="el-GR" sz="2000" dirty="0">
                <a:latin typeface="Calibri" pitchFamily="34" charset="0"/>
                <a:cs typeface="Calibri" pitchFamily="34" charset="0"/>
              </a:rPr>
              <a:t>Σύνολο από Πλειάδες</a:t>
            </a:r>
          </a:p>
        </p:txBody>
      </p:sp>
      <p:sp>
        <p:nvSpPr>
          <p:cNvPr id="111" name="Text Box 20"/>
          <p:cNvSpPr txBox="1">
            <a:spLocks noChangeArrowheads="1"/>
          </p:cNvSpPr>
          <p:nvPr/>
        </p:nvSpPr>
        <p:spPr bwMode="auto">
          <a:xfrm>
            <a:off x="560386" y="5588001"/>
            <a:ext cx="805021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 smtClean="0"/>
              <a:t>Παράδειγμα: </a:t>
            </a:r>
            <a:r>
              <a:rPr lang="en-US" dirty="0" smtClean="0"/>
              <a:t>{</a:t>
            </a:r>
            <a:r>
              <a:rPr lang="el-GR" dirty="0" smtClean="0"/>
              <a:t>(</a:t>
            </a:r>
            <a:r>
              <a:rPr lang="en-US" dirty="0"/>
              <a:t>Star Wars, 1997, 124, </a:t>
            </a:r>
            <a:r>
              <a:rPr lang="el-GR" dirty="0"/>
              <a:t>έγχρωμη</a:t>
            </a:r>
            <a:r>
              <a:rPr lang="el-GR" dirty="0" smtClean="0"/>
              <a:t>)</a:t>
            </a:r>
            <a:r>
              <a:rPr lang="en-US" dirty="0" smtClean="0"/>
              <a:t>, (Mighty Ducks, 1991, 104, </a:t>
            </a:r>
            <a:r>
              <a:rPr lang="el-GR" dirty="0" smtClean="0"/>
              <a:t>έγχρωμη), (</a:t>
            </a:r>
            <a:r>
              <a:rPr lang="en-US" dirty="0"/>
              <a:t>Wayne’s World, 1992, 95, </a:t>
            </a:r>
            <a:r>
              <a:rPr lang="el-GR" dirty="0"/>
              <a:t>έγχρωμη</a:t>
            </a:r>
            <a:r>
              <a:rPr lang="el-GR" dirty="0" smtClean="0"/>
              <a:t>)}</a:t>
            </a:r>
            <a:endParaRPr lang="el-GR" dirty="0"/>
          </a:p>
        </p:txBody>
      </p:sp>
      <p:cxnSp>
        <p:nvCxnSpPr>
          <p:cNvPr id="9" name="Straight Connector 8"/>
          <p:cNvCxnSpPr>
            <a:stCxn id="9275" idx="2"/>
            <a:endCxn id="9287" idx="3"/>
          </p:cNvCxnSpPr>
          <p:nvPr/>
        </p:nvCxnSpPr>
        <p:spPr>
          <a:xfrm>
            <a:off x="2251870" y="4579085"/>
            <a:ext cx="5549106" cy="476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4" name="Date Placeholder 2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16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17</a:t>
            </a:r>
            <a:endParaRPr lang="el-GR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639655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2165</TotalTime>
  <Words>1896</Words>
  <Application>Microsoft Office PowerPoint</Application>
  <PresentationFormat>On-screen Show (4:3)</PresentationFormat>
  <Paragraphs>305</Paragraphs>
  <Slides>32</Slides>
  <Notes>32</Notes>
  <HiddenSlides>1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9" baseType="lpstr">
      <vt:lpstr>Arial</vt:lpstr>
      <vt:lpstr>Calibri</vt:lpstr>
      <vt:lpstr>Symbol</vt:lpstr>
      <vt:lpstr>Times New Roman</vt:lpstr>
      <vt:lpstr>Wingdings</vt:lpstr>
      <vt:lpstr>Office Theme</vt:lpstr>
      <vt:lpstr>Visio</vt:lpstr>
      <vt:lpstr>PowerPoint Presentation</vt:lpstr>
      <vt:lpstr>Μοντελοποίηση</vt:lpstr>
      <vt:lpstr>Βήματα Σχεδιασμού</vt:lpstr>
      <vt:lpstr>Βήματα Σχεδιασμού</vt:lpstr>
      <vt:lpstr>PowerPoint Presentation</vt:lpstr>
      <vt:lpstr>Σχήμα και Στιγμιότυπο </vt:lpstr>
      <vt:lpstr>PowerPoint Presentation</vt:lpstr>
      <vt:lpstr>Σχήμα Σχέσης</vt:lpstr>
      <vt:lpstr>PowerPoint Presentation</vt:lpstr>
      <vt:lpstr>Σχήμα - Στιγμιότυπο</vt:lpstr>
      <vt:lpstr>Πεδίο Ορισμού</vt:lpstr>
      <vt:lpstr>Πλειάδες</vt:lpstr>
      <vt:lpstr>Συμβολισμός</vt:lpstr>
      <vt:lpstr>Σχήμα Σχεσιακής Βάσης Δεδομένων</vt:lpstr>
      <vt:lpstr>Παράδειγμα</vt:lpstr>
      <vt:lpstr>Σχεσιακό Σχήμα</vt:lpstr>
      <vt:lpstr>Περιορισμός Κλειδιού</vt:lpstr>
      <vt:lpstr>Περιορισμός Κλειδιού</vt:lpstr>
      <vt:lpstr>Περιορισμός Κλειδιού</vt:lpstr>
      <vt:lpstr>Περιορισμός Κλειδιού</vt:lpstr>
      <vt:lpstr>Παράδειγμα</vt:lpstr>
      <vt:lpstr>Περιορισμός Κλειδιού</vt:lpstr>
      <vt:lpstr>Περιορισμός Ακεραιότητας Οντοτήτων</vt:lpstr>
      <vt:lpstr>Περιορισμός Αναφορικής Ακεραιότητας</vt:lpstr>
      <vt:lpstr>Περιορισμός Αναφορικής Ακεραιότητας </vt:lpstr>
      <vt:lpstr>Περιορισμός Αναφορικής Ακεραιότητας</vt:lpstr>
      <vt:lpstr>Περιορισμός Σημασιολογικής Ακεραιότητας</vt:lpstr>
      <vt:lpstr>Περιορισμοί Ακεραιότητας (integrity constraints)</vt:lpstr>
      <vt:lpstr>Σχεσιακό Σχήμα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Bάσεις Δεδομένων</dc:title>
  <dc:creator>Evaggelia Pitoura</dc:creator>
  <cp:lastModifiedBy>pitoura</cp:lastModifiedBy>
  <cp:revision>301</cp:revision>
  <dcterms:created xsi:type="dcterms:W3CDTF">2013-06-13T09:19:30Z</dcterms:created>
  <dcterms:modified xsi:type="dcterms:W3CDTF">2017-10-12T09:14:12Z</dcterms:modified>
</cp:coreProperties>
</file>