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4"/>
  </p:notesMasterIdLst>
  <p:sldIdLst>
    <p:sldId id="457" r:id="rId2"/>
    <p:sldId id="656" r:id="rId3"/>
    <p:sldId id="650" r:id="rId4"/>
    <p:sldId id="667" r:id="rId5"/>
    <p:sldId id="652" r:id="rId6"/>
    <p:sldId id="655" r:id="rId7"/>
    <p:sldId id="459" r:id="rId8"/>
    <p:sldId id="597" r:id="rId9"/>
    <p:sldId id="596" r:id="rId10"/>
    <p:sldId id="599" r:id="rId11"/>
    <p:sldId id="600" r:id="rId12"/>
    <p:sldId id="601" r:id="rId13"/>
    <p:sldId id="602" r:id="rId14"/>
    <p:sldId id="603" r:id="rId15"/>
    <p:sldId id="663" r:id="rId16"/>
    <p:sldId id="604" r:id="rId17"/>
    <p:sldId id="605" r:id="rId18"/>
    <p:sldId id="606" r:id="rId19"/>
    <p:sldId id="607" r:id="rId20"/>
    <p:sldId id="608" r:id="rId21"/>
    <p:sldId id="662" r:id="rId22"/>
    <p:sldId id="609" r:id="rId23"/>
    <p:sldId id="610" r:id="rId24"/>
    <p:sldId id="612" r:id="rId25"/>
    <p:sldId id="613" r:id="rId26"/>
    <p:sldId id="614" r:id="rId27"/>
    <p:sldId id="615" r:id="rId28"/>
    <p:sldId id="616" r:id="rId29"/>
    <p:sldId id="617" r:id="rId30"/>
    <p:sldId id="664" r:id="rId31"/>
    <p:sldId id="666" r:id="rId32"/>
    <p:sldId id="65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2294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1127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6287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4424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2863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2193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5109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602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0459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1382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8321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EE0-9A41-4770-901B-9C8EA1E2DDFE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6533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19754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2988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2339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3102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21318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7893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6049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22368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34168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000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2099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05117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2246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0028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0970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5C5DB-7721-4A23-9977-8023102138F0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244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1pPr>
            <a:lvl2pPr marL="686263" indent="-263947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2pPr>
            <a:lvl3pPr marL="1055789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3pPr>
            <a:lvl4pPr marL="1478105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4pPr>
            <a:lvl5pPr marL="1900420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5pPr>
            <a:lvl6pPr marL="2322736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6pPr>
            <a:lvl7pPr marL="2745052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7pPr>
            <a:lvl8pPr marL="3167367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8pPr>
            <a:lvl9pPr marL="3589683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8457A4D-0C1A-454C-A595-425E79A91FE6}" type="slidenum">
              <a:rPr lang="el-GR" altLang="en-US" sz="1200">
                <a:latin typeface="Times New Roman" pitchFamily="18" charset="0"/>
              </a:rPr>
              <a:pPr/>
              <a:t>6</a:t>
            </a:fld>
            <a:endParaRPr lang="el-GR" altLang="en-US" sz="12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1915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AFA3A-D89B-43E2-98CC-CE28656011AB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0469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4122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3352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Το Σχεσιακό Μοντέλο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7-20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8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026CA-4951-46C1-A0BA-4AB4CE3C3968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427036" y="3290888"/>
            <a:ext cx="8658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σχέση  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ή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r(R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(ή ένα στιγμιότυπο r του 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είναι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ένα </a:t>
            </a:r>
            <a:r>
              <a:rPr lang="en-US" sz="2400" i="1" u="sng" dirty="0">
                <a:solidFill>
                  <a:schemeClr val="tx2">
                    <a:lumMod val="50000"/>
                  </a:schemeClr>
                </a:solidFill>
              </a:rPr>
              <a:t>σύνολο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από πλειάδες.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427037" y="2011363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Σχήμα σχέσης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που 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- Στιγμιότυπο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8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8C49-D44A-496F-ACB9-7476FEF2D365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23850" y="3821758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πεδίο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ορισμού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σύνολο από </a:t>
            </a:r>
            <a:r>
              <a:rPr lang="el-GR" sz="2400" i="1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τιμές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1481138"/>
            <a:ext cx="8461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γνώρισμα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παίρνει τιμές από κάποιο σύνολο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ονομάζεται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 ορισμού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συμβολίζεται με </a:t>
            </a:r>
            <a:r>
              <a:rPr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i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l-GR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γνώρισμα είναι το όνομα ενός ρόλου που παίζει κάποιο πεδίο ορισμού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στο σχήμα σχέσης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24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668462" y="5086995"/>
            <a:ext cx="634523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γνωρίσματος 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μιας πλειάδας ατομική.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323850" y="4363094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(παράδειγμα: ακέραιοι, συμβολοσειρές - όχι εγγραφές, πίνακες, λίστες)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5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E4C71-4D7C-476B-887D-16E2E43428A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06400" y="1554162"/>
            <a:ext cx="820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είναι μια </a:t>
            </a:r>
            <a:r>
              <a:rPr lang="el-GR" sz="2400" i="1" u="sng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διατεταγμένη λίστα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από τιμές &lt;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&gt; όπου κάθε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στοιχείο του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η ειδική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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…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dom(A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406400" y="2806700"/>
            <a:ext cx="798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του καρτεσιανού γινομένου: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Παρατηρήσεις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υπάρχει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πλειάδων σε μια σχέση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Υποθέτουμε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γνωρισμάτων στο σχήμα σχέσης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Πλειάδες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45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F122C-3175-4ECD-9D05-C762BF186C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76400" y="1806575"/>
            <a:ext cx="5276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βαθμού n  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3051175"/>
            <a:ext cx="637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r(R)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αναφορά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στις συνιστώσες τιμές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όνομα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γνωρίσματος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t.A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57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0E1E2-97DE-4269-8331-BDBAFCE7FB84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406400" y="1852614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μιας σχεσιακής βάσης δεδομένων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σχήματα σχέσεων</a:t>
            </a: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Σχεσιακής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15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 και ηθοποιούς όπου κρατάμε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έτος γέννησης,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όνομα (που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μοναδικό) 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τον τίτλο, έτος, διάρκεια και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 για τις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Ταινίες.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Ο τίτλος μιας ταινίας δεν είναι μοναδικός, αλλά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υπάρχει μόνο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μια ταινία με τον ίδιο τίτλο κάθε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έτος.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ποιος ηθοποιός έπαιξε σε ποια ταινία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10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E76735-CB00-49FF-84B3-EFAAD7800E62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5379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5380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Όνομα-Ηθοποιού    Τίτλος      </a:t>
              </a:r>
              <a:r>
                <a:rPr lang="el-GR" sz="2000" dirty="0" smtClean="0">
                  <a:latin typeface="Times New Roman" pitchFamily="18" charset="0"/>
                </a:rPr>
                <a:t>Έτος  </a:t>
              </a:r>
              <a:endParaRPr lang="el-GR" sz="2000" dirty="0">
                <a:latin typeface="Times New Roman" pitchFamily="18" charset="0"/>
              </a:endParaRPr>
            </a:p>
          </p:txBody>
        </p:sp>
        <p:sp>
          <p:nvSpPr>
            <p:cNvPr id="15376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Όνομα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631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6AACC-9270-45DE-B432-10D82FE2CC33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58800" y="149670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Μια σχέση ορίζεται ως ένα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σύνολο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πλειάδων, άρα όλες οι πλειάδες πρέπει να είναι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457200" y="2633690"/>
            <a:ext cx="807104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Υπερ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)-κλειδί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γνωρισμάτων του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 ώστε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 στιγμιότυπο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κανένα ζευγάρι πλειάδων δε μπορεί να έχει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τις ίδιες τιμές για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 γνωρίσματα αυτά,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δηλαδή, Κ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κλειδί,  αν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μπορούν να υπάρχουν σε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οποιοδήποτε στιγμιότυπο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δύο διαφορετικές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πλειάδες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για τις οποίες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=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[Κ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8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BDB16-3390-4BCA-9570-5D3D1BD5187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47676" y="15113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(</a:t>
            </a:r>
            <a:r>
              <a:rPr lang="el-GR" sz="2400" dirty="0" err="1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υπερ)κλειδί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- υποψήφιο κλειδί -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πρωτεύον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υποψήφιο κλειδί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Κ: κλειδί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με την ιδιότητα ότι αν αφαιρεθεί ένα οποιοδήποτε γνώρισμα Α από το Κ, το Κ’ που προκύπτει δεν είναι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κλειδί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25464" y="3265626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Συμβολισμός: υπογραμμίζουμε τα γνωρίσματα του  πρωτεύοντος κλειδιού</a:t>
            </a:r>
            <a:endParaRPr lang="el-GR" sz="2400" b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5464" y="44196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 Κάθε σχέση έχει τουλάχιστον ένα </a:t>
            </a:r>
            <a:r>
              <a:rPr lang="el-GR" sz="2400" dirty="0" err="1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υπερ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-κλειδί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, ποιο;</a:t>
            </a:r>
            <a:endParaRPr lang="el-GR" sz="2400" b="1" dirty="0">
              <a:solidFill>
                <a:schemeClr val="accent3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47676" y="5092700"/>
            <a:ext cx="8072437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chemeClr val="accent3">
                    <a:lumMod val="50000"/>
                  </a:schemeClr>
                </a:solidFill>
              </a:rPr>
              <a:t>Από τον ορισμό, κάθε (σχήμα) σχέσης έχει τουλάχιστον ένα (πρωτεύον) κλειδί – δεν υπάρχουν «ασθενείς» σχέσεις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44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DF042-9914-402C-865D-0E6046C6826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3903663"/>
            <a:ext cx="7010400" cy="457200"/>
            <a:chOff x="1152" y="2544"/>
            <a:chExt cx="4416" cy="288"/>
          </a:xfrm>
        </p:grpSpPr>
        <p:sp>
          <p:nvSpPr>
            <p:cNvPr id="18452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8453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365124" y="4086226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776412" y="5413375"/>
            <a:ext cx="5334000" cy="457200"/>
            <a:chOff x="1200" y="3312"/>
            <a:chExt cx="3360" cy="288"/>
          </a:xfrm>
        </p:grpSpPr>
        <p:sp>
          <p:nvSpPr>
            <p:cNvPr id="18448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Όνομα-Ηθοποιού    Τίτλος      Έτος</a:t>
              </a:r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365124" y="5310187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ΠΑΙΖΕΙ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1816100" y="4629151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Όνομα      Διεύθυνση       Έτος-Γέννησης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1828799" y="4589463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>
            <a:off x="4325937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2879724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327818" y="4619625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438148" y="1409700"/>
            <a:ext cx="8312152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Υποθέσεις: 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(1) Το όνομα του ηθοποιού είναι μοναδικό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(2) Ο τίτλος μιας ταινίας δεν είναι μοναδικός, αλλά μόνο μια ταινία με τον ίδιο τίτλο κάθε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έτος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(3) Σε μια ταινία μπορεί να παίζουν πολλοί ηθοποιοί και ένα ηθοποιός μπορεί να παίζει σε πολλές ταινίες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45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11FDB-DED2-47C1-839A-E24A75A431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41300" y="3659883"/>
            <a:ext cx="8356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Δεδομένων: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έννοιες (δομικά στοιχεία) που μπορούν να χρησιμοποιηθούν για την περιγραφή της δομής της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πληροφορία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ς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1300" y="1871663"/>
            <a:ext cx="85677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 (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database schema)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περιγραφή της δομής της πληροφορίας που είναι αποθηκευμένη στη 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 τη χρήση ενός μοντέλου δεδομένων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10369" y="3254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Μοντελοποίηση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372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6FF01-10C8-4320-9A09-15E90783ED4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9475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r>
                <a:rPr lang="el-GR" sz="2000">
                  <a:latin typeface="Times New Roman" pitchFamily="18" charset="0"/>
                </a:rPr>
                <a:t>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9476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9471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Όνομα-Ηθοποιού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endParaRPr lang="el-GR" sz="2000">
                <a:latin typeface="Times New Roman" pitchFamily="18" charset="0"/>
              </a:endParaRP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752600" y="38084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1752600" y="37480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>
            <a:off x="4249738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>
            <a:off x="2803525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368300" y="3152774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00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21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το </a:t>
            </a:r>
            <a:r>
              <a:rPr lang="el-GR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φοιτητολόγιο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πανεπιστήμιο που να περιέχει τις παρακάτω πληροφορίες: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αριθμό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μητρώου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(που είναι μοναδικός)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Φοιτητές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κωδικό (που είναι μοναδικός), μονάδες, εξάμηνο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Μαθήματα 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πήρε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φοιτητής σε κάποιο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Υποθέστε ότι καταγράφεται μόνο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(ο τελικός βαθμός) του φοιτητή στο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6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02D9A-29A2-4265-AE36-1F31A4C9B48E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085768"/>
            <a:ext cx="8568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το παρακάτω στιγμιότυπο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R(A, B, C, 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Β	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	D</a:t>
            </a:r>
          </a:p>
          <a:p>
            <a:pPr marL="914400" lvl="1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6	7	1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7	7	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3	7	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8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	5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9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Τι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μπορείτε να πείτε για τα κλειδιά της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037383" y="1937767"/>
            <a:ext cx="25630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1757" y="4534746"/>
            <a:ext cx="8307125" cy="16312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 περιορισμός του κλειδιού αφορά το σχήμα, από ένα στιγμιότυπο, μπορούμε να πούμε ποια σύνολα γνωρισμάτων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δεν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έχουν την ιδιότητα του κλειδιού, αλλά δεν μπορούμε να πούμε ποια την έχουν</a:t>
            </a:r>
          </a:p>
          <a:p>
            <a:pPr algn="just"/>
            <a:endParaRPr lang="el-GR" sz="2000" i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Αυτό ισχύει για ΟΛΟΥΣ ΤΟΥΣ ΠΕΡΙΟΡΙΣΜΟΥΣ ΑΚΕΡΑΙΟΤΗΤΑΣ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59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8C06C-BD35-4C58-82E4-344A2FB5B78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67544" y="2768848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(οποιοδήποτε γνωρίσματος που ανήκει στο κλειδί) να είναι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null.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66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Ακεραιότητας Οντοτήτων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74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C0B9B5-E689-42EF-9AFA-A85D6B050334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292100" y="1587500"/>
            <a:ext cx="8229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Ορίζεται μεταξύ </a:t>
            </a:r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δύο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σχημάτων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σχέσεων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Λέμε ότι κάποια γνωρίσματα της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 στην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Όταν τα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γνωρίσματα μιας πλειάδας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σε μια άλλη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τότε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οι τιμές που παίρνουν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πρέπει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υπάρχουν στην αναφερόμενη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(συγκεκριμένα: η τιμή που εμφανίζεται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 δεν είναι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μια τιμή που εμφανίζεται στην αναφερόμενη)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" y="3886200"/>
            <a:ext cx="8534400" cy="1920875"/>
            <a:chOff x="192" y="2448"/>
            <a:chExt cx="5376" cy="121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192" y="2448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b="1" dirty="0"/>
                <a:t>ΤΑΙΝΙΑ </a:t>
              </a:r>
              <a:r>
                <a:rPr lang="el-GR" sz="1800" b="1" dirty="0">
                  <a:latin typeface="Times New Roman" pitchFamily="18" charset="0"/>
                </a:rPr>
                <a:t>     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2544"/>
              <a:ext cx="4416" cy="288"/>
              <a:chOff x="1152" y="2544"/>
              <a:chExt cx="4416" cy="288"/>
            </a:xfrm>
          </p:grpSpPr>
          <p:sp>
            <p:nvSpPr>
              <p:cNvPr id="23575" name="Text Box 8"/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44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</a:t>
                </a:r>
                <a:r>
                  <a:rPr lang="el-GR" sz="2000" u="sng">
                    <a:latin typeface="Times New Roman" pitchFamily="18" charset="0"/>
                  </a:rPr>
                  <a:t>Έτος</a:t>
                </a:r>
                <a:r>
                  <a:rPr lang="el-GR" sz="2000">
                    <a:latin typeface="Times New Roman" pitchFamily="18" charset="0"/>
                  </a:rPr>
                  <a:t>     Διάρκεια   Είδος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23576" name="Rectangle 9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240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>
                <a:off x="1680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Line 11"/>
              <p:cNvSpPr>
                <a:spLocks noChangeShapeType="1"/>
              </p:cNvSpPr>
              <p:nvPr/>
            </p:nvSpPr>
            <p:spPr bwMode="auto">
              <a:xfrm>
                <a:off x="220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Line 12"/>
              <p:cNvSpPr>
                <a:spLocks noChangeShapeType="1"/>
              </p:cNvSpPr>
              <p:nvPr/>
            </p:nvSpPr>
            <p:spPr bwMode="auto">
              <a:xfrm>
                <a:off x="292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3" name="Text Box 13"/>
            <p:cNvSpPr txBox="1">
              <a:spLocks noChangeArrowheads="1"/>
            </p:cNvSpPr>
            <p:nvPr/>
          </p:nvSpPr>
          <p:spPr bwMode="auto">
            <a:xfrm>
              <a:off x="192" y="3120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ΠΑΙΖΕΙ</a:t>
              </a: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152" y="3370"/>
              <a:ext cx="3360" cy="288"/>
              <a:chOff x="1056" y="3082"/>
              <a:chExt cx="3360" cy="288"/>
            </a:xfrm>
          </p:grpSpPr>
          <p:sp>
            <p:nvSpPr>
              <p:cNvPr id="23571" name="Text Box 15"/>
              <p:cNvSpPr txBox="1">
                <a:spLocks noChangeArrowheads="1"/>
              </p:cNvSpPr>
              <p:nvPr/>
            </p:nvSpPr>
            <p:spPr bwMode="auto">
              <a:xfrm>
                <a:off x="1152" y="3120"/>
                <a:ext cx="32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Όνομα-Ηθοποιού</a:t>
                </a:r>
                <a:r>
                  <a:rPr lang="el-GR" sz="2000">
                    <a:latin typeface="Times New Roman" pitchFamily="18" charset="0"/>
                  </a:rPr>
                  <a:t>    </a:t>
                </a: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  </a:t>
                </a:r>
                <a:r>
                  <a:rPr lang="el-GR" sz="2000" u="sng">
                    <a:latin typeface="Times New Roman" pitchFamily="18" charset="0"/>
                  </a:rPr>
                  <a:t> Έτος</a:t>
                </a:r>
                <a:endParaRPr lang="el-GR" sz="2000">
                  <a:latin typeface="Times New Roman" pitchFamily="18" charset="0"/>
                </a:endParaRPr>
              </a:p>
            </p:txBody>
          </p:sp>
          <p:sp>
            <p:nvSpPr>
              <p:cNvPr id="23572" name="Rectangle 16"/>
              <p:cNvSpPr>
                <a:spLocks noChangeArrowheads="1"/>
              </p:cNvSpPr>
              <p:nvPr/>
            </p:nvSpPr>
            <p:spPr bwMode="auto">
              <a:xfrm>
                <a:off x="1056" y="3082"/>
                <a:ext cx="249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" name="Line 17"/>
              <p:cNvSpPr>
                <a:spLocks noChangeShapeType="1"/>
              </p:cNvSpPr>
              <p:nvPr/>
            </p:nvSpPr>
            <p:spPr bwMode="auto">
              <a:xfrm>
                <a:off x="3072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" name="Line 18"/>
              <p:cNvSpPr>
                <a:spLocks noChangeShapeType="1"/>
              </p:cNvSpPr>
              <p:nvPr/>
            </p:nvSpPr>
            <p:spPr bwMode="auto">
              <a:xfrm>
                <a:off x="2400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5" name="Line 19"/>
            <p:cNvSpPr>
              <a:spLocks noChangeShapeType="1"/>
            </p:cNvSpPr>
            <p:nvPr/>
          </p:nvSpPr>
          <p:spPr bwMode="auto">
            <a:xfrm flipV="1">
              <a:off x="2928" y="312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20"/>
            <p:cNvSpPr>
              <a:spLocks noChangeShapeType="1"/>
            </p:cNvSpPr>
            <p:nvPr/>
          </p:nvSpPr>
          <p:spPr bwMode="auto">
            <a:xfrm flipH="1">
              <a:off x="1536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21"/>
            <p:cNvSpPr>
              <a:spLocks noChangeShapeType="1"/>
            </p:cNvSpPr>
            <p:nvPr/>
          </p:nvSpPr>
          <p:spPr bwMode="auto">
            <a:xfrm flipV="1">
              <a:off x="153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22"/>
            <p:cNvSpPr>
              <a:spLocks noChangeShapeType="1"/>
            </p:cNvSpPr>
            <p:nvPr/>
          </p:nvSpPr>
          <p:spPr bwMode="auto">
            <a:xfrm>
              <a:off x="3356" y="2948"/>
              <a:ext cx="0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23"/>
            <p:cNvSpPr>
              <a:spLocks noChangeShapeType="1"/>
            </p:cNvSpPr>
            <p:nvPr/>
          </p:nvSpPr>
          <p:spPr bwMode="auto">
            <a:xfrm>
              <a:off x="1945" y="2948"/>
              <a:ext cx="1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24"/>
            <p:cNvSpPr>
              <a:spLocks noChangeShapeType="1"/>
            </p:cNvSpPr>
            <p:nvPr/>
          </p:nvSpPr>
          <p:spPr bwMode="auto">
            <a:xfrm>
              <a:off x="1945" y="2832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516688" y="55165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r>
              <a:rPr lang="en-US" sz="1800" baseline="-25000"/>
              <a:t>1</a:t>
            </a:r>
            <a:endParaRPr lang="el-GR" sz="1800" baseline="-25000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184900" y="4533106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2</a:t>
            </a:r>
            <a:endParaRPr lang="el-GR" sz="1800" baseline="-25000" dirty="0"/>
          </a:p>
        </p:txBody>
      </p:sp>
      <p:sp>
        <p:nvSpPr>
          <p:cNvPr id="3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21915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3C5C4-C2A1-4624-980B-B00EF00A1461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55600" y="1460501"/>
            <a:ext cx="83439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/>
              <a:t>Έστω δύο σχήματα σχέσεων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l-GR" sz="2400" i="1" dirty="0" smtClean="0"/>
              <a:t>(</a:t>
            </a:r>
            <a:r>
              <a:rPr lang="en-US" sz="2400" i="1" dirty="0" smtClean="0"/>
              <a:t>X</a:t>
            </a:r>
            <a:r>
              <a:rPr lang="el-GR" sz="2400" i="1" dirty="0" smtClean="0"/>
              <a:t>)</a:t>
            </a:r>
            <a:r>
              <a:rPr lang="el-GR" sz="2400" dirty="0" smtClean="0"/>
              <a:t> και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l-GR" sz="2400" i="1" dirty="0" smtClean="0"/>
              <a:t>(</a:t>
            </a:r>
            <a:r>
              <a:rPr lang="en-US" sz="2400" i="1" dirty="0" smtClean="0"/>
              <a:t>Y</a:t>
            </a:r>
            <a:r>
              <a:rPr lang="el-GR" sz="2400" i="1" dirty="0" smtClean="0"/>
              <a:t>)</a:t>
            </a:r>
            <a:r>
              <a:rPr lang="el-GR" sz="2400" i="1" baseline="-25000" dirty="0" smtClean="0"/>
              <a:t>,  </a:t>
            </a:r>
            <a:r>
              <a:rPr lang="el-GR" sz="2400" dirty="0" smtClean="0"/>
              <a:t>ένα σύνολο</a:t>
            </a:r>
            <a:r>
              <a:rPr lang="en-US" sz="2400" dirty="0" smtClean="0"/>
              <a:t> </a:t>
            </a:r>
            <a:r>
              <a:rPr lang="el-GR" sz="2400" dirty="0" smtClean="0"/>
              <a:t>γνωρισμάτων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είναι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ξένο κλειδί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που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αναφέρεται</a:t>
            </a:r>
            <a:r>
              <a:rPr lang="el-GR" sz="2400" dirty="0" smtClean="0"/>
              <a:t> στην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αν </a:t>
            </a:r>
          </a:p>
          <a:p>
            <a:pPr marL="457200" indent="-457200" algn="just">
              <a:buAutoNum type="arabicParenBoth"/>
            </a:pPr>
            <a:r>
              <a:rPr lang="el-GR" sz="2400" dirty="0" smtClean="0"/>
              <a:t>το σύνολο </a:t>
            </a:r>
            <a:r>
              <a:rPr lang="en-US" sz="2400" i="1" dirty="0" smtClean="0"/>
              <a:t>F</a:t>
            </a:r>
            <a:r>
              <a:rPr lang="el-GR" sz="2400" dirty="0" smtClean="0"/>
              <a:t> αποτελείται από το ίδιο πλήθος και με το ίδιο πεδίο ορισμού </a:t>
            </a:r>
            <a:r>
              <a:rPr lang="el-GR" sz="2400" dirty="0" err="1" smtClean="0"/>
              <a:t>γνωρισμάτα</a:t>
            </a:r>
            <a:r>
              <a:rPr lang="el-GR" sz="2400" dirty="0" smtClean="0"/>
              <a:t> </a:t>
            </a:r>
            <a:r>
              <a:rPr lang="el-GR" sz="2400" dirty="0" smtClean="0"/>
              <a:t>όπως και το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πρωτεύον κλειδί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</a:p>
          <a:p>
            <a:pPr marL="457200" indent="-457200" algn="just">
              <a:buAutoNum type="arabicParenBoth"/>
            </a:pPr>
            <a:r>
              <a:rPr lang="el-GR" sz="2400" i="1" dirty="0" smtClean="0"/>
              <a:t>σε οποιοδήποτε στιγμιότυπο</a:t>
            </a:r>
            <a:r>
              <a:rPr lang="el-GR" sz="2400" dirty="0" smtClean="0"/>
              <a:t>, για μια πλειάδα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i="1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ισχύει ότι 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(α) όλα τα γνωρίσματα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dirty="0" smtClean="0"/>
              <a:t> έχουν την τιμή </a:t>
            </a:r>
            <a:r>
              <a:rPr lang="en-US" sz="2400" dirty="0" smtClean="0"/>
              <a:t>null </a:t>
            </a:r>
            <a:r>
              <a:rPr lang="el-GR" sz="2400" dirty="0" smtClean="0"/>
              <a:t>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(β) στο ίδιο στιγμιότυπο, υπάρχει μια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</a:t>
            </a:r>
            <a:r>
              <a:rPr lang="el-GR" sz="2400" dirty="0" smtClean="0"/>
              <a:t>τέτοια ώστε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[F]</a:t>
            </a:r>
            <a:r>
              <a:rPr lang="en-US" sz="2400" dirty="0" smtClean="0"/>
              <a:t> =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[</a:t>
            </a:r>
            <a:r>
              <a:rPr lang="el-GR" sz="2400" i="1" dirty="0" smtClean="0"/>
              <a:t>Κ</a:t>
            </a:r>
            <a:r>
              <a:rPr lang="en-US" sz="2400" i="1" dirty="0" smtClean="0"/>
              <a:t>].</a:t>
            </a:r>
            <a:r>
              <a:rPr lang="en-US" sz="2400" dirty="0" smtClean="0"/>
              <a:t> </a:t>
            </a:r>
          </a:p>
          <a:p>
            <a:pPr marL="457200" indent="-457200" algn="just"/>
            <a:r>
              <a:rPr lang="el-GR" sz="2400" dirty="0" smtClean="0"/>
              <a:t>Λέμε ότι η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αναφέρεται στην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 algn="just"/>
            <a:r>
              <a:rPr lang="en-US" sz="2400" dirty="0" smtClean="0"/>
              <a:t>H</a:t>
            </a:r>
            <a:r>
              <a:rPr lang="en-US" sz="2400" i="1" dirty="0" smtClean="0"/>
              <a:t> 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l-GR" sz="2400" dirty="0" smtClean="0"/>
              <a:t>καλείται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αναφερόμενη</a:t>
            </a:r>
            <a:r>
              <a:rPr lang="el-GR" sz="2400" i="1" dirty="0" smtClean="0"/>
              <a:t> </a:t>
            </a:r>
            <a:r>
              <a:rPr lang="el-GR" sz="2400" dirty="0" smtClean="0"/>
              <a:t>σχέση και η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αναφέρουσα</a:t>
            </a:r>
            <a:r>
              <a:rPr lang="el-GR" sz="2400" dirty="0" smtClean="0"/>
              <a:t> σχέση.</a:t>
            </a:r>
            <a:endParaRPr lang="el-GR" sz="2400" dirty="0"/>
          </a:p>
        </p:txBody>
      </p:sp>
      <p:sp>
        <p:nvSpPr>
          <p:cNvPr id="30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19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9887D-0877-46F9-B489-366828E922AC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03201" y="1790402"/>
            <a:ext cx="8623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Συνήθως προκύπτουν από συσχετίσεις μεταξύ οντοτήτων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03201" y="2744508"/>
            <a:ext cx="87756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 ξένο κλειδί μπορεί να αναφέρεται στη δική του σχέση (συνήθως, προκύπτει από αναδρομική συσχέτιση)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76262" y="4400271"/>
            <a:ext cx="186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6325" y="4973638"/>
            <a:ext cx="7353300" cy="952500"/>
            <a:chOff x="678" y="2833"/>
            <a:chExt cx="4632" cy="600"/>
          </a:xfrm>
        </p:grpSpPr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894" y="3183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</a:t>
              </a:r>
              <a:r>
                <a:rPr lang="el-GR" sz="2000">
                  <a:latin typeface="Times New Roman" pitchFamily="18" charset="0"/>
                </a:rPr>
                <a:t>      Διεύθυνση       Έτος-Γέννησης       Σύζυγος-Ηθοποιού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678" y="3183"/>
              <a:ext cx="4489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>
              <a:off x="1536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0"/>
            <p:cNvSpPr>
              <a:spLocks noChangeShapeType="1"/>
            </p:cNvSpPr>
            <p:nvPr/>
          </p:nvSpPr>
          <p:spPr bwMode="auto">
            <a:xfrm>
              <a:off x="2400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3792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4512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>
              <a:off x="1134" y="2833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1134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18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C4C34-968A-4C25-996D-0449C0DA72EA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06400" y="2044700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b="1" dirty="0">
                <a:latin typeface="Calibri" pitchFamily="34" charset="0"/>
                <a:cs typeface="Calibri" pitchFamily="34" charset="0"/>
              </a:rPr>
              <a:t>Παραδείγματα: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μισθός ενός εργαζομένου δεν μπορεί να υπερβαίνει το μισθό του προϊσταμένου του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μέγιστος αριθμός ωρών που ένας εργαζόμενος μπορεί να απασχοληθεί σε όλα τα έργα ανά εβδομάδα είναι 56.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Σημασιολογικής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8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9D2B6-93BB-4155-92AD-4BDA8740BC63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79400" y="1930400"/>
            <a:ext cx="8521699" cy="39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Πεδίου Ορισμού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κάθε γνωρίσματος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μία </a:t>
            </a:r>
            <a:r>
              <a:rPr lang="el-GR" sz="2400" i="1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ατομική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από το πεδίο ορισμού αυτού του γνωρίσματος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Κλειδιού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Ακεραιότητας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Οντοτήτων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 μπορεί η τιμή του πρωτεύοντος κλειδιού να είναι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Αναφορικής Ακεραιότητας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Σημασιολογικής Ακεραιότητας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integrity constraints)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5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608BF-6154-4567-94C6-51DDC903F4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68312" y="1247428"/>
            <a:ext cx="8070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σχεσιακό σχήμα βάσης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δεδομένων είναι ένα σύνολο από σχήματα σχέσεων Σ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ένα σύνολο από περιορισμούς ακεραιότητας.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63550" y="2469814"/>
            <a:ext cx="82184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 μιας σχεσιακής βάσης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ΒΔ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στιγμιότυπα σχέσεων (σχέσεις) ΒΔ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ώστε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στιγμιότυπο του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που ικανοποιεί τους περιορισμούς ορθότητας (πεδίου ορισμού, κλειδιού, ακεραιότητας οντοτήτων, και αναφορικής ακεραιότητας)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6375" y="5084763"/>
            <a:ext cx="6192838" cy="830997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Προσοχή: οι περιορισμοί ακεραιότητας πρέπει να ισχύουν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7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εφαρμογές θα κτιστούν πάνω στα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Εννοιολογικός Σχεδιασμός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</a:t>
            </a:r>
            <a:r>
              <a:rPr lang="el-GR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αποθηκευτούν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στη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είδους πληροφορία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ακεραιότητας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8315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31800" y="3683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μιας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08000" y="2616200"/>
          <a:ext cx="8045450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Visio" r:id="rId4" imgW="5701918" imgH="1625960" progId="Visio.Drawing.11">
                  <p:embed/>
                </p:oleObj>
              </mc:Choice>
              <mc:Fallback>
                <p:oleObj name="Visio" r:id="rId4" imgW="5701918" imgH="1625960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16200"/>
                        <a:ext cx="8045450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6900" y="1638301"/>
            <a:ext cx="704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ΠΡΟΣΟΧΗ - το παρακάτω σχήμα για ταινίες είναι διαφορετικό από αυτό στις προηγούμενες διαφάνειες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του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449577" y="1447800"/>
          <a:ext cx="8345069" cy="389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3" name="Visio" r:id="rId4" imgW="6691304" imgH="3071438" progId="Visio.Drawing.11">
                  <p:embed/>
                </p:oleObj>
              </mc:Choice>
              <mc:Fallback>
                <p:oleObj name="Visio" r:id="rId4" imgW="6691304" imgH="3071438" progId="Visio.Drawing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77" y="1447800"/>
                        <a:ext cx="8345069" cy="3898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ποιες εφαρμογές θα κτιστούν πάνω στα δεδομένα 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Εννοιολογικός Σχεδιασμός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αποθηκευτούν  στη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είδους πληροφορία (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ακεραιότητας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78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5B4AC-3B5B-46A1-8484-404269A75F6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23863" y="142399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Λογικός Σχεδιασμός (ή Απεικόνιση των Μοντέλων Δεδομένων)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(logical design)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ΣΔΒΔ για την υλοποίηση του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Μετατροπή του εννοιολογικού σχεδιασμού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σχήμα στο μοντέλο δεδομένων του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επιλεγμένου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sz="18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943100" y="3672824"/>
            <a:ext cx="52578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χρήση </a:t>
            </a:r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Σχεσιακού Μοντέλου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πίνακες)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60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300" y="4762909"/>
            <a:ext cx="80645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Κανονικοποίηση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π.χ., έλεγχοι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πλεονασμού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Βελτίωση Σχήματος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(Schema Refinement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653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alt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Ευαγγελία </a:t>
            </a:r>
            <a:r>
              <a:rPr lang="el-GR" altLang="en-US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Πιτουρά</a:t>
            </a:r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F57D58-AA1E-4E9C-866D-B9D7CCD78796}" type="slidenum">
              <a:rPr lang="el-GR" alt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hangingPunct="1"/>
              <a:t>6</a:t>
            </a:fld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Σχήμα της Βάσης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371600" y="2162175"/>
            <a:ext cx="67818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Μοντέλο : (1) δομικά </a:t>
            </a: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στοιχεία </a:t>
            </a: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		   (2) περιορισμοί ακεραιότητας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90525" y="4100938"/>
            <a:ext cx="835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Στιγμιότυπο της Βάσης (κατάσταση ή σύνολο εμφανίσεων ή σύνολο </a:t>
            </a:r>
            <a:r>
              <a:rPr lang="el-GR" altLang="en-US" sz="24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στιγμιοτύπων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352800" y="1676400"/>
            <a:ext cx="23876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Πρόθεση </a:t>
            </a:r>
            <a:r>
              <a:rPr lang="en-US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(intension)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5537200" y="3653263"/>
            <a:ext cx="2781300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solidFill>
                  <a:schemeClr val="tx2">
                    <a:lumMod val="50000"/>
                  </a:schemeClr>
                </a:solidFill>
                <a:latin typeface="+mn-lt"/>
              </a:rPr>
              <a:t>Ανάπτυξη (extension)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1725613" y="4970035"/>
            <a:ext cx="510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(αρχική κατάσταση, έγκυρη κατάσταση)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και Στιγμιότυπο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5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3" grpId="0"/>
      <p:bldP spid="83974" grpId="0"/>
      <p:bldP spid="83975" grpId="0" animBg="1"/>
      <p:bldP spid="83976" grpId="0" animBg="1"/>
      <p:bldP spid="839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F5973-94F6-420A-825D-974F0CB198D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785813" y="2098675"/>
            <a:ext cx="7088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romanUcPeriod"/>
            </a:pPr>
            <a:r>
              <a:rPr lang="el-GR" sz="3200" dirty="0"/>
              <a:t> </a:t>
            </a: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Το Σχεσιακό Μοντέλο</a:t>
            </a:r>
            <a:endParaRPr lang="el-GR" sz="3200" dirty="0">
              <a:solidFill>
                <a:schemeClr val="tx2">
                  <a:lumMod val="75000"/>
                </a:schemeClr>
              </a:solidFill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Μετατροπή/αντιστοιχία Σχήματος Ο/Σ σε Σχεσιακό Σχήμα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439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Τι θα δούμε σήμερα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01EA4-0516-44B5-973C-BD1132750C4A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31826" y="1783040"/>
            <a:ext cx="7827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σχέσης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80262" y="2817237"/>
            <a:ext cx="75596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 - Τ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AINIA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(τίτλος, χρόνος, διάρκεια, είδος)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504888" y="5409413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Βαθμός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το πλήθος των γνωρισμάτων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980262" y="1321375"/>
            <a:ext cx="745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Βασικό δομικό στοιχείο είναι οι «πίνακες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»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ή «σχέσεις»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88" y="889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2757017" y="5117799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l-GR" sz="2000" b="1" dirty="0"/>
          </a:p>
        </p:txBody>
      </p:sp>
      <p:sp>
        <p:nvSpPr>
          <p:cNvPr id="101" name="Text Box 97"/>
          <p:cNvSpPr txBox="1">
            <a:spLocks noChangeArrowheads="1"/>
          </p:cNvSpPr>
          <p:nvPr/>
        </p:nvSpPr>
        <p:spPr bwMode="auto">
          <a:xfrm>
            <a:off x="812007" y="4046236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4402783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2971000" y="4421597"/>
            <a:ext cx="178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Τίτλος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4141851" y="4459697"/>
            <a:ext cx="7774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Χρόνος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367026" y="4487669"/>
            <a:ext cx="972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Δ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ιάρκεια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 rot="10800000" flipV="1">
            <a:off x="6629400" y="4475270"/>
            <a:ext cx="715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Είδος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7" name="Line 92"/>
          <p:cNvSpPr>
            <a:spLocks noChangeShapeType="1"/>
          </p:cNvSpPr>
          <p:nvPr/>
        </p:nvSpPr>
        <p:spPr bwMode="auto">
          <a:xfrm flipH="1">
            <a:off x="3695388" y="3798987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>
            <a:off x="4819337" y="3798988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>
            <a:off x="5759139" y="3798987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98"/>
          <p:cNvSpPr>
            <a:spLocks noChangeShapeType="1"/>
          </p:cNvSpPr>
          <p:nvPr/>
        </p:nvSpPr>
        <p:spPr bwMode="auto">
          <a:xfrm>
            <a:off x="5501168" y="3798988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8" name="Text Box 91"/>
          <p:cNvSpPr txBox="1">
            <a:spLocks noChangeArrowheads="1"/>
          </p:cNvSpPr>
          <p:nvPr/>
        </p:nvSpPr>
        <p:spPr bwMode="auto">
          <a:xfrm>
            <a:off x="3697770" y="3409284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688492" y="4306277"/>
            <a:ext cx="4822093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3829538" y="4321908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504866" y="4340665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190877" y="4321908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533400" y="1016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απλός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τρόπος αναπαράστασης δεδομένων: ένας δυσδιάστατος πίνακας που λέγεται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2255838" y="27836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086226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09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5100638" y="27836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636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2247901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4086226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15"/>
          <p:cNvSpPr>
            <a:spLocks noChangeArrowheads="1"/>
          </p:cNvSpPr>
          <p:nvPr/>
        </p:nvSpPr>
        <p:spPr bwMode="auto">
          <a:xfrm>
            <a:off x="509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16"/>
          <p:cNvSpPr>
            <a:spLocks noChangeArrowheads="1"/>
          </p:cNvSpPr>
          <p:nvPr/>
        </p:nvSpPr>
        <p:spPr bwMode="auto">
          <a:xfrm>
            <a:off x="636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7"/>
          <p:cNvSpPr>
            <a:spLocks noChangeArrowheads="1"/>
          </p:cNvSpPr>
          <p:nvPr/>
        </p:nvSpPr>
        <p:spPr bwMode="auto">
          <a:xfrm>
            <a:off x="7800976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2247901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9"/>
          <p:cNvSpPr>
            <a:spLocks noChangeArrowheads="1"/>
          </p:cNvSpPr>
          <p:nvPr/>
        </p:nvSpPr>
        <p:spPr bwMode="auto">
          <a:xfrm>
            <a:off x="2255838" y="31900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0"/>
          <p:cNvSpPr>
            <a:spLocks noChangeArrowheads="1"/>
          </p:cNvSpPr>
          <p:nvPr/>
        </p:nvSpPr>
        <p:spPr bwMode="auto">
          <a:xfrm>
            <a:off x="4086226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1"/>
          <p:cNvSpPr>
            <a:spLocks noChangeArrowheads="1"/>
          </p:cNvSpPr>
          <p:nvPr/>
        </p:nvSpPr>
        <p:spPr bwMode="auto">
          <a:xfrm>
            <a:off x="4095751" y="31900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509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23"/>
          <p:cNvSpPr>
            <a:spLocks noChangeArrowheads="1"/>
          </p:cNvSpPr>
          <p:nvPr/>
        </p:nvSpPr>
        <p:spPr bwMode="auto">
          <a:xfrm>
            <a:off x="5100638" y="31900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636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25"/>
          <p:cNvSpPr>
            <a:spLocks noChangeArrowheads="1"/>
          </p:cNvSpPr>
          <p:nvPr/>
        </p:nvSpPr>
        <p:spPr bwMode="auto">
          <a:xfrm>
            <a:off x="6370638" y="31900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6"/>
          <p:cNvSpPr>
            <a:spLocks noChangeArrowheads="1"/>
          </p:cNvSpPr>
          <p:nvPr/>
        </p:nvSpPr>
        <p:spPr bwMode="auto">
          <a:xfrm>
            <a:off x="7800976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2247901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28"/>
          <p:cNvSpPr>
            <a:spLocks noChangeArrowheads="1"/>
          </p:cNvSpPr>
          <p:nvPr/>
        </p:nvSpPr>
        <p:spPr bwMode="auto">
          <a:xfrm>
            <a:off x="4086226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29"/>
          <p:cNvSpPr>
            <a:spLocks noChangeArrowheads="1"/>
          </p:cNvSpPr>
          <p:nvPr/>
        </p:nvSpPr>
        <p:spPr bwMode="auto">
          <a:xfrm>
            <a:off x="509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636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1"/>
          <p:cNvSpPr>
            <a:spLocks noChangeArrowheads="1"/>
          </p:cNvSpPr>
          <p:nvPr/>
        </p:nvSpPr>
        <p:spPr bwMode="auto">
          <a:xfrm>
            <a:off x="7800976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32"/>
          <p:cNvSpPr>
            <a:spLocks noChangeArrowheads="1"/>
          </p:cNvSpPr>
          <p:nvPr/>
        </p:nvSpPr>
        <p:spPr bwMode="auto">
          <a:xfrm>
            <a:off x="2247901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2255838" y="36472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34"/>
          <p:cNvSpPr>
            <a:spLocks noChangeArrowheads="1"/>
          </p:cNvSpPr>
          <p:nvPr/>
        </p:nvSpPr>
        <p:spPr bwMode="auto">
          <a:xfrm>
            <a:off x="4086226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35"/>
          <p:cNvSpPr>
            <a:spLocks noChangeArrowheads="1"/>
          </p:cNvSpPr>
          <p:nvPr/>
        </p:nvSpPr>
        <p:spPr bwMode="auto">
          <a:xfrm>
            <a:off x="4095751" y="36472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509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5100638" y="36472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636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39"/>
          <p:cNvSpPr>
            <a:spLocks noChangeArrowheads="1"/>
          </p:cNvSpPr>
          <p:nvPr/>
        </p:nvSpPr>
        <p:spPr bwMode="auto">
          <a:xfrm>
            <a:off x="6370638" y="36472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7800976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41"/>
          <p:cNvSpPr>
            <a:spLocks noChangeArrowheads="1"/>
          </p:cNvSpPr>
          <p:nvPr/>
        </p:nvSpPr>
        <p:spPr bwMode="auto">
          <a:xfrm>
            <a:off x="2247901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42"/>
          <p:cNvSpPr>
            <a:spLocks noChangeArrowheads="1"/>
          </p:cNvSpPr>
          <p:nvPr/>
        </p:nvSpPr>
        <p:spPr bwMode="auto">
          <a:xfrm>
            <a:off x="4086226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43"/>
          <p:cNvSpPr>
            <a:spLocks noChangeArrowheads="1"/>
          </p:cNvSpPr>
          <p:nvPr/>
        </p:nvSpPr>
        <p:spPr bwMode="auto">
          <a:xfrm>
            <a:off x="509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44"/>
          <p:cNvSpPr>
            <a:spLocks noChangeArrowheads="1"/>
          </p:cNvSpPr>
          <p:nvPr/>
        </p:nvSpPr>
        <p:spPr bwMode="auto">
          <a:xfrm>
            <a:off x="636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45"/>
          <p:cNvSpPr>
            <a:spLocks noChangeArrowheads="1"/>
          </p:cNvSpPr>
          <p:nvPr/>
        </p:nvSpPr>
        <p:spPr bwMode="auto">
          <a:xfrm>
            <a:off x="7800976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320926" y="2783622"/>
            <a:ext cx="5480050" cy="1654175"/>
            <a:chOff x="968" y="2348"/>
            <a:chExt cx="3452" cy="1042"/>
          </a:xfrm>
        </p:grpSpPr>
        <p:sp>
          <p:nvSpPr>
            <p:cNvPr id="9300" name="Rectangle 47"/>
            <p:cNvSpPr>
              <a:spLocks noChangeArrowheads="1"/>
            </p:cNvSpPr>
            <p:nvPr/>
          </p:nvSpPr>
          <p:spPr bwMode="auto">
            <a:xfrm>
              <a:off x="2086" y="2348"/>
              <a:ext cx="627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68" y="2348"/>
              <a:ext cx="3452" cy="1042"/>
              <a:chOff x="968" y="2348"/>
              <a:chExt cx="3452" cy="1042"/>
            </a:xfrm>
          </p:grpSpPr>
          <p:sp>
            <p:nvSpPr>
              <p:cNvPr id="9302" name="Rectangle 49"/>
              <p:cNvSpPr>
                <a:spLocks noChangeArrowheads="1"/>
              </p:cNvSpPr>
              <p:nvPr/>
            </p:nvSpPr>
            <p:spPr bwMode="auto">
              <a:xfrm>
                <a:off x="968" y="2354"/>
                <a:ext cx="112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Τίτλος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3" name="Rectangle 50"/>
              <p:cNvSpPr>
                <a:spLocks noChangeArrowheads="1"/>
              </p:cNvSpPr>
              <p:nvPr/>
            </p:nvSpPr>
            <p:spPr bwMode="auto">
              <a:xfrm>
                <a:off x="2126" y="2354"/>
                <a:ext cx="4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Χρόνος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4" name="Rectangle 51"/>
              <p:cNvSpPr>
                <a:spLocks noChangeArrowheads="1"/>
              </p:cNvSpPr>
              <p:nvPr/>
            </p:nvSpPr>
            <p:spPr bwMode="auto">
              <a:xfrm>
                <a:off x="2759" y="2354"/>
                <a:ext cx="61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Διάρκεια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5" name="Rectangle 52"/>
              <p:cNvSpPr>
                <a:spLocks noChangeArrowheads="1"/>
              </p:cNvSpPr>
              <p:nvPr/>
            </p:nvSpPr>
            <p:spPr bwMode="auto">
              <a:xfrm>
                <a:off x="3559" y="2354"/>
                <a:ext cx="36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Είδος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6" name="Rectangle 53"/>
              <p:cNvSpPr>
                <a:spLocks noChangeArrowheads="1"/>
              </p:cNvSpPr>
              <p:nvPr/>
            </p:nvSpPr>
            <p:spPr bwMode="auto">
              <a:xfrm>
                <a:off x="3519" y="2348"/>
                <a:ext cx="901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Rectangle 54"/>
              <p:cNvSpPr>
                <a:spLocks noChangeArrowheads="1"/>
              </p:cNvSpPr>
              <p:nvPr/>
            </p:nvSpPr>
            <p:spPr bwMode="auto">
              <a:xfrm>
                <a:off x="968" y="2610"/>
                <a:ext cx="63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Star Wars</a:t>
                </a:r>
                <a:endParaRPr lang="el-GR" sz="2000" b="1"/>
              </a:p>
            </p:txBody>
          </p:sp>
          <p:sp>
            <p:nvSpPr>
              <p:cNvPr id="9308" name="Rectangle 55"/>
              <p:cNvSpPr>
                <a:spLocks noChangeArrowheads="1"/>
              </p:cNvSpPr>
              <p:nvPr/>
            </p:nvSpPr>
            <p:spPr bwMode="auto">
              <a:xfrm>
                <a:off x="2126" y="2610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1997</a:t>
                </a:r>
                <a:endParaRPr lang="el-GR" sz="2000" b="1"/>
              </a:p>
            </p:txBody>
          </p:sp>
          <p:sp>
            <p:nvSpPr>
              <p:cNvPr id="9309" name="Rectangle 56"/>
              <p:cNvSpPr>
                <a:spLocks noChangeArrowheads="1"/>
              </p:cNvSpPr>
              <p:nvPr/>
            </p:nvSpPr>
            <p:spPr bwMode="auto">
              <a:xfrm>
                <a:off x="2759" y="2610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124</a:t>
                </a:r>
                <a:endParaRPr lang="el-GR" sz="2000" b="1"/>
              </a:p>
            </p:txBody>
          </p:sp>
          <p:sp>
            <p:nvSpPr>
              <p:cNvPr id="9310" name="Rectangle 57"/>
              <p:cNvSpPr>
                <a:spLocks noChangeArrowheads="1"/>
              </p:cNvSpPr>
              <p:nvPr/>
            </p:nvSpPr>
            <p:spPr bwMode="auto">
              <a:xfrm>
                <a:off x="3559" y="2610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1" name="Rectangle 58"/>
              <p:cNvSpPr>
                <a:spLocks noChangeArrowheads="1"/>
              </p:cNvSpPr>
              <p:nvPr/>
            </p:nvSpPr>
            <p:spPr bwMode="auto">
              <a:xfrm>
                <a:off x="968" y="2898"/>
                <a:ext cx="88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Mighty Ducks</a:t>
                </a:r>
                <a:endParaRPr lang="el-GR" sz="2000" b="1"/>
              </a:p>
            </p:txBody>
          </p:sp>
          <p:sp>
            <p:nvSpPr>
              <p:cNvPr id="9312" name="Rectangle 59"/>
              <p:cNvSpPr>
                <a:spLocks noChangeArrowheads="1"/>
              </p:cNvSpPr>
              <p:nvPr/>
            </p:nvSpPr>
            <p:spPr bwMode="auto">
              <a:xfrm>
                <a:off x="2126" y="2898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1991</a:t>
                </a:r>
                <a:endParaRPr lang="el-GR" sz="2000" b="1"/>
              </a:p>
            </p:txBody>
          </p:sp>
          <p:sp>
            <p:nvSpPr>
              <p:cNvPr id="9313" name="Rectangle 60"/>
              <p:cNvSpPr>
                <a:spLocks noChangeArrowheads="1"/>
              </p:cNvSpPr>
              <p:nvPr/>
            </p:nvSpPr>
            <p:spPr bwMode="auto">
              <a:xfrm>
                <a:off x="2759" y="2898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104</a:t>
                </a:r>
                <a:endParaRPr lang="el-GR" sz="2000" b="1"/>
              </a:p>
            </p:txBody>
          </p:sp>
          <p:sp>
            <p:nvSpPr>
              <p:cNvPr id="9314" name="Rectangle 61"/>
              <p:cNvSpPr>
                <a:spLocks noChangeArrowheads="1"/>
              </p:cNvSpPr>
              <p:nvPr/>
            </p:nvSpPr>
            <p:spPr bwMode="auto">
              <a:xfrm>
                <a:off x="3559" y="2898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5" name="Rectangle 62"/>
              <p:cNvSpPr>
                <a:spLocks noChangeArrowheads="1"/>
              </p:cNvSpPr>
              <p:nvPr/>
            </p:nvSpPr>
            <p:spPr bwMode="auto">
              <a:xfrm>
                <a:off x="968" y="3196"/>
                <a:ext cx="9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Wayne’s World</a:t>
                </a:r>
                <a:endParaRPr lang="el-GR" sz="2000" b="1"/>
              </a:p>
            </p:txBody>
          </p:sp>
          <p:sp>
            <p:nvSpPr>
              <p:cNvPr id="9316" name="Rectangle 63"/>
              <p:cNvSpPr>
                <a:spLocks noChangeArrowheads="1"/>
              </p:cNvSpPr>
              <p:nvPr/>
            </p:nvSpPr>
            <p:spPr bwMode="auto">
              <a:xfrm>
                <a:off x="2126" y="3196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1992</a:t>
                </a:r>
                <a:endParaRPr lang="el-GR" sz="2000" b="1"/>
              </a:p>
            </p:txBody>
          </p:sp>
          <p:sp>
            <p:nvSpPr>
              <p:cNvPr id="9317" name="Rectangle 64"/>
              <p:cNvSpPr>
                <a:spLocks noChangeArrowheads="1"/>
              </p:cNvSpPr>
              <p:nvPr/>
            </p:nvSpPr>
            <p:spPr bwMode="auto">
              <a:xfrm>
                <a:off x="2759" y="3196"/>
                <a:ext cx="16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95</a:t>
                </a:r>
                <a:endParaRPr lang="el-GR" sz="2000" b="1"/>
              </a:p>
            </p:txBody>
          </p:sp>
          <p:sp>
            <p:nvSpPr>
              <p:cNvPr id="9318" name="Rectangle 65"/>
              <p:cNvSpPr>
                <a:spLocks noChangeArrowheads="1"/>
              </p:cNvSpPr>
              <p:nvPr/>
            </p:nvSpPr>
            <p:spPr bwMode="auto">
              <a:xfrm>
                <a:off x="3559" y="3196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</p:grpSp>
      </p:grpSp>
      <p:sp>
        <p:nvSpPr>
          <p:cNvPr id="9266" name="Rectangle 66"/>
          <p:cNvSpPr>
            <a:spLocks noChangeArrowheads="1"/>
          </p:cNvSpPr>
          <p:nvPr/>
        </p:nvSpPr>
        <p:spPr bwMode="auto">
          <a:xfrm>
            <a:off x="2247901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67"/>
          <p:cNvSpPr>
            <a:spLocks noChangeArrowheads="1"/>
          </p:cNvSpPr>
          <p:nvPr/>
        </p:nvSpPr>
        <p:spPr bwMode="auto">
          <a:xfrm>
            <a:off x="2255838" y="4118710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68"/>
          <p:cNvSpPr>
            <a:spLocks noChangeArrowheads="1"/>
          </p:cNvSpPr>
          <p:nvPr/>
        </p:nvSpPr>
        <p:spPr bwMode="auto">
          <a:xfrm>
            <a:off x="4086226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69"/>
          <p:cNvSpPr>
            <a:spLocks noChangeArrowheads="1"/>
          </p:cNvSpPr>
          <p:nvPr/>
        </p:nvSpPr>
        <p:spPr bwMode="auto">
          <a:xfrm>
            <a:off x="4095751" y="4118710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0"/>
          <p:cNvSpPr>
            <a:spLocks noChangeArrowheads="1"/>
          </p:cNvSpPr>
          <p:nvPr/>
        </p:nvSpPr>
        <p:spPr bwMode="auto">
          <a:xfrm>
            <a:off x="509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1"/>
          <p:cNvSpPr>
            <a:spLocks noChangeArrowheads="1"/>
          </p:cNvSpPr>
          <p:nvPr/>
        </p:nvSpPr>
        <p:spPr bwMode="auto">
          <a:xfrm>
            <a:off x="5100638" y="4118710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2"/>
          <p:cNvSpPr>
            <a:spLocks noChangeArrowheads="1"/>
          </p:cNvSpPr>
          <p:nvPr/>
        </p:nvSpPr>
        <p:spPr bwMode="auto">
          <a:xfrm>
            <a:off x="636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3" name="Rectangle 73"/>
          <p:cNvSpPr>
            <a:spLocks noChangeArrowheads="1"/>
          </p:cNvSpPr>
          <p:nvPr/>
        </p:nvSpPr>
        <p:spPr bwMode="auto">
          <a:xfrm>
            <a:off x="6370638" y="4118710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4" name="Rectangle 74"/>
          <p:cNvSpPr>
            <a:spLocks noChangeArrowheads="1"/>
          </p:cNvSpPr>
          <p:nvPr/>
        </p:nvSpPr>
        <p:spPr bwMode="auto">
          <a:xfrm>
            <a:off x="7800976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75"/>
          <p:cNvSpPr>
            <a:spLocks noChangeArrowheads="1"/>
          </p:cNvSpPr>
          <p:nvPr/>
        </p:nvSpPr>
        <p:spPr bwMode="auto">
          <a:xfrm>
            <a:off x="2247901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76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77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78"/>
          <p:cNvSpPr>
            <a:spLocks noChangeArrowheads="1"/>
          </p:cNvSpPr>
          <p:nvPr/>
        </p:nvSpPr>
        <p:spPr bwMode="auto">
          <a:xfrm>
            <a:off x="2255838" y="457908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79"/>
          <p:cNvSpPr>
            <a:spLocks noChangeArrowheads="1"/>
          </p:cNvSpPr>
          <p:nvPr/>
        </p:nvSpPr>
        <p:spPr bwMode="auto">
          <a:xfrm>
            <a:off x="4086226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80"/>
          <p:cNvSpPr>
            <a:spLocks noChangeArrowheads="1"/>
          </p:cNvSpPr>
          <p:nvPr/>
        </p:nvSpPr>
        <p:spPr bwMode="auto">
          <a:xfrm>
            <a:off x="4086226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81"/>
          <p:cNvSpPr>
            <a:spLocks noChangeArrowheads="1"/>
          </p:cNvSpPr>
          <p:nvPr/>
        </p:nvSpPr>
        <p:spPr bwMode="auto">
          <a:xfrm>
            <a:off x="4095751" y="457908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82"/>
          <p:cNvSpPr>
            <a:spLocks noChangeArrowheads="1"/>
          </p:cNvSpPr>
          <p:nvPr/>
        </p:nvSpPr>
        <p:spPr bwMode="auto">
          <a:xfrm>
            <a:off x="509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83"/>
          <p:cNvSpPr>
            <a:spLocks noChangeArrowheads="1"/>
          </p:cNvSpPr>
          <p:nvPr/>
        </p:nvSpPr>
        <p:spPr bwMode="auto">
          <a:xfrm>
            <a:off x="509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84"/>
          <p:cNvSpPr>
            <a:spLocks noChangeArrowheads="1"/>
          </p:cNvSpPr>
          <p:nvPr/>
        </p:nvSpPr>
        <p:spPr bwMode="auto">
          <a:xfrm>
            <a:off x="5100638" y="457908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85"/>
          <p:cNvSpPr>
            <a:spLocks noChangeArrowheads="1"/>
          </p:cNvSpPr>
          <p:nvPr/>
        </p:nvSpPr>
        <p:spPr bwMode="auto">
          <a:xfrm>
            <a:off x="636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86"/>
          <p:cNvSpPr>
            <a:spLocks noChangeArrowheads="1"/>
          </p:cNvSpPr>
          <p:nvPr/>
        </p:nvSpPr>
        <p:spPr bwMode="auto">
          <a:xfrm>
            <a:off x="636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87"/>
          <p:cNvSpPr>
            <a:spLocks noChangeArrowheads="1"/>
          </p:cNvSpPr>
          <p:nvPr/>
        </p:nvSpPr>
        <p:spPr bwMode="auto">
          <a:xfrm>
            <a:off x="6370638" y="457908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88"/>
          <p:cNvSpPr>
            <a:spLocks noChangeArrowheads="1"/>
          </p:cNvSpPr>
          <p:nvPr/>
        </p:nvSpPr>
        <p:spPr bwMode="auto">
          <a:xfrm>
            <a:off x="7800976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89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90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Text Box 91"/>
          <p:cNvSpPr txBox="1">
            <a:spLocks noChangeArrowheads="1"/>
          </p:cNvSpPr>
          <p:nvPr/>
        </p:nvSpPr>
        <p:spPr bwMode="auto">
          <a:xfrm>
            <a:off x="3479800" y="1874967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92" name="Line 92"/>
          <p:cNvSpPr>
            <a:spLocks noChangeShapeType="1"/>
          </p:cNvSpPr>
          <p:nvPr/>
        </p:nvSpPr>
        <p:spPr bwMode="auto">
          <a:xfrm flipH="1">
            <a:off x="3294857" y="2271593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Line 93"/>
          <p:cNvSpPr>
            <a:spLocks noChangeShapeType="1"/>
          </p:cNvSpPr>
          <p:nvPr/>
        </p:nvSpPr>
        <p:spPr bwMode="auto">
          <a:xfrm>
            <a:off x="4418806" y="2271594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94"/>
          <p:cNvSpPr>
            <a:spLocks noChangeShapeType="1"/>
          </p:cNvSpPr>
          <p:nvPr/>
        </p:nvSpPr>
        <p:spPr bwMode="auto">
          <a:xfrm>
            <a:off x="5358608" y="2271593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Line 96"/>
          <p:cNvSpPr>
            <a:spLocks noChangeShapeType="1"/>
          </p:cNvSpPr>
          <p:nvPr/>
        </p:nvSpPr>
        <p:spPr bwMode="auto">
          <a:xfrm>
            <a:off x="7800976" y="2793147"/>
            <a:ext cx="0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Text Box 97"/>
          <p:cNvSpPr txBox="1">
            <a:spLocks noChangeArrowheads="1"/>
          </p:cNvSpPr>
          <p:nvPr/>
        </p:nvSpPr>
        <p:spPr bwMode="auto">
          <a:xfrm>
            <a:off x="337344" y="2366595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9298" name="Line 98"/>
          <p:cNvSpPr>
            <a:spLocks noChangeShapeType="1"/>
          </p:cNvSpPr>
          <p:nvPr/>
        </p:nvSpPr>
        <p:spPr bwMode="auto">
          <a:xfrm>
            <a:off x="5100637" y="2271594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Text Box 19"/>
          <p:cNvSpPr txBox="1">
            <a:spLocks noChangeArrowheads="1"/>
          </p:cNvSpPr>
          <p:nvPr/>
        </p:nvSpPr>
        <p:spPr bwMode="auto">
          <a:xfrm>
            <a:off x="228601" y="4665663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Οι γραμμές της σχέσης  (εκτός της επικεφαλίδας) ονομάζονται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0" name="Text Box 18"/>
          <p:cNvSpPr txBox="1">
            <a:spLocks noChangeArrowheads="1"/>
          </p:cNvSpPr>
          <p:nvPr/>
        </p:nvSpPr>
        <p:spPr bwMode="auto">
          <a:xfrm>
            <a:off x="635000" y="5084763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Στιγμιότυπο: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Σύνολο από Πλειάδες</a:t>
            </a:r>
          </a:p>
        </p:txBody>
      </p:sp>
      <p:sp>
        <p:nvSpPr>
          <p:cNvPr id="111" name="Text Box 20"/>
          <p:cNvSpPr txBox="1">
            <a:spLocks noChangeArrowheads="1"/>
          </p:cNvSpPr>
          <p:nvPr/>
        </p:nvSpPr>
        <p:spPr bwMode="auto">
          <a:xfrm>
            <a:off x="560386" y="5588001"/>
            <a:ext cx="80502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/>
              <a:t>Παράδειγμα: </a:t>
            </a:r>
            <a:r>
              <a:rPr lang="en-US" dirty="0" smtClean="0"/>
              <a:t>{</a:t>
            </a:r>
            <a:r>
              <a:rPr lang="el-GR" dirty="0" smtClean="0"/>
              <a:t>(</a:t>
            </a:r>
            <a:r>
              <a:rPr lang="en-US" dirty="0"/>
              <a:t>Star Wars, 1997, 124, </a:t>
            </a:r>
            <a:r>
              <a:rPr lang="el-GR" dirty="0"/>
              <a:t>έγχρωμη</a:t>
            </a:r>
            <a:r>
              <a:rPr lang="el-GR" dirty="0" smtClean="0"/>
              <a:t>)</a:t>
            </a:r>
            <a:r>
              <a:rPr lang="en-US" dirty="0" smtClean="0"/>
              <a:t>, (Mighty Ducks, 1991, 104, </a:t>
            </a:r>
            <a:r>
              <a:rPr lang="el-GR" dirty="0" smtClean="0"/>
              <a:t>έγχρωμη), (</a:t>
            </a:r>
            <a:r>
              <a:rPr lang="en-US" dirty="0"/>
              <a:t>Wayne’s World, 1992, 95, </a:t>
            </a:r>
            <a:r>
              <a:rPr lang="el-GR" dirty="0"/>
              <a:t>έγχρωμη</a:t>
            </a:r>
            <a:r>
              <a:rPr lang="el-GR" dirty="0" smtClean="0"/>
              <a:t>)}</a:t>
            </a:r>
            <a:endParaRPr lang="el-GR" dirty="0"/>
          </a:p>
        </p:txBody>
      </p:sp>
      <p:cxnSp>
        <p:nvCxnSpPr>
          <p:cNvPr id="9" name="Straight Connector 8"/>
          <p:cNvCxnSpPr>
            <a:stCxn id="9275" idx="2"/>
            <a:endCxn id="9287" idx="3"/>
          </p:cNvCxnSpPr>
          <p:nvPr/>
        </p:nvCxnSpPr>
        <p:spPr>
          <a:xfrm>
            <a:off x="2251870" y="4579085"/>
            <a:ext cx="5549106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</TotalTime>
  <Words>1896</Words>
  <Application>Microsoft Office PowerPoint</Application>
  <PresentationFormat>On-screen Show (4:3)</PresentationFormat>
  <Paragraphs>305</Paragraphs>
  <Slides>32</Slides>
  <Notes>32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Symbol</vt:lpstr>
      <vt:lpstr>Times New Roman</vt:lpstr>
      <vt:lpstr>Wingdings</vt:lpstr>
      <vt:lpstr>Office Theme</vt:lpstr>
      <vt:lpstr>Visio</vt:lpstr>
      <vt:lpstr>PowerPoint Presentation</vt:lpstr>
      <vt:lpstr>Μοντελοποίηση</vt:lpstr>
      <vt:lpstr>Βήματα Σχεδιασμού</vt:lpstr>
      <vt:lpstr>Βήματα Σχεδιασμού</vt:lpstr>
      <vt:lpstr>PowerPoint Presentation</vt:lpstr>
      <vt:lpstr>Σχήμα και Στιγμιότυπο </vt:lpstr>
      <vt:lpstr>PowerPoint Presentation</vt:lpstr>
      <vt:lpstr>Σχήμα Σχέσης</vt:lpstr>
      <vt:lpstr>PowerPoint Presentation</vt:lpstr>
      <vt:lpstr>Σχήμα - Στιγμιότυπο</vt:lpstr>
      <vt:lpstr>Πεδίο Ορισμού</vt:lpstr>
      <vt:lpstr>Πλειάδες</vt:lpstr>
      <vt:lpstr>Συμβολισμός</vt:lpstr>
      <vt:lpstr>Σχήμα Σχεσιακής Βάσης Δεδομένων</vt:lpstr>
      <vt:lpstr>Παράδειγμα</vt:lpstr>
      <vt:lpstr>Σχεσιακό Σχήμα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Παράδειγμα</vt:lpstr>
      <vt:lpstr>Περιορισμός Κλειδιού</vt:lpstr>
      <vt:lpstr>Περιορισμός Ακεραιότητας Οντοτήτων</vt:lpstr>
      <vt:lpstr>Περιορισμός Αναφορικής Ακεραιότητας</vt:lpstr>
      <vt:lpstr>Περιορισμός Αναφορικής Ακεραιότητας </vt:lpstr>
      <vt:lpstr>Περιορισμός Αναφορικής Ακεραιότητας</vt:lpstr>
      <vt:lpstr>Περιορισμός Σημασιολογικής Ακεραιότητας</vt:lpstr>
      <vt:lpstr>Περιορισμοί Ακεραιότητας (integrity constraints)</vt:lpstr>
      <vt:lpstr>Σχεσιακό Σχήμα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Bάσεις Δεδομένων</dc:title>
  <dc:creator>Evaggelia Pitoura</dc:creator>
  <cp:lastModifiedBy>pitoura</cp:lastModifiedBy>
  <cp:revision>301</cp:revision>
  <dcterms:created xsi:type="dcterms:W3CDTF">2013-06-13T09:19:30Z</dcterms:created>
  <dcterms:modified xsi:type="dcterms:W3CDTF">2017-10-12T09:14:12Z</dcterms:modified>
</cp:coreProperties>
</file>