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9" r:id="rId1"/>
    <p:sldMasterId id="2147483981" r:id="rId2"/>
  </p:sldMasterIdLst>
  <p:notesMasterIdLst>
    <p:notesMasterId r:id="rId51"/>
  </p:notesMasterIdLst>
  <p:sldIdLst>
    <p:sldId id="505" r:id="rId3"/>
    <p:sldId id="457" r:id="rId4"/>
    <p:sldId id="459" r:id="rId5"/>
    <p:sldId id="458" r:id="rId6"/>
    <p:sldId id="460" r:id="rId7"/>
    <p:sldId id="522" r:id="rId8"/>
    <p:sldId id="507" r:id="rId9"/>
    <p:sldId id="509" r:id="rId10"/>
    <p:sldId id="510" r:id="rId11"/>
    <p:sldId id="508" r:id="rId12"/>
    <p:sldId id="464" r:id="rId13"/>
    <p:sldId id="463" r:id="rId14"/>
    <p:sldId id="467" r:id="rId15"/>
    <p:sldId id="468" r:id="rId16"/>
    <p:sldId id="469" r:id="rId17"/>
    <p:sldId id="465" r:id="rId18"/>
    <p:sldId id="512" r:id="rId19"/>
    <p:sldId id="521" r:id="rId20"/>
    <p:sldId id="511" r:id="rId21"/>
    <p:sldId id="470" r:id="rId22"/>
    <p:sldId id="496" r:id="rId23"/>
    <p:sldId id="516" r:id="rId24"/>
    <p:sldId id="473" r:id="rId25"/>
    <p:sldId id="474" r:id="rId26"/>
    <p:sldId id="517" r:id="rId27"/>
    <p:sldId id="518" r:id="rId28"/>
    <p:sldId id="503" r:id="rId29"/>
    <p:sldId id="500" r:id="rId30"/>
    <p:sldId id="501" r:id="rId31"/>
    <p:sldId id="502" r:id="rId32"/>
    <p:sldId id="497" r:id="rId33"/>
    <p:sldId id="475" r:id="rId34"/>
    <p:sldId id="498" r:id="rId35"/>
    <p:sldId id="466" r:id="rId36"/>
    <p:sldId id="477" r:id="rId37"/>
    <p:sldId id="478" r:id="rId38"/>
    <p:sldId id="482" r:id="rId39"/>
    <p:sldId id="481" r:id="rId40"/>
    <p:sldId id="520" r:id="rId41"/>
    <p:sldId id="483" r:id="rId42"/>
    <p:sldId id="484" r:id="rId43"/>
    <p:sldId id="485" r:id="rId44"/>
    <p:sldId id="486" r:id="rId45"/>
    <p:sldId id="504" r:id="rId46"/>
    <p:sldId id="487" r:id="rId47"/>
    <p:sldId id="488" r:id="rId48"/>
    <p:sldId id="519" r:id="rId49"/>
    <p:sldId id="492" r:id="rId50"/>
  </p:sldIdLst>
  <p:sldSz cx="9144000" cy="6858000" type="screen4x3"/>
  <p:notesSz cx="7099300" cy="10223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0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nstantinos Semertzidis" initials="K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5" autoAdjust="0"/>
    <p:restoredTop sz="94671" autoAdjust="0"/>
  </p:normalViewPr>
  <p:slideViewPr>
    <p:cSldViewPr snapToGrid="0">
      <p:cViewPr varScale="1">
        <p:scale>
          <a:sx n="122" d="100"/>
          <a:sy n="122" d="100"/>
        </p:scale>
        <p:origin x="12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1752" y="-90"/>
      </p:cViewPr>
      <p:guideLst>
        <p:guide orient="horz" pos="3220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AB1D4467-F767-4192-8C2C-9C235F6643CF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56163"/>
            <a:ext cx="5679440" cy="4600575"/>
          </a:xfrm>
          <a:prstGeom prst="rect">
            <a:avLst/>
          </a:prstGeom>
        </p:spPr>
        <p:txBody>
          <a:bodyPr vert="horz" lIns="98984" tIns="49492" rIns="98984" bIns="4949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14C084C1-148C-4550-AE34-103EED253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7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1</a:t>
            </a:fld>
            <a:endParaRPr lang="el-GR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536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10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7137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84174-6FD3-4293-8CDD-07DDA857A016}" type="slidenum">
              <a:rPr lang="el-GR" smtClean="0"/>
              <a:pPr/>
              <a:t>11</a:t>
            </a:fld>
            <a:endParaRPr lang="el-GR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4477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E1154-FD38-46CD-8587-697B0887DADA}" type="slidenum">
              <a:rPr lang="el-GR" smtClean="0"/>
              <a:pPr/>
              <a:t>12</a:t>
            </a:fld>
            <a:endParaRPr lang="el-GR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12273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7B43E-C8A2-499C-82FF-8560224BCB04}" type="slidenum">
              <a:rPr lang="el-GR" smtClean="0"/>
              <a:pPr/>
              <a:t>13</a:t>
            </a:fld>
            <a:endParaRPr lang="el-GR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18930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B08DE0-FAD7-4780-97F1-A9704CB745A1}" type="slidenum">
              <a:rPr lang="el-GR" smtClean="0"/>
              <a:pPr/>
              <a:t>14</a:t>
            </a:fld>
            <a:endParaRPr lang="el-GR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9000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D6127D-FAB0-4199-99A1-BED2288FA1A7}" type="slidenum">
              <a:rPr lang="el-GR" smtClean="0"/>
              <a:pPr/>
              <a:t>15</a:t>
            </a:fld>
            <a:endParaRPr lang="el-G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0231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2A343-C3D1-4919-A4B5-9C923C76329D}" type="slidenum">
              <a:rPr lang="el-GR" smtClean="0"/>
              <a:pPr/>
              <a:t>16</a:t>
            </a:fld>
            <a:endParaRPr lang="el-GR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6228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www.infoworld.com</a:t>
            </a:r>
            <a:r>
              <a:rPr lang="en-US" dirty="0" smtClean="0"/>
              <a:t>/article/2916057/open-source-software/open-source-threatens-to-eat-the-database-</a:t>
            </a:r>
            <a:r>
              <a:rPr lang="en-US" dirty="0" err="1" smtClean="0"/>
              <a:t>market.html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29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75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0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2</a:t>
            </a:fld>
            <a:endParaRPr lang="el-GR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09888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7DF2-3615-4566-8B0C-DC3BB41D891B}" type="slidenum">
              <a:rPr lang="el-GR" smtClean="0"/>
              <a:pPr/>
              <a:t>20</a:t>
            </a:fld>
            <a:endParaRPr lang="el-G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7200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7DF2-3615-4566-8B0C-DC3BB41D891B}" type="slidenum">
              <a:rPr lang="el-GR" smtClean="0"/>
              <a:pPr/>
              <a:t>21</a:t>
            </a:fld>
            <a:endParaRPr lang="el-G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8384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22</a:t>
            </a:fld>
            <a:endParaRPr lang="el-GR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91484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EE0-9A41-4770-901B-9C8EA1E2DDFE}" type="slidenum">
              <a:rPr lang="el-GR" smtClean="0"/>
              <a:pPr/>
              <a:t>24</a:t>
            </a:fld>
            <a:endParaRPr lang="el-G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01472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1381C-9C24-429D-B71A-A8E64D7896FB}" type="slidenum">
              <a:rPr lang="en-US"/>
              <a:pPr/>
              <a:t>25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76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04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EE0-9A41-4770-901B-9C8EA1E2DDFE}" type="slidenum">
              <a:rPr lang="el-GR" smtClean="0"/>
              <a:pPr/>
              <a:t>27</a:t>
            </a:fld>
            <a:endParaRPr lang="el-G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185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880" indent="-285723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2892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049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205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36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519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8675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583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F54A9DA-87E5-4B05-A7EB-938C420E9414}" type="slidenum">
              <a:rPr lang="el-GR" altLang="en-US" sz="1300">
                <a:latin typeface="Times New Roman" pitchFamily="18" charset="0"/>
              </a:rPr>
              <a:pPr/>
              <a:t>28</a:t>
            </a:fld>
            <a:endParaRPr lang="el-GR" altLang="en-US" sz="1300" dirty="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520934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880" indent="-285723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2892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049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205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36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519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8675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583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11C1AA1-D90D-43AE-8DC4-04FDFD8712FC}" type="slidenum">
              <a:rPr lang="el-GR" altLang="en-US" sz="1300">
                <a:latin typeface="Times New Roman" pitchFamily="18" charset="0"/>
              </a:rPr>
              <a:pPr/>
              <a:t>29</a:t>
            </a:fld>
            <a:endParaRPr lang="el-GR" altLang="en-US" sz="1300" dirty="0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155594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880" indent="-285723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2892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049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205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36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519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8675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583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8457A4D-0C1A-454C-A595-425E79A91FE6}" type="slidenum">
              <a:rPr lang="el-GR" altLang="en-US" sz="1300">
                <a:latin typeface="Times New Roman" pitchFamily="18" charset="0"/>
              </a:rPr>
              <a:pPr/>
              <a:t>30</a:t>
            </a:fld>
            <a:endParaRPr lang="el-GR" altLang="en-US" sz="1300" dirty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585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</a:t>
            </a:fld>
            <a:endParaRPr lang="el-GR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9002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4339A-5896-43C4-84F5-96667F566943}" type="slidenum">
              <a:rPr lang="el-GR" smtClean="0"/>
              <a:pPr/>
              <a:t>34</a:t>
            </a:fld>
            <a:endParaRPr lang="el-GR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6602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82BE43-EBB3-47EF-9549-02E5ABCB7517}" type="slidenum">
              <a:rPr lang="el-GR" smtClean="0"/>
              <a:pPr/>
              <a:t>35</a:t>
            </a:fld>
            <a:endParaRPr lang="el-GR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38291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737814-73BF-48CB-AF9D-3C5811AB5D50}" type="slidenum">
              <a:rPr lang="el-GR" smtClean="0"/>
              <a:pPr/>
              <a:t>36</a:t>
            </a:fld>
            <a:endParaRPr lang="el-GR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52792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269CF-9A8A-4FB7-85C0-EDB3887B461E}" type="slidenum">
              <a:rPr lang="el-GR" smtClean="0"/>
              <a:pPr/>
              <a:t>37</a:t>
            </a:fld>
            <a:endParaRPr lang="el-GR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51830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74BF1-DA8C-4552-923C-5FEF32A86FB2}" type="slidenum">
              <a:rPr lang="el-GR" smtClean="0"/>
              <a:pPr/>
              <a:t>38</a:t>
            </a:fld>
            <a:endParaRPr lang="el-GR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647252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39</a:t>
            </a:fld>
            <a:endParaRPr lang="el-GR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975519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98C56-AFFF-49BF-89C3-2BE23AB92591}" type="slidenum">
              <a:rPr lang="el-GR" smtClean="0"/>
              <a:pPr/>
              <a:t>40</a:t>
            </a:fld>
            <a:endParaRPr lang="el-GR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81290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F913D-4AD3-4D95-ADFD-268DFF30610F}" type="slidenum">
              <a:rPr lang="el-GR" smtClean="0"/>
              <a:pPr/>
              <a:t>41</a:t>
            </a:fld>
            <a:endParaRPr lang="el-GR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252964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A8E847-A9DB-4F33-B013-C548BF72F772}" type="slidenum">
              <a:rPr lang="el-GR" smtClean="0"/>
              <a:pPr/>
              <a:t>42</a:t>
            </a:fld>
            <a:endParaRPr lang="el-GR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523344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5E577C-B28C-46B4-8930-C308C00C84B2}" type="slidenum">
              <a:rPr lang="el-GR" smtClean="0"/>
              <a:pPr/>
              <a:t>43</a:t>
            </a:fld>
            <a:endParaRPr lang="el-GR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064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4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849931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5C23-DBC2-4B9B-B601-BCA7FD39BE40}" type="slidenum">
              <a:rPr lang="el-GR" smtClean="0"/>
              <a:pPr/>
              <a:t>44</a:t>
            </a:fld>
            <a:endParaRPr lang="el-GR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063190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5DB870-3DA4-4747-A20E-0F29D6B238C3}" type="slidenum">
              <a:rPr lang="el-GR" smtClean="0"/>
              <a:pPr/>
              <a:t>45</a:t>
            </a:fld>
            <a:endParaRPr lang="el-GR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867706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16E02-4AAE-4D60-9C43-CE93BFFE3048}" type="slidenum">
              <a:rPr lang="el-GR" smtClean="0"/>
              <a:pPr/>
              <a:t>46</a:t>
            </a:fld>
            <a:endParaRPr lang="el-GR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549578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ECACC-82DD-4412-9E67-2A5B0E39687C}" type="slidenum">
              <a:rPr lang="el-GR" smtClean="0"/>
              <a:pPr/>
              <a:t>47</a:t>
            </a:fld>
            <a:endParaRPr lang="el-GR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103277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FF545-9252-4F1A-9327-CE4428D9337C}" type="slidenum">
              <a:rPr lang="el-GR" smtClean="0"/>
              <a:pPr/>
              <a:t>48</a:t>
            </a:fld>
            <a:endParaRPr lang="el-GR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0199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676CB-4EC7-4279-B5D0-696D4AAA5984}" type="slidenum">
              <a:rPr lang="el-GR" smtClean="0"/>
              <a:pPr/>
              <a:t>5</a:t>
            </a:fld>
            <a:endParaRPr lang="el-GR" smtClean="0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06" tIns="48252" rIns="96506" bIns="48252" anchor="b"/>
          <a:lstStyle/>
          <a:p>
            <a:pPr algn="r" defTabSz="965108" eaLnBrk="0" hangingPunct="0"/>
            <a:fld id="{222CD826-3032-4C1E-8E34-A4E5F5FF52C4}" type="slidenum">
              <a:rPr lang="en-US" sz="1300">
                <a:ea typeface="ＭＳ Ｐゴシック" pitchFamily="34" charset="-128"/>
              </a:rPr>
              <a:pPr algn="r" defTabSz="965108" eaLnBrk="0" hangingPunct="0"/>
              <a:t>5</a:t>
            </a:fld>
            <a:endParaRPr lang="en-US" sz="1300" dirty="0">
              <a:ea typeface="ＭＳ Ｐゴシック" pitchFamily="34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54576"/>
            <a:ext cx="5203825" cy="4602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284" tIns="45643" rIns="91284" bIns="4564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1303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676CB-4EC7-4279-B5D0-696D4AAA5984}" type="slidenum">
              <a:rPr lang="el-GR" smtClean="0"/>
              <a:pPr/>
              <a:t>6</a:t>
            </a:fld>
            <a:endParaRPr lang="el-GR" smtClean="0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06" tIns="48252" rIns="96506" bIns="48252" anchor="b"/>
          <a:lstStyle/>
          <a:p>
            <a:pPr algn="r" defTabSz="965108" eaLnBrk="0" hangingPunct="0"/>
            <a:fld id="{222CD826-3032-4C1E-8E34-A4E5F5FF52C4}" type="slidenum">
              <a:rPr lang="en-US" sz="1300">
                <a:ea typeface="ＭＳ Ｐゴシック" pitchFamily="34" charset="-128"/>
              </a:rPr>
              <a:pPr algn="r" defTabSz="965108" eaLnBrk="0" hangingPunct="0"/>
              <a:t>6</a:t>
            </a:fld>
            <a:endParaRPr lang="en-US" sz="1300" dirty="0">
              <a:ea typeface="ＭＳ Ｐゴシック" pitchFamily="34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54576"/>
            <a:ext cx="5203825" cy="4602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284" tIns="45643" rIns="91284" bIns="4564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42347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7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25141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8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1832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lhcb-public.web.cern.ch</a:t>
            </a:r>
            <a:r>
              <a:rPr lang="en-US" dirty="0" smtClean="0"/>
              <a:t>/</a:t>
            </a:r>
            <a:r>
              <a:rPr lang="en-US" dirty="0" err="1" smtClean="0"/>
              <a:t>lhcb</a:t>
            </a:r>
            <a:r>
              <a:rPr lang="en-US" dirty="0" smtClean="0"/>
              <a:t>-public/en/Data%20Collection/Triggers2-en.html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home.cern</a:t>
            </a:r>
            <a:r>
              <a:rPr lang="en-US" dirty="0" smtClean="0"/>
              <a:t>/about/computing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cds.cern.ch</a:t>
            </a:r>
            <a:r>
              <a:rPr lang="en-US" dirty="0" smtClean="0"/>
              <a:t>/record/1165534/files/CERN-Brochure-2009-003-Eng.pdf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37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2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7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5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2468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4028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9861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74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3058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1733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935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081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04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546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3883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855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0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7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5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3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7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08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dirty="0" smtClean="0"/>
              <a:t>Ευαγγελία </a:t>
            </a:r>
            <a:r>
              <a:rPr lang="el-GR" dirty="0" err="1" smtClean="0"/>
              <a:t>Πιτουρά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8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Βάσεις Δεδομένων 2016-2017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576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oi.gr/~pitoura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://www.amazon.com/exec/obidos/subst/home/redirect.html/ref=nh_gateway/002-7972088-567926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11326" y="1317625"/>
            <a:ext cx="7112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ΜΥΥ701: Βάσεις Δεδομένων</a:t>
            </a:r>
            <a:endParaRPr lang="el-GR" sz="5400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eaLnBrk="0" hangingPunct="0"/>
            <a:r>
              <a:rPr lang="el-GR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Διδάσκουσα: Ευαγγελία </a:t>
            </a:r>
            <a:r>
              <a:rPr lang="el-GR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Πιτουρά</a:t>
            </a:r>
            <a:endParaRPr lang="el-GR" sz="3600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234" y="4152385"/>
            <a:ext cx="1989092" cy="2203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057" y="3788527"/>
            <a:ext cx="1625600" cy="1625600"/>
          </a:xfrm>
          <a:prstGeom prst="rect">
            <a:avLst/>
          </a:prstGeom>
        </p:spPr>
      </p:pic>
      <p:sp>
        <p:nvSpPr>
          <p:cNvPr id="6" name="Can 5"/>
          <p:cNvSpPr/>
          <p:nvPr/>
        </p:nvSpPr>
        <p:spPr bwMode="auto">
          <a:xfrm>
            <a:off x="1241306" y="3167631"/>
            <a:ext cx="1512277" cy="1591042"/>
          </a:xfrm>
          <a:prstGeom prst="ca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0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10</a:t>
            </a:fld>
            <a:endParaRPr lang="el-GR" altLang="en-US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0890" y="1738263"/>
            <a:ext cx="8275909" cy="248757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l-GR" dirty="0" smtClean="0"/>
              <a:t>Πανταχού παρόντες αισθητήρες και καταγραφείς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dirty="0" smtClean="0"/>
              <a:t>Κάμερες, κινητά, </a:t>
            </a:r>
            <a:r>
              <a:rPr lang="en-US" dirty="0" smtClean="0"/>
              <a:t>blogging, ...</a:t>
            </a:r>
            <a:endParaRPr lang="is-I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l-GR" dirty="0" smtClean="0"/>
              <a:t>Μεγάλα επιστημονικά έργα (βιολογία, αστρονομία, φυσική, ιατρική, ….)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3359" y="4505708"/>
            <a:ext cx="75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ea typeface="Comic Sans MS" charset="0"/>
                <a:cs typeface="Comic Sans MS" charset="0"/>
              </a:rPr>
              <a:t>Αποθήκευση </a:t>
            </a:r>
            <a:r>
              <a:rPr lang="en-US" sz="4000" dirty="0" smtClean="0">
                <a:ea typeface="Comic Sans MS" charset="0"/>
                <a:cs typeface="Comic Sans MS" charset="0"/>
              </a:rPr>
              <a:t> </a:t>
            </a:r>
            <a:r>
              <a:rPr lang="el-GR" sz="4000" i="1" u="sng" dirty="0" smtClean="0">
                <a:ea typeface="Comic Sans MS" charset="0"/>
                <a:cs typeface="Comic Sans MS" charset="0"/>
              </a:rPr>
              <a:t>όλων</a:t>
            </a:r>
            <a:r>
              <a:rPr lang="el-GR" sz="4000" i="1" dirty="0" smtClean="0">
                <a:ea typeface="Comic Sans MS" charset="0"/>
                <a:cs typeface="Comic Sans MS" charset="0"/>
              </a:rPr>
              <a:t> </a:t>
            </a:r>
            <a:r>
              <a:rPr lang="el-GR" sz="4000" dirty="0" smtClean="0">
                <a:ea typeface="Comic Sans MS" charset="0"/>
                <a:cs typeface="Comic Sans MS" charset="0"/>
              </a:rPr>
              <a:t>των δεδομένων</a:t>
            </a:r>
            <a:endParaRPr lang="en-US" sz="4000" dirty="0">
              <a:ea typeface="Comic Sans MS" charset="0"/>
              <a:cs typeface="Comic Sans MS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799" y="2370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“BIG DATA”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787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F6359C-747D-43D9-B3CB-B7F0EE4AC8DB}" type="slidenum">
              <a:rPr lang="el-GR" altLang="en-US" smtClean="0"/>
              <a:pPr/>
              <a:t>11</a:t>
            </a:fld>
            <a:endParaRPr lang="el-GR" altLang="en-US" smtClean="0"/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231165" y="1177778"/>
            <a:ext cx="859594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Σύστημα Διαχείρισης Βάσεων Δεδομένων (ΣΔΒΔ</a:t>
            </a:r>
            <a:r>
              <a:rPr lang="el-GR" sz="3200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Database Management System (DBMS)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3200" dirty="0" smtClean="0">
                <a:solidFill>
                  <a:schemeClr val="tx2">
                    <a:lumMod val="75000"/>
                  </a:schemeClr>
                </a:solidFill>
              </a:rPr>
              <a:t>λογισμικό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l-GR" sz="3200" dirty="0">
                <a:solidFill>
                  <a:schemeClr val="tx2">
                    <a:lumMod val="75000"/>
                  </a:schemeClr>
                </a:solidFill>
              </a:rPr>
              <a:t>σύνολο από προγράμματα) για δημιουργία και χρήση μιας βάσης δεδομένων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54238" y="3898900"/>
            <a:ext cx="5457825" cy="2270125"/>
            <a:chOff x="1791" y="2568"/>
            <a:chExt cx="3438" cy="143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791" y="2568"/>
              <a:ext cx="3438" cy="1430"/>
              <a:chOff x="1791" y="2614"/>
              <a:chExt cx="3438" cy="1430"/>
            </a:xfrm>
          </p:grpSpPr>
          <p:sp>
            <p:nvSpPr>
              <p:cNvPr id="10251" name="AutoShape 8"/>
              <p:cNvSpPr>
                <a:spLocks noChangeArrowheads="1"/>
              </p:cNvSpPr>
              <p:nvPr/>
            </p:nvSpPr>
            <p:spPr bwMode="auto">
              <a:xfrm>
                <a:off x="2336" y="3385"/>
                <a:ext cx="408" cy="273"/>
              </a:xfrm>
              <a:prstGeom prst="can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0252" name="Rectangle 9"/>
              <p:cNvSpPr>
                <a:spLocks noChangeArrowheads="1"/>
              </p:cNvSpPr>
              <p:nvPr/>
            </p:nvSpPr>
            <p:spPr bwMode="auto">
              <a:xfrm>
                <a:off x="2109" y="2795"/>
                <a:ext cx="817" cy="31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53" name="Rectangle 10"/>
              <p:cNvSpPr>
                <a:spLocks noChangeArrowheads="1"/>
              </p:cNvSpPr>
              <p:nvPr/>
            </p:nvSpPr>
            <p:spPr bwMode="auto">
              <a:xfrm>
                <a:off x="1791" y="2614"/>
                <a:ext cx="1496" cy="12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54" name="Text Box 11"/>
              <p:cNvSpPr txBox="1">
                <a:spLocks noChangeArrowheads="1"/>
              </p:cNvSpPr>
              <p:nvPr/>
            </p:nvSpPr>
            <p:spPr bwMode="auto">
              <a:xfrm>
                <a:off x="2336" y="3438"/>
                <a:ext cx="362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dirty="0"/>
                  <a:t>  </a:t>
                </a:r>
                <a:r>
                  <a:rPr lang="el-GR" sz="1400" dirty="0"/>
                  <a:t>ΒΔ</a:t>
                </a:r>
              </a:p>
            </p:txBody>
          </p:sp>
          <p:sp>
            <p:nvSpPr>
              <p:cNvPr id="10255" name="Text Box 12"/>
              <p:cNvSpPr txBox="1">
                <a:spLocks noChangeArrowheads="1"/>
              </p:cNvSpPr>
              <p:nvPr/>
            </p:nvSpPr>
            <p:spPr bwMode="auto">
              <a:xfrm>
                <a:off x="2196" y="2835"/>
                <a:ext cx="64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dirty="0"/>
                  <a:t> </a:t>
                </a:r>
                <a:r>
                  <a:rPr lang="el-GR" dirty="0"/>
                  <a:t>ΣΔΒΔ</a:t>
                </a:r>
              </a:p>
            </p:txBody>
          </p:sp>
          <p:sp>
            <p:nvSpPr>
              <p:cNvPr id="10256" name="Text Box 13"/>
              <p:cNvSpPr txBox="1">
                <a:spLocks noChangeArrowheads="1"/>
              </p:cNvSpPr>
              <p:nvPr/>
            </p:nvSpPr>
            <p:spPr bwMode="auto">
              <a:xfrm>
                <a:off x="3334" y="3521"/>
                <a:ext cx="1895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l-GR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Σύστημα Βάσεων Δεδομένων</a:t>
                </a:r>
              </a:p>
            </p:txBody>
          </p:sp>
        </p:grpSp>
        <p:sp>
          <p:nvSpPr>
            <p:cNvPr id="10250" name="Line 14"/>
            <p:cNvSpPr>
              <a:spLocks noChangeShapeType="1"/>
            </p:cNvSpPr>
            <p:nvPr/>
          </p:nvSpPr>
          <p:spPr bwMode="auto">
            <a:xfrm>
              <a:off x="2562" y="315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414338" y="1286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175B58-26F4-473A-AF63-59262D1AC94D}" type="slidenum">
              <a:rPr lang="el-GR" altLang="en-US" smtClean="0"/>
              <a:pPr/>
              <a:t>12</a:t>
            </a:fld>
            <a:endParaRPr lang="el-GR" altLang="en-US" dirty="0" smtClean="0"/>
          </a:p>
        </p:txBody>
      </p:sp>
      <p:sp>
        <p:nvSpPr>
          <p:cNvPr id="9224" name="Text Box 5"/>
          <p:cNvSpPr txBox="1">
            <a:spLocks noChangeArrowheads="1"/>
          </p:cNvSpPr>
          <p:nvPr/>
        </p:nvSpPr>
        <p:spPr bwMode="auto">
          <a:xfrm>
            <a:off x="304799" y="1143000"/>
            <a:ext cx="81153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</a:pP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</a:rPr>
              <a:t>ΒΔ υπάρχουν παντού</a:t>
            </a:r>
            <a:endParaRPr lang="el-GR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</a:rPr>
              <a:t> Κοινά θέματα – τι προσφέρουν: 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μοντελοποίηση,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έλεγχος πλεονασμού, περιορισμοί ακεραιότητας</a:t>
            </a:r>
            <a:endParaRPr lang="el-GR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rgbClr val="FF0000"/>
                </a:solidFill>
              </a:rPr>
              <a:t>αποδοτική επεξεργασία ερωτήσεων (</a:t>
            </a:r>
            <a:r>
              <a:rPr lang="en-US" sz="2000" dirty="0" smtClean="0">
                <a:solidFill>
                  <a:srgbClr val="FF0000"/>
                </a:solidFill>
              </a:rPr>
              <a:t>queries)</a:t>
            </a:r>
            <a:r>
              <a:rPr lang="el-GR" sz="2000" dirty="0" smtClean="0">
                <a:solidFill>
                  <a:srgbClr val="FF0000"/>
                </a:solidFill>
              </a:rPr>
              <a:t> (ευρετήρια, βελτιστοποίηση)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 smtClean="0">
                <a:solidFill>
                  <a:srgbClr val="FF0000"/>
                </a:solidFill>
              </a:rPr>
              <a:t> μόνιμη αποθήκευση</a:t>
            </a:r>
            <a:r>
              <a:rPr lang="en-US" sz="2000" dirty="0" smtClean="0">
                <a:solidFill>
                  <a:srgbClr val="FF0000"/>
                </a:solidFill>
              </a:rPr>
              <a:t> (persistent storage)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>
                <a:solidFill>
                  <a:srgbClr val="FF0000"/>
                </a:solidFill>
              </a:rPr>
              <a:t>ενημέρωση δεδομένων</a:t>
            </a:r>
            <a:endParaRPr lang="el-GR" sz="2000" dirty="0">
              <a:solidFill>
                <a:srgbClr val="FF0000"/>
              </a:solidFill>
            </a:endParaRP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l-GR" sz="2000" i="1" dirty="0" smtClean="0">
                <a:solidFill>
                  <a:schemeClr val="tx2">
                    <a:lumMod val="50000"/>
                  </a:schemeClr>
                </a:solidFill>
              </a:rPr>
              <a:t>ορθότητα λειτουργίας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: Πως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θα διασφαλίσουμε την ορθότητά τους κατά τη διάρκεια αποτυχιών και ταυτόχρονης προσπέλασης από πολλούς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χρήστες, ανάκαμψη από σφάλματα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 Επίσης: θέματα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ασφάλειας,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δικαιωμάτων/</a:t>
            </a:r>
            <a:r>
              <a:rPr lang="el-GR" sz="2000" dirty="0" err="1" smtClean="0">
                <a:solidFill>
                  <a:schemeClr val="tx2">
                    <a:lumMod val="50000"/>
                  </a:schemeClr>
                </a:solidFill>
              </a:rPr>
              <a:t>εξουσι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l-GR" sz="2000" dirty="0" err="1" smtClean="0">
                <a:solidFill>
                  <a:schemeClr val="tx2">
                    <a:lumMod val="50000"/>
                  </a:schemeClr>
                </a:solidFill>
              </a:rPr>
              <a:t>δότηση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προσπέλασης,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799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E27F19-0188-49F4-8E45-7EED8B76DE2B}" type="slidenum">
              <a:rPr lang="el-GR" altLang="en-US" smtClean="0"/>
              <a:pPr/>
              <a:t>13</a:t>
            </a:fld>
            <a:endParaRPr lang="el-GR" altLang="en-US" smtClean="0"/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709612" y="2387600"/>
            <a:ext cx="806608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Κοινή λειτουργικότητα ήδη υλοποιημένη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Σωστή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υλοποίηση</a:t>
            </a:r>
            <a:endParaRPr lang="en-US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Αποδοτική προσπέλαση </a:t>
            </a:r>
            <a:endParaRPr lang="en-US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Γρήγορη ανάπτυξη εφαρμογών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Ανεξαρτησία δεδομένων (θα δούμε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περισσότερα)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Μόνιμη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αποθήκευση</a:t>
            </a:r>
            <a:endParaRPr lang="en-US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121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57213" y="1623686"/>
            <a:ext cx="6767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dirty="0" smtClean="0"/>
              <a:t>Γιατί χρειαζόμαστε ειδικό λογισμικό;</a:t>
            </a:r>
            <a:endParaRPr lang="el-GR" sz="2800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0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EE8B7B-DC14-4EC4-9DEE-173AF3E27C52}" type="slidenum">
              <a:rPr lang="el-GR" altLang="en-US" smtClean="0"/>
              <a:pPr/>
              <a:t>14</a:t>
            </a:fld>
            <a:endParaRPr lang="el-GR" altLang="en-US" smtClean="0"/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684213" y="2276475"/>
            <a:ext cx="72009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Επένδυση σε λογισμικό και υλικό, καθώς και για εκπαίδευση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Η γενικότητα που παρέχει προκαλεί χρονική επιβάρυνση (</a:t>
            </a: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overhead</a:t>
            </a: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Δε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χρειάζονται όσα προσφέρει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0485" y="1876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noProof="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όχι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9569A9-8C2F-47D3-BC64-646AF87C21FD}" type="slidenum">
              <a:rPr lang="el-GR" altLang="en-US" smtClean="0"/>
              <a:pPr/>
              <a:t>15</a:t>
            </a:fld>
            <a:endParaRPr lang="el-GR" altLang="en-US" smtClean="0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1803401"/>
            <a:ext cx="8382000" cy="457199"/>
          </a:xfrm>
        </p:spPr>
        <p:txBody>
          <a:bodyPr>
            <a:noAutofit/>
          </a:bodyPr>
          <a:lstStyle/>
          <a:p>
            <a:pPr eaLnBrk="1" hangingPunct="1"/>
            <a:r>
              <a:rPr lang="el-GR" sz="3200" b="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Η θέση των ΣΔΒΔ στη στοίβα του λογισμικού συστημάτων</a:t>
            </a: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2627313" y="47521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Δίκτυο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2627313" y="43203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 dirty="0" smtClean="0"/>
              <a:t>Λειτουργικό</a:t>
            </a:r>
            <a:r>
              <a:rPr lang="en-US" sz="1800" dirty="0" smtClean="0"/>
              <a:t> </a:t>
            </a:r>
            <a:r>
              <a:rPr lang="el-GR" sz="1800" dirty="0" smtClean="0"/>
              <a:t>Σύστημα</a:t>
            </a:r>
            <a:endParaRPr lang="el-GR" sz="1800" dirty="0"/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2627313" y="3888581"/>
            <a:ext cx="3455987" cy="376238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 b="1">
                <a:solidFill>
                  <a:schemeClr val="bg1"/>
                </a:solidFill>
              </a:rPr>
              <a:t>ΣΔΒΔ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2627313" y="34567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Εφαρμογές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627313" y="30249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Διεπαφή με χρήστη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00" y="-297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983B56-B515-4DDA-B385-ABB12ACAFF55}" type="slidenum">
              <a:rPr lang="el-GR" altLang="en-US" smtClean="0"/>
              <a:pPr/>
              <a:t>16</a:t>
            </a:fld>
            <a:endParaRPr lang="el-GR" altLang="en-US" smtClean="0"/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557091" y="1143000"/>
            <a:ext cx="712787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Εμπορικά</a:t>
            </a:r>
          </a:p>
          <a:p>
            <a:pPr lvl="1">
              <a:buFont typeface="Courier New" pitchFamily="49" charset="0"/>
              <a:buChar char="o"/>
            </a:pP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Oracle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IBM/DB2</a:t>
            </a: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MS SQL-server</a:t>
            </a: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Sybase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Informix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(MS Access,  ...)</a:t>
            </a:r>
          </a:p>
          <a:p>
            <a:endParaRPr lang="el-G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Ελεύθερο Λογισμικό- 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Open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ource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  <a:p>
            <a:pPr lvl="1" indent="-285750">
              <a:buFont typeface="Courier New" pitchFamily="49" charset="0"/>
              <a:buChar char="o"/>
            </a:pP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Postgres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(UCB)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mySQL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mSQL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miniBase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Wisc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Predator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Cornell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799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Μερικά (σχεσιακά) ΣΔΒΔ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3623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52"/>
          <a:stretch/>
        </p:blipFill>
        <p:spPr>
          <a:xfrm>
            <a:off x="99547" y="1560382"/>
            <a:ext cx="8944905" cy="4586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497967" y="3571406"/>
            <a:ext cx="5076407" cy="13790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en-US" sz="44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Big Market </a:t>
            </a:r>
            <a:r>
              <a:rPr kumimoji="0" lang="en-US" sz="440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&gt; </a:t>
            </a:r>
            <a:r>
              <a:rPr kumimoji="0" lang="en-US" sz="440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41B</a:t>
            </a:r>
            <a:endParaRPr kumimoji="0" lang="en-US" sz="440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25" y="120443"/>
            <a:ext cx="8095890" cy="114300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τεχνολογιών ΣΔΒΔ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(2017)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smtClean="0"/>
              <a:t>db-engines.com/en/ranking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Βασισμένη</a:t>
            </a:r>
            <a:r>
              <a:rPr lang="en-US" dirty="0" smtClean="0"/>
              <a:t> </a:t>
            </a:r>
            <a:r>
              <a:rPr lang="el-GR" dirty="0" smtClean="0"/>
              <a:t>σε</a:t>
            </a:r>
            <a:r>
              <a:rPr lang="en-US" dirty="0" smtClean="0"/>
              <a:t> #mentions (</a:t>
            </a:r>
            <a:r>
              <a:rPr lang="el-GR" dirty="0" smtClean="0"/>
              <a:t>π.χ., </a:t>
            </a:r>
            <a:r>
              <a:rPr lang="en-US" dirty="0" smtClean="0"/>
              <a:t>stack overflow), google trends, job postings, profile data </a:t>
            </a:r>
            <a:r>
              <a:rPr lang="el-GR" dirty="0" smtClean="0"/>
              <a:t>στο</a:t>
            </a:r>
            <a:r>
              <a:rPr lang="en-US" dirty="0" smtClean="0"/>
              <a:t> LinkedIn, tweets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0125" y="1601919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DB Engines Ranking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82" y="2125139"/>
            <a:ext cx="8460352" cy="32293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240168" y="2968873"/>
            <a:ext cx="1567032" cy="936917"/>
          </a:xfrm>
          <a:prstGeom prst="rect">
            <a:avLst/>
          </a:prstGeom>
          <a:solidFill>
            <a:schemeClr val="accent4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240168" y="4103972"/>
            <a:ext cx="1567032" cy="444582"/>
          </a:xfrm>
          <a:prstGeom prst="rect">
            <a:avLst/>
          </a:prstGeom>
          <a:solidFill>
            <a:schemeClr val="accent4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3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25" y="120443"/>
            <a:ext cx="8095890" cy="114300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τεχνολογιών ΣΔΒΔ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(2016)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92" y="2059529"/>
            <a:ext cx="8574374" cy="33543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smtClean="0"/>
              <a:t>db-engines.com/en/ranking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Βασισμένη</a:t>
            </a:r>
            <a:r>
              <a:rPr lang="en-US" dirty="0" smtClean="0"/>
              <a:t> </a:t>
            </a:r>
            <a:r>
              <a:rPr lang="el-GR" dirty="0" smtClean="0"/>
              <a:t>σε</a:t>
            </a:r>
            <a:r>
              <a:rPr lang="en-US" dirty="0" smtClean="0"/>
              <a:t> #mentions (</a:t>
            </a:r>
            <a:r>
              <a:rPr lang="el-GR" dirty="0" smtClean="0"/>
              <a:t>π.χ., </a:t>
            </a:r>
            <a:r>
              <a:rPr lang="en-US" dirty="0" smtClean="0"/>
              <a:t>stack overflow), google trends, job postings, profile data </a:t>
            </a:r>
            <a:r>
              <a:rPr lang="el-GR" dirty="0" smtClean="0"/>
              <a:t>στο</a:t>
            </a:r>
            <a:r>
              <a:rPr lang="en-US" dirty="0" smtClean="0"/>
              <a:t> LinkedIn, tweets </a:t>
            </a:r>
            <a:r>
              <a:rPr lang="is-IS" dirty="0" smtClean="0"/>
              <a:t>…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06715" y="2938072"/>
            <a:ext cx="1469036" cy="2278505"/>
            <a:chOff x="5006715" y="2938072"/>
            <a:chExt cx="1469036" cy="2278505"/>
          </a:xfrm>
        </p:grpSpPr>
        <p:sp>
          <p:nvSpPr>
            <p:cNvPr id="9" name="Rectangle 8"/>
            <p:cNvSpPr/>
            <p:nvPr/>
          </p:nvSpPr>
          <p:spPr bwMode="auto">
            <a:xfrm>
              <a:off x="5006715" y="2938072"/>
              <a:ext cx="1469036" cy="734518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006715" y="3960607"/>
              <a:ext cx="1469036" cy="731314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6715" y="4979938"/>
              <a:ext cx="1469036" cy="236639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6777256" y="3429594"/>
            <a:ext cx="867728" cy="531013"/>
          </a:xfrm>
          <a:prstGeom prst="rect">
            <a:avLst/>
          </a:prstGeom>
          <a:solidFill>
            <a:schemeClr val="accent2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846" y="1852388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DB Engines Ranking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34995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439CE-18FB-4F61-8DF2-B1E397797CB2}" type="slidenum">
              <a:rPr lang="el-GR" altLang="en-US" smtClean="0"/>
              <a:pPr/>
              <a:t>2</a:t>
            </a:fld>
            <a:endParaRPr lang="el-GR" altLang="en-US" smtClean="0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1054100" y="2222500"/>
            <a:ext cx="7112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5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Εισαγωγή στα Συστήματα Βάσεων Δεδομένων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E1CB1E-BC3F-48F1-9FA4-47D0E5ABEFD6}" type="slidenum">
              <a:rPr lang="el-GR" altLang="en-US" smtClean="0"/>
              <a:pPr/>
              <a:t>20</a:t>
            </a:fld>
            <a:endParaRPr lang="el-GR" altLang="en-US" smtClean="0"/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457200" y="1417638"/>
            <a:ext cx="782955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Τρεις βασικοί στόχοι: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Να μπορείτε να σχεδιάσετε και υλοποιήστε ένα σύστημα βάσεων δεδομένων χρησιμοποιώντας </a:t>
            </a:r>
            <a:r>
              <a:rPr lang="el-GR" sz="2800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ένα </a:t>
            </a:r>
            <a:r>
              <a:rPr lang="el-GR" sz="28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(σχεσιακό) ΣΔΒΔ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	Τι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σημαίνει αυτό: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1257300" lvl="2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Μοντελοποίηση</a:t>
            </a:r>
          </a:p>
          <a:p>
            <a:pPr marL="1257300" lvl="2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Προγραμματισμός (σε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SQL)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Καθώς και τη </a:t>
            </a:r>
            <a:r>
              <a:rPr lang="el-GR" sz="24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σχετική θεωρία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στην οποία βασίζονται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τα παραπάνω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(κανονικές μορφές, σχεσιακή άλγεβρα)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Σκοπός του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μαθήματος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E1CB1E-BC3F-48F1-9FA4-47D0E5ABEFD6}" type="slidenum">
              <a:rPr lang="el-GR" altLang="en-US" smtClean="0"/>
              <a:pPr/>
              <a:t>21</a:t>
            </a:fld>
            <a:endParaRPr lang="el-GR" altLang="en-US" smtClean="0"/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551656" y="1417638"/>
            <a:ext cx="8040687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 startAt="2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Θ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έματα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υλοποίησης ενός ΣΔΒΔ (το εσωτερικό του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Βασικές δομές δεδομένων για προσπέλαση δεδομένων από το δίσκο (ευρετήρια)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Βασικές αρχές βελτιστοποίησης ερωτήσεων</a:t>
            </a: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 startAt="2"/>
            </a:pP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 startAt="2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Γενικές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γνώσεις και δεξιότητες για τη διαχείριση δεδομένων </a:t>
            </a:r>
            <a:r>
              <a:rPr 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Σκοπός του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μαθήματος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961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22</a:t>
            </a:fld>
            <a:endParaRPr lang="el-GR" altLang="en-US" smtClean="0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Στόχος και </a:t>
            </a:r>
            <a:r>
              <a:rPr lang="el-GR" sz="3200" i="1" dirty="0" smtClean="0">
                <a:solidFill>
                  <a:schemeClr val="accent6">
                    <a:lumMod val="75000"/>
                  </a:schemeClr>
                </a:solidFill>
              </a:rPr>
              <a:t>περιεχόμενο</a:t>
            </a:r>
            <a:r>
              <a:rPr lang="el-GR" sz="3200" dirty="0" smtClean="0"/>
              <a:t> του μαθήματος</a:t>
            </a:r>
            <a:endParaRPr lang="el-GR" sz="3200" dirty="0"/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Διαδικαστικά θέματα</a:t>
            </a:r>
            <a:endParaRPr lang="el-GR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2" name="Right Arrow 1"/>
          <p:cNvSpPr/>
          <p:nvPr/>
        </p:nvSpPr>
        <p:spPr>
          <a:xfrm rot="16675112">
            <a:off x="4343400" y="3143248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669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6C49D-80DA-44D1-B7FC-9B171B544AC8}" type="slidenum">
              <a:rPr lang="el-GR" altLang="en-US" smtClean="0"/>
              <a:pPr/>
              <a:t>23</a:t>
            </a:fld>
            <a:endParaRPr lang="el-GR" altLang="en-US" smtClean="0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83393" y="1760539"/>
            <a:ext cx="811450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ΒΗΜΑ 1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: Μοντελοποίηση</a:t>
            </a:r>
          </a:p>
          <a:p>
            <a:pPr eaLnBrk="0" hangingPunct="0"/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1"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Εννοιολογικό 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Μοντέλο (</a:t>
            </a:r>
            <a:r>
              <a:rPr kumimoji="1"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Μοντέλο Οντοτήτων/Συσχετίσεων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1"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Μοντέλο 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Υλοποίησης (Σχεσιακό μοντέλο)</a:t>
            </a:r>
          </a:p>
          <a:p>
            <a:pPr eaLnBrk="0" hangingPunct="0">
              <a:buFont typeface="Wingdings" pitchFamily="2" charset="2"/>
              <a:buNone/>
            </a:pPr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ΒΗΜΑ 2: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Προγραμματισμός/Υλοποίηση</a:t>
            </a:r>
          </a:p>
          <a:p>
            <a:pPr eaLnBrk="0" hangingPunct="0"/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l-GR" sz="24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287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Μια γενική εικόνα: δημιουργία ΣΒΔ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011FDB-DED2-47C1-839A-E24A75A431A4}" type="slidenum">
              <a:rPr lang="el-GR" altLang="en-US" smtClean="0"/>
              <a:pPr/>
              <a:t>24</a:t>
            </a:fld>
            <a:endParaRPr lang="el-GR" altLang="en-US" smtClean="0"/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56394" y="3813175"/>
            <a:ext cx="8356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 Δεδομένων: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ένα σύνολο από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έννοιες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(δομικά στοιχεία) που μπορούν να χρησιμοποιηθούν για την περιγραφή της δομής της πληροφορίας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04799" y="1658924"/>
            <a:ext cx="85677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800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Σχήμα (</a:t>
            </a:r>
            <a:r>
              <a:rPr lang="en-US" sz="2800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database schema)</a:t>
            </a:r>
            <a:r>
              <a:rPr lang="el-GR" sz="2800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r>
              <a:rPr lang="el-GR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η περιγραφή της δομής της πληροφορίας που είναι αποθηκευμένη στη </a:t>
            </a:r>
            <a:r>
              <a:rPr lang="el-GR" sz="28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βδ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με τη χρήση ενός μοντέλου δεδομένων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94" y="1603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Μοντελοποίηση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9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C148-71A6-4219-B2B5-06E3FD297E0C}" type="slidenum">
              <a:rPr lang="en-US"/>
              <a:pPr/>
              <a:t>25</a:t>
            </a:fld>
            <a:endParaRPr lang="en-US"/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723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Παράδειγμα (Οντότητες-Συσχετίσεις)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76022" y="166688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ΣΔΒΔ για μαθήματα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l-GR" dirty="0" smtClean="0"/>
              <a:t>Φοιτητές</a:t>
            </a:r>
            <a:endParaRPr lang="en-US" dirty="0"/>
          </a:p>
          <a:p>
            <a:pPr lvl="1"/>
            <a:r>
              <a:rPr lang="el-GR" dirty="0" smtClean="0"/>
              <a:t>Μαθήματα</a:t>
            </a:r>
            <a:endParaRPr lang="en-US" dirty="0"/>
          </a:p>
          <a:p>
            <a:pPr lvl="1"/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Καθηγητές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US" dirty="0" smtClean="0"/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l-GR" dirty="0" smtClean="0"/>
              <a:t>Ποιος φοιτητής παρακολουθεί ποιο μάθημα</a:t>
            </a:r>
            <a:endParaRPr lang="en-US" dirty="0" smtClean="0"/>
          </a:p>
          <a:p>
            <a:pPr lvl="1"/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Ποιος καθηγητής διδάσκει ποιο μάθημα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None/>
            </a:pP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2995422" y="2868848"/>
            <a:ext cx="285750" cy="971550"/>
          </a:xfrm>
          <a:prstGeom prst="rightBrac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308251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 smtClean="0">
                <a:solidFill>
                  <a:srgbClr val="FF0000"/>
                </a:solidFill>
              </a:rPr>
              <a:t>Οντότητες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477125" y="5235413"/>
            <a:ext cx="285750" cy="514350"/>
          </a:xfrm>
          <a:prstGeom prst="rightBrace">
            <a:avLst/>
          </a:prstGeom>
          <a:noFill/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7620000" y="4773831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 smtClean="0">
                <a:solidFill>
                  <a:srgbClr val="00B0F0"/>
                </a:solidFill>
              </a:rPr>
              <a:t>Συσχετίσεις</a:t>
            </a:r>
            <a:endParaRPr lang="en-US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4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 build="p"/>
      <p:bldP spid="5" grpId="0" animBg="1"/>
      <p:bldP spid="6" grpId="0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81075" y="3735907"/>
            <a:ext cx="6858000" cy="2343150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75911"/>
            <a:ext cx="8001000" cy="1713575"/>
          </a:xfrm>
        </p:spPr>
        <p:txBody>
          <a:bodyPr>
            <a:normAutofit/>
          </a:bodyPr>
          <a:lstStyle/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Students</a:t>
            </a:r>
            <a:r>
              <a:rPr lang="en-US" dirty="0" smtClean="0"/>
              <a:t>(</a:t>
            </a:r>
            <a:r>
              <a:rPr lang="en-US" dirty="0" err="1" smtClean="0"/>
              <a:t>sid</a:t>
            </a:r>
            <a:r>
              <a:rPr lang="en-US" dirty="0" smtClean="0"/>
              <a:t>: </a:t>
            </a:r>
            <a:r>
              <a:rPr lang="en-US" i="1" dirty="0" smtClean="0"/>
              <a:t>string</a:t>
            </a:r>
            <a:r>
              <a:rPr lang="en-US" dirty="0" smtClean="0"/>
              <a:t>, name: </a:t>
            </a:r>
            <a:r>
              <a:rPr lang="en-US" i="1" dirty="0" smtClean="0"/>
              <a:t>string</a:t>
            </a:r>
            <a:r>
              <a:rPr lang="en-US" dirty="0" smtClean="0"/>
              <a:t>, </a:t>
            </a:r>
            <a:r>
              <a:rPr lang="en-US" dirty="0" err="1" smtClean="0"/>
              <a:t>gpa</a:t>
            </a:r>
            <a:r>
              <a:rPr lang="en-US" dirty="0" smtClean="0"/>
              <a:t>: </a:t>
            </a:r>
            <a:r>
              <a:rPr lang="en-US" i="1" dirty="0" smtClean="0"/>
              <a:t>float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Courses</a:t>
            </a:r>
            <a:r>
              <a:rPr lang="en-US" dirty="0" smtClean="0"/>
              <a:t>(cid: </a:t>
            </a:r>
            <a:r>
              <a:rPr lang="en-US" i="1" dirty="0" smtClean="0"/>
              <a:t>string</a:t>
            </a:r>
            <a:r>
              <a:rPr lang="en-US" dirty="0" smtClean="0"/>
              <a:t>, </a:t>
            </a:r>
            <a:r>
              <a:rPr lang="en-US" dirty="0" err="1" smtClean="0"/>
              <a:t>cname</a:t>
            </a:r>
            <a:r>
              <a:rPr lang="en-US" dirty="0" smtClean="0"/>
              <a:t>: </a:t>
            </a:r>
            <a:r>
              <a:rPr lang="en-US" i="1" dirty="0" smtClean="0"/>
              <a:t>string</a:t>
            </a:r>
            <a:r>
              <a:rPr lang="en-US" dirty="0" smtClean="0"/>
              <a:t>, credits: </a:t>
            </a:r>
            <a:r>
              <a:rPr lang="en-US" i="1" dirty="0" err="1" smtClean="0"/>
              <a:t>int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Enrolled</a:t>
            </a:r>
            <a:r>
              <a:rPr lang="en-US" dirty="0" smtClean="0"/>
              <a:t>(</a:t>
            </a:r>
            <a:r>
              <a:rPr lang="en-US" dirty="0" err="1" smtClean="0"/>
              <a:t>sid</a:t>
            </a:r>
            <a:r>
              <a:rPr lang="en-US" dirty="0" smtClean="0"/>
              <a:t>: </a:t>
            </a:r>
            <a:r>
              <a:rPr lang="en-US" i="1" dirty="0" smtClean="0"/>
              <a:t>string, </a:t>
            </a:r>
            <a:r>
              <a:rPr lang="en-US" dirty="0" smtClean="0"/>
              <a:t>cid</a:t>
            </a:r>
            <a:r>
              <a:rPr lang="en-US" i="1" dirty="0" smtClean="0"/>
              <a:t>: string, </a:t>
            </a:r>
            <a:r>
              <a:rPr lang="en-US" dirty="0" smtClean="0"/>
              <a:t>grade</a:t>
            </a:r>
            <a:r>
              <a:rPr lang="en-US" i="1" dirty="0" smtClean="0"/>
              <a:t>: string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354562"/>
              </p:ext>
            </p:extLst>
          </p:nvPr>
        </p:nvGraphicFramePr>
        <p:xfrm>
          <a:off x="1095375" y="3907019"/>
          <a:ext cx="1885950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/>
                <a:gridCol w="742950"/>
                <a:gridCol w="5715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sid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Name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Gpa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101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Bob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3.2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123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Mary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3.8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81125" y="50466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Students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41437"/>
              </p:ext>
            </p:extLst>
          </p:nvPr>
        </p:nvGraphicFramePr>
        <p:xfrm>
          <a:off x="5610225" y="3907019"/>
          <a:ext cx="2171700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/>
                <a:gridCol w="800100"/>
                <a:gridCol w="8001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cname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credits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564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564-2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308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417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53125" y="50466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Courses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071560"/>
              </p:ext>
            </p:extLst>
          </p:nvPr>
        </p:nvGraphicFramePr>
        <p:xfrm>
          <a:off x="3267075" y="4992869"/>
          <a:ext cx="2171700" cy="68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/>
                <a:gridCol w="800100"/>
                <a:gridCol w="8001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sid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Grade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123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564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09975" y="57324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Enrolled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67125" y="3964169"/>
            <a:ext cx="131445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Relations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27394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Παράδειγμα (Σχέσεις)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011FDB-DED2-47C1-839A-E24A75A431A4}" type="slidenum">
              <a:rPr lang="el-GR" altLang="en-US" smtClean="0"/>
              <a:pPr/>
              <a:t>27</a:t>
            </a:fld>
            <a:endParaRPr lang="el-GR" altLang="en-US" dirty="0" smtClean="0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04799" y="1127614"/>
            <a:ext cx="82169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Υψηλού επιπέδου (εννοιολογικά)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Υψηλού 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επιπέδου, περισσότερο αφηρημένη περιγραφή της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δομής </a:t>
            </a: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 </a:t>
            </a:r>
            <a:r>
              <a:rPr lang="el-GR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Οντοτήτων/Συσχετίσεων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Παραστατικά μοντέλα ή μοντέλα υλοποίησης ή λογικά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Σχεσιακό </a:t>
            </a:r>
            <a:r>
              <a:rPr lang="el-GR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Μοντέλο, Ιεραρχικό Μοντέλο, Δικτυωτό Μοντέλο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Χαμηλού επιπέδου ή φυσικά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Μοντέλα αποθήκευσης</a:t>
            </a:r>
            <a:endParaRPr lang="el-GR" sz="2400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94" y="1603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Μοντελοποίηση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8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D6AE99C-8353-43CA-927D-479B3D8311E0}" type="slidenum">
              <a:rPr lang="el-GR" altLang="en-US" sz="1200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28</a:t>
            </a:fld>
            <a:endParaRPr lang="el-GR" alt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38918" name="AutoShape 5"/>
          <p:cNvSpPr>
            <a:spLocks noChangeArrowheads="1"/>
          </p:cNvSpPr>
          <p:nvPr/>
        </p:nvSpPr>
        <p:spPr bwMode="auto">
          <a:xfrm>
            <a:off x="3292475" y="4557713"/>
            <a:ext cx="381000" cy="533400"/>
          </a:xfrm>
          <a:prstGeom prst="can">
            <a:avLst>
              <a:gd name="adj" fmla="val 3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19" name="AutoShape 6"/>
          <p:cNvSpPr>
            <a:spLocks noChangeArrowheads="1"/>
          </p:cNvSpPr>
          <p:nvPr/>
        </p:nvSpPr>
        <p:spPr bwMode="auto">
          <a:xfrm>
            <a:off x="4130675" y="4557713"/>
            <a:ext cx="381000" cy="533400"/>
          </a:xfrm>
          <a:prstGeom prst="can">
            <a:avLst>
              <a:gd name="adj" fmla="val 3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0" name="AutoShape 7"/>
          <p:cNvSpPr>
            <a:spLocks noChangeArrowheads="1"/>
          </p:cNvSpPr>
          <p:nvPr/>
        </p:nvSpPr>
        <p:spPr bwMode="auto">
          <a:xfrm>
            <a:off x="5045075" y="4557713"/>
            <a:ext cx="381000" cy="533400"/>
          </a:xfrm>
          <a:prstGeom prst="can">
            <a:avLst>
              <a:gd name="adj" fmla="val 3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484438" y="3716338"/>
            <a:ext cx="373380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  Φυσικό  </a:t>
            </a: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(ή </a:t>
            </a:r>
            <a:r>
              <a:rPr lang="el-GR" altLang="en-US" sz="20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εσωτερικό) </a:t>
            </a: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Σχήμα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2987675" y="2636838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 Εννοιολογικό </a:t>
            </a: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Σχήμα</a:t>
            </a:r>
          </a:p>
        </p:txBody>
      </p:sp>
      <p:sp>
        <p:nvSpPr>
          <p:cNvPr id="38923" name="Rectangle 12"/>
          <p:cNvSpPr>
            <a:spLocks noChangeArrowheads="1"/>
          </p:cNvSpPr>
          <p:nvPr/>
        </p:nvSpPr>
        <p:spPr bwMode="auto">
          <a:xfrm>
            <a:off x="2987675" y="2636838"/>
            <a:ext cx="2667000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4" name="Text Box 13"/>
          <p:cNvSpPr txBox="1">
            <a:spLocks noChangeArrowheads="1"/>
          </p:cNvSpPr>
          <p:nvPr/>
        </p:nvSpPr>
        <p:spPr bwMode="auto">
          <a:xfrm>
            <a:off x="396875" y="1662113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Εξωτερική Όψη 1</a:t>
            </a:r>
          </a:p>
        </p:txBody>
      </p:sp>
      <p:sp>
        <p:nvSpPr>
          <p:cNvPr id="38925" name="Rectangle 14"/>
          <p:cNvSpPr>
            <a:spLocks noChangeArrowheads="1"/>
          </p:cNvSpPr>
          <p:nvPr/>
        </p:nvSpPr>
        <p:spPr bwMode="auto">
          <a:xfrm>
            <a:off x="396875" y="1662113"/>
            <a:ext cx="2209800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6" name="Text Box 15"/>
          <p:cNvSpPr txBox="1">
            <a:spLocks noChangeArrowheads="1"/>
          </p:cNvSpPr>
          <p:nvPr/>
        </p:nvSpPr>
        <p:spPr bwMode="auto">
          <a:xfrm>
            <a:off x="5959475" y="1662113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Εξωτερική Όψη </a:t>
            </a:r>
            <a:r>
              <a:rPr lang="en-US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n</a:t>
            </a:r>
            <a:endParaRPr lang="el-GR" altLang="en-US" sz="20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8927" name="Rectangle 16"/>
          <p:cNvSpPr>
            <a:spLocks noChangeArrowheads="1"/>
          </p:cNvSpPr>
          <p:nvPr/>
        </p:nvSpPr>
        <p:spPr bwMode="auto">
          <a:xfrm>
            <a:off x="5959475" y="1662113"/>
            <a:ext cx="2209800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 b="1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8928" name="Line 26"/>
          <p:cNvSpPr>
            <a:spLocks noChangeShapeType="1"/>
          </p:cNvSpPr>
          <p:nvPr/>
        </p:nvSpPr>
        <p:spPr bwMode="auto">
          <a:xfrm flipH="1">
            <a:off x="5807075" y="2195513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Line 27"/>
          <p:cNvSpPr>
            <a:spLocks noChangeShapeType="1"/>
          </p:cNvSpPr>
          <p:nvPr/>
        </p:nvSpPr>
        <p:spPr bwMode="auto">
          <a:xfrm>
            <a:off x="2149475" y="2271713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28"/>
          <p:cNvSpPr>
            <a:spLocks noChangeShapeType="1"/>
          </p:cNvSpPr>
          <p:nvPr/>
        </p:nvSpPr>
        <p:spPr bwMode="auto">
          <a:xfrm>
            <a:off x="4206875" y="310991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Text Box 29"/>
          <p:cNvSpPr txBox="1">
            <a:spLocks noChangeArrowheads="1"/>
          </p:cNvSpPr>
          <p:nvPr/>
        </p:nvSpPr>
        <p:spPr bwMode="auto">
          <a:xfrm>
            <a:off x="4587875" y="3186113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1800" i="1">
                <a:latin typeface="+mn-lt"/>
              </a:rPr>
              <a:t>Απεικόνιση </a:t>
            </a:r>
            <a:endParaRPr lang="el-GR" altLang="en-US" sz="2000" i="1">
              <a:latin typeface="+mn-lt"/>
            </a:endParaRPr>
          </a:p>
        </p:txBody>
      </p:sp>
      <p:sp>
        <p:nvSpPr>
          <p:cNvPr id="38932" name="Text Box 30"/>
          <p:cNvSpPr txBox="1">
            <a:spLocks noChangeArrowheads="1"/>
          </p:cNvSpPr>
          <p:nvPr/>
        </p:nvSpPr>
        <p:spPr bwMode="auto">
          <a:xfrm>
            <a:off x="6188075" y="2424113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1800" i="1">
                <a:latin typeface="+mn-lt"/>
              </a:rPr>
              <a:t>Απεικόνιση </a:t>
            </a:r>
            <a:endParaRPr lang="el-GR" altLang="en-US" sz="2000" i="1">
              <a:latin typeface="+mn-lt"/>
            </a:endParaRPr>
          </a:p>
        </p:txBody>
      </p:sp>
      <p:sp>
        <p:nvSpPr>
          <p:cNvPr id="38933" name="Text Box 33"/>
          <p:cNvSpPr txBox="1">
            <a:spLocks noChangeArrowheads="1"/>
          </p:cNvSpPr>
          <p:nvPr/>
        </p:nvSpPr>
        <p:spPr bwMode="auto">
          <a:xfrm>
            <a:off x="5735638" y="4186238"/>
            <a:ext cx="288131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1400" dirty="0">
                <a:latin typeface="+mn-lt"/>
              </a:rPr>
              <a:t>Περιγράφει λεπτομέρειες σχετικά με την αποθήκευση και τους δρόμους προσπέλασης</a:t>
            </a:r>
          </a:p>
          <a:p>
            <a:pPr algn="just">
              <a:spcBef>
                <a:spcPct val="50000"/>
              </a:spcBef>
            </a:pPr>
            <a:r>
              <a:rPr lang="el-GR" altLang="en-US" sz="1400" dirty="0">
                <a:latin typeface="+mn-lt"/>
              </a:rPr>
              <a:t>Πως οι σχέσεις αποθηκεύονται στο δίσκο, ευρετήρια, κλπ</a:t>
            </a:r>
          </a:p>
        </p:txBody>
      </p:sp>
      <p:sp>
        <p:nvSpPr>
          <p:cNvPr id="38934" name="Text Box 34"/>
          <p:cNvSpPr txBox="1">
            <a:spLocks noChangeArrowheads="1"/>
          </p:cNvSpPr>
          <p:nvPr/>
        </p:nvSpPr>
        <p:spPr bwMode="auto">
          <a:xfrm>
            <a:off x="323850" y="2708275"/>
            <a:ext cx="25193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1400" dirty="0">
                <a:latin typeface="+mn-lt"/>
              </a:rPr>
              <a:t>Περιγράφει τα αποθηκευμένα δεδομένα με βάση το μοντέλο δεδομένων</a:t>
            </a:r>
          </a:p>
        </p:txBody>
      </p:sp>
      <p:sp>
        <p:nvSpPr>
          <p:cNvPr id="38935" name="Text Box 35"/>
          <p:cNvSpPr txBox="1">
            <a:spLocks noChangeArrowheads="1"/>
          </p:cNvSpPr>
          <p:nvPr/>
        </p:nvSpPr>
        <p:spPr bwMode="auto">
          <a:xfrm>
            <a:off x="215900" y="5664200"/>
            <a:ext cx="868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n-US" sz="1400" dirty="0">
                <a:latin typeface="Comic Sans MS" pitchFamily="66" charset="0"/>
              </a:rPr>
              <a:t> </a:t>
            </a:r>
            <a:r>
              <a:rPr lang="el-GR" altLang="en-US" dirty="0">
                <a:latin typeface="+mn-lt"/>
              </a:rPr>
              <a:t>Η περιγραφή της βάσης δεδομένων περιλαμβάνει ένα σχήμα για καθένα από τα επίπεδα αφαίρεσης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3838"/>
            <a:ext cx="8229600" cy="1143000"/>
          </a:xfrm>
        </p:spPr>
        <p:txBody>
          <a:bodyPr/>
          <a:lstStyle/>
          <a:p>
            <a:r>
              <a:rPr lang="el-GR" smtClean="0">
                <a:solidFill>
                  <a:schemeClr val="accent6">
                    <a:lumMod val="75000"/>
                  </a:schemeClr>
                </a:solidFill>
              </a:rPr>
              <a:t>Αρχιτεκτονική Τριών Επιπέδων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9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307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2B3353B-53CB-4718-AFB7-AC56DCFF3759}" type="slidenum">
              <a:rPr lang="el-GR" alt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29</a:t>
            </a:fld>
            <a:endParaRPr lang="el-GR" alt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39942" name="Text Box 3"/>
          <p:cNvSpPr txBox="1">
            <a:spLocks noChangeArrowheads="1"/>
          </p:cNvSpPr>
          <p:nvPr/>
        </p:nvSpPr>
        <p:spPr bwMode="auto">
          <a:xfrm>
            <a:off x="163512" y="1154113"/>
            <a:ext cx="87518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Ανεξαρτησία Δεδομένων: </a:t>
            </a:r>
            <a:r>
              <a:rPr lang="el-GR" altLang="en-US" sz="2800" dirty="0">
                <a:latin typeface="+mn-lt"/>
              </a:rPr>
              <a:t>αλλαγή του σχήματος ενός επιπέδου χωρίς να αλλάξουμε το σχήμα του αμέσως υψηλότερου επιπέδου </a:t>
            </a: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544513" y="2542283"/>
            <a:ext cx="837088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altLang="en-U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24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Λογική Ανεξαρτησία Δεδομένων</a:t>
            </a:r>
          </a:p>
          <a:p>
            <a:pPr algn="just">
              <a:spcBef>
                <a:spcPct val="50000"/>
              </a:spcBef>
            </a:pPr>
            <a:r>
              <a:rPr lang="el-GR" alt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	</a:t>
            </a:r>
            <a:r>
              <a:rPr lang="el-GR" altLang="en-US" sz="2400" dirty="0" smtClean="0">
                <a:latin typeface="+mn-lt"/>
              </a:rPr>
              <a:t>αλλαγή </a:t>
            </a:r>
            <a:r>
              <a:rPr lang="el-GR" altLang="en-US" sz="2400" dirty="0">
                <a:latin typeface="+mn-lt"/>
              </a:rPr>
              <a:t>του εννοιολογικού δεν επηρεάζει τα εξωτερικά 		σχήματα ή τα προγράμματα εφαρμογών</a:t>
            </a:r>
            <a:endParaRPr lang="el-GR" altLang="en-US" sz="2400" b="1" dirty="0">
              <a:latin typeface="+mn-lt"/>
            </a:endParaRPr>
          </a:p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altLang="en-U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24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Φυσική Ανεξαρτησία Δεδομένων</a:t>
            </a:r>
          </a:p>
          <a:p>
            <a:pPr algn="just">
              <a:spcBef>
                <a:spcPct val="50000"/>
              </a:spcBef>
            </a:pPr>
            <a:r>
              <a:rPr lang="el-GR" alt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	</a:t>
            </a:r>
            <a:r>
              <a:rPr lang="el-GR" altLang="en-US" sz="2400" dirty="0" smtClean="0">
                <a:latin typeface="+mn-lt"/>
              </a:rPr>
              <a:t>αλλαγή </a:t>
            </a:r>
            <a:r>
              <a:rPr lang="el-GR" altLang="en-US" sz="2400" dirty="0">
                <a:latin typeface="+mn-lt"/>
              </a:rPr>
              <a:t>του εσωτερικού σχήματος χωρίς να χρειάζεται 		αλλαγή του εννοιολογικού</a:t>
            </a:r>
            <a:endParaRPr lang="el-GR" altLang="en-US" sz="2400" b="1" dirty="0">
              <a:latin typeface="+mn-lt"/>
            </a:endParaRPr>
          </a:p>
        </p:txBody>
      </p:sp>
      <p:sp>
        <p:nvSpPr>
          <p:cNvPr id="39944" name="Text Box 6"/>
          <p:cNvSpPr txBox="1">
            <a:spLocks noChangeArrowheads="1"/>
          </p:cNvSpPr>
          <p:nvPr/>
        </p:nvSpPr>
        <p:spPr bwMode="auto">
          <a:xfrm>
            <a:off x="2051050" y="5562600"/>
            <a:ext cx="4743450" cy="5191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800" i="1" dirty="0">
                <a:latin typeface="+mn-lt"/>
              </a:rPr>
              <a:t>αλλαγή  μόνο της απεικόνισης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655" y="11113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Ανεξαρτησία Δεδομένων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512" y="6479701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419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</a:t>
            </a:fld>
            <a:endParaRPr lang="el-GR" altLang="en-US" smtClean="0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Στόχος και περιεχόμενο του μαθήματος</a:t>
            </a:r>
            <a:endParaRPr lang="el-GR" sz="3200" dirty="0"/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Διαδικαστικά θέματα</a:t>
            </a:r>
            <a:endParaRPr lang="el-GR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Τι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1F57D58-AA1E-4E9C-866D-B9D7CCD78796}" type="slidenum">
              <a:rPr lang="el-GR" alt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30</a:t>
            </a:fld>
            <a:endParaRPr lang="el-GR" alt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18477" y="1447800"/>
            <a:ext cx="835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400" dirty="0">
                <a:latin typeface="+mn-lt"/>
              </a:rPr>
              <a:t>Σχήμα της </a:t>
            </a:r>
            <a:r>
              <a:rPr lang="el-GR" altLang="en-US" sz="2400" dirty="0" err="1" smtClean="0">
                <a:latin typeface="+mn-lt"/>
              </a:rPr>
              <a:t>βδ</a:t>
            </a:r>
            <a:endParaRPr lang="el-GR" altLang="en-US" sz="2400" dirty="0">
              <a:latin typeface="+mn-lt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371600" y="2162175"/>
            <a:ext cx="678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dirty="0" smtClean="0">
                <a:latin typeface="+mn-lt"/>
              </a:rPr>
              <a:t>Μοντέλο (δομικά </a:t>
            </a:r>
            <a:r>
              <a:rPr lang="el-GR" altLang="en-US" sz="2000" dirty="0">
                <a:latin typeface="+mn-lt"/>
              </a:rPr>
              <a:t>στοιχεία + περιορισμοί ακεραιότητας)</a:t>
            </a:r>
            <a:endParaRPr lang="el-GR" altLang="en-US" sz="2000" b="1" dirty="0">
              <a:latin typeface="+mn-lt"/>
            </a:endParaRP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250825" y="3707238"/>
            <a:ext cx="835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400" dirty="0">
                <a:latin typeface="+mn-lt"/>
              </a:rPr>
              <a:t>Στιγμιότυπο της </a:t>
            </a:r>
            <a:r>
              <a:rPr lang="el-GR" altLang="en-US" sz="2400" dirty="0" err="1" smtClean="0">
                <a:latin typeface="+mn-lt"/>
              </a:rPr>
              <a:t>βδ</a:t>
            </a:r>
            <a:r>
              <a:rPr lang="el-GR" altLang="en-US" sz="2400" dirty="0" smtClean="0">
                <a:latin typeface="+mn-lt"/>
              </a:rPr>
              <a:t> </a:t>
            </a:r>
            <a:r>
              <a:rPr lang="el-GR" altLang="en-US" sz="2400" dirty="0">
                <a:latin typeface="+mn-lt"/>
              </a:rPr>
              <a:t>(κατάσταση ή σύνολο εμφανίσεων ή σύνολο </a:t>
            </a:r>
            <a:r>
              <a:rPr lang="el-GR" altLang="en-US" sz="2400" dirty="0" err="1">
                <a:latin typeface="+mn-lt"/>
              </a:rPr>
              <a:t>στιγμιοτύπων</a:t>
            </a:r>
            <a:r>
              <a:rPr lang="el-GR" altLang="en-US" sz="2400" dirty="0">
                <a:latin typeface="+mn-lt"/>
              </a:rPr>
              <a:t>)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3352800" y="1676400"/>
            <a:ext cx="2387600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Πρόθεση 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(intension)</a:t>
            </a:r>
            <a:endParaRPr lang="el-GR" altLang="en-US" sz="2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3454400" y="3234163"/>
            <a:ext cx="2781300" cy="396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Ανάπτυξη (</a:t>
            </a:r>
            <a:r>
              <a:rPr lang="el-GR" altLang="en-US" sz="2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extension</a:t>
            </a: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1944077" y="4614435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dirty="0">
                <a:latin typeface="+mn-lt"/>
              </a:rPr>
              <a:t>(αρχική κατάσταση, έγκυρη κατάσταση)</a:t>
            </a:r>
            <a:endParaRPr lang="el-GR" altLang="en-US" sz="2000" b="1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Σχήμα και Στιγμιότυπο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0825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44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/>
      <p:bldP spid="83973" grpId="0"/>
      <p:bldP spid="83974" grpId="0"/>
      <p:bldP spid="83975" grpId="0" animBg="1"/>
      <p:bldP spid="83976" grpId="0" animBg="1"/>
      <p:bldP spid="8397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6C49D-80DA-44D1-B7FC-9B171B544AC8}" type="slidenum">
              <a:rPr lang="el-GR" altLang="en-US" smtClean="0"/>
              <a:pPr/>
              <a:t>31</a:t>
            </a:fld>
            <a:endParaRPr lang="el-GR" altLang="en-US" dirty="0" smtClean="0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19893" y="1269285"/>
            <a:ext cx="799941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l-GR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ΒΗΜΑ 1</a:t>
            </a: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Μοντελοποίηση (ορισμός σχήματος)</a:t>
            </a:r>
          </a:p>
          <a:p>
            <a:pPr eaLnBrk="0" hangingPunct="0"/>
            <a:endParaRPr kumimoji="1"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n-US" sz="24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BHMA 2: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Υλοποίηση</a:t>
            </a:r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n-US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l-GR" sz="24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Χρήση ΣΔΒΔ:</a:t>
            </a:r>
            <a:endParaRPr kumimoji="1"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Ορισμός μοντέλου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Εισαγωγή στοιχείων </a:t>
            </a: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(δημιουργία του αρχικού στιγμιότυπου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Διατύπωση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ερωτήσεων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Εισαγωγή/διαγραφή/τροποποίηση δεδομένων</a:t>
            </a:r>
            <a:endParaRPr lang="el-GR" sz="24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989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Δημιουργία ΣΒΔ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140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A81DC-3348-4DA9-A598-5C94AB9C86A2}" type="slidenum">
              <a:rPr lang="el-GR" altLang="en-US" smtClean="0"/>
              <a:pPr/>
              <a:t>32</a:t>
            </a:fld>
            <a:endParaRPr lang="el-GR" altLang="en-US" smtClean="0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539750" y="1409700"/>
            <a:ext cx="701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Γλώσσα Ορισμού</a:t>
            </a:r>
            <a:endParaRPr lang="el-GR" sz="240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304799" y="2610916"/>
            <a:ext cx="82740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Γλώσσα </a:t>
            </a:r>
            <a:r>
              <a:rPr lang="el-GR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Χειρισμού/Επεξεργασίας Δεδομένων 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εισαγωγή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διαγραφή, τροποποίηση 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δεδομένων</a:t>
            </a:r>
          </a:p>
          <a:p>
            <a:pPr algn="just" eaLnBrk="0" hangingPunct="0">
              <a:spcBef>
                <a:spcPct val="50000"/>
              </a:spcBef>
            </a:pPr>
            <a:endParaRPr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διατύπωση ερωτημάτων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endParaRPr lang="el-GR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1222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Γλώσσες ΣΔΒΔ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(SQL)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375568" y="2033251"/>
            <a:ext cx="496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create table R(A1 T1, A2, T2, …)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71587" y="3792537"/>
            <a:ext cx="5327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insert/delete/update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266825" y="4851400"/>
            <a:ext cx="77057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select</a:t>
            </a:r>
            <a:r>
              <a:rPr lang="el-GR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Γνωρίσματα</a:t>
            </a:r>
            <a:endParaRPr lang="en-US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from </a:t>
            </a:r>
            <a:r>
              <a:rPr lang="el-GR" sz="20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Πίνακες</a:t>
            </a:r>
            <a:endParaRPr lang="en-US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where </a:t>
            </a:r>
            <a:r>
              <a:rPr lang="el-GR" sz="20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Συνθήκη</a:t>
            </a:r>
            <a:endParaRPr lang="el-GR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A81DC-3348-4DA9-A598-5C94AB9C86A2}" type="slidenum">
              <a:rPr lang="el-GR" altLang="en-US" smtClean="0"/>
              <a:pPr/>
              <a:t>33</a:t>
            </a:fld>
            <a:endParaRPr lang="el-GR" altLang="en-US" smtClean="0"/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400050" y="1622426"/>
            <a:ext cx="82740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Γλώσσες Ερωτήσεων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(Query Languages)</a:t>
            </a: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8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δεν είναι γλώσσα προγραμματισμού (δυνατότητα εμφύτευσης σε μια γλώσσα υψηλού επιπέδου)</a:t>
            </a: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δηλωτικές</a:t>
            </a:r>
            <a:r>
              <a:rPr lang="el-GR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(μη διαδικαστικές)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1222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Γλώσσες ΣΔΒΔ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168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674E5F-1DA9-4958-9EB7-B15194D6F6C8}" type="slidenum">
              <a:rPr lang="el-GR" altLang="en-US" smtClean="0"/>
              <a:pPr/>
              <a:t>34</a:t>
            </a:fld>
            <a:endParaRPr lang="el-GR" altLang="en-US" smtClean="0"/>
          </a:p>
        </p:txBody>
      </p:sp>
      <p:sp>
        <p:nvSpPr>
          <p:cNvPr id="12294" name="Text Box 15"/>
          <p:cNvSpPr txBox="1">
            <a:spLocks noChangeArrowheads="1"/>
          </p:cNvSpPr>
          <p:nvPr/>
        </p:nvSpPr>
        <p:spPr bwMode="auto">
          <a:xfrm>
            <a:off x="412750" y="1557338"/>
            <a:ext cx="81407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Κάποιες λειτουργίες ενός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ΣΔΒΔ</a:t>
            </a:r>
            <a:endParaRPr lang="el-GR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Ορισμός </a:t>
            </a:r>
            <a:r>
              <a:rPr lang="el-GR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και δημιουργία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μιας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βάσης δεδομένων: προδιαγραφή των τύπων, των δομών και των περιορισμών των δεδομένων που θα αποθηκευτούν στη ΒΔ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Χειρισμός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(manipulation)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μιας βάσης δεδομένων: υποβολή ερωτήσεων για την ανάκτηση δεδομένων, ενημέρωση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εισαγωγές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, διαγραφές ή τροποποιήσεις)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Άλλες λειτουργίες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: Διαμοιρασμός, προστασία από αστοχίες υλικού και λογισμικού,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ασφάλεια, ρύθμιση (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tuning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147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 (ανασκόπηση)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A1B666-E969-4E8E-A4F2-FBB3A9E5E651}" type="slidenum">
              <a:rPr lang="el-GR" altLang="en-US" smtClean="0"/>
              <a:pPr/>
              <a:t>35</a:t>
            </a:fld>
            <a:endParaRPr lang="el-GR" altLang="en-US" smtClean="0"/>
          </a:p>
        </p:txBody>
      </p:sp>
      <p:sp>
        <p:nvSpPr>
          <p:cNvPr id="23558" name="Text Box 3"/>
          <p:cNvSpPr txBox="1">
            <a:spLocks noChangeArrowheads="1"/>
          </p:cNvSpPr>
          <p:nvPr/>
        </p:nvSpPr>
        <p:spPr bwMode="auto">
          <a:xfrm>
            <a:off x="990600" y="1841500"/>
            <a:ext cx="6629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Απλοί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χρήστες</a:t>
            </a:r>
            <a:endParaRPr lang="el-GR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Προγραμματιστές εφαρμογών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Σχεδιαστές βάσεων δεδομένων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Διαχειριστές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συστήματος</a:t>
            </a:r>
            <a:endParaRPr lang="en-US" sz="32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Δημιουργοί ΣΔΒΔ</a:t>
            </a:r>
            <a:endParaRPr lang="el-GR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Χρήστες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B49E3D-4EFC-43CB-9DCA-3A08AB0184A4}" type="slidenum">
              <a:rPr lang="el-GR" altLang="en-US" smtClean="0"/>
              <a:pPr/>
              <a:t>36</a:t>
            </a:fld>
            <a:endParaRPr lang="el-GR" altLang="en-US" smtClean="0"/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2209800" y="2335212"/>
            <a:ext cx="4648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3" name="Text Box 4"/>
          <p:cNvSpPr txBox="1">
            <a:spLocks noChangeArrowheads="1"/>
          </p:cNvSpPr>
          <p:nvPr/>
        </p:nvSpPr>
        <p:spPr bwMode="auto">
          <a:xfrm>
            <a:off x="3346450" y="2632074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000" b="1" dirty="0"/>
              <a:t>ΣΔΒΔ</a:t>
            </a:r>
          </a:p>
        </p:txBody>
      </p:sp>
      <p:sp>
        <p:nvSpPr>
          <p:cNvPr id="24584" name="AutoShape 5"/>
          <p:cNvSpPr>
            <a:spLocks noChangeArrowheads="1"/>
          </p:cNvSpPr>
          <p:nvPr/>
        </p:nvSpPr>
        <p:spPr bwMode="auto">
          <a:xfrm>
            <a:off x="3635375" y="3927475"/>
            <a:ext cx="1524000" cy="914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5" name="Text Box 6"/>
          <p:cNvSpPr txBox="1">
            <a:spLocks noChangeArrowheads="1"/>
          </p:cNvSpPr>
          <p:nvPr/>
        </p:nvSpPr>
        <p:spPr bwMode="auto">
          <a:xfrm>
            <a:off x="3635375" y="4143375"/>
            <a:ext cx="152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ΒΑΣΗ 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ΔΕΔΟΜΕΝΩΝ</a:t>
            </a:r>
          </a:p>
        </p:txBody>
      </p:sp>
      <p:sp>
        <p:nvSpPr>
          <p:cNvPr id="24586" name="Line 7"/>
          <p:cNvSpPr>
            <a:spLocks noChangeShapeType="1"/>
          </p:cNvSpPr>
          <p:nvPr/>
        </p:nvSpPr>
        <p:spPr bwMode="auto">
          <a:xfrm>
            <a:off x="4343400" y="340201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7" name="Line 8"/>
          <p:cNvSpPr>
            <a:spLocks noChangeShapeType="1"/>
          </p:cNvSpPr>
          <p:nvPr/>
        </p:nvSpPr>
        <p:spPr bwMode="auto">
          <a:xfrm>
            <a:off x="4267200" y="1649412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8" name="Text Box 9"/>
          <p:cNvSpPr txBox="1">
            <a:spLocks noChangeArrowheads="1"/>
          </p:cNvSpPr>
          <p:nvPr/>
        </p:nvSpPr>
        <p:spPr bwMode="auto">
          <a:xfrm>
            <a:off x="4546600" y="1644788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/>
              <a:t>SQL </a:t>
            </a:r>
            <a:endParaRPr lang="el-GR" sz="2000" b="1"/>
          </a:p>
        </p:txBody>
      </p:sp>
      <p:sp>
        <p:nvSpPr>
          <p:cNvPr id="24589" name="Text Box 10"/>
          <p:cNvSpPr txBox="1">
            <a:spLocks noChangeArrowheads="1"/>
          </p:cNvSpPr>
          <p:nvPr/>
        </p:nvSpPr>
        <p:spPr bwMode="auto">
          <a:xfrm>
            <a:off x="1193799" y="1246990"/>
            <a:ext cx="2254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/>
              <a:t>Web </a:t>
            </a:r>
            <a:r>
              <a:rPr lang="el-GR" sz="2000" dirty="0" err="1"/>
              <a:t>forms</a:t>
            </a:r>
            <a:endParaRPr lang="el-GR" sz="2000" dirty="0"/>
          </a:p>
        </p:txBody>
      </p:sp>
      <p:sp>
        <p:nvSpPr>
          <p:cNvPr id="24590" name="Text Box 11"/>
          <p:cNvSpPr txBox="1">
            <a:spLocks noChangeArrowheads="1"/>
          </p:cNvSpPr>
          <p:nvPr/>
        </p:nvSpPr>
        <p:spPr bwMode="auto">
          <a:xfrm>
            <a:off x="3346450" y="1080144"/>
            <a:ext cx="3822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 err="1"/>
              <a:t>front</a:t>
            </a:r>
            <a:r>
              <a:rPr lang="el-GR" sz="2000" dirty="0"/>
              <a:t> </a:t>
            </a:r>
            <a:r>
              <a:rPr lang="el-GR" sz="2000" dirty="0" err="1" smtClean="0"/>
              <a:t>ends</a:t>
            </a:r>
            <a:r>
              <a:rPr lang="el-GR" sz="2000" dirty="0"/>
              <a:t> </a:t>
            </a:r>
            <a:r>
              <a:rPr lang="el-GR" sz="2000" dirty="0" smtClean="0"/>
              <a:t>εφαρμογών</a:t>
            </a:r>
            <a:endParaRPr lang="el-GR" sz="2000" dirty="0"/>
          </a:p>
        </p:txBody>
      </p:sp>
      <p:sp>
        <p:nvSpPr>
          <p:cNvPr id="24591" name="Text Box 12"/>
          <p:cNvSpPr txBox="1">
            <a:spLocks noChangeArrowheads="1"/>
          </p:cNvSpPr>
          <p:nvPr/>
        </p:nvSpPr>
        <p:spPr bwMode="auto">
          <a:xfrm>
            <a:off x="6096000" y="1173102"/>
            <a:ext cx="215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 err="1" smtClean="0"/>
              <a:t>Διεπαφή</a:t>
            </a:r>
            <a:r>
              <a:rPr lang="el-GR" sz="2000" dirty="0"/>
              <a:t> </a:t>
            </a:r>
            <a:r>
              <a:rPr lang="el-GR" sz="2000" dirty="0" smtClean="0"/>
              <a:t>SQL</a:t>
            </a:r>
            <a:endParaRPr lang="el-GR" sz="2000" dirty="0"/>
          </a:p>
        </p:txBody>
      </p:sp>
      <p:sp>
        <p:nvSpPr>
          <p:cNvPr id="24592" name="Line 13"/>
          <p:cNvSpPr>
            <a:spLocks noChangeShapeType="1"/>
          </p:cNvSpPr>
          <p:nvPr/>
        </p:nvSpPr>
        <p:spPr bwMode="auto">
          <a:xfrm>
            <a:off x="2514600" y="1573212"/>
            <a:ext cx="1295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93" name="Line 14"/>
          <p:cNvSpPr>
            <a:spLocks noChangeShapeType="1"/>
          </p:cNvSpPr>
          <p:nvPr/>
        </p:nvSpPr>
        <p:spPr bwMode="auto">
          <a:xfrm flipH="1">
            <a:off x="5257800" y="1725612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1092200" y="2046287"/>
            <a:ext cx="6908800" cy="3070225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6"/>
          <p:cNvSpPr>
            <a:spLocks noGrp="1"/>
          </p:cNvSpPr>
          <p:nvPr>
            <p:ph type="title"/>
          </p:nvPr>
        </p:nvSpPr>
        <p:spPr>
          <a:xfrm>
            <a:off x="431800" y="137199"/>
            <a:ext cx="8229600" cy="1143000"/>
          </a:xfrm>
        </p:spPr>
        <p:txBody>
          <a:bodyPr/>
          <a:lstStyle/>
          <a:p>
            <a:r>
              <a:rPr lang="el-GR" dirty="0" err="1" smtClean="0">
                <a:solidFill>
                  <a:schemeClr val="accent6">
                    <a:lumMod val="75000"/>
                  </a:schemeClr>
                </a:solidFill>
              </a:rPr>
              <a:t>Διεπαφές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92125" y="5248275"/>
            <a:ext cx="7810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Βασιζόμενες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σε μενού (κατάλογο από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επιλογές), γραφικών, Βασιζόμενες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σε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φόρμες, φυσικής γλώσσας, για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παραμετρικούς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χρήστες, για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το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ΔΒΔ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55233-272F-463B-96FA-F782E0F9BEF7}" type="slidenum">
              <a:rPr lang="el-GR" altLang="en-US" smtClean="0"/>
              <a:pPr/>
              <a:t>37</a:t>
            </a:fld>
            <a:endParaRPr lang="el-GR" altLang="en-US" smtClean="0"/>
          </a:p>
        </p:txBody>
      </p:sp>
      <p:sp>
        <p:nvSpPr>
          <p:cNvPr id="28678" name="AutoShape 3"/>
          <p:cNvSpPr>
            <a:spLocks noChangeArrowheads="1"/>
          </p:cNvSpPr>
          <p:nvPr/>
        </p:nvSpPr>
        <p:spPr bwMode="auto">
          <a:xfrm>
            <a:off x="3779838" y="5157788"/>
            <a:ext cx="1524000" cy="914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3779838" y="5373688"/>
            <a:ext cx="152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ΒΑΣΗ 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ΔΕΔΟΜΕΝΩΝ</a:t>
            </a: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468313" y="1700213"/>
            <a:ext cx="8229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68313" y="1916113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dirty="0"/>
              <a:t>ΣΔΒΔ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2987675" y="32131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Μέθοδοι Προσπέλασης Αρχείων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3132138" y="4508500"/>
            <a:ext cx="3095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Δίσκου</a:t>
            </a:r>
          </a:p>
        </p:txBody>
      </p:sp>
      <p:sp>
        <p:nvSpPr>
          <p:cNvPr id="28684" name="Text Box 9"/>
          <p:cNvSpPr txBox="1">
            <a:spLocks noChangeArrowheads="1"/>
          </p:cNvSpPr>
          <p:nvPr/>
        </p:nvSpPr>
        <p:spPr bwMode="auto">
          <a:xfrm>
            <a:off x="3348038" y="38608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</a:t>
            </a:r>
            <a:r>
              <a:rPr lang="en-US"/>
              <a:t>Buffer</a:t>
            </a:r>
            <a:endParaRPr lang="el-GR"/>
          </a:p>
        </p:txBody>
      </p:sp>
      <p:sp>
        <p:nvSpPr>
          <p:cNvPr id="28685" name="Rectangle 10"/>
          <p:cNvSpPr>
            <a:spLocks noChangeArrowheads="1"/>
          </p:cNvSpPr>
          <p:nvPr/>
        </p:nvSpPr>
        <p:spPr bwMode="auto">
          <a:xfrm>
            <a:off x="2916238" y="3213100"/>
            <a:ext cx="38100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6" name="Rectangle 11"/>
          <p:cNvSpPr>
            <a:spLocks noChangeArrowheads="1"/>
          </p:cNvSpPr>
          <p:nvPr/>
        </p:nvSpPr>
        <p:spPr bwMode="auto">
          <a:xfrm>
            <a:off x="684213" y="2997200"/>
            <a:ext cx="16764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7" name="Text Box 12"/>
          <p:cNvSpPr txBox="1">
            <a:spLocks noChangeArrowheads="1"/>
          </p:cNvSpPr>
          <p:nvPr/>
        </p:nvSpPr>
        <p:spPr bwMode="auto">
          <a:xfrm>
            <a:off x="684213" y="3213100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συναλλαγών</a:t>
            </a:r>
          </a:p>
        </p:txBody>
      </p:sp>
      <p:sp>
        <p:nvSpPr>
          <p:cNvPr id="28689" name="Text Box 14"/>
          <p:cNvSpPr txBox="1">
            <a:spLocks noChangeArrowheads="1"/>
          </p:cNvSpPr>
          <p:nvPr/>
        </p:nvSpPr>
        <p:spPr bwMode="auto">
          <a:xfrm>
            <a:off x="7092950" y="3357563"/>
            <a:ext cx="1433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Ανάκαμψης</a:t>
            </a:r>
          </a:p>
        </p:txBody>
      </p:sp>
      <p:sp>
        <p:nvSpPr>
          <p:cNvPr id="28690" name="Rectangle 15"/>
          <p:cNvSpPr>
            <a:spLocks noChangeArrowheads="1"/>
          </p:cNvSpPr>
          <p:nvPr/>
        </p:nvSpPr>
        <p:spPr bwMode="auto">
          <a:xfrm>
            <a:off x="2339975" y="1989138"/>
            <a:ext cx="5181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1" name="Text Box 16"/>
          <p:cNvSpPr txBox="1">
            <a:spLocks noChangeArrowheads="1"/>
          </p:cNvSpPr>
          <p:nvPr/>
        </p:nvSpPr>
        <p:spPr bwMode="auto">
          <a:xfrm>
            <a:off x="2916238" y="21336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Μηχανή Εκτέλεσης Ερωτήσεων</a:t>
            </a:r>
          </a:p>
        </p:txBody>
      </p:sp>
      <p:sp>
        <p:nvSpPr>
          <p:cNvPr id="28692" name="Line 17"/>
          <p:cNvSpPr>
            <a:spLocks noChangeShapeType="1"/>
          </p:cNvSpPr>
          <p:nvPr/>
        </p:nvSpPr>
        <p:spPr bwMode="auto">
          <a:xfrm>
            <a:off x="4643438" y="270827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3" name="Line 18"/>
          <p:cNvSpPr>
            <a:spLocks noChangeShapeType="1"/>
          </p:cNvSpPr>
          <p:nvPr/>
        </p:nvSpPr>
        <p:spPr bwMode="auto">
          <a:xfrm>
            <a:off x="4572000" y="35734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4" name="Line 19"/>
          <p:cNvSpPr>
            <a:spLocks noChangeShapeType="1"/>
          </p:cNvSpPr>
          <p:nvPr/>
        </p:nvSpPr>
        <p:spPr bwMode="auto">
          <a:xfrm>
            <a:off x="4572000" y="42211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5" name="Rectangle 20"/>
          <p:cNvSpPr>
            <a:spLocks noChangeArrowheads="1"/>
          </p:cNvSpPr>
          <p:nvPr/>
        </p:nvSpPr>
        <p:spPr bwMode="auto">
          <a:xfrm>
            <a:off x="7086600" y="3124200"/>
            <a:ext cx="12954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6" name="Line 21"/>
          <p:cNvSpPr>
            <a:spLocks noChangeShapeType="1"/>
          </p:cNvSpPr>
          <p:nvPr/>
        </p:nvSpPr>
        <p:spPr bwMode="auto">
          <a:xfrm>
            <a:off x="2411413" y="40767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7" name="Line 22"/>
          <p:cNvSpPr>
            <a:spLocks noChangeShapeType="1"/>
          </p:cNvSpPr>
          <p:nvPr/>
        </p:nvSpPr>
        <p:spPr bwMode="auto">
          <a:xfrm>
            <a:off x="6781800" y="3962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8" name="Line 23"/>
          <p:cNvSpPr>
            <a:spLocks noChangeShapeType="1"/>
          </p:cNvSpPr>
          <p:nvPr/>
        </p:nvSpPr>
        <p:spPr bwMode="auto">
          <a:xfrm>
            <a:off x="4427538" y="13414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8699" name="Text Box 24"/>
          <p:cNvSpPr txBox="1">
            <a:spLocks noChangeArrowheads="1"/>
          </p:cNvSpPr>
          <p:nvPr/>
        </p:nvSpPr>
        <p:spPr bwMode="auto">
          <a:xfrm>
            <a:off x="3563938" y="1052513"/>
            <a:ext cx="2087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dirty="0"/>
              <a:t>SQL </a:t>
            </a:r>
            <a:r>
              <a:rPr lang="el-GR" sz="1800" dirty="0"/>
              <a:t>ερώτηση</a:t>
            </a:r>
          </a:p>
        </p:txBody>
      </p:sp>
      <p:sp>
        <p:nvSpPr>
          <p:cNvPr id="28700" name="Text Box 25"/>
          <p:cNvSpPr txBox="1">
            <a:spLocks noChangeArrowheads="1"/>
          </p:cNvSpPr>
          <p:nvPr/>
        </p:nvSpPr>
        <p:spPr bwMode="auto">
          <a:xfrm>
            <a:off x="4716463" y="2708275"/>
            <a:ext cx="360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000" b="1"/>
              <a:t>Κλήση συναρτήσεων βιβλιοθήκης που υλοποιούν πράξεις σχεσιακής άλγεβρας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40713" cy="777875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Το εσωτερικό ενός 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786FEF-EC17-4F7F-992C-0769CAB8EEC1}" type="slidenum">
              <a:rPr lang="el-GR" altLang="en-US" smtClean="0"/>
              <a:pPr/>
              <a:t>38</a:t>
            </a:fld>
            <a:endParaRPr lang="el-GR" altLang="en-US" smtClean="0"/>
          </a:p>
        </p:txBody>
      </p:sp>
      <p:sp>
        <p:nvSpPr>
          <p:cNvPr id="27654" name="AutoShape 3"/>
          <p:cNvSpPr>
            <a:spLocks noChangeArrowheads="1"/>
          </p:cNvSpPr>
          <p:nvPr/>
        </p:nvSpPr>
        <p:spPr bwMode="auto">
          <a:xfrm>
            <a:off x="2627313" y="3357563"/>
            <a:ext cx="3810000" cy="2205037"/>
          </a:xfrm>
          <a:prstGeom prst="can">
            <a:avLst>
              <a:gd name="adj" fmla="val 2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55" name="Text Box 4"/>
          <p:cNvSpPr txBox="1">
            <a:spLocks noChangeArrowheads="1"/>
          </p:cNvSpPr>
          <p:nvPr/>
        </p:nvSpPr>
        <p:spPr bwMode="auto">
          <a:xfrm>
            <a:off x="6588125" y="4149725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/>
              <a:t>ΒΑΣΗ ΔΕΔΟΜΕΝΩΝ</a:t>
            </a:r>
          </a:p>
        </p:txBody>
      </p:sp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2743200" y="51054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/>
              <a:t>Αρχεία δεδομένων</a:t>
            </a:r>
          </a:p>
        </p:txBody>
      </p:sp>
      <p:sp>
        <p:nvSpPr>
          <p:cNvPr id="27657" name="Text Box 6"/>
          <p:cNvSpPr txBox="1">
            <a:spLocks noChangeArrowheads="1"/>
          </p:cNvSpPr>
          <p:nvPr/>
        </p:nvSpPr>
        <p:spPr bwMode="auto">
          <a:xfrm>
            <a:off x="2667000" y="40386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/>
              <a:t>Αρχεία ευρετηρίου</a:t>
            </a:r>
          </a:p>
        </p:txBody>
      </p:sp>
      <p:sp>
        <p:nvSpPr>
          <p:cNvPr id="27658" name="Text Box 7"/>
          <p:cNvSpPr txBox="1">
            <a:spLocks noChangeArrowheads="1"/>
          </p:cNvSpPr>
          <p:nvPr/>
        </p:nvSpPr>
        <p:spPr bwMode="auto">
          <a:xfrm>
            <a:off x="4953000" y="4267200"/>
            <a:ext cx="3124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/>
              <a:t>Κατάλογος </a:t>
            </a:r>
            <a:endParaRPr lang="el-GR" sz="800"/>
          </a:p>
          <a:p>
            <a:pPr eaLnBrk="0" hangingPunct="0">
              <a:spcBef>
                <a:spcPct val="50000"/>
              </a:spcBef>
            </a:pPr>
            <a:r>
              <a:rPr lang="el-GR" sz="2000"/>
              <a:t>συστήματος</a:t>
            </a:r>
          </a:p>
        </p:txBody>
      </p:sp>
      <p:sp>
        <p:nvSpPr>
          <p:cNvPr id="27659" name="Line 8"/>
          <p:cNvSpPr>
            <a:spLocks noChangeShapeType="1"/>
          </p:cNvSpPr>
          <p:nvPr/>
        </p:nvSpPr>
        <p:spPr bwMode="auto">
          <a:xfrm>
            <a:off x="3657600" y="4495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0" name="Line 9"/>
          <p:cNvSpPr>
            <a:spLocks noChangeShapeType="1"/>
          </p:cNvSpPr>
          <p:nvPr/>
        </p:nvSpPr>
        <p:spPr bwMode="auto">
          <a:xfrm flipH="1" flipV="1">
            <a:off x="4495800" y="4495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1" name="Line 10"/>
          <p:cNvSpPr>
            <a:spLocks noChangeShapeType="1"/>
          </p:cNvSpPr>
          <p:nvPr/>
        </p:nvSpPr>
        <p:spPr bwMode="auto">
          <a:xfrm flipH="1">
            <a:off x="4572000" y="48006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2" name="Rectangle 11"/>
          <p:cNvSpPr>
            <a:spLocks noChangeArrowheads="1"/>
          </p:cNvSpPr>
          <p:nvPr/>
        </p:nvSpPr>
        <p:spPr bwMode="auto">
          <a:xfrm>
            <a:off x="1981200" y="1905000"/>
            <a:ext cx="49530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3" name="Text Box 12"/>
          <p:cNvSpPr txBox="1">
            <a:spLocks noChangeArrowheads="1"/>
          </p:cNvSpPr>
          <p:nvPr/>
        </p:nvSpPr>
        <p:spPr bwMode="auto">
          <a:xfrm>
            <a:off x="3467100" y="2201862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800" dirty="0"/>
              <a:t>ΣΔΒΔ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350838"/>
            <a:ext cx="824071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Το εσωτερικό ενός 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39</a:t>
            </a:fld>
            <a:endParaRPr lang="el-GR" altLang="en-US" smtClean="0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Στόχος και </a:t>
            </a:r>
            <a:r>
              <a:rPr lang="el-GR" sz="3200" dirty="0"/>
              <a:t>περιεχόμενο</a:t>
            </a:r>
            <a:r>
              <a:rPr lang="el-GR" sz="3200" dirty="0" smtClean="0"/>
              <a:t> του μαθήματος</a:t>
            </a:r>
            <a:endParaRPr lang="el-GR" sz="3200" dirty="0"/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>
                <a:solidFill>
                  <a:schemeClr val="accent6">
                    <a:lumMod val="75000"/>
                  </a:schemeClr>
                </a:solidFill>
              </a:rPr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Διαδικαστικά θέματα</a:t>
            </a:r>
            <a:endParaRPr lang="el-GR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2" name="Right Arrow 1"/>
          <p:cNvSpPr/>
          <p:nvPr/>
        </p:nvSpPr>
        <p:spPr>
          <a:xfrm>
            <a:off x="381000" y="3196401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46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4</a:t>
            </a:fld>
            <a:endParaRPr lang="el-GR" altLang="en-US" dirty="0" smtClean="0"/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458178" y="2144066"/>
            <a:ext cx="772795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tx2">
                    <a:lumMod val="75000"/>
                  </a:schemeClr>
                </a:solidFill>
              </a:rPr>
              <a:t>Βάση Δεδομένων: </a:t>
            </a: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</a:rPr>
              <a:t>συλλογή </a:t>
            </a:r>
            <a:r>
              <a:rPr lang="el-GR" sz="2800" dirty="0">
                <a:solidFill>
                  <a:schemeClr val="tx2">
                    <a:lumMod val="75000"/>
                  </a:schemeClr>
                </a:solidFill>
              </a:rPr>
              <a:t>από σχετιζόμενα δεδομένα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852487" y="1078646"/>
            <a:ext cx="6767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Τι είναι μια βάση δεδομένων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;</a:t>
            </a:r>
            <a:endParaRPr lang="el-GR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9876" y="1165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367" y="3679947"/>
            <a:ext cx="8305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>
                <a:solidFill>
                  <a:schemeClr val="bg2">
                    <a:lumMod val="10000"/>
                  </a:schemeClr>
                </a:solidFill>
              </a:rPr>
              <a:t>Γιατί να μας </a:t>
            </a:r>
            <a:r>
              <a:rPr lang="el-GR" sz="3600" dirty="0" smtClean="0">
                <a:solidFill>
                  <a:schemeClr val="bg2">
                    <a:lumMod val="10000"/>
                  </a:schemeClr>
                </a:solidFill>
              </a:rPr>
              <a:t>ενδιαφέρ</a:t>
            </a:r>
            <a:r>
              <a:rPr lang="el-GR" sz="3600" dirty="0" smtClean="0">
                <a:solidFill>
                  <a:schemeClr val="bg2">
                    <a:lumMod val="10000"/>
                  </a:schemeClr>
                </a:solidFill>
              </a:rPr>
              <a:t>ουν</a:t>
            </a:r>
            <a:r>
              <a:rPr lang="el-GR" sz="3600" dirty="0" smtClean="0">
                <a:solidFill>
                  <a:schemeClr val="bg2">
                    <a:lumMod val="10000"/>
                  </a:schemeClr>
                </a:solidFill>
              </a:rPr>
              <a:t>;</a:t>
            </a:r>
            <a:endParaRPr lang="el-GR" sz="36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l-GR" sz="3600" dirty="0" smtClean="0">
                <a:solidFill>
                  <a:schemeClr val="bg2">
                    <a:lumMod val="10000"/>
                  </a:schemeClr>
                </a:solidFill>
              </a:rPr>
              <a:t>			</a:t>
            </a:r>
            <a:r>
              <a:rPr lang="el-GR" sz="3200" dirty="0" smtClean="0">
                <a:solidFill>
                  <a:schemeClr val="bg2">
                    <a:lumMod val="10000"/>
                  </a:schemeClr>
                </a:solidFill>
              </a:rPr>
              <a:t>Τα δεδομένα είναι παντού</a:t>
            </a:r>
            <a:endParaRPr lang="el-GR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animBg="1" autoUpdateAnimBg="0"/>
      <p:bldP spid="870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E19DF2-A706-4036-A1DF-2B3F423220A2}" type="slidenum">
              <a:rPr lang="el-GR" altLang="en-US" smtClean="0"/>
              <a:pPr/>
              <a:t>40</a:t>
            </a:fld>
            <a:endParaRPr lang="el-GR" altLang="en-US" smtClean="0"/>
          </a:p>
        </p:txBody>
      </p:sp>
      <p:sp>
        <p:nvSpPr>
          <p:cNvPr id="29702" name="Text Box 3"/>
          <p:cNvSpPr txBox="1">
            <a:spLocks noChangeArrowheads="1"/>
          </p:cNvSpPr>
          <p:nvPr/>
        </p:nvSpPr>
        <p:spPr bwMode="auto">
          <a:xfrm>
            <a:off x="423862" y="2035175"/>
            <a:ext cx="822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Αρχή του 1960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Γενικευμένη χρήση δίσκων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πρώτο </a:t>
            </a:r>
            <a:r>
              <a:rPr lang="el-GR" sz="1800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γενικού-σκοπού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ΣΔΒΔ (διαχωρισμός της </a:t>
            </a:r>
            <a:r>
              <a:rPr lang="el-GR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λειτουργικότητας διαχείρισης δεδομένων από τις εφαρμογές)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Integrated Data Store (GE)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Charles Bachman (Recipient of the 1</a:t>
            </a:r>
            <a:r>
              <a:rPr lang="en-US" sz="1800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1973)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network data model (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δικτυωτό) </a:t>
            </a:r>
            <a:endParaRPr lang="el-GR" sz="1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3" name="Text Box 4"/>
          <p:cNvSpPr txBox="1">
            <a:spLocks noChangeArrowheads="1"/>
          </p:cNvSpPr>
          <p:nvPr/>
        </p:nvSpPr>
        <p:spPr bwMode="auto">
          <a:xfrm>
            <a:off x="436562" y="4409380"/>
            <a:ext cx="82296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Τέλη του 1960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Information Management System (IMS) IBM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hierarchical data model (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Ιεραρχικό) 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SABRE Airline Reservation System (AA+IBM,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travelocity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!!)</a:t>
            </a:r>
            <a:endParaRPr lang="el-GR" sz="1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4" name="Text Box 5"/>
          <p:cNvSpPr txBox="1">
            <a:spLocks noChangeArrowheads="1"/>
          </p:cNvSpPr>
          <p:nvPr/>
        </p:nvSpPr>
        <p:spPr bwMode="auto">
          <a:xfrm>
            <a:off x="436562" y="1171575"/>
            <a:ext cx="820896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1950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Κάρτες και ταινίες (σειριακή επεξεργασία) –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Batch processing</a:t>
            </a:r>
            <a:endParaRPr lang="el-GR" sz="18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4811" y="388938"/>
            <a:ext cx="824071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3362069"/>
            <a:ext cx="114300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E97CE8-AAE6-403F-B1B2-D5E2A0CDF59B}" type="slidenum">
              <a:rPr lang="el-GR" altLang="en-US" smtClean="0"/>
              <a:pPr/>
              <a:t>41</a:t>
            </a:fld>
            <a:endParaRPr lang="el-GR" altLang="en-US" dirty="0" smtClean="0"/>
          </a:p>
        </p:txBody>
      </p:sp>
      <p:sp>
        <p:nvSpPr>
          <p:cNvPr id="30726" name="Text Box 3"/>
          <p:cNvSpPr txBox="1">
            <a:spLocks noChangeArrowheads="1"/>
          </p:cNvSpPr>
          <p:nvPr/>
        </p:nvSpPr>
        <p:spPr bwMode="auto">
          <a:xfrm>
            <a:off x="468313" y="1687513"/>
            <a:ext cx="82296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ea typeface="Calibri" pitchFamily="34" charset="0"/>
                <a:cs typeface="Calibri" pitchFamily="34" charset="0"/>
              </a:rPr>
              <a:t>1970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 err="1">
                <a:ea typeface="Calibri" pitchFamily="34" charset="0"/>
                <a:cs typeface="Calibri" pitchFamily="34" charset="0"/>
              </a:rPr>
              <a:t>Edgar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Codd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(IBM,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San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Jose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) </a:t>
            </a:r>
            <a:r>
              <a:rPr lang="el-GR" sz="1800" i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σχεσιακό μοντέλο δεδομένων 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(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relational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data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model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 (Recipient of the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, 1981)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Ερευνητικά Προγράμματα: 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System R, INGRES - 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Γλώσσες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: 	SEQUEL, QBE, QUEL</a:t>
            </a:r>
            <a:endParaRPr lang="el-GR" sz="1800" b="1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30727" name="Text Box 4"/>
          <p:cNvSpPr txBox="1">
            <a:spLocks noChangeArrowheads="1"/>
          </p:cNvSpPr>
          <p:nvPr/>
        </p:nvSpPr>
        <p:spPr bwMode="auto">
          <a:xfrm>
            <a:off x="395288" y="3630613"/>
            <a:ext cx="82296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ea typeface="Calibri" pitchFamily="34" charset="0"/>
                <a:cs typeface="Calibri" pitchFamily="34" charset="0"/>
              </a:rPr>
              <a:t>Δεκαετία του 1980 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SQL (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μέρος του </a:t>
            </a:r>
            <a:r>
              <a:rPr lang="en-US" sz="1800" b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System R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transaction management (Jim Gray,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, 1999)</a:t>
            </a:r>
            <a:endParaRPr lang="el-GR" sz="1800" dirty="0"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ea typeface="Calibri" pitchFamily="34" charset="0"/>
                <a:cs typeface="Calibri" pitchFamily="34" charset="0"/>
              </a:rPr>
              <a:t>		υποσημείωση: 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Jim Gray gone missing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[</a:t>
            </a:r>
            <a:r>
              <a:rPr lang="el-GR" sz="1800" i="1" dirty="0">
                <a:ea typeface="Calibri" pitchFamily="34" charset="0"/>
                <a:cs typeface="Calibri" pitchFamily="34" charset="0"/>
              </a:rPr>
              <a:t>Τάσεις: αντικειμενοστραφή, αρχιτεκτονική πελάτη-</a:t>
            </a:r>
            <a:r>
              <a:rPr lang="el-GR" sz="1800" i="1" dirty="0" err="1">
                <a:ea typeface="Calibri" pitchFamily="34" charset="0"/>
                <a:cs typeface="Calibri" pitchFamily="34" charset="0"/>
              </a:rPr>
              <a:t>εξυπηρέτη</a:t>
            </a:r>
            <a:r>
              <a:rPr lang="el-GR" sz="1800" i="1" dirty="0">
                <a:ea typeface="Calibri" pitchFamily="34" charset="0"/>
                <a:cs typeface="Calibri" pitchFamily="34" charset="0"/>
              </a:rPr>
              <a:t>, 	κατανεμημένες, έμπειρα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]</a:t>
            </a:r>
            <a:endParaRPr lang="el-GR" sz="1800" b="1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39" y="634869"/>
            <a:ext cx="1015519" cy="1450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71" y="634869"/>
            <a:ext cx="1119235" cy="1486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58" y="3803912"/>
            <a:ext cx="797607" cy="133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4A576-258F-48B0-B7CA-633EDC3FBEB6}" type="slidenum">
              <a:rPr lang="el-GR" altLang="en-US" smtClean="0"/>
              <a:pPr/>
              <a:t>42</a:t>
            </a:fld>
            <a:endParaRPr lang="el-GR" altLang="en-US" smtClean="0"/>
          </a:p>
        </p:txBody>
      </p:sp>
      <p:sp>
        <p:nvSpPr>
          <p:cNvPr id="31750" name="Text Box 3"/>
          <p:cNvSpPr txBox="1">
            <a:spLocks noChangeArrowheads="1"/>
          </p:cNvSpPr>
          <p:nvPr/>
        </p:nvSpPr>
        <p:spPr bwMode="auto">
          <a:xfrm>
            <a:off x="468313" y="930764"/>
            <a:ext cx="795667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1990 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εμπορικά αντικειμενοστραφή συστήματα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[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Τάσεις: </a:t>
            </a:r>
            <a:r>
              <a:rPr lang="el-GR" sz="20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πολυβάσεις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, χωρικές &amp; χρονικές, πολυμέσα, 		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συμπερασματικές, αποθήκες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δεδομένων (αναλυτική 	επεξεργασία), προγραμματισμό πόρων της επιχείρησης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(ERP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	–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	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Enterprise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Resource Planning)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της διαχείρισης τους 	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(MRP –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Management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Resource Planning), Internet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]</a:t>
            </a:r>
            <a:r>
              <a:rPr lang="el-GR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1751" name="Text Box 3"/>
          <p:cNvSpPr txBox="1">
            <a:spLocks noChangeArrowheads="1"/>
          </p:cNvSpPr>
          <p:nvPr/>
        </p:nvSpPr>
        <p:spPr bwMode="auto">
          <a:xfrm>
            <a:off x="468313" y="3477207"/>
            <a:ext cx="784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</a:t>
            </a:r>
            <a:r>
              <a:rPr lang="el-GR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2000</a:t>
            </a:r>
            <a:endParaRPr lang="en-US" sz="1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Σύστημα Διαχείρισης Χρωμοσωμάτων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Human Genome Project)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Σύστημα Παρατήρησης της Γης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(Earth Observation System)</a:t>
            </a:r>
            <a:endParaRPr lang="el-G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94" y="122238"/>
            <a:ext cx="8229600" cy="874332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94" y="5002866"/>
            <a:ext cx="1613307" cy="1073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0531" y="4914660"/>
            <a:ext cx="3242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M. </a:t>
            </a:r>
            <a:r>
              <a:rPr lang="en-US" sz="1600" dirty="0" err="1" smtClean="0"/>
              <a:t>Stonebraker</a:t>
            </a:r>
            <a:r>
              <a:rPr lang="en-US" sz="1600" dirty="0" smtClean="0"/>
              <a:t>, Turing Award 2014</a:t>
            </a:r>
          </a:p>
          <a:p>
            <a:r>
              <a:rPr lang="en-US" sz="1600" dirty="0" smtClean="0"/>
              <a:t>Ingress, </a:t>
            </a:r>
            <a:r>
              <a:rPr lang="en-US" sz="1600" dirty="0" err="1" smtClean="0"/>
              <a:t>Postgress</a:t>
            </a:r>
            <a:r>
              <a:rPr lang="en-US" sz="1600" dirty="0" smtClean="0"/>
              <a:t>, entrepreneur, ..)</a:t>
            </a:r>
          </a:p>
          <a:p>
            <a:r>
              <a:rPr lang="en-US" sz="1600" dirty="0" smtClean="0"/>
              <a:t>1M from Google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30CE924-8428-4545-87D6-33996390E4F8}" type="slidenum">
              <a:rPr lang="el-GR" altLang="en-US" smtClean="0"/>
              <a:pPr/>
              <a:t>43</a:t>
            </a:fld>
            <a:endParaRPr lang="el-GR" altLang="en-US" smtClean="0"/>
          </a:p>
        </p:txBody>
      </p:sp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304799" y="539262"/>
            <a:ext cx="8557847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Σήμερα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, 2004 - …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Μεγάλος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όγκος δεδομένων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BIG DATA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Αλλαγές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σε υλικό (επεξεργαστές με πολλούς πυρήνες,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κλπ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cloud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computing</a:t>
            </a: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data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lakes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l-GR" sz="24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n-US" sz="2400" i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MapReduce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(2004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και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Bigtable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(2006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by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Google, </a:t>
            </a:r>
            <a:r>
              <a:rPr lang="en-US" sz="1400" b="1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Dynamo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(2007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) by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Amazon</a:t>
            </a:r>
          </a:p>
          <a:p>
            <a:pPr>
              <a:spcBef>
                <a:spcPct val="50000"/>
              </a:spcBef>
            </a:pPr>
            <a:r>
              <a:rPr lang="en-US" sz="1400" b="1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Hadoop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βασισμένο στο </a:t>
            </a:r>
            <a:r>
              <a:rPr lang="en-US" sz="1400" i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MapReduce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2006), 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Cassandra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επηρεασμένη από </a:t>
            </a:r>
            <a:r>
              <a:rPr lang="en-US" sz="1400" i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Bigtable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και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Dynamo papers) 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και </a:t>
            </a:r>
            <a:r>
              <a:rPr lang="en-US" sz="1400" b="1" i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MongoDB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2009)</a:t>
            </a:r>
            <a:endParaRPr lang="en-US" sz="1400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l-GR" sz="24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NotOnly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l-GR" sz="1400" i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Join!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SQL interfaces 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πάνω στο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Hadoop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αργότερα στη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Spark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l-GR" sz="1400" i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el-GR" sz="2400" i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l-GR" sz="24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New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n-US" sz="2400" i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Spanner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  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(2012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by Google 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 PostgreSQL 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10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(native support for JSON, </a:t>
            </a:r>
            <a:r>
              <a:rPr lang="el-GR" sz="1400" i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κλπ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n-US" sz="1400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147638"/>
            <a:ext cx="8229600" cy="602639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744253-F9C7-49A0-AA67-C008701869B7}" type="slidenum">
              <a:rPr lang="el-GR" altLang="en-US" smtClean="0"/>
              <a:pPr/>
              <a:t>44</a:t>
            </a:fld>
            <a:endParaRPr lang="el-GR" altLang="en-US" smtClean="0"/>
          </a:p>
        </p:txBody>
      </p:sp>
      <p:pic>
        <p:nvPicPr>
          <p:cNvPr id="8" name="Picture 7" descr="dataplatfor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3302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41A957-C48E-431D-846C-2C70E134F253}" type="slidenum">
              <a:rPr lang="el-GR" altLang="en-US" smtClean="0"/>
              <a:pPr/>
              <a:t>45</a:t>
            </a:fld>
            <a:endParaRPr lang="el-GR" altLang="en-US" smtClean="0"/>
          </a:p>
        </p:txBody>
      </p:sp>
      <p:sp>
        <p:nvSpPr>
          <p:cNvPr id="33798" name="Text Box 3"/>
          <p:cNvSpPr txBox="1">
            <a:spLocks noChangeArrowheads="1"/>
          </p:cNvSpPr>
          <p:nvPr/>
        </p:nvSpPr>
        <p:spPr bwMode="auto">
          <a:xfrm>
            <a:off x="395288" y="981075"/>
            <a:ext cx="8208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web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σελίδα </a:t>
            </a:r>
            <a:r>
              <a:rPr lang="en-US" sz="1800" dirty="0">
                <a:solidFill>
                  <a:srgbClr val="FF33CC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http://www.cs.uoi.gr/~pitoura</a:t>
            </a:r>
            <a:r>
              <a:rPr lang="en-US" sz="1800" dirty="0">
                <a:solidFill>
                  <a:srgbClr val="FF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3799" name="Picture 4" descr="elmasr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2318195"/>
            <a:ext cx="1831975" cy="239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5"/>
          <p:cNvSpPr txBox="1">
            <a:spLocks noChangeArrowheads="1"/>
          </p:cNvSpPr>
          <p:nvPr/>
        </p:nvSpPr>
        <p:spPr bwMode="auto">
          <a:xfrm>
            <a:off x="681831" y="1554162"/>
            <a:ext cx="53292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«Θεμελιώδεις Αρχές Συστημάτων Βάσεων Δεδομένων», 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Elmasri</a:t>
            </a: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&amp;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Navathe</a:t>
            </a:r>
            <a:endParaRPr 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3801" name="Text Box 6"/>
          <p:cNvSpPr txBox="1">
            <a:spLocks noChangeArrowheads="1"/>
          </p:cNvSpPr>
          <p:nvPr/>
        </p:nvSpPr>
        <p:spPr bwMode="auto">
          <a:xfrm>
            <a:off x="3346450" y="4911726"/>
            <a:ext cx="5184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«Συστήματα Διαχείρισης Βάσεων Δεδομένων»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Ramakrishnan&amp;Gehrke</a:t>
            </a:r>
            <a:endParaRPr lang="el-G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3802" name="Picture 7" descr="rag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325400"/>
            <a:ext cx="2025650" cy="263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Text Box 8"/>
          <p:cNvSpPr txBox="1">
            <a:spLocks noChangeArrowheads="1"/>
          </p:cNvSpPr>
          <p:nvPr/>
        </p:nvSpPr>
        <p:spPr bwMode="auto">
          <a:xfrm>
            <a:off x="395288" y="5661025"/>
            <a:ext cx="81359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latin typeface="Calibri" pitchFamily="34" charset="0"/>
                <a:ea typeface="Calibri" pitchFamily="34" charset="0"/>
                <a:cs typeface="Calibri" pitchFamily="34" charset="0"/>
              </a:rPr>
              <a:t>Hank Korth, Avi Silberschatz, and S. Sudarshan, </a:t>
            </a:r>
            <a:r>
              <a:rPr lang="el-GR" i="1">
                <a:latin typeface="Calibri" pitchFamily="34" charset="0"/>
                <a:ea typeface="Calibri" pitchFamily="34" charset="0"/>
                <a:cs typeface="Calibri" pitchFamily="34" charset="0"/>
              </a:rPr>
              <a:t>Database System Concepts</a:t>
            </a:r>
            <a:r>
              <a:rPr lang="el-GR">
                <a:latin typeface="Calibri" pitchFamily="34" charset="0"/>
                <a:ea typeface="Calibri" pitchFamily="34" charset="0"/>
                <a:cs typeface="Calibri" pitchFamily="34" charset="0"/>
              </a:rPr>
              <a:t>, 5th Edition, McGraw-Hill, 2005. </a:t>
            </a:r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395288" y="66675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  <a:endParaRPr lang="el-G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838839-2AA3-4C7B-B556-A5C58FE9C793}" type="slidenum">
              <a:rPr lang="el-GR" altLang="en-US" smtClean="0"/>
              <a:pPr/>
              <a:t>46</a:t>
            </a:fld>
            <a:endParaRPr lang="el-GR" altLang="en-US" smtClean="0"/>
          </a:p>
        </p:txBody>
      </p:sp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323850" y="1666875"/>
            <a:ext cx="8208963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Βαθμός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Ασκήσεις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2-3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σύνολα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) + μ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ια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προγραμματιστική άσκηση (≥ 4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0)</a:t>
            </a:r>
          </a:p>
          <a:p>
            <a:pPr lvl="1" indent="-342900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Τελικό διαγώνισμα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(≥ 4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0)</a:t>
            </a:r>
          </a:p>
          <a:p>
            <a:pPr lvl="1" indent="-342900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Τελικός Βαθμός (≥ 5.0)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35%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* (Βαθμός </a:t>
            </a:r>
            <a:r>
              <a:rPr lang="el-GR" sz="20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Ασκήσεων+Προγραμματιστικής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) +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65%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* Βαθμός Τελικού Διαγωνίσματος</a:t>
            </a:r>
          </a:p>
        </p:txBody>
      </p:sp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468313" y="4797425"/>
            <a:ext cx="8135937" cy="1061829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Όσοι έδωσαν ασκήσεις  τ</a:t>
            </a:r>
            <a:r>
              <a:rPr lang="el-GR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2 προηγούμενα ακαδημαϊκά έτη μπορούν να «κρατήσουν» το βαθμό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τους</a:t>
            </a:r>
            <a:endParaRPr lang="el-GR" sz="1800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l-GR" sz="1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Οι υπόλοιποι </a:t>
            </a:r>
            <a:r>
              <a:rPr lang="el-GR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πρέπει ή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να τις 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επαναλάβουν</a:t>
            </a:r>
            <a:r>
              <a:rPr lang="el-GR" sz="18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ή 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να γράψουν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≥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5.0</a:t>
            </a:r>
            <a:endParaRPr lang="el-GR" sz="1800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  <a:endParaRPr lang="el-G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2FC161-7899-4ABB-AC5C-3BBFC6E17757}" type="slidenum">
              <a:rPr lang="el-GR" altLang="en-US" smtClean="0"/>
              <a:pPr/>
              <a:t>47</a:t>
            </a:fld>
            <a:endParaRPr lang="el-GR" altLang="en-US" smtClean="0"/>
          </a:p>
        </p:txBody>
      </p:sp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417513" y="509335"/>
            <a:ext cx="8191133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Καλό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θα είναι να παρακολουθείτε το μάθημα (τις διαλέξεις, αλλά και το «ρυθμό» του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Οι διαφάνειες </a:t>
            </a:r>
            <a:r>
              <a:rPr lang="el-GR" sz="28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ΔΕΝ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αντικαθιστούν το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βιβλίο (είναι συμπληρωματικές σε αυτό)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Κάποιες ασκήσεις λύνονται </a:t>
            </a:r>
            <a:r>
              <a:rPr lang="el-GR" sz="2800" u="sng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ΜΟΝΟ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στον πίνακα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σκόπιμα</a:t>
            </a:r>
            <a:endParaRPr lang="en-US" sz="2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Κάνετε ερωτήσεις </a:t>
            </a:r>
            <a:r>
              <a:rPr 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μια «άσχετη» ερώτηση είναι καλύτερη από καμία ερώτηση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Διαβάζω – κατανοώ – 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μαθαίνω</a:t>
            </a:r>
          </a:p>
          <a:p>
            <a:pPr lvl="1"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 </a:t>
            </a:r>
            <a:r>
              <a:rPr lang="el-GR" sz="2800" u="sng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ΔΕΝ</a:t>
            </a:r>
            <a:r>
              <a:rPr lang="el-GR" sz="28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υπάρχει «μεθοδολογία ασκήσεων</a:t>
            </a: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»</a:t>
            </a:r>
            <a:endParaRPr lang="el-GR" sz="2800" dirty="0">
              <a:solidFill>
                <a:schemeClr val="tx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363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8BE01A-1549-4FD9-8F37-77ED03559DF4}" type="slidenum">
              <a:rPr lang="el-GR" altLang="en-US" smtClean="0"/>
              <a:pPr/>
              <a:t>48</a:t>
            </a:fld>
            <a:endParaRPr lang="el-GR" altLang="en-US" smtClean="0"/>
          </a:p>
        </p:txBody>
      </p:sp>
      <p:sp>
        <p:nvSpPr>
          <p:cNvPr id="38917" name="Text Box 2"/>
          <p:cNvSpPr txBox="1">
            <a:spLocks noChangeArrowheads="1"/>
          </p:cNvSpPr>
          <p:nvPr/>
        </p:nvSpPr>
        <p:spPr bwMode="auto">
          <a:xfrm>
            <a:off x="1258888" y="2205038"/>
            <a:ext cx="61198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l-GR" sz="6000" dirty="0">
                <a:solidFill>
                  <a:schemeClr val="accent3">
                    <a:lumMod val="75000"/>
                  </a:schemeClr>
                </a:solidFill>
              </a:rPr>
              <a:t>Ερωτήσεις;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</a:t>
            </a:r>
            <a:r>
              <a:rPr lang="en-US" altLang="en-US" dirty="0" smtClean="0"/>
              <a:t>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778BC-AF7A-4450-9B52-DA9AF24E12FD}" type="slidenum">
              <a:rPr lang="el-GR" altLang="en-US" smtClean="0"/>
              <a:pPr/>
              <a:t>5</a:t>
            </a:fld>
            <a:endParaRPr lang="el-GR" altLang="en-US" smtClean="0"/>
          </a:p>
        </p:txBody>
      </p:sp>
      <p:pic>
        <p:nvPicPr>
          <p:cNvPr id="18439" name="Picture 7" descr="airline-tick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8975" y="3559066"/>
            <a:ext cx="2589212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4" descr="logo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" y="1083080"/>
            <a:ext cx="2303463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5" descr="STUDENTSWE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3581" y="1142999"/>
            <a:ext cx="3874604" cy="5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Που υπάρχουν 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40" y="3807880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562" y="3287603"/>
            <a:ext cx="2667000" cy="1714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6831" y="2213259"/>
            <a:ext cx="214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Chronus</a:t>
            </a:r>
            <a:r>
              <a:rPr lang="en-US" dirty="0" smtClean="0"/>
              <a:t>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778BC-AF7A-4450-9B52-DA9AF24E12FD}" type="slidenum">
              <a:rPr lang="el-GR" altLang="en-US" smtClean="0"/>
              <a:pPr/>
              <a:t>6</a:t>
            </a:fld>
            <a:endParaRPr lang="el-GR" altLang="en-US" smtClean="0"/>
          </a:p>
        </p:txBody>
      </p:sp>
      <p:pic>
        <p:nvPicPr>
          <p:cNvPr id="18437" name="Picture 5" descr="eba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984738" y="3538978"/>
            <a:ext cx="1428750" cy="1428750"/>
          </a:xfrm>
        </p:spPr>
      </p:pic>
      <p:pic>
        <p:nvPicPr>
          <p:cNvPr id="18438" name="Picture 6" descr="logo-no-border(1)">
            <a:hlinkClick r:id="rId4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2986560" y="2004659"/>
            <a:ext cx="1409700" cy="409575"/>
          </a:xfrm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6036" y="3538978"/>
            <a:ext cx="2857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Που υπάρχουν 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13" y="2267744"/>
            <a:ext cx="30003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7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615" y="6413993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7</a:t>
            </a:fld>
            <a:endParaRPr lang="el-GR" altLang="en-US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937" y="273538"/>
            <a:ext cx="6227850" cy="60251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0" y="5912051"/>
            <a:ext cx="621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https://</a:t>
            </a:r>
            <a:r>
              <a:rPr lang="en-US" dirty="0" smtClean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www.domo.com/blog/2015/08/data-neve-sleeps-3-0</a:t>
            </a:r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1694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8</a:t>
            </a:fld>
            <a:endParaRPr lang="el-GR" altLang="en-US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937" y="276452"/>
            <a:ext cx="6224838" cy="60222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0" y="5912051"/>
            <a:ext cx="44092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https://</a:t>
            </a:r>
            <a:r>
              <a:rPr lang="en-US" dirty="0" err="1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www.domo.com</a:t>
            </a:r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/blog/2015/08/data-never-sleeps-3-0/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74590"/>
            <a:ext cx="9144000" cy="11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6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913" y="274638"/>
            <a:ext cx="877824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Scientific Data (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Επιστημονικά Δεδομένα)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0944" y="2004584"/>
            <a:ext cx="3205524" cy="2707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3913" y="2004584"/>
            <a:ext cx="3610433" cy="2707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298" y="2004584"/>
            <a:ext cx="2934587" cy="2707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6588" y="1283217"/>
            <a:ext cx="478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ea typeface="Helvetica Neue Light" charset="0"/>
                <a:cs typeface="Helvetica Neue Light" charset="0"/>
              </a:rPr>
              <a:t>Large Hadron Collider (LHC)</a:t>
            </a:r>
            <a:endParaRPr lang="en-US" sz="3200" dirty="0">
              <a:ea typeface="Helvetica Neue Light" charset="0"/>
              <a:cs typeface="Helvetica Neue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913" y="4918310"/>
            <a:ext cx="877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ea typeface="Helvetica Neue Light" charset="0"/>
                <a:cs typeface="Helvetica Neue Light" charset="0"/>
              </a:rPr>
              <a:t>150M </a:t>
            </a:r>
            <a:r>
              <a:rPr lang="el-GR" sz="2000" dirty="0" smtClean="0">
                <a:ea typeface="Helvetica Neue Light" charset="0"/>
                <a:cs typeface="Helvetica Neue Light" charset="0"/>
              </a:rPr>
              <a:t>αισθητήρες</a:t>
            </a:r>
            <a:r>
              <a:rPr lang="en-US" sz="2000" dirty="0" smtClean="0">
                <a:ea typeface="Helvetica Neue Light" charset="0"/>
                <a:cs typeface="Helvetica Neue Light" charset="0"/>
              </a:rPr>
              <a:t> @ 40M </a:t>
            </a:r>
            <a:r>
              <a:rPr lang="el-GR" sz="2000" dirty="0" smtClean="0">
                <a:ea typeface="Helvetica Neue Light" charset="0"/>
                <a:cs typeface="Helvetica Neue Light" charset="0"/>
              </a:rPr>
              <a:t>μετρήσεις το δευτερόλεπτο</a:t>
            </a:r>
            <a:r>
              <a:rPr lang="en-US" sz="2000" dirty="0" smtClean="0">
                <a:ea typeface="Helvetica Neue Light" charset="0"/>
                <a:cs typeface="Helvetica Neue Light" charset="0"/>
              </a:rPr>
              <a:t>: 6 </a:t>
            </a:r>
            <a:r>
              <a:rPr lang="en-US" sz="2000" dirty="0" err="1" smtClean="0">
                <a:ea typeface="Helvetica Neue Light" charset="0"/>
                <a:cs typeface="Helvetica Neue Light" charset="0"/>
              </a:rPr>
              <a:t>Peta</a:t>
            </a:r>
            <a:r>
              <a:rPr lang="en-US" sz="2000" dirty="0" smtClean="0">
                <a:ea typeface="Helvetica Neue Light" charset="0"/>
                <a:cs typeface="Helvetica Neue Light" charset="0"/>
              </a:rPr>
              <a:t>-</a:t>
            </a:r>
            <a:r>
              <a:rPr lang="el-GR" sz="2000" dirty="0" smtClean="0">
                <a:ea typeface="Helvetica Neue Light" charset="0"/>
                <a:cs typeface="Helvetica Neue Light" charset="0"/>
              </a:rPr>
              <a:t>γεγονότα το δευτερόλεπτο</a:t>
            </a:r>
            <a:endParaRPr lang="en-US" sz="2000" dirty="0" smtClean="0">
              <a:ea typeface="Helvetica Neue Light" charset="0"/>
              <a:cs typeface="Helvetica Neue Light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000" dirty="0" smtClean="0">
                <a:ea typeface="Helvetica Neue Light" charset="0"/>
                <a:cs typeface="Helvetica Neue Light" charset="0"/>
                <a:sym typeface="Wingdings"/>
              </a:rPr>
              <a:t>Μαζικό φιλτράρισμα </a:t>
            </a:r>
            <a:r>
              <a:rPr lang="en-US" sz="2000" dirty="0" smtClean="0">
                <a:ea typeface="Helvetica Neue Light" charset="0"/>
                <a:cs typeface="Helvetica Neue Light" charset="0"/>
                <a:sym typeface="Wingdings"/>
              </a:rPr>
              <a:t> 700 MB </a:t>
            </a:r>
            <a:r>
              <a:rPr lang="el-GR" sz="2000" dirty="0" smtClean="0">
                <a:ea typeface="Helvetica Neue Light" charset="0"/>
                <a:cs typeface="Helvetica Neue Light" charset="0"/>
                <a:sym typeface="Wingdings"/>
              </a:rPr>
              <a:t>το δευτερόλεπτο </a:t>
            </a:r>
            <a:r>
              <a:rPr lang="en-US" sz="2000" dirty="0" smtClean="0">
                <a:ea typeface="Helvetica Neue Light" charset="0"/>
                <a:cs typeface="Helvetica Neue Light" charset="0"/>
                <a:sym typeface="Wingdings"/>
              </a:rPr>
              <a:t> 15 PB </a:t>
            </a:r>
            <a:r>
              <a:rPr lang="el-GR" sz="2000" dirty="0" smtClean="0">
                <a:ea typeface="Helvetica Neue Light" charset="0"/>
                <a:cs typeface="Helvetica Neue Light" charset="0"/>
                <a:sym typeface="Wingdings"/>
              </a:rPr>
              <a:t>το χρόνο</a:t>
            </a:r>
            <a:endParaRPr lang="en-US" sz="2000" dirty="0" smtClean="0">
              <a:ea typeface="Helvetica Neue Light" charset="0"/>
              <a:cs typeface="Helvetica Neue Light" charset="0"/>
              <a:sym typeface="Wingdings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000" dirty="0" smtClean="0">
                <a:ea typeface="Helvetica Neue Light" charset="0"/>
                <a:cs typeface="Helvetica Neue Light" charset="0"/>
                <a:sym typeface="Wingdings"/>
              </a:rPr>
              <a:t>Η συλλογή δεδομένων περιορίζεται για λόγους υπολογισμού και αποθήκευσης</a:t>
            </a:r>
            <a:endParaRPr lang="en-US" sz="2000" b="1" dirty="0" smtClean="0">
              <a:ea typeface="Helvetica Neue Light" charset="0"/>
              <a:cs typeface="Helvetica Neue Light" charset="0"/>
              <a:sym typeface="Wingding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377" y="6308424"/>
            <a:ext cx="8211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https://lhcb-public.web.cern.ch/lhcb-public/en/Data%20Collection/Triggers2-en.html</a:t>
            </a:r>
          </a:p>
        </p:txBody>
      </p:sp>
    </p:spTree>
    <p:extLst>
      <p:ext uri="{BB962C8B-B14F-4D97-AF65-F5344CB8AC3E}">
        <p14:creationId xmlns:p14="http://schemas.microsoft.com/office/powerpoint/2010/main" val="216947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2204</TotalTime>
  <Words>1838</Words>
  <Application>Microsoft Office PowerPoint</Application>
  <PresentationFormat>On-screen Show (4:3)</PresentationFormat>
  <Paragraphs>466</Paragraphs>
  <Slides>48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ＭＳ Ｐゴシック</vt:lpstr>
      <vt:lpstr>Arial</vt:lpstr>
      <vt:lpstr>Calibri</vt:lpstr>
      <vt:lpstr>Calibri Light</vt:lpstr>
      <vt:lpstr>Comic Sans MS</vt:lpstr>
      <vt:lpstr>Courier New</vt:lpstr>
      <vt:lpstr>Helvetica Neue Light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Scientific Data (Επιστημονικά Δεδομένα)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Η θέση των ΣΔΒΔ στη στοίβα του λογισμικού συστημάτων</vt:lpstr>
      <vt:lpstr>PowerPoint Presentation</vt:lpstr>
      <vt:lpstr>ΣΔΒΔ</vt:lpstr>
      <vt:lpstr>Κατάταξη τεχνολογιών ΣΔΒΔ (2017)</vt:lpstr>
      <vt:lpstr>Κατάταξη τεχνολογιών ΣΔΒΔ (2016)</vt:lpstr>
      <vt:lpstr>Σκοπός του μαθήματος</vt:lpstr>
      <vt:lpstr>Σκοπός του μαθήματος</vt:lpstr>
      <vt:lpstr>PowerPoint Presentation</vt:lpstr>
      <vt:lpstr>PowerPoint Presentation</vt:lpstr>
      <vt:lpstr>Μοντελοποίηση</vt:lpstr>
      <vt:lpstr>Παράδειγμα (Οντότητες-Συσχετίσεις)</vt:lpstr>
      <vt:lpstr>Παράδειγμα (Σχέσεις)</vt:lpstr>
      <vt:lpstr>Μοντελοποίηση</vt:lpstr>
      <vt:lpstr>Αρχιτεκτονική Τριών Επιπέδων</vt:lpstr>
      <vt:lpstr>Ανεξαρτησία Δεδομένων</vt:lpstr>
      <vt:lpstr>Σχήμα και Στιγμιότυπο </vt:lpstr>
      <vt:lpstr>PowerPoint Presentation</vt:lpstr>
      <vt:lpstr>Γλώσσες ΣΔΒΔ (SQL)</vt:lpstr>
      <vt:lpstr>Γλώσσες ΣΔΒΔ</vt:lpstr>
      <vt:lpstr>PowerPoint Presentation</vt:lpstr>
      <vt:lpstr>Χρήστες</vt:lpstr>
      <vt:lpstr>Διεπαφές</vt:lpstr>
      <vt:lpstr>Το εσωτερικό ενός ΣΔΒΔ</vt:lpstr>
      <vt:lpstr>PowerPoint Presentation</vt:lpstr>
      <vt:lpstr>PowerPoint Presentation</vt:lpstr>
      <vt:lpstr>PowerPoint Presentation</vt:lpstr>
      <vt:lpstr> Ιστορία</vt:lpstr>
      <vt:lpstr>Ιστορία</vt:lpstr>
      <vt:lpstr>Ιστορία</vt:lpstr>
      <vt:lpstr>PowerPoint Presentation</vt:lpstr>
      <vt:lpstr>Διαχειριστικά Θέματα</vt:lpstr>
      <vt:lpstr>Διαχειριστικά Θέματα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Βάσεις Δεδομένων</dc:title>
  <dc:creator>Ευαγγελία Πιτουρά</dc:creator>
  <cp:lastModifiedBy>pitoura</cp:lastModifiedBy>
  <cp:revision>49</cp:revision>
  <dcterms:created xsi:type="dcterms:W3CDTF">2013-06-13T09:19:30Z</dcterms:created>
  <dcterms:modified xsi:type="dcterms:W3CDTF">2017-10-03T10:52:18Z</dcterms:modified>
</cp:coreProperties>
</file>