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969" r:id="rId1"/>
  </p:sldMasterIdLst>
  <p:notesMasterIdLst>
    <p:notesMasterId r:id="rId42"/>
  </p:notesMasterIdLst>
  <p:sldIdLst>
    <p:sldId id="457" r:id="rId2"/>
    <p:sldId id="1178" r:id="rId3"/>
    <p:sldId id="1273" r:id="rId4"/>
    <p:sldId id="1274" r:id="rId5"/>
    <p:sldId id="1179" r:id="rId6"/>
    <p:sldId id="1180" r:id="rId7"/>
    <p:sldId id="1181" r:id="rId8"/>
    <p:sldId id="1182" r:id="rId9"/>
    <p:sldId id="1183" r:id="rId10"/>
    <p:sldId id="1184" r:id="rId11"/>
    <p:sldId id="1185" r:id="rId12"/>
    <p:sldId id="1186" r:id="rId13"/>
    <p:sldId id="1187" r:id="rId14"/>
    <p:sldId id="1188" r:id="rId15"/>
    <p:sldId id="1189" r:id="rId16"/>
    <p:sldId id="1190" r:id="rId17"/>
    <p:sldId id="1191" r:id="rId18"/>
    <p:sldId id="1192" r:id="rId19"/>
    <p:sldId id="1193" r:id="rId20"/>
    <p:sldId id="1194" r:id="rId21"/>
    <p:sldId id="1195" r:id="rId22"/>
    <p:sldId id="1196" r:id="rId23"/>
    <p:sldId id="1197" r:id="rId24"/>
    <p:sldId id="1198" r:id="rId25"/>
    <p:sldId id="1199" r:id="rId26"/>
    <p:sldId id="1200" r:id="rId27"/>
    <p:sldId id="1201" r:id="rId28"/>
    <p:sldId id="1202" r:id="rId29"/>
    <p:sldId id="1203" r:id="rId30"/>
    <p:sldId id="1204" r:id="rId31"/>
    <p:sldId id="1205" r:id="rId32"/>
    <p:sldId id="1206" r:id="rId33"/>
    <p:sldId id="1207" r:id="rId34"/>
    <p:sldId id="1208" r:id="rId35"/>
    <p:sldId id="1209" r:id="rId36"/>
    <p:sldId id="1210" r:id="rId37"/>
    <p:sldId id="1211" r:id="rId38"/>
    <p:sldId id="1212" r:id="rId39"/>
    <p:sldId id="1213" r:id="rId40"/>
    <p:sldId id="1272" r:id="rId4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onstantinos Semertzidis" initials="KS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617" autoAdjust="0"/>
    <p:restoredTop sz="94671" autoAdjust="0"/>
  </p:normalViewPr>
  <p:slideViewPr>
    <p:cSldViewPr snapToGrid="0">
      <p:cViewPr varScale="1">
        <p:scale>
          <a:sx n="122" d="100"/>
          <a:sy n="122" d="100"/>
        </p:scale>
        <p:origin x="1548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 snapToGrid="0">
      <p:cViewPr varScale="1">
        <p:scale>
          <a:sx n="81" d="100"/>
          <a:sy n="81" d="100"/>
        </p:scale>
        <p:origin x="-1752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notesMaster" Target="notesMasters/notesMaster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commentAuthors" Target="commentAuthor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1D4467-F767-4192-8C2C-9C235F6643CF}" type="datetimeFigureOut">
              <a:rPr lang="en-US" smtClean="0"/>
              <a:pPr/>
              <a:t>12/6/2017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C084C1-148C-4550-AE34-103EED25382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76792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56FF92D-C5E1-4CF9-AB74-603E5CC547AD}" type="slidenum">
              <a:rPr lang="el-GR" smtClean="0"/>
              <a:pPr/>
              <a:t>1</a:t>
            </a:fld>
            <a:endParaRPr lang="el-GR" smtClean="0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6839090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471DCF4-B659-495D-BAEA-9EDC023998D8}" type="slidenum">
              <a:rPr lang="el-GR" smtClean="0"/>
              <a:pPr/>
              <a:t>2</a:t>
            </a:fld>
            <a:endParaRPr lang="el-GR" smtClean="0"/>
          </a:p>
        </p:txBody>
      </p:sp>
      <p:sp>
        <p:nvSpPr>
          <p:cNvPr id="1013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92225" y="795338"/>
            <a:ext cx="4275138" cy="3205162"/>
          </a:xfrm>
          <a:ln w="12700" cap="flat">
            <a:solidFill>
              <a:schemeClr val="tx1"/>
            </a:solidFill>
          </a:ln>
        </p:spPr>
      </p:sp>
      <p:sp>
        <p:nvSpPr>
          <p:cNvPr id="10138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3991" y="4344820"/>
            <a:ext cx="5030018" cy="3852123"/>
          </a:xfrm>
          <a:noFill/>
          <a:ln/>
        </p:spPr>
        <p:txBody>
          <a:bodyPr lIns="88537" tIns="44269" rIns="88537" bIns="44269"/>
          <a:lstStyle/>
          <a:p>
            <a:pPr eaLnBrk="1" hangingPunct="1"/>
            <a:endParaRPr lang="el-GR" smtClean="0"/>
          </a:p>
        </p:txBody>
      </p:sp>
    </p:spTree>
    <p:extLst>
      <p:ext uri="{BB962C8B-B14F-4D97-AF65-F5344CB8AC3E}">
        <p14:creationId xmlns:p14="http://schemas.microsoft.com/office/powerpoint/2010/main" val="354965690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0384DD5-E1D2-48DA-94C8-A5E4D07DABB7}" type="slidenum">
              <a:rPr lang="el-GR" smtClean="0"/>
              <a:pPr/>
              <a:t>37</a:t>
            </a:fld>
            <a:endParaRPr lang="el-GR" smtClean="0"/>
          </a:p>
        </p:txBody>
      </p:sp>
      <p:sp>
        <p:nvSpPr>
          <p:cNvPr id="1024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92225" y="795338"/>
            <a:ext cx="4275138" cy="3205162"/>
          </a:xfrm>
          <a:ln w="12700" cap="flat">
            <a:solidFill>
              <a:schemeClr val="tx1"/>
            </a:solidFill>
          </a:ln>
        </p:spPr>
      </p:sp>
      <p:sp>
        <p:nvSpPr>
          <p:cNvPr id="10240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3991" y="4344820"/>
            <a:ext cx="5030018" cy="3852123"/>
          </a:xfrm>
          <a:noFill/>
          <a:ln/>
        </p:spPr>
        <p:txBody>
          <a:bodyPr lIns="88537" tIns="44269" rIns="88537" bIns="44269"/>
          <a:lstStyle/>
          <a:p>
            <a:pPr eaLnBrk="1" hangingPunct="1"/>
            <a:endParaRPr lang="el-GR" smtClean="0"/>
          </a:p>
        </p:txBody>
      </p:sp>
    </p:spTree>
    <p:extLst>
      <p:ext uri="{BB962C8B-B14F-4D97-AF65-F5344CB8AC3E}">
        <p14:creationId xmlns:p14="http://schemas.microsoft.com/office/powerpoint/2010/main" val="46613765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4A4B7BA-C8E2-49B3-8BE0-103C67172623}" type="slidenum">
              <a:rPr lang="el-GR" smtClean="0"/>
              <a:pPr/>
              <a:t>39</a:t>
            </a:fld>
            <a:endParaRPr lang="el-GR" smtClean="0"/>
          </a:p>
        </p:txBody>
      </p:sp>
      <p:sp>
        <p:nvSpPr>
          <p:cNvPr id="1034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92225" y="795338"/>
            <a:ext cx="4275138" cy="3205162"/>
          </a:xfrm>
          <a:ln w="12700" cap="flat">
            <a:solidFill>
              <a:schemeClr val="tx1"/>
            </a:solidFill>
          </a:ln>
        </p:spPr>
      </p:sp>
      <p:sp>
        <p:nvSpPr>
          <p:cNvPr id="10342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3991" y="4344820"/>
            <a:ext cx="5030018" cy="3852123"/>
          </a:xfrm>
          <a:noFill/>
          <a:ln/>
        </p:spPr>
        <p:txBody>
          <a:bodyPr lIns="88537" tIns="44269" rIns="88537" bIns="44269"/>
          <a:lstStyle/>
          <a:p>
            <a:pPr eaLnBrk="1" hangingPunct="1"/>
            <a:endParaRPr lang="el-GR" smtClean="0"/>
          </a:p>
        </p:txBody>
      </p:sp>
    </p:spTree>
    <p:extLst>
      <p:ext uri="{BB962C8B-B14F-4D97-AF65-F5344CB8AC3E}">
        <p14:creationId xmlns:p14="http://schemas.microsoft.com/office/powerpoint/2010/main" val="250715321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56FF92D-C5E1-4CF9-AB74-603E5CC547AD}" type="slidenum">
              <a:rPr lang="el-GR" smtClean="0"/>
              <a:pPr/>
              <a:t>40</a:t>
            </a:fld>
            <a:endParaRPr lang="el-GR" smtClean="0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6682878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39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C8965-12A5-42B6-9587-775B0C92BBE0}" type="datetime1">
              <a:rPr lang="en-US" smtClean="0"/>
              <a:pPr/>
              <a:t>12/6/2017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58259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4F8C0-775D-4C86-9912-48CE32DF3814}" type="datetime1">
              <a:rPr lang="en-US" smtClean="0"/>
              <a:pPr/>
              <a:t>12/6/2017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39783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52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52"/>
            <a:ext cx="80772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91709-3B43-46B9-9561-13844D15F033}" type="datetime1">
              <a:rPr lang="en-US" smtClean="0"/>
              <a:pPr/>
              <a:t>12/6/2017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3858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7DE42-E6E6-41B3-97AE-B6CA5833C18A}" type="datetime1">
              <a:rPr lang="en-US" smtClean="0"/>
              <a:pPr/>
              <a:t>12/6/2017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@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78045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14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6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ADE63-83BD-4EC2-98A1-769AB774F631}" type="datetime1">
              <a:rPr lang="en-US" smtClean="0"/>
              <a:pPr/>
              <a:t>12/6/2017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73029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7"/>
            <a:ext cx="54102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600207"/>
            <a:ext cx="54102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F4101F-9917-4AB4-85A1-8A5B41A96093}" type="datetime1">
              <a:rPr lang="en-US" smtClean="0"/>
              <a:pPr/>
              <a:t>12/6/2017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90506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3" y="1535113"/>
            <a:ext cx="4041774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3" y="2174875"/>
            <a:ext cx="4041774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D01F15-B326-4CB5-BB3A-483D5BD187D7}" type="datetime1">
              <a:rPr lang="en-US" smtClean="0"/>
              <a:pPr/>
              <a:t>12/6/2017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26314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30E4B-7F52-4321-8DA4-44A83280689A}" type="datetime1">
              <a:rPr lang="en-US" smtClean="0"/>
              <a:pPr/>
              <a:t>12/6/2017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22765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
              @</a:t>
            </a:r>
            <a:r>
              <a:rPr lang="en-US" dirty="0" err="1" smtClean="0"/>
              <a:t>dbsocial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98081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4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62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4" y="1435104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D9C2A0-1671-4538-B482-3C3B44FC226C}" type="datetime1">
              <a:rPr lang="en-US" smtClean="0"/>
              <a:pPr/>
              <a:t>12/6/2017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74421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8FE1C-6B81-420D-8A60-DCA64F848011}" type="datetime1">
              <a:rPr lang="en-US" smtClean="0"/>
              <a:pPr/>
              <a:t>12/6/2017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6506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7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6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43F703-D0DD-468A-A6C9-6C30316E6976}" type="datetime1">
              <a:rPr lang="en-US" smtClean="0"/>
              <a:pPr/>
              <a:t>12/6/2017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64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6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88858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70" r:id="rId1"/>
    <p:sldLayoutId id="2147483971" r:id="rId2"/>
    <p:sldLayoutId id="2147483972" r:id="rId3"/>
    <p:sldLayoutId id="2147483973" r:id="rId4"/>
    <p:sldLayoutId id="2147483974" r:id="rId5"/>
    <p:sldLayoutId id="2147483975" r:id="rId6"/>
    <p:sldLayoutId id="2147483976" r:id="rId7"/>
    <p:sldLayoutId id="2147483977" r:id="rId8"/>
    <p:sldLayoutId id="2147483978" r:id="rId9"/>
    <p:sldLayoutId id="2147483979" r:id="rId10"/>
    <p:sldLayoutId id="2147483980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30554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</a:t>
            </a:r>
            <a:r>
              <a:rPr lang="el-GR" altLang="en-US" sz="1000" dirty="0" smtClean="0"/>
              <a:t>7-20</a:t>
            </a:r>
            <a:r>
              <a:rPr lang="en-US" altLang="en-US" sz="1000" dirty="0" smtClean="0"/>
              <a:t>1</a:t>
            </a:r>
            <a:r>
              <a:rPr lang="el-GR" altLang="en-US" sz="1000" dirty="0" smtClean="0"/>
              <a:t>8</a:t>
            </a:r>
          </a:p>
        </p:txBody>
      </p:sp>
      <p:sp>
        <p:nvSpPr>
          <p:cNvPr id="307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16384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smtClean="0"/>
              <a:t>Ευαγγελία Πιτουρά</a:t>
            </a:r>
          </a:p>
        </p:txBody>
      </p:sp>
      <p:sp>
        <p:nvSpPr>
          <p:cNvPr id="307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15439CE-18FB-4F61-8DF2-B1E397797CB2}" type="slidenum">
              <a:rPr lang="el-GR" altLang="en-US" smtClean="0"/>
              <a:pPr/>
              <a:t>1</a:t>
            </a:fld>
            <a:endParaRPr lang="el-GR" altLang="en-US" smtClean="0"/>
          </a:p>
        </p:txBody>
      </p:sp>
      <p:sp>
        <p:nvSpPr>
          <p:cNvPr id="3077" name="Text Box 4"/>
          <p:cNvSpPr txBox="1">
            <a:spLocks noChangeArrowheads="1"/>
          </p:cNvSpPr>
          <p:nvPr/>
        </p:nvSpPr>
        <p:spPr bwMode="auto">
          <a:xfrm>
            <a:off x="728828" y="2478796"/>
            <a:ext cx="751840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l-GR" sz="5400" dirty="0" smtClean="0">
                <a:solidFill>
                  <a:schemeClr val="accent6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Ευρετήρια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C0E0E82-2D23-4C78-A119-851469D26301}" type="slidenum">
              <a:rPr lang="el-GR" altLang="en-US" smtClean="0"/>
              <a:pPr/>
              <a:t>10</a:t>
            </a:fld>
            <a:endParaRPr lang="el-GR" altLang="en-US" smtClean="0"/>
          </a:p>
        </p:txBody>
      </p:sp>
      <p:sp>
        <p:nvSpPr>
          <p:cNvPr id="10245" name="Text Box 3"/>
          <p:cNvSpPr txBox="1">
            <a:spLocks noChangeArrowheads="1"/>
          </p:cNvSpPr>
          <p:nvPr/>
        </p:nvSpPr>
        <p:spPr bwMode="auto">
          <a:xfrm>
            <a:off x="468313" y="1738404"/>
            <a:ext cx="82296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l-GR" sz="36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Αναζήτηση</a:t>
            </a:r>
          </a:p>
        </p:txBody>
      </p:sp>
      <p:sp>
        <p:nvSpPr>
          <p:cNvPr id="10246" name="Text Box 4"/>
          <p:cNvSpPr txBox="1">
            <a:spLocks noChangeArrowheads="1"/>
          </p:cNvSpPr>
          <p:nvPr/>
        </p:nvSpPr>
        <p:spPr bwMode="auto">
          <a:xfrm>
            <a:off x="827088" y="2924175"/>
            <a:ext cx="8001000" cy="11695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800" dirty="0">
                <a:latin typeface="Calibri" pitchFamily="34" charset="0"/>
              </a:rPr>
              <a:t> </a:t>
            </a:r>
            <a:r>
              <a:rPr lang="el-GR" sz="28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Δυαδική αναζήτηση </a:t>
            </a:r>
            <a:r>
              <a:rPr lang="el-GR" sz="2800" dirty="0">
                <a:latin typeface="Calibri" pitchFamily="34" charset="0"/>
              </a:rPr>
              <a:t>στο πρωτεύον ευρετήριο 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2800" dirty="0">
                <a:latin typeface="Calibri" pitchFamily="34" charset="0"/>
              </a:rPr>
              <a:t> Ανάγνωση του </a:t>
            </a:r>
            <a:r>
              <a:rPr lang="en-US" sz="2800" dirty="0">
                <a:latin typeface="Calibri" pitchFamily="34" charset="0"/>
              </a:rPr>
              <a:t>block </a:t>
            </a:r>
            <a:r>
              <a:rPr lang="el-GR" sz="2800" dirty="0">
                <a:latin typeface="Calibri" pitchFamily="34" charset="0"/>
              </a:rPr>
              <a:t>από το αρχείο δεδομένων</a:t>
            </a: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457200" y="97217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Πρωτεύον Ευρετήριο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8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30554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16384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smtClean="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606487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EAA1B27-7B41-424E-BB5D-CCCAD54ADB68}" type="slidenum">
              <a:rPr lang="el-GR" altLang="en-US" smtClean="0"/>
              <a:pPr/>
              <a:t>11</a:t>
            </a:fld>
            <a:endParaRPr lang="el-GR" altLang="en-US" smtClean="0"/>
          </a:p>
        </p:txBody>
      </p:sp>
      <p:sp>
        <p:nvSpPr>
          <p:cNvPr id="11269" name="Text Box 3"/>
          <p:cNvSpPr txBox="1">
            <a:spLocks noChangeArrowheads="1"/>
          </p:cNvSpPr>
          <p:nvPr/>
        </p:nvSpPr>
        <p:spPr bwMode="auto">
          <a:xfrm>
            <a:off x="276083" y="1306631"/>
            <a:ext cx="8524875" cy="15850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l-GR" sz="28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Παράδειγμα (υπολογισμός κόστους αναζήτησης)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Δεδομένα όπως πριν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(Έστω διατεταγμένο αρχείο με </a:t>
            </a:r>
            <a:r>
              <a:rPr lang="en-US" sz="12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r</a:t>
            </a:r>
            <a:r>
              <a:rPr lang="en-US" sz="1200" baseline="-250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A</a:t>
            </a:r>
            <a:r>
              <a:rPr lang="en-US" sz="1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 </a:t>
            </a:r>
            <a:r>
              <a:rPr lang="en-US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= 30.000 </a:t>
            </a:r>
            <a:r>
              <a:rPr lang="el-GR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εγγραφές, μέγεθος </a:t>
            </a:r>
            <a:r>
              <a:rPr lang="en-US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block B = 1024 bytes, </a:t>
            </a:r>
            <a:r>
              <a:rPr lang="el-GR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σταθερού μεγέθους εγγραφές μεγέθους </a:t>
            </a:r>
            <a:r>
              <a:rPr lang="en-US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R</a:t>
            </a:r>
            <a:r>
              <a:rPr lang="en-US" sz="1200" baseline="-250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A</a:t>
            </a:r>
            <a:r>
              <a:rPr lang="en-US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 = 100 bytes, </a:t>
            </a:r>
            <a:r>
              <a:rPr lang="el-GR" sz="12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κλειδ</a:t>
            </a:r>
            <a:r>
              <a:rPr lang="en-US" sz="12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i</a:t>
            </a:r>
            <a:r>
              <a:rPr lang="el-GR" sz="1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 </a:t>
            </a:r>
            <a:r>
              <a:rPr lang="el-GR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διάταξης έχει μέγεθος </a:t>
            </a:r>
            <a:r>
              <a:rPr lang="en-US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V</a:t>
            </a:r>
            <a:r>
              <a:rPr lang="en-US" sz="1200" baseline="-250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A </a:t>
            </a:r>
            <a:r>
              <a:rPr lang="en-US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= 9 bytes,  </a:t>
            </a:r>
            <a:r>
              <a:rPr lang="el-GR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μη εκτεινόμενη καταχώρηση. Κατασκευάζουμε πρωτεύον ευρετήριο, μέγεθος δείκτη </a:t>
            </a:r>
            <a:r>
              <a:rPr lang="en-US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block P = 6 bytes</a:t>
            </a:r>
            <a:r>
              <a:rPr lang="el-GR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)</a:t>
            </a:r>
          </a:p>
        </p:txBody>
      </p:sp>
      <p:sp>
        <p:nvSpPr>
          <p:cNvPr id="11270" name="Text Box 4"/>
          <p:cNvSpPr txBox="1">
            <a:spLocks noChangeArrowheads="1"/>
          </p:cNvSpPr>
          <p:nvPr/>
        </p:nvSpPr>
        <p:spPr bwMode="auto">
          <a:xfrm>
            <a:off x="1123950" y="3449329"/>
            <a:ext cx="7496175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i="1" dirty="0">
                <a:latin typeface="Calibri" pitchFamily="34" charset="0"/>
              </a:rPr>
              <a:t>Μέγεθος αρχείου δεδομένων:</a:t>
            </a:r>
            <a:r>
              <a:rPr lang="en-US" i="1" dirty="0">
                <a:latin typeface="Calibri" pitchFamily="34" charset="0"/>
              </a:rPr>
              <a:t> </a:t>
            </a:r>
            <a:r>
              <a:rPr lang="el-GR" i="1" dirty="0">
                <a:latin typeface="Calibri" pitchFamily="34" charset="0"/>
              </a:rPr>
              <a:t>3.000 </a:t>
            </a:r>
            <a:r>
              <a:rPr lang="en-US" i="1" dirty="0">
                <a:latin typeface="Calibri" pitchFamily="34" charset="0"/>
              </a:rPr>
              <a:t>blocks </a:t>
            </a:r>
          </a:p>
          <a:p>
            <a:pPr eaLnBrk="0" hangingPunct="0">
              <a:spcBef>
                <a:spcPct val="50000"/>
              </a:spcBef>
            </a:pPr>
            <a:r>
              <a:rPr lang="el-GR" i="1" dirty="0">
                <a:latin typeface="Calibri" pitchFamily="34" charset="0"/>
              </a:rPr>
              <a:t>Μέγεθος αρχείου ευρετηρίου:</a:t>
            </a:r>
            <a:r>
              <a:rPr lang="en-US" i="1" dirty="0">
                <a:latin typeface="Calibri" pitchFamily="34" charset="0"/>
              </a:rPr>
              <a:t> </a:t>
            </a:r>
            <a:r>
              <a:rPr lang="el-GR" i="1" dirty="0">
                <a:latin typeface="Calibri" pitchFamily="34" charset="0"/>
              </a:rPr>
              <a:t>45 </a:t>
            </a:r>
            <a:r>
              <a:rPr lang="en-US" i="1" dirty="0">
                <a:latin typeface="Calibri" pitchFamily="34" charset="0"/>
              </a:rPr>
              <a:t>blocks</a:t>
            </a:r>
            <a:endParaRPr lang="el-GR" i="1" dirty="0">
              <a:latin typeface="Calibri" pitchFamily="34" charset="0"/>
            </a:endParaRPr>
          </a:p>
        </p:txBody>
      </p:sp>
      <p:sp>
        <p:nvSpPr>
          <p:cNvPr id="11271" name="Text Box 5"/>
          <p:cNvSpPr txBox="1">
            <a:spLocks noChangeArrowheads="1"/>
          </p:cNvSpPr>
          <p:nvPr/>
        </p:nvSpPr>
        <p:spPr bwMode="auto">
          <a:xfrm>
            <a:off x="457200" y="4458979"/>
            <a:ext cx="7543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>
                <a:latin typeface="Calibri" pitchFamily="34" charset="0"/>
              </a:rPr>
              <a:t>Αναζήτηση χωρίς ευρετήριο: </a:t>
            </a:r>
            <a:r>
              <a:rPr lang="el-GR">
                <a:latin typeface="Calibri" pitchFamily="34" charset="0"/>
                <a:sym typeface="Symbol" pitchFamily="18" charset="2"/>
              </a:rPr>
              <a:t></a:t>
            </a:r>
            <a:r>
              <a:rPr lang="en-US">
                <a:latin typeface="Calibri" pitchFamily="34" charset="0"/>
                <a:sym typeface="Symbol" pitchFamily="18" charset="2"/>
              </a:rPr>
              <a:t>log 3.000</a:t>
            </a:r>
            <a:r>
              <a:rPr lang="el-GR">
                <a:latin typeface="Calibri" pitchFamily="34" charset="0"/>
                <a:sym typeface="Symbol" pitchFamily="18" charset="2"/>
              </a:rPr>
              <a:t> = 12 blocks</a:t>
            </a:r>
            <a:endParaRPr lang="el-GR">
              <a:latin typeface="Calibri" pitchFamily="34" charset="0"/>
            </a:endParaRPr>
          </a:p>
        </p:txBody>
      </p:sp>
      <p:sp>
        <p:nvSpPr>
          <p:cNvPr id="11272" name="Text Box 6"/>
          <p:cNvSpPr txBox="1">
            <a:spLocks noChangeArrowheads="1"/>
          </p:cNvSpPr>
          <p:nvPr/>
        </p:nvSpPr>
        <p:spPr bwMode="auto">
          <a:xfrm>
            <a:off x="457200" y="5068579"/>
            <a:ext cx="7696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>
                <a:latin typeface="Calibri" pitchFamily="34" charset="0"/>
              </a:rPr>
              <a:t>Αναζήτηση με ευρετήριο: </a:t>
            </a:r>
            <a:r>
              <a:rPr lang="el-GR">
                <a:latin typeface="Calibri" pitchFamily="34" charset="0"/>
                <a:sym typeface="Symbol" pitchFamily="18" charset="2"/>
              </a:rPr>
              <a:t></a:t>
            </a:r>
            <a:r>
              <a:rPr lang="en-US">
                <a:latin typeface="Calibri" pitchFamily="34" charset="0"/>
                <a:sym typeface="Symbol" pitchFamily="18" charset="2"/>
              </a:rPr>
              <a:t>log 45</a:t>
            </a:r>
            <a:r>
              <a:rPr lang="el-GR">
                <a:latin typeface="Calibri" pitchFamily="34" charset="0"/>
                <a:sym typeface="Symbol" pitchFamily="18" charset="2"/>
              </a:rPr>
              <a:t> + 1 = 7 blocks</a:t>
            </a:r>
            <a:endParaRPr lang="el-GR">
              <a:latin typeface="Calibri" pitchFamily="34" charset="0"/>
            </a:endParaRPr>
          </a:p>
        </p:txBody>
      </p:sp>
      <p:sp>
        <p:nvSpPr>
          <p:cNvPr id="11273" name="Text Box 7"/>
          <p:cNvSpPr txBox="1">
            <a:spLocks noChangeArrowheads="1"/>
          </p:cNvSpPr>
          <p:nvPr/>
        </p:nvSpPr>
        <p:spPr bwMode="auto">
          <a:xfrm>
            <a:off x="6443663" y="3874779"/>
            <a:ext cx="2374900" cy="584775"/>
          </a:xfrm>
          <a:prstGeom prst="rect">
            <a:avLst/>
          </a:prstGeom>
          <a:noFill/>
          <a:ln w="38100">
            <a:solidFill>
              <a:srgbClr val="CC0000"/>
            </a:solidFill>
            <a:prstDash val="dash"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600" dirty="0">
                <a:solidFill>
                  <a:srgbClr val="CC0000"/>
                </a:solidFill>
                <a:latin typeface="Calibri" pitchFamily="34" charset="0"/>
              </a:rPr>
              <a:t>Δυαδική γιατί το αρχείο </a:t>
            </a:r>
            <a:r>
              <a:rPr lang="el-GR" sz="1600" dirty="0" smtClean="0">
                <a:solidFill>
                  <a:srgbClr val="CC0000"/>
                </a:solidFill>
                <a:latin typeface="Calibri" pitchFamily="34" charset="0"/>
              </a:rPr>
              <a:t>διατεταγμένο</a:t>
            </a:r>
            <a:endParaRPr lang="el-GR" sz="1600" dirty="0">
              <a:solidFill>
                <a:srgbClr val="CC0000"/>
              </a:solidFill>
              <a:latin typeface="Calibri" pitchFamily="34" charset="0"/>
            </a:endParaRPr>
          </a:p>
        </p:txBody>
      </p:sp>
      <p:sp>
        <p:nvSpPr>
          <p:cNvPr id="11274" name="Line 8"/>
          <p:cNvSpPr>
            <a:spLocks noChangeShapeType="1"/>
          </p:cNvSpPr>
          <p:nvPr/>
        </p:nvSpPr>
        <p:spPr bwMode="auto">
          <a:xfrm flipH="1">
            <a:off x="5651500" y="4163704"/>
            <a:ext cx="865188" cy="287338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11275" name="Text Box 9"/>
          <p:cNvSpPr txBox="1">
            <a:spLocks noChangeArrowheads="1"/>
          </p:cNvSpPr>
          <p:nvPr/>
        </p:nvSpPr>
        <p:spPr bwMode="auto">
          <a:xfrm>
            <a:off x="6084094" y="2745427"/>
            <a:ext cx="1439863" cy="779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dirty="0" err="1">
                <a:latin typeface="Calibri" pitchFamily="34" charset="0"/>
              </a:rPr>
              <a:t>bfr</a:t>
            </a:r>
            <a:r>
              <a:rPr lang="en-US" sz="1800" baseline="-25000" dirty="0" err="1">
                <a:latin typeface="Calibri" pitchFamily="34" charset="0"/>
              </a:rPr>
              <a:t>A</a:t>
            </a:r>
            <a:r>
              <a:rPr lang="en-US" sz="1800" dirty="0">
                <a:latin typeface="Calibri" pitchFamily="34" charset="0"/>
              </a:rPr>
              <a:t> = 10</a:t>
            </a:r>
          </a:p>
          <a:p>
            <a:pPr>
              <a:spcBef>
                <a:spcPct val="50000"/>
              </a:spcBef>
            </a:pPr>
            <a:r>
              <a:rPr lang="en-US" sz="1800" dirty="0" err="1">
                <a:latin typeface="Calibri" pitchFamily="34" charset="0"/>
              </a:rPr>
              <a:t>bfr</a:t>
            </a:r>
            <a:r>
              <a:rPr lang="en-US" sz="1800" baseline="-25000" dirty="0" err="1">
                <a:latin typeface="Calibri" pitchFamily="34" charset="0"/>
              </a:rPr>
              <a:t>E</a:t>
            </a:r>
            <a:r>
              <a:rPr lang="en-US" sz="1800" dirty="0">
                <a:latin typeface="Calibri" pitchFamily="34" charset="0"/>
              </a:rPr>
              <a:t> = 68</a:t>
            </a:r>
            <a:endParaRPr lang="el-GR" sz="1800" dirty="0">
              <a:latin typeface="Calibri" pitchFamily="34" charset="0"/>
            </a:endParaRPr>
          </a:p>
        </p:txBody>
      </p:sp>
      <p:sp>
        <p:nvSpPr>
          <p:cNvPr id="11276" name="Text Box 10"/>
          <p:cNvSpPr txBox="1">
            <a:spLocks noChangeArrowheads="1"/>
          </p:cNvSpPr>
          <p:nvPr/>
        </p:nvSpPr>
        <p:spPr bwMode="auto">
          <a:xfrm>
            <a:off x="1997869" y="5572772"/>
            <a:ext cx="16573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dirty="0">
                <a:solidFill>
                  <a:srgbClr val="CC0000"/>
                </a:solidFill>
                <a:latin typeface="Calibri" pitchFamily="34" charset="0"/>
              </a:rPr>
              <a:t>block </a:t>
            </a:r>
            <a:r>
              <a:rPr lang="el-GR" sz="1400" dirty="0">
                <a:solidFill>
                  <a:srgbClr val="CC0000"/>
                </a:solidFill>
                <a:latin typeface="Calibri" pitchFamily="34" charset="0"/>
              </a:rPr>
              <a:t>ευρετηρίου</a:t>
            </a:r>
          </a:p>
        </p:txBody>
      </p:sp>
      <p:sp>
        <p:nvSpPr>
          <p:cNvPr id="11277" name="Text Box 11"/>
          <p:cNvSpPr txBox="1">
            <a:spLocks noChangeArrowheads="1"/>
          </p:cNvSpPr>
          <p:nvPr/>
        </p:nvSpPr>
        <p:spPr bwMode="auto">
          <a:xfrm>
            <a:off x="3891598" y="5639446"/>
            <a:ext cx="16573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dirty="0">
                <a:solidFill>
                  <a:srgbClr val="CC0000"/>
                </a:solidFill>
                <a:latin typeface="Calibri" pitchFamily="34" charset="0"/>
              </a:rPr>
              <a:t>block </a:t>
            </a:r>
            <a:r>
              <a:rPr lang="el-GR" sz="1400" dirty="0">
                <a:solidFill>
                  <a:srgbClr val="CC0000"/>
                </a:solidFill>
                <a:latin typeface="Calibri" pitchFamily="34" charset="0"/>
              </a:rPr>
              <a:t>αρχείου</a:t>
            </a:r>
          </a:p>
        </p:txBody>
      </p:sp>
      <p:sp>
        <p:nvSpPr>
          <p:cNvPr id="11278" name="Line 12"/>
          <p:cNvSpPr>
            <a:spLocks noChangeShapeType="1"/>
          </p:cNvSpPr>
          <p:nvPr/>
        </p:nvSpPr>
        <p:spPr bwMode="auto">
          <a:xfrm flipV="1">
            <a:off x="2988469" y="5387667"/>
            <a:ext cx="360362" cy="215900"/>
          </a:xfrm>
          <a:prstGeom prst="line">
            <a:avLst/>
          </a:prstGeom>
          <a:noFill/>
          <a:ln w="9525">
            <a:solidFill>
              <a:srgbClr val="CC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11279" name="Line 13"/>
          <p:cNvSpPr>
            <a:spLocks noChangeShapeType="1"/>
          </p:cNvSpPr>
          <p:nvPr/>
        </p:nvSpPr>
        <p:spPr bwMode="auto">
          <a:xfrm flipH="1" flipV="1">
            <a:off x="3961606" y="5404250"/>
            <a:ext cx="360363" cy="215900"/>
          </a:xfrm>
          <a:prstGeom prst="line">
            <a:avLst/>
          </a:prstGeom>
          <a:noFill/>
          <a:ln w="9525">
            <a:solidFill>
              <a:srgbClr val="CC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18" name="Title 1"/>
          <p:cNvSpPr>
            <a:spLocks noGrp="1"/>
          </p:cNvSpPr>
          <p:nvPr>
            <p:ph type="title"/>
          </p:nvPr>
        </p:nvSpPr>
        <p:spPr>
          <a:xfrm>
            <a:off x="457200" y="97217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Πρωτεύον Ευρετήριο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7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30554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2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16384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smtClean="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1172880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8D7CB03-68FD-4E87-9D09-78754CE5F78A}" type="slidenum">
              <a:rPr lang="el-GR" altLang="en-US" smtClean="0"/>
              <a:pPr/>
              <a:t>12</a:t>
            </a:fld>
            <a:endParaRPr lang="el-GR" altLang="en-US" smtClean="0"/>
          </a:p>
        </p:txBody>
      </p:sp>
      <p:sp>
        <p:nvSpPr>
          <p:cNvPr id="12293" name="Text Box 3"/>
          <p:cNvSpPr txBox="1">
            <a:spLocks noChangeArrowheads="1"/>
          </p:cNvSpPr>
          <p:nvPr/>
        </p:nvSpPr>
        <p:spPr bwMode="auto">
          <a:xfrm>
            <a:off x="381000" y="1981200"/>
            <a:ext cx="82296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8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Εισαγωγή εγγραφής</a:t>
            </a:r>
          </a:p>
        </p:txBody>
      </p:sp>
      <p:sp>
        <p:nvSpPr>
          <p:cNvPr id="12294" name="Text Box 4"/>
          <p:cNvSpPr txBox="1">
            <a:spLocks noChangeArrowheads="1"/>
          </p:cNvSpPr>
          <p:nvPr/>
        </p:nvSpPr>
        <p:spPr bwMode="auto">
          <a:xfrm>
            <a:off x="914400" y="2590800"/>
            <a:ext cx="8001000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u="sng" dirty="0">
                <a:latin typeface="Calibri" pitchFamily="34" charset="0"/>
              </a:rPr>
              <a:t>αλλαγές και στο πρωτεύον ευρετήριο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</a:rPr>
              <a:t> 	μη διατεταγμένο αρχείο υπερχείλισης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</a:rPr>
              <a:t>	συνδεδεμένη λίστα εγγραφών υπερχείλισης</a:t>
            </a:r>
          </a:p>
        </p:txBody>
      </p:sp>
      <p:sp>
        <p:nvSpPr>
          <p:cNvPr id="12295" name="Text Box 5"/>
          <p:cNvSpPr txBox="1">
            <a:spLocks noChangeArrowheads="1"/>
          </p:cNvSpPr>
          <p:nvPr/>
        </p:nvSpPr>
        <p:spPr bwMode="auto">
          <a:xfrm>
            <a:off x="533400" y="4267200"/>
            <a:ext cx="82296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80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Διαγραφή εγγραφής</a:t>
            </a:r>
          </a:p>
        </p:txBody>
      </p:sp>
      <p:sp>
        <p:nvSpPr>
          <p:cNvPr id="12296" name="Text Box 6"/>
          <p:cNvSpPr txBox="1">
            <a:spLocks noChangeArrowheads="1"/>
          </p:cNvSpPr>
          <p:nvPr/>
        </p:nvSpPr>
        <p:spPr bwMode="auto">
          <a:xfrm>
            <a:off x="1143000" y="4800600"/>
            <a:ext cx="8001000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>
                <a:latin typeface="Calibri" pitchFamily="34" charset="0"/>
              </a:rPr>
              <a:t>αλλαγές και στο πρωτεύον ευρετήριο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>
                <a:latin typeface="Calibri" pitchFamily="34" charset="0"/>
              </a:rPr>
              <a:t> 	χρήση σημαδιών διαγραφής</a:t>
            </a:r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457200" y="97217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Πρωτεύον Ευρετήριο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30554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16384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smtClean="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3841728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7B71307-8F9F-4036-A8FC-0829FD22391B}" type="slidenum">
              <a:rPr lang="el-GR" altLang="en-US" smtClean="0"/>
              <a:pPr/>
              <a:t>13</a:t>
            </a:fld>
            <a:endParaRPr lang="el-GR" altLang="en-US" smtClean="0"/>
          </a:p>
        </p:txBody>
      </p:sp>
      <p:sp>
        <p:nvSpPr>
          <p:cNvPr id="13317" name="Text Box 3"/>
          <p:cNvSpPr txBox="1">
            <a:spLocks noChangeArrowheads="1"/>
          </p:cNvSpPr>
          <p:nvPr/>
        </p:nvSpPr>
        <p:spPr bwMode="auto">
          <a:xfrm>
            <a:off x="369177" y="1923955"/>
            <a:ext cx="8280400" cy="40811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endParaRPr lang="el-GR" sz="2400" dirty="0">
              <a:latin typeface="Calibri" pitchFamily="34" charset="0"/>
            </a:endParaRPr>
          </a:p>
          <a:p>
            <a:pPr algn="just">
              <a:spcBef>
                <a:spcPct val="20000"/>
              </a:spcBef>
              <a:buClr>
                <a:schemeClr val="tx1"/>
              </a:buClr>
              <a:buFont typeface="Wingdings" pitchFamily="2" charset="2"/>
              <a:buChar char="§"/>
            </a:pPr>
            <a:r>
              <a:rPr lang="el-GR" sz="2400" dirty="0">
                <a:latin typeface="Calibri" pitchFamily="34" charset="0"/>
              </a:rPr>
              <a:t> Το ευρετήριο αρχείου είναι (πάντα) ένα </a:t>
            </a:r>
            <a:r>
              <a:rPr lang="el-GR" sz="24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διατεταγμένο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αρχείο</a:t>
            </a:r>
            <a:r>
              <a:rPr lang="el-GR" sz="2400" dirty="0">
                <a:latin typeface="Calibri" pitchFamily="34" charset="0"/>
              </a:rPr>
              <a:t> με σταθερού μήκους </a:t>
            </a:r>
            <a:r>
              <a:rPr lang="el-GR" sz="2400" dirty="0" smtClean="0">
                <a:latin typeface="Calibri" pitchFamily="34" charset="0"/>
              </a:rPr>
              <a:t>εγγραφές</a:t>
            </a:r>
            <a:endParaRPr lang="el-GR" sz="2400" dirty="0">
              <a:latin typeface="Calibri" pitchFamily="34" charset="0"/>
            </a:endParaRPr>
          </a:p>
          <a:p>
            <a:pPr algn="just">
              <a:spcBef>
                <a:spcPct val="20000"/>
              </a:spcBef>
              <a:buClr>
                <a:schemeClr val="tx1"/>
              </a:buClr>
              <a:buFont typeface="Wingdings" pitchFamily="2" charset="2"/>
              <a:buChar char="§"/>
            </a:pPr>
            <a:r>
              <a:rPr lang="el-GR" sz="2400" dirty="0">
                <a:latin typeface="Calibri" pitchFamily="34" charset="0"/>
              </a:rPr>
              <a:t> Το αρχείο ευρετηρίου καταλαμβάνει </a:t>
            </a:r>
            <a:r>
              <a:rPr lang="el-GR" sz="24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μικρότερο χώρο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l-GR" sz="2400" dirty="0">
                <a:latin typeface="Calibri" pitchFamily="34" charset="0"/>
              </a:rPr>
              <a:t>από το ίδιο το αρχείο</a:t>
            </a:r>
            <a:r>
              <a:rPr lang="en-US" sz="2400" dirty="0">
                <a:latin typeface="Calibri" pitchFamily="34" charset="0"/>
              </a:rPr>
              <a:t> </a:t>
            </a:r>
            <a:r>
              <a:rPr lang="el-GR" sz="2400" dirty="0">
                <a:latin typeface="Calibri" pitchFamily="34" charset="0"/>
              </a:rPr>
              <a:t>δεδομένων </a:t>
            </a:r>
            <a:r>
              <a:rPr lang="en-US" sz="2400" dirty="0">
                <a:latin typeface="Calibri" pitchFamily="34" charset="0"/>
              </a:rPr>
              <a:t>(</a:t>
            </a:r>
            <a:r>
              <a:rPr lang="el-GR" sz="2400" dirty="0">
                <a:latin typeface="Calibri" pitchFamily="34" charset="0"/>
              </a:rPr>
              <a:t>οι καταχωρήσεις είναι μικρότερες και λιγότερες</a:t>
            </a:r>
            <a:r>
              <a:rPr lang="en-US" sz="2400" dirty="0" smtClean="0">
                <a:latin typeface="Calibri" pitchFamily="34" charset="0"/>
              </a:rPr>
              <a:t>)</a:t>
            </a:r>
            <a:endParaRPr lang="el-GR" sz="2400" dirty="0">
              <a:latin typeface="Calibri" pitchFamily="34" charset="0"/>
            </a:endParaRPr>
          </a:p>
          <a:p>
            <a:pPr algn="just">
              <a:spcBef>
                <a:spcPct val="20000"/>
              </a:spcBef>
              <a:buClr>
                <a:schemeClr val="tx1"/>
              </a:buClr>
              <a:buFont typeface="Wingdings" pitchFamily="2" charset="2"/>
              <a:buChar char="§"/>
            </a:pPr>
            <a:r>
              <a:rPr lang="el-GR" sz="2400" dirty="0">
                <a:latin typeface="Calibri" pitchFamily="34" charset="0"/>
              </a:rPr>
              <a:t> Κάνοντας </a:t>
            </a:r>
            <a:r>
              <a:rPr lang="el-GR" sz="24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δυαδική αναζήτηση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l-GR" sz="2400" dirty="0">
                <a:latin typeface="Calibri" pitchFamily="34" charset="0"/>
              </a:rPr>
              <a:t>στο ευρετήριο</a:t>
            </a:r>
            <a:r>
              <a:rPr lang="en-US" sz="2400" dirty="0">
                <a:latin typeface="Calibri" pitchFamily="34" charset="0"/>
              </a:rPr>
              <a:t> (</a:t>
            </a:r>
            <a:r>
              <a:rPr lang="el-GR" sz="2400" dirty="0">
                <a:latin typeface="Calibri" pitchFamily="34" charset="0"/>
              </a:rPr>
              <a:t>γιατί το ευρετήριο είναι διατεταγμένο αρχείο) βρίσκουμε τον δείκτη στο </a:t>
            </a:r>
            <a:r>
              <a:rPr lang="en-US" sz="2400" dirty="0">
                <a:latin typeface="Calibri" pitchFamily="34" charset="0"/>
              </a:rPr>
              <a:t>block</a:t>
            </a:r>
            <a:r>
              <a:rPr lang="el-GR" sz="2400" dirty="0">
                <a:latin typeface="Calibri" pitchFamily="34" charset="0"/>
              </a:rPr>
              <a:t> όπου αποθηκεύεται η εγγραφή που θέλουμε</a:t>
            </a:r>
            <a:endParaRPr lang="en-US" sz="2400" dirty="0">
              <a:latin typeface="Calibri" pitchFamily="34" charset="0"/>
            </a:endParaRPr>
          </a:p>
          <a:p>
            <a:pPr algn="just">
              <a:spcBef>
                <a:spcPct val="20000"/>
              </a:spcBef>
              <a:buClr>
                <a:schemeClr val="tx1"/>
              </a:buClr>
              <a:buFont typeface="Wingdings" pitchFamily="2" charset="2"/>
              <a:buNone/>
            </a:pPr>
            <a:endParaRPr lang="el-GR" sz="2400" dirty="0">
              <a:latin typeface="Calibri" pitchFamily="34" charset="0"/>
            </a:endParaRPr>
          </a:p>
        </p:txBody>
      </p:sp>
      <p:sp>
        <p:nvSpPr>
          <p:cNvPr id="13318" name="Text Box 4"/>
          <p:cNvSpPr txBox="1">
            <a:spLocks noChangeArrowheads="1"/>
          </p:cNvSpPr>
          <p:nvPr/>
        </p:nvSpPr>
        <p:spPr bwMode="auto">
          <a:xfrm>
            <a:off x="1305802" y="1563593"/>
            <a:ext cx="640873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20000"/>
              </a:spcBef>
              <a:buClr>
                <a:schemeClr val="tx1"/>
              </a:buClr>
              <a:buSzPct val="55000"/>
              <a:buFont typeface="Monotype Sorts" pitchFamily="2" charset="2"/>
              <a:buNone/>
            </a:pPr>
            <a:r>
              <a:rPr lang="en-US" sz="2400" dirty="0">
                <a:latin typeface="Calibri" pitchFamily="34" charset="0"/>
              </a:rPr>
              <a:t>Access paths (</a:t>
            </a:r>
            <a:r>
              <a:rPr lang="el-GR" sz="2400" dirty="0">
                <a:latin typeface="Calibri" pitchFamily="34" charset="0"/>
              </a:rPr>
              <a:t>μονοπάτια προσπέλασης)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9977" y="110865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Ευρετήρια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8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30554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16384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smtClean="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1639077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79DC331-96C1-48D2-AD9F-9AAE3334A92A}" type="slidenum">
              <a:rPr lang="el-GR" altLang="en-US" smtClean="0"/>
              <a:pPr/>
              <a:t>14</a:t>
            </a:fld>
            <a:endParaRPr lang="el-GR" altLang="en-US" smtClean="0"/>
          </a:p>
        </p:txBody>
      </p:sp>
      <p:sp>
        <p:nvSpPr>
          <p:cNvPr id="14341" name="Text Box 3"/>
          <p:cNvSpPr txBox="1">
            <a:spLocks noChangeArrowheads="1"/>
          </p:cNvSpPr>
          <p:nvPr/>
        </p:nvSpPr>
        <p:spPr bwMode="auto">
          <a:xfrm>
            <a:off x="395288" y="1651142"/>
            <a:ext cx="82296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8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Ευρετήριο συστάδων (</a:t>
            </a:r>
            <a:r>
              <a:rPr lang="en-US" sz="28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clustering index): </a:t>
            </a:r>
            <a:r>
              <a:rPr lang="el-GR" sz="2800" dirty="0">
                <a:latin typeface="Calibri" pitchFamily="34" charset="0"/>
              </a:rPr>
              <a:t>ορισμένο στο πεδίο διάταξης [το οποίο όμως δεν είναι κλειδί]</a:t>
            </a:r>
          </a:p>
        </p:txBody>
      </p:sp>
      <p:sp>
        <p:nvSpPr>
          <p:cNvPr id="14342" name="Text Box 4"/>
          <p:cNvSpPr txBox="1">
            <a:spLocks noChangeArrowheads="1"/>
          </p:cNvSpPr>
          <p:nvPr/>
        </p:nvSpPr>
        <p:spPr bwMode="auto">
          <a:xfrm>
            <a:off x="539750" y="3025230"/>
            <a:ext cx="7848600" cy="192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</a:rPr>
              <a:t>Υπάρχει </a:t>
            </a:r>
            <a:r>
              <a:rPr lang="el-GR" sz="20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μια εγγραφή για κάθε διακεκριμένη τιμή </a:t>
            </a:r>
            <a:r>
              <a:rPr lang="el-GR" sz="2000" dirty="0">
                <a:latin typeface="Calibri" pitchFamily="34" charset="0"/>
              </a:rPr>
              <a:t>του πεδίου διάταξης (συστάδας)</a:t>
            </a:r>
            <a:r>
              <a:rPr lang="en-US" sz="2000" dirty="0">
                <a:latin typeface="Calibri" pitchFamily="34" charset="0"/>
              </a:rPr>
              <a:t> </a:t>
            </a:r>
            <a:r>
              <a:rPr lang="el-GR" sz="2000" dirty="0">
                <a:latin typeface="Calibri" pitchFamily="34" charset="0"/>
              </a:rPr>
              <a:t>του αρχείου που περιέχει</a:t>
            </a:r>
            <a:r>
              <a:rPr lang="en-US" sz="2000" dirty="0">
                <a:latin typeface="Calibri" pitchFamily="34" charset="0"/>
              </a:rPr>
              <a:t>:</a:t>
            </a:r>
          </a:p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000" dirty="0">
                <a:latin typeface="Calibri" pitchFamily="34" charset="0"/>
              </a:rPr>
              <a:t> την τιμή αυτή</a:t>
            </a:r>
            <a:endParaRPr lang="en-US" sz="2000" dirty="0">
              <a:latin typeface="Calibri" pitchFamily="34" charset="0"/>
            </a:endParaRPr>
          </a:p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n-US" sz="2000" dirty="0">
                <a:latin typeface="Calibri" pitchFamily="34" charset="0"/>
              </a:rPr>
              <a:t> </a:t>
            </a:r>
            <a:r>
              <a:rPr lang="el-GR" sz="2000" dirty="0">
                <a:latin typeface="Calibri" pitchFamily="34" charset="0"/>
              </a:rPr>
              <a:t>ένα δείκτη προς το πρώτο </a:t>
            </a:r>
            <a:r>
              <a:rPr lang="el-GR" sz="2000" dirty="0" err="1">
                <a:latin typeface="Calibri" pitchFamily="34" charset="0"/>
              </a:rPr>
              <a:t>block</a:t>
            </a:r>
            <a:r>
              <a:rPr lang="el-GR" sz="2000" dirty="0">
                <a:latin typeface="Calibri" pitchFamily="34" charset="0"/>
              </a:rPr>
              <a:t> του αρχείου δεδομένων που περιέχει μια εγγραφή με την τιμή αυτή στο πεδίο συστάδας</a:t>
            </a:r>
          </a:p>
        </p:txBody>
      </p:sp>
      <p:sp>
        <p:nvSpPr>
          <p:cNvPr id="14343" name="Text Box 5"/>
          <p:cNvSpPr txBox="1">
            <a:spLocks noChangeArrowheads="1"/>
          </p:cNvSpPr>
          <p:nvPr/>
        </p:nvSpPr>
        <p:spPr bwMode="auto">
          <a:xfrm>
            <a:off x="395288" y="5308779"/>
            <a:ext cx="8289925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  <a:buFont typeface="Wingdings" pitchFamily="2" charset="2"/>
              <a:buChar char="ü"/>
            </a:pPr>
            <a:r>
              <a:rPr lang="el-GR" sz="2000" dirty="0">
                <a:latin typeface="Calibri" pitchFamily="34" charset="0"/>
              </a:rPr>
              <a:t> </a:t>
            </a:r>
            <a:r>
              <a:rPr lang="el-GR" sz="2000" dirty="0" smtClean="0">
                <a:latin typeface="Calibri" pitchFamily="34" charset="0"/>
              </a:rPr>
              <a:t> Το </a:t>
            </a:r>
            <a:r>
              <a:rPr lang="el-GR" sz="2000" dirty="0">
                <a:latin typeface="Calibri" pitchFamily="34" charset="0"/>
              </a:rPr>
              <a:t>ευρετήριο στο πεδίο διάταξης (+ όχι κλειδί) είναι ένα  </a:t>
            </a:r>
            <a:r>
              <a:rPr lang="el-GR" sz="2000" i="1" dirty="0">
                <a:solidFill>
                  <a:srgbClr val="FF3300"/>
                </a:solidFill>
                <a:latin typeface="Calibri" pitchFamily="34" charset="0"/>
              </a:rPr>
              <a:t>μη πυκνό</a:t>
            </a:r>
            <a:r>
              <a:rPr lang="el-GR" sz="2000" dirty="0">
                <a:latin typeface="Calibri" pitchFamily="34" charset="0"/>
              </a:rPr>
              <a:t> ευρετήριο</a:t>
            </a:r>
            <a:r>
              <a:rPr lang="en-US" sz="2000" dirty="0">
                <a:latin typeface="Calibri" pitchFamily="34" charset="0"/>
              </a:rPr>
              <a:t> </a:t>
            </a:r>
            <a:endParaRPr lang="el-GR" sz="2000" dirty="0">
              <a:latin typeface="Calibri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750" y="124513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Ευρετήριο Συστάδων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30554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16384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smtClean="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2939461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AE529E1-0E09-48B4-8D72-3D6E3A4B85BB}" type="slidenum">
              <a:rPr lang="el-GR" altLang="en-US" smtClean="0"/>
              <a:pPr/>
              <a:t>15</a:t>
            </a:fld>
            <a:endParaRPr lang="el-GR" altLang="en-US" smtClean="0"/>
          </a:p>
        </p:txBody>
      </p:sp>
      <p:sp>
        <p:nvSpPr>
          <p:cNvPr id="15365" name="Text Box 3"/>
          <p:cNvSpPr txBox="1">
            <a:spLocks noChangeArrowheads="1"/>
          </p:cNvSpPr>
          <p:nvPr/>
        </p:nvSpPr>
        <p:spPr bwMode="auto">
          <a:xfrm>
            <a:off x="755649" y="1989138"/>
            <a:ext cx="774690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800">
                <a:solidFill>
                  <a:srgbClr val="CC3300"/>
                </a:solidFill>
                <a:latin typeface="Calibri" pitchFamily="34" charset="0"/>
              </a:rPr>
              <a:t>  Ευρετήριο συστάδων ή συγκροτημένο ευρετήριο</a:t>
            </a:r>
          </a:p>
        </p:txBody>
      </p:sp>
      <p:sp>
        <p:nvSpPr>
          <p:cNvPr id="15366" name="Text Box 4"/>
          <p:cNvSpPr txBox="1">
            <a:spLocks noChangeArrowheads="1"/>
          </p:cNvSpPr>
          <p:nvPr/>
        </p:nvSpPr>
        <p:spPr bwMode="auto">
          <a:xfrm>
            <a:off x="1331913" y="2924175"/>
            <a:ext cx="6696075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2800" dirty="0">
                <a:latin typeface="Calibri" pitchFamily="34" charset="0"/>
              </a:rPr>
              <a:t>Όταν η διάταξη του ευρετηρίου ακολουθεί αυτή του αρχείου δεδομένων</a:t>
            </a: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39750" y="124513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Ευρετήριο Συστάδων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8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30554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16384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smtClean="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4056612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574322C-B266-47D9-8178-09350B8E60B1}" type="slidenum">
              <a:rPr lang="el-GR" altLang="en-US" smtClean="0"/>
              <a:pPr/>
              <a:t>16</a:t>
            </a:fld>
            <a:endParaRPr lang="el-GR" altLang="en-US" smtClean="0"/>
          </a:p>
        </p:txBody>
      </p:sp>
      <p:sp>
        <p:nvSpPr>
          <p:cNvPr id="16389" name="Text Box 3"/>
          <p:cNvSpPr txBox="1">
            <a:spLocks noChangeArrowheads="1"/>
          </p:cNvSpPr>
          <p:nvPr/>
        </p:nvSpPr>
        <p:spPr bwMode="auto">
          <a:xfrm>
            <a:off x="400050" y="1676400"/>
            <a:ext cx="83058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l-GR" sz="28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Παράδειγμα (υπολογισμός μεγέθους ευρετηρίου)</a:t>
            </a:r>
          </a:p>
        </p:txBody>
      </p:sp>
      <p:sp>
        <p:nvSpPr>
          <p:cNvPr id="16390" name="Text Box 4"/>
          <p:cNvSpPr txBox="1">
            <a:spLocks noChangeArrowheads="1"/>
          </p:cNvSpPr>
          <p:nvPr/>
        </p:nvSpPr>
        <p:spPr bwMode="auto">
          <a:xfrm>
            <a:off x="466725" y="2333625"/>
            <a:ext cx="8229600" cy="2014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1800" dirty="0">
                <a:latin typeface="Calibri" pitchFamily="34" charset="0"/>
              </a:rPr>
              <a:t>Έστω διατεταγμένο αρχείο με </a:t>
            </a:r>
            <a:r>
              <a:rPr lang="en-US" sz="1800" dirty="0" err="1">
                <a:latin typeface="Calibri" pitchFamily="34" charset="0"/>
              </a:rPr>
              <a:t>r</a:t>
            </a:r>
            <a:r>
              <a:rPr lang="en-US" sz="1800" baseline="-25000" dirty="0" err="1">
                <a:latin typeface="Calibri" pitchFamily="34" charset="0"/>
              </a:rPr>
              <a:t>A</a:t>
            </a:r>
            <a:r>
              <a:rPr lang="en-US" sz="1800" b="1" dirty="0">
                <a:latin typeface="Calibri" pitchFamily="34" charset="0"/>
              </a:rPr>
              <a:t> </a:t>
            </a:r>
            <a:r>
              <a:rPr lang="en-US" sz="1800" dirty="0">
                <a:latin typeface="Calibri" pitchFamily="34" charset="0"/>
              </a:rPr>
              <a:t>= 30.000 </a:t>
            </a:r>
            <a:r>
              <a:rPr lang="el-GR" sz="1800" dirty="0">
                <a:latin typeface="Calibri" pitchFamily="34" charset="0"/>
              </a:rPr>
              <a:t>εγγραφές, μέγεθος </a:t>
            </a:r>
            <a:r>
              <a:rPr lang="en-US" sz="1800" dirty="0">
                <a:latin typeface="Calibri" pitchFamily="34" charset="0"/>
              </a:rPr>
              <a:t>block B = 1024 bytes, </a:t>
            </a:r>
            <a:r>
              <a:rPr lang="el-GR" sz="1800" dirty="0">
                <a:latin typeface="Calibri" pitchFamily="34" charset="0"/>
              </a:rPr>
              <a:t>σταθερού μεγέθους εγγραφές μεγέθους </a:t>
            </a:r>
            <a:r>
              <a:rPr lang="en-US" sz="1800" dirty="0">
                <a:latin typeface="Calibri" pitchFamily="34" charset="0"/>
              </a:rPr>
              <a:t>R</a:t>
            </a:r>
            <a:r>
              <a:rPr lang="en-US" sz="1800" baseline="-25000" dirty="0">
                <a:latin typeface="Calibri" pitchFamily="34" charset="0"/>
              </a:rPr>
              <a:t>A</a:t>
            </a:r>
            <a:r>
              <a:rPr lang="en-US" sz="1800" dirty="0">
                <a:latin typeface="Calibri" pitchFamily="34" charset="0"/>
              </a:rPr>
              <a:t> = 100 bytes, </a:t>
            </a:r>
            <a:r>
              <a:rPr lang="el-GR" sz="1800" dirty="0">
                <a:latin typeface="Calibri" pitchFamily="34" charset="0"/>
              </a:rPr>
              <a:t>μη εκτεινόμενη καταχώρηση, όπου το πεδίο διάταξης έχει μέγεθος V</a:t>
            </a:r>
            <a:r>
              <a:rPr lang="en-US" sz="1800" baseline="-25000" dirty="0">
                <a:latin typeface="Calibri" pitchFamily="34" charset="0"/>
              </a:rPr>
              <a:t>A</a:t>
            </a:r>
            <a:r>
              <a:rPr lang="el-GR" sz="1800" dirty="0">
                <a:latin typeface="Calibri" pitchFamily="34" charset="0"/>
              </a:rPr>
              <a:t> = 9 </a:t>
            </a:r>
            <a:r>
              <a:rPr lang="el-GR" sz="1800" dirty="0" err="1">
                <a:latin typeface="Calibri" pitchFamily="34" charset="0"/>
              </a:rPr>
              <a:t>bytes</a:t>
            </a:r>
            <a:r>
              <a:rPr lang="el-GR" sz="1800" dirty="0">
                <a:latin typeface="Calibri" pitchFamily="34" charset="0"/>
              </a:rPr>
              <a:t> και υπάρχουν </a:t>
            </a:r>
            <a:r>
              <a:rPr lang="el-GR" sz="1800" i="1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1000 διαφορετικές</a:t>
            </a:r>
            <a:r>
              <a:rPr lang="el-GR" sz="1800" dirty="0">
                <a:latin typeface="Calibri" pitchFamily="34" charset="0"/>
              </a:rPr>
              <a:t> τιμές και οι εγγραφές είναι ομοιόμορφα κατανεμημένες ως προς τις τιμές αυτές. </a:t>
            </a:r>
            <a:r>
              <a:rPr lang="el-GR" sz="1800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Υποθέτουμε ότι χρησιμοποιούνται άγκυρες </a:t>
            </a:r>
            <a:r>
              <a:rPr lang="el-GR" sz="1800" dirty="0" err="1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block</a:t>
            </a:r>
            <a:r>
              <a:rPr lang="el-GR" sz="1800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, κάθε νέα τιμή του πεδίου διάταξης αρχίζει στην αρχή ενός νέου </a:t>
            </a:r>
            <a:r>
              <a:rPr lang="en-US" sz="1800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block. </a:t>
            </a:r>
            <a:r>
              <a:rPr lang="el-GR" sz="1800" dirty="0">
                <a:latin typeface="Calibri" pitchFamily="34" charset="0"/>
              </a:rPr>
              <a:t>Κατασκευάζουμε ευρετήριο συστάδων, μέγεθος δείκτη </a:t>
            </a:r>
            <a:r>
              <a:rPr lang="en-US" sz="1800" dirty="0">
                <a:latin typeface="Calibri" pitchFamily="34" charset="0"/>
              </a:rPr>
              <a:t>block P = 6 bytes</a:t>
            </a:r>
            <a:endParaRPr lang="el-GR" sz="1800" dirty="0">
              <a:latin typeface="Calibri" pitchFamily="34" charset="0"/>
            </a:endParaRPr>
          </a:p>
        </p:txBody>
      </p:sp>
      <p:sp>
        <p:nvSpPr>
          <p:cNvPr id="16391" name="Text Box 5"/>
          <p:cNvSpPr txBox="1">
            <a:spLocks noChangeArrowheads="1"/>
          </p:cNvSpPr>
          <p:nvPr/>
        </p:nvSpPr>
        <p:spPr bwMode="auto">
          <a:xfrm>
            <a:off x="838200" y="4953000"/>
            <a:ext cx="7848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>
                <a:latin typeface="Calibri" pitchFamily="34" charset="0"/>
              </a:rPr>
              <a:t>Μέγεθος αρχείου δεδομένων: 3.000 </a:t>
            </a:r>
            <a:r>
              <a:rPr lang="en-US" sz="1800">
                <a:latin typeface="Calibri" pitchFamily="34" charset="0"/>
              </a:rPr>
              <a:t>blocks</a:t>
            </a:r>
            <a:endParaRPr lang="el-GR" sz="1800">
              <a:latin typeface="Calibri" pitchFamily="34" charset="0"/>
            </a:endParaRPr>
          </a:p>
        </p:txBody>
      </p:sp>
      <p:sp>
        <p:nvSpPr>
          <p:cNvPr id="16392" name="Text Box 6"/>
          <p:cNvSpPr txBox="1">
            <a:spLocks noChangeArrowheads="1"/>
          </p:cNvSpPr>
          <p:nvPr/>
        </p:nvSpPr>
        <p:spPr bwMode="auto">
          <a:xfrm>
            <a:off x="838200" y="5334000"/>
            <a:ext cx="7848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>
                <a:latin typeface="Calibri" pitchFamily="34" charset="0"/>
              </a:rPr>
              <a:t>Μέγεθος ευρετηρίου συστάδων: 15 </a:t>
            </a:r>
            <a:r>
              <a:rPr lang="en-US" sz="1800">
                <a:latin typeface="Calibri" pitchFamily="34" charset="0"/>
              </a:rPr>
              <a:t>blocks</a:t>
            </a:r>
            <a:endParaRPr lang="el-GR" sz="1800">
              <a:latin typeface="Calibri" pitchFamily="34" charset="0"/>
            </a:endParaRPr>
          </a:p>
        </p:txBody>
      </p:sp>
      <p:sp>
        <p:nvSpPr>
          <p:cNvPr id="16393" name="Text Box 7"/>
          <p:cNvSpPr txBox="1">
            <a:spLocks noChangeArrowheads="1"/>
          </p:cNvSpPr>
          <p:nvPr/>
        </p:nvSpPr>
        <p:spPr bwMode="auto">
          <a:xfrm>
            <a:off x="6372225" y="4581525"/>
            <a:ext cx="1439863" cy="779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>
                <a:latin typeface="Calibri" pitchFamily="34" charset="0"/>
              </a:rPr>
              <a:t>bfr</a:t>
            </a:r>
            <a:r>
              <a:rPr lang="en-US" sz="1800" baseline="-25000">
                <a:latin typeface="Calibri" pitchFamily="34" charset="0"/>
              </a:rPr>
              <a:t>A</a:t>
            </a:r>
            <a:r>
              <a:rPr lang="en-US" sz="1800">
                <a:latin typeface="Calibri" pitchFamily="34" charset="0"/>
              </a:rPr>
              <a:t> = 10</a:t>
            </a:r>
          </a:p>
          <a:p>
            <a:pPr>
              <a:spcBef>
                <a:spcPct val="50000"/>
              </a:spcBef>
            </a:pPr>
            <a:r>
              <a:rPr lang="en-US" sz="1800">
                <a:latin typeface="Calibri" pitchFamily="34" charset="0"/>
              </a:rPr>
              <a:t>bfr</a:t>
            </a:r>
            <a:r>
              <a:rPr lang="en-US" sz="1800" baseline="-25000">
                <a:latin typeface="Calibri" pitchFamily="34" charset="0"/>
              </a:rPr>
              <a:t>E</a:t>
            </a:r>
            <a:r>
              <a:rPr lang="en-US" sz="1800">
                <a:latin typeface="Calibri" pitchFamily="34" charset="0"/>
              </a:rPr>
              <a:t> = 68</a:t>
            </a:r>
            <a:endParaRPr lang="el-GR" sz="1800">
              <a:latin typeface="Calibri" pitchFamily="34" charset="0"/>
            </a:endParaRPr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539750" y="124513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Ευρετήριο Συστάδων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2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30554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16384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smtClean="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62669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FD2A97F-53DE-4323-AFAB-A69334AD2BA0}" type="slidenum">
              <a:rPr lang="el-GR" altLang="en-US" smtClean="0"/>
              <a:pPr/>
              <a:t>17</a:t>
            </a:fld>
            <a:endParaRPr lang="el-GR" altLang="en-US" smtClean="0"/>
          </a:p>
        </p:txBody>
      </p:sp>
      <p:sp>
        <p:nvSpPr>
          <p:cNvPr id="17413" name="Text Box 3"/>
          <p:cNvSpPr txBox="1">
            <a:spLocks noChangeArrowheads="1"/>
          </p:cNvSpPr>
          <p:nvPr/>
        </p:nvSpPr>
        <p:spPr bwMode="auto">
          <a:xfrm>
            <a:off x="304800" y="1762780"/>
            <a:ext cx="82296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l-GR" sz="36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Αναζήτηση</a:t>
            </a:r>
            <a:endParaRPr lang="el-GR" sz="3600" dirty="0">
              <a:solidFill>
                <a:schemeClr val="accent6">
                  <a:lumMod val="75000"/>
                </a:schemeClr>
              </a:solidFill>
              <a:latin typeface="Calibri" pitchFamily="34" charset="0"/>
            </a:endParaRPr>
          </a:p>
        </p:txBody>
      </p:sp>
      <p:sp>
        <p:nvSpPr>
          <p:cNvPr id="17414" name="Text Box 4"/>
          <p:cNvSpPr txBox="1">
            <a:spLocks noChangeArrowheads="1"/>
          </p:cNvSpPr>
          <p:nvPr/>
        </p:nvSpPr>
        <p:spPr bwMode="auto">
          <a:xfrm>
            <a:off x="838200" y="2924175"/>
            <a:ext cx="6973888" cy="203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800" dirty="0" smtClean="0">
                <a:latin typeface="Calibri" pitchFamily="34" charset="0"/>
              </a:rPr>
              <a:t>Δυαδική </a:t>
            </a:r>
            <a:r>
              <a:rPr lang="el-GR" sz="2800" dirty="0">
                <a:latin typeface="Calibri" pitchFamily="34" charset="0"/>
              </a:rPr>
              <a:t>αναζήτηση στο ευρετήριο 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2800" dirty="0" smtClean="0">
                <a:latin typeface="Calibri" pitchFamily="34" charset="0"/>
              </a:rPr>
              <a:t>Ανάγνωση </a:t>
            </a:r>
            <a:r>
              <a:rPr lang="en-US" sz="2800" dirty="0">
                <a:latin typeface="Calibri" pitchFamily="34" charset="0"/>
              </a:rPr>
              <a:t>blocks </a:t>
            </a:r>
            <a:r>
              <a:rPr lang="el-GR" sz="2800" dirty="0">
                <a:latin typeface="Calibri" pitchFamily="34" charset="0"/>
              </a:rPr>
              <a:t> (τώρα μπορεί να είναι παραπάνω από ένα) από το αρχείο </a:t>
            </a:r>
            <a:r>
              <a:rPr lang="el-GR" sz="2800" dirty="0" smtClean="0">
                <a:latin typeface="Calibri" pitchFamily="34" charset="0"/>
              </a:rPr>
              <a:t>δεδομένων</a:t>
            </a:r>
            <a:r>
              <a:rPr lang="en-US" sz="2800" dirty="0" smtClean="0">
                <a:latin typeface="Calibri" pitchFamily="34" charset="0"/>
              </a:rPr>
              <a:t> </a:t>
            </a:r>
            <a:r>
              <a:rPr lang="el-GR" sz="2800" dirty="0" smtClean="0">
                <a:latin typeface="Calibri" pitchFamily="34" charset="0"/>
              </a:rPr>
              <a:t>που περιέχουν την τιμή</a:t>
            </a:r>
            <a:endParaRPr lang="el-GR" sz="2800" dirty="0">
              <a:latin typeface="Calibri" pitchFamily="34" charset="0"/>
            </a:endParaRP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39750" y="124513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Ευρετήριο Συστάδων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8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30554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16384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smtClean="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3043265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C151736-F897-4E70-B597-93BD68E2953B}" type="slidenum">
              <a:rPr lang="el-GR" altLang="en-US" smtClean="0"/>
              <a:pPr/>
              <a:t>18</a:t>
            </a:fld>
            <a:endParaRPr lang="el-GR" altLang="en-US" smtClean="0"/>
          </a:p>
        </p:txBody>
      </p:sp>
      <p:sp>
        <p:nvSpPr>
          <p:cNvPr id="18437" name="Text Box 3"/>
          <p:cNvSpPr txBox="1">
            <a:spLocks noChangeArrowheads="1"/>
          </p:cNvSpPr>
          <p:nvPr/>
        </p:nvSpPr>
        <p:spPr bwMode="auto">
          <a:xfrm>
            <a:off x="755650" y="4076522"/>
            <a:ext cx="8001000" cy="779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 i="1" dirty="0">
                <a:latin typeface="Calibri" pitchFamily="34" charset="0"/>
              </a:rPr>
              <a:t>Μέγεθος αρχείου δεδομένων: 3.000 </a:t>
            </a:r>
            <a:r>
              <a:rPr lang="en-US" sz="1800" i="1" dirty="0">
                <a:latin typeface="Calibri" pitchFamily="34" charset="0"/>
              </a:rPr>
              <a:t>blocks</a:t>
            </a:r>
            <a:endParaRPr lang="el-GR" sz="1800" i="1" dirty="0">
              <a:latin typeface="Calibri" pitchFamily="34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n-US" sz="1800" i="1" dirty="0">
                <a:latin typeface="Calibri" pitchFamily="34" charset="0"/>
              </a:rPr>
              <a:t> </a:t>
            </a:r>
            <a:r>
              <a:rPr lang="el-GR" sz="1800" i="1" dirty="0">
                <a:latin typeface="Calibri" pitchFamily="34" charset="0"/>
              </a:rPr>
              <a:t>Μέγεθος αρχείου ευρετηρίου: 15 </a:t>
            </a:r>
            <a:r>
              <a:rPr lang="en-US" sz="1800" i="1" dirty="0">
                <a:latin typeface="Calibri" pitchFamily="34" charset="0"/>
              </a:rPr>
              <a:t>blocks</a:t>
            </a:r>
            <a:endParaRPr lang="el-GR" sz="1800" i="1" dirty="0">
              <a:latin typeface="Calibri" pitchFamily="34" charset="0"/>
            </a:endParaRPr>
          </a:p>
        </p:txBody>
      </p:sp>
      <p:sp>
        <p:nvSpPr>
          <p:cNvPr id="18438" name="Text Box 4"/>
          <p:cNvSpPr txBox="1">
            <a:spLocks noChangeArrowheads="1"/>
          </p:cNvSpPr>
          <p:nvPr/>
        </p:nvSpPr>
        <p:spPr bwMode="auto">
          <a:xfrm>
            <a:off x="539750" y="5084585"/>
            <a:ext cx="80772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 dirty="0">
                <a:latin typeface="Calibri" pitchFamily="34" charset="0"/>
              </a:rPr>
              <a:t>Αναζήτηση χωρίς ευρετήριο: </a:t>
            </a:r>
            <a:r>
              <a:rPr lang="el-GR" sz="1800" dirty="0">
                <a:latin typeface="Calibri" pitchFamily="34" charset="0"/>
                <a:sym typeface="Symbol" pitchFamily="18" charset="2"/>
              </a:rPr>
              <a:t></a:t>
            </a:r>
            <a:r>
              <a:rPr lang="en-US" sz="1800" dirty="0">
                <a:latin typeface="Calibri" pitchFamily="34" charset="0"/>
                <a:sym typeface="Symbol" pitchFamily="18" charset="2"/>
              </a:rPr>
              <a:t>log 3.000</a:t>
            </a:r>
            <a:r>
              <a:rPr lang="el-GR" sz="1800" dirty="0">
                <a:latin typeface="Calibri" pitchFamily="34" charset="0"/>
                <a:sym typeface="Symbol" pitchFamily="18" charset="2"/>
              </a:rPr>
              <a:t> </a:t>
            </a:r>
            <a:r>
              <a:rPr lang="el-GR" sz="1800" u="sng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sym typeface="Symbol" pitchFamily="18" charset="2"/>
              </a:rPr>
              <a:t>+</a:t>
            </a:r>
            <a:r>
              <a:rPr lang="el-GR" sz="1800" u="sng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ταιριάσματα</a:t>
            </a:r>
            <a:r>
              <a:rPr lang="el-GR" sz="18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sym typeface="Symbol" pitchFamily="18" charset="2"/>
              </a:rPr>
              <a:t> </a:t>
            </a:r>
            <a:r>
              <a:rPr lang="el-GR" sz="1800" dirty="0">
                <a:latin typeface="Calibri" pitchFamily="34" charset="0"/>
                <a:sym typeface="Symbol" pitchFamily="18" charset="2"/>
              </a:rPr>
              <a:t>(= 3)  15 </a:t>
            </a:r>
            <a:r>
              <a:rPr lang="el-GR" sz="1800" dirty="0" err="1">
                <a:latin typeface="Calibri" pitchFamily="34" charset="0"/>
                <a:sym typeface="Symbol" pitchFamily="18" charset="2"/>
              </a:rPr>
              <a:t>blocks</a:t>
            </a:r>
            <a:endParaRPr lang="el-GR" sz="1800" dirty="0">
              <a:latin typeface="Calibri" pitchFamily="34" charset="0"/>
              <a:sym typeface="Symbol" pitchFamily="18" charset="2"/>
            </a:endParaRPr>
          </a:p>
        </p:txBody>
      </p:sp>
      <p:sp>
        <p:nvSpPr>
          <p:cNvPr id="18439" name="Text Box 5"/>
          <p:cNvSpPr txBox="1">
            <a:spLocks noChangeArrowheads="1"/>
          </p:cNvSpPr>
          <p:nvPr/>
        </p:nvSpPr>
        <p:spPr bwMode="auto">
          <a:xfrm>
            <a:off x="573088" y="5548135"/>
            <a:ext cx="75438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>
                <a:latin typeface="Calibri" pitchFamily="34" charset="0"/>
              </a:rPr>
              <a:t>Αναζήτηση με ευρετήριο: </a:t>
            </a:r>
            <a:r>
              <a:rPr lang="el-GR" sz="1800">
                <a:latin typeface="Calibri" pitchFamily="34" charset="0"/>
                <a:sym typeface="Symbol" pitchFamily="18" charset="2"/>
              </a:rPr>
              <a:t></a:t>
            </a:r>
            <a:r>
              <a:rPr lang="en-US" sz="1800">
                <a:latin typeface="Calibri" pitchFamily="34" charset="0"/>
                <a:sym typeface="Symbol" pitchFamily="18" charset="2"/>
              </a:rPr>
              <a:t>log 15</a:t>
            </a:r>
            <a:r>
              <a:rPr lang="el-GR" sz="1800">
                <a:latin typeface="Calibri" pitchFamily="34" charset="0"/>
                <a:sym typeface="Symbol" pitchFamily="18" charset="2"/>
              </a:rPr>
              <a:t> </a:t>
            </a:r>
            <a:r>
              <a:rPr lang="el-GR" sz="1800" u="sng">
                <a:latin typeface="Calibri" pitchFamily="34" charset="0"/>
                <a:sym typeface="Symbol" pitchFamily="18" charset="2"/>
              </a:rPr>
              <a:t>+ 3</a:t>
            </a:r>
            <a:r>
              <a:rPr lang="el-GR" sz="1800">
                <a:latin typeface="Calibri" pitchFamily="34" charset="0"/>
                <a:sym typeface="Symbol" pitchFamily="18" charset="2"/>
              </a:rPr>
              <a:t> = 7 blocks</a:t>
            </a:r>
            <a:endParaRPr lang="el-GR" sz="1800">
              <a:latin typeface="Calibri" pitchFamily="34" charset="0"/>
            </a:endParaRPr>
          </a:p>
        </p:txBody>
      </p:sp>
      <p:sp>
        <p:nvSpPr>
          <p:cNvPr id="18440" name="Text Box 6"/>
          <p:cNvSpPr txBox="1">
            <a:spLocks noChangeArrowheads="1"/>
          </p:cNvSpPr>
          <p:nvPr/>
        </p:nvSpPr>
        <p:spPr bwMode="auto">
          <a:xfrm>
            <a:off x="180975" y="1314876"/>
            <a:ext cx="8534400" cy="2600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l-GR" sz="28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Παράδειγμα (υπολογισμός κόστους αναζήτησης)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</a:rPr>
              <a:t>(στοιχεία όπως πριν) Έστω διατεταγμένο αρχείο με </a:t>
            </a:r>
            <a:r>
              <a:rPr lang="en-US" dirty="0">
                <a:latin typeface="Calibri" pitchFamily="34" charset="0"/>
              </a:rPr>
              <a:t>r</a:t>
            </a:r>
            <a:r>
              <a:rPr lang="el-GR" baseline="-25000" dirty="0">
                <a:latin typeface="Calibri" pitchFamily="34" charset="0"/>
              </a:rPr>
              <a:t>Α</a:t>
            </a:r>
            <a:r>
              <a:rPr lang="en-US" b="1" dirty="0">
                <a:latin typeface="Calibri" pitchFamily="34" charset="0"/>
              </a:rPr>
              <a:t> </a:t>
            </a:r>
            <a:r>
              <a:rPr lang="en-US" dirty="0">
                <a:latin typeface="Calibri" pitchFamily="34" charset="0"/>
              </a:rPr>
              <a:t>= 30.000 </a:t>
            </a:r>
            <a:r>
              <a:rPr lang="el-GR" dirty="0">
                <a:latin typeface="Calibri" pitchFamily="34" charset="0"/>
              </a:rPr>
              <a:t>εγγραφές, μέγεθος </a:t>
            </a:r>
            <a:r>
              <a:rPr lang="en-US" dirty="0">
                <a:latin typeface="Calibri" pitchFamily="34" charset="0"/>
              </a:rPr>
              <a:t>block B = 1024 bytes, </a:t>
            </a:r>
            <a:r>
              <a:rPr lang="el-GR" dirty="0">
                <a:latin typeface="Calibri" pitchFamily="34" charset="0"/>
              </a:rPr>
              <a:t>σταθερού μεγέθους εγγραφές μεγέθους </a:t>
            </a:r>
            <a:r>
              <a:rPr lang="en-US" dirty="0">
                <a:latin typeface="Calibri" pitchFamily="34" charset="0"/>
              </a:rPr>
              <a:t>R</a:t>
            </a:r>
            <a:r>
              <a:rPr lang="el-GR" baseline="-25000" dirty="0">
                <a:latin typeface="Calibri" pitchFamily="34" charset="0"/>
              </a:rPr>
              <a:t>Α</a:t>
            </a:r>
            <a:r>
              <a:rPr lang="en-US" dirty="0">
                <a:latin typeface="Calibri" pitchFamily="34" charset="0"/>
              </a:rPr>
              <a:t> = 100 bytes, </a:t>
            </a:r>
            <a:r>
              <a:rPr lang="el-GR" dirty="0">
                <a:latin typeface="Calibri" pitchFamily="34" charset="0"/>
              </a:rPr>
              <a:t>μη εκτεινόμενη καταχώρηση, όπου το πεδίο διάταξης έχει μέγεθος V</a:t>
            </a:r>
            <a:r>
              <a:rPr lang="el-GR" baseline="-25000" dirty="0">
                <a:latin typeface="Calibri" pitchFamily="34" charset="0"/>
              </a:rPr>
              <a:t>Α</a:t>
            </a:r>
            <a:r>
              <a:rPr lang="el-GR" dirty="0">
                <a:latin typeface="Calibri" pitchFamily="34" charset="0"/>
              </a:rPr>
              <a:t> = 9 </a:t>
            </a:r>
            <a:r>
              <a:rPr lang="el-GR" dirty="0" err="1">
                <a:latin typeface="Calibri" pitchFamily="34" charset="0"/>
              </a:rPr>
              <a:t>bytes</a:t>
            </a:r>
            <a:r>
              <a:rPr lang="el-GR" dirty="0">
                <a:latin typeface="Calibri" pitchFamily="34" charset="0"/>
              </a:rPr>
              <a:t> και υπάρχουν 1000 διαφορετικές τιμές και οι εγγραφές είναι ομοιόμορφα κατανεμημένες ως προς τις τιμές αυτές. Υποθέτουμε ότι χρησιμοποιούνται άγκυρες </a:t>
            </a:r>
            <a:r>
              <a:rPr lang="el-GR" dirty="0" err="1">
                <a:latin typeface="Calibri" pitchFamily="34" charset="0"/>
              </a:rPr>
              <a:t>block</a:t>
            </a:r>
            <a:r>
              <a:rPr lang="el-GR" dirty="0">
                <a:latin typeface="Calibri" pitchFamily="34" charset="0"/>
              </a:rPr>
              <a:t>, κάθε νέα τιμή του πεδίου διάταξης αρχίζει στην αρχή ενός νέου </a:t>
            </a:r>
            <a:r>
              <a:rPr lang="en-US" dirty="0">
                <a:latin typeface="Calibri" pitchFamily="34" charset="0"/>
              </a:rPr>
              <a:t>block. </a:t>
            </a:r>
            <a:r>
              <a:rPr lang="el-GR" dirty="0">
                <a:latin typeface="Calibri" pitchFamily="34" charset="0"/>
              </a:rPr>
              <a:t>Κατασκευάζουμε ευρετήριο συστάδων, μέγεθος δείκτη </a:t>
            </a:r>
            <a:r>
              <a:rPr lang="en-US" dirty="0">
                <a:latin typeface="Calibri" pitchFamily="34" charset="0"/>
              </a:rPr>
              <a:t>block P = 6 bytes</a:t>
            </a:r>
            <a:endParaRPr lang="el-GR" dirty="0">
              <a:latin typeface="Calibri" pitchFamily="34" charset="0"/>
            </a:endParaRPr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539750" y="124513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Ευρετήριο Συστάδων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30554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16384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smtClean="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2752259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8D92F49-71F5-4631-862B-B8428DD30D99}" type="slidenum">
              <a:rPr lang="el-GR" altLang="en-US" smtClean="0"/>
              <a:pPr/>
              <a:t>19</a:t>
            </a:fld>
            <a:endParaRPr lang="el-GR" altLang="en-US" smtClean="0"/>
          </a:p>
        </p:txBody>
      </p:sp>
      <p:sp>
        <p:nvSpPr>
          <p:cNvPr id="19461" name="Text Box 3"/>
          <p:cNvSpPr txBox="1">
            <a:spLocks noChangeArrowheads="1"/>
          </p:cNvSpPr>
          <p:nvPr/>
        </p:nvSpPr>
        <p:spPr bwMode="auto">
          <a:xfrm>
            <a:off x="381000" y="2438400"/>
            <a:ext cx="807720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32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Δευτερεύον ευρετήριο </a:t>
            </a:r>
            <a:r>
              <a:rPr lang="en-US" sz="32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(secondary index): </a:t>
            </a:r>
            <a:r>
              <a:rPr lang="el-GR" sz="3200" dirty="0">
                <a:latin typeface="Calibri" pitchFamily="34" charset="0"/>
              </a:rPr>
              <a:t>ορισμένο σε πεδίο διαφορετικό του πεδίου διάταξης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Δευτερεύον Ευρετήριο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7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30554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16384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smtClean="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4034865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5883318-F705-4A04-B111-9DE742ECD019}" type="slidenum">
              <a:rPr lang="el-GR" altLang="en-US" smtClean="0"/>
              <a:pPr/>
              <a:t>2</a:t>
            </a:fld>
            <a:endParaRPr lang="el-GR" altLang="en-US" smtClean="0"/>
          </a:p>
        </p:txBody>
      </p:sp>
      <p:sp>
        <p:nvSpPr>
          <p:cNvPr id="4102" name="Rectangle 4"/>
          <p:cNvSpPr>
            <a:spLocks noChangeArrowheads="1"/>
          </p:cNvSpPr>
          <p:nvPr/>
        </p:nvSpPr>
        <p:spPr bwMode="auto">
          <a:xfrm>
            <a:off x="755650" y="3213100"/>
            <a:ext cx="2089150" cy="863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103" name="Rectangle 5"/>
          <p:cNvSpPr>
            <a:spLocks noChangeArrowheads="1"/>
          </p:cNvSpPr>
          <p:nvPr/>
        </p:nvSpPr>
        <p:spPr bwMode="auto">
          <a:xfrm>
            <a:off x="3708400" y="3357562"/>
            <a:ext cx="3276600" cy="21605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104" name="Text Box 6"/>
          <p:cNvSpPr txBox="1">
            <a:spLocks noChangeArrowheads="1"/>
          </p:cNvSpPr>
          <p:nvPr/>
        </p:nvSpPr>
        <p:spPr bwMode="auto">
          <a:xfrm>
            <a:off x="419622" y="4271963"/>
            <a:ext cx="20891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400" b="1" dirty="0">
                <a:solidFill>
                  <a:srgbClr val="FF3300"/>
                </a:solidFill>
                <a:latin typeface="Calibri" pitchFamily="34" charset="0"/>
              </a:rPr>
              <a:t>Αρχείο Ευρετηρίου</a:t>
            </a:r>
            <a:endParaRPr lang="el-GR" sz="1400" dirty="0">
              <a:latin typeface="Calibri" pitchFamily="34" charset="0"/>
            </a:endParaRPr>
          </a:p>
        </p:txBody>
      </p:sp>
      <p:sp>
        <p:nvSpPr>
          <p:cNvPr id="4105" name="Text Box 7"/>
          <p:cNvSpPr txBox="1">
            <a:spLocks noChangeArrowheads="1"/>
          </p:cNvSpPr>
          <p:nvPr/>
        </p:nvSpPr>
        <p:spPr bwMode="auto">
          <a:xfrm>
            <a:off x="7121478" y="4559135"/>
            <a:ext cx="1919264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400" b="1" dirty="0">
                <a:solidFill>
                  <a:srgbClr val="FF3300"/>
                </a:solidFill>
                <a:latin typeface="Calibri" pitchFamily="34" charset="0"/>
              </a:rPr>
              <a:t>Αρχείο Δεδομένων</a:t>
            </a:r>
          </a:p>
        </p:txBody>
      </p:sp>
      <p:sp>
        <p:nvSpPr>
          <p:cNvPr id="4106" name="Line 8"/>
          <p:cNvSpPr>
            <a:spLocks noChangeShapeType="1"/>
          </p:cNvSpPr>
          <p:nvPr/>
        </p:nvSpPr>
        <p:spPr bwMode="auto">
          <a:xfrm>
            <a:off x="769985" y="3658866"/>
            <a:ext cx="2001790" cy="2254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4107" name="Text Box 9"/>
          <p:cNvSpPr txBox="1">
            <a:spLocks noChangeArrowheads="1"/>
          </p:cNvSpPr>
          <p:nvPr/>
        </p:nvSpPr>
        <p:spPr bwMode="auto">
          <a:xfrm>
            <a:off x="748056" y="3213100"/>
            <a:ext cx="115252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200" b="1" dirty="0"/>
              <a:t>τιμή γνωρίσματος</a:t>
            </a:r>
          </a:p>
        </p:txBody>
      </p:sp>
      <p:sp>
        <p:nvSpPr>
          <p:cNvPr id="4108" name="Line 10"/>
          <p:cNvSpPr>
            <a:spLocks noChangeShapeType="1"/>
          </p:cNvSpPr>
          <p:nvPr/>
        </p:nvSpPr>
        <p:spPr bwMode="auto">
          <a:xfrm flipH="1">
            <a:off x="1746504" y="3213101"/>
            <a:ext cx="148" cy="85021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4109" name="Line 11"/>
          <p:cNvSpPr>
            <a:spLocks noChangeShapeType="1"/>
          </p:cNvSpPr>
          <p:nvPr/>
        </p:nvSpPr>
        <p:spPr bwMode="auto">
          <a:xfrm>
            <a:off x="2879725" y="3789363"/>
            <a:ext cx="755650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4110" name="Line 12"/>
          <p:cNvSpPr>
            <a:spLocks noChangeShapeType="1"/>
          </p:cNvSpPr>
          <p:nvPr/>
        </p:nvSpPr>
        <p:spPr bwMode="auto">
          <a:xfrm>
            <a:off x="4716463" y="3357562"/>
            <a:ext cx="0" cy="210620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4111" name="Text Box 13"/>
          <p:cNvSpPr txBox="1">
            <a:spLocks noChangeArrowheads="1"/>
          </p:cNvSpPr>
          <p:nvPr/>
        </p:nvSpPr>
        <p:spPr bwMode="auto">
          <a:xfrm>
            <a:off x="3681092" y="3934109"/>
            <a:ext cx="122316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200" b="1" dirty="0"/>
              <a:t>τιμή γνωρίσματος</a:t>
            </a:r>
          </a:p>
        </p:txBody>
      </p:sp>
      <p:sp>
        <p:nvSpPr>
          <p:cNvPr id="4112" name="Line 14"/>
          <p:cNvSpPr>
            <a:spLocks noChangeShapeType="1"/>
          </p:cNvSpPr>
          <p:nvPr/>
        </p:nvSpPr>
        <p:spPr bwMode="auto">
          <a:xfrm>
            <a:off x="3681092" y="3902099"/>
            <a:ext cx="330390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4113" name="Line 15"/>
          <p:cNvSpPr>
            <a:spLocks noChangeShapeType="1"/>
          </p:cNvSpPr>
          <p:nvPr/>
        </p:nvSpPr>
        <p:spPr bwMode="auto">
          <a:xfrm>
            <a:off x="3708400" y="4437063"/>
            <a:ext cx="30956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4114" name="Text Box 16"/>
          <p:cNvSpPr txBox="1">
            <a:spLocks noChangeArrowheads="1"/>
          </p:cNvSpPr>
          <p:nvPr/>
        </p:nvSpPr>
        <p:spPr bwMode="auto">
          <a:xfrm>
            <a:off x="4716463" y="4026859"/>
            <a:ext cx="2592387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200"/>
              <a:t>υπόλοιπα γνωρίσματα</a:t>
            </a:r>
          </a:p>
        </p:txBody>
      </p:sp>
      <p:sp>
        <p:nvSpPr>
          <p:cNvPr id="4115" name="Rectangle 17"/>
          <p:cNvSpPr>
            <a:spLocks noChangeArrowheads="1"/>
          </p:cNvSpPr>
          <p:nvPr/>
        </p:nvSpPr>
        <p:spPr bwMode="auto">
          <a:xfrm>
            <a:off x="395288" y="5876925"/>
            <a:ext cx="6338887" cy="3778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116" name="Rectangle 18"/>
          <p:cNvSpPr>
            <a:spLocks noChangeArrowheads="1"/>
          </p:cNvSpPr>
          <p:nvPr/>
        </p:nvSpPr>
        <p:spPr bwMode="auto">
          <a:xfrm>
            <a:off x="395288" y="5868988"/>
            <a:ext cx="2820987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l-GR" sz="1600" dirty="0">
                <a:latin typeface="Calibri" pitchFamily="34" charset="0"/>
              </a:rPr>
              <a:t>Τιμή Πεδίου </a:t>
            </a:r>
            <a:r>
              <a:rPr lang="el-GR" sz="1600" dirty="0" err="1">
                <a:latin typeface="Calibri" pitchFamily="34" charset="0"/>
              </a:rPr>
              <a:t>Ευρετηριοποίησης</a:t>
            </a:r>
            <a:endParaRPr lang="en-US" sz="1600" dirty="0">
              <a:latin typeface="Calibri" pitchFamily="34" charset="0"/>
            </a:endParaRPr>
          </a:p>
        </p:txBody>
      </p:sp>
      <p:sp>
        <p:nvSpPr>
          <p:cNvPr id="4117" name="Rectangle 19"/>
          <p:cNvSpPr>
            <a:spLocks noChangeArrowheads="1"/>
          </p:cNvSpPr>
          <p:nvPr/>
        </p:nvSpPr>
        <p:spPr bwMode="auto">
          <a:xfrm>
            <a:off x="3605213" y="5868988"/>
            <a:ext cx="285750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l-GR" sz="1600" dirty="0">
                <a:latin typeface="Calibri" pitchFamily="34" charset="0"/>
              </a:rPr>
              <a:t>Δείκτης στο </a:t>
            </a:r>
            <a:r>
              <a:rPr lang="el-GR" sz="1600" dirty="0" err="1">
                <a:latin typeface="Calibri" pitchFamily="34" charset="0"/>
              </a:rPr>
              <a:t>block</a:t>
            </a:r>
            <a:r>
              <a:rPr lang="el-GR" sz="1600" dirty="0">
                <a:latin typeface="Calibri" pitchFamily="34" charset="0"/>
              </a:rPr>
              <a:t> της εγγραφής</a:t>
            </a:r>
            <a:endParaRPr lang="en-US" sz="1600" dirty="0">
              <a:latin typeface="Calibri" pitchFamily="34" charset="0"/>
            </a:endParaRPr>
          </a:p>
        </p:txBody>
      </p:sp>
      <p:sp>
        <p:nvSpPr>
          <p:cNvPr id="4118" name="Line 20"/>
          <p:cNvSpPr>
            <a:spLocks noChangeShapeType="1"/>
          </p:cNvSpPr>
          <p:nvPr/>
        </p:nvSpPr>
        <p:spPr bwMode="auto">
          <a:xfrm>
            <a:off x="3419475" y="5876925"/>
            <a:ext cx="0" cy="360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4119" name="Text Box 21"/>
          <p:cNvSpPr txBox="1">
            <a:spLocks noChangeArrowheads="1"/>
          </p:cNvSpPr>
          <p:nvPr/>
        </p:nvSpPr>
        <p:spPr bwMode="auto">
          <a:xfrm>
            <a:off x="179388" y="5373688"/>
            <a:ext cx="540067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>
                <a:latin typeface="Calibri" pitchFamily="34" charset="0"/>
              </a:rPr>
              <a:t>Εγγραφή στο ευρετήριο: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412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Ευρετήρια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80846" y="1146412"/>
            <a:ext cx="862341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Clr>
                <a:schemeClr val="tx1"/>
              </a:buClr>
              <a:buSzPct val="105000"/>
              <a:buFont typeface="Wingdings" panose="05000000000000000000" pitchFamily="2" charset="2"/>
              <a:buChar char="§"/>
            </a:pPr>
            <a:r>
              <a:rPr lang="el-GR" sz="2400" dirty="0">
                <a:latin typeface="Calibri" pitchFamily="34" charset="0"/>
              </a:rPr>
              <a:t>Ένα 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ευρετήριο (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index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)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l-GR" sz="2400" dirty="0">
                <a:latin typeface="Calibri" pitchFamily="34" charset="0"/>
              </a:rPr>
              <a:t>είναι μια βοηθητική δομή αρχείου</a:t>
            </a:r>
            <a:r>
              <a:rPr lang="en-US" sz="2400" dirty="0">
                <a:latin typeface="Calibri" pitchFamily="34" charset="0"/>
              </a:rPr>
              <a:t> </a:t>
            </a:r>
            <a:r>
              <a:rPr lang="el-GR" sz="2400" dirty="0">
                <a:latin typeface="Calibri" pitchFamily="34" charset="0"/>
              </a:rPr>
              <a:t>που κάνει πιο αποδοτική την αναζήτηση μιας εγγραφής σε ένα αρχείο</a:t>
            </a:r>
            <a:endParaRPr lang="en-US" sz="2400" dirty="0">
              <a:latin typeface="Calibri" pitchFamily="34" charset="0"/>
            </a:endParaRPr>
          </a:p>
          <a:p>
            <a:pPr marL="342900" indent="-342900" algn="just">
              <a:buClr>
                <a:schemeClr val="tx1"/>
              </a:buClr>
              <a:buSzPct val="105000"/>
              <a:buFont typeface="Wingdings" panose="05000000000000000000" pitchFamily="2" charset="2"/>
              <a:buChar char="§"/>
            </a:pPr>
            <a:r>
              <a:rPr lang="el-GR" sz="2400" dirty="0" smtClean="0">
                <a:latin typeface="Calibri" pitchFamily="34" charset="0"/>
              </a:rPr>
              <a:t>Το </a:t>
            </a:r>
            <a:r>
              <a:rPr lang="el-GR" sz="2400" dirty="0">
                <a:latin typeface="Calibri" pitchFamily="34" charset="0"/>
              </a:rPr>
              <a:t>ευρετήριο </a:t>
            </a:r>
            <a:r>
              <a:rPr lang="el-GR" sz="2400" dirty="0" smtClean="0">
                <a:latin typeface="Calibri" pitchFamily="34" charset="0"/>
              </a:rPr>
              <a:t>ορίζεται </a:t>
            </a:r>
            <a:r>
              <a:rPr lang="el-GR" sz="2400" dirty="0">
                <a:latin typeface="Calibri" pitchFamily="34" charset="0"/>
              </a:rPr>
              <a:t>(συνήθως) σε</a:t>
            </a:r>
            <a:r>
              <a:rPr lang="el-GR" sz="2400" dirty="0">
                <a:solidFill>
                  <a:srgbClr val="990000"/>
                </a:solidFill>
                <a:latin typeface="Calibri" pitchFamily="34" charset="0"/>
              </a:rPr>
              <a:t> </a:t>
            </a:r>
            <a:r>
              <a:rPr lang="el-GR" sz="2400" dirty="0">
                <a:latin typeface="Calibri" pitchFamily="34" charset="0"/>
              </a:rPr>
              <a:t>ένα γνώρισμα του αρχείου που καλείται 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πεδίο </a:t>
            </a:r>
            <a:r>
              <a:rPr lang="el-GR" sz="2400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ευρετηριοποίησης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(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indexing field</a:t>
            </a:r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)</a:t>
            </a:r>
            <a:endParaRPr lang="en-US" sz="24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6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30554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27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16384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smtClean="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49640040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BB41A4F-6182-4778-820B-96DFAB0B04CC}" type="slidenum">
              <a:rPr lang="el-GR" altLang="en-US" smtClean="0"/>
              <a:pPr/>
              <a:t>20</a:t>
            </a:fld>
            <a:endParaRPr lang="el-GR" altLang="en-US" smtClean="0"/>
          </a:p>
        </p:txBody>
      </p:sp>
      <p:sp>
        <p:nvSpPr>
          <p:cNvPr id="20485" name="Text Box 3"/>
          <p:cNvSpPr txBox="1">
            <a:spLocks noChangeArrowheads="1"/>
          </p:cNvSpPr>
          <p:nvPr/>
        </p:nvSpPr>
        <p:spPr bwMode="auto">
          <a:xfrm>
            <a:off x="450376" y="2784143"/>
            <a:ext cx="7749061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400" dirty="0">
                <a:latin typeface="Calibri" pitchFamily="34" charset="0"/>
              </a:rPr>
              <a:t>Υπάρχει </a:t>
            </a:r>
            <a:r>
              <a:rPr lang="el-GR" sz="24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μια εγγραφή για κάθε εγγραφή του αρχείου </a:t>
            </a:r>
            <a:r>
              <a:rPr lang="el-GR" sz="2400" dirty="0">
                <a:latin typeface="Calibri" pitchFamily="34" charset="0"/>
              </a:rPr>
              <a:t>που περιέχει</a:t>
            </a:r>
            <a:r>
              <a:rPr lang="en-US" sz="2400" dirty="0">
                <a:latin typeface="Calibri" pitchFamily="34" charset="0"/>
              </a:rPr>
              <a:t>:</a:t>
            </a:r>
          </a:p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400" dirty="0">
                <a:latin typeface="Calibri" pitchFamily="34" charset="0"/>
              </a:rPr>
              <a:t> την τιμή του κλειδιού για αυτήν την εγγραφή</a:t>
            </a:r>
            <a:endParaRPr lang="en-US" sz="2400" dirty="0">
              <a:latin typeface="Calibri" pitchFamily="34" charset="0"/>
            </a:endParaRPr>
          </a:p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n-US" sz="2400" dirty="0">
                <a:latin typeface="Calibri" pitchFamily="34" charset="0"/>
              </a:rPr>
              <a:t> </a:t>
            </a:r>
            <a:r>
              <a:rPr lang="en-US" sz="2400" dirty="0" err="1">
                <a:latin typeface="Calibri" pitchFamily="34" charset="0"/>
              </a:rPr>
              <a:t>έν</a:t>
            </a:r>
            <a:r>
              <a:rPr lang="en-US" sz="2400" dirty="0">
                <a:latin typeface="Calibri" pitchFamily="34" charset="0"/>
              </a:rPr>
              <a:t>α </a:t>
            </a:r>
            <a:r>
              <a:rPr lang="el-GR" sz="2400" dirty="0">
                <a:latin typeface="Calibri" pitchFamily="34" charset="0"/>
              </a:rPr>
              <a:t>δείκτη προς το </a:t>
            </a:r>
            <a:r>
              <a:rPr lang="en-US" sz="2400" dirty="0">
                <a:latin typeface="Calibri" pitchFamily="34" charset="0"/>
              </a:rPr>
              <a:t>block (ή </a:t>
            </a:r>
            <a:r>
              <a:rPr lang="en-US" sz="2400" dirty="0" err="1">
                <a:latin typeface="Calibri" pitchFamily="34" charset="0"/>
              </a:rPr>
              <a:t>την</a:t>
            </a:r>
            <a:r>
              <a:rPr lang="en-US" sz="2400" dirty="0">
                <a:latin typeface="Calibri" pitchFamily="34" charset="0"/>
              </a:rPr>
              <a:t> </a:t>
            </a:r>
            <a:r>
              <a:rPr lang="en-US" sz="2400" dirty="0" err="1">
                <a:latin typeface="Calibri" pitchFamily="34" charset="0"/>
              </a:rPr>
              <a:t>εγγρ</a:t>
            </a:r>
            <a:r>
              <a:rPr lang="en-US" sz="2400" dirty="0">
                <a:latin typeface="Calibri" pitchFamily="34" charset="0"/>
              </a:rPr>
              <a:t>αφή) του αρχείου δεδομένων που περιέχει την εγγραφή με την τιμή αυτή </a:t>
            </a:r>
            <a:endParaRPr lang="el-GR" sz="2400" dirty="0">
              <a:latin typeface="Calibri" pitchFamily="34" charset="0"/>
            </a:endParaRPr>
          </a:p>
        </p:txBody>
      </p:sp>
      <p:sp>
        <p:nvSpPr>
          <p:cNvPr id="20486" name="Text Box 4"/>
          <p:cNvSpPr txBox="1">
            <a:spLocks noChangeArrowheads="1"/>
          </p:cNvSpPr>
          <p:nvPr/>
        </p:nvSpPr>
        <p:spPr bwMode="auto">
          <a:xfrm>
            <a:off x="323850" y="1794668"/>
            <a:ext cx="83058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400" u="sng" dirty="0">
                <a:latin typeface="Calibri" pitchFamily="34" charset="0"/>
              </a:rPr>
              <a:t>Περίπτωση 1</a:t>
            </a:r>
            <a:r>
              <a:rPr lang="el-GR" sz="2400" dirty="0">
                <a:latin typeface="Calibri" pitchFamily="34" charset="0"/>
              </a:rPr>
              <a:t>: Το πεδίο </a:t>
            </a:r>
            <a:r>
              <a:rPr lang="el-GR" sz="2400" dirty="0" err="1">
                <a:latin typeface="Calibri" pitchFamily="34" charset="0"/>
              </a:rPr>
              <a:t>ευρετηριοποίησης</a:t>
            </a:r>
            <a:r>
              <a:rPr lang="el-GR" sz="2400" dirty="0">
                <a:latin typeface="Calibri" pitchFamily="34" charset="0"/>
              </a:rPr>
              <a:t> είναι </a:t>
            </a:r>
            <a:r>
              <a:rPr lang="el-GR" sz="24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κλειδί</a:t>
            </a:r>
            <a:r>
              <a:rPr lang="el-GR" sz="2400" b="1" dirty="0">
                <a:solidFill>
                  <a:srgbClr val="0000FF"/>
                </a:solidFill>
                <a:latin typeface="Calibri" pitchFamily="34" charset="0"/>
              </a:rPr>
              <a:t> </a:t>
            </a:r>
            <a:r>
              <a:rPr lang="el-GR" sz="2400" dirty="0">
                <a:latin typeface="Calibri" pitchFamily="34" charset="0"/>
              </a:rPr>
              <a:t>(καλείται και </a:t>
            </a:r>
            <a:r>
              <a:rPr lang="el-GR" sz="2400" i="1" dirty="0">
                <a:latin typeface="Calibri" pitchFamily="34" charset="0"/>
              </a:rPr>
              <a:t>δευτερεύον κλειδί</a:t>
            </a:r>
            <a:r>
              <a:rPr lang="el-GR" sz="2400" dirty="0">
                <a:latin typeface="Calibri" pitchFamily="34" charset="0"/>
              </a:rPr>
              <a:t>)</a:t>
            </a:r>
          </a:p>
        </p:txBody>
      </p:sp>
      <p:sp>
        <p:nvSpPr>
          <p:cNvPr id="20487" name="Text Box 5"/>
          <p:cNvSpPr txBox="1">
            <a:spLocks noChangeArrowheads="1"/>
          </p:cNvSpPr>
          <p:nvPr/>
        </p:nvSpPr>
        <p:spPr bwMode="auto">
          <a:xfrm>
            <a:off x="250825" y="5516563"/>
            <a:ext cx="828992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  <a:buFont typeface="Wingdings" pitchFamily="2" charset="2"/>
              <a:buChar char="ü"/>
            </a:pPr>
            <a:r>
              <a:rPr lang="el-GR" sz="2000" dirty="0">
                <a:latin typeface="Calibri" pitchFamily="34" charset="0"/>
              </a:rPr>
              <a:t> </a:t>
            </a:r>
            <a:r>
              <a:rPr lang="el-GR" sz="2000" dirty="0" smtClean="0">
                <a:latin typeface="Calibri" pitchFamily="34" charset="0"/>
              </a:rPr>
              <a:t> Το </a:t>
            </a:r>
            <a:r>
              <a:rPr lang="el-GR" sz="2000" dirty="0">
                <a:latin typeface="Calibri" pitchFamily="34" charset="0"/>
              </a:rPr>
              <a:t>ευρετήριο σε πεδίο </a:t>
            </a:r>
            <a:r>
              <a:rPr lang="el-GR" sz="2000" u="sng" dirty="0">
                <a:latin typeface="Calibri" pitchFamily="34" charset="0"/>
              </a:rPr>
              <a:t>ΟΧΙ</a:t>
            </a:r>
            <a:r>
              <a:rPr lang="el-GR" sz="2000" dirty="0">
                <a:latin typeface="Calibri" pitchFamily="34" charset="0"/>
              </a:rPr>
              <a:t> διάταξης (+ κλειδί) είναι ένα  </a:t>
            </a:r>
            <a:r>
              <a:rPr lang="el-GR" sz="2000" i="1" dirty="0">
                <a:solidFill>
                  <a:srgbClr val="FF3300"/>
                </a:solidFill>
                <a:latin typeface="Calibri" pitchFamily="34" charset="0"/>
              </a:rPr>
              <a:t>πυκνό</a:t>
            </a:r>
            <a:r>
              <a:rPr lang="el-GR" sz="2000" dirty="0">
                <a:latin typeface="Calibri" pitchFamily="34" charset="0"/>
              </a:rPr>
              <a:t> ευρετήριο</a:t>
            </a:r>
            <a:r>
              <a:rPr lang="en-US" sz="2000" dirty="0">
                <a:latin typeface="Calibri" pitchFamily="34" charset="0"/>
              </a:rPr>
              <a:t> </a:t>
            </a:r>
            <a:endParaRPr lang="el-GR" sz="2000" dirty="0">
              <a:latin typeface="Calibri" pitchFamily="34" charset="0"/>
            </a:endParaRP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Δευτερεύον Ευρετήριο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30554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2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16384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smtClean="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3052795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FEBB282-015E-40E3-B90A-4BDFFE837419}" type="slidenum">
              <a:rPr lang="el-GR" altLang="en-US" smtClean="0"/>
              <a:pPr/>
              <a:t>21</a:t>
            </a:fld>
            <a:endParaRPr lang="el-GR" altLang="en-US" smtClean="0"/>
          </a:p>
        </p:txBody>
      </p:sp>
      <p:sp>
        <p:nvSpPr>
          <p:cNvPr id="21509" name="Text Box 3"/>
          <p:cNvSpPr txBox="1">
            <a:spLocks noChangeArrowheads="1"/>
          </p:cNvSpPr>
          <p:nvPr/>
        </p:nvSpPr>
        <p:spPr bwMode="auto">
          <a:xfrm>
            <a:off x="752475" y="2345140"/>
            <a:ext cx="7505700" cy="1631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</a:rPr>
              <a:t>Έστω αρχείο με </a:t>
            </a:r>
            <a:r>
              <a:rPr lang="en-US" sz="2000" dirty="0">
                <a:latin typeface="Calibri" pitchFamily="34" charset="0"/>
              </a:rPr>
              <a:t>r</a:t>
            </a:r>
            <a:r>
              <a:rPr lang="el-GR" sz="2000" baseline="-25000" dirty="0">
                <a:latin typeface="Calibri" pitchFamily="34" charset="0"/>
              </a:rPr>
              <a:t>Α</a:t>
            </a:r>
            <a:r>
              <a:rPr lang="en-US" sz="2000" dirty="0">
                <a:latin typeface="Calibri" pitchFamily="34" charset="0"/>
              </a:rPr>
              <a:t> = 30.000 </a:t>
            </a:r>
            <a:r>
              <a:rPr lang="el-GR" sz="2000" dirty="0">
                <a:latin typeface="Calibri" pitchFamily="34" charset="0"/>
              </a:rPr>
              <a:t>εγγραφές, μέγεθος </a:t>
            </a:r>
            <a:r>
              <a:rPr lang="en-US" sz="2000" dirty="0">
                <a:latin typeface="Calibri" pitchFamily="34" charset="0"/>
              </a:rPr>
              <a:t>block B = 1024 bytes, </a:t>
            </a:r>
            <a:r>
              <a:rPr lang="el-GR" sz="2000" dirty="0">
                <a:latin typeface="Calibri" pitchFamily="34" charset="0"/>
              </a:rPr>
              <a:t>σταθερού μεγέθους εγγραφές μεγέθους </a:t>
            </a:r>
            <a:r>
              <a:rPr lang="en-US" sz="2000" dirty="0">
                <a:latin typeface="Calibri" pitchFamily="34" charset="0"/>
              </a:rPr>
              <a:t>R</a:t>
            </a:r>
            <a:r>
              <a:rPr lang="el-GR" sz="2000" baseline="-25000" dirty="0">
                <a:latin typeface="Calibri" pitchFamily="34" charset="0"/>
              </a:rPr>
              <a:t>Α</a:t>
            </a:r>
            <a:r>
              <a:rPr lang="en-US" sz="2000" dirty="0">
                <a:latin typeface="Calibri" pitchFamily="34" charset="0"/>
              </a:rPr>
              <a:t> = 100 bytes, </a:t>
            </a:r>
            <a:r>
              <a:rPr lang="el-GR" sz="2000" dirty="0">
                <a:latin typeface="Calibri" pitchFamily="34" charset="0"/>
              </a:rPr>
              <a:t>μη εκτεινόμενη καταχώρηση</a:t>
            </a:r>
            <a:r>
              <a:rPr lang="en-US" sz="2000" dirty="0">
                <a:latin typeface="Calibri" pitchFamily="34" charset="0"/>
              </a:rPr>
              <a:t>, όπ</a:t>
            </a:r>
            <a:r>
              <a:rPr lang="en-US" sz="2000" dirty="0" err="1">
                <a:latin typeface="Calibri" pitchFamily="34" charset="0"/>
              </a:rPr>
              <a:t>ου</a:t>
            </a:r>
            <a:r>
              <a:rPr lang="en-US" sz="2000" dirty="0">
                <a:latin typeface="Calibri" pitchFamily="34" charset="0"/>
              </a:rPr>
              <a:t> </a:t>
            </a:r>
            <a:r>
              <a:rPr lang="el-GR" sz="2000" dirty="0">
                <a:latin typeface="Calibri" pitchFamily="34" charset="0"/>
              </a:rPr>
              <a:t>το πεδίο κλειδιού έχει μέγεθος </a:t>
            </a:r>
            <a:r>
              <a:rPr lang="en-US" sz="2000" dirty="0">
                <a:latin typeface="Calibri" pitchFamily="34" charset="0"/>
              </a:rPr>
              <a:t>V</a:t>
            </a:r>
            <a:r>
              <a:rPr lang="el-GR" sz="2000" baseline="-25000" dirty="0">
                <a:latin typeface="Calibri" pitchFamily="34" charset="0"/>
              </a:rPr>
              <a:t>Α</a:t>
            </a:r>
            <a:r>
              <a:rPr lang="en-US" sz="2000" dirty="0">
                <a:latin typeface="Calibri" pitchFamily="34" charset="0"/>
              </a:rPr>
              <a:t> = 9 bytes α</a:t>
            </a:r>
            <a:r>
              <a:rPr lang="en-US" sz="2000" dirty="0" err="1">
                <a:latin typeface="Calibri" pitchFamily="34" charset="0"/>
              </a:rPr>
              <a:t>λλά</a:t>
            </a:r>
            <a:r>
              <a:rPr lang="en-US" sz="2000" dirty="0">
                <a:latin typeface="Calibri" pitchFamily="34" charset="0"/>
              </a:rPr>
              <a:t> </a:t>
            </a:r>
            <a:r>
              <a:rPr lang="en-US" sz="2000" dirty="0" err="1">
                <a:latin typeface="Calibri" pitchFamily="34" charset="0"/>
              </a:rPr>
              <a:t>δεν</a:t>
            </a:r>
            <a:r>
              <a:rPr lang="en-US" sz="2000" dirty="0">
                <a:latin typeface="Calibri" pitchFamily="34" charset="0"/>
              </a:rPr>
              <a:t> </a:t>
            </a:r>
            <a:r>
              <a:rPr lang="en-US" sz="2000" dirty="0" err="1">
                <a:latin typeface="Calibri" pitchFamily="34" charset="0"/>
              </a:rPr>
              <a:t>είν</a:t>
            </a:r>
            <a:r>
              <a:rPr lang="en-US" sz="2000" dirty="0">
                <a:latin typeface="Calibri" pitchFamily="34" charset="0"/>
              </a:rPr>
              <a:t>αι πεδίο διάταξης</a:t>
            </a:r>
            <a:r>
              <a:rPr lang="el-GR" sz="2000" dirty="0">
                <a:latin typeface="Calibri" pitchFamily="34" charset="0"/>
              </a:rPr>
              <a:t>. Κατασκευάζουμε δευτερεύον ευρετήριο, μέγεθος δείκτη </a:t>
            </a:r>
            <a:r>
              <a:rPr lang="en-US" sz="2000" dirty="0">
                <a:latin typeface="Calibri" pitchFamily="34" charset="0"/>
              </a:rPr>
              <a:t>block P = 6 bytes</a:t>
            </a:r>
            <a:endParaRPr lang="el-GR" sz="2000" dirty="0">
              <a:latin typeface="Calibri" pitchFamily="34" charset="0"/>
            </a:endParaRPr>
          </a:p>
        </p:txBody>
      </p:sp>
      <p:sp>
        <p:nvSpPr>
          <p:cNvPr id="21510" name="Text Box 4"/>
          <p:cNvSpPr txBox="1">
            <a:spLocks noChangeArrowheads="1"/>
          </p:cNvSpPr>
          <p:nvPr/>
        </p:nvSpPr>
        <p:spPr bwMode="auto">
          <a:xfrm>
            <a:off x="895350" y="4495800"/>
            <a:ext cx="7848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>
                <a:latin typeface="Calibri" pitchFamily="34" charset="0"/>
              </a:rPr>
              <a:t>Μέγεθος αρχείου δεδομένων: 3.000 </a:t>
            </a:r>
            <a:r>
              <a:rPr lang="en-US" sz="1800">
                <a:latin typeface="Calibri" pitchFamily="34" charset="0"/>
              </a:rPr>
              <a:t>blocks</a:t>
            </a:r>
            <a:endParaRPr lang="el-GR" sz="1800">
              <a:latin typeface="Calibri" pitchFamily="34" charset="0"/>
            </a:endParaRPr>
          </a:p>
        </p:txBody>
      </p:sp>
      <p:sp>
        <p:nvSpPr>
          <p:cNvPr id="21511" name="Text Box 5"/>
          <p:cNvSpPr txBox="1">
            <a:spLocks noChangeArrowheads="1"/>
          </p:cNvSpPr>
          <p:nvPr/>
        </p:nvSpPr>
        <p:spPr bwMode="auto">
          <a:xfrm>
            <a:off x="971550" y="5181600"/>
            <a:ext cx="4648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>
                <a:latin typeface="Calibri" pitchFamily="34" charset="0"/>
              </a:rPr>
              <a:t>Μέγεθος αρχείου ευρετηρίου: 442 </a:t>
            </a:r>
            <a:r>
              <a:rPr lang="en-US" sz="1800">
                <a:latin typeface="Calibri" pitchFamily="34" charset="0"/>
              </a:rPr>
              <a:t>blocks</a:t>
            </a:r>
            <a:endParaRPr lang="el-GR" sz="1800">
              <a:latin typeface="Calibri" pitchFamily="34" charset="0"/>
            </a:endParaRPr>
          </a:p>
        </p:txBody>
      </p:sp>
      <p:sp>
        <p:nvSpPr>
          <p:cNvPr id="21512" name="Text Box 6"/>
          <p:cNvSpPr txBox="1">
            <a:spLocks noChangeArrowheads="1"/>
          </p:cNvSpPr>
          <p:nvPr/>
        </p:nvSpPr>
        <p:spPr bwMode="auto">
          <a:xfrm>
            <a:off x="5724525" y="4941888"/>
            <a:ext cx="1800225" cy="368300"/>
          </a:xfrm>
          <a:prstGeom prst="rect">
            <a:avLst/>
          </a:prstGeom>
          <a:noFill/>
          <a:ln w="9525">
            <a:solidFill>
              <a:srgbClr val="99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800">
                <a:latin typeface="Calibri" pitchFamily="34" charset="0"/>
              </a:rPr>
              <a:t>45 για πρωτεύον</a:t>
            </a:r>
            <a:endParaRPr lang="el-GR" sz="1800">
              <a:latin typeface="Calibri" pitchFamily="34" charset="0"/>
            </a:endParaRPr>
          </a:p>
        </p:txBody>
      </p:sp>
      <p:sp>
        <p:nvSpPr>
          <p:cNvPr id="21513" name="Text Box 7"/>
          <p:cNvSpPr txBox="1">
            <a:spLocks noChangeArrowheads="1"/>
          </p:cNvSpPr>
          <p:nvPr/>
        </p:nvSpPr>
        <p:spPr bwMode="auto">
          <a:xfrm>
            <a:off x="466725" y="1567834"/>
            <a:ext cx="83058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l-GR" sz="280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Παράδειγμα (υπολογισμός μεγέθους ευρετηρίου)</a:t>
            </a:r>
          </a:p>
        </p:txBody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Δευτερεύον Ευρετήριο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1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30554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4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16384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smtClean="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2999597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98B8C8D-267A-41D3-926A-506460635B5A}" type="slidenum">
              <a:rPr lang="el-GR" altLang="en-US" smtClean="0"/>
              <a:pPr/>
              <a:t>22</a:t>
            </a:fld>
            <a:endParaRPr lang="el-GR" altLang="en-US" dirty="0" smtClean="0"/>
          </a:p>
        </p:txBody>
      </p:sp>
      <p:sp>
        <p:nvSpPr>
          <p:cNvPr id="22533" name="Text Box 3"/>
          <p:cNvSpPr txBox="1">
            <a:spLocks noChangeArrowheads="1"/>
          </p:cNvSpPr>
          <p:nvPr/>
        </p:nvSpPr>
        <p:spPr bwMode="auto">
          <a:xfrm>
            <a:off x="1331913" y="3500438"/>
            <a:ext cx="4914900" cy="779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 i="1">
                <a:latin typeface="Calibri" pitchFamily="34" charset="0"/>
              </a:rPr>
              <a:t>Μέγεθος αρχείου δεδομένων: 3.000 </a:t>
            </a:r>
            <a:r>
              <a:rPr lang="en-US" sz="1800" i="1">
                <a:latin typeface="Calibri" pitchFamily="34" charset="0"/>
              </a:rPr>
              <a:t>blocks </a:t>
            </a:r>
            <a:endParaRPr lang="el-GR" sz="1800" i="1">
              <a:latin typeface="Calibri" pitchFamily="34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l-GR" sz="1800" i="1">
                <a:latin typeface="Calibri" pitchFamily="34" charset="0"/>
              </a:rPr>
              <a:t>Μέγεθος αρχείου ευρετηρίου: 442 </a:t>
            </a:r>
            <a:r>
              <a:rPr lang="en-US" sz="1800" i="1">
                <a:latin typeface="Calibri" pitchFamily="34" charset="0"/>
              </a:rPr>
              <a:t>blocks</a:t>
            </a:r>
            <a:endParaRPr lang="el-GR" sz="1800" i="1">
              <a:latin typeface="Calibri" pitchFamily="34" charset="0"/>
            </a:endParaRPr>
          </a:p>
        </p:txBody>
      </p:sp>
      <p:sp>
        <p:nvSpPr>
          <p:cNvPr id="22534" name="Text Box 4"/>
          <p:cNvSpPr txBox="1">
            <a:spLocks noChangeArrowheads="1"/>
          </p:cNvSpPr>
          <p:nvPr/>
        </p:nvSpPr>
        <p:spPr bwMode="auto">
          <a:xfrm>
            <a:off x="250825" y="4437063"/>
            <a:ext cx="830897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 dirty="0">
                <a:latin typeface="Calibri" pitchFamily="34" charset="0"/>
              </a:rPr>
              <a:t>Αναζήτηση χωρίς ευρετήριο (σειριακή αναζήτηση</a:t>
            </a:r>
            <a:r>
              <a:rPr lang="en-US" sz="1800" dirty="0">
                <a:latin typeface="Calibri" pitchFamily="34" charset="0"/>
              </a:rPr>
              <a:t>, </a:t>
            </a:r>
            <a:r>
              <a:rPr lang="el-GR" sz="1800" dirty="0">
                <a:latin typeface="Calibri" pitchFamily="34" charset="0"/>
              </a:rPr>
              <a:t>γιατί το αρχείο δεδομένων δεν είναι ταξινομημένο): </a:t>
            </a:r>
            <a:r>
              <a:rPr lang="el-GR" dirty="0" smtClean="0">
                <a:latin typeface="Calibri" pitchFamily="34" charset="0"/>
              </a:rPr>
              <a:t>κατά μέσο όρο </a:t>
            </a:r>
            <a:r>
              <a:rPr lang="el-GR" sz="1800" dirty="0" smtClean="0">
                <a:latin typeface="Calibri" pitchFamily="34" charset="0"/>
                <a:sym typeface="Symbol" pitchFamily="18" charset="2"/>
              </a:rPr>
              <a:t>3.000/2 </a:t>
            </a:r>
            <a:r>
              <a:rPr lang="el-GR" sz="1800" dirty="0">
                <a:latin typeface="Calibri" pitchFamily="34" charset="0"/>
                <a:sym typeface="Symbol" pitchFamily="18" charset="2"/>
              </a:rPr>
              <a:t>= </a:t>
            </a:r>
            <a:r>
              <a:rPr lang="el-GR" sz="18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sym typeface="Symbol" pitchFamily="18" charset="2"/>
              </a:rPr>
              <a:t>1500</a:t>
            </a:r>
            <a:r>
              <a:rPr lang="el-GR" sz="18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sym typeface="Symbol" pitchFamily="18" charset="2"/>
              </a:rPr>
              <a:t> </a:t>
            </a:r>
            <a:r>
              <a:rPr lang="el-GR" sz="1800" dirty="0" err="1" smtClean="0">
                <a:latin typeface="Calibri" pitchFamily="34" charset="0"/>
                <a:sym typeface="Symbol" pitchFamily="18" charset="2"/>
              </a:rPr>
              <a:t>blocks</a:t>
            </a:r>
            <a:endParaRPr lang="el-GR" sz="1800" dirty="0">
              <a:latin typeface="Calibri" pitchFamily="34" charset="0"/>
            </a:endParaRPr>
          </a:p>
        </p:txBody>
      </p:sp>
      <p:sp>
        <p:nvSpPr>
          <p:cNvPr id="22535" name="Text Box 5"/>
          <p:cNvSpPr txBox="1">
            <a:spLocks noChangeArrowheads="1"/>
          </p:cNvSpPr>
          <p:nvPr/>
        </p:nvSpPr>
        <p:spPr bwMode="auto">
          <a:xfrm>
            <a:off x="304800" y="5334000"/>
            <a:ext cx="5562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 dirty="0">
                <a:latin typeface="Calibri" pitchFamily="34" charset="0"/>
              </a:rPr>
              <a:t>Αναζήτηση με ευρετήριο: </a:t>
            </a:r>
            <a:r>
              <a:rPr lang="el-GR" sz="1800" dirty="0">
                <a:latin typeface="Calibri" pitchFamily="34" charset="0"/>
                <a:sym typeface="Symbol" pitchFamily="18" charset="2"/>
              </a:rPr>
              <a:t></a:t>
            </a:r>
            <a:r>
              <a:rPr lang="en-US" sz="1800" dirty="0">
                <a:latin typeface="Calibri" pitchFamily="34" charset="0"/>
                <a:sym typeface="Symbol" pitchFamily="18" charset="2"/>
              </a:rPr>
              <a:t>log 442</a:t>
            </a:r>
            <a:r>
              <a:rPr lang="el-GR" sz="1800" dirty="0">
                <a:latin typeface="Calibri" pitchFamily="34" charset="0"/>
                <a:sym typeface="Symbol" pitchFamily="18" charset="2"/>
              </a:rPr>
              <a:t> + 1 = </a:t>
            </a:r>
            <a:r>
              <a:rPr lang="el-GR" sz="18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sym typeface="Symbol" pitchFamily="18" charset="2"/>
              </a:rPr>
              <a:t>10</a:t>
            </a:r>
            <a:r>
              <a:rPr lang="el-GR" sz="1800" dirty="0">
                <a:latin typeface="Calibri" pitchFamily="34" charset="0"/>
                <a:sym typeface="Symbol" pitchFamily="18" charset="2"/>
              </a:rPr>
              <a:t> </a:t>
            </a:r>
            <a:r>
              <a:rPr lang="el-GR" sz="1800" dirty="0" err="1">
                <a:latin typeface="Calibri" pitchFamily="34" charset="0"/>
                <a:sym typeface="Symbol" pitchFamily="18" charset="2"/>
              </a:rPr>
              <a:t>blocks</a:t>
            </a:r>
            <a:endParaRPr lang="el-GR" sz="1800" dirty="0">
              <a:latin typeface="Calibri" pitchFamily="34" charset="0"/>
            </a:endParaRPr>
          </a:p>
        </p:txBody>
      </p:sp>
      <p:sp>
        <p:nvSpPr>
          <p:cNvPr id="22536" name="Text Box 6"/>
          <p:cNvSpPr txBox="1">
            <a:spLocks noChangeArrowheads="1"/>
          </p:cNvSpPr>
          <p:nvPr/>
        </p:nvSpPr>
        <p:spPr bwMode="auto">
          <a:xfrm>
            <a:off x="419100" y="1969827"/>
            <a:ext cx="82296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1800" dirty="0">
                <a:latin typeface="Calibri" pitchFamily="34" charset="0"/>
              </a:rPr>
              <a:t>Στοιχεία όπως πριν 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1200" dirty="0">
                <a:latin typeface="Calibri" pitchFamily="34" charset="0"/>
              </a:rPr>
              <a:t>(Έστω αρχείο με </a:t>
            </a:r>
            <a:r>
              <a:rPr lang="en-US" sz="1200" dirty="0">
                <a:latin typeface="Calibri" pitchFamily="34" charset="0"/>
              </a:rPr>
              <a:t>r</a:t>
            </a:r>
            <a:r>
              <a:rPr lang="el-GR" sz="1200" baseline="-25000" dirty="0">
                <a:latin typeface="Calibri" pitchFamily="34" charset="0"/>
              </a:rPr>
              <a:t>Α</a:t>
            </a:r>
            <a:r>
              <a:rPr lang="en-US" sz="1200" b="1" dirty="0">
                <a:latin typeface="Calibri" pitchFamily="34" charset="0"/>
              </a:rPr>
              <a:t> </a:t>
            </a:r>
            <a:r>
              <a:rPr lang="en-US" sz="1200" dirty="0">
                <a:latin typeface="Calibri" pitchFamily="34" charset="0"/>
              </a:rPr>
              <a:t>= 30.000 </a:t>
            </a:r>
            <a:r>
              <a:rPr lang="el-GR" sz="1200" dirty="0">
                <a:latin typeface="Calibri" pitchFamily="34" charset="0"/>
              </a:rPr>
              <a:t>εγγραφές, μέγεθος </a:t>
            </a:r>
            <a:r>
              <a:rPr lang="en-US" sz="1200" dirty="0">
                <a:latin typeface="Calibri" pitchFamily="34" charset="0"/>
              </a:rPr>
              <a:t>block B = 1024 bytes, </a:t>
            </a:r>
            <a:r>
              <a:rPr lang="el-GR" sz="1200" dirty="0">
                <a:latin typeface="Calibri" pitchFamily="34" charset="0"/>
              </a:rPr>
              <a:t>σταθερού μεγέθους εγγραφές μεγέθους </a:t>
            </a:r>
            <a:r>
              <a:rPr lang="en-US" sz="1200" dirty="0">
                <a:latin typeface="Calibri" pitchFamily="34" charset="0"/>
              </a:rPr>
              <a:t>R</a:t>
            </a:r>
            <a:r>
              <a:rPr lang="el-GR" sz="1200" baseline="-25000" dirty="0">
                <a:latin typeface="Calibri" pitchFamily="34" charset="0"/>
              </a:rPr>
              <a:t>Α</a:t>
            </a:r>
            <a:r>
              <a:rPr lang="en-US" sz="1200" dirty="0">
                <a:latin typeface="Calibri" pitchFamily="34" charset="0"/>
              </a:rPr>
              <a:t> = 100 bytes, </a:t>
            </a:r>
            <a:r>
              <a:rPr lang="el-GR" sz="1200" dirty="0">
                <a:latin typeface="Calibri" pitchFamily="34" charset="0"/>
              </a:rPr>
              <a:t>μη εκτεινόμενη καταχώρηση</a:t>
            </a:r>
            <a:r>
              <a:rPr lang="en-US" sz="1200" dirty="0">
                <a:latin typeface="Calibri" pitchFamily="34" charset="0"/>
              </a:rPr>
              <a:t>, όπ</a:t>
            </a:r>
            <a:r>
              <a:rPr lang="en-US" sz="1200" dirty="0" err="1">
                <a:latin typeface="Calibri" pitchFamily="34" charset="0"/>
              </a:rPr>
              <a:t>ου</a:t>
            </a:r>
            <a:r>
              <a:rPr lang="en-US" sz="1200" dirty="0">
                <a:latin typeface="Calibri" pitchFamily="34" charset="0"/>
              </a:rPr>
              <a:t> </a:t>
            </a:r>
            <a:r>
              <a:rPr lang="el-GR" sz="1200" dirty="0">
                <a:latin typeface="Calibri" pitchFamily="34" charset="0"/>
              </a:rPr>
              <a:t>το πεδίο κλειδιού έχει μέγεθος </a:t>
            </a:r>
            <a:r>
              <a:rPr lang="en-US" sz="1200" dirty="0">
                <a:latin typeface="Calibri" pitchFamily="34" charset="0"/>
              </a:rPr>
              <a:t>V</a:t>
            </a:r>
            <a:r>
              <a:rPr lang="el-GR" sz="1200" baseline="-25000" dirty="0">
                <a:latin typeface="Calibri" pitchFamily="34" charset="0"/>
              </a:rPr>
              <a:t>Α</a:t>
            </a:r>
            <a:r>
              <a:rPr lang="en-US" sz="1200" dirty="0">
                <a:latin typeface="Calibri" pitchFamily="34" charset="0"/>
              </a:rPr>
              <a:t> = 9 bytes α</a:t>
            </a:r>
            <a:r>
              <a:rPr lang="en-US" sz="1200" dirty="0" err="1">
                <a:latin typeface="Calibri" pitchFamily="34" charset="0"/>
              </a:rPr>
              <a:t>λλά</a:t>
            </a:r>
            <a:r>
              <a:rPr lang="en-US" sz="1200" dirty="0">
                <a:latin typeface="Calibri" pitchFamily="34" charset="0"/>
              </a:rPr>
              <a:t> </a:t>
            </a:r>
            <a:r>
              <a:rPr lang="en-US" sz="1200" dirty="0" err="1">
                <a:latin typeface="Calibri" pitchFamily="34" charset="0"/>
              </a:rPr>
              <a:t>δεν</a:t>
            </a:r>
            <a:r>
              <a:rPr lang="en-US" sz="1200" dirty="0">
                <a:latin typeface="Calibri" pitchFamily="34" charset="0"/>
              </a:rPr>
              <a:t> </a:t>
            </a:r>
            <a:r>
              <a:rPr lang="en-US" sz="1200" dirty="0" err="1">
                <a:latin typeface="Calibri" pitchFamily="34" charset="0"/>
              </a:rPr>
              <a:t>είν</a:t>
            </a:r>
            <a:r>
              <a:rPr lang="en-US" sz="1200" dirty="0">
                <a:latin typeface="Calibri" pitchFamily="34" charset="0"/>
              </a:rPr>
              <a:t>αι πεδίο διάταξης</a:t>
            </a:r>
            <a:r>
              <a:rPr lang="el-GR" sz="1200" dirty="0">
                <a:latin typeface="Calibri" pitchFamily="34" charset="0"/>
              </a:rPr>
              <a:t>. Κατασκευάζουμε δευτερεύον ευρετήριο, μέγεθος δείκτη </a:t>
            </a:r>
            <a:r>
              <a:rPr lang="en-US" sz="1200" dirty="0">
                <a:latin typeface="Calibri" pitchFamily="34" charset="0"/>
              </a:rPr>
              <a:t>block P = 6 bytes</a:t>
            </a:r>
            <a:r>
              <a:rPr lang="el-GR" sz="1200" dirty="0">
                <a:latin typeface="Calibri" pitchFamily="34" charset="0"/>
              </a:rPr>
              <a:t>)</a:t>
            </a:r>
          </a:p>
        </p:txBody>
      </p:sp>
      <p:sp>
        <p:nvSpPr>
          <p:cNvPr id="22537" name="Text Box 7"/>
          <p:cNvSpPr txBox="1">
            <a:spLocks noChangeArrowheads="1"/>
          </p:cNvSpPr>
          <p:nvPr/>
        </p:nvSpPr>
        <p:spPr bwMode="auto">
          <a:xfrm>
            <a:off x="5927725" y="5181600"/>
            <a:ext cx="2378075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>
                <a:latin typeface="Calibri" pitchFamily="34" charset="0"/>
              </a:rPr>
              <a:t>Για πρωτεύον ήταν 45 και 7 </a:t>
            </a:r>
            <a:r>
              <a:rPr lang="en-US" sz="1800">
                <a:latin typeface="Calibri" pitchFamily="34" charset="0"/>
              </a:rPr>
              <a:t>blocks </a:t>
            </a:r>
            <a:r>
              <a:rPr lang="el-GR" sz="1800">
                <a:latin typeface="Calibri" pitchFamily="34" charset="0"/>
              </a:rPr>
              <a:t>αντίστοιχα</a:t>
            </a:r>
          </a:p>
        </p:txBody>
      </p:sp>
      <p:sp>
        <p:nvSpPr>
          <p:cNvPr id="22538" name="Rectangle 8"/>
          <p:cNvSpPr>
            <a:spLocks noChangeArrowheads="1"/>
          </p:cNvSpPr>
          <p:nvPr/>
        </p:nvSpPr>
        <p:spPr bwMode="auto">
          <a:xfrm>
            <a:off x="5791200" y="5181600"/>
            <a:ext cx="2741613" cy="695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22539" name="Text Box 9"/>
          <p:cNvSpPr txBox="1">
            <a:spLocks noChangeArrowheads="1"/>
          </p:cNvSpPr>
          <p:nvPr/>
        </p:nvSpPr>
        <p:spPr bwMode="auto">
          <a:xfrm>
            <a:off x="593725" y="1269242"/>
            <a:ext cx="793908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8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Παράδειγμα (υπολογισμός κόστους αναζήτησης)</a:t>
            </a:r>
          </a:p>
        </p:txBody>
      </p:sp>
      <p:sp>
        <p:nvSpPr>
          <p:cNvPr id="22540" name="Text Box 10"/>
          <p:cNvSpPr txBox="1">
            <a:spLocks noChangeArrowheads="1"/>
          </p:cNvSpPr>
          <p:nvPr/>
        </p:nvSpPr>
        <p:spPr bwMode="auto">
          <a:xfrm>
            <a:off x="6948488" y="3284538"/>
            <a:ext cx="1439862" cy="779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>
                <a:latin typeface="Calibri" pitchFamily="34" charset="0"/>
              </a:rPr>
              <a:t>bfr</a:t>
            </a:r>
            <a:r>
              <a:rPr lang="en-US" sz="1800" baseline="-25000">
                <a:latin typeface="Calibri" pitchFamily="34" charset="0"/>
              </a:rPr>
              <a:t>A</a:t>
            </a:r>
            <a:r>
              <a:rPr lang="en-US" sz="1800">
                <a:latin typeface="Calibri" pitchFamily="34" charset="0"/>
              </a:rPr>
              <a:t> = 10</a:t>
            </a:r>
          </a:p>
          <a:p>
            <a:pPr>
              <a:spcBef>
                <a:spcPct val="50000"/>
              </a:spcBef>
            </a:pPr>
            <a:r>
              <a:rPr lang="en-US" sz="1800">
                <a:latin typeface="Calibri" pitchFamily="34" charset="0"/>
              </a:rPr>
              <a:t>bfr</a:t>
            </a:r>
            <a:r>
              <a:rPr lang="en-US" sz="1800" baseline="-25000">
                <a:latin typeface="Calibri" pitchFamily="34" charset="0"/>
              </a:rPr>
              <a:t>E</a:t>
            </a:r>
            <a:r>
              <a:rPr lang="en-US" sz="1800">
                <a:latin typeface="Calibri" pitchFamily="34" charset="0"/>
              </a:rPr>
              <a:t> = 68</a:t>
            </a:r>
            <a:endParaRPr lang="el-GR" sz="1800">
              <a:latin typeface="Calibri" pitchFamily="34" charset="0"/>
            </a:endParaRPr>
          </a:p>
        </p:txBody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448469" y="126242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Δευτερεύον Ευρετήριο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30554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7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16384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smtClean="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1975293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61FB847-CF9D-4662-90C8-08817EB0BC30}" type="slidenum">
              <a:rPr lang="el-GR" altLang="en-US" smtClean="0"/>
              <a:pPr/>
              <a:t>23</a:t>
            </a:fld>
            <a:endParaRPr lang="el-GR" altLang="en-US" smtClean="0"/>
          </a:p>
        </p:txBody>
      </p:sp>
      <p:sp>
        <p:nvSpPr>
          <p:cNvPr id="23557" name="Text Box 3"/>
          <p:cNvSpPr txBox="1">
            <a:spLocks noChangeArrowheads="1"/>
          </p:cNvSpPr>
          <p:nvPr/>
        </p:nvSpPr>
        <p:spPr bwMode="auto">
          <a:xfrm>
            <a:off x="381000" y="1905000"/>
            <a:ext cx="830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400" u="sng" dirty="0">
                <a:latin typeface="Calibri" pitchFamily="34" charset="0"/>
              </a:rPr>
              <a:t>Περίπτωση 2</a:t>
            </a:r>
            <a:r>
              <a:rPr lang="el-GR" sz="2400" dirty="0">
                <a:latin typeface="Calibri" pitchFamily="34" charset="0"/>
              </a:rPr>
              <a:t>: Το πεδίο </a:t>
            </a:r>
            <a:r>
              <a:rPr lang="el-GR" sz="2400" dirty="0" err="1">
                <a:latin typeface="Calibri" pitchFamily="34" charset="0"/>
              </a:rPr>
              <a:t>ευρετηριοποίησης</a:t>
            </a:r>
            <a:r>
              <a:rPr lang="el-GR" sz="2400" dirty="0">
                <a:latin typeface="Calibri" pitchFamily="34" charset="0"/>
              </a:rPr>
              <a:t> </a:t>
            </a:r>
            <a:r>
              <a:rPr lang="el-GR" sz="24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δεν είναι κλειδί</a:t>
            </a:r>
          </a:p>
        </p:txBody>
      </p:sp>
      <p:sp>
        <p:nvSpPr>
          <p:cNvPr id="23558" name="Text Box 4"/>
          <p:cNvSpPr txBox="1">
            <a:spLocks noChangeArrowheads="1"/>
          </p:cNvSpPr>
          <p:nvPr/>
        </p:nvSpPr>
        <p:spPr bwMode="auto">
          <a:xfrm>
            <a:off x="304800" y="2895600"/>
            <a:ext cx="7543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>
                <a:latin typeface="Calibri" pitchFamily="34" charset="0"/>
              </a:rPr>
              <a:t> 1. Πυκνό ευρετήριο: μία καταχώρηση για κάθε εγγραφή</a:t>
            </a:r>
          </a:p>
        </p:txBody>
      </p:sp>
      <p:sp>
        <p:nvSpPr>
          <p:cNvPr id="23559" name="Text Box 5"/>
          <p:cNvSpPr txBox="1">
            <a:spLocks noChangeArrowheads="1"/>
          </p:cNvSpPr>
          <p:nvPr/>
        </p:nvSpPr>
        <p:spPr bwMode="auto">
          <a:xfrm>
            <a:off x="381000" y="3644900"/>
            <a:ext cx="851217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>
                <a:latin typeface="Calibri" pitchFamily="34" charset="0"/>
              </a:rPr>
              <a:t>2. Μεταβλητού μήκους εγγραφές με ένα επαναλαμβανόμενο πεδίο για το δείκτη</a:t>
            </a:r>
          </a:p>
        </p:txBody>
      </p:sp>
      <p:sp>
        <p:nvSpPr>
          <p:cNvPr id="23560" name="Text Box 6"/>
          <p:cNvSpPr txBox="1">
            <a:spLocks noChangeArrowheads="1"/>
          </p:cNvSpPr>
          <p:nvPr/>
        </p:nvSpPr>
        <p:spPr bwMode="auto">
          <a:xfrm>
            <a:off x="381000" y="4648200"/>
            <a:ext cx="84582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3. Μία εγγραφή ευρετηρίου για κάθε τιμή του πεδίου </a:t>
            </a:r>
            <a:r>
              <a:rPr lang="el-GR" sz="2000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ευρετηριοποίησης</a:t>
            </a:r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 + ένα ενδιάμεσο επίπεδο για την διαχείριση των πολλαπλών δεικτών</a:t>
            </a:r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Δευτερεύον Ευρετήριο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30554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16384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smtClean="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2645824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7D0D652-81A7-4FE9-A08D-5B455A7489E8}" type="slidenum">
              <a:rPr lang="el-GR" altLang="en-US" smtClean="0"/>
              <a:pPr/>
              <a:t>24</a:t>
            </a:fld>
            <a:endParaRPr lang="el-GR" altLang="en-US" smtClean="0"/>
          </a:p>
        </p:txBody>
      </p:sp>
      <p:sp>
        <p:nvSpPr>
          <p:cNvPr id="24581" name="Text Box 3"/>
          <p:cNvSpPr txBox="1">
            <a:spLocks noChangeArrowheads="1"/>
          </p:cNvSpPr>
          <p:nvPr/>
        </p:nvSpPr>
        <p:spPr bwMode="auto">
          <a:xfrm>
            <a:off x="400050" y="1426163"/>
            <a:ext cx="83058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l-GR" sz="280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Παράδειγμα (υπολογισμός μεγέθους ευρετηρίου)</a:t>
            </a:r>
          </a:p>
        </p:txBody>
      </p:sp>
      <p:sp>
        <p:nvSpPr>
          <p:cNvPr id="24582" name="Text Box 4"/>
          <p:cNvSpPr txBox="1">
            <a:spLocks noChangeArrowheads="1"/>
          </p:cNvSpPr>
          <p:nvPr/>
        </p:nvSpPr>
        <p:spPr bwMode="auto">
          <a:xfrm>
            <a:off x="466725" y="2333625"/>
            <a:ext cx="8229600" cy="203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1800" dirty="0">
                <a:latin typeface="Calibri" pitchFamily="34" charset="0"/>
              </a:rPr>
              <a:t>Έστω μη διατεταγμένο αρχείο (αρχείο σωρού) με </a:t>
            </a:r>
            <a:r>
              <a:rPr lang="en-US" sz="1800" dirty="0" err="1">
                <a:latin typeface="Calibri" pitchFamily="34" charset="0"/>
              </a:rPr>
              <a:t>r</a:t>
            </a:r>
            <a:r>
              <a:rPr lang="en-US" sz="1800" baseline="-25000" dirty="0" err="1">
                <a:latin typeface="Calibri" pitchFamily="34" charset="0"/>
              </a:rPr>
              <a:t>A</a:t>
            </a:r>
            <a:r>
              <a:rPr lang="en-US" sz="1800" b="1" dirty="0">
                <a:latin typeface="Calibri" pitchFamily="34" charset="0"/>
              </a:rPr>
              <a:t> </a:t>
            </a:r>
            <a:r>
              <a:rPr lang="en-US" sz="1800" dirty="0">
                <a:latin typeface="Calibri" pitchFamily="34" charset="0"/>
              </a:rPr>
              <a:t>= 30.000 </a:t>
            </a:r>
            <a:r>
              <a:rPr lang="el-GR" sz="1800" dirty="0">
                <a:latin typeface="Calibri" pitchFamily="34" charset="0"/>
              </a:rPr>
              <a:t>εγγραφές, μέγεθος </a:t>
            </a:r>
            <a:r>
              <a:rPr lang="en-US" sz="1800" dirty="0">
                <a:latin typeface="Calibri" pitchFamily="34" charset="0"/>
              </a:rPr>
              <a:t>block B = 1024 bytes, </a:t>
            </a:r>
            <a:r>
              <a:rPr lang="el-GR" sz="1800" dirty="0">
                <a:latin typeface="Calibri" pitchFamily="34" charset="0"/>
              </a:rPr>
              <a:t>σταθερού μεγέθους εγγραφές μεγέθους </a:t>
            </a:r>
            <a:r>
              <a:rPr lang="en-US" sz="1800" dirty="0">
                <a:latin typeface="Calibri" pitchFamily="34" charset="0"/>
              </a:rPr>
              <a:t>R</a:t>
            </a:r>
            <a:r>
              <a:rPr lang="en-US" sz="1800" baseline="-25000" dirty="0">
                <a:latin typeface="Calibri" pitchFamily="34" charset="0"/>
              </a:rPr>
              <a:t>A</a:t>
            </a:r>
            <a:r>
              <a:rPr lang="en-US" sz="1800" dirty="0">
                <a:latin typeface="Calibri" pitchFamily="34" charset="0"/>
              </a:rPr>
              <a:t> = 100 bytes, </a:t>
            </a:r>
            <a:r>
              <a:rPr lang="el-GR" sz="1800" dirty="0">
                <a:latin typeface="Calibri" pitchFamily="34" charset="0"/>
              </a:rPr>
              <a:t>μη εκτεινόμενη καταχώρηση, όπου το πεδίο </a:t>
            </a:r>
            <a:r>
              <a:rPr lang="el-GR" sz="1800" dirty="0" err="1">
                <a:latin typeface="Calibri" pitchFamily="34" charset="0"/>
              </a:rPr>
              <a:t>ευρετηριοποίησης</a:t>
            </a:r>
            <a:r>
              <a:rPr lang="el-GR" sz="1800" dirty="0">
                <a:latin typeface="Calibri" pitchFamily="34" charset="0"/>
              </a:rPr>
              <a:t> (δηλαδή, το πεδίο στο οποίο θα κατασκευάσουμε το ευρετήριο) έχει μέγεθος V</a:t>
            </a:r>
            <a:r>
              <a:rPr lang="en-US" sz="1800" baseline="-25000" dirty="0">
                <a:latin typeface="Calibri" pitchFamily="34" charset="0"/>
              </a:rPr>
              <a:t>A</a:t>
            </a:r>
            <a:r>
              <a:rPr lang="el-GR" sz="1800" dirty="0">
                <a:latin typeface="Calibri" pitchFamily="34" charset="0"/>
              </a:rPr>
              <a:t> = 9 </a:t>
            </a:r>
            <a:r>
              <a:rPr lang="el-GR" sz="1800" dirty="0" err="1">
                <a:latin typeface="Calibri" pitchFamily="34" charset="0"/>
              </a:rPr>
              <a:t>bytes</a:t>
            </a:r>
            <a:r>
              <a:rPr lang="el-GR" sz="1800" dirty="0">
                <a:latin typeface="Calibri" pitchFamily="34" charset="0"/>
              </a:rPr>
              <a:t>. Υπάρχουν </a:t>
            </a:r>
            <a:r>
              <a:rPr lang="el-GR" sz="1800" u="sng" dirty="0">
                <a:latin typeface="Calibri" pitchFamily="34" charset="0"/>
              </a:rPr>
              <a:t>1000</a:t>
            </a:r>
            <a:r>
              <a:rPr lang="el-GR" sz="1800" dirty="0">
                <a:latin typeface="Calibri" pitchFamily="34" charset="0"/>
              </a:rPr>
              <a:t> διαφορετικές τιμές και οι εγγραφές είναι ομοιόμορφα κατανεμημένες ως προς τις τιμές αυτές. Κατασκευάζουμε ευρετήριο συστάδων</a:t>
            </a:r>
            <a:r>
              <a:rPr lang="en-US" sz="1800" dirty="0">
                <a:latin typeface="Calibri" pitchFamily="34" charset="0"/>
              </a:rPr>
              <a:t> </a:t>
            </a:r>
            <a:r>
              <a:rPr lang="el-GR" sz="1800" dirty="0">
                <a:latin typeface="Calibri" pitchFamily="34" charset="0"/>
              </a:rPr>
              <a:t>χρησιμοποιώντας την επιλογή (3), μέγεθος δείκτη </a:t>
            </a:r>
            <a:r>
              <a:rPr lang="en-US" sz="1800" dirty="0">
                <a:latin typeface="Calibri" pitchFamily="34" charset="0"/>
              </a:rPr>
              <a:t>block P = 6 bytes</a:t>
            </a:r>
            <a:endParaRPr lang="el-GR" sz="1800" dirty="0">
              <a:latin typeface="Calibri" pitchFamily="34" charset="0"/>
            </a:endParaRPr>
          </a:p>
        </p:txBody>
      </p:sp>
      <p:sp>
        <p:nvSpPr>
          <p:cNvPr id="24583" name="Text Box 5"/>
          <p:cNvSpPr txBox="1">
            <a:spLocks noChangeArrowheads="1"/>
          </p:cNvSpPr>
          <p:nvPr/>
        </p:nvSpPr>
        <p:spPr bwMode="auto">
          <a:xfrm>
            <a:off x="755650" y="4724400"/>
            <a:ext cx="7488238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</a:rPr>
              <a:t>Ευρετήριο </a:t>
            </a:r>
            <a:r>
              <a:rPr lang="en-US" dirty="0" err="1">
                <a:latin typeface="Calibri" pitchFamily="34" charset="0"/>
              </a:rPr>
              <a:t>bfr</a:t>
            </a:r>
            <a:r>
              <a:rPr lang="en-US" dirty="0">
                <a:latin typeface="Calibri" pitchFamily="34" charset="0"/>
              </a:rPr>
              <a:t> </a:t>
            </a:r>
            <a:r>
              <a:rPr lang="el-GR" baseline="-25000" dirty="0">
                <a:latin typeface="Calibri" pitchFamily="34" charset="0"/>
              </a:rPr>
              <a:t>Ε</a:t>
            </a:r>
            <a:r>
              <a:rPr lang="el-GR" dirty="0">
                <a:latin typeface="Calibri" pitchFamily="34" charset="0"/>
              </a:rPr>
              <a:t> = 68</a:t>
            </a:r>
            <a:r>
              <a:rPr lang="en-US" dirty="0">
                <a:latin typeface="Calibri" pitchFamily="34" charset="0"/>
              </a:rPr>
              <a:t>      </a:t>
            </a:r>
            <a:r>
              <a:rPr lang="en-US" dirty="0" err="1">
                <a:latin typeface="Calibri" pitchFamily="34" charset="0"/>
              </a:rPr>
              <a:t>b</a:t>
            </a:r>
            <a:r>
              <a:rPr lang="en-US" baseline="-25000" dirty="0" err="1">
                <a:latin typeface="Calibri" pitchFamily="34" charset="0"/>
              </a:rPr>
              <a:t>E</a:t>
            </a:r>
            <a:r>
              <a:rPr lang="en-US" dirty="0">
                <a:latin typeface="Calibri" pitchFamily="34" charset="0"/>
              </a:rPr>
              <a:t> = </a:t>
            </a:r>
            <a:r>
              <a:rPr lang="el-GR" dirty="0">
                <a:latin typeface="Calibri" pitchFamily="34" charset="0"/>
              </a:rPr>
              <a:t>15</a:t>
            </a:r>
          </a:p>
          <a:p>
            <a:pPr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</a:rPr>
              <a:t>Ενδιάμεσο επίπεδο</a:t>
            </a:r>
            <a:r>
              <a:rPr lang="en-US" dirty="0">
                <a:latin typeface="Calibri" pitchFamily="34" charset="0"/>
              </a:rPr>
              <a:t> </a:t>
            </a:r>
            <a:r>
              <a:rPr lang="el-GR" dirty="0">
                <a:latin typeface="Calibri" pitchFamily="34" charset="0"/>
              </a:rPr>
              <a:t>-- </a:t>
            </a:r>
            <a:r>
              <a:rPr lang="el-GR" i="1" dirty="0">
                <a:latin typeface="Calibri" pitchFamily="34" charset="0"/>
              </a:rPr>
              <a:t>Ποια είναι η οργάνωση του;</a:t>
            </a:r>
            <a:endParaRPr lang="en-US" i="1" dirty="0">
              <a:latin typeface="Calibri" pitchFamily="34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n-US" dirty="0" err="1">
                <a:latin typeface="Calibri" pitchFamily="34" charset="0"/>
              </a:rPr>
              <a:t>bfr</a:t>
            </a:r>
            <a:r>
              <a:rPr lang="en-US" dirty="0">
                <a:latin typeface="Calibri" pitchFamily="34" charset="0"/>
              </a:rPr>
              <a:t> </a:t>
            </a:r>
            <a:r>
              <a:rPr lang="el-GR" baseline="-25000" dirty="0">
                <a:latin typeface="Calibri" pitchFamily="34" charset="0"/>
              </a:rPr>
              <a:t>Ε</a:t>
            </a:r>
            <a:r>
              <a:rPr lang="en-US" baseline="-25000" dirty="0">
                <a:latin typeface="Calibri" pitchFamily="34" charset="0"/>
              </a:rPr>
              <a:t>E</a:t>
            </a:r>
            <a:r>
              <a:rPr lang="el-GR" dirty="0">
                <a:latin typeface="Calibri" pitchFamily="34" charset="0"/>
              </a:rPr>
              <a:t> = 170</a:t>
            </a:r>
            <a:r>
              <a:rPr lang="en-US" dirty="0">
                <a:latin typeface="Calibri" pitchFamily="34" charset="0"/>
              </a:rPr>
              <a:t>      </a:t>
            </a:r>
            <a:r>
              <a:rPr lang="el-GR" dirty="0">
                <a:latin typeface="Calibri" pitchFamily="34" charset="0"/>
              </a:rPr>
              <a:t> </a:t>
            </a:r>
            <a:r>
              <a:rPr lang="en-US" dirty="0" err="1">
                <a:latin typeface="Calibri" pitchFamily="34" charset="0"/>
              </a:rPr>
              <a:t>b</a:t>
            </a:r>
            <a:r>
              <a:rPr lang="en-US" baseline="-25000" dirty="0" err="1">
                <a:latin typeface="Calibri" pitchFamily="34" charset="0"/>
              </a:rPr>
              <a:t>EE</a:t>
            </a:r>
            <a:r>
              <a:rPr lang="en-US" dirty="0">
                <a:latin typeface="Calibri" pitchFamily="34" charset="0"/>
              </a:rPr>
              <a:t> = 177 blocks</a:t>
            </a:r>
            <a:endParaRPr lang="el-GR" dirty="0">
              <a:latin typeface="Calibri" pitchFamily="34" charset="0"/>
            </a:endParaRPr>
          </a:p>
        </p:txBody>
      </p:sp>
      <p:sp>
        <p:nvSpPr>
          <p:cNvPr id="24584" name="Text Box 6"/>
          <p:cNvSpPr txBox="1">
            <a:spLocks noChangeArrowheads="1"/>
          </p:cNvSpPr>
          <p:nvPr/>
        </p:nvSpPr>
        <p:spPr bwMode="auto">
          <a:xfrm>
            <a:off x="5724525" y="4724400"/>
            <a:ext cx="280828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800">
                <a:latin typeface="Calibri" pitchFamily="34" charset="0"/>
              </a:rPr>
              <a:t>κόστος αναζήτησης</a:t>
            </a:r>
            <a:r>
              <a:rPr lang="en-US" sz="1800">
                <a:latin typeface="Calibri" pitchFamily="34" charset="0"/>
              </a:rPr>
              <a:t>;</a:t>
            </a:r>
            <a:endParaRPr lang="el-GR" sz="1800">
              <a:latin typeface="Calibri" pitchFamily="34" charset="0"/>
            </a:endParaRPr>
          </a:p>
        </p:txBody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Δευτερεύον Ευρετήριο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30554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16384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smtClean="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1193481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1A00501-0385-4F0C-91A2-DCE9DC989F0E}" type="slidenum">
              <a:rPr lang="el-GR" altLang="en-US" smtClean="0"/>
              <a:pPr/>
              <a:t>25</a:t>
            </a:fld>
            <a:endParaRPr lang="el-GR" altLang="en-US" smtClean="0"/>
          </a:p>
        </p:txBody>
      </p:sp>
      <p:sp>
        <p:nvSpPr>
          <p:cNvPr id="25605" name="Text Box 3"/>
          <p:cNvSpPr txBox="1">
            <a:spLocks noChangeArrowheads="1"/>
          </p:cNvSpPr>
          <p:nvPr/>
        </p:nvSpPr>
        <p:spPr bwMode="auto">
          <a:xfrm>
            <a:off x="468313" y="1700213"/>
            <a:ext cx="82296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8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Αναζήτηση</a:t>
            </a:r>
          </a:p>
        </p:txBody>
      </p:sp>
      <p:sp>
        <p:nvSpPr>
          <p:cNvPr id="25606" name="Text Box 4"/>
          <p:cNvSpPr txBox="1">
            <a:spLocks noChangeArrowheads="1"/>
          </p:cNvSpPr>
          <p:nvPr/>
        </p:nvSpPr>
        <p:spPr bwMode="auto">
          <a:xfrm>
            <a:off x="755650" y="2420938"/>
            <a:ext cx="8001000" cy="161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</a:rPr>
              <a:t>Δυαδική αναζήτηση στο δευτερεύον ευρετήριο 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</a:rPr>
              <a:t>Ανάγνωση του </a:t>
            </a:r>
            <a:r>
              <a:rPr lang="en-US" dirty="0">
                <a:latin typeface="Calibri" pitchFamily="34" charset="0"/>
              </a:rPr>
              <a:t>block (ή </a:t>
            </a:r>
            <a:r>
              <a:rPr lang="en-US" dirty="0" err="1">
                <a:latin typeface="Calibri" pitchFamily="34" charset="0"/>
              </a:rPr>
              <a:t>των</a:t>
            </a:r>
            <a:r>
              <a:rPr lang="en-US" dirty="0">
                <a:latin typeface="Calibri" pitchFamily="34" charset="0"/>
              </a:rPr>
              <a:t> blocks) </a:t>
            </a:r>
            <a:r>
              <a:rPr lang="el-GR" dirty="0">
                <a:latin typeface="Calibri" pitchFamily="34" charset="0"/>
              </a:rPr>
              <a:t>από το ενδιάμεσο επίπεδο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</a:rPr>
              <a:t>Ανάγνωση των </a:t>
            </a:r>
            <a:r>
              <a:rPr lang="en-US" dirty="0">
                <a:latin typeface="Calibri" pitchFamily="34" charset="0"/>
              </a:rPr>
              <a:t>blocks </a:t>
            </a:r>
            <a:r>
              <a:rPr lang="el-GR" dirty="0">
                <a:latin typeface="Calibri" pitchFamily="34" charset="0"/>
              </a:rPr>
              <a:t>(συνήθως τόσα όσες οι εγγραφές που ταιριάζουν) από το αρχείο δεδομένων</a:t>
            </a:r>
          </a:p>
        </p:txBody>
      </p:sp>
      <p:sp>
        <p:nvSpPr>
          <p:cNvPr id="25607" name="Text Box 5"/>
          <p:cNvSpPr txBox="1">
            <a:spLocks noChangeArrowheads="1"/>
          </p:cNvSpPr>
          <p:nvPr/>
        </p:nvSpPr>
        <p:spPr bwMode="auto">
          <a:xfrm>
            <a:off x="395288" y="4543781"/>
            <a:ext cx="82296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8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Εισαγωγή</a:t>
            </a:r>
          </a:p>
        </p:txBody>
      </p:sp>
      <p:sp>
        <p:nvSpPr>
          <p:cNvPr id="25608" name="Text Box 6"/>
          <p:cNvSpPr txBox="1">
            <a:spLocks noChangeArrowheads="1"/>
          </p:cNvSpPr>
          <p:nvPr/>
        </p:nvSpPr>
        <p:spPr bwMode="auto">
          <a:xfrm>
            <a:off x="928688" y="5186363"/>
            <a:ext cx="7162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>
                <a:latin typeface="Calibri" pitchFamily="34" charset="0"/>
              </a:rPr>
              <a:t>Απλή αν δεν αφορά εισαγωγή νέας τιμής στο ευρετήριο</a:t>
            </a:r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Δευτερεύον Ευρετήριο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30554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16384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smtClean="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4173954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7E0CF92-264C-4AD8-8310-28328DA9D5EF}" type="slidenum">
              <a:rPr lang="el-GR" altLang="en-US" smtClean="0"/>
              <a:pPr/>
              <a:t>26</a:t>
            </a:fld>
            <a:endParaRPr lang="el-GR" altLang="en-US" smtClean="0"/>
          </a:p>
        </p:txBody>
      </p:sp>
      <p:grpSp>
        <p:nvGrpSpPr>
          <p:cNvPr id="26628" name="Group 25"/>
          <p:cNvGrpSpPr>
            <a:grpSpLocks/>
          </p:cNvGrpSpPr>
          <p:nvPr/>
        </p:nvGrpSpPr>
        <p:grpSpPr bwMode="auto">
          <a:xfrm>
            <a:off x="3851275" y="260350"/>
            <a:ext cx="936625" cy="649288"/>
            <a:chOff x="385" y="935"/>
            <a:chExt cx="590" cy="409"/>
          </a:xfrm>
        </p:grpSpPr>
        <p:sp>
          <p:nvSpPr>
            <p:cNvPr id="26721" name="Rectangle 26"/>
            <p:cNvSpPr>
              <a:spLocks noChangeArrowheads="1"/>
            </p:cNvSpPr>
            <p:nvPr/>
          </p:nvSpPr>
          <p:spPr bwMode="auto">
            <a:xfrm>
              <a:off x="385" y="935"/>
              <a:ext cx="590" cy="409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26722" name="Line 27"/>
            <p:cNvSpPr>
              <a:spLocks noChangeShapeType="1"/>
            </p:cNvSpPr>
            <p:nvPr/>
          </p:nvSpPr>
          <p:spPr bwMode="auto">
            <a:xfrm>
              <a:off x="385" y="1071"/>
              <a:ext cx="59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26723" name="Line 28"/>
            <p:cNvSpPr>
              <a:spLocks noChangeShapeType="1"/>
            </p:cNvSpPr>
            <p:nvPr/>
          </p:nvSpPr>
          <p:spPr bwMode="auto">
            <a:xfrm>
              <a:off x="385" y="1207"/>
              <a:ext cx="59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26724" name="Line 29"/>
            <p:cNvSpPr>
              <a:spLocks noChangeShapeType="1"/>
            </p:cNvSpPr>
            <p:nvPr/>
          </p:nvSpPr>
          <p:spPr bwMode="auto">
            <a:xfrm>
              <a:off x="657" y="935"/>
              <a:ext cx="0" cy="40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</p:grpSp>
      <p:grpSp>
        <p:nvGrpSpPr>
          <p:cNvPr id="26629" name="Group 30"/>
          <p:cNvGrpSpPr>
            <a:grpSpLocks/>
          </p:cNvGrpSpPr>
          <p:nvPr/>
        </p:nvGrpSpPr>
        <p:grpSpPr bwMode="auto">
          <a:xfrm>
            <a:off x="3851275" y="908050"/>
            <a:ext cx="936625" cy="649288"/>
            <a:chOff x="385" y="935"/>
            <a:chExt cx="590" cy="409"/>
          </a:xfrm>
        </p:grpSpPr>
        <p:sp>
          <p:nvSpPr>
            <p:cNvPr id="26717" name="Rectangle 31"/>
            <p:cNvSpPr>
              <a:spLocks noChangeArrowheads="1"/>
            </p:cNvSpPr>
            <p:nvPr/>
          </p:nvSpPr>
          <p:spPr bwMode="auto">
            <a:xfrm>
              <a:off x="385" y="935"/>
              <a:ext cx="590" cy="409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26718" name="Line 32"/>
            <p:cNvSpPr>
              <a:spLocks noChangeShapeType="1"/>
            </p:cNvSpPr>
            <p:nvPr/>
          </p:nvSpPr>
          <p:spPr bwMode="auto">
            <a:xfrm>
              <a:off x="385" y="1071"/>
              <a:ext cx="59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26719" name="Line 33"/>
            <p:cNvSpPr>
              <a:spLocks noChangeShapeType="1"/>
            </p:cNvSpPr>
            <p:nvPr/>
          </p:nvSpPr>
          <p:spPr bwMode="auto">
            <a:xfrm>
              <a:off x="385" y="1207"/>
              <a:ext cx="59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26720" name="Line 34"/>
            <p:cNvSpPr>
              <a:spLocks noChangeShapeType="1"/>
            </p:cNvSpPr>
            <p:nvPr/>
          </p:nvSpPr>
          <p:spPr bwMode="auto">
            <a:xfrm>
              <a:off x="657" y="935"/>
              <a:ext cx="0" cy="40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</p:grpSp>
      <p:grpSp>
        <p:nvGrpSpPr>
          <p:cNvPr id="26630" name="Group 35"/>
          <p:cNvGrpSpPr>
            <a:grpSpLocks/>
          </p:cNvGrpSpPr>
          <p:nvPr/>
        </p:nvGrpSpPr>
        <p:grpSpPr bwMode="auto">
          <a:xfrm>
            <a:off x="3851275" y="1555750"/>
            <a:ext cx="936625" cy="649288"/>
            <a:chOff x="385" y="935"/>
            <a:chExt cx="590" cy="409"/>
          </a:xfrm>
        </p:grpSpPr>
        <p:sp>
          <p:nvSpPr>
            <p:cNvPr id="26713" name="Rectangle 36"/>
            <p:cNvSpPr>
              <a:spLocks noChangeArrowheads="1"/>
            </p:cNvSpPr>
            <p:nvPr/>
          </p:nvSpPr>
          <p:spPr bwMode="auto">
            <a:xfrm>
              <a:off x="385" y="935"/>
              <a:ext cx="590" cy="409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26714" name="Line 37"/>
            <p:cNvSpPr>
              <a:spLocks noChangeShapeType="1"/>
            </p:cNvSpPr>
            <p:nvPr/>
          </p:nvSpPr>
          <p:spPr bwMode="auto">
            <a:xfrm>
              <a:off x="385" y="1071"/>
              <a:ext cx="59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26715" name="Line 38"/>
            <p:cNvSpPr>
              <a:spLocks noChangeShapeType="1"/>
            </p:cNvSpPr>
            <p:nvPr/>
          </p:nvSpPr>
          <p:spPr bwMode="auto">
            <a:xfrm>
              <a:off x="385" y="1207"/>
              <a:ext cx="59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26716" name="Line 39"/>
            <p:cNvSpPr>
              <a:spLocks noChangeShapeType="1"/>
            </p:cNvSpPr>
            <p:nvPr/>
          </p:nvSpPr>
          <p:spPr bwMode="auto">
            <a:xfrm>
              <a:off x="657" y="935"/>
              <a:ext cx="0" cy="40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</p:grpSp>
      <p:sp>
        <p:nvSpPr>
          <p:cNvPr id="26631" name="Line 41"/>
          <p:cNvSpPr>
            <a:spLocks noChangeShapeType="1"/>
          </p:cNvSpPr>
          <p:nvPr/>
        </p:nvSpPr>
        <p:spPr bwMode="auto">
          <a:xfrm>
            <a:off x="3635375" y="1555750"/>
            <a:ext cx="1296988" cy="0"/>
          </a:xfrm>
          <a:prstGeom prst="line">
            <a:avLst/>
          </a:prstGeom>
          <a:noFill/>
          <a:ln w="28575">
            <a:solidFill>
              <a:srgbClr val="CC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grpSp>
        <p:nvGrpSpPr>
          <p:cNvPr id="26632" name="Group 42"/>
          <p:cNvGrpSpPr>
            <a:grpSpLocks/>
          </p:cNvGrpSpPr>
          <p:nvPr/>
        </p:nvGrpSpPr>
        <p:grpSpPr bwMode="auto">
          <a:xfrm>
            <a:off x="3635375" y="2205038"/>
            <a:ext cx="1296988" cy="1944687"/>
            <a:chOff x="1247" y="981"/>
            <a:chExt cx="817" cy="1225"/>
          </a:xfrm>
        </p:grpSpPr>
        <p:grpSp>
          <p:nvGrpSpPr>
            <p:cNvPr id="26697" name="Group 43"/>
            <p:cNvGrpSpPr>
              <a:grpSpLocks/>
            </p:cNvGrpSpPr>
            <p:nvPr/>
          </p:nvGrpSpPr>
          <p:grpSpPr bwMode="auto">
            <a:xfrm>
              <a:off x="1383" y="981"/>
              <a:ext cx="590" cy="409"/>
              <a:chOff x="385" y="935"/>
              <a:chExt cx="590" cy="409"/>
            </a:xfrm>
          </p:grpSpPr>
          <p:sp>
            <p:nvSpPr>
              <p:cNvPr id="26709" name="Rectangle 44"/>
              <p:cNvSpPr>
                <a:spLocks noChangeArrowheads="1"/>
              </p:cNvSpPr>
              <p:nvPr/>
            </p:nvSpPr>
            <p:spPr bwMode="auto">
              <a:xfrm>
                <a:off x="385" y="935"/>
                <a:ext cx="590" cy="409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26710" name="Line 45"/>
              <p:cNvSpPr>
                <a:spLocks noChangeShapeType="1"/>
              </p:cNvSpPr>
              <p:nvPr/>
            </p:nvSpPr>
            <p:spPr bwMode="auto">
              <a:xfrm>
                <a:off x="385" y="1071"/>
                <a:ext cx="59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26711" name="Line 46"/>
              <p:cNvSpPr>
                <a:spLocks noChangeShapeType="1"/>
              </p:cNvSpPr>
              <p:nvPr/>
            </p:nvSpPr>
            <p:spPr bwMode="auto">
              <a:xfrm>
                <a:off x="385" y="1207"/>
                <a:ext cx="59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26712" name="Line 47"/>
              <p:cNvSpPr>
                <a:spLocks noChangeShapeType="1"/>
              </p:cNvSpPr>
              <p:nvPr/>
            </p:nvSpPr>
            <p:spPr bwMode="auto">
              <a:xfrm>
                <a:off x="657" y="935"/>
                <a:ext cx="0" cy="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</p:grpSp>
        <p:grpSp>
          <p:nvGrpSpPr>
            <p:cNvPr id="26698" name="Group 48"/>
            <p:cNvGrpSpPr>
              <a:grpSpLocks/>
            </p:cNvGrpSpPr>
            <p:nvPr/>
          </p:nvGrpSpPr>
          <p:grpSpPr bwMode="auto">
            <a:xfrm>
              <a:off x="1383" y="1389"/>
              <a:ext cx="590" cy="409"/>
              <a:chOff x="385" y="935"/>
              <a:chExt cx="590" cy="409"/>
            </a:xfrm>
          </p:grpSpPr>
          <p:sp>
            <p:nvSpPr>
              <p:cNvPr id="26705" name="Rectangle 49"/>
              <p:cNvSpPr>
                <a:spLocks noChangeArrowheads="1"/>
              </p:cNvSpPr>
              <p:nvPr/>
            </p:nvSpPr>
            <p:spPr bwMode="auto">
              <a:xfrm>
                <a:off x="385" y="935"/>
                <a:ext cx="590" cy="409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26706" name="Line 50"/>
              <p:cNvSpPr>
                <a:spLocks noChangeShapeType="1"/>
              </p:cNvSpPr>
              <p:nvPr/>
            </p:nvSpPr>
            <p:spPr bwMode="auto">
              <a:xfrm>
                <a:off x="385" y="1071"/>
                <a:ext cx="59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26707" name="Line 51"/>
              <p:cNvSpPr>
                <a:spLocks noChangeShapeType="1"/>
              </p:cNvSpPr>
              <p:nvPr/>
            </p:nvSpPr>
            <p:spPr bwMode="auto">
              <a:xfrm>
                <a:off x="385" y="1207"/>
                <a:ext cx="59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26708" name="Line 52"/>
              <p:cNvSpPr>
                <a:spLocks noChangeShapeType="1"/>
              </p:cNvSpPr>
              <p:nvPr/>
            </p:nvSpPr>
            <p:spPr bwMode="auto">
              <a:xfrm>
                <a:off x="657" y="935"/>
                <a:ext cx="0" cy="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</p:grpSp>
        <p:grpSp>
          <p:nvGrpSpPr>
            <p:cNvPr id="26699" name="Group 53"/>
            <p:cNvGrpSpPr>
              <a:grpSpLocks/>
            </p:cNvGrpSpPr>
            <p:nvPr/>
          </p:nvGrpSpPr>
          <p:grpSpPr bwMode="auto">
            <a:xfrm>
              <a:off x="1383" y="1797"/>
              <a:ext cx="590" cy="409"/>
              <a:chOff x="385" y="935"/>
              <a:chExt cx="590" cy="409"/>
            </a:xfrm>
          </p:grpSpPr>
          <p:sp>
            <p:nvSpPr>
              <p:cNvPr id="26701" name="Rectangle 54"/>
              <p:cNvSpPr>
                <a:spLocks noChangeArrowheads="1"/>
              </p:cNvSpPr>
              <p:nvPr/>
            </p:nvSpPr>
            <p:spPr bwMode="auto">
              <a:xfrm>
                <a:off x="385" y="935"/>
                <a:ext cx="590" cy="409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26702" name="Line 55"/>
              <p:cNvSpPr>
                <a:spLocks noChangeShapeType="1"/>
              </p:cNvSpPr>
              <p:nvPr/>
            </p:nvSpPr>
            <p:spPr bwMode="auto">
              <a:xfrm>
                <a:off x="385" y="1071"/>
                <a:ext cx="59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26703" name="Line 56"/>
              <p:cNvSpPr>
                <a:spLocks noChangeShapeType="1"/>
              </p:cNvSpPr>
              <p:nvPr/>
            </p:nvSpPr>
            <p:spPr bwMode="auto">
              <a:xfrm>
                <a:off x="385" y="1207"/>
                <a:ext cx="59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26704" name="Line 57"/>
              <p:cNvSpPr>
                <a:spLocks noChangeShapeType="1"/>
              </p:cNvSpPr>
              <p:nvPr/>
            </p:nvSpPr>
            <p:spPr bwMode="auto">
              <a:xfrm>
                <a:off x="657" y="935"/>
                <a:ext cx="0" cy="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</p:grpSp>
        <p:sp>
          <p:nvSpPr>
            <p:cNvPr id="26700" name="Line 58"/>
            <p:cNvSpPr>
              <a:spLocks noChangeShapeType="1"/>
            </p:cNvSpPr>
            <p:nvPr/>
          </p:nvSpPr>
          <p:spPr bwMode="auto">
            <a:xfrm>
              <a:off x="1247" y="1389"/>
              <a:ext cx="817" cy="0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</p:grpSp>
      <p:grpSp>
        <p:nvGrpSpPr>
          <p:cNvPr id="26633" name="Group 60"/>
          <p:cNvGrpSpPr>
            <a:grpSpLocks/>
          </p:cNvGrpSpPr>
          <p:nvPr/>
        </p:nvGrpSpPr>
        <p:grpSpPr bwMode="auto">
          <a:xfrm>
            <a:off x="3635375" y="4149725"/>
            <a:ext cx="1296988" cy="1944688"/>
            <a:chOff x="1247" y="981"/>
            <a:chExt cx="817" cy="1225"/>
          </a:xfrm>
        </p:grpSpPr>
        <p:grpSp>
          <p:nvGrpSpPr>
            <p:cNvPr id="26681" name="Group 61"/>
            <p:cNvGrpSpPr>
              <a:grpSpLocks/>
            </p:cNvGrpSpPr>
            <p:nvPr/>
          </p:nvGrpSpPr>
          <p:grpSpPr bwMode="auto">
            <a:xfrm>
              <a:off x="1383" y="981"/>
              <a:ext cx="590" cy="409"/>
              <a:chOff x="385" y="935"/>
              <a:chExt cx="590" cy="409"/>
            </a:xfrm>
          </p:grpSpPr>
          <p:sp>
            <p:nvSpPr>
              <p:cNvPr id="26693" name="Rectangle 62"/>
              <p:cNvSpPr>
                <a:spLocks noChangeArrowheads="1"/>
              </p:cNvSpPr>
              <p:nvPr/>
            </p:nvSpPr>
            <p:spPr bwMode="auto">
              <a:xfrm>
                <a:off x="385" y="935"/>
                <a:ext cx="590" cy="409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26694" name="Line 63"/>
              <p:cNvSpPr>
                <a:spLocks noChangeShapeType="1"/>
              </p:cNvSpPr>
              <p:nvPr/>
            </p:nvSpPr>
            <p:spPr bwMode="auto">
              <a:xfrm>
                <a:off x="385" y="1071"/>
                <a:ext cx="59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26695" name="Line 64"/>
              <p:cNvSpPr>
                <a:spLocks noChangeShapeType="1"/>
              </p:cNvSpPr>
              <p:nvPr/>
            </p:nvSpPr>
            <p:spPr bwMode="auto">
              <a:xfrm>
                <a:off x="385" y="1207"/>
                <a:ext cx="59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26696" name="Line 65"/>
              <p:cNvSpPr>
                <a:spLocks noChangeShapeType="1"/>
              </p:cNvSpPr>
              <p:nvPr/>
            </p:nvSpPr>
            <p:spPr bwMode="auto">
              <a:xfrm>
                <a:off x="657" y="935"/>
                <a:ext cx="0" cy="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</p:grpSp>
        <p:grpSp>
          <p:nvGrpSpPr>
            <p:cNvPr id="26682" name="Group 66"/>
            <p:cNvGrpSpPr>
              <a:grpSpLocks/>
            </p:cNvGrpSpPr>
            <p:nvPr/>
          </p:nvGrpSpPr>
          <p:grpSpPr bwMode="auto">
            <a:xfrm>
              <a:off x="1383" y="1389"/>
              <a:ext cx="590" cy="409"/>
              <a:chOff x="385" y="935"/>
              <a:chExt cx="590" cy="409"/>
            </a:xfrm>
          </p:grpSpPr>
          <p:sp>
            <p:nvSpPr>
              <p:cNvPr id="26689" name="Rectangle 67"/>
              <p:cNvSpPr>
                <a:spLocks noChangeArrowheads="1"/>
              </p:cNvSpPr>
              <p:nvPr/>
            </p:nvSpPr>
            <p:spPr bwMode="auto">
              <a:xfrm>
                <a:off x="385" y="935"/>
                <a:ext cx="590" cy="409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26690" name="Line 68"/>
              <p:cNvSpPr>
                <a:spLocks noChangeShapeType="1"/>
              </p:cNvSpPr>
              <p:nvPr/>
            </p:nvSpPr>
            <p:spPr bwMode="auto">
              <a:xfrm>
                <a:off x="385" y="1071"/>
                <a:ext cx="59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26691" name="Line 69"/>
              <p:cNvSpPr>
                <a:spLocks noChangeShapeType="1"/>
              </p:cNvSpPr>
              <p:nvPr/>
            </p:nvSpPr>
            <p:spPr bwMode="auto">
              <a:xfrm>
                <a:off x="385" y="1207"/>
                <a:ext cx="59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26692" name="Line 70"/>
              <p:cNvSpPr>
                <a:spLocks noChangeShapeType="1"/>
              </p:cNvSpPr>
              <p:nvPr/>
            </p:nvSpPr>
            <p:spPr bwMode="auto">
              <a:xfrm>
                <a:off x="657" y="935"/>
                <a:ext cx="0" cy="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</p:grpSp>
        <p:grpSp>
          <p:nvGrpSpPr>
            <p:cNvPr id="26683" name="Group 71"/>
            <p:cNvGrpSpPr>
              <a:grpSpLocks/>
            </p:cNvGrpSpPr>
            <p:nvPr/>
          </p:nvGrpSpPr>
          <p:grpSpPr bwMode="auto">
            <a:xfrm>
              <a:off x="1383" y="1797"/>
              <a:ext cx="590" cy="409"/>
              <a:chOff x="385" y="935"/>
              <a:chExt cx="590" cy="409"/>
            </a:xfrm>
          </p:grpSpPr>
          <p:sp>
            <p:nvSpPr>
              <p:cNvPr id="26685" name="Rectangle 72"/>
              <p:cNvSpPr>
                <a:spLocks noChangeArrowheads="1"/>
              </p:cNvSpPr>
              <p:nvPr/>
            </p:nvSpPr>
            <p:spPr bwMode="auto">
              <a:xfrm>
                <a:off x="385" y="935"/>
                <a:ext cx="590" cy="409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26686" name="Line 73"/>
              <p:cNvSpPr>
                <a:spLocks noChangeShapeType="1"/>
              </p:cNvSpPr>
              <p:nvPr/>
            </p:nvSpPr>
            <p:spPr bwMode="auto">
              <a:xfrm>
                <a:off x="385" y="1071"/>
                <a:ext cx="59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26687" name="Line 74"/>
              <p:cNvSpPr>
                <a:spLocks noChangeShapeType="1"/>
              </p:cNvSpPr>
              <p:nvPr/>
            </p:nvSpPr>
            <p:spPr bwMode="auto">
              <a:xfrm>
                <a:off x="385" y="1207"/>
                <a:ext cx="59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26688" name="Line 75"/>
              <p:cNvSpPr>
                <a:spLocks noChangeShapeType="1"/>
              </p:cNvSpPr>
              <p:nvPr/>
            </p:nvSpPr>
            <p:spPr bwMode="auto">
              <a:xfrm>
                <a:off x="657" y="935"/>
                <a:ext cx="0" cy="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</p:grpSp>
        <p:sp>
          <p:nvSpPr>
            <p:cNvPr id="26684" name="Line 77"/>
            <p:cNvSpPr>
              <a:spLocks noChangeShapeType="1"/>
            </p:cNvSpPr>
            <p:nvPr/>
          </p:nvSpPr>
          <p:spPr bwMode="auto">
            <a:xfrm>
              <a:off x="1247" y="1797"/>
              <a:ext cx="817" cy="0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</p:grpSp>
      <p:sp>
        <p:nvSpPr>
          <p:cNvPr id="26634" name="Line 79"/>
          <p:cNvSpPr>
            <a:spLocks noChangeShapeType="1"/>
          </p:cNvSpPr>
          <p:nvPr/>
        </p:nvSpPr>
        <p:spPr bwMode="auto">
          <a:xfrm>
            <a:off x="3635375" y="4149725"/>
            <a:ext cx="1296988" cy="0"/>
          </a:xfrm>
          <a:prstGeom prst="line">
            <a:avLst/>
          </a:prstGeom>
          <a:noFill/>
          <a:ln w="28575">
            <a:solidFill>
              <a:srgbClr val="CC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26635" name="Text Box 92"/>
          <p:cNvSpPr txBox="1">
            <a:spLocks noChangeArrowheads="1"/>
          </p:cNvSpPr>
          <p:nvPr/>
        </p:nvSpPr>
        <p:spPr bwMode="auto">
          <a:xfrm>
            <a:off x="3924300" y="260350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4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26636" name="Text Box 93"/>
          <p:cNvSpPr txBox="1">
            <a:spLocks noChangeArrowheads="1"/>
          </p:cNvSpPr>
          <p:nvPr/>
        </p:nvSpPr>
        <p:spPr bwMode="auto">
          <a:xfrm>
            <a:off x="3924300" y="476250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7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26637" name="Text Box 94"/>
          <p:cNvSpPr txBox="1">
            <a:spLocks noChangeArrowheads="1"/>
          </p:cNvSpPr>
          <p:nvPr/>
        </p:nvSpPr>
        <p:spPr bwMode="auto">
          <a:xfrm>
            <a:off x="3924300" y="692150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12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26638" name="Text Box 95"/>
          <p:cNvSpPr txBox="1">
            <a:spLocks noChangeArrowheads="1"/>
          </p:cNvSpPr>
          <p:nvPr/>
        </p:nvSpPr>
        <p:spPr bwMode="auto">
          <a:xfrm>
            <a:off x="3924300" y="908050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14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26639" name="Text Box 96"/>
          <p:cNvSpPr txBox="1">
            <a:spLocks noChangeArrowheads="1"/>
          </p:cNvSpPr>
          <p:nvPr/>
        </p:nvSpPr>
        <p:spPr bwMode="auto">
          <a:xfrm>
            <a:off x="3924300" y="1125538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25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26640" name="Text Box 97"/>
          <p:cNvSpPr txBox="1">
            <a:spLocks noChangeArrowheads="1"/>
          </p:cNvSpPr>
          <p:nvPr/>
        </p:nvSpPr>
        <p:spPr bwMode="auto">
          <a:xfrm>
            <a:off x="3924300" y="1341438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27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26641" name="Text Box 98"/>
          <p:cNvSpPr txBox="1">
            <a:spLocks noChangeArrowheads="1"/>
          </p:cNvSpPr>
          <p:nvPr/>
        </p:nvSpPr>
        <p:spPr bwMode="auto">
          <a:xfrm>
            <a:off x="3924300" y="1557338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33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26642" name="Text Box 99"/>
          <p:cNvSpPr txBox="1">
            <a:spLocks noChangeArrowheads="1"/>
          </p:cNvSpPr>
          <p:nvPr/>
        </p:nvSpPr>
        <p:spPr bwMode="auto">
          <a:xfrm>
            <a:off x="3924300" y="1773238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36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26643" name="Text Box 100"/>
          <p:cNvSpPr txBox="1">
            <a:spLocks noChangeArrowheads="1"/>
          </p:cNvSpPr>
          <p:nvPr/>
        </p:nvSpPr>
        <p:spPr bwMode="auto">
          <a:xfrm>
            <a:off x="3924300" y="1989138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38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26644" name="Text Box 101"/>
          <p:cNvSpPr txBox="1">
            <a:spLocks noChangeArrowheads="1"/>
          </p:cNvSpPr>
          <p:nvPr/>
        </p:nvSpPr>
        <p:spPr bwMode="auto">
          <a:xfrm>
            <a:off x="3924300" y="2205038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49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26645" name="Text Box 102"/>
          <p:cNvSpPr txBox="1">
            <a:spLocks noChangeArrowheads="1"/>
          </p:cNvSpPr>
          <p:nvPr/>
        </p:nvSpPr>
        <p:spPr bwMode="auto">
          <a:xfrm>
            <a:off x="3924300" y="2420938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51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26646" name="Text Box 103"/>
          <p:cNvSpPr txBox="1">
            <a:spLocks noChangeArrowheads="1"/>
          </p:cNvSpPr>
          <p:nvPr/>
        </p:nvSpPr>
        <p:spPr bwMode="auto">
          <a:xfrm>
            <a:off x="3924300" y="2636838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66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26647" name="Text Box 104"/>
          <p:cNvSpPr txBox="1">
            <a:spLocks noChangeArrowheads="1"/>
          </p:cNvSpPr>
          <p:nvPr/>
        </p:nvSpPr>
        <p:spPr bwMode="auto">
          <a:xfrm>
            <a:off x="3924300" y="2852738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69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26648" name="Text Box 105"/>
          <p:cNvSpPr txBox="1">
            <a:spLocks noChangeArrowheads="1"/>
          </p:cNvSpPr>
          <p:nvPr/>
        </p:nvSpPr>
        <p:spPr bwMode="auto">
          <a:xfrm>
            <a:off x="3924300" y="3068638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74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26649" name="Text Box 106"/>
          <p:cNvSpPr txBox="1">
            <a:spLocks noChangeArrowheads="1"/>
          </p:cNvSpPr>
          <p:nvPr/>
        </p:nvSpPr>
        <p:spPr bwMode="auto">
          <a:xfrm>
            <a:off x="3924300" y="3284538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80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26650" name="Text Box 107"/>
          <p:cNvSpPr txBox="1">
            <a:spLocks noChangeArrowheads="1"/>
          </p:cNvSpPr>
          <p:nvPr/>
        </p:nvSpPr>
        <p:spPr bwMode="auto">
          <a:xfrm>
            <a:off x="3924300" y="3500438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86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26651" name="Text Box 108"/>
          <p:cNvSpPr txBox="1">
            <a:spLocks noChangeArrowheads="1"/>
          </p:cNvSpPr>
          <p:nvPr/>
        </p:nvSpPr>
        <p:spPr bwMode="auto">
          <a:xfrm>
            <a:off x="3924300" y="3716338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100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26652" name="Text Box 109"/>
          <p:cNvSpPr txBox="1">
            <a:spLocks noChangeArrowheads="1"/>
          </p:cNvSpPr>
          <p:nvPr/>
        </p:nvSpPr>
        <p:spPr bwMode="auto">
          <a:xfrm>
            <a:off x="3924300" y="3933825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103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26653" name="Text Box 110"/>
          <p:cNvSpPr txBox="1">
            <a:spLocks noChangeArrowheads="1"/>
          </p:cNvSpPr>
          <p:nvPr/>
        </p:nvSpPr>
        <p:spPr bwMode="auto">
          <a:xfrm>
            <a:off x="3924300" y="4149725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108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26654" name="Text Box 111"/>
          <p:cNvSpPr txBox="1">
            <a:spLocks noChangeArrowheads="1"/>
          </p:cNvSpPr>
          <p:nvPr/>
        </p:nvSpPr>
        <p:spPr bwMode="auto">
          <a:xfrm>
            <a:off x="3924300" y="4365625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111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26655" name="Text Box 112"/>
          <p:cNvSpPr txBox="1">
            <a:spLocks noChangeArrowheads="1"/>
          </p:cNvSpPr>
          <p:nvPr/>
        </p:nvSpPr>
        <p:spPr bwMode="auto">
          <a:xfrm>
            <a:off x="3924300" y="4581525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125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26656" name="Text Box 113"/>
          <p:cNvSpPr txBox="1">
            <a:spLocks noChangeArrowheads="1"/>
          </p:cNvSpPr>
          <p:nvPr/>
        </p:nvSpPr>
        <p:spPr bwMode="auto">
          <a:xfrm>
            <a:off x="3924300" y="4797425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129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26657" name="Text Box 114"/>
          <p:cNvSpPr txBox="1">
            <a:spLocks noChangeArrowheads="1"/>
          </p:cNvSpPr>
          <p:nvPr/>
        </p:nvSpPr>
        <p:spPr bwMode="auto">
          <a:xfrm>
            <a:off x="3924300" y="5013325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133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26658" name="Text Box 115"/>
          <p:cNvSpPr txBox="1">
            <a:spLocks noChangeArrowheads="1"/>
          </p:cNvSpPr>
          <p:nvPr/>
        </p:nvSpPr>
        <p:spPr bwMode="auto">
          <a:xfrm>
            <a:off x="3924300" y="5229225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136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26659" name="Text Box 116"/>
          <p:cNvSpPr txBox="1">
            <a:spLocks noChangeArrowheads="1"/>
          </p:cNvSpPr>
          <p:nvPr/>
        </p:nvSpPr>
        <p:spPr bwMode="auto">
          <a:xfrm>
            <a:off x="3924300" y="5445125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142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26660" name="Text Box 117"/>
          <p:cNvSpPr txBox="1">
            <a:spLocks noChangeArrowheads="1"/>
          </p:cNvSpPr>
          <p:nvPr/>
        </p:nvSpPr>
        <p:spPr bwMode="auto">
          <a:xfrm>
            <a:off x="3924300" y="5661025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144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26661" name="Text Box 118"/>
          <p:cNvSpPr txBox="1">
            <a:spLocks noChangeArrowheads="1"/>
          </p:cNvSpPr>
          <p:nvPr/>
        </p:nvSpPr>
        <p:spPr bwMode="auto">
          <a:xfrm>
            <a:off x="3924300" y="5876925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158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26662" name="Line 131"/>
          <p:cNvSpPr>
            <a:spLocks noChangeShapeType="1"/>
          </p:cNvSpPr>
          <p:nvPr/>
        </p:nvSpPr>
        <p:spPr bwMode="auto">
          <a:xfrm>
            <a:off x="4643438" y="333375"/>
            <a:ext cx="3603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26663" name="Line 132"/>
          <p:cNvSpPr>
            <a:spLocks noChangeShapeType="1"/>
          </p:cNvSpPr>
          <p:nvPr/>
        </p:nvSpPr>
        <p:spPr bwMode="auto">
          <a:xfrm>
            <a:off x="4643438" y="620713"/>
            <a:ext cx="3603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26664" name="Line 133"/>
          <p:cNvSpPr>
            <a:spLocks noChangeShapeType="1"/>
          </p:cNvSpPr>
          <p:nvPr/>
        </p:nvSpPr>
        <p:spPr bwMode="auto">
          <a:xfrm>
            <a:off x="4572000" y="6021388"/>
            <a:ext cx="3603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26665" name="Text Box 134"/>
          <p:cNvSpPr txBox="1">
            <a:spLocks noChangeArrowheads="1"/>
          </p:cNvSpPr>
          <p:nvPr/>
        </p:nvSpPr>
        <p:spPr bwMode="auto">
          <a:xfrm>
            <a:off x="6775510" y="4805363"/>
            <a:ext cx="14414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800" dirty="0">
                <a:latin typeface="Calibri" pitchFamily="34" charset="0"/>
              </a:rPr>
              <a:t>Αρχείο δεδομένων</a:t>
            </a:r>
          </a:p>
        </p:txBody>
      </p:sp>
      <p:sp>
        <p:nvSpPr>
          <p:cNvPr id="26666" name="Line 135"/>
          <p:cNvSpPr>
            <a:spLocks noChangeShapeType="1"/>
          </p:cNvSpPr>
          <p:nvPr/>
        </p:nvSpPr>
        <p:spPr bwMode="auto">
          <a:xfrm>
            <a:off x="5867400" y="1196975"/>
            <a:ext cx="0" cy="33845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26667" name="Line 136"/>
          <p:cNvSpPr>
            <a:spLocks noChangeShapeType="1"/>
          </p:cNvSpPr>
          <p:nvPr/>
        </p:nvSpPr>
        <p:spPr bwMode="auto">
          <a:xfrm>
            <a:off x="7092950" y="1196975"/>
            <a:ext cx="0" cy="33845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26668" name="Line 137"/>
          <p:cNvSpPr>
            <a:spLocks noChangeShapeType="1"/>
          </p:cNvSpPr>
          <p:nvPr/>
        </p:nvSpPr>
        <p:spPr bwMode="auto">
          <a:xfrm>
            <a:off x="5867400" y="1700213"/>
            <a:ext cx="12255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26669" name="Line 138"/>
          <p:cNvSpPr>
            <a:spLocks noChangeShapeType="1"/>
          </p:cNvSpPr>
          <p:nvPr/>
        </p:nvSpPr>
        <p:spPr bwMode="auto">
          <a:xfrm>
            <a:off x="5867400" y="2133600"/>
            <a:ext cx="12255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26670" name="Line 139"/>
          <p:cNvSpPr>
            <a:spLocks noChangeShapeType="1"/>
          </p:cNvSpPr>
          <p:nvPr/>
        </p:nvSpPr>
        <p:spPr bwMode="auto">
          <a:xfrm>
            <a:off x="4716463" y="1844675"/>
            <a:ext cx="71913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26671" name="Line 140"/>
          <p:cNvSpPr>
            <a:spLocks noChangeShapeType="1"/>
          </p:cNvSpPr>
          <p:nvPr/>
        </p:nvSpPr>
        <p:spPr bwMode="auto">
          <a:xfrm flipV="1">
            <a:off x="5435600" y="1773238"/>
            <a:ext cx="0" cy="714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26672" name="Line 141"/>
          <p:cNvSpPr>
            <a:spLocks noChangeShapeType="1"/>
          </p:cNvSpPr>
          <p:nvPr/>
        </p:nvSpPr>
        <p:spPr bwMode="auto">
          <a:xfrm>
            <a:off x="5435600" y="1773238"/>
            <a:ext cx="431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26673" name="Text Box 142"/>
          <p:cNvSpPr txBox="1">
            <a:spLocks noChangeArrowheads="1"/>
          </p:cNvSpPr>
          <p:nvPr/>
        </p:nvSpPr>
        <p:spPr bwMode="auto">
          <a:xfrm>
            <a:off x="5867400" y="1700213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36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26674" name="Line 143"/>
          <p:cNvSpPr>
            <a:spLocks noChangeShapeType="1"/>
          </p:cNvSpPr>
          <p:nvPr/>
        </p:nvSpPr>
        <p:spPr bwMode="auto">
          <a:xfrm>
            <a:off x="5867400" y="1916113"/>
            <a:ext cx="12255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26675" name="Line 144"/>
          <p:cNvSpPr>
            <a:spLocks noChangeShapeType="1"/>
          </p:cNvSpPr>
          <p:nvPr/>
        </p:nvSpPr>
        <p:spPr bwMode="auto">
          <a:xfrm>
            <a:off x="6156325" y="1700213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26676" name="Line 145"/>
          <p:cNvSpPr>
            <a:spLocks noChangeShapeType="1"/>
          </p:cNvSpPr>
          <p:nvPr/>
        </p:nvSpPr>
        <p:spPr bwMode="auto">
          <a:xfrm>
            <a:off x="6877050" y="1700213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26677" name="Line 146"/>
          <p:cNvSpPr>
            <a:spLocks noChangeShapeType="1"/>
          </p:cNvSpPr>
          <p:nvPr/>
        </p:nvSpPr>
        <p:spPr bwMode="auto">
          <a:xfrm>
            <a:off x="6372225" y="1700213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26678" name="Text Box 147"/>
          <p:cNvSpPr txBox="1">
            <a:spLocks noChangeArrowheads="1"/>
          </p:cNvSpPr>
          <p:nvPr/>
        </p:nvSpPr>
        <p:spPr bwMode="auto">
          <a:xfrm>
            <a:off x="6372225" y="1557338"/>
            <a:ext cx="4333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…</a:t>
            </a:r>
            <a:endParaRPr lang="el-GR"/>
          </a:p>
        </p:txBody>
      </p:sp>
      <p:sp>
        <p:nvSpPr>
          <p:cNvPr id="26679" name="Text Box 148"/>
          <p:cNvSpPr txBox="1">
            <a:spLocks noChangeArrowheads="1"/>
          </p:cNvSpPr>
          <p:nvPr/>
        </p:nvSpPr>
        <p:spPr bwMode="auto">
          <a:xfrm>
            <a:off x="900112" y="1216025"/>
            <a:ext cx="26638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800" dirty="0">
                <a:latin typeface="Calibri" pitchFamily="34" charset="0"/>
              </a:rPr>
              <a:t>Αρχείο Ευρετηρίου</a:t>
            </a:r>
          </a:p>
        </p:txBody>
      </p:sp>
      <p:sp>
        <p:nvSpPr>
          <p:cNvPr id="101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30554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0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16384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smtClean="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1970596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E013BBD-CC58-4CBD-AE4A-E84167D4C366}" type="slidenum">
              <a:rPr lang="el-GR" altLang="en-US" smtClean="0"/>
              <a:pPr/>
              <a:t>27</a:t>
            </a:fld>
            <a:endParaRPr lang="el-GR" altLang="en-US" smtClean="0"/>
          </a:p>
        </p:txBody>
      </p:sp>
      <p:sp>
        <p:nvSpPr>
          <p:cNvPr id="27653" name="Text Box 5"/>
          <p:cNvSpPr txBox="1">
            <a:spLocks noChangeArrowheads="1"/>
          </p:cNvSpPr>
          <p:nvPr/>
        </p:nvSpPr>
        <p:spPr bwMode="auto">
          <a:xfrm>
            <a:off x="684213" y="2110238"/>
            <a:ext cx="7416800" cy="36009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400" dirty="0">
                <a:latin typeface="Calibri" pitchFamily="34" charset="0"/>
              </a:rPr>
              <a:t> Επιπρόσθετες δομές για την πιο αποδοτική εκτέλεση ερωτήσεων/αναζητήσεων – προκαλούν όμως επιβάρυνση στις </a:t>
            </a:r>
            <a:r>
              <a:rPr lang="el-GR" sz="2400" dirty="0" smtClean="0">
                <a:latin typeface="Calibri" pitchFamily="34" charset="0"/>
              </a:rPr>
              <a:t>ενημερώσεις</a:t>
            </a:r>
            <a:endParaRPr lang="el-GR" sz="2400" dirty="0">
              <a:latin typeface="Calibri" pitchFamily="34" charset="0"/>
            </a:endParaRPr>
          </a:p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400" dirty="0">
                <a:latin typeface="Calibri" pitchFamily="34" charset="0"/>
              </a:rPr>
              <a:t> Εύκολη η λογική διάταξη των εγγραφών με βάση το πεδίο </a:t>
            </a:r>
            <a:r>
              <a:rPr lang="el-GR" sz="2400" dirty="0" err="1">
                <a:latin typeface="Calibri" pitchFamily="34" charset="0"/>
              </a:rPr>
              <a:t>ευρετηριοποίησης</a:t>
            </a:r>
            <a:endParaRPr lang="el-GR" sz="2400" dirty="0">
              <a:latin typeface="Calibri" pitchFamily="34" charset="0"/>
            </a:endParaRPr>
          </a:p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400" dirty="0">
                <a:latin typeface="Calibri" pitchFamily="34" charset="0"/>
              </a:rPr>
              <a:t> Ανακτήσεις με </a:t>
            </a:r>
            <a:r>
              <a:rPr lang="el-GR" sz="24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σύνθετες συνθήκες</a:t>
            </a:r>
            <a:r>
              <a:rPr lang="el-GR" sz="2400" i="1" dirty="0">
                <a:latin typeface="Calibri" pitchFamily="34" charset="0"/>
              </a:rPr>
              <a:t>, </a:t>
            </a:r>
            <a:r>
              <a:rPr lang="el-GR" sz="2400" dirty="0">
                <a:latin typeface="Calibri" pitchFamily="34" charset="0"/>
              </a:rPr>
              <a:t>μπορεί να γίνουν χρησιμοποιώντας τα </a:t>
            </a:r>
            <a:r>
              <a:rPr lang="en-US" sz="2400" dirty="0">
                <a:latin typeface="Calibri" pitchFamily="34" charset="0"/>
              </a:rPr>
              <a:t>blocks </a:t>
            </a:r>
            <a:r>
              <a:rPr lang="el-GR" sz="2400" dirty="0">
                <a:latin typeface="Calibri" pitchFamily="34" charset="0"/>
              </a:rPr>
              <a:t>του ευρετηρίου</a:t>
            </a:r>
          </a:p>
          <a:p>
            <a:pPr algn="just">
              <a:spcBef>
                <a:spcPct val="50000"/>
              </a:spcBef>
              <a:buFont typeface="Wingdings" pitchFamily="2" charset="2"/>
              <a:buChar char="§"/>
            </a:pPr>
            <a:endParaRPr lang="el-GR" sz="2400" dirty="0">
              <a:latin typeface="Calibri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Ευρετήρια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7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30554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16384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smtClean="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257982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111E0A7-AB20-40AF-A22A-EAEED3688A18}" type="slidenum">
              <a:rPr lang="el-GR" altLang="en-US" smtClean="0"/>
              <a:pPr/>
              <a:t>28</a:t>
            </a:fld>
            <a:endParaRPr lang="el-GR" altLang="en-US" smtClean="0"/>
          </a:p>
        </p:txBody>
      </p:sp>
      <p:sp>
        <p:nvSpPr>
          <p:cNvPr id="28677" name="Text Box 3"/>
          <p:cNvSpPr txBox="1">
            <a:spLocks noChangeArrowheads="1"/>
          </p:cNvSpPr>
          <p:nvPr/>
        </p:nvSpPr>
        <p:spPr bwMode="auto">
          <a:xfrm>
            <a:off x="395288" y="2117488"/>
            <a:ext cx="7848600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 dirty="0">
                <a:latin typeface="Calibri" pitchFamily="34" charset="0"/>
              </a:rPr>
              <a:t>Ιδέα:</a:t>
            </a:r>
            <a:endParaRPr lang="en-US" sz="2400" dirty="0">
              <a:latin typeface="Calibri" pitchFamily="34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l-GR" sz="2400" dirty="0">
                <a:latin typeface="Calibri" pitchFamily="34" charset="0"/>
              </a:rPr>
              <a:t>Τα ευρετήρια είναι αρχεία - χτίζουμε ευρετήρια πάνω στα αρχεία ευρετηρίου</a:t>
            </a:r>
          </a:p>
        </p:txBody>
      </p:sp>
      <p:sp>
        <p:nvSpPr>
          <p:cNvPr id="28678" name="Text Box 4"/>
          <p:cNvSpPr txBox="1">
            <a:spLocks noChangeArrowheads="1"/>
          </p:cNvSpPr>
          <p:nvPr/>
        </p:nvSpPr>
        <p:spPr bwMode="auto">
          <a:xfrm>
            <a:off x="509588" y="3983726"/>
            <a:ext cx="76200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>
                <a:latin typeface="Calibri" pitchFamily="34" charset="0"/>
              </a:rPr>
              <a:t>Το αρχείο είναι διατεταγμένο και το πεδίο διάταξης είναι και κλειδί</a:t>
            </a:r>
            <a:r>
              <a:rPr lang="en-US" sz="2400">
                <a:latin typeface="Calibri" pitchFamily="34" charset="0"/>
              </a:rPr>
              <a:t> (</a:t>
            </a:r>
            <a:r>
              <a:rPr lang="el-GR" sz="2400">
                <a:latin typeface="Calibri" pitchFamily="34" charset="0"/>
              </a:rPr>
              <a:t>άρα πρωτεύον ευρετήριο!)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Ευρετήρια Πολλών Επιπέδων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8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30554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16384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smtClean="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3054395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2D4E491-4DC6-406E-9CFA-4933817AD5FC}" type="slidenum">
              <a:rPr lang="el-GR" altLang="en-US" smtClean="0"/>
              <a:pPr/>
              <a:t>29</a:t>
            </a:fld>
            <a:endParaRPr lang="el-GR" altLang="en-US" smtClean="0"/>
          </a:p>
        </p:txBody>
      </p:sp>
      <p:sp>
        <p:nvSpPr>
          <p:cNvPr id="29700" name="Text Box 2"/>
          <p:cNvSpPr txBox="1">
            <a:spLocks noChangeArrowheads="1"/>
          </p:cNvSpPr>
          <p:nvPr/>
        </p:nvSpPr>
        <p:spPr bwMode="auto">
          <a:xfrm>
            <a:off x="107950" y="1844675"/>
            <a:ext cx="1800225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200">
                <a:latin typeface="Calibri" pitchFamily="34" charset="0"/>
              </a:rPr>
              <a:t>Επίπεδο Ρίζα (1 </a:t>
            </a:r>
            <a:r>
              <a:rPr lang="en-US" sz="1200">
                <a:latin typeface="Calibri" pitchFamily="34" charset="0"/>
              </a:rPr>
              <a:t>Block)</a:t>
            </a:r>
            <a:endParaRPr lang="el-GR" sz="1200">
              <a:latin typeface="Calibri" pitchFamily="34" charset="0"/>
            </a:endParaRPr>
          </a:p>
        </p:txBody>
      </p:sp>
      <p:grpSp>
        <p:nvGrpSpPr>
          <p:cNvPr id="29701" name="Group 3"/>
          <p:cNvGrpSpPr>
            <a:grpSpLocks/>
          </p:cNvGrpSpPr>
          <p:nvPr/>
        </p:nvGrpSpPr>
        <p:grpSpPr bwMode="auto">
          <a:xfrm>
            <a:off x="468313" y="2492375"/>
            <a:ext cx="936625" cy="649288"/>
            <a:chOff x="385" y="935"/>
            <a:chExt cx="590" cy="409"/>
          </a:xfrm>
        </p:grpSpPr>
        <p:sp>
          <p:nvSpPr>
            <p:cNvPr id="29848" name="Rectangle 4"/>
            <p:cNvSpPr>
              <a:spLocks noChangeArrowheads="1"/>
            </p:cNvSpPr>
            <p:nvPr/>
          </p:nvSpPr>
          <p:spPr bwMode="auto">
            <a:xfrm>
              <a:off x="385" y="935"/>
              <a:ext cx="590" cy="409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29849" name="Line 5"/>
            <p:cNvSpPr>
              <a:spLocks noChangeShapeType="1"/>
            </p:cNvSpPr>
            <p:nvPr/>
          </p:nvSpPr>
          <p:spPr bwMode="auto">
            <a:xfrm>
              <a:off x="385" y="1071"/>
              <a:ext cx="59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29850" name="Line 6"/>
            <p:cNvSpPr>
              <a:spLocks noChangeShapeType="1"/>
            </p:cNvSpPr>
            <p:nvPr/>
          </p:nvSpPr>
          <p:spPr bwMode="auto">
            <a:xfrm>
              <a:off x="385" y="1207"/>
              <a:ext cx="59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29851" name="Line 7"/>
            <p:cNvSpPr>
              <a:spLocks noChangeShapeType="1"/>
            </p:cNvSpPr>
            <p:nvPr/>
          </p:nvSpPr>
          <p:spPr bwMode="auto">
            <a:xfrm>
              <a:off x="657" y="935"/>
              <a:ext cx="0" cy="40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</p:grpSp>
      <p:sp>
        <p:nvSpPr>
          <p:cNvPr id="29702" name="Text Box 8"/>
          <p:cNvSpPr txBox="1">
            <a:spLocks noChangeArrowheads="1"/>
          </p:cNvSpPr>
          <p:nvPr/>
        </p:nvSpPr>
        <p:spPr bwMode="auto">
          <a:xfrm>
            <a:off x="827088" y="476250"/>
            <a:ext cx="2160587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Παράγοντας ομαδοποίησης </a:t>
            </a:r>
            <a:r>
              <a:rPr lang="en-US" sz="1400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f</a:t>
            </a:r>
            <a:r>
              <a:rPr lang="en-US" sz="1400" baseline="-25000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O</a:t>
            </a:r>
            <a:r>
              <a:rPr lang="en-US" sz="1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= 3</a:t>
            </a:r>
            <a:endParaRPr lang="el-GR" sz="1400" dirty="0">
              <a:solidFill>
                <a:schemeClr val="accent6">
                  <a:lumMod val="75000"/>
                </a:schemeClr>
              </a:solidFill>
              <a:latin typeface="Calibri" pitchFamily="34" charset="0"/>
            </a:endParaRPr>
          </a:p>
        </p:txBody>
      </p:sp>
      <p:grpSp>
        <p:nvGrpSpPr>
          <p:cNvPr id="29703" name="Group 9"/>
          <p:cNvGrpSpPr>
            <a:grpSpLocks/>
          </p:cNvGrpSpPr>
          <p:nvPr/>
        </p:nvGrpSpPr>
        <p:grpSpPr bwMode="auto">
          <a:xfrm>
            <a:off x="1908175" y="2060575"/>
            <a:ext cx="1296988" cy="1944688"/>
            <a:chOff x="1247" y="981"/>
            <a:chExt cx="817" cy="1225"/>
          </a:xfrm>
        </p:grpSpPr>
        <p:grpSp>
          <p:nvGrpSpPr>
            <p:cNvPr id="29831" name="Group 10"/>
            <p:cNvGrpSpPr>
              <a:grpSpLocks/>
            </p:cNvGrpSpPr>
            <p:nvPr/>
          </p:nvGrpSpPr>
          <p:grpSpPr bwMode="auto">
            <a:xfrm>
              <a:off x="1383" y="981"/>
              <a:ext cx="590" cy="409"/>
              <a:chOff x="385" y="935"/>
              <a:chExt cx="590" cy="409"/>
            </a:xfrm>
          </p:grpSpPr>
          <p:sp>
            <p:nvSpPr>
              <p:cNvPr id="29844" name="Rectangle 11"/>
              <p:cNvSpPr>
                <a:spLocks noChangeArrowheads="1"/>
              </p:cNvSpPr>
              <p:nvPr/>
            </p:nvSpPr>
            <p:spPr bwMode="auto">
              <a:xfrm>
                <a:off x="385" y="935"/>
                <a:ext cx="590" cy="409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29845" name="Line 12"/>
              <p:cNvSpPr>
                <a:spLocks noChangeShapeType="1"/>
              </p:cNvSpPr>
              <p:nvPr/>
            </p:nvSpPr>
            <p:spPr bwMode="auto">
              <a:xfrm>
                <a:off x="385" y="1071"/>
                <a:ext cx="59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29846" name="Line 13"/>
              <p:cNvSpPr>
                <a:spLocks noChangeShapeType="1"/>
              </p:cNvSpPr>
              <p:nvPr/>
            </p:nvSpPr>
            <p:spPr bwMode="auto">
              <a:xfrm>
                <a:off x="385" y="1207"/>
                <a:ext cx="59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29847" name="Line 14"/>
              <p:cNvSpPr>
                <a:spLocks noChangeShapeType="1"/>
              </p:cNvSpPr>
              <p:nvPr/>
            </p:nvSpPr>
            <p:spPr bwMode="auto">
              <a:xfrm>
                <a:off x="657" y="935"/>
                <a:ext cx="0" cy="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</p:grpSp>
        <p:grpSp>
          <p:nvGrpSpPr>
            <p:cNvPr id="29832" name="Group 15"/>
            <p:cNvGrpSpPr>
              <a:grpSpLocks/>
            </p:cNvGrpSpPr>
            <p:nvPr/>
          </p:nvGrpSpPr>
          <p:grpSpPr bwMode="auto">
            <a:xfrm>
              <a:off x="1383" y="1389"/>
              <a:ext cx="590" cy="409"/>
              <a:chOff x="385" y="935"/>
              <a:chExt cx="590" cy="409"/>
            </a:xfrm>
          </p:grpSpPr>
          <p:sp>
            <p:nvSpPr>
              <p:cNvPr id="29840" name="Rectangle 16"/>
              <p:cNvSpPr>
                <a:spLocks noChangeArrowheads="1"/>
              </p:cNvSpPr>
              <p:nvPr/>
            </p:nvSpPr>
            <p:spPr bwMode="auto">
              <a:xfrm>
                <a:off x="385" y="935"/>
                <a:ext cx="590" cy="409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29841" name="Line 17"/>
              <p:cNvSpPr>
                <a:spLocks noChangeShapeType="1"/>
              </p:cNvSpPr>
              <p:nvPr/>
            </p:nvSpPr>
            <p:spPr bwMode="auto">
              <a:xfrm>
                <a:off x="385" y="1071"/>
                <a:ext cx="59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29842" name="Line 18"/>
              <p:cNvSpPr>
                <a:spLocks noChangeShapeType="1"/>
              </p:cNvSpPr>
              <p:nvPr/>
            </p:nvSpPr>
            <p:spPr bwMode="auto">
              <a:xfrm>
                <a:off x="385" y="1207"/>
                <a:ext cx="59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29843" name="Line 19"/>
              <p:cNvSpPr>
                <a:spLocks noChangeShapeType="1"/>
              </p:cNvSpPr>
              <p:nvPr/>
            </p:nvSpPr>
            <p:spPr bwMode="auto">
              <a:xfrm>
                <a:off x="657" y="935"/>
                <a:ext cx="0" cy="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</p:grpSp>
        <p:grpSp>
          <p:nvGrpSpPr>
            <p:cNvPr id="29833" name="Group 20"/>
            <p:cNvGrpSpPr>
              <a:grpSpLocks/>
            </p:cNvGrpSpPr>
            <p:nvPr/>
          </p:nvGrpSpPr>
          <p:grpSpPr bwMode="auto">
            <a:xfrm>
              <a:off x="1383" y="1797"/>
              <a:ext cx="590" cy="409"/>
              <a:chOff x="385" y="935"/>
              <a:chExt cx="590" cy="409"/>
            </a:xfrm>
          </p:grpSpPr>
          <p:sp>
            <p:nvSpPr>
              <p:cNvPr id="29836" name="Rectangle 21"/>
              <p:cNvSpPr>
                <a:spLocks noChangeArrowheads="1"/>
              </p:cNvSpPr>
              <p:nvPr/>
            </p:nvSpPr>
            <p:spPr bwMode="auto">
              <a:xfrm>
                <a:off x="385" y="935"/>
                <a:ext cx="590" cy="409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29837" name="Line 22"/>
              <p:cNvSpPr>
                <a:spLocks noChangeShapeType="1"/>
              </p:cNvSpPr>
              <p:nvPr/>
            </p:nvSpPr>
            <p:spPr bwMode="auto">
              <a:xfrm>
                <a:off x="385" y="1071"/>
                <a:ext cx="59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29838" name="Line 23"/>
              <p:cNvSpPr>
                <a:spLocks noChangeShapeType="1"/>
              </p:cNvSpPr>
              <p:nvPr/>
            </p:nvSpPr>
            <p:spPr bwMode="auto">
              <a:xfrm>
                <a:off x="385" y="1207"/>
                <a:ext cx="59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29839" name="Line 24"/>
              <p:cNvSpPr>
                <a:spLocks noChangeShapeType="1"/>
              </p:cNvSpPr>
              <p:nvPr/>
            </p:nvSpPr>
            <p:spPr bwMode="auto">
              <a:xfrm>
                <a:off x="657" y="935"/>
                <a:ext cx="0" cy="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</p:grpSp>
        <p:sp>
          <p:nvSpPr>
            <p:cNvPr id="29834" name="Line 25"/>
            <p:cNvSpPr>
              <a:spLocks noChangeShapeType="1"/>
            </p:cNvSpPr>
            <p:nvPr/>
          </p:nvSpPr>
          <p:spPr bwMode="auto">
            <a:xfrm>
              <a:off x="1247" y="1389"/>
              <a:ext cx="817" cy="0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29835" name="Line 26"/>
            <p:cNvSpPr>
              <a:spLocks noChangeShapeType="1"/>
            </p:cNvSpPr>
            <p:nvPr/>
          </p:nvSpPr>
          <p:spPr bwMode="auto">
            <a:xfrm>
              <a:off x="1247" y="1797"/>
              <a:ext cx="817" cy="0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</p:grpSp>
      <p:grpSp>
        <p:nvGrpSpPr>
          <p:cNvPr id="29704" name="Group 27"/>
          <p:cNvGrpSpPr>
            <a:grpSpLocks/>
          </p:cNvGrpSpPr>
          <p:nvPr/>
        </p:nvGrpSpPr>
        <p:grpSpPr bwMode="auto">
          <a:xfrm>
            <a:off x="3851275" y="260350"/>
            <a:ext cx="936625" cy="649288"/>
            <a:chOff x="385" y="935"/>
            <a:chExt cx="590" cy="409"/>
          </a:xfrm>
        </p:grpSpPr>
        <p:sp>
          <p:nvSpPr>
            <p:cNvPr id="29827" name="Rectangle 28"/>
            <p:cNvSpPr>
              <a:spLocks noChangeArrowheads="1"/>
            </p:cNvSpPr>
            <p:nvPr/>
          </p:nvSpPr>
          <p:spPr bwMode="auto">
            <a:xfrm>
              <a:off x="385" y="935"/>
              <a:ext cx="590" cy="409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29828" name="Line 29"/>
            <p:cNvSpPr>
              <a:spLocks noChangeShapeType="1"/>
            </p:cNvSpPr>
            <p:nvPr/>
          </p:nvSpPr>
          <p:spPr bwMode="auto">
            <a:xfrm>
              <a:off x="385" y="1071"/>
              <a:ext cx="59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29829" name="Line 30"/>
            <p:cNvSpPr>
              <a:spLocks noChangeShapeType="1"/>
            </p:cNvSpPr>
            <p:nvPr/>
          </p:nvSpPr>
          <p:spPr bwMode="auto">
            <a:xfrm>
              <a:off x="385" y="1207"/>
              <a:ext cx="59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29830" name="Line 31"/>
            <p:cNvSpPr>
              <a:spLocks noChangeShapeType="1"/>
            </p:cNvSpPr>
            <p:nvPr/>
          </p:nvSpPr>
          <p:spPr bwMode="auto">
            <a:xfrm>
              <a:off x="657" y="935"/>
              <a:ext cx="0" cy="40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</p:grpSp>
      <p:grpSp>
        <p:nvGrpSpPr>
          <p:cNvPr id="29705" name="Group 32"/>
          <p:cNvGrpSpPr>
            <a:grpSpLocks/>
          </p:cNvGrpSpPr>
          <p:nvPr/>
        </p:nvGrpSpPr>
        <p:grpSpPr bwMode="auto">
          <a:xfrm>
            <a:off x="3851275" y="908050"/>
            <a:ext cx="936625" cy="649288"/>
            <a:chOff x="385" y="935"/>
            <a:chExt cx="590" cy="409"/>
          </a:xfrm>
        </p:grpSpPr>
        <p:sp>
          <p:nvSpPr>
            <p:cNvPr id="29823" name="Rectangle 33"/>
            <p:cNvSpPr>
              <a:spLocks noChangeArrowheads="1"/>
            </p:cNvSpPr>
            <p:nvPr/>
          </p:nvSpPr>
          <p:spPr bwMode="auto">
            <a:xfrm>
              <a:off x="385" y="935"/>
              <a:ext cx="590" cy="409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29824" name="Line 34"/>
            <p:cNvSpPr>
              <a:spLocks noChangeShapeType="1"/>
            </p:cNvSpPr>
            <p:nvPr/>
          </p:nvSpPr>
          <p:spPr bwMode="auto">
            <a:xfrm>
              <a:off x="385" y="1071"/>
              <a:ext cx="59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29825" name="Line 35"/>
            <p:cNvSpPr>
              <a:spLocks noChangeShapeType="1"/>
            </p:cNvSpPr>
            <p:nvPr/>
          </p:nvSpPr>
          <p:spPr bwMode="auto">
            <a:xfrm>
              <a:off x="385" y="1207"/>
              <a:ext cx="59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29826" name="Line 36"/>
            <p:cNvSpPr>
              <a:spLocks noChangeShapeType="1"/>
            </p:cNvSpPr>
            <p:nvPr/>
          </p:nvSpPr>
          <p:spPr bwMode="auto">
            <a:xfrm>
              <a:off x="657" y="935"/>
              <a:ext cx="0" cy="40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</p:grpSp>
      <p:grpSp>
        <p:nvGrpSpPr>
          <p:cNvPr id="29706" name="Group 37"/>
          <p:cNvGrpSpPr>
            <a:grpSpLocks/>
          </p:cNvGrpSpPr>
          <p:nvPr/>
        </p:nvGrpSpPr>
        <p:grpSpPr bwMode="auto">
          <a:xfrm>
            <a:off x="3851275" y="1555750"/>
            <a:ext cx="936625" cy="649288"/>
            <a:chOff x="385" y="935"/>
            <a:chExt cx="590" cy="409"/>
          </a:xfrm>
        </p:grpSpPr>
        <p:sp>
          <p:nvSpPr>
            <p:cNvPr id="29819" name="Rectangle 38"/>
            <p:cNvSpPr>
              <a:spLocks noChangeArrowheads="1"/>
            </p:cNvSpPr>
            <p:nvPr/>
          </p:nvSpPr>
          <p:spPr bwMode="auto">
            <a:xfrm>
              <a:off x="385" y="935"/>
              <a:ext cx="590" cy="409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29820" name="Line 39"/>
            <p:cNvSpPr>
              <a:spLocks noChangeShapeType="1"/>
            </p:cNvSpPr>
            <p:nvPr/>
          </p:nvSpPr>
          <p:spPr bwMode="auto">
            <a:xfrm>
              <a:off x="385" y="1071"/>
              <a:ext cx="59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29821" name="Line 40"/>
            <p:cNvSpPr>
              <a:spLocks noChangeShapeType="1"/>
            </p:cNvSpPr>
            <p:nvPr/>
          </p:nvSpPr>
          <p:spPr bwMode="auto">
            <a:xfrm>
              <a:off x="385" y="1207"/>
              <a:ext cx="59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29822" name="Line 41"/>
            <p:cNvSpPr>
              <a:spLocks noChangeShapeType="1"/>
            </p:cNvSpPr>
            <p:nvPr/>
          </p:nvSpPr>
          <p:spPr bwMode="auto">
            <a:xfrm>
              <a:off x="657" y="935"/>
              <a:ext cx="0" cy="40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</p:grpSp>
      <p:sp>
        <p:nvSpPr>
          <p:cNvPr id="29707" name="Line 42"/>
          <p:cNvSpPr>
            <a:spLocks noChangeShapeType="1"/>
          </p:cNvSpPr>
          <p:nvPr/>
        </p:nvSpPr>
        <p:spPr bwMode="auto">
          <a:xfrm>
            <a:off x="3635375" y="908050"/>
            <a:ext cx="1296988" cy="0"/>
          </a:xfrm>
          <a:prstGeom prst="line">
            <a:avLst/>
          </a:prstGeom>
          <a:noFill/>
          <a:ln w="28575">
            <a:solidFill>
              <a:srgbClr val="CC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29708" name="Line 43"/>
          <p:cNvSpPr>
            <a:spLocks noChangeShapeType="1"/>
          </p:cNvSpPr>
          <p:nvPr/>
        </p:nvSpPr>
        <p:spPr bwMode="auto">
          <a:xfrm>
            <a:off x="3635375" y="1555750"/>
            <a:ext cx="1296988" cy="0"/>
          </a:xfrm>
          <a:prstGeom prst="line">
            <a:avLst/>
          </a:prstGeom>
          <a:noFill/>
          <a:ln w="28575">
            <a:solidFill>
              <a:srgbClr val="CC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grpSp>
        <p:nvGrpSpPr>
          <p:cNvPr id="29709" name="Group 44"/>
          <p:cNvGrpSpPr>
            <a:grpSpLocks/>
          </p:cNvGrpSpPr>
          <p:nvPr/>
        </p:nvGrpSpPr>
        <p:grpSpPr bwMode="auto">
          <a:xfrm>
            <a:off x="3635375" y="2205038"/>
            <a:ext cx="1296988" cy="1944687"/>
            <a:chOff x="1247" y="981"/>
            <a:chExt cx="817" cy="1225"/>
          </a:xfrm>
        </p:grpSpPr>
        <p:grpSp>
          <p:nvGrpSpPr>
            <p:cNvPr id="29802" name="Group 45"/>
            <p:cNvGrpSpPr>
              <a:grpSpLocks/>
            </p:cNvGrpSpPr>
            <p:nvPr/>
          </p:nvGrpSpPr>
          <p:grpSpPr bwMode="auto">
            <a:xfrm>
              <a:off x="1383" y="981"/>
              <a:ext cx="590" cy="409"/>
              <a:chOff x="385" y="935"/>
              <a:chExt cx="590" cy="409"/>
            </a:xfrm>
          </p:grpSpPr>
          <p:sp>
            <p:nvSpPr>
              <p:cNvPr id="29815" name="Rectangle 46"/>
              <p:cNvSpPr>
                <a:spLocks noChangeArrowheads="1"/>
              </p:cNvSpPr>
              <p:nvPr/>
            </p:nvSpPr>
            <p:spPr bwMode="auto">
              <a:xfrm>
                <a:off x="385" y="935"/>
                <a:ext cx="590" cy="409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29816" name="Line 47"/>
              <p:cNvSpPr>
                <a:spLocks noChangeShapeType="1"/>
              </p:cNvSpPr>
              <p:nvPr/>
            </p:nvSpPr>
            <p:spPr bwMode="auto">
              <a:xfrm>
                <a:off x="385" y="1071"/>
                <a:ext cx="59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29817" name="Line 48"/>
              <p:cNvSpPr>
                <a:spLocks noChangeShapeType="1"/>
              </p:cNvSpPr>
              <p:nvPr/>
            </p:nvSpPr>
            <p:spPr bwMode="auto">
              <a:xfrm>
                <a:off x="385" y="1207"/>
                <a:ext cx="59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29818" name="Line 49"/>
              <p:cNvSpPr>
                <a:spLocks noChangeShapeType="1"/>
              </p:cNvSpPr>
              <p:nvPr/>
            </p:nvSpPr>
            <p:spPr bwMode="auto">
              <a:xfrm>
                <a:off x="657" y="935"/>
                <a:ext cx="0" cy="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</p:grpSp>
        <p:grpSp>
          <p:nvGrpSpPr>
            <p:cNvPr id="29803" name="Group 50"/>
            <p:cNvGrpSpPr>
              <a:grpSpLocks/>
            </p:cNvGrpSpPr>
            <p:nvPr/>
          </p:nvGrpSpPr>
          <p:grpSpPr bwMode="auto">
            <a:xfrm>
              <a:off x="1383" y="1389"/>
              <a:ext cx="590" cy="409"/>
              <a:chOff x="385" y="935"/>
              <a:chExt cx="590" cy="409"/>
            </a:xfrm>
          </p:grpSpPr>
          <p:sp>
            <p:nvSpPr>
              <p:cNvPr id="29811" name="Rectangle 51"/>
              <p:cNvSpPr>
                <a:spLocks noChangeArrowheads="1"/>
              </p:cNvSpPr>
              <p:nvPr/>
            </p:nvSpPr>
            <p:spPr bwMode="auto">
              <a:xfrm>
                <a:off x="385" y="935"/>
                <a:ext cx="590" cy="409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29812" name="Line 52"/>
              <p:cNvSpPr>
                <a:spLocks noChangeShapeType="1"/>
              </p:cNvSpPr>
              <p:nvPr/>
            </p:nvSpPr>
            <p:spPr bwMode="auto">
              <a:xfrm>
                <a:off x="385" y="1071"/>
                <a:ext cx="59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29813" name="Line 53"/>
              <p:cNvSpPr>
                <a:spLocks noChangeShapeType="1"/>
              </p:cNvSpPr>
              <p:nvPr/>
            </p:nvSpPr>
            <p:spPr bwMode="auto">
              <a:xfrm>
                <a:off x="385" y="1207"/>
                <a:ext cx="59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29814" name="Line 54"/>
              <p:cNvSpPr>
                <a:spLocks noChangeShapeType="1"/>
              </p:cNvSpPr>
              <p:nvPr/>
            </p:nvSpPr>
            <p:spPr bwMode="auto">
              <a:xfrm>
                <a:off x="657" y="935"/>
                <a:ext cx="0" cy="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</p:grpSp>
        <p:grpSp>
          <p:nvGrpSpPr>
            <p:cNvPr id="29804" name="Group 55"/>
            <p:cNvGrpSpPr>
              <a:grpSpLocks/>
            </p:cNvGrpSpPr>
            <p:nvPr/>
          </p:nvGrpSpPr>
          <p:grpSpPr bwMode="auto">
            <a:xfrm>
              <a:off x="1383" y="1797"/>
              <a:ext cx="590" cy="409"/>
              <a:chOff x="385" y="935"/>
              <a:chExt cx="590" cy="409"/>
            </a:xfrm>
          </p:grpSpPr>
          <p:sp>
            <p:nvSpPr>
              <p:cNvPr id="29807" name="Rectangle 56"/>
              <p:cNvSpPr>
                <a:spLocks noChangeArrowheads="1"/>
              </p:cNvSpPr>
              <p:nvPr/>
            </p:nvSpPr>
            <p:spPr bwMode="auto">
              <a:xfrm>
                <a:off x="385" y="935"/>
                <a:ext cx="590" cy="409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29808" name="Line 57"/>
              <p:cNvSpPr>
                <a:spLocks noChangeShapeType="1"/>
              </p:cNvSpPr>
              <p:nvPr/>
            </p:nvSpPr>
            <p:spPr bwMode="auto">
              <a:xfrm>
                <a:off x="385" y="1071"/>
                <a:ext cx="59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29809" name="Line 58"/>
              <p:cNvSpPr>
                <a:spLocks noChangeShapeType="1"/>
              </p:cNvSpPr>
              <p:nvPr/>
            </p:nvSpPr>
            <p:spPr bwMode="auto">
              <a:xfrm>
                <a:off x="385" y="1207"/>
                <a:ext cx="59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29810" name="Line 59"/>
              <p:cNvSpPr>
                <a:spLocks noChangeShapeType="1"/>
              </p:cNvSpPr>
              <p:nvPr/>
            </p:nvSpPr>
            <p:spPr bwMode="auto">
              <a:xfrm>
                <a:off x="657" y="935"/>
                <a:ext cx="0" cy="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</p:grpSp>
        <p:sp>
          <p:nvSpPr>
            <p:cNvPr id="29805" name="Line 60"/>
            <p:cNvSpPr>
              <a:spLocks noChangeShapeType="1"/>
            </p:cNvSpPr>
            <p:nvPr/>
          </p:nvSpPr>
          <p:spPr bwMode="auto">
            <a:xfrm>
              <a:off x="1247" y="1389"/>
              <a:ext cx="817" cy="0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29806" name="Line 61"/>
            <p:cNvSpPr>
              <a:spLocks noChangeShapeType="1"/>
            </p:cNvSpPr>
            <p:nvPr/>
          </p:nvSpPr>
          <p:spPr bwMode="auto">
            <a:xfrm>
              <a:off x="1247" y="1797"/>
              <a:ext cx="817" cy="0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</p:grpSp>
      <p:grpSp>
        <p:nvGrpSpPr>
          <p:cNvPr id="29710" name="Group 62"/>
          <p:cNvGrpSpPr>
            <a:grpSpLocks/>
          </p:cNvGrpSpPr>
          <p:nvPr/>
        </p:nvGrpSpPr>
        <p:grpSpPr bwMode="auto">
          <a:xfrm>
            <a:off x="3635375" y="4149725"/>
            <a:ext cx="1296988" cy="1944688"/>
            <a:chOff x="1247" y="981"/>
            <a:chExt cx="817" cy="1225"/>
          </a:xfrm>
        </p:grpSpPr>
        <p:grpSp>
          <p:nvGrpSpPr>
            <p:cNvPr id="29785" name="Group 63"/>
            <p:cNvGrpSpPr>
              <a:grpSpLocks/>
            </p:cNvGrpSpPr>
            <p:nvPr/>
          </p:nvGrpSpPr>
          <p:grpSpPr bwMode="auto">
            <a:xfrm>
              <a:off x="1383" y="981"/>
              <a:ext cx="590" cy="409"/>
              <a:chOff x="385" y="935"/>
              <a:chExt cx="590" cy="409"/>
            </a:xfrm>
          </p:grpSpPr>
          <p:sp>
            <p:nvSpPr>
              <p:cNvPr id="29798" name="Rectangle 64"/>
              <p:cNvSpPr>
                <a:spLocks noChangeArrowheads="1"/>
              </p:cNvSpPr>
              <p:nvPr/>
            </p:nvSpPr>
            <p:spPr bwMode="auto">
              <a:xfrm>
                <a:off x="385" y="935"/>
                <a:ext cx="590" cy="409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29799" name="Line 65"/>
              <p:cNvSpPr>
                <a:spLocks noChangeShapeType="1"/>
              </p:cNvSpPr>
              <p:nvPr/>
            </p:nvSpPr>
            <p:spPr bwMode="auto">
              <a:xfrm>
                <a:off x="385" y="1071"/>
                <a:ext cx="59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29800" name="Line 66"/>
              <p:cNvSpPr>
                <a:spLocks noChangeShapeType="1"/>
              </p:cNvSpPr>
              <p:nvPr/>
            </p:nvSpPr>
            <p:spPr bwMode="auto">
              <a:xfrm>
                <a:off x="385" y="1207"/>
                <a:ext cx="59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29801" name="Line 67"/>
              <p:cNvSpPr>
                <a:spLocks noChangeShapeType="1"/>
              </p:cNvSpPr>
              <p:nvPr/>
            </p:nvSpPr>
            <p:spPr bwMode="auto">
              <a:xfrm>
                <a:off x="657" y="935"/>
                <a:ext cx="0" cy="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</p:grpSp>
        <p:grpSp>
          <p:nvGrpSpPr>
            <p:cNvPr id="29786" name="Group 68"/>
            <p:cNvGrpSpPr>
              <a:grpSpLocks/>
            </p:cNvGrpSpPr>
            <p:nvPr/>
          </p:nvGrpSpPr>
          <p:grpSpPr bwMode="auto">
            <a:xfrm>
              <a:off x="1383" y="1389"/>
              <a:ext cx="590" cy="409"/>
              <a:chOff x="385" y="935"/>
              <a:chExt cx="590" cy="409"/>
            </a:xfrm>
          </p:grpSpPr>
          <p:sp>
            <p:nvSpPr>
              <p:cNvPr id="29794" name="Rectangle 69"/>
              <p:cNvSpPr>
                <a:spLocks noChangeArrowheads="1"/>
              </p:cNvSpPr>
              <p:nvPr/>
            </p:nvSpPr>
            <p:spPr bwMode="auto">
              <a:xfrm>
                <a:off x="385" y="935"/>
                <a:ext cx="590" cy="409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29795" name="Line 70"/>
              <p:cNvSpPr>
                <a:spLocks noChangeShapeType="1"/>
              </p:cNvSpPr>
              <p:nvPr/>
            </p:nvSpPr>
            <p:spPr bwMode="auto">
              <a:xfrm>
                <a:off x="385" y="1071"/>
                <a:ext cx="59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29796" name="Line 71"/>
              <p:cNvSpPr>
                <a:spLocks noChangeShapeType="1"/>
              </p:cNvSpPr>
              <p:nvPr/>
            </p:nvSpPr>
            <p:spPr bwMode="auto">
              <a:xfrm>
                <a:off x="385" y="1207"/>
                <a:ext cx="59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29797" name="Line 72"/>
              <p:cNvSpPr>
                <a:spLocks noChangeShapeType="1"/>
              </p:cNvSpPr>
              <p:nvPr/>
            </p:nvSpPr>
            <p:spPr bwMode="auto">
              <a:xfrm>
                <a:off x="657" y="935"/>
                <a:ext cx="0" cy="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</p:grpSp>
        <p:grpSp>
          <p:nvGrpSpPr>
            <p:cNvPr id="29787" name="Group 73"/>
            <p:cNvGrpSpPr>
              <a:grpSpLocks/>
            </p:cNvGrpSpPr>
            <p:nvPr/>
          </p:nvGrpSpPr>
          <p:grpSpPr bwMode="auto">
            <a:xfrm>
              <a:off x="1383" y="1797"/>
              <a:ext cx="590" cy="409"/>
              <a:chOff x="385" y="935"/>
              <a:chExt cx="590" cy="409"/>
            </a:xfrm>
          </p:grpSpPr>
          <p:sp>
            <p:nvSpPr>
              <p:cNvPr id="29790" name="Rectangle 74"/>
              <p:cNvSpPr>
                <a:spLocks noChangeArrowheads="1"/>
              </p:cNvSpPr>
              <p:nvPr/>
            </p:nvSpPr>
            <p:spPr bwMode="auto">
              <a:xfrm>
                <a:off x="385" y="935"/>
                <a:ext cx="590" cy="409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29791" name="Line 75"/>
              <p:cNvSpPr>
                <a:spLocks noChangeShapeType="1"/>
              </p:cNvSpPr>
              <p:nvPr/>
            </p:nvSpPr>
            <p:spPr bwMode="auto">
              <a:xfrm>
                <a:off x="385" y="1071"/>
                <a:ext cx="59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29792" name="Line 76"/>
              <p:cNvSpPr>
                <a:spLocks noChangeShapeType="1"/>
              </p:cNvSpPr>
              <p:nvPr/>
            </p:nvSpPr>
            <p:spPr bwMode="auto">
              <a:xfrm>
                <a:off x="385" y="1207"/>
                <a:ext cx="59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29793" name="Line 77"/>
              <p:cNvSpPr>
                <a:spLocks noChangeShapeType="1"/>
              </p:cNvSpPr>
              <p:nvPr/>
            </p:nvSpPr>
            <p:spPr bwMode="auto">
              <a:xfrm>
                <a:off x="657" y="935"/>
                <a:ext cx="0" cy="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</p:grpSp>
        <p:sp>
          <p:nvSpPr>
            <p:cNvPr id="29788" name="Line 78"/>
            <p:cNvSpPr>
              <a:spLocks noChangeShapeType="1"/>
            </p:cNvSpPr>
            <p:nvPr/>
          </p:nvSpPr>
          <p:spPr bwMode="auto">
            <a:xfrm>
              <a:off x="1247" y="1389"/>
              <a:ext cx="817" cy="0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29789" name="Line 79"/>
            <p:cNvSpPr>
              <a:spLocks noChangeShapeType="1"/>
            </p:cNvSpPr>
            <p:nvPr/>
          </p:nvSpPr>
          <p:spPr bwMode="auto">
            <a:xfrm>
              <a:off x="1247" y="1797"/>
              <a:ext cx="817" cy="0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</p:grpSp>
      <p:sp>
        <p:nvSpPr>
          <p:cNvPr id="29711" name="Line 80"/>
          <p:cNvSpPr>
            <a:spLocks noChangeShapeType="1"/>
          </p:cNvSpPr>
          <p:nvPr/>
        </p:nvSpPr>
        <p:spPr bwMode="auto">
          <a:xfrm>
            <a:off x="3708400" y="2205038"/>
            <a:ext cx="1296988" cy="0"/>
          </a:xfrm>
          <a:prstGeom prst="line">
            <a:avLst/>
          </a:prstGeom>
          <a:noFill/>
          <a:ln w="28575">
            <a:solidFill>
              <a:srgbClr val="CC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29712" name="Line 81"/>
          <p:cNvSpPr>
            <a:spLocks noChangeShapeType="1"/>
          </p:cNvSpPr>
          <p:nvPr/>
        </p:nvSpPr>
        <p:spPr bwMode="auto">
          <a:xfrm>
            <a:off x="3635375" y="4149725"/>
            <a:ext cx="1296988" cy="0"/>
          </a:xfrm>
          <a:prstGeom prst="line">
            <a:avLst/>
          </a:prstGeom>
          <a:noFill/>
          <a:ln w="28575">
            <a:solidFill>
              <a:srgbClr val="CC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29713" name="Line 82"/>
          <p:cNvSpPr>
            <a:spLocks noChangeShapeType="1"/>
          </p:cNvSpPr>
          <p:nvPr/>
        </p:nvSpPr>
        <p:spPr bwMode="auto">
          <a:xfrm flipV="1">
            <a:off x="1187450" y="2133600"/>
            <a:ext cx="863600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29714" name="Line 83"/>
          <p:cNvSpPr>
            <a:spLocks noChangeShapeType="1"/>
          </p:cNvSpPr>
          <p:nvPr/>
        </p:nvSpPr>
        <p:spPr bwMode="auto">
          <a:xfrm>
            <a:off x="1258888" y="2781300"/>
            <a:ext cx="7921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29715" name="Line 84"/>
          <p:cNvSpPr>
            <a:spLocks noChangeShapeType="1"/>
          </p:cNvSpPr>
          <p:nvPr/>
        </p:nvSpPr>
        <p:spPr bwMode="auto">
          <a:xfrm>
            <a:off x="1258888" y="2997200"/>
            <a:ext cx="792162" cy="5032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29716" name="Line 85"/>
          <p:cNvSpPr>
            <a:spLocks noChangeShapeType="1"/>
          </p:cNvSpPr>
          <p:nvPr/>
        </p:nvSpPr>
        <p:spPr bwMode="auto">
          <a:xfrm flipV="1">
            <a:off x="2916238" y="333375"/>
            <a:ext cx="863600" cy="18002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29717" name="Line 86"/>
          <p:cNvSpPr>
            <a:spLocks noChangeShapeType="1"/>
          </p:cNvSpPr>
          <p:nvPr/>
        </p:nvSpPr>
        <p:spPr bwMode="auto">
          <a:xfrm flipV="1">
            <a:off x="2987675" y="981075"/>
            <a:ext cx="863600" cy="1368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29718" name="Line 87"/>
          <p:cNvSpPr>
            <a:spLocks noChangeShapeType="1"/>
          </p:cNvSpPr>
          <p:nvPr/>
        </p:nvSpPr>
        <p:spPr bwMode="auto">
          <a:xfrm flipV="1">
            <a:off x="3059113" y="1628775"/>
            <a:ext cx="792162" cy="10080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29719" name="Line 88"/>
          <p:cNvSpPr>
            <a:spLocks noChangeShapeType="1"/>
          </p:cNvSpPr>
          <p:nvPr/>
        </p:nvSpPr>
        <p:spPr bwMode="auto">
          <a:xfrm flipV="1">
            <a:off x="2987675" y="2276475"/>
            <a:ext cx="792163" cy="504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29720" name="Line 89"/>
          <p:cNvSpPr>
            <a:spLocks noChangeShapeType="1"/>
          </p:cNvSpPr>
          <p:nvPr/>
        </p:nvSpPr>
        <p:spPr bwMode="auto">
          <a:xfrm flipV="1">
            <a:off x="2987675" y="2924175"/>
            <a:ext cx="863600" cy="1444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29721" name="Line 90"/>
          <p:cNvSpPr>
            <a:spLocks noChangeShapeType="1"/>
          </p:cNvSpPr>
          <p:nvPr/>
        </p:nvSpPr>
        <p:spPr bwMode="auto">
          <a:xfrm>
            <a:off x="2987675" y="3213100"/>
            <a:ext cx="863600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29722" name="Line 91"/>
          <p:cNvSpPr>
            <a:spLocks noChangeShapeType="1"/>
          </p:cNvSpPr>
          <p:nvPr/>
        </p:nvSpPr>
        <p:spPr bwMode="auto">
          <a:xfrm>
            <a:off x="2916238" y="3500438"/>
            <a:ext cx="935037" cy="7921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29723" name="Line 92"/>
          <p:cNvSpPr>
            <a:spLocks noChangeShapeType="1"/>
          </p:cNvSpPr>
          <p:nvPr/>
        </p:nvSpPr>
        <p:spPr bwMode="auto">
          <a:xfrm>
            <a:off x="2916238" y="3644900"/>
            <a:ext cx="863600" cy="12239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29724" name="Line 93"/>
          <p:cNvSpPr>
            <a:spLocks noChangeShapeType="1"/>
          </p:cNvSpPr>
          <p:nvPr/>
        </p:nvSpPr>
        <p:spPr bwMode="auto">
          <a:xfrm>
            <a:off x="2916238" y="3933825"/>
            <a:ext cx="935037" cy="16557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29725" name="Text Box 94"/>
          <p:cNvSpPr txBox="1">
            <a:spLocks noChangeArrowheads="1"/>
          </p:cNvSpPr>
          <p:nvPr/>
        </p:nvSpPr>
        <p:spPr bwMode="auto">
          <a:xfrm>
            <a:off x="3924300" y="260350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4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29726" name="Text Box 95"/>
          <p:cNvSpPr txBox="1">
            <a:spLocks noChangeArrowheads="1"/>
          </p:cNvSpPr>
          <p:nvPr/>
        </p:nvSpPr>
        <p:spPr bwMode="auto">
          <a:xfrm>
            <a:off x="3924300" y="476250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7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29727" name="Text Box 96"/>
          <p:cNvSpPr txBox="1">
            <a:spLocks noChangeArrowheads="1"/>
          </p:cNvSpPr>
          <p:nvPr/>
        </p:nvSpPr>
        <p:spPr bwMode="auto">
          <a:xfrm>
            <a:off x="3924300" y="692150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12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29728" name="Text Box 97"/>
          <p:cNvSpPr txBox="1">
            <a:spLocks noChangeArrowheads="1"/>
          </p:cNvSpPr>
          <p:nvPr/>
        </p:nvSpPr>
        <p:spPr bwMode="auto">
          <a:xfrm>
            <a:off x="3924300" y="908050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14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29729" name="Text Box 98"/>
          <p:cNvSpPr txBox="1">
            <a:spLocks noChangeArrowheads="1"/>
          </p:cNvSpPr>
          <p:nvPr/>
        </p:nvSpPr>
        <p:spPr bwMode="auto">
          <a:xfrm>
            <a:off x="3924300" y="1125538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25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29730" name="Text Box 99"/>
          <p:cNvSpPr txBox="1">
            <a:spLocks noChangeArrowheads="1"/>
          </p:cNvSpPr>
          <p:nvPr/>
        </p:nvSpPr>
        <p:spPr bwMode="auto">
          <a:xfrm>
            <a:off x="3924300" y="1341438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27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29731" name="Text Box 100"/>
          <p:cNvSpPr txBox="1">
            <a:spLocks noChangeArrowheads="1"/>
          </p:cNvSpPr>
          <p:nvPr/>
        </p:nvSpPr>
        <p:spPr bwMode="auto">
          <a:xfrm>
            <a:off x="3924300" y="1557338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33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29732" name="Text Box 101"/>
          <p:cNvSpPr txBox="1">
            <a:spLocks noChangeArrowheads="1"/>
          </p:cNvSpPr>
          <p:nvPr/>
        </p:nvSpPr>
        <p:spPr bwMode="auto">
          <a:xfrm>
            <a:off x="3924300" y="1773238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36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29733" name="Text Box 102"/>
          <p:cNvSpPr txBox="1">
            <a:spLocks noChangeArrowheads="1"/>
          </p:cNvSpPr>
          <p:nvPr/>
        </p:nvSpPr>
        <p:spPr bwMode="auto">
          <a:xfrm>
            <a:off x="3924300" y="1989138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38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29734" name="Text Box 103"/>
          <p:cNvSpPr txBox="1">
            <a:spLocks noChangeArrowheads="1"/>
          </p:cNvSpPr>
          <p:nvPr/>
        </p:nvSpPr>
        <p:spPr bwMode="auto">
          <a:xfrm>
            <a:off x="3924300" y="2205038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49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29735" name="Text Box 104"/>
          <p:cNvSpPr txBox="1">
            <a:spLocks noChangeArrowheads="1"/>
          </p:cNvSpPr>
          <p:nvPr/>
        </p:nvSpPr>
        <p:spPr bwMode="auto">
          <a:xfrm>
            <a:off x="3924300" y="2420938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51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29736" name="Text Box 105"/>
          <p:cNvSpPr txBox="1">
            <a:spLocks noChangeArrowheads="1"/>
          </p:cNvSpPr>
          <p:nvPr/>
        </p:nvSpPr>
        <p:spPr bwMode="auto">
          <a:xfrm>
            <a:off x="3924300" y="2636838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66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29737" name="Text Box 106"/>
          <p:cNvSpPr txBox="1">
            <a:spLocks noChangeArrowheads="1"/>
          </p:cNvSpPr>
          <p:nvPr/>
        </p:nvSpPr>
        <p:spPr bwMode="auto">
          <a:xfrm>
            <a:off x="3924300" y="2852738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69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29738" name="Text Box 107"/>
          <p:cNvSpPr txBox="1">
            <a:spLocks noChangeArrowheads="1"/>
          </p:cNvSpPr>
          <p:nvPr/>
        </p:nvSpPr>
        <p:spPr bwMode="auto">
          <a:xfrm>
            <a:off x="3924300" y="3068638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74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29739" name="Text Box 108"/>
          <p:cNvSpPr txBox="1">
            <a:spLocks noChangeArrowheads="1"/>
          </p:cNvSpPr>
          <p:nvPr/>
        </p:nvSpPr>
        <p:spPr bwMode="auto">
          <a:xfrm>
            <a:off x="3924300" y="3284538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80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29740" name="Text Box 109"/>
          <p:cNvSpPr txBox="1">
            <a:spLocks noChangeArrowheads="1"/>
          </p:cNvSpPr>
          <p:nvPr/>
        </p:nvSpPr>
        <p:spPr bwMode="auto">
          <a:xfrm>
            <a:off x="3924300" y="3500438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86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29741" name="Text Box 110"/>
          <p:cNvSpPr txBox="1">
            <a:spLocks noChangeArrowheads="1"/>
          </p:cNvSpPr>
          <p:nvPr/>
        </p:nvSpPr>
        <p:spPr bwMode="auto">
          <a:xfrm>
            <a:off x="3924300" y="3716338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100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29742" name="Text Box 111"/>
          <p:cNvSpPr txBox="1">
            <a:spLocks noChangeArrowheads="1"/>
          </p:cNvSpPr>
          <p:nvPr/>
        </p:nvSpPr>
        <p:spPr bwMode="auto">
          <a:xfrm>
            <a:off x="3924300" y="3933825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103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29743" name="Text Box 112"/>
          <p:cNvSpPr txBox="1">
            <a:spLocks noChangeArrowheads="1"/>
          </p:cNvSpPr>
          <p:nvPr/>
        </p:nvSpPr>
        <p:spPr bwMode="auto">
          <a:xfrm>
            <a:off x="3924300" y="4149725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108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29744" name="Text Box 113"/>
          <p:cNvSpPr txBox="1">
            <a:spLocks noChangeArrowheads="1"/>
          </p:cNvSpPr>
          <p:nvPr/>
        </p:nvSpPr>
        <p:spPr bwMode="auto">
          <a:xfrm>
            <a:off x="3924300" y="4365625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111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29745" name="Text Box 114"/>
          <p:cNvSpPr txBox="1">
            <a:spLocks noChangeArrowheads="1"/>
          </p:cNvSpPr>
          <p:nvPr/>
        </p:nvSpPr>
        <p:spPr bwMode="auto">
          <a:xfrm>
            <a:off x="3924300" y="4581525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125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29746" name="Text Box 115"/>
          <p:cNvSpPr txBox="1">
            <a:spLocks noChangeArrowheads="1"/>
          </p:cNvSpPr>
          <p:nvPr/>
        </p:nvSpPr>
        <p:spPr bwMode="auto">
          <a:xfrm>
            <a:off x="3924300" y="4797425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129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29747" name="Text Box 116"/>
          <p:cNvSpPr txBox="1">
            <a:spLocks noChangeArrowheads="1"/>
          </p:cNvSpPr>
          <p:nvPr/>
        </p:nvSpPr>
        <p:spPr bwMode="auto">
          <a:xfrm>
            <a:off x="3924300" y="5013325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133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29748" name="Text Box 117"/>
          <p:cNvSpPr txBox="1">
            <a:spLocks noChangeArrowheads="1"/>
          </p:cNvSpPr>
          <p:nvPr/>
        </p:nvSpPr>
        <p:spPr bwMode="auto">
          <a:xfrm>
            <a:off x="3924300" y="5229225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136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29749" name="Text Box 118"/>
          <p:cNvSpPr txBox="1">
            <a:spLocks noChangeArrowheads="1"/>
          </p:cNvSpPr>
          <p:nvPr/>
        </p:nvSpPr>
        <p:spPr bwMode="auto">
          <a:xfrm>
            <a:off x="3924300" y="5445125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142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29750" name="Text Box 119"/>
          <p:cNvSpPr txBox="1">
            <a:spLocks noChangeArrowheads="1"/>
          </p:cNvSpPr>
          <p:nvPr/>
        </p:nvSpPr>
        <p:spPr bwMode="auto">
          <a:xfrm>
            <a:off x="3924300" y="5661025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144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29751" name="Text Box 120"/>
          <p:cNvSpPr txBox="1">
            <a:spLocks noChangeArrowheads="1"/>
          </p:cNvSpPr>
          <p:nvPr/>
        </p:nvSpPr>
        <p:spPr bwMode="auto">
          <a:xfrm>
            <a:off x="3924300" y="5876925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158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29752" name="Text Box 121"/>
          <p:cNvSpPr txBox="1">
            <a:spLocks noChangeArrowheads="1"/>
          </p:cNvSpPr>
          <p:nvPr/>
        </p:nvSpPr>
        <p:spPr bwMode="auto">
          <a:xfrm>
            <a:off x="2124075" y="2060575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4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29753" name="Text Box 122"/>
          <p:cNvSpPr txBox="1">
            <a:spLocks noChangeArrowheads="1"/>
          </p:cNvSpPr>
          <p:nvPr/>
        </p:nvSpPr>
        <p:spPr bwMode="auto">
          <a:xfrm>
            <a:off x="2124075" y="2276475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14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29754" name="Text Box 123"/>
          <p:cNvSpPr txBox="1">
            <a:spLocks noChangeArrowheads="1"/>
          </p:cNvSpPr>
          <p:nvPr/>
        </p:nvSpPr>
        <p:spPr bwMode="auto">
          <a:xfrm>
            <a:off x="2124075" y="2492375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33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29755" name="Text Box 124"/>
          <p:cNvSpPr txBox="1">
            <a:spLocks noChangeArrowheads="1"/>
          </p:cNvSpPr>
          <p:nvPr/>
        </p:nvSpPr>
        <p:spPr bwMode="auto">
          <a:xfrm>
            <a:off x="2124075" y="2708275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49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29756" name="Text Box 125"/>
          <p:cNvSpPr txBox="1">
            <a:spLocks noChangeArrowheads="1"/>
          </p:cNvSpPr>
          <p:nvPr/>
        </p:nvSpPr>
        <p:spPr bwMode="auto">
          <a:xfrm>
            <a:off x="2124075" y="2924175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69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29757" name="Text Box 126"/>
          <p:cNvSpPr txBox="1">
            <a:spLocks noChangeArrowheads="1"/>
          </p:cNvSpPr>
          <p:nvPr/>
        </p:nvSpPr>
        <p:spPr bwMode="auto">
          <a:xfrm>
            <a:off x="2124075" y="3141663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86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29758" name="Text Box 127"/>
          <p:cNvSpPr txBox="1">
            <a:spLocks noChangeArrowheads="1"/>
          </p:cNvSpPr>
          <p:nvPr/>
        </p:nvSpPr>
        <p:spPr bwMode="auto">
          <a:xfrm>
            <a:off x="2124075" y="3357563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108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29759" name="Text Box 128"/>
          <p:cNvSpPr txBox="1">
            <a:spLocks noChangeArrowheads="1"/>
          </p:cNvSpPr>
          <p:nvPr/>
        </p:nvSpPr>
        <p:spPr bwMode="auto">
          <a:xfrm>
            <a:off x="2124075" y="3573463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129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29760" name="Text Box 129"/>
          <p:cNvSpPr txBox="1">
            <a:spLocks noChangeArrowheads="1"/>
          </p:cNvSpPr>
          <p:nvPr/>
        </p:nvSpPr>
        <p:spPr bwMode="auto">
          <a:xfrm>
            <a:off x="2124075" y="3789363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142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29761" name="Text Box 130"/>
          <p:cNvSpPr txBox="1">
            <a:spLocks noChangeArrowheads="1"/>
          </p:cNvSpPr>
          <p:nvPr/>
        </p:nvSpPr>
        <p:spPr bwMode="auto">
          <a:xfrm>
            <a:off x="468313" y="2492375"/>
            <a:ext cx="433387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4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29762" name="Text Box 131"/>
          <p:cNvSpPr txBox="1">
            <a:spLocks noChangeArrowheads="1"/>
          </p:cNvSpPr>
          <p:nvPr/>
        </p:nvSpPr>
        <p:spPr bwMode="auto">
          <a:xfrm>
            <a:off x="468313" y="2708275"/>
            <a:ext cx="433387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49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29763" name="Text Box 132"/>
          <p:cNvSpPr txBox="1">
            <a:spLocks noChangeArrowheads="1"/>
          </p:cNvSpPr>
          <p:nvPr/>
        </p:nvSpPr>
        <p:spPr bwMode="auto">
          <a:xfrm>
            <a:off x="395288" y="2924175"/>
            <a:ext cx="433387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108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29764" name="Line 133"/>
          <p:cNvSpPr>
            <a:spLocks noChangeShapeType="1"/>
          </p:cNvSpPr>
          <p:nvPr/>
        </p:nvSpPr>
        <p:spPr bwMode="auto">
          <a:xfrm>
            <a:off x="4643438" y="333375"/>
            <a:ext cx="3603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29765" name="Line 134"/>
          <p:cNvSpPr>
            <a:spLocks noChangeShapeType="1"/>
          </p:cNvSpPr>
          <p:nvPr/>
        </p:nvSpPr>
        <p:spPr bwMode="auto">
          <a:xfrm>
            <a:off x="4643438" y="620713"/>
            <a:ext cx="3603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29766" name="Line 135"/>
          <p:cNvSpPr>
            <a:spLocks noChangeShapeType="1"/>
          </p:cNvSpPr>
          <p:nvPr/>
        </p:nvSpPr>
        <p:spPr bwMode="auto">
          <a:xfrm>
            <a:off x="4572000" y="6021388"/>
            <a:ext cx="3603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29767" name="Text Box 136"/>
          <p:cNvSpPr txBox="1">
            <a:spLocks noChangeArrowheads="1"/>
          </p:cNvSpPr>
          <p:nvPr/>
        </p:nvSpPr>
        <p:spPr bwMode="auto">
          <a:xfrm>
            <a:off x="6227763" y="4652963"/>
            <a:ext cx="1944687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Αρχείο δεδομένων</a:t>
            </a:r>
          </a:p>
        </p:txBody>
      </p:sp>
      <p:sp>
        <p:nvSpPr>
          <p:cNvPr id="29768" name="Line 137"/>
          <p:cNvSpPr>
            <a:spLocks noChangeShapeType="1"/>
          </p:cNvSpPr>
          <p:nvPr/>
        </p:nvSpPr>
        <p:spPr bwMode="auto">
          <a:xfrm>
            <a:off x="5867400" y="1196975"/>
            <a:ext cx="0" cy="33845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29769" name="Line 138"/>
          <p:cNvSpPr>
            <a:spLocks noChangeShapeType="1"/>
          </p:cNvSpPr>
          <p:nvPr/>
        </p:nvSpPr>
        <p:spPr bwMode="auto">
          <a:xfrm>
            <a:off x="7092950" y="1196975"/>
            <a:ext cx="0" cy="33845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29770" name="Line 139"/>
          <p:cNvSpPr>
            <a:spLocks noChangeShapeType="1"/>
          </p:cNvSpPr>
          <p:nvPr/>
        </p:nvSpPr>
        <p:spPr bwMode="auto">
          <a:xfrm>
            <a:off x="5867400" y="1700213"/>
            <a:ext cx="12255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29771" name="Line 140"/>
          <p:cNvSpPr>
            <a:spLocks noChangeShapeType="1"/>
          </p:cNvSpPr>
          <p:nvPr/>
        </p:nvSpPr>
        <p:spPr bwMode="auto">
          <a:xfrm>
            <a:off x="5867400" y="2133600"/>
            <a:ext cx="12255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29772" name="Line 141"/>
          <p:cNvSpPr>
            <a:spLocks noChangeShapeType="1"/>
          </p:cNvSpPr>
          <p:nvPr/>
        </p:nvSpPr>
        <p:spPr bwMode="auto">
          <a:xfrm>
            <a:off x="4716463" y="1844675"/>
            <a:ext cx="71913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29773" name="Line 142"/>
          <p:cNvSpPr>
            <a:spLocks noChangeShapeType="1"/>
          </p:cNvSpPr>
          <p:nvPr/>
        </p:nvSpPr>
        <p:spPr bwMode="auto">
          <a:xfrm flipV="1">
            <a:off x="5435600" y="1773238"/>
            <a:ext cx="0" cy="714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29774" name="Line 143"/>
          <p:cNvSpPr>
            <a:spLocks noChangeShapeType="1"/>
          </p:cNvSpPr>
          <p:nvPr/>
        </p:nvSpPr>
        <p:spPr bwMode="auto">
          <a:xfrm>
            <a:off x="5435600" y="1773238"/>
            <a:ext cx="431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29775" name="Text Box 144"/>
          <p:cNvSpPr txBox="1">
            <a:spLocks noChangeArrowheads="1"/>
          </p:cNvSpPr>
          <p:nvPr/>
        </p:nvSpPr>
        <p:spPr bwMode="auto">
          <a:xfrm>
            <a:off x="5867400" y="1700213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36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29776" name="Line 145"/>
          <p:cNvSpPr>
            <a:spLocks noChangeShapeType="1"/>
          </p:cNvSpPr>
          <p:nvPr/>
        </p:nvSpPr>
        <p:spPr bwMode="auto">
          <a:xfrm>
            <a:off x="5867400" y="1916113"/>
            <a:ext cx="12255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29777" name="Line 146"/>
          <p:cNvSpPr>
            <a:spLocks noChangeShapeType="1"/>
          </p:cNvSpPr>
          <p:nvPr/>
        </p:nvSpPr>
        <p:spPr bwMode="auto">
          <a:xfrm>
            <a:off x="6156325" y="1700213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29778" name="Line 147"/>
          <p:cNvSpPr>
            <a:spLocks noChangeShapeType="1"/>
          </p:cNvSpPr>
          <p:nvPr/>
        </p:nvSpPr>
        <p:spPr bwMode="auto">
          <a:xfrm>
            <a:off x="6877050" y="1700213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29779" name="Line 148"/>
          <p:cNvSpPr>
            <a:spLocks noChangeShapeType="1"/>
          </p:cNvSpPr>
          <p:nvPr/>
        </p:nvSpPr>
        <p:spPr bwMode="auto">
          <a:xfrm>
            <a:off x="6372225" y="1700213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29780" name="Text Box 149"/>
          <p:cNvSpPr txBox="1">
            <a:spLocks noChangeArrowheads="1"/>
          </p:cNvSpPr>
          <p:nvPr/>
        </p:nvSpPr>
        <p:spPr bwMode="auto">
          <a:xfrm>
            <a:off x="6372225" y="1557338"/>
            <a:ext cx="4333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…</a:t>
            </a:r>
            <a:endParaRPr lang="el-GR"/>
          </a:p>
        </p:txBody>
      </p:sp>
      <p:sp>
        <p:nvSpPr>
          <p:cNvPr id="29781" name="Text Box 150"/>
          <p:cNvSpPr txBox="1">
            <a:spLocks noChangeArrowheads="1"/>
          </p:cNvSpPr>
          <p:nvPr/>
        </p:nvSpPr>
        <p:spPr bwMode="auto">
          <a:xfrm>
            <a:off x="5003800" y="5661025"/>
            <a:ext cx="3744913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40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Ευρετήριο 1ου επιπέδου (αρχικό ευρετήριο)</a:t>
            </a:r>
          </a:p>
        </p:txBody>
      </p:sp>
      <p:sp>
        <p:nvSpPr>
          <p:cNvPr id="29782" name="Text Box 151"/>
          <p:cNvSpPr txBox="1">
            <a:spLocks noChangeArrowheads="1"/>
          </p:cNvSpPr>
          <p:nvPr/>
        </p:nvSpPr>
        <p:spPr bwMode="auto">
          <a:xfrm>
            <a:off x="1547813" y="4221163"/>
            <a:ext cx="165735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400">
                <a:latin typeface="Calibri" pitchFamily="34" charset="0"/>
              </a:rPr>
              <a:t>Ευρετήριο 2ου επιπέδου</a:t>
            </a:r>
          </a:p>
        </p:txBody>
      </p:sp>
      <p:sp>
        <p:nvSpPr>
          <p:cNvPr id="29783" name="Text Box 152"/>
          <p:cNvSpPr txBox="1">
            <a:spLocks noChangeArrowheads="1"/>
          </p:cNvSpPr>
          <p:nvPr/>
        </p:nvSpPr>
        <p:spPr bwMode="auto">
          <a:xfrm>
            <a:off x="250825" y="3357563"/>
            <a:ext cx="165735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400">
                <a:latin typeface="Calibri" pitchFamily="34" charset="0"/>
              </a:rPr>
              <a:t>Ευρετήριο 3ου επιπέδου</a:t>
            </a:r>
          </a:p>
        </p:txBody>
      </p:sp>
      <p:sp>
        <p:nvSpPr>
          <p:cNvPr id="156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30554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58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16384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smtClean="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1837989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8026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Παράδειγμα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662905" y="4604900"/>
            <a:ext cx="4275529" cy="1200329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none">
            <a:spAutoFit/>
          </a:bodyPr>
          <a:lstStyle/>
          <a:p>
            <a:pPr eaLnBrk="0" hangingPunct="0"/>
            <a:r>
              <a:rPr lang="en-US" sz="2400" dirty="0" smtClean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SELECT </a:t>
            </a:r>
            <a:r>
              <a:rPr lang="en-US" sz="2400" dirty="0" smtClean="0">
                <a:latin typeface="Menlo" charset="0"/>
                <a:ea typeface="Menlo" charset="0"/>
                <a:cs typeface="Menlo" charset="0"/>
              </a:rPr>
              <a:t>*</a:t>
            </a:r>
          </a:p>
          <a:p>
            <a:pPr eaLnBrk="0" hangingPunct="0"/>
            <a:r>
              <a:rPr lang="en-US" sz="2400" dirty="0" smtClean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FROM </a:t>
            </a:r>
            <a:r>
              <a:rPr lang="en-US" sz="2400" dirty="0" err="1" smtClean="0">
                <a:latin typeface="Menlo" charset="0"/>
                <a:ea typeface="Menlo" charset="0"/>
                <a:cs typeface="Menlo" charset="0"/>
              </a:rPr>
              <a:t>Russian_Novels</a:t>
            </a:r>
            <a:r>
              <a:rPr lang="en-US" sz="2400" dirty="0" smtClean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/>
            </a:r>
            <a:br>
              <a:rPr lang="en-US" sz="2400" dirty="0" smtClean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</a:br>
            <a:r>
              <a:rPr lang="en-US" sz="2400" dirty="0" smtClean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WHERE </a:t>
            </a:r>
            <a:r>
              <a:rPr lang="en-US" sz="2400" dirty="0" smtClean="0">
                <a:latin typeface="Menlo" charset="0"/>
                <a:ea typeface="Menlo" charset="0"/>
                <a:cs typeface="Menlo" charset="0"/>
              </a:rPr>
              <a:t>Published &gt; 1867</a:t>
            </a:r>
            <a:endParaRPr lang="en-US" sz="2400" dirty="0">
              <a:latin typeface="Menlo" charset="0"/>
              <a:ea typeface="Menlo" charset="0"/>
              <a:cs typeface="Menlo" charset="0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0312174"/>
              </p:ext>
            </p:extLst>
          </p:nvPr>
        </p:nvGraphicFramePr>
        <p:xfrm>
          <a:off x="1337328" y="1927603"/>
          <a:ext cx="6246905" cy="2038856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634999"/>
                <a:gridCol w="1613647"/>
                <a:gridCol w="1499497"/>
                <a:gridCol w="1249381"/>
                <a:gridCol w="1249381"/>
              </a:tblGrid>
              <a:tr h="299199">
                <a:tc>
                  <a:txBody>
                    <a:bodyPr/>
                    <a:lstStyle/>
                    <a:p>
                      <a:r>
                        <a:rPr lang="en-US" dirty="0" smtClean="0"/>
                        <a:t>BID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Title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Author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Published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Full_text</a:t>
                      </a:r>
                      <a:endParaRPr lang="en-US" dirty="0"/>
                    </a:p>
                  </a:txBody>
                  <a:tcPr/>
                </a:tc>
              </a:tr>
              <a:tr h="516508">
                <a:tc>
                  <a:txBody>
                    <a:bodyPr/>
                    <a:lstStyle/>
                    <a:p>
                      <a:r>
                        <a:rPr lang="en-US" dirty="0" smtClean="0"/>
                        <a:t>001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i="1" dirty="0" smtClean="0"/>
                        <a:t>War and Peace</a:t>
                      </a:r>
                      <a:endParaRPr lang="en-US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Tolstoy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1869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…</a:t>
                      </a:r>
                      <a:endParaRPr lang="en-US" dirty="0"/>
                    </a:p>
                  </a:txBody>
                  <a:tcPr/>
                </a:tc>
              </a:tr>
              <a:tr h="516508">
                <a:tc>
                  <a:txBody>
                    <a:bodyPr/>
                    <a:lstStyle/>
                    <a:p>
                      <a:r>
                        <a:rPr lang="en-US" dirty="0" smtClean="0"/>
                        <a:t>002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i="1" dirty="0" smtClean="0"/>
                        <a:t>Crime and Punishment</a:t>
                      </a:r>
                      <a:endParaRPr lang="en-US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Dostoyevsky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1866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…</a:t>
                      </a:r>
                      <a:endParaRPr lang="en-US" dirty="0"/>
                    </a:p>
                  </a:txBody>
                  <a:tcPr/>
                </a:tc>
              </a:tr>
              <a:tr h="516508">
                <a:tc>
                  <a:txBody>
                    <a:bodyPr/>
                    <a:lstStyle/>
                    <a:p>
                      <a:r>
                        <a:rPr lang="en-US" dirty="0" smtClean="0"/>
                        <a:t>003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i="1" dirty="0" smtClean="0"/>
                        <a:t>Anna Karenina</a:t>
                      </a:r>
                      <a:endParaRPr lang="en-US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Tolstoy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1877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…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1337328" y="1417638"/>
            <a:ext cx="27879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err="1" smtClean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Russian_Novels</a:t>
            </a:r>
            <a:endParaRPr lang="en-US" sz="2400" b="1" dirty="0">
              <a:solidFill>
                <a:schemeClr val="accent2"/>
              </a:solidFill>
              <a:latin typeface="Menlo" charset="0"/>
              <a:ea typeface="Menlo" charset="0"/>
              <a:cs typeface="Menlo" charset="0"/>
            </a:endParaRPr>
          </a:p>
        </p:txBody>
      </p:sp>
      <p:sp>
        <p:nvSpPr>
          <p:cNvPr id="8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30554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</a:t>
            </a:r>
            <a:r>
              <a:rPr lang="el-GR" altLang="en-US" sz="1000" dirty="0" smtClean="0"/>
              <a:t>7-20</a:t>
            </a:r>
            <a:r>
              <a:rPr lang="en-US" altLang="en-US" sz="1000" dirty="0" smtClean="0"/>
              <a:t>1</a:t>
            </a:r>
            <a:r>
              <a:rPr lang="el-GR" altLang="en-US" sz="1000" dirty="0" smtClean="0"/>
              <a:t>8</a:t>
            </a:r>
          </a:p>
        </p:txBody>
      </p:sp>
      <p:sp>
        <p:nvSpPr>
          <p:cNvPr id="9" name="Footer Placeholder 2"/>
          <p:cNvSpPr txBox="1">
            <a:spLocks/>
          </p:cNvSpPr>
          <p:nvPr/>
        </p:nvSpPr>
        <p:spPr>
          <a:xfrm>
            <a:off x="3116384" y="6356364"/>
            <a:ext cx="2895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sz="1000" smtClean="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2975367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3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2B8E11B-21A3-4FD3-B240-9E597854A9C5}" type="slidenum">
              <a:rPr lang="el-GR" altLang="en-US" smtClean="0"/>
              <a:pPr/>
              <a:t>30</a:t>
            </a:fld>
            <a:endParaRPr lang="el-GR" altLang="en-US" smtClean="0"/>
          </a:p>
        </p:txBody>
      </p:sp>
      <p:sp>
        <p:nvSpPr>
          <p:cNvPr id="30725" name="Text Box 3"/>
          <p:cNvSpPr txBox="1">
            <a:spLocks noChangeArrowheads="1"/>
          </p:cNvSpPr>
          <p:nvPr/>
        </p:nvSpPr>
        <p:spPr bwMode="auto">
          <a:xfrm>
            <a:off x="323850" y="1587357"/>
            <a:ext cx="8596359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</a:rPr>
              <a:t>Έστω ότι το αρχείο ευρετηρίου είναι το </a:t>
            </a:r>
            <a:r>
              <a:rPr lang="el-GR" sz="20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πρώτο ή βασικό</a:t>
            </a:r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επίπεδο</a:t>
            </a:r>
          </a:p>
          <a:p>
            <a:pPr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</a:rPr>
              <a:t>Έστω ότι ο παράγοντας ομαδοποίησης είναι </a:t>
            </a:r>
            <a:r>
              <a:rPr lang="en-US" sz="2000" b="1" dirty="0">
                <a:latin typeface="Calibri" pitchFamily="34" charset="0"/>
              </a:rPr>
              <a:t>f</a:t>
            </a:r>
            <a:r>
              <a:rPr lang="en-US" sz="2000" b="1" baseline="-25000" dirty="0">
                <a:latin typeface="Calibri" pitchFamily="34" charset="0"/>
              </a:rPr>
              <a:t>0 </a:t>
            </a:r>
            <a:r>
              <a:rPr lang="el-GR" sz="2000" dirty="0">
                <a:latin typeface="Calibri" pitchFamily="34" charset="0"/>
              </a:rPr>
              <a:t>και ότι έχει </a:t>
            </a:r>
            <a:r>
              <a:rPr lang="en-US" sz="2000" b="1" dirty="0">
                <a:latin typeface="Calibri" pitchFamily="34" charset="0"/>
              </a:rPr>
              <a:t>r</a:t>
            </a:r>
            <a:r>
              <a:rPr lang="en-US" sz="2000" b="1" baseline="-25000" dirty="0">
                <a:latin typeface="Calibri" pitchFamily="34" charset="0"/>
              </a:rPr>
              <a:t>1</a:t>
            </a:r>
            <a:r>
              <a:rPr lang="en-US" sz="2000" b="1" dirty="0">
                <a:latin typeface="Calibri" pitchFamily="34" charset="0"/>
              </a:rPr>
              <a:t> </a:t>
            </a:r>
            <a:r>
              <a:rPr lang="el-GR" sz="2000" dirty="0" err="1">
                <a:latin typeface="Calibri" pitchFamily="34" charset="0"/>
              </a:rPr>
              <a:t>blocks</a:t>
            </a:r>
            <a:endParaRPr lang="en-US" sz="2000" dirty="0">
              <a:latin typeface="Calibri" pitchFamily="34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</a:rPr>
              <a:t>Το αρχείο ευρετηρίου είναι διατεταγμένο και το πεδίο διάταξης είναι και κλειδί</a:t>
            </a:r>
          </a:p>
        </p:txBody>
      </p:sp>
      <p:sp>
        <p:nvSpPr>
          <p:cNvPr id="30726" name="Text Box 4"/>
          <p:cNvSpPr txBox="1">
            <a:spLocks noChangeArrowheads="1"/>
          </p:cNvSpPr>
          <p:nvPr/>
        </p:nvSpPr>
        <p:spPr bwMode="auto">
          <a:xfrm>
            <a:off x="390525" y="3473450"/>
            <a:ext cx="82296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  <a:buFontTx/>
              <a:buChar char="•"/>
            </a:pPr>
            <a:r>
              <a:rPr lang="el-GR" sz="1800" dirty="0">
                <a:latin typeface="Calibri" pitchFamily="34" charset="0"/>
              </a:rPr>
              <a:t> Δημιουργούμε ένα πρωτεύον ευρετήριο για το ευρετήριο πρώτου επιπέδου - </a:t>
            </a:r>
            <a:r>
              <a:rPr lang="el-GR" sz="18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δεύτερο</a:t>
            </a:r>
            <a:r>
              <a:rPr lang="el-GR" sz="1800" dirty="0">
                <a:solidFill>
                  <a:srgbClr val="990000"/>
                </a:solidFill>
                <a:latin typeface="Calibri" pitchFamily="34" charset="0"/>
              </a:rPr>
              <a:t> </a:t>
            </a:r>
            <a:r>
              <a:rPr lang="el-GR" sz="1800" dirty="0">
                <a:latin typeface="Calibri" pitchFamily="34" charset="0"/>
              </a:rPr>
              <a:t>επίπεδο</a:t>
            </a:r>
          </a:p>
        </p:txBody>
      </p:sp>
      <p:sp>
        <p:nvSpPr>
          <p:cNvPr id="30727" name="Text Box 5"/>
          <p:cNvSpPr txBox="1">
            <a:spLocks noChangeArrowheads="1"/>
          </p:cNvSpPr>
          <p:nvPr/>
        </p:nvSpPr>
        <p:spPr bwMode="auto">
          <a:xfrm>
            <a:off x="1066800" y="4283075"/>
            <a:ext cx="3429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>
                <a:latin typeface="Calibri" pitchFamily="34" charset="0"/>
              </a:rPr>
              <a:t>Παράγοντας ομαδοποίησης:</a:t>
            </a:r>
          </a:p>
        </p:txBody>
      </p:sp>
      <p:sp>
        <p:nvSpPr>
          <p:cNvPr id="30728" name="Text Box 6"/>
          <p:cNvSpPr txBox="1">
            <a:spLocks noChangeArrowheads="1"/>
          </p:cNvSpPr>
          <p:nvPr/>
        </p:nvSpPr>
        <p:spPr bwMode="auto">
          <a:xfrm>
            <a:off x="4267200" y="4248707"/>
            <a:ext cx="1371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800" b="1" dirty="0"/>
              <a:t>f</a:t>
            </a:r>
            <a:r>
              <a:rPr lang="en-US" sz="1800" b="1" baseline="-25000" dirty="0"/>
              <a:t>0</a:t>
            </a:r>
            <a:endParaRPr lang="el-GR" sz="1800" b="1" dirty="0"/>
          </a:p>
        </p:txBody>
      </p:sp>
      <p:sp>
        <p:nvSpPr>
          <p:cNvPr id="30729" name="Text Box 7"/>
          <p:cNvSpPr txBox="1">
            <a:spLocks noChangeArrowheads="1"/>
          </p:cNvSpPr>
          <p:nvPr/>
        </p:nvSpPr>
        <p:spPr bwMode="auto">
          <a:xfrm>
            <a:off x="4800600" y="4248707"/>
            <a:ext cx="2133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>
                <a:latin typeface="Calibri" pitchFamily="34" charset="0"/>
              </a:rPr>
              <a:t>Αριθμός block</a:t>
            </a:r>
          </a:p>
        </p:txBody>
      </p:sp>
      <p:sp>
        <p:nvSpPr>
          <p:cNvPr id="30730" name="Text Box 8"/>
          <p:cNvSpPr txBox="1">
            <a:spLocks noChangeArrowheads="1"/>
          </p:cNvSpPr>
          <p:nvPr/>
        </p:nvSpPr>
        <p:spPr bwMode="auto">
          <a:xfrm>
            <a:off x="6781800" y="4324907"/>
            <a:ext cx="1524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 b="1" dirty="0">
                <a:sym typeface="Symbol" pitchFamily="18" charset="2"/>
              </a:rPr>
              <a:t> (</a:t>
            </a:r>
            <a:r>
              <a:rPr lang="en-US" sz="1800" b="1" dirty="0">
                <a:sym typeface="Symbol" pitchFamily="18" charset="2"/>
              </a:rPr>
              <a:t>r</a:t>
            </a:r>
            <a:r>
              <a:rPr lang="en-US" sz="1800" b="1" baseline="-25000" dirty="0">
                <a:sym typeface="Symbol" pitchFamily="18" charset="2"/>
              </a:rPr>
              <a:t>1</a:t>
            </a:r>
            <a:r>
              <a:rPr lang="en-US" sz="1800" b="1" dirty="0">
                <a:sym typeface="Symbol" pitchFamily="18" charset="2"/>
              </a:rPr>
              <a:t>/f</a:t>
            </a:r>
            <a:r>
              <a:rPr lang="en-US" sz="1800" b="1" baseline="-25000" dirty="0">
                <a:sym typeface="Symbol" pitchFamily="18" charset="2"/>
              </a:rPr>
              <a:t>0</a:t>
            </a:r>
            <a:r>
              <a:rPr lang="en-US" sz="1800" b="1" dirty="0">
                <a:sym typeface="Symbol" pitchFamily="18" charset="2"/>
              </a:rPr>
              <a:t>)</a:t>
            </a:r>
            <a:r>
              <a:rPr lang="el-GR" sz="1800" b="1" dirty="0">
                <a:sym typeface="Symbol" pitchFamily="18" charset="2"/>
              </a:rPr>
              <a:t> </a:t>
            </a:r>
            <a:endParaRPr lang="el-GR" sz="1800" b="1" dirty="0"/>
          </a:p>
        </p:txBody>
      </p:sp>
      <p:sp>
        <p:nvSpPr>
          <p:cNvPr id="30731" name="Text Box 9"/>
          <p:cNvSpPr txBox="1">
            <a:spLocks noChangeArrowheads="1"/>
          </p:cNvSpPr>
          <p:nvPr/>
        </p:nvSpPr>
        <p:spPr bwMode="auto">
          <a:xfrm>
            <a:off x="609600" y="4782107"/>
            <a:ext cx="8077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  <a:buFontTx/>
              <a:buChar char="•"/>
            </a:pPr>
            <a:r>
              <a:rPr lang="el-GR" sz="1800" dirty="0">
                <a:latin typeface="Calibri" pitchFamily="34" charset="0"/>
              </a:rPr>
              <a:t> Δημιουργούμε ένα πρωτεύον ευρετήριο για το ευρετήριο δεύτερου επιπέδου -</a:t>
            </a:r>
            <a:r>
              <a:rPr lang="el-GR" sz="1800" i="1" dirty="0">
                <a:solidFill>
                  <a:srgbClr val="990000"/>
                </a:solidFill>
                <a:latin typeface="Calibri" pitchFamily="34" charset="0"/>
              </a:rPr>
              <a:t> </a:t>
            </a:r>
            <a:r>
              <a:rPr lang="el-GR" sz="18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τρίτο</a:t>
            </a:r>
            <a:r>
              <a:rPr lang="el-GR" sz="1800" b="1" i="1" dirty="0">
                <a:solidFill>
                  <a:srgbClr val="990000"/>
                </a:solidFill>
                <a:latin typeface="Calibri" pitchFamily="34" charset="0"/>
              </a:rPr>
              <a:t> </a:t>
            </a:r>
            <a:r>
              <a:rPr lang="el-GR" sz="1800" dirty="0">
                <a:latin typeface="Calibri" pitchFamily="34" charset="0"/>
              </a:rPr>
              <a:t>επίπεδο</a:t>
            </a:r>
          </a:p>
        </p:txBody>
      </p:sp>
      <p:sp>
        <p:nvSpPr>
          <p:cNvPr id="30732" name="Text Box 10"/>
          <p:cNvSpPr txBox="1">
            <a:spLocks noChangeArrowheads="1"/>
          </p:cNvSpPr>
          <p:nvPr/>
        </p:nvSpPr>
        <p:spPr bwMode="auto">
          <a:xfrm>
            <a:off x="1524000" y="5391707"/>
            <a:ext cx="3200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>
                <a:latin typeface="Calibri" pitchFamily="34" charset="0"/>
              </a:rPr>
              <a:t>Παράγοντας ομαδοποίησης:</a:t>
            </a:r>
          </a:p>
        </p:txBody>
      </p:sp>
      <p:sp>
        <p:nvSpPr>
          <p:cNvPr id="30733" name="Text Box 11"/>
          <p:cNvSpPr txBox="1">
            <a:spLocks noChangeArrowheads="1"/>
          </p:cNvSpPr>
          <p:nvPr/>
        </p:nvSpPr>
        <p:spPr bwMode="auto">
          <a:xfrm>
            <a:off x="4419600" y="5391707"/>
            <a:ext cx="1371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800" b="1" dirty="0"/>
              <a:t>f</a:t>
            </a:r>
            <a:r>
              <a:rPr lang="en-US" sz="1800" b="1" baseline="-25000" dirty="0"/>
              <a:t>0</a:t>
            </a:r>
            <a:endParaRPr lang="el-GR" sz="1800" b="1" dirty="0"/>
          </a:p>
        </p:txBody>
      </p:sp>
      <p:sp>
        <p:nvSpPr>
          <p:cNvPr id="30734" name="Text Box 12"/>
          <p:cNvSpPr txBox="1">
            <a:spLocks noChangeArrowheads="1"/>
          </p:cNvSpPr>
          <p:nvPr/>
        </p:nvSpPr>
        <p:spPr bwMode="auto">
          <a:xfrm>
            <a:off x="4800600" y="5391707"/>
            <a:ext cx="1752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>
                <a:latin typeface="Calibri" pitchFamily="34" charset="0"/>
              </a:rPr>
              <a:t>Αριθμός block</a:t>
            </a:r>
          </a:p>
        </p:txBody>
      </p:sp>
      <p:sp>
        <p:nvSpPr>
          <p:cNvPr id="30735" name="Text Box 13"/>
          <p:cNvSpPr txBox="1">
            <a:spLocks noChangeArrowheads="1"/>
          </p:cNvSpPr>
          <p:nvPr/>
        </p:nvSpPr>
        <p:spPr bwMode="auto">
          <a:xfrm>
            <a:off x="6400800" y="5391707"/>
            <a:ext cx="1524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 b="1">
                <a:sym typeface="Symbol" pitchFamily="18" charset="2"/>
              </a:rPr>
              <a:t> (</a:t>
            </a:r>
            <a:r>
              <a:rPr lang="en-US" sz="1800" b="1">
                <a:sym typeface="Symbol" pitchFamily="18" charset="2"/>
              </a:rPr>
              <a:t>r</a:t>
            </a:r>
            <a:r>
              <a:rPr lang="en-US" sz="1800" b="1" baseline="-25000">
                <a:sym typeface="Symbol" pitchFamily="18" charset="2"/>
              </a:rPr>
              <a:t>1</a:t>
            </a:r>
            <a:r>
              <a:rPr lang="en-US" sz="1800" b="1">
                <a:sym typeface="Symbol" pitchFamily="18" charset="2"/>
              </a:rPr>
              <a:t>/(f</a:t>
            </a:r>
            <a:r>
              <a:rPr lang="en-US" sz="1800" b="1" baseline="-25000">
                <a:sym typeface="Symbol" pitchFamily="18" charset="2"/>
              </a:rPr>
              <a:t>0</a:t>
            </a:r>
            <a:r>
              <a:rPr lang="en-US" sz="1800" b="1">
                <a:sym typeface="Symbol" pitchFamily="18" charset="2"/>
              </a:rPr>
              <a:t>)</a:t>
            </a:r>
            <a:r>
              <a:rPr lang="en-US" sz="1800" b="1" baseline="30000">
                <a:sym typeface="Symbol" pitchFamily="18" charset="2"/>
              </a:rPr>
              <a:t>2</a:t>
            </a:r>
            <a:r>
              <a:rPr lang="en-US" sz="1800" b="1">
                <a:sym typeface="Symbol" pitchFamily="18" charset="2"/>
              </a:rPr>
              <a:t>)</a:t>
            </a:r>
            <a:r>
              <a:rPr lang="el-GR" sz="1800" b="1">
                <a:sym typeface="Symbol" pitchFamily="18" charset="2"/>
              </a:rPr>
              <a:t> </a:t>
            </a:r>
            <a:endParaRPr lang="el-GR" sz="1800" b="1"/>
          </a:p>
        </p:txBody>
      </p:sp>
      <p:sp>
        <p:nvSpPr>
          <p:cNvPr id="18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Ευρετήρια Πολλών Επιπέδων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7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30554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2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16384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smtClean="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530955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7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806ADB7-FE08-48F6-A7B2-5C9D1A05AF2F}" type="slidenum">
              <a:rPr lang="el-GR" altLang="en-US" smtClean="0"/>
              <a:pPr/>
              <a:t>31</a:t>
            </a:fld>
            <a:endParaRPr lang="el-GR" altLang="en-US" smtClean="0"/>
          </a:p>
        </p:txBody>
      </p:sp>
      <p:sp>
        <p:nvSpPr>
          <p:cNvPr id="31749" name="Text Box 3"/>
          <p:cNvSpPr txBox="1">
            <a:spLocks noChangeArrowheads="1"/>
          </p:cNvSpPr>
          <p:nvPr/>
        </p:nvSpPr>
        <p:spPr bwMode="auto">
          <a:xfrm>
            <a:off x="381000" y="1905000"/>
            <a:ext cx="7772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>
                <a:latin typeface="Calibri" pitchFamily="34" charset="0"/>
              </a:rPr>
              <a:t> Μέχρι πόσα επίπεδα:</a:t>
            </a:r>
          </a:p>
        </p:txBody>
      </p:sp>
      <p:sp>
        <p:nvSpPr>
          <p:cNvPr id="31750" name="Text Box 4"/>
          <p:cNvSpPr txBox="1">
            <a:spLocks noChangeArrowheads="1"/>
          </p:cNvSpPr>
          <p:nvPr/>
        </p:nvSpPr>
        <p:spPr bwMode="auto">
          <a:xfrm>
            <a:off x="685800" y="2590800"/>
            <a:ext cx="7848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>
                <a:latin typeface="Calibri" pitchFamily="34" charset="0"/>
              </a:rPr>
              <a:t>Μέχρι όλες οι εγγραφές του</a:t>
            </a:r>
            <a:r>
              <a:rPr lang="en-US">
                <a:latin typeface="Calibri" pitchFamily="34" charset="0"/>
              </a:rPr>
              <a:t> </a:t>
            </a:r>
            <a:r>
              <a:rPr lang="el-GR">
                <a:latin typeface="Calibri" pitchFamily="34" charset="0"/>
              </a:rPr>
              <a:t>ευρετηρίου να χωρούν σε ένα </a:t>
            </a:r>
            <a:r>
              <a:rPr lang="en-US">
                <a:latin typeface="Calibri" pitchFamily="34" charset="0"/>
              </a:rPr>
              <a:t>block</a:t>
            </a:r>
            <a:endParaRPr lang="el-GR">
              <a:latin typeface="Calibri" pitchFamily="34" charset="0"/>
            </a:endParaRPr>
          </a:p>
        </p:txBody>
      </p:sp>
      <p:sp>
        <p:nvSpPr>
          <p:cNvPr id="31751" name="Text Box 5"/>
          <p:cNvSpPr txBox="1">
            <a:spLocks noChangeArrowheads="1"/>
          </p:cNvSpPr>
          <p:nvPr/>
        </p:nvSpPr>
        <p:spPr bwMode="auto">
          <a:xfrm>
            <a:off x="323850" y="3200400"/>
            <a:ext cx="42481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>
                <a:latin typeface="Calibri" pitchFamily="34" charset="0"/>
              </a:rPr>
              <a:t>Έστω </a:t>
            </a:r>
            <a:r>
              <a:rPr lang="en-US">
                <a:latin typeface="Calibri" pitchFamily="34" charset="0"/>
              </a:rPr>
              <a:t>t </a:t>
            </a:r>
            <a:r>
              <a:rPr lang="el-GR">
                <a:latin typeface="Calibri" pitchFamily="34" charset="0"/>
              </a:rPr>
              <a:t>κορυφαίο επίπεδο </a:t>
            </a:r>
            <a:r>
              <a:rPr lang="en-US">
                <a:latin typeface="Calibri" pitchFamily="34" charset="0"/>
              </a:rPr>
              <a:t>(top level) </a:t>
            </a:r>
            <a:endParaRPr lang="el-GR">
              <a:latin typeface="Calibri" pitchFamily="34" charset="0"/>
            </a:endParaRPr>
          </a:p>
        </p:txBody>
      </p:sp>
      <p:sp>
        <p:nvSpPr>
          <p:cNvPr id="31752" name="Text Box 6"/>
          <p:cNvSpPr txBox="1">
            <a:spLocks noChangeArrowheads="1"/>
          </p:cNvSpPr>
          <p:nvPr/>
        </p:nvSpPr>
        <p:spPr bwMode="auto">
          <a:xfrm>
            <a:off x="4191000" y="3276600"/>
            <a:ext cx="2362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>
                <a:latin typeface="Calibri" pitchFamily="34" charset="0"/>
                <a:sym typeface="Symbol" pitchFamily="18" charset="2"/>
              </a:rPr>
              <a:t> (</a:t>
            </a:r>
            <a:r>
              <a:rPr lang="en-US">
                <a:latin typeface="Calibri" pitchFamily="34" charset="0"/>
                <a:sym typeface="Symbol" pitchFamily="18" charset="2"/>
              </a:rPr>
              <a:t>r</a:t>
            </a:r>
            <a:r>
              <a:rPr lang="en-US" baseline="-25000">
                <a:latin typeface="Calibri" pitchFamily="34" charset="0"/>
                <a:sym typeface="Symbol" pitchFamily="18" charset="2"/>
              </a:rPr>
              <a:t>1</a:t>
            </a:r>
            <a:r>
              <a:rPr lang="en-US">
                <a:latin typeface="Calibri" pitchFamily="34" charset="0"/>
                <a:sym typeface="Symbol" pitchFamily="18" charset="2"/>
              </a:rPr>
              <a:t>/(f</a:t>
            </a:r>
            <a:r>
              <a:rPr lang="en-US" baseline="-25000">
                <a:latin typeface="Calibri" pitchFamily="34" charset="0"/>
                <a:sym typeface="Symbol" pitchFamily="18" charset="2"/>
              </a:rPr>
              <a:t>0</a:t>
            </a:r>
            <a:r>
              <a:rPr lang="en-US">
                <a:latin typeface="Calibri" pitchFamily="34" charset="0"/>
                <a:sym typeface="Symbol" pitchFamily="18" charset="2"/>
              </a:rPr>
              <a:t>)</a:t>
            </a:r>
            <a:r>
              <a:rPr lang="en-US" baseline="30000">
                <a:latin typeface="Calibri" pitchFamily="34" charset="0"/>
                <a:sym typeface="Symbol" pitchFamily="18" charset="2"/>
              </a:rPr>
              <a:t>t</a:t>
            </a:r>
            <a:r>
              <a:rPr lang="en-US">
                <a:latin typeface="Calibri" pitchFamily="34" charset="0"/>
                <a:sym typeface="Symbol" pitchFamily="18" charset="2"/>
              </a:rPr>
              <a:t>)</a:t>
            </a:r>
            <a:r>
              <a:rPr lang="el-GR">
                <a:latin typeface="Calibri" pitchFamily="34" charset="0"/>
                <a:sym typeface="Symbol" pitchFamily="18" charset="2"/>
              </a:rPr>
              <a:t>  = 1</a:t>
            </a:r>
            <a:endParaRPr lang="el-GR">
              <a:latin typeface="Calibri" pitchFamily="34" charset="0"/>
            </a:endParaRPr>
          </a:p>
        </p:txBody>
      </p:sp>
      <p:sp>
        <p:nvSpPr>
          <p:cNvPr id="31753" name="Text Box 7"/>
          <p:cNvSpPr txBox="1">
            <a:spLocks noChangeArrowheads="1"/>
          </p:cNvSpPr>
          <p:nvPr/>
        </p:nvSpPr>
        <p:spPr bwMode="auto">
          <a:xfrm>
            <a:off x="457200" y="4648200"/>
            <a:ext cx="82296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n-US" dirty="0">
                <a:latin typeface="Calibri" pitchFamily="34" charset="0"/>
              </a:rPr>
              <a:t> </a:t>
            </a:r>
            <a:r>
              <a:rPr lang="el-GR" dirty="0">
                <a:latin typeface="Calibri" pitchFamily="34" charset="0"/>
              </a:rPr>
              <a:t>Το </a:t>
            </a:r>
            <a:r>
              <a:rPr lang="en-US" dirty="0">
                <a:latin typeface="Calibri" pitchFamily="34" charset="0"/>
              </a:rPr>
              <a:t>f</a:t>
            </a:r>
            <a:r>
              <a:rPr lang="en-US" baseline="-25000" dirty="0">
                <a:latin typeface="Calibri" pitchFamily="34" charset="0"/>
              </a:rPr>
              <a:t>0 </a:t>
            </a:r>
            <a:r>
              <a:rPr lang="el-GR" dirty="0">
                <a:latin typeface="Calibri" pitchFamily="34" charset="0"/>
              </a:rPr>
              <a:t>ονομάζεται και </a:t>
            </a:r>
            <a:r>
              <a:rPr lang="el-GR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παράγοντας διακλάδωσης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l-GR" dirty="0">
                <a:latin typeface="Calibri" pitchFamily="34" charset="0"/>
              </a:rPr>
              <a:t>του ευρετηρίου</a:t>
            </a:r>
          </a:p>
        </p:txBody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Ευρετήρια Πολλών Επιπέδων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1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30554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4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16384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smtClean="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2625741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1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CDC60F3-24C0-4C0A-92BC-4D704EB79011}" type="slidenum">
              <a:rPr lang="el-GR" altLang="en-US" smtClean="0"/>
              <a:pPr/>
              <a:t>32</a:t>
            </a:fld>
            <a:endParaRPr lang="el-GR" altLang="en-US" smtClean="0"/>
          </a:p>
        </p:txBody>
      </p:sp>
      <p:sp>
        <p:nvSpPr>
          <p:cNvPr id="32773" name="Text Box 3"/>
          <p:cNvSpPr txBox="1">
            <a:spLocks noChangeArrowheads="1"/>
          </p:cNvSpPr>
          <p:nvPr/>
        </p:nvSpPr>
        <p:spPr bwMode="auto">
          <a:xfrm>
            <a:off x="342900" y="2152650"/>
            <a:ext cx="8229600" cy="1465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1800" dirty="0">
                <a:latin typeface="Calibri" pitchFamily="34" charset="0"/>
              </a:rPr>
              <a:t>Έστω αρχείο με </a:t>
            </a:r>
            <a:r>
              <a:rPr lang="en-US" sz="1800" dirty="0" err="1">
                <a:latin typeface="Calibri" pitchFamily="34" charset="0"/>
              </a:rPr>
              <a:t>r</a:t>
            </a:r>
            <a:r>
              <a:rPr lang="en-US" sz="1800" baseline="-25000" dirty="0" err="1">
                <a:latin typeface="Calibri" pitchFamily="34" charset="0"/>
              </a:rPr>
              <a:t>A</a:t>
            </a:r>
            <a:r>
              <a:rPr lang="en-US" sz="1800" dirty="0">
                <a:latin typeface="Calibri" pitchFamily="34" charset="0"/>
              </a:rPr>
              <a:t> = 30.000 </a:t>
            </a:r>
            <a:r>
              <a:rPr lang="el-GR" sz="1800" dirty="0">
                <a:latin typeface="Calibri" pitchFamily="34" charset="0"/>
              </a:rPr>
              <a:t>εγγραφές, μέγεθος </a:t>
            </a:r>
            <a:r>
              <a:rPr lang="en-US" sz="1800" dirty="0">
                <a:latin typeface="Calibri" pitchFamily="34" charset="0"/>
              </a:rPr>
              <a:t>block B = 1024 bytes, </a:t>
            </a:r>
            <a:r>
              <a:rPr lang="el-GR" sz="1800" dirty="0">
                <a:latin typeface="Calibri" pitchFamily="34" charset="0"/>
              </a:rPr>
              <a:t>σταθερού μεγέθους εγγραφές μεγέθους </a:t>
            </a:r>
            <a:r>
              <a:rPr lang="en-US" sz="1800" dirty="0">
                <a:latin typeface="Calibri" pitchFamily="34" charset="0"/>
              </a:rPr>
              <a:t>R</a:t>
            </a:r>
            <a:r>
              <a:rPr lang="en-US" sz="1800" baseline="-25000" dirty="0">
                <a:latin typeface="Calibri" pitchFamily="34" charset="0"/>
              </a:rPr>
              <a:t>A</a:t>
            </a:r>
            <a:r>
              <a:rPr lang="en-US" sz="1800" dirty="0">
                <a:latin typeface="Calibri" pitchFamily="34" charset="0"/>
              </a:rPr>
              <a:t> = 100 bytes, </a:t>
            </a:r>
            <a:r>
              <a:rPr lang="el-GR" sz="1800" dirty="0">
                <a:latin typeface="Calibri" pitchFamily="34" charset="0"/>
              </a:rPr>
              <a:t>μη εκτεινόμενη καταχώρηση</a:t>
            </a:r>
            <a:r>
              <a:rPr lang="en-US" sz="1800" dirty="0">
                <a:latin typeface="Calibri" pitchFamily="34" charset="0"/>
              </a:rPr>
              <a:t>, όπ</a:t>
            </a:r>
            <a:r>
              <a:rPr lang="en-US" sz="1800" dirty="0" err="1">
                <a:latin typeface="Calibri" pitchFamily="34" charset="0"/>
              </a:rPr>
              <a:t>ου</a:t>
            </a:r>
            <a:r>
              <a:rPr lang="en-US" sz="1800" dirty="0">
                <a:latin typeface="Calibri" pitchFamily="34" charset="0"/>
              </a:rPr>
              <a:t> </a:t>
            </a:r>
            <a:r>
              <a:rPr lang="el-GR" sz="1800" dirty="0">
                <a:latin typeface="Calibri" pitchFamily="34" charset="0"/>
              </a:rPr>
              <a:t>το πεδίο κλειδιού έχει μέγεθος </a:t>
            </a:r>
            <a:r>
              <a:rPr lang="en-US" sz="1800" dirty="0">
                <a:latin typeface="Calibri" pitchFamily="34" charset="0"/>
              </a:rPr>
              <a:t>V</a:t>
            </a:r>
            <a:r>
              <a:rPr lang="en-US" sz="1800" baseline="-25000" dirty="0">
                <a:latin typeface="Calibri" pitchFamily="34" charset="0"/>
              </a:rPr>
              <a:t>A</a:t>
            </a:r>
            <a:r>
              <a:rPr lang="en-US" sz="1800" dirty="0">
                <a:latin typeface="Calibri" pitchFamily="34" charset="0"/>
              </a:rPr>
              <a:t> = 9 bytes α</a:t>
            </a:r>
            <a:r>
              <a:rPr lang="en-US" sz="1800" dirty="0" err="1">
                <a:latin typeface="Calibri" pitchFamily="34" charset="0"/>
              </a:rPr>
              <a:t>λλά</a:t>
            </a:r>
            <a:r>
              <a:rPr lang="en-US" sz="1800" dirty="0">
                <a:latin typeface="Calibri" pitchFamily="34" charset="0"/>
              </a:rPr>
              <a:t> </a:t>
            </a:r>
            <a:r>
              <a:rPr lang="en-US" sz="1800" dirty="0" err="1">
                <a:latin typeface="Calibri" pitchFamily="34" charset="0"/>
              </a:rPr>
              <a:t>δεν</a:t>
            </a:r>
            <a:r>
              <a:rPr lang="en-US" sz="1800" dirty="0">
                <a:latin typeface="Calibri" pitchFamily="34" charset="0"/>
              </a:rPr>
              <a:t> </a:t>
            </a:r>
            <a:r>
              <a:rPr lang="en-US" sz="1800" dirty="0" err="1">
                <a:latin typeface="Calibri" pitchFamily="34" charset="0"/>
              </a:rPr>
              <a:t>είν</a:t>
            </a:r>
            <a:r>
              <a:rPr lang="en-US" sz="1800" dirty="0">
                <a:latin typeface="Calibri" pitchFamily="34" charset="0"/>
              </a:rPr>
              <a:t>αι πεδίο διάταξης</a:t>
            </a:r>
            <a:r>
              <a:rPr lang="el-GR" sz="1800" dirty="0">
                <a:latin typeface="Calibri" pitchFamily="34" charset="0"/>
              </a:rPr>
              <a:t>. Κατασκευάζουμε δευτερεύον ευρετήριο στο πεδίο κλειδιού, μέγεθος δείκτη </a:t>
            </a:r>
            <a:r>
              <a:rPr lang="en-US" sz="1800" dirty="0">
                <a:latin typeface="Calibri" pitchFamily="34" charset="0"/>
              </a:rPr>
              <a:t>block P = 6 bytes</a:t>
            </a:r>
            <a:endParaRPr lang="el-GR" sz="1800" dirty="0">
              <a:latin typeface="Calibri" pitchFamily="34" charset="0"/>
            </a:endParaRPr>
          </a:p>
        </p:txBody>
      </p:sp>
      <p:sp>
        <p:nvSpPr>
          <p:cNvPr id="32774" name="Text Box 4"/>
          <p:cNvSpPr txBox="1">
            <a:spLocks noChangeArrowheads="1"/>
          </p:cNvSpPr>
          <p:nvPr/>
        </p:nvSpPr>
        <p:spPr bwMode="auto">
          <a:xfrm>
            <a:off x="381000" y="4038600"/>
            <a:ext cx="7848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>
                <a:latin typeface="Calibri" pitchFamily="34" charset="0"/>
              </a:rPr>
              <a:t>Μέγεθος αρχείου δεδομένων: 3.000 </a:t>
            </a:r>
            <a:r>
              <a:rPr lang="en-US" sz="1800">
                <a:latin typeface="Calibri" pitchFamily="34" charset="0"/>
              </a:rPr>
              <a:t>blocks</a:t>
            </a:r>
            <a:endParaRPr lang="el-GR" sz="1800">
              <a:latin typeface="Calibri" pitchFamily="34" charset="0"/>
            </a:endParaRPr>
          </a:p>
        </p:txBody>
      </p:sp>
      <p:sp>
        <p:nvSpPr>
          <p:cNvPr id="32775" name="Text Box 5"/>
          <p:cNvSpPr txBox="1">
            <a:spLocks noChangeArrowheads="1"/>
          </p:cNvSpPr>
          <p:nvPr/>
        </p:nvSpPr>
        <p:spPr bwMode="auto">
          <a:xfrm>
            <a:off x="381000" y="4419600"/>
            <a:ext cx="6553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>
                <a:latin typeface="Calibri" pitchFamily="34" charset="0"/>
              </a:rPr>
              <a:t>Μέγεθος αρχείου ευρετηρίου </a:t>
            </a:r>
            <a:r>
              <a:rPr lang="el-GR" sz="1800" i="1">
                <a:latin typeface="Calibri" pitchFamily="34" charset="0"/>
              </a:rPr>
              <a:t>πρώτου </a:t>
            </a:r>
            <a:r>
              <a:rPr lang="el-GR" sz="1800">
                <a:latin typeface="Calibri" pitchFamily="34" charset="0"/>
              </a:rPr>
              <a:t>επιπέδου: 442 </a:t>
            </a:r>
            <a:r>
              <a:rPr lang="en-US" sz="1800">
                <a:latin typeface="Calibri" pitchFamily="34" charset="0"/>
              </a:rPr>
              <a:t>blocks</a:t>
            </a:r>
            <a:endParaRPr lang="el-GR" sz="1800">
              <a:latin typeface="Calibri" pitchFamily="34" charset="0"/>
            </a:endParaRPr>
          </a:p>
        </p:txBody>
      </p:sp>
      <p:sp>
        <p:nvSpPr>
          <p:cNvPr id="32776" name="Text Box 6"/>
          <p:cNvSpPr txBox="1">
            <a:spLocks noChangeArrowheads="1"/>
          </p:cNvSpPr>
          <p:nvPr/>
        </p:nvSpPr>
        <p:spPr bwMode="auto">
          <a:xfrm>
            <a:off x="381000" y="4800600"/>
            <a:ext cx="8077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>
                <a:latin typeface="Calibri" pitchFamily="34" charset="0"/>
              </a:rPr>
              <a:t>Μέγεθος αρχείου ευρετηρίου </a:t>
            </a:r>
            <a:r>
              <a:rPr lang="el-GR" sz="1800" i="1">
                <a:latin typeface="Calibri" pitchFamily="34" charset="0"/>
              </a:rPr>
              <a:t>δεύτερου</a:t>
            </a:r>
            <a:r>
              <a:rPr lang="el-GR" sz="1800">
                <a:latin typeface="Calibri" pitchFamily="34" charset="0"/>
              </a:rPr>
              <a:t> επιπέδου: </a:t>
            </a:r>
            <a:r>
              <a:rPr lang="el-GR" sz="1800">
                <a:latin typeface="Calibri" pitchFamily="34" charset="0"/>
                <a:sym typeface="Symbol" pitchFamily="18" charset="2"/>
              </a:rPr>
              <a:t></a:t>
            </a:r>
            <a:r>
              <a:rPr lang="el-GR" sz="1800">
                <a:latin typeface="Calibri" pitchFamily="34" charset="0"/>
              </a:rPr>
              <a:t>(442 / 68) </a:t>
            </a:r>
            <a:r>
              <a:rPr lang="el-GR" sz="1800">
                <a:latin typeface="Calibri" pitchFamily="34" charset="0"/>
                <a:sym typeface="Symbol" pitchFamily="18" charset="2"/>
              </a:rPr>
              <a:t></a:t>
            </a:r>
            <a:r>
              <a:rPr lang="el-GR" sz="1800">
                <a:latin typeface="Calibri" pitchFamily="34" charset="0"/>
              </a:rPr>
              <a:t> = 7  </a:t>
            </a:r>
            <a:r>
              <a:rPr lang="en-US" sz="1800">
                <a:latin typeface="Calibri" pitchFamily="34" charset="0"/>
              </a:rPr>
              <a:t>blocks</a:t>
            </a:r>
            <a:endParaRPr lang="el-GR" sz="1800">
              <a:latin typeface="Calibri" pitchFamily="34" charset="0"/>
            </a:endParaRPr>
          </a:p>
        </p:txBody>
      </p:sp>
      <p:sp>
        <p:nvSpPr>
          <p:cNvPr id="32777" name="Text Box 7"/>
          <p:cNvSpPr txBox="1">
            <a:spLocks noChangeArrowheads="1"/>
          </p:cNvSpPr>
          <p:nvPr/>
        </p:nvSpPr>
        <p:spPr bwMode="auto">
          <a:xfrm>
            <a:off x="4800600" y="3677574"/>
            <a:ext cx="3962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800">
                <a:latin typeface="Calibri" pitchFamily="34" charset="0"/>
              </a:rPr>
              <a:t>f</a:t>
            </a:r>
            <a:r>
              <a:rPr lang="en-US" sz="1800" baseline="-25000">
                <a:latin typeface="Calibri" pitchFamily="34" charset="0"/>
              </a:rPr>
              <a:t>0</a:t>
            </a:r>
            <a:r>
              <a:rPr lang="en-US" sz="1800">
                <a:latin typeface="Calibri" pitchFamily="34" charset="0"/>
              </a:rPr>
              <a:t> = </a:t>
            </a:r>
            <a:r>
              <a:rPr lang="en-US" sz="1800">
                <a:latin typeface="Calibri" pitchFamily="34" charset="0"/>
                <a:sym typeface="Symbol" pitchFamily="18" charset="2"/>
              </a:rPr>
              <a:t> (1024 / (9 + 6))  = 68</a:t>
            </a:r>
            <a:endParaRPr lang="el-GR" sz="1800">
              <a:latin typeface="Calibri" pitchFamily="34" charset="0"/>
            </a:endParaRPr>
          </a:p>
        </p:txBody>
      </p:sp>
      <p:sp>
        <p:nvSpPr>
          <p:cNvPr id="32778" name="Text Box 8"/>
          <p:cNvSpPr txBox="1">
            <a:spLocks noChangeArrowheads="1"/>
          </p:cNvSpPr>
          <p:nvPr/>
        </p:nvSpPr>
        <p:spPr bwMode="auto">
          <a:xfrm>
            <a:off x="400050" y="5191125"/>
            <a:ext cx="7239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>
                <a:latin typeface="Calibri" pitchFamily="34" charset="0"/>
              </a:rPr>
              <a:t>Μέγεθος αρχείου ευρετηρίου </a:t>
            </a:r>
            <a:r>
              <a:rPr lang="el-GR" sz="1800" i="1">
                <a:latin typeface="Calibri" pitchFamily="34" charset="0"/>
              </a:rPr>
              <a:t>τρίτου</a:t>
            </a:r>
            <a:r>
              <a:rPr lang="el-GR" sz="1800">
                <a:latin typeface="Calibri" pitchFamily="34" charset="0"/>
              </a:rPr>
              <a:t> επιπέδου: </a:t>
            </a:r>
            <a:r>
              <a:rPr lang="el-GR" sz="1800">
                <a:latin typeface="Calibri" pitchFamily="34" charset="0"/>
                <a:sym typeface="Symbol" pitchFamily="18" charset="2"/>
              </a:rPr>
              <a:t></a:t>
            </a:r>
            <a:r>
              <a:rPr lang="el-GR" sz="1800">
                <a:latin typeface="Calibri" pitchFamily="34" charset="0"/>
              </a:rPr>
              <a:t>(7 / 68) </a:t>
            </a:r>
            <a:r>
              <a:rPr lang="el-GR" sz="1800">
                <a:latin typeface="Calibri" pitchFamily="34" charset="0"/>
                <a:sym typeface="Symbol" pitchFamily="18" charset="2"/>
              </a:rPr>
              <a:t></a:t>
            </a:r>
            <a:r>
              <a:rPr lang="el-GR" sz="1800">
                <a:latin typeface="Calibri" pitchFamily="34" charset="0"/>
              </a:rPr>
              <a:t> = 1  </a:t>
            </a:r>
            <a:r>
              <a:rPr lang="en-US" sz="1800">
                <a:latin typeface="Calibri" pitchFamily="34" charset="0"/>
              </a:rPr>
              <a:t>block</a:t>
            </a:r>
            <a:endParaRPr lang="el-GR" sz="1800">
              <a:latin typeface="Calibri" pitchFamily="34" charset="0"/>
            </a:endParaRPr>
          </a:p>
        </p:txBody>
      </p:sp>
      <p:sp>
        <p:nvSpPr>
          <p:cNvPr id="32779" name="Text Box 9"/>
          <p:cNvSpPr txBox="1">
            <a:spLocks noChangeArrowheads="1"/>
          </p:cNvSpPr>
          <p:nvPr/>
        </p:nvSpPr>
        <p:spPr bwMode="auto">
          <a:xfrm>
            <a:off x="1600200" y="5867400"/>
            <a:ext cx="5334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>
                <a:latin typeface="Calibri" pitchFamily="34" charset="0"/>
              </a:rPr>
              <a:t>Άρα </a:t>
            </a:r>
            <a:r>
              <a:rPr lang="en-US" sz="1800">
                <a:latin typeface="Calibri" pitchFamily="34" charset="0"/>
              </a:rPr>
              <a:t>t = 3</a:t>
            </a:r>
            <a:endParaRPr lang="el-GR" sz="1800">
              <a:latin typeface="Calibri" pitchFamily="34" charset="0"/>
            </a:endParaRPr>
          </a:p>
        </p:txBody>
      </p:sp>
      <p:sp>
        <p:nvSpPr>
          <p:cNvPr id="32780" name="Text Box 10"/>
          <p:cNvSpPr txBox="1">
            <a:spLocks noChangeArrowheads="1"/>
          </p:cNvSpPr>
          <p:nvPr/>
        </p:nvSpPr>
        <p:spPr bwMode="auto">
          <a:xfrm>
            <a:off x="1133475" y="1565251"/>
            <a:ext cx="743902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l-GR" sz="28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Παράδειγμα (υπολογισμός μεγέθους ευρετηρίου)</a:t>
            </a:r>
          </a:p>
        </p:txBody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Ευρετήρια Πολλών Επιπέδων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30554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7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16384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smtClean="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1953376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5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217638A-E9F2-4862-93D4-084D5275C8A4}" type="slidenum">
              <a:rPr lang="el-GR" altLang="en-US" smtClean="0"/>
              <a:pPr/>
              <a:t>33</a:t>
            </a:fld>
            <a:endParaRPr lang="el-GR" altLang="en-US" smtClean="0"/>
          </a:p>
        </p:txBody>
      </p:sp>
      <p:sp>
        <p:nvSpPr>
          <p:cNvPr id="33797" name="Text Box 3"/>
          <p:cNvSpPr txBox="1">
            <a:spLocks noChangeArrowheads="1"/>
          </p:cNvSpPr>
          <p:nvPr/>
        </p:nvSpPr>
        <p:spPr bwMode="auto">
          <a:xfrm>
            <a:off x="304800" y="1828800"/>
            <a:ext cx="82296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8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Αναζήτηση</a:t>
            </a:r>
          </a:p>
        </p:txBody>
      </p:sp>
      <p:sp>
        <p:nvSpPr>
          <p:cNvPr id="33798" name="Text Box 4"/>
          <p:cNvSpPr txBox="1">
            <a:spLocks noChangeArrowheads="1"/>
          </p:cNvSpPr>
          <p:nvPr/>
        </p:nvSpPr>
        <p:spPr bwMode="auto">
          <a:xfrm>
            <a:off x="685800" y="2590800"/>
            <a:ext cx="8001000" cy="2843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  <a:defRPr/>
            </a:pPr>
            <a:r>
              <a:rPr lang="en-US" sz="1800" dirty="0">
                <a:latin typeface="Calibri" pitchFamily="34" charset="0"/>
              </a:rPr>
              <a:t>p := </a:t>
            </a:r>
            <a:r>
              <a:rPr lang="el-GR" sz="1800" dirty="0">
                <a:latin typeface="Calibri" pitchFamily="34" charset="0"/>
              </a:rPr>
              <a:t>διεύθυνση του </a:t>
            </a:r>
            <a:r>
              <a:rPr lang="en-US" sz="1800" dirty="0">
                <a:latin typeface="Calibri" pitchFamily="34" charset="0"/>
              </a:rPr>
              <a:t>block </a:t>
            </a:r>
            <a:r>
              <a:rPr lang="el-GR" sz="1800" dirty="0">
                <a:latin typeface="Calibri" pitchFamily="34" charset="0"/>
              </a:rPr>
              <a:t>του κορυφαίου επιπέδου του ευρετηρίου</a:t>
            </a:r>
          </a:p>
          <a:p>
            <a:pPr algn="just" eaLnBrk="0" hangingPunct="0">
              <a:spcBef>
                <a:spcPct val="50000"/>
              </a:spcBef>
              <a:defRPr/>
            </a:pPr>
            <a:r>
              <a:rPr lang="el-GR" sz="1800" dirty="0">
                <a:latin typeface="Calibri" pitchFamily="34" charset="0"/>
              </a:rPr>
              <a:t>t := αριθμός επιπέδων του ευρετηρίου</a:t>
            </a:r>
          </a:p>
          <a:p>
            <a:pPr algn="just" eaLnBrk="0" hangingPunct="0">
              <a:spcBef>
                <a:spcPct val="50000"/>
              </a:spcBef>
              <a:defRPr/>
            </a:pPr>
            <a:r>
              <a:rPr lang="en-US" sz="1800" dirty="0">
                <a:latin typeface="Calibri" pitchFamily="34" charset="0"/>
              </a:rPr>
              <a:t>for j = t to 1 step -1 do </a:t>
            </a:r>
            <a:r>
              <a:rPr lang="en-US" sz="1800" i="1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/* </a:t>
            </a:r>
            <a:r>
              <a:rPr lang="el-GR" sz="1800" i="1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από τη ρίζα μέχρι το ευρετήριο 1</a:t>
            </a:r>
            <a:r>
              <a:rPr lang="el-GR" sz="1800" i="1" baseline="30000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ου</a:t>
            </a:r>
            <a:r>
              <a:rPr lang="el-GR" sz="1800" i="1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 επιπέδου */</a:t>
            </a:r>
            <a:endParaRPr lang="en-US" sz="1800" i="1" dirty="0">
              <a:solidFill>
                <a:schemeClr val="tx2">
                  <a:lumMod val="75000"/>
                </a:schemeClr>
              </a:solidFill>
              <a:latin typeface="Calibri" pitchFamily="34" charset="0"/>
            </a:endParaRPr>
          </a:p>
          <a:p>
            <a:pPr algn="just" eaLnBrk="0" hangingPunct="0">
              <a:spcBef>
                <a:spcPct val="50000"/>
              </a:spcBef>
              <a:defRPr/>
            </a:pPr>
            <a:r>
              <a:rPr lang="en-US" sz="1800" dirty="0">
                <a:latin typeface="Calibri" pitchFamily="34" charset="0"/>
              </a:rPr>
              <a:t>	read block </a:t>
            </a:r>
            <a:r>
              <a:rPr lang="el-GR" sz="1800" dirty="0">
                <a:latin typeface="Calibri" pitchFamily="34" charset="0"/>
              </a:rPr>
              <a:t>με διεύθυνση </a:t>
            </a:r>
            <a:r>
              <a:rPr lang="en-US" sz="1800" dirty="0">
                <a:latin typeface="Calibri" pitchFamily="34" charset="0"/>
              </a:rPr>
              <a:t>p </a:t>
            </a:r>
            <a:r>
              <a:rPr lang="el-GR" sz="1800" dirty="0">
                <a:latin typeface="Calibri" pitchFamily="34" charset="0"/>
              </a:rPr>
              <a:t>του ευρετηρίου στο επίπεδο </a:t>
            </a:r>
            <a:r>
              <a:rPr lang="en-US" sz="1800" dirty="0">
                <a:latin typeface="Calibri" pitchFamily="34" charset="0"/>
              </a:rPr>
              <a:t>j</a:t>
            </a:r>
          </a:p>
          <a:p>
            <a:pPr algn="just" eaLnBrk="0" hangingPunct="0">
              <a:spcBef>
                <a:spcPct val="50000"/>
              </a:spcBef>
              <a:defRPr/>
            </a:pPr>
            <a:r>
              <a:rPr lang="en-US" sz="1800" dirty="0">
                <a:latin typeface="Calibri" pitchFamily="34" charset="0"/>
              </a:rPr>
              <a:t>	</a:t>
            </a:r>
            <a:r>
              <a:rPr lang="el-GR" sz="1800" dirty="0">
                <a:latin typeface="Calibri" pitchFamily="34" charset="0"/>
              </a:rPr>
              <a:t>αναζήτηση στο </a:t>
            </a:r>
            <a:r>
              <a:rPr lang="en-US" sz="1800" dirty="0">
                <a:latin typeface="Calibri" pitchFamily="34" charset="0"/>
              </a:rPr>
              <a:t>block p </a:t>
            </a:r>
            <a:r>
              <a:rPr lang="el-GR" sz="1800" dirty="0">
                <a:latin typeface="Calibri" pitchFamily="34" charset="0"/>
              </a:rPr>
              <a:t>της εγγραφής </a:t>
            </a:r>
            <a:r>
              <a:rPr lang="en-US" sz="1800" dirty="0" err="1">
                <a:latin typeface="Calibri" pitchFamily="34" charset="0"/>
              </a:rPr>
              <a:t>i</a:t>
            </a:r>
            <a:r>
              <a:rPr lang="en-US" sz="1800" dirty="0">
                <a:latin typeface="Calibri" pitchFamily="34" charset="0"/>
              </a:rPr>
              <a:t> </a:t>
            </a:r>
            <a:r>
              <a:rPr lang="el-GR" sz="1800" dirty="0">
                <a:latin typeface="Calibri" pitchFamily="34" charset="0"/>
              </a:rPr>
              <a:t>με τιμή </a:t>
            </a:r>
            <a:r>
              <a:rPr lang="el-GR" sz="1800" dirty="0" err="1">
                <a:latin typeface="Calibri" pitchFamily="34" charset="0"/>
              </a:rPr>
              <a:t>Κ</a:t>
            </a:r>
            <a:r>
              <a:rPr lang="el-GR" sz="1800" baseline="-25000" dirty="0" err="1">
                <a:latin typeface="Calibri" pitchFamily="34" charset="0"/>
              </a:rPr>
              <a:t>j</a:t>
            </a:r>
            <a:r>
              <a:rPr lang="el-GR" sz="1800" dirty="0">
                <a:latin typeface="Calibri" pitchFamily="34" charset="0"/>
              </a:rPr>
              <a:t>(</a:t>
            </a:r>
            <a:r>
              <a:rPr lang="en-US" sz="1800" dirty="0" err="1">
                <a:latin typeface="Calibri" pitchFamily="34" charset="0"/>
              </a:rPr>
              <a:t>i</a:t>
            </a:r>
            <a:r>
              <a:rPr lang="en-US" sz="1800" dirty="0">
                <a:latin typeface="Calibri" pitchFamily="34" charset="0"/>
              </a:rPr>
              <a:t>) </a:t>
            </a:r>
            <a:r>
              <a:rPr lang="en-US" sz="1800" dirty="0">
                <a:latin typeface="Calibri" pitchFamily="34" charset="0"/>
                <a:sym typeface="Symbol" pitchFamily="18" charset="2"/>
              </a:rPr>
              <a:t></a:t>
            </a:r>
            <a:r>
              <a:rPr lang="en-US" sz="1800" dirty="0">
                <a:latin typeface="Calibri" pitchFamily="34" charset="0"/>
              </a:rPr>
              <a:t> K &lt; </a:t>
            </a:r>
            <a:r>
              <a:rPr lang="en-US" sz="1800" dirty="0" err="1">
                <a:latin typeface="Calibri" pitchFamily="34" charset="0"/>
              </a:rPr>
              <a:t>K</a:t>
            </a:r>
            <a:r>
              <a:rPr lang="en-US" sz="1800" baseline="-25000" dirty="0" err="1">
                <a:latin typeface="Calibri" pitchFamily="34" charset="0"/>
              </a:rPr>
              <a:t>j</a:t>
            </a:r>
            <a:r>
              <a:rPr lang="en-US" sz="1800" dirty="0">
                <a:latin typeface="Calibri" pitchFamily="34" charset="0"/>
              </a:rPr>
              <a:t>(i+1)</a:t>
            </a:r>
          </a:p>
          <a:p>
            <a:pPr algn="just" eaLnBrk="0" hangingPunct="0">
              <a:spcBef>
                <a:spcPct val="50000"/>
              </a:spcBef>
              <a:defRPr/>
            </a:pPr>
            <a:r>
              <a:rPr lang="en-US" sz="1800" dirty="0">
                <a:latin typeface="Calibri" pitchFamily="34" charset="0"/>
              </a:rPr>
              <a:t>read </a:t>
            </a:r>
            <a:r>
              <a:rPr lang="el-GR" sz="1800" dirty="0">
                <a:latin typeface="Calibri" pitchFamily="34" charset="0"/>
              </a:rPr>
              <a:t>το </a:t>
            </a:r>
            <a:r>
              <a:rPr lang="en-US" sz="1800" dirty="0">
                <a:latin typeface="Calibri" pitchFamily="34" charset="0"/>
              </a:rPr>
              <a:t>block </a:t>
            </a:r>
            <a:r>
              <a:rPr lang="el-GR" sz="1800" dirty="0">
                <a:latin typeface="Calibri" pitchFamily="34" charset="0"/>
              </a:rPr>
              <a:t>του αρχείου δεδομένων με διεύθυνση </a:t>
            </a:r>
            <a:r>
              <a:rPr lang="en-US" sz="1800" dirty="0">
                <a:latin typeface="Calibri" pitchFamily="34" charset="0"/>
              </a:rPr>
              <a:t>p </a:t>
            </a:r>
          </a:p>
          <a:p>
            <a:pPr algn="just" eaLnBrk="0" hangingPunct="0">
              <a:spcBef>
                <a:spcPct val="50000"/>
              </a:spcBef>
              <a:defRPr/>
            </a:pPr>
            <a:r>
              <a:rPr lang="el-GR" sz="1800" dirty="0" err="1">
                <a:latin typeface="Calibri" pitchFamily="34" charset="0"/>
              </a:rPr>
              <a:t>Aναζήτηση</a:t>
            </a:r>
            <a:r>
              <a:rPr lang="el-GR" sz="1800" dirty="0">
                <a:latin typeface="Calibri" pitchFamily="34" charset="0"/>
              </a:rPr>
              <a:t> στο </a:t>
            </a:r>
            <a:r>
              <a:rPr lang="en-US" sz="1800" dirty="0">
                <a:latin typeface="Calibri" pitchFamily="34" charset="0"/>
              </a:rPr>
              <a:t>block p </a:t>
            </a:r>
            <a:r>
              <a:rPr lang="el-GR" sz="1800" dirty="0">
                <a:latin typeface="Calibri" pitchFamily="34" charset="0"/>
              </a:rPr>
              <a:t>της εγγραφής </a:t>
            </a:r>
            <a:r>
              <a:rPr lang="en-US" sz="1800" dirty="0" err="1">
                <a:latin typeface="Calibri" pitchFamily="34" charset="0"/>
              </a:rPr>
              <a:t>i</a:t>
            </a:r>
            <a:r>
              <a:rPr lang="en-US" sz="1800" dirty="0">
                <a:latin typeface="Calibri" pitchFamily="34" charset="0"/>
              </a:rPr>
              <a:t> </a:t>
            </a:r>
            <a:r>
              <a:rPr lang="el-GR" sz="1800" dirty="0">
                <a:latin typeface="Calibri" pitchFamily="34" charset="0"/>
              </a:rPr>
              <a:t>με τιμή </a:t>
            </a:r>
            <a:r>
              <a:rPr lang="el-GR" sz="1800" dirty="0" err="1">
                <a:latin typeface="Calibri" pitchFamily="34" charset="0"/>
              </a:rPr>
              <a:t>Κ</a:t>
            </a:r>
            <a:r>
              <a:rPr lang="el-GR" sz="1800" baseline="-25000" dirty="0" err="1">
                <a:latin typeface="Calibri" pitchFamily="34" charset="0"/>
              </a:rPr>
              <a:t>j</a:t>
            </a:r>
            <a:r>
              <a:rPr lang="el-GR" sz="1800" dirty="0">
                <a:latin typeface="Calibri" pitchFamily="34" charset="0"/>
              </a:rPr>
              <a:t>(</a:t>
            </a:r>
            <a:r>
              <a:rPr lang="en-US" sz="1800" dirty="0" err="1">
                <a:latin typeface="Calibri" pitchFamily="34" charset="0"/>
              </a:rPr>
              <a:t>i</a:t>
            </a:r>
            <a:r>
              <a:rPr lang="en-US" sz="1800" dirty="0">
                <a:latin typeface="Calibri" pitchFamily="34" charset="0"/>
              </a:rPr>
              <a:t>) </a:t>
            </a:r>
            <a:r>
              <a:rPr lang="en-US" sz="1800" dirty="0">
                <a:latin typeface="Calibri" pitchFamily="34" charset="0"/>
                <a:sym typeface="Symbol" pitchFamily="18" charset="2"/>
              </a:rPr>
              <a:t></a:t>
            </a:r>
            <a:r>
              <a:rPr lang="en-US" sz="1800" dirty="0">
                <a:latin typeface="Calibri" pitchFamily="34" charset="0"/>
              </a:rPr>
              <a:t> K &lt; </a:t>
            </a:r>
            <a:r>
              <a:rPr lang="en-US" sz="1800" dirty="0" err="1">
                <a:latin typeface="Calibri" pitchFamily="34" charset="0"/>
              </a:rPr>
              <a:t>K</a:t>
            </a:r>
            <a:r>
              <a:rPr lang="en-US" sz="1800" baseline="-25000" dirty="0" err="1">
                <a:latin typeface="Calibri" pitchFamily="34" charset="0"/>
              </a:rPr>
              <a:t>j</a:t>
            </a:r>
            <a:r>
              <a:rPr lang="en-US" sz="1800" dirty="0">
                <a:latin typeface="Calibri" pitchFamily="34" charset="0"/>
              </a:rPr>
              <a:t>(i+1)</a:t>
            </a:r>
            <a:endParaRPr lang="el-GR" sz="1800" dirty="0">
              <a:latin typeface="Calibri" pitchFamily="34" charset="0"/>
            </a:endParaRP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Ευρετήρια Πολλών Επιπέδων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8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30554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16384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smtClean="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272149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9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596FBF0-F14B-44C5-9AFF-A21B9D69432D}" type="slidenum">
              <a:rPr lang="el-GR" altLang="en-US" smtClean="0"/>
              <a:pPr/>
              <a:t>34</a:t>
            </a:fld>
            <a:endParaRPr lang="el-GR" altLang="en-US" smtClean="0"/>
          </a:p>
        </p:txBody>
      </p:sp>
      <p:grpSp>
        <p:nvGrpSpPr>
          <p:cNvPr id="34820" name="Group 2"/>
          <p:cNvGrpSpPr>
            <a:grpSpLocks/>
          </p:cNvGrpSpPr>
          <p:nvPr/>
        </p:nvGrpSpPr>
        <p:grpSpPr bwMode="auto">
          <a:xfrm>
            <a:off x="468313" y="2492375"/>
            <a:ext cx="936625" cy="649288"/>
            <a:chOff x="385" y="935"/>
            <a:chExt cx="590" cy="409"/>
          </a:xfrm>
        </p:grpSpPr>
        <p:sp>
          <p:nvSpPr>
            <p:cNvPr id="34968" name="Rectangle 3"/>
            <p:cNvSpPr>
              <a:spLocks noChangeArrowheads="1"/>
            </p:cNvSpPr>
            <p:nvPr/>
          </p:nvSpPr>
          <p:spPr bwMode="auto">
            <a:xfrm>
              <a:off x="385" y="935"/>
              <a:ext cx="590" cy="409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34969" name="Line 4"/>
            <p:cNvSpPr>
              <a:spLocks noChangeShapeType="1"/>
            </p:cNvSpPr>
            <p:nvPr/>
          </p:nvSpPr>
          <p:spPr bwMode="auto">
            <a:xfrm>
              <a:off x="385" y="1071"/>
              <a:ext cx="59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4970" name="Line 5"/>
            <p:cNvSpPr>
              <a:spLocks noChangeShapeType="1"/>
            </p:cNvSpPr>
            <p:nvPr/>
          </p:nvSpPr>
          <p:spPr bwMode="auto">
            <a:xfrm>
              <a:off x="385" y="1207"/>
              <a:ext cx="59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4971" name="Line 6"/>
            <p:cNvSpPr>
              <a:spLocks noChangeShapeType="1"/>
            </p:cNvSpPr>
            <p:nvPr/>
          </p:nvSpPr>
          <p:spPr bwMode="auto">
            <a:xfrm>
              <a:off x="657" y="935"/>
              <a:ext cx="0" cy="40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</p:grpSp>
      <p:sp>
        <p:nvSpPr>
          <p:cNvPr id="34821" name="Text Box 7"/>
          <p:cNvSpPr txBox="1">
            <a:spLocks noChangeArrowheads="1"/>
          </p:cNvSpPr>
          <p:nvPr/>
        </p:nvSpPr>
        <p:spPr bwMode="auto">
          <a:xfrm>
            <a:off x="757238" y="836613"/>
            <a:ext cx="1008062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 dirty="0" err="1">
                <a:latin typeface="Calibri" pitchFamily="34" charset="0"/>
              </a:rPr>
              <a:t>f</a:t>
            </a:r>
            <a:r>
              <a:rPr lang="en-US" sz="1400" b="1" baseline="-25000" dirty="0" err="1">
                <a:latin typeface="Calibri" pitchFamily="34" charset="0"/>
              </a:rPr>
              <a:t>O</a:t>
            </a:r>
            <a:r>
              <a:rPr lang="en-US" sz="1400" b="1" dirty="0">
                <a:latin typeface="Calibri" pitchFamily="34" charset="0"/>
              </a:rPr>
              <a:t> = 3</a:t>
            </a:r>
            <a:endParaRPr lang="el-GR" sz="1400" b="1" dirty="0">
              <a:latin typeface="Calibri" pitchFamily="34" charset="0"/>
            </a:endParaRPr>
          </a:p>
        </p:txBody>
      </p:sp>
      <p:grpSp>
        <p:nvGrpSpPr>
          <p:cNvPr id="34822" name="Group 8"/>
          <p:cNvGrpSpPr>
            <a:grpSpLocks/>
          </p:cNvGrpSpPr>
          <p:nvPr/>
        </p:nvGrpSpPr>
        <p:grpSpPr bwMode="auto">
          <a:xfrm>
            <a:off x="1908175" y="2060575"/>
            <a:ext cx="1296988" cy="1944688"/>
            <a:chOff x="1247" y="981"/>
            <a:chExt cx="817" cy="1225"/>
          </a:xfrm>
        </p:grpSpPr>
        <p:grpSp>
          <p:nvGrpSpPr>
            <p:cNvPr id="34951" name="Group 9"/>
            <p:cNvGrpSpPr>
              <a:grpSpLocks/>
            </p:cNvGrpSpPr>
            <p:nvPr/>
          </p:nvGrpSpPr>
          <p:grpSpPr bwMode="auto">
            <a:xfrm>
              <a:off x="1383" y="981"/>
              <a:ext cx="590" cy="409"/>
              <a:chOff x="385" y="935"/>
              <a:chExt cx="590" cy="409"/>
            </a:xfrm>
          </p:grpSpPr>
          <p:sp>
            <p:nvSpPr>
              <p:cNvPr id="34964" name="Rectangle 10"/>
              <p:cNvSpPr>
                <a:spLocks noChangeArrowheads="1"/>
              </p:cNvSpPr>
              <p:nvPr/>
            </p:nvSpPr>
            <p:spPr bwMode="auto">
              <a:xfrm>
                <a:off x="385" y="935"/>
                <a:ext cx="590" cy="409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34965" name="Line 11"/>
              <p:cNvSpPr>
                <a:spLocks noChangeShapeType="1"/>
              </p:cNvSpPr>
              <p:nvPr/>
            </p:nvSpPr>
            <p:spPr bwMode="auto">
              <a:xfrm>
                <a:off x="385" y="1071"/>
                <a:ext cx="59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4966" name="Line 12"/>
              <p:cNvSpPr>
                <a:spLocks noChangeShapeType="1"/>
              </p:cNvSpPr>
              <p:nvPr/>
            </p:nvSpPr>
            <p:spPr bwMode="auto">
              <a:xfrm>
                <a:off x="385" y="1207"/>
                <a:ext cx="59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4967" name="Line 13"/>
              <p:cNvSpPr>
                <a:spLocks noChangeShapeType="1"/>
              </p:cNvSpPr>
              <p:nvPr/>
            </p:nvSpPr>
            <p:spPr bwMode="auto">
              <a:xfrm>
                <a:off x="657" y="935"/>
                <a:ext cx="0" cy="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</p:grpSp>
        <p:grpSp>
          <p:nvGrpSpPr>
            <p:cNvPr id="34952" name="Group 14"/>
            <p:cNvGrpSpPr>
              <a:grpSpLocks/>
            </p:cNvGrpSpPr>
            <p:nvPr/>
          </p:nvGrpSpPr>
          <p:grpSpPr bwMode="auto">
            <a:xfrm>
              <a:off x="1383" y="1389"/>
              <a:ext cx="590" cy="409"/>
              <a:chOff x="385" y="935"/>
              <a:chExt cx="590" cy="409"/>
            </a:xfrm>
          </p:grpSpPr>
          <p:sp>
            <p:nvSpPr>
              <p:cNvPr id="34960" name="Rectangle 15"/>
              <p:cNvSpPr>
                <a:spLocks noChangeArrowheads="1"/>
              </p:cNvSpPr>
              <p:nvPr/>
            </p:nvSpPr>
            <p:spPr bwMode="auto">
              <a:xfrm>
                <a:off x="385" y="935"/>
                <a:ext cx="590" cy="409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34961" name="Line 16"/>
              <p:cNvSpPr>
                <a:spLocks noChangeShapeType="1"/>
              </p:cNvSpPr>
              <p:nvPr/>
            </p:nvSpPr>
            <p:spPr bwMode="auto">
              <a:xfrm>
                <a:off x="385" y="1071"/>
                <a:ext cx="59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4962" name="Line 17"/>
              <p:cNvSpPr>
                <a:spLocks noChangeShapeType="1"/>
              </p:cNvSpPr>
              <p:nvPr/>
            </p:nvSpPr>
            <p:spPr bwMode="auto">
              <a:xfrm>
                <a:off x="385" y="1207"/>
                <a:ext cx="59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4963" name="Line 18"/>
              <p:cNvSpPr>
                <a:spLocks noChangeShapeType="1"/>
              </p:cNvSpPr>
              <p:nvPr/>
            </p:nvSpPr>
            <p:spPr bwMode="auto">
              <a:xfrm>
                <a:off x="657" y="935"/>
                <a:ext cx="0" cy="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</p:grpSp>
        <p:grpSp>
          <p:nvGrpSpPr>
            <p:cNvPr id="34953" name="Group 19"/>
            <p:cNvGrpSpPr>
              <a:grpSpLocks/>
            </p:cNvGrpSpPr>
            <p:nvPr/>
          </p:nvGrpSpPr>
          <p:grpSpPr bwMode="auto">
            <a:xfrm>
              <a:off x="1383" y="1797"/>
              <a:ext cx="590" cy="409"/>
              <a:chOff x="385" y="935"/>
              <a:chExt cx="590" cy="409"/>
            </a:xfrm>
          </p:grpSpPr>
          <p:sp>
            <p:nvSpPr>
              <p:cNvPr id="34956" name="Rectangle 20"/>
              <p:cNvSpPr>
                <a:spLocks noChangeArrowheads="1"/>
              </p:cNvSpPr>
              <p:nvPr/>
            </p:nvSpPr>
            <p:spPr bwMode="auto">
              <a:xfrm>
                <a:off x="385" y="935"/>
                <a:ext cx="590" cy="409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34957" name="Line 21"/>
              <p:cNvSpPr>
                <a:spLocks noChangeShapeType="1"/>
              </p:cNvSpPr>
              <p:nvPr/>
            </p:nvSpPr>
            <p:spPr bwMode="auto">
              <a:xfrm>
                <a:off x="385" y="1071"/>
                <a:ext cx="59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4958" name="Line 22"/>
              <p:cNvSpPr>
                <a:spLocks noChangeShapeType="1"/>
              </p:cNvSpPr>
              <p:nvPr/>
            </p:nvSpPr>
            <p:spPr bwMode="auto">
              <a:xfrm>
                <a:off x="385" y="1207"/>
                <a:ext cx="59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4959" name="Line 23"/>
              <p:cNvSpPr>
                <a:spLocks noChangeShapeType="1"/>
              </p:cNvSpPr>
              <p:nvPr/>
            </p:nvSpPr>
            <p:spPr bwMode="auto">
              <a:xfrm>
                <a:off x="657" y="935"/>
                <a:ext cx="0" cy="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</p:grpSp>
        <p:sp>
          <p:nvSpPr>
            <p:cNvPr id="34954" name="Line 24"/>
            <p:cNvSpPr>
              <a:spLocks noChangeShapeType="1"/>
            </p:cNvSpPr>
            <p:nvPr/>
          </p:nvSpPr>
          <p:spPr bwMode="auto">
            <a:xfrm>
              <a:off x="1247" y="1389"/>
              <a:ext cx="817" cy="0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4955" name="Line 25"/>
            <p:cNvSpPr>
              <a:spLocks noChangeShapeType="1"/>
            </p:cNvSpPr>
            <p:nvPr/>
          </p:nvSpPr>
          <p:spPr bwMode="auto">
            <a:xfrm>
              <a:off x="1247" y="1797"/>
              <a:ext cx="817" cy="0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</p:grpSp>
      <p:grpSp>
        <p:nvGrpSpPr>
          <p:cNvPr id="34823" name="Group 26"/>
          <p:cNvGrpSpPr>
            <a:grpSpLocks/>
          </p:cNvGrpSpPr>
          <p:nvPr/>
        </p:nvGrpSpPr>
        <p:grpSpPr bwMode="auto">
          <a:xfrm>
            <a:off x="3851275" y="260350"/>
            <a:ext cx="936625" cy="649288"/>
            <a:chOff x="385" y="935"/>
            <a:chExt cx="590" cy="409"/>
          </a:xfrm>
        </p:grpSpPr>
        <p:sp>
          <p:nvSpPr>
            <p:cNvPr id="34947" name="Rectangle 27"/>
            <p:cNvSpPr>
              <a:spLocks noChangeArrowheads="1"/>
            </p:cNvSpPr>
            <p:nvPr/>
          </p:nvSpPr>
          <p:spPr bwMode="auto">
            <a:xfrm>
              <a:off x="385" y="935"/>
              <a:ext cx="590" cy="409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34948" name="Line 28"/>
            <p:cNvSpPr>
              <a:spLocks noChangeShapeType="1"/>
            </p:cNvSpPr>
            <p:nvPr/>
          </p:nvSpPr>
          <p:spPr bwMode="auto">
            <a:xfrm>
              <a:off x="385" y="1071"/>
              <a:ext cx="59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4949" name="Line 29"/>
            <p:cNvSpPr>
              <a:spLocks noChangeShapeType="1"/>
            </p:cNvSpPr>
            <p:nvPr/>
          </p:nvSpPr>
          <p:spPr bwMode="auto">
            <a:xfrm>
              <a:off x="385" y="1207"/>
              <a:ext cx="59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4950" name="Line 30"/>
            <p:cNvSpPr>
              <a:spLocks noChangeShapeType="1"/>
            </p:cNvSpPr>
            <p:nvPr/>
          </p:nvSpPr>
          <p:spPr bwMode="auto">
            <a:xfrm>
              <a:off x="657" y="935"/>
              <a:ext cx="0" cy="40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</p:grpSp>
      <p:grpSp>
        <p:nvGrpSpPr>
          <p:cNvPr id="34824" name="Group 31"/>
          <p:cNvGrpSpPr>
            <a:grpSpLocks/>
          </p:cNvGrpSpPr>
          <p:nvPr/>
        </p:nvGrpSpPr>
        <p:grpSpPr bwMode="auto">
          <a:xfrm>
            <a:off x="3851275" y="908050"/>
            <a:ext cx="936625" cy="649288"/>
            <a:chOff x="385" y="935"/>
            <a:chExt cx="590" cy="409"/>
          </a:xfrm>
        </p:grpSpPr>
        <p:sp>
          <p:nvSpPr>
            <p:cNvPr id="34943" name="Rectangle 32"/>
            <p:cNvSpPr>
              <a:spLocks noChangeArrowheads="1"/>
            </p:cNvSpPr>
            <p:nvPr/>
          </p:nvSpPr>
          <p:spPr bwMode="auto">
            <a:xfrm>
              <a:off x="385" y="935"/>
              <a:ext cx="590" cy="409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34944" name="Line 33"/>
            <p:cNvSpPr>
              <a:spLocks noChangeShapeType="1"/>
            </p:cNvSpPr>
            <p:nvPr/>
          </p:nvSpPr>
          <p:spPr bwMode="auto">
            <a:xfrm>
              <a:off x="385" y="1071"/>
              <a:ext cx="59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4945" name="Line 34"/>
            <p:cNvSpPr>
              <a:spLocks noChangeShapeType="1"/>
            </p:cNvSpPr>
            <p:nvPr/>
          </p:nvSpPr>
          <p:spPr bwMode="auto">
            <a:xfrm>
              <a:off x="385" y="1207"/>
              <a:ext cx="59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4946" name="Line 35"/>
            <p:cNvSpPr>
              <a:spLocks noChangeShapeType="1"/>
            </p:cNvSpPr>
            <p:nvPr/>
          </p:nvSpPr>
          <p:spPr bwMode="auto">
            <a:xfrm>
              <a:off x="657" y="935"/>
              <a:ext cx="0" cy="40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</p:grpSp>
      <p:grpSp>
        <p:nvGrpSpPr>
          <p:cNvPr id="34825" name="Group 36"/>
          <p:cNvGrpSpPr>
            <a:grpSpLocks/>
          </p:cNvGrpSpPr>
          <p:nvPr/>
        </p:nvGrpSpPr>
        <p:grpSpPr bwMode="auto">
          <a:xfrm>
            <a:off x="3851275" y="1555750"/>
            <a:ext cx="936625" cy="649288"/>
            <a:chOff x="385" y="935"/>
            <a:chExt cx="590" cy="409"/>
          </a:xfrm>
        </p:grpSpPr>
        <p:sp>
          <p:nvSpPr>
            <p:cNvPr id="34939" name="Rectangle 37"/>
            <p:cNvSpPr>
              <a:spLocks noChangeArrowheads="1"/>
            </p:cNvSpPr>
            <p:nvPr/>
          </p:nvSpPr>
          <p:spPr bwMode="auto">
            <a:xfrm>
              <a:off x="385" y="935"/>
              <a:ext cx="590" cy="409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34940" name="Line 38"/>
            <p:cNvSpPr>
              <a:spLocks noChangeShapeType="1"/>
            </p:cNvSpPr>
            <p:nvPr/>
          </p:nvSpPr>
          <p:spPr bwMode="auto">
            <a:xfrm>
              <a:off x="385" y="1071"/>
              <a:ext cx="59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4941" name="Line 39"/>
            <p:cNvSpPr>
              <a:spLocks noChangeShapeType="1"/>
            </p:cNvSpPr>
            <p:nvPr/>
          </p:nvSpPr>
          <p:spPr bwMode="auto">
            <a:xfrm>
              <a:off x="385" y="1207"/>
              <a:ext cx="59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4942" name="Line 40"/>
            <p:cNvSpPr>
              <a:spLocks noChangeShapeType="1"/>
            </p:cNvSpPr>
            <p:nvPr/>
          </p:nvSpPr>
          <p:spPr bwMode="auto">
            <a:xfrm>
              <a:off x="657" y="935"/>
              <a:ext cx="0" cy="40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</p:grpSp>
      <p:sp>
        <p:nvSpPr>
          <p:cNvPr id="34826" name="Line 41"/>
          <p:cNvSpPr>
            <a:spLocks noChangeShapeType="1"/>
          </p:cNvSpPr>
          <p:nvPr/>
        </p:nvSpPr>
        <p:spPr bwMode="auto">
          <a:xfrm>
            <a:off x="3635375" y="908050"/>
            <a:ext cx="1296988" cy="0"/>
          </a:xfrm>
          <a:prstGeom prst="line">
            <a:avLst/>
          </a:prstGeom>
          <a:noFill/>
          <a:ln w="28575">
            <a:solidFill>
              <a:srgbClr val="CC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34827" name="Line 42"/>
          <p:cNvSpPr>
            <a:spLocks noChangeShapeType="1"/>
          </p:cNvSpPr>
          <p:nvPr/>
        </p:nvSpPr>
        <p:spPr bwMode="auto">
          <a:xfrm>
            <a:off x="3635375" y="1555750"/>
            <a:ext cx="1296988" cy="0"/>
          </a:xfrm>
          <a:prstGeom prst="line">
            <a:avLst/>
          </a:prstGeom>
          <a:noFill/>
          <a:ln w="28575">
            <a:solidFill>
              <a:srgbClr val="CC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grpSp>
        <p:nvGrpSpPr>
          <p:cNvPr id="34828" name="Group 43"/>
          <p:cNvGrpSpPr>
            <a:grpSpLocks/>
          </p:cNvGrpSpPr>
          <p:nvPr/>
        </p:nvGrpSpPr>
        <p:grpSpPr bwMode="auto">
          <a:xfrm>
            <a:off x="3635375" y="2205038"/>
            <a:ext cx="1296988" cy="1944687"/>
            <a:chOff x="1247" y="981"/>
            <a:chExt cx="817" cy="1225"/>
          </a:xfrm>
        </p:grpSpPr>
        <p:grpSp>
          <p:nvGrpSpPr>
            <p:cNvPr id="34922" name="Group 44"/>
            <p:cNvGrpSpPr>
              <a:grpSpLocks/>
            </p:cNvGrpSpPr>
            <p:nvPr/>
          </p:nvGrpSpPr>
          <p:grpSpPr bwMode="auto">
            <a:xfrm>
              <a:off x="1383" y="981"/>
              <a:ext cx="590" cy="409"/>
              <a:chOff x="385" y="935"/>
              <a:chExt cx="590" cy="409"/>
            </a:xfrm>
          </p:grpSpPr>
          <p:sp>
            <p:nvSpPr>
              <p:cNvPr id="34935" name="Rectangle 45"/>
              <p:cNvSpPr>
                <a:spLocks noChangeArrowheads="1"/>
              </p:cNvSpPr>
              <p:nvPr/>
            </p:nvSpPr>
            <p:spPr bwMode="auto">
              <a:xfrm>
                <a:off x="385" y="935"/>
                <a:ext cx="590" cy="409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34936" name="Line 46"/>
              <p:cNvSpPr>
                <a:spLocks noChangeShapeType="1"/>
              </p:cNvSpPr>
              <p:nvPr/>
            </p:nvSpPr>
            <p:spPr bwMode="auto">
              <a:xfrm>
                <a:off x="385" y="1071"/>
                <a:ext cx="59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4937" name="Line 47"/>
              <p:cNvSpPr>
                <a:spLocks noChangeShapeType="1"/>
              </p:cNvSpPr>
              <p:nvPr/>
            </p:nvSpPr>
            <p:spPr bwMode="auto">
              <a:xfrm>
                <a:off x="385" y="1207"/>
                <a:ext cx="59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4938" name="Line 48"/>
              <p:cNvSpPr>
                <a:spLocks noChangeShapeType="1"/>
              </p:cNvSpPr>
              <p:nvPr/>
            </p:nvSpPr>
            <p:spPr bwMode="auto">
              <a:xfrm>
                <a:off x="657" y="935"/>
                <a:ext cx="0" cy="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</p:grpSp>
        <p:grpSp>
          <p:nvGrpSpPr>
            <p:cNvPr id="34923" name="Group 49"/>
            <p:cNvGrpSpPr>
              <a:grpSpLocks/>
            </p:cNvGrpSpPr>
            <p:nvPr/>
          </p:nvGrpSpPr>
          <p:grpSpPr bwMode="auto">
            <a:xfrm>
              <a:off x="1383" y="1389"/>
              <a:ext cx="590" cy="409"/>
              <a:chOff x="385" y="935"/>
              <a:chExt cx="590" cy="409"/>
            </a:xfrm>
          </p:grpSpPr>
          <p:sp>
            <p:nvSpPr>
              <p:cNvPr id="34931" name="Rectangle 50"/>
              <p:cNvSpPr>
                <a:spLocks noChangeArrowheads="1"/>
              </p:cNvSpPr>
              <p:nvPr/>
            </p:nvSpPr>
            <p:spPr bwMode="auto">
              <a:xfrm>
                <a:off x="385" y="935"/>
                <a:ext cx="590" cy="409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34932" name="Line 51"/>
              <p:cNvSpPr>
                <a:spLocks noChangeShapeType="1"/>
              </p:cNvSpPr>
              <p:nvPr/>
            </p:nvSpPr>
            <p:spPr bwMode="auto">
              <a:xfrm>
                <a:off x="385" y="1071"/>
                <a:ext cx="59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4933" name="Line 52"/>
              <p:cNvSpPr>
                <a:spLocks noChangeShapeType="1"/>
              </p:cNvSpPr>
              <p:nvPr/>
            </p:nvSpPr>
            <p:spPr bwMode="auto">
              <a:xfrm>
                <a:off x="385" y="1207"/>
                <a:ext cx="59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4934" name="Line 53"/>
              <p:cNvSpPr>
                <a:spLocks noChangeShapeType="1"/>
              </p:cNvSpPr>
              <p:nvPr/>
            </p:nvSpPr>
            <p:spPr bwMode="auto">
              <a:xfrm>
                <a:off x="657" y="935"/>
                <a:ext cx="0" cy="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</p:grpSp>
        <p:grpSp>
          <p:nvGrpSpPr>
            <p:cNvPr id="34924" name="Group 54"/>
            <p:cNvGrpSpPr>
              <a:grpSpLocks/>
            </p:cNvGrpSpPr>
            <p:nvPr/>
          </p:nvGrpSpPr>
          <p:grpSpPr bwMode="auto">
            <a:xfrm>
              <a:off x="1383" y="1797"/>
              <a:ext cx="590" cy="409"/>
              <a:chOff x="385" y="935"/>
              <a:chExt cx="590" cy="409"/>
            </a:xfrm>
          </p:grpSpPr>
          <p:sp>
            <p:nvSpPr>
              <p:cNvPr id="34927" name="Rectangle 55"/>
              <p:cNvSpPr>
                <a:spLocks noChangeArrowheads="1"/>
              </p:cNvSpPr>
              <p:nvPr/>
            </p:nvSpPr>
            <p:spPr bwMode="auto">
              <a:xfrm>
                <a:off x="385" y="935"/>
                <a:ext cx="590" cy="409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34928" name="Line 56"/>
              <p:cNvSpPr>
                <a:spLocks noChangeShapeType="1"/>
              </p:cNvSpPr>
              <p:nvPr/>
            </p:nvSpPr>
            <p:spPr bwMode="auto">
              <a:xfrm>
                <a:off x="385" y="1071"/>
                <a:ext cx="59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4929" name="Line 57"/>
              <p:cNvSpPr>
                <a:spLocks noChangeShapeType="1"/>
              </p:cNvSpPr>
              <p:nvPr/>
            </p:nvSpPr>
            <p:spPr bwMode="auto">
              <a:xfrm>
                <a:off x="385" y="1207"/>
                <a:ext cx="59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4930" name="Line 58"/>
              <p:cNvSpPr>
                <a:spLocks noChangeShapeType="1"/>
              </p:cNvSpPr>
              <p:nvPr/>
            </p:nvSpPr>
            <p:spPr bwMode="auto">
              <a:xfrm>
                <a:off x="657" y="935"/>
                <a:ext cx="0" cy="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</p:grpSp>
        <p:sp>
          <p:nvSpPr>
            <p:cNvPr id="34925" name="Line 59"/>
            <p:cNvSpPr>
              <a:spLocks noChangeShapeType="1"/>
            </p:cNvSpPr>
            <p:nvPr/>
          </p:nvSpPr>
          <p:spPr bwMode="auto">
            <a:xfrm>
              <a:off x="1247" y="1389"/>
              <a:ext cx="817" cy="0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4926" name="Line 60"/>
            <p:cNvSpPr>
              <a:spLocks noChangeShapeType="1"/>
            </p:cNvSpPr>
            <p:nvPr/>
          </p:nvSpPr>
          <p:spPr bwMode="auto">
            <a:xfrm>
              <a:off x="1247" y="1797"/>
              <a:ext cx="817" cy="0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</p:grpSp>
      <p:grpSp>
        <p:nvGrpSpPr>
          <p:cNvPr id="34829" name="Group 61"/>
          <p:cNvGrpSpPr>
            <a:grpSpLocks/>
          </p:cNvGrpSpPr>
          <p:nvPr/>
        </p:nvGrpSpPr>
        <p:grpSpPr bwMode="auto">
          <a:xfrm>
            <a:off x="3635375" y="4149725"/>
            <a:ext cx="1296988" cy="1944688"/>
            <a:chOff x="1247" y="981"/>
            <a:chExt cx="817" cy="1225"/>
          </a:xfrm>
        </p:grpSpPr>
        <p:grpSp>
          <p:nvGrpSpPr>
            <p:cNvPr id="34905" name="Group 62"/>
            <p:cNvGrpSpPr>
              <a:grpSpLocks/>
            </p:cNvGrpSpPr>
            <p:nvPr/>
          </p:nvGrpSpPr>
          <p:grpSpPr bwMode="auto">
            <a:xfrm>
              <a:off x="1383" y="981"/>
              <a:ext cx="590" cy="409"/>
              <a:chOff x="385" y="935"/>
              <a:chExt cx="590" cy="409"/>
            </a:xfrm>
          </p:grpSpPr>
          <p:sp>
            <p:nvSpPr>
              <p:cNvPr id="34918" name="Rectangle 63"/>
              <p:cNvSpPr>
                <a:spLocks noChangeArrowheads="1"/>
              </p:cNvSpPr>
              <p:nvPr/>
            </p:nvSpPr>
            <p:spPr bwMode="auto">
              <a:xfrm>
                <a:off x="385" y="935"/>
                <a:ext cx="590" cy="409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34919" name="Line 64"/>
              <p:cNvSpPr>
                <a:spLocks noChangeShapeType="1"/>
              </p:cNvSpPr>
              <p:nvPr/>
            </p:nvSpPr>
            <p:spPr bwMode="auto">
              <a:xfrm>
                <a:off x="385" y="1071"/>
                <a:ext cx="59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4920" name="Line 65"/>
              <p:cNvSpPr>
                <a:spLocks noChangeShapeType="1"/>
              </p:cNvSpPr>
              <p:nvPr/>
            </p:nvSpPr>
            <p:spPr bwMode="auto">
              <a:xfrm>
                <a:off x="385" y="1207"/>
                <a:ext cx="59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4921" name="Line 66"/>
              <p:cNvSpPr>
                <a:spLocks noChangeShapeType="1"/>
              </p:cNvSpPr>
              <p:nvPr/>
            </p:nvSpPr>
            <p:spPr bwMode="auto">
              <a:xfrm>
                <a:off x="657" y="935"/>
                <a:ext cx="0" cy="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</p:grpSp>
        <p:grpSp>
          <p:nvGrpSpPr>
            <p:cNvPr id="34906" name="Group 67"/>
            <p:cNvGrpSpPr>
              <a:grpSpLocks/>
            </p:cNvGrpSpPr>
            <p:nvPr/>
          </p:nvGrpSpPr>
          <p:grpSpPr bwMode="auto">
            <a:xfrm>
              <a:off x="1383" y="1389"/>
              <a:ext cx="590" cy="409"/>
              <a:chOff x="385" y="935"/>
              <a:chExt cx="590" cy="409"/>
            </a:xfrm>
          </p:grpSpPr>
          <p:sp>
            <p:nvSpPr>
              <p:cNvPr id="34914" name="Rectangle 68"/>
              <p:cNvSpPr>
                <a:spLocks noChangeArrowheads="1"/>
              </p:cNvSpPr>
              <p:nvPr/>
            </p:nvSpPr>
            <p:spPr bwMode="auto">
              <a:xfrm>
                <a:off x="385" y="935"/>
                <a:ext cx="590" cy="409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34915" name="Line 69"/>
              <p:cNvSpPr>
                <a:spLocks noChangeShapeType="1"/>
              </p:cNvSpPr>
              <p:nvPr/>
            </p:nvSpPr>
            <p:spPr bwMode="auto">
              <a:xfrm>
                <a:off x="385" y="1071"/>
                <a:ext cx="59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4916" name="Line 70"/>
              <p:cNvSpPr>
                <a:spLocks noChangeShapeType="1"/>
              </p:cNvSpPr>
              <p:nvPr/>
            </p:nvSpPr>
            <p:spPr bwMode="auto">
              <a:xfrm>
                <a:off x="385" y="1207"/>
                <a:ext cx="59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4917" name="Line 71"/>
              <p:cNvSpPr>
                <a:spLocks noChangeShapeType="1"/>
              </p:cNvSpPr>
              <p:nvPr/>
            </p:nvSpPr>
            <p:spPr bwMode="auto">
              <a:xfrm>
                <a:off x="657" y="935"/>
                <a:ext cx="0" cy="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</p:grpSp>
        <p:grpSp>
          <p:nvGrpSpPr>
            <p:cNvPr id="34907" name="Group 72"/>
            <p:cNvGrpSpPr>
              <a:grpSpLocks/>
            </p:cNvGrpSpPr>
            <p:nvPr/>
          </p:nvGrpSpPr>
          <p:grpSpPr bwMode="auto">
            <a:xfrm>
              <a:off x="1383" y="1797"/>
              <a:ext cx="590" cy="409"/>
              <a:chOff x="385" y="935"/>
              <a:chExt cx="590" cy="409"/>
            </a:xfrm>
          </p:grpSpPr>
          <p:sp>
            <p:nvSpPr>
              <p:cNvPr id="34910" name="Rectangle 73"/>
              <p:cNvSpPr>
                <a:spLocks noChangeArrowheads="1"/>
              </p:cNvSpPr>
              <p:nvPr/>
            </p:nvSpPr>
            <p:spPr bwMode="auto">
              <a:xfrm>
                <a:off x="385" y="935"/>
                <a:ext cx="590" cy="409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34911" name="Line 74"/>
              <p:cNvSpPr>
                <a:spLocks noChangeShapeType="1"/>
              </p:cNvSpPr>
              <p:nvPr/>
            </p:nvSpPr>
            <p:spPr bwMode="auto">
              <a:xfrm>
                <a:off x="385" y="1071"/>
                <a:ext cx="59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4912" name="Line 75"/>
              <p:cNvSpPr>
                <a:spLocks noChangeShapeType="1"/>
              </p:cNvSpPr>
              <p:nvPr/>
            </p:nvSpPr>
            <p:spPr bwMode="auto">
              <a:xfrm>
                <a:off x="385" y="1207"/>
                <a:ext cx="59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4913" name="Line 76"/>
              <p:cNvSpPr>
                <a:spLocks noChangeShapeType="1"/>
              </p:cNvSpPr>
              <p:nvPr/>
            </p:nvSpPr>
            <p:spPr bwMode="auto">
              <a:xfrm>
                <a:off x="657" y="935"/>
                <a:ext cx="0" cy="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</p:grpSp>
        <p:sp>
          <p:nvSpPr>
            <p:cNvPr id="34908" name="Line 77"/>
            <p:cNvSpPr>
              <a:spLocks noChangeShapeType="1"/>
            </p:cNvSpPr>
            <p:nvPr/>
          </p:nvSpPr>
          <p:spPr bwMode="auto">
            <a:xfrm>
              <a:off x="1247" y="1389"/>
              <a:ext cx="817" cy="0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4909" name="Line 78"/>
            <p:cNvSpPr>
              <a:spLocks noChangeShapeType="1"/>
            </p:cNvSpPr>
            <p:nvPr/>
          </p:nvSpPr>
          <p:spPr bwMode="auto">
            <a:xfrm>
              <a:off x="1247" y="1797"/>
              <a:ext cx="817" cy="0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</p:grpSp>
      <p:sp>
        <p:nvSpPr>
          <p:cNvPr id="34830" name="Line 79"/>
          <p:cNvSpPr>
            <a:spLocks noChangeShapeType="1"/>
          </p:cNvSpPr>
          <p:nvPr/>
        </p:nvSpPr>
        <p:spPr bwMode="auto">
          <a:xfrm>
            <a:off x="3708400" y="2205038"/>
            <a:ext cx="1296988" cy="0"/>
          </a:xfrm>
          <a:prstGeom prst="line">
            <a:avLst/>
          </a:prstGeom>
          <a:noFill/>
          <a:ln w="28575">
            <a:solidFill>
              <a:srgbClr val="CC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34831" name="Line 80"/>
          <p:cNvSpPr>
            <a:spLocks noChangeShapeType="1"/>
          </p:cNvSpPr>
          <p:nvPr/>
        </p:nvSpPr>
        <p:spPr bwMode="auto">
          <a:xfrm>
            <a:off x="3635375" y="4149725"/>
            <a:ext cx="1296988" cy="0"/>
          </a:xfrm>
          <a:prstGeom prst="line">
            <a:avLst/>
          </a:prstGeom>
          <a:noFill/>
          <a:ln w="28575">
            <a:solidFill>
              <a:srgbClr val="CC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34832" name="Line 81"/>
          <p:cNvSpPr>
            <a:spLocks noChangeShapeType="1"/>
          </p:cNvSpPr>
          <p:nvPr/>
        </p:nvSpPr>
        <p:spPr bwMode="auto">
          <a:xfrm flipV="1">
            <a:off x="1187450" y="2133600"/>
            <a:ext cx="863600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34833" name="Line 82"/>
          <p:cNvSpPr>
            <a:spLocks noChangeShapeType="1"/>
          </p:cNvSpPr>
          <p:nvPr/>
        </p:nvSpPr>
        <p:spPr bwMode="auto">
          <a:xfrm>
            <a:off x="1258888" y="2781300"/>
            <a:ext cx="7921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34834" name="Line 83"/>
          <p:cNvSpPr>
            <a:spLocks noChangeShapeType="1"/>
          </p:cNvSpPr>
          <p:nvPr/>
        </p:nvSpPr>
        <p:spPr bwMode="auto">
          <a:xfrm>
            <a:off x="1258888" y="2997200"/>
            <a:ext cx="792162" cy="5032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34835" name="Line 84"/>
          <p:cNvSpPr>
            <a:spLocks noChangeShapeType="1"/>
          </p:cNvSpPr>
          <p:nvPr/>
        </p:nvSpPr>
        <p:spPr bwMode="auto">
          <a:xfrm flipV="1">
            <a:off x="2916238" y="333375"/>
            <a:ext cx="863600" cy="18002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34836" name="Line 85"/>
          <p:cNvSpPr>
            <a:spLocks noChangeShapeType="1"/>
          </p:cNvSpPr>
          <p:nvPr/>
        </p:nvSpPr>
        <p:spPr bwMode="auto">
          <a:xfrm flipV="1">
            <a:off x="2987675" y="981075"/>
            <a:ext cx="863600" cy="1368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34837" name="Line 86"/>
          <p:cNvSpPr>
            <a:spLocks noChangeShapeType="1"/>
          </p:cNvSpPr>
          <p:nvPr/>
        </p:nvSpPr>
        <p:spPr bwMode="auto">
          <a:xfrm flipV="1">
            <a:off x="3059113" y="1628775"/>
            <a:ext cx="792162" cy="10080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34838" name="Line 87"/>
          <p:cNvSpPr>
            <a:spLocks noChangeShapeType="1"/>
          </p:cNvSpPr>
          <p:nvPr/>
        </p:nvSpPr>
        <p:spPr bwMode="auto">
          <a:xfrm flipV="1">
            <a:off x="2987675" y="2276475"/>
            <a:ext cx="792163" cy="504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34839" name="Line 88"/>
          <p:cNvSpPr>
            <a:spLocks noChangeShapeType="1"/>
          </p:cNvSpPr>
          <p:nvPr/>
        </p:nvSpPr>
        <p:spPr bwMode="auto">
          <a:xfrm flipV="1">
            <a:off x="2987675" y="2924175"/>
            <a:ext cx="863600" cy="1444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34840" name="Line 89"/>
          <p:cNvSpPr>
            <a:spLocks noChangeShapeType="1"/>
          </p:cNvSpPr>
          <p:nvPr/>
        </p:nvSpPr>
        <p:spPr bwMode="auto">
          <a:xfrm>
            <a:off x="2987675" y="3213100"/>
            <a:ext cx="863600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34841" name="Line 90"/>
          <p:cNvSpPr>
            <a:spLocks noChangeShapeType="1"/>
          </p:cNvSpPr>
          <p:nvPr/>
        </p:nvSpPr>
        <p:spPr bwMode="auto">
          <a:xfrm>
            <a:off x="2916238" y="3500438"/>
            <a:ext cx="935037" cy="7921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34842" name="Line 91"/>
          <p:cNvSpPr>
            <a:spLocks noChangeShapeType="1"/>
          </p:cNvSpPr>
          <p:nvPr/>
        </p:nvSpPr>
        <p:spPr bwMode="auto">
          <a:xfrm>
            <a:off x="2916238" y="3644900"/>
            <a:ext cx="863600" cy="12239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34843" name="Line 92"/>
          <p:cNvSpPr>
            <a:spLocks noChangeShapeType="1"/>
          </p:cNvSpPr>
          <p:nvPr/>
        </p:nvSpPr>
        <p:spPr bwMode="auto">
          <a:xfrm>
            <a:off x="2916238" y="3933825"/>
            <a:ext cx="935037" cy="16557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34844" name="Text Box 93"/>
          <p:cNvSpPr txBox="1">
            <a:spLocks noChangeArrowheads="1"/>
          </p:cNvSpPr>
          <p:nvPr/>
        </p:nvSpPr>
        <p:spPr bwMode="auto">
          <a:xfrm>
            <a:off x="3924300" y="260350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4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4845" name="Text Box 94"/>
          <p:cNvSpPr txBox="1">
            <a:spLocks noChangeArrowheads="1"/>
          </p:cNvSpPr>
          <p:nvPr/>
        </p:nvSpPr>
        <p:spPr bwMode="auto">
          <a:xfrm>
            <a:off x="3924300" y="476250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7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4846" name="Text Box 95"/>
          <p:cNvSpPr txBox="1">
            <a:spLocks noChangeArrowheads="1"/>
          </p:cNvSpPr>
          <p:nvPr/>
        </p:nvSpPr>
        <p:spPr bwMode="auto">
          <a:xfrm>
            <a:off x="3924300" y="692150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12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4847" name="Text Box 96"/>
          <p:cNvSpPr txBox="1">
            <a:spLocks noChangeArrowheads="1"/>
          </p:cNvSpPr>
          <p:nvPr/>
        </p:nvSpPr>
        <p:spPr bwMode="auto">
          <a:xfrm>
            <a:off x="3924300" y="908050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14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4848" name="Text Box 97"/>
          <p:cNvSpPr txBox="1">
            <a:spLocks noChangeArrowheads="1"/>
          </p:cNvSpPr>
          <p:nvPr/>
        </p:nvSpPr>
        <p:spPr bwMode="auto">
          <a:xfrm>
            <a:off x="3924300" y="1125538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25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4849" name="Text Box 98"/>
          <p:cNvSpPr txBox="1">
            <a:spLocks noChangeArrowheads="1"/>
          </p:cNvSpPr>
          <p:nvPr/>
        </p:nvSpPr>
        <p:spPr bwMode="auto">
          <a:xfrm>
            <a:off x="3924300" y="1341438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27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4850" name="Text Box 99"/>
          <p:cNvSpPr txBox="1">
            <a:spLocks noChangeArrowheads="1"/>
          </p:cNvSpPr>
          <p:nvPr/>
        </p:nvSpPr>
        <p:spPr bwMode="auto">
          <a:xfrm>
            <a:off x="3924300" y="1557338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33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4851" name="Text Box 100"/>
          <p:cNvSpPr txBox="1">
            <a:spLocks noChangeArrowheads="1"/>
          </p:cNvSpPr>
          <p:nvPr/>
        </p:nvSpPr>
        <p:spPr bwMode="auto">
          <a:xfrm>
            <a:off x="3924300" y="1773238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36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4852" name="Text Box 101"/>
          <p:cNvSpPr txBox="1">
            <a:spLocks noChangeArrowheads="1"/>
          </p:cNvSpPr>
          <p:nvPr/>
        </p:nvSpPr>
        <p:spPr bwMode="auto">
          <a:xfrm>
            <a:off x="3924300" y="1989138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38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4853" name="Text Box 102"/>
          <p:cNvSpPr txBox="1">
            <a:spLocks noChangeArrowheads="1"/>
          </p:cNvSpPr>
          <p:nvPr/>
        </p:nvSpPr>
        <p:spPr bwMode="auto">
          <a:xfrm>
            <a:off x="3924300" y="2205038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49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4854" name="Text Box 103"/>
          <p:cNvSpPr txBox="1">
            <a:spLocks noChangeArrowheads="1"/>
          </p:cNvSpPr>
          <p:nvPr/>
        </p:nvSpPr>
        <p:spPr bwMode="auto">
          <a:xfrm>
            <a:off x="3924300" y="2420938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51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4855" name="Text Box 104"/>
          <p:cNvSpPr txBox="1">
            <a:spLocks noChangeArrowheads="1"/>
          </p:cNvSpPr>
          <p:nvPr/>
        </p:nvSpPr>
        <p:spPr bwMode="auto">
          <a:xfrm>
            <a:off x="3924300" y="2636838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66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4856" name="Text Box 105"/>
          <p:cNvSpPr txBox="1">
            <a:spLocks noChangeArrowheads="1"/>
          </p:cNvSpPr>
          <p:nvPr/>
        </p:nvSpPr>
        <p:spPr bwMode="auto">
          <a:xfrm>
            <a:off x="3924300" y="2852738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69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4857" name="Text Box 106"/>
          <p:cNvSpPr txBox="1">
            <a:spLocks noChangeArrowheads="1"/>
          </p:cNvSpPr>
          <p:nvPr/>
        </p:nvSpPr>
        <p:spPr bwMode="auto">
          <a:xfrm>
            <a:off x="3924300" y="3068638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74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4858" name="Text Box 107"/>
          <p:cNvSpPr txBox="1">
            <a:spLocks noChangeArrowheads="1"/>
          </p:cNvSpPr>
          <p:nvPr/>
        </p:nvSpPr>
        <p:spPr bwMode="auto">
          <a:xfrm>
            <a:off x="3924300" y="3284538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80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4859" name="Text Box 108"/>
          <p:cNvSpPr txBox="1">
            <a:spLocks noChangeArrowheads="1"/>
          </p:cNvSpPr>
          <p:nvPr/>
        </p:nvSpPr>
        <p:spPr bwMode="auto">
          <a:xfrm>
            <a:off x="3924300" y="3500438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86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4860" name="Text Box 109"/>
          <p:cNvSpPr txBox="1">
            <a:spLocks noChangeArrowheads="1"/>
          </p:cNvSpPr>
          <p:nvPr/>
        </p:nvSpPr>
        <p:spPr bwMode="auto">
          <a:xfrm>
            <a:off x="3924300" y="3716338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100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4861" name="Text Box 110"/>
          <p:cNvSpPr txBox="1">
            <a:spLocks noChangeArrowheads="1"/>
          </p:cNvSpPr>
          <p:nvPr/>
        </p:nvSpPr>
        <p:spPr bwMode="auto">
          <a:xfrm>
            <a:off x="3924300" y="3933825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103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4862" name="Text Box 111"/>
          <p:cNvSpPr txBox="1">
            <a:spLocks noChangeArrowheads="1"/>
          </p:cNvSpPr>
          <p:nvPr/>
        </p:nvSpPr>
        <p:spPr bwMode="auto">
          <a:xfrm>
            <a:off x="3924300" y="4149725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108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4863" name="Text Box 112"/>
          <p:cNvSpPr txBox="1">
            <a:spLocks noChangeArrowheads="1"/>
          </p:cNvSpPr>
          <p:nvPr/>
        </p:nvSpPr>
        <p:spPr bwMode="auto">
          <a:xfrm>
            <a:off x="3924300" y="4365625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111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4864" name="Text Box 113"/>
          <p:cNvSpPr txBox="1">
            <a:spLocks noChangeArrowheads="1"/>
          </p:cNvSpPr>
          <p:nvPr/>
        </p:nvSpPr>
        <p:spPr bwMode="auto">
          <a:xfrm>
            <a:off x="3924300" y="4581525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125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4865" name="Text Box 114"/>
          <p:cNvSpPr txBox="1">
            <a:spLocks noChangeArrowheads="1"/>
          </p:cNvSpPr>
          <p:nvPr/>
        </p:nvSpPr>
        <p:spPr bwMode="auto">
          <a:xfrm>
            <a:off x="3924300" y="4797425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129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4866" name="Text Box 115"/>
          <p:cNvSpPr txBox="1">
            <a:spLocks noChangeArrowheads="1"/>
          </p:cNvSpPr>
          <p:nvPr/>
        </p:nvSpPr>
        <p:spPr bwMode="auto">
          <a:xfrm>
            <a:off x="3924300" y="5013325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133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4867" name="Text Box 116"/>
          <p:cNvSpPr txBox="1">
            <a:spLocks noChangeArrowheads="1"/>
          </p:cNvSpPr>
          <p:nvPr/>
        </p:nvSpPr>
        <p:spPr bwMode="auto">
          <a:xfrm>
            <a:off x="3924300" y="5229225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136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4868" name="Text Box 117"/>
          <p:cNvSpPr txBox="1">
            <a:spLocks noChangeArrowheads="1"/>
          </p:cNvSpPr>
          <p:nvPr/>
        </p:nvSpPr>
        <p:spPr bwMode="auto">
          <a:xfrm>
            <a:off x="3924300" y="5445125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142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4869" name="Text Box 118"/>
          <p:cNvSpPr txBox="1">
            <a:spLocks noChangeArrowheads="1"/>
          </p:cNvSpPr>
          <p:nvPr/>
        </p:nvSpPr>
        <p:spPr bwMode="auto">
          <a:xfrm>
            <a:off x="3924300" y="5661025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144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4870" name="Text Box 119"/>
          <p:cNvSpPr txBox="1">
            <a:spLocks noChangeArrowheads="1"/>
          </p:cNvSpPr>
          <p:nvPr/>
        </p:nvSpPr>
        <p:spPr bwMode="auto">
          <a:xfrm>
            <a:off x="3924300" y="5876925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158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4871" name="Text Box 120"/>
          <p:cNvSpPr txBox="1">
            <a:spLocks noChangeArrowheads="1"/>
          </p:cNvSpPr>
          <p:nvPr/>
        </p:nvSpPr>
        <p:spPr bwMode="auto">
          <a:xfrm>
            <a:off x="2124075" y="2060575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4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4872" name="Text Box 121"/>
          <p:cNvSpPr txBox="1">
            <a:spLocks noChangeArrowheads="1"/>
          </p:cNvSpPr>
          <p:nvPr/>
        </p:nvSpPr>
        <p:spPr bwMode="auto">
          <a:xfrm>
            <a:off x="2124075" y="2276475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14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4873" name="Text Box 122"/>
          <p:cNvSpPr txBox="1">
            <a:spLocks noChangeArrowheads="1"/>
          </p:cNvSpPr>
          <p:nvPr/>
        </p:nvSpPr>
        <p:spPr bwMode="auto">
          <a:xfrm>
            <a:off x="2124075" y="2492375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33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4874" name="Text Box 123"/>
          <p:cNvSpPr txBox="1">
            <a:spLocks noChangeArrowheads="1"/>
          </p:cNvSpPr>
          <p:nvPr/>
        </p:nvSpPr>
        <p:spPr bwMode="auto">
          <a:xfrm>
            <a:off x="2124075" y="2708275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49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4875" name="Text Box 124"/>
          <p:cNvSpPr txBox="1">
            <a:spLocks noChangeArrowheads="1"/>
          </p:cNvSpPr>
          <p:nvPr/>
        </p:nvSpPr>
        <p:spPr bwMode="auto">
          <a:xfrm>
            <a:off x="2124075" y="2924175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69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4876" name="Text Box 125"/>
          <p:cNvSpPr txBox="1">
            <a:spLocks noChangeArrowheads="1"/>
          </p:cNvSpPr>
          <p:nvPr/>
        </p:nvSpPr>
        <p:spPr bwMode="auto">
          <a:xfrm>
            <a:off x="2124075" y="3141663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86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4877" name="Text Box 126"/>
          <p:cNvSpPr txBox="1">
            <a:spLocks noChangeArrowheads="1"/>
          </p:cNvSpPr>
          <p:nvPr/>
        </p:nvSpPr>
        <p:spPr bwMode="auto">
          <a:xfrm>
            <a:off x="2124075" y="3357563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108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4878" name="Text Box 127"/>
          <p:cNvSpPr txBox="1">
            <a:spLocks noChangeArrowheads="1"/>
          </p:cNvSpPr>
          <p:nvPr/>
        </p:nvSpPr>
        <p:spPr bwMode="auto">
          <a:xfrm>
            <a:off x="2124075" y="3573463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129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4879" name="Text Box 128"/>
          <p:cNvSpPr txBox="1">
            <a:spLocks noChangeArrowheads="1"/>
          </p:cNvSpPr>
          <p:nvPr/>
        </p:nvSpPr>
        <p:spPr bwMode="auto">
          <a:xfrm>
            <a:off x="2124075" y="3789363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142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4880" name="Text Box 129"/>
          <p:cNvSpPr txBox="1">
            <a:spLocks noChangeArrowheads="1"/>
          </p:cNvSpPr>
          <p:nvPr/>
        </p:nvSpPr>
        <p:spPr bwMode="auto">
          <a:xfrm>
            <a:off x="468313" y="2492375"/>
            <a:ext cx="433387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4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4881" name="Text Box 130"/>
          <p:cNvSpPr txBox="1">
            <a:spLocks noChangeArrowheads="1"/>
          </p:cNvSpPr>
          <p:nvPr/>
        </p:nvSpPr>
        <p:spPr bwMode="auto">
          <a:xfrm>
            <a:off x="468313" y="2708275"/>
            <a:ext cx="433387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49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4882" name="Text Box 131"/>
          <p:cNvSpPr txBox="1">
            <a:spLocks noChangeArrowheads="1"/>
          </p:cNvSpPr>
          <p:nvPr/>
        </p:nvSpPr>
        <p:spPr bwMode="auto">
          <a:xfrm>
            <a:off x="395288" y="2924175"/>
            <a:ext cx="433387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108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4883" name="Text Box 132"/>
          <p:cNvSpPr txBox="1">
            <a:spLocks noChangeArrowheads="1"/>
          </p:cNvSpPr>
          <p:nvPr/>
        </p:nvSpPr>
        <p:spPr bwMode="auto">
          <a:xfrm>
            <a:off x="900113" y="1916113"/>
            <a:ext cx="79057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</a:rPr>
              <a:t>25</a:t>
            </a:r>
            <a:endParaRPr lang="el-GR" sz="20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4884" name="Rectangle 133"/>
          <p:cNvSpPr>
            <a:spLocks noChangeArrowheads="1"/>
          </p:cNvSpPr>
          <p:nvPr/>
        </p:nvSpPr>
        <p:spPr bwMode="auto">
          <a:xfrm>
            <a:off x="1908175" y="1989138"/>
            <a:ext cx="1295400" cy="792162"/>
          </a:xfrm>
          <a:prstGeom prst="rect">
            <a:avLst/>
          </a:prstGeom>
          <a:noFill/>
          <a:ln w="38100" cap="rnd">
            <a:solidFill>
              <a:srgbClr val="33CC33"/>
            </a:solidFill>
            <a:prstDash val="sysDot"/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34885" name="Rectangle 134"/>
          <p:cNvSpPr>
            <a:spLocks noChangeArrowheads="1"/>
          </p:cNvSpPr>
          <p:nvPr/>
        </p:nvSpPr>
        <p:spPr bwMode="auto">
          <a:xfrm>
            <a:off x="3779838" y="908050"/>
            <a:ext cx="1079500" cy="647700"/>
          </a:xfrm>
          <a:prstGeom prst="rect">
            <a:avLst/>
          </a:prstGeom>
          <a:noFill/>
          <a:ln w="38100" cap="rnd">
            <a:solidFill>
              <a:srgbClr val="33CC33"/>
            </a:solidFill>
            <a:prstDash val="sysDot"/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34886" name="Line 135"/>
          <p:cNvSpPr>
            <a:spLocks noChangeShapeType="1"/>
          </p:cNvSpPr>
          <p:nvPr/>
        </p:nvSpPr>
        <p:spPr bwMode="auto">
          <a:xfrm>
            <a:off x="4643438" y="333375"/>
            <a:ext cx="3603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34887" name="Line 136"/>
          <p:cNvSpPr>
            <a:spLocks noChangeShapeType="1"/>
          </p:cNvSpPr>
          <p:nvPr/>
        </p:nvSpPr>
        <p:spPr bwMode="auto">
          <a:xfrm>
            <a:off x="4643438" y="620713"/>
            <a:ext cx="3603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34888" name="Line 137"/>
          <p:cNvSpPr>
            <a:spLocks noChangeShapeType="1"/>
          </p:cNvSpPr>
          <p:nvPr/>
        </p:nvSpPr>
        <p:spPr bwMode="auto">
          <a:xfrm>
            <a:off x="4572000" y="6021388"/>
            <a:ext cx="3603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34889" name="Text Box 138"/>
          <p:cNvSpPr txBox="1">
            <a:spLocks noChangeArrowheads="1"/>
          </p:cNvSpPr>
          <p:nvPr/>
        </p:nvSpPr>
        <p:spPr bwMode="auto">
          <a:xfrm>
            <a:off x="7451725" y="4076700"/>
            <a:ext cx="14414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800" dirty="0">
                <a:latin typeface="Calibri" pitchFamily="34" charset="0"/>
              </a:rPr>
              <a:t>Αρχείο δεδομένων</a:t>
            </a:r>
          </a:p>
        </p:txBody>
      </p:sp>
      <p:sp>
        <p:nvSpPr>
          <p:cNvPr id="34890" name="Line 139"/>
          <p:cNvSpPr>
            <a:spLocks noChangeShapeType="1"/>
          </p:cNvSpPr>
          <p:nvPr/>
        </p:nvSpPr>
        <p:spPr bwMode="auto">
          <a:xfrm>
            <a:off x="5867400" y="1268413"/>
            <a:ext cx="0" cy="33845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34891" name="Line 140"/>
          <p:cNvSpPr>
            <a:spLocks noChangeShapeType="1"/>
          </p:cNvSpPr>
          <p:nvPr/>
        </p:nvSpPr>
        <p:spPr bwMode="auto">
          <a:xfrm>
            <a:off x="7092950" y="1268413"/>
            <a:ext cx="0" cy="33845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34892" name="Line 141"/>
          <p:cNvSpPr>
            <a:spLocks noChangeShapeType="1"/>
          </p:cNvSpPr>
          <p:nvPr/>
        </p:nvSpPr>
        <p:spPr bwMode="auto">
          <a:xfrm>
            <a:off x="5867400" y="1771650"/>
            <a:ext cx="12255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34893" name="Line 142"/>
          <p:cNvSpPr>
            <a:spLocks noChangeShapeType="1"/>
          </p:cNvSpPr>
          <p:nvPr/>
        </p:nvSpPr>
        <p:spPr bwMode="auto">
          <a:xfrm>
            <a:off x="5867400" y="2205038"/>
            <a:ext cx="12255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34894" name="Text Box 146"/>
          <p:cNvSpPr txBox="1">
            <a:spLocks noChangeArrowheads="1"/>
          </p:cNvSpPr>
          <p:nvPr/>
        </p:nvSpPr>
        <p:spPr bwMode="auto">
          <a:xfrm>
            <a:off x="5867400" y="1771650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25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4895" name="Line 147"/>
          <p:cNvSpPr>
            <a:spLocks noChangeShapeType="1"/>
          </p:cNvSpPr>
          <p:nvPr/>
        </p:nvSpPr>
        <p:spPr bwMode="auto">
          <a:xfrm>
            <a:off x="5867400" y="1987550"/>
            <a:ext cx="12255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34896" name="Line 148"/>
          <p:cNvSpPr>
            <a:spLocks noChangeShapeType="1"/>
          </p:cNvSpPr>
          <p:nvPr/>
        </p:nvSpPr>
        <p:spPr bwMode="auto">
          <a:xfrm>
            <a:off x="6156325" y="1771650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34897" name="Line 149"/>
          <p:cNvSpPr>
            <a:spLocks noChangeShapeType="1"/>
          </p:cNvSpPr>
          <p:nvPr/>
        </p:nvSpPr>
        <p:spPr bwMode="auto">
          <a:xfrm>
            <a:off x="6877050" y="1771650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34898" name="Line 150"/>
          <p:cNvSpPr>
            <a:spLocks noChangeShapeType="1"/>
          </p:cNvSpPr>
          <p:nvPr/>
        </p:nvSpPr>
        <p:spPr bwMode="auto">
          <a:xfrm>
            <a:off x="6372225" y="1771650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34899" name="Text Box 151"/>
          <p:cNvSpPr txBox="1">
            <a:spLocks noChangeArrowheads="1"/>
          </p:cNvSpPr>
          <p:nvPr/>
        </p:nvSpPr>
        <p:spPr bwMode="auto">
          <a:xfrm>
            <a:off x="6372225" y="1628775"/>
            <a:ext cx="4333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…</a:t>
            </a:r>
            <a:endParaRPr lang="el-GR"/>
          </a:p>
        </p:txBody>
      </p:sp>
      <p:sp>
        <p:nvSpPr>
          <p:cNvPr id="34900" name="Text Box 152"/>
          <p:cNvSpPr txBox="1">
            <a:spLocks noChangeArrowheads="1"/>
          </p:cNvSpPr>
          <p:nvPr/>
        </p:nvSpPr>
        <p:spPr bwMode="auto">
          <a:xfrm>
            <a:off x="5003800" y="5734050"/>
            <a:ext cx="266382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400">
                <a:latin typeface="Calibri" pitchFamily="34" charset="0"/>
              </a:rPr>
              <a:t>Ευρετήριο 1ου επιπέδου (αρχικό ευρετήριο)</a:t>
            </a:r>
          </a:p>
        </p:txBody>
      </p:sp>
      <p:sp>
        <p:nvSpPr>
          <p:cNvPr id="34901" name="Text Box 153"/>
          <p:cNvSpPr txBox="1">
            <a:spLocks noChangeArrowheads="1"/>
          </p:cNvSpPr>
          <p:nvPr/>
        </p:nvSpPr>
        <p:spPr bwMode="auto">
          <a:xfrm>
            <a:off x="1547813" y="4221163"/>
            <a:ext cx="165735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400">
                <a:latin typeface="Calibri" pitchFamily="34" charset="0"/>
              </a:rPr>
              <a:t>Ευρετήριο 2ου επιπέδου</a:t>
            </a:r>
          </a:p>
        </p:txBody>
      </p:sp>
      <p:sp>
        <p:nvSpPr>
          <p:cNvPr id="34902" name="Text Box 154"/>
          <p:cNvSpPr txBox="1">
            <a:spLocks noChangeArrowheads="1"/>
          </p:cNvSpPr>
          <p:nvPr/>
        </p:nvSpPr>
        <p:spPr bwMode="auto">
          <a:xfrm>
            <a:off x="323850" y="3357563"/>
            <a:ext cx="1657350" cy="738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400">
                <a:latin typeface="Calibri" pitchFamily="34" charset="0"/>
              </a:rPr>
              <a:t>Ευρετήριο 3ου επιπέδου (επίπεδο ρίζας)</a:t>
            </a:r>
          </a:p>
        </p:txBody>
      </p:sp>
      <p:cxnSp>
        <p:nvCxnSpPr>
          <p:cNvPr id="169" name="Elbow Connector 168"/>
          <p:cNvCxnSpPr>
            <a:endCxn id="34894" idx="1"/>
          </p:cNvCxnSpPr>
          <p:nvPr/>
        </p:nvCxnSpPr>
        <p:spPr>
          <a:xfrm>
            <a:off x="4716463" y="1196975"/>
            <a:ext cx="1150937" cy="696913"/>
          </a:xfrm>
          <a:prstGeom prst="bentConnector3">
            <a:avLst>
              <a:gd name="adj1" fmla="val 50000"/>
            </a:avLst>
          </a:prstGeom>
          <a:ln>
            <a:solidFill>
              <a:schemeClr val="accent4">
                <a:lumMod val="95000"/>
                <a:lumOff val="5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6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30554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58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16384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smtClean="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2333263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3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C6CF74E-C8F2-41D9-9BCD-2AB9207F9F06}" type="slidenum">
              <a:rPr lang="el-GR" altLang="en-US" smtClean="0"/>
              <a:pPr/>
              <a:t>35</a:t>
            </a:fld>
            <a:endParaRPr lang="el-GR" altLang="en-US" smtClean="0"/>
          </a:p>
        </p:txBody>
      </p:sp>
      <p:sp>
        <p:nvSpPr>
          <p:cNvPr id="35845" name="Text Box 3"/>
          <p:cNvSpPr txBox="1">
            <a:spLocks noChangeArrowheads="1"/>
          </p:cNvSpPr>
          <p:nvPr/>
        </p:nvSpPr>
        <p:spPr bwMode="auto">
          <a:xfrm>
            <a:off x="352425" y="2333625"/>
            <a:ext cx="82296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1800" dirty="0">
                <a:latin typeface="Calibri" pitchFamily="34" charset="0"/>
              </a:rPr>
              <a:t>Έστω αρχείο με </a:t>
            </a:r>
            <a:r>
              <a:rPr lang="en-US" sz="1800" dirty="0" err="1">
                <a:latin typeface="Calibri" pitchFamily="34" charset="0"/>
              </a:rPr>
              <a:t>r</a:t>
            </a:r>
            <a:r>
              <a:rPr lang="en-US" sz="1800" baseline="-25000" dirty="0" err="1">
                <a:latin typeface="Calibri" pitchFamily="34" charset="0"/>
              </a:rPr>
              <a:t>A</a:t>
            </a:r>
            <a:r>
              <a:rPr lang="en-US" sz="1800" b="1" dirty="0">
                <a:latin typeface="Calibri" pitchFamily="34" charset="0"/>
              </a:rPr>
              <a:t> </a:t>
            </a:r>
            <a:r>
              <a:rPr lang="en-US" sz="1800" dirty="0">
                <a:latin typeface="Calibri" pitchFamily="34" charset="0"/>
              </a:rPr>
              <a:t>= 30.000 </a:t>
            </a:r>
            <a:r>
              <a:rPr lang="el-GR" sz="1800" dirty="0">
                <a:latin typeface="Calibri" pitchFamily="34" charset="0"/>
              </a:rPr>
              <a:t>εγγραφές, μέγεθος </a:t>
            </a:r>
            <a:r>
              <a:rPr lang="en-US" sz="1800" dirty="0">
                <a:latin typeface="Calibri" pitchFamily="34" charset="0"/>
              </a:rPr>
              <a:t>block B = 1024 bytes, </a:t>
            </a:r>
            <a:r>
              <a:rPr lang="el-GR" sz="1800" dirty="0">
                <a:latin typeface="Calibri" pitchFamily="34" charset="0"/>
              </a:rPr>
              <a:t>σταθερού μεγέθους εγγραφές μεγέθους </a:t>
            </a:r>
            <a:r>
              <a:rPr lang="en-US" sz="1800" dirty="0">
                <a:latin typeface="Calibri" pitchFamily="34" charset="0"/>
              </a:rPr>
              <a:t>R</a:t>
            </a:r>
            <a:r>
              <a:rPr lang="en-US" sz="1800" baseline="-25000" dirty="0">
                <a:latin typeface="Calibri" pitchFamily="34" charset="0"/>
              </a:rPr>
              <a:t>A</a:t>
            </a:r>
            <a:r>
              <a:rPr lang="en-US" sz="1800" dirty="0">
                <a:latin typeface="Calibri" pitchFamily="34" charset="0"/>
              </a:rPr>
              <a:t> = 100 bytes, </a:t>
            </a:r>
            <a:r>
              <a:rPr lang="el-GR" sz="1800" dirty="0">
                <a:latin typeface="Calibri" pitchFamily="34" charset="0"/>
              </a:rPr>
              <a:t>μη εκτεινόμενη καταχώρηση</a:t>
            </a:r>
            <a:r>
              <a:rPr lang="en-US" sz="1800" dirty="0">
                <a:latin typeface="Calibri" pitchFamily="34" charset="0"/>
              </a:rPr>
              <a:t>, όπ</a:t>
            </a:r>
            <a:r>
              <a:rPr lang="en-US" sz="1800" dirty="0" err="1">
                <a:latin typeface="Calibri" pitchFamily="34" charset="0"/>
              </a:rPr>
              <a:t>ου</a:t>
            </a:r>
            <a:r>
              <a:rPr lang="en-US" sz="1800" dirty="0">
                <a:latin typeface="Calibri" pitchFamily="34" charset="0"/>
              </a:rPr>
              <a:t> </a:t>
            </a:r>
            <a:r>
              <a:rPr lang="el-GR" sz="1800" dirty="0">
                <a:latin typeface="Calibri" pitchFamily="34" charset="0"/>
              </a:rPr>
              <a:t>το πεδίο κλειδιού έχει μέγεθος </a:t>
            </a:r>
            <a:r>
              <a:rPr lang="en-US" sz="1800" dirty="0">
                <a:latin typeface="Calibri" pitchFamily="34" charset="0"/>
              </a:rPr>
              <a:t>V</a:t>
            </a:r>
            <a:r>
              <a:rPr lang="en-US" sz="1800" baseline="-25000" dirty="0">
                <a:latin typeface="Calibri" pitchFamily="34" charset="0"/>
              </a:rPr>
              <a:t>A </a:t>
            </a:r>
            <a:r>
              <a:rPr lang="en-US" sz="1800" dirty="0">
                <a:latin typeface="Calibri" pitchFamily="34" charset="0"/>
              </a:rPr>
              <a:t>= 9 bytes α</a:t>
            </a:r>
            <a:r>
              <a:rPr lang="en-US" sz="1800" dirty="0" err="1">
                <a:latin typeface="Calibri" pitchFamily="34" charset="0"/>
              </a:rPr>
              <a:t>λλά</a:t>
            </a:r>
            <a:r>
              <a:rPr lang="en-US" sz="1800" dirty="0">
                <a:latin typeface="Calibri" pitchFamily="34" charset="0"/>
              </a:rPr>
              <a:t> </a:t>
            </a:r>
            <a:r>
              <a:rPr lang="en-US" sz="1800" dirty="0" err="1">
                <a:latin typeface="Calibri" pitchFamily="34" charset="0"/>
              </a:rPr>
              <a:t>δεν</a:t>
            </a:r>
            <a:r>
              <a:rPr lang="en-US" sz="1800" dirty="0">
                <a:latin typeface="Calibri" pitchFamily="34" charset="0"/>
              </a:rPr>
              <a:t> </a:t>
            </a:r>
            <a:r>
              <a:rPr lang="en-US" sz="1800" dirty="0" err="1">
                <a:latin typeface="Calibri" pitchFamily="34" charset="0"/>
              </a:rPr>
              <a:t>είν</a:t>
            </a:r>
            <a:r>
              <a:rPr lang="en-US" sz="1800" dirty="0">
                <a:latin typeface="Calibri" pitchFamily="34" charset="0"/>
              </a:rPr>
              <a:t>αι πεδίο διάταξης,</a:t>
            </a:r>
            <a:r>
              <a:rPr lang="el-GR" sz="1800" dirty="0">
                <a:latin typeface="Calibri" pitchFamily="34" charset="0"/>
              </a:rPr>
              <a:t>. Κατασκευάζουμε δευτερεύον ευρετήριο, μέγεθος δείκτη </a:t>
            </a:r>
            <a:r>
              <a:rPr lang="en-US" sz="1800" dirty="0">
                <a:latin typeface="Calibri" pitchFamily="34" charset="0"/>
              </a:rPr>
              <a:t>block P = 6 bytes</a:t>
            </a:r>
            <a:endParaRPr lang="el-GR" sz="1800" dirty="0">
              <a:latin typeface="Calibri" pitchFamily="34" charset="0"/>
            </a:endParaRPr>
          </a:p>
        </p:txBody>
      </p:sp>
      <p:sp>
        <p:nvSpPr>
          <p:cNvPr id="35846" name="Text Box 4"/>
          <p:cNvSpPr txBox="1">
            <a:spLocks noChangeArrowheads="1"/>
          </p:cNvSpPr>
          <p:nvPr/>
        </p:nvSpPr>
        <p:spPr bwMode="auto">
          <a:xfrm>
            <a:off x="1981200" y="3962400"/>
            <a:ext cx="5334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>
                <a:latin typeface="Calibri" pitchFamily="34" charset="0"/>
              </a:rPr>
              <a:t>Άρα </a:t>
            </a:r>
            <a:r>
              <a:rPr lang="en-US" sz="1800">
                <a:latin typeface="Calibri" pitchFamily="34" charset="0"/>
              </a:rPr>
              <a:t>t = 3</a:t>
            </a:r>
            <a:endParaRPr lang="el-GR" sz="1800">
              <a:latin typeface="Calibri" pitchFamily="34" charset="0"/>
            </a:endParaRPr>
          </a:p>
        </p:txBody>
      </p:sp>
      <p:sp>
        <p:nvSpPr>
          <p:cNvPr id="35847" name="Text Box 5"/>
          <p:cNvSpPr txBox="1">
            <a:spLocks noChangeArrowheads="1"/>
          </p:cNvSpPr>
          <p:nvPr/>
        </p:nvSpPr>
        <p:spPr bwMode="auto">
          <a:xfrm>
            <a:off x="304800" y="4572000"/>
            <a:ext cx="8534400" cy="1192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>
                <a:latin typeface="Calibri" pitchFamily="34" charset="0"/>
              </a:rPr>
              <a:t>Παράδειγμα</a:t>
            </a:r>
          </a:p>
          <a:p>
            <a:pPr eaLnBrk="0" hangingPunct="0">
              <a:spcBef>
                <a:spcPct val="50000"/>
              </a:spcBef>
            </a:pPr>
            <a:r>
              <a:rPr lang="el-GR" sz="1800">
                <a:latin typeface="Calibri" pitchFamily="34" charset="0"/>
              </a:rPr>
              <a:t> </a:t>
            </a:r>
            <a:r>
              <a:rPr lang="en-US" sz="1800">
                <a:latin typeface="Calibri" pitchFamily="34" charset="0"/>
              </a:rPr>
              <a:t>t + 1 = 4 </a:t>
            </a:r>
            <a:r>
              <a:rPr lang="el-GR" sz="1800">
                <a:latin typeface="Calibri" pitchFamily="34" charset="0"/>
              </a:rPr>
              <a:t>προσπελάσεις</a:t>
            </a:r>
          </a:p>
          <a:p>
            <a:pPr eaLnBrk="0" hangingPunct="0">
              <a:spcBef>
                <a:spcPct val="50000"/>
              </a:spcBef>
            </a:pPr>
            <a:r>
              <a:rPr lang="el-GR" sz="1800">
                <a:latin typeface="Calibri" pitchFamily="34" charset="0"/>
              </a:rPr>
              <a:t>Για το δευτερεύον ήταν 10 και χωρίς ευρετήριο 1500</a:t>
            </a:r>
          </a:p>
        </p:txBody>
      </p:sp>
      <p:sp>
        <p:nvSpPr>
          <p:cNvPr id="35848" name="Text Box 6"/>
          <p:cNvSpPr txBox="1">
            <a:spLocks noChangeArrowheads="1"/>
          </p:cNvSpPr>
          <p:nvPr/>
        </p:nvSpPr>
        <p:spPr bwMode="auto">
          <a:xfrm>
            <a:off x="533400" y="1500515"/>
            <a:ext cx="7737143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l-GR" sz="28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Παράδειγμα (υπολογισμός κόστους αναζήτησης)</a:t>
            </a:r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Ευρετήρια Πολλών Επιπέδων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30554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16384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smtClean="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3378694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7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78D452F-8008-4A5B-BD34-6007AD326D8C}" type="slidenum">
              <a:rPr lang="el-GR" altLang="en-US" smtClean="0"/>
              <a:pPr/>
              <a:t>36</a:t>
            </a:fld>
            <a:endParaRPr lang="el-GR" altLang="en-US" smtClean="0"/>
          </a:p>
        </p:txBody>
      </p:sp>
      <p:sp>
        <p:nvSpPr>
          <p:cNvPr id="36869" name="Text Box 3"/>
          <p:cNvSpPr txBox="1">
            <a:spLocks noChangeArrowheads="1"/>
          </p:cNvSpPr>
          <p:nvPr/>
        </p:nvSpPr>
        <p:spPr bwMode="auto">
          <a:xfrm>
            <a:off x="381000" y="2179637"/>
            <a:ext cx="82296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320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Εισαγωγή/διαγραφή</a:t>
            </a:r>
          </a:p>
        </p:txBody>
      </p:sp>
      <p:sp>
        <p:nvSpPr>
          <p:cNvPr id="36870" name="Text Box 4"/>
          <p:cNvSpPr txBox="1">
            <a:spLocks noChangeArrowheads="1"/>
          </p:cNvSpPr>
          <p:nvPr/>
        </p:nvSpPr>
        <p:spPr bwMode="auto">
          <a:xfrm>
            <a:off x="762000" y="3048000"/>
            <a:ext cx="7162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>
                <a:latin typeface="Calibri" pitchFamily="34" charset="0"/>
              </a:rPr>
              <a:t>τροποποιήσεις πολλαπλών ευρετηρίων</a:t>
            </a:r>
          </a:p>
        </p:txBody>
      </p:sp>
      <p:sp>
        <p:nvSpPr>
          <p:cNvPr id="36871" name="Text Box 5"/>
          <p:cNvSpPr txBox="1">
            <a:spLocks noChangeArrowheads="1"/>
          </p:cNvSpPr>
          <p:nvPr/>
        </p:nvSpPr>
        <p:spPr bwMode="auto">
          <a:xfrm>
            <a:off x="762000" y="4292600"/>
            <a:ext cx="73390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i="1">
                <a:latin typeface="Calibri" pitchFamily="34" charset="0"/>
              </a:rPr>
              <a:t>Δυναμικό</a:t>
            </a:r>
            <a:r>
              <a:rPr lang="el-GR">
                <a:latin typeface="Calibri" pitchFamily="34" charset="0"/>
              </a:rPr>
              <a:t> πολυεπίπεδο ευρετήριο: Β-δέντρα και Β+-δέντρα</a:t>
            </a: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Ευρετήρια Πολλών Επιπέδων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30554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2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16384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smtClean="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3340536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CAC9CBE-48C3-48F5-A723-DEA527FEB823}" type="slidenum">
              <a:rPr lang="el-GR" altLang="en-US" smtClean="0"/>
              <a:pPr/>
              <a:t>37</a:t>
            </a:fld>
            <a:endParaRPr lang="el-GR" altLang="en-US" smtClean="0"/>
          </a:p>
        </p:txBody>
      </p:sp>
      <p:sp>
        <p:nvSpPr>
          <p:cNvPr id="3789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23850" y="1665027"/>
            <a:ext cx="8573423" cy="3791282"/>
          </a:xfrm>
          <a:noFill/>
        </p:spPr>
        <p:txBody>
          <a:bodyPr lIns="92075" tIns="46038" rIns="92075" bIns="46038">
            <a:noAutofit/>
          </a:bodyPr>
          <a:lstStyle/>
          <a:p>
            <a:pPr algn="just" eaLnBrk="1" hangingPunct="1">
              <a:buClr>
                <a:schemeClr val="tx1"/>
              </a:buClr>
              <a:buSzPct val="55000"/>
              <a:buFont typeface="Wingdings" pitchFamily="2" charset="2"/>
              <a:buChar char="§"/>
            </a:pPr>
            <a:r>
              <a:rPr lang="el-GR" sz="2400" dirty="0" smtClean="0">
                <a:latin typeface="Calibri" pitchFamily="34" charset="0"/>
              </a:rPr>
              <a:t>Τα αρχεία ευρετηρίων είναι απλά αρχεία</a:t>
            </a:r>
            <a:r>
              <a:rPr lang="en-US" sz="2400" dirty="0" smtClean="0">
                <a:latin typeface="Calibri" pitchFamily="34" charset="0"/>
              </a:rPr>
              <a:t>, </a:t>
            </a:r>
            <a:r>
              <a:rPr lang="el-GR" sz="2400" dirty="0" smtClean="0">
                <a:latin typeface="Calibri" pitchFamily="34" charset="0"/>
              </a:rPr>
              <a:t>άρα και σε αυτά μπορούν να οριστούν ευρετήρια</a:t>
            </a:r>
            <a:endParaRPr lang="en-US" sz="2400" dirty="0" smtClean="0">
              <a:latin typeface="Calibri" pitchFamily="34" charset="0"/>
            </a:endParaRPr>
          </a:p>
          <a:p>
            <a:pPr algn="just" eaLnBrk="1" hangingPunct="1">
              <a:buClr>
                <a:schemeClr val="tx1"/>
              </a:buClr>
              <a:buSzPct val="55000"/>
              <a:buFont typeface="Wingdings" pitchFamily="2" charset="2"/>
              <a:buChar char="§"/>
            </a:pPr>
            <a:r>
              <a:rPr lang="el-GR" sz="2400" dirty="0" smtClean="0">
                <a:latin typeface="Calibri" pitchFamily="34" charset="0"/>
              </a:rPr>
              <a:t>Καταλήγουμε λοιπόν σε μια </a:t>
            </a:r>
            <a:r>
              <a:rPr lang="en-US" sz="2400" dirty="0" smtClean="0">
                <a:latin typeface="Calibri" pitchFamily="34" charset="0"/>
              </a:rPr>
              <a:t> </a:t>
            </a:r>
            <a:r>
              <a:rPr lang="el-GR" sz="2400" dirty="0" smtClean="0">
                <a:latin typeface="Calibri" pitchFamily="34" charset="0"/>
              </a:rPr>
              <a:t>ιεραρχία δομών ευρετηρίων</a:t>
            </a:r>
            <a:r>
              <a:rPr lang="en-US" sz="2400" dirty="0" smtClean="0">
                <a:latin typeface="Calibri" pitchFamily="34" charset="0"/>
              </a:rPr>
              <a:t>  (</a:t>
            </a:r>
            <a:r>
              <a:rPr lang="el-GR" sz="2400" dirty="0" smtClean="0">
                <a:latin typeface="Calibri" pitchFamily="34" charset="0"/>
              </a:rPr>
              <a:t>πρώτο επίπεδο, δεύτερο επίπεδο, κλπ.)</a:t>
            </a:r>
            <a:endParaRPr lang="en-US" sz="2400" dirty="0" smtClean="0">
              <a:latin typeface="Calibri" pitchFamily="34" charset="0"/>
            </a:endParaRPr>
          </a:p>
          <a:p>
            <a:pPr algn="just" eaLnBrk="1" hangingPunct="1">
              <a:buClr>
                <a:schemeClr val="tx1"/>
              </a:buClr>
              <a:buSzPct val="55000"/>
              <a:buFont typeface="Wingdings" pitchFamily="2" charset="2"/>
              <a:buChar char="§"/>
            </a:pPr>
            <a:r>
              <a:rPr lang="el-GR" sz="2400" dirty="0" smtClean="0">
                <a:latin typeface="Calibri" pitchFamily="34" charset="0"/>
              </a:rPr>
              <a:t>Κάθε επίπεδο του ευρετηρίου είναι ένα </a:t>
            </a:r>
            <a:r>
              <a:rPr lang="en-US" sz="2400" dirty="0" smtClean="0">
                <a:latin typeface="Calibri" pitchFamily="34" charset="0"/>
              </a:rPr>
              <a:t> </a:t>
            </a:r>
            <a:r>
              <a:rPr lang="el-GR" sz="2400" i="1" dirty="0" smtClean="0">
                <a:latin typeface="Calibri" pitchFamily="34" charset="0"/>
              </a:rPr>
              <a:t>διατεταγμένο</a:t>
            </a:r>
            <a:r>
              <a:rPr lang="el-GR" sz="2400" dirty="0" smtClean="0">
                <a:latin typeface="Calibri" pitchFamily="34" charset="0"/>
              </a:rPr>
              <a:t> αρχείο</a:t>
            </a:r>
            <a:r>
              <a:rPr lang="en-US" sz="2400" dirty="0" smtClean="0">
                <a:latin typeface="Calibri" pitchFamily="34" charset="0"/>
              </a:rPr>
              <a:t>, </a:t>
            </a:r>
            <a:r>
              <a:rPr lang="el-GR" sz="2400" dirty="0" smtClean="0">
                <a:latin typeface="Calibri" pitchFamily="34" charset="0"/>
              </a:rPr>
              <a:t>συνεπώς</a:t>
            </a:r>
            <a:r>
              <a:rPr lang="en-US" sz="2400" dirty="0" smtClean="0">
                <a:latin typeface="Calibri" pitchFamily="34" charset="0"/>
              </a:rPr>
              <a:t>,</a:t>
            </a:r>
            <a:r>
              <a:rPr lang="el-GR" sz="2400" dirty="0" smtClean="0">
                <a:latin typeface="Calibri" pitchFamily="34" charset="0"/>
              </a:rPr>
              <a:t> εισαγωγές/διαγραφές εγγραφών απαιτούν επιπλέον κόστος</a:t>
            </a:r>
            <a:endParaRPr lang="en-US" sz="2400" dirty="0" smtClean="0">
              <a:latin typeface="Calibri" pitchFamily="34" charset="0"/>
            </a:endParaRPr>
          </a:p>
          <a:p>
            <a:pPr algn="just" eaLnBrk="1" hangingPunct="1">
              <a:buClr>
                <a:schemeClr val="tx1"/>
              </a:buClr>
              <a:buSzPct val="55000"/>
              <a:buFont typeface="Wingdings" pitchFamily="2" charset="2"/>
              <a:buChar char="§"/>
            </a:pPr>
            <a:r>
              <a:rPr lang="el-GR" sz="2400" dirty="0" smtClean="0">
                <a:latin typeface="Calibri" pitchFamily="34" charset="0"/>
              </a:rPr>
              <a:t>Ένα πολύ-επίπεδο ευρετήριο αποτελεί ένα</a:t>
            </a:r>
            <a:r>
              <a:rPr lang="en-US" sz="2400" dirty="0" smtClean="0">
                <a:latin typeface="Calibri" pitchFamily="34" charset="0"/>
              </a:rPr>
              <a:t> </a:t>
            </a:r>
            <a:r>
              <a:rPr lang="el-GR" sz="2400" i="1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δέντρο αναζήτησης</a:t>
            </a:r>
            <a:endParaRPr lang="en-US" sz="2400" i="1" dirty="0" smtClean="0">
              <a:solidFill>
                <a:schemeClr val="accent6">
                  <a:lumMod val="75000"/>
                </a:schemeClr>
              </a:solidFill>
              <a:latin typeface="Calibri" pitchFamily="34" charset="0"/>
            </a:endParaRPr>
          </a:p>
          <a:p>
            <a:pPr lvl="1" algn="just" eaLnBrk="1" hangingPunct="1">
              <a:buClr>
                <a:schemeClr val="tx1"/>
              </a:buClr>
              <a:buSzPct val="55000"/>
              <a:buFont typeface="Wingdings" pitchFamily="2" charset="2"/>
              <a:buChar char="§"/>
            </a:pPr>
            <a:r>
              <a:rPr lang="el-GR" sz="2400" dirty="0" smtClean="0">
                <a:latin typeface="Calibri" pitchFamily="34" charset="0"/>
              </a:rPr>
              <a:t>Όπου κάθε κόμβος </a:t>
            </a:r>
            <a:r>
              <a:rPr lang="en-US" sz="2400" dirty="0" smtClean="0">
                <a:latin typeface="Calibri" pitchFamily="34" charset="0"/>
              </a:rPr>
              <a:t>(block) </a:t>
            </a:r>
            <a:r>
              <a:rPr lang="el-GR" sz="2400" dirty="0" smtClean="0">
                <a:latin typeface="Calibri" pitchFamily="34" charset="0"/>
              </a:rPr>
              <a:t>έχει </a:t>
            </a:r>
            <a:r>
              <a:rPr lang="en-US" sz="2400" dirty="0" smtClean="0">
                <a:latin typeface="Calibri" pitchFamily="34" charset="0"/>
              </a:rPr>
              <a:t>f</a:t>
            </a:r>
            <a:r>
              <a:rPr lang="en-US" sz="2400" baseline="-25000" dirty="0" smtClean="0">
                <a:latin typeface="Calibri" pitchFamily="34" charset="0"/>
              </a:rPr>
              <a:t>0</a:t>
            </a:r>
            <a:r>
              <a:rPr lang="en-US" sz="2400" dirty="0" smtClean="0">
                <a:latin typeface="Calibri" pitchFamily="34" charset="0"/>
              </a:rPr>
              <a:t> </a:t>
            </a:r>
            <a:r>
              <a:rPr lang="el-GR" sz="2400" dirty="0" smtClean="0">
                <a:latin typeface="Calibri" pitchFamily="34" charset="0"/>
              </a:rPr>
              <a:t>δείκτες και </a:t>
            </a:r>
            <a:r>
              <a:rPr lang="en-US" sz="2400" dirty="0" smtClean="0">
                <a:latin typeface="Calibri" pitchFamily="34" charset="0"/>
              </a:rPr>
              <a:t>f</a:t>
            </a:r>
            <a:r>
              <a:rPr lang="en-US" sz="2400" baseline="-25000" dirty="0" smtClean="0">
                <a:latin typeface="Calibri" pitchFamily="34" charset="0"/>
              </a:rPr>
              <a:t>0</a:t>
            </a:r>
            <a:r>
              <a:rPr lang="en-US" sz="2400" dirty="0" smtClean="0">
                <a:latin typeface="Calibri" pitchFamily="34" charset="0"/>
              </a:rPr>
              <a:t> </a:t>
            </a:r>
            <a:r>
              <a:rPr lang="el-GR" sz="2400" dirty="0" smtClean="0">
                <a:latin typeface="Calibri" pitchFamily="34" charset="0"/>
              </a:rPr>
              <a:t>τιμές κλειδιού</a:t>
            </a:r>
          </a:p>
          <a:p>
            <a:pPr algn="just" eaLnBrk="1" hangingPunct="1">
              <a:buClr>
                <a:schemeClr val="tx1"/>
              </a:buClr>
              <a:buSzPct val="55000"/>
              <a:buFont typeface="Wingdings" pitchFamily="2" charset="2"/>
              <a:buChar char="§"/>
            </a:pPr>
            <a:endParaRPr lang="en-US" sz="2400" i="1" dirty="0" smtClean="0">
              <a:solidFill>
                <a:srgbClr val="FF3300"/>
              </a:solidFill>
              <a:latin typeface="Calibri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err="1" smtClean="0">
                <a:solidFill>
                  <a:schemeClr val="accent6">
                    <a:lumMod val="75000"/>
                  </a:schemeClr>
                </a:solidFill>
              </a:rPr>
              <a:t>Πολυεπίπεδα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 Ευρετήρια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7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30554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16384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smtClean="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37719623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920EBDD-03FA-425B-9032-37CE51B66738}" type="slidenum">
              <a:rPr lang="el-GR" altLang="en-US" smtClean="0"/>
              <a:pPr/>
              <a:t>38</a:t>
            </a:fld>
            <a:endParaRPr lang="el-GR" altLang="en-US" smtClean="0"/>
          </a:p>
        </p:txBody>
      </p:sp>
      <p:sp>
        <p:nvSpPr>
          <p:cNvPr id="38916" name="Text Box 2"/>
          <p:cNvSpPr txBox="1">
            <a:spLocks noChangeArrowheads="1"/>
          </p:cNvSpPr>
          <p:nvPr/>
        </p:nvSpPr>
        <p:spPr bwMode="auto">
          <a:xfrm>
            <a:off x="6372225" y="4652963"/>
            <a:ext cx="266382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400">
                <a:latin typeface="Calibri" pitchFamily="34" charset="0"/>
              </a:rPr>
              <a:t>Ευρετήριο 1ου επιπέδου (αρχικό ευρετήριο)</a:t>
            </a:r>
          </a:p>
        </p:txBody>
      </p:sp>
      <p:grpSp>
        <p:nvGrpSpPr>
          <p:cNvPr id="38917" name="Group 3"/>
          <p:cNvGrpSpPr>
            <a:grpSpLocks/>
          </p:cNvGrpSpPr>
          <p:nvPr/>
        </p:nvGrpSpPr>
        <p:grpSpPr bwMode="auto">
          <a:xfrm rot="5400000">
            <a:off x="3229769" y="910432"/>
            <a:ext cx="936625" cy="649287"/>
            <a:chOff x="385" y="935"/>
            <a:chExt cx="590" cy="409"/>
          </a:xfrm>
        </p:grpSpPr>
        <p:sp>
          <p:nvSpPr>
            <p:cNvPr id="39051" name="Rectangle 4"/>
            <p:cNvSpPr>
              <a:spLocks noChangeArrowheads="1"/>
            </p:cNvSpPr>
            <p:nvPr/>
          </p:nvSpPr>
          <p:spPr bwMode="auto">
            <a:xfrm>
              <a:off x="385" y="935"/>
              <a:ext cx="590" cy="409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39052" name="Line 5"/>
            <p:cNvSpPr>
              <a:spLocks noChangeShapeType="1"/>
            </p:cNvSpPr>
            <p:nvPr/>
          </p:nvSpPr>
          <p:spPr bwMode="auto">
            <a:xfrm>
              <a:off x="385" y="1071"/>
              <a:ext cx="59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9053" name="Line 6"/>
            <p:cNvSpPr>
              <a:spLocks noChangeShapeType="1"/>
            </p:cNvSpPr>
            <p:nvPr/>
          </p:nvSpPr>
          <p:spPr bwMode="auto">
            <a:xfrm>
              <a:off x="385" y="1207"/>
              <a:ext cx="59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9054" name="Line 7"/>
            <p:cNvSpPr>
              <a:spLocks noChangeShapeType="1"/>
            </p:cNvSpPr>
            <p:nvPr/>
          </p:nvSpPr>
          <p:spPr bwMode="auto">
            <a:xfrm>
              <a:off x="657" y="935"/>
              <a:ext cx="0" cy="40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</p:grpSp>
      <p:grpSp>
        <p:nvGrpSpPr>
          <p:cNvPr id="38918" name="Group 8"/>
          <p:cNvGrpSpPr>
            <a:grpSpLocks/>
          </p:cNvGrpSpPr>
          <p:nvPr/>
        </p:nvGrpSpPr>
        <p:grpSpPr bwMode="auto">
          <a:xfrm rot="5400000">
            <a:off x="2833688" y="1882775"/>
            <a:ext cx="1296988" cy="1944687"/>
            <a:chOff x="1247" y="981"/>
            <a:chExt cx="817" cy="1225"/>
          </a:xfrm>
        </p:grpSpPr>
        <p:grpSp>
          <p:nvGrpSpPr>
            <p:cNvPr id="39034" name="Group 9"/>
            <p:cNvGrpSpPr>
              <a:grpSpLocks/>
            </p:cNvGrpSpPr>
            <p:nvPr/>
          </p:nvGrpSpPr>
          <p:grpSpPr bwMode="auto">
            <a:xfrm>
              <a:off x="1383" y="981"/>
              <a:ext cx="590" cy="409"/>
              <a:chOff x="385" y="935"/>
              <a:chExt cx="590" cy="409"/>
            </a:xfrm>
          </p:grpSpPr>
          <p:sp>
            <p:nvSpPr>
              <p:cNvPr id="39047" name="Rectangle 10"/>
              <p:cNvSpPr>
                <a:spLocks noChangeArrowheads="1"/>
              </p:cNvSpPr>
              <p:nvPr/>
            </p:nvSpPr>
            <p:spPr bwMode="auto">
              <a:xfrm>
                <a:off x="385" y="935"/>
                <a:ext cx="590" cy="409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39048" name="Line 11"/>
              <p:cNvSpPr>
                <a:spLocks noChangeShapeType="1"/>
              </p:cNvSpPr>
              <p:nvPr/>
            </p:nvSpPr>
            <p:spPr bwMode="auto">
              <a:xfrm>
                <a:off x="385" y="1071"/>
                <a:ext cx="59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9049" name="Line 12"/>
              <p:cNvSpPr>
                <a:spLocks noChangeShapeType="1"/>
              </p:cNvSpPr>
              <p:nvPr/>
            </p:nvSpPr>
            <p:spPr bwMode="auto">
              <a:xfrm>
                <a:off x="385" y="1207"/>
                <a:ext cx="59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9050" name="Line 13"/>
              <p:cNvSpPr>
                <a:spLocks noChangeShapeType="1"/>
              </p:cNvSpPr>
              <p:nvPr/>
            </p:nvSpPr>
            <p:spPr bwMode="auto">
              <a:xfrm>
                <a:off x="657" y="935"/>
                <a:ext cx="0" cy="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</p:grpSp>
        <p:grpSp>
          <p:nvGrpSpPr>
            <p:cNvPr id="39035" name="Group 14"/>
            <p:cNvGrpSpPr>
              <a:grpSpLocks/>
            </p:cNvGrpSpPr>
            <p:nvPr/>
          </p:nvGrpSpPr>
          <p:grpSpPr bwMode="auto">
            <a:xfrm>
              <a:off x="1383" y="1389"/>
              <a:ext cx="590" cy="409"/>
              <a:chOff x="385" y="935"/>
              <a:chExt cx="590" cy="409"/>
            </a:xfrm>
          </p:grpSpPr>
          <p:sp>
            <p:nvSpPr>
              <p:cNvPr id="39043" name="Rectangle 15"/>
              <p:cNvSpPr>
                <a:spLocks noChangeArrowheads="1"/>
              </p:cNvSpPr>
              <p:nvPr/>
            </p:nvSpPr>
            <p:spPr bwMode="auto">
              <a:xfrm>
                <a:off x="385" y="935"/>
                <a:ext cx="590" cy="409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39044" name="Line 16"/>
              <p:cNvSpPr>
                <a:spLocks noChangeShapeType="1"/>
              </p:cNvSpPr>
              <p:nvPr/>
            </p:nvSpPr>
            <p:spPr bwMode="auto">
              <a:xfrm>
                <a:off x="385" y="1071"/>
                <a:ext cx="59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9045" name="Line 17"/>
              <p:cNvSpPr>
                <a:spLocks noChangeShapeType="1"/>
              </p:cNvSpPr>
              <p:nvPr/>
            </p:nvSpPr>
            <p:spPr bwMode="auto">
              <a:xfrm>
                <a:off x="385" y="1207"/>
                <a:ext cx="59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9046" name="Line 18"/>
              <p:cNvSpPr>
                <a:spLocks noChangeShapeType="1"/>
              </p:cNvSpPr>
              <p:nvPr/>
            </p:nvSpPr>
            <p:spPr bwMode="auto">
              <a:xfrm>
                <a:off x="657" y="935"/>
                <a:ext cx="0" cy="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</p:grpSp>
        <p:grpSp>
          <p:nvGrpSpPr>
            <p:cNvPr id="39036" name="Group 19"/>
            <p:cNvGrpSpPr>
              <a:grpSpLocks/>
            </p:cNvGrpSpPr>
            <p:nvPr/>
          </p:nvGrpSpPr>
          <p:grpSpPr bwMode="auto">
            <a:xfrm>
              <a:off x="1383" y="1797"/>
              <a:ext cx="590" cy="409"/>
              <a:chOff x="385" y="935"/>
              <a:chExt cx="590" cy="409"/>
            </a:xfrm>
          </p:grpSpPr>
          <p:sp>
            <p:nvSpPr>
              <p:cNvPr id="39039" name="Rectangle 20"/>
              <p:cNvSpPr>
                <a:spLocks noChangeArrowheads="1"/>
              </p:cNvSpPr>
              <p:nvPr/>
            </p:nvSpPr>
            <p:spPr bwMode="auto">
              <a:xfrm>
                <a:off x="385" y="935"/>
                <a:ext cx="590" cy="409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39040" name="Line 21"/>
              <p:cNvSpPr>
                <a:spLocks noChangeShapeType="1"/>
              </p:cNvSpPr>
              <p:nvPr/>
            </p:nvSpPr>
            <p:spPr bwMode="auto">
              <a:xfrm>
                <a:off x="385" y="1071"/>
                <a:ext cx="59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9041" name="Line 22"/>
              <p:cNvSpPr>
                <a:spLocks noChangeShapeType="1"/>
              </p:cNvSpPr>
              <p:nvPr/>
            </p:nvSpPr>
            <p:spPr bwMode="auto">
              <a:xfrm>
                <a:off x="385" y="1207"/>
                <a:ext cx="59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9042" name="Line 23"/>
              <p:cNvSpPr>
                <a:spLocks noChangeShapeType="1"/>
              </p:cNvSpPr>
              <p:nvPr/>
            </p:nvSpPr>
            <p:spPr bwMode="auto">
              <a:xfrm>
                <a:off x="657" y="935"/>
                <a:ext cx="0" cy="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</p:grpSp>
        <p:sp>
          <p:nvSpPr>
            <p:cNvPr id="39037" name="Line 24"/>
            <p:cNvSpPr>
              <a:spLocks noChangeShapeType="1"/>
            </p:cNvSpPr>
            <p:nvPr/>
          </p:nvSpPr>
          <p:spPr bwMode="auto">
            <a:xfrm>
              <a:off x="1247" y="1389"/>
              <a:ext cx="817" cy="0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9038" name="Line 25"/>
            <p:cNvSpPr>
              <a:spLocks noChangeShapeType="1"/>
            </p:cNvSpPr>
            <p:nvPr/>
          </p:nvSpPr>
          <p:spPr bwMode="auto">
            <a:xfrm>
              <a:off x="1247" y="1797"/>
              <a:ext cx="817" cy="0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</p:grpSp>
      <p:grpSp>
        <p:nvGrpSpPr>
          <p:cNvPr id="38919" name="Group 26"/>
          <p:cNvGrpSpPr>
            <a:grpSpLocks/>
          </p:cNvGrpSpPr>
          <p:nvPr/>
        </p:nvGrpSpPr>
        <p:grpSpPr bwMode="auto">
          <a:xfrm rot="5400000">
            <a:off x="5461794" y="4293394"/>
            <a:ext cx="936625" cy="649287"/>
            <a:chOff x="385" y="935"/>
            <a:chExt cx="590" cy="409"/>
          </a:xfrm>
        </p:grpSpPr>
        <p:sp>
          <p:nvSpPr>
            <p:cNvPr id="39030" name="Rectangle 27"/>
            <p:cNvSpPr>
              <a:spLocks noChangeArrowheads="1"/>
            </p:cNvSpPr>
            <p:nvPr/>
          </p:nvSpPr>
          <p:spPr bwMode="auto">
            <a:xfrm>
              <a:off x="385" y="935"/>
              <a:ext cx="590" cy="409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39031" name="Line 28"/>
            <p:cNvSpPr>
              <a:spLocks noChangeShapeType="1"/>
            </p:cNvSpPr>
            <p:nvPr/>
          </p:nvSpPr>
          <p:spPr bwMode="auto">
            <a:xfrm>
              <a:off x="385" y="1071"/>
              <a:ext cx="59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9032" name="Line 29"/>
            <p:cNvSpPr>
              <a:spLocks noChangeShapeType="1"/>
            </p:cNvSpPr>
            <p:nvPr/>
          </p:nvSpPr>
          <p:spPr bwMode="auto">
            <a:xfrm>
              <a:off x="385" y="1207"/>
              <a:ext cx="59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9033" name="Line 30"/>
            <p:cNvSpPr>
              <a:spLocks noChangeShapeType="1"/>
            </p:cNvSpPr>
            <p:nvPr/>
          </p:nvSpPr>
          <p:spPr bwMode="auto">
            <a:xfrm>
              <a:off x="657" y="935"/>
              <a:ext cx="0" cy="40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</p:grpSp>
      <p:grpSp>
        <p:nvGrpSpPr>
          <p:cNvPr id="38920" name="Group 31"/>
          <p:cNvGrpSpPr>
            <a:grpSpLocks/>
          </p:cNvGrpSpPr>
          <p:nvPr/>
        </p:nvGrpSpPr>
        <p:grpSpPr bwMode="auto">
          <a:xfrm rot="5400000">
            <a:off x="4814094" y="4293394"/>
            <a:ext cx="936625" cy="649287"/>
            <a:chOff x="385" y="935"/>
            <a:chExt cx="590" cy="409"/>
          </a:xfrm>
        </p:grpSpPr>
        <p:sp>
          <p:nvSpPr>
            <p:cNvPr id="39026" name="Rectangle 32"/>
            <p:cNvSpPr>
              <a:spLocks noChangeArrowheads="1"/>
            </p:cNvSpPr>
            <p:nvPr/>
          </p:nvSpPr>
          <p:spPr bwMode="auto">
            <a:xfrm>
              <a:off x="385" y="935"/>
              <a:ext cx="590" cy="409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39027" name="Line 33"/>
            <p:cNvSpPr>
              <a:spLocks noChangeShapeType="1"/>
            </p:cNvSpPr>
            <p:nvPr/>
          </p:nvSpPr>
          <p:spPr bwMode="auto">
            <a:xfrm>
              <a:off x="385" y="1071"/>
              <a:ext cx="59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9028" name="Line 34"/>
            <p:cNvSpPr>
              <a:spLocks noChangeShapeType="1"/>
            </p:cNvSpPr>
            <p:nvPr/>
          </p:nvSpPr>
          <p:spPr bwMode="auto">
            <a:xfrm>
              <a:off x="385" y="1207"/>
              <a:ext cx="59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9029" name="Line 35"/>
            <p:cNvSpPr>
              <a:spLocks noChangeShapeType="1"/>
            </p:cNvSpPr>
            <p:nvPr/>
          </p:nvSpPr>
          <p:spPr bwMode="auto">
            <a:xfrm>
              <a:off x="657" y="935"/>
              <a:ext cx="0" cy="40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</p:grpSp>
      <p:grpSp>
        <p:nvGrpSpPr>
          <p:cNvPr id="38921" name="Group 36"/>
          <p:cNvGrpSpPr>
            <a:grpSpLocks/>
          </p:cNvGrpSpPr>
          <p:nvPr/>
        </p:nvGrpSpPr>
        <p:grpSpPr bwMode="auto">
          <a:xfrm rot="5400000">
            <a:off x="4166394" y="4293394"/>
            <a:ext cx="936625" cy="649287"/>
            <a:chOff x="385" y="935"/>
            <a:chExt cx="590" cy="409"/>
          </a:xfrm>
        </p:grpSpPr>
        <p:sp>
          <p:nvSpPr>
            <p:cNvPr id="39022" name="Rectangle 37"/>
            <p:cNvSpPr>
              <a:spLocks noChangeArrowheads="1"/>
            </p:cNvSpPr>
            <p:nvPr/>
          </p:nvSpPr>
          <p:spPr bwMode="auto">
            <a:xfrm>
              <a:off x="385" y="935"/>
              <a:ext cx="590" cy="409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39023" name="Line 38"/>
            <p:cNvSpPr>
              <a:spLocks noChangeShapeType="1"/>
            </p:cNvSpPr>
            <p:nvPr/>
          </p:nvSpPr>
          <p:spPr bwMode="auto">
            <a:xfrm>
              <a:off x="385" y="1071"/>
              <a:ext cx="59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9024" name="Line 39"/>
            <p:cNvSpPr>
              <a:spLocks noChangeShapeType="1"/>
            </p:cNvSpPr>
            <p:nvPr/>
          </p:nvSpPr>
          <p:spPr bwMode="auto">
            <a:xfrm>
              <a:off x="385" y="1207"/>
              <a:ext cx="59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9025" name="Line 40"/>
            <p:cNvSpPr>
              <a:spLocks noChangeShapeType="1"/>
            </p:cNvSpPr>
            <p:nvPr/>
          </p:nvSpPr>
          <p:spPr bwMode="auto">
            <a:xfrm>
              <a:off x="657" y="935"/>
              <a:ext cx="0" cy="40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</p:grpSp>
      <p:sp>
        <p:nvSpPr>
          <p:cNvPr id="38922" name="Line 41"/>
          <p:cNvSpPr>
            <a:spLocks noChangeShapeType="1"/>
          </p:cNvSpPr>
          <p:nvPr/>
        </p:nvSpPr>
        <p:spPr bwMode="auto">
          <a:xfrm rot="5400000">
            <a:off x="4960144" y="4582319"/>
            <a:ext cx="1296988" cy="0"/>
          </a:xfrm>
          <a:prstGeom prst="line">
            <a:avLst/>
          </a:prstGeom>
          <a:noFill/>
          <a:ln w="28575">
            <a:solidFill>
              <a:srgbClr val="CC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38923" name="Line 42"/>
          <p:cNvSpPr>
            <a:spLocks noChangeShapeType="1"/>
          </p:cNvSpPr>
          <p:nvPr/>
        </p:nvSpPr>
        <p:spPr bwMode="auto">
          <a:xfrm rot="5400000">
            <a:off x="4312444" y="4582319"/>
            <a:ext cx="1296988" cy="0"/>
          </a:xfrm>
          <a:prstGeom prst="line">
            <a:avLst/>
          </a:prstGeom>
          <a:noFill/>
          <a:ln w="28575">
            <a:solidFill>
              <a:srgbClr val="CC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grpSp>
        <p:nvGrpSpPr>
          <p:cNvPr id="38924" name="Group 43"/>
          <p:cNvGrpSpPr>
            <a:grpSpLocks/>
          </p:cNvGrpSpPr>
          <p:nvPr/>
        </p:nvGrpSpPr>
        <p:grpSpPr bwMode="auto">
          <a:xfrm rot="5400000">
            <a:off x="2689225" y="3609975"/>
            <a:ext cx="1296988" cy="1944688"/>
            <a:chOff x="1247" y="981"/>
            <a:chExt cx="817" cy="1225"/>
          </a:xfrm>
        </p:grpSpPr>
        <p:grpSp>
          <p:nvGrpSpPr>
            <p:cNvPr id="39005" name="Group 44"/>
            <p:cNvGrpSpPr>
              <a:grpSpLocks/>
            </p:cNvGrpSpPr>
            <p:nvPr/>
          </p:nvGrpSpPr>
          <p:grpSpPr bwMode="auto">
            <a:xfrm>
              <a:off x="1383" y="981"/>
              <a:ext cx="590" cy="409"/>
              <a:chOff x="385" y="935"/>
              <a:chExt cx="590" cy="409"/>
            </a:xfrm>
          </p:grpSpPr>
          <p:sp>
            <p:nvSpPr>
              <p:cNvPr id="39018" name="Rectangle 45"/>
              <p:cNvSpPr>
                <a:spLocks noChangeArrowheads="1"/>
              </p:cNvSpPr>
              <p:nvPr/>
            </p:nvSpPr>
            <p:spPr bwMode="auto">
              <a:xfrm>
                <a:off x="385" y="935"/>
                <a:ext cx="590" cy="409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39019" name="Line 46"/>
              <p:cNvSpPr>
                <a:spLocks noChangeShapeType="1"/>
              </p:cNvSpPr>
              <p:nvPr/>
            </p:nvSpPr>
            <p:spPr bwMode="auto">
              <a:xfrm>
                <a:off x="385" y="1071"/>
                <a:ext cx="59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9020" name="Line 47"/>
              <p:cNvSpPr>
                <a:spLocks noChangeShapeType="1"/>
              </p:cNvSpPr>
              <p:nvPr/>
            </p:nvSpPr>
            <p:spPr bwMode="auto">
              <a:xfrm>
                <a:off x="385" y="1207"/>
                <a:ext cx="59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9021" name="Line 48"/>
              <p:cNvSpPr>
                <a:spLocks noChangeShapeType="1"/>
              </p:cNvSpPr>
              <p:nvPr/>
            </p:nvSpPr>
            <p:spPr bwMode="auto">
              <a:xfrm>
                <a:off x="657" y="935"/>
                <a:ext cx="0" cy="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</p:grpSp>
        <p:grpSp>
          <p:nvGrpSpPr>
            <p:cNvPr id="39006" name="Group 49"/>
            <p:cNvGrpSpPr>
              <a:grpSpLocks/>
            </p:cNvGrpSpPr>
            <p:nvPr/>
          </p:nvGrpSpPr>
          <p:grpSpPr bwMode="auto">
            <a:xfrm>
              <a:off x="1383" y="1389"/>
              <a:ext cx="590" cy="409"/>
              <a:chOff x="385" y="935"/>
              <a:chExt cx="590" cy="409"/>
            </a:xfrm>
          </p:grpSpPr>
          <p:sp>
            <p:nvSpPr>
              <p:cNvPr id="39014" name="Rectangle 50"/>
              <p:cNvSpPr>
                <a:spLocks noChangeArrowheads="1"/>
              </p:cNvSpPr>
              <p:nvPr/>
            </p:nvSpPr>
            <p:spPr bwMode="auto">
              <a:xfrm>
                <a:off x="385" y="935"/>
                <a:ext cx="590" cy="409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39015" name="Line 51"/>
              <p:cNvSpPr>
                <a:spLocks noChangeShapeType="1"/>
              </p:cNvSpPr>
              <p:nvPr/>
            </p:nvSpPr>
            <p:spPr bwMode="auto">
              <a:xfrm>
                <a:off x="385" y="1071"/>
                <a:ext cx="59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9016" name="Line 52"/>
              <p:cNvSpPr>
                <a:spLocks noChangeShapeType="1"/>
              </p:cNvSpPr>
              <p:nvPr/>
            </p:nvSpPr>
            <p:spPr bwMode="auto">
              <a:xfrm>
                <a:off x="385" y="1207"/>
                <a:ext cx="59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9017" name="Line 53"/>
              <p:cNvSpPr>
                <a:spLocks noChangeShapeType="1"/>
              </p:cNvSpPr>
              <p:nvPr/>
            </p:nvSpPr>
            <p:spPr bwMode="auto">
              <a:xfrm>
                <a:off x="657" y="935"/>
                <a:ext cx="0" cy="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</p:grpSp>
        <p:grpSp>
          <p:nvGrpSpPr>
            <p:cNvPr id="39007" name="Group 54"/>
            <p:cNvGrpSpPr>
              <a:grpSpLocks/>
            </p:cNvGrpSpPr>
            <p:nvPr/>
          </p:nvGrpSpPr>
          <p:grpSpPr bwMode="auto">
            <a:xfrm>
              <a:off x="1383" y="1797"/>
              <a:ext cx="590" cy="409"/>
              <a:chOff x="385" y="935"/>
              <a:chExt cx="590" cy="409"/>
            </a:xfrm>
          </p:grpSpPr>
          <p:sp>
            <p:nvSpPr>
              <p:cNvPr id="39010" name="Rectangle 55"/>
              <p:cNvSpPr>
                <a:spLocks noChangeArrowheads="1"/>
              </p:cNvSpPr>
              <p:nvPr/>
            </p:nvSpPr>
            <p:spPr bwMode="auto">
              <a:xfrm>
                <a:off x="385" y="935"/>
                <a:ext cx="590" cy="409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39011" name="Line 56"/>
              <p:cNvSpPr>
                <a:spLocks noChangeShapeType="1"/>
              </p:cNvSpPr>
              <p:nvPr/>
            </p:nvSpPr>
            <p:spPr bwMode="auto">
              <a:xfrm>
                <a:off x="385" y="1071"/>
                <a:ext cx="59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9012" name="Line 57"/>
              <p:cNvSpPr>
                <a:spLocks noChangeShapeType="1"/>
              </p:cNvSpPr>
              <p:nvPr/>
            </p:nvSpPr>
            <p:spPr bwMode="auto">
              <a:xfrm>
                <a:off x="385" y="1207"/>
                <a:ext cx="59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9013" name="Line 58"/>
              <p:cNvSpPr>
                <a:spLocks noChangeShapeType="1"/>
              </p:cNvSpPr>
              <p:nvPr/>
            </p:nvSpPr>
            <p:spPr bwMode="auto">
              <a:xfrm>
                <a:off x="657" y="935"/>
                <a:ext cx="0" cy="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</p:grpSp>
        <p:sp>
          <p:nvSpPr>
            <p:cNvPr id="39008" name="Line 59"/>
            <p:cNvSpPr>
              <a:spLocks noChangeShapeType="1"/>
            </p:cNvSpPr>
            <p:nvPr/>
          </p:nvSpPr>
          <p:spPr bwMode="auto">
            <a:xfrm>
              <a:off x="1247" y="1389"/>
              <a:ext cx="817" cy="0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9009" name="Line 60"/>
            <p:cNvSpPr>
              <a:spLocks noChangeShapeType="1"/>
            </p:cNvSpPr>
            <p:nvPr/>
          </p:nvSpPr>
          <p:spPr bwMode="auto">
            <a:xfrm>
              <a:off x="1247" y="1797"/>
              <a:ext cx="817" cy="0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</p:grpSp>
      <p:grpSp>
        <p:nvGrpSpPr>
          <p:cNvPr id="38925" name="Group 61"/>
          <p:cNvGrpSpPr>
            <a:grpSpLocks/>
          </p:cNvGrpSpPr>
          <p:nvPr/>
        </p:nvGrpSpPr>
        <p:grpSpPr bwMode="auto">
          <a:xfrm rot="5400000">
            <a:off x="744538" y="3609975"/>
            <a:ext cx="1296988" cy="1944687"/>
            <a:chOff x="1247" y="981"/>
            <a:chExt cx="817" cy="1225"/>
          </a:xfrm>
        </p:grpSpPr>
        <p:grpSp>
          <p:nvGrpSpPr>
            <p:cNvPr id="38988" name="Group 62"/>
            <p:cNvGrpSpPr>
              <a:grpSpLocks/>
            </p:cNvGrpSpPr>
            <p:nvPr/>
          </p:nvGrpSpPr>
          <p:grpSpPr bwMode="auto">
            <a:xfrm>
              <a:off x="1383" y="981"/>
              <a:ext cx="590" cy="409"/>
              <a:chOff x="385" y="935"/>
              <a:chExt cx="590" cy="409"/>
            </a:xfrm>
          </p:grpSpPr>
          <p:sp>
            <p:nvSpPr>
              <p:cNvPr id="39001" name="Rectangle 63"/>
              <p:cNvSpPr>
                <a:spLocks noChangeArrowheads="1"/>
              </p:cNvSpPr>
              <p:nvPr/>
            </p:nvSpPr>
            <p:spPr bwMode="auto">
              <a:xfrm>
                <a:off x="385" y="935"/>
                <a:ext cx="590" cy="409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39002" name="Line 64"/>
              <p:cNvSpPr>
                <a:spLocks noChangeShapeType="1"/>
              </p:cNvSpPr>
              <p:nvPr/>
            </p:nvSpPr>
            <p:spPr bwMode="auto">
              <a:xfrm>
                <a:off x="385" y="1071"/>
                <a:ext cx="59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9003" name="Line 65"/>
              <p:cNvSpPr>
                <a:spLocks noChangeShapeType="1"/>
              </p:cNvSpPr>
              <p:nvPr/>
            </p:nvSpPr>
            <p:spPr bwMode="auto">
              <a:xfrm>
                <a:off x="385" y="1207"/>
                <a:ext cx="59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9004" name="Line 66"/>
              <p:cNvSpPr>
                <a:spLocks noChangeShapeType="1"/>
              </p:cNvSpPr>
              <p:nvPr/>
            </p:nvSpPr>
            <p:spPr bwMode="auto">
              <a:xfrm>
                <a:off x="657" y="935"/>
                <a:ext cx="0" cy="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</p:grpSp>
        <p:grpSp>
          <p:nvGrpSpPr>
            <p:cNvPr id="38989" name="Group 67"/>
            <p:cNvGrpSpPr>
              <a:grpSpLocks/>
            </p:cNvGrpSpPr>
            <p:nvPr/>
          </p:nvGrpSpPr>
          <p:grpSpPr bwMode="auto">
            <a:xfrm>
              <a:off x="1383" y="1389"/>
              <a:ext cx="590" cy="409"/>
              <a:chOff x="385" y="935"/>
              <a:chExt cx="590" cy="409"/>
            </a:xfrm>
          </p:grpSpPr>
          <p:sp>
            <p:nvSpPr>
              <p:cNvPr id="38997" name="Rectangle 68"/>
              <p:cNvSpPr>
                <a:spLocks noChangeArrowheads="1"/>
              </p:cNvSpPr>
              <p:nvPr/>
            </p:nvSpPr>
            <p:spPr bwMode="auto">
              <a:xfrm>
                <a:off x="385" y="935"/>
                <a:ext cx="590" cy="409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38998" name="Line 69"/>
              <p:cNvSpPr>
                <a:spLocks noChangeShapeType="1"/>
              </p:cNvSpPr>
              <p:nvPr/>
            </p:nvSpPr>
            <p:spPr bwMode="auto">
              <a:xfrm>
                <a:off x="385" y="1071"/>
                <a:ext cx="59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8999" name="Line 70"/>
              <p:cNvSpPr>
                <a:spLocks noChangeShapeType="1"/>
              </p:cNvSpPr>
              <p:nvPr/>
            </p:nvSpPr>
            <p:spPr bwMode="auto">
              <a:xfrm>
                <a:off x="385" y="1207"/>
                <a:ext cx="59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9000" name="Line 71"/>
              <p:cNvSpPr>
                <a:spLocks noChangeShapeType="1"/>
              </p:cNvSpPr>
              <p:nvPr/>
            </p:nvSpPr>
            <p:spPr bwMode="auto">
              <a:xfrm>
                <a:off x="657" y="935"/>
                <a:ext cx="0" cy="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</p:grpSp>
        <p:grpSp>
          <p:nvGrpSpPr>
            <p:cNvPr id="38990" name="Group 72"/>
            <p:cNvGrpSpPr>
              <a:grpSpLocks/>
            </p:cNvGrpSpPr>
            <p:nvPr/>
          </p:nvGrpSpPr>
          <p:grpSpPr bwMode="auto">
            <a:xfrm>
              <a:off x="1383" y="1797"/>
              <a:ext cx="590" cy="409"/>
              <a:chOff x="385" y="935"/>
              <a:chExt cx="590" cy="409"/>
            </a:xfrm>
          </p:grpSpPr>
          <p:sp>
            <p:nvSpPr>
              <p:cNvPr id="38993" name="Rectangle 73"/>
              <p:cNvSpPr>
                <a:spLocks noChangeArrowheads="1"/>
              </p:cNvSpPr>
              <p:nvPr/>
            </p:nvSpPr>
            <p:spPr bwMode="auto">
              <a:xfrm>
                <a:off x="385" y="935"/>
                <a:ext cx="590" cy="409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38994" name="Line 74"/>
              <p:cNvSpPr>
                <a:spLocks noChangeShapeType="1"/>
              </p:cNvSpPr>
              <p:nvPr/>
            </p:nvSpPr>
            <p:spPr bwMode="auto">
              <a:xfrm>
                <a:off x="385" y="1071"/>
                <a:ext cx="59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8995" name="Line 75"/>
              <p:cNvSpPr>
                <a:spLocks noChangeShapeType="1"/>
              </p:cNvSpPr>
              <p:nvPr/>
            </p:nvSpPr>
            <p:spPr bwMode="auto">
              <a:xfrm>
                <a:off x="385" y="1207"/>
                <a:ext cx="59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8996" name="Line 76"/>
              <p:cNvSpPr>
                <a:spLocks noChangeShapeType="1"/>
              </p:cNvSpPr>
              <p:nvPr/>
            </p:nvSpPr>
            <p:spPr bwMode="auto">
              <a:xfrm>
                <a:off x="657" y="935"/>
                <a:ext cx="0" cy="4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</p:grpSp>
        <p:sp>
          <p:nvSpPr>
            <p:cNvPr id="38991" name="Line 77"/>
            <p:cNvSpPr>
              <a:spLocks noChangeShapeType="1"/>
            </p:cNvSpPr>
            <p:nvPr/>
          </p:nvSpPr>
          <p:spPr bwMode="auto">
            <a:xfrm>
              <a:off x="1247" y="1389"/>
              <a:ext cx="817" cy="0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38992" name="Line 78"/>
            <p:cNvSpPr>
              <a:spLocks noChangeShapeType="1"/>
            </p:cNvSpPr>
            <p:nvPr/>
          </p:nvSpPr>
          <p:spPr bwMode="auto">
            <a:xfrm>
              <a:off x="1247" y="1797"/>
              <a:ext cx="817" cy="0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</p:grpSp>
      <p:sp>
        <p:nvSpPr>
          <p:cNvPr id="38926" name="Line 79"/>
          <p:cNvSpPr>
            <a:spLocks noChangeShapeType="1"/>
          </p:cNvSpPr>
          <p:nvPr/>
        </p:nvSpPr>
        <p:spPr bwMode="auto">
          <a:xfrm rot="5400000">
            <a:off x="3663156" y="4655344"/>
            <a:ext cx="1296988" cy="0"/>
          </a:xfrm>
          <a:prstGeom prst="line">
            <a:avLst/>
          </a:prstGeom>
          <a:noFill/>
          <a:ln w="28575">
            <a:solidFill>
              <a:srgbClr val="CC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38927" name="Line 80"/>
          <p:cNvSpPr>
            <a:spLocks noChangeShapeType="1"/>
          </p:cNvSpPr>
          <p:nvPr/>
        </p:nvSpPr>
        <p:spPr bwMode="auto">
          <a:xfrm rot="5400000">
            <a:off x="1718469" y="4582319"/>
            <a:ext cx="1296988" cy="0"/>
          </a:xfrm>
          <a:prstGeom prst="line">
            <a:avLst/>
          </a:prstGeom>
          <a:noFill/>
          <a:ln w="28575">
            <a:solidFill>
              <a:srgbClr val="CC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38928" name="Line 81"/>
          <p:cNvSpPr>
            <a:spLocks noChangeShapeType="1"/>
          </p:cNvSpPr>
          <p:nvPr/>
        </p:nvSpPr>
        <p:spPr bwMode="auto">
          <a:xfrm rot="5400000" flipV="1">
            <a:off x="3735388" y="1701800"/>
            <a:ext cx="863600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38929" name="Line 82"/>
          <p:cNvSpPr>
            <a:spLocks noChangeShapeType="1"/>
          </p:cNvSpPr>
          <p:nvPr/>
        </p:nvSpPr>
        <p:spPr bwMode="auto">
          <a:xfrm rot="5400000">
            <a:off x="3339307" y="1953419"/>
            <a:ext cx="7921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38930" name="Line 83"/>
          <p:cNvSpPr>
            <a:spLocks noChangeShapeType="1"/>
          </p:cNvSpPr>
          <p:nvPr/>
        </p:nvSpPr>
        <p:spPr bwMode="auto">
          <a:xfrm rot="5400000">
            <a:off x="2870201" y="1701800"/>
            <a:ext cx="792162" cy="5032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38931" name="Line 84"/>
          <p:cNvSpPr>
            <a:spLocks noChangeShapeType="1"/>
          </p:cNvSpPr>
          <p:nvPr/>
        </p:nvSpPr>
        <p:spPr bwMode="auto">
          <a:xfrm rot="5400000" flipV="1">
            <a:off x="4851401" y="2746375"/>
            <a:ext cx="863600" cy="18002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38932" name="Line 85"/>
          <p:cNvSpPr>
            <a:spLocks noChangeShapeType="1"/>
          </p:cNvSpPr>
          <p:nvPr/>
        </p:nvSpPr>
        <p:spPr bwMode="auto">
          <a:xfrm rot="5400000" flipV="1">
            <a:off x="4419601" y="3033712"/>
            <a:ext cx="863600" cy="1368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38933" name="Line 86"/>
          <p:cNvSpPr>
            <a:spLocks noChangeShapeType="1"/>
          </p:cNvSpPr>
          <p:nvPr/>
        </p:nvSpPr>
        <p:spPr bwMode="auto">
          <a:xfrm rot="5400000" flipV="1">
            <a:off x="3986213" y="3249613"/>
            <a:ext cx="792162" cy="10080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38934" name="Line 87"/>
          <p:cNvSpPr>
            <a:spLocks noChangeShapeType="1"/>
          </p:cNvSpPr>
          <p:nvPr/>
        </p:nvSpPr>
        <p:spPr bwMode="auto">
          <a:xfrm rot="5400000" flipV="1">
            <a:off x="3591719" y="3429794"/>
            <a:ext cx="792163" cy="504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38935" name="Line 88"/>
          <p:cNvSpPr>
            <a:spLocks noChangeShapeType="1"/>
          </p:cNvSpPr>
          <p:nvPr/>
        </p:nvSpPr>
        <p:spPr bwMode="auto">
          <a:xfrm rot="5400000" flipV="1">
            <a:off x="3086894" y="3645694"/>
            <a:ext cx="863600" cy="1444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38936" name="Line 89"/>
          <p:cNvSpPr>
            <a:spLocks noChangeShapeType="1"/>
          </p:cNvSpPr>
          <p:nvPr/>
        </p:nvSpPr>
        <p:spPr bwMode="auto">
          <a:xfrm rot="5400000">
            <a:off x="2655888" y="3502025"/>
            <a:ext cx="863600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38937" name="Line 90"/>
          <p:cNvSpPr>
            <a:spLocks noChangeShapeType="1"/>
          </p:cNvSpPr>
          <p:nvPr/>
        </p:nvSpPr>
        <p:spPr bwMode="auto">
          <a:xfrm rot="5400000">
            <a:off x="2151063" y="3286125"/>
            <a:ext cx="935037" cy="7921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38938" name="Line 91"/>
          <p:cNvSpPr>
            <a:spLocks noChangeShapeType="1"/>
          </p:cNvSpPr>
          <p:nvPr/>
        </p:nvSpPr>
        <p:spPr bwMode="auto">
          <a:xfrm rot="5400000">
            <a:off x="1826419" y="3034507"/>
            <a:ext cx="863600" cy="12239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38939" name="Line 92"/>
          <p:cNvSpPr>
            <a:spLocks noChangeShapeType="1"/>
          </p:cNvSpPr>
          <p:nvPr/>
        </p:nvSpPr>
        <p:spPr bwMode="auto">
          <a:xfrm rot="5400000">
            <a:off x="1285875" y="2854326"/>
            <a:ext cx="935037" cy="16557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38940" name="Text Box 93"/>
          <p:cNvSpPr txBox="1">
            <a:spLocks noChangeArrowheads="1"/>
          </p:cNvSpPr>
          <p:nvPr/>
        </p:nvSpPr>
        <p:spPr bwMode="auto">
          <a:xfrm rot="5400000">
            <a:off x="5917407" y="4317206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4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8941" name="Text Box 94"/>
          <p:cNvSpPr txBox="1">
            <a:spLocks noChangeArrowheads="1"/>
          </p:cNvSpPr>
          <p:nvPr/>
        </p:nvSpPr>
        <p:spPr bwMode="auto">
          <a:xfrm rot="5400000">
            <a:off x="5701507" y="4317206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7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8942" name="Text Box 95"/>
          <p:cNvSpPr txBox="1">
            <a:spLocks noChangeArrowheads="1"/>
          </p:cNvSpPr>
          <p:nvPr/>
        </p:nvSpPr>
        <p:spPr bwMode="auto">
          <a:xfrm rot="5400000">
            <a:off x="5485607" y="4317206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12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8943" name="Text Box 96"/>
          <p:cNvSpPr txBox="1">
            <a:spLocks noChangeArrowheads="1"/>
          </p:cNvSpPr>
          <p:nvPr/>
        </p:nvSpPr>
        <p:spPr bwMode="auto">
          <a:xfrm rot="5400000">
            <a:off x="5269707" y="4317206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14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8944" name="Text Box 97"/>
          <p:cNvSpPr txBox="1">
            <a:spLocks noChangeArrowheads="1"/>
          </p:cNvSpPr>
          <p:nvPr/>
        </p:nvSpPr>
        <p:spPr bwMode="auto">
          <a:xfrm rot="5400000">
            <a:off x="5052219" y="4317206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25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8945" name="Text Box 98"/>
          <p:cNvSpPr txBox="1">
            <a:spLocks noChangeArrowheads="1"/>
          </p:cNvSpPr>
          <p:nvPr/>
        </p:nvSpPr>
        <p:spPr bwMode="auto">
          <a:xfrm rot="5400000">
            <a:off x="4836319" y="4317206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27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8946" name="Text Box 99"/>
          <p:cNvSpPr txBox="1">
            <a:spLocks noChangeArrowheads="1"/>
          </p:cNvSpPr>
          <p:nvPr/>
        </p:nvSpPr>
        <p:spPr bwMode="auto">
          <a:xfrm rot="5400000">
            <a:off x="4620419" y="4317206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33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8947" name="Text Box 100"/>
          <p:cNvSpPr txBox="1">
            <a:spLocks noChangeArrowheads="1"/>
          </p:cNvSpPr>
          <p:nvPr/>
        </p:nvSpPr>
        <p:spPr bwMode="auto">
          <a:xfrm rot="5400000">
            <a:off x="4404519" y="4317206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36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8948" name="Text Box 101"/>
          <p:cNvSpPr txBox="1">
            <a:spLocks noChangeArrowheads="1"/>
          </p:cNvSpPr>
          <p:nvPr/>
        </p:nvSpPr>
        <p:spPr bwMode="auto">
          <a:xfrm rot="5400000">
            <a:off x="4188619" y="4317206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38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8949" name="Text Box 102"/>
          <p:cNvSpPr txBox="1">
            <a:spLocks noChangeArrowheads="1"/>
          </p:cNvSpPr>
          <p:nvPr/>
        </p:nvSpPr>
        <p:spPr bwMode="auto">
          <a:xfrm rot="5400000">
            <a:off x="3972719" y="4317206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49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8950" name="Text Box 103"/>
          <p:cNvSpPr txBox="1">
            <a:spLocks noChangeArrowheads="1"/>
          </p:cNvSpPr>
          <p:nvPr/>
        </p:nvSpPr>
        <p:spPr bwMode="auto">
          <a:xfrm rot="5400000">
            <a:off x="3756819" y="4317206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51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8951" name="Text Box 104"/>
          <p:cNvSpPr txBox="1">
            <a:spLocks noChangeArrowheads="1"/>
          </p:cNvSpPr>
          <p:nvPr/>
        </p:nvSpPr>
        <p:spPr bwMode="auto">
          <a:xfrm rot="5400000">
            <a:off x="3540919" y="4317206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66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8952" name="Text Box 105"/>
          <p:cNvSpPr txBox="1">
            <a:spLocks noChangeArrowheads="1"/>
          </p:cNvSpPr>
          <p:nvPr/>
        </p:nvSpPr>
        <p:spPr bwMode="auto">
          <a:xfrm rot="5400000">
            <a:off x="3325019" y="4317206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69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8953" name="Text Box 106"/>
          <p:cNvSpPr txBox="1">
            <a:spLocks noChangeArrowheads="1"/>
          </p:cNvSpPr>
          <p:nvPr/>
        </p:nvSpPr>
        <p:spPr bwMode="auto">
          <a:xfrm rot="5400000">
            <a:off x="3109119" y="4317206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74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8954" name="Text Box 107"/>
          <p:cNvSpPr txBox="1">
            <a:spLocks noChangeArrowheads="1"/>
          </p:cNvSpPr>
          <p:nvPr/>
        </p:nvSpPr>
        <p:spPr bwMode="auto">
          <a:xfrm rot="5400000">
            <a:off x="2893219" y="4317206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80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8955" name="Text Box 108"/>
          <p:cNvSpPr txBox="1">
            <a:spLocks noChangeArrowheads="1"/>
          </p:cNvSpPr>
          <p:nvPr/>
        </p:nvSpPr>
        <p:spPr bwMode="auto">
          <a:xfrm rot="5400000">
            <a:off x="2677319" y="4317206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86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8956" name="Text Box 109"/>
          <p:cNvSpPr txBox="1">
            <a:spLocks noChangeArrowheads="1"/>
          </p:cNvSpPr>
          <p:nvPr/>
        </p:nvSpPr>
        <p:spPr bwMode="auto">
          <a:xfrm rot="5400000">
            <a:off x="2461419" y="4317206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100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8957" name="Text Box 110"/>
          <p:cNvSpPr txBox="1">
            <a:spLocks noChangeArrowheads="1"/>
          </p:cNvSpPr>
          <p:nvPr/>
        </p:nvSpPr>
        <p:spPr bwMode="auto">
          <a:xfrm rot="5400000">
            <a:off x="2243932" y="4317206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103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8958" name="Text Box 111"/>
          <p:cNvSpPr txBox="1">
            <a:spLocks noChangeArrowheads="1"/>
          </p:cNvSpPr>
          <p:nvPr/>
        </p:nvSpPr>
        <p:spPr bwMode="auto">
          <a:xfrm rot="5400000">
            <a:off x="2028032" y="4317206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108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8959" name="Text Box 112"/>
          <p:cNvSpPr txBox="1">
            <a:spLocks noChangeArrowheads="1"/>
          </p:cNvSpPr>
          <p:nvPr/>
        </p:nvSpPr>
        <p:spPr bwMode="auto">
          <a:xfrm rot="5400000">
            <a:off x="1812132" y="4317206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111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8960" name="Text Box 113"/>
          <p:cNvSpPr txBox="1">
            <a:spLocks noChangeArrowheads="1"/>
          </p:cNvSpPr>
          <p:nvPr/>
        </p:nvSpPr>
        <p:spPr bwMode="auto">
          <a:xfrm rot="5400000">
            <a:off x="1596232" y="4317206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125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8961" name="Text Box 114"/>
          <p:cNvSpPr txBox="1">
            <a:spLocks noChangeArrowheads="1"/>
          </p:cNvSpPr>
          <p:nvPr/>
        </p:nvSpPr>
        <p:spPr bwMode="auto">
          <a:xfrm rot="5400000">
            <a:off x="1380332" y="4317206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129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8962" name="Text Box 115"/>
          <p:cNvSpPr txBox="1">
            <a:spLocks noChangeArrowheads="1"/>
          </p:cNvSpPr>
          <p:nvPr/>
        </p:nvSpPr>
        <p:spPr bwMode="auto">
          <a:xfrm rot="5400000">
            <a:off x="1164432" y="4317206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133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8963" name="Text Box 116"/>
          <p:cNvSpPr txBox="1">
            <a:spLocks noChangeArrowheads="1"/>
          </p:cNvSpPr>
          <p:nvPr/>
        </p:nvSpPr>
        <p:spPr bwMode="auto">
          <a:xfrm rot="5400000">
            <a:off x="948532" y="4317206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136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8964" name="Text Box 117"/>
          <p:cNvSpPr txBox="1">
            <a:spLocks noChangeArrowheads="1"/>
          </p:cNvSpPr>
          <p:nvPr/>
        </p:nvSpPr>
        <p:spPr bwMode="auto">
          <a:xfrm rot="5400000">
            <a:off x="732632" y="4317206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142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8965" name="Text Box 118"/>
          <p:cNvSpPr txBox="1">
            <a:spLocks noChangeArrowheads="1"/>
          </p:cNvSpPr>
          <p:nvPr/>
        </p:nvSpPr>
        <p:spPr bwMode="auto">
          <a:xfrm rot="5400000">
            <a:off x="516732" y="4317206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144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8966" name="Text Box 119"/>
          <p:cNvSpPr txBox="1">
            <a:spLocks noChangeArrowheads="1"/>
          </p:cNvSpPr>
          <p:nvPr/>
        </p:nvSpPr>
        <p:spPr bwMode="auto">
          <a:xfrm rot="5400000">
            <a:off x="300832" y="4317206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158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8967" name="Text Box 120"/>
          <p:cNvSpPr txBox="1">
            <a:spLocks noChangeArrowheads="1"/>
          </p:cNvSpPr>
          <p:nvPr/>
        </p:nvSpPr>
        <p:spPr bwMode="auto">
          <a:xfrm rot="5400000">
            <a:off x="4117182" y="2516981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4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8968" name="Text Box 121"/>
          <p:cNvSpPr txBox="1">
            <a:spLocks noChangeArrowheads="1"/>
          </p:cNvSpPr>
          <p:nvPr/>
        </p:nvSpPr>
        <p:spPr bwMode="auto">
          <a:xfrm rot="5400000">
            <a:off x="3901282" y="2516981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14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8969" name="Text Box 122"/>
          <p:cNvSpPr txBox="1">
            <a:spLocks noChangeArrowheads="1"/>
          </p:cNvSpPr>
          <p:nvPr/>
        </p:nvSpPr>
        <p:spPr bwMode="auto">
          <a:xfrm rot="5400000">
            <a:off x="3685382" y="2516981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33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8970" name="Text Box 123"/>
          <p:cNvSpPr txBox="1">
            <a:spLocks noChangeArrowheads="1"/>
          </p:cNvSpPr>
          <p:nvPr/>
        </p:nvSpPr>
        <p:spPr bwMode="auto">
          <a:xfrm rot="5400000">
            <a:off x="3469482" y="2516981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49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8971" name="Text Box 124"/>
          <p:cNvSpPr txBox="1">
            <a:spLocks noChangeArrowheads="1"/>
          </p:cNvSpPr>
          <p:nvPr/>
        </p:nvSpPr>
        <p:spPr bwMode="auto">
          <a:xfrm rot="5400000">
            <a:off x="3253582" y="2516981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69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8972" name="Text Box 125"/>
          <p:cNvSpPr txBox="1">
            <a:spLocks noChangeArrowheads="1"/>
          </p:cNvSpPr>
          <p:nvPr/>
        </p:nvSpPr>
        <p:spPr bwMode="auto">
          <a:xfrm rot="5400000">
            <a:off x="3036094" y="2516981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86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8973" name="Text Box 126"/>
          <p:cNvSpPr txBox="1">
            <a:spLocks noChangeArrowheads="1"/>
          </p:cNvSpPr>
          <p:nvPr/>
        </p:nvSpPr>
        <p:spPr bwMode="auto">
          <a:xfrm rot="5400000">
            <a:off x="2820194" y="2516981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108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8974" name="Text Box 127"/>
          <p:cNvSpPr txBox="1">
            <a:spLocks noChangeArrowheads="1"/>
          </p:cNvSpPr>
          <p:nvPr/>
        </p:nvSpPr>
        <p:spPr bwMode="auto">
          <a:xfrm rot="5400000">
            <a:off x="2604294" y="2516981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129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8975" name="Text Box 128"/>
          <p:cNvSpPr txBox="1">
            <a:spLocks noChangeArrowheads="1"/>
          </p:cNvSpPr>
          <p:nvPr/>
        </p:nvSpPr>
        <p:spPr bwMode="auto">
          <a:xfrm rot="5400000">
            <a:off x="2388394" y="2516981"/>
            <a:ext cx="4333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142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8976" name="Text Box 129"/>
          <p:cNvSpPr txBox="1">
            <a:spLocks noChangeArrowheads="1"/>
          </p:cNvSpPr>
          <p:nvPr/>
        </p:nvSpPr>
        <p:spPr bwMode="auto">
          <a:xfrm rot="5400000">
            <a:off x="3685382" y="861219"/>
            <a:ext cx="433387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4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8977" name="Text Box 130"/>
          <p:cNvSpPr txBox="1">
            <a:spLocks noChangeArrowheads="1"/>
          </p:cNvSpPr>
          <p:nvPr/>
        </p:nvSpPr>
        <p:spPr bwMode="auto">
          <a:xfrm rot="5400000">
            <a:off x="3469482" y="861219"/>
            <a:ext cx="433387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49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8978" name="Text Box 131"/>
          <p:cNvSpPr txBox="1">
            <a:spLocks noChangeArrowheads="1"/>
          </p:cNvSpPr>
          <p:nvPr/>
        </p:nvSpPr>
        <p:spPr bwMode="auto">
          <a:xfrm rot="5400000">
            <a:off x="3253582" y="788194"/>
            <a:ext cx="433387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rgbClr val="000066"/>
                </a:solidFill>
                <a:latin typeface="Comic Sans MS" pitchFamily="66" charset="0"/>
              </a:rPr>
              <a:t>108</a:t>
            </a:r>
            <a:endParaRPr lang="el-GR" sz="1000" b="1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38979" name="Line 132"/>
          <p:cNvSpPr>
            <a:spLocks noChangeShapeType="1"/>
          </p:cNvSpPr>
          <p:nvPr/>
        </p:nvSpPr>
        <p:spPr bwMode="auto">
          <a:xfrm rot="5400000">
            <a:off x="315118" y="5050632"/>
            <a:ext cx="3603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38980" name="Text Box 133"/>
          <p:cNvSpPr txBox="1">
            <a:spLocks noChangeArrowheads="1"/>
          </p:cNvSpPr>
          <p:nvPr/>
        </p:nvSpPr>
        <p:spPr bwMode="auto">
          <a:xfrm>
            <a:off x="611188" y="2276475"/>
            <a:ext cx="165735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400">
                <a:latin typeface="Calibri" pitchFamily="34" charset="0"/>
              </a:rPr>
              <a:t>Ευρετήριο 2ου επιπέδου</a:t>
            </a:r>
          </a:p>
        </p:txBody>
      </p:sp>
      <p:sp>
        <p:nvSpPr>
          <p:cNvPr id="38981" name="Text Box 134"/>
          <p:cNvSpPr txBox="1">
            <a:spLocks noChangeArrowheads="1"/>
          </p:cNvSpPr>
          <p:nvPr/>
        </p:nvSpPr>
        <p:spPr bwMode="auto">
          <a:xfrm>
            <a:off x="1547813" y="692150"/>
            <a:ext cx="1657350" cy="738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400">
                <a:latin typeface="Calibri" pitchFamily="34" charset="0"/>
              </a:rPr>
              <a:t>Ευρετήριο 3ου επιπέδου (επίπεδο ρίζας)</a:t>
            </a:r>
          </a:p>
        </p:txBody>
      </p:sp>
      <p:sp>
        <p:nvSpPr>
          <p:cNvPr id="38982" name="Text Box 135"/>
          <p:cNvSpPr txBox="1">
            <a:spLocks noChangeArrowheads="1"/>
          </p:cNvSpPr>
          <p:nvPr/>
        </p:nvSpPr>
        <p:spPr bwMode="auto">
          <a:xfrm>
            <a:off x="395288" y="5306705"/>
            <a:ext cx="7993062" cy="82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l-GR" sz="16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Σημείωση: στο αρχικό ευρετήριο μπορεί να βάζουμε μία τιμή για κάθε εγγραφή του αρχείου δεδομένων (πυκνό ευρετήριο) ή μια εγγραφή για κάθε διακριτή τιμή κλπ ανάλογα με το τύπο του πεδίου </a:t>
            </a:r>
            <a:r>
              <a:rPr lang="el-GR" sz="1600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ευρετηριοποίησης</a:t>
            </a:r>
            <a:r>
              <a:rPr lang="el-GR" sz="16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(κλειδί/</a:t>
            </a:r>
            <a:r>
              <a:rPr lang="el-GR" sz="1600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πεδί</a:t>
            </a:r>
            <a:r>
              <a:rPr lang="el-GR" sz="16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ο ταξινόμησης) </a:t>
            </a:r>
          </a:p>
        </p:txBody>
      </p:sp>
      <p:sp>
        <p:nvSpPr>
          <p:cNvPr id="38983" name="Line 136"/>
          <p:cNvSpPr>
            <a:spLocks noChangeShapeType="1"/>
          </p:cNvSpPr>
          <p:nvPr/>
        </p:nvSpPr>
        <p:spPr bwMode="auto">
          <a:xfrm>
            <a:off x="4643438" y="4868863"/>
            <a:ext cx="0" cy="431800"/>
          </a:xfrm>
          <a:prstGeom prst="line">
            <a:avLst/>
          </a:prstGeom>
          <a:noFill/>
          <a:ln w="28575">
            <a:solidFill>
              <a:srgbClr val="FF66CC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38984" name="Line 137"/>
          <p:cNvSpPr>
            <a:spLocks noChangeShapeType="1"/>
          </p:cNvSpPr>
          <p:nvPr/>
        </p:nvSpPr>
        <p:spPr bwMode="auto">
          <a:xfrm>
            <a:off x="5651500" y="2133600"/>
            <a:ext cx="503238" cy="0"/>
          </a:xfrm>
          <a:prstGeom prst="line">
            <a:avLst/>
          </a:prstGeom>
          <a:noFill/>
          <a:ln w="28575">
            <a:solidFill>
              <a:schemeClr val="accent6">
                <a:lumMod val="75000"/>
              </a:schemeClr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38985" name="Rectangle 138"/>
          <p:cNvSpPr>
            <a:spLocks noChangeArrowheads="1"/>
          </p:cNvSpPr>
          <p:nvPr/>
        </p:nvSpPr>
        <p:spPr bwMode="auto">
          <a:xfrm>
            <a:off x="5580063" y="1773238"/>
            <a:ext cx="2376487" cy="1223962"/>
          </a:xfrm>
          <a:prstGeom prst="rect">
            <a:avLst/>
          </a:prstGeom>
          <a:noFill/>
          <a:ln w="9525">
            <a:solidFill>
              <a:schemeClr val="accent6">
                <a:lumMod val="75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8986" name="Text Box 139"/>
          <p:cNvSpPr txBox="1">
            <a:spLocks noChangeArrowheads="1"/>
          </p:cNvSpPr>
          <p:nvPr/>
        </p:nvSpPr>
        <p:spPr bwMode="auto">
          <a:xfrm>
            <a:off x="6084888" y="1844675"/>
            <a:ext cx="2016125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2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Δείκτης στο αρχείο δεδομένων (ή στην περίπτωση αρχείου ενδιάμεσου επιπέδου σε αυτό)</a:t>
            </a:r>
          </a:p>
        </p:txBody>
      </p:sp>
      <p:sp>
        <p:nvSpPr>
          <p:cNvPr id="143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30554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4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16384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smtClean="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2283504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2FC7F90-5884-4A9D-AD44-AD118030DD18}" type="slidenum">
              <a:rPr lang="el-GR" altLang="en-US" smtClean="0"/>
              <a:pPr/>
              <a:t>39</a:t>
            </a:fld>
            <a:endParaRPr lang="el-GR" altLang="en-US" smtClean="0"/>
          </a:p>
        </p:txBody>
      </p:sp>
      <p:sp>
        <p:nvSpPr>
          <p:cNvPr id="39941" name="TextBox 4"/>
          <p:cNvSpPr txBox="1">
            <a:spLocks noChangeArrowheads="1"/>
          </p:cNvSpPr>
          <p:nvPr/>
        </p:nvSpPr>
        <p:spPr bwMode="auto">
          <a:xfrm>
            <a:off x="1403350" y="2205038"/>
            <a:ext cx="63373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l-GR" sz="2400">
                <a:latin typeface="Calibri" pitchFamily="34" charset="0"/>
              </a:rPr>
              <a:t>Στη συνέχεια:</a:t>
            </a:r>
          </a:p>
          <a:p>
            <a:endParaRPr lang="el-GR" sz="2400">
              <a:latin typeface="Calibri" pitchFamily="34" charset="0"/>
            </a:endParaRPr>
          </a:p>
          <a:p>
            <a:r>
              <a:rPr lang="el-GR" sz="2400">
                <a:latin typeface="Calibri" pitchFamily="34" charset="0"/>
              </a:rPr>
              <a:t>Β-δέντρα, Β+-δέντρα</a:t>
            </a:r>
          </a:p>
        </p:txBody>
      </p:sp>
      <p:sp>
        <p:nvSpPr>
          <p:cNvPr id="6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30554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16384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smtClean="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193485367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8026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Παράδειγμα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4</a:t>
            </a:fld>
            <a:endParaRPr lang="en-US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5624174"/>
              </p:ext>
            </p:extLst>
          </p:nvPr>
        </p:nvGraphicFramePr>
        <p:xfrm>
          <a:off x="4379107" y="1874652"/>
          <a:ext cx="4594639" cy="1823844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470509"/>
                <a:gridCol w="1530220"/>
                <a:gridCol w="1026368"/>
                <a:gridCol w="811763"/>
                <a:gridCol w="755779"/>
              </a:tblGrid>
              <a:tr h="20069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BID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Title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Author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Published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Full_text</a:t>
                      </a:r>
                      <a:endParaRPr lang="en-US" sz="1200" dirty="0"/>
                    </a:p>
                  </a:txBody>
                  <a:tcPr/>
                </a:tc>
              </a:tr>
              <a:tr h="516508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001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i="1" dirty="0" smtClean="0"/>
                        <a:t>War and Peace</a:t>
                      </a:r>
                      <a:endParaRPr lang="en-US" sz="12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Tolstoy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1869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1" dirty="0" smtClean="0"/>
                        <a:t>…</a:t>
                      </a:r>
                      <a:endParaRPr lang="en-US" sz="1200" b="1" dirty="0"/>
                    </a:p>
                  </a:txBody>
                  <a:tcPr/>
                </a:tc>
              </a:tr>
              <a:tr h="516508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002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i="1" dirty="0" smtClean="0"/>
                        <a:t>Crime and Punishment</a:t>
                      </a:r>
                      <a:endParaRPr lang="en-US" sz="12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Dostoyevsky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1866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…</a:t>
                      </a:r>
                      <a:endParaRPr lang="en-US" sz="1200" dirty="0"/>
                    </a:p>
                  </a:txBody>
                  <a:tcPr/>
                </a:tc>
              </a:tr>
              <a:tr h="516508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003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i="1" dirty="0" smtClean="0"/>
                        <a:t>Anna Karenina</a:t>
                      </a:r>
                      <a:endParaRPr lang="en-US" sz="12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Tolstoy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1877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…</a:t>
                      </a:r>
                      <a:endParaRPr lang="en-US" sz="12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94468059"/>
              </p:ext>
            </p:extLst>
          </p:nvPr>
        </p:nvGraphicFramePr>
        <p:xfrm>
          <a:off x="110412" y="1735291"/>
          <a:ext cx="2248646" cy="1915284"/>
        </p:xfrm>
        <a:graphic>
          <a:graphicData uri="http://schemas.openxmlformats.org/drawingml/2006/table">
            <a:tbl>
              <a:tblPr firstRow="1" bandRow="1">
                <a:tableStyleId>{17292A2E-F333-43FB-9621-5CBBE7FDCDCB}</a:tableStyleId>
              </a:tblPr>
              <a:tblGrid>
                <a:gridCol w="1226669"/>
                <a:gridCol w="1021977"/>
              </a:tblGrid>
              <a:tr h="299199">
                <a:tc>
                  <a:txBody>
                    <a:bodyPr/>
                    <a:lstStyle/>
                    <a:p>
                      <a:r>
                        <a:rPr lang="en-US" dirty="0" smtClean="0"/>
                        <a:t>Published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BID</a:t>
                      </a:r>
                      <a:endParaRPr lang="en-US" dirty="0"/>
                    </a:p>
                  </a:txBody>
                  <a:tcPr/>
                </a:tc>
              </a:tr>
              <a:tr h="516508">
                <a:tc>
                  <a:txBody>
                    <a:bodyPr/>
                    <a:lstStyle/>
                    <a:p>
                      <a:r>
                        <a:rPr lang="en-US" dirty="0" smtClean="0"/>
                        <a:t>1866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002</a:t>
                      </a:r>
                      <a:endParaRPr lang="en-US" i="1" dirty="0"/>
                    </a:p>
                  </a:txBody>
                  <a:tcPr/>
                </a:tc>
              </a:tr>
              <a:tr h="516508">
                <a:tc>
                  <a:txBody>
                    <a:bodyPr/>
                    <a:lstStyle/>
                    <a:p>
                      <a:r>
                        <a:rPr lang="en-US" b="1" i="1" dirty="0" smtClean="0"/>
                        <a:t>1869</a:t>
                      </a:r>
                      <a:endParaRPr lang="en-US" b="1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i="1" dirty="0" smtClean="0"/>
                        <a:t>001</a:t>
                      </a:r>
                      <a:endParaRPr lang="en-US" b="1" i="1" dirty="0"/>
                    </a:p>
                  </a:txBody>
                  <a:tcPr/>
                </a:tc>
              </a:tr>
              <a:tr h="516508">
                <a:tc>
                  <a:txBody>
                    <a:bodyPr/>
                    <a:lstStyle/>
                    <a:p>
                      <a:r>
                        <a:rPr lang="en-US" b="1" i="1" dirty="0" smtClean="0"/>
                        <a:t>1877</a:t>
                      </a:r>
                      <a:endParaRPr lang="en-US" b="1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i="1" dirty="0" smtClean="0"/>
                        <a:t>003</a:t>
                      </a:r>
                      <a:endParaRPr lang="en-US" b="1" i="1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10" name="Straight Arrow Connector 9"/>
          <p:cNvCxnSpPr/>
          <p:nvPr/>
        </p:nvCxnSpPr>
        <p:spPr>
          <a:xfrm>
            <a:off x="2359058" y="2309158"/>
            <a:ext cx="2020049" cy="57822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flipV="1">
            <a:off x="2359058" y="2309158"/>
            <a:ext cx="2020049" cy="578224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flipV="1">
            <a:off x="2359058" y="3358029"/>
            <a:ext cx="2020049" cy="1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4379107" y="1163540"/>
            <a:ext cx="216758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err="1" smtClean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Russian_Novels</a:t>
            </a:r>
            <a:endParaRPr lang="en-US" sz="2000" b="1" dirty="0">
              <a:solidFill>
                <a:schemeClr val="accent2"/>
              </a:solidFill>
              <a:latin typeface="Menlo" charset="0"/>
              <a:ea typeface="Menlo" charset="0"/>
              <a:cs typeface="Menlo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10412" y="1231026"/>
            <a:ext cx="173957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err="1" smtClean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By_Yr_Index</a:t>
            </a:r>
            <a:endParaRPr lang="en-US" sz="2000" b="1" dirty="0">
              <a:solidFill>
                <a:schemeClr val="accent2"/>
              </a:solidFill>
              <a:latin typeface="Menlo" charset="0"/>
              <a:ea typeface="Menlo" charset="0"/>
              <a:cs typeface="Menlo" charset="0"/>
            </a:endParaRPr>
          </a:p>
        </p:txBody>
      </p:sp>
      <p:sp>
        <p:nvSpPr>
          <p:cNvPr id="15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30554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</a:t>
            </a:r>
            <a:r>
              <a:rPr lang="el-GR" altLang="en-US" sz="1000" dirty="0" smtClean="0"/>
              <a:t>7-20</a:t>
            </a:r>
            <a:r>
              <a:rPr lang="en-US" altLang="en-US" sz="1000" dirty="0" smtClean="0"/>
              <a:t>1</a:t>
            </a:r>
            <a:r>
              <a:rPr lang="el-GR" altLang="en-US" sz="1000" dirty="0" smtClean="0"/>
              <a:t>8</a:t>
            </a:r>
          </a:p>
        </p:txBody>
      </p:sp>
      <p:sp>
        <p:nvSpPr>
          <p:cNvPr id="16" name="Footer Placeholder 2"/>
          <p:cNvSpPr txBox="1">
            <a:spLocks/>
          </p:cNvSpPr>
          <p:nvPr/>
        </p:nvSpPr>
        <p:spPr>
          <a:xfrm>
            <a:off x="3116384" y="6356364"/>
            <a:ext cx="2895600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altLang="en-US" sz="1000" smtClean="0"/>
              <a:t>Ευαγγελία Πιτουρά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550505" y="4254759"/>
            <a:ext cx="788436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Συνήθως, μόνο δείκτη (στη σελίδα που περιέχεται η εγγραφή (</a:t>
            </a:r>
            <a:r>
              <a:rPr lang="en-US" dirty="0" smtClean="0"/>
              <a:t>id </a:t>
            </a:r>
            <a:r>
              <a:rPr lang="el-GR" dirty="0" smtClean="0"/>
              <a:t>σελίδας) ή και στη συγκεκριμένη εγγραφή στη σελίδα (</a:t>
            </a:r>
            <a:r>
              <a:rPr lang="en-US" dirty="0" smtClean="0"/>
              <a:t>id-</a:t>
            </a:r>
            <a:r>
              <a:rPr lang="el-GR" dirty="0" smtClean="0"/>
              <a:t>σελίδας, </a:t>
            </a:r>
            <a:r>
              <a:rPr lang="en-US" dirty="0" smtClean="0"/>
              <a:t>id-</a:t>
            </a:r>
            <a:r>
              <a:rPr lang="el-GR" dirty="0" smtClean="0"/>
              <a:t>εγγραφής)</a:t>
            </a:r>
          </a:p>
          <a:p>
            <a:endParaRPr lang="el-GR" dirty="0" smtClean="0"/>
          </a:p>
          <a:p>
            <a:r>
              <a:rPr lang="el-GR" dirty="0" smtClean="0"/>
              <a:t>Ορισμένα είδη ευρετηρίου την ίδια την εγγραφ</a:t>
            </a:r>
            <a:r>
              <a:rPr lang="el-GR" dirty="0"/>
              <a:t>ή</a:t>
            </a:r>
          </a:p>
        </p:txBody>
      </p:sp>
    </p:spTree>
    <p:extLst>
      <p:ext uri="{BB962C8B-B14F-4D97-AF65-F5344CB8AC3E}">
        <p14:creationId xmlns:p14="http://schemas.microsoft.com/office/powerpoint/2010/main" val="54059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15439CE-18FB-4F61-8DF2-B1E397797CB2}" type="slidenum">
              <a:rPr lang="el-GR" altLang="en-US" smtClean="0"/>
              <a:pPr/>
              <a:t>40</a:t>
            </a:fld>
            <a:endParaRPr lang="el-GR" altLang="en-US" smtClean="0"/>
          </a:p>
        </p:txBody>
      </p:sp>
      <p:sp>
        <p:nvSpPr>
          <p:cNvPr id="3077" name="Text Box 4"/>
          <p:cNvSpPr txBox="1">
            <a:spLocks noChangeArrowheads="1"/>
          </p:cNvSpPr>
          <p:nvPr/>
        </p:nvSpPr>
        <p:spPr bwMode="auto">
          <a:xfrm>
            <a:off x="728828" y="2478796"/>
            <a:ext cx="7518400" cy="11079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l-GR" sz="6600" dirty="0" smtClean="0">
                <a:solidFill>
                  <a:schemeClr val="accent3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Ερωτήσεις;</a:t>
            </a:r>
          </a:p>
        </p:txBody>
      </p:sp>
      <p:sp>
        <p:nvSpPr>
          <p:cNvPr id="7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30554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16384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smtClean="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2455005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7BD510D-BB00-4C2A-B75A-8AE2BE327DCB}" type="slidenum">
              <a:rPr lang="el-GR" altLang="en-US" smtClean="0"/>
              <a:pPr/>
              <a:t>5</a:t>
            </a:fld>
            <a:endParaRPr lang="el-GR" altLang="en-US" smtClean="0"/>
          </a:p>
        </p:txBody>
      </p:sp>
      <p:sp>
        <p:nvSpPr>
          <p:cNvPr id="5125" name="Text Box 3"/>
          <p:cNvSpPr txBox="1">
            <a:spLocks noChangeArrowheads="1"/>
          </p:cNvSpPr>
          <p:nvPr/>
        </p:nvSpPr>
        <p:spPr bwMode="auto">
          <a:xfrm>
            <a:off x="539749" y="3210636"/>
            <a:ext cx="8099283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400" dirty="0">
                <a:latin typeface="Calibri" pitchFamily="34" charset="0"/>
              </a:rPr>
              <a:t>Διαφορετικού τύπου εγγραφές ανάλογα με το πεδίο </a:t>
            </a:r>
            <a:r>
              <a:rPr lang="el-GR" sz="2400" dirty="0" err="1">
                <a:latin typeface="Calibri" pitchFamily="34" charset="0"/>
              </a:rPr>
              <a:t>ευρετηριοποίησης</a:t>
            </a:r>
            <a:r>
              <a:rPr lang="el-GR" sz="2400" dirty="0">
                <a:latin typeface="Calibri" pitchFamily="34" charset="0"/>
              </a:rPr>
              <a:t>: 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2400" dirty="0">
                <a:latin typeface="Calibri" pitchFamily="34" charset="0"/>
              </a:rPr>
              <a:t>(α) πεδίο διάταξης</a:t>
            </a:r>
            <a:r>
              <a:rPr lang="en-US" sz="2400" dirty="0">
                <a:latin typeface="Calibri" pitchFamily="34" charset="0"/>
              </a:rPr>
              <a:t> </a:t>
            </a:r>
            <a:r>
              <a:rPr lang="el-GR" sz="2400" dirty="0">
                <a:latin typeface="Calibri" pitchFamily="34" charset="0"/>
              </a:rPr>
              <a:t>του αρχείου ή όχι 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2400" dirty="0">
                <a:latin typeface="Calibri" pitchFamily="34" charset="0"/>
              </a:rPr>
              <a:t>(β) κλειδί ή όχι</a:t>
            </a:r>
          </a:p>
        </p:txBody>
      </p:sp>
      <p:sp>
        <p:nvSpPr>
          <p:cNvPr id="5126" name="Text Box 4"/>
          <p:cNvSpPr txBox="1">
            <a:spLocks noChangeArrowheads="1"/>
          </p:cNvSpPr>
          <p:nvPr/>
        </p:nvSpPr>
        <p:spPr bwMode="auto">
          <a:xfrm>
            <a:off x="539749" y="1588567"/>
            <a:ext cx="7848600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just">
              <a:spcBef>
                <a:spcPct val="50000"/>
              </a:spcBef>
              <a:buFont typeface="Wingdings" panose="05000000000000000000" pitchFamily="2" charset="2"/>
              <a:buChar char="§"/>
            </a:pPr>
            <a:r>
              <a:rPr lang="el-GR" sz="2400" dirty="0">
                <a:latin typeface="Calibri" pitchFamily="34" charset="0"/>
              </a:rPr>
              <a:t>Στόχος: αποδοτικές </a:t>
            </a:r>
            <a:r>
              <a:rPr lang="el-GR" sz="2400" i="1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λειτουργίες αναζήτησης</a:t>
            </a:r>
          </a:p>
          <a:p>
            <a:pPr marL="342900" indent="-342900" algn="just">
              <a:spcBef>
                <a:spcPct val="50000"/>
              </a:spcBef>
              <a:buFont typeface="Wingdings" panose="05000000000000000000" pitchFamily="2" charset="2"/>
              <a:buChar char="§"/>
            </a:pPr>
            <a:r>
              <a:rPr lang="el-GR" sz="2400" dirty="0">
                <a:latin typeface="Calibri" pitchFamily="34" charset="0"/>
              </a:rPr>
              <a:t>Οι λειτουργίες ενημέρωσης γίνονται</a:t>
            </a:r>
            <a:r>
              <a:rPr lang="en-US" sz="2400" dirty="0">
                <a:latin typeface="Calibri" pitchFamily="34" charset="0"/>
              </a:rPr>
              <a:t> </a:t>
            </a:r>
            <a:r>
              <a:rPr lang="el-GR" sz="2400" dirty="0">
                <a:latin typeface="Calibri" pitchFamily="34" charset="0"/>
              </a:rPr>
              <a:t>γενικά πιο αργές, γιατί απαιτούν ενημέρωση και του ευρετηρίου</a:t>
            </a:r>
          </a:p>
        </p:txBody>
      </p:sp>
      <p:sp>
        <p:nvSpPr>
          <p:cNvPr id="5127" name="Text Box 5"/>
          <p:cNvSpPr txBox="1">
            <a:spLocks noChangeArrowheads="1"/>
          </p:cNvSpPr>
          <p:nvPr/>
        </p:nvSpPr>
        <p:spPr bwMode="auto">
          <a:xfrm>
            <a:off x="539750" y="5397454"/>
            <a:ext cx="770572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000" dirty="0">
                <a:solidFill>
                  <a:schemeClr val="accent3">
                    <a:lumMod val="50000"/>
                  </a:schemeClr>
                </a:solidFill>
                <a:latin typeface="Calibri" pitchFamily="34" charset="0"/>
              </a:rPr>
              <a:t> (πρωτεύον/</a:t>
            </a:r>
            <a:r>
              <a:rPr lang="el-GR" sz="2000" dirty="0" err="1">
                <a:solidFill>
                  <a:schemeClr val="accent3">
                    <a:lumMod val="50000"/>
                  </a:schemeClr>
                </a:solidFill>
                <a:latin typeface="Calibri" pitchFamily="34" charset="0"/>
              </a:rPr>
              <a:t>δευτερεύο</a:t>
            </a:r>
            <a:r>
              <a:rPr lang="el-GR" sz="2000" dirty="0">
                <a:solidFill>
                  <a:schemeClr val="accent3">
                    <a:lumMod val="50000"/>
                  </a:schemeClr>
                </a:solidFill>
                <a:latin typeface="Calibri" pitchFamily="34" charset="0"/>
              </a:rPr>
              <a:t>ν) – διαφορετικοί ορισμοί στα βιβλία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Ευρετήρια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30554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16384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smtClean="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3067688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874AD70-8290-44AB-970D-9CEDD985E262}" type="slidenum">
              <a:rPr lang="el-GR" altLang="en-US" smtClean="0"/>
              <a:pPr/>
              <a:t>6</a:t>
            </a:fld>
            <a:endParaRPr lang="el-GR" altLang="en-US" smtClean="0"/>
          </a:p>
        </p:txBody>
      </p:sp>
      <p:sp>
        <p:nvSpPr>
          <p:cNvPr id="6149" name="Text Box 3"/>
          <p:cNvSpPr txBox="1">
            <a:spLocks noChangeArrowheads="1"/>
          </p:cNvSpPr>
          <p:nvPr/>
        </p:nvSpPr>
        <p:spPr bwMode="auto">
          <a:xfrm>
            <a:off x="950840" y="2191603"/>
            <a:ext cx="7542213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3200" dirty="0">
                <a:latin typeface="Calibri" pitchFamily="34" charset="0"/>
              </a:rPr>
              <a:t> </a:t>
            </a:r>
            <a:r>
              <a:rPr lang="el-GR" sz="32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Πυκνό ευρετήριο</a:t>
            </a:r>
            <a:r>
              <a:rPr lang="el-GR" sz="3200" dirty="0" smtClean="0">
                <a:latin typeface="Calibri" pitchFamily="34" charset="0"/>
              </a:rPr>
              <a:t>: </a:t>
            </a:r>
            <a:r>
              <a:rPr lang="el-GR" sz="3200" dirty="0">
                <a:latin typeface="Calibri" pitchFamily="34" charset="0"/>
              </a:rPr>
              <a:t>μια καταχώρηση για κάθε εγγραφή</a:t>
            </a:r>
            <a:r>
              <a:rPr lang="en-US" sz="3200" dirty="0">
                <a:latin typeface="Calibri" pitchFamily="34" charset="0"/>
              </a:rPr>
              <a:t> </a:t>
            </a:r>
            <a:r>
              <a:rPr lang="el-GR" sz="3200" dirty="0">
                <a:latin typeface="Calibri" pitchFamily="34" charset="0"/>
              </a:rPr>
              <a:t>του </a:t>
            </a:r>
            <a:r>
              <a:rPr lang="el-GR" sz="3200" dirty="0" smtClean="0">
                <a:latin typeface="Calibri" pitchFamily="34" charset="0"/>
              </a:rPr>
              <a:t>αρχείου</a:t>
            </a:r>
          </a:p>
          <a:p>
            <a:pPr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3200" dirty="0">
                <a:latin typeface="Calibri" pitchFamily="34" charset="0"/>
              </a:rPr>
              <a:t> </a:t>
            </a:r>
            <a:r>
              <a:rPr lang="el-GR" sz="32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Μη πυκνό ευρετήριο</a:t>
            </a:r>
            <a:endParaRPr lang="el-GR" sz="3200" dirty="0">
              <a:solidFill>
                <a:schemeClr val="accent6">
                  <a:lumMod val="75000"/>
                </a:schemeClr>
              </a:solidFill>
              <a:latin typeface="Calibri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Ευρετήρια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7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30554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16384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smtClean="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1987771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275DA9A-3DF7-4C7B-8894-CEDCA3A9E19A}" type="slidenum">
              <a:rPr lang="el-GR" altLang="en-US" smtClean="0"/>
              <a:pPr/>
              <a:t>7</a:t>
            </a:fld>
            <a:endParaRPr lang="el-GR" altLang="en-US" smtClean="0"/>
          </a:p>
        </p:txBody>
      </p:sp>
      <p:sp>
        <p:nvSpPr>
          <p:cNvPr id="7173" name="Text Box 3"/>
          <p:cNvSpPr txBox="1">
            <a:spLocks noChangeArrowheads="1"/>
          </p:cNvSpPr>
          <p:nvPr/>
        </p:nvSpPr>
        <p:spPr bwMode="auto">
          <a:xfrm>
            <a:off x="495300" y="1558451"/>
            <a:ext cx="8307506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8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Πρωτεύον ευρετήριο (</a:t>
            </a:r>
            <a:r>
              <a:rPr lang="en-US" sz="28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primary index)</a:t>
            </a:r>
            <a:r>
              <a:rPr lang="el-GR" sz="2800" dirty="0">
                <a:latin typeface="Calibri" pitchFamily="34" charset="0"/>
              </a:rPr>
              <a:t>: ορισμένο στο </a:t>
            </a:r>
            <a:r>
              <a:rPr lang="el-GR" sz="2800" i="1" dirty="0">
                <a:latin typeface="Calibri" pitchFamily="34" charset="0"/>
              </a:rPr>
              <a:t>κλειδί διάταξης </a:t>
            </a:r>
            <a:r>
              <a:rPr lang="el-GR" sz="2800" dirty="0">
                <a:latin typeface="Calibri" pitchFamily="34" charset="0"/>
              </a:rPr>
              <a:t>του αρχείου</a:t>
            </a:r>
          </a:p>
        </p:txBody>
      </p:sp>
      <p:sp>
        <p:nvSpPr>
          <p:cNvPr id="7174" name="Text Box 4"/>
          <p:cNvSpPr txBox="1">
            <a:spLocks noChangeArrowheads="1"/>
          </p:cNvSpPr>
          <p:nvPr/>
        </p:nvSpPr>
        <p:spPr bwMode="auto">
          <a:xfrm>
            <a:off x="609600" y="2710450"/>
            <a:ext cx="7848600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400" dirty="0">
                <a:latin typeface="Calibri" pitchFamily="34" charset="0"/>
              </a:rPr>
              <a:t>Για κάθε </a:t>
            </a:r>
            <a:r>
              <a:rPr lang="en-US" sz="2400" dirty="0">
                <a:latin typeface="Calibri" pitchFamily="34" charset="0"/>
              </a:rPr>
              <a:t>block </a:t>
            </a:r>
            <a:r>
              <a:rPr lang="el-GR" sz="2400" dirty="0">
                <a:latin typeface="Calibri" pitchFamily="34" charset="0"/>
              </a:rPr>
              <a:t>του αρχείου (μη πυκνό ευρετήριο) η εγγραφή </a:t>
            </a:r>
            <a:r>
              <a:rPr lang="en-US" sz="2400" dirty="0" err="1">
                <a:latin typeface="Calibri" pitchFamily="34" charset="0"/>
              </a:rPr>
              <a:t>i</a:t>
            </a:r>
            <a:r>
              <a:rPr lang="en-US" sz="2400" dirty="0">
                <a:latin typeface="Calibri" pitchFamily="34" charset="0"/>
              </a:rPr>
              <a:t> </a:t>
            </a:r>
            <a:r>
              <a:rPr lang="el-GR" sz="2400" dirty="0">
                <a:latin typeface="Calibri" pitchFamily="34" charset="0"/>
              </a:rPr>
              <a:t>του ευρετηρίου είναι της μορφής </a:t>
            </a:r>
            <a:r>
              <a:rPr lang="el-GR" sz="2400" b="1" dirty="0">
                <a:latin typeface="Calibri" pitchFamily="34" charset="0"/>
              </a:rPr>
              <a:t>(&lt;Κ(</a:t>
            </a:r>
            <a:r>
              <a:rPr lang="en-US" sz="2400" b="1" dirty="0" err="1">
                <a:latin typeface="Calibri" pitchFamily="34" charset="0"/>
              </a:rPr>
              <a:t>i</a:t>
            </a:r>
            <a:r>
              <a:rPr lang="en-US" sz="2400" b="1" dirty="0">
                <a:latin typeface="Calibri" pitchFamily="34" charset="0"/>
              </a:rPr>
              <a:t>), P(</a:t>
            </a:r>
            <a:r>
              <a:rPr lang="en-US" sz="2400" b="1" dirty="0" err="1">
                <a:latin typeface="Calibri" pitchFamily="34" charset="0"/>
              </a:rPr>
              <a:t>i</a:t>
            </a:r>
            <a:r>
              <a:rPr lang="en-US" sz="2400" b="1" dirty="0">
                <a:latin typeface="Calibri" pitchFamily="34" charset="0"/>
              </a:rPr>
              <a:t>)&gt;)</a:t>
            </a:r>
            <a:r>
              <a:rPr lang="en-US" sz="2400" dirty="0">
                <a:latin typeface="Calibri" pitchFamily="34" charset="0"/>
              </a:rPr>
              <a:t> </a:t>
            </a:r>
            <a:r>
              <a:rPr lang="el-GR" sz="2400" dirty="0">
                <a:latin typeface="Calibri" pitchFamily="34" charset="0"/>
              </a:rPr>
              <a:t>όπου:</a:t>
            </a:r>
          </a:p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400" dirty="0">
                <a:latin typeface="Calibri" pitchFamily="34" charset="0"/>
              </a:rPr>
              <a:t> </a:t>
            </a:r>
            <a:r>
              <a:rPr lang="el-GR" sz="2400" b="1" dirty="0">
                <a:latin typeface="Calibri" pitchFamily="34" charset="0"/>
              </a:rPr>
              <a:t>Κ(</a:t>
            </a:r>
            <a:r>
              <a:rPr lang="en-US" sz="2400" b="1" dirty="0" err="1">
                <a:latin typeface="Calibri" pitchFamily="34" charset="0"/>
              </a:rPr>
              <a:t>i</a:t>
            </a:r>
            <a:r>
              <a:rPr lang="en-US" sz="2400" b="1" dirty="0">
                <a:latin typeface="Calibri" pitchFamily="34" charset="0"/>
              </a:rPr>
              <a:t>):</a:t>
            </a:r>
            <a:r>
              <a:rPr lang="en-US" sz="2400" dirty="0">
                <a:latin typeface="Calibri" pitchFamily="34" charset="0"/>
              </a:rPr>
              <a:t> </a:t>
            </a:r>
            <a:r>
              <a:rPr lang="el-GR" sz="2400" dirty="0">
                <a:latin typeface="Calibri" pitchFamily="34" charset="0"/>
              </a:rPr>
              <a:t>η τιμή του πρωτεύοντος κλειδιού της πρώτης εγγραφής του </a:t>
            </a:r>
            <a:r>
              <a:rPr lang="en-US" sz="2400" dirty="0">
                <a:latin typeface="Calibri" pitchFamily="34" charset="0"/>
              </a:rPr>
              <a:t>block (</a:t>
            </a:r>
            <a:r>
              <a:rPr lang="el-GR" sz="2400" i="1" dirty="0">
                <a:latin typeface="Calibri" pitchFamily="34" charset="0"/>
              </a:rPr>
              <a:t>άγκυρα </a:t>
            </a:r>
            <a:r>
              <a:rPr lang="el-GR" sz="2400" dirty="0">
                <a:latin typeface="Calibri" pitchFamily="34" charset="0"/>
              </a:rPr>
              <a:t>του </a:t>
            </a:r>
            <a:r>
              <a:rPr lang="en-US" sz="2400" dirty="0">
                <a:latin typeface="Calibri" pitchFamily="34" charset="0"/>
              </a:rPr>
              <a:t>block)</a:t>
            </a:r>
          </a:p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n-US" sz="2400" dirty="0">
                <a:latin typeface="Calibri" pitchFamily="34" charset="0"/>
              </a:rPr>
              <a:t> </a:t>
            </a:r>
            <a:r>
              <a:rPr lang="en-US" sz="2400" b="1" dirty="0">
                <a:latin typeface="Calibri" pitchFamily="34" charset="0"/>
              </a:rPr>
              <a:t>P(</a:t>
            </a:r>
            <a:r>
              <a:rPr lang="en-US" sz="2400" b="1" dirty="0" err="1">
                <a:latin typeface="Calibri" pitchFamily="34" charset="0"/>
              </a:rPr>
              <a:t>i</a:t>
            </a:r>
            <a:r>
              <a:rPr lang="en-US" sz="2400" b="1" dirty="0">
                <a:latin typeface="Calibri" pitchFamily="34" charset="0"/>
              </a:rPr>
              <a:t>):</a:t>
            </a:r>
            <a:r>
              <a:rPr lang="en-US" sz="2400" dirty="0">
                <a:latin typeface="Calibri" pitchFamily="34" charset="0"/>
              </a:rPr>
              <a:t> </a:t>
            </a:r>
            <a:r>
              <a:rPr lang="el-GR" sz="2400" dirty="0">
                <a:latin typeface="Calibri" pitchFamily="34" charset="0"/>
              </a:rPr>
              <a:t>δείκτης προς το </a:t>
            </a:r>
            <a:r>
              <a:rPr lang="en-US" sz="2400" dirty="0">
                <a:latin typeface="Calibri" pitchFamily="34" charset="0"/>
              </a:rPr>
              <a:t>block</a:t>
            </a:r>
            <a:endParaRPr lang="el-GR" sz="2400" dirty="0">
              <a:latin typeface="Calibri" pitchFamily="34" charset="0"/>
            </a:endParaRPr>
          </a:p>
        </p:txBody>
      </p:sp>
      <p:sp>
        <p:nvSpPr>
          <p:cNvPr id="7175" name="Text Box 5"/>
          <p:cNvSpPr txBox="1">
            <a:spLocks noChangeArrowheads="1"/>
          </p:cNvSpPr>
          <p:nvPr/>
        </p:nvSpPr>
        <p:spPr bwMode="auto">
          <a:xfrm>
            <a:off x="571500" y="5210326"/>
            <a:ext cx="8231306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0" hangingPunct="0">
              <a:spcBef>
                <a:spcPct val="50000"/>
              </a:spcBef>
              <a:buFont typeface="Wingdings" pitchFamily="2" charset="2"/>
              <a:buChar char="ü"/>
            </a:pPr>
            <a:r>
              <a:rPr lang="el-GR" sz="2000" dirty="0">
                <a:latin typeface="Calibri" pitchFamily="34" charset="0"/>
              </a:rPr>
              <a:t> </a:t>
            </a:r>
            <a:r>
              <a:rPr lang="el-GR" sz="2000" dirty="0" smtClean="0">
                <a:latin typeface="Calibri" pitchFamily="34" charset="0"/>
              </a:rPr>
              <a:t>  Ένα </a:t>
            </a:r>
            <a:r>
              <a:rPr lang="el-GR" sz="2000" dirty="0">
                <a:latin typeface="Calibri" pitchFamily="34" charset="0"/>
              </a:rPr>
              <a:t>ευρετήριο στο πεδίο διάταξης (+ κλειδί) είναι ένα  </a:t>
            </a:r>
            <a:r>
              <a:rPr lang="el-GR" sz="20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μη πυκνό</a:t>
            </a:r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l-GR" sz="2000" dirty="0">
                <a:latin typeface="Calibri" pitchFamily="34" charset="0"/>
              </a:rPr>
              <a:t>ευρετήριο</a:t>
            </a:r>
            <a:r>
              <a:rPr lang="en-US" sz="2000" dirty="0">
                <a:latin typeface="Calibri" pitchFamily="34" charset="0"/>
              </a:rPr>
              <a:t> </a:t>
            </a:r>
            <a:endParaRPr lang="el-GR" sz="2000" dirty="0">
              <a:latin typeface="Calibri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7217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Πρωτεύον Ευρετήριο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30554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16384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smtClean="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3638425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2E495CF-944D-4AD1-9A6F-167EB0DB58AE}" type="slidenum">
              <a:rPr lang="el-GR" altLang="en-US" smtClean="0"/>
              <a:pPr/>
              <a:t>8</a:t>
            </a:fld>
            <a:endParaRPr lang="el-GR" altLang="en-US" smtClean="0"/>
          </a:p>
        </p:txBody>
      </p:sp>
      <p:sp>
        <p:nvSpPr>
          <p:cNvPr id="8197" name="Rectangle 3"/>
          <p:cNvSpPr>
            <a:spLocks noChangeArrowheads="1"/>
          </p:cNvSpPr>
          <p:nvPr/>
        </p:nvSpPr>
        <p:spPr bwMode="auto">
          <a:xfrm>
            <a:off x="2168525" y="1844675"/>
            <a:ext cx="720725" cy="5048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8198" name="Rectangle 4"/>
          <p:cNvSpPr>
            <a:spLocks noChangeArrowheads="1"/>
          </p:cNvSpPr>
          <p:nvPr/>
        </p:nvSpPr>
        <p:spPr bwMode="auto">
          <a:xfrm>
            <a:off x="1992313" y="1773238"/>
            <a:ext cx="1223962" cy="24479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8199" name="Rectangle 5"/>
          <p:cNvSpPr>
            <a:spLocks noChangeArrowheads="1"/>
          </p:cNvSpPr>
          <p:nvPr/>
        </p:nvSpPr>
        <p:spPr bwMode="auto">
          <a:xfrm>
            <a:off x="5519738" y="1801813"/>
            <a:ext cx="903287" cy="42195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8200" name="Line 6"/>
          <p:cNvSpPr>
            <a:spLocks noChangeShapeType="1"/>
          </p:cNvSpPr>
          <p:nvPr/>
        </p:nvSpPr>
        <p:spPr bwMode="auto">
          <a:xfrm>
            <a:off x="2168525" y="1954213"/>
            <a:ext cx="7207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201" name="Line 7"/>
          <p:cNvSpPr>
            <a:spLocks noChangeShapeType="1"/>
          </p:cNvSpPr>
          <p:nvPr/>
        </p:nvSpPr>
        <p:spPr bwMode="auto">
          <a:xfrm>
            <a:off x="2168525" y="2060575"/>
            <a:ext cx="7207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202" name="Line 8"/>
          <p:cNvSpPr>
            <a:spLocks noChangeShapeType="1"/>
          </p:cNvSpPr>
          <p:nvPr/>
        </p:nvSpPr>
        <p:spPr bwMode="auto">
          <a:xfrm>
            <a:off x="2181225" y="2247900"/>
            <a:ext cx="7048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203" name="Line 9"/>
          <p:cNvSpPr>
            <a:spLocks noChangeShapeType="1"/>
          </p:cNvSpPr>
          <p:nvPr/>
        </p:nvSpPr>
        <p:spPr bwMode="auto">
          <a:xfrm>
            <a:off x="2744788" y="1916113"/>
            <a:ext cx="27368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8204" name="Rectangle 10"/>
          <p:cNvSpPr>
            <a:spLocks noChangeArrowheads="1"/>
          </p:cNvSpPr>
          <p:nvPr/>
        </p:nvSpPr>
        <p:spPr bwMode="auto">
          <a:xfrm>
            <a:off x="2203450" y="3584575"/>
            <a:ext cx="720725" cy="5048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8205" name="Line 11"/>
          <p:cNvSpPr>
            <a:spLocks noChangeShapeType="1"/>
          </p:cNvSpPr>
          <p:nvPr/>
        </p:nvSpPr>
        <p:spPr bwMode="auto">
          <a:xfrm>
            <a:off x="2203450" y="3694113"/>
            <a:ext cx="7207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206" name="Line 12"/>
          <p:cNvSpPr>
            <a:spLocks noChangeShapeType="1"/>
          </p:cNvSpPr>
          <p:nvPr/>
        </p:nvSpPr>
        <p:spPr bwMode="auto">
          <a:xfrm>
            <a:off x="2203450" y="3800475"/>
            <a:ext cx="7207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207" name="Line 13"/>
          <p:cNvSpPr>
            <a:spLocks noChangeShapeType="1"/>
          </p:cNvSpPr>
          <p:nvPr/>
        </p:nvSpPr>
        <p:spPr bwMode="auto">
          <a:xfrm>
            <a:off x="2216150" y="3987800"/>
            <a:ext cx="7048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208" name="Rectangle 14"/>
          <p:cNvSpPr>
            <a:spLocks noChangeArrowheads="1"/>
          </p:cNvSpPr>
          <p:nvPr/>
        </p:nvSpPr>
        <p:spPr bwMode="auto">
          <a:xfrm>
            <a:off x="2174875" y="2451100"/>
            <a:ext cx="720725" cy="5048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8209" name="Line 15"/>
          <p:cNvSpPr>
            <a:spLocks noChangeShapeType="1"/>
          </p:cNvSpPr>
          <p:nvPr/>
        </p:nvSpPr>
        <p:spPr bwMode="auto">
          <a:xfrm>
            <a:off x="2174875" y="2560638"/>
            <a:ext cx="7207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210" name="Line 16"/>
          <p:cNvSpPr>
            <a:spLocks noChangeShapeType="1"/>
          </p:cNvSpPr>
          <p:nvPr/>
        </p:nvSpPr>
        <p:spPr bwMode="auto">
          <a:xfrm>
            <a:off x="2174875" y="2667000"/>
            <a:ext cx="7207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211" name="Line 17"/>
          <p:cNvSpPr>
            <a:spLocks noChangeShapeType="1"/>
          </p:cNvSpPr>
          <p:nvPr/>
        </p:nvSpPr>
        <p:spPr bwMode="auto">
          <a:xfrm>
            <a:off x="2187575" y="2854325"/>
            <a:ext cx="7048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212" name="Line 18"/>
          <p:cNvSpPr>
            <a:spLocks noChangeShapeType="1"/>
          </p:cNvSpPr>
          <p:nvPr/>
        </p:nvSpPr>
        <p:spPr bwMode="auto">
          <a:xfrm>
            <a:off x="2609850" y="1838325"/>
            <a:ext cx="0" cy="504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213" name="Line 19"/>
          <p:cNvSpPr>
            <a:spLocks noChangeShapeType="1"/>
          </p:cNvSpPr>
          <p:nvPr/>
        </p:nvSpPr>
        <p:spPr bwMode="auto">
          <a:xfrm>
            <a:off x="2616200" y="2463800"/>
            <a:ext cx="0" cy="504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214" name="Line 20"/>
          <p:cNvSpPr>
            <a:spLocks noChangeShapeType="1"/>
          </p:cNvSpPr>
          <p:nvPr/>
        </p:nvSpPr>
        <p:spPr bwMode="auto">
          <a:xfrm>
            <a:off x="2663825" y="3587750"/>
            <a:ext cx="0" cy="504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215" name="Rectangle 21"/>
          <p:cNvSpPr>
            <a:spLocks noChangeArrowheads="1"/>
          </p:cNvSpPr>
          <p:nvPr/>
        </p:nvSpPr>
        <p:spPr bwMode="auto">
          <a:xfrm>
            <a:off x="5584825" y="2584450"/>
            <a:ext cx="720725" cy="5048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8216" name="Rectangle 22"/>
          <p:cNvSpPr>
            <a:spLocks noChangeArrowheads="1"/>
          </p:cNvSpPr>
          <p:nvPr/>
        </p:nvSpPr>
        <p:spPr bwMode="auto">
          <a:xfrm>
            <a:off x="5581650" y="1876425"/>
            <a:ext cx="720725" cy="5048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8217" name="Rectangle 23"/>
          <p:cNvSpPr>
            <a:spLocks noChangeArrowheads="1"/>
          </p:cNvSpPr>
          <p:nvPr/>
        </p:nvSpPr>
        <p:spPr bwMode="auto">
          <a:xfrm>
            <a:off x="5603875" y="5461000"/>
            <a:ext cx="720725" cy="5048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8218" name="Line 24"/>
          <p:cNvSpPr>
            <a:spLocks noChangeShapeType="1"/>
          </p:cNvSpPr>
          <p:nvPr/>
        </p:nvSpPr>
        <p:spPr bwMode="auto">
          <a:xfrm>
            <a:off x="2800350" y="2009775"/>
            <a:ext cx="2752725" cy="6191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8219" name="Line 25"/>
          <p:cNvSpPr>
            <a:spLocks noChangeShapeType="1"/>
          </p:cNvSpPr>
          <p:nvPr/>
        </p:nvSpPr>
        <p:spPr bwMode="auto">
          <a:xfrm>
            <a:off x="2781300" y="2295525"/>
            <a:ext cx="2686050" cy="15335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8220" name="Line 26"/>
          <p:cNvSpPr>
            <a:spLocks noChangeShapeType="1"/>
          </p:cNvSpPr>
          <p:nvPr/>
        </p:nvSpPr>
        <p:spPr bwMode="auto">
          <a:xfrm>
            <a:off x="2838450" y="3619500"/>
            <a:ext cx="2752725" cy="1876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8221" name="Text Box 27"/>
          <p:cNvSpPr txBox="1">
            <a:spLocks noChangeArrowheads="1"/>
          </p:cNvSpPr>
          <p:nvPr/>
        </p:nvSpPr>
        <p:spPr bwMode="auto">
          <a:xfrm>
            <a:off x="352425" y="2324100"/>
            <a:ext cx="19431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>
                <a:latin typeface="Calibri" pitchFamily="34" charset="0"/>
              </a:rPr>
              <a:t>Αρχείο Ευρετηρίου</a:t>
            </a:r>
          </a:p>
        </p:txBody>
      </p:sp>
      <p:sp>
        <p:nvSpPr>
          <p:cNvPr id="8222" name="Text Box 28"/>
          <p:cNvSpPr txBox="1">
            <a:spLocks noChangeArrowheads="1"/>
          </p:cNvSpPr>
          <p:nvPr/>
        </p:nvSpPr>
        <p:spPr bwMode="auto">
          <a:xfrm>
            <a:off x="7038975" y="2847975"/>
            <a:ext cx="149542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>
                <a:latin typeface="Calibri" pitchFamily="34" charset="0"/>
              </a:rPr>
              <a:t>Αρχείο Δεδομένων</a:t>
            </a:r>
          </a:p>
        </p:txBody>
      </p:sp>
      <p:sp>
        <p:nvSpPr>
          <p:cNvPr id="8223" name="Text Box 29"/>
          <p:cNvSpPr txBox="1">
            <a:spLocks noChangeArrowheads="1"/>
          </p:cNvSpPr>
          <p:nvPr/>
        </p:nvSpPr>
        <p:spPr bwMode="auto">
          <a:xfrm>
            <a:off x="876299" y="4674500"/>
            <a:ext cx="2562225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Ποιο είναι το μέγεθος του ευρετηρίου (πόσα 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blocks);</a:t>
            </a:r>
            <a:endParaRPr lang="el-GR" sz="2000" dirty="0">
              <a:solidFill>
                <a:schemeClr val="accent6">
                  <a:lumMod val="75000"/>
                </a:schemeClr>
              </a:solidFill>
              <a:latin typeface="Calibri" pitchFamily="34" charset="0"/>
            </a:endParaRPr>
          </a:p>
        </p:txBody>
      </p:sp>
      <p:sp>
        <p:nvSpPr>
          <p:cNvPr id="34" name="Title 1"/>
          <p:cNvSpPr>
            <a:spLocks noGrp="1"/>
          </p:cNvSpPr>
          <p:nvPr>
            <p:ph type="title"/>
          </p:nvPr>
        </p:nvSpPr>
        <p:spPr>
          <a:xfrm>
            <a:off x="457200" y="97217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Πρωτεύον Ευρετήριο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3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30554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36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16384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smtClean="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1929643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FA3C23B-7990-43B0-8212-10A7DCC007DA}" type="slidenum">
              <a:rPr lang="el-GR" altLang="en-US" smtClean="0"/>
              <a:pPr/>
              <a:t>9</a:t>
            </a:fld>
            <a:endParaRPr lang="el-GR" altLang="en-US" smtClean="0"/>
          </a:p>
        </p:txBody>
      </p:sp>
      <p:sp>
        <p:nvSpPr>
          <p:cNvPr id="9221" name="Text Box 3"/>
          <p:cNvSpPr txBox="1">
            <a:spLocks noChangeArrowheads="1"/>
          </p:cNvSpPr>
          <p:nvPr/>
        </p:nvSpPr>
        <p:spPr bwMode="auto">
          <a:xfrm>
            <a:off x="651610" y="1558688"/>
            <a:ext cx="7741764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Παράδειγμα (υπολογισμός μεγέθους αρχείου ευρετηρίου)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2400" dirty="0">
                <a:latin typeface="Calibri" pitchFamily="34" charset="0"/>
              </a:rPr>
              <a:t>Έστω διατεταγμένο αρχείο με </a:t>
            </a:r>
            <a:r>
              <a:rPr lang="en-US" sz="2400" dirty="0" err="1">
                <a:latin typeface="Calibri" pitchFamily="34" charset="0"/>
              </a:rPr>
              <a:t>r</a:t>
            </a:r>
            <a:r>
              <a:rPr lang="en-US" sz="2400" baseline="-25000" dirty="0" err="1">
                <a:latin typeface="Calibri" pitchFamily="34" charset="0"/>
              </a:rPr>
              <a:t>A</a:t>
            </a:r>
            <a:r>
              <a:rPr lang="en-US" sz="2400" b="1" dirty="0">
                <a:latin typeface="Calibri" pitchFamily="34" charset="0"/>
              </a:rPr>
              <a:t> </a:t>
            </a:r>
            <a:r>
              <a:rPr lang="en-US" sz="2400" dirty="0">
                <a:latin typeface="Calibri" pitchFamily="34" charset="0"/>
              </a:rPr>
              <a:t>= 30.000 </a:t>
            </a:r>
            <a:r>
              <a:rPr lang="el-GR" sz="2400" dirty="0">
                <a:latin typeface="Calibri" pitchFamily="34" charset="0"/>
              </a:rPr>
              <a:t>εγγραφές, μέγεθος </a:t>
            </a:r>
            <a:r>
              <a:rPr lang="en-US" sz="2400" dirty="0">
                <a:latin typeface="Calibri" pitchFamily="34" charset="0"/>
              </a:rPr>
              <a:t>block B = 1024 bytes, </a:t>
            </a:r>
            <a:r>
              <a:rPr lang="el-GR" sz="2400" dirty="0">
                <a:latin typeface="Calibri" pitchFamily="34" charset="0"/>
              </a:rPr>
              <a:t>σταθερού μεγέθους εγγραφές μεγέθους </a:t>
            </a:r>
            <a:r>
              <a:rPr lang="en-US" sz="2400" dirty="0">
                <a:latin typeface="Calibri" pitchFamily="34" charset="0"/>
              </a:rPr>
              <a:t>R</a:t>
            </a:r>
            <a:r>
              <a:rPr lang="en-US" sz="2400" baseline="-25000" dirty="0">
                <a:latin typeface="Calibri" pitchFamily="34" charset="0"/>
              </a:rPr>
              <a:t>A</a:t>
            </a:r>
            <a:r>
              <a:rPr lang="en-US" sz="2400" dirty="0">
                <a:latin typeface="Calibri" pitchFamily="34" charset="0"/>
              </a:rPr>
              <a:t> = 100 bytes, </a:t>
            </a:r>
            <a:r>
              <a:rPr lang="el-GR" sz="2400" dirty="0" smtClean="0">
                <a:latin typeface="Calibri" pitchFamily="34" charset="0"/>
              </a:rPr>
              <a:t>το κλειδί διάταξης </a:t>
            </a:r>
            <a:r>
              <a:rPr lang="el-GR" sz="2400" dirty="0">
                <a:latin typeface="Calibri" pitchFamily="34" charset="0"/>
              </a:rPr>
              <a:t>έχει μέγεθος </a:t>
            </a:r>
            <a:r>
              <a:rPr lang="en-US" sz="2400" dirty="0">
                <a:latin typeface="Calibri" pitchFamily="34" charset="0"/>
              </a:rPr>
              <a:t>V</a:t>
            </a:r>
            <a:r>
              <a:rPr lang="en-US" sz="2400" baseline="-25000" dirty="0">
                <a:latin typeface="Calibri" pitchFamily="34" charset="0"/>
              </a:rPr>
              <a:t>A</a:t>
            </a:r>
            <a:r>
              <a:rPr lang="en-US" sz="2400" dirty="0">
                <a:latin typeface="Calibri" pitchFamily="34" charset="0"/>
              </a:rPr>
              <a:t> = 9 bytes,  </a:t>
            </a:r>
            <a:r>
              <a:rPr lang="el-GR" sz="2400" dirty="0">
                <a:latin typeface="Calibri" pitchFamily="34" charset="0"/>
              </a:rPr>
              <a:t>μη εκτεινόμενη καταχώρηση. 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2400" dirty="0">
                <a:latin typeface="Calibri" pitchFamily="34" charset="0"/>
              </a:rPr>
              <a:t>Κατασκευάζουμε πρωτεύον ευρετήριο, μέγεθος δείκτη </a:t>
            </a:r>
            <a:r>
              <a:rPr lang="en-US" sz="2400" dirty="0">
                <a:latin typeface="Calibri" pitchFamily="34" charset="0"/>
              </a:rPr>
              <a:t>block P = 6 bytes</a:t>
            </a:r>
            <a:endParaRPr lang="el-GR" sz="2400" dirty="0">
              <a:latin typeface="Calibri" pitchFamily="34" charset="0"/>
            </a:endParaRPr>
          </a:p>
        </p:txBody>
      </p:sp>
      <p:sp>
        <p:nvSpPr>
          <p:cNvPr id="9222" name="Text Box 4"/>
          <p:cNvSpPr txBox="1">
            <a:spLocks noChangeArrowheads="1"/>
          </p:cNvSpPr>
          <p:nvPr/>
        </p:nvSpPr>
        <p:spPr bwMode="auto">
          <a:xfrm>
            <a:off x="990600" y="4804113"/>
            <a:ext cx="7848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</a:rPr>
              <a:t>Μέγεθος αρχείου δεδομένων: 3.000 </a:t>
            </a:r>
            <a:r>
              <a:rPr lang="en-US" sz="2000" dirty="0">
                <a:latin typeface="Calibri" pitchFamily="34" charset="0"/>
              </a:rPr>
              <a:t>blocks</a:t>
            </a:r>
            <a:endParaRPr lang="el-GR" sz="2000" dirty="0">
              <a:latin typeface="Calibri" pitchFamily="34" charset="0"/>
            </a:endParaRPr>
          </a:p>
        </p:txBody>
      </p:sp>
      <p:sp>
        <p:nvSpPr>
          <p:cNvPr id="9223" name="Text Box 5"/>
          <p:cNvSpPr txBox="1">
            <a:spLocks noChangeArrowheads="1"/>
          </p:cNvSpPr>
          <p:nvPr/>
        </p:nvSpPr>
        <p:spPr bwMode="auto">
          <a:xfrm>
            <a:off x="1042988" y="5229225"/>
            <a:ext cx="7848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</a:rPr>
              <a:t>Μέγεθος αρχείου ευρετηρίου: </a:t>
            </a:r>
            <a:r>
              <a:rPr lang="el-GR" sz="2000" dirty="0" smtClean="0">
                <a:latin typeface="Calibri" pitchFamily="34" charset="0"/>
              </a:rPr>
              <a:t>(68 εγγραφές/</a:t>
            </a:r>
            <a:r>
              <a:rPr lang="en-US" sz="2000" dirty="0" smtClean="0">
                <a:latin typeface="Calibri" pitchFamily="34" charset="0"/>
              </a:rPr>
              <a:t>block), </a:t>
            </a:r>
            <a:r>
              <a:rPr lang="el-GR" sz="2000" dirty="0" smtClean="0">
                <a:latin typeface="Calibri" pitchFamily="34" charset="0"/>
              </a:rPr>
              <a:t>45 </a:t>
            </a:r>
            <a:r>
              <a:rPr lang="en-US" sz="2000" dirty="0" smtClean="0">
                <a:latin typeface="Calibri" pitchFamily="34" charset="0"/>
              </a:rPr>
              <a:t>blocks</a:t>
            </a:r>
            <a:endParaRPr lang="el-GR" sz="2000" dirty="0">
              <a:latin typeface="Calibri" pitchFamily="34" charset="0"/>
            </a:endParaRP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457200" y="97217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Πρωτεύον Ευρετήριο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230554" y="6356364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2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16384" y="6356364"/>
            <a:ext cx="2895600" cy="365125"/>
          </a:xfrm>
          <a:noFill/>
        </p:spPr>
        <p:txBody>
          <a:bodyPr/>
          <a:lstStyle/>
          <a:p>
            <a:r>
              <a:rPr lang="el-GR" altLang="en-US" sz="1000" smtClean="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793091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3070</TotalTime>
  <Words>2732</Words>
  <Application>Microsoft Office PowerPoint</Application>
  <PresentationFormat>On-screen Show (4:3)</PresentationFormat>
  <Paragraphs>561</Paragraphs>
  <Slides>40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40</vt:i4>
      </vt:variant>
    </vt:vector>
  </HeadingPairs>
  <TitlesOfParts>
    <vt:vector size="48" baseType="lpstr">
      <vt:lpstr>Arial</vt:lpstr>
      <vt:lpstr>Calibri</vt:lpstr>
      <vt:lpstr>Comic Sans MS</vt:lpstr>
      <vt:lpstr>Menlo</vt:lpstr>
      <vt:lpstr>Monotype Sorts</vt:lpstr>
      <vt:lpstr>Symbol</vt:lpstr>
      <vt:lpstr>Wingdings</vt:lpstr>
      <vt:lpstr>Office Theme</vt:lpstr>
      <vt:lpstr>PowerPoint Presentation</vt:lpstr>
      <vt:lpstr>Ευρετήρια</vt:lpstr>
      <vt:lpstr>Παράδειγμα</vt:lpstr>
      <vt:lpstr>Παράδειγμα</vt:lpstr>
      <vt:lpstr>Ευρετήρια</vt:lpstr>
      <vt:lpstr>Ευρετήρια</vt:lpstr>
      <vt:lpstr>Πρωτεύον Ευρετήριο</vt:lpstr>
      <vt:lpstr>Πρωτεύον Ευρετήριο</vt:lpstr>
      <vt:lpstr>Πρωτεύον Ευρετήριο</vt:lpstr>
      <vt:lpstr>Πρωτεύον Ευρετήριο</vt:lpstr>
      <vt:lpstr>Πρωτεύον Ευρετήριο</vt:lpstr>
      <vt:lpstr>Πρωτεύον Ευρετήριο</vt:lpstr>
      <vt:lpstr>Ευρετήρια</vt:lpstr>
      <vt:lpstr>Ευρετήριο Συστάδων</vt:lpstr>
      <vt:lpstr>Ευρετήριο Συστάδων</vt:lpstr>
      <vt:lpstr>Ευρετήριο Συστάδων</vt:lpstr>
      <vt:lpstr>Ευρετήριο Συστάδων</vt:lpstr>
      <vt:lpstr>Ευρετήριο Συστάδων</vt:lpstr>
      <vt:lpstr>Δευτερεύον Ευρετήριο</vt:lpstr>
      <vt:lpstr>Δευτερεύον Ευρετήριο</vt:lpstr>
      <vt:lpstr>Δευτερεύον Ευρετήριο</vt:lpstr>
      <vt:lpstr>Δευτερεύον Ευρετήριο</vt:lpstr>
      <vt:lpstr>Δευτερεύον Ευρετήριο</vt:lpstr>
      <vt:lpstr>Δευτερεύον Ευρετήριο</vt:lpstr>
      <vt:lpstr>Δευτερεύον Ευρετήριο</vt:lpstr>
      <vt:lpstr>PowerPoint Presentation</vt:lpstr>
      <vt:lpstr>Ευρετήρια</vt:lpstr>
      <vt:lpstr>Ευρετήρια Πολλών Επιπέδων</vt:lpstr>
      <vt:lpstr>PowerPoint Presentation</vt:lpstr>
      <vt:lpstr>Ευρετήρια Πολλών Επιπέδων</vt:lpstr>
      <vt:lpstr>Ευρετήρια Πολλών Επιπέδων</vt:lpstr>
      <vt:lpstr>Ευρετήρια Πολλών Επιπέδων</vt:lpstr>
      <vt:lpstr>Ευρετήρια Πολλών Επιπέδων</vt:lpstr>
      <vt:lpstr>PowerPoint Presentation</vt:lpstr>
      <vt:lpstr>Ευρετήρια Πολλών Επιπέδων</vt:lpstr>
      <vt:lpstr>Ευρετήρια Πολλών Επιπέδων</vt:lpstr>
      <vt:lpstr>Πολυεπίπεδα Ευρετήρια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database slides</dc:title>
  <dc:creator>Evaggelia Pitoura</dc:creator>
  <cp:lastModifiedBy>pitoura</cp:lastModifiedBy>
  <cp:revision>387</cp:revision>
  <dcterms:created xsi:type="dcterms:W3CDTF">2013-06-13T09:19:30Z</dcterms:created>
  <dcterms:modified xsi:type="dcterms:W3CDTF">2017-12-06T15:44:06Z</dcterms:modified>
</cp:coreProperties>
</file>