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4"/>
  </p:notesMasterIdLst>
  <p:sldIdLst>
    <p:sldId id="654" r:id="rId2"/>
    <p:sldId id="667" r:id="rId3"/>
    <p:sldId id="622" r:id="rId4"/>
    <p:sldId id="623" r:id="rId5"/>
    <p:sldId id="624" r:id="rId6"/>
    <p:sldId id="625" r:id="rId7"/>
    <p:sldId id="627" r:id="rId8"/>
    <p:sldId id="628" r:id="rId9"/>
    <p:sldId id="629" r:id="rId10"/>
    <p:sldId id="630" r:id="rId11"/>
    <p:sldId id="631" r:id="rId12"/>
    <p:sldId id="632" r:id="rId13"/>
    <p:sldId id="633" r:id="rId14"/>
    <p:sldId id="634" r:id="rId15"/>
    <p:sldId id="665" r:id="rId16"/>
    <p:sldId id="560" r:id="rId17"/>
    <p:sldId id="635" r:id="rId18"/>
    <p:sldId id="658" r:id="rId19"/>
    <p:sldId id="662" r:id="rId20"/>
    <p:sldId id="583" r:id="rId21"/>
    <p:sldId id="663" r:id="rId22"/>
    <p:sldId id="636" r:id="rId23"/>
    <p:sldId id="659" r:id="rId24"/>
    <p:sldId id="664" r:id="rId25"/>
    <p:sldId id="674" r:id="rId26"/>
    <p:sldId id="660" r:id="rId27"/>
    <p:sldId id="639" r:id="rId28"/>
    <p:sldId id="671" r:id="rId29"/>
    <p:sldId id="641" r:id="rId30"/>
    <p:sldId id="642" r:id="rId31"/>
    <p:sldId id="643" r:id="rId32"/>
    <p:sldId id="644" r:id="rId33"/>
    <p:sldId id="672" r:id="rId34"/>
    <p:sldId id="661" r:id="rId35"/>
    <p:sldId id="673" r:id="rId36"/>
    <p:sldId id="668" r:id="rId37"/>
    <p:sldId id="649" r:id="rId38"/>
    <p:sldId id="645" r:id="rId39"/>
    <p:sldId id="646" r:id="rId40"/>
    <p:sldId id="647" r:id="rId41"/>
    <p:sldId id="563" r:id="rId42"/>
    <p:sldId id="65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0672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83815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68139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32389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0829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95440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16</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2678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60824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7615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9870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09215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21</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4999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886693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23</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0712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24</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22128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04659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26</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54977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483040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2444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09872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1482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3678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65057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131688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14135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35</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430681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67659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407404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005194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21695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526660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75624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41</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787056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42</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9249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6771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52784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962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5753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949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10/17/2017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10/17/2017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10/17/2017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10/17/2017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10/17/2017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10/17/2017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10/17/2017</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10/17/2017</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10/17/2017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10/17/2017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10/17/2017</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7-20</a:t>
            </a:r>
            <a:r>
              <a:rPr lang="en-US" altLang="en-US" dirty="0" smtClean="0"/>
              <a:t>1</a:t>
            </a:r>
            <a:r>
              <a:rPr lang="el-GR" altLang="en-US" dirty="0" smtClean="0"/>
              <a:t>8</a:t>
            </a:r>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10</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33043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11</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a:t>
            </a:r>
            <a:r>
              <a:rPr lang="el-GR" sz="1800" dirty="0" smtClean="0">
                <a:solidFill>
                  <a:schemeClr val="tx2">
                    <a:lumMod val="50000"/>
                  </a:schemeClr>
                </a:solidFill>
                <a:latin typeface="Calibri" pitchFamily="34" charset="0"/>
                <a:cs typeface="Calibri" pitchFamily="34" charset="0"/>
              </a:rPr>
              <a:t>διδασκαλία </a:t>
            </a:r>
            <a:r>
              <a:rPr lang="el-GR" sz="1800" dirty="0">
                <a:solidFill>
                  <a:schemeClr val="tx2">
                    <a:lumMod val="50000"/>
                  </a:schemeClr>
                </a:solidFill>
                <a:latin typeface="Calibri" pitchFamily="34" charset="0"/>
                <a:cs typeface="Calibri" pitchFamily="34" charset="0"/>
              </a:rPr>
              <a:t>(1-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241535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12</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56179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13</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46199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14</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667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15</a:t>
            </a:fld>
            <a:endParaRPr lang="el-GR" altLang="en-US" smtClean="0"/>
          </a:p>
        </p:txBody>
      </p:sp>
      <p:sp>
        <p:nvSpPr>
          <p:cNvPr id="40966" name="Text Box 3"/>
          <p:cNvSpPr txBox="1">
            <a:spLocks noChangeArrowheads="1"/>
          </p:cNvSpPr>
          <p:nvPr/>
        </p:nvSpPr>
        <p:spPr bwMode="auto">
          <a:xfrm>
            <a:off x="366711" y="1328738"/>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μια συνολική διάρκεια, έχει ένα σταθμό αφετηρία, ένα σταθμό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764367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16</a:t>
            </a:fld>
            <a:endParaRPr lang="el-GR" altLang="en-US" dirty="0" smtClean="0"/>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720406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18</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a:t>
            </a:r>
            <a:r>
              <a:rPr lang="el-GR" sz="2400" dirty="0" err="1">
                <a:solidFill>
                  <a:schemeClr val="tx2">
                    <a:lumMod val="50000"/>
                  </a:schemeClr>
                </a:solidFill>
                <a:latin typeface="Calibri" pitchFamily="34" charset="0"/>
                <a:cs typeface="Calibri" pitchFamily="34" charset="0"/>
              </a:rPr>
              <a:t>πλειότιμο</a:t>
            </a:r>
            <a:r>
              <a:rPr lang="el-GR" sz="2400" dirty="0">
                <a:solidFill>
                  <a:schemeClr val="tx2">
                    <a:lumMod val="50000"/>
                  </a:schemeClr>
                </a:solidFill>
                <a:latin typeface="Calibri" pitchFamily="34" charset="0"/>
                <a:cs typeface="Calibri" pitchFamily="34" charset="0"/>
              </a:rPr>
              <a:t> γνώρισμα Α, κατασκευάζουμε μια σχέση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 γνωρίσματα:</a:t>
            </a:r>
            <a:endParaRPr lang="en-US" sz="2400" dirty="0">
              <a:solidFill>
                <a:schemeClr val="tx2">
                  <a:lumMod val="50000"/>
                </a:schemeClr>
              </a:solidFill>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το Α (ή τα γνωρίσματα του </a:t>
            </a:r>
            <a:r>
              <a:rPr lang="el-GR" sz="2400" dirty="0" smtClean="0">
                <a:solidFill>
                  <a:schemeClr val="tx2">
                    <a:lumMod val="50000"/>
                  </a:schemeClr>
                </a:solidFill>
                <a:latin typeface="Calibri" pitchFamily="34" charset="0"/>
                <a:cs typeface="Calibri" pitchFamily="34" charset="0"/>
              </a:rPr>
              <a:t>Α</a:t>
            </a:r>
            <a:r>
              <a:rPr lang="en-US" sz="2400" dirty="0" smtClean="0">
                <a:solidFill>
                  <a:schemeClr val="tx2">
                    <a:lumMod val="50000"/>
                  </a:schemeClr>
                </a:solidFill>
                <a:latin typeface="Calibri" pitchFamily="34" charset="0"/>
                <a:cs typeface="Calibri" pitchFamily="34" charset="0"/>
              </a:rPr>
              <a:t>,</a:t>
            </a:r>
            <a:r>
              <a:rPr lang="el-GR" sz="2400" dirty="0" smtClean="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a:t>
            </a:r>
            <a:r>
              <a:rPr lang="el-GR" sz="2400" dirty="0" smtClean="0">
                <a:solidFill>
                  <a:schemeClr val="tx2">
                    <a:lumMod val="50000"/>
                  </a:schemeClr>
                </a:solidFill>
                <a:latin typeface="Calibri" pitchFamily="34" charset="0"/>
                <a:cs typeface="Calibri" pitchFamily="34" charset="0"/>
              </a:rPr>
              <a:t>του </a:t>
            </a:r>
            <a:r>
              <a:rPr lang="el-GR" sz="2400" dirty="0">
                <a:solidFill>
                  <a:schemeClr val="tx2">
                    <a:lumMod val="50000"/>
                  </a:schemeClr>
                </a:solidFill>
                <a:latin typeface="Calibri" pitchFamily="34" charset="0"/>
                <a:cs typeface="Calibri" pitchFamily="34" charset="0"/>
              </a:rPr>
              <a:t>πρωτεύοντος κλειδιού της σχέσης που </a:t>
            </a:r>
            <a:r>
              <a:rPr lang="el-GR" sz="2400" dirty="0" smtClean="0">
                <a:solidFill>
                  <a:schemeClr val="tx2">
                    <a:lumMod val="50000"/>
                  </a:schemeClr>
                </a:solidFill>
                <a:latin typeface="Calibri" pitchFamily="34" charset="0"/>
                <a:cs typeface="Calibri" pitchFamily="34" charset="0"/>
              </a:rPr>
              <a:t>αντιστοιχεί στον </a:t>
            </a:r>
            <a:r>
              <a:rPr lang="el-GR" sz="2400" dirty="0">
                <a:solidFill>
                  <a:schemeClr val="tx2">
                    <a:lumMod val="50000"/>
                  </a:schemeClr>
                </a:solidFill>
                <a:latin typeface="Calibri" pitchFamily="34" charset="0"/>
                <a:cs typeface="Calibri" pitchFamily="34" charset="0"/>
              </a:rPr>
              <a:t>τύπο οντοτήτων </a:t>
            </a:r>
            <a:r>
              <a:rPr lang="el-GR" sz="2400" dirty="0" smtClean="0">
                <a:solidFill>
                  <a:schemeClr val="tx2">
                    <a:lumMod val="50000"/>
                  </a:schemeClr>
                </a:solidFill>
                <a:latin typeface="Calibri" pitchFamily="34" charset="0"/>
                <a:cs typeface="Calibri" pitchFamily="34" charset="0"/>
              </a:rPr>
              <a:t>ή συσχετίσεων </a:t>
            </a:r>
            <a:r>
              <a:rPr lang="el-GR" sz="2400" dirty="0">
                <a:solidFill>
                  <a:schemeClr val="tx2">
                    <a:lumMod val="50000"/>
                  </a:schemeClr>
                </a:solidFill>
                <a:latin typeface="Calibri" pitchFamily="34" charset="0"/>
                <a:cs typeface="Calibri" pitchFamily="34" charset="0"/>
              </a:rPr>
              <a:t>του οποίου γνώρισμα είναι το </a:t>
            </a:r>
            <a:r>
              <a:rPr lang="el-GR" sz="2400" dirty="0" smtClean="0">
                <a:solidFill>
                  <a:schemeClr val="tx2">
                    <a:lumMod val="50000"/>
                  </a:schemeClr>
                </a:solidFill>
                <a:latin typeface="Calibri" pitchFamily="34" charset="0"/>
                <a:cs typeface="Calibri" pitchFamily="34" charset="0"/>
              </a:rPr>
              <a:t>Α (ως ξένο κλειδί)</a:t>
            </a:r>
            <a:endParaRPr lang="el-GR" sz="2400" dirty="0">
              <a:solidFill>
                <a:schemeClr val="tx2">
                  <a:lumMod val="50000"/>
                </a:schemeClr>
              </a:solidFill>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51449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2050" name="Object 2"/>
          <p:cNvGraphicFramePr>
            <a:graphicFrameLocks noChangeAspect="1"/>
          </p:cNvGraphicFramePr>
          <p:nvPr/>
        </p:nvGraphicFramePr>
        <p:xfrm>
          <a:off x="1109663" y="2438400"/>
          <a:ext cx="7543362" cy="2641600"/>
        </p:xfrm>
        <a:graphic>
          <a:graphicData uri="http://schemas.openxmlformats.org/presentationml/2006/ole">
            <mc:AlternateContent xmlns:mc="http://schemas.openxmlformats.org/markup-compatibility/2006">
              <mc:Choice xmlns:v="urn:schemas-microsoft-com:vml" Requires="v">
                <p:oleObj spid="_x0000_s2075" name="Visio" r:id="rId4" imgW="6402418" imgH="2239275" progId="Visio.Drawing.11">
                  <p:embed/>
                </p:oleObj>
              </mc:Choice>
              <mc:Fallback>
                <p:oleObj name="Visio" r:id="rId4" imgW="6402418" imgH="2239275"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243840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smtClean="0"/>
          </a:p>
        </p:txBody>
      </p:sp>
      <p:sp>
        <p:nvSpPr>
          <p:cNvPr id="2" name="TextBox 1"/>
          <p:cNvSpPr txBox="1"/>
          <p:nvPr/>
        </p:nvSpPr>
        <p:spPr>
          <a:xfrm>
            <a:off x="875323" y="1320799"/>
            <a:ext cx="7112000" cy="3170099"/>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smtClean="0"/>
              <a:t>Μετατροπή διαγράμματος Ο/Σ σε σχεσιακό μοντέλο</a:t>
            </a:r>
            <a:endParaRPr lang="el-GR" sz="3200" dirty="0"/>
          </a:p>
          <a:p>
            <a:pPr marL="800100" lvl="1" indent="-342900" eaLnBrk="0" hangingPunct="0">
              <a:spcBef>
                <a:spcPct val="50000"/>
              </a:spcBef>
              <a:buFont typeface="+mj-lt"/>
              <a:buAutoNum type="arabicPeriod"/>
            </a:pPr>
            <a:r>
              <a:rPr lang="el-GR" sz="3200" dirty="0"/>
              <a:t>Ορισμός </a:t>
            </a:r>
            <a:r>
              <a:rPr lang="el-GR" sz="3200" dirty="0" smtClean="0"/>
              <a:t>σχεσιακής βάσης σε </a:t>
            </a:r>
            <a:r>
              <a:rPr lang="en-US" sz="3200" dirty="0"/>
              <a:t>SQL</a:t>
            </a:r>
            <a:endParaRPr lang="el-GR" sz="3200" dirty="0"/>
          </a:p>
          <a:p>
            <a:endParaRPr lang="en-US" dirty="0" smtClean="0"/>
          </a:p>
          <a:p>
            <a:endParaRPr lang="el-GR" dirty="0" smtClean="0"/>
          </a:p>
        </p:txBody>
      </p:sp>
    </p:spTree>
    <p:extLst>
      <p:ext uri="{BB962C8B-B14F-4D97-AF65-F5344CB8AC3E}">
        <p14:creationId xmlns:p14="http://schemas.microsoft.com/office/powerpoint/2010/main" val="265579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21</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22</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solidFill>
                  <a:schemeClr val="tx2">
                    <a:lumMod val="50000"/>
                  </a:schemeClr>
                </a:solidFill>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solidFill>
                  <a:schemeClr val="tx2">
                    <a:lumMod val="50000"/>
                  </a:schemeClr>
                </a:solidFill>
                <a:latin typeface="Calibri" pitchFamily="34" charset="0"/>
                <a:cs typeface="Calibri" pitchFamily="34" charset="0"/>
              </a:rPr>
              <a:t>. τα γνωρίσματα του </a:t>
            </a:r>
            <a:r>
              <a:rPr lang="el-GR" sz="2400" i="1" dirty="0">
                <a:solidFill>
                  <a:schemeClr val="tx2">
                    <a:lumMod val="50000"/>
                  </a:schemeClr>
                </a:solidFill>
                <a:latin typeface="Calibri" pitchFamily="34" charset="0"/>
                <a:cs typeface="Calibri" pitchFamily="34" charset="0"/>
              </a:rPr>
              <a:t>πρωτεύοντος κλειδιού</a:t>
            </a:r>
            <a:r>
              <a:rPr lang="el-GR" sz="2400" dirty="0">
                <a:solidFill>
                  <a:schemeClr val="tx2">
                    <a:lumMod val="50000"/>
                  </a:schemeClr>
                </a:solidFill>
                <a:latin typeface="Calibri" pitchFamily="34" charset="0"/>
                <a:cs typeface="Calibri" pitchFamily="34" charset="0"/>
              </a:rPr>
              <a:t> του Β</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(τα οποία είναι και </a:t>
            </a:r>
            <a:r>
              <a:rPr lang="el-GR" sz="2400" u="sng" dirty="0">
                <a:solidFill>
                  <a:schemeClr val="tx2">
                    <a:lumMod val="50000"/>
                  </a:schemeClr>
                </a:solidFill>
                <a:latin typeface="Calibri" pitchFamily="34" charset="0"/>
                <a:cs typeface="Calibri" pitchFamily="34" charset="0"/>
              </a:rPr>
              <a:t>ξένο</a:t>
            </a:r>
            <a:r>
              <a:rPr lang="el-GR" sz="2400" dirty="0">
                <a:solidFill>
                  <a:schemeClr val="tx2">
                    <a:lumMod val="50000"/>
                  </a:schemeClr>
                </a:solidFill>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dirty="0" smtClean="0">
                <a:solidFill>
                  <a:schemeClr val="accent3">
                    <a:lumMod val="50000"/>
                  </a:schemeClr>
                </a:solidFill>
              </a:rPr>
              <a:t>Δε δημιουργούμε σχέση για την προσδιορίζουσα συσχέτιση (είναι περιττή)</a:t>
            </a:r>
            <a:endParaRPr lang="el-GR" sz="2400" dirty="0">
              <a:solidFill>
                <a:schemeClr val="accent3">
                  <a:lumMod val="50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16035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23</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579224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24</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extLst>
              <p:ext uri="{D42A27DB-BD31-4B8C-83A1-F6EECF244321}">
                <p14:modId xmlns:p14="http://schemas.microsoft.com/office/powerpoint/2010/main" val="3329135245"/>
              </p:ext>
            </p:extLst>
          </p:nvPr>
        </p:nvGraphicFramePr>
        <p:xfrm>
          <a:off x="294054" y="2087684"/>
          <a:ext cx="8329723" cy="2590800"/>
        </p:xfrm>
        <a:graphic>
          <a:graphicData uri="http://schemas.openxmlformats.org/presentationml/2006/ole">
            <mc:AlternateContent xmlns:mc="http://schemas.openxmlformats.org/markup-compatibility/2006">
              <mc:Choice xmlns:v="urn:schemas-microsoft-com:vml" Requires="v">
                <p:oleObj spid="_x0000_s4124" name="Visio" r:id="rId4" imgW="8854958" imgH="2752117" progId="Visio.Drawing.11">
                  <p:embed/>
                </p:oleObj>
              </mc:Choice>
              <mc:Fallback>
                <p:oleObj name="Visio" r:id="rId4" imgW="8854958" imgH="2752117" progId="Visio.Drawing.11">
                  <p:embed/>
                  <p:pic>
                    <p:nvPicPr>
                      <p:cNvPr id="0" name="Picture 3"/>
                      <p:cNvPicPr>
                        <a:picLocks noChangeAspect="1" noChangeArrowheads="1"/>
                      </p:cNvPicPr>
                      <p:nvPr/>
                    </p:nvPicPr>
                    <p:blipFill>
                      <a:blip r:embed="rId5"/>
                      <a:srcRect/>
                      <a:stretch>
                        <a:fillRect/>
                      </a:stretch>
                    </p:blipFill>
                    <p:spPr bwMode="auto">
                      <a:xfrm>
                        <a:off x="294054" y="2087684"/>
                        <a:ext cx="8329723"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25</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extLst>
              <p:ext uri="{D42A27DB-BD31-4B8C-83A1-F6EECF244321}">
                <p14:modId xmlns:p14="http://schemas.microsoft.com/office/powerpoint/2010/main" val="3329135245"/>
              </p:ext>
            </p:extLst>
          </p:nvPr>
        </p:nvGraphicFramePr>
        <p:xfrm>
          <a:off x="293688" y="2087563"/>
          <a:ext cx="8329612" cy="2590800"/>
        </p:xfrm>
        <a:graphic>
          <a:graphicData uri="http://schemas.openxmlformats.org/presentationml/2006/ole">
            <mc:AlternateContent xmlns:mc="http://schemas.openxmlformats.org/markup-compatibility/2006">
              <mc:Choice xmlns:v="urn:schemas-microsoft-com:vml" Requires="v">
                <p:oleObj spid="_x0000_s5122" name="Visio" r:id="rId4" imgW="8854958" imgH="2752117" progId="Visio.Drawing.11">
                  <p:embed/>
                </p:oleObj>
              </mc:Choice>
              <mc:Fallback>
                <p:oleObj name="Visio" r:id="rId4" imgW="8854958" imgH="2752117" progId="Visio.Drawing.11">
                  <p:embed/>
                  <p:pic>
                    <p:nvPicPr>
                      <p:cNvPr id="0" name=""/>
                      <p:cNvPicPr>
                        <a:picLocks noChangeAspect="1" noChangeArrowheads="1"/>
                      </p:cNvPicPr>
                      <p:nvPr/>
                    </p:nvPicPr>
                    <p:blipFill>
                      <a:blip r:embed="rId5"/>
                      <a:srcRect/>
                      <a:stretch>
                        <a:fillRect/>
                      </a:stretch>
                    </p:blipFill>
                    <p:spPr bwMode="auto">
                      <a:xfrm>
                        <a:off x="293688" y="2087563"/>
                        <a:ext cx="83296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70909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26</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801388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27</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sz="1600" dirty="0">
                <a:latin typeface="Times New Roman" pitchFamily="18" charset="0"/>
              </a:rPr>
              <a:t>ΕΞΑΡΤΗΜΑ</a:t>
            </a:r>
            <a:endParaRPr lang="el-GR" sz="16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Ποια είναι τα κλειδιά της </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Προμηθεύει</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 στο σχεσιακό </a:t>
            </a:r>
            <a:r>
              <a:rPr lang="el-GR" dirty="0" err="1" smtClean="0">
                <a:solidFill>
                  <a:schemeClr val="tx2">
                    <a:lumMod val="50000"/>
                  </a:schemeClr>
                </a:solidFill>
                <a:latin typeface="Calibri" pitchFamily="34" charset="0"/>
                <a:cs typeface="Calibri" pitchFamily="34" charset="0"/>
              </a:rPr>
              <a:t>μοντέλ</a:t>
            </a:r>
            <a:r>
              <a:rPr lang="en-US" dirty="0" smtClean="0">
                <a:solidFill>
                  <a:schemeClr val="tx2">
                    <a:lumMod val="50000"/>
                  </a:schemeClr>
                </a:solidFill>
                <a:latin typeface="Calibri" pitchFamily="34" charset="0"/>
                <a:cs typeface="Calibri" pitchFamily="34" charset="0"/>
              </a:rPr>
              <a:t>o;</a:t>
            </a:r>
            <a:endParaRPr lang="el-GR" dirty="0" smtClean="0">
              <a:solidFill>
                <a:schemeClr val="tx2">
                  <a:lumMod val="50000"/>
                </a:schemeClr>
              </a:solidFill>
              <a:latin typeface="Calibri" pitchFamily="34" charset="0"/>
              <a:cs typeface="Calibri" pitchFamily="34" charset="0"/>
            </a:endParaRPr>
          </a:p>
          <a:p>
            <a:pPr algn="just">
              <a:spcBef>
                <a:spcPct val="50000"/>
              </a:spcBef>
            </a:pPr>
            <a:r>
              <a:rPr lang="el-GR" dirty="0" smtClean="0">
                <a:solidFill>
                  <a:schemeClr val="tx2">
                    <a:lumMod val="50000"/>
                  </a:schemeClr>
                </a:solidFill>
                <a:latin typeface="Calibri" pitchFamily="34" charset="0"/>
                <a:cs typeface="Calibri" pitchFamily="34" charset="0"/>
              </a:rPr>
              <a:t>Γενικά</a:t>
            </a:r>
            <a:r>
              <a:rPr lang="el-GR" dirty="0">
                <a:solidFill>
                  <a:schemeClr val="tx2">
                    <a:lumMod val="50000"/>
                  </a:schemeClr>
                </a:solidFill>
                <a:latin typeface="Calibri" pitchFamily="34" charset="0"/>
                <a:cs typeface="Calibri" pitchFamily="34" charset="0"/>
              </a:rPr>
              <a:t>, </a:t>
            </a:r>
            <a:r>
              <a:rPr lang="en-US" dirty="0" smtClean="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διαφορετικές περιπτώσεις με βάση την </a:t>
            </a:r>
            <a:r>
              <a:rPr lang="el-GR" dirty="0" err="1" smtClean="0">
                <a:solidFill>
                  <a:schemeClr val="tx2">
                    <a:lumMod val="50000"/>
                  </a:schemeClr>
                </a:solidFill>
                <a:latin typeface="Calibri" pitchFamily="34" charset="0"/>
                <a:cs typeface="Calibri" pitchFamily="34" charset="0"/>
              </a:rPr>
              <a:t>πληθικότητα</a:t>
            </a:r>
            <a:endParaRPr lang="el-GR"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3867499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28</a:t>
            </a:fld>
            <a:endParaRPr lang="el-GR" altLang="en-US" smtClean="0"/>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smtClean="0"/>
              <a:t>Αμοιβή</a:t>
            </a:r>
            <a:endParaRPr lang="el-GR" sz="800" dirty="0"/>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σε δυαδικές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ΕΡΓΟ</a:t>
              </a:r>
              <a:endParaRPr lang="el-GR" sz="800" dirty="0"/>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ΠΡΟΜΗΘΕΥΤΗ</a:t>
                </a:r>
                <a:endParaRPr lang="el-GR" sz="800" dirty="0"/>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ΕΞΑΡΤΗΜΑ</a:t>
                </a:r>
                <a:endParaRPr lang="el-GR" sz="800" dirty="0"/>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smtClean="0"/>
                  <a:t>ΠΡΟΜΗΘΕΥΕΙ</a:t>
                </a:r>
                <a:endParaRPr lang="el-GR" sz="800" dirty="0"/>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smtClean="0"/>
                  <a:t>ΧΡΕΙΑΖΕΤΑΙ</a:t>
                </a:r>
                <a:endParaRPr lang="el-GR" sz="800" dirty="0"/>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smtClean="0"/>
                    <a:t>ID</a:t>
                  </a:r>
                  <a:r>
                    <a:rPr lang="el-GR" sz="800" u="sng" dirty="0" smtClean="0"/>
                    <a:t>-Εξαρτήματος</a:t>
                  </a:r>
                  <a:endParaRPr lang="el-GR" sz="800" u="sng" dirty="0"/>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29</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sz="1600" dirty="0">
                <a:latin typeface="Times New Roman" pitchFamily="18" charset="0"/>
              </a:rPr>
              <a:t>ΕΞΑΡΤΗΜΑ</a:t>
            </a:r>
            <a:endParaRPr lang="el-GR" sz="16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2">
                    <a:lumMod val="50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623893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tx2">
                    <a:lumMod val="60000"/>
                    <a:lumOff val="4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tx2">
                    <a:lumMod val="60000"/>
                    <a:lumOff val="40000"/>
                  </a:schemeClr>
                </a:solidFill>
                <a:latin typeface="Calibri" pitchFamily="34" charset="0"/>
                <a:cs typeface="Calibri" pitchFamily="34" charset="0"/>
              </a:rPr>
              <a:t>τύπο συσχετίσεων</a:t>
            </a:r>
            <a:r>
              <a:rPr lang="el-GR" sz="2800" i="1" dirty="0">
                <a:solidFill>
                  <a:schemeClr val="accent5">
                    <a:lumMod val="50000"/>
                  </a:schemeClr>
                </a:solidFill>
                <a:latin typeface="Calibri" pitchFamily="34" charset="0"/>
                <a:cs typeface="Calibri" pitchFamily="34" charset="0"/>
              </a:rPr>
              <a:t> </a:t>
            </a:r>
            <a:r>
              <a:rPr lang="el-GR" sz="2800" dirty="0">
                <a:latin typeface="Calibri" pitchFamily="34" charset="0"/>
                <a:cs typeface="Calibri" pitchFamily="34" charset="0"/>
              </a:rPr>
              <a:t>δημιουργούμε ένα </a:t>
            </a:r>
            <a:r>
              <a:rPr lang="el-GR" sz="2800" i="1" dirty="0">
                <a:solidFill>
                  <a:schemeClr val="tx2">
                    <a:lumMod val="60000"/>
                    <a:lumOff val="4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695604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30</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919157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31</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230832"/>
          </a:xfrm>
          <a:prstGeom prst="rect">
            <a:avLst/>
          </a:prstGeom>
          <a:noFill/>
          <a:ln w="9525">
            <a:noFill/>
            <a:miter lim="800000"/>
            <a:headEnd/>
            <a:tailEnd/>
          </a:ln>
        </p:spPr>
        <p:txBody>
          <a:bodyPr>
            <a:spAutoFit/>
          </a:bodyPr>
          <a:lstStyle/>
          <a:p>
            <a:pPr>
              <a:spcBef>
                <a:spcPct val="50000"/>
              </a:spcBef>
            </a:pPr>
            <a:r>
              <a:rPr lang="el-GR" sz="900" dirty="0" smtClean="0"/>
              <a:t>Αμοιβή</a:t>
            </a:r>
            <a:endParaRPr lang="el-GR" sz="900" dirty="0"/>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454205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32</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smtClean="0">
                <a:solidFill>
                  <a:srgbClr val="FF6600"/>
                </a:solidFill>
              </a:rPr>
              <a:t> ο </a:t>
            </a:r>
            <a:r>
              <a:rPr lang="el-GR" b="1" dirty="0">
                <a:solidFill>
                  <a:srgbClr val="FF6600"/>
                </a:solidFill>
              </a:rPr>
              <a:t>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300831" y="4885533"/>
            <a:ext cx="8539163" cy="1200329"/>
          </a:xfrm>
          <a:prstGeom prst="rect">
            <a:avLst/>
          </a:prstGeom>
          <a:noFill/>
          <a:ln w="9525">
            <a:noFill/>
            <a:miter lim="800000"/>
            <a:headEnd/>
            <a:tailEnd/>
          </a:ln>
        </p:spPr>
        <p:txBody>
          <a:bodyPr wrap="square">
            <a:spAutoFit/>
          </a:bodyPr>
          <a:lstStyle/>
          <a:p>
            <a:pPr algn="just">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Γενική λύση</a:t>
            </a:r>
            <a:endParaRPr lang="en-US"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την </a:t>
            </a:r>
            <a:r>
              <a:rPr lang="el-GR" sz="2400" dirty="0" err="1" smtClean="0">
                <a:solidFill>
                  <a:schemeClr val="tx2">
                    <a:lumMod val="50000"/>
                  </a:schemeClr>
                </a:solidFill>
                <a:latin typeface="Calibri" pitchFamily="34" charset="0"/>
                <a:cs typeface="Calibri" pitchFamily="34" charset="0"/>
              </a:rPr>
              <a:t>υπερκλάση</a:t>
            </a:r>
            <a:endParaRPr lang="el-GR"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κάθε υποκλάση</a:t>
            </a:r>
            <a:endParaRPr lang="el-GR" sz="2400" dirty="0">
              <a:solidFill>
                <a:schemeClr val="tx2">
                  <a:lumMod val="50000"/>
                </a:schemeClr>
              </a:solidFill>
              <a:latin typeface="Calibri" pitchFamily="34" charset="0"/>
              <a:cs typeface="Calibri" pitchFamily="34" charset="0"/>
            </a:endParaRP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0089214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33</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94337" y="2360246"/>
            <a:ext cx="5838093" cy="2711939"/>
          </a:xfrm>
          <a:prstGeom prst="rect">
            <a:avLst/>
          </a:prstGeom>
          <a:noFill/>
          <a:ln>
            <a:noFill/>
          </a:ln>
        </p:spPr>
      </p:pic>
    </p:spTree>
    <p:extLst>
      <p:ext uri="{BB962C8B-B14F-4D97-AF65-F5344CB8AC3E}">
        <p14:creationId xmlns:p14="http://schemas.microsoft.com/office/powerpoint/2010/main" val="24513210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34</a:t>
            </a:fld>
            <a:endParaRPr lang="el-GR" altLang="en-US" smtClean="0"/>
          </a:p>
        </p:txBody>
      </p:sp>
      <p:sp>
        <p:nvSpPr>
          <p:cNvPr id="54310" name="Text Box 43"/>
          <p:cNvSpPr txBox="1">
            <a:spLocks noChangeArrowheads="1"/>
          </p:cNvSpPr>
          <p:nvPr/>
        </p:nvSpPr>
        <p:spPr bwMode="auto">
          <a:xfrm>
            <a:off x="2103377" y="4429834"/>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l-GR"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752596" y="1643184"/>
            <a:ext cx="8586789" cy="2708434"/>
          </a:xfrm>
          <a:prstGeom prst="rect">
            <a:avLst/>
          </a:prstGeom>
          <a:noFill/>
          <a:ln w="9525">
            <a:noFill/>
            <a:miter lim="800000"/>
            <a:headEnd/>
            <a:tailEnd/>
          </a:ln>
        </p:spPr>
        <p:txBody>
          <a:bodyPr wrap="square">
            <a:spAutoFit/>
          </a:bodyPr>
          <a:lstStyle/>
          <a:p>
            <a:pPr algn="just">
              <a:spcBef>
                <a:spcPct val="50000"/>
              </a:spcBef>
            </a:pPr>
            <a:r>
              <a:rPr lang="el-GR" sz="2000" dirty="0" smtClean="0">
                <a:latin typeface="Calibri" pitchFamily="34" charset="0"/>
                <a:cs typeface="Calibri" pitchFamily="34" charset="0"/>
              </a:rPr>
              <a:t>Άλλες επιλογές</a:t>
            </a:r>
          </a:p>
          <a:p>
            <a:pPr marL="342900" indent="-342900" algn="just">
              <a:spcBef>
                <a:spcPct val="50000"/>
              </a:spcBef>
              <a:buFont typeface="Wingdings" pitchFamily="2" charset="2"/>
              <a:buChar char="§"/>
            </a:pPr>
            <a:r>
              <a:rPr lang="el-GR" sz="2000" dirty="0" smtClean="0">
                <a:latin typeface="Calibri" pitchFamily="34" charset="0"/>
                <a:cs typeface="Calibri" pitchFamily="34" charset="0"/>
              </a:rPr>
              <a:t>Μια μόνο σχέση (για την </a:t>
            </a:r>
            <a:r>
              <a:rPr lang="el-GR" sz="2000" dirty="0" err="1" smtClean="0">
                <a:latin typeface="Calibri" pitchFamily="34" charset="0"/>
                <a:cs typeface="Calibri" pitchFamily="34" charset="0"/>
              </a:rPr>
              <a:t>υπερκλάση</a:t>
            </a:r>
            <a:r>
              <a:rPr lang="el-GR" sz="2000" dirty="0" smtClean="0">
                <a:latin typeface="Calibri" pitchFamily="34" charset="0"/>
                <a:cs typeface="Calibri" pitchFamily="34" charset="0"/>
              </a:rPr>
              <a:t>) </a:t>
            </a:r>
          </a:p>
          <a:p>
            <a:pPr marL="800100" lvl="1" indent="-342900" algn="just">
              <a:spcBef>
                <a:spcPct val="50000"/>
              </a:spcBef>
              <a:buFont typeface="Wingdings" pitchFamily="2" charset="2"/>
              <a:buChar char="§"/>
            </a:pPr>
            <a:r>
              <a:rPr lang="en-US" sz="2000" dirty="0" smtClean="0">
                <a:latin typeface="Calibri" pitchFamily="34" charset="0"/>
                <a:cs typeface="Calibri" pitchFamily="34" charset="0"/>
              </a:rPr>
              <a:t>Null </a:t>
            </a:r>
            <a:r>
              <a:rPr lang="el-GR" sz="2000" dirty="0" smtClean="0">
                <a:latin typeface="Calibri" pitchFamily="34" charset="0"/>
                <a:cs typeface="Calibri" pitchFamily="34" charset="0"/>
              </a:rPr>
              <a:t>τιμές</a:t>
            </a:r>
          </a:p>
          <a:p>
            <a:pPr marL="800100" lvl="1" indent="-342900" algn="just">
              <a:spcBef>
                <a:spcPct val="50000"/>
              </a:spcBef>
              <a:buFont typeface="Wingdings" pitchFamily="2" charset="2"/>
              <a:buChar char="§"/>
            </a:pPr>
            <a:r>
              <a:rPr lang="el-GR" sz="2000" dirty="0" smtClean="0">
                <a:latin typeface="Calibri" pitchFamily="34" charset="0"/>
                <a:cs typeface="Calibri" pitchFamily="34" charset="0"/>
              </a:rPr>
              <a:t>Ξένα κλειδιά; </a:t>
            </a:r>
            <a:endParaRPr lang="el-GR" sz="2000" dirty="0">
              <a:latin typeface="Calibri" pitchFamily="34" charset="0"/>
              <a:cs typeface="Calibri" pitchFamily="34" charset="0"/>
            </a:endParaRPr>
          </a:p>
          <a:p>
            <a:pPr marL="342900" indent="-342900" algn="just">
              <a:spcBef>
                <a:spcPct val="50000"/>
              </a:spcBef>
              <a:buFont typeface="Wingdings" pitchFamily="2" charset="2"/>
              <a:buChar char="§"/>
            </a:pPr>
            <a:r>
              <a:rPr lang="el-GR" sz="2000" dirty="0" smtClean="0">
                <a:latin typeface="Calibri" pitchFamily="34" charset="0"/>
                <a:cs typeface="Calibri" pitchFamily="34" charset="0"/>
              </a:rPr>
              <a:t> Σχέσεις </a:t>
            </a:r>
            <a:r>
              <a:rPr lang="el-GR" sz="2000" u="sng" dirty="0" smtClean="0">
                <a:latin typeface="Calibri" pitchFamily="34" charset="0"/>
                <a:cs typeface="Calibri" pitchFamily="34" charset="0"/>
              </a:rPr>
              <a:t>μόνο</a:t>
            </a:r>
            <a:r>
              <a:rPr lang="el-GR" sz="2000" dirty="0" smtClean="0">
                <a:latin typeface="Calibri" pitchFamily="34" charset="0"/>
                <a:cs typeface="Calibri" pitchFamily="34" charset="0"/>
              </a:rPr>
              <a:t> για τις </a:t>
            </a:r>
            <a:r>
              <a:rPr lang="el-GR" sz="2000" dirty="0" err="1" smtClean="0">
                <a:latin typeface="Calibri" pitchFamily="34" charset="0"/>
                <a:cs typeface="Calibri" pitchFamily="34" charset="0"/>
              </a:rPr>
              <a:t>υποκλάσεις</a:t>
            </a:r>
            <a:r>
              <a:rPr lang="el-GR" sz="2000" dirty="0" smtClean="0">
                <a:latin typeface="Calibri" pitchFamily="34" charset="0"/>
                <a:cs typeface="Calibri" pitchFamily="34" charset="0"/>
              </a:rPr>
              <a:t> (πότε; Ολική συμμετοχή, μη επικάλυψη)</a:t>
            </a:r>
          </a:p>
          <a:p>
            <a:pPr marL="800100" lvl="1" indent="-342900" algn="just">
              <a:spcBef>
                <a:spcPct val="50000"/>
              </a:spcBef>
              <a:buFont typeface="Wingdings" pitchFamily="2" charset="2"/>
              <a:buChar char="§"/>
            </a:pPr>
            <a:r>
              <a:rPr lang="el-GR" sz="2000" dirty="0" smtClean="0">
                <a:latin typeface="Calibri" pitchFamily="34" charset="0"/>
                <a:cs typeface="Calibri" pitchFamily="34" charset="0"/>
              </a:rPr>
              <a:t>Πρέπει να επαναλάβουμε τα γνωρίσματα</a:t>
            </a:r>
            <a:endParaRPr lang="el-GR" sz="2000" dirty="0">
              <a:latin typeface="Calibri" pitchFamily="34" charset="0"/>
              <a:cs typeface="Calibri" pitchFamily="34" charset="0"/>
            </a:endParaRP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713379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35</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274515" y="1031260"/>
            <a:ext cx="8255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accent1">
                    <a:lumMod val="50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1">
                    <a:lumMod val="50000"/>
                  </a:schemeClr>
                </a:solidFill>
                <a:latin typeface="Calibri" pitchFamily="34" charset="0"/>
                <a:ea typeface="Calibri" pitchFamily="34" charset="0"/>
                <a:cs typeface="Calibri" pitchFamily="34" charset="0"/>
              </a:rPr>
              <a:t> 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Οι </a:t>
            </a:r>
            <a:r>
              <a:rPr lang="el-GR" sz="1600" dirty="0">
                <a:solidFill>
                  <a:schemeClr val="accent1">
                    <a:lumMod val="50000"/>
                  </a:schemeClr>
                </a:solidFill>
                <a:latin typeface="Calibri" pitchFamily="34" charset="0"/>
                <a:ea typeface="Calibri" pitchFamily="34" charset="0"/>
                <a:cs typeface="Calibri" pitchFamily="34" charset="0"/>
              </a:rPr>
              <a:t>φοιτητές </a:t>
            </a:r>
            <a:r>
              <a:rPr lang="el-GR" sz="1600" i="1" dirty="0">
                <a:solidFill>
                  <a:schemeClr val="accent6">
                    <a:lumMod val="75000"/>
                  </a:schemeClr>
                </a:solidFill>
                <a:latin typeface="Calibri" pitchFamily="34" charset="0"/>
                <a:ea typeface="Calibri" pitchFamily="34" charset="0"/>
                <a:cs typeface="Calibri" pitchFamily="34" charset="0"/>
              </a:rPr>
              <a:t>ανήκουν</a:t>
            </a:r>
            <a:r>
              <a:rPr lang="el-GR" sz="1600" dirty="0">
                <a:solidFill>
                  <a:schemeClr val="accent1">
                    <a:lumMod val="50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endParaRPr lang="el-GR" sz="16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accent6">
                    <a:lumMod val="75000"/>
                  </a:schemeClr>
                </a:solidFill>
                <a:latin typeface="Calibri" pitchFamily="34" charset="0"/>
                <a:ea typeface="Calibri" pitchFamily="34" charset="0"/>
                <a:cs typeface="Calibri" pitchFamily="34" charset="0"/>
              </a:rPr>
              <a:t>μερικής</a:t>
            </a:r>
            <a:r>
              <a:rPr lang="el-GR" sz="1600" dirty="0" smtClean="0">
                <a:solidFill>
                  <a:schemeClr val="accent1">
                    <a:lumMod val="50000"/>
                  </a:schemeClr>
                </a:solidFill>
                <a:latin typeface="Calibri" pitchFamily="34" charset="0"/>
                <a:ea typeface="Calibri" pitchFamily="34" charset="0"/>
                <a:cs typeface="Calibri" pitchFamily="34" charset="0"/>
              </a:rPr>
              <a:t> είτε </a:t>
            </a:r>
            <a:r>
              <a:rPr lang="el-GR" sz="1600" i="1" dirty="0" smtClean="0">
                <a:solidFill>
                  <a:schemeClr val="accent6">
                    <a:lumMod val="75000"/>
                  </a:schemeClr>
                </a:solidFill>
                <a:latin typeface="Calibri" pitchFamily="34" charset="0"/>
                <a:ea typeface="Calibri" pitchFamily="34" charset="0"/>
                <a:cs typeface="Calibri" pitchFamily="34" charset="0"/>
              </a:rPr>
              <a:t>πλήρους</a:t>
            </a:r>
            <a:r>
              <a:rPr lang="el-GR" sz="1600" dirty="0" smtClean="0">
                <a:solidFill>
                  <a:schemeClr val="accent1">
                    <a:lumMod val="50000"/>
                  </a:schemeClr>
                </a:solidFill>
                <a:latin typeface="Calibri" pitchFamily="34" charset="0"/>
                <a:ea typeface="Calibri" pitchFamily="34" charset="0"/>
                <a:cs typeface="Calibri" pitchFamily="34" charset="0"/>
              </a:rPr>
              <a:t> απασχόλησης</a:t>
            </a:r>
            <a:r>
              <a:rPr lang="en-US" sz="1600" dirty="0" smtClean="0">
                <a:solidFill>
                  <a:schemeClr val="accent1">
                    <a:lumMod val="50000"/>
                  </a:schemeClr>
                </a:solidFill>
                <a:latin typeface="Calibri" pitchFamily="34" charset="0"/>
                <a:ea typeface="Calibri" pitchFamily="34" charset="0"/>
                <a:cs typeface="Calibri" pitchFamily="34" charset="0"/>
              </a:rPr>
              <a:t>.</a:t>
            </a:r>
            <a:r>
              <a:rPr lang="el-GR" sz="1600" dirty="0" smtClean="0">
                <a:solidFill>
                  <a:schemeClr val="accent1">
                    <a:lumMod val="50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accent6">
                    <a:lumMod val="75000"/>
                  </a:schemeClr>
                </a:solidFill>
                <a:latin typeface="Calibri" pitchFamily="34" charset="0"/>
                <a:ea typeface="Calibri" pitchFamily="34" charset="0"/>
                <a:cs typeface="Calibri" pitchFamily="34" charset="0"/>
              </a:rPr>
              <a:t>σύμβουλο</a:t>
            </a:r>
            <a:r>
              <a:rPr lang="el-GR" sz="1600" dirty="0" smtClean="0">
                <a:solidFill>
                  <a:schemeClr val="accent1">
                    <a:lumMod val="50000"/>
                  </a:schemeClr>
                </a:solidFill>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a:solidFill>
                  <a:schemeClr val="accent1">
                    <a:lumMod val="50000"/>
                  </a:schemeClr>
                </a:solidFill>
                <a:latin typeface="Calibri" pitchFamily="34" charset="0"/>
                <a:ea typeface="Calibri" pitchFamily="34" charset="0"/>
                <a:cs typeface="Calibri" pitchFamily="34" charset="0"/>
              </a:rPr>
              <a:t>Δώστε ένα μοντέλο Οντοτήτων/Συσχετίσεων και ένα σχεσιακό μοντέλο.</a:t>
            </a:r>
          </a:p>
          <a:p>
            <a:pPr marR="0" lvl="0" indent="0" algn="just" eaLnBrk="0" fontAlgn="base" hangingPunct="0">
              <a:lnSpc>
                <a:spcPct val="100000"/>
              </a:lnSpc>
              <a:spcBef>
                <a:spcPct val="50000"/>
              </a:spcBef>
              <a:spcAft>
                <a:spcPct val="0"/>
              </a:spcAft>
              <a:buClrTx/>
              <a:buSzTx/>
              <a:tabLst/>
            </a:pPr>
            <a:r>
              <a:rPr lang="el-GR" sz="1600" dirty="0">
                <a:solidFill>
                  <a:schemeClr val="accent1">
                    <a:lumMod val="50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739129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957235"/>
            <a:ext cx="8636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γυμναστήριο</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εργαζόμενος</a:t>
            </a:r>
            <a:r>
              <a:rPr lang="el-GR" sz="1600" dirty="0" smtClean="0">
                <a:solidFill>
                  <a:schemeClr val="accent1">
                    <a:lumMod val="50000"/>
                  </a:schemeClr>
                </a:solidFill>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Ένας εργαζόμενος μπορεί να </a:t>
            </a:r>
            <a:r>
              <a:rPr lang="el-GR" sz="1600" i="1" dirty="0" smtClean="0">
                <a:solidFill>
                  <a:schemeClr val="accent6">
                    <a:lumMod val="75000"/>
                  </a:schemeClr>
                </a:solidFill>
                <a:latin typeface="Calibri" pitchFamily="34" charset="0"/>
                <a:ea typeface="Calibri" pitchFamily="34" charset="0"/>
                <a:cs typeface="Calibri" pitchFamily="34" charset="0"/>
              </a:rPr>
              <a:t>δουλεύει</a:t>
            </a:r>
            <a:r>
              <a:rPr lang="el-GR" sz="1600" dirty="0" smtClean="0">
                <a:solidFill>
                  <a:schemeClr val="accent1">
                    <a:lumMod val="50000"/>
                  </a:schemeClr>
                </a:solidFill>
                <a:latin typeface="Calibri" pitchFamily="34" charset="0"/>
                <a:ea typeface="Calibri" pitchFamily="34" charset="0"/>
                <a:cs typeface="Calibri" pitchFamily="34" charset="0"/>
              </a:rPr>
              <a:t> σε πολλά γυμναστήρια.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στο γυμναστήριο με όνομα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Για κάθε εργαζόμενο, καταγράφουμε και το ποσοστό του χρόνου  που δουλεύει σε ένα γυμναστήριο.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50% στο γυμναστήριο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smtClean="0">
                <a:solidFill>
                  <a:schemeClr val="accent6">
                    <a:lumMod val="75000"/>
                  </a:schemeClr>
                </a:solidFill>
                <a:latin typeface="Calibri" pitchFamily="34" charset="0"/>
                <a:ea typeface="Calibri" pitchFamily="34" charset="0"/>
                <a:cs typeface="Calibri" pitchFamily="34" charset="0"/>
              </a:rPr>
              <a:t>ειδικότητες</a:t>
            </a:r>
            <a:r>
              <a:rPr lang="el-GR" sz="1600" dirty="0" smtClean="0">
                <a:solidFill>
                  <a:schemeClr val="accent1">
                    <a:lumMod val="50000"/>
                  </a:schemeClr>
                </a:solidFill>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διευθυντής </a:t>
            </a:r>
            <a:r>
              <a:rPr lang="el-GR" sz="1600" i="1" dirty="0" smtClean="0">
                <a:solidFill>
                  <a:schemeClr val="accent6">
                    <a:lumMod val="75000"/>
                  </a:schemeClr>
                </a:solidFill>
                <a:latin typeface="Calibri" pitchFamily="34" charset="0"/>
                <a:ea typeface="Calibri" pitchFamily="34" charset="0"/>
                <a:cs typeface="Calibri" pitchFamily="34" charset="0"/>
              </a:rPr>
              <a:t>διευθύνει </a:t>
            </a:r>
            <a:r>
              <a:rPr lang="el-GR" sz="1600" dirty="0" smtClean="0">
                <a:solidFill>
                  <a:schemeClr val="accent1">
                    <a:lumMod val="50000"/>
                  </a:schemeClr>
                </a:solidFill>
                <a:latin typeface="Calibri" pitchFamily="34" charset="0"/>
                <a:ea typeface="Calibri" pitchFamily="34" charset="0"/>
                <a:cs typeface="Calibri" pitchFamily="34" charset="0"/>
              </a:rPr>
              <a:t>ένα ή περισσότερα γυμναστήρια. Κάθε γυμναστήριο έχει ακριβώς έναν διευθυντή.</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smtClean="0">
                <a:solidFill>
                  <a:schemeClr val="accent1">
                    <a:lumMod val="50000"/>
                  </a:schemeClr>
                </a:solidFill>
                <a:latin typeface="Calibri" pitchFamily="34" charset="0"/>
                <a:ea typeface="Calibri" pitchFamily="34" charset="0"/>
                <a:cs typeface="Calibri" pitchFamily="34" charset="0"/>
              </a:rPr>
              <a:t>yoga</a:t>
            </a:r>
            <a:r>
              <a:rPr lang="el-GR" sz="1600" dirty="0" smtClean="0">
                <a:solidFill>
                  <a:schemeClr val="accent1">
                    <a:lumMod val="50000"/>
                  </a:schemeClr>
                </a:solidFill>
                <a:latin typeface="Calibri" pitchFamily="34" charset="0"/>
                <a:ea typeface="Calibri" pitchFamily="34" charset="0"/>
                <a:cs typeface="Calibri" pitchFamily="34" charset="0"/>
              </a:rPr>
              <a:t>, αεροβική, κλπ).</a:t>
            </a:r>
          </a:p>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Σχεδιάστε ένα κατάλληλο μοντέλο Οντοτήτων/Συσχετίσεων και μετατρέψτε το σε σχεσιακό. </a:t>
            </a:r>
          </a:p>
        </p:txBody>
      </p:sp>
      <p:sp>
        <p:nvSpPr>
          <p:cNvPr id="10"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114331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37</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900113" y="1425330"/>
            <a:ext cx="7429500"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solidFill>
                  <a:schemeClr val="tx2">
                    <a:lumMod val="50000"/>
                  </a:schemeClr>
                </a:solidFill>
                <a:latin typeface="Calibri" pitchFamily="34" charset="0"/>
                <a:cs typeface="Calibri" pitchFamily="34" charset="0"/>
              </a:rPr>
              <a:t>Μετά </a:t>
            </a:r>
            <a:r>
              <a:rPr lang="el-GR" sz="2400" dirty="0">
                <a:solidFill>
                  <a:schemeClr val="tx2">
                    <a:lumMod val="50000"/>
                  </a:schemeClr>
                </a:solidFill>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Δυο </a:t>
            </a:r>
            <a:r>
              <a:rPr lang="el-GR" sz="2400" dirty="0" smtClean="0">
                <a:solidFill>
                  <a:schemeClr val="tx2">
                    <a:lumMod val="50000"/>
                  </a:schemeClr>
                </a:solidFill>
                <a:latin typeface="Calibri" pitchFamily="34" charset="0"/>
                <a:cs typeface="Calibri" pitchFamily="34" charset="0"/>
              </a:rPr>
              <a:t>ερωτήματα</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Είναι ο σχεδιασμός μας καλός;</a:t>
            </a:r>
          </a:p>
          <a:p>
            <a:pPr marL="1371600" lvl="2" indent="-457200" algn="just" eaLnBrk="0" hangingPunct="0"/>
            <a:r>
              <a:rPr lang="el-GR" sz="2400" i="1" dirty="0">
                <a:solidFill>
                  <a:schemeClr val="tx2">
                    <a:lumMod val="50000"/>
                  </a:schemeClr>
                </a:solidFill>
                <a:latin typeface="Calibri" pitchFamily="34" charset="0"/>
                <a:cs typeface="Calibri" pitchFamily="34" charset="0"/>
              </a:rPr>
              <a:t>Θεωρία Κανονικών </a:t>
            </a:r>
            <a:r>
              <a:rPr lang="el-GR" sz="2400" i="1" dirty="0" smtClean="0">
                <a:solidFill>
                  <a:schemeClr val="tx2">
                    <a:lumMod val="50000"/>
                  </a:schemeClr>
                </a:solidFill>
                <a:latin typeface="Calibri" pitchFamily="34" charset="0"/>
                <a:cs typeface="Calibri" pitchFamily="34" charset="0"/>
              </a:rPr>
              <a:t>Μορφών</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Σχεσιακή Άλγεβρα – </a:t>
            </a:r>
            <a:r>
              <a:rPr lang="en-US" sz="2400" i="1" dirty="0">
                <a:solidFill>
                  <a:schemeClr val="tx2">
                    <a:lumMod val="50000"/>
                  </a:schemeClr>
                </a:solidFill>
                <a:latin typeface="Calibri" pitchFamily="34" charset="0"/>
                <a:cs typeface="Calibri" pitchFamily="34" charset="0"/>
              </a:rPr>
              <a:t>SQL</a:t>
            </a:r>
          </a:p>
          <a:p>
            <a:pPr marL="457200" indent="-457200" algn="just" eaLnBrk="0" hangingPunct="0"/>
            <a:endParaRPr lang="en-US"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Θα αρχίσουμε από το ερώτημα </a:t>
            </a:r>
            <a:r>
              <a:rPr lang="el-GR" sz="2400" i="1" dirty="0" smtClean="0">
                <a:solidFill>
                  <a:schemeClr val="tx2">
                    <a:lumMod val="50000"/>
                  </a:schemeClr>
                </a:solidFill>
                <a:latin typeface="Calibri" pitchFamily="34" charset="0"/>
                <a:cs typeface="Calibri" pitchFamily="34" charset="0"/>
              </a:rPr>
              <a:t>2</a:t>
            </a:r>
            <a:endParaRPr lang="el-GR" sz="2400" i="1"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891553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38</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οντοτήτων		</a:t>
            </a:r>
            <a:endParaRPr lang="el-GR" sz="2000" b="1">
              <a:solidFill>
                <a:schemeClr val="accent3">
                  <a:lumMod val="75000"/>
                </a:schemeClr>
              </a:solidFill>
            </a:endParaRPr>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1:1 ή 1:Ν</a:t>
            </a:r>
            <a:endParaRPr lang="el-GR" sz="2000" b="1">
              <a:solidFill>
                <a:schemeClr val="accent3">
                  <a:lumMod val="75000"/>
                </a:schemeClr>
              </a:solidFill>
            </a:endParaRPr>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Μ:Ν</a:t>
            </a:r>
            <a:endParaRPr lang="el-GR" sz="2000" b="1">
              <a:solidFill>
                <a:schemeClr val="accent3">
                  <a:lumMod val="75000"/>
                </a:schemeClr>
              </a:solidFill>
            </a:endParaRPr>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2 ξένα κλειδιά</a:t>
            </a:r>
            <a:endParaRPr lang="el-GR" sz="2000" b="1">
              <a:solidFill>
                <a:schemeClr val="accent3">
                  <a:lumMod val="75000"/>
                </a:schemeClr>
              </a:solidFill>
            </a:endParaRPr>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    (και γενικά) </a:t>
            </a:r>
            <a:r>
              <a:rPr lang="en-US" sz="2000">
                <a:solidFill>
                  <a:schemeClr val="accent3">
                    <a:lumMod val="75000"/>
                  </a:schemeClr>
                </a:solidFill>
              </a:rPr>
              <a:t>n-</a:t>
            </a:r>
            <a:r>
              <a:rPr lang="el-GR" sz="2000">
                <a:solidFill>
                  <a:schemeClr val="accent3">
                    <a:lumMod val="75000"/>
                  </a:schemeClr>
                </a:solidFill>
              </a:rPr>
              <a:t>αδικός τύπος </a:t>
            </a:r>
          </a:p>
          <a:p>
            <a:pPr algn="just" eaLnBrk="0" hangingPunct="0">
              <a:spcBef>
                <a:spcPct val="50000"/>
              </a:spcBef>
            </a:pPr>
            <a:r>
              <a:rPr lang="el-GR" sz="2000">
                <a:solidFill>
                  <a:schemeClr val="accent3">
                    <a:lumMod val="75000"/>
                  </a:schemeClr>
                </a:solidFill>
              </a:rPr>
              <a:t>    συσχέτισης		</a:t>
            </a:r>
            <a:endParaRPr lang="el-GR" sz="2000" b="1">
              <a:solidFill>
                <a:schemeClr val="accent3">
                  <a:lumMod val="75000"/>
                </a:schemeClr>
              </a:solidFill>
            </a:endParaRPr>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a:t>
            </a:r>
            <a:r>
              <a:rPr lang="en-US" sz="2000">
                <a:solidFill>
                  <a:schemeClr val="accent3">
                    <a:lumMod val="75000"/>
                  </a:schemeClr>
                </a:solidFill>
              </a:rPr>
              <a:t>n</a:t>
            </a:r>
            <a:r>
              <a:rPr lang="el-GR" sz="2000">
                <a:solidFill>
                  <a:schemeClr val="accent3">
                    <a:lumMod val="75000"/>
                  </a:schemeClr>
                </a:solidFill>
              </a:rPr>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Απλό γνώρισμα</a:t>
            </a:r>
            <a:endParaRPr lang="el-GR" sz="2000" b="1">
              <a:solidFill>
                <a:schemeClr val="accent3">
                  <a:lumMod val="75000"/>
                </a:schemeClr>
              </a:solidFill>
            </a:endParaRPr>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Γνώρισμα</a:t>
            </a:r>
            <a:endParaRPr lang="el-GR" sz="2000" b="1">
              <a:solidFill>
                <a:schemeClr val="accent3">
                  <a:lumMod val="75000"/>
                </a:schemeClr>
              </a:solidFill>
            </a:endParaRPr>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Σύνθετο γνώρισμα</a:t>
            </a:r>
            <a:endParaRPr lang="el-GR" sz="2000" b="1">
              <a:solidFill>
                <a:schemeClr val="accent3">
                  <a:lumMod val="75000"/>
                </a:schemeClr>
              </a:solidFill>
            </a:endParaRPr>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Σύνολο από γνωρίσματα</a:t>
            </a:r>
            <a:endParaRPr lang="el-GR" sz="2000" b="1">
              <a:solidFill>
                <a:schemeClr val="accent3">
                  <a:lumMod val="75000"/>
                </a:schemeClr>
              </a:solidFill>
            </a:endParaRPr>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Πλειότιμο γνώρισμα</a:t>
            </a:r>
            <a:endParaRPr lang="el-GR" sz="2000" b="1">
              <a:solidFill>
                <a:schemeClr val="accent3">
                  <a:lumMod val="75000"/>
                </a:schemeClr>
              </a:solidFill>
            </a:endParaRPr>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και ξένο κλειδί</a:t>
            </a:r>
            <a:endParaRPr lang="el-GR" sz="2000" b="1">
              <a:solidFill>
                <a:schemeClr val="accent3">
                  <a:lumMod val="75000"/>
                </a:schemeClr>
              </a:solidFill>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Ανακεφαλαίωση</a:t>
            </a:r>
            <a:endParaRPr lang="en-US" dirty="0">
              <a:solidFill>
                <a:schemeClr val="accent6">
                  <a:lumMod val="75000"/>
                </a:schemeClr>
              </a:solidFill>
            </a:endParaRPr>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155776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39</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κάθε πείραμα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a:t>
            </a:r>
            <a:r>
              <a:rPr lang="el-GR" i="1" dirty="0" smtClean="0">
                <a:solidFill>
                  <a:schemeClr val="tx2">
                    <a:lumMod val="50000"/>
                  </a:schemeClr>
                </a:solidFill>
                <a:latin typeface="Calibri" pitchFamily="34" charset="0"/>
                <a:cs typeface="Calibri" pitchFamily="34" charset="0"/>
              </a:rPr>
              <a:t>) που να αναπαριστά </a:t>
            </a:r>
            <a:r>
              <a:rPr lang="el-GR" i="1" dirty="0">
                <a:solidFill>
                  <a:schemeClr val="tx2">
                    <a:lumMod val="50000"/>
                  </a:schemeClr>
                </a:solidFill>
                <a:latin typeface="Calibri" pitchFamily="34" charset="0"/>
                <a:cs typeface="Calibri" pitchFamily="34" charset="0"/>
              </a:rPr>
              <a:t>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5150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32607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40</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2">
                    <a:lumMod val="50000"/>
                  </a:schemeClr>
                </a:solidFill>
                <a:latin typeface="Calibri" pitchFamily="34" charset="0"/>
                <a:cs typeface="Calibri" pitchFamily="34" charset="0"/>
              </a:rPr>
              <a:t>Μετατρέψτε </a:t>
            </a:r>
            <a:r>
              <a:rPr lang="el-GR" sz="1800" dirty="0">
                <a:solidFill>
                  <a:schemeClr val="tx2">
                    <a:lumMod val="50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Εξηγείστε.</a:t>
            </a:r>
            <a:br>
              <a:rPr lang="el-GR" sz="1800" dirty="0">
                <a:solidFill>
                  <a:schemeClr val="tx2">
                    <a:lumMod val="50000"/>
                  </a:schemeClr>
                </a:solidFill>
                <a:latin typeface="Calibri" pitchFamily="34" charset="0"/>
                <a:cs typeface="Calibri" pitchFamily="34" charset="0"/>
              </a:rPr>
            </a:br>
            <a:r>
              <a:rPr lang="el-GR" sz="1800" dirty="0">
                <a:solidFill>
                  <a:schemeClr val="tx2">
                    <a:lumMod val="50000"/>
                  </a:schemeClr>
                </a:solidFill>
                <a:latin typeface="Calibri" pitchFamily="34" charset="0"/>
                <a:cs typeface="Calibri" pitchFamily="34" charset="0"/>
              </a:rPr>
              <a:t/>
            </a:r>
            <a:br>
              <a:rPr lang="el-GR" sz="1800" dirty="0">
                <a:solidFill>
                  <a:schemeClr val="tx2">
                    <a:lumMod val="50000"/>
                  </a:schemeClr>
                </a:solidFill>
                <a:latin typeface="Calibri" pitchFamily="34" charset="0"/>
                <a:cs typeface="Calibri" pitchFamily="34" charset="0"/>
              </a:rPr>
            </a:br>
            <a:endParaRPr lang="el-GR" sz="1800" dirty="0">
              <a:solidFill>
                <a:schemeClr val="tx2">
                  <a:lumMod val="50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6271380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41</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42</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347395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85984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smtClean="0"/>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smtClean="0">
                <a:solidFill>
                  <a:schemeClr val="tx2">
                    <a:lumMod val="50000"/>
                  </a:schemeClr>
                </a:solidFill>
                <a:latin typeface="Calibri" pitchFamily="34" charset="0"/>
                <a:cs typeface="Calibri" pitchFamily="34" charset="0"/>
              </a:rPr>
              <a:t>Τμήμα</a:t>
            </a:r>
            <a:r>
              <a:rPr lang="el-GR" sz="1800" dirty="0" smtClean="0">
                <a:solidFill>
                  <a:schemeClr val="tx2">
                    <a:lumMod val="50000"/>
                  </a:schemeClr>
                </a:solidFill>
                <a:latin typeface="Calibri" pitchFamily="34" charset="0"/>
                <a:cs typeface="Calibri" pitchFamily="34" charset="0"/>
              </a:rPr>
              <a:t> </a:t>
            </a:r>
            <a:r>
              <a:rPr lang="el-GR" sz="1800" dirty="0">
                <a:solidFill>
                  <a:schemeClr val="tx2">
                    <a:lumMod val="50000"/>
                  </a:schemeClr>
                </a:solidFill>
                <a:latin typeface="Calibri" pitchFamily="34" charset="0"/>
                <a:cs typeface="Calibri" pitchFamily="34" charset="0"/>
              </a:rPr>
              <a:t>– </a:t>
            </a:r>
            <a:r>
              <a:rPr lang="el-GR" sz="1800" dirty="0" smtClean="0">
                <a:solidFill>
                  <a:schemeClr val="tx2">
                    <a:lumMod val="50000"/>
                  </a:schemeClr>
                </a:solidFill>
                <a:latin typeface="Calibri" pitchFamily="34" charset="0"/>
                <a:cs typeface="Calibri" pitchFamily="34" charset="0"/>
              </a:rPr>
              <a:t>Εργαζόμενος </a:t>
            </a:r>
            <a:r>
              <a:rPr lang="el-GR" sz="1800" dirty="0">
                <a:solidFill>
                  <a:schemeClr val="tx2">
                    <a:lumMod val="50000"/>
                  </a:schemeClr>
                </a:solidFill>
                <a:latin typeface="Calibri" pitchFamily="34" charset="0"/>
                <a:cs typeface="Calibri" pitchFamily="34" charset="0"/>
              </a:rPr>
              <a:t>(1-Ν</a:t>
            </a:r>
            <a:r>
              <a:rPr lang="el-GR" sz="1800" dirty="0" smtClean="0">
                <a:solidFill>
                  <a:schemeClr val="tx2">
                    <a:lumMod val="50000"/>
                  </a:schemeClr>
                </a:solidFill>
                <a:latin typeface="Calibri" pitchFamily="34" charset="0"/>
                <a:cs typeface="Calibri" pitchFamily="34" charset="0"/>
              </a:rPr>
              <a:t>)</a:t>
            </a:r>
            <a:endParaRPr lang="el-GR" sz="1800" dirty="0">
              <a:solidFill>
                <a:schemeClr val="tx2">
                  <a:lumMod val="50000"/>
                </a:schemeClr>
              </a:solidFill>
              <a:latin typeface="Calibri" pitchFamily="34" charset="0"/>
              <a:cs typeface="Calibri" pitchFamily="34" charset="0"/>
            </a:endParaRP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smtClean="0">
                <a:latin typeface="Calibri" pitchFamily="34" charset="0"/>
                <a:cs typeface="Calibri" pitchFamily="34" charset="0"/>
              </a:rPr>
              <a:t>E1</a:t>
            </a:r>
            <a:r>
              <a:rPr lang="el-GR" sz="2800" dirty="0" smtClean="0">
                <a:latin typeface="Calibri" pitchFamily="34" charset="0"/>
                <a:cs typeface="Calibri" pitchFamily="34" charset="0"/>
              </a:rPr>
              <a:t>.</a:t>
            </a:r>
          </a:p>
          <a:p>
            <a:pPr algn="just" eaLnBrk="0" hangingPunct="0">
              <a:spcBef>
                <a:spcPct val="50000"/>
              </a:spcBef>
            </a:pPr>
            <a:r>
              <a:rPr lang="el-GR" sz="2800" i="1" dirty="0" smtClean="0">
                <a:solidFill>
                  <a:schemeClr val="tx2">
                    <a:lumMod val="60000"/>
                    <a:lumOff val="40000"/>
                  </a:schemeClr>
                </a:solidFill>
                <a:latin typeface="Calibri" pitchFamily="34" charset="0"/>
                <a:cs typeface="Calibri" pitchFamily="34" charset="0"/>
              </a:rPr>
              <a:t>Ποιο είναι το πρωτεύον κλειδί της σχέσης που προκύπτει για τη συσχέτιση;</a:t>
            </a:r>
            <a:endParaRPr lang="en-US" sz="2800" i="1" dirty="0">
              <a:solidFill>
                <a:schemeClr val="tx2">
                  <a:lumMod val="60000"/>
                  <a:lumOff val="4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50278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smtClean="0"/>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51" name="Rectangle 47"/>
          <p:cNvSpPr>
            <a:spLocks noChangeArrowheads="1"/>
          </p:cNvSpPr>
          <p:nvPr/>
        </p:nvSpPr>
        <p:spPr bwMode="auto">
          <a:xfrm>
            <a:off x="5467357" y="33826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39365" y="33826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31453" y="33826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43421" y="33826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611373" y="29505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55589" y="33106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99605" y="33106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203661" y="33106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727336" y="43907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98773" y="43907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46473" y="43907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75036" y="43907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51073" y="43192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70211" y="40303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55389" y="37426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806836" y="39589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806836" y="39589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310073" y="36715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51298" y="43907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8022736" y="43907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83581" y="28785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75669" y="33106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55389" y="40300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419442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60000"/>
                    <a:lumOff val="40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60000"/>
                    <a:lumOff val="40000"/>
                  </a:schemeClr>
                </a:solidFill>
                <a:latin typeface="Calibri" pitchFamily="34" charset="0"/>
                <a:cs typeface="Calibri" pitchFamily="34" charset="0"/>
              </a:rPr>
              <a:t>E1 </a:t>
            </a:r>
            <a:r>
              <a:rPr lang="el-GR" sz="2400" dirty="0" smtClean="0">
                <a:solidFill>
                  <a:schemeClr val="tx2">
                    <a:lumMod val="60000"/>
                    <a:lumOff val="40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60000"/>
                    <a:lumOff val="40000"/>
                  </a:schemeClr>
                </a:solidFill>
                <a:latin typeface="Calibri" pitchFamily="34" charset="0"/>
                <a:cs typeface="Calibri" pitchFamily="34" charset="0"/>
              </a:rPr>
              <a:t>E2</a:t>
            </a:r>
            <a:r>
              <a:rPr lang="el-GR" sz="2400" dirty="0" smtClean="0">
                <a:solidFill>
                  <a:schemeClr val="tx2">
                    <a:lumMod val="60000"/>
                    <a:lumOff val="4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04122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2256</TotalTime>
  <Words>2429</Words>
  <Application>Microsoft Office PowerPoint</Application>
  <PresentationFormat>On-screen Show (4:3)</PresentationFormat>
  <Paragraphs>560</Paragraphs>
  <Slides>42</Slides>
  <Notes>41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0" baseType="lpstr">
      <vt:lpstr>Arial</vt:lpstr>
      <vt:lpstr>Calibri</vt:lpstr>
      <vt:lpstr>Comic Sans MS</vt:lpstr>
      <vt:lpstr>Times New Roman</vt:lpstr>
      <vt:lpstr>Wingdings</vt:lpstr>
      <vt:lpstr>Office Theme</vt:lpstr>
      <vt:lpstr>Visio</vt:lpstr>
      <vt:lpstr>Microsoft Visio Drawing</vt:lpstr>
      <vt:lpstr>PowerPoint Presentation</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(Δυαδική) 1-Ν Συσχέτιση</vt:lpstr>
      <vt:lpstr>Παράδειγμα</vt:lpstr>
      <vt:lpstr>Παράδειγμα</vt:lpstr>
      <vt:lpstr>Σύνθετα Γνωρίσματα</vt:lpstr>
      <vt:lpstr>Πλειότιμα Γνωρίσματα</vt:lpstr>
      <vt:lpstr>Παράδειγμα</vt:lpstr>
      <vt:lpstr>Παράδειγμα</vt:lpstr>
      <vt:lpstr>Παράδειγμα</vt:lpstr>
      <vt:lpstr>Ασθενείς Τύποι Οντοτήτων</vt:lpstr>
      <vt:lpstr>Παράδειγμα</vt:lpstr>
      <vt:lpstr>Παράδειγμα</vt:lpstr>
      <vt:lpstr>Παράδειγμα</vt:lpstr>
      <vt:lpstr>Παράδειγμα</vt:lpstr>
      <vt:lpstr>Τριαδικές Συσχετίσεις</vt:lpstr>
      <vt:lpstr>Τριαδικές σε δυαδικές</vt:lpstr>
      <vt:lpstr>Τριαδικές Συσχετίσεις</vt:lpstr>
      <vt:lpstr>Τριαδικές Συσχετίσεις</vt:lpstr>
      <vt:lpstr>Τριαδικές Συσχετίσεις</vt:lpstr>
      <vt:lpstr>Κλάσεις</vt:lpstr>
      <vt:lpstr>Παράδειγμα</vt:lpstr>
      <vt:lpstr>Κλάσεις</vt:lpstr>
      <vt:lpstr>Παράδειγμα (ιεραρχίες)</vt:lpstr>
      <vt:lpstr>Παράδειγμα (ιεραρχίες)</vt:lpstr>
      <vt:lpstr>Σε επόμενα μαθήματα</vt:lpstr>
      <vt:lpstr>Ανακεφαλαίωση</vt:lpstr>
      <vt:lpstr>Παράδειγμα</vt:lpstr>
      <vt:lpstr>Παράδειγμα (συνέχεια)</vt:lpstr>
      <vt:lpstr>Παράδειγμα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312</cp:revision>
  <dcterms:created xsi:type="dcterms:W3CDTF">2013-06-13T09:19:30Z</dcterms:created>
  <dcterms:modified xsi:type="dcterms:W3CDTF">2017-10-17T10:27:35Z</dcterms:modified>
</cp:coreProperties>
</file>