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9" r:id="rId1"/>
  </p:sldMasterIdLst>
  <p:notesMasterIdLst>
    <p:notesMasterId r:id="rId102"/>
  </p:notesMasterIdLst>
  <p:sldIdLst>
    <p:sldId id="457" r:id="rId2"/>
    <p:sldId id="458" r:id="rId3"/>
    <p:sldId id="566" r:id="rId4"/>
    <p:sldId id="459" r:id="rId5"/>
    <p:sldId id="609" r:id="rId6"/>
    <p:sldId id="567" r:id="rId7"/>
    <p:sldId id="495" r:id="rId8"/>
    <p:sldId id="497" r:id="rId9"/>
    <p:sldId id="594" r:id="rId10"/>
    <p:sldId id="583" r:id="rId11"/>
    <p:sldId id="571" r:id="rId12"/>
    <p:sldId id="500" r:id="rId13"/>
    <p:sldId id="572" r:id="rId14"/>
    <p:sldId id="593" r:id="rId15"/>
    <p:sldId id="570" r:id="rId16"/>
    <p:sldId id="619" r:id="rId17"/>
    <p:sldId id="503" r:id="rId18"/>
    <p:sldId id="505" r:id="rId19"/>
    <p:sldId id="595" r:id="rId20"/>
    <p:sldId id="575" r:id="rId21"/>
    <p:sldId id="620" r:id="rId22"/>
    <p:sldId id="506" r:id="rId23"/>
    <p:sldId id="507" r:id="rId24"/>
    <p:sldId id="596" r:id="rId25"/>
    <p:sldId id="508" r:id="rId26"/>
    <p:sldId id="509" r:id="rId27"/>
    <p:sldId id="597" r:id="rId28"/>
    <p:sldId id="510" r:id="rId29"/>
    <p:sldId id="576" r:id="rId30"/>
    <p:sldId id="511" r:id="rId31"/>
    <p:sldId id="621" r:id="rId32"/>
    <p:sldId id="577" r:id="rId33"/>
    <p:sldId id="512" r:id="rId34"/>
    <p:sldId id="622" r:id="rId35"/>
    <p:sldId id="514" r:id="rId36"/>
    <p:sldId id="513" r:id="rId37"/>
    <p:sldId id="623" r:id="rId38"/>
    <p:sldId id="515" r:id="rId39"/>
    <p:sldId id="516" r:id="rId40"/>
    <p:sldId id="598" r:id="rId41"/>
    <p:sldId id="518" r:id="rId42"/>
    <p:sldId id="584" r:id="rId43"/>
    <p:sldId id="521" r:id="rId44"/>
    <p:sldId id="522" r:id="rId45"/>
    <p:sldId id="524" r:id="rId46"/>
    <p:sldId id="523" r:id="rId47"/>
    <p:sldId id="525" r:id="rId48"/>
    <p:sldId id="526" r:id="rId49"/>
    <p:sldId id="585" r:id="rId50"/>
    <p:sldId id="528" r:id="rId51"/>
    <p:sldId id="529" r:id="rId52"/>
    <p:sldId id="616" r:id="rId53"/>
    <p:sldId id="527" r:id="rId54"/>
    <p:sldId id="617" r:id="rId55"/>
    <p:sldId id="578" r:id="rId56"/>
    <p:sldId id="590" r:id="rId57"/>
    <p:sldId id="607" r:id="rId58"/>
    <p:sldId id="624" r:id="rId59"/>
    <p:sldId id="625" r:id="rId60"/>
    <p:sldId id="602" r:id="rId61"/>
    <p:sldId id="531" r:id="rId62"/>
    <p:sldId id="599" r:id="rId63"/>
    <p:sldId id="606" r:id="rId64"/>
    <p:sldId id="562" r:id="rId65"/>
    <p:sldId id="610" r:id="rId66"/>
    <p:sldId id="533" r:id="rId67"/>
    <p:sldId id="534" r:id="rId68"/>
    <p:sldId id="536" r:id="rId69"/>
    <p:sldId id="537" r:id="rId70"/>
    <p:sldId id="538" r:id="rId71"/>
    <p:sldId id="626" r:id="rId72"/>
    <p:sldId id="539" r:id="rId73"/>
    <p:sldId id="587" r:id="rId74"/>
    <p:sldId id="608" r:id="rId75"/>
    <p:sldId id="540" r:id="rId76"/>
    <p:sldId id="541" r:id="rId77"/>
    <p:sldId id="542" r:id="rId78"/>
    <p:sldId id="543" r:id="rId79"/>
    <p:sldId id="544" r:id="rId80"/>
    <p:sldId id="611" r:id="rId81"/>
    <p:sldId id="549" r:id="rId82"/>
    <p:sldId id="550" r:id="rId83"/>
    <p:sldId id="591" r:id="rId84"/>
    <p:sldId id="551" r:id="rId85"/>
    <p:sldId id="552" r:id="rId86"/>
    <p:sldId id="592" r:id="rId87"/>
    <p:sldId id="553" r:id="rId88"/>
    <p:sldId id="554" r:id="rId89"/>
    <p:sldId id="555" r:id="rId90"/>
    <p:sldId id="556" r:id="rId91"/>
    <p:sldId id="557" r:id="rId92"/>
    <p:sldId id="558" r:id="rId93"/>
    <p:sldId id="603" r:id="rId94"/>
    <p:sldId id="627" r:id="rId95"/>
    <p:sldId id="628" r:id="rId96"/>
    <p:sldId id="559" r:id="rId97"/>
    <p:sldId id="492" r:id="rId98"/>
    <p:sldId id="615" r:id="rId99"/>
    <p:sldId id="564" r:id="rId100"/>
    <p:sldId id="604" r:id="rId101"/>
  </p:sldIdLst>
  <p:sldSz cx="9144000" cy="6858000" type="screen4x3"/>
  <p:notesSz cx="7099300" cy="102235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0">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stantinos Semertzidis" initials="K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7" autoAdjust="0"/>
    <p:restoredTop sz="94671" autoAdjust="0"/>
  </p:normalViewPr>
  <p:slideViewPr>
    <p:cSldViewPr snapToGrid="0">
      <p:cViewPr varScale="1">
        <p:scale>
          <a:sx n="122" d="100"/>
          <a:sy n="122" d="100"/>
        </p:scale>
        <p:origin x="154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17922"/>
    </p:cViewPr>
  </p:sorterViewPr>
  <p:notesViewPr>
    <p:cSldViewPr snapToGrid="0">
      <p:cViewPr varScale="1">
        <p:scale>
          <a:sx n="73" d="100"/>
          <a:sy n="73" d="100"/>
        </p:scale>
        <p:origin x="-2166" y="-114"/>
      </p:cViewPr>
      <p:guideLst>
        <p:guide orient="horz" pos="3220"/>
        <p:guide pos="22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175"/>
          </a:xfrm>
          <a:prstGeom prst="rect">
            <a:avLst/>
          </a:prstGeom>
        </p:spPr>
        <p:txBody>
          <a:bodyPr vert="horz" lIns="98984" tIns="49492" rIns="98984" bIns="49492" rtlCol="0"/>
          <a:lstStyle>
            <a:lvl1pPr algn="l">
              <a:defRPr sz="1300"/>
            </a:lvl1pPr>
          </a:lstStyle>
          <a:p>
            <a:endParaRPr lang="en-US"/>
          </a:p>
        </p:txBody>
      </p:sp>
      <p:sp>
        <p:nvSpPr>
          <p:cNvPr id="3" name="Date Placeholder 2"/>
          <p:cNvSpPr>
            <a:spLocks noGrp="1"/>
          </p:cNvSpPr>
          <p:nvPr>
            <p:ph type="dt" idx="1"/>
          </p:nvPr>
        </p:nvSpPr>
        <p:spPr>
          <a:xfrm>
            <a:off x="4021294" y="0"/>
            <a:ext cx="3076363" cy="511175"/>
          </a:xfrm>
          <a:prstGeom prst="rect">
            <a:avLst/>
          </a:prstGeom>
        </p:spPr>
        <p:txBody>
          <a:bodyPr vert="horz" lIns="98984" tIns="49492" rIns="98984" bIns="49492" rtlCol="0"/>
          <a:lstStyle>
            <a:lvl1pPr algn="r">
              <a:defRPr sz="1300"/>
            </a:lvl1pPr>
          </a:lstStyle>
          <a:p>
            <a:fld id="{AB1D4467-F767-4192-8C2C-9C235F6643CF}" type="datetimeFigureOut">
              <a:rPr lang="en-US" smtClean="0"/>
              <a:pPr/>
              <a:t>10/12/2017</a:t>
            </a:fld>
            <a:endParaRPr lang="en-US"/>
          </a:p>
        </p:txBody>
      </p:sp>
      <p:sp>
        <p:nvSpPr>
          <p:cNvPr id="4" name="Slide Image Placeholder 3"/>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8984" tIns="49492" rIns="98984" bIns="49492" rtlCol="0" anchor="ctr"/>
          <a:lstStyle/>
          <a:p>
            <a:endParaRPr lang="en-US"/>
          </a:p>
        </p:txBody>
      </p:sp>
      <p:sp>
        <p:nvSpPr>
          <p:cNvPr id="5" name="Notes Placeholder 4"/>
          <p:cNvSpPr>
            <a:spLocks noGrp="1"/>
          </p:cNvSpPr>
          <p:nvPr>
            <p:ph type="body" sz="quarter" idx="3"/>
          </p:nvPr>
        </p:nvSpPr>
        <p:spPr>
          <a:xfrm>
            <a:off x="709930" y="4856163"/>
            <a:ext cx="5679440" cy="4600575"/>
          </a:xfrm>
          <a:prstGeom prst="rect">
            <a:avLst/>
          </a:prstGeom>
        </p:spPr>
        <p:txBody>
          <a:bodyPr vert="horz" lIns="98984" tIns="49492" rIns="98984" bIns="4949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10551"/>
            <a:ext cx="3076363" cy="511175"/>
          </a:xfrm>
          <a:prstGeom prst="rect">
            <a:avLst/>
          </a:prstGeom>
        </p:spPr>
        <p:txBody>
          <a:bodyPr vert="horz" lIns="98984" tIns="49492" rIns="98984" bIns="49492"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10551"/>
            <a:ext cx="3076363" cy="511175"/>
          </a:xfrm>
          <a:prstGeom prst="rect">
            <a:avLst/>
          </a:prstGeom>
        </p:spPr>
        <p:txBody>
          <a:bodyPr vert="horz" lIns="98984" tIns="49492" rIns="98984" bIns="49492" rtlCol="0" anchor="b"/>
          <a:lstStyle>
            <a:lvl1pPr algn="r">
              <a:defRPr sz="1300"/>
            </a:lvl1pPr>
          </a:lstStyle>
          <a:p>
            <a:fld id="{14C084C1-148C-4550-AE34-103EED253824}" type="slidenum">
              <a:rPr lang="en-US" smtClean="0"/>
              <a:pPr/>
              <a:t>‹#›</a:t>
            </a:fld>
            <a:endParaRPr lang="en-US"/>
          </a:p>
        </p:txBody>
      </p:sp>
    </p:spTree>
    <p:extLst>
      <p:ext uri="{BB962C8B-B14F-4D97-AF65-F5344CB8AC3E}">
        <p14:creationId xmlns:p14="http://schemas.microsoft.com/office/powerpoint/2010/main" val="157767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56FF92D-C5E1-4CF9-AB74-603E5CC547AD}" type="slidenum">
              <a:rPr lang="el-GR" smtClean="0"/>
              <a:pPr/>
              <a:t>1</a:t>
            </a:fld>
            <a:endParaRPr lang="el-GR"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02113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10</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1810982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100</a:t>
            </a:fld>
            <a:endParaRPr lang="el-GR"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5570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265EE4F-9C9C-4B6A-B364-5393415D8EE0}" type="slidenum">
              <a:rPr lang="el-GR" smtClean="0"/>
              <a:pPr/>
              <a:t>11</a:t>
            </a:fld>
            <a:endParaRPr lang="el-GR"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06010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985C5DB-7721-4A23-9977-8023102138F0}" type="slidenum">
              <a:rPr lang="el-GR" smtClean="0"/>
              <a:pPr/>
              <a:t>12</a:t>
            </a:fld>
            <a:endParaRPr lang="el-GR"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03615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985C5DB-7721-4A23-9977-8023102138F0}" type="slidenum">
              <a:rPr lang="el-GR" smtClean="0"/>
              <a:pPr/>
              <a:t>13</a:t>
            </a:fld>
            <a:endParaRPr lang="el-GR"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69556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985C5DB-7721-4A23-9977-8023102138F0}" type="slidenum">
              <a:rPr lang="el-GR" smtClean="0"/>
              <a:pPr/>
              <a:t>14</a:t>
            </a:fld>
            <a:endParaRPr lang="el-GR"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28615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506" eaLnBrk="0" hangingPunct="0">
              <a:defRPr sz="1600">
                <a:solidFill>
                  <a:schemeClr val="tx1"/>
                </a:solidFill>
                <a:latin typeface="Arial" pitchFamily="34" charset="0"/>
              </a:defRPr>
            </a:lvl1pPr>
            <a:lvl2pPr marL="742880" indent="-285723" defTabSz="990506" eaLnBrk="0" hangingPunct="0">
              <a:defRPr sz="1600">
                <a:solidFill>
                  <a:schemeClr val="tx1"/>
                </a:solidFill>
                <a:latin typeface="Arial" pitchFamily="34" charset="0"/>
              </a:defRPr>
            </a:lvl2pPr>
            <a:lvl3pPr marL="1142892" indent="-228579" defTabSz="990506" eaLnBrk="0" hangingPunct="0">
              <a:defRPr sz="1600">
                <a:solidFill>
                  <a:schemeClr val="tx1"/>
                </a:solidFill>
                <a:latin typeface="Arial" pitchFamily="34" charset="0"/>
              </a:defRPr>
            </a:lvl3pPr>
            <a:lvl4pPr marL="1600049" indent="-228579" defTabSz="990506" eaLnBrk="0" hangingPunct="0">
              <a:defRPr sz="1600">
                <a:solidFill>
                  <a:schemeClr val="tx1"/>
                </a:solidFill>
                <a:latin typeface="Arial" pitchFamily="34" charset="0"/>
              </a:defRPr>
            </a:lvl4pPr>
            <a:lvl5pPr marL="2057205" indent="-228579" defTabSz="990506" eaLnBrk="0" hangingPunct="0">
              <a:defRPr sz="1600">
                <a:solidFill>
                  <a:schemeClr val="tx1"/>
                </a:solidFill>
                <a:latin typeface="Arial" pitchFamily="34" charset="0"/>
              </a:defRPr>
            </a:lvl5pPr>
            <a:lvl6pPr marL="2514362" indent="-228579" defTabSz="990506" eaLnBrk="0" fontAlgn="base" hangingPunct="0">
              <a:spcBef>
                <a:spcPct val="0"/>
              </a:spcBef>
              <a:spcAft>
                <a:spcPct val="0"/>
              </a:spcAft>
              <a:defRPr sz="1600">
                <a:solidFill>
                  <a:schemeClr val="tx1"/>
                </a:solidFill>
                <a:latin typeface="Arial" pitchFamily="34" charset="0"/>
              </a:defRPr>
            </a:lvl6pPr>
            <a:lvl7pPr marL="2971519" indent="-228579" defTabSz="990506" eaLnBrk="0" fontAlgn="base" hangingPunct="0">
              <a:spcBef>
                <a:spcPct val="0"/>
              </a:spcBef>
              <a:spcAft>
                <a:spcPct val="0"/>
              </a:spcAft>
              <a:defRPr sz="1600">
                <a:solidFill>
                  <a:schemeClr val="tx1"/>
                </a:solidFill>
                <a:latin typeface="Arial" pitchFamily="34" charset="0"/>
              </a:defRPr>
            </a:lvl7pPr>
            <a:lvl8pPr marL="3428675" indent="-228579" defTabSz="990506" eaLnBrk="0" fontAlgn="base" hangingPunct="0">
              <a:spcBef>
                <a:spcPct val="0"/>
              </a:spcBef>
              <a:spcAft>
                <a:spcPct val="0"/>
              </a:spcAft>
              <a:defRPr sz="1600">
                <a:solidFill>
                  <a:schemeClr val="tx1"/>
                </a:solidFill>
                <a:latin typeface="Arial" pitchFamily="34" charset="0"/>
              </a:defRPr>
            </a:lvl8pPr>
            <a:lvl9pPr marL="3885832" indent="-228579" defTabSz="990506" eaLnBrk="0" fontAlgn="base" hangingPunct="0">
              <a:spcBef>
                <a:spcPct val="0"/>
              </a:spcBef>
              <a:spcAft>
                <a:spcPct val="0"/>
              </a:spcAft>
              <a:defRPr sz="1600">
                <a:solidFill>
                  <a:schemeClr val="tx1"/>
                </a:solidFill>
                <a:latin typeface="Arial" pitchFamily="34" charset="0"/>
              </a:defRPr>
            </a:lvl9pPr>
          </a:lstStyle>
          <a:p>
            <a:fld id="{08457A4D-0C1A-454C-A595-425E79A91FE6}" type="slidenum">
              <a:rPr lang="el-GR" altLang="en-US" sz="1300">
                <a:latin typeface="Times New Roman" pitchFamily="18" charset="0"/>
              </a:rPr>
              <a:pPr/>
              <a:t>15</a:t>
            </a:fld>
            <a:endParaRPr lang="el-GR" altLang="en-US" sz="1300" dirty="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32739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16</a:t>
            </a:fld>
            <a:endParaRPr lang="el-G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4053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6702FB3-FFC6-4CC5-A3DE-B9B6A7D25DC3}" type="slidenum">
              <a:rPr lang="el-GR" smtClean="0"/>
              <a:pPr/>
              <a:t>17</a:t>
            </a:fld>
            <a:endParaRPr lang="el-GR"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86776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DA158B1-0700-4C95-A986-4F98BD7091D3}" type="slidenum">
              <a:rPr lang="el-GR" smtClean="0"/>
              <a:pPr/>
              <a:t>18</a:t>
            </a:fld>
            <a:endParaRPr lang="el-GR"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11750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DA158B1-0700-4C95-A986-4F98BD7091D3}" type="slidenum">
              <a:rPr lang="el-GR" smtClean="0"/>
              <a:pPr/>
              <a:t>19</a:t>
            </a:fld>
            <a:endParaRPr lang="el-GR"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1437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723E0A7-4384-4915-B7F8-C143483F7510}" type="slidenum">
              <a:rPr lang="el-GR" smtClean="0"/>
              <a:pPr/>
              <a:t>2</a:t>
            </a:fld>
            <a:endParaRPr lang="el-GR"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32233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DA158B1-0700-4C95-A986-4F98BD7091D3}" type="slidenum">
              <a:rPr lang="el-GR" smtClean="0"/>
              <a:pPr/>
              <a:t>20</a:t>
            </a:fld>
            <a:endParaRPr lang="el-GR"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29924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21</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91063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FAFF47B-F18B-48F7-B9D7-E39217AB379F}" type="slidenum">
              <a:rPr lang="el-GR" smtClean="0"/>
              <a:pPr/>
              <a:t>22</a:t>
            </a:fld>
            <a:endParaRPr lang="el-GR"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22003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8EA17AF-B416-45D6-8B83-EE1C00ED81F0}" type="slidenum">
              <a:rPr lang="el-GR" smtClean="0"/>
              <a:pPr/>
              <a:t>23</a:t>
            </a:fld>
            <a:endParaRPr lang="el-GR"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50444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8EA17AF-B416-45D6-8B83-EE1C00ED81F0}" type="slidenum">
              <a:rPr lang="el-GR" smtClean="0"/>
              <a:pPr/>
              <a:t>24</a:t>
            </a:fld>
            <a:endParaRPr lang="el-GR"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63396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441D170-7655-43B7-A2C3-875CFEB793F9}" type="slidenum">
              <a:rPr lang="el-GR" smtClean="0"/>
              <a:pPr/>
              <a:t>25</a:t>
            </a:fld>
            <a:endParaRPr lang="el-GR"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72956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604E818E-B825-4F98-98EE-FCAD4318A62D}" type="slidenum">
              <a:rPr lang="el-GR" smtClean="0"/>
              <a:pPr/>
              <a:t>26</a:t>
            </a:fld>
            <a:endParaRPr lang="el-GR"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1044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27</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3124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D2BC366-7DF5-4210-B622-29BDD475740A}" type="slidenum">
              <a:rPr lang="el-GR" smtClean="0"/>
              <a:pPr/>
              <a:t>28</a:t>
            </a:fld>
            <a:endParaRPr lang="el-GR"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4625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D2BC366-7DF5-4210-B622-29BDD475740A}" type="slidenum">
              <a:rPr lang="el-GR" smtClean="0"/>
              <a:pPr/>
              <a:t>29</a:t>
            </a:fld>
            <a:endParaRPr lang="el-GR"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5539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602AEE0-9A41-4770-901B-9C8EA1E2DDFE}" type="slidenum">
              <a:rPr lang="el-GR" smtClean="0"/>
              <a:pPr/>
              <a:t>3</a:t>
            </a:fld>
            <a:endParaRPr lang="el-GR"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27552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28C39CD-7532-47AA-BB28-3E570E6137EC}" type="slidenum">
              <a:rPr lang="el-GR" smtClean="0"/>
              <a:pPr/>
              <a:t>30</a:t>
            </a:fld>
            <a:endParaRPr lang="el-GR"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04376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31</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88403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32</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00573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0303312-806A-461E-93E6-F3AFE26B2B2B}" type="slidenum">
              <a:rPr lang="el-GR" smtClean="0"/>
              <a:pPr/>
              <a:t>33</a:t>
            </a:fld>
            <a:endParaRPr lang="el-GR"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30484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34</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76071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D1CE49F-27C6-490B-BD72-A8F020D4A4B5}" type="slidenum">
              <a:rPr lang="el-GR" smtClean="0"/>
              <a:pPr/>
              <a:t>35</a:t>
            </a:fld>
            <a:endParaRPr lang="el-GR"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64388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0A47737-35E1-40A9-8AFA-CBEF4F41AEF1}" type="slidenum">
              <a:rPr lang="el-GR" smtClean="0"/>
              <a:pPr/>
              <a:t>36</a:t>
            </a:fld>
            <a:endParaRPr lang="el-GR"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02948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37</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93824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132666C-5A68-4119-8452-B90F3A51B7B1}" type="slidenum">
              <a:rPr lang="el-GR" smtClean="0"/>
              <a:pPr/>
              <a:t>38</a:t>
            </a:fld>
            <a:endParaRPr lang="el-GR"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845917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64A535E-D5B1-4381-BC9F-DB7FCB513427}" type="slidenum">
              <a:rPr lang="el-GR" smtClean="0"/>
              <a:pPr/>
              <a:t>39</a:t>
            </a:fld>
            <a:endParaRPr lang="el-GR"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37959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4</a:t>
            </a:fld>
            <a:endParaRPr lang="el-G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91319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C060810-5B3B-495C-A700-9629DF1712DE}" type="slidenum">
              <a:rPr lang="el-GR" smtClean="0"/>
              <a:pPr/>
              <a:t>40</a:t>
            </a:fld>
            <a:endParaRPr lang="el-GR"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00454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4131C4A8-863F-4D52-85FB-35F908A4F86F}" type="slidenum">
              <a:rPr lang="el-GR" smtClean="0"/>
              <a:pPr/>
              <a:t>41</a:t>
            </a:fld>
            <a:endParaRPr lang="el-GR"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644935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42</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206283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B29E326-ED65-4661-A053-1AD72C2F86FA}" type="slidenum">
              <a:rPr lang="el-GR" smtClean="0"/>
              <a:pPr/>
              <a:t>43</a:t>
            </a:fld>
            <a:endParaRPr lang="el-GR"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85541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668D49-0BF0-483E-9B01-0C1675C0B8B7}" type="slidenum">
              <a:rPr lang="el-GR" smtClean="0"/>
              <a:pPr/>
              <a:t>44</a:t>
            </a:fld>
            <a:endParaRPr lang="el-GR"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764789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29608057-4194-4DF7-B6C8-E9355F9A4E7E}" type="slidenum">
              <a:rPr lang="el-GR" smtClean="0"/>
              <a:pPr/>
              <a:t>45</a:t>
            </a:fld>
            <a:endParaRPr lang="el-GR"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265154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28B4F54-48A5-4080-9FB0-A0397DE3299C}" type="slidenum">
              <a:rPr lang="el-GR" smtClean="0"/>
              <a:pPr/>
              <a:t>46</a:t>
            </a:fld>
            <a:endParaRPr lang="el-GR"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610034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42CF3218-034E-409F-936D-F88A60B170D6}" type="slidenum">
              <a:rPr lang="el-GR" smtClean="0"/>
              <a:pPr/>
              <a:t>47</a:t>
            </a:fld>
            <a:endParaRPr lang="el-GR"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048526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2F9FA8A0-C4C5-4743-8C38-269F82701CFF}" type="slidenum">
              <a:rPr lang="el-GR" smtClean="0"/>
              <a:pPr/>
              <a:t>48</a:t>
            </a:fld>
            <a:endParaRPr lang="el-GR"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061573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49</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84061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602AEE0-9A41-4770-901B-9C8EA1E2DDFE}" type="slidenum">
              <a:rPr lang="el-GR" smtClean="0"/>
              <a:pPr/>
              <a:t>5</a:t>
            </a:fld>
            <a:endParaRPr lang="el-GR"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058418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23DC38B-FE1E-47E7-A01D-78EFF16A6984}" type="slidenum">
              <a:rPr lang="el-GR" smtClean="0"/>
              <a:pPr/>
              <a:t>50</a:t>
            </a:fld>
            <a:endParaRPr lang="el-GR"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810192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513F820-6A6A-4526-AE4C-FB303AF29D9E}" type="slidenum">
              <a:rPr lang="el-GR" smtClean="0"/>
              <a:pPr/>
              <a:t>51</a:t>
            </a:fld>
            <a:endParaRPr lang="el-GR"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373948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52</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677272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D63BB6F-2AAD-4D00-90AF-12DCE33BD057}" type="slidenum">
              <a:rPr lang="el-GR" smtClean="0"/>
              <a:pPr/>
              <a:t>53</a:t>
            </a:fld>
            <a:endParaRPr lang="el-GR"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45254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54</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82573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55</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807469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56</a:t>
            </a:fld>
            <a:endParaRPr lang="el-G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965561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57</a:t>
            </a:fld>
            <a:endParaRPr lang="el-G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474601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58</a:t>
            </a:fld>
            <a:endParaRPr lang="el-G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526180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59</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52140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602AEE0-9A41-4770-901B-9C8EA1E2DDFE}" type="slidenum">
              <a:rPr lang="el-GR" smtClean="0"/>
              <a:pPr/>
              <a:t>6</a:t>
            </a:fld>
            <a:endParaRPr lang="el-GR"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510049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083F8A2A-9370-403F-882C-D91A59BF1B34}" type="slidenum">
              <a:rPr lang="el-GR" smtClean="0"/>
              <a:pPr/>
              <a:t>60</a:t>
            </a:fld>
            <a:endParaRPr lang="el-GR"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668879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54FEC27-2F59-4456-B86B-EF29635AA861}" type="slidenum">
              <a:rPr lang="el-GR" smtClean="0"/>
              <a:pPr/>
              <a:t>61</a:t>
            </a:fld>
            <a:endParaRPr lang="el-GR"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907594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54FEC27-2F59-4456-B86B-EF29635AA861}" type="slidenum">
              <a:rPr lang="el-GR" smtClean="0"/>
              <a:pPr/>
              <a:t>62</a:t>
            </a:fld>
            <a:endParaRPr lang="el-GR"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517769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4B59BB6-9049-44EA-85AE-670D6080777D}" type="slidenum">
              <a:rPr lang="el-GR" smtClean="0"/>
              <a:pPr/>
              <a:t>63</a:t>
            </a:fld>
            <a:endParaRPr lang="el-GR"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299456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06DC8C73-FBF3-45A1-990F-215AEEC8C799}" type="slidenum">
              <a:rPr lang="el-GR" smtClean="0"/>
              <a:pPr/>
              <a:t>64</a:t>
            </a:fld>
            <a:endParaRPr lang="el-GR"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541651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65</a:t>
            </a:fld>
            <a:endParaRPr lang="el-G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835638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24A83A2-E6E8-4540-A0F3-DC6C9B38110F}" type="slidenum">
              <a:rPr lang="el-GR" smtClean="0"/>
              <a:pPr/>
              <a:t>66</a:t>
            </a:fld>
            <a:endParaRPr lang="el-GR"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566539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7F8C030F-541D-490A-8AD7-8CE386E72632}" type="slidenum">
              <a:rPr lang="el-GR" smtClean="0"/>
              <a:pPr/>
              <a:t>67</a:t>
            </a:fld>
            <a:endParaRPr lang="el-GR"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939436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7BBAAC89-AD23-4843-A315-9C521146BB17}" type="slidenum">
              <a:rPr lang="el-GR" smtClean="0"/>
              <a:pPr/>
              <a:t>68</a:t>
            </a:fld>
            <a:endParaRPr lang="el-GR"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312663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37EDAB6A-7A45-4426-9615-53F677DA94C3}" type="slidenum">
              <a:rPr lang="el-GR" smtClean="0"/>
              <a:pPr/>
              <a:t>69</a:t>
            </a:fld>
            <a:endParaRPr lang="el-GR"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75032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EB8A574-6053-44D8-972B-E6E01C5E72D8}" type="slidenum">
              <a:rPr lang="el-GR" smtClean="0"/>
              <a:pPr/>
              <a:t>7</a:t>
            </a:fld>
            <a:endParaRPr lang="el-GR"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564659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4B59BB6-9049-44EA-85AE-670D6080777D}" type="slidenum">
              <a:rPr lang="el-GR" smtClean="0"/>
              <a:pPr/>
              <a:t>70</a:t>
            </a:fld>
            <a:endParaRPr lang="el-GR"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625198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71</a:t>
            </a:fld>
            <a:endParaRPr lang="el-G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819030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49DB30B-87FB-4F04-BF85-3D71B903F569}" type="slidenum">
              <a:rPr lang="el-GR" smtClean="0"/>
              <a:pPr/>
              <a:t>72</a:t>
            </a:fld>
            <a:endParaRPr lang="el-GR"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315988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49DB30B-87FB-4F04-BF85-3D71B903F569}" type="slidenum">
              <a:rPr lang="el-GR" smtClean="0"/>
              <a:pPr/>
              <a:t>73</a:t>
            </a:fld>
            <a:endParaRPr lang="el-GR"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698041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71719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3EC77EC-FB7D-41B3-912B-9A849286FAD1}" type="slidenum">
              <a:rPr lang="el-GR" smtClean="0"/>
              <a:pPr/>
              <a:t>75</a:t>
            </a:fld>
            <a:endParaRPr lang="el-GR"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917212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77297565-C967-4979-8361-5621A87AC7FA}" type="slidenum">
              <a:rPr lang="el-GR" smtClean="0"/>
              <a:pPr/>
              <a:t>76</a:t>
            </a:fld>
            <a:endParaRPr lang="el-GR"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959741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B28A5776-4C19-4FB0-92A7-6E6C078F398A}" type="slidenum">
              <a:rPr lang="el-GR" smtClean="0"/>
              <a:pPr/>
              <a:t>77</a:t>
            </a:fld>
            <a:endParaRPr lang="el-GR"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405892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0DF4AA42-91F9-4C3D-B529-1241F050310C}" type="slidenum">
              <a:rPr lang="el-GR" smtClean="0"/>
              <a:pPr/>
              <a:t>78</a:t>
            </a:fld>
            <a:endParaRPr lang="el-GR"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730272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515A008E-2799-4CF9-AE15-B369B67539E3}" type="slidenum">
              <a:rPr lang="el-GR" smtClean="0"/>
              <a:pPr/>
              <a:t>79</a:t>
            </a:fld>
            <a:endParaRPr lang="el-GR"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59723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B6303DD-4DE0-4D46-A9BE-518FB5A67889}" type="slidenum">
              <a:rPr lang="el-GR" smtClean="0"/>
              <a:pPr/>
              <a:t>8</a:t>
            </a:fld>
            <a:endParaRPr lang="el-GR"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997122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49DB30B-87FB-4F04-BF85-3D71B903F569}" type="slidenum">
              <a:rPr lang="el-GR" smtClean="0"/>
              <a:pPr/>
              <a:t>80</a:t>
            </a:fld>
            <a:endParaRPr lang="el-GR"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816348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B9A5F8AE-4B9B-4F0D-8136-8FAEB53C8628}" type="slidenum">
              <a:rPr lang="el-GR" smtClean="0"/>
              <a:pPr/>
              <a:t>81</a:t>
            </a:fld>
            <a:endParaRPr lang="el-GR"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710285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67A67416-455B-45F1-BCFE-8DD170450086}" type="slidenum">
              <a:rPr lang="el-GR" smtClean="0"/>
              <a:pPr/>
              <a:t>82</a:t>
            </a:fld>
            <a:endParaRPr lang="el-GR"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028674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EC8A5DAE-B49C-4411-AEF2-374AE7ABED3E}" type="slidenum">
              <a:rPr lang="el-GR" smtClean="0"/>
              <a:pPr/>
              <a:t>83</a:t>
            </a:fld>
            <a:endParaRPr lang="el-GR"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552939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EC8A5DAE-B49C-4411-AEF2-374AE7ABED3E}" type="slidenum">
              <a:rPr lang="el-GR" smtClean="0"/>
              <a:pPr/>
              <a:t>84</a:t>
            </a:fld>
            <a:endParaRPr lang="el-GR"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005134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AB25DE0F-0E16-47CC-97D4-023D6C374524}" type="slidenum">
              <a:rPr lang="el-GR" smtClean="0"/>
              <a:pPr/>
              <a:t>85</a:t>
            </a:fld>
            <a:endParaRPr lang="el-GR"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664557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AB25DE0F-0E16-47CC-97D4-023D6C374524}" type="slidenum">
              <a:rPr lang="el-GR" smtClean="0"/>
              <a:pPr/>
              <a:t>86</a:t>
            </a:fld>
            <a:endParaRPr lang="el-GR"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527066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B1399557-367C-4055-A4EF-77734A51EA79}" type="slidenum">
              <a:rPr lang="el-GR" smtClean="0"/>
              <a:pPr/>
              <a:t>87</a:t>
            </a:fld>
            <a:endParaRPr lang="el-GR"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364802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8ABEC7C3-3A4D-407E-8E84-813BF7BB35BD}" type="slidenum">
              <a:rPr lang="el-GR" smtClean="0"/>
              <a:pPr/>
              <a:t>88</a:t>
            </a:fld>
            <a:endParaRPr lang="el-GR"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057827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A5C25092-E63B-4B16-9E50-D11C57576358}" type="slidenum">
              <a:rPr lang="el-GR" smtClean="0"/>
              <a:pPr/>
              <a:t>89</a:t>
            </a:fld>
            <a:endParaRPr lang="el-GR"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59451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265EE4F-9C9C-4B6A-B364-5393415D8EE0}" type="slidenum">
              <a:rPr lang="el-GR" smtClean="0"/>
              <a:pPr/>
              <a:t>9</a:t>
            </a:fld>
            <a:endParaRPr lang="el-GR"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919473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E468D5F2-3B20-4157-8838-17BA7DB2F971}" type="slidenum">
              <a:rPr lang="el-GR" smtClean="0"/>
              <a:pPr/>
              <a:t>90</a:t>
            </a:fld>
            <a:endParaRPr lang="el-GR"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4823840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7DEFDEC9-6FE8-4ACC-A946-BDDB5E653ED9}" type="slidenum">
              <a:rPr lang="el-GR" smtClean="0"/>
              <a:pPr/>
              <a:t>91</a:t>
            </a:fld>
            <a:endParaRPr lang="el-GR"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848528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2CE9FDE8-7B29-4050-A152-D074BE076CE2}" type="slidenum">
              <a:rPr lang="el-GR" smtClean="0"/>
              <a:pPr/>
              <a:t>92</a:t>
            </a:fld>
            <a:endParaRPr lang="el-GR"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215459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93</a:t>
            </a:fld>
            <a:endParaRPr lang="el-GR"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0497468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A30AAF81-F3D8-4948-8B33-9439C1D28FEA}" type="slidenum">
              <a:rPr lang="el-GR" smtClean="0"/>
              <a:pPr/>
              <a:t>94</a:t>
            </a:fld>
            <a:endParaRPr lang="el-GR"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4630520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54A8764-61DD-4FEE-B1F8-8AEFA31BA911}" type="slidenum">
              <a:rPr lang="el-GR" smtClean="0"/>
              <a:pPr/>
              <a:t>95</a:t>
            </a:fld>
            <a:endParaRPr lang="el-GR"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0295933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65977483-1DDF-4FB0-BECA-7BA8A31E2992}" type="slidenum">
              <a:rPr lang="el-GR" smtClean="0"/>
              <a:pPr/>
              <a:t>96</a:t>
            </a:fld>
            <a:endParaRPr lang="el-GR"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3353152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12FF545-9252-4F1A-9327-CE4428D9337C}" type="slidenum">
              <a:rPr lang="el-GR" smtClean="0"/>
              <a:pPr/>
              <a:t>97</a:t>
            </a:fld>
            <a:endParaRPr lang="el-GR"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619733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2685090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53D76017-E737-46A5-AFFB-BF9662B19D0C}" type="slidenum">
              <a:rPr lang="el-GR" smtClean="0"/>
              <a:pPr/>
              <a:t>99</a:t>
            </a:fld>
            <a:endParaRPr lang="el-GR"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06156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EC8965-12A5-42B6-9587-775B0C92BBE0}" type="datetime1">
              <a:rPr lang="en-US" smtClean="0"/>
              <a:pPr/>
              <a:t>10/12/2017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8582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14F8C0-775D-4C86-9912-48CE32DF3814}" type="datetime1">
              <a:rPr lang="en-US" smtClean="0"/>
              <a:pPr/>
              <a:t>10/12/2017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6397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2"/>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52"/>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91709-3B43-46B9-9561-13844D15F033}" type="datetime1">
              <a:rPr lang="en-US" smtClean="0"/>
              <a:pPr/>
              <a:t>10/12/2017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138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E7DE42-E6E6-41B3-97AE-B6CA5833C18A}" type="datetime1">
              <a:rPr lang="en-US" smtClean="0"/>
              <a:pPr/>
              <a:t>10/12/2017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4780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CADE63-83BD-4EC2-98A1-769AB774F631}" type="datetime1">
              <a:rPr lang="en-US" smtClean="0"/>
              <a:pPr/>
              <a:t>10/12/2017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8730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7"/>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7"/>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F4101F-9917-4AB4-85A1-8A5B41A96093}" type="datetime1">
              <a:rPr lang="en-US" smtClean="0"/>
              <a:pPr/>
              <a:t>10/12/2017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2905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D01F15-B326-4CB5-BB3A-483D5BD187D7}" type="datetime1">
              <a:rPr lang="en-US" smtClean="0"/>
              <a:pPr/>
              <a:t>10/12/2017</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3263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B30E4B-7F52-4321-8DA4-44A83280689A}" type="datetime1">
              <a:rPr lang="en-US" smtClean="0"/>
              <a:pPr/>
              <a:t>10/12/2017</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227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
              @</a:t>
            </a:r>
            <a:r>
              <a:rPr lang="en-US" dirty="0" err="1" smtClean="0"/>
              <a:t>dbsocial</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980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D9C2A0-1671-4538-B482-3C3B44FC226C}" type="datetime1">
              <a:rPr lang="en-US" smtClean="0"/>
              <a:pPr/>
              <a:t>10/12/2017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744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F8FE1C-6B81-420D-8A60-DCA64F848011}" type="datetime1">
              <a:rPr lang="en-US" smtClean="0"/>
              <a:pPr/>
              <a:t>10/12/2017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65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3F703-D0DD-468A-A6C9-6C30316E6976}" type="datetime1">
              <a:rPr lang="en-US" smtClean="0"/>
              <a:pPr/>
              <a:t>10/12/2017</a:t>
            </a:fld>
            <a:endParaRPr lang="en-US" dirty="0"/>
          </a:p>
        </p:txBody>
      </p:sp>
      <p:sp>
        <p:nvSpPr>
          <p:cNvPr id="5" name="Footer Placeholder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8888580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3.e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3.emf"/><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3.emf"/><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emf"/><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4.emf"/><Relationship Id="rId4" Type="http://schemas.openxmlformats.org/officeDocument/2006/relationships/oleObject" Target="../embeddings/oleObject12.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59.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3.emf"/><Relationship Id="rId4" Type="http://schemas.openxmlformats.org/officeDocument/2006/relationships/oleObject" Target="../embeddings/oleObject13.bin"/><Relationship Id="rId9"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5.emf"/><Relationship Id="rId4" Type="http://schemas.openxmlformats.org/officeDocument/2006/relationships/oleObject" Target="../embeddings/oleObject16.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p:spPr>
        <p:txBody>
          <a:bodyPr/>
          <a:lstStyle/>
          <a:p>
            <a:r>
              <a:rPr lang="el-GR" altLang="en-US" dirty="0" smtClean="0"/>
              <a:t>Βάσεις Δεδομένων 20</a:t>
            </a:r>
            <a:r>
              <a:rPr lang="en-US" altLang="en-US" dirty="0" smtClean="0"/>
              <a:t>17</a:t>
            </a:r>
            <a:r>
              <a:rPr lang="el-GR" altLang="en-US" dirty="0" smtClean="0"/>
              <a:t>-20</a:t>
            </a:r>
            <a:r>
              <a:rPr lang="en-US" altLang="en-US" dirty="0" smtClean="0"/>
              <a:t>18</a:t>
            </a:r>
            <a:endParaRPr lang="el-GR" altLang="en-US" dirty="0" smtClean="0"/>
          </a:p>
        </p:txBody>
      </p:sp>
      <p:sp>
        <p:nvSpPr>
          <p:cNvPr id="3075" name="Footer Placeholder 2"/>
          <p:cNvSpPr>
            <a:spLocks noGrp="1"/>
          </p:cNvSpPr>
          <p:nvPr>
            <p:ph type="ftr" sz="quarter" idx="11"/>
          </p:nvPr>
        </p:nvSpPr>
        <p:spPr>
          <a:noFill/>
        </p:spPr>
        <p:txBody>
          <a:bodyPr/>
          <a:lstStyle/>
          <a:p>
            <a:r>
              <a:rPr lang="el-GR" altLang="en-US" smtClean="0"/>
              <a:t>Ευαγγελία Πιτουρά</a:t>
            </a:r>
          </a:p>
        </p:txBody>
      </p:sp>
      <p:sp>
        <p:nvSpPr>
          <p:cNvPr id="3076" name="Slide Number Placeholder 3"/>
          <p:cNvSpPr>
            <a:spLocks noGrp="1"/>
          </p:cNvSpPr>
          <p:nvPr>
            <p:ph type="sldNum" sz="quarter" idx="12"/>
          </p:nvPr>
        </p:nvSpPr>
        <p:spPr>
          <a:noFill/>
        </p:spPr>
        <p:txBody>
          <a:bodyPr/>
          <a:lstStyle/>
          <a:p>
            <a:fld id="{615439CE-18FB-4F61-8DF2-B1E397797CB2}" type="slidenum">
              <a:rPr lang="el-GR" altLang="en-US" smtClean="0"/>
              <a:pPr/>
              <a:t>1</a:t>
            </a:fld>
            <a:endParaRPr lang="el-GR" altLang="en-US" smtClean="0"/>
          </a:p>
        </p:txBody>
      </p:sp>
      <p:sp>
        <p:nvSpPr>
          <p:cNvPr id="3077" name="Text Box 4"/>
          <p:cNvSpPr txBox="1">
            <a:spLocks noChangeArrowheads="1"/>
          </p:cNvSpPr>
          <p:nvPr/>
        </p:nvSpPr>
        <p:spPr bwMode="auto">
          <a:xfrm>
            <a:off x="457200" y="2372360"/>
            <a:ext cx="8089900" cy="1754326"/>
          </a:xfrm>
          <a:prstGeom prst="rect">
            <a:avLst/>
          </a:prstGeom>
          <a:noFill/>
          <a:ln w="9525">
            <a:noFill/>
            <a:miter lim="800000"/>
            <a:headEnd/>
            <a:tailEnd/>
          </a:ln>
        </p:spPr>
        <p:txBody>
          <a:bodyPr wrap="square">
            <a:spAutoFit/>
          </a:bodyPr>
          <a:lstStyle/>
          <a:p>
            <a:pPr algn="ctr" eaLnBrk="0" hangingPunct="0">
              <a:spcBef>
                <a:spcPct val="50000"/>
              </a:spcBef>
            </a:pPr>
            <a:r>
              <a:rPr lang="el-GR" sz="5400" dirty="0" smtClean="0">
                <a:solidFill>
                  <a:schemeClr val="accent6">
                    <a:lumMod val="75000"/>
                  </a:schemeClr>
                </a:solidFill>
                <a:latin typeface="+mj-lt"/>
                <a:ea typeface="+mj-ea"/>
                <a:cs typeface="+mj-cs"/>
              </a:rPr>
              <a:t>Το Μοντέλο Οντοτήτων-Συσχετ</a:t>
            </a:r>
            <a:r>
              <a:rPr lang="el-GR" sz="5400" dirty="0">
                <a:solidFill>
                  <a:schemeClr val="accent6">
                    <a:lumMod val="75000"/>
                  </a:schemeClr>
                </a:solidFill>
                <a:latin typeface="+mj-lt"/>
                <a:ea typeface="+mj-ea"/>
                <a:cs typeface="+mj-cs"/>
              </a:rPr>
              <a:t>ί</a:t>
            </a:r>
            <a:r>
              <a:rPr lang="el-GR" sz="5400" dirty="0" smtClean="0">
                <a:solidFill>
                  <a:schemeClr val="accent6">
                    <a:lumMod val="75000"/>
                  </a:schemeClr>
                </a:solidFill>
                <a:latin typeface="+mj-lt"/>
                <a:ea typeface="+mj-ea"/>
                <a:cs typeface="+mj-cs"/>
              </a:rPr>
              <a:t>σεων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10</a:t>
            </a:fld>
            <a:endParaRPr lang="el-GR" altLang="en-US" dirty="0" smtClean="0"/>
          </a:p>
        </p:txBody>
      </p:sp>
      <p:sp>
        <p:nvSpPr>
          <p:cNvPr id="40966" name="Text Box 3"/>
          <p:cNvSpPr txBox="1">
            <a:spLocks noChangeArrowheads="1"/>
          </p:cNvSpPr>
          <p:nvPr/>
        </p:nvSpPr>
        <p:spPr bwMode="auto">
          <a:xfrm>
            <a:off x="379411" y="1725612"/>
            <a:ext cx="8345489" cy="4339650"/>
          </a:xfrm>
          <a:prstGeom prst="rect">
            <a:avLst/>
          </a:prstGeom>
          <a:noFill/>
          <a:ln w="9525">
            <a:noFill/>
            <a:miter lim="800000"/>
            <a:headEnd/>
            <a:tailEnd/>
          </a:ln>
        </p:spPr>
        <p:txBody>
          <a:bodyPr wrap="square">
            <a:spAutoFit/>
          </a:bodyPr>
          <a:lstStyle/>
          <a:p>
            <a:pPr algn="just"/>
            <a:r>
              <a:rPr lang="el-GR" sz="2400" dirty="0" smtClean="0"/>
              <a:t>Θέλουμε να κατασκευάσουμε μια βάση δεδομένων με πληροφορίες για </a:t>
            </a:r>
            <a:r>
              <a:rPr lang="el-GR" sz="2400" i="1" dirty="0" smtClean="0">
                <a:solidFill>
                  <a:schemeClr val="accent3">
                    <a:lumMod val="75000"/>
                  </a:schemeClr>
                </a:solidFill>
              </a:rPr>
              <a:t>αξιολογήσεις εστιατορίων </a:t>
            </a:r>
            <a:r>
              <a:rPr lang="el-GR" sz="2400" dirty="0" smtClean="0"/>
              <a:t>από χρήστες. </a:t>
            </a:r>
          </a:p>
          <a:p>
            <a:pPr algn="just"/>
            <a:endParaRPr lang="en-US" sz="8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χρήστη</a:t>
            </a:r>
            <a:r>
              <a:rPr lang="el-GR" sz="2000" dirty="0" smtClean="0"/>
              <a:t> έχουμε ένα μοναδικό </a:t>
            </a:r>
            <a:r>
              <a:rPr lang="en-US" sz="2000" dirty="0" smtClean="0"/>
              <a:t>ID, </a:t>
            </a:r>
            <a:r>
              <a:rPr lang="el-GR" sz="2000" dirty="0" smtClean="0"/>
              <a:t>το όνομα και το </a:t>
            </a:r>
            <a:r>
              <a:rPr lang="en-US" sz="2000" dirty="0" smtClean="0"/>
              <a:t>email </a:t>
            </a:r>
            <a:r>
              <a:rPr lang="el-GR" sz="2000" dirty="0" smtClean="0"/>
              <a:t>του.  </a:t>
            </a:r>
            <a:endParaRPr lang="en-US" sz="20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εστιατόριο</a:t>
            </a:r>
            <a:r>
              <a:rPr lang="el-GR" sz="2000" dirty="0" smtClean="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smtClean="0"/>
          </a:p>
          <a:p>
            <a:pPr algn="just">
              <a:buFont typeface="Wingdings" pitchFamily="2" charset="2"/>
              <a:buChar char="§"/>
            </a:pPr>
            <a:r>
              <a:rPr lang="el-GR" sz="2000" dirty="0" smtClean="0"/>
              <a:t> Κάθε χρήστης </a:t>
            </a:r>
            <a:r>
              <a:rPr lang="el-GR" sz="2000" i="1" dirty="0" smtClean="0">
                <a:solidFill>
                  <a:schemeClr val="accent3">
                    <a:lumMod val="75000"/>
                  </a:schemeClr>
                </a:solidFill>
              </a:rPr>
              <a:t>αξιολογεί ένα εστιατόριο </a:t>
            </a:r>
            <a:r>
              <a:rPr lang="el-GR" sz="2000" dirty="0" smtClean="0"/>
              <a:t>με ένα βαθμό από το 1 έως το 10.</a:t>
            </a:r>
          </a:p>
          <a:p>
            <a:pPr algn="just">
              <a:buFont typeface="Wingdings" pitchFamily="2" charset="2"/>
              <a:buChar char="§"/>
            </a:pPr>
            <a:r>
              <a:rPr lang="el-GR" sz="2000" dirty="0" smtClean="0"/>
              <a:t> Ένας χρήστης μπορεί να αξιολογεί πολλά εστιατόρια και ένα εστιατόριο μπορεί να έχει αξιολογήσεις από πολλούς χρήστες.</a:t>
            </a:r>
            <a:endParaRPr lang="en-US" sz="2000" dirty="0" smtClean="0"/>
          </a:p>
          <a:p>
            <a:pPr algn="just">
              <a:buFont typeface="Wingdings" pitchFamily="2" charset="2"/>
              <a:buChar char="§"/>
            </a:pPr>
            <a:r>
              <a:rPr lang="en-US" sz="2000" dirty="0" smtClean="0"/>
              <a:t> </a:t>
            </a:r>
            <a:r>
              <a:rPr lang="el-GR" sz="2000" dirty="0" smtClean="0"/>
              <a:t>Όλοι οι χρήστες έχουν αξιολογήσει τουλάχιστον ένα εστιατόριο αλλά μπορεί να υπάρχουν εστιατόρια χωρίς αξιολογήσεις.</a:t>
            </a:r>
            <a:endParaRPr lang="el-GR" sz="2000" dirty="0"/>
          </a:p>
        </p:txBody>
      </p:sp>
      <p:sp>
        <p:nvSpPr>
          <p:cNvPr id="2" name="Title 1"/>
          <p:cNvSpPr>
            <a:spLocks noGrp="1"/>
          </p:cNvSpPr>
          <p:nvPr>
            <p:ph type="title"/>
          </p:nvPr>
        </p:nvSpPr>
        <p:spPr/>
        <p:txBody>
          <a:bodyPr>
            <a:normAutofit fontScale="90000"/>
          </a:bodyPr>
          <a:lstStyle/>
          <a:p>
            <a:r>
              <a:rPr lang="el-GR" i="1" dirty="0" smtClean="0">
                <a:solidFill>
                  <a:schemeClr val="accent6">
                    <a:lumMod val="75000"/>
                  </a:schemeClr>
                </a:solidFill>
              </a:rPr>
              <a:t>Απλό</a:t>
            </a:r>
            <a:r>
              <a:rPr lang="el-GR" dirty="0" smtClean="0">
                <a:solidFill>
                  <a:schemeClr val="accent6">
                    <a:lumMod val="75000"/>
                  </a:schemeClr>
                </a:solidFill>
              </a:rPr>
              <a:t> παράδειγμα περιγραφής απαιτήσεων </a:t>
            </a:r>
            <a:r>
              <a:rPr lang="el-GR" u="sng" dirty="0" smtClean="0">
                <a:solidFill>
                  <a:schemeClr val="accent6">
                    <a:lumMod val="75000"/>
                  </a:schemeClr>
                </a:solidFill>
              </a:rPr>
              <a:t>σε δεδομένα</a:t>
            </a:r>
            <a:endParaRPr lang="en-US" u="sng"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24878333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smtClean="0"/>
              <a:t>Ευαγγελία Πιτουρά</a:t>
            </a:r>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100</a:t>
            </a:fld>
            <a:endParaRPr lang="el-GR" altLang="en-US" smtClean="0"/>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352257" name="Rectangle 1"/>
          <p:cNvSpPr>
            <a:spLocks noChangeArrowheads="1"/>
          </p:cNvSpPr>
          <p:nvPr/>
        </p:nvSpPr>
        <p:spPr bwMode="auto">
          <a:xfrm>
            <a:off x="203200" y="957235"/>
            <a:ext cx="8636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50000"/>
              </a:spcBef>
              <a:spcAft>
                <a:spcPct val="0"/>
              </a:spcAft>
            </a:pPr>
            <a:r>
              <a:rPr lang="el-GR" sz="1600" dirty="0" smtClean="0">
                <a:solidFill>
                  <a:schemeClr val="accent1">
                    <a:lumMod val="50000"/>
                  </a:schemeClr>
                </a:solidFill>
                <a:latin typeface="Calibri" pitchFamily="34" charset="0"/>
                <a:ea typeface="Calibri" pitchFamily="34" charset="0"/>
                <a:cs typeface="Calibri" pitchFamily="34" charset="0"/>
              </a:rPr>
              <a:t>Θέλουμε να σχεδιάσουμε μια βάση δεδομένων για γυμναστήρια και τους εργαζόμενούς τους, συγκεκριμένα, θέλουμε να έχουμε την παρακάτω πληροφορία.</a:t>
            </a:r>
          </a:p>
          <a:p>
            <a:pPr algn="just" eaLnBrk="0" fontAlgn="base" hangingPunct="0">
              <a:spcBef>
                <a:spcPct val="50000"/>
              </a:spcBef>
              <a:spcAft>
                <a:spcPct val="0"/>
              </a:spcAft>
              <a:buFont typeface="Wingdings" pitchFamily="2" charset="2"/>
              <a:buChar char="§"/>
            </a:pPr>
            <a:r>
              <a:rPr lang="el-GR" sz="1600" dirty="0" smtClean="0">
                <a:solidFill>
                  <a:schemeClr val="accent1">
                    <a:lumMod val="50000"/>
                  </a:schemeClr>
                </a:solidFill>
                <a:latin typeface="Calibri" pitchFamily="34" charset="0"/>
                <a:ea typeface="Calibri" pitchFamily="34" charset="0"/>
                <a:cs typeface="Calibri" pitchFamily="34" charset="0"/>
              </a:rPr>
              <a:t>  Κάθε </a:t>
            </a:r>
            <a:r>
              <a:rPr lang="el-GR" sz="1600" i="1" dirty="0" smtClean="0">
                <a:solidFill>
                  <a:schemeClr val="accent6">
                    <a:lumMod val="75000"/>
                  </a:schemeClr>
                </a:solidFill>
                <a:latin typeface="Calibri" pitchFamily="34" charset="0"/>
                <a:ea typeface="Calibri" pitchFamily="34" charset="0"/>
                <a:cs typeface="Calibri" pitchFamily="34" charset="0"/>
              </a:rPr>
              <a:t>γυμναστήριο</a:t>
            </a:r>
            <a:r>
              <a:rPr lang="el-GR" sz="1600" dirty="0" smtClean="0">
                <a:solidFill>
                  <a:schemeClr val="accent1">
                    <a:lumMod val="50000"/>
                  </a:schemeClr>
                </a:solidFill>
                <a:latin typeface="Calibri" pitchFamily="34" charset="0"/>
                <a:ea typeface="Calibri" pitchFamily="34" charset="0"/>
                <a:cs typeface="Calibri" pitchFamily="34" charset="0"/>
              </a:rPr>
              <a:t> έχει ένα όνομα (που είναι μοναδικό), μια διεύθυνση που αποτελείται από την οδό, αριθμό, και ταχυδρομικό κώδικα και τέλος ένα ή περισσότερα τηλέφωνα</a:t>
            </a:r>
          </a:p>
          <a:p>
            <a:pPr algn="just" eaLnBrk="0" fontAlgn="base" hangingPunct="0">
              <a:spcBef>
                <a:spcPct val="50000"/>
              </a:spcBef>
              <a:spcAft>
                <a:spcPct val="0"/>
              </a:spcAft>
              <a:buFont typeface="Wingdings" pitchFamily="2" charset="2"/>
              <a:buChar char="§"/>
            </a:pPr>
            <a:r>
              <a:rPr lang="el-GR" sz="1600" dirty="0" smtClean="0">
                <a:solidFill>
                  <a:schemeClr val="accent1">
                    <a:lumMod val="50000"/>
                  </a:schemeClr>
                </a:solidFill>
                <a:latin typeface="Calibri" pitchFamily="34" charset="0"/>
                <a:ea typeface="Calibri" pitchFamily="34" charset="0"/>
                <a:cs typeface="Calibri" pitchFamily="34" charset="0"/>
              </a:rPr>
              <a:t> Κάθε </a:t>
            </a:r>
            <a:r>
              <a:rPr lang="el-GR" sz="1600" i="1" dirty="0" smtClean="0">
                <a:solidFill>
                  <a:schemeClr val="accent6">
                    <a:lumMod val="75000"/>
                  </a:schemeClr>
                </a:solidFill>
                <a:latin typeface="Calibri" pitchFamily="34" charset="0"/>
                <a:ea typeface="Calibri" pitchFamily="34" charset="0"/>
                <a:cs typeface="Calibri" pitchFamily="34" charset="0"/>
              </a:rPr>
              <a:t>εργαζόμενος</a:t>
            </a:r>
            <a:r>
              <a:rPr lang="el-GR" sz="1600" dirty="0" smtClean="0">
                <a:solidFill>
                  <a:schemeClr val="accent1">
                    <a:lumMod val="50000"/>
                  </a:schemeClr>
                </a:solidFill>
                <a:latin typeface="Calibri" pitchFamily="34" charset="0"/>
                <a:ea typeface="Calibri" pitchFamily="34" charset="0"/>
                <a:cs typeface="Calibri" pitchFamily="34" charset="0"/>
              </a:rPr>
              <a:t> έχει ένα μοναδικό  ΑΤ και επίσης διατηρούμε και το όνομά του.</a:t>
            </a:r>
          </a:p>
          <a:p>
            <a:pPr algn="just" eaLnBrk="0" fontAlgn="base" hangingPunct="0">
              <a:spcBef>
                <a:spcPct val="50000"/>
              </a:spcBef>
              <a:spcAft>
                <a:spcPct val="0"/>
              </a:spcAft>
              <a:buFont typeface="Wingdings" pitchFamily="2" charset="2"/>
              <a:buChar char="§"/>
            </a:pPr>
            <a:r>
              <a:rPr lang="el-GR" sz="1600" dirty="0" smtClean="0">
                <a:solidFill>
                  <a:schemeClr val="accent1">
                    <a:lumMod val="50000"/>
                  </a:schemeClr>
                </a:solidFill>
                <a:latin typeface="Calibri" pitchFamily="34" charset="0"/>
                <a:ea typeface="Calibri" pitchFamily="34" charset="0"/>
                <a:cs typeface="Calibri" pitchFamily="34" charset="0"/>
              </a:rPr>
              <a:t>  Ένας εργαζόμενος μπορεί να </a:t>
            </a:r>
            <a:r>
              <a:rPr lang="el-GR" sz="1600" i="1" dirty="0" smtClean="0">
                <a:solidFill>
                  <a:schemeClr val="accent6">
                    <a:lumMod val="75000"/>
                  </a:schemeClr>
                </a:solidFill>
                <a:latin typeface="Calibri" pitchFamily="34" charset="0"/>
                <a:ea typeface="Calibri" pitchFamily="34" charset="0"/>
                <a:cs typeface="Calibri" pitchFamily="34" charset="0"/>
              </a:rPr>
              <a:t>δουλεύει</a:t>
            </a:r>
            <a:r>
              <a:rPr lang="el-GR" sz="1600" dirty="0" smtClean="0">
                <a:solidFill>
                  <a:schemeClr val="accent1">
                    <a:lumMod val="50000"/>
                  </a:schemeClr>
                </a:solidFill>
                <a:latin typeface="Calibri" pitchFamily="34" charset="0"/>
                <a:ea typeface="Calibri" pitchFamily="34" charset="0"/>
                <a:cs typeface="Calibri" pitchFamily="34" charset="0"/>
              </a:rPr>
              <a:t> σε πολλά γυμναστήρια. </a:t>
            </a:r>
            <a:r>
              <a:rPr lang="el-GR" sz="1400" dirty="0" smtClean="0">
                <a:solidFill>
                  <a:schemeClr val="accent1">
                    <a:lumMod val="50000"/>
                  </a:schemeClr>
                </a:solidFill>
                <a:latin typeface="Calibri" pitchFamily="34" charset="0"/>
                <a:ea typeface="Calibri" pitchFamily="34" charset="0"/>
                <a:cs typeface="Calibri" pitchFamily="34" charset="0"/>
              </a:rPr>
              <a:t>Για παράδειγμα, ο εργαζόμενος  με ΑΤ ΜΝ203910 μπορεί να δουλεύει και στο γυμναστήριο με όνομα «</a:t>
            </a:r>
            <a:r>
              <a:rPr lang="en-US" sz="1400" dirty="0" err="1" smtClean="0">
                <a:solidFill>
                  <a:schemeClr val="accent1">
                    <a:lumMod val="50000"/>
                  </a:schemeClr>
                </a:solidFill>
                <a:latin typeface="Calibri" pitchFamily="34" charset="0"/>
                <a:ea typeface="Calibri" pitchFamily="34" charset="0"/>
                <a:cs typeface="Calibri" pitchFamily="34" charset="0"/>
              </a:rPr>
              <a:t>Ioannina</a:t>
            </a:r>
            <a:r>
              <a:rPr lang="en-US" sz="1400" dirty="0" smtClean="0">
                <a:solidFill>
                  <a:schemeClr val="accent1">
                    <a:lumMod val="50000"/>
                  </a:schemeClr>
                </a:solidFill>
                <a:latin typeface="Calibri" pitchFamily="34" charset="0"/>
                <a:ea typeface="Calibri" pitchFamily="34" charset="0"/>
                <a:cs typeface="Calibri" pitchFamily="34" charset="0"/>
              </a:rPr>
              <a:t> Fitness</a:t>
            </a:r>
            <a:r>
              <a:rPr lang="el-GR" sz="1400" dirty="0" smtClean="0">
                <a:solidFill>
                  <a:schemeClr val="accent1">
                    <a:lumMod val="50000"/>
                  </a:schemeClr>
                </a:solidFill>
                <a:latin typeface="Calibri" pitchFamily="34" charset="0"/>
                <a:ea typeface="Calibri" pitchFamily="34" charset="0"/>
                <a:cs typeface="Calibri" pitchFamily="34" charset="0"/>
              </a:rPr>
              <a:t>»  και στο γυμναστήριο με όνομα «</a:t>
            </a:r>
            <a:r>
              <a:rPr lang="en-US" sz="1400" dirty="0" smtClean="0">
                <a:solidFill>
                  <a:schemeClr val="accent1">
                    <a:lumMod val="50000"/>
                  </a:schemeClr>
                </a:solidFill>
                <a:latin typeface="Calibri" pitchFamily="34" charset="0"/>
                <a:ea typeface="Calibri" pitchFamily="34" charset="0"/>
                <a:cs typeface="Calibri" pitchFamily="34" charset="0"/>
              </a:rPr>
              <a:t>HDV</a:t>
            </a:r>
            <a:r>
              <a:rPr lang="el-GR" sz="1400" dirty="0" smtClean="0">
                <a:solidFill>
                  <a:schemeClr val="accent1">
                    <a:lumMod val="50000"/>
                  </a:schemeClr>
                </a:solidFill>
                <a:latin typeface="Calibri" pitchFamily="34" charset="0"/>
                <a:ea typeface="Calibri" pitchFamily="34" charset="0"/>
                <a:cs typeface="Calibri" pitchFamily="34" charset="0"/>
              </a:rPr>
              <a:t>». </a:t>
            </a:r>
            <a:r>
              <a:rPr lang="el-GR" sz="1600" dirty="0" smtClean="0">
                <a:solidFill>
                  <a:schemeClr val="accent1">
                    <a:lumMod val="50000"/>
                  </a:schemeClr>
                </a:solidFill>
                <a:latin typeface="Calibri" pitchFamily="34" charset="0"/>
                <a:ea typeface="Calibri" pitchFamily="34" charset="0"/>
                <a:cs typeface="Calibri" pitchFamily="34" charset="0"/>
              </a:rPr>
              <a:t>Για κάθε εργαζόμενο, καταγράφουμε και το </a:t>
            </a:r>
            <a:r>
              <a:rPr lang="el-GR" sz="1600" i="1" dirty="0" smtClean="0">
                <a:solidFill>
                  <a:schemeClr val="accent6">
                    <a:lumMod val="75000"/>
                  </a:schemeClr>
                </a:solidFill>
                <a:latin typeface="Calibri" pitchFamily="34" charset="0"/>
                <a:ea typeface="Calibri" pitchFamily="34" charset="0"/>
                <a:cs typeface="Calibri" pitchFamily="34" charset="0"/>
              </a:rPr>
              <a:t>ποσοστό του χρόνου  </a:t>
            </a:r>
            <a:r>
              <a:rPr lang="el-GR" sz="1600" dirty="0" smtClean="0">
                <a:solidFill>
                  <a:schemeClr val="accent1">
                    <a:lumMod val="50000"/>
                  </a:schemeClr>
                </a:solidFill>
                <a:latin typeface="Calibri" pitchFamily="34" charset="0"/>
                <a:ea typeface="Calibri" pitchFamily="34" charset="0"/>
                <a:cs typeface="Calibri" pitchFamily="34" charset="0"/>
              </a:rPr>
              <a:t>που δουλεύει σε ένα γυμναστήριο. </a:t>
            </a:r>
            <a:r>
              <a:rPr lang="el-GR" sz="1400" dirty="0" smtClean="0">
                <a:solidFill>
                  <a:schemeClr val="accent1">
                    <a:lumMod val="50000"/>
                  </a:schemeClr>
                </a:solidFill>
                <a:latin typeface="Calibri" pitchFamily="34" charset="0"/>
                <a:ea typeface="Calibri" pitchFamily="34" charset="0"/>
                <a:cs typeface="Calibri" pitchFamily="34" charset="0"/>
              </a:rPr>
              <a:t>Για παράδειγμα, για τον  παραπάνω εργαζόμενο με ΑΤ ΜΝ203910 ότι δουλεύει π.χ., 50% στο γυμναστήριο «</a:t>
            </a:r>
            <a:r>
              <a:rPr lang="en-US" sz="1400" dirty="0" err="1" smtClean="0">
                <a:solidFill>
                  <a:schemeClr val="accent1">
                    <a:lumMod val="50000"/>
                  </a:schemeClr>
                </a:solidFill>
                <a:latin typeface="Calibri" pitchFamily="34" charset="0"/>
                <a:ea typeface="Calibri" pitchFamily="34" charset="0"/>
                <a:cs typeface="Calibri" pitchFamily="34" charset="0"/>
              </a:rPr>
              <a:t>Ioannina</a:t>
            </a:r>
            <a:r>
              <a:rPr lang="en-US" sz="1400" dirty="0" smtClean="0">
                <a:solidFill>
                  <a:schemeClr val="accent1">
                    <a:lumMod val="50000"/>
                  </a:schemeClr>
                </a:solidFill>
                <a:latin typeface="Calibri" pitchFamily="34" charset="0"/>
                <a:ea typeface="Calibri" pitchFamily="34" charset="0"/>
                <a:cs typeface="Calibri" pitchFamily="34" charset="0"/>
              </a:rPr>
              <a:t> Fitness</a:t>
            </a:r>
            <a:r>
              <a:rPr lang="el-GR" sz="1400" dirty="0" smtClean="0">
                <a:solidFill>
                  <a:schemeClr val="accent1">
                    <a:lumMod val="50000"/>
                  </a:schemeClr>
                </a:solidFill>
                <a:latin typeface="Calibri" pitchFamily="34" charset="0"/>
                <a:ea typeface="Calibri" pitchFamily="34" charset="0"/>
                <a:cs typeface="Calibri" pitchFamily="34" charset="0"/>
              </a:rPr>
              <a:t>» και 50% στο γυμναστήριο «</a:t>
            </a:r>
            <a:r>
              <a:rPr lang="en-US" sz="1400" dirty="0" smtClean="0">
                <a:solidFill>
                  <a:schemeClr val="accent1">
                    <a:lumMod val="50000"/>
                  </a:schemeClr>
                </a:solidFill>
                <a:latin typeface="Calibri" pitchFamily="34" charset="0"/>
                <a:ea typeface="Calibri" pitchFamily="34" charset="0"/>
                <a:cs typeface="Calibri" pitchFamily="34" charset="0"/>
              </a:rPr>
              <a:t>HDV</a:t>
            </a:r>
            <a:r>
              <a:rPr lang="el-GR" sz="1400" dirty="0" smtClean="0">
                <a:solidFill>
                  <a:schemeClr val="accent1">
                    <a:lumMod val="50000"/>
                  </a:schemeClr>
                </a:solidFill>
                <a:latin typeface="Calibri" pitchFamily="34" charset="0"/>
                <a:ea typeface="Calibri" pitchFamily="34" charset="0"/>
                <a:cs typeface="Calibri" pitchFamily="34" charset="0"/>
              </a:rPr>
              <a:t>».</a:t>
            </a:r>
          </a:p>
          <a:p>
            <a:pPr algn="just" eaLnBrk="0" fontAlgn="base" hangingPunct="0">
              <a:spcBef>
                <a:spcPct val="50000"/>
              </a:spcBef>
              <a:spcAft>
                <a:spcPct val="0"/>
              </a:spcAft>
              <a:buFont typeface="Wingdings" pitchFamily="2" charset="2"/>
              <a:buChar char="§"/>
            </a:pPr>
            <a:r>
              <a:rPr lang="el-GR" sz="1400" dirty="0" smtClean="0">
                <a:solidFill>
                  <a:schemeClr val="accent1">
                    <a:lumMod val="50000"/>
                  </a:schemeClr>
                </a:solidFill>
                <a:latin typeface="Calibri" pitchFamily="34" charset="0"/>
                <a:ea typeface="Calibri" pitchFamily="34" charset="0"/>
                <a:cs typeface="Calibri" pitchFamily="34" charset="0"/>
              </a:rPr>
              <a:t>  </a:t>
            </a:r>
            <a:r>
              <a:rPr lang="el-GR" sz="1600" dirty="0" smtClean="0">
                <a:solidFill>
                  <a:schemeClr val="accent1">
                    <a:lumMod val="50000"/>
                  </a:schemeClr>
                </a:solidFill>
                <a:latin typeface="Calibri" pitchFamily="34" charset="0"/>
                <a:ea typeface="Calibri" pitchFamily="34" charset="0"/>
                <a:cs typeface="Calibri" pitchFamily="34" charset="0"/>
              </a:rPr>
              <a:t>Κάποιοι από τους εργαζομένους </a:t>
            </a:r>
            <a:r>
              <a:rPr lang="el-GR" sz="1600" dirty="0" smtClean="0">
                <a:solidFill>
                  <a:schemeClr val="accent1">
                    <a:lumMod val="50000"/>
                  </a:schemeClr>
                </a:solidFill>
                <a:latin typeface="Calibri" pitchFamily="34" charset="0"/>
                <a:ea typeface="Calibri" pitchFamily="34" charset="0"/>
                <a:cs typeface="Calibri" pitchFamily="34" charset="0"/>
              </a:rPr>
              <a:t>έχουν μία από τις παρακάτω </a:t>
            </a:r>
            <a:r>
              <a:rPr lang="el-GR" sz="1600" i="1" dirty="0" smtClean="0">
                <a:solidFill>
                  <a:schemeClr val="accent6">
                    <a:lumMod val="75000"/>
                  </a:schemeClr>
                </a:solidFill>
                <a:latin typeface="Calibri" pitchFamily="34" charset="0"/>
                <a:ea typeface="Calibri" pitchFamily="34" charset="0"/>
                <a:cs typeface="Calibri" pitchFamily="34" charset="0"/>
              </a:rPr>
              <a:t>ειδικότητες</a:t>
            </a:r>
            <a:r>
              <a:rPr lang="el-GR" sz="1600" dirty="0" smtClean="0">
                <a:solidFill>
                  <a:schemeClr val="accent1">
                    <a:lumMod val="50000"/>
                  </a:schemeClr>
                </a:solidFill>
                <a:latin typeface="Calibri" pitchFamily="34" charset="0"/>
                <a:ea typeface="Calibri" pitchFamily="34" charset="0"/>
                <a:cs typeface="Calibri" pitchFamily="34" charset="0"/>
              </a:rPr>
              <a:t>: γραμματέας, προσωπικός γυμναστής και διευθυντής. Κάθε εργαζόμενος έχει </a:t>
            </a:r>
            <a:r>
              <a:rPr lang="el-GR" sz="1600" dirty="0" smtClean="0">
                <a:solidFill>
                  <a:schemeClr val="accent1">
                    <a:lumMod val="50000"/>
                  </a:schemeClr>
                </a:solidFill>
                <a:latin typeface="Calibri" pitchFamily="34" charset="0"/>
                <a:ea typeface="Calibri" pitchFamily="34" charset="0"/>
                <a:cs typeface="Calibri" pitchFamily="34" charset="0"/>
              </a:rPr>
              <a:t>το πολύ μία (δηλαδή, μία ή καμία) ειδικότητα.</a:t>
            </a:r>
            <a:endParaRPr lang="el-GR" sz="1600" dirty="0" smtClean="0">
              <a:solidFill>
                <a:schemeClr val="accent1">
                  <a:lumMod val="50000"/>
                </a:schemeClr>
              </a:solidFill>
              <a:latin typeface="Calibri" pitchFamily="34" charset="0"/>
              <a:ea typeface="Calibri" pitchFamily="34" charset="0"/>
              <a:cs typeface="Calibri" pitchFamily="34" charset="0"/>
            </a:endParaRPr>
          </a:p>
          <a:p>
            <a:pPr algn="just" eaLnBrk="0" fontAlgn="base" hangingPunct="0">
              <a:spcBef>
                <a:spcPct val="50000"/>
              </a:spcBef>
              <a:spcAft>
                <a:spcPct val="0"/>
              </a:spcAft>
              <a:buFont typeface="Wingdings" pitchFamily="2" charset="2"/>
              <a:buChar char="§"/>
            </a:pPr>
            <a:r>
              <a:rPr lang="el-GR" sz="1600" dirty="0" smtClean="0">
                <a:solidFill>
                  <a:schemeClr val="accent1">
                    <a:lumMod val="50000"/>
                  </a:schemeClr>
                </a:solidFill>
                <a:latin typeface="Calibri" pitchFamily="34" charset="0"/>
                <a:ea typeface="Calibri" pitchFamily="34" charset="0"/>
                <a:cs typeface="Calibri" pitchFamily="34" charset="0"/>
              </a:rPr>
              <a:t> Κάθε διευθυντής </a:t>
            </a:r>
            <a:r>
              <a:rPr lang="el-GR" sz="1600" i="1" dirty="0" smtClean="0">
                <a:solidFill>
                  <a:schemeClr val="accent6">
                    <a:lumMod val="75000"/>
                  </a:schemeClr>
                </a:solidFill>
                <a:latin typeface="Calibri" pitchFamily="34" charset="0"/>
                <a:ea typeface="Calibri" pitchFamily="34" charset="0"/>
                <a:cs typeface="Calibri" pitchFamily="34" charset="0"/>
              </a:rPr>
              <a:t>διευθύνει </a:t>
            </a:r>
            <a:r>
              <a:rPr lang="el-GR" sz="1600" dirty="0" smtClean="0">
                <a:solidFill>
                  <a:schemeClr val="accent1">
                    <a:lumMod val="50000"/>
                  </a:schemeClr>
                </a:solidFill>
                <a:latin typeface="Calibri" pitchFamily="34" charset="0"/>
                <a:ea typeface="Calibri" pitchFamily="34" charset="0"/>
                <a:cs typeface="Calibri" pitchFamily="34" charset="0"/>
              </a:rPr>
              <a:t>ένα ή περισσότερα γυμναστήρια. Κάθε γυμναστήριο έχει ακριβώς έναν διευθυντή</a:t>
            </a:r>
            <a:r>
              <a:rPr lang="el-GR" sz="1600" dirty="0" smtClean="0">
                <a:solidFill>
                  <a:schemeClr val="accent1">
                    <a:lumMod val="50000"/>
                  </a:schemeClr>
                </a:solidFill>
                <a:latin typeface="Calibri" pitchFamily="34" charset="0"/>
                <a:ea typeface="Calibri" pitchFamily="34" charset="0"/>
                <a:cs typeface="Calibri" pitchFamily="34" charset="0"/>
              </a:rPr>
              <a:t>. </a:t>
            </a:r>
            <a:endParaRPr lang="el-GR" sz="1600" dirty="0" smtClean="0">
              <a:solidFill>
                <a:schemeClr val="accent1">
                  <a:lumMod val="50000"/>
                </a:schemeClr>
              </a:solidFill>
              <a:latin typeface="Calibri" pitchFamily="34" charset="0"/>
              <a:ea typeface="Calibri" pitchFamily="34" charset="0"/>
              <a:cs typeface="Calibri" pitchFamily="34" charset="0"/>
            </a:endParaRPr>
          </a:p>
          <a:p>
            <a:pPr algn="just" eaLnBrk="0" fontAlgn="base" hangingPunct="0">
              <a:spcBef>
                <a:spcPct val="50000"/>
              </a:spcBef>
              <a:spcAft>
                <a:spcPct val="0"/>
              </a:spcAft>
              <a:buFont typeface="Wingdings" pitchFamily="2" charset="2"/>
              <a:buChar char="§"/>
            </a:pPr>
            <a:r>
              <a:rPr lang="el-GR" sz="1600" dirty="0" smtClean="0">
                <a:solidFill>
                  <a:schemeClr val="accent1">
                    <a:lumMod val="50000"/>
                  </a:schemeClr>
                </a:solidFill>
                <a:latin typeface="Calibri" pitchFamily="34" charset="0"/>
                <a:ea typeface="Calibri" pitchFamily="34" charset="0"/>
                <a:cs typeface="Calibri" pitchFamily="34" charset="0"/>
              </a:rPr>
              <a:t> Για κάθε προσωπικό γυμναστή διατηρούμε και το είδος (ένα ή περισσότερα) των γνώσεων του (πχ </a:t>
            </a:r>
            <a:r>
              <a:rPr lang="en-US" sz="1600" dirty="0" smtClean="0">
                <a:solidFill>
                  <a:schemeClr val="accent1">
                    <a:lumMod val="50000"/>
                  </a:schemeClr>
                </a:solidFill>
                <a:latin typeface="Calibri" pitchFamily="34" charset="0"/>
                <a:ea typeface="Calibri" pitchFamily="34" charset="0"/>
                <a:cs typeface="Calibri" pitchFamily="34" charset="0"/>
              </a:rPr>
              <a:t>yoga</a:t>
            </a:r>
            <a:r>
              <a:rPr lang="el-GR" sz="1600" dirty="0" smtClean="0">
                <a:solidFill>
                  <a:schemeClr val="accent1">
                    <a:lumMod val="50000"/>
                  </a:schemeClr>
                </a:solidFill>
                <a:latin typeface="Calibri" pitchFamily="34" charset="0"/>
                <a:ea typeface="Calibri" pitchFamily="34" charset="0"/>
                <a:cs typeface="Calibri" pitchFamily="34" charset="0"/>
              </a:rPr>
              <a:t>, αεροβική, κλπ).</a:t>
            </a:r>
          </a:p>
          <a:p>
            <a:pPr algn="just" eaLnBrk="0" fontAlgn="base" hangingPunct="0">
              <a:spcBef>
                <a:spcPct val="50000"/>
              </a:spcBef>
              <a:spcAft>
                <a:spcPct val="0"/>
              </a:spcAft>
            </a:pPr>
            <a:r>
              <a:rPr lang="el-GR" sz="1600" dirty="0" smtClean="0">
                <a:solidFill>
                  <a:schemeClr val="accent1">
                    <a:lumMod val="50000"/>
                  </a:schemeClr>
                </a:solidFill>
                <a:latin typeface="Calibri" pitchFamily="34" charset="0"/>
                <a:ea typeface="Calibri" pitchFamily="34" charset="0"/>
                <a:cs typeface="Calibri" pitchFamily="34" charset="0"/>
              </a:rPr>
              <a:t>Σχεδιάστε ένα κατάλληλο μοντέλο Οντοτήτων/Συσχετίσεων. </a:t>
            </a:r>
          </a:p>
        </p:txBody>
      </p:sp>
      <p:sp>
        <p:nvSpPr>
          <p:cNvPr id="10" name="Title 7"/>
          <p:cNvSpPr>
            <a:spLocks noGrp="1"/>
          </p:cNvSpPr>
          <p:nvPr>
            <p:ph type="title"/>
          </p:nvPr>
        </p:nvSpPr>
        <p:spPr>
          <a:xfrm>
            <a:off x="482600" y="0"/>
            <a:ext cx="8229600" cy="1143000"/>
          </a:xfrm>
        </p:spPr>
        <p:txBody>
          <a:bodyPr/>
          <a:lstStyle/>
          <a:p>
            <a:r>
              <a:rPr lang="el-GR" dirty="0" smtClean="0">
                <a:solidFill>
                  <a:schemeClr val="accent6">
                    <a:lumMod val="75000"/>
                  </a:schemeClr>
                </a:solidFill>
              </a:rPr>
              <a:t>Άσκηση </a:t>
            </a:r>
            <a:r>
              <a:rPr lang="el-GR" sz="2400" dirty="0" smtClean="0">
                <a:solidFill>
                  <a:schemeClr val="accent6">
                    <a:lumMod val="75000"/>
                  </a:schemeClr>
                </a:solidFill>
              </a:rPr>
              <a:t>(ιεραρχίες)</a:t>
            </a:r>
            <a:endParaRPr lang="el-GR" sz="2400"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l-GR" dirty="0" smtClean="0">
                <a:solidFill>
                  <a:schemeClr val="accent6">
                    <a:lumMod val="75000"/>
                  </a:schemeClr>
                </a:solidFill>
              </a:rPr>
              <a:t>Βήματα Σχεδιασμού</a:t>
            </a:r>
            <a:endParaRPr lang="en-US" dirty="0">
              <a:solidFill>
                <a:schemeClr val="accent6">
                  <a:lumMod val="75000"/>
                </a:schemeClr>
              </a:solidFill>
            </a:endParaRPr>
          </a:p>
        </p:txBody>
      </p:sp>
      <p:sp>
        <p:nvSpPr>
          <p:cNvPr id="10243" name="Footer Placeholder 3"/>
          <p:cNvSpPr>
            <a:spLocks noGrp="1"/>
          </p:cNvSpPr>
          <p:nvPr>
            <p:ph type="ftr" sz="quarter" idx="11"/>
          </p:nvPr>
        </p:nvSpPr>
        <p:spPr>
          <a:noFill/>
        </p:spPr>
        <p:txBody>
          <a:bodyPr/>
          <a:lstStyle/>
          <a:p>
            <a:r>
              <a:rPr lang="el-GR" altLang="en-US" smtClean="0"/>
              <a:t>Ευαγγελία Πιτουρά</a:t>
            </a:r>
          </a:p>
        </p:txBody>
      </p:sp>
      <p:sp>
        <p:nvSpPr>
          <p:cNvPr id="10244" name="Slide Number Placeholder 4"/>
          <p:cNvSpPr>
            <a:spLocks noGrp="1"/>
          </p:cNvSpPr>
          <p:nvPr>
            <p:ph type="sldNum" sz="quarter" idx="12"/>
          </p:nvPr>
        </p:nvSpPr>
        <p:spPr>
          <a:noFill/>
        </p:spPr>
        <p:txBody>
          <a:bodyPr/>
          <a:lstStyle/>
          <a:p>
            <a:fld id="{0F128629-A61C-49C7-AA29-956D03CA8F2D}" type="slidenum">
              <a:rPr lang="el-GR" altLang="en-US" smtClean="0"/>
              <a:pPr/>
              <a:t>11</a:t>
            </a:fld>
            <a:endParaRPr lang="el-GR" altLang="en-US" dirty="0" smtClean="0"/>
          </a:p>
        </p:txBody>
      </p:sp>
      <p:sp>
        <p:nvSpPr>
          <p:cNvPr id="10246" name="Text Box 3"/>
          <p:cNvSpPr txBox="1">
            <a:spLocks noChangeArrowheads="1"/>
          </p:cNvSpPr>
          <p:nvPr/>
        </p:nvSpPr>
        <p:spPr bwMode="auto">
          <a:xfrm>
            <a:off x="395288" y="1631951"/>
            <a:ext cx="8431212" cy="3539430"/>
          </a:xfrm>
          <a:prstGeom prst="rect">
            <a:avLst/>
          </a:prstGeom>
          <a:noFill/>
          <a:ln w="9525">
            <a:noFill/>
            <a:miter lim="800000"/>
            <a:headEnd/>
            <a:tailEnd/>
          </a:ln>
        </p:spPr>
        <p:txBody>
          <a:bodyPr wrap="square">
            <a:spAutoFit/>
          </a:bodyPr>
          <a:lstStyle/>
          <a:p>
            <a:pPr algn="ctr" eaLnBrk="0" hangingPunct="0">
              <a:spcBef>
                <a:spcPct val="50000"/>
              </a:spcBef>
            </a:pPr>
            <a:endParaRPr lang="el-GR" sz="800" dirty="0">
              <a:latin typeface="Calibri" pitchFamily="34" charset="0"/>
              <a:ea typeface="Calibri" pitchFamily="34" charset="0"/>
              <a:cs typeface="Calibri" pitchFamily="34" charset="0"/>
            </a:endParaRPr>
          </a:p>
          <a:p>
            <a:pPr algn="just"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2. Εννοιολογικός Σχεδιασμός</a:t>
            </a:r>
            <a:r>
              <a:rPr lang="en-US" sz="2400" b="1" dirty="0">
                <a:solidFill>
                  <a:schemeClr val="accent6">
                    <a:lumMod val="75000"/>
                  </a:schemeClr>
                </a:solidFill>
                <a:latin typeface="Calibri" pitchFamily="34" charset="0"/>
                <a:ea typeface="Calibri" pitchFamily="34" charset="0"/>
                <a:cs typeface="Calibri" pitchFamily="34" charset="0"/>
              </a:rPr>
              <a:t>/</a:t>
            </a:r>
            <a:r>
              <a:rPr lang="el-GR" sz="2400" b="1" dirty="0">
                <a:solidFill>
                  <a:schemeClr val="accent6">
                    <a:lumMod val="75000"/>
                  </a:schemeClr>
                </a:solidFill>
                <a:latin typeface="Calibri" pitchFamily="34" charset="0"/>
                <a:ea typeface="Calibri" pitchFamily="34" charset="0"/>
                <a:cs typeface="Calibri" pitchFamily="34" charset="0"/>
              </a:rPr>
              <a:t>Μοντελοποίηση </a:t>
            </a:r>
            <a:r>
              <a:rPr lang="en-US" sz="2400" b="1" dirty="0">
                <a:solidFill>
                  <a:schemeClr val="accent6">
                    <a:lumMod val="75000"/>
                  </a:schemeClr>
                </a:solidFill>
                <a:latin typeface="Calibri" pitchFamily="34" charset="0"/>
                <a:ea typeface="Calibri" pitchFamily="34" charset="0"/>
                <a:cs typeface="Calibri" pitchFamily="34" charset="0"/>
              </a:rPr>
              <a:t>(conceptual design)</a:t>
            </a:r>
            <a:endParaRPr lang="el-GR" sz="2400" b="1"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Υψηλού-επιπέδου περιγραφή: </a:t>
            </a:r>
          </a:p>
          <a:p>
            <a:pPr algn="just" eaLnBrk="0" hangingPunct="0">
              <a:spcBef>
                <a:spcPct val="50000"/>
              </a:spcBef>
            </a:pPr>
            <a:r>
              <a:rPr lang="el-GR" sz="2000" dirty="0" smtClean="0">
                <a:solidFill>
                  <a:schemeClr val="tx2">
                    <a:lumMod val="50000"/>
                  </a:schemeClr>
                </a:solidFill>
                <a:latin typeface="Calibri" pitchFamily="34" charset="0"/>
                <a:ea typeface="Calibri" pitchFamily="34" charset="0"/>
                <a:cs typeface="Calibri" pitchFamily="34" charset="0"/>
              </a:rPr>
              <a:t>(α) Δεδομένα </a:t>
            </a:r>
            <a:r>
              <a:rPr lang="el-GR" sz="2000" dirty="0">
                <a:solidFill>
                  <a:schemeClr val="tx2">
                    <a:lumMod val="50000"/>
                  </a:schemeClr>
                </a:solidFill>
                <a:latin typeface="Calibri" pitchFamily="34" charset="0"/>
                <a:ea typeface="Calibri" pitchFamily="34" charset="0"/>
                <a:cs typeface="Calibri" pitchFamily="34" charset="0"/>
              </a:rPr>
              <a:t>(οντότητες και συσχετίσεις) που θα αποθηκευτούν </a:t>
            </a:r>
            <a:r>
              <a:rPr lang="el-GR" sz="2000" dirty="0" smtClean="0">
                <a:solidFill>
                  <a:schemeClr val="tx2">
                    <a:lumMod val="50000"/>
                  </a:schemeClr>
                </a:solidFill>
                <a:latin typeface="Calibri" pitchFamily="34" charset="0"/>
                <a:ea typeface="Calibri" pitchFamily="34" charset="0"/>
                <a:cs typeface="Calibri" pitchFamily="34" charset="0"/>
              </a:rPr>
              <a:t> στη </a:t>
            </a:r>
            <a:r>
              <a:rPr lang="el-GR" sz="2000" dirty="0" err="1">
                <a:solidFill>
                  <a:schemeClr val="tx2">
                    <a:lumMod val="50000"/>
                  </a:schemeClr>
                </a:solidFill>
                <a:latin typeface="Calibri" pitchFamily="34" charset="0"/>
                <a:ea typeface="Calibri" pitchFamily="34" charset="0"/>
                <a:cs typeface="Calibri" pitchFamily="34" charset="0"/>
              </a:rPr>
              <a:t>βδ</a:t>
            </a:r>
            <a:r>
              <a:rPr lang="el-GR" sz="2000" dirty="0">
                <a:solidFill>
                  <a:schemeClr val="tx2">
                    <a:lumMod val="50000"/>
                  </a:schemeClr>
                </a:solidFill>
                <a:latin typeface="Calibri" pitchFamily="34" charset="0"/>
                <a:ea typeface="Calibri" pitchFamily="34" charset="0"/>
                <a:cs typeface="Calibri" pitchFamily="34" charset="0"/>
              </a:rPr>
              <a:t> </a:t>
            </a:r>
          </a:p>
          <a:p>
            <a:pPr algn="just" eaLnBrk="0" hangingPunct="0">
              <a:spcBef>
                <a:spcPct val="50000"/>
              </a:spcBef>
            </a:pPr>
            <a:r>
              <a:rPr lang="el-GR" sz="2000" dirty="0" smtClean="0">
                <a:solidFill>
                  <a:schemeClr val="tx2">
                    <a:lumMod val="50000"/>
                  </a:schemeClr>
                </a:solidFill>
                <a:latin typeface="Calibri" pitchFamily="34" charset="0"/>
                <a:ea typeface="Calibri" pitchFamily="34" charset="0"/>
                <a:cs typeface="Calibri" pitchFamily="34" charset="0"/>
              </a:rPr>
              <a:t>(β) Τι </a:t>
            </a:r>
            <a:r>
              <a:rPr lang="el-GR" sz="2000" dirty="0">
                <a:solidFill>
                  <a:schemeClr val="tx2">
                    <a:lumMod val="50000"/>
                  </a:schemeClr>
                </a:solidFill>
                <a:latin typeface="Calibri" pitchFamily="34" charset="0"/>
                <a:ea typeface="Calibri" pitchFamily="34" charset="0"/>
                <a:cs typeface="Calibri" pitchFamily="34" charset="0"/>
              </a:rPr>
              <a:t>είδους πληροφορία για αυτά θα αποθηκεύσουμε</a:t>
            </a:r>
          </a:p>
          <a:p>
            <a:pPr algn="just" eaLnBrk="0" hangingPunct="0">
              <a:spcBef>
                <a:spcPct val="50000"/>
              </a:spcBef>
            </a:pPr>
            <a:r>
              <a:rPr lang="el-GR" sz="2000" dirty="0" smtClean="0">
                <a:solidFill>
                  <a:schemeClr val="tx2">
                    <a:lumMod val="50000"/>
                  </a:schemeClr>
                </a:solidFill>
                <a:latin typeface="Calibri" pitchFamily="34" charset="0"/>
                <a:ea typeface="Calibri" pitchFamily="34" charset="0"/>
                <a:cs typeface="Calibri" pitchFamily="34" charset="0"/>
              </a:rPr>
              <a:t>(γ) Περιορισμοί </a:t>
            </a:r>
            <a:r>
              <a:rPr lang="el-GR" sz="2000" dirty="0">
                <a:solidFill>
                  <a:schemeClr val="tx2">
                    <a:lumMod val="50000"/>
                  </a:schemeClr>
                </a:solidFill>
                <a:latin typeface="Calibri" pitchFamily="34" charset="0"/>
                <a:ea typeface="Calibri" pitchFamily="34" charset="0"/>
                <a:cs typeface="Calibri" pitchFamily="34" charset="0"/>
              </a:rPr>
              <a:t>ακεραιότητας </a:t>
            </a:r>
            <a:r>
              <a:rPr lang="en-US" sz="2000" dirty="0">
                <a:solidFill>
                  <a:schemeClr val="tx2">
                    <a:lumMod val="50000"/>
                  </a:schemeClr>
                </a:solidFill>
                <a:latin typeface="Calibri" pitchFamily="34" charset="0"/>
                <a:ea typeface="Calibri" pitchFamily="34" charset="0"/>
                <a:cs typeface="Calibri" pitchFamily="34" charset="0"/>
              </a:rPr>
              <a:t>(integrity constraints)</a:t>
            </a:r>
          </a:p>
          <a:p>
            <a:pPr algn="just"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tx2">
                    <a:lumMod val="50000"/>
                  </a:schemeClr>
                </a:solidFill>
                <a:latin typeface="Calibri" pitchFamily="34" charset="0"/>
                <a:ea typeface="Calibri" pitchFamily="34" charset="0"/>
                <a:cs typeface="Calibri" pitchFamily="34" charset="0"/>
              </a:rPr>
              <a:t>Σχήμα </a:t>
            </a:r>
            <a:r>
              <a:rPr lang="el-GR" sz="2400" dirty="0" err="1">
                <a:solidFill>
                  <a:schemeClr val="tx2">
                    <a:lumMod val="50000"/>
                  </a:schemeClr>
                </a:solidFill>
                <a:latin typeface="Calibri" pitchFamily="34" charset="0"/>
                <a:ea typeface="Calibri" pitchFamily="34" charset="0"/>
                <a:cs typeface="Calibri" pitchFamily="34" charset="0"/>
              </a:rPr>
              <a:t>βδ</a:t>
            </a:r>
            <a:endParaRPr lang="el-GR" sz="2400" dirty="0">
              <a:solidFill>
                <a:schemeClr val="tx2">
                  <a:lumMod val="50000"/>
                </a:schemeClr>
              </a:solidFill>
              <a:latin typeface="Calibri" pitchFamily="34" charset="0"/>
              <a:ea typeface="Calibri" pitchFamily="34" charset="0"/>
              <a:cs typeface="Calibri" pitchFamily="34" charset="0"/>
            </a:endParaRPr>
          </a:p>
        </p:txBody>
      </p:sp>
      <p:sp>
        <p:nvSpPr>
          <p:cNvPr id="10247" name="Text Box 4"/>
          <p:cNvSpPr txBox="1">
            <a:spLocks noChangeArrowheads="1"/>
          </p:cNvSpPr>
          <p:nvPr/>
        </p:nvSpPr>
        <p:spPr bwMode="auto">
          <a:xfrm>
            <a:off x="4632325" y="5043179"/>
            <a:ext cx="2836546" cy="461665"/>
          </a:xfrm>
          <a:prstGeom prst="rect">
            <a:avLst/>
          </a:prstGeom>
          <a:solidFill>
            <a:schemeClr val="accent6">
              <a:lumMod val="20000"/>
              <a:lumOff val="80000"/>
            </a:schemeClr>
          </a:solidFill>
          <a:ln w="9525">
            <a:noFill/>
            <a:miter lim="800000"/>
            <a:headEnd/>
            <a:tailEnd/>
          </a:ln>
        </p:spPr>
        <p:txBody>
          <a:bodyPr wrap="none">
            <a:spAutoFit/>
          </a:bodyPr>
          <a:lstStyle/>
          <a:p>
            <a:r>
              <a:rPr lang="el-GR" sz="2400" b="1" dirty="0">
                <a:solidFill>
                  <a:schemeClr val="accent3">
                    <a:lumMod val="75000"/>
                  </a:schemeClr>
                </a:solidFill>
              </a:rPr>
              <a:t>χρήση μοντέλου Ο/Σ</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58671162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1"/>
          </p:nvPr>
        </p:nvSpPr>
        <p:spPr>
          <a:noFill/>
        </p:spPr>
        <p:txBody>
          <a:bodyPr/>
          <a:lstStyle/>
          <a:p>
            <a:r>
              <a:rPr lang="el-GR" altLang="en-US" smtClean="0"/>
              <a:t>Ευαγγελία Πιτουρά</a:t>
            </a:r>
          </a:p>
        </p:txBody>
      </p:sp>
      <p:sp>
        <p:nvSpPr>
          <p:cNvPr id="11268" name="Slide Number Placeholder 4"/>
          <p:cNvSpPr>
            <a:spLocks noGrp="1"/>
          </p:cNvSpPr>
          <p:nvPr>
            <p:ph type="sldNum" sz="quarter" idx="12"/>
          </p:nvPr>
        </p:nvSpPr>
        <p:spPr>
          <a:noFill/>
        </p:spPr>
        <p:txBody>
          <a:bodyPr/>
          <a:lstStyle/>
          <a:p>
            <a:fld id="{A495B4AC-3B5B-46A1-8484-404269A75F66}" type="slidenum">
              <a:rPr lang="el-GR" altLang="en-US" smtClean="0"/>
              <a:pPr/>
              <a:t>12</a:t>
            </a:fld>
            <a:endParaRPr lang="el-GR" altLang="en-US" smtClean="0"/>
          </a:p>
        </p:txBody>
      </p:sp>
      <p:sp>
        <p:nvSpPr>
          <p:cNvPr id="11270" name="Text Box 3"/>
          <p:cNvSpPr txBox="1">
            <a:spLocks noChangeArrowheads="1"/>
          </p:cNvSpPr>
          <p:nvPr/>
        </p:nvSpPr>
        <p:spPr bwMode="auto">
          <a:xfrm>
            <a:off x="423863" y="1423990"/>
            <a:ext cx="8153400" cy="3139321"/>
          </a:xfrm>
          <a:prstGeom prst="rect">
            <a:avLst/>
          </a:prstGeom>
          <a:noFill/>
          <a:ln w="9525">
            <a:noFill/>
            <a:miter lim="800000"/>
            <a:headEnd/>
            <a:tailEnd/>
          </a:ln>
        </p:spPr>
        <p:txBody>
          <a:bodyPr>
            <a:spAutoFit/>
          </a:bodyPr>
          <a:lstStyle/>
          <a:p>
            <a:pPr algn="just" eaLnBrk="0" hangingPunct="0">
              <a:spcBef>
                <a:spcPct val="50000"/>
              </a:spcBef>
            </a:pPr>
            <a:r>
              <a:rPr lang="el-GR" sz="2400" b="1" dirty="0" smtClean="0">
                <a:solidFill>
                  <a:schemeClr val="accent6">
                    <a:lumMod val="75000"/>
                  </a:schemeClr>
                </a:solidFill>
                <a:latin typeface="Calibri" pitchFamily="34" charset="0"/>
                <a:ea typeface="Calibri" pitchFamily="34" charset="0"/>
                <a:cs typeface="Calibri" pitchFamily="34" charset="0"/>
              </a:rPr>
              <a:t>3</a:t>
            </a:r>
            <a:r>
              <a:rPr lang="el-GR" sz="2400" b="1" dirty="0">
                <a:solidFill>
                  <a:schemeClr val="accent6">
                    <a:lumMod val="75000"/>
                  </a:schemeClr>
                </a:solidFill>
                <a:latin typeface="Calibri" pitchFamily="34" charset="0"/>
                <a:ea typeface="Calibri" pitchFamily="34" charset="0"/>
                <a:cs typeface="Calibri" pitchFamily="34" charset="0"/>
              </a:rPr>
              <a:t>. Λογικός Σχεδιασμός (ή Απεικόνιση των Μοντέλων Δεδομένων)</a:t>
            </a:r>
            <a:r>
              <a:rPr lang="en-US" sz="2400" b="1" dirty="0">
                <a:solidFill>
                  <a:schemeClr val="accent6">
                    <a:lumMod val="75000"/>
                  </a:schemeClr>
                </a:solidFill>
                <a:latin typeface="Calibri" pitchFamily="34" charset="0"/>
                <a:ea typeface="Calibri" pitchFamily="34" charset="0"/>
                <a:cs typeface="Calibri" pitchFamily="34" charset="0"/>
              </a:rPr>
              <a:t> (logical design)</a:t>
            </a:r>
            <a:endParaRPr lang="el-GR" sz="2400" b="1"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buFont typeface="Wingdings" pitchFamily="2" charset="2"/>
              <a:buChar char="§"/>
            </a:pPr>
            <a:r>
              <a:rPr lang="el-GR" sz="1800" dirty="0">
                <a:latin typeface="Calibri" pitchFamily="34" charset="0"/>
                <a:ea typeface="Calibri" pitchFamily="34" charset="0"/>
                <a:cs typeface="Calibri" pitchFamily="34" charset="0"/>
              </a:rPr>
              <a:t> </a:t>
            </a:r>
            <a:r>
              <a:rPr lang="el-GR" sz="2000" dirty="0">
                <a:solidFill>
                  <a:schemeClr val="tx2">
                    <a:lumMod val="50000"/>
                  </a:schemeClr>
                </a:solidFill>
                <a:latin typeface="Calibri" pitchFamily="34" charset="0"/>
                <a:ea typeface="Calibri" pitchFamily="34" charset="0"/>
                <a:cs typeface="Calibri" pitchFamily="34" charset="0"/>
              </a:rPr>
              <a:t>Επιλογή ενός ΣΔΒΔ για την υλοποίηση του σχεδιασμού </a:t>
            </a:r>
          </a:p>
          <a:p>
            <a:pPr algn="just"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Μετατροπή του εννοιολογικού σχεδιασμού </a:t>
            </a:r>
          </a:p>
          <a:p>
            <a:pPr algn="just" eaLnBrk="0" hangingPunct="0">
              <a:spcBef>
                <a:spcPct val="50000"/>
              </a:spcBef>
              <a:buFont typeface="Wingdings" pitchFamily="2" charset="2"/>
              <a:buNone/>
            </a:pPr>
            <a:r>
              <a:rPr lang="el-GR" sz="2000" dirty="0">
                <a:solidFill>
                  <a:schemeClr val="tx2">
                    <a:lumMod val="50000"/>
                  </a:schemeClr>
                </a:solidFill>
                <a:latin typeface="Calibri" pitchFamily="34" charset="0"/>
                <a:ea typeface="Calibri" pitchFamily="34" charset="0"/>
                <a:cs typeface="Calibri" pitchFamily="34" charset="0"/>
              </a:rPr>
              <a:t>σε ένα σχήμα στο μοντέλο δεδομένων του επιλεγμένου ΣΔΒΔ</a:t>
            </a:r>
          </a:p>
          <a:p>
            <a:pPr algn="just" eaLnBrk="0" hangingPunct="0">
              <a:spcBef>
                <a:spcPct val="50000"/>
              </a:spcBef>
            </a:pPr>
            <a:r>
              <a:rPr lang="en-US" sz="2000" dirty="0">
                <a:solidFill>
                  <a:schemeClr val="tx2">
                    <a:lumMod val="50000"/>
                  </a:schemeClr>
                </a:solidFill>
                <a:latin typeface="Calibri" pitchFamily="34" charset="0"/>
                <a:ea typeface="Calibri" pitchFamily="34" charset="0"/>
                <a:cs typeface="Calibri" pitchFamily="34" charset="0"/>
              </a:rPr>
              <a:t>	</a:t>
            </a:r>
            <a:r>
              <a:rPr lang="el-GR" sz="2000" dirty="0">
                <a:solidFill>
                  <a:schemeClr val="tx2">
                    <a:lumMod val="50000"/>
                  </a:schemeClr>
                </a:solidFill>
                <a:latin typeface="Calibri" pitchFamily="34" charset="0"/>
                <a:ea typeface="Calibri" pitchFamily="34" charset="0"/>
                <a:cs typeface="Calibri" pitchFamily="34" charset="0"/>
              </a:rPr>
              <a:t>(επίσης </a:t>
            </a:r>
            <a:r>
              <a:rPr lang="el-GR" sz="2000" dirty="0" err="1" smtClean="0">
                <a:solidFill>
                  <a:schemeClr val="tx2">
                    <a:lumMod val="50000"/>
                  </a:schemeClr>
                </a:solidFill>
                <a:latin typeface="Calibri" pitchFamily="34" charset="0"/>
                <a:ea typeface="Calibri" pitchFamily="34" charset="0"/>
                <a:cs typeface="Calibri" pitchFamily="34" charset="0"/>
              </a:rPr>
              <a:t>Κανονικοποίηση</a:t>
            </a:r>
            <a:r>
              <a:rPr lang="el-GR" sz="2000" dirty="0">
                <a:solidFill>
                  <a:schemeClr val="tx2">
                    <a:lumMod val="50000"/>
                  </a:schemeClr>
                </a:solidFill>
                <a:latin typeface="Calibri" pitchFamily="34" charset="0"/>
                <a:ea typeface="Calibri" pitchFamily="34" charset="0"/>
                <a:cs typeface="Calibri" pitchFamily="34" charset="0"/>
              </a:rPr>
              <a:t>, π.χ., έλεγχοι πλεονασμού)</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	Βελτίωση Σχήματος </a:t>
            </a:r>
            <a:r>
              <a:rPr lang="en-US" sz="2000" dirty="0">
                <a:solidFill>
                  <a:schemeClr val="tx2">
                    <a:lumMod val="50000"/>
                  </a:schemeClr>
                </a:solidFill>
                <a:latin typeface="Calibri" pitchFamily="34" charset="0"/>
                <a:ea typeface="Calibri" pitchFamily="34" charset="0"/>
                <a:cs typeface="Calibri" pitchFamily="34" charset="0"/>
              </a:rPr>
              <a:t>(Schema Refinement</a:t>
            </a:r>
            <a:r>
              <a:rPr lang="en-US" sz="2000" dirty="0" smtClean="0">
                <a:solidFill>
                  <a:schemeClr val="tx2">
                    <a:lumMod val="50000"/>
                  </a:schemeClr>
                </a:solidFill>
                <a:latin typeface="Calibri" pitchFamily="34" charset="0"/>
                <a:ea typeface="Calibri" pitchFamily="34" charset="0"/>
                <a:cs typeface="Calibri" pitchFamily="34" charset="0"/>
              </a:rPr>
              <a:t>)</a:t>
            </a:r>
            <a:endParaRPr lang="el-GR" sz="1800" b="1" dirty="0">
              <a:latin typeface="Calibri" pitchFamily="34" charset="0"/>
              <a:ea typeface="Calibri" pitchFamily="34" charset="0"/>
              <a:cs typeface="Calibri" pitchFamily="34" charset="0"/>
            </a:endParaRPr>
          </a:p>
        </p:txBody>
      </p:sp>
      <p:sp>
        <p:nvSpPr>
          <p:cNvPr id="11271" name="Text Box 4"/>
          <p:cNvSpPr txBox="1">
            <a:spLocks noChangeArrowheads="1"/>
          </p:cNvSpPr>
          <p:nvPr/>
        </p:nvSpPr>
        <p:spPr bwMode="auto">
          <a:xfrm>
            <a:off x="5598452" y="4503412"/>
            <a:ext cx="2764346" cy="830997"/>
          </a:xfrm>
          <a:prstGeom prst="rect">
            <a:avLst/>
          </a:prstGeom>
          <a:solidFill>
            <a:schemeClr val="accent6">
              <a:lumMod val="20000"/>
              <a:lumOff val="80000"/>
            </a:schemeClr>
          </a:solidFill>
          <a:ln w="9525">
            <a:noFill/>
            <a:miter lim="800000"/>
            <a:headEnd/>
            <a:tailEnd/>
          </a:ln>
        </p:spPr>
        <p:txBody>
          <a:bodyPr wrap="none">
            <a:spAutoFit/>
          </a:bodyPr>
          <a:lstStyle/>
          <a:p>
            <a:r>
              <a:rPr lang="el-GR" sz="2400" b="1" dirty="0">
                <a:solidFill>
                  <a:schemeClr val="accent3">
                    <a:lumMod val="75000"/>
                  </a:schemeClr>
                </a:solidFill>
              </a:rPr>
              <a:t>χρήση </a:t>
            </a:r>
            <a:r>
              <a:rPr lang="el-GR" sz="2400" b="1" dirty="0" smtClean="0">
                <a:solidFill>
                  <a:schemeClr val="accent3">
                    <a:lumMod val="75000"/>
                  </a:schemeClr>
                </a:solidFill>
              </a:rPr>
              <a:t>σχεσιακού</a:t>
            </a:r>
            <a:endParaRPr lang="el-GR" sz="2400" b="1" dirty="0">
              <a:solidFill>
                <a:schemeClr val="accent3">
                  <a:lumMod val="75000"/>
                </a:schemeClr>
              </a:solidFill>
            </a:endParaRPr>
          </a:p>
          <a:p>
            <a:r>
              <a:rPr lang="el-GR" sz="2400" b="1" dirty="0" smtClean="0">
                <a:solidFill>
                  <a:schemeClr val="accent3">
                    <a:lumMod val="75000"/>
                  </a:schemeClr>
                </a:solidFill>
              </a:rPr>
              <a:t>μοντέλου</a:t>
            </a:r>
            <a:r>
              <a:rPr lang="en-US" sz="2400" b="1" dirty="0" smtClean="0">
                <a:solidFill>
                  <a:schemeClr val="accent3">
                    <a:lumMod val="75000"/>
                  </a:schemeClr>
                </a:solidFill>
              </a:rPr>
              <a:t> </a:t>
            </a:r>
            <a:r>
              <a:rPr lang="en-US" sz="2400" b="1" dirty="0">
                <a:solidFill>
                  <a:schemeClr val="accent3">
                    <a:lumMod val="75000"/>
                  </a:schemeClr>
                </a:solidFill>
              </a:rPr>
              <a:t>(</a:t>
            </a:r>
            <a:r>
              <a:rPr lang="el-GR" sz="2400" b="1" dirty="0">
                <a:solidFill>
                  <a:schemeClr val="accent3">
                    <a:lumMod val="75000"/>
                  </a:schemeClr>
                </a:solidFill>
              </a:rPr>
              <a:t>πίνακες)</a:t>
            </a:r>
          </a:p>
        </p:txBody>
      </p:sp>
      <p:sp>
        <p:nvSpPr>
          <p:cNvPr id="11" name="Title 1"/>
          <p:cNvSpPr txBox="1">
            <a:spLocks/>
          </p:cNvSpPr>
          <p:nvPr/>
        </p:nvSpPr>
        <p:spPr>
          <a:xfrm>
            <a:off x="457200" y="2603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6">
                    <a:lumMod val="75000"/>
                  </a:schemeClr>
                </a:solidFill>
              </a:rPr>
              <a:t>Βήματα Σχεδιασμού</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1"/>
          </p:nvPr>
        </p:nvSpPr>
        <p:spPr>
          <a:noFill/>
        </p:spPr>
        <p:txBody>
          <a:bodyPr/>
          <a:lstStyle/>
          <a:p>
            <a:r>
              <a:rPr lang="el-GR" altLang="en-US" smtClean="0"/>
              <a:t>Ευαγγελία Πιτουρά</a:t>
            </a:r>
          </a:p>
        </p:txBody>
      </p:sp>
      <p:sp>
        <p:nvSpPr>
          <p:cNvPr id="11268" name="Slide Number Placeholder 4"/>
          <p:cNvSpPr>
            <a:spLocks noGrp="1"/>
          </p:cNvSpPr>
          <p:nvPr>
            <p:ph type="sldNum" sz="quarter" idx="12"/>
          </p:nvPr>
        </p:nvSpPr>
        <p:spPr>
          <a:noFill/>
        </p:spPr>
        <p:txBody>
          <a:bodyPr/>
          <a:lstStyle/>
          <a:p>
            <a:fld id="{A495B4AC-3B5B-46A1-8484-404269A75F66}" type="slidenum">
              <a:rPr lang="el-GR" altLang="en-US" smtClean="0"/>
              <a:pPr/>
              <a:t>13</a:t>
            </a:fld>
            <a:endParaRPr lang="el-GR" altLang="en-US" smtClean="0"/>
          </a:p>
        </p:txBody>
      </p:sp>
      <p:sp>
        <p:nvSpPr>
          <p:cNvPr id="11270" name="Text Box 3"/>
          <p:cNvSpPr txBox="1">
            <a:spLocks noChangeArrowheads="1"/>
          </p:cNvSpPr>
          <p:nvPr/>
        </p:nvSpPr>
        <p:spPr bwMode="auto">
          <a:xfrm>
            <a:off x="314325" y="1998665"/>
            <a:ext cx="8153400" cy="2539157"/>
          </a:xfrm>
          <a:prstGeom prst="rect">
            <a:avLst/>
          </a:prstGeom>
          <a:noFill/>
          <a:ln w="9525">
            <a:noFill/>
            <a:miter lim="800000"/>
            <a:headEnd/>
            <a:tailEnd/>
          </a:ln>
        </p:spPr>
        <p:txBody>
          <a:bodyPr>
            <a:spAutoFit/>
          </a:bodyPr>
          <a:lstStyle/>
          <a:p>
            <a:pPr algn="just" eaLnBrk="0" hangingPunct="0">
              <a:spcBef>
                <a:spcPct val="50000"/>
              </a:spcBef>
            </a:pPr>
            <a:r>
              <a:rPr lang="el-GR" sz="2400" b="1" dirty="0" smtClean="0">
                <a:solidFill>
                  <a:schemeClr val="accent6">
                    <a:lumMod val="75000"/>
                  </a:schemeClr>
                </a:solidFill>
                <a:latin typeface="Calibri" pitchFamily="34" charset="0"/>
                <a:ea typeface="Calibri" pitchFamily="34" charset="0"/>
                <a:cs typeface="Calibri" pitchFamily="34" charset="0"/>
              </a:rPr>
              <a:t>4</a:t>
            </a:r>
            <a:r>
              <a:rPr lang="el-GR" sz="2400" b="1" dirty="0">
                <a:solidFill>
                  <a:schemeClr val="accent6">
                    <a:lumMod val="75000"/>
                  </a:schemeClr>
                </a:solidFill>
                <a:latin typeface="Calibri" pitchFamily="34" charset="0"/>
                <a:ea typeface="Calibri" pitchFamily="34" charset="0"/>
                <a:cs typeface="Calibri" pitchFamily="34" charset="0"/>
              </a:rPr>
              <a:t>. Φυσικός Σχεδιασμός (</a:t>
            </a:r>
            <a:r>
              <a:rPr lang="en-US" sz="2400" b="1" dirty="0">
                <a:solidFill>
                  <a:schemeClr val="accent6">
                    <a:lumMod val="75000"/>
                  </a:schemeClr>
                </a:solidFill>
                <a:latin typeface="Calibri" pitchFamily="34" charset="0"/>
                <a:ea typeface="Calibri" pitchFamily="34" charset="0"/>
                <a:cs typeface="Calibri" pitchFamily="34" charset="0"/>
              </a:rPr>
              <a:t>Physical Design)</a:t>
            </a:r>
            <a:endParaRPr lang="el-GR" sz="2400" b="1"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1800" dirty="0">
                <a:latin typeface="Calibri" pitchFamily="34" charset="0"/>
                <a:ea typeface="Calibri" pitchFamily="34" charset="0"/>
                <a:cs typeface="Calibri" pitchFamily="34" charset="0"/>
              </a:rPr>
              <a:t>Οι εσωτερικές δομές αποθήκευσης και οργανώσεις </a:t>
            </a:r>
            <a:r>
              <a:rPr lang="el-GR" sz="1800" dirty="0" smtClean="0">
                <a:latin typeface="Calibri" pitchFamily="34" charset="0"/>
                <a:ea typeface="Calibri" pitchFamily="34" charset="0"/>
                <a:cs typeface="Calibri" pitchFamily="34" charset="0"/>
              </a:rPr>
              <a:t>αρχείων καθώς και τα ευρετήρια</a:t>
            </a:r>
            <a:endParaRPr lang="en-US" sz="1800" dirty="0">
              <a:latin typeface="Calibri" pitchFamily="34" charset="0"/>
              <a:ea typeface="Calibri" pitchFamily="34" charset="0"/>
              <a:cs typeface="Calibri" pitchFamily="34" charset="0"/>
            </a:endParaRPr>
          </a:p>
          <a:p>
            <a:pPr algn="just" eaLnBrk="0" hangingPunct="0">
              <a:spcBef>
                <a:spcPct val="50000"/>
              </a:spcBef>
            </a:pPr>
            <a:r>
              <a:rPr lang="en-US" sz="1800" dirty="0">
                <a:latin typeface="Calibri" pitchFamily="34" charset="0"/>
                <a:ea typeface="Calibri" pitchFamily="34" charset="0"/>
                <a:cs typeface="Calibri" pitchFamily="34" charset="0"/>
              </a:rPr>
              <a:t>	</a:t>
            </a:r>
            <a:r>
              <a:rPr lang="el-GR" sz="1800" b="1" dirty="0">
                <a:latin typeface="Calibri" pitchFamily="34" charset="0"/>
                <a:ea typeface="Calibri" pitchFamily="34" charset="0"/>
                <a:cs typeface="Calibri" pitchFamily="34" charset="0"/>
              </a:rPr>
              <a:t>Σχεδιασμός Ασφάλειας</a:t>
            </a:r>
            <a:r>
              <a:rPr lang="el-GR" sz="1800" dirty="0">
                <a:latin typeface="Calibri" pitchFamily="34" charset="0"/>
                <a:ea typeface="Calibri" pitchFamily="34" charset="0"/>
                <a:cs typeface="Calibri" pitchFamily="34" charset="0"/>
              </a:rPr>
              <a:t> </a:t>
            </a:r>
            <a:endParaRPr lang="el-GR" sz="1800" dirty="0" smtClean="0">
              <a:latin typeface="Calibri" pitchFamily="34" charset="0"/>
              <a:ea typeface="Calibri" pitchFamily="34" charset="0"/>
              <a:cs typeface="Calibri" pitchFamily="34" charset="0"/>
            </a:endParaRPr>
          </a:p>
          <a:p>
            <a:pPr algn="just" eaLnBrk="0" hangingPunct="0">
              <a:spcBef>
                <a:spcPct val="50000"/>
              </a:spcBef>
            </a:pPr>
            <a:endParaRPr lang="el-GR" dirty="0" smtClean="0">
              <a:latin typeface="Calibri" pitchFamily="34" charset="0"/>
              <a:ea typeface="Calibri" pitchFamily="34" charset="0"/>
              <a:cs typeface="Calibri" pitchFamily="34" charset="0"/>
            </a:endParaRPr>
          </a:p>
          <a:p>
            <a:pPr marL="285750" indent="-285750" algn="just" eaLnBrk="0" hangingPunct="0">
              <a:spcBef>
                <a:spcPct val="50000"/>
              </a:spcBef>
              <a:buFont typeface="Wingdings" panose="05000000000000000000" pitchFamily="2" charset="2"/>
              <a:buChar char="§"/>
            </a:pPr>
            <a:r>
              <a:rPr lang="el-GR" i="1" dirty="0" smtClean="0">
                <a:latin typeface="Calibri" pitchFamily="34" charset="0"/>
                <a:ea typeface="Calibri" pitchFamily="34" charset="0"/>
                <a:cs typeface="Calibri" pitchFamily="34" charset="0"/>
              </a:rPr>
              <a:t>Συνήθως καθορίζεται από το ΣΔΒΔ</a:t>
            </a:r>
          </a:p>
          <a:p>
            <a:pPr marL="285750" indent="-285750" algn="just" eaLnBrk="0" hangingPunct="0">
              <a:spcBef>
                <a:spcPct val="50000"/>
              </a:spcBef>
              <a:buFont typeface="Wingdings" panose="05000000000000000000" pitchFamily="2" charset="2"/>
              <a:buChar char="§"/>
            </a:pPr>
            <a:r>
              <a:rPr lang="el-GR" i="1" dirty="0" smtClean="0">
                <a:latin typeface="Calibri" pitchFamily="34" charset="0"/>
                <a:ea typeface="Calibri" pitchFamily="34" charset="0"/>
                <a:cs typeface="Calibri" pitchFamily="34" charset="0"/>
              </a:rPr>
              <a:t>Λίγες δυνατότητες σε επίπεδο </a:t>
            </a:r>
            <a:r>
              <a:rPr lang="en-US" i="1" dirty="0" smtClean="0">
                <a:latin typeface="Calibri" pitchFamily="34" charset="0"/>
                <a:ea typeface="Calibri" pitchFamily="34" charset="0"/>
                <a:cs typeface="Calibri" pitchFamily="34" charset="0"/>
              </a:rPr>
              <a:t>SQL</a:t>
            </a:r>
            <a:endParaRPr lang="el-GR" i="1" dirty="0">
              <a:latin typeface="Calibri" pitchFamily="34" charset="0"/>
              <a:ea typeface="Calibri" pitchFamily="34" charset="0"/>
              <a:cs typeface="Calibri" pitchFamily="34" charset="0"/>
            </a:endParaRPr>
          </a:p>
        </p:txBody>
      </p:sp>
      <p:sp>
        <p:nvSpPr>
          <p:cNvPr id="11" name="Title 1"/>
          <p:cNvSpPr txBox="1">
            <a:spLocks/>
          </p:cNvSpPr>
          <p:nvPr/>
        </p:nvSpPr>
        <p:spPr>
          <a:xfrm>
            <a:off x="457200" y="2603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6">
                    <a:lumMod val="75000"/>
                  </a:schemeClr>
                </a:solidFill>
              </a:rPr>
              <a:t>Βήματα Σχεδιασμού</a:t>
            </a:r>
            <a:endParaRPr lang="en-US"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1230410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1"/>
          </p:nvPr>
        </p:nvSpPr>
        <p:spPr>
          <a:noFill/>
        </p:spPr>
        <p:txBody>
          <a:bodyPr/>
          <a:lstStyle/>
          <a:p>
            <a:r>
              <a:rPr lang="el-GR" altLang="en-US" smtClean="0"/>
              <a:t>Ευαγγελία Πιτουρά</a:t>
            </a:r>
          </a:p>
        </p:txBody>
      </p:sp>
      <p:sp>
        <p:nvSpPr>
          <p:cNvPr id="11268" name="Slide Number Placeholder 4"/>
          <p:cNvSpPr>
            <a:spLocks noGrp="1"/>
          </p:cNvSpPr>
          <p:nvPr>
            <p:ph type="sldNum" sz="quarter" idx="12"/>
          </p:nvPr>
        </p:nvSpPr>
        <p:spPr>
          <a:noFill/>
        </p:spPr>
        <p:txBody>
          <a:bodyPr/>
          <a:lstStyle/>
          <a:p>
            <a:fld id="{A495B4AC-3B5B-46A1-8484-404269A75F66}" type="slidenum">
              <a:rPr lang="el-GR" altLang="en-US" smtClean="0"/>
              <a:pPr/>
              <a:t>14</a:t>
            </a:fld>
            <a:endParaRPr lang="el-GR" altLang="en-US" smtClean="0"/>
          </a:p>
        </p:txBody>
      </p:sp>
      <p:sp>
        <p:nvSpPr>
          <p:cNvPr id="11" name="Title 1"/>
          <p:cNvSpPr txBox="1">
            <a:spLocks/>
          </p:cNvSpPr>
          <p:nvPr/>
        </p:nvSpPr>
        <p:spPr>
          <a:xfrm>
            <a:off x="457200" y="2603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6">
                    <a:lumMod val="75000"/>
                  </a:schemeClr>
                </a:solidFill>
              </a:rPr>
              <a:t>Βήματα Σχεδιασμού</a:t>
            </a:r>
            <a:endParaRPr lang="en-US" dirty="0">
              <a:solidFill>
                <a:schemeClr val="accent6">
                  <a:lumMod val="75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049" name="Object 1"/>
          <p:cNvGraphicFramePr>
            <a:graphicFrameLocks noChangeAspect="1"/>
          </p:cNvGraphicFramePr>
          <p:nvPr>
            <p:extLst>
              <p:ext uri="{D42A27DB-BD31-4B8C-83A1-F6EECF244321}">
                <p14:modId xmlns:p14="http://schemas.microsoft.com/office/powerpoint/2010/main" val="2634960611"/>
              </p:ext>
            </p:extLst>
          </p:nvPr>
        </p:nvGraphicFramePr>
        <p:xfrm>
          <a:off x="238301" y="1552575"/>
          <a:ext cx="8667397" cy="3949700"/>
        </p:xfrm>
        <a:graphic>
          <a:graphicData uri="http://schemas.openxmlformats.org/presentationml/2006/ole">
            <mc:AlternateContent xmlns:mc="http://schemas.openxmlformats.org/markup-compatibility/2006">
              <mc:Choice xmlns:v="urn:schemas-microsoft-com:vml" Requires="v">
                <p:oleObj spid="_x0000_s2102" name="Visio" r:id="rId4" imgW="5926337" imgH="2697776" progId="Visio.Drawing.11">
                  <p:embed/>
                </p:oleObj>
              </mc:Choice>
              <mc:Fallback>
                <p:oleObj name="Visio" r:id="rId4" imgW="5926337" imgH="2697776" progId="Visio.Drawing.11">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01" y="1552575"/>
                        <a:ext cx="8667397" cy="394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1230410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l-GR" altLang="en-US" sz="1200" dirty="0">
                <a:solidFill>
                  <a:schemeClr val="tx1">
                    <a:tint val="75000"/>
                  </a:schemeClr>
                </a:solidFill>
                <a:latin typeface="+mn-lt"/>
              </a:rPr>
              <a:t>Ευαγγελία </a:t>
            </a:r>
            <a:r>
              <a:rPr lang="el-GR" altLang="en-US" sz="1200" dirty="0" err="1">
                <a:solidFill>
                  <a:schemeClr val="tx1">
                    <a:tint val="75000"/>
                  </a:schemeClr>
                </a:solidFill>
                <a:latin typeface="+mn-lt"/>
              </a:rPr>
              <a:t>Πιτουρά</a:t>
            </a:r>
            <a:endParaRPr lang="el-GR" altLang="en-US" sz="1200" dirty="0">
              <a:solidFill>
                <a:schemeClr val="tx1">
                  <a:tint val="75000"/>
                </a:schemeClr>
              </a:solidFill>
              <a:latin typeface="+mn-lt"/>
            </a:endParaRPr>
          </a:p>
        </p:txBody>
      </p:sp>
      <p:sp>
        <p:nvSpPr>
          <p:cNvPr id="409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71F57D58-AA1E-4E9C-866D-B9D7CCD78796}" type="slidenum">
              <a:rPr lang="el-GR" altLang="en-US" sz="1200">
                <a:solidFill>
                  <a:schemeClr val="tx1">
                    <a:tint val="75000"/>
                  </a:schemeClr>
                </a:solidFill>
                <a:latin typeface="+mn-lt"/>
              </a:rPr>
              <a:pPr eaLnBrk="1" hangingPunct="1"/>
              <a:t>15</a:t>
            </a:fld>
            <a:endParaRPr lang="el-GR" altLang="en-US" sz="1200" dirty="0">
              <a:solidFill>
                <a:schemeClr val="tx1">
                  <a:tint val="75000"/>
                </a:schemeClr>
              </a:solidFill>
              <a:latin typeface="+mn-lt"/>
            </a:endParaRPr>
          </a:p>
        </p:txBody>
      </p:sp>
      <p:sp>
        <p:nvSpPr>
          <p:cNvPr id="83971" name="Text Box 3"/>
          <p:cNvSpPr txBox="1">
            <a:spLocks noChangeArrowheads="1"/>
          </p:cNvSpPr>
          <p:nvPr/>
        </p:nvSpPr>
        <p:spPr bwMode="auto">
          <a:xfrm>
            <a:off x="584200" y="1590735"/>
            <a:ext cx="835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just">
              <a:spcBef>
                <a:spcPct val="50000"/>
              </a:spcBef>
            </a:pPr>
            <a:r>
              <a:rPr lang="el-GR" altLang="en-US" sz="2400" dirty="0">
                <a:solidFill>
                  <a:schemeClr val="tx2">
                    <a:lumMod val="50000"/>
                  </a:schemeClr>
                </a:solidFill>
                <a:latin typeface="+mn-lt"/>
              </a:rPr>
              <a:t>Σχήμα της </a:t>
            </a:r>
            <a:r>
              <a:rPr lang="el-GR" altLang="en-US" sz="2400" dirty="0" smtClean="0">
                <a:solidFill>
                  <a:schemeClr val="tx2">
                    <a:lumMod val="50000"/>
                  </a:schemeClr>
                </a:solidFill>
                <a:latin typeface="+mn-lt"/>
              </a:rPr>
              <a:t>βάσης</a:t>
            </a:r>
            <a:r>
              <a:rPr lang="en-US" altLang="en-US" sz="2400" dirty="0" smtClean="0">
                <a:solidFill>
                  <a:schemeClr val="tx2">
                    <a:lumMod val="50000"/>
                  </a:schemeClr>
                </a:solidFill>
                <a:latin typeface="+mn-lt"/>
              </a:rPr>
              <a:t> </a:t>
            </a:r>
            <a:r>
              <a:rPr lang="el-GR" altLang="en-US" sz="2400" dirty="0" smtClean="0">
                <a:solidFill>
                  <a:schemeClr val="tx2">
                    <a:lumMod val="50000"/>
                  </a:schemeClr>
                </a:solidFill>
                <a:latin typeface="+mn-lt"/>
              </a:rPr>
              <a:t>δεδομένων</a:t>
            </a:r>
            <a:endParaRPr lang="el-GR" altLang="en-US" sz="2400" dirty="0">
              <a:solidFill>
                <a:schemeClr val="tx2">
                  <a:lumMod val="50000"/>
                </a:schemeClr>
              </a:solidFill>
              <a:latin typeface="+mn-lt"/>
            </a:endParaRPr>
          </a:p>
        </p:txBody>
      </p:sp>
      <p:sp>
        <p:nvSpPr>
          <p:cNvPr id="83973" name="Text Box 5"/>
          <p:cNvSpPr txBox="1">
            <a:spLocks noChangeArrowheads="1"/>
          </p:cNvSpPr>
          <p:nvPr/>
        </p:nvSpPr>
        <p:spPr bwMode="auto">
          <a:xfrm>
            <a:off x="1371600" y="2162175"/>
            <a:ext cx="67818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dirty="0" smtClean="0">
                <a:solidFill>
                  <a:schemeClr val="tx2">
                    <a:lumMod val="50000"/>
                  </a:schemeClr>
                </a:solidFill>
                <a:latin typeface="+mn-lt"/>
              </a:rPr>
              <a:t>Μοντέλο : (1) δομικά </a:t>
            </a:r>
            <a:r>
              <a:rPr lang="el-GR" altLang="en-US" sz="2000" dirty="0">
                <a:solidFill>
                  <a:schemeClr val="tx2">
                    <a:lumMod val="50000"/>
                  </a:schemeClr>
                </a:solidFill>
                <a:latin typeface="+mn-lt"/>
              </a:rPr>
              <a:t>στοιχεία </a:t>
            </a:r>
            <a:r>
              <a:rPr lang="el-GR" altLang="en-US" sz="2000" dirty="0" smtClean="0">
                <a:solidFill>
                  <a:schemeClr val="tx2">
                    <a:lumMod val="50000"/>
                  </a:schemeClr>
                </a:solidFill>
                <a:latin typeface="+mn-lt"/>
              </a:rPr>
              <a:t> </a:t>
            </a:r>
          </a:p>
          <a:p>
            <a:pPr>
              <a:spcBef>
                <a:spcPct val="50000"/>
              </a:spcBef>
            </a:pPr>
            <a:r>
              <a:rPr lang="el-GR" altLang="en-US" sz="2000" dirty="0" smtClean="0">
                <a:solidFill>
                  <a:schemeClr val="tx2">
                    <a:lumMod val="50000"/>
                  </a:schemeClr>
                </a:solidFill>
                <a:latin typeface="+mn-lt"/>
              </a:rPr>
              <a:t>		   (2) περιορισμοί ακεραιότητας</a:t>
            </a:r>
            <a:endParaRPr lang="el-GR" altLang="en-US" sz="2000" b="1" dirty="0">
              <a:solidFill>
                <a:schemeClr val="tx2">
                  <a:lumMod val="50000"/>
                </a:schemeClr>
              </a:solidFill>
              <a:latin typeface="+mn-lt"/>
            </a:endParaRPr>
          </a:p>
        </p:txBody>
      </p:sp>
      <p:sp>
        <p:nvSpPr>
          <p:cNvPr id="83974" name="Text Box 6"/>
          <p:cNvSpPr txBox="1">
            <a:spLocks noChangeArrowheads="1"/>
          </p:cNvSpPr>
          <p:nvPr/>
        </p:nvSpPr>
        <p:spPr bwMode="auto">
          <a:xfrm>
            <a:off x="390525" y="4100938"/>
            <a:ext cx="835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just">
              <a:spcBef>
                <a:spcPct val="50000"/>
              </a:spcBef>
            </a:pPr>
            <a:r>
              <a:rPr lang="el-GR" altLang="en-US" sz="2400" dirty="0">
                <a:solidFill>
                  <a:schemeClr val="tx2">
                    <a:lumMod val="50000"/>
                  </a:schemeClr>
                </a:solidFill>
                <a:latin typeface="+mn-lt"/>
              </a:rPr>
              <a:t>Στιγμιότυπο της </a:t>
            </a:r>
            <a:r>
              <a:rPr lang="el-GR" altLang="en-US" sz="2400" dirty="0" smtClean="0">
                <a:solidFill>
                  <a:schemeClr val="tx2">
                    <a:lumMod val="50000"/>
                  </a:schemeClr>
                </a:solidFill>
                <a:latin typeface="+mn-lt"/>
              </a:rPr>
              <a:t>βάσης δεδομένων </a:t>
            </a:r>
            <a:r>
              <a:rPr lang="el-GR" altLang="en-US" sz="2400" dirty="0">
                <a:solidFill>
                  <a:schemeClr val="tx2">
                    <a:lumMod val="50000"/>
                  </a:schemeClr>
                </a:solidFill>
                <a:latin typeface="+mn-lt"/>
              </a:rPr>
              <a:t>(κατάσταση ή σύνολο εμφανίσεων ή σύνολο </a:t>
            </a:r>
            <a:r>
              <a:rPr lang="el-GR" altLang="en-US" sz="2400" dirty="0" err="1">
                <a:solidFill>
                  <a:schemeClr val="tx2">
                    <a:lumMod val="50000"/>
                  </a:schemeClr>
                </a:solidFill>
                <a:latin typeface="+mn-lt"/>
              </a:rPr>
              <a:t>στιγμιοτύπων</a:t>
            </a:r>
            <a:r>
              <a:rPr lang="el-GR" altLang="en-US" sz="2400" dirty="0">
                <a:solidFill>
                  <a:schemeClr val="tx2">
                    <a:lumMod val="50000"/>
                  </a:schemeClr>
                </a:solidFill>
                <a:latin typeface="+mn-lt"/>
              </a:rPr>
              <a:t>)</a:t>
            </a:r>
          </a:p>
        </p:txBody>
      </p:sp>
      <p:sp>
        <p:nvSpPr>
          <p:cNvPr id="83975" name="Text Box 7"/>
          <p:cNvSpPr txBox="1">
            <a:spLocks noChangeArrowheads="1"/>
          </p:cNvSpPr>
          <p:nvPr/>
        </p:nvSpPr>
        <p:spPr bwMode="auto">
          <a:xfrm>
            <a:off x="5232400" y="1794306"/>
            <a:ext cx="2387600" cy="400110"/>
          </a:xfrm>
          <a:prstGeom prst="rect">
            <a:avLst/>
          </a:prstGeom>
          <a:solidFill>
            <a:schemeClr val="accent3">
              <a:lumMod val="20000"/>
              <a:lumOff val="80000"/>
            </a:schemeClr>
          </a:solidFill>
          <a:ln>
            <a:noFill/>
          </a:ln>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b="1" dirty="0">
                <a:solidFill>
                  <a:schemeClr val="tx2">
                    <a:lumMod val="50000"/>
                  </a:schemeClr>
                </a:solidFill>
                <a:latin typeface="+mn-lt"/>
              </a:rPr>
              <a:t>Πρόθεση </a:t>
            </a:r>
            <a:r>
              <a:rPr lang="en-US" altLang="en-US" sz="2000" b="1" dirty="0">
                <a:solidFill>
                  <a:schemeClr val="tx2">
                    <a:lumMod val="50000"/>
                  </a:schemeClr>
                </a:solidFill>
                <a:latin typeface="+mn-lt"/>
              </a:rPr>
              <a:t>(intension)</a:t>
            </a:r>
            <a:endParaRPr lang="el-GR" altLang="en-US" sz="2000" b="1" dirty="0">
              <a:solidFill>
                <a:schemeClr val="tx2">
                  <a:lumMod val="50000"/>
                </a:schemeClr>
              </a:solidFill>
              <a:latin typeface="+mn-lt"/>
            </a:endParaRPr>
          </a:p>
        </p:txBody>
      </p:sp>
      <p:sp>
        <p:nvSpPr>
          <p:cNvPr id="83976" name="Text Box 8"/>
          <p:cNvSpPr txBox="1">
            <a:spLocks noChangeArrowheads="1"/>
          </p:cNvSpPr>
          <p:nvPr/>
        </p:nvSpPr>
        <p:spPr bwMode="auto">
          <a:xfrm>
            <a:off x="5537200" y="3653263"/>
            <a:ext cx="2781300" cy="396875"/>
          </a:xfrm>
          <a:prstGeom prst="rect">
            <a:avLst/>
          </a:prstGeom>
          <a:solidFill>
            <a:schemeClr val="accent3">
              <a:lumMod val="20000"/>
              <a:lumOff val="80000"/>
            </a:schemeClr>
          </a:solidFill>
          <a:ln>
            <a:noFill/>
          </a:ln>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b="1">
                <a:solidFill>
                  <a:schemeClr val="tx2">
                    <a:lumMod val="50000"/>
                  </a:schemeClr>
                </a:solidFill>
                <a:latin typeface="+mn-lt"/>
              </a:rPr>
              <a:t>Ανάπτυξη (extension)</a:t>
            </a:r>
          </a:p>
        </p:txBody>
      </p:sp>
      <p:sp>
        <p:nvSpPr>
          <p:cNvPr id="83978" name="Text Box 10"/>
          <p:cNvSpPr txBox="1">
            <a:spLocks noChangeArrowheads="1"/>
          </p:cNvSpPr>
          <p:nvPr/>
        </p:nvSpPr>
        <p:spPr bwMode="auto">
          <a:xfrm>
            <a:off x="1725613" y="4970035"/>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dirty="0">
                <a:solidFill>
                  <a:schemeClr val="tx2">
                    <a:lumMod val="50000"/>
                  </a:schemeClr>
                </a:solidFill>
                <a:latin typeface="+mn-lt"/>
              </a:rPr>
              <a:t>(αρχική κατάσταση, έγκυρη κατάσταση)</a:t>
            </a:r>
            <a:endParaRPr lang="el-GR" altLang="en-US" sz="2000" b="1" dirty="0">
              <a:solidFill>
                <a:schemeClr val="tx2">
                  <a:lumMod val="50000"/>
                </a:schemeClr>
              </a:solidFill>
              <a:latin typeface="+mn-lt"/>
            </a:endParaRPr>
          </a:p>
        </p:txBody>
      </p:sp>
      <p:sp>
        <p:nvSpPr>
          <p:cNvPr id="2" name="Title 1"/>
          <p:cNvSpPr>
            <a:spLocks noGrp="1"/>
          </p:cNvSpPr>
          <p:nvPr>
            <p:ph type="title"/>
          </p:nvPr>
        </p:nvSpPr>
        <p:spPr>
          <a:xfrm>
            <a:off x="457200" y="115446"/>
            <a:ext cx="8229600" cy="1143000"/>
          </a:xfrm>
        </p:spPr>
        <p:txBody>
          <a:bodyPr/>
          <a:lstStyle/>
          <a:p>
            <a:r>
              <a:rPr lang="el-GR" dirty="0" smtClean="0">
                <a:solidFill>
                  <a:schemeClr val="accent6">
                    <a:lumMod val="75000"/>
                  </a:schemeClr>
                </a:solidFill>
              </a:rPr>
              <a:t>Σχήμα και Στιγμιότυπο </a:t>
            </a:r>
            <a:endParaRPr lang="en-US" dirty="0">
              <a:solidFill>
                <a:schemeClr val="accent6">
                  <a:lumMod val="75000"/>
                </a:schemeClr>
              </a:solidFill>
            </a:endParaRP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2324425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97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397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39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97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9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P spid="83973" grpId="0"/>
      <p:bldP spid="83974" grpId="0"/>
      <p:bldP spid="83975" grpId="0" animBg="1"/>
      <p:bldP spid="83976" grpId="0" animBg="1"/>
      <p:bldP spid="8397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smtClean="0"/>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16</a:t>
            </a:fld>
            <a:endParaRPr lang="el-GR" altLang="en-US" smtClean="0"/>
          </a:p>
        </p:txBody>
      </p:sp>
      <p:sp>
        <p:nvSpPr>
          <p:cNvPr id="5126" name="TextBox 8"/>
          <p:cNvSpPr txBox="1">
            <a:spLocks noChangeArrowheads="1"/>
          </p:cNvSpPr>
          <p:nvPr/>
        </p:nvSpPr>
        <p:spPr bwMode="auto">
          <a:xfrm>
            <a:off x="785813" y="2098675"/>
            <a:ext cx="7088187" cy="2062103"/>
          </a:xfrm>
          <a:prstGeom prst="rect">
            <a:avLst/>
          </a:prstGeom>
          <a:noFill/>
          <a:ln w="9525">
            <a:noFill/>
            <a:miter lim="800000"/>
            <a:headEnd/>
            <a:tailEnd/>
          </a:ln>
        </p:spPr>
        <p:txBody>
          <a:bodyPr wrap="square">
            <a:spAutoFit/>
          </a:bodyPr>
          <a:lstStyle/>
          <a:p>
            <a:pPr marL="971550" lvl="1" indent="-514350">
              <a:buFont typeface="+mj-lt"/>
              <a:buAutoNum type="romanUcPeriod"/>
            </a:pPr>
            <a:r>
              <a:rPr lang="el-GR" sz="3200" dirty="0" smtClean="0">
                <a:solidFill>
                  <a:schemeClr val="tx1">
                    <a:lumMod val="50000"/>
                    <a:lumOff val="50000"/>
                  </a:schemeClr>
                </a:solidFill>
              </a:rPr>
              <a:t>Σχεδιασμό</a:t>
            </a:r>
          </a:p>
          <a:p>
            <a:pPr marL="971550" lvl="1" indent="-514350">
              <a:buFont typeface="+mj-lt"/>
              <a:buAutoNum type="romanUcPeriod"/>
            </a:pPr>
            <a:r>
              <a:rPr lang="el-GR" sz="3200" dirty="0" err="1" smtClean="0">
                <a:solidFill>
                  <a:schemeClr val="tx1">
                    <a:lumMod val="50000"/>
                    <a:lumOff val="50000"/>
                  </a:schemeClr>
                </a:solidFill>
              </a:rPr>
              <a:t>Μοντελοποίηση</a:t>
            </a:r>
            <a:endParaRPr lang="el-GR" sz="3200" dirty="0">
              <a:solidFill>
                <a:schemeClr val="tx1">
                  <a:lumMod val="50000"/>
                  <a:lumOff val="50000"/>
                </a:schemeClr>
              </a:solidFill>
            </a:endParaRPr>
          </a:p>
          <a:p>
            <a:pPr marL="1028700" lvl="1" indent="-571500">
              <a:buFont typeface="+mj-lt"/>
              <a:buAutoNum type="romanUcPeriod"/>
            </a:pPr>
            <a:r>
              <a:rPr lang="el-GR" sz="3200" dirty="0" smtClean="0">
                <a:solidFill>
                  <a:srgbClr val="FF0000"/>
                </a:solidFill>
              </a:rPr>
              <a:t>Το (βασικό) Μοντέλο Οντοτήτων-Συσχετίσεων</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smtClean="0">
                <a:solidFill>
                  <a:schemeClr val="accent6"/>
                </a:solidFill>
                <a:latin typeface="+mj-lt"/>
                <a:ea typeface="+mj-ea"/>
                <a:cs typeface="+mj-cs"/>
              </a:rPr>
              <a:t>Τι θα δούμε σήμερα</a:t>
            </a:r>
            <a:endParaRPr kumimoji="0" lang="el-GR" sz="4400" b="0" i="0" u="none" strike="noStrike" kern="1200" cap="none" spc="0" normalizeH="0" baseline="0" noProof="0" dirty="0">
              <a:ln>
                <a:noFill/>
              </a:ln>
              <a:solidFill>
                <a:schemeClr val="accent6"/>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3301705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3"/>
          <p:cNvSpPr>
            <a:spLocks noGrp="1"/>
          </p:cNvSpPr>
          <p:nvPr>
            <p:ph type="ftr" sz="quarter" idx="11"/>
          </p:nvPr>
        </p:nvSpPr>
        <p:spPr>
          <a:noFill/>
        </p:spPr>
        <p:txBody>
          <a:bodyPr/>
          <a:lstStyle/>
          <a:p>
            <a:r>
              <a:rPr lang="el-GR" altLang="en-US" smtClean="0"/>
              <a:t>Ευαγγελία Πιτουρά</a:t>
            </a:r>
          </a:p>
        </p:txBody>
      </p:sp>
      <p:sp>
        <p:nvSpPr>
          <p:cNvPr id="13316" name="Slide Number Placeholder 4"/>
          <p:cNvSpPr>
            <a:spLocks noGrp="1"/>
          </p:cNvSpPr>
          <p:nvPr>
            <p:ph type="sldNum" sz="quarter" idx="12"/>
          </p:nvPr>
        </p:nvSpPr>
        <p:spPr>
          <a:noFill/>
        </p:spPr>
        <p:txBody>
          <a:bodyPr/>
          <a:lstStyle/>
          <a:p>
            <a:fld id="{4538421E-2A2A-41A5-A4BC-4DD6BE1EF663}" type="slidenum">
              <a:rPr lang="el-GR" altLang="en-US" smtClean="0"/>
              <a:pPr/>
              <a:t>17</a:t>
            </a:fld>
            <a:endParaRPr lang="el-GR" altLang="en-US" smtClean="0"/>
          </a:p>
        </p:txBody>
      </p:sp>
      <p:sp>
        <p:nvSpPr>
          <p:cNvPr id="13318" name="Text Box 3"/>
          <p:cNvSpPr txBox="1">
            <a:spLocks noChangeArrowheads="1"/>
          </p:cNvSpPr>
          <p:nvPr/>
        </p:nvSpPr>
        <p:spPr bwMode="auto">
          <a:xfrm>
            <a:off x="469900" y="2184400"/>
            <a:ext cx="8407401" cy="3323987"/>
          </a:xfrm>
          <a:prstGeom prst="rect">
            <a:avLst/>
          </a:prstGeom>
          <a:noFill/>
          <a:ln w="9525">
            <a:noFill/>
            <a:miter lim="800000"/>
            <a:headEnd/>
            <a:tailEnd/>
          </a:ln>
        </p:spPr>
        <p:txBody>
          <a:bodyPr wrap="square">
            <a:spAutoFit/>
          </a:bodyPr>
          <a:lstStyle/>
          <a:p>
            <a:pPr algn="just">
              <a:spcBef>
                <a:spcPct val="50000"/>
              </a:spcBef>
            </a:pPr>
            <a:r>
              <a:rPr lang="el-GR" sz="2800" dirty="0" smtClean="0">
                <a:solidFill>
                  <a:schemeClr val="accent6">
                    <a:lumMod val="75000"/>
                  </a:schemeClr>
                </a:solidFill>
                <a:latin typeface="Calibri" pitchFamily="34" charset="0"/>
                <a:ea typeface="Calibri" pitchFamily="34" charset="0"/>
                <a:cs typeface="Calibri" pitchFamily="34" charset="0"/>
              </a:rPr>
              <a:t>Μοντέλο Οντοτήτων/Συσχετίσεων </a:t>
            </a:r>
            <a:r>
              <a:rPr lang="el-GR" sz="2800" dirty="0">
                <a:solidFill>
                  <a:schemeClr val="accent6">
                    <a:lumMod val="75000"/>
                  </a:schemeClr>
                </a:solidFill>
                <a:latin typeface="Calibri" pitchFamily="34" charset="0"/>
                <a:ea typeface="Calibri" pitchFamily="34" charset="0"/>
                <a:cs typeface="Calibri" pitchFamily="34" charset="0"/>
              </a:rPr>
              <a:t>(</a:t>
            </a:r>
            <a:r>
              <a:rPr lang="el-GR" sz="2800" dirty="0" smtClean="0">
                <a:solidFill>
                  <a:schemeClr val="accent6">
                    <a:lumMod val="75000"/>
                  </a:schemeClr>
                </a:solidFill>
                <a:latin typeface="Calibri" pitchFamily="34" charset="0"/>
                <a:ea typeface="Calibri" pitchFamily="34" charset="0"/>
                <a:cs typeface="Calibri" pitchFamily="34" charset="0"/>
              </a:rPr>
              <a:t>Ο/Σ) - </a:t>
            </a:r>
            <a:r>
              <a:rPr lang="en-US" sz="2800" dirty="0" smtClean="0">
                <a:solidFill>
                  <a:schemeClr val="accent6">
                    <a:lumMod val="75000"/>
                  </a:schemeClr>
                </a:solidFill>
                <a:latin typeface="Calibri" pitchFamily="34" charset="0"/>
                <a:ea typeface="Calibri" pitchFamily="34" charset="0"/>
                <a:cs typeface="Calibri" pitchFamily="34" charset="0"/>
              </a:rPr>
              <a:t>Entity-Relationship </a:t>
            </a:r>
            <a:r>
              <a:rPr lang="en-US" sz="2800" dirty="0">
                <a:solidFill>
                  <a:schemeClr val="accent6">
                    <a:lumMod val="75000"/>
                  </a:schemeClr>
                </a:solidFill>
                <a:latin typeface="Calibri" pitchFamily="34" charset="0"/>
                <a:ea typeface="Calibri" pitchFamily="34" charset="0"/>
                <a:cs typeface="Calibri" pitchFamily="34" charset="0"/>
              </a:rPr>
              <a:t>Model (ER</a:t>
            </a:r>
            <a:r>
              <a:rPr lang="en-US" sz="2800" dirty="0" smtClean="0">
                <a:solidFill>
                  <a:schemeClr val="accent6">
                    <a:lumMod val="75000"/>
                  </a:schemeClr>
                </a:solidFill>
                <a:latin typeface="Calibri" pitchFamily="34" charset="0"/>
                <a:ea typeface="Calibri" pitchFamily="34" charset="0"/>
                <a:cs typeface="Calibri" pitchFamily="34" charset="0"/>
              </a:rPr>
              <a:t>)</a:t>
            </a:r>
            <a:endParaRPr lang="el-GR" sz="2800" dirty="0">
              <a:solidFill>
                <a:srgbClr val="FF0000"/>
              </a:solidFill>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800" dirty="0">
                <a:latin typeface="Calibri" pitchFamily="34" charset="0"/>
                <a:ea typeface="Calibri" pitchFamily="34" charset="0"/>
                <a:cs typeface="Calibri" pitchFamily="34" charset="0"/>
              </a:rPr>
              <a:t> </a:t>
            </a:r>
            <a:r>
              <a:rPr lang="el-GR" sz="2800" dirty="0">
                <a:solidFill>
                  <a:schemeClr val="tx2">
                    <a:lumMod val="50000"/>
                  </a:schemeClr>
                </a:solidFill>
                <a:latin typeface="Calibri" pitchFamily="34" charset="0"/>
                <a:ea typeface="Calibri" pitchFamily="34" charset="0"/>
                <a:cs typeface="Calibri" pitchFamily="34" charset="0"/>
              </a:rPr>
              <a:t>Γραφικό μοντέλο</a:t>
            </a:r>
          </a:p>
          <a:p>
            <a:pPr algn="just">
              <a:spcBef>
                <a:spcPct val="50000"/>
              </a:spcBef>
              <a:buFont typeface="Wingdings" pitchFamily="2" charset="2"/>
              <a:buChar char="§"/>
            </a:pPr>
            <a:r>
              <a:rPr lang="el-GR" sz="2800" dirty="0">
                <a:solidFill>
                  <a:schemeClr val="tx2">
                    <a:lumMod val="50000"/>
                  </a:schemeClr>
                </a:solidFill>
                <a:latin typeface="Calibri" pitchFamily="34" charset="0"/>
                <a:ea typeface="Calibri" pitchFamily="34" charset="0"/>
                <a:cs typeface="Calibri" pitchFamily="34" charset="0"/>
              </a:rPr>
              <a:t> Δύο βασικά δομικά στοιχεία</a:t>
            </a:r>
            <a:r>
              <a:rPr lang="en-US" sz="2800" dirty="0">
                <a:solidFill>
                  <a:schemeClr val="tx2">
                    <a:lumMod val="50000"/>
                  </a:schemeClr>
                </a:solidFill>
                <a:latin typeface="Calibri" pitchFamily="34" charset="0"/>
                <a:ea typeface="Calibri" pitchFamily="34" charset="0"/>
                <a:cs typeface="Calibri" pitchFamily="34" charset="0"/>
              </a:rPr>
              <a:t>/</a:t>
            </a:r>
            <a:r>
              <a:rPr lang="el-GR" sz="2800" dirty="0">
                <a:solidFill>
                  <a:schemeClr val="tx2">
                    <a:lumMod val="50000"/>
                  </a:schemeClr>
                </a:solidFill>
                <a:latin typeface="Calibri" pitchFamily="34" charset="0"/>
                <a:ea typeface="Calibri" pitchFamily="34" charset="0"/>
                <a:cs typeface="Calibri" pitchFamily="34" charset="0"/>
              </a:rPr>
              <a:t>έννοιες</a:t>
            </a:r>
            <a:r>
              <a:rPr lang="en-US" sz="28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tx2">
                    <a:lumMod val="50000"/>
                  </a:schemeClr>
                </a:solidFill>
                <a:latin typeface="Calibri" pitchFamily="34" charset="0"/>
                <a:ea typeface="Calibri" pitchFamily="34" charset="0"/>
                <a:cs typeface="Calibri" pitchFamily="34" charset="0"/>
              </a:rPr>
              <a:t>Οντότητες και Συσχετίσεις</a:t>
            </a:r>
          </a:p>
          <a:p>
            <a:pPr algn="just">
              <a:spcBef>
                <a:spcPct val="50000"/>
              </a:spcBef>
              <a:buFont typeface="Wingdings" pitchFamily="2" charset="2"/>
              <a:buChar char="§"/>
            </a:pPr>
            <a:r>
              <a:rPr lang="el-GR" sz="2800" dirty="0">
                <a:solidFill>
                  <a:schemeClr val="tx2">
                    <a:lumMod val="50000"/>
                  </a:schemeClr>
                </a:solidFill>
                <a:latin typeface="Calibri" pitchFamily="34" charset="0"/>
                <a:ea typeface="Calibri" pitchFamily="34" charset="0"/>
                <a:cs typeface="Calibri" pitchFamily="34" charset="0"/>
              </a:rPr>
              <a:t> Περιγραφή του σχήματος</a:t>
            </a:r>
          </a:p>
        </p:txBody>
      </p:sp>
      <p:sp>
        <p:nvSpPr>
          <p:cNvPr id="7" name="Title 6"/>
          <p:cNvSpPr>
            <a:spLocks noGrp="1"/>
          </p:cNvSpPr>
          <p:nvPr>
            <p:ph type="title"/>
          </p:nvPr>
        </p:nvSpPr>
        <p:spPr>
          <a:xfrm>
            <a:off x="189523" y="385030"/>
            <a:ext cx="8229600" cy="1143000"/>
          </a:xfrm>
        </p:spPr>
        <p:txBody>
          <a:bodyPr>
            <a:normAutofit fontScale="90000"/>
          </a:bodyPr>
          <a:lstStyle/>
          <a:p>
            <a:r>
              <a:rPr lang="el-GR" dirty="0" smtClean="0">
                <a:solidFill>
                  <a:schemeClr val="accent6">
                    <a:lumMod val="75000"/>
                  </a:schemeClr>
                </a:solidFill>
                <a:latin typeface="Calibri" pitchFamily="34" charset="0"/>
                <a:ea typeface="Calibri" pitchFamily="34" charset="0"/>
                <a:cs typeface="Calibri" pitchFamily="34" charset="0"/>
              </a:rPr>
              <a:t>Εννοιολογικός σχεδιασμός με το Μοντέλο Οντοτήτων/Συσχετίσεων</a:t>
            </a:r>
            <a:endParaRPr lang="el-GR" dirty="0"/>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p:cNvSpPr>
            <a:spLocks noGrp="1"/>
          </p:cNvSpPr>
          <p:nvPr>
            <p:ph type="ftr" sz="quarter" idx="11"/>
          </p:nvPr>
        </p:nvSpPr>
        <p:spPr>
          <a:noFill/>
        </p:spPr>
        <p:txBody>
          <a:bodyPr/>
          <a:lstStyle/>
          <a:p>
            <a:r>
              <a:rPr lang="el-GR" altLang="en-US" smtClean="0"/>
              <a:t>Ευαγγελία Πιτουρά</a:t>
            </a:r>
          </a:p>
        </p:txBody>
      </p:sp>
      <p:sp>
        <p:nvSpPr>
          <p:cNvPr id="15364" name="Slide Number Placeholder 4"/>
          <p:cNvSpPr>
            <a:spLocks noGrp="1"/>
          </p:cNvSpPr>
          <p:nvPr>
            <p:ph type="sldNum" sz="quarter" idx="12"/>
          </p:nvPr>
        </p:nvSpPr>
        <p:spPr>
          <a:noFill/>
        </p:spPr>
        <p:txBody>
          <a:bodyPr/>
          <a:lstStyle/>
          <a:p>
            <a:fld id="{D9AEB73D-26FD-4A58-96BC-BFB84CA7360B}" type="slidenum">
              <a:rPr lang="el-GR" altLang="en-US" smtClean="0"/>
              <a:pPr/>
              <a:t>18</a:t>
            </a:fld>
            <a:endParaRPr lang="el-GR" altLang="en-US" smtClean="0"/>
          </a:p>
        </p:txBody>
      </p:sp>
      <p:sp>
        <p:nvSpPr>
          <p:cNvPr id="18" name="TextBox 17"/>
          <p:cNvSpPr txBox="1"/>
          <p:nvPr/>
        </p:nvSpPr>
        <p:spPr>
          <a:xfrm>
            <a:off x="457200" y="1590676"/>
            <a:ext cx="8382000" cy="2246769"/>
          </a:xfrm>
          <a:prstGeom prst="rect">
            <a:avLst/>
          </a:prstGeom>
          <a:noFill/>
        </p:spPr>
        <p:txBody>
          <a:bodyPr wrap="square">
            <a:spAutoFit/>
          </a:bodyPr>
          <a:lstStyle/>
          <a:p>
            <a:pPr algn="just"/>
            <a:r>
              <a:rPr lang="el-GR" sz="2800" dirty="0" smtClean="0">
                <a:solidFill>
                  <a:schemeClr val="tx2">
                    <a:lumMod val="50000"/>
                  </a:schemeClr>
                </a:solidFill>
                <a:latin typeface="Calibri" pitchFamily="34" charset="0"/>
                <a:ea typeface="Calibri" pitchFamily="34" charset="0"/>
                <a:cs typeface="Calibri" pitchFamily="34" charset="0"/>
              </a:rPr>
              <a:t>Μια </a:t>
            </a:r>
            <a:r>
              <a:rPr lang="el-GR" sz="2800" i="1" dirty="0" smtClean="0">
                <a:solidFill>
                  <a:schemeClr val="accent6">
                    <a:lumMod val="75000"/>
                  </a:schemeClr>
                </a:solidFill>
                <a:latin typeface="Calibri" pitchFamily="34" charset="0"/>
                <a:ea typeface="Calibri" pitchFamily="34" charset="0"/>
                <a:cs typeface="Calibri" pitchFamily="34" charset="0"/>
              </a:rPr>
              <a:t>οντότητα</a:t>
            </a:r>
            <a:r>
              <a:rPr lang="el-GR" sz="2800" dirty="0" smtClean="0">
                <a:solidFill>
                  <a:schemeClr val="tx2">
                    <a:lumMod val="50000"/>
                  </a:schemeClr>
                </a:solidFill>
                <a:latin typeface="Calibri" pitchFamily="34" charset="0"/>
                <a:ea typeface="Calibri" pitchFamily="34" charset="0"/>
                <a:cs typeface="Calibri" pitchFamily="34" charset="0"/>
              </a:rPr>
              <a:t> αντιστοιχεί σε </a:t>
            </a:r>
            <a:r>
              <a:rPr lang="el-GR" sz="2800" dirty="0">
                <a:solidFill>
                  <a:schemeClr val="tx2">
                    <a:lumMod val="50000"/>
                  </a:schemeClr>
                </a:solidFill>
                <a:latin typeface="Calibri" pitchFamily="34" charset="0"/>
                <a:ea typeface="Calibri" pitchFamily="34" charset="0"/>
                <a:cs typeface="Calibri" pitchFamily="34" charset="0"/>
              </a:rPr>
              <a:t>έ</a:t>
            </a:r>
            <a:r>
              <a:rPr lang="el-GR" sz="2800" dirty="0" smtClean="0">
                <a:solidFill>
                  <a:schemeClr val="tx2">
                    <a:lumMod val="50000"/>
                  </a:schemeClr>
                </a:solidFill>
                <a:latin typeface="Calibri" pitchFamily="34" charset="0"/>
                <a:ea typeface="Calibri" pitchFamily="34" charset="0"/>
                <a:cs typeface="Calibri" pitchFamily="34" charset="0"/>
              </a:rPr>
              <a:t>να αντικείμενο/πρόσωπο/πράγμα/έννοια </a:t>
            </a:r>
            <a:r>
              <a:rPr lang="el-GR" sz="2800" dirty="0">
                <a:solidFill>
                  <a:schemeClr val="tx2">
                    <a:lumMod val="50000"/>
                  </a:schemeClr>
                </a:solidFill>
                <a:latin typeface="Calibri" pitchFamily="34" charset="0"/>
                <a:ea typeface="Calibri" pitchFamily="34" charset="0"/>
                <a:cs typeface="Calibri" pitchFamily="34" charset="0"/>
              </a:rPr>
              <a:t>του πραγματικού </a:t>
            </a:r>
            <a:r>
              <a:rPr lang="el-GR" sz="2800" dirty="0" smtClean="0">
                <a:solidFill>
                  <a:schemeClr val="tx2">
                    <a:lumMod val="50000"/>
                  </a:schemeClr>
                </a:solidFill>
                <a:latin typeface="Calibri" pitchFamily="34" charset="0"/>
                <a:ea typeface="Calibri" pitchFamily="34" charset="0"/>
                <a:cs typeface="Calibri" pitchFamily="34" charset="0"/>
              </a:rPr>
              <a:t>κόσμου (ουσιαστικό):</a:t>
            </a:r>
          </a:p>
          <a:p>
            <a:pPr algn="just"/>
            <a:endParaRPr lang="el-GR" sz="800" dirty="0">
              <a:solidFill>
                <a:schemeClr val="tx2">
                  <a:lumMod val="50000"/>
                </a:schemeClr>
              </a:solidFill>
              <a:latin typeface="Calibri" pitchFamily="34" charset="0"/>
              <a:ea typeface="Calibri" pitchFamily="34" charset="0"/>
              <a:cs typeface="Calibri" pitchFamily="34" charset="0"/>
            </a:endParaRPr>
          </a:p>
          <a:p>
            <a:pPr algn="just"/>
            <a:r>
              <a:rPr lang="el-GR" sz="2400" i="1" dirty="0">
                <a:solidFill>
                  <a:schemeClr val="tx2">
                    <a:lumMod val="50000"/>
                  </a:schemeClr>
                </a:solidFill>
                <a:latin typeface="Calibri" pitchFamily="34" charset="0"/>
                <a:ea typeface="Calibri" pitchFamily="34" charset="0"/>
                <a:cs typeface="Calibri" pitchFamily="34" charset="0"/>
              </a:rPr>
              <a:t>β</a:t>
            </a:r>
            <a:r>
              <a:rPr lang="el-GR" sz="2400" i="1" dirty="0" smtClean="0">
                <a:solidFill>
                  <a:schemeClr val="tx2">
                    <a:lumMod val="50000"/>
                  </a:schemeClr>
                </a:solidFill>
                <a:latin typeface="Calibri" pitchFamily="34" charset="0"/>
                <a:ea typeface="Calibri" pitchFamily="34" charset="0"/>
                <a:cs typeface="Calibri" pitchFamily="34" charset="0"/>
              </a:rPr>
              <a:t>ιβλίο</a:t>
            </a:r>
            <a:r>
              <a:rPr lang="el-GR" sz="2400" i="1" dirty="0">
                <a:solidFill>
                  <a:schemeClr val="tx2">
                    <a:lumMod val="50000"/>
                  </a:schemeClr>
                </a:solidFill>
                <a:latin typeface="Calibri" pitchFamily="34" charset="0"/>
                <a:ea typeface="Calibri" pitchFamily="34" charset="0"/>
                <a:cs typeface="Calibri" pitchFamily="34" charset="0"/>
              </a:rPr>
              <a:t>, φοιτητής, μάθημα, υπάλληλος, πιστωτική-κάρτα, </a:t>
            </a:r>
            <a:r>
              <a:rPr lang="el-GR" sz="2400" i="1" dirty="0" smtClean="0">
                <a:solidFill>
                  <a:schemeClr val="tx2">
                    <a:lumMod val="50000"/>
                  </a:schemeClr>
                </a:solidFill>
                <a:latin typeface="Calibri" pitchFamily="34" charset="0"/>
                <a:ea typeface="Calibri" pitchFamily="34" charset="0"/>
                <a:cs typeface="Calibri" pitchFamily="34" charset="0"/>
              </a:rPr>
              <a:t>τραπεζικός-λογαριασμός</a:t>
            </a:r>
            <a:endParaRPr lang="el-GR" sz="2400" i="1" dirty="0">
              <a:solidFill>
                <a:schemeClr val="tx2">
                  <a:lumMod val="50000"/>
                </a:schemeClr>
              </a:solidFill>
              <a:latin typeface="Calibri" pitchFamily="34" charset="0"/>
              <a:ea typeface="Calibri" pitchFamily="34" charset="0"/>
              <a:cs typeface="Calibri" pitchFamily="34" charset="0"/>
            </a:endParaRPr>
          </a:p>
        </p:txBody>
      </p:sp>
      <p:sp>
        <p:nvSpPr>
          <p:cNvPr id="13"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6">
                    <a:lumMod val="75000"/>
                  </a:schemeClr>
                </a:solidFill>
              </a:rPr>
              <a:t>Οντότητες-Συσχετίσεις</a:t>
            </a:r>
            <a:endParaRPr lang="en-US" dirty="0">
              <a:solidFill>
                <a:schemeClr val="accent6">
                  <a:lumMod val="75000"/>
                </a:schemeClr>
              </a:solidFill>
            </a:endParaRPr>
          </a:p>
        </p:txBody>
      </p:sp>
      <p:sp>
        <p:nvSpPr>
          <p:cNvPr id="15" name="TextBox 14"/>
          <p:cNvSpPr txBox="1"/>
          <p:nvPr/>
        </p:nvSpPr>
        <p:spPr>
          <a:xfrm>
            <a:off x="431800" y="4101306"/>
            <a:ext cx="8229600" cy="1692771"/>
          </a:xfrm>
          <a:prstGeom prst="rect">
            <a:avLst/>
          </a:prstGeom>
          <a:noFill/>
        </p:spPr>
        <p:txBody>
          <a:bodyPr wrap="square">
            <a:spAutoFit/>
          </a:bodyPr>
          <a:lstStyle/>
          <a:p>
            <a:pPr algn="just"/>
            <a:r>
              <a:rPr lang="el-GR" sz="2800" dirty="0" smtClean="0">
                <a:solidFill>
                  <a:schemeClr val="tx2">
                    <a:lumMod val="50000"/>
                  </a:schemeClr>
                </a:solidFill>
                <a:latin typeface="Calibri" pitchFamily="34" charset="0"/>
                <a:ea typeface="Calibri" pitchFamily="34" charset="0"/>
                <a:cs typeface="Calibri" pitchFamily="34" charset="0"/>
              </a:rPr>
              <a:t>Μια </a:t>
            </a:r>
            <a:r>
              <a:rPr lang="el-GR" sz="2800" i="1" dirty="0">
                <a:solidFill>
                  <a:schemeClr val="accent6">
                    <a:lumMod val="75000"/>
                  </a:schemeClr>
                </a:solidFill>
                <a:latin typeface="Calibri" pitchFamily="34" charset="0"/>
                <a:ea typeface="Calibri" pitchFamily="34" charset="0"/>
                <a:cs typeface="Calibri" pitchFamily="34" charset="0"/>
              </a:rPr>
              <a:t>συσχέτιση</a:t>
            </a:r>
            <a:r>
              <a:rPr lang="el-GR" sz="2800" dirty="0" smtClean="0">
                <a:solidFill>
                  <a:schemeClr val="tx2">
                    <a:lumMod val="50000"/>
                  </a:schemeClr>
                </a:solidFill>
                <a:latin typeface="Calibri" pitchFamily="34" charset="0"/>
                <a:ea typeface="Calibri" pitchFamily="34" charset="0"/>
                <a:cs typeface="Calibri" pitchFamily="34" charset="0"/>
              </a:rPr>
              <a:t> σε μια διασύνδεση </a:t>
            </a:r>
            <a:r>
              <a:rPr lang="el-GR" sz="2800" dirty="0">
                <a:solidFill>
                  <a:schemeClr val="tx2">
                    <a:lumMod val="50000"/>
                  </a:schemeClr>
                </a:solidFill>
                <a:latin typeface="Calibri" pitchFamily="34" charset="0"/>
                <a:ea typeface="Calibri" pitchFamily="34" charset="0"/>
                <a:cs typeface="Calibri" pitchFamily="34" charset="0"/>
              </a:rPr>
              <a:t>μεταξύ δύο ή περισσότερων </a:t>
            </a:r>
            <a:r>
              <a:rPr lang="el-GR" sz="2800" dirty="0" smtClean="0">
                <a:solidFill>
                  <a:schemeClr val="tx2">
                    <a:lumMod val="50000"/>
                  </a:schemeClr>
                </a:solidFill>
                <a:latin typeface="Calibri" pitchFamily="34" charset="0"/>
                <a:ea typeface="Calibri" pitchFamily="34" charset="0"/>
                <a:cs typeface="Calibri" pitchFamily="34" charset="0"/>
              </a:rPr>
              <a:t>οντοτήτων (ρήμα):</a:t>
            </a:r>
            <a:endParaRPr lang="el-GR" sz="2800" dirty="0">
              <a:solidFill>
                <a:schemeClr val="tx2">
                  <a:lumMod val="50000"/>
                </a:schemeClr>
              </a:solidFill>
              <a:latin typeface="Calibri" pitchFamily="34" charset="0"/>
              <a:ea typeface="Calibri" pitchFamily="34" charset="0"/>
              <a:cs typeface="Calibri" pitchFamily="34" charset="0"/>
            </a:endParaRPr>
          </a:p>
          <a:p>
            <a:pPr algn="just"/>
            <a:r>
              <a:rPr lang="el-GR" sz="2400" i="1" dirty="0">
                <a:solidFill>
                  <a:schemeClr val="tx2">
                    <a:lumMod val="50000"/>
                  </a:schemeClr>
                </a:solidFill>
                <a:latin typeface="Calibri" pitchFamily="34" charset="0"/>
                <a:ea typeface="Calibri" pitchFamily="34" charset="0"/>
                <a:cs typeface="Calibri" pitchFamily="34" charset="0"/>
              </a:rPr>
              <a:t>φοιτητής-</a:t>
            </a:r>
            <a:r>
              <a:rPr lang="el-GR" sz="2400" i="1" dirty="0">
                <a:solidFill>
                  <a:schemeClr val="tx2">
                    <a:lumMod val="60000"/>
                    <a:lumOff val="40000"/>
                  </a:schemeClr>
                </a:solidFill>
                <a:latin typeface="Calibri" pitchFamily="34" charset="0"/>
                <a:ea typeface="Calibri" pitchFamily="34" charset="0"/>
                <a:cs typeface="Calibri" pitchFamily="34" charset="0"/>
              </a:rPr>
              <a:t>δανείζεται</a:t>
            </a:r>
            <a:r>
              <a:rPr lang="el-GR" sz="2400" i="1" dirty="0">
                <a:solidFill>
                  <a:schemeClr val="tx2">
                    <a:lumMod val="50000"/>
                  </a:schemeClr>
                </a:solidFill>
                <a:latin typeface="Calibri" pitchFamily="34" charset="0"/>
                <a:ea typeface="Calibri" pitchFamily="34" charset="0"/>
                <a:cs typeface="Calibri" pitchFamily="34" charset="0"/>
              </a:rPr>
              <a:t>-βιβλίο, </a:t>
            </a:r>
            <a:r>
              <a:rPr lang="el-GR" sz="2400" i="1" dirty="0" smtClean="0">
                <a:solidFill>
                  <a:schemeClr val="tx2">
                    <a:lumMod val="50000"/>
                  </a:schemeClr>
                </a:solidFill>
                <a:latin typeface="Calibri" pitchFamily="34" charset="0"/>
                <a:ea typeface="Calibri" pitchFamily="34" charset="0"/>
                <a:cs typeface="Calibri" pitchFamily="34" charset="0"/>
              </a:rPr>
              <a:t>φοιτητής-</a:t>
            </a:r>
            <a:r>
              <a:rPr lang="el-GR" sz="2400" i="1" dirty="0" smtClean="0">
                <a:solidFill>
                  <a:schemeClr val="tx2">
                    <a:lumMod val="60000"/>
                    <a:lumOff val="40000"/>
                  </a:schemeClr>
                </a:solidFill>
                <a:latin typeface="Calibri" pitchFamily="34" charset="0"/>
                <a:ea typeface="Calibri" pitchFamily="34" charset="0"/>
                <a:cs typeface="Calibri" pitchFamily="34" charset="0"/>
              </a:rPr>
              <a:t>γράφεται</a:t>
            </a:r>
            <a:r>
              <a:rPr lang="el-GR" sz="2400" i="1" dirty="0" smtClean="0">
                <a:solidFill>
                  <a:schemeClr val="tx2">
                    <a:lumMod val="50000"/>
                  </a:schemeClr>
                </a:solidFill>
                <a:latin typeface="Calibri" pitchFamily="34" charset="0"/>
                <a:ea typeface="Calibri" pitchFamily="34" charset="0"/>
                <a:cs typeface="Calibri" pitchFamily="34" charset="0"/>
              </a:rPr>
              <a:t>-μάθημα, υπάλληλος-</a:t>
            </a:r>
            <a:r>
              <a:rPr lang="el-GR" sz="2400" i="1" dirty="0" smtClean="0">
                <a:solidFill>
                  <a:schemeClr val="tx2">
                    <a:lumMod val="60000"/>
                    <a:lumOff val="40000"/>
                  </a:schemeClr>
                </a:solidFill>
                <a:latin typeface="Calibri" pitchFamily="34" charset="0"/>
                <a:ea typeface="Calibri" pitchFamily="34" charset="0"/>
                <a:cs typeface="Calibri" pitchFamily="34" charset="0"/>
              </a:rPr>
              <a:t>δουλεύε</a:t>
            </a:r>
            <a:r>
              <a:rPr lang="el-GR" sz="2400" i="1" dirty="0" smtClean="0">
                <a:solidFill>
                  <a:schemeClr val="tx2">
                    <a:lumMod val="50000"/>
                  </a:schemeClr>
                </a:solidFill>
                <a:latin typeface="Calibri" pitchFamily="34" charset="0"/>
                <a:ea typeface="Calibri" pitchFamily="34" charset="0"/>
                <a:cs typeface="Calibri" pitchFamily="34" charset="0"/>
              </a:rPr>
              <a:t>ι-τμήμα, πελάτης-</a:t>
            </a:r>
            <a:r>
              <a:rPr lang="el-GR" sz="2400" i="1" dirty="0" smtClean="0">
                <a:solidFill>
                  <a:schemeClr val="tx2">
                    <a:lumMod val="60000"/>
                    <a:lumOff val="40000"/>
                  </a:schemeClr>
                </a:solidFill>
                <a:latin typeface="Calibri" pitchFamily="34" charset="0"/>
                <a:ea typeface="Calibri" pitchFamily="34" charset="0"/>
                <a:cs typeface="Calibri" pitchFamily="34" charset="0"/>
              </a:rPr>
              <a:t>έχει</a:t>
            </a:r>
            <a:r>
              <a:rPr lang="el-GR" sz="2400" i="1" dirty="0" smtClean="0">
                <a:solidFill>
                  <a:schemeClr val="tx2">
                    <a:lumMod val="50000"/>
                  </a:schemeClr>
                </a:solidFill>
                <a:latin typeface="Calibri" pitchFamily="34" charset="0"/>
                <a:ea typeface="Calibri" pitchFamily="34" charset="0"/>
                <a:cs typeface="Calibri" pitchFamily="34" charset="0"/>
              </a:rPr>
              <a:t>-λογαριασμό,  </a:t>
            </a:r>
            <a:r>
              <a:rPr lang="el-GR" sz="2400" i="1" dirty="0">
                <a:solidFill>
                  <a:schemeClr val="tx2">
                    <a:lumMod val="50000"/>
                  </a:schemeClr>
                </a:solidFill>
                <a:latin typeface="Calibri" pitchFamily="34" charset="0"/>
                <a:ea typeface="Calibri" pitchFamily="34" charset="0"/>
                <a:cs typeface="Calibri" pitchFamily="34" charset="0"/>
              </a:rPr>
              <a:t>κλπ</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p:cNvSpPr>
            <a:spLocks noGrp="1"/>
          </p:cNvSpPr>
          <p:nvPr>
            <p:ph type="ftr" sz="quarter" idx="11"/>
          </p:nvPr>
        </p:nvSpPr>
        <p:spPr>
          <a:noFill/>
        </p:spPr>
        <p:txBody>
          <a:bodyPr/>
          <a:lstStyle/>
          <a:p>
            <a:r>
              <a:rPr lang="el-GR" altLang="en-US" smtClean="0"/>
              <a:t>Ευαγγελία Πιτουρά</a:t>
            </a:r>
          </a:p>
        </p:txBody>
      </p:sp>
      <p:sp>
        <p:nvSpPr>
          <p:cNvPr id="15364" name="Slide Number Placeholder 4"/>
          <p:cNvSpPr>
            <a:spLocks noGrp="1"/>
          </p:cNvSpPr>
          <p:nvPr>
            <p:ph type="sldNum" sz="quarter" idx="12"/>
          </p:nvPr>
        </p:nvSpPr>
        <p:spPr>
          <a:noFill/>
        </p:spPr>
        <p:txBody>
          <a:bodyPr/>
          <a:lstStyle/>
          <a:p>
            <a:fld id="{D9AEB73D-26FD-4A58-96BC-BFB84CA7360B}" type="slidenum">
              <a:rPr lang="el-GR" altLang="en-US" smtClean="0"/>
              <a:pPr/>
              <a:t>19</a:t>
            </a:fld>
            <a:endParaRPr lang="el-GR" altLang="en-US" smtClean="0"/>
          </a:p>
        </p:txBody>
      </p:sp>
      <p:sp>
        <p:nvSpPr>
          <p:cNvPr id="13"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6">
                    <a:lumMod val="75000"/>
                  </a:schemeClr>
                </a:solidFill>
              </a:rPr>
              <a:t>Το</a:t>
            </a:r>
            <a:r>
              <a:rPr lang="en-US" dirty="0" smtClean="0">
                <a:solidFill>
                  <a:schemeClr val="accent6">
                    <a:lumMod val="75000"/>
                  </a:schemeClr>
                </a:solidFill>
              </a:rPr>
              <a:t> </a:t>
            </a:r>
            <a:r>
              <a:rPr lang="el-GR" dirty="0" smtClean="0">
                <a:solidFill>
                  <a:schemeClr val="accent6">
                    <a:lumMod val="75000"/>
                  </a:schemeClr>
                </a:solidFill>
              </a:rPr>
              <a:t>μοντέλο Ο/Σ συνοπτικά</a:t>
            </a:r>
            <a:endParaRPr lang="en-US" dirty="0">
              <a:solidFill>
                <a:schemeClr val="accent6">
                  <a:lumMod val="75000"/>
                </a:schemeClr>
              </a:solidFill>
            </a:endParaRPr>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41985" name="Object 1"/>
          <p:cNvGraphicFramePr>
            <a:graphicFrameLocks noChangeAspect="1"/>
          </p:cNvGraphicFramePr>
          <p:nvPr/>
        </p:nvGraphicFramePr>
        <p:xfrm>
          <a:off x="482600" y="2171699"/>
          <a:ext cx="7855340" cy="2751675"/>
        </p:xfrm>
        <a:graphic>
          <a:graphicData uri="http://schemas.openxmlformats.org/presentationml/2006/ole">
            <mc:AlternateContent xmlns:mc="http://schemas.openxmlformats.org/markup-compatibility/2006">
              <mc:Choice xmlns:v="urn:schemas-microsoft-com:vml" Requires="v">
                <p:oleObj spid="_x0000_s42037" name="Visio" r:id="rId4" imgW="6402418" imgH="2239275" progId="Visio.Drawing.11">
                  <p:embed/>
                </p:oleObj>
              </mc:Choice>
              <mc:Fallback>
                <p:oleObj name="Visio" r:id="rId4" imgW="6402418" imgH="2239275" progId="Visio.Drawing.11">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2171699"/>
                        <a:ext cx="7855340" cy="275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393700" y="5029200"/>
            <a:ext cx="8013700" cy="1015663"/>
          </a:xfrm>
          <a:prstGeom prst="rect">
            <a:avLst/>
          </a:prstGeom>
          <a:noFill/>
        </p:spPr>
        <p:txBody>
          <a:bodyPr wrap="square" rtlCol="0">
            <a:spAutoFit/>
          </a:bodyPr>
          <a:lstStyle/>
          <a:p>
            <a:pPr>
              <a:buFont typeface="Wingdings" pitchFamily="2" charset="2"/>
              <a:buChar char="ü"/>
            </a:pPr>
            <a:r>
              <a:rPr lang="el-GR" sz="2000" dirty="0" smtClean="0"/>
              <a:t> Οντότητες – παραλληλόγραμμα</a:t>
            </a:r>
          </a:p>
          <a:p>
            <a:pPr>
              <a:buFont typeface="Wingdings" pitchFamily="2" charset="2"/>
              <a:buChar char="ü"/>
            </a:pPr>
            <a:r>
              <a:rPr lang="el-GR" sz="2000" dirty="0" smtClean="0"/>
              <a:t> Συσχετίσεις – ρόμβοι</a:t>
            </a:r>
          </a:p>
          <a:p>
            <a:pPr>
              <a:buFont typeface="Wingdings" pitchFamily="2" charset="2"/>
              <a:buChar char="ü"/>
            </a:pPr>
            <a:r>
              <a:rPr lang="el-GR" sz="2000" dirty="0" smtClean="0"/>
              <a:t> Γνωρίσματα </a:t>
            </a:r>
            <a:r>
              <a:rPr lang="en-US" sz="2000" dirty="0" smtClean="0"/>
              <a:t>(</a:t>
            </a:r>
            <a:r>
              <a:rPr lang="el-GR" sz="2000" dirty="0" smtClean="0"/>
              <a:t>πληροφορία για οντότητες/συσχετίσεις) - ελλείψεις</a:t>
            </a:r>
            <a:endParaRPr lang="el-GR" sz="2000" dirty="0"/>
          </a:p>
        </p:txBody>
      </p:sp>
      <p:sp>
        <p:nvSpPr>
          <p:cNvPr id="11" name="TextBox 10"/>
          <p:cNvSpPr txBox="1"/>
          <p:nvPr/>
        </p:nvSpPr>
        <p:spPr>
          <a:xfrm>
            <a:off x="520700" y="1219200"/>
            <a:ext cx="7975600" cy="923330"/>
          </a:xfrm>
          <a:prstGeom prst="rect">
            <a:avLst/>
          </a:prstGeom>
          <a:noFill/>
        </p:spPr>
        <p:txBody>
          <a:bodyPr wrap="square" rtlCol="0">
            <a:spAutoFit/>
          </a:bodyPr>
          <a:lstStyle/>
          <a:p>
            <a:pPr algn="just"/>
            <a:r>
              <a:rPr lang="el-GR" dirty="0" smtClean="0"/>
              <a:t>Μια βάση δεδομένων με πληροφορίες για κινηματογραφικές ταινίες με πληροφορίες για ηθοποιούς και ταινίες καθώς και για το ποιος ηθοποιός παίζει σε μια ταινία.  </a:t>
            </a:r>
            <a:endParaRPr lang="el-GR" dirty="0"/>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Footer Placeholder 3"/>
          <p:cNvSpPr>
            <a:spLocks noGrp="1"/>
          </p:cNvSpPr>
          <p:nvPr>
            <p:ph type="ftr" sz="quarter" idx="11"/>
          </p:nvPr>
        </p:nvSpPr>
        <p:spPr>
          <a:noFill/>
        </p:spPr>
        <p:txBody>
          <a:bodyPr/>
          <a:lstStyle/>
          <a:p>
            <a:r>
              <a:rPr lang="el-GR" altLang="en-US" smtClean="0"/>
              <a:t>Ευαγγελία Πιτουρά</a:t>
            </a:r>
          </a:p>
        </p:txBody>
      </p:sp>
      <p:sp>
        <p:nvSpPr>
          <p:cNvPr id="4100" name="Slide Number Placeholder 4"/>
          <p:cNvSpPr>
            <a:spLocks noGrp="1"/>
          </p:cNvSpPr>
          <p:nvPr>
            <p:ph type="sldNum" sz="quarter" idx="12"/>
          </p:nvPr>
        </p:nvSpPr>
        <p:spPr>
          <a:noFill/>
        </p:spPr>
        <p:txBody>
          <a:bodyPr/>
          <a:lstStyle/>
          <a:p>
            <a:fld id="{C050E6B5-43E1-4C08-BD3A-1AB6EBB574E8}" type="slidenum">
              <a:rPr lang="el-GR" altLang="en-US" smtClean="0"/>
              <a:pPr/>
              <a:t>2</a:t>
            </a:fld>
            <a:endParaRPr lang="el-GR" altLang="en-US" smtClean="0"/>
          </a:p>
        </p:txBody>
      </p:sp>
      <p:sp>
        <p:nvSpPr>
          <p:cNvPr id="87043" name="Text Box 3"/>
          <p:cNvSpPr txBox="1">
            <a:spLocks noChangeArrowheads="1"/>
          </p:cNvSpPr>
          <p:nvPr/>
        </p:nvSpPr>
        <p:spPr bwMode="auto">
          <a:xfrm>
            <a:off x="457200" y="1295400"/>
            <a:ext cx="7594600" cy="461665"/>
          </a:xfrm>
          <a:prstGeom prst="rect">
            <a:avLst/>
          </a:prstGeom>
          <a:solidFill>
            <a:schemeClr val="accent6">
              <a:lumMod val="20000"/>
              <a:lumOff val="80000"/>
            </a:schemeClr>
          </a:solidFill>
          <a:ln w="19050">
            <a:noFill/>
            <a:miter lim="800000"/>
            <a:headEnd/>
            <a:tailEnd/>
          </a:ln>
        </p:spPr>
        <p:txBody>
          <a:bodyPr wrap="square">
            <a:spAutoFit/>
          </a:bodyPr>
          <a:lstStyle/>
          <a:p>
            <a:pPr algn="just" eaLnBrk="0" hangingPunct="0">
              <a:spcBef>
                <a:spcPct val="50000"/>
              </a:spcBef>
            </a:pPr>
            <a:r>
              <a:rPr lang="el-GR" sz="2400" dirty="0">
                <a:solidFill>
                  <a:schemeClr val="accent6">
                    <a:lumMod val="75000"/>
                  </a:schemeClr>
                </a:solidFill>
              </a:rPr>
              <a:t>Βάση Δεδομένων</a:t>
            </a:r>
            <a:r>
              <a:rPr lang="el-GR" sz="2400" dirty="0">
                <a:solidFill>
                  <a:schemeClr val="tx2">
                    <a:lumMod val="75000"/>
                  </a:schemeClr>
                </a:solidFill>
              </a:rPr>
              <a:t>: συλλογή από </a:t>
            </a:r>
            <a:r>
              <a:rPr lang="el-GR" sz="2400" i="1" dirty="0">
                <a:solidFill>
                  <a:schemeClr val="tx2">
                    <a:lumMod val="75000"/>
                  </a:schemeClr>
                </a:solidFill>
              </a:rPr>
              <a:t>σχετιζόμενα</a:t>
            </a:r>
            <a:r>
              <a:rPr lang="el-GR" sz="2400" dirty="0">
                <a:solidFill>
                  <a:schemeClr val="tx2">
                    <a:lumMod val="75000"/>
                  </a:schemeClr>
                </a:solidFill>
              </a:rPr>
              <a:t> δεδομένα</a:t>
            </a:r>
          </a:p>
        </p:txBody>
      </p:sp>
      <p:sp>
        <p:nvSpPr>
          <p:cNvPr id="9" name="Title 1"/>
          <p:cNvSpPr txBox="1">
            <a:spLocks/>
          </p:cNvSpPr>
          <p:nvPr/>
        </p:nvSpPr>
        <p:spPr>
          <a:xfrm>
            <a:off x="2286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smtClean="0">
                <a:solidFill>
                  <a:schemeClr val="accent6"/>
                </a:solidFill>
                <a:latin typeface="+mj-lt"/>
                <a:ea typeface="+mj-ea"/>
                <a:cs typeface="+mj-cs"/>
              </a:rPr>
              <a:t>Βασικές Έννοιες</a:t>
            </a:r>
            <a:endParaRPr kumimoji="0" lang="el-GR" sz="4400" b="0" i="0" u="none" strike="noStrike" kern="1200" cap="none" spc="0" normalizeH="0" baseline="0" noProof="0" dirty="0">
              <a:ln>
                <a:noFill/>
              </a:ln>
              <a:solidFill>
                <a:schemeClr val="accent6"/>
              </a:solidFill>
              <a:effectLst/>
              <a:uLnTx/>
              <a:uFillTx/>
              <a:latin typeface="+mj-lt"/>
              <a:ea typeface="+mj-ea"/>
              <a:cs typeface="+mj-cs"/>
            </a:endParaRPr>
          </a:p>
        </p:txBody>
      </p:sp>
      <p:sp>
        <p:nvSpPr>
          <p:cNvPr id="10" name="Text Box 4"/>
          <p:cNvSpPr txBox="1">
            <a:spLocks noChangeArrowheads="1"/>
          </p:cNvSpPr>
          <p:nvPr/>
        </p:nvSpPr>
        <p:spPr bwMode="auto">
          <a:xfrm>
            <a:off x="442913" y="1968500"/>
            <a:ext cx="7608887" cy="1569660"/>
          </a:xfrm>
          <a:prstGeom prst="rect">
            <a:avLst/>
          </a:prstGeom>
          <a:solidFill>
            <a:schemeClr val="accent1">
              <a:lumMod val="20000"/>
              <a:lumOff val="80000"/>
            </a:schemeClr>
          </a:solidFill>
          <a:ln w="9525">
            <a:noFill/>
            <a:miter lim="800000"/>
            <a:headEnd/>
            <a:tailEnd/>
          </a:ln>
        </p:spPr>
        <p:txBody>
          <a:bodyPr wrap="square">
            <a:spAutoFit/>
          </a:bodyPr>
          <a:lstStyle/>
          <a:p>
            <a:pPr algn="just" eaLnBrk="0" hangingPunct="0">
              <a:spcBef>
                <a:spcPct val="50000"/>
              </a:spcBef>
            </a:pPr>
            <a:r>
              <a:rPr lang="el-GR" sz="2400" b="1" dirty="0">
                <a:solidFill>
                  <a:schemeClr val="accent6">
                    <a:lumMod val="75000"/>
                  </a:schemeClr>
                </a:solidFill>
              </a:rPr>
              <a:t>Σύστημα Διαχείρισης Βάσεων Δεδομένων (ΣΔΒΔ): </a:t>
            </a:r>
            <a:r>
              <a:rPr lang="en-US" sz="2400" b="1" dirty="0" smtClean="0">
                <a:solidFill>
                  <a:schemeClr val="accent6">
                    <a:lumMod val="75000"/>
                  </a:schemeClr>
                </a:solidFill>
              </a:rPr>
              <a:t>Database Management System (DBMS) </a:t>
            </a:r>
            <a:r>
              <a:rPr lang="el-GR" sz="2400" dirty="0" smtClean="0">
                <a:solidFill>
                  <a:schemeClr val="tx2">
                    <a:lumMod val="75000"/>
                  </a:schemeClr>
                </a:solidFill>
              </a:rPr>
              <a:t>λογισμικό </a:t>
            </a:r>
            <a:r>
              <a:rPr lang="en-US" sz="2400" dirty="0">
                <a:solidFill>
                  <a:schemeClr val="tx2">
                    <a:lumMod val="75000"/>
                  </a:schemeClr>
                </a:solidFill>
              </a:rPr>
              <a:t>(</a:t>
            </a:r>
            <a:r>
              <a:rPr lang="el-GR" sz="2400" dirty="0">
                <a:solidFill>
                  <a:schemeClr val="tx2">
                    <a:lumMod val="75000"/>
                  </a:schemeClr>
                </a:solidFill>
              </a:rPr>
              <a:t>σύνολο από προγράμματα) για </a:t>
            </a:r>
            <a:r>
              <a:rPr lang="el-GR" sz="2400" dirty="0" smtClean="0">
                <a:solidFill>
                  <a:schemeClr val="tx2">
                    <a:lumMod val="75000"/>
                  </a:schemeClr>
                </a:solidFill>
              </a:rPr>
              <a:t>τη δημιουργία </a:t>
            </a:r>
            <a:r>
              <a:rPr lang="el-GR" sz="2400" dirty="0">
                <a:solidFill>
                  <a:schemeClr val="tx2">
                    <a:lumMod val="75000"/>
                  </a:schemeClr>
                </a:solidFill>
              </a:rPr>
              <a:t>και χρήση μιας βάσης δεδομένων</a:t>
            </a:r>
          </a:p>
        </p:txBody>
      </p:sp>
      <p:sp>
        <p:nvSpPr>
          <p:cNvPr id="14" name="AutoShape 8"/>
          <p:cNvSpPr>
            <a:spLocks noChangeArrowheads="1"/>
          </p:cNvSpPr>
          <p:nvPr/>
        </p:nvSpPr>
        <p:spPr bwMode="auto">
          <a:xfrm>
            <a:off x="4936174" y="5104425"/>
            <a:ext cx="676274" cy="488950"/>
          </a:xfrm>
          <a:prstGeom prst="can">
            <a:avLst>
              <a:gd name="adj" fmla="val 25000"/>
            </a:avLst>
          </a:prstGeom>
          <a:solidFill>
            <a:schemeClr val="accent1"/>
          </a:solidFill>
          <a:ln w="9525">
            <a:solidFill>
              <a:schemeClr val="tx1"/>
            </a:solidFill>
            <a:round/>
            <a:headEnd/>
            <a:tailEnd/>
          </a:ln>
        </p:spPr>
        <p:txBody>
          <a:bodyPr wrap="none" anchor="ctr"/>
          <a:lstStyle/>
          <a:p>
            <a:endParaRPr lang="el-GR"/>
          </a:p>
        </p:txBody>
      </p:sp>
      <p:sp>
        <p:nvSpPr>
          <p:cNvPr id="15" name="Rectangle 9"/>
          <p:cNvSpPr>
            <a:spLocks noChangeArrowheads="1"/>
          </p:cNvSpPr>
          <p:nvPr/>
        </p:nvSpPr>
        <p:spPr bwMode="auto">
          <a:xfrm>
            <a:off x="4575811" y="4223362"/>
            <a:ext cx="1296987" cy="504825"/>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16" name="Rectangle 10"/>
          <p:cNvSpPr>
            <a:spLocks noChangeArrowheads="1"/>
          </p:cNvSpPr>
          <p:nvPr/>
        </p:nvSpPr>
        <p:spPr bwMode="auto">
          <a:xfrm>
            <a:off x="4036854" y="3844742"/>
            <a:ext cx="2374900" cy="1943100"/>
          </a:xfrm>
          <a:prstGeom prst="rect">
            <a:avLst/>
          </a:prstGeom>
          <a:noFill/>
          <a:ln w="9525">
            <a:solidFill>
              <a:schemeClr val="tx1"/>
            </a:solidFill>
            <a:miter lim="800000"/>
            <a:headEnd/>
            <a:tailEnd/>
          </a:ln>
        </p:spPr>
        <p:txBody>
          <a:bodyPr wrap="none" anchor="ctr"/>
          <a:lstStyle/>
          <a:p>
            <a:endParaRPr lang="el-GR"/>
          </a:p>
        </p:txBody>
      </p:sp>
      <p:sp>
        <p:nvSpPr>
          <p:cNvPr id="17" name="Text Box 11"/>
          <p:cNvSpPr txBox="1">
            <a:spLocks noChangeArrowheads="1"/>
          </p:cNvSpPr>
          <p:nvPr/>
        </p:nvSpPr>
        <p:spPr bwMode="auto">
          <a:xfrm>
            <a:off x="5002848" y="5231424"/>
            <a:ext cx="723901" cy="304800"/>
          </a:xfrm>
          <a:prstGeom prst="rect">
            <a:avLst/>
          </a:prstGeom>
          <a:noFill/>
          <a:ln w="9525">
            <a:noFill/>
            <a:miter lim="800000"/>
            <a:headEnd/>
            <a:tailEnd/>
          </a:ln>
        </p:spPr>
        <p:txBody>
          <a:bodyPr wrap="square">
            <a:spAutoFit/>
          </a:bodyPr>
          <a:lstStyle/>
          <a:p>
            <a:pPr eaLnBrk="0" hangingPunct="0">
              <a:spcBef>
                <a:spcPct val="50000"/>
              </a:spcBef>
            </a:pPr>
            <a:r>
              <a:rPr lang="en-US" sz="1400" dirty="0"/>
              <a:t>  </a:t>
            </a:r>
            <a:r>
              <a:rPr lang="el-GR" sz="1400" dirty="0"/>
              <a:t>ΒΔ</a:t>
            </a:r>
          </a:p>
        </p:txBody>
      </p:sp>
      <p:sp>
        <p:nvSpPr>
          <p:cNvPr id="18" name="Text Box 12"/>
          <p:cNvSpPr txBox="1">
            <a:spLocks noChangeArrowheads="1"/>
          </p:cNvSpPr>
          <p:nvPr/>
        </p:nvSpPr>
        <p:spPr bwMode="auto">
          <a:xfrm>
            <a:off x="4720275" y="4291624"/>
            <a:ext cx="1031874" cy="373063"/>
          </a:xfrm>
          <a:prstGeom prst="rect">
            <a:avLst/>
          </a:prstGeom>
          <a:noFill/>
          <a:ln w="9525">
            <a:noFill/>
            <a:miter lim="800000"/>
            <a:headEnd/>
            <a:tailEnd/>
          </a:ln>
        </p:spPr>
        <p:txBody>
          <a:bodyPr wrap="square">
            <a:spAutoFit/>
          </a:bodyPr>
          <a:lstStyle/>
          <a:p>
            <a:pPr algn="ctr" eaLnBrk="0" hangingPunct="0">
              <a:spcBef>
                <a:spcPct val="50000"/>
              </a:spcBef>
            </a:pPr>
            <a:r>
              <a:rPr lang="en-US" dirty="0"/>
              <a:t> </a:t>
            </a:r>
            <a:r>
              <a:rPr lang="el-GR" dirty="0"/>
              <a:t>ΣΔΒΔ</a:t>
            </a:r>
          </a:p>
        </p:txBody>
      </p:sp>
      <p:sp>
        <p:nvSpPr>
          <p:cNvPr id="19" name="Text Box 13"/>
          <p:cNvSpPr txBox="1">
            <a:spLocks noChangeArrowheads="1"/>
          </p:cNvSpPr>
          <p:nvPr/>
        </p:nvSpPr>
        <p:spPr bwMode="auto">
          <a:xfrm>
            <a:off x="1517492" y="4401161"/>
            <a:ext cx="2428874" cy="830263"/>
          </a:xfrm>
          <a:prstGeom prst="rect">
            <a:avLst/>
          </a:prstGeom>
          <a:noFill/>
          <a:ln w="9525">
            <a:noFill/>
            <a:miter lim="800000"/>
            <a:headEnd/>
            <a:tailEnd/>
          </a:ln>
        </p:spPr>
        <p:txBody>
          <a:bodyPr wrap="square">
            <a:spAutoFit/>
          </a:bodyPr>
          <a:lstStyle/>
          <a:p>
            <a:pPr eaLnBrk="0" hangingPunct="0">
              <a:spcBef>
                <a:spcPct val="50000"/>
              </a:spcBef>
            </a:pPr>
            <a:r>
              <a:rPr lang="el-GR" sz="2400" b="1" dirty="0">
                <a:solidFill>
                  <a:schemeClr val="accent6">
                    <a:lumMod val="75000"/>
                  </a:schemeClr>
                </a:solidFill>
              </a:rPr>
              <a:t>Σύστημα Βάσεων Δεδομένων</a:t>
            </a:r>
          </a:p>
        </p:txBody>
      </p:sp>
      <p:sp>
        <p:nvSpPr>
          <p:cNvPr id="13" name="Line 14"/>
          <p:cNvSpPr>
            <a:spLocks noChangeShapeType="1"/>
          </p:cNvSpPr>
          <p:nvPr/>
        </p:nvSpPr>
        <p:spPr bwMode="auto">
          <a:xfrm flipH="1">
            <a:off x="5294948" y="4771048"/>
            <a:ext cx="1" cy="295275"/>
          </a:xfrm>
          <a:prstGeom prst="line">
            <a:avLst/>
          </a:prstGeom>
          <a:noFill/>
          <a:ln w="9525">
            <a:solidFill>
              <a:schemeClr val="tx1"/>
            </a:solidFill>
            <a:round/>
            <a:headEnd type="triangle" w="med" len="med"/>
            <a:tailEnd type="triangle" w="med" len="med"/>
          </a:ln>
        </p:spPr>
        <p:txBody>
          <a:bodyPr/>
          <a:lstStyle/>
          <a:p>
            <a:endParaRPr lang="el-GR"/>
          </a:p>
        </p:txBody>
      </p:sp>
      <p:sp>
        <p:nvSpPr>
          <p:cNvPr id="21"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43"/>
                                        </p:tgtEl>
                                        <p:attrNameLst>
                                          <p:attrName>style.visibility</p:attrName>
                                        </p:attrNameLst>
                                      </p:cBhvr>
                                      <p:to>
                                        <p:strVal val="visible"/>
                                      </p:to>
                                    </p:set>
                                    <p:anim calcmode="lin" valueType="num">
                                      <p:cBhvr additive="base">
                                        <p:cTn id="7" dur="500" fill="hold"/>
                                        <p:tgtEl>
                                          <p:spTgt spid="87043"/>
                                        </p:tgtEl>
                                        <p:attrNameLst>
                                          <p:attrName>ppt_x</p:attrName>
                                        </p:attrNameLst>
                                      </p:cBhvr>
                                      <p:tavLst>
                                        <p:tav tm="0">
                                          <p:val>
                                            <p:strVal val="0-#ppt_w/2"/>
                                          </p:val>
                                        </p:tav>
                                        <p:tav tm="100000">
                                          <p:val>
                                            <p:strVal val="#ppt_x"/>
                                          </p:val>
                                        </p:tav>
                                      </p:tavLst>
                                    </p:anim>
                                    <p:anim calcmode="lin" valueType="num">
                                      <p:cBhvr additive="base">
                                        <p:cTn id="8" dur="500" fill="hold"/>
                                        <p:tgtEl>
                                          <p:spTgt spid="870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animBg="1" autoUpdateAnimBg="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p:cNvSpPr>
            <a:spLocks noGrp="1"/>
          </p:cNvSpPr>
          <p:nvPr>
            <p:ph type="ftr" sz="quarter" idx="11"/>
          </p:nvPr>
        </p:nvSpPr>
        <p:spPr>
          <a:noFill/>
        </p:spPr>
        <p:txBody>
          <a:bodyPr/>
          <a:lstStyle/>
          <a:p>
            <a:r>
              <a:rPr lang="el-GR" altLang="en-US" smtClean="0"/>
              <a:t>Ευαγγελία Πιτουρά</a:t>
            </a:r>
          </a:p>
        </p:txBody>
      </p:sp>
      <p:sp>
        <p:nvSpPr>
          <p:cNvPr id="15364" name="Slide Number Placeholder 4"/>
          <p:cNvSpPr>
            <a:spLocks noGrp="1"/>
          </p:cNvSpPr>
          <p:nvPr>
            <p:ph type="sldNum" sz="quarter" idx="12"/>
          </p:nvPr>
        </p:nvSpPr>
        <p:spPr>
          <a:noFill/>
        </p:spPr>
        <p:txBody>
          <a:bodyPr/>
          <a:lstStyle/>
          <a:p>
            <a:fld id="{D9AEB73D-26FD-4A58-96BC-BFB84CA7360B}" type="slidenum">
              <a:rPr lang="el-GR" altLang="en-US" smtClean="0"/>
              <a:pPr/>
              <a:t>20</a:t>
            </a:fld>
            <a:endParaRPr lang="el-GR" altLang="en-US" smtClean="0"/>
          </a:p>
        </p:txBody>
      </p:sp>
      <p:sp>
        <p:nvSpPr>
          <p:cNvPr id="16399" name="Text Box 6"/>
          <p:cNvSpPr txBox="1">
            <a:spLocks noChangeArrowheads="1"/>
          </p:cNvSpPr>
          <p:nvPr/>
        </p:nvSpPr>
        <p:spPr bwMode="auto">
          <a:xfrm>
            <a:off x="596900" y="2388394"/>
            <a:ext cx="8077200" cy="1384995"/>
          </a:xfrm>
          <a:prstGeom prst="rect">
            <a:avLst/>
          </a:prstGeom>
          <a:noFill/>
          <a:ln w="9525">
            <a:noFill/>
            <a:miter lim="800000"/>
            <a:headEnd/>
            <a:tailEnd/>
          </a:ln>
        </p:spPr>
        <p:txBody>
          <a:bodyPr>
            <a:spAutoFit/>
          </a:bodyPr>
          <a:lstStyle/>
          <a:p>
            <a:pPr marL="342900" indent="-342900" eaLnBrk="0" hangingPunct="0">
              <a:spcBef>
                <a:spcPct val="50000"/>
              </a:spcBef>
            </a:pPr>
            <a:r>
              <a:rPr lang="el-GR" sz="2400" dirty="0" smtClean="0">
                <a:solidFill>
                  <a:schemeClr val="accent6">
                    <a:lumMod val="75000"/>
                  </a:schemeClr>
                </a:solidFill>
                <a:latin typeface="Calibri" pitchFamily="34" charset="0"/>
                <a:ea typeface="Calibri" pitchFamily="34" charset="0"/>
                <a:cs typeface="Calibri" pitchFamily="34" charset="0"/>
              </a:rPr>
              <a:t>Τύπος </a:t>
            </a:r>
            <a:r>
              <a:rPr lang="el-GR" sz="2400" dirty="0">
                <a:solidFill>
                  <a:schemeClr val="accent6">
                    <a:lumMod val="75000"/>
                  </a:schemeClr>
                </a:solidFill>
                <a:latin typeface="Calibri" pitchFamily="34" charset="0"/>
                <a:ea typeface="Calibri" pitchFamily="34" charset="0"/>
                <a:cs typeface="Calibri" pitchFamily="34" charset="0"/>
              </a:rPr>
              <a:t>οντοτήτων</a:t>
            </a:r>
            <a:r>
              <a:rPr lang="el-GR" sz="2000" dirty="0">
                <a:solidFill>
                  <a:schemeClr val="accent6">
                    <a:lumMod val="75000"/>
                  </a:schemeClr>
                </a:solidFill>
                <a:latin typeface="Calibri" pitchFamily="34" charset="0"/>
                <a:ea typeface="Calibri" pitchFamily="34" charset="0"/>
                <a:cs typeface="Calibri" pitchFamily="34" charset="0"/>
              </a:rPr>
              <a:t> </a:t>
            </a:r>
            <a:r>
              <a:rPr lang="el-GR" sz="2000" dirty="0" smtClean="0">
                <a:solidFill>
                  <a:schemeClr val="accent6">
                    <a:lumMod val="75000"/>
                  </a:schemeClr>
                </a:solidFill>
                <a:latin typeface="Calibri" pitchFamily="34" charset="0"/>
                <a:ea typeface="Calibri" pitchFamily="34" charset="0"/>
                <a:cs typeface="Calibri" pitchFamily="34" charset="0"/>
              </a:rPr>
              <a:t> (</a:t>
            </a:r>
            <a:r>
              <a:rPr lang="en-US" sz="2000" dirty="0" smtClean="0">
                <a:solidFill>
                  <a:schemeClr val="accent6">
                    <a:lumMod val="75000"/>
                  </a:schemeClr>
                </a:solidFill>
                <a:latin typeface="Calibri" pitchFamily="34" charset="0"/>
                <a:ea typeface="Calibri" pitchFamily="34" charset="0"/>
                <a:cs typeface="Calibri" pitchFamily="34" charset="0"/>
              </a:rPr>
              <a:t>entity type)</a:t>
            </a:r>
            <a:endParaRPr lang="el-GR" sz="2000" dirty="0">
              <a:solidFill>
                <a:schemeClr val="accent6">
                  <a:lumMod val="75000"/>
                </a:schemeClr>
              </a:solidFill>
              <a:latin typeface="Calibri" pitchFamily="34" charset="0"/>
              <a:ea typeface="Calibri" pitchFamily="34" charset="0"/>
              <a:cs typeface="Calibri" pitchFamily="34" charset="0"/>
            </a:endParaRPr>
          </a:p>
          <a:p>
            <a:pPr marL="342900" indent="-342900"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Ορίζει ένα σύνολο από οντότητες που έχουν τα ίδια γνωρίσματα</a:t>
            </a:r>
          </a:p>
          <a:p>
            <a:pPr marL="342900" indent="-342900"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Περιγράφεται από ένα όνομα και μια λίστα γνωρισμάτων</a:t>
            </a:r>
          </a:p>
        </p:txBody>
      </p:sp>
      <p:sp>
        <p:nvSpPr>
          <p:cNvPr id="15368" name="Text Box 7"/>
          <p:cNvSpPr txBox="1">
            <a:spLocks noChangeArrowheads="1"/>
          </p:cNvSpPr>
          <p:nvPr/>
        </p:nvSpPr>
        <p:spPr bwMode="auto">
          <a:xfrm>
            <a:off x="4686300" y="2448720"/>
            <a:ext cx="3657600" cy="366713"/>
          </a:xfrm>
          <a:prstGeom prst="rect">
            <a:avLst/>
          </a:prstGeom>
          <a:solidFill>
            <a:schemeClr val="bg1">
              <a:lumMod val="95000"/>
            </a:schemeClr>
          </a:solidFill>
          <a:ln w="9525">
            <a:noFill/>
            <a:miter lim="800000"/>
            <a:headEnd/>
            <a:tailEnd/>
          </a:ln>
        </p:spPr>
        <p:txBody>
          <a:bodyPr>
            <a:spAutoFit/>
          </a:bodyPr>
          <a:lstStyle/>
          <a:p>
            <a:pPr eaLnBrk="0" hangingPunct="0">
              <a:spcBef>
                <a:spcPct val="50000"/>
              </a:spcBef>
            </a:pPr>
            <a:r>
              <a:rPr lang="el-GR" sz="1800" b="1" i="1" dirty="0">
                <a:latin typeface="Calibri" pitchFamily="34" charset="0"/>
                <a:ea typeface="Calibri" pitchFamily="34" charset="0"/>
                <a:cs typeface="Calibri" pitchFamily="34" charset="0"/>
              </a:rPr>
              <a:t>Περιγράφει το σχήμα ή πρόθεση</a:t>
            </a:r>
            <a:endParaRPr lang="el-GR" sz="2400" b="1" i="1" dirty="0">
              <a:latin typeface="Calibri" pitchFamily="34" charset="0"/>
              <a:ea typeface="Calibri" pitchFamily="34" charset="0"/>
              <a:cs typeface="Calibri" pitchFamily="34" charset="0"/>
            </a:endParaRPr>
          </a:p>
        </p:txBody>
      </p:sp>
      <p:sp>
        <p:nvSpPr>
          <p:cNvPr id="15370" name="Text Box 11"/>
          <p:cNvSpPr txBox="1">
            <a:spLocks noChangeArrowheads="1"/>
          </p:cNvSpPr>
          <p:nvPr/>
        </p:nvSpPr>
        <p:spPr bwMode="auto">
          <a:xfrm>
            <a:off x="609600" y="4167996"/>
            <a:ext cx="8077200" cy="1384995"/>
          </a:xfrm>
          <a:prstGeom prst="rect">
            <a:avLst/>
          </a:prstGeom>
          <a:noFill/>
          <a:ln w="9525">
            <a:noFill/>
            <a:miter lim="800000"/>
            <a:headEnd/>
            <a:tailEnd/>
          </a:ln>
        </p:spPr>
        <p:txBody>
          <a:bodyPr>
            <a:spAutoFit/>
          </a:bodyPr>
          <a:lstStyle/>
          <a:p>
            <a:pPr marL="342900" indent="-342900" eaLnBrk="0" hangingPunct="0">
              <a:spcBef>
                <a:spcPct val="50000"/>
              </a:spcBef>
            </a:pPr>
            <a:r>
              <a:rPr lang="el-GR" sz="2400" dirty="0">
                <a:solidFill>
                  <a:schemeClr val="accent6">
                    <a:lumMod val="75000"/>
                  </a:schemeClr>
                </a:solidFill>
                <a:latin typeface="Calibri" pitchFamily="34" charset="0"/>
                <a:ea typeface="Calibri" pitchFamily="34" charset="0"/>
                <a:cs typeface="Calibri" pitchFamily="34" charset="0"/>
              </a:rPr>
              <a:t>Οντότητα</a:t>
            </a:r>
          </a:p>
          <a:p>
            <a:pPr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Ένα συγκεκριμένο αντικείμενο με φυσική </a:t>
            </a:r>
            <a:r>
              <a:rPr lang="el-GR" sz="2000" dirty="0" smtClean="0">
                <a:solidFill>
                  <a:schemeClr val="tx2">
                    <a:lumMod val="50000"/>
                  </a:schemeClr>
                </a:solidFill>
                <a:latin typeface="Calibri" pitchFamily="34" charset="0"/>
                <a:ea typeface="Calibri" pitchFamily="34" charset="0"/>
                <a:cs typeface="Calibri" pitchFamily="34" charset="0"/>
              </a:rPr>
              <a:t>ύπαρξη</a:t>
            </a:r>
            <a:endParaRPr lang="el-GR" sz="2000" dirty="0">
              <a:solidFill>
                <a:schemeClr val="tx2">
                  <a:lumMod val="50000"/>
                </a:schemeClr>
              </a:solidFill>
              <a:latin typeface="Calibri" pitchFamily="34" charset="0"/>
              <a:ea typeface="Calibri" pitchFamily="34" charset="0"/>
              <a:cs typeface="Calibri" pitchFamily="34" charset="0"/>
            </a:endParaRPr>
          </a:p>
          <a:p>
            <a:pPr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Μια συγκεκριμένη οντότητα έχει μια τιμή για καθένα από τα γνωρίσματα</a:t>
            </a:r>
            <a:endParaRPr lang="el-GR" sz="1800" dirty="0">
              <a:solidFill>
                <a:schemeClr val="tx2">
                  <a:lumMod val="50000"/>
                </a:schemeClr>
              </a:solidFill>
              <a:latin typeface="Calibri" pitchFamily="34" charset="0"/>
              <a:ea typeface="Calibri" pitchFamily="34" charset="0"/>
              <a:cs typeface="Calibri" pitchFamily="34" charset="0"/>
            </a:endParaRPr>
          </a:p>
        </p:txBody>
      </p:sp>
      <p:sp>
        <p:nvSpPr>
          <p:cNvPr id="15371" name="Text Box 13"/>
          <p:cNvSpPr txBox="1">
            <a:spLocks noChangeArrowheads="1"/>
          </p:cNvSpPr>
          <p:nvPr/>
        </p:nvSpPr>
        <p:spPr bwMode="auto">
          <a:xfrm>
            <a:off x="4686300" y="4253707"/>
            <a:ext cx="3657600" cy="366712"/>
          </a:xfrm>
          <a:prstGeom prst="rect">
            <a:avLst/>
          </a:prstGeom>
          <a:solidFill>
            <a:schemeClr val="bg1">
              <a:lumMod val="95000"/>
            </a:schemeClr>
          </a:solidFill>
          <a:ln w="9525">
            <a:noFill/>
            <a:miter lim="800000"/>
            <a:headEnd/>
            <a:tailEnd/>
          </a:ln>
        </p:spPr>
        <p:txBody>
          <a:bodyPr>
            <a:spAutoFit/>
          </a:bodyPr>
          <a:lstStyle/>
          <a:p>
            <a:pPr eaLnBrk="0" hangingPunct="0">
              <a:spcBef>
                <a:spcPct val="50000"/>
              </a:spcBef>
            </a:pPr>
            <a:r>
              <a:rPr lang="el-GR" b="1" i="1" dirty="0">
                <a:latin typeface="Calibri" pitchFamily="34" charset="0"/>
                <a:ea typeface="Calibri" pitchFamily="34" charset="0"/>
                <a:cs typeface="Calibri" pitchFamily="34" charset="0"/>
              </a:rPr>
              <a:t>Σύνολο οντοτήτων - ανάπτυξη</a:t>
            </a:r>
          </a:p>
        </p:txBody>
      </p:sp>
      <p:sp>
        <p:nvSpPr>
          <p:cNvPr id="13"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6">
                    <a:lumMod val="75000"/>
                  </a:schemeClr>
                </a:solidFill>
              </a:rPr>
              <a:t>Οντότητες</a:t>
            </a:r>
            <a:endParaRPr lang="en-US" dirty="0">
              <a:solidFill>
                <a:schemeClr val="accent6">
                  <a:lumMod val="75000"/>
                </a:schemeClr>
              </a:solidFill>
            </a:endParaRPr>
          </a:p>
        </p:txBody>
      </p:sp>
      <p:sp>
        <p:nvSpPr>
          <p:cNvPr id="10" name="TextBox 9"/>
          <p:cNvSpPr txBox="1"/>
          <p:nvPr/>
        </p:nvSpPr>
        <p:spPr>
          <a:xfrm>
            <a:off x="647700" y="1460500"/>
            <a:ext cx="7658100" cy="461665"/>
          </a:xfrm>
          <a:prstGeom prst="rect">
            <a:avLst/>
          </a:prstGeom>
          <a:noFill/>
        </p:spPr>
        <p:txBody>
          <a:bodyPr wrap="square" rtlCol="0">
            <a:spAutoFit/>
          </a:bodyPr>
          <a:lstStyle/>
          <a:p>
            <a:r>
              <a:rPr lang="el-GR" sz="2400" dirty="0" smtClean="0">
                <a:solidFill>
                  <a:schemeClr val="accent6">
                    <a:lumMod val="75000"/>
                  </a:schemeClr>
                </a:solidFill>
                <a:latin typeface="Calibri" pitchFamily="34" charset="0"/>
                <a:ea typeface="Calibri" pitchFamily="34" charset="0"/>
                <a:cs typeface="Calibri" pitchFamily="34" charset="0"/>
              </a:rPr>
              <a:t>Γνώρισμα/Πεδίο (</a:t>
            </a:r>
            <a:r>
              <a:rPr lang="en-US" sz="2400" dirty="0" smtClean="0">
                <a:solidFill>
                  <a:schemeClr val="accent6">
                    <a:lumMod val="75000"/>
                  </a:schemeClr>
                </a:solidFill>
                <a:latin typeface="Calibri" pitchFamily="34" charset="0"/>
                <a:ea typeface="Calibri" pitchFamily="34" charset="0"/>
                <a:cs typeface="Calibri" pitchFamily="34" charset="0"/>
              </a:rPr>
              <a:t>attribute):</a:t>
            </a:r>
            <a:r>
              <a:rPr lang="el-GR" sz="2400" dirty="0" smtClean="0">
                <a:solidFill>
                  <a:schemeClr val="accent6">
                    <a:lumMod val="75000"/>
                  </a:schemeClr>
                </a:solidFill>
                <a:latin typeface="Calibri" pitchFamily="34" charset="0"/>
                <a:ea typeface="Calibri" pitchFamily="34" charset="0"/>
                <a:cs typeface="Calibri" pitchFamily="34" charset="0"/>
              </a:rPr>
              <a:t> </a:t>
            </a:r>
            <a:r>
              <a:rPr lang="el-GR" sz="2000" dirty="0" smtClean="0">
                <a:solidFill>
                  <a:schemeClr val="tx2">
                    <a:lumMod val="50000"/>
                  </a:schemeClr>
                </a:solidFill>
                <a:latin typeface="Calibri" pitchFamily="34" charset="0"/>
                <a:ea typeface="Calibri" pitchFamily="34" charset="0"/>
                <a:cs typeface="Calibri" pitchFamily="34" charset="0"/>
              </a:rPr>
              <a:t>ιδιότητες, χαρακτηριστικά </a:t>
            </a:r>
            <a:r>
              <a:rPr lang="en-US" sz="2000" dirty="0" smtClean="0">
                <a:solidFill>
                  <a:schemeClr val="tx2">
                    <a:lumMod val="50000"/>
                  </a:schemeClr>
                </a:solidFill>
                <a:latin typeface="Calibri" pitchFamily="34" charset="0"/>
                <a:ea typeface="Calibri" pitchFamily="34" charset="0"/>
                <a:cs typeface="Calibri" pitchFamily="34" charset="0"/>
              </a:rPr>
              <a:t> </a:t>
            </a:r>
            <a:endParaRPr lang="el-GR" sz="2000" dirty="0">
              <a:solidFill>
                <a:schemeClr val="tx2">
                  <a:lumMod val="50000"/>
                </a:schemeClr>
              </a:solidFill>
              <a:latin typeface="Calibri" pitchFamily="34" charset="0"/>
              <a:ea typeface="Calibri" pitchFamily="34" charset="0"/>
              <a:cs typeface="Calibri" pitchFamily="34" charset="0"/>
            </a:endParaRP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500495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21</a:t>
            </a:fld>
            <a:endParaRPr lang="el-GR" altLang="en-US" dirty="0" smtClean="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extLst/>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spid="_x0000_s223258" name="Visio" r:id="rId4" imgW="6658777" imgH="3151491" progId="Visio.Drawing.11">
                  <p:embed/>
                </p:oleObj>
              </mc:Choice>
              <mc:Fallback>
                <p:oleObj name="Visio" r:id="rId4" imgW="6658777" imgH="3151491" progId="Visio.Drawing.11">
                  <p:embed/>
                  <p:pic>
                    <p:nvPicPr>
                      <p:cNvPr id="0" name=""/>
                      <p:cNvPicPr>
                        <a:picLocks noChangeAspect="1" noChangeArrowheads="1"/>
                      </p:cNvPicPr>
                      <p:nvPr/>
                    </p:nvPicPr>
                    <p:blipFill>
                      <a:blip r:embed="rId5"/>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extLst/>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spid="_x0000_s223259" name="Visio" r:id="rId6" imgW="6402418" imgH="2239275" progId="Visio.Drawing.11">
                  <p:embed/>
                </p:oleObj>
              </mc:Choice>
              <mc:Fallback>
                <p:oleObj name="Visio" r:id="rId6" imgW="6402418" imgH="2239275"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1273525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ooter Placeholder 3"/>
          <p:cNvSpPr>
            <a:spLocks noGrp="1"/>
          </p:cNvSpPr>
          <p:nvPr>
            <p:ph type="ftr" sz="quarter" idx="11"/>
          </p:nvPr>
        </p:nvSpPr>
        <p:spPr>
          <a:noFill/>
        </p:spPr>
        <p:txBody>
          <a:bodyPr/>
          <a:lstStyle/>
          <a:p>
            <a:r>
              <a:rPr lang="el-GR" altLang="en-US" smtClean="0"/>
              <a:t>Ευαγγελία Πιτουρά</a:t>
            </a:r>
          </a:p>
        </p:txBody>
      </p:sp>
      <p:sp>
        <p:nvSpPr>
          <p:cNvPr id="16388" name="Slide Number Placeholder 4"/>
          <p:cNvSpPr>
            <a:spLocks noGrp="1"/>
          </p:cNvSpPr>
          <p:nvPr>
            <p:ph type="sldNum" sz="quarter" idx="12"/>
          </p:nvPr>
        </p:nvSpPr>
        <p:spPr>
          <a:noFill/>
        </p:spPr>
        <p:txBody>
          <a:bodyPr/>
          <a:lstStyle/>
          <a:p>
            <a:fld id="{4E009826-24AA-4F47-A5E7-9F93FAEA0C23}" type="slidenum">
              <a:rPr lang="el-GR" altLang="en-US" smtClean="0"/>
              <a:pPr/>
              <a:t>22</a:t>
            </a:fld>
            <a:endParaRPr lang="el-GR" altLang="en-US" smtClean="0"/>
          </a:p>
        </p:txBody>
      </p:sp>
      <p:grpSp>
        <p:nvGrpSpPr>
          <p:cNvPr id="2" name="Group 3"/>
          <p:cNvGrpSpPr>
            <a:grpSpLocks/>
          </p:cNvGrpSpPr>
          <p:nvPr/>
        </p:nvGrpSpPr>
        <p:grpSpPr bwMode="auto">
          <a:xfrm>
            <a:off x="684213" y="1844675"/>
            <a:ext cx="4267200" cy="457200"/>
            <a:chOff x="480" y="1296"/>
            <a:chExt cx="2688" cy="288"/>
          </a:xfrm>
        </p:grpSpPr>
        <p:sp>
          <p:nvSpPr>
            <p:cNvPr id="16415" name="Text Box 4"/>
            <p:cNvSpPr txBox="1">
              <a:spLocks noChangeArrowheads="1"/>
            </p:cNvSpPr>
            <p:nvPr/>
          </p:nvSpPr>
          <p:spPr bwMode="auto">
            <a:xfrm>
              <a:off x="480" y="1296"/>
              <a:ext cx="1344" cy="233"/>
            </a:xfrm>
            <a:prstGeom prst="rect">
              <a:avLst/>
            </a:prstGeom>
            <a:noFill/>
            <a:ln w="9525">
              <a:noFill/>
              <a:miter lim="800000"/>
              <a:headEnd/>
              <a:tailEnd/>
            </a:ln>
          </p:spPr>
          <p:txBody>
            <a:bodyPr>
              <a:spAutoFit/>
            </a:bodyPr>
            <a:lstStyle/>
            <a:p>
              <a:pPr eaLnBrk="0" hangingPunct="0">
                <a:spcBef>
                  <a:spcPct val="50000"/>
                </a:spcBef>
                <a:buClr>
                  <a:schemeClr val="tx1"/>
                </a:buClr>
              </a:pPr>
              <a:r>
                <a:rPr lang="el-GR" b="1" dirty="0">
                  <a:latin typeface="Comic Sans MS" pitchFamily="66" charset="0"/>
                </a:rPr>
                <a:t> </a:t>
              </a:r>
              <a:r>
                <a:rPr lang="el-GR" b="1" dirty="0">
                  <a:solidFill>
                    <a:schemeClr val="accent6">
                      <a:lumMod val="75000"/>
                    </a:schemeClr>
                  </a:solidFill>
                </a:rPr>
                <a:t>Τύπος Οντοτήτων</a:t>
              </a:r>
            </a:p>
          </p:txBody>
        </p:sp>
        <p:sp>
          <p:nvSpPr>
            <p:cNvPr id="16416" name="Rectangle 5"/>
            <p:cNvSpPr>
              <a:spLocks noChangeArrowheads="1"/>
            </p:cNvSpPr>
            <p:nvPr/>
          </p:nvSpPr>
          <p:spPr bwMode="auto">
            <a:xfrm>
              <a:off x="1872" y="1344"/>
              <a:ext cx="1296" cy="240"/>
            </a:xfrm>
            <a:prstGeom prst="rect">
              <a:avLst/>
            </a:prstGeom>
            <a:noFill/>
            <a:ln w="9525">
              <a:solidFill>
                <a:schemeClr val="tx1"/>
              </a:solidFill>
              <a:miter lim="800000"/>
              <a:headEnd/>
              <a:tailEnd/>
            </a:ln>
          </p:spPr>
          <p:txBody>
            <a:bodyPr wrap="none" anchor="ctr"/>
            <a:lstStyle/>
            <a:p>
              <a:endParaRPr lang="el-GR"/>
            </a:p>
          </p:txBody>
        </p:sp>
      </p:grpSp>
      <p:grpSp>
        <p:nvGrpSpPr>
          <p:cNvPr id="3" name="Group 6"/>
          <p:cNvGrpSpPr>
            <a:grpSpLocks/>
          </p:cNvGrpSpPr>
          <p:nvPr/>
        </p:nvGrpSpPr>
        <p:grpSpPr bwMode="auto">
          <a:xfrm>
            <a:off x="5292725" y="1844675"/>
            <a:ext cx="2971800" cy="381000"/>
            <a:chOff x="3264" y="1296"/>
            <a:chExt cx="1872" cy="240"/>
          </a:xfrm>
        </p:grpSpPr>
        <p:sp>
          <p:nvSpPr>
            <p:cNvPr id="16413" name="Text Box 7"/>
            <p:cNvSpPr txBox="1">
              <a:spLocks noChangeArrowheads="1"/>
            </p:cNvSpPr>
            <p:nvPr/>
          </p:nvSpPr>
          <p:spPr bwMode="auto">
            <a:xfrm>
              <a:off x="3264" y="1296"/>
              <a:ext cx="1104" cy="233"/>
            </a:xfrm>
            <a:prstGeom prst="rect">
              <a:avLst/>
            </a:prstGeom>
            <a:noFill/>
            <a:ln w="9525">
              <a:noFill/>
              <a:miter lim="800000"/>
              <a:headEnd/>
              <a:tailEnd/>
            </a:ln>
          </p:spPr>
          <p:txBody>
            <a:bodyPr>
              <a:spAutoFit/>
            </a:bodyPr>
            <a:lstStyle/>
            <a:p>
              <a:pPr eaLnBrk="0" hangingPunct="0">
                <a:spcBef>
                  <a:spcPct val="50000"/>
                </a:spcBef>
                <a:buClr>
                  <a:schemeClr val="tx1"/>
                </a:buClr>
              </a:pPr>
              <a:r>
                <a:rPr lang="el-GR" b="1" dirty="0">
                  <a:solidFill>
                    <a:schemeClr val="accent6">
                      <a:lumMod val="75000"/>
                    </a:schemeClr>
                  </a:solidFill>
                </a:rPr>
                <a:t>Γνώρισμα</a:t>
              </a:r>
            </a:p>
          </p:txBody>
        </p:sp>
        <p:sp>
          <p:nvSpPr>
            <p:cNvPr id="16414" name="Oval 8"/>
            <p:cNvSpPr>
              <a:spLocks noChangeArrowheads="1"/>
            </p:cNvSpPr>
            <p:nvPr/>
          </p:nvSpPr>
          <p:spPr bwMode="auto">
            <a:xfrm>
              <a:off x="4176" y="1392"/>
              <a:ext cx="960" cy="144"/>
            </a:xfrm>
            <a:prstGeom prst="ellipse">
              <a:avLst/>
            </a:prstGeom>
            <a:noFill/>
            <a:ln w="9525">
              <a:solidFill>
                <a:schemeClr val="tx1"/>
              </a:solidFill>
              <a:round/>
              <a:headEnd/>
              <a:tailEnd/>
            </a:ln>
          </p:spPr>
          <p:txBody>
            <a:bodyPr wrap="none" anchor="ctr"/>
            <a:lstStyle/>
            <a:p>
              <a:endParaRPr lang="el-GR"/>
            </a:p>
          </p:txBody>
        </p:sp>
      </p:grpSp>
      <p:sp>
        <p:nvSpPr>
          <p:cNvPr id="16392" name="Text Box 9"/>
          <p:cNvSpPr txBox="1">
            <a:spLocks noChangeArrowheads="1"/>
          </p:cNvSpPr>
          <p:nvPr/>
        </p:nvSpPr>
        <p:spPr bwMode="auto">
          <a:xfrm>
            <a:off x="3851275" y="2636838"/>
            <a:ext cx="1752600" cy="461665"/>
          </a:xfrm>
          <a:prstGeom prst="rect">
            <a:avLst/>
          </a:prstGeom>
          <a:noFill/>
          <a:ln w="9525">
            <a:noFill/>
            <a:miter lim="800000"/>
            <a:headEnd/>
            <a:tailEnd/>
          </a:ln>
        </p:spPr>
        <p:txBody>
          <a:bodyPr>
            <a:spAutoFit/>
          </a:bodyPr>
          <a:lstStyle/>
          <a:p>
            <a:pPr eaLnBrk="0" hangingPunct="0">
              <a:spcBef>
                <a:spcPct val="50000"/>
              </a:spcBef>
            </a:pPr>
            <a:r>
              <a:rPr lang="el-GR" sz="2400" i="1" dirty="0"/>
              <a:t>Παράδειγμα</a:t>
            </a:r>
          </a:p>
        </p:txBody>
      </p:sp>
      <p:grpSp>
        <p:nvGrpSpPr>
          <p:cNvPr id="4" name="Group 10"/>
          <p:cNvGrpSpPr>
            <a:grpSpLocks/>
          </p:cNvGrpSpPr>
          <p:nvPr/>
        </p:nvGrpSpPr>
        <p:grpSpPr bwMode="auto">
          <a:xfrm>
            <a:off x="1619250" y="4868863"/>
            <a:ext cx="2743200" cy="381000"/>
            <a:chOff x="1200" y="2640"/>
            <a:chExt cx="1728" cy="240"/>
          </a:xfrm>
        </p:grpSpPr>
        <p:sp>
          <p:nvSpPr>
            <p:cNvPr id="16411" name="Rectangle 11"/>
            <p:cNvSpPr>
              <a:spLocks noChangeArrowheads="1"/>
            </p:cNvSpPr>
            <p:nvPr/>
          </p:nvSpPr>
          <p:spPr bwMode="auto">
            <a:xfrm>
              <a:off x="1200" y="2640"/>
              <a:ext cx="1008" cy="240"/>
            </a:xfrm>
            <a:prstGeom prst="rect">
              <a:avLst/>
            </a:prstGeom>
            <a:noFill/>
            <a:ln w="9525">
              <a:solidFill>
                <a:schemeClr val="tx1"/>
              </a:solidFill>
              <a:miter lim="800000"/>
              <a:headEnd/>
              <a:tailEnd/>
            </a:ln>
          </p:spPr>
          <p:txBody>
            <a:bodyPr wrap="none" anchor="ctr"/>
            <a:lstStyle/>
            <a:p>
              <a:endParaRPr lang="el-GR"/>
            </a:p>
          </p:txBody>
        </p:sp>
        <p:sp>
          <p:nvSpPr>
            <p:cNvPr id="16412" name="Text Box 12"/>
            <p:cNvSpPr txBox="1">
              <a:spLocks noChangeArrowheads="1"/>
            </p:cNvSpPr>
            <p:nvPr/>
          </p:nvSpPr>
          <p:spPr bwMode="auto">
            <a:xfrm>
              <a:off x="1344" y="2640"/>
              <a:ext cx="1584" cy="231"/>
            </a:xfrm>
            <a:prstGeom prst="rect">
              <a:avLst/>
            </a:prstGeom>
            <a:noFill/>
            <a:ln w="9525">
              <a:noFill/>
              <a:miter lim="800000"/>
              <a:headEnd/>
              <a:tailEnd/>
            </a:ln>
          </p:spPr>
          <p:txBody>
            <a:bodyPr>
              <a:spAutoFit/>
            </a:bodyPr>
            <a:lstStyle/>
            <a:p>
              <a:pPr eaLnBrk="0" hangingPunct="0">
                <a:spcBef>
                  <a:spcPct val="50000"/>
                </a:spcBef>
              </a:pPr>
              <a:r>
                <a:rPr lang="el-GR" sz="1800">
                  <a:latin typeface="Times New Roman" pitchFamily="18" charset="0"/>
                </a:rPr>
                <a:t>ΤΑΙΝΙΑ</a:t>
              </a:r>
            </a:p>
          </p:txBody>
        </p:sp>
      </p:grpSp>
      <p:sp>
        <p:nvSpPr>
          <p:cNvPr id="16394" name="Oval 13"/>
          <p:cNvSpPr>
            <a:spLocks noChangeArrowheads="1"/>
          </p:cNvSpPr>
          <p:nvPr/>
        </p:nvSpPr>
        <p:spPr bwMode="auto">
          <a:xfrm>
            <a:off x="684213" y="5589588"/>
            <a:ext cx="1066800" cy="457200"/>
          </a:xfrm>
          <a:prstGeom prst="ellipse">
            <a:avLst/>
          </a:prstGeom>
          <a:noFill/>
          <a:ln w="9525">
            <a:solidFill>
              <a:schemeClr val="tx1"/>
            </a:solidFill>
            <a:round/>
            <a:headEnd/>
            <a:tailEnd/>
          </a:ln>
        </p:spPr>
        <p:txBody>
          <a:bodyPr wrap="none" anchor="ctr"/>
          <a:lstStyle/>
          <a:p>
            <a:endParaRPr lang="el-GR"/>
          </a:p>
        </p:txBody>
      </p:sp>
      <p:sp>
        <p:nvSpPr>
          <p:cNvPr id="16395" name="Text Box 14"/>
          <p:cNvSpPr txBox="1">
            <a:spLocks noChangeArrowheads="1"/>
          </p:cNvSpPr>
          <p:nvPr/>
        </p:nvSpPr>
        <p:spPr bwMode="auto">
          <a:xfrm>
            <a:off x="755650" y="5661025"/>
            <a:ext cx="1676400" cy="366713"/>
          </a:xfrm>
          <a:prstGeom prst="rect">
            <a:avLst/>
          </a:prstGeom>
          <a:noFill/>
          <a:ln w="9525">
            <a:noFill/>
            <a:miter lim="800000"/>
            <a:headEnd/>
            <a:tailEnd/>
          </a:ln>
        </p:spPr>
        <p:txBody>
          <a:bodyPr>
            <a:spAutoFit/>
          </a:bodyPr>
          <a:lstStyle/>
          <a:p>
            <a:pPr eaLnBrk="0" hangingPunct="0">
              <a:spcBef>
                <a:spcPct val="50000"/>
              </a:spcBef>
            </a:pPr>
            <a:r>
              <a:rPr lang="el-GR" sz="1800">
                <a:latin typeface="Times New Roman" pitchFamily="18" charset="0"/>
              </a:rPr>
              <a:t>Τίτλος</a:t>
            </a:r>
            <a:endParaRPr lang="el-GR" sz="2400">
              <a:latin typeface="Times New Roman" pitchFamily="18" charset="0"/>
            </a:endParaRPr>
          </a:p>
        </p:txBody>
      </p:sp>
      <p:grpSp>
        <p:nvGrpSpPr>
          <p:cNvPr id="5" name="Group 15"/>
          <p:cNvGrpSpPr>
            <a:grpSpLocks/>
          </p:cNvGrpSpPr>
          <p:nvPr/>
        </p:nvGrpSpPr>
        <p:grpSpPr bwMode="auto">
          <a:xfrm>
            <a:off x="2771775" y="5589588"/>
            <a:ext cx="1905000" cy="381000"/>
            <a:chOff x="2112" y="3264"/>
            <a:chExt cx="1200" cy="240"/>
          </a:xfrm>
        </p:grpSpPr>
        <p:sp>
          <p:nvSpPr>
            <p:cNvPr id="16409" name="Oval 16"/>
            <p:cNvSpPr>
              <a:spLocks noChangeArrowheads="1"/>
            </p:cNvSpPr>
            <p:nvPr/>
          </p:nvSpPr>
          <p:spPr bwMode="auto">
            <a:xfrm>
              <a:off x="2112" y="3312"/>
              <a:ext cx="912" cy="192"/>
            </a:xfrm>
            <a:prstGeom prst="ellipse">
              <a:avLst/>
            </a:prstGeom>
            <a:noFill/>
            <a:ln w="9525">
              <a:solidFill>
                <a:schemeClr val="tx1"/>
              </a:solidFill>
              <a:round/>
              <a:headEnd/>
              <a:tailEnd/>
            </a:ln>
          </p:spPr>
          <p:txBody>
            <a:bodyPr wrap="none" anchor="ctr"/>
            <a:lstStyle/>
            <a:p>
              <a:endParaRPr lang="el-GR"/>
            </a:p>
          </p:txBody>
        </p:sp>
        <p:sp>
          <p:nvSpPr>
            <p:cNvPr id="16410" name="Text Box 17"/>
            <p:cNvSpPr txBox="1">
              <a:spLocks noChangeArrowheads="1"/>
            </p:cNvSpPr>
            <p:nvPr/>
          </p:nvSpPr>
          <p:spPr bwMode="auto">
            <a:xfrm>
              <a:off x="2208" y="3264"/>
              <a:ext cx="1104" cy="231"/>
            </a:xfrm>
            <a:prstGeom prst="rect">
              <a:avLst/>
            </a:prstGeom>
            <a:noFill/>
            <a:ln w="9525">
              <a:noFill/>
              <a:miter lim="800000"/>
              <a:headEnd/>
              <a:tailEnd/>
            </a:ln>
          </p:spPr>
          <p:txBody>
            <a:bodyPr>
              <a:spAutoFit/>
            </a:bodyPr>
            <a:lstStyle/>
            <a:p>
              <a:pPr eaLnBrk="0" hangingPunct="0">
                <a:spcBef>
                  <a:spcPct val="50000"/>
                </a:spcBef>
              </a:pPr>
              <a:r>
                <a:rPr lang="el-GR" sz="1800">
                  <a:latin typeface="Times New Roman" pitchFamily="18" charset="0"/>
                </a:rPr>
                <a:t>Διάρκεια</a:t>
              </a:r>
              <a:endParaRPr lang="el-GR" sz="2400">
                <a:latin typeface="Times New Roman" pitchFamily="18" charset="0"/>
              </a:endParaRPr>
            </a:p>
          </p:txBody>
        </p:sp>
      </p:grpSp>
      <p:sp>
        <p:nvSpPr>
          <p:cNvPr id="16397" name="Oval 18"/>
          <p:cNvSpPr>
            <a:spLocks noChangeArrowheads="1"/>
          </p:cNvSpPr>
          <p:nvPr/>
        </p:nvSpPr>
        <p:spPr bwMode="auto">
          <a:xfrm>
            <a:off x="468313" y="4149725"/>
            <a:ext cx="1366837" cy="376238"/>
          </a:xfrm>
          <a:prstGeom prst="ellipse">
            <a:avLst/>
          </a:prstGeom>
          <a:noFill/>
          <a:ln w="9525">
            <a:solidFill>
              <a:schemeClr val="tx1"/>
            </a:solidFill>
            <a:round/>
            <a:headEnd/>
            <a:tailEnd/>
          </a:ln>
        </p:spPr>
        <p:txBody>
          <a:bodyPr wrap="none" anchor="ctr"/>
          <a:lstStyle/>
          <a:p>
            <a:endParaRPr lang="el-GR"/>
          </a:p>
        </p:txBody>
      </p:sp>
      <p:sp>
        <p:nvSpPr>
          <p:cNvPr id="16398" name="Text Box 19"/>
          <p:cNvSpPr txBox="1">
            <a:spLocks noChangeArrowheads="1"/>
          </p:cNvSpPr>
          <p:nvPr/>
        </p:nvSpPr>
        <p:spPr bwMode="auto">
          <a:xfrm>
            <a:off x="684213" y="4149725"/>
            <a:ext cx="1219200" cy="366713"/>
          </a:xfrm>
          <a:prstGeom prst="rect">
            <a:avLst/>
          </a:prstGeom>
          <a:noFill/>
          <a:ln w="9525">
            <a:noFill/>
            <a:miter lim="800000"/>
            <a:headEnd/>
            <a:tailEnd/>
          </a:ln>
        </p:spPr>
        <p:txBody>
          <a:bodyPr>
            <a:spAutoFit/>
          </a:bodyPr>
          <a:lstStyle/>
          <a:p>
            <a:pPr eaLnBrk="0" hangingPunct="0">
              <a:spcBef>
                <a:spcPct val="50000"/>
              </a:spcBef>
            </a:pPr>
            <a:r>
              <a:rPr lang="el-GR" sz="1800">
                <a:latin typeface="Times New Roman" pitchFamily="18" charset="0"/>
              </a:rPr>
              <a:t>Χρόνος</a:t>
            </a:r>
            <a:endParaRPr lang="el-GR" sz="2400">
              <a:latin typeface="Times New Roman" pitchFamily="18" charset="0"/>
            </a:endParaRPr>
          </a:p>
        </p:txBody>
      </p:sp>
      <p:sp>
        <p:nvSpPr>
          <p:cNvPr id="16399" name="Oval 20"/>
          <p:cNvSpPr>
            <a:spLocks noChangeArrowheads="1"/>
          </p:cNvSpPr>
          <p:nvPr/>
        </p:nvSpPr>
        <p:spPr bwMode="auto">
          <a:xfrm>
            <a:off x="2916238" y="4221163"/>
            <a:ext cx="1219200" cy="381000"/>
          </a:xfrm>
          <a:prstGeom prst="ellipse">
            <a:avLst/>
          </a:prstGeom>
          <a:noFill/>
          <a:ln w="9525">
            <a:solidFill>
              <a:schemeClr val="tx1"/>
            </a:solidFill>
            <a:round/>
            <a:headEnd/>
            <a:tailEnd/>
          </a:ln>
        </p:spPr>
        <p:txBody>
          <a:bodyPr wrap="none" anchor="ctr"/>
          <a:lstStyle/>
          <a:p>
            <a:endParaRPr lang="el-GR"/>
          </a:p>
        </p:txBody>
      </p:sp>
      <p:sp>
        <p:nvSpPr>
          <p:cNvPr id="16400" name="Text Box 21"/>
          <p:cNvSpPr txBox="1">
            <a:spLocks noChangeArrowheads="1"/>
          </p:cNvSpPr>
          <p:nvPr/>
        </p:nvSpPr>
        <p:spPr bwMode="auto">
          <a:xfrm>
            <a:off x="3059113" y="4221163"/>
            <a:ext cx="2057400" cy="366712"/>
          </a:xfrm>
          <a:prstGeom prst="rect">
            <a:avLst/>
          </a:prstGeom>
          <a:noFill/>
          <a:ln w="9525">
            <a:noFill/>
            <a:miter lim="800000"/>
            <a:headEnd/>
            <a:tailEnd/>
          </a:ln>
        </p:spPr>
        <p:txBody>
          <a:bodyPr>
            <a:spAutoFit/>
          </a:bodyPr>
          <a:lstStyle/>
          <a:p>
            <a:pPr eaLnBrk="0" hangingPunct="0">
              <a:spcBef>
                <a:spcPct val="50000"/>
              </a:spcBef>
            </a:pPr>
            <a:r>
              <a:rPr lang="el-GR" sz="1800" dirty="0">
                <a:latin typeface="Times New Roman" pitchFamily="18" charset="0"/>
              </a:rPr>
              <a:t>Είδος</a:t>
            </a:r>
            <a:endParaRPr lang="el-GR" sz="2400" dirty="0">
              <a:latin typeface="Times New Roman" pitchFamily="18" charset="0"/>
            </a:endParaRPr>
          </a:p>
        </p:txBody>
      </p:sp>
      <p:sp>
        <p:nvSpPr>
          <p:cNvPr id="16401" name="Line 22"/>
          <p:cNvSpPr>
            <a:spLocks noChangeShapeType="1"/>
          </p:cNvSpPr>
          <p:nvPr/>
        </p:nvSpPr>
        <p:spPr bwMode="auto">
          <a:xfrm>
            <a:off x="1758950" y="4454525"/>
            <a:ext cx="457200" cy="381000"/>
          </a:xfrm>
          <a:prstGeom prst="line">
            <a:avLst/>
          </a:prstGeom>
          <a:noFill/>
          <a:ln w="9525">
            <a:solidFill>
              <a:schemeClr val="tx1"/>
            </a:solidFill>
            <a:round/>
            <a:headEnd/>
            <a:tailEnd/>
          </a:ln>
        </p:spPr>
        <p:txBody>
          <a:bodyPr wrap="none" anchor="ctr"/>
          <a:lstStyle/>
          <a:p>
            <a:endParaRPr lang="el-GR"/>
          </a:p>
        </p:txBody>
      </p:sp>
      <p:sp>
        <p:nvSpPr>
          <p:cNvPr id="16402" name="Line 23"/>
          <p:cNvSpPr>
            <a:spLocks noChangeShapeType="1"/>
          </p:cNvSpPr>
          <p:nvPr/>
        </p:nvSpPr>
        <p:spPr bwMode="auto">
          <a:xfrm flipH="1">
            <a:off x="1619250" y="5300663"/>
            <a:ext cx="381000" cy="304800"/>
          </a:xfrm>
          <a:prstGeom prst="line">
            <a:avLst/>
          </a:prstGeom>
          <a:noFill/>
          <a:ln w="9525">
            <a:solidFill>
              <a:schemeClr val="tx1"/>
            </a:solidFill>
            <a:round/>
            <a:headEnd/>
            <a:tailEnd/>
          </a:ln>
        </p:spPr>
        <p:txBody>
          <a:bodyPr wrap="none" anchor="ctr"/>
          <a:lstStyle/>
          <a:p>
            <a:endParaRPr lang="el-GR"/>
          </a:p>
        </p:txBody>
      </p:sp>
      <p:sp>
        <p:nvSpPr>
          <p:cNvPr id="16403" name="Line 24"/>
          <p:cNvSpPr>
            <a:spLocks noChangeShapeType="1"/>
          </p:cNvSpPr>
          <p:nvPr/>
        </p:nvSpPr>
        <p:spPr bwMode="auto">
          <a:xfrm flipV="1">
            <a:off x="2916238" y="4581525"/>
            <a:ext cx="304800" cy="228600"/>
          </a:xfrm>
          <a:prstGeom prst="line">
            <a:avLst/>
          </a:prstGeom>
          <a:noFill/>
          <a:ln w="9525">
            <a:solidFill>
              <a:schemeClr val="tx1"/>
            </a:solidFill>
            <a:round/>
            <a:headEnd/>
            <a:tailEnd/>
          </a:ln>
        </p:spPr>
        <p:txBody>
          <a:bodyPr wrap="none" anchor="ctr"/>
          <a:lstStyle/>
          <a:p>
            <a:endParaRPr lang="el-GR"/>
          </a:p>
        </p:txBody>
      </p:sp>
      <p:sp>
        <p:nvSpPr>
          <p:cNvPr id="16404" name="Line 25"/>
          <p:cNvSpPr>
            <a:spLocks noChangeShapeType="1"/>
          </p:cNvSpPr>
          <p:nvPr/>
        </p:nvSpPr>
        <p:spPr bwMode="auto">
          <a:xfrm>
            <a:off x="2843213" y="5300663"/>
            <a:ext cx="457200" cy="381000"/>
          </a:xfrm>
          <a:prstGeom prst="line">
            <a:avLst/>
          </a:prstGeom>
          <a:noFill/>
          <a:ln w="9525">
            <a:solidFill>
              <a:schemeClr val="tx1"/>
            </a:solidFill>
            <a:round/>
            <a:headEnd/>
            <a:tailEnd/>
          </a:ln>
        </p:spPr>
        <p:txBody>
          <a:bodyPr wrap="none" anchor="ctr"/>
          <a:lstStyle/>
          <a:p>
            <a:endParaRPr lang="el-GR"/>
          </a:p>
        </p:txBody>
      </p:sp>
      <p:sp>
        <p:nvSpPr>
          <p:cNvPr id="16405" name="Text Box 26"/>
          <p:cNvSpPr txBox="1">
            <a:spLocks noChangeArrowheads="1"/>
          </p:cNvSpPr>
          <p:nvPr/>
        </p:nvSpPr>
        <p:spPr bwMode="auto">
          <a:xfrm>
            <a:off x="4495800" y="3886200"/>
            <a:ext cx="4419600" cy="914400"/>
          </a:xfrm>
          <a:prstGeom prst="rect">
            <a:avLst/>
          </a:prstGeom>
          <a:noFill/>
          <a:ln w="9525">
            <a:noFill/>
            <a:miter lim="800000"/>
            <a:headEnd/>
            <a:tailEnd/>
          </a:ln>
        </p:spPr>
        <p:txBody>
          <a:bodyPr>
            <a:spAutoFit/>
          </a:bodyPr>
          <a:lstStyle/>
          <a:p>
            <a:pPr eaLnBrk="0" hangingPunct="0">
              <a:spcBef>
                <a:spcPct val="50000"/>
              </a:spcBef>
            </a:pPr>
            <a:r>
              <a:rPr lang="en-US" sz="1800">
                <a:latin typeface="Times New Roman" pitchFamily="18" charset="0"/>
              </a:rPr>
              <a:t>Gone with the Wind, 1939, 231, color</a:t>
            </a:r>
          </a:p>
          <a:p>
            <a:pPr eaLnBrk="0" hangingPunct="0">
              <a:spcBef>
                <a:spcPct val="50000"/>
              </a:spcBef>
            </a:pPr>
            <a:endParaRPr lang="el-GR" sz="2400">
              <a:latin typeface="Times New Roman" pitchFamily="18" charset="0"/>
            </a:endParaRPr>
          </a:p>
        </p:txBody>
      </p:sp>
      <p:sp>
        <p:nvSpPr>
          <p:cNvPr id="16406" name="Text Box 27"/>
          <p:cNvSpPr txBox="1">
            <a:spLocks noChangeArrowheads="1"/>
          </p:cNvSpPr>
          <p:nvPr/>
        </p:nvSpPr>
        <p:spPr bwMode="auto">
          <a:xfrm>
            <a:off x="1208088" y="3344863"/>
            <a:ext cx="2147887" cy="396875"/>
          </a:xfrm>
          <a:prstGeom prst="rect">
            <a:avLst/>
          </a:prstGeom>
          <a:solidFill>
            <a:schemeClr val="accent6">
              <a:lumMod val="20000"/>
              <a:lumOff val="80000"/>
            </a:schemeClr>
          </a:solidFill>
          <a:ln w="9525">
            <a:noFill/>
            <a:miter lim="800000"/>
            <a:headEnd/>
            <a:tailEnd/>
          </a:ln>
        </p:spPr>
        <p:txBody>
          <a:bodyPr wrap="square">
            <a:spAutoFit/>
          </a:bodyPr>
          <a:lstStyle/>
          <a:p>
            <a:pPr eaLnBrk="0" hangingPunct="0">
              <a:spcBef>
                <a:spcPct val="50000"/>
              </a:spcBef>
            </a:pPr>
            <a:r>
              <a:rPr lang="el-GR" sz="2000" b="1" i="1" dirty="0">
                <a:solidFill>
                  <a:schemeClr val="tx2">
                    <a:lumMod val="50000"/>
                  </a:schemeClr>
                </a:solidFill>
              </a:rPr>
              <a:t>Τύπος οντοτήτων</a:t>
            </a:r>
          </a:p>
        </p:txBody>
      </p:sp>
      <p:sp>
        <p:nvSpPr>
          <p:cNvPr id="16407" name="Text Box 28"/>
          <p:cNvSpPr txBox="1">
            <a:spLocks noChangeArrowheads="1"/>
          </p:cNvSpPr>
          <p:nvPr/>
        </p:nvSpPr>
        <p:spPr bwMode="auto">
          <a:xfrm>
            <a:off x="6443663" y="3357563"/>
            <a:ext cx="1295400" cy="396875"/>
          </a:xfrm>
          <a:prstGeom prst="rect">
            <a:avLst/>
          </a:prstGeom>
          <a:solidFill>
            <a:schemeClr val="accent2">
              <a:lumMod val="20000"/>
              <a:lumOff val="80000"/>
            </a:schemeClr>
          </a:solidFill>
          <a:ln w="9525">
            <a:noFill/>
            <a:miter lim="800000"/>
            <a:headEnd/>
            <a:tailEnd/>
          </a:ln>
        </p:spPr>
        <p:txBody>
          <a:bodyPr>
            <a:spAutoFit/>
          </a:bodyPr>
          <a:lstStyle/>
          <a:p>
            <a:pPr eaLnBrk="0" hangingPunct="0">
              <a:spcBef>
                <a:spcPct val="50000"/>
              </a:spcBef>
            </a:pPr>
            <a:r>
              <a:rPr lang="el-GR" sz="2000" b="1" i="1" dirty="0">
                <a:solidFill>
                  <a:schemeClr val="tx2">
                    <a:lumMod val="50000"/>
                  </a:schemeClr>
                </a:solidFill>
              </a:rPr>
              <a:t>Οντότητα</a:t>
            </a:r>
          </a:p>
        </p:txBody>
      </p:sp>
      <p:sp>
        <p:nvSpPr>
          <p:cNvPr id="16408" name="Text Box 29"/>
          <p:cNvSpPr txBox="1">
            <a:spLocks noChangeArrowheads="1"/>
          </p:cNvSpPr>
          <p:nvPr/>
        </p:nvSpPr>
        <p:spPr bwMode="auto">
          <a:xfrm>
            <a:off x="4362451" y="4797425"/>
            <a:ext cx="4457700" cy="646331"/>
          </a:xfrm>
          <a:prstGeom prst="rect">
            <a:avLst/>
          </a:prstGeom>
          <a:solidFill>
            <a:schemeClr val="bg1">
              <a:lumMod val="95000"/>
            </a:schemeClr>
          </a:solidFill>
          <a:ln w="9525">
            <a:noFill/>
            <a:miter lim="800000"/>
            <a:headEnd/>
            <a:tailEnd/>
          </a:ln>
        </p:spPr>
        <p:txBody>
          <a:bodyPr wrap="square">
            <a:spAutoFit/>
          </a:bodyPr>
          <a:lstStyle/>
          <a:p>
            <a:pPr algn="just" eaLnBrk="0" hangingPunct="0">
              <a:spcBef>
                <a:spcPct val="50000"/>
              </a:spcBef>
            </a:pPr>
            <a:r>
              <a:rPr lang="el-GR" sz="1800" i="1" dirty="0">
                <a:solidFill>
                  <a:schemeClr val="tx1">
                    <a:lumMod val="95000"/>
                    <a:lumOff val="5000"/>
                  </a:schemeClr>
                </a:solidFill>
              </a:rPr>
              <a:t>Γενικά, οι οντότητες αντιστοιχούν σε </a:t>
            </a:r>
            <a:r>
              <a:rPr lang="el-GR" sz="1800" i="1" u="sng" dirty="0">
                <a:solidFill>
                  <a:schemeClr val="tx1">
                    <a:lumMod val="95000"/>
                    <a:lumOff val="5000"/>
                  </a:schemeClr>
                </a:solidFill>
              </a:rPr>
              <a:t>διακριτά αντικείμενα</a:t>
            </a:r>
            <a:r>
              <a:rPr lang="el-GR" sz="1800" i="1" dirty="0">
                <a:solidFill>
                  <a:schemeClr val="tx1">
                    <a:lumMod val="95000"/>
                    <a:lumOff val="5000"/>
                  </a:schemeClr>
                </a:solidFill>
              </a:rPr>
              <a:t> του πραγματικού κόσμου</a:t>
            </a:r>
          </a:p>
        </p:txBody>
      </p:sp>
      <p:sp>
        <p:nvSpPr>
          <p:cNvPr id="34"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6">
                    <a:lumMod val="75000"/>
                  </a:schemeClr>
                </a:solidFill>
              </a:rPr>
              <a:t>Οντότητες</a:t>
            </a:r>
            <a:endParaRPr lang="en-US" dirty="0">
              <a:solidFill>
                <a:schemeClr val="accent6">
                  <a:lumMod val="75000"/>
                </a:schemeClr>
              </a:solidFill>
            </a:endParaRPr>
          </a:p>
        </p:txBody>
      </p:sp>
      <p:sp>
        <p:nvSpPr>
          <p:cNvPr id="33"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3"/>
          <p:cNvSpPr>
            <a:spLocks noGrp="1"/>
          </p:cNvSpPr>
          <p:nvPr>
            <p:ph type="ftr" sz="quarter" idx="11"/>
          </p:nvPr>
        </p:nvSpPr>
        <p:spPr>
          <a:noFill/>
        </p:spPr>
        <p:txBody>
          <a:bodyPr/>
          <a:lstStyle/>
          <a:p>
            <a:r>
              <a:rPr lang="el-GR" altLang="en-US" smtClean="0"/>
              <a:t>Ευαγγελία Πιτουρά</a:t>
            </a:r>
          </a:p>
        </p:txBody>
      </p:sp>
      <p:sp>
        <p:nvSpPr>
          <p:cNvPr id="17412" name="Slide Number Placeholder 4"/>
          <p:cNvSpPr>
            <a:spLocks noGrp="1"/>
          </p:cNvSpPr>
          <p:nvPr>
            <p:ph type="sldNum" sz="quarter" idx="12"/>
          </p:nvPr>
        </p:nvSpPr>
        <p:spPr>
          <a:noFill/>
        </p:spPr>
        <p:txBody>
          <a:bodyPr/>
          <a:lstStyle/>
          <a:p>
            <a:fld id="{32894F2D-FE93-4428-9778-738EF57AFA53}" type="slidenum">
              <a:rPr lang="el-GR" altLang="en-US" smtClean="0"/>
              <a:pPr/>
              <a:t>23</a:t>
            </a:fld>
            <a:endParaRPr lang="el-GR" altLang="en-US" smtClean="0"/>
          </a:p>
        </p:txBody>
      </p:sp>
      <p:sp>
        <p:nvSpPr>
          <p:cNvPr id="17414" name="Text Box 3"/>
          <p:cNvSpPr txBox="1">
            <a:spLocks noChangeArrowheads="1"/>
          </p:cNvSpPr>
          <p:nvPr/>
        </p:nvSpPr>
        <p:spPr bwMode="auto">
          <a:xfrm>
            <a:off x="381000" y="1358900"/>
            <a:ext cx="6019800" cy="2816156"/>
          </a:xfrm>
          <a:prstGeom prst="rect">
            <a:avLst/>
          </a:prstGeom>
          <a:noFill/>
          <a:ln w="9525">
            <a:noFill/>
            <a:miter lim="800000"/>
            <a:headEnd/>
            <a:tailEnd/>
          </a:ln>
        </p:spPr>
        <p:txBody>
          <a:bodyPr>
            <a:spAutoFit/>
          </a:bodyPr>
          <a:lstStyle/>
          <a:p>
            <a:pPr eaLnBrk="0" hangingPunct="0">
              <a:spcBef>
                <a:spcPct val="50000"/>
              </a:spcBef>
              <a:buClr>
                <a:schemeClr val="accent6">
                  <a:lumMod val="75000"/>
                </a:schemeClr>
              </a:buClr>
              <a:buFont typeface="Wingdings" pitchFamily="2" charset="2"/>
              <a:buChar char="§"/>
            </a:pPr>
            <a:r>
              <a:rPr lang="en-US" sz="2400" dirty="0">
                <a:solidFill>
                  <a:srgbClr val="FF00FF"/>
                </a:solidFill>
                <a:latin typeface="Calibri" pitchFamily="34" charset="0"/>
                <a:ea typeface="Calibri" pitchFamily="34" charset="0"/>
                <a:cs typeface="Calibri" pitchFamily="34" charset="0"/>
              </a:rPr>
              <a:t> </a:t>
            </a:r>
            <a:r>
              <a:rPr lang="el-GR" sz="2400" dirty="0" smtClean="0">
                <a:solidFill>
                  <a:schemeClr val="accent6">
                    <a:lumMod val="75000"/>
                  </a:schemeClr>
                </a:solidFill>
                <a:latin typeface="Calibri" pitchFamily="34" charset="0"/>
                <a:ea typeface="Calibri" pitchFamily="34" charset="0"/>
                <a:cs typeface="Calibri" pitchFamily="34" charset="0"/>
              </a:rPr>
              <a:t>απλά </a:t>
            </a:r>
            <a:r>
              <a:rPr lang="el-GR" sz="2400" dirty="0">
                <a:solidFill>
                  <a:schemeClr val="accent6">
                    <a:lumMod val="75000"/>
                  </a:schemeClr>
                </a:solidFill>
                <a:latin typeface="Calibri" pitchFamily="34" charset="0"/>
                <a:ea typeface="Calibri" pitchFamily="34" charset="0"/>
                <a:cs typeface="Calibri" pitchFamily="34" charset="0"/>
              </a:rPr>
              <a:t>ή </a:t>
            </a:r>
            <a:r>
              <a:rPr lang="el-GR" sz="2400" dirty="0" smtClean="0">
                <a:solidFill>
                  <a:schemeClr val="accent6">
                    <a:lumMod val="75000"/>
                  </a:schemeClr>
                </a:solidFill>
                <a:latin typeface="Calibri" pitchFamily="34" charset="0"/>
                <a:ea typeface="Calibri" pitchFamily="34" charset="0"/>
                <a:cs typeface="Calibri" pitchFamily="34" charset="0"/>
              </a:rPr>
              <a:t>ατομικά </a:t>
            </a:r>
            <a:r>
              <a:rPr lang="el-GR" sz="2400" dirty="0">
                <a:solidFill>
                  <a:schemeClr val="accent6">
                    <a:lumMod val="75000"/>
                  </a:schemeClr>
                </a:solidFill>
                <a:latin typeface="Calibri" pitchFamily="34" charset="0"/>
                <a:ea typeface="Calibri" pitchFamily="34" charset="0"/>
                <a:cs typeface="Calibri" pitchFamily="34" charset="0"/>
              </a:rPr>
              <a:t>	  </a:t>
            </a:r>
            <a:r>
              <a:rPr lang="el-GR" sz="2400" dirty="0" smtClean="0">
                <a:solidFill>
                  <a:schemeClr val="accent6">
                    <a:lumMod val="75000"/>
                  </a:schemeClr>
                </a:solidFill>
                <a:latin typeface="Calibri" pitchFamily="34" charset="0"/>
                <a:ea typeface="Calibri" pitchFamily="34" charset="0"/>
                <a:cs typeface="Calibri" pitchFamily="34" charset="0"/>
              </a:rPr>
              <a:t>(</a:t>
            </a:r>
            <a:r>
              <a:rPr lang="en-US" sz="2400" dirty="0" smtClean="0">
                <a:solidFill>
                  <a:schemeClr val="accent6">
                    <a:lumMod val="75000"/>
                  </a:schemeClr>
                </a:solidFill>
                <a:latin typeface="Calibri" pitchFamily="34" charset="0"/>
                <a:ea typeface="Calibri" pitchFamily="34" charset="0"/>
                <a:cs typeface="Calibri" pitchFamily="34" charset="0"/>
              </a:rPr>
              <a:t>simple)</a:t>
            </a:r>
            <a:r>
              <a:rPr lang="el-GR" sz="2400" dirty="0" smtClean="0">
                <a:solidFill>
                  <a:schemeClr val="accent6">
                    <a:lumMod val="75000"/>
                  </a:schemeClr>
                </a:solidFill>
                <a:latin typeface="Calibri" pitchFamily="34" charset="0"/>
                <a:ea typeface="Calibri" pitchFamily="34" charset="0"/>
                <a:cs typeface="Calibri" pitchFamily="34" charset="0"/>
              </a:rPr>
              <a:t>    </a:t>
            </a:r>
            <a:endParaRPr lang="el-GR" sz="2400" dirty="0">
              <a:solidFill>
                <a:schemeClr val="accent6">
                  <a:lumMod val="75000"/>
                </a:schemeClr>
              </a:solidFill>
              <a:latin typeface="Calibri" pitchFamily="34" charset="0"/>
              <a:ea typeface="Calibri" pitchFamily="34" charset="0"/>
              <a:cs typeface="Calibri" pitchFamily="34" charset="0"/>
            </a:endParaRPr>
          </a:p>
          <a:p>
            <a:pPr eaLnBrk="0" hangingPunct="0">
              <a:spcBef>
                <a:spcPct val="50000"/>
              </a:spcBef>
              <a:buClr>
                <a:schemeClr val="accent6">
                  <a:lumMod val="75000"/>
                </a:schemeClr>
              </a:buClr>
              <a:buFont typeface="Wingdings" pitchFamily="2" charset="2"/>
              <a:buChar char="§"/>
            </a:pPr>
            <a:r>
              <a:rPr lang="en-US" sz="2400" dirty="0">
                <a:solidFill>
                  <a:schemeClr val="accent6">
                    <a:lumMod val="75000"/>
                  </a:schemeClr>
                </a:solidFill>
                <a:latin typeface="Calibri" pitchFamily="34" charset="0"/>
                <a:ea typeface="Calibri" pitchFamily="34" charset="0"/>
                <a:cs typeface="Calibri" pitchFamily="34" charset="0"/>
              </a:rPr>
              <a:t> </a:t>
            </a:r>
            <a:r>
              <a:rPr lang="el-GR" sz="2400" dirty="0" smtClean="0">
                <a:solidFill>
                  <a:schemeClr val="accent6">
                    <a:lumMod val="75000"/>
                  </a:schemeClr>
                </a:solidFill>
                <a:latin typeface="Calibri" pitchFamily="34" charset="0"/>
                <a:ea typeface="Calibri" pitchFamily="34" charset="0"/>
                <a:cs typeface="Calibri" pitchFamily="34" charset="0"/>
              </a:rPr>
              <a:t>σύνθετα</a:t>
            </a:r>
            <a:r>
              <a:rPr lang="en-US" sz="2400" dirty="0" smtClean="0">
                <a:solidFill>
                  <a:schemeClr val="accent6">
                    <a:lumMod val="75000"/>
                  </a:schemeClr>
                </a:solidFill>
                <a:latin typeface="Calibri" pitchFamily="34" charset="0"/>
                <a:ea typeface="Calibri" pitchFamily="34" charset="0"/>
                <a:cs typeface="Calibri" pitchFamily="34" charset="0"/>
              </a:rPr>
              <a:t> (composite)</a:t>
            </a:r>
            <a:endParaRPr lang="el-GR" sz="1800" dirty="0">
              <a:solidFill>
                <a:schemeClr val="accent6">
                  <a:lumMod val="75000"/>
                </a:schemeClr>
              </a:solidFill>
              <a:latin typeface="Calibri" pitchFamily="34" charset="0"/>
              <a:ea typeface="Calibri" pitchFamily="34" charset="0"/>
              <a:cs typeface="Calibri" pitchFamily="34" charset="0"/>
            </a:endParaRPr>
          </a:p>
          <a:p>
            <a:pPr eaLnBrk="0" hangingPunct="0">
              <a:spcBef>
                <a:spcPct val="50000"/>
              </a:spcBef>
            </a:pPr>
            <a:r>
              <a:rPr lang="el-GR" i="1" dirty="0">
                <a:latin typeface="Calibri" pitchFamily="34" charset="0"/>
                <a:ea typeface="Calibri" pitchFamily="34" charset="0"/>
                <a:cs typeface="Calibri" pitchFamily="34" charset="0"/>
              </a:rPr>
              <a:t>   </a:t>
            </a:r>
            <a:r>
              <a:rPr lang="el-GR" b="1" i="1" dirty="0">
                <a:latin typeface="Calibri" pitchFamily="34" charset="0"/>
                <a:ea typeface="Calibri" pitchFamily="34" charset="0"/>
                <a:cs typeface="Calibri" pitchFamily="34" charset="0"/>
              </a:rPr>
              <a:t>τιμή</a:t>
            </a:r>
            <a:r>
              <a:rPr lang="el-GR" dirty="0">
                <a:latin typeface="Calibri" pitchFamily="34" charset="0"/>
                <a:ea typeface="Calibri" pitchFamily="34" charset="0"/>
                <a:cs typeface="Calibri" pitchFamily="34" charset="0"/>
              </a:rPr>
              <a:t>: συνένωση των τιμών των απλών γνωρισμάτων που το   </a:t>
            </a:r>
            <a:r>
              <a:rPr lang="en-US" dirty="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αποτελούν</a:t>
            </a:r>
          </a:p>
          <a:p>
            <a:pPr eaLnBrk="0" hangingPunct="0">
              <a:spcBef>
                <a:spcPct val="50000"/>
              </a:spcBef>
            </a:pPr>
            <a:r>
              <a:rPr lang="el-GR" dirty="0">
                <a:latin typeface="Calibri" pitchFamily="34" charset="0"/>
                <a:ea typeface="Calibri" pitchFamily="34" charset="0"/>
                <a:cs typeface="Calibri" pitchFamily="34" charset="0"/>
              </a:rPr>
              <a:t>   ιεραρχία</a:t>
            </a:r>
          </a:p>
          <a:p>
            <a:pPr eaLnBrk="0" hangingPunct="0">
              <a:spcBef>
                <a:spcPct val="50000"/>
              </a:spcBef>
            </a:pPr>
            <a:r>
              <a:rPr lang="el-GR" dirty="0">
                <a:latin typeface="Calibri" pitchFamily="34" charset="0"/>
                <a:ea typeface="Calibri" pitchFamily="34" charset="0"/>
                <a:cs typeface="Calibri" pitchFamily="34" charset="0"/>
              </a:rPr>
              <a:t>   </a:t>
            </a:r>
            <a:r>
              <a:rPr lang="el-GR" dirty="0" smtClean="0">
                <a:latin typeface="Calibri" pitchFamily="34" charset="0"/>
                <a:ea typeface="Calibri" pitchFamily="34" charset="0"/>
                <a:cs typeface="Calibri" pitchFamily="34" charset="0"/>
              </a:rPr>
              <a:t>χρήσιμα </a:t>
            </a:r>
            <a:r>
              <a:rPr lang="el-GR" dirty="0">
                <a:latin typeface="Calibri" pitchFamily="34" charset="0"/>
                <a:ea typeface="Calibri" pitchFamily="34" charset="0"/>
                <a:cs typeface="Calibri" pitchFamily="34" charset="0"/>
              </a:rPr>
              <a:t>όταν γίνεται </a:t>
            </a:r>
            <a:r>
              <a:rPr lang="el-GR" dirty="0" smtClean="0">
                <a:latin typeface="Calibri" pitchFamily="34" charset="0"/>
                <a:ea typeface="Calibri" pitchFamily="34" charset="0"/>
                <a:cs typeface="Calibri" pitchFamily="34" charset="0"/>
              </a:rPr>
              <a:t>αναφορά τόσο </a:t>
            </a:r>
            <a:r>
              <a:rPr lang="el-GR" dirty="0">
                <a:latin typeface="Calibri" pitchFamily="34" charset="0"/>
                <a:ea typeface="Calibri" pitchFamily="34" charset="0"/>
                <a:cs typeface="Calibri" pitchFamily="34" charset="0"/>
              </a:rPr>
              <a:t>στα </a:t>
            </a:r>
            <a:r>
              <a:rPr lang="el-GR" i="1" dirty="0">
                <a:latin typeface="Calibri" pitchFamily="34" charset="0"/>
                <a:ea typeface="Calibri" pitchFamily="34" charset="0"/>
                <a:cs typeface="Calibri" pitchFamily="34" charset="0"/>
              </a:rPr>
              <a:t>επιμέρους</a:t>
            </a:r>
            <a:r>
              <a:rPr lang="el-GR" dirty="0">
                <a:latin typeface="Calibri" pitchFamily="34" charset="0"/>
                <a:ea typeface="Calibri" pitchFamily="34" charset="0"/>
                <a:cs typeface="Calibri" pitchFamily="34" charset="0"/>
              </a:rPr>
              <a:t> γνωρίσματα</a:t>
            </a:r>
            <a:r>
              <a:rPr lang="en-US" dirty="0">
                <a:latin typeface="Calibri" pitchFamily="34" charset="0"/>
                <a:ea typeface="Calibri" pitchFamily="34" charset="0"/>
                <a:cs typeface="Calibri" pitchFamily="34" charset="0"/>
              </a:rPr>
              <a:t> </a:t>
            </a:r>
            <a:r>
              <a:rPr lang="el-GR" dirty="0" smtClean="0">
                <a:latin typeface="Calibri" pitchFamily="34" charset="0"/>
                <a:ea typeface="Calibri" pitchFamily="34" charset="0"/>
                <a:cs typeface="Calibri" pitchFamily="34" charset="0"/>
              </a:rPr>
              <a:t>όσο και ενιαία σε αυτό</a:t>
            </a:r>
            <a:endParaRPr lang="el-GR" dirty="0">
              <a:latin typeface="Calibri" pitchFamily="34" charset="0"/>
              <a:ea typeface="Calibri" pitchFamily="34" charset="0"/>
              <a:cs typeface="Calibri" pitchFamily="34" charset="0"/>
            </a:endParaRPr>
          </a:p>
        </p:txBody>
      </p:sp>
      <p:sp>
        <p:nvSpPr>
          <p:cNvPr id="17415" name="Oval 4"/>
          <p:cNvSpPr>
            <a:spLocks noChangeArrowheads="1"/>
          </p:cNvSpPr>
          <p:nvPr/>
        </p:nvSpPr>
        <p:spPr bwMode="auto">
          <a:xfrm>
            <a:off x="7308850" y="3644900"/>
            <a:ext cx="1143000" cy="304800"/>
          </a:xfrm>
          <a:prstGeom prst="ellipse">
            <a:avLst/>
          </a:prstGeom>
          <a:noFill/>
          <a:ln w="9525">
            <a:solidFill>
              <a:schemeClr val="tx1"/>
            </a:solidFill>
            <a:round/>
            <a:headEnd/>
            <a:tailEnd/>
          </a:ln>
        </p:spPr>
        <p:txBody>
          <a:bodyPr wrap="none" anchor="ctr"/>
          <a:lstStyle/>
          <a:p>
            <a:endParaRPr lang="el-GR"/>
          </a:p>
        </p:txBody>
      </p:sp>
      <p:sp>
        <p:nvSpPr>
          <p:cNvPr id="17416" name="Oval 5"/>
          <p:cNvSpPr>
            <a:spLocks noChangeArrowheads="1"/>
          </p:cNvSpPr>
          <p:nvPr/>
        </p:nvSpPr>
        <p:spPr bwMode="auto">
          <a:xfrm>
            <a:off x="7315200" y="2971800"/>
            <a:ext cx="762000" cy="228600"/>
          </a:xfrm>
          <a:prstGeom prst="ellipse">
            <a:avLst/>
          </a:prstGeom>
          <a:noFill/>
          <a:ln w="9525">
            <a:solidFill>
              <a:schemeClr val="tx1"/>
            </a:solidFill>
            <a:round/>
            <a:headEnd/>
            <a:tailEnd/>
          </a:ln>
        </p:spPr>
        <p:txBody>
          <a:bodyPr wrap="none" anchor="ctr"/>
          <a:lstStyle/>
          <a:p>
            <a:endParaRPr lang="el-GR"/>
          </a:p>
        </p:txBody>
      </p:sp>
      <p:sp>
        <p:nvSpPr>
          <p:cNvPr id="17417" name="Oval 6"/>
          <p:cNvSpPr>
            <a:spLocks noChangeArrowheads="1"/>
          </p:cNvSpPr>
          <p:nvPr/>
        </p:nvSpPr>
        <p:spPr bwMode="auto">
          <a:xfrm>
            <a:off x="8153400" y="3048000"/>
            <a:ext cx="762000" cy="228600"/>
          </a:xfrm>
          <a:prstGeom prst="ellipse">
            <a:avLst/>
          </a:prstGeom>
          <a:noFill/>
          <a:ln w="9525">
            <a:solidFill>
              <a:schemeClr val="tx1"/>
            </a:solidFill>
            <a:round/>
            <a:headEnd/>
            <a:tailEnd/>
          </a:ln>
        </p:spPr>
        <p:txBody>
          <a:bodyPr wrap="none" anchor="ctr"/>
          <a:lstStyle/>
          <a:p>
            <a:endParaRPr lang="el-GR"/>
          </a:p>
        </p:txBody>
      </p:sp>
      <p:sp>
        <p:nvSpPr>
          <p:cNvPr id="17418" name="Line 7"/>
          <p:cNvSpPr>
            <a:spLocks noChangeShapeType="1"/>
          </p:cNvSpPr>
          <p:nvPr/>
        </p:nvSpPr>
        <p:spPr bwMode="auto">
          <a:xfrm>
            <a:off x="6858000" y="3352800"/>
            <a:ext cx="533400" cy="304800"/>
          </a:xfrm>
          <a:prstGeom prst="line">
            <a:avLst/>
          </a:prstGeom>
          <a:noFill/>
          <a:ln w="9525">
            <a:solidFill>
              <a:schemeClr val="tx1"/>
            </a:solidFill>
            <a:round/>
            <a:headEnd/>
            <a:tailEnd/>
          </a:ln>
        </p:spPr>
        <p:txBody>
          <a:bodyPr wrap="none" anchor="ctr"/>
          <a:lstStyle/>
          <a:p>
            <a:endParaRPr lang="el-GR"/>
          </a:p>
        </p:txBody>
      </p:sp>
      <p:sp>
        <p:nvSpPr>
          <p:cNvPr id="17419" name="Line 8"/>
          <p:cNvSpPr>
            <a:spLocks noChangeShapeType="1"/>
          </p:cNvSpPr>
          <p:nvPr/>
        </p:nvSpPr>
        <p:spPr bwMode="auto">
          <a:xfrm flipH="1">
            <a:off x="8077200" y="3276600"/>
            <a:ext cx="533400" cy="228600"/>
          </a:xfrm>
          <a:prstGeom prst="line">
            <a:avLst/>
          </a:prstGeom>
          <a:noFill/>
          <a:ln w="9525">
            <a:solidFill>
              <a:schemeClr val="tx1"/>
            </a:solidFill>
            <a:round/>
            <a:headEnd/>
            <a:tailEnd/>
          </a:ln>
        </p:spPr>
        <p:txBody>
          <a:bodyPr wrap="none" anchor="ctr"/>
          <a:lstStyle/>
          <a:p>
            <a:endParaRPr lang="el-GR"/>
          </a:p>
        </p:txBody>
      </p:sp>
      <p:sp>
        <p:nvSpPr>
          <p:cNvPr id="17420" name="Oval 9"/>
          <p:cNvSpPr>
            <a:spLocks noChangeArrowheads="1"/>
          </p:cNvSpPr>
          <p:nvPr/>
        </p:nvSpPr>
        <p:spPr bwMode="auto">
          <a:xfrm>
            <a:off x="6324600" y="3124200"/>
            <a:ext cx="762000" cy="228600"/>
          </a:xfrm>
          <a:prstGeom prst="ellipse">
            <a:avLst/>
          </a:prstGeom>
          <a:noFill/>
          <a:ln w="9525">
            <a:solidFill>
              <a:schemeClr val="tx1"/>
            </a:solidFill>
            <a:round/>
            <a:headEnd/>
            <a:tailEnd/>
          </a:ln>
        </p:spPr>
        <p:txBody>
          <a:bodyPr wrap="none" anchor="ctr"/>
          <a:lstStyle/>
          <a:p>
            <a:endParaRPr lang="el-GR"/>
          </a:p>
        </p:txBody>
      </p:sp>
      <p:sp>
        <p:nvSpPr>
          <p:cNvPr id="17421" name="Line 10"/>
          <p:cNvSpPr>
            <a:spLocks noChangeShapeType="1"/>
          </p:cNvSpPr>
          <p:nvPr/>
        </p:nvSpPr>
        <p:spPr bwMode="auto">
          <a:xfrm>
            <a:off x="7696200" y="3276600"/>
            <a:ext cx="0" cy="228600"/>
          </a:xfrm>
          <a:prstGeom prst="line">
            <a:avLst/>
          </a:prstGeom>
          <a:noFill/>
          <a:ln w="9525">
            <a:solidFill>
              <a:schemeClr val="tx1"/>
            </a:solidFill>
            <a:round/>
            <a:headEnd/>
            <a:tailEnd/>
          </a:ln>
        </p:spPr>
        <p:txBody>
          <a:bodyPr wrap="none" anchor="ctr"/>
          <a:lstStyle/>
          <a:p>
            <a:endParaRPr lang="el-GR"/>
          </a:p>
        </p:txBody>
      </p:sp>
      <p:grpSp>
        <p:nvGrpSpPr>
          <p:cNvPr id="2" name="Group 11"/>
          <p:cNvGrpSpPr>
            <a:grpSpLocks/>
          </p:cNvGrpSpPr>
          <p:nvPr/>
        </p:nvGrpSpPr>
        <p:grpSpPr bwMode="auto">
          <a:xfrm>
            <a:off x="3810000" y="4800600"/>
            <a:ext cx="1752600" cy="381000"/>
            <a:chOff x="1200" y="2976"/>
            <a:chExt cx="1104" cy="240"/>
          </a:xfrm>
        </p:grpSpPr>
        <p:sp>
          <p:nvSpPr>
            <p:cNvPr id="17436" name="Oval 12"/>
            <p:cNvSpPr>
              <a:spLocks noChangeArrowheads="1"/>
            </p:cNvSpPr>
            <p:nvPr/>
          </p:nvSpPr>
          <p:spPr bwMode="auto">
            <a:xfrm>
              <a:off x="1200" y="2976"/>
              <a:ext cx="1056" cy="240"/>
            </a:xfrm>
            <a:prstGeom prst="ellipse">
              <a:avLst/>
            </a:prstGeom>
            <a:noFill/>
            <a:ln w="9525">
              <a:solidFill>
                <a:schemeClr val="tx1"/>
              </a:solidFill>
              <a:round/>
              <a:headEnd/>
              <a:tailEnd/>
            </a:ln>
          </p:spPr>
          <p:txBody>
            <a:bodyPr wrap="none" anchor="ctr"/>
            <a:lstStyle/>
            <a:p>
              <a:endParaRPr lang="el-GR" sz="1600"/>
            </a:p>
          </p:txBody>
        </p:sp>
        <p:sp>
          <p:nvSpPr>
            <p:cNvPr id="17437" name="Text Box 13"/>
            <p:cNvSpPr txBox="1">
              <a:spLocks noChangeArrowheads="1"/>
            </p:cNvSpPr>
            <p:nvPr/>
          </p:nvSpPr>
          <p:spPr bwMode="auto">
            <a:xfrm>
              <a:off x="1440" y="2976"/>
              <a:ext cx="864" cy="213"/>
            </a:xfrm>
            <a:prstGeom prst="rect">
              <a:avLst/>
            </a:prstGeom>
            <a:noFill/>
            <a:ln w="9525">
              <a:noFill/>
              <a:miter lim="800000"/>
              <a:headEnd/>
              <a:tailEnd/>
            </a:ln>
          </p:spPr>
          <p:txBody>
            <a:bodyPr>
              <a:spAutoFit/>
            </a:bodyPr>
            <a:lstStyle/>
            <a:p>
              <a:pPr eaLnBrk="0" hangingPunct="0">
                <a:spcBef>
                  <a:spcPct val="50000"/>
                </a:spcBef>
              </a:pPr>
              <a:r>
                <a:rPr lang="el-GR" sz="1600"/>
                <a:t>Διεύθυνση</a:t>
              </a:r>
            </a:p>
          </p:txBody>
        </p:sp>
      </p:grpSp>
      <p:grpSp>
        <p:nvGrpSpPr>
          <p:cNvPr id="3" name="Group 14"/>
          <p:cNvGrpSpPr>
            <a:grpSpLocks/>
          </p:cNvGrpSpPr>
          <p:nvPr/>
        </p:nvGrpSpPr>
        <p:grpSpPr bwMode="auto">
          <a:xfrm>
            <a:off x="5638800" y="5334009"/>
            <a:ext cx="1371600" cy="338138"/>
            <a:chOff x="2880" y="3600"/>
            <a:chExt cx="864" cy="213"/>
          </a:xfrm>
        </p:grpSpPr>
        <p:sp>
          <p:nvSpPr>
            <p:cNvPr id="17434" name="Oval 15"/>
            <p:cNvSpPr>
              <a:spLocks noChangeArrowheads="1"/>
            </p:cNvSpPr>
            <p:nvPr/>
          </p:nvSpPr>
          <p:spPr bwMode="auto">
            <a:xfrm>
              <a:off x="2880" y="3600"/>
              <a:ext cx="864" cy="192"/>
            </a:xfrm>
            <a:prstGeom prst="ellipse">
              <a:avLst/>
            </a:prstGeom>
            <a:noFill/>
            <a:ln w="9525">
              <a:solidFill>
                <a:schemeClr val="tx1"/>
              </a:solidFill>
              <a:round/>
              <a:headEnd/>
              <a:tailEnd/>
            </a:ln>
          </p:spPr>
          <p:txBody>
            <a:bodyPr wrap="none" anchor="ctr"/>
            <a:lstStyle/>
            <a:p>
              <a:endParaRPr lang="el-GR" sz="1600"/>
            </a:p>
          </p:txBody>
        </p:sp>
        <p:sp>
          <p:nvSpPr>
            <p:cNvPr id="17435" name="Text Box 16"/>
            <p:cNvSpPr txBox="1">
              <a:spLocks noChangeArrowheads="1"/>
            </p:cNvSpPr>
            <p:nvPr/>
          </p:nvSpPr>
          <p:spPr bwMode="auto">
            <a:xfrm>
              <a:off x="3120" y="3600"/>
              <a:ext cx="432" cy="213"/>
            </a:xfrm>
            <a:prstGeom prst="rect">
              <a:avLst/>
            </a:prstGeom>
            <a:noFill/>
            <a:ln w="9525">
              <a:noFill/>
              <a:miter lim="800000"/>
              <a:headEnd/>
              <a:tailEnd/>
            </a:ln>
          </p:spPr>
          <p:txBody>
            <a:bodyPr>
              <a:spAutoFit/>
            </a:bodyPr>
            <a:lstStyle/>
            <a:p>
              <a:pPr eaLnBrk="0" hangingPunct="0">
                <a:spcBef>
                  <a:spcPct val="50000"/>
                </a:spcBef>
              </a:pPr>
              <a:r>
                <a:rPr lang="el-GR" sz="1600"/>
                <a:t>Οδός</a:t>
              </a:r>
            </a:p>
          </p:txBody>
        </p:sp>
      </p:grpSp>
      <p:grpSp>
        <p:nvGrpSpPr>
          <p:cNvPr id="5" name="Group 20"/>
          <p:cNvGrpSpPr>
            <a:grpSpLocks/>
          </p:cNvGrpSpPr>
          <p:nvPr/>
        </p:nvGrpSpPr>
        <p:grpSpPr bwMode="auto">
          <a:xfrm>
            <a:off x="4114800" y="5638800"/>
            <a:ext cx="1219200" cy="381000"/>
            <a:chOff x="1968" y="3648"/>
            <a:chExt cx="768" cy="240"/>
          </a:xfrm>
        </p:grpSpPr>
        <p:sp>
          <p:nvSpPr>
            <p:cNvPr id="17430" name="Oval 21"/>
            <p:cNvSpPr>
              <a:spLocks noChangeArrowheads="1"/>
            </p:cNvSpPr>
            <p:nvPr/>
          </p:nvSpPr>
          <p:spPr bwMode="auto">
            <a:xfrm>
              <a:off x="1968" y="3648"/>
              <a:ext cx="768" cy="240"/>
            </a:xfrm>
            <a:prstGeom prst="ellipse">
              <a:avLst/>
            </a:prstGeom>
            <a:noFill/>
            <a:ln w="9525">
              <a:solidFill>
                <a:schemeClr val="tx1"/>
              </a:solidFill>
              <a:round/>
              <a:headEnd/>
              <a:tailEnd/>
            </a:ln>
          </p:spPr>
          <p:txBody>
            <a:bodyPr wrap="none" anchor="ctr"/>
            <a:lstStyle/>
            <a:p>
              <a:endParaRPr lang="el-GR" sz="1600"/>
            </a:p>
          </p:txBody>
        </p:sp>
        <p:sp>
          <p:nvSpPr>
            <p:cNvPr id="17431" name="Text Box 22"/>
            <p:cNvSpPr txBox="1">
              <a:spLocks noChangeArrowheads="1"/>
            </p:cNvSpPr>
            <p:nvPr/>
          </p:nvSpPr>
          <p:spPr bwMode="auto">
            <a:xfrm>
              <a:off x="2064" y="3648"/>
              <a:ext cx="576" cy="213"/>
            </a:xfrm>
            <a:prstGeom prst="rect">
              <a:avLst/>
            </a:prstGeom>
            <a:noFill/>
            <a:ln w="9525">
              <a:noFill/>
              <a:miter lim="800000"/>
              <a:headEnd/>
              <a:tailEnd/>
            </a:ln>
          </p:spPr>
          <p:txBody>
            <a:bodyPr>
              <a:spAutoFit/>
            </a:bodyPr>
            <a:lstStyle/>
            <a:p>
              <a:pPr eaLnBrk="0" hangingPunct="0">
                <a:spcBef>
                  <a:spcPct val="50000"/>
                </a:spcBef>
              </a:pPr>
              <a:r>
                <a:rPr lang="el-GR" sz="1600"/>
                <a:t>Αριθμός</a:t>
              </a:r>
            </a:p>
          </p:txBody>
        </p:sp>
      </p:grpSp>
      <p:sp>
        <p:nvSpPr>
          <p:cNvPr id="17427" name="Line 24"/>
          <p:cNvSpPr>
            <a:spLocks noChangeShapeType="1"/>
          </p:cNvSpPr>
          <p:nvPr/>
        </p:nvSpPr>
        <p:spPr bwMode="auto">
          <a:xfrm>
            <a:off x="4495800" y="5181600"/>
            <a:ext cx="76200" cy="457200"/>
          </a:xfrm>
          <a:prstGeom prst="line">
            <a:avLst/>
          </a:prstGeom>
          <a:noFill/>
          <a:ln w="9525">
            <a:solidFill>
              <a:schemeClr val="tx1"/>
            </a:solidFill>
            <a:round/>
            <a:headEnd/>
            <a:tailEnd/>
          </a:ln>
        </p:spPr>
        <p:txBody>
          <a:bodyPr wrap="none" anchor="ctr"/>
          <a:lstStyle/>
          <a:p>
            <a:endParaRPr lang="el-GR"/>
          </a:p>
        </p:txBody>
      </p:sp>
      <p:sp>
        <p:nvSpPr>
          <p:cNvPr id="17428" name="Line 25"/>
          <p:cNvSpPr>
            <a:spLocks noChangeShapeType="1"/>
          </p:cNvSpPr>
          <p:nvPr/>
        </p:nvSpPr>
        <p:spPr bwMode="auto">
          <a:xfrm>
            <a:off x="5410200" y="5105400"/>
            <a:ext cx="685800" cy="228600"/>
          </a:xfrm>
          <a:prstGeom prst="line">
            <a:avLst/>
          </a:prstGeom>
          <a:noFill/>
          <a:ln w="9525">
            <a:solidFill>
              <a:schemeClr val="tx1"/>
            </a:solidFill>
            <a:round/>
            <a:headEnd/>
            <a:tailEnd/>
          </a:ln>
        </p:spPr>
        <p:txBody>
          <a:bodyPr wrap="none" anchor="ctr"/>
          <a:lstStyle/>
          <a:p>
            <a:endParaRPr lang="el-GR"/>
          </a:p>
        </p:txBody>
      </p:sp>
      <p:sp>
        <p:nvSpPr>
          <p:cNvPr id="17429" name="Line 26"/>
          <p:cNvSpPr>
            <a:spLocks noChangeShapeType="1"/>
          </p:cNvSpPr>
          <p:nvPr/>
        </p:nvSpPr>
        <p:spPr bwMode="auto">
          <a:xfrm>
            <a:off x="4648200" y="4419600"/>
            <a:ext cx="0" cy="381000"/>
          </a:xfrm>
          <a:prstGeom prst="line">
            <a:avLst/>
          </a:prstGeom>
          <a:noFill/>
          <a:ln w="9525">
            <a:solidFill>
              <a:schemeClr val="tx1"/>
            </a:solidFill>
            <a:round/>
            <a:headEnd/>
            <a:tailEnd/>
          </a:ln>
        </p:spPr>
        <p:txBody>
          <a:bodyPr wrap="none" anchor="ctr"/>
          <a:lstStyle/>
          <a:p>
            <a:endParaRPr lang="el-GR"/>
          </a:p>
        </p:txBody>
      </p:sp>
      <p:sp>
        <p:nvSpPr>
          <p:cNvPr id="31" name="Title 1"/>
          <p:cNvSpPr txBox="1">
            <a:spLocks/>
          </p:cNvSpPr>
          <p:nvPr/>
        </p:nvSpPr>
        <p:spPr>
          <a:xfrm>
            <a:off x="4826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6">
                    <a:lumMod val="75000"/>
                  </a:schemeClr>
                </a:solidFill>
              </a:rPr>
              <a:t>Είδη Γνωρισμάτων</a:t>
            </a:r>
            <a:endParaRPr lang="en-US" dirty="0">
              <a:solidFill>
                <a:schemeClr val="accent6">
                  <a:lumMod val="75000"/>
                </a:schemeClr>
              </a:solidFill>
            </a:endParaRPr>
          </a:p>
        </p:txBody>
      </p:sp>
      <p:grpSp>
        <p:nvGrpSpPr>
          <p:cNvPr id="32" name="Group 11"/>
          <p:cNvGrpSpPr>
            <a:grpSpLocks/>
          </p:cNvGrpSpPr>
          <p:nvPr/>
        </p:nvGrpSpPr>
        <p:grpSpPr bwMode="auto">
          <a:xfrm>
            <a:off x="508000" y="4660894"/>
            <a:ext cx="1980096" cy="455543"/>
            <a:chOff x="1200" y="2976"/>
            <a:chExt cx="1056" cy="240"/>
          </a:xfrm>
        </p:grpSpPr>
        <p:sp>
          <p:nvSpPr>
            <p:cNvPr id="33" name="Oval 12"/>
            <p:cNvSpPr>
              <a:spLocks noChangeArrowheads="1"/>
            </p:cNvSpPr>
            <p:nvPr/>
          </p:nvSpPr>
          <p:spPr bwMode="auto">
            <a:xfrm>
              <a:off x="1200" y="2976"/>
              <a:ext cx="1056" cy="240"/>
            </a:xfrm>
            <a:prstGeom prst="ellipse">
              <a:avLst/>
            </a:prstGeom>
            <a:noFill/>
            <a:ln w="9525">
              <a:solidFill>
                <a:schemeClr val="tx1"/>
              </a:solidFill>
              <a:round/>
              <a:headEnd/>
              <a:tailEnd/>
            </a:ln>
          </p:spPr>
          <p:txBody>
            <a:bodyPr wrap="none" anchor="ctr"/>
            <a:lstStyle/>
            <a:p>
              <a:endParaRPr lang="el-GR" sz="1600"/>
            </a:p>
          </p:txBody>
        </p:sp>
        <p:sp>
          <p:nvSpPr>
            <p:cNvPr id="34" name="Text Box 13"/>
            <p:cNvSpPr txBox="1">
              <a:spLocks noChangeArrowheads="1"/>
            </p:cNvSpPr>
            <p:nvPr/>
          </p:nvSpPr>
          <p:spPr bwMode="auto">
            <a:xfrm>
              <a:off x="1305" y="3002"/>
              <a:ext cx="864" cy="178"/>
            </a:xfrm>
            <a:prstGeom prst="rect">
              <a:avLst/>
            </a:prstGeom>
            <a:noFill/>
            <a:ln w="9525">
              <a:noFill/>
              <a:miter lim="800000"/>
              <a:headEnd/>
              <a:tailEnd/>
            </a:ln>
          </p:spPr>
          <p:txBody>
            <a:bodyPr>
              <a:spAutoFit/>
            </a:bodyPr>
            <a:lstStyle/>
            <a:p>
              <a:pPr eaLnBrk="0" hangingPunct="0">
                <a:spcBef>
                  <a:spcPct val="50000"/>
                </a:spcBef>
              </a:pPr>
              <a:r>
                <a:rPr lang="el-GR" sz="1600" dirty="0" smtClean="0"/>
                <a:t>Ονοματεπώνυμο</a:t>
              </a:r>
              <a:endParaRPr lang="el-GR" sz="1600" dirty="0"/>
            </a:p>
          </p:txBody>
        </p:sp>
      </p:grpSp>
      <p:grpSp>
        <p:nvGrpSpPr>
          <p:cNvPr id="35" name="Group 14"/>
          <p:cNvGrpSpPr>
            <a:grpSpLocks/>
          </p:cNvGrpSpPr>
          <p:nvPr/>
        </p:nvGrpSpPr>
        <p:grpSpPr bwMode="auto">
          <a:xfrm>
            <a:off x="2679700" y="5321309"/>
            <a:ext cx="1371600" cy="338138"/>
            <a:chOff x="2880" y="3592"/>
            <a:chExt cx="864" cy="213"/>
          </a:xfrm>
        </p:grpSpPr>
        <p:sp>
          <p:nvSpPr>
            <p:cNvPr id="36" name="Oval 15"/>
            <p:cNvSpPr>
              <a:spLocks noChangeArrowheads="1"/>
            </p:cNvSpPr>
            <p:nvPr/>
          </p:nvSpPr>
          <p:spPr bwMode="auto">
            <a:xfrm>
              <a:off x="2880" y="3600"/>
              <a:ext cx="864" cy="192"/>
            </a:xfrm>
            <a:prstGeom prst="ellipse">
              <a:avLst/>
            </a:prstGeom>
            <a:noFill/>
            <a:ln w="9525">
              <a:solidFill>
                <a:schemeClr val="tx1"/>
              </a:solidFill>
              <a:round/>
              <a:headEnd/>
              <a:tailEnd/>
            </a:ln>
          </p:spPr>
          <p:txBody>
            <a:bodyPr wrap="none" anchor="ctr"/>
            <a:lstStyle/>
            <a:p>
              <a:endParaRPr lang="el-GR" sz="1600"/>
            </a:p>
          </p:txBody>
        </p:sp>
        <p:sp>
          <p:nvSpPr>
            <p:cNvPr id="37" name="Text Box 16"/>
            <p:cNvSpPr txBox="1">
              <a:spLocks noChangeArrowheads="1"/>
            </p:cNvSpPr>
            <p:nvPr/>
          </p:nvSpPr>
          <p:spPr bwMode="auto">
            <a:xfrm>
              <a:off x="3016" y="3592"/>
              <a:ext cx="616" cy="213"/>
            </a:xfrm>
            <a:prstGeom prst="rect">
              <a:avLst/>
            </a:prstGeom>
            <a:noFill/>
            <a:ln w="9525">
              <a:noFill/>
              <a:miter lim="800000"/>
              <a:headEnd/>
              <a:tailEnd/>
            </a:ln>
          </p:spPr>
          <p:txBody>
            <a:bodyPr wrap="square">
              <a:spAutoFit/>
            </a:bodyPr>
            <a:lstStyle/>
            <a:p>
              <a:pPr eaLnBrk="0" hangingPunct="0">
                <a:spcBef>
                  <a:spcPct val="50000"/>
                </a:spcBef>
              </a:pPr>
              <a:r>
                <a:rPr lang="el-GR" sz="1600" dirty="0" smtClean="0"/>
                <a:t>Επώνυμο</a:t>
              </a:r>
              <a:endParaRPr lang="el-GR" sz="1600" dirty="0"/>
            </a:p>
          </p:txBody>
        </p:sp>
      </p:grpSp>
      <p:grpSp>
        <p:nvGrpSpPr>
          <p:cNvPr id="38" name="Group 20"/>
          <p:cNvGrpSpPr>
            <a:grpSpLocks/>
          </p:cNvGrpSpPr>
          <p:nvPr/>
        </p:nvGrpSpPr>
        <p:grpSpPr bwMode="auto">
          <a:xfrm>
            <a:off x="1155700" y="5638800"/>
            <a:ext cx="1219200" cy="381000"/>
            <a:chOff x="1968" y="3648"/>
            <a:chExt cx="768" cy="240"/>
          </a:xfrm>
        </p:grpSpPr>
        <p:sp>
          <p:nvSpPr>
            <p:cNvPr id="39" name="Oval 21"/>
            <p:cNvSpPr>
              <a:spLocks noChangeArrowheads="1"/>
            </p:cNvSpPr>
            <p:nvPr/>
          </p:nvSpPr>
          <p:spPr bwMode="auto">
            <a:xfrm>
              <a:off x="1968" y="3648"/>
              <a:ext cx="768" cy="240"/>
            </a:xfrm>
            <a:prstGeom prst="ellipse">
              <a:avLst/>
            </a:prstGeom>
            <a:noFill/>
            <a:ln w="9525">
              <a:solidFill>
                <a:schemeClr val="tx1"/>
              </a:solidFill>
              <a:round/>
              <a:headEnd/>
              <a:tailEnd/>
            </a:ln>
          </p:spPr>
          <p:txBody>
            <a:bodyPr wrap="none" anchor="ctr"/>
            <a:lstStyle/>
            <a:p>
              <a:endParaRPr lang="el-GR" sz="1600"/>
            </a:p>
          </p:txBody>
        </p:sp>
        <p:sp>
          <p:nvSpPr>
            <p:cNvPr id="40" name="Text Box 22"/>
            <p:cNvSpPr txBox="1">
              <a:spLocks noChangeArrowheads="1"/>
            </p:cNvSpPr>
            <p:nvPr/>
          </p:nvSpPr>
          <p:spPr bwMode="auto">
            <a:xfrm>
              <a:off x="2064" y="3648"/>
              <a:ext cx="576" cy="213"/>
            </a:xfrm>
            <a:prstGeom prst="rect">
              <a:avLst/>
            </a:prstGeom>
            <a:noFill/>
            <a:ln w="9525">
              <a:noFill/>
              <a:miter lim="800000"/>
              <a:headEnd/>
              <a:tailEnd/>
            </a:ln>
          </p:spPr>
          <p:txBody>
            <a:bodyPr>
              <a:spAutoFit/>
            </a:bodyPr>
            <a:lstStyle/>
            <a:p>
              <a:pPr eaLnBrk="0" hangingPunct="0">
                <a:spcBef>
                  <a:spcPct val="50000"/>
                </a:spcBef>
              </a:pPr>
              <a:r>
                <a:rPr lang="el-GR" sz="1600" dirty="0" smtClean="0"/>
                <a:t>Όνομα</a:t>
              </a:r>
              <a:endParaRPr lang="el-GR" sz="1600" dirty="0"/>
            </a:p>
          </p:txBody>
        </p:sp>
      </p:grpSp>
      <p:sp>
        <p:nvSpPr>
          <p:cNvPr id="41" name="Line 24"/>
          <p:cNvSpPr>
            <a:spLocks noChangeShapeType="1"/>
          </p:cNvSpPr>
          <p:nvPr/>
        </p:nvSpPr>
        <p:spPr bwMode="auto">
          <a:xfrm>
            <a:off x="1536700" y="5181600"/>
            <a:ext cx="76200" cy="457200"/>
          </a:xfrm>
          <a:prstGeom prst="line">
            <a:avLst/>
          </a:prstGeom>
          <a:noFill/>
          <a:ln w="9525">
            <a:solidFill>
              <a:schemeClr val="tx1"/>
            </a:solidFill>
            <a:round/>
            <a:headEnd/>
            <a:tailEnd/>
          </a:ln>
        </p:spPr>
        <p:txBody>
          <a:bodyPr wrap="none" anchor="ctr"/>
          <a:lstStyle/>
          <a:p>
            <a:endParaRPr lang="el-GR"/>
          </a:p>
        </p:txBody>
      </p:sp>
      <p:sp>
        <p:nvSpPr>
          <p:cNvPr id="42" name="Line 25"/>
          <p:cNvSpPr>
            <a:spLocks noChangeShapeType="1"/>
          </p:cNvSpPr>
          <p:nvPr/>
        </p:nvSpPr>
        <p:spPr bwMode="auto">
          <a:xfrm>
            <a:off x="2451100" y="5105400"/>
            <a:ext cx="685800" cy="228600"/>
          </a:xfrm>
          <a:prstGeom prst="line">
            <a:avLst/>
          </a:prstGeom>
          <a:noFill/>
          <a:ln w="9525">
            <a:solidFill>
              <a:schemeClr val="tx1"/>
            </a:solidFill>
            <a:round/>
            <a:headEnd/>
            <a:tailEnd/>
          </a:ln>
        </p:spPr>
        <p:txBody>
          <a:bodyPr wrap="none" anchor="ctr"/>
          <a:lstStyle/>
          <a:p>
            <a:endParaRPr lang="el-GR"/>
          </a:p>
        </p:txBody>
      </p:sp>
      <p:sp>
        <p:nvSpPr>
          <p:cNvPr id="43" name="Line 26"/>
          <p:cNvSpPr>
            <a:spLocks noChangeShapeType="1"/>
          </p:cNvSpPr>
          <p:nvPr/>
        </p:nvSpPr>
        <p:spPr bwMode="auto">
          <a:xfrm>
            <a:off x="1701800" y="4254500"/>
            <a:ext cx="0" cy="381000"/>
          </a:xfrm>
          <a:prstGeom prst="line">
            <a:avLst/>
          </a:prstGeom>
          <a:noFill/>
          <a:ln w="9525">
            <a:solidFill>
              <a:schemeClr val="tx1"/>
            </a:solidFill>
            <a:round/>
            <a:headEnd/>
            <a:tailEnd/>
          </a:ln>
        </p:spPr>
        <p:txBody>
          <a:bodyPr wrap="none" anchor="ctr"/>
          <a:lstStyle/>
          <a:p>
            <a:endParaRPr lang="el-GR"/>
          </a:p>
        </p:txBody>
      </p:sp>
      <p:sp>
        <p:nvSpPr>
          <p:cNvPr id="45"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3"/>
          <p:cNvSpPr>
            <a:spLocks noGrp="1"/>
          </p:cNvSpPr>
          <p:nvPr>
            <p:ph type="ftr" sz="quarter" idx="11"/>
          </p:nvPr>
        </p:nvSpPr>
        <p:spPr>
          <a:noFill/>
        </p:spPr>
        <p:txBody>
          <a:bodyPr/>
          <a:lstStyle/>
          <a:p>
            <a:r>
              <a:rPr lang="el-GR" altLang="en-US" smtClean="0"/>
              <a:t>Ευαγγελία Πιτουρά</a:t>
            </a:r>
          </a:p>
        </p:txBody>
      </p:sp>
      <p:sp>
        <p:nvSpPr>
          <p:cNvPr id="17412" name="Slide Number Placeholder 4"/>
          <p:cNvSpPr>
            <a:spLocks noGrp="1"/>
          </p:cNvSpPr>
          <p:nvPr>
            <p:ph type="sldNum" sz="quarter" idx="12"/>
          </p:nvPr>
        </p:nvSpPr>
        <p:spPr>
          <a:noFill/>
        </p:spPr>
        <p:txBody>
          <a:bodyPr/>
          <a:lstStyle/>
          <a:p>
            <a:fld id="{32894F2D-FE93-4428-9778-738EF57AFA53}" type="slidenum">
              <a:rPr lang="el-GR" altLang="en-US" smtClean="0"/>
              <a:pPr/>
              <a:t>24</a:t>
            </a:fld>
            <a:endParaRPr lang="el-GR" altLang="en-US" smtClean="0"/>
          </a:p>
        </p:txBody>
      </p:sp>
      <p:sp>
        <p:nvSpPr>
          <p:cNvPr id="17414" name="Text Box 3"/>
          <p:cNvSpPr txBox="1">
            <a:spLocks noChangeArrowheads="1"/>
          </p:cNvSpPr>
          <p:nvPr/>
        </p:nvSpPr>
        <p:spPr bwMode="auto">
          <a:xfrm>
            <a:off x="381000" y="1358900"/>
            <a:ext cx="6019800" cy="2816156"/>
          </a:xfrm>
          <a:prstGeom prst="rect">
            <a:avLst/>
          </a:prstGeom>
          <a:noFill/>
          <a:ln w="9525">
            <a:noFill/>
            <a:miter lim="800000"/>
            <a:headEnd/>
            <a:tailEnd/>
          </a:ln>
        </p:spPr>
        <p:txBody>
          <a:bodyPr>
            <a:spAutoFit/>
          </a:bodyPr>
          <a:lstStyle/>
          <a:p>
            <a:pPr eaLnBrk="0" hangingPunct="0">
              <a:spcBef>
                <a:spcPct val="50000"/>
              </a:spcBef>
              <a:buClr>
                <a:schemeClr val="accent6">
                  <a:lumMod val="75000"/>
                </a:schemeClr>
              </a:buClr>
              <a:buFont typeface="Wingdings" pitchFamily="2" charset="2"/>
              <a:buChar char="§"/>
            </a:pPr>
            <a:r>
              <a:rPr lang="en-US" sz="2400" dirty="0">
                <a:solidFill>
                  <a:srgbClr val="FF00FF"/>
                </a:solidFill>
                <a:latin typeface="Calibri" pitchFamily="34" charset="0"/>
                <a:ea typeface="Calibri" pitchFamily="34" charset="0"/>
                <a:cs typeface="Calibri" pitchFamily="34" charset="0"/>
              </a:rPr>
              <a:t> </a:t>
            </a:r>
            <a:r>
              <a:rPr lang="el-GR" sz="2400" dirty="0" smtClean="0">
                <a:solidFill>
                  <a:schemeClr val="accent6">
                    <a:lumMod val="75000"/>
                  </a:schemeClr>
                </a:solidFill>
                <a:latin typeface="Calibri" pitchFamily="34" charset="0"/>
                <a:ea typeface="Calibri" pitchFamily="34" charset="0"/>
                <a:cs typeface="Calibri" pitchFamily="34" charset="0"/>
              </a:rPr>
              <a:t>απλά </a:t>
            </a:r>
            <a:r>
              <a:rPr lang="el-GR" sz="2400" dirty="0">
                <a:solidFill>
                  <a:schemeClr val="accent6">
                    <a:lumMod val="75000"/>
                  </a:schemeClr>
                </a:solidFill>
                <a:latin typeface="Calibri" pitchFamily="34" charset="0"/>
                <a:ea typeface="Calibri" pitchFamily="34" charset="0"/>
                <a:cs typeface="Calibri" pitchFamily="34" charset="0"/>
              </a:rPr>
              <a:t>ή </a:t>
            </a:r>
            <a:r>
              <a:rPr lang="el-GR" sz="2400" dirty="0" smtClean="0">
                <a:solidFill>
                  <a:schemeClr val="accent6">
                    <a:lumMod val="75000"/>
                  </a:schemeClr>
                </a:solidFill>
                <a:latin typeface="Calibri" pitchFamily="34" charset="0"/>
                <a:ea typeface="Calibri" pitchFamily="34" charset="0"/>
                <a:cs typeface="Calibri" pitchFamily="34" charset="0"/>
              </a:rPr>
              <a:t>ατομικά </a:t>
            </a:r>
            <a:r>
              <a:rPr lang="el-GR" sz="2400" dirty="0">
                <a:solidFill>
                  <a:schemeClr val="accent6">
                    <a:lumMod val="75000"/>
                  </a:schemeClr>
                </a:solidFill>
                <a:latin typeface="Calibri" pitchFamily="34" charset="0"/>
                <a:ea typeface="Calibri" pitchFamily="34" charset="0"/>
                <a:cs typeface="Calibri" pitchFamily="34" charset="0"/>
              </a:rPr>
              <a:t>	  </a:t>
            </a:r>
            <a:r>
              <a:rPr lang="el-GR" sz="2400" dirty="0" smtClean="0">
                <a:solidFill>
                  <a:schemeClr val="accent6">
                    <a:lumMod val="75000"/>
                  </a:schemeClr>
                </a:solidFill>
                <a:latin typeface="Calibri" pitchFamily="34" charset="0"/>
                <a:ea typeface="Calibri" pitchFamily="34" charset="0"/>
                <a:cs typeface="Calibri" pitchFamily="34" charset="0"/>
              </a:rPr>
              <a:t>(</a:t>
            </a:r>
            <a:r>
              <a:rPr lang="en-US" sz="2400" dirty="0" smtClean="0">
                <a:solidFill>
                  <a:schemeClr val="accent6">
                    <a:lumMod val="75000"/>
                  </a:schemeClr>
                </a:solidFill>
                <a:latin typeface="Calibri" pitchFamily="34" charset="0"/>
                <a:ea typeface="Calibri" pitchFamily="34" charset="0"/>
                <a:cs typeface="Calibri" pitchFamily="34" charset="0"/>
              </a:rPr>
              <a:t>simple)</a:t>
            </a:r>
            <a:r>
              <a:rPr lang="el-GR" sz="2400" dirty="0" smtClean="0">
                <a:solidFill>
                  <a:schemeClr val="accent6">
                    <a:lumMod val="75000"/>
                  </a:schemeClr>
                </a:solidFill>
                <a:latin typeface="Calibri" pitchFamily="34" charset="0"/>
                <a:ea typeface="Calibri" pitchFamily="34" charset="0"/>
                <a:cs typeface="Calibri" pitchFamily="34" charset="0"/>
              </a:rPr>
              <a:t>    </a:t>
            </a:r>
            <a:endParaRPr lang="el-GR" sz="2400" dirty="0">
              <a:solidFill>
                <a:schemeClr val="accent6">
                  <a:lumMod val="75000"/>
                </a:schemeClr>
              </a:solidFill>
              <a:latin typeface="Calibri" pitchFamily="34" charset="0"/>
              <a:ea typeface="Calibri" pitchFamily="34" charset="0"/>
              <a:cs typeface="Calibri" pitchFamily="34" charset="0"/>
            </a:endParaRPr>
          </a:p>
          <a:p>
            <a:pPr eaLnBrk="0" hangingPunct="0">
              <a:spcBef>
                <a:spcPct val="50000"/>
              </a:spcBef>
              <a:buClr>
                <a:schemeClr val="accent6">
                  <a:lumMod val="75000"/>
                </a:schemeClr>
              </a:buClr>
              <a:buFont typeface="Wingdings" pitchFamily="2" charset="2"/>
              <a:buChar char="§"/>
            </a:pPr>
            <a:r>
              <a:rPr lang="en-US" sz="2400" dirty="0">
                <a:solidFill>
                  <a:schemeClr val="accent6">
                    <a:lumMod val="75000"/>
                  </a:schemeClr>
                </a:solidFill>
                <a:latin typeface="Calibri" pitchFamily="34" charset="0"/>
                <a:ea typeface="Calibri" pitchFamily="34" charset="0"/>
                <a:cs typeface="Calibri" pitchFamily="34" charset="0"/>
              </a:rPr>
              <a:t> </a:t>
            </a:r>
            <a:r>
              <a:rPr lang="el-GR" sz="2400" dirty="0" smtClean="0">
                <a:solidFill>
                  <a:schemeClr val="accent6">
                    <a:lumMod val="75000"/>
                  </a:schemeClr>
                </a:solidFill>
                <a:latin typeface="Calibri" pitchFamily="34" charset="0"/>
                <a:ea typeface="Calibri" pitchFamily="34" charset="0"/>
                <a:cs typeface="Calibri" pitchFamily="34" charset="0"/>
              </a:rPr>
              <a:t>σύνθετα</a:t>
            </a:r>
            <a:r>
              <a:rPr lang="en-US" sz="2400" dirty="0" smtClean="0">
                <a:solidFill>
                  <a:schemeClr val="accent6">
                    <a:lumMod val="75000"/>
                  </a:schemeClr>
                </a:solidFill>
                <a:latin typeface="Calibri" pitchFamily="34" charset="0"/>
                <a:ea typeface="Calibri" pitchFamily="34" charset="0"/>
                <a:cs typeface="Calibri" pitchFamily="34" charset="0"/>
              </a:rPr>
              <a:t> (composite)</a:t>
            </a:r>
            <a:endParaRPr lang="el-GR" sz="1800" dirty="0">
              <a:solidFill>
                <a:schemeClr val="accent6">
                  <a:lumMod val="75000"/>
                </a:schemeClr>
              </a:solidFill>
              <a:latin typeface="Calibri" pitchFamily="34" charset="0"/>
              <a:ea typeface="Calibri" pitchFamily="34" charset="0"/>
              <a:cs typeface="Calibri" pitchFamily="34" charset="0"/>
            </a:endParaRPr>
          </a:p>
          <a:p>
            <a:pPr eaLnBrk="0" hangingPunct="0">
              <a:spcBef>
                <a:spcPct val="50000"/>
              </a:spcBef>
            </a:pPr>
            <a:r>
              <a:rPr lang="el-GR" i="1" dirty="0">
                <a:latin typeface="Calibri" pitchFamily="34" charset="0"/>
                <a:ea typeface="Calibri" pitchFamily="34" charset="0"/>
                <a:cs typeface="Calibri" pitchFamily="34" charset="0"/>
              </a:rPr>
              <a:t>   </a:t>
            </a:r>
            <a:r>
              <a:rPr lang="el-GR" b="1" i="1" dirty="0">
                <a:latin typeface="Calibri" pitchFamily="34" charset="0"/>
                <a:ea typeface="Calibri" pitchFamily="34" charset="0"/>
                <a:cs typeface="Calibri" pitchFamily="34" charset="0"/>
              </a:rPr>
              <a:t>τιμή</a:t>
            </a:r>
            <a:r>
              <a:rPr lang="el-GR" dirty="0">
                <a:latin typeface="Calibri" pitchFamily="34" charset="0"/>
                <a:ea typeface="Calibri" pitchFamily="34" charset="0"/>
                <a:cs typeface="Calibri" pitchFamily="34" charset="0"/>
              </a:rPr>
              <a:t>: συνένωση των τιμών των απλών γνωρισμάτων που το   </a:t>
            </a:r>
            <a:r>
              <a:rPr lang="en-US" dirty="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αποτελούν</a:t>
            </a:r>
          </a:p>
          <a:p>
            <a:pPr eaLnBrk="0" hangingPunct="0">
              <a:spcBef>
                <a:spcPct val="50000"/>
              </a:spcBef>
            </a:pPr>
            <a:r>
              <a:rPr lang="el-GR" dirty="0">
                <a:latin typeface="Calibri" pitchFamily="34" charset="0"/>
                <a:ea typeface="Calibri" pitchFamily="34" charset="0"/>
                <a:cs typeface="Calibri" pitchFamily="34" charset="0"/>
              </a:rPr>
              <a:t>   ιεραρχία</a:t>
            </a:r>
          </a:p>
          <a:p>
            <a:pPr eaLnBrk="0" hangingPunct="0">
              <a:spcBef>
                <a:spcPct val="50000"/>
              </a:spcBef>
            </a:pPr>
            <a:r>
              <a:rPr lang="el-GR" dirty="0">
                <a:latin typeface="Calibri" pitchFamily="34" charset="0"/>
                <a:ea typeface="Calibri" pitchFamily="34" charset="0"/>
                <a:cs typeface="Calibri" pitchFamily="34" charset="0"/>
              </a:rPr>
              <a:t>   </a:t>
            </a:r>
            <a:r>
              <a:rPr lang="el-GR" dirty="0" smtClean="0">
                <a:latin typeface="Calibri" pitchFamily="34" charset="0"/>
                <a:ea typeface="Calibri" pitchFamily="34" charset="0"/>
                <a:cs typeface="Calibri" pitchFamily="34" charset="0"/>
              </a:rPr>
              <a:t>χρήσιμα </a:t>
            </a:r>
            <a:r>
              <a:rPr lang="el-GR" dirty="0">
                <a:latin typeface="Calibri" pitchFamily="34" charset="0"/>
                <a:ea typeface="Calibri" pitchFamily="34" charset="0"/>
                <a:cs typeface="Calibri" pitchFamily="34" charset="0"/>
              </a:rPr>
              <a:t>όταν γίνεται </a:t>
            </a:r>
            <a:r>
              <a:rPr lang="el-GR" dirty="0" smtClean="0">
                <a:latin typeface="Calibri" pitchFamily="34" charset="0"/>
                <a:ea typeface="Calibri" pitchFamily="34" charset="0"/>
                <a:cs typeface="Calibri" pitchFamily="34" charset="0"/>
              </a:rPr>
              <a:t>αναφορά τόσο </a:t>
            </a:r>
            <a:r>
              <a:rPr lang="el-GR" dirty="0">
                <a:latin typeface="Calibri" pitchFamily="34" charset="0"/>
                <a:ea typeface="Calibri" pitchFamily="34" charset="0"/>
                <a:cs typeface="Calibri" pitchFamily="34" charset="0"/>
              </a:rPr>
              <a:t>στα </a:t>
            </a:r>
            <a:r>
              <a:rPr lang="el-GR" i="1" dirty="0">
                <a:latin typeface="Calibri" pitchFamily="34" charset="0"/>
                <a:ea typeface="Calibri" pitchFamily="34" charset="0"/>
                <a:cs typeface="Calibri" pitchFamily="34" charset="0"/>
              </a:rPr>
              <a:t>επιμέρους</a:t>
            </a:r>
            <a:r>
              <a:rPr lang="el-GR" dirty="0">
                <a:latin typeface="Calibri" pitchFamily="34" charset="0"/>
                <a:ea typeface="Calibri" pitchFamily="34" charset="0"/>
                <a:cs typeface="Calibri" pitchFamily="34" charset="0"/>
              </a:rPr>
              <a:t> γνωρίσματα</a:t>
            </a:r>
            <a:r>
              <a:rPr lang="en-US" dirty="0">
                <a:latin typeface="Calibri" pitchFamily="34" charset="0"/>
                <a:ea typeface="Calibri" pitchFamily="34" charset="0"/>
                <a:cs typeface="Calibri" pitchFamily="34" charset="0"/>
              </a:rPr>
              <a:t> </a:t>
            </a:r>
            <a:r>
              <a:rPr lang="el-GR" dirty="0" smtClean="0">
                <a:latin typeface="Calibri" pitchFamily="34" charset="0"/>
                <a:ea typeface="Calibri" pitchFamily="34" charset="0"/>
                <a:cs typeface="Calibri" pitchFamily="34" charset="0"/>
              </a:rPr>
              <a:t>όσο και ενιαία σε αυτό</a:t>
            </a:r>
            <a:endParaRPr lang="el-GR" dirty="0">
              <a:latin typeface="Calibri" pitchFamily="34" charset="0"/>
              <a:ea typeface="Calibri" pitchFamily="34" charset="0"/>
              <a:cs typeface="Calibri" pitchFamily="34" charset="0"/>
            </a:endParaRPr>
          </a:p>
        </p:txBody>
      </p:sp>
      <p:sp>
        <p:nvSpPr>
          <p:cNvPr id="17415" name="Oval 4"/>
          <p:cNvSpPr>
            <a:spLocks noChangeArrowheads="1"/>
          </p:cNvSpPr>
          <p:nvPr/>
        </p:nvSpPr>
        <p:spPr bwMode="auto">
          <a:xfrm>
            <a:off x="7308850" y="3644900"/>
            <a:ext cx="1143000" cy="304800"/>
          </a:xfrm>
          <a:prstGeom prst="ellipse">
            <a:avLst/>
          </a:prstGeom>
          <a:noFill/>
          <a:ln w="9525">
            <a:solidFill>
              <a:schemeClr val="tx1"/>
            </a:solidFill>
            <a:round/>
            <a:headEnd/>
            <a:tailEnd/>
          </a:ln>
        </p:spPr>
        <p:txBody>
          <a:bodyPr wrap="none" anchor="ctr"/>
          <a:lstStyle/>
          <a:p>
            <a:endParaRPr lang="el-GR"/>
          </a:p>
        </p:txBody>
      </p:sp>
      <p:sp>
        <p:nvSpPr>
          <p:cNvPr id="17416" name="Oval 5"/>
          <p:cNvSpPr>
            <a:spLocks noChangeArrowheads="1"/>
          </p:cNvSpPr>
          <p:nvPr/>
        </p:nvSpPr>
        <p:spPr bwMode="auto">
          <a:xfrm>
            <a:off x="7315200" y="2971800"/>
            <a:ext cx="762000" cy="228600"/>
          </a:xfrm>
          <a:prstGeom prst="ellipse">
            <a:avLst/>
          </a:prstGeom>
          <a:noFill/>
          <a:ln w="9525">
            <a:solidFill>
              <a:schemeClr val="tx1"/>
            </a:solidFill>
            <a:round/>
            <a:headEnd/>
            <a:tailEnd/>
          </a:ln>
        </p:spPr>
        <p:txBody>
          <a:bodyPr wrap="none" anchor="ctr"/>
          <a:lstStyle/>
          <a:p>
            <a:endParaRPr lang="el-GR"/>
          </a:p>
        </p:txBody>
      </p:sp>
      <p:sp>
        <p:nvSpPr>
          <p:cNvPr id="17417" name="Oval 6"/>
          <p:cNvSpPr>
            <a:spLocks noChangeArrowheads="1"/>
          </p:cNvSpPr>
          <p:nvPr/>
        </p:nvSpPr>
        <p:spPr bwMode="auto">
          <a:xfrm>
            <a:off x="8153400" y="3048000"/>
            <a:ext cx="762000" cy="228600"/>
          </a:xfrm>
          <a:prstGeom prst="ellipse">
            <a:avLst/>
          </a:prstGeom>
          <a:noFill/>
          <a:ln w="9525">
            <a:solidFill>
              <a:schemeClr val="tx1"/>
            </a:solidFill>
            <a:round/>
            <a:headEnd/>
            <a:tailEnd/>
          </a:ln>
        </p:spPr>
        <p:txBody>
          <a:bodyPr wrap="none" anchor="ctr"/>
          <a:lstStyle/>
          <a:p>
            <a:endParaRPr lang="el-GR"/>
          </a:p>
        </p:txBody>
      </p:sp>
      <p:sp>
        <p:nvSpPr>
          <p:cNvPr id="17418" name="Line 7"/>
          <p:cNvSpPr>
            <a:spLocks noChangeShapeType="1"/>
          </p:cNvSpPr>
          <p:nvPr/>
        </p:nvSpPr>
        <p:spPr bwMode="auto">
          <a:xfrm>
            <a:off x="6858000" y="3352800"/>
            <a:ext cx="533400" cy="304800"/>
          </a:xfrm>
          <a:prstGeom prst="line">
            <a:avLst/>
          </a:prstGeom>
          <a:noFill/>
          <a:ln w="9525">
            <a:solidFill>
              <a:schemeClr val="tx1"/>
            </a:solidFill>
            <a:round/>
            <a:headEnd/>
            <a:tailEnd/>
          </a:ln>
        </p:spPr>
        <p:txBody>
          <a:bodyPr wrap="none" anchor="ctr"/>
          <a:lstStyle/>
          <a:p>
            <a:endParaRPr lang="el-GR"/>
          </a:p>
        </p:txBody>
      </p:sp>
      <p:sp>
        <p:nvSpPr>
          <p:cNvPr id="17419" name="Line 8"/>
          <p:cNvSpPr>
            <a:spLocks noChangeShapeType="1"/>
          </p:cNvSpPr>
          <p:nvPr/>
        </p:nvSpPr>
        <p:spPr bwMode="auto">
          <a:xfrm flipH="1">
            <a:off x="8077200" y="3276600"/>
            <a:ext cx="533400" cy="228600"/>
          </a:xfrm>
          <a:prstGeom prst="line">
            <a:avLst/>
          </a:prstGeom>
          <a:noFill/>
          <a:ln w="9525">
            <a:solidFill>
              <a:schemeClr val="tx1"/>
            </a:solidFill>
            <a:round/>
            <a:headEnd/>
            <a:tailEnd/>
          </a:ln>
        </p:spPr>
        <p:txBody>
          <a:bodyPr wrap="none" anchor="ctr"/>
          <a:lstStyle/>
          <a:p>
            <a:endParaRPr lang="el-GR"/>
          </a:p>
        </p:txBody>
      </p:sp>
      <p:sp>
        <p:nvSpPr>
          <p:cNvPr id="17420" name="Oval 9"/>
          <p:cNvSpPr>
            <a:spLocks noChangeArrowheads="1"/>
          </p:cNvSpPr>
          <p:nvPr/>
        </p:nvSpPr>
        <p:spPr bwMode="auto">
          <a:xfrm>
            <a:off x="6324600" y="3124200"/>
            <a:ext cx="762000" cy="228600"/>
          </a:xfrm>
          <a:prstGeom prst="ellipse">
            <a:avLst/>
          </a:prstGeom>
          <a:noFill/>
          <a:ln w="9525">
            <a:solidFill>
              <a:schemeClr val="tx1"/>
            </a:solidFill>
            <a:round/>
            <a:headEnd/>
            <a:tailEnd/>
          </a:ln>
        </p:spPr>
        <p:txBody>
          <a:bodyPr wrap="none" anchor="ctr"/>
          <a:lstStyle/>
          <a:p>
            <a:endParaRPr lang="el-GR"/>
          </a:p>
        </p:txBody>
      </p:sp>
      <p:sp>
        <p:nvSpPr>
          <p:cNvPr id="17421" name="Line 10"/>
          <p:cNvSpPr>
            <a:spLocks noChangeShapeType="1"/>
          </p:cNvSpPr>
          <p:nvPr/>
        </p:nvSpPr>
        <p:spPr bwMode="auto">
          <a:xfrm>
            <a:off x="7696200" y="3276600"/>
            <a:ext cx="0" cy="228600"/>
          </a:xfrm>
          <a:prstGeom prst="line">
            <a:avLst/>
          </a:prstGeom>
          <a:noFill/>
          <a:ln w="9525">
            <a:solidFill>
              <a:schemeClr val="tx1"/>
            </a:solidFill>
            <a:round/>
            <a:headEnd/>
            <a:tailEnd/>
          </a:ln>
        </p:spPr>
        <p:txBody>
          <a:bodyPr wrap="none" anchor="ctr"/>
          <a:lstStyle/>
          <a:p>
            <a:endParaRPr lang="el-GR"/>
          </a:p>
        </p:txBody>
      </p:sp>
      <p:grpSp>
        <p:nvGrpSpPr>
          <p:cNvPr id="2" name="Group 11"/>
          <p:cNvGrpSpPr>
            <a:grpSpLocks/>
          </p:cNvGrpSpPr>
          <p:nvPr/>
        </p:nvGrpSpPr>
        <p:grpSpPr bwMode="auto">
          <a:xfrm>
            <a:off x="3810000" y="4800600"/>
            <a:ext cx="1752600" cy="381000"/>
            <a:chOff x="1200" y="2976"/>
            <a:chExt cx="1104" cy="240"/>
          </a:xfrm>
        </p:grpSpPr>
        <p:sp>
          <p:nvSpPr>
            <p:cNvPr id="17436" name="Oval 12"/>
            <p:cNvSpPr>
              <a:spLocks noChangeArrowheads="1"/>
            </p:cNvSpPr>
            <p:nvPr/>
          </p:nvSpPr>
          <p:spPr bwMode="auto">
            <a:xfrm>
              <a:off x="1200" y="2976"/>
              <a:ext cx="1056" cy="240"/>
            </a:xfrm>
            <a:prstGeom prst="ellipse">
              <a:avLst/>
            </a:prstGeom>
            <a:noFill/>
            <a:ln w="9525">
              <a:solidFill>
                <a:schemeClr val="tx1"/>
              </a:solidFill>
              <a:round/>
              <a:headEnd/>
              <a:tailEnd/>
            </a:ln>
          </p:spPr>
          <p:txBody>
            <a:bodyPr wrap="none" anchor="ctr"/>
            <a:lstStyle/>
            <a:p>
              <a:endParaRPr lang="el-GR" sz="1600"/>
            </a:p>
          </p:txBody>
        </p:sp>
        <p:sp>
          <p:nvSpPr>
            <p:cNvPr id="17437" name="Text Box 13"/>
            <p:cNvSpPr txBox="1">
              <a:spLocks noChangeArrowheads="1"/>
            </p:cNvSpPr>
            <p:nvPr/>
          </p:nvSpPr>
          <p:spPr bwMode="auto">
            <a:xfrm>
              <a:off x="1440" y="2976"/>
              <a:ext cx="864" cy="213"/>
            </a:xfrm>
            <a:prstGeom prst="rect">
              <a:avLst/>
            </a:prstGeom>
            <a:noFill/>
            <a:ln w="9525">
              <a:noFill/>
              <a:miter lim="800000"/>
              <a:headEnd/>
              <a:tailEnd/>
            </a:ln>
          </p:spPr>
          <p:txBody>
            <a:bodyPr>
              <a:spAutoFit/>
            </a:bodyPr>
            <a:lstStyle/>
            <a:p>
              <a:pPr eaLnBrk="0" hangingPunct="0">
                <a:spcBef>
                  <a:spcPct val="50000"/>
                </a:spcBef>
              </a:pPr>
              <a:r>
                <a:rPr lang="el-GR" sz="1600"/>
                <a:t>Διεύθυνση</a:t>
              </a:r>
            </a:p>
          </p:txBody>
        </p:sp>
      </p:grpSp>
      <p:grpSp>
        <p:nvGrpSpPr>
          <p:cNvPr id="3" name="Group 14"/>
          <p:cNvGrpSpPr>
            <a:grpSpLocks/>
          </p:cNvGrpSpPr>
          <p:nvPr/>
        </p:nvGrpSpPr>
        <p:grpSpPr bwMode="auto">
          <a:xfrm>
            <a:off x="5638800" y="5334009"/>
            <a:ext cx="1371600" cy="338138"/>
            <a:chOff x="2880" y="3600"/>
            <a:chExt cx="864" cy="213"/>
          </a:xfrm>
        </p:grpSpPr>
        <p:sp>
          <p:nvSpPr>
            <p:cNvPr id="17434" name="Oval 15"/>
            <p:cNvSpPr>
              <a:spLocks noChangeArrowheads="1"/>
            </p:cNvSpPr>
            <p:nvPr/>
          </p:nvSpPr>
          <p:spPr bwMode="auto">
            <a:xfrm>
              <a:off x="2880" y="3600"/>
              <a:ext cx="864" cy="192"/>
            </a:xfrm>
            <a:prstGeom prst="ellipse">
              <a:avLst/>
            </a:prstGeom>
            <a:noFill/>
            <a:ln w="9525">
              <a:solidFill>
                <a:schemeClr val="tx1"/>
              </a:solidFill>
              <a:round/>
              <a:headEnd/>
              <a:tailEnd/>
            </a:ln>
          </p:spPr>
          <p:txBody>
            <a:bodyPr wrap="none" anchor="ctr"/>
            <a:lstStyle/>
            <a:p>
              <a:endParaRPr lang="el-GR" sz="1600"/>
            </a:p>
          </p:txBody>
        </p:sp>
        <p:sp>
          <p:nvSpPr>
            <p:cNvPr id="17435" name="Text Box 16"/>
            <p:cNvSpPr txBox="1">
              <a:spLocks noChangeArrowheads="1"/>
            </p:cNvSpPr>
            <p:nvPr/>
          </p:nvSpPr>
          <p:spPr bwMode="auto">
            <a:xfrm>
              <a:off x="3120" y="3600"/>
              <a:ext cx="432" cy="213"/>
            </a:xfrm>
            <a:prstGeom prst="rect">
              <a:avLst/>
            </a:prstGeom>
            <a:noFill/>
            <a:ln w="9525">
              <a:noFill/>
              <a:miter lim="800000"/>
              <a:headEnd/>
              <a:tailEnd/>
            </a:ln>
          </p:spPr>
          <p:txBody>
            <a:bodyPr>
              <a:spAutoFit/>
            </a:bodyPr>
            <a:lstStyle/>
            <a:p>
              <a:pPr eaLnBrk="0" hangingPunct="0">
                <a:spcBef>
                  <a:spcPct val="50000"/>
                </a:spcBef>
              </a:pPr>
              <a:r>
                <a:rPr lang="el-GR" sz="1600"/>
                <a:t>Οδός</a:t>
              </a:r>
            </a:p>
          </p:txBody>
        </p:sp>
      </p:grpSp>
      <p:grpSp>
        <p:nvGrpSpPr>
          <p:cNvPr id="4" name="Group 20"/>
          <p:cNvGrpSpPr>
            <a:grpSpLocks/>
          </p:cNvGrpSpPr>
          <p:nvPr/>
        </p:nvGrpSpPr>
        <p:grpSpPr bwMode="auto">
          <a:xfrm>
            <a:off x="4114800" y="5638800"/>
            <a:ext cx="1219200" cy="381000"/>
            <a:chOff x="1968" y="3648"/>
            <a:chExt cx="768" cy="240"/>
          </a:xfrm>
        </p:grpSpPr>
        <p:sp>
          <p:nvSpPr>
            <p:cNvPr id="17430" name="Oval 21"/>
            <p:cNvSpPr>
              <a:spLocks noChangeArrowheads="1"/>
            </p:cNvSpPr>
            <p:nvPr/>
          </p:nvSpPr>
          <p:spPr bwMode="auto">
            <a:xfrm>
              <a:off x="1968" y="3648"/>
              <a:ext cx="768" cy="240"/>
            </a:xfrm>
            <a:prstGeom prst="ellipse">
              <a:avLst/>
            </a:prstGeom>
            <a:noFill/>
            <a:ln w="9525">
              <a:solidFill>
                <a:schemeClr val="tx1"/>
              </a:solidFill>
              <a:round/>
              <a:headEnd/>
              <a:tailEnd/>
            </a:ln>
          </p:spPr>
          <p:txBody>
            <a:bodyPr wrap="none" anchor="ctr"/>
            <a:lstStyle/>
            <a:p>
              <a:endParaRPr lang="el-GR" sz="1600"/>
            </a:p>
          </p:txBody>
        </p:sp>
        <p:sp>
          <p:nvSpPr>
            <p:cNvPr id="17431" name="Text Box 22"/>
            <p:cNvSpPr txBox="1">
              <a:spLocks noChangeArrowheads="1"/>
            </p:cNvSpPr>
            <p:nvPr/>
          </p:nvSpPr>
          <p:spPr bwMode="auto">
            <a:xfrm>
              <a:off x="2064" y="3648"/>
              <a:ext cx="576" cy="213"/>
            </a:xfrm>
            <a:prstGeom prst="rect">
              <a:avLst/>
            </a:prstGeom>
            <a:noFill/>
            <a:ln w="9525">
              <a:noFill/>
              <a:miter lim="800000"/>
              <a:headEnd/>
              <a:tailEnd/>
            </a:ln>
          </p:spPr>
          <p:txBody>
            <a:bodyPr>
              <a:spAutoFit/>
            </a:bodyPr>
            <a:lstStyle/>
            <a:p>
              <a:pPr eaLnBrk="0" hangingPunct="0">
                <a:spcBef>
                  <a:spcPct val="50000"/>
                </a:spcBef>
              </a:pPr>
              <a:r>
                <a:rPr lang="el-GR" sz="1600"/>
                <a:t>Αριθμός</a:t>
              </a:r>
            </a:p>
          </p:txBody>
        </p:sp>
      </p:grpSp>
      <p:sp>
        <p:nvSpPr>
          <p:cNvPr id="17427" name="Line 24"/>
          <p:cNvSpPr>
            <a:spLocks noChangeShapeType="1"/>
          </p:cNvSpPr>
          <p:nvPr/>
        </p:nvSpPr>
        <p:spPr bwMode="auto">
          <a:xfrm>
            <a:off x="4495800" y="5181600"/>
            <a:ext cx="76200" cy="457200"/>
          </a:xfrm>
          <a:prstGeom prst="line">
            <a:avLst/>
          </a:prstGeom>
          <a:noFill/>
          <a:ln w="9525">
            <a:solidFill>
              <a:schemeClr val="tx1"/>
            </a:solidFill>
            <a:round/>
            <a:headEnd/>
            <a:tailEnd/>
          </a:ln>
        </p:spPr>
        <p:txBody>
          <a:bodyPr wrap="none" anchor="ctr"/>
          <a:lstStyle/>
          <a:p>
            <a:endParaRPr lang="el-GR"/>
          </a:p>
        </p:txBody>
      </p:sp>
      <p:sp>
        <p:nvSpPr>
          <p:cNvPr id="17428" name="Line 25"/>
          <p:cNvSpPr>
            <a:spLocks noChangeShapeType="1"/>
          </p:cNvSpPr>
          <p:nvPr/>
        </p:nvSpPr>
        <p:spPr bwMode="auto">
          <a:xfrm>
            <a:off x="5410200" y="5105400"/>
            <a:ext cx="685800" cy="228600"/>
          </a:xfrm>
          <a:prstGeom prst="line">
            <a:avLst/>
          </a:prstGeom>
          <a:noFill/>
          <a:ln w="9525">
            <a:solidFill>
              <a:schemeClr val="tx1"/>
            </a:solidFill>
            <a:round/>
            <a:headEnd/>
            <a:tailEnd/>
          </a:ln>
        </p:spPr>
        <p:txBody>
          <a:bodyPr wrap="none" anchor="ctr"/>
          <a:lstStyle/>
          <a:p>
            <a:endParaRPr lang="el-GR"/>
          </a:p>
        </p:txBody>
      </p:sp>
      <p:sp>
        <p:nvSpPr>
          <p:cNvPr id="17429" name="Line 26"/>
          <p:cNvSpPr>
            <a:spLocks noChangeShapeType="1"/>
          </p:cNvSpPr>
          <p:nvPr/>
        </p:nvSpPr>
        <p:spPr bwMode="auto">
          <a:xfrm>
            <a:off x="4648200" y="4419600"/>
            <a:ext cx="0" cy="381000"/>
          </a:xfrm>
          <a:prstGeom prst="line">
            <a:avLst/>
          </a:prstGeom>
          <a:noFill/>
          <a:ln w="9525">
            <a:solidFill>
              <a:schemeClr val="tx1"/>
            </a:solidFill>
            <a:round/>
            <a:headEnd/>
            <a:tailEnd/>
          </a:ln>
        </p:spPr>
        <p:txBody>
          <a:bodyPr wrap="none" anchor="ctr"/>
          <a:lstStyle/>
          <a:p>
            <a:endParaRPr lang="el-GR"/>
          </a:p>
        </p:txBody>
      </p:sp>
      <p:sp>
        <p:nvSpPr>
          <p:cNvPr id="31" name="Title 1"/>
          <p:cNvSpPr txBox="1">
            <a:spLocks/>
          </p:cNvSpPr>
          <p:nvPr/>
        </p:nvSpPr>
        <p:spPr>
          <a:xfrm>
            <a:off x="4826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6">
                    <a:lumMod val="75000"/>
                  </a:schemeClr>
                </a:solidFill>
              </a:rPr>
              <a:t>Είδη Γνωρισμάτων</a:t>
            </a:r>
            <a:endParaRPr lang="en-US" dirty="0">
              <a:solidFill>
                <a:schemeClr val="accent6">
                  <a:lumMod val="75000"/>
                </a:schemeClr>
              </a:solidFill>
            </a:endParaRPr>
          </a:p>
        </p:txBody>
      </p:sp>
      <p:grpSp>
        <p:nvGrpSpPr>
          <p:cNvPr id="5" name="Group 11"/>
          <p:cNvGrpSpPr>
            <a:grpSpLocks/>
          </p:cNvGrpSpPr>
          <p:nvPr/>
        </p:nvGrpSpPr>
        <p:grpSpPr bwMode="auto">
          <a:xfrm>
            <a:off x="508000" y="4660894"/>
            <a:ext cx="1980096" cy="455543"/>
            <a:chOff x="1200" y="2976"/>
            <a:chExt cx="1056" cy="240"/>
          </a:xfrm>
        </p:grpSpPr>
        <p:sp>
          <p:nvSpPr>
            <p:cNvPr id="33" name="Oval 12"/>
            <p:cNvSpPr>
              <a:spLocks noChangeArrowheads="1"/>
            </p:cNvSpPr>
            <p:nvPr/>
          </p:nvSpPr>
          <p:spPr bwMode="auto">
            <a:xfrm>
              <a:off x="1200" y="2976"/>
              <a:ext cx="1056" cy="240"/>
            </a:xfrm>
            <a:prstGeom prst="ellipse">
              <a:avLst/>
            </a:prstGeom>
            <a:noFill/>
            <a:ln w="9525">
              <a:solidFill>
                <a:schemeClr val="tx1"/>
              </a:solidFill>
              <a:round/>
              <a:headEnd/>
              <a:tailEnd/>
            </a:ln>
          </p:spPr>
          <p:txBody>
            <a:bodyPr wrap="none" anchor="ctr"/>
            <a:lstStyle/>
            <a:p>
              <a:endParaRPr lang="el-GR" sz="1600"/>
            </a:p>
          </p:txBody>
        </p:sp>
        <p:sp>
          <p:nvSpPr>
            <p:cNvPr id="34" name="Text Box 13"/>
            <p:cNvSpPr txBox="1">
              <a:spLocks noChangeArrowheads="1"/>
            </p:cNvSpPr>
            <p:nvPr/>
          </p:nvSpPr>
          <p:spPr bwMode="auto">
            <a:xfrm>
              <a:off x="1305" y="3002"/>
              <a:ext cx="864" cy="178"/>
            </a:xfrm>
            <a:prstGeom prst="rect">
              <a:avLst/>
            </a:prstGeom>
            <a:noFill/>
            <a:ln w="9525">
              <a:noFill/>
              <a:miter lim="800000"/>
              <a:headEnd/>
              <a:tailEnd/>
            </a:ln>
          </p:spPr>
          <p:txBody>
            <a:bodyPr>
              <a:spAutoFit/>
            </a:bodyPr>
            <a:lstStyle/>
            <a:p>
              <a:pPr eaLnBrk="0" hangingPunct="0">
                <a:spcBef>
                  <a:spcPct val="50000"/>
                </a:spcBef>
              </a:pPr>
              <a:r>
                <a:rPr lang="el-GR" sz="1600" dirty="0" smtClean="0"/>
                <a:t>Ονοματεπώνυμο</a:t>
              </a:r>
              <a:endParaRPr lang="el-GR" sz="1600" dirty="0"/>
            </a:p>
          </p:txBody>
        </p:sp>
      </p:grpSp>
      <p:grpSp>
        <p:nvGrpSpPr>
          <p:cNvPr id="6" name="Group 14"/>
          <p:cNvGrpSpPr>
            <a:grpSpLocks/>
          </p:cNvGrpSpPr>
          <p:nvPr/>
        </p:nvGrpSpPr>
        <p:grpSpPr bwMode="auto">
          <a:xfrm>
            <a:off x="2679700" y="5321309"/>
            <a:ext cx="1371600" cy="338138"/>
            <a:chOff x="2880" y="3592"/>
            <a:chExt cx="864" cy="213"/>
          </a:xfrm>
        </p:grpSpPr>
        <p:sp>
          <p:nvSpPr>
            <p:cNvPr id="36" name="Oval 15"/>
            <p:cNvSpPr>
              <a:spLocks noChangeArrowheads="1"/>
            </p:cNvSpPr>
            <p:nvPr/>
          </p:nvSpPr>
          <p:spPr bwMode="auto">
            <a:xfrm>
              <a:off x="2880" y="3600"/>
              <a:ext cx="864" cy="192"/>
            </a:xfrm>
            <a:prstGeom prst="ellipse">
              <a:avLst/>
            </a:prstGeom>
            <a:noFill/>
            <a:ln w="9525">
              <a:solidFill>
                <a:schemeClr val="tx1"/>
              </a:solidFill>
              <a:round/>
              <a:headEnd/>
              <a:tailEnd/>
            </a:ln>
          </p:spPr>
          <p:txBody>
            <a:bodyPr wrap="none" anchor="ctr"/>
            <a:lstStyle/>
            <a:p>
              <a:endParaRPr lang="el-GR" sz="1600"/>
            </a:p>
          </p:txBody>
        </p:sp>
        <p:sp>
          <p:nvSpPr>
            <p:cNvPr id="37" name="Text Box 16"/>
            <p:cNvSpPr txBox="1">
              <a:spLocks noChangeArrowheads="1"/>
            </p:cNvSpPr>
            <p:nvPr/>
          </p:nvSpPr>
          <p:spPr bwMode="auto">
            <a:xfrm>
              <a:off x="3016" y="3592"/>
              <a:ext cx="616" cy="213"/>
            </a:xfrm>
            <a:prstGeom prst="rect">
              <a:avLst/>
            </a:prstGeom>
            <a:noFill/>
            <a:ln w="9525">
              <a:noFill/>
              <a:miter lim="800000"/>
              <a:headEnd/>
              <a:tailEnd/>
            </a:ln>
          </p:spPr>
          <p:txBody>
            <a:bodyPr wrap="square">
              <a:spAutoFit/>
            </a:bodyPr>
            <a:lstStyle/>
            <a:p>
              <a:pPr eaLnBrk="0" hangingPunct="0">
                <a:spcBef>
                  <a:spcPct val="50000"/>
                </a:spcBef>
              </a:pPr>
              <a:r>
                <a:rPr lang="el-GR" sz="1600" dirty="0" smtClean="0"/>
                <a:t>Επώνυμο</a:t>
              </a:r>
              <a:endParaRPr lang="el-GR" sz="1600" dirty="0"/>
            </a:p>
          </p:txBody>
        </p:sp>
      </p:grpSp>
      <p:grpSp>
        <p:nvGrpSpPr>
          <p:cNvPr id="7" name="Group 20"/>
          <p:cNvGrpSpPr>
            <a:grpSpLocks/>
          </p:cNvGrpSpPr>
          <p:nvPr/>
        </p:nvGrpSpPr>
        <p:grpSpPr bwMode="auto">
          <a:xfrm>
            <a:off x="1155700" y="5638800"/>
            <a:ext cx="1219200" cy="381000"/>
            <a:chOff x="1968" y="3648"/>
            <a:chExt cx="768" cy="240"/>
          </a:xfrm>
        </p:grpSpPr>
        <p:sp>
          <p:nvSpPr>
            <p:cNvPr id="39" name="Oval 21"/>
            <p:cNvSpPr>
              <a:spLocks noChangeArrowheads="1"/>
            </p:cNvSpPr>
            <p:nvPr/>
          </p:nvSpPr>
          <p:spPr bwMode="auto">
            <a:xfrm>
              <a:off x="1968" y="3648"/>
              <a:ext cx="768" cy="240"/>
            </a:xfrm>
            <a:prstGeom prst="ellipse">
              <a:avLst/>
            </a:prstGeom>
            <a:noFill/>
            <a:ln w="9525">
              <a:solidFill>
                <a:schemeClr val="tx1"/>
              </a:solidFill>
              <a:round/>
              <a:headEnd/>
              <a:tailEnd/>
            </a:ln>
          </p:spPr>
          <p:txBody>
            <a:bodyPr wrap="none" anchor="ctr"/>
            <a:lstStyle/>
            <a:p>
              <a:endParaRPr lang="el-GR" sz="1600"/>
            </a:p>
          </p:txBody>
        </p:sp>
        <p:sp>
          <p:nvSpPr>
            <p:cNvPr id="40" name="Text Box 22"/>
            <p:cNvSpPr txBox="1">
              <a:spLocks noChangeArrowheads="1"/>
            </p:cNvSpPr>
            <p:nvPr/>
          </p:nvSpPr>
          <p:spPr bwMode="auto">
            <a:xfrm>
              <a:off x="2064" y="3648"/>
              <a:ext cx="576" cy="213"/>
            </a:xfrm>
            <a:prstGeom prst="rect">
              <a:avLst/>
            </a:prstGeom>
            <a:noFill/>
            <a:ln w="9525">
              <a:noFill/>
              <a:miter lim="800000"/>
              <a:headEnd/>
              <a:tailEnd/>
            </a:ln>
          </p:spPr>
          <p:txBody>
            <a:bodyPr>
              <a:spAutoFit/>
            </a:bodyPr>
            <a:lstStyle/>
            <a:p>
              <a:pPr eaLnBrk="0" hangingPunct="0">
                <a:spcBef>
                  <a:spcPct val="50000"/>
                </a:spcBef>
              </a:pPr>
              <a:r>
                <a:rPr lang="el-GR" sz="1600" dirty="0" smtClean="0"/>
                <a:t>Όνομα</a:t>
              </a:r>
              <a:endParaRPr lang="el-GR" sz="1600" dirty="0"/>
            </a:p>
          </p:txBody>
        </p:sp>
      </p:grpSp>
      <p:sp>
        <p:nvSpPr>
          <p:cNvPr id="41" name="Line 24"/>
          <p:cNvSpPr>
            <a:spLocks noChangeShapeType="1"/>
          </p:cNvSpPr>
          <p:nvPr/>
        </p:nvSpPr>
        <p:spPr bwMode="auto">
          <a:xfrm>
            <a:off x="1536700" y="5181600"/>
            <a:ext cx="76200" cy="457200"/>
          </a:xfrm>
          <a:prstGeom prst="line">
            <a:avLst/>
          </a:prstGeom>
          <a:noFill/>
          <a:ln w="9525">
            <a:solidFill>
              <a:schemeClr val="tx1"/>
            </a:solidFill>
            <a:round/>
            <a:headEnd/>
            <a:tailEnd/>
          </a:ln>
        </p:spPr>
        <p:txBody>
          <a:bodyPr wrap="none" anchor="ctr"/>
          <a:lstStyle/>
          <a:p>
            <a:endParaRPr lang="el-GR"/>
          </a:p>
        </p:txBody>
      </p:sp>
      <p:sp>
        <p:nvSpPr>
          <p:cNvPr id="42" name="Line 25"/>
          <p:cNvSpPr>
            <a:spLocks noChangeShapeType="1"/>
          </p:cNvSpPr>
          <p:nvPr/>
        </p:nvSpPr>
        <p:spPr bwMode="auto">
          <a:xfrm>
            <a:off x="2451100" y="5105400"/>
            <a:ext cx="685800" cy="228600"/>
          </a:xfrm>
          <a:prstGeom prst="line">
            <a:avLst/>
          </a:prstGeom>
          <a:noFill/>
          <a:ln w="9525">
            <a:solidFill>
              <a:schemeClr val="tx1"/>
            </a:solidFill>
            <a:round/>
            <a:headEnd/>
            <a:tailEnd/>
          </a:ln>
        </p:spPr>
        <p:txBody>
          <a:bodyPr wrap="none" anchor="ctr"/>
          <a:lstStyle/>
          <a:p>
            <a:endParaRPr lang="el-GR"/>
          </a:p>
        </p:txBody>
      </p:sp>
      <p:sp>
        <p:nvSpPr>
          <p:cNvPr id="43" name="Line 26"/>
          <p:cNvSpPr>
            <a:spLocks noChangeShapeType="1"/>
          </p:cNvSpPr>
          <p:nvPr/>
        </p:nvSpPr>
        <p:spPr bwMode="auto">
          <a:xfrm>
            <a:off x="1701800" y="4254500"/>
            <a:ext cx="0" cy="381000"/>
          </a:xfrm>
          <a:prstGeom prst="line">
            <a:avLst/>
          </a:prstGeom>
          <a:noFill/>
          <a:ln w="9525">
            <a:solidFill>
              <a:schemeClr val="tx1"/>
            </a:solidFill>
            <a:round/>
            <a:headEnd/>
            <a:tailEnd/>
          </a:ln>
        </p:spPr>
        <p:txBody>
          <a:bodyPr wrap="none" anchor="ctr"/>
          <a:lstStyle/>
          <a:p>
            <a:endParaRPr lang="el-GR"/>
          </a:p>
        </p:txBody>
      </p:sp>
      <p:sp>
        <p:nvSpPr>
          <p:cNvPr id="3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ooter Placeholder 3"/>
          <p:cNvSpPr>
            <a:spLocks noGrp="1"/>
          </p:cNvSpPr>
          <p:nvPr>
            <p:ph type="ftr" sz="quarter" idx="11"/>
          </p:nvPr>
        </p:nvSpPr>
        <p:spPr>
          <a:noFill/>
        </p:spPr>
        <p:txBody>
          <a:bodyPr/>
          <a:lstStyle/>
          <a:p>
            <a:r>
              <a:rPr lang="el-GR" altLang="en-US" smtClean="0"/>
              <a:t>Ευαγγελία Πιτουρά</a:t>
            </a:r>
          </a:p>
        </p:txBody>
      </p:sp>
      <p:sp>
        <p:nvSpPr>
          <p:cNvPr id="18436" name="Slide Number Placeholder 4"/>
          <p:cNvSpPr>
            <a:spLocks noGrp="1"/>
          </p:cNvSpPr>
          <p:nvPr>
            <p:ph type="sldNum" sz="quarter" idx="12"/>
          </p:nvPr>
        </p:nvSpPr>
        <p:spPr>
          <a:noFill/>
        </p:spPr>
        <p:txBody>
          <a:bodyPr/>
          <a:lstStyle/>
          <a:p>
            <a:fld id="{AA4B25D6-3AF1-421F-8F47-B78454CA9290}" type="slidenum">
              <a:rPr lang="el-GR" altLang="en-US" smtClean="0"/>
              <a:pPr/>
              <a:t>25</a:t>
            </a:fld>
            <a:endParaRPr lang="el-GR" altLang="en-US" smtClean="0"/>
          </a:p>
        </p:txBody>
      </p:sp>
      <p:sp>
        <p:nvSpPr>
          <p:cNvPr id="18438" name="Text Box 3"/>
          <p:cNvSpPr txBox="1">
            <a:spLocks noChangeArrowheads="1"/>
          </p:cNvSpPr>
          <p:nvPr/>
        </p:nvSpPr>
        <p:spPr bwMode="auto">
          <a:xfrm>
            <a:off x="533400" y="2057400"/>
            <a:ext cx="6400800" cy="1323439"/>
          </a:xfrm>
          <a:prstGeom prst="rect">
            <a:avLst/>
          </a:prstGeom>
          <a:noFill/>
          <a:ln w="9525">
            <a:noFill/>
            <a:miter lim="800000"/>
            <a:headEnd/>
            <a:tailEnd/>
          </a:ln>
        </p:spPr>
        <p:txBody>
          <a:bodyPr>
            <a:spAutoFit/>
          </a:bodyPr>
          <a:lstStyle/>
          <a:p>
            <a:pPr eaLnBrk="0" hangingPunct="0">
              <a:spcBef>
                <a:spcPct val="50000"/>
              </a:spcBef>
              <a:buClr>
                <a:schemeClr val="accent6">
                  <a:lumMod val="75000"/>
                </a:schemeClr>
              </a:buClr>
              <a:buFont typeface="Wingdings" pitchFamily="2" charset="2"/>
              <a:buChar char="§"/>
            </a:pPr>
            <a:r>
              <a:rPr lang="el-GR" sz="2000" dirty="0">
                <a:solidFill>
                  <a:schemeClr val="accent6">
                    <a:lumMod val="75000"/>
                  </a:schemeClr>
                </a:solidFill>
                <a:latin typeface="Calibri" pitchFamily="34" charset="0"/>
                <a:ea typeface="Calibri" pitchFamily="34" charset="0"/>
                <a:cs typeface="Calibri" pitchFamily="34" charset="0"/>
              </a:rPr>
              <a:t> </a:t>
            </a:r>
            <a:r>
              <a:rPr lang="el-GR" sz="2400" dirty="0" err="1">
                <a:solidFill>
                  <a:schemeClr val="accent6">
                    <a:lumMod val="75000"/>
                  </a:schemeClr>
                </a:solidFill>
                <a:latin typeface="Calibri" pitchFamily="34" charset="0"/>
                <a:ea typeface="Calibri" pitchFamily="34" charset="0"/>
                <a:cs typeface="Calibri" pitchFamily="34" charset="0"/>
              </a:rPr>
              <a:t>μονότιμα</a:t>
            </a:r>
            <a:r>
              <a:rPr lang="el-GR" sz="2400" dirty="0">
                <a:solidFill>
                  <a:schemeClr val="accent6">
                    <a:lumMod val="75000"/>
                  </a:schemeClr>
                </a:solidFill>
                <a:latin typeface="Calibri" pitchFamily="34" charset="0"/>
                <a:ea typeface="Calibri" pitchFamily="34" charset="0"/>
                <a:cs typeface="Calibri" pitchFamily="34" charset="0"/>
              </a:rPr>
              <a:t>  </a:t>
            </a:r>
            <a:r>
              <a:rPr lang="en-US" sz="2400" dirty="0" smtClean="0">
                <a:solidFill>
                  <a:schemeClr val="accent6">
                    <a:lumMod val="75000"/>
                  </a:schemeClr>
                </a:solidFill>
                <a:latin typeface="Calibri" pitchFamily="34" charset="0"/>
                <a:ea typeface="Calibri" pitchFamily="34" charset="0"/>
                <a:cs typeface="Calibri" pitchFamily="34" charset="0"/>
              </a:rPr>
              <a:t>(single value)</a:t>
            </a:r>
            <a:r>
              <a:rPr lang="el-GR" sz="2400" dirty="0">
                <a:solidFill>
                  <a:schemeClr val="accent6">
                    <a:lumMod val="75000"/>
                  </a:schemeClr>
                </a:solidFill>
                <a:latin typeface="Calibri" pitchFamily="34" charset="0"/>
                <a:ea typeface="Calibri" pitchFamily="34" charset="0"/>
                <a:cs typeface="Calibri" pitchFamily="34" charset="0"/>
              </a:rPr>
              <a:t>		</a:t>
            </a:r>
          </a:p>
          <a:p>
            <a:pPr eaLnBrk="0" hangingPunct="0">
              <a:spcBef>
                <a:spcPct val="50000"/>
              </a:spcBef>
              <a:buClr>
                <a:schemeClr val="accent6">
                  <a:lumMod val="75000"/>
                </a:schemeClr>
              </a:buClr>
              <a:buFont typeface="Wingdings" pitchFamily="2" charset="2"/>
              <a:buChar char="§"/>
            </a:pPr>
            <a:r>
              <a:rPr lang="el-GR" sz="2400" dirty="0">
                <a:solidFill>
                  <a:schemeClr val="accent6">
                    <a:lumMod val="75000"/>
                  </a:schemeClr>
                </a:solidFill>
                <a:latin typeface="Calibri" pitchFamily="34" charset="0"/>
                <a:ea typeface="Calibri" pitchFamily="34" charset="0"/>
                <a:cs typeface="Calibri" pitchFamily="34" charset="0"/>
              </a:rPr>
              <a:t> </a:t>
            </a:r>
            <a:r>
              <a:rPr lang="el-GR" sz="2400" dirty="0" err="1">
                <a:solidFill>
                  <a:schemeClr val="accent6">
                    <a:lumMod val="75000"/>
                  </a:schemeClr>
                </a:solidFill>
                <a:latin typeface="Calibri" pitchFamily="34" charset="0"/>
                <a:ea typeface="Calibri" pitchFamily="34" charset="0"/>
                <a:cs typeface="Calibri" pitchFamily="34" charset="0"/>
              </a:rPr>
              <a:t>πλειότιμα</a:t>
            </a:r>
            <a:r>
              <a:rPr lang="el-GR" sz="2400" dirty="0">
                <a:solidFill>
                  <a:schemeClr val="accent6">
                    <a:lumMod val="75000"/>
                  </a:schemeClr>
                </a:solidFill>
                <a:latin typeface="Calibri" pitchFamily="34" charset="0"/>
                <a:ea typeface="Calibri" pitchFamily="34" charset="0"/>
                <a:cs typeface="Calibri" pitchFamily="34" charset="0"/>
              </a:rPr>
              <a:t>   </a:t>
            </a:r>
            <a:r>
              <a:rPr lang="en-US" sz="2400" dirty="0" smtClean="0">
                <a:solidFill>
                  <a:schemeClr val="accent6">
                    <a:lumMod val="75000"/>
                  </a:schemeClr>
                </a:solidFill>
                <a:latin typeface="Calibri" pitchFamily="34" charset="0"/>
                <a:ea typeface="Calibri" pitchFamily="34" charset="0"/>
                <a:cs typeface="Calibri" pitchFamily="34" charset="0"/>
              </a:rPr>
              <a:t>(multi-value) </a:t>
            </a:r>
            <a:r>
              <a:rPr lang="el-GR" sz="2000" i="1" dirty="0" smtClean="0">
                <a:latin typeface="Calibri" pitchFamily="34" charset="0"/>
                <a:ea typeface="Calibri" pitchFamily="34" charset="0"/>
                <a:cs typeface="Calibri" pitchFamily="34" charset="0"/>
              </a:rPr>
              <a:t>σύνολο </a:t>
            </a:r>
            <a:r>
              <a:rPr lang="el-GR" sz="2000" i="1" dirty="0">
                <a:latin typeface="Calibri" pitchFamily="34" charset="0"/>
                <a:ea typeface="Calibri" pitchFamily="34" charset="0"/>
                <a:cs typeface="Calibri" pitchFamily="34" charset="0"/>
              </a:rPr>
              <a:t>από τιμές (κάτω-πάνω όριο)</a:t>
            </a:r>
            <a:endParaRPr lang="el-GR" sz="2000" dirty="0">
              <a:solidFill>
                <a:srgbClr val="FF00FF"/>
              </a:solidFill>
              <a:latin typeface="Calibri" pitchFamily="34" charset="0"/>
              <a:ea typeface="Calibri" pitchFamily="34" charset="0"/>
              <a:cs typeface="Calibri" pitchFamily="34" charset="0"/>
            </a:endParaRPr>
          </a:p>
        </p:txBody>
      </p:sp>
      <p:sp>
        <p:nvSpPr>
          <p:cNvPr id="18439" name="Oval 4"/>
          <p:cNvSpPr>
            <a:spLocks noChangeArrowheads="1"/>
          </p:cNvSpPr>
          <p:nvPr/>
        </p:nvSpPr>
        <p:spPr bwMode="auto">
          <a:xfrm>
            <a:off x="7137400" y="2222500"/>
            <a:ext cx="914400" cy="304800"/>
          </a:xfrm>
          <a:prstGeom prst="ellipse">
            <a:avLst/>
          </a:prstGeom>
          <a:noFill/>
          <a:ln w="9525">
            <a:solidFill>
              <a:schemeClr val="tx1"/>
            </a:solidFill>
            <a:round/>
            <a:headEnd/>
            <a:tailEnd/>
          </a:ln>
        </p:spPr>
        <p:txBody>
          <a:bodyPr wrap="none" anchor="ctr"/>
          <a:lstStyle/>
          <a:p>
            <a:endParaRPr lang="el-GR"/>
          </a:p>
        </p:txBody>
      </p:sp>
      <p:sp>
        <p:nvSpPr>
          <p:cNvPr id="18440" name="Oval 5"/>
          <p:cNvSpPr>
            <a:spLocks noChangeArrowheads="1"/>
          </p:cNvSpPr>
          <p:nvPr/>
        </p:nvSpPr>
        <p:spPr bwMode="auto">
          <a:xfrm>
            <a:off x="7086600" y="2743200"/>
            <a:ext cx="1295400" cy="304800"/>
          </a:xfrm>
          <a:prstGeom prst="ellipse">
            <a:avLst/>
          </a:prstGeom>
          <a:noFill/>
          <a:ln w="9525">
            <a:solidFill>
              <a:schemeClr val="tx1"/>
            </a:solidFill>
            <a:round/>
            <a:headEnd/>
            <a:tailEnd/>
          </a:ln>
        </p:spPr>
        <p:txBody>
          <a:bodyPr wrap="none" anchor="ctr"/>
          <a:lstStyle/>
          <a:p>
            <a:endParaRPr lang="el-GR"/>
          </a:p>
        </p:txBody>
      </p:sp>
      <p:sp>
        <p:nvSpPr>
          <p:cNvPr id="18441" name="Oval 6"/>
          <p:cNvSpPr>
            <a:spLocks noChangeArrowheads="1"/>
          </p:cNvSpPr>
          <p:nvPr/>
        </p:nvSpPr>
        <p:spPr bwMode="auto">
          <a:xfrm>
            <a:off x="7239000" y="2819400"/>
            <a:ext cx="990600" cy="152400"/>
          </a:xfrm>
          <a:prstGeom prst="ellipse">
            <a:avLst/>
          </a:prstGeom>
          <a:noFill/>
          <a:ln w="9525">
            <a:solidFill>
              <a:schemeClr val="tx1"/>
            </a:solidFill>
            <a:round/>
            <a:headEnd/>
            <a:tailEnd/>
          </a:ln>
        </p:spPr>
        <p:txBody>
          <a:bodyPr wrap="none" anchor="ctr"/>
          <a:lstStyle/>
          <a:p>
            <a:endParaRPr lang="el-GR"/>
          </a:p>
        </p:txBody>
      </p:sp>
      <p:sp>
        <p:nvSpPr>
          <p:cNvPr id="18442" name="Text Box 7"/>
          <p:cNvSpPr txBox="1">
            <a:spLocks noChangeArrowheads="1"/>
          </p:cNvSpPr>
          <p:nvPr/>
        </p:nvSpPr>
        <p:spPr bwMode="auto">
          <a:xfrm>
            <a:off x="2057400" y="4267200"/>
            <a:ext cx="1066800" cy="336550"/>
          </a:xfrm>
          <a:prstGeom prst="rect">
            <a:avLst/>
          </a:prstGeom>
          <a:noFill/>
          <a:ln w="9525">
            <a:noFill/>
            <a:miter lim="800000"/>
            <a:headEnd/>
            <a:tailEnd/>
          </a:ln>
        </p:spPr>
        <p:txBody>
          <a:bodyPr>
            <a:spAutoFit/>
          </a:bodyPr>
          <a:lstStyle/>
          <a:p>
            <a:pPr eaLnBrk="0" hangingPunct="0">
              <a:spcBef>
                <a:spcPct val="50000"/>
              </a:spcBef>
            </a:pPr>
            <a:r>
              <a:rPr lang="el-GR" sz="1600"/>
              <a:t>τηλέφωνο</a:t>
            </a:r>
          </a:p>
        </p:txBody>
      </p:sp>
      <p:sp>
        <p:nvSpPr>
          <p:cNvPr id="18443" name="Oval 8"/>
          <p:cNvSpPr>
            <a:spLocks noChangeArrowheads="1"/>
          </p:cNvSpPr>
          <p:nvPr/>
        </p:nvSpPr>
        <p:spPr bwMode="auto">
          <a:xfrm>
            <a:off x="1752600" y="4191000"/>
            <a:ext cx="1828800" cy="457200"/>
          </a:xfrm>
          <a:prstGeom prst="ellipse">
            <a:avLst/>
          </a:prstGeom>
          <a:noFill/>
          <a:ln w="9525">
            <a:solidFill>
              <a:schemeClr val="tx1"/>
            </a:solidFill>
            <a:round/>
            <a:headEnd/>
            <a:tailEnd/>
          </a:ln>
        </p:spPr>
        <p:txBody>
          <a:bodyPr wrap="none" anchor="ctr"/>
          <a:lstStyle/>
          <a:p>
            <a:endParaRPr lang="el-GR"/>
          </a:p>
        </p:txBody>
      </p:sp>
      <p:sp>
        <p:nvSpPr>
          <p:cNvPr id="18444" name="Oval 9"/>
          <p:cNvSpPr>
            <a:spLocks noChangeArrowheads="1"/>
          </p:cNvSpPr>
          <p:nvPr/>
        </p:nvSpPr>
        <p:spPr bwMode="auto">
          <a:xfrm>
            <a:off x="1524000" y="4114800"/>
            <a:ext cx="2209800" cy="609600"/>
          </a:xfrm>
          <a:prstGeom prst="ellipse">
            <a:avLst/>
          </a:prstGeom>
          <a:noFill/>
          <a:ln w="9525">
            <a:solidFill>
              <a:schemeClr val="tx1"/>
            </a:solidFill>
            <a:round/>
            <a:headEnd/>
            <a:tailEnd/>
          </a:ln>
        </p:spPr>
        <p:txBody>
          <a:bodyPr wrap="none" anchor="ctr"/>
          <a:lstStyle/>
          <a:p>
            <a:endParaRPr lang="el-GR"/>
          </a:p>
        </p:txBody>
      </p:sp>
      <p:sp>
        <p:nvSpPr>
          <p:cNvPr id="18445" name="Line 10"/>
          <p:cNvSpPr>
            <a:spLocks noChangeShapeType="1"/>
          </p:cNvSpPr>
          <p:nvPr/>
        </p:nvSpPr>
        <p:spPr bwMode="auto">
          <a:xfrm>
            <a:off x="2514600" y="3581400"/>
            <a:ext cx="0" cy="533400"/>
          </a:xfrm>
          <a:prstGeom prst="line">
            <a:avLst/>
          </a:prstGeom>
          <a:noFill/>
          <a:ln w="9525">
            <a:solidFill>
              <a:schemeClr val="tx1"/>
            </a:solidFill>
            <a:round/>
            <a:headEnd/>
            <a:tailEnd/>
          </a:ln>
        </p:spPr>
        <p:txBody>
          <a:bodyPr wrap="none" anchor="ctr"/>
          <a:lstStyle/>
          <a:p>
            <a:endParaRPr lang="el-GR"/>
          </a:p>
        </p:txBody>
      </p:sp>
      <p:sp>
        <p:nvSpPr>
          <p:cNvPr id="15" name="Title 1"/>
          <p:cNvSpPr txBox="1">
            <a:spLocks/>
          </p:cNvSpPr>
          <p:nvPr/>
        </p:nvSpPr>
        <p:spPr>
          <a:xfrm>
            <a:off x="4826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6">
                    <a:lumMod val="75000"/>
                  </a:schemeClr>
                </a:solidFill>
              </a:rPr>
              <a:t>Είδη Γνωρισμάτων</a:t>
            </a:r>
            <a:endParaRPr lang="en-US" dirty="0">
              <a:solidFill>
                <a:schemeClr val="accent6">
                  <a:lumMod val="75000"/>
                </a:schemeClr>
              </a:solidFill>
            </a:endParaRPr>
          </a:p>
        </p:txBody>
      </p:sp>
      <p:sp>
        <p:nvSpPr>
          <p:cNvPr id="14"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3"/>
          <p:cNvSpPr>
            <a:spLocks noGrp="1"/>
          </p:cNvSpPr>
          <p:nvPr>
            <p:ph type="ftr" sz="quarter" idx="11"/>
          </p:nvPr>
        </p:nvSpPr>
        <p:spPr>
          <a:noFill/>
        </p:spPr>
        <p:txBody>
          <a:bodyPr/>
          <a:lstStyle/>
          <a:p>
            <a:r>
              <a:rPr lang="el-GR" altLang="en-US" smtClean="0"/>
              <a:t>Ευαγγελία Πιτουρά</a:t>
            </a:r>
          </a:p>
        </p:txBody>
      </p:sp>
      <p:sp>
        <p:nvSpPr>
          <p:cNvPr id="19460" name="Slide Number Placeholder 4"/>
          <p:cNvSpPr>
            <a:spLocks noGrp="1"/>
          </p:cNvSpPr>
          <p:nvPr>
            <p:ph type="sldNum" sz="quarter" idx="12"/>
          </p:nvPr>
        </p:nvSpPr>
        <p:spPr>
          <a:noFill/>
        </p:spPr>
        <p:txBody>
          <a:bodyPr/>
          <a:lstStyle/>
          <a:p>
            <a:fld id="{BD5725A5-6A97-4193-AD31-C4CB1B38528E}" type="slidenum">
              <a:rPr lang="el-GR" altLang="en-US" smtClean="0"/>
              <a:pPr/>
              <a:t>26</a:t>
            </a:fld>
            <a:endParaRPr lang="el-GR" altLang="en-US" smtClean="0"/>
          </a:p>
        </p:txBody>
      </p:sp>
      <p:sp>
        <p:nvSpPr>
          <p:cNvPr id="19462" name="Text Box 3"/>
          <p:cNvSpPr txBox="1">
            <a:spLocks noChangeArrowheads="1"/>
          </p:cNvSpPr>
          <p:nvPr/>
        </p:nvSpPr>
        <p:spPr bwMode="auto">
          <a:xfrm>
            <a:off x="533400" y="1828800"/>
            <a:ext cx="6019800" cy="1292662"/>
          </a:xfrm>
          <a:prstGeom prst="rect">
            <a:avLst/>
          </a:prstGeom>
          <a:noFill/>
          <a:ln w="9525">
            <a:noFill/>
            <a:miter lim="800000"/>
            <a:headEnd/>
            <a:tailEnd/>
          </a:ln>
        </p:spPr>
        <p:txBody>
          <a:bodyPr>
            <a:spAutoFit/>
          </a:bodyPr>
          <a:lstStyle/>
          <a:p>
            <a:pPr eaLnBrk="0" hangingPunct="0">
              <a:spcBef>
                <a:spcPct val="50000"/>
              </a:spcBef>
              <a:buClr>
                <a:schemeClr val="accent6">
                  <a:lumMod val="75000"/>
                </a:schemeClr>
              </a:buClr>
              <a:buFont typeface="Wingdings" pitchFamily="2" charset="2"/>
              <a:buChar char="§"/>
            </a:pPr>
            <a:r>
              <a:rPr lang="el-GR" sz="1800" dirty="0">
                <a:solidFill>
                  <a:schemeClr val="accent6">
                    <a:lumMod val="75000"/>
                  </a:schemeClr>
                </a:solidFill>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παραγόμενα  </a:t>
            </a:r>
            <a:r>
              <a:rPr lang="en-US" sz="2400" dirty="0" smtClean="0">
                <a:solidFill>
                  <a:schemeClr val="accent6">
                    <a:lumMod val="75000"/>
                  </a:schemeClr>
                </a:solidFill>
                <a:latin typeface="Calibri" pitchFamily="34" charset="0"/>
                <a:ea typeface="Calibri" pitchFamily="34" charset="0"/>
                <a:cs typeface="Calibri" pitchFamily="34" charset="0"/>
              </a:rPr>
              <a:t>(derived) </a:t>
            </a:r>
            <a:r>
              <a:rPr lang="el-GR" sz="2400" dirty="0" smtClean="0">
                <a:solidFill>
                  <a:schemeClr val="accent6">
                    <a:lumMod val="75000"/>
                  </a:schemeClr>
                </a:solidFill>
                <a:latin typeface="Calibri" pitchFamily="34" charset="0"/>
                <a:ea typeface="Calibri" pitchFamily="34" charset="0"/>
                <a:cs typeface="Calibri" pitchFamily="34" charset="0"/>
              </a:rPr>
              <a:t> </a:t>
            </a:r>
            <a:r>
              <a:rPr lang="el-GR" sz="1800" dirty="0" smtClean="0">
                <a:latin typeface="Calibri" pitchFamily="34" charset="0"/>
                <a:ea typeface="Calibri" pitchFamily="34" charset="0"/>
                <a:cs typeface="Calibri" pitchFamily="34" charset="0"/>
              </a:rPr>
              <a:t>μπορούν </a:t>
            </a:r>
            <a:r>
              <a:rPr lang="el-GR" sz="1800" dirty="0">
                <a:latin typeface="Calibri" pitchFamily="34" charset="0"/>
                <a:ea typeface="Calibri" pitchFamily="34" charset="0"/>
                <a:cs typeface="Calibri" pitchFamily="34" charset="0"/>
              </a:rPr>
              <a:t>να </a:t>
            </a:r>
            <a:r>
              <a:rPr lang="el-GR" sz="1800" dirty="0" smtClean="0">
                <a:latin typeface="Calibri" pitchFamily="34" charset="0"/>
                <a:ea typeface="Calibri" pitchFamily="34" charset="0"/>
                <a:cs typeface="Calibri" pitchFamily="34" charset="0"/>
              </a:rPr>
              <a:t>υπολογιστούν από </a:t>
            </a:r>
            <a:r>
              <a:rPr lang="el-GR" sz="1800" dirty="0">
                <a:latin typeface="Calibri" pitchFamily="34" charset="0"/>
                <a:ea typeface="Calibri" pitchFamily="34" charset="0"/>
                <a:cs typeface="Calibri" pitchFamily="34" charset="0"/>
              </a:rPr>
              <a:t>	</a:t>
            </a:r>
            <a:r>
              <a:rPr lang="el-GR" sz="1800" dirty="0" smtClean="0">
                <a:latin typeface="Calibri" pitchFamily="34" charset="0"/>
                <a:ea typeface="Calibri" pitchFamily="34" charset="0"/>
                <a:cs typeface="Calibri" pitchFamily="34" charset="0"/>
              </a:rPr>
              <a:t>σχετιζόμενες </a:t>
            </a:r>
            <a:r>
              <a:rPr lang="el-GR" sz="1800" dirty="0">
                <a:latin typeface="Calibri" pitchFamily="34" charset="0"/>
                <a:ea typeface="Calibri" pitchFamily="34" charset="0"/>
                <a:cs typeface="Calibri" pitchFamily="34" charset="0"/>
              </a:rPr>
              <a:t>οντότητες ή γνωρίσματα</a:t>
            </a:r>
          </a:p>
          <a:p>
            <a:pPr eaLnBrk="0" hangingPunct="0">
              <a:spcBef>
                <a:spcPct val="50000"/>
              </a:spcBef>
              <a:buClr>
                <a:schemeClr val="accent6">
                  <a:lumMod val="75000"/>
                </a:schemeClr>
              </a:buClr>
              <a:buFont typeface="Wingdings" pitchFamily="2" charset="2"/>
              <a:buChar char="§"/>
            </a:pPr>
            <a:r>
              <a:rPr lang="el-GR" sz="1800" dirty="0">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αποθηκευμένα</a:t>
            </a:r>
          </a:p>
        </p:txBody>
      </p:sp>
      <p:sp>
        <p:nvSpPr>
          <p:cNvPr id="19463" name="Oval 4"/>
          <p:cNvSpPr>
            <a:spLocks noChangeArrowheads="1"/>
          </p:cNvSpPr>
          <p:nvPr/>
        </p:nvSpPr>
        <p:spPr bwMode="auto">
          <a:xfrm>
            <a:off x="6583363" y="1958975"/>
            <a:ext cx="914400" cy="304800"/>
          </a:xfrm>
          <a:prstGeom prst="ellipse">
            <a:avLst/>
          </a:prstGeom>
          <a:noFill/>
          <a:ln w="9525">
            <a:solidFill>
              <a:schemeClr val="tx1"/>
            </a:solidFill>
            <a:prstDash val="dash"/>
            <a:round/>
            <a:headEnd/>
            <a:tailEnd/>
          </a:ln>
        </p:spPr>
        <p:txBody>
          <a:bodyPr wrap="none" anchor="ctr"/>
          <a:lstStyle/>
          <a:p>
            <a:endParaRPr lang="el-GR"/>
          </a:p>
        </p:txBody>
      </p:sp>
      <p:sp>
        <p:nvSpPr>
          <p:cNvPr id="19464" name="Rectangle 5"/>
          <p:cNvSpPr>
            <a:spLocks noChangeArrowheads="1"/>
          </p:cNvSpPr>
          <p:nvPr/>
        </p:nvSpPr>
        <p:spPr bwMode="auto">
          <a:xfrm>
            <a:off x="1905000" y="4343400"/>
            <a:ext cx="1752600" cy="304800"/>
          </a:xfrm>
          <a:prstGeom prst="rect">
            <a:avLst/>
          </a:prstGeom>
          <a:noFill/>
          <a:ln w="9525">
            <a:solidFill>
              <a:schemeClr val="tx1"/>
            </a:solidFill>
            <a:miter lim="800000"/>
            <a:headEnd/>
            <a:tailEnd/>
          </a:ln>
        </p:spPr>
        <p:txBody>
          <a:bodyPr wrap="none" anchor="ctr"/>
          <a:lstStyle/>
          <a:p>
            <a:endParaRPr lang="el-GR"/>
          </a:p>
        </p:txBody>
      </p:sp>
      <p:sp>
        <p:nvSpPr>
          <p:cNvPr id="19465" name="Text Box 6"/>
          <p:cNvSpPr txBox="1">
            <a:spLocks noChangeArrowheads="1"/>
          </p:cNvSpPr>
          <p:nvPr/>
        </p:nvSpPr>
        <p:spPr bwMode="auto">
          <a:xfrm>
            <a:off x="2124075" y="4292600"/>
            <a:ext cx="1447800" cy="366713"/>
          </a:xfrm>
          <a:prstGeom prst="rect">
            <a:avLst/>
          </a:prstGeom>
          <a:noFill/>
          <a:ln w="9525">
            <a:noFill/>
            <a:miter lim="800000"/>
            <a:headEnd/>
            <a:tailEnd/>
          </a:ln>
        </p:spPr>
        <p:txBody>
          <a:bodyPr>
            <a:spAutoFit/>
          </a:bodyPr>
          <a:lstStyle/>
          <a:p>
            <a:pPr eaLnBrk="0" hangingPunct="0">
              <a:spcBef>
                <a:spcPct val="50000"/>
              </a:spcBef>
            </a:pPr>
            <a:r>
              <a:rPr lang="el-GR" sz="1800"/>
              <a:t>ΗΘΟΠΟΙΟΣ</a:t>
            </a:r>
            <a:endParaRPr lang="el-GR" sz="2400"/>
          </a:p>
        </p:txBody>
      </p:sp>
      <p:grpSp>
        <p:nvGrpSpPr>
          <p:cNvPr id="2" name="Group 7"/>
          <p:cNvGrpSpPr>
            <a:grpSpLocks/>
          </p:cNvGrpSpPr>
          <p:nvPr/>
        </p:nvGrpSpPr>
        <p:grpSpPr bwMode="auto">
          <a:xfrm>
            <a:off x="533400" y="5105400"/>
            <a:ext cx="2514600" cy="381000"/>
            <a:chOff x="720" y="3312"/>
            <a:chExt cx="1584" cy="240"/>
          </a:xfrm>
        </p:grpSpPr>
        <p:sp>
          <p:nvSpPr>
            <p:cNvPr id="19474" name="Oval 8"/>
            <p:cNvSpPr>
              <a:spLocks noChangeArrowheads="1"/>
            </p:cNvSpPr>
            <p:nvPr/>
          </p:nvSpPr>
          <p:spPr bwMode="auto">
            <a:xfrm>
              <a:off x="720" y="3312"/>
              <a:ext cx="1440" cy="240"/>
            </a:xfrm>
            <a:prstGeom prst="ellipse">
              <a:avLst/>
            </a:prstGeom>
            <a:noFill/>
            <a:ln w="9525">
              <a:solidFill>
                <a:schemeClr val="tx1"/>
              </a:solidFill>
              <a:round/>
              <a:headEnd/>
              <a:tailEnd/>
            </a:ln>
          </p:spPr>
          <p:txBody>
            <a:bodyPr wrap="none" anchor="ctr"/>
            <a:lstStyle/>
            <a:p>
              <a:endParaRPr lang="el-GR"/>
            </a:p>
          </p:txBody>
        </p:sp>
        <p:sp>
          <p:nvSpPr>
            <p:cNvPr id="19475" name="Text Box 9"/>
            <p:cNvSpPr txBox="1">
              <a:spLocks noChangeArrowheads="1"/>
            </p:cNvSpPr>
            <p:nvPr/>
          </p:nvSpPr>
          <p:spPr bwMode="auto">
            <a:xfrm>
              <a:off x="912" y="3312"/>
              <a:ext cx="1392" cy="231"/>
            </a:xfrm>
            <a:prstGeom prst="rect">
              <a:avLst/>
            </a:prstGeom>
            <a:noFill/>
            <a:ln w="9525">
              <a:noFill/>
              <a:miter lim="800000"/>
              <a:headEnd/>
              <a:tailEnd/>
            </a:ln>
          </p:spPr>
          <p:txBody>
            <a:bodyPr>
              <a:spAutoFit/>
            </a:bodyPr>
            <a:lstStyle/>
            <a:p>
              <a:pPr eaLnBrk="0" hangingPunct="0">
                <a:spcBef>
                  <a:spcPct val="50000"/>
                </a:spcBef>
              </a:pPr>
              <a:r>
                <a:rPr lang="el-GR" sz="1800"/>
                <a:t>Ημερ. Γέννησης</a:t>
              </a:r>
              <a:endParaRPr lang="el-GR" sz="2400"/>
            </a:p>
          </p:txBody>
        </p:sp>
      </p:grpSp>
      <p:grpSp>
        <p:nvGrpSpPr>
          <p:cNvPr id="3" name="Group 10"/>
          <p:cNvGrpSpPr>
            <a:grpSpLocks/>
          </p:cNvGrpSpPr>
          <p:nvPr/>
        </p:nvGrpSpPr>
        <p:grpSpPr bwMode="auto">
          <a:xfrm>
            <a:off x="3429000" y="5029200"/>
            <a:ext cx="2590800" cy="381000"/>
            <a:chOff x="3072" y="3456"/>
            <a:chExt cx="1632" cy="240"/>
          </a:xfrm>
        </p:grpSpPr>
        <p:sp>
          <p:nvSpPr>
            <p:cNvPr id="19472" name="Oval 11"/>
            <p:cNvSpPr>
              <a:spLocks noChangeArrowheads="1"/>
            </p:cNvSpPr>
            <p:nvPr/>
          </p:nvSpPr>
          <p:spPr bwMode="auto">
            <a:xfrm>
              <a:off x="3072" y="3456"/>
              <a:ext cx="960" cy="240"/>
            </a:xfrm>
            <a:prstGeom prst="ellipse">
              <a:avLst/>
            </a:prstGeom>
            <a:noFill/>
            <a:ln w="9525">
              <a:solidFill>
                <a:schemeClr val="tx1"/>
              </a:solidFill>
              <a:prstDash val="lgDash"/>
              <a:round/>
              <a:headEnd/>
              <a:tailEnd/>
            </a:ln>
          </p:spPr>
          <p:txBody>
            <a:bodyPr wrap="none" anchor="ctr"/>
            <a:lstStyle/>
            <a:p>
              <a:endParaRPr lang="el-GR"/>
            </a:p>
          </p:txBody>
        </p:sp>
        <p:sp>
          <p:nvSpPr>
            <p:cNvPr id="19473" name="Text Box 12"/>
            <p:cNvSpPr txBox="1">
              <a:spLocks noChangeArrowheads="1"/>
            </p:cNvSpPr>
            <p:nvPr/>
          </p:nvSpPr>
          <p:spPr bwMode="auto">
            <a:xfrm>
              <a:off x="3264" y="3456"/>
              <a:ext cx="1440" cy="231"/>
            </a:xfrm>
            <a:prstGeom prst="rect">
              <a:avLst/>
            </a:prstGeom>
            <a:noFill/>
            <a:ln w="9525">
              <a:noFill/>
              <a:miter lim="800000"/>
              <a:headEnd/>
              <a:tailEnd/>
            </a:ln>
          </p:spPr>
          <p:txBody>
            <a:bodyPr>
              <a:spAutoFit/>
            </a:bodyPr>
            <a:lstStyle/>
            <a:p>
              <a:pPr eaLnBrk="0" hangingPunct="0">
                <a:spcBef>
                  <a:spcPct val="50000"/>
                </a:spcBef>
              </a:pPr>
              <a:r>
                <a:rPr lang="el-GR" sz="1800"/>
                <a:t>Ηλικία</a:t>
              </a:r>
              <a:endParaRPr lang="el-GR" sz="2400"/>
            </a:p>
          </p:txBody>
        </p:sp>
      </p:grpSp>
      <p:sp>
        <p:nvSpPr>
          <p:cNvPr id="19468" name="Line 13"/>
          <p:cNvSpPr>
            <a:spLocks noChangeShapeType="1"/>
          </p:cNvSpPr>
          <p:nvPr/>
        </p:nvSpPr>
        <p:spPr bwMode="auto">
          <a:xfrm flipH="1">
            <a:off x="1905000" y="4648200"/>
            <a:ext cx="381000" cy="457200"/>
          </a:xfrm>
          <a:prstGeom prst="line">
            <a:avLst/>
          </a:prstGeom>
          <a:noFill/>
          <a:ln w="9525">
            <a:solidFill>
              <a:schemeClr val="tx1"/>
            </a:solidFill>
            <a:round/>
            <a:headEnd/>
            <a:tailEnd/>
          </a:ln>
        </p:spPr>
        <p:txBody>
          <a:bodyPr wrap="none" anchor="ctr"/>
          <a:lstStyle/>
          <a:p>
            <a:endParaRPr lang="el-GR"/>
          </a:p>
        </p:txBody>
      </p:sp>
      <p:sp>
        <p:nvSpPr>
          <p:cNvPr id="19469" name="Line 14"/>
          <p:cNvSpPr>
            <a:spLocks noChangeShapeType="1"/>
          </p:cNvSpPr>
          <p:nvPr/>
        </p:nvSpPr>
        <p:spPr bwMode="auto">
          <a:xfrm>
            <a:off x="3276600" y="4648200"/>
            <a:ext cx="609600" cy="381000"/>
          </a:xfrm>
          <a:prstGeom prst="line">
            <a:avLst/>
          </a:prstGeom>
          <a:noFill/>
          <a:ln w="9525">
            <a:solidFill>
              <a:schemeClr val="tx1"/>
            </a:solidFill>
            <a:round/>
            <a:headEnd/>
            <a:tailEnd/>
          </a:ln>
        </p:spPr>
        <p:txBody>
          <a:bodyPr wrap="none" anchor="ctr"/>
          <a:lstStyle/>
          <a:p>
            <a:endParaRPr lang="el-GR"/>
          </a:p>
        </p:txBody>
      </p:sp>
      <p:sp>
        <p:nvSpPr>
          <p:cNvPr id="19470" name="Line 15"/>
          <p:cNvSpPr>
            <a:spLocks noChangeShapeType="1"/>
          </p:cNvSpPr>
          <p:nvPr/>
        </p:nvSpPr>
        <p:spPr bwMode="auto">
          <a:xfrm>
            <a:off x="2819400" y="4648200"/>
            <a:ext cx="152400" cy="381000"/>
          </a:xfrm>
          <a:prstGeom prst="line">
            <a:avLst/>
          </a:prstGeom>
          <a:noFill/>
          <a:ln w="9525">
            <a:solidFill>
              <a:schemeClr val="tx1"/>
            </a:solidFill>
            <a:round/>
            <a:headEnd/>
            <a:tailEnd/>
          </a:ln>
        </p:spPr>
        <p:txBody>
          <a:bodyPr wrap="none" anchor="ctr"/>
          <a:lstStyle/>
          <a:p>
            <a:endParaRPr lang="el-GR"/>
          </a:p>
        </p:txBody>
      </p:sp>
      <p:sp>
        <p:nvSpPr>
          <p:cNvPr id="19471" name="Text Box 16"/>
          <p:cNvSpPr txBox="1">
            <a:spLocks noChangeArrowheads="1"/>
          </p:cNvSpPr>
          <p:nvPr/>
        </p:nvSpPr>
        <p:spPr bwMode="auto">
          <a:xfrm>
            <a:off x="4805363" y="4172634"/>
            <a:ext cx="3810000" cy="646331"/>
          </a:xfrm>
          <a:prstGeom prst="rect">
            <a:avLst/>
          </a:prstGeom>
          <a:noFill/>
          <a:ln w="9525">
            <a:noFill/>
            <a:miter lim="800000"/>
            <a:headEnd/>
            <a:tailEnd/>
          </a:ln>
        </p:spPr>
        <p:txBody>
          <a:bodyPr>
            <a:spAutoFit/>
          </a:bodyPr>
          <a:lstStyle/>
          <a:p>
            <a:pPr algn="just" eaLnBrk="0" hangingPunct="0">
              <a:spcBef>
                <a:spcPct val="50000"/>
              </a:spcBef>
            </a:pPr>
            <a:r>
              <a:rPr lang="el-GR" dirty="0"/>
              <a:t>π.χ., αριθμός εργαζομένων σε ένα Τμήμα</a:t>
            </a:r>
          </a:p>
        </p:txBody>
      </p:sp>
      <p:sp>
        <p:nvSpPr>
          <p:cNvPr id="20"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6">
                    <a:lumMod val="75000"/>
                  </a:schemeClr>
                </a:solidFill>
              </a:rPr>
              <a:t>Είδη Γνωρισμάτων</a:t>
            </a:r>
            <a:endParaRPr lang="en-US" dirty="0">
              <a:solidFill>
                <a:schemeClr val="accent6">
                  <a:lumMod val="75000"/>
                </a:schemeClr>
              </a:solidFill>
            </a:endParaRPr>
          </a:p>
        </p:txBody>
      </p:sp>
      <p:sp>
        <p:nvSpPr>
          <p:cNvPr id="21"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27</a:t>
            </a:fld>
            <a:endParaRPr lang="el-GR" altLang="en-US" dirty="0" smtClean="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extLst>
              <p:ext uri="{D42A27DB-BD31-4B8C-83A1-F6EECF244321}">
                <p14:modId xmlns:p14="http://schemas.microsoft.com/office/powerpoint/2010/main" val="1224734491"/>
              </p:ext>
            </p:extLst>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spid="_x0000_s198766" name="Visio" r:id="rId4" imgW="6658777" imgH="3151491" progId="Visio.Drawing.11">
                  <p:embed/>
                </p:oleObj>
              </mc:Choice>
              <mc:Fallback>
                <p:oleObj name="Visio" r:id="rId4" imgW="6658777" imgH="3151491" progId="Visio.Drawing.11">
                  <p:embed/>
                  <p:pic>
                    <p:nvPicPr>
                      <p:cNvPr id="0" name="Picture 1"/>
                      <p:cNvPicPr>
                        <a:picLocks noChangeAspect="1" noChangeArrowheads="1"/>
                      </p:cNvPicPr>
                      <p:nvPr/>
                    </p:nvPicPr>
                    <p:blipFill>
                      <a:blip r:embed="rId5"/>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extLst>
              <p:ext uri="{D42A27DB-BD31-4B8C-83A1-F6EECF244321}">
                <p14:modId xmlns:p14="http://schemas.microsoft.com/office/powerpoint/2010/main" val="2080024696"/>
              </p:ext>
            </p:extLst>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spid="_x0000_s198767" name="Visio" r:id="rId6" imgW="6402418" imgH="2239275" progId="Visio.Drawing.11">
                  <p:embed/>
                </p:oleObj>
              </mc:Choice>
              <mc:Fallback>
                <p:oleObj name="Visio" r:id="rId6" imgW="6402418" imgH="2239275" progId="Visio.Drawing.11">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2487833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smtClean="0"/>
              <a:t>Ευαγγελία Πιτουρά</a:t>
            </a:r>
          </a:p>
        </p:txBody>
      </p:sp>
      <p:sp>
        <p:nvSpPr>
          <p:cNvPr id="20484" name="Slide Number Placeholder 4"/>
          <p:cNvSpPr>
            <a:spLocks noGrp="1"/>
          </p:cNvSpPr>
          <p:nvPr>
            <p:ph type="sldNum" sz="quarter" idx="12"/>
          </p:nvPr>
        </p:nvSpPr>
        <p:spPr>
          <a:noFill/>
        </p:spPr>
        <p:txBody>
          <a:bodyPr/>
          <a:lstStyle/>
          <a:p>
            <a:fld id="{C60990AB-35D0-4DA5-AF9B-60DD224C3182}" type="slidenum">
              <a:rPr lang="el-GR" altLang="en-US" smtClean="0"/>
              <a:pPr/>
              <a:t>28</a:t>
            </a:fld>
            <a:endParaRPr lang="el-GR" altLang="en-US" smtClean="0"/>
          </a:p>
        </p:txBody>
      </p:sp>
      <p:sp>
        <p:nvSpPr>
          <p:cNvPr id="20489" name="Text Box 6"/>
          <p:cNvSpPr txBox="1">
            <a:spLocks noChangeArrowheads="1"/>
          </p:cNvSpPr>
          <p:nvPr/>
        </p:nvSpPr>
        <p:spPr bwMode="auto">
          <a:xfrm>
            <a:off x="442913" y="2014538"/>
            <a:ext cx="7704137" cy="1815882"/>
          </a:xfrm>
          <a:prstGeom prst="rect">
            <a:avLst/>
          </a:prstGeom>
          <a:noFill/>
          <a:ln w="9525">
            <a:noFill/>
            <a:miter lim="800000"/>
            <a:headEnd/>
            <a:tailEnd/>
          </a:ln>
        </p:spPr>
        <p:txBody>
          <a:bodyPr>
            <a:spAutoFit/>
          </a:bodyPr>
          <a:lstStyle/>
          <a:p>
            <a:pPr algn="just" eaLnBrk="0" hangingPunct="0">
              <a:spcBef>
                <a:spcPct val="50000"/>
              </a:spcBef>
            </a:pPr>
            <a:r>
              <a:rPr lang="el-GR" sz="2800" dirty="0">
                <a:solidFill>
                  <a:schemeClr val="accent1">
                    <a:lumMod val="50000"/>
                  </a:schemeClr>
                </a:solidFill>
                <a:latin typeface="Calibri" pitchFamily="34" charset="0"/>
                <a:ea typeface="Calibri" pitchFamily="34" charset="0"/>
                <a:cs typeface="Calibri" pitchFamily="34" charset="0"/>
              </a:rPr>
              <a:t>Κάθε γνώρισμα ενός τύπου οντοτήτων </a:t>
            </a:r>
            <a:r>
              <a:rPr lang="el-GR" sz="2800" dirty="0" smtClean="0">
                <a:solidFill>
                  <a:schemeClr val="accent1">
                    <a:lumMod val="50000"/>
                  </a:schemeClr>
                </a:solidFill>
                <a:latin typeface="Calibri" pitchFamily="34" charset="0"/>
                <a:ea typeface="Calibri" pitchFamily="34" charset="0"/>
                <a:cs typeface="Calibri" pitchFamily="34" charset="0"/>
              </a:rPr>
              <a:t>συνδέεται με ένα </a:t>
            </a:r>
            <a:r>
              <a:rPr lang="el-GR" sz="2800" b="1" dirty="0" smtClean="0">
                <a:solidFill>
                  <a:schemeClr val="accent6">
                    <a:lumMod val="75000"/>
                  </a:schemeClr>
                </a:solidFill>
                <a:latin typeface="Calibri" pitchFamily="34" charset="0"/>
                <a:ea typeface="Calibri" pitchFamily="34" charset="0"/>
                <a:cs typeface="Calibri" pitchFamily="34" charset="0"/>
              </a:rPr>
              <a:t>σύνολο τιμών </a:t>
            </a:r>
            <a:r>
              <a:rPr lang="el-GR" sz="2800" dirty="0" smtClean="0">
                <a:solidFill>
                  <a:schemeClr val="accent1">
                    <a:lumMod val="50000"/>
                  </a:schemeClr>
                </a:solidFill>
                <a:latin typeface="Calibri" pitchFamily="34" charset="0"/>
                <a:ea typeface="Calibri" pitchFamily="34" charset="0"/>
                <a:cs typeface="Calibri" pitchFamily="34" charset="0"/>
              </a:rPr>
              <a:t>ή  </a:t>
            </a:r>
            <a:r>
              <a:rPr lang="el-GR" sz="2800" b="1" dirty="0" smtClean="0">
                <a:solidFill>
                  <a:schemeClr val="accent6">
                    <a:lumMod val="75000"/>
                  </a:schemeClr>
                </a:solidFill>
                <a:latin typeface="Calibri" pitchFamily="34" charset="0"/>
                <a:ea typeface="Calibri" pitchFamily="34" charset="0"/>
                <a:cs typeface="Calibri" pitchFamily="34" charset="0"/>
              </a:rPr>
              <a:t>πεδίο </a:t>
            </a:r>
            <a:r>
              <a:rPr lang="el-GR" sz="2800" b="1" dirty="0">
                <a:solidFill>
                  <a:schemeClr val="accent6">
                    <a:lumMod val="75000"/>
                  </a:schemeClr>
                </a:solidFill>
                <a:latin typeface="Calibri" pitchFamily="34" charset="0"/>
                <a:ea typeface="Calibri" pitchFamily="34" charset="0"/>
                <a:cs typeface="Calibri" pitchFamily="34" charset="0"/>
              </a:rPr>
              <a:t>ορισμού </a:t>
            </a:r>
            <a:r>
              <a:rPr lang="en-US" sz="2800" b="1" dirty="0" smtClean="0">
                <a:solidFill>
                  <a:schemeClr val="accent6">
                    <a:lumMod val="75000"/>
                  </a:schemeClr>
                </a:solidFill>
                <a:latin typeface="Calibri" pitchFamily="34" charset="0"/>
                <a:ea typeface="Calibri" pitchFamily="34" charset="0"/>
                <a:cs typeface="Calibri" pitchFamily="34" charset="0"/>
              </a:rPr>
              <a:t>(value domain) </a:t>
            </a:r>
            <a:r>
              <a:rPr lang="el-GR" sz="2800" dirty="0" smtClean="0">
                <a:solidFill>
                  <a:schemeClr val="accent1">
                    <a:lumMod val="50000"/>
                  </a:schemeClr>
                </a:solidFill>
                <a:latin typeface="Calibri" pitchFamily="34" charset="0"/>
                <a:ea typeface="Calibri" pitchFamily="34" charset="0"/>
                <a:cs typeface="Calibri" pitchFamily="34" charset="0"/>
              </a:rPr>
              <a:t>που </a:t>
            </a:r>
            <a:r>
              <a:rPr lang="el-GR" sz="2800" dirty="0">
                <a:solidFill>
                  <a:schemeClr val="accent1">
                    <a:lumMod val="50000"/>
                  </a:schemeClr>
                </a:solidFill>
                <a:latin typeface="Calibri" pitchFamily="34" charset="0"/>
                <a:ea typeface="Calibri" pitchFamily="34" charset="0"/>
                <a:cs typeface="Calibri" pitchFamily="34" charset="0"/>
              </a:rPr>
              <a:t>προσδιορίζει τις τιμές που μπορεί να πάρει ένα γνώρισμα</a:t>
            </a:r>
          </a:p>
        </p:txBody>
      </p:sp>
      <p:sp>
        <p:nvSpPr>
          <p:cNvPr id="2" name="Title 1"/>
          <p:cNvSpPr>
            <a:spLocks noGrp="1"/>
          </p:cNvSpPr>
          <p:nvPr>
            <p:ph type="title"/>
          </p:nvPr>
        </p:nvSpPr>
        <p:spPr>
          <a:xfrm>
            <a:off x="495300" y="160338"/>
            <a:ext cx="8229600" cy="1143000"/>
          </a:xfrm>
        </p:spPr>
        <p:txBody>
          <a:bodyPr/>
          <a:lstStyle/>
          <a:p>
            <a:r>
              <a:rPr lang="el-GR" dirty="0" smtClean="0">
                <a:solidFill>
                  <a:schemeClr val="accent6">
                    <a:lumMod val="75000"/>
                  </a:schemeClr>
                </a:solidFill>
              </a:rPr>
              <a:t>Πεδίο Ορισμού </a:t>
            </a:r>
            <a:endParaRPr lang="en-US"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smtClean="0"/>
              <a:t>Ευαγγελία Πιτουρά</a:t>
            </a:r>
          </a:p>
        </p:txBody>
      </p:sp>
      <p:sp>
        <p:nvSpPr>
          <p:cNvPr id="20484" name="Slide Number Placeholder 4"/>
          <p:cNvSpPr>
            <a:spLocks noGrp="1"/>
          </p:cNvSpPr>
          <p:nvPr>
            <p:ph type="sldNum" sz="quarter" idx="12"/>
          </p:nvPr>
        </p:nvSpPr>
        <p:spPr>
          <a:noFill/>
        </p:spPr>
        <p:txBody>
          <a:bodyPr/>
          <a:lstStyle/>
          <a:p>
            <a:fld id="{C60990AB-35D0-4DA5-AF9B-60DD224C3182}" type="slidenum">
              <a:rPr lang="el-GR" altLang="en-US" smtClean="0"/>
              <a:pPr/>
              <a:t>29</a:t>
            </a:fld>
            <a:endParaRPr lang="el-GR" altLang="en-US" smtClean="0"/>
          </a:p>
        </p:txBody>
      </p:sp>
      <p:sp>
        <p:nvSpPr>
          <p:cNvPr id="20486" name="Text Box 3"/>
          <p:cNvSpPr txBox="1">
            <a:spLocks noChangeArrowheads="1"/>
          </p:cNvSpPr>
          <p:nvPr/>
        </p:nvSpPr>
        <p:spPr bwMode="auto">
          <a:xfrm>
            <a:off x="420688" y="1539875"/>
            <a:ext cx="8229600" cy="1754326"/>
          </a:xfrm>
          <a:prstGeom prst="rect">
            <a:avLst/>
          </a:prstGeom>
          <a:noFill/>
          <a:ln w="9525">
            <a:noFill/>
            <a:miter lim="800000"/>
            <a:headEnd/>
            <a:tailEnd/>
          </a:ln>
        </p:spPr>
        <p:txBody>
          <a:bodyPr>
            <a:spAutoFit/>
          </a:bodyPr>
          <a:lstStyle/>
          <a:p>
            <a:pPr algn="just" eaLnBrk="0" hangingPunct="0">
              <a:spcBef>
                <a:spcPct val="50000"/>
              </a:spcBef>
            </a:pPr>
            <a:r>
              <a:rPr lang="el-GR" sz="2400" dirty="0" smtClean="0">
                <a:latin typeface="Calibri" pitchFamily="34" charset="0"/>
                <a:ea typeface="Calibri" pitchFamily="34" charset="0"/>
                <a:cs typeface="Calibri" pitchFamily="34" charset="0"/>
              </a:rPr>
              <a:t>Γενικά</a:t>
            </a:r>
            <a:r>
              <a:rPr lang="el-GR" sz="2400" dirty="0">
                <a:latin typeface="Calibri" pitchFamily="34" charset="0"/>
                <a:ea typeface="Calibri" pitchFamily="34" charset="0"/>
                <a:cs typeface="Calibri" pitchFamily="34" charset="0"/>
              </a:rPr>
              <a:t>, ένα (</a:t>
            </a:r>
            <a:r>
              <a:rPr lang="el-GR" sz="2400" dirty="0" err="1">
                <a:latin typeface="Calibri" pitchFamily="34" charset="0"/>
                <a:ea typeface="Calibri" pitchFamily="34" charset="0"/>
                <a:cs typeface="Calibri" pitchFamily="34" charset="0"/>
              </a:rPr>
              <a:t>μονότιμο</a:t>
            </a:r>
            <a:r>
              <a:rPr lang="el-GR" sz="2400" dirty="0">
                <a:latin typeface="Calibri" pitchFamily="34" charset="0"/>
                <a:ea typeface="Calibri" pitchFamily="34" charset="0"/>
                <a:cs typeface="Calibri" pitchFamily="34" charset="0"/>
              </a:rPr>
              <a:t> ή </a:t>
            </a:r>
            <a:r>
              <a:rPr lang="el-GR" sz="2400" dirty="0" err="1">
                <a:latin typeface="Calibri" pitchFamily="34" charset="0"/>
                <a:ea typeface="Calibri" pitchFamily="34" charset="0"/>
                <a:cs typeface="Calibri" pitchFamily="34" charset="0"/>
              </a:rPr>
              <a:t>πλειότιμο</a:t>
            </a:r>
            <a:r>
              <a:rPr lang="el-GR" sz="2400" dirty="0">
                <a:latin typeface="Calibri" pitchFamily="34" charset="0"/>
                <a:ea typeface="Calibri" pitchFamily="34" charset="0"/>
                <a:cs typeface="Calibri" pitchFamily="34" charset="0"/>
              </a:rPr>
              <a:t>) γνώρισμα Α ενός τύπου </a:t>
            </a:r>
            <a:r>
              <a:rPr lang="el-GR" sz="2400" i="1" dirty="0">
                <a:solidFill>
                  <a:schemeClr val="bg1">
                    <a:lumMod val="50000"/>
                  </a:schemeClr>
                </a:solidFill>
                <a:latin typeface="Calibri" pitchFamily="34" charset="0"/>
                <a:ea typeface="Calibri" pitchFamily="34" charset="0"/>
                <a:cs typeface="Calibri" pitchFamily="34" charset="0"/>
              </a:rPr>
              <a:t>οντοτήτων Ε</a:t>
            </a:r>
            <a:r>
              <a:rPr lang="el-GR" sz="2400" i="1" dirty="0">
                <a:solidFill>
                  <a:schemeClr val="accent4">
                    <a:lumMod val="75000"/>
                  </a:schemeClr>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με </a:t>
            </a:r>
            <a:r>
              <a:rPr lang="el-GR" sz="2400" i="1" dirty="0">
                <a:solidFill>
                  <a:schemeClr val="bg1">
                    <a:lumMod val="50000"/>
                  </a:schemeClr>
                </a:solidFill>
                <a:latin typeface="Calibri" pitchFamily="34" charset="0"/>
                <a:ea typeface="Calibri" pitchFamily="34" charset="0"/>
                <a:cs typeface="Calibri" pitchFamily="34" charset="0"/>
              </a:rPr>
              <a:t>πεδίο τιμών </a:t>
            </a:r>
            <a:r>
              <a:rPr lang="en-US" sz="2400" i="1" dirty="0">
                <a:solidFill>
                  <a:schemeClr val="bg1">
                    <a:lumMod val="50000"/>
                  </a:schemeClr>
                </a:solidFill>
                <a:latin typeface="Calibri" pitchFamily="34" charset="0"/>
                <a:ea typeface="Calibri" pitchFamily="34" charset="0"/>
                <a:cs typeface="Calibri" pitchFamily="34" charset="0"/>
              </a:rPr>
              <a:t>V </a:t>
            </a:r>
            <a:r>
              <a:rPr lang="el-GR" sz="2400" dirty="0">
                <a:latin typeface="Calibri" pitchFamily="34" charset="0"/>
                <a:ea typeface="Calibri" pitchFamily="34" charset="0"/>
                <a:cs typeface="Calibri" pitchFamily="34" charset="0"/>
              </a:rPr>
              <a:t>μπορεί να οριστεί ως μια </a:t>
            </a:r>
            <a:r>
              <a:rPr lang="el-GR" sz="2400" i="1" dirty="0">
                <a:solidFill>
                  <a:schemeClr val="accent3">
                    <a:lumMod val="75000"/>
                  </a:schemeClr>
                </a:solidFill>
                <a:latin typeface="Calibri" pitchFamily="34" charset="0"/>
                <a:ea typeface="Calibri" pitchFamily="34" charset="0"/>
                <a:cs typeface="Calibri" pitchFamily="34" charset="0"/>
              </a:rPr>
              <a:t>συνάρτηση</a:t>
            </a:r>
            <a:r>
              <a:rPr lang="el-GR" sz="2400" dirty="0">
                <a:latin typeface="Calibri" pitchFamily="34" charset="0"/>
                <a:ea typeface="Calibri" pitchFamily="34" charset="0"/>
                <a:cs typeface="Calibri" pitchFamily="34" charset="0"/>
              </a:rPr>
              <a:t> από το Ε στο </a:t>
            </a:r>
            <a:r>
              <a:rPr lang="el-GR" sz="2400" dirty="0" err="1">
                <a:latin typeface="Calibri" pitchFamily="34" charset="0"/>
                <a:ea typeface="Calibri" pitchFamily="34" charset="0"/>
                <a:cs typeface="Calibri" pitchFamily="34" charset="0"/>
              </a:rPr>
              <a:t>δυναμοσύνολο</a:t>
            </a:r>
            <a:r>
              <a:rPr lang="el-GR" sz="2400" dirty="0">
                <a:latin typeface="Calibri" pitchFamily="34" charset="0"/>
                <a:ea typeface="Calibri" pitchFamily="34" charset="0"/>
                <a:cs typeface="Calibri" pitchFamily="34" charset="0"/>
              </a:rPr>
              <a:t> (P) του </a:t>
            </a:r>
            <a:r>
              <a:rPr lang="en-US" sz="2400" dirty="0">
                <a:latin typeface="Calibri" pitchFamily="34" charset="0"/>
                <a:ea typeface="Calibri" pitchFamily="34" charset="0"/>
                <a:cs typeface="Calibri" pitchFamily="34" charset="0"/>
              </a:rPr>
              <a:t>V</a:t>
            </a:r>
            <a:endParaRPr lang="el-GR" sz="2400" dirty="0">
              <a:latin typeface="Calibri" pitchFamily="34" charset="0"/>
              <a:ea typeface="Calibri" pitchFamily="34" charset="0"/>
              <a:cs typeface="Calibri" pitchFamily="34" charset="0"/>
            </a:endParaRPr>
          </a:p>
          <a:p>
            <a:pPr algn="just" eaLnBrk="0" hangingPunct="0">
              <a:spcBef>
                <a:spcPct val="50000"/>
              </a:spcBef>
            </a:pPr>
            <a:r>
              <a:rPr lang="el-GR" sz="2400" dirty="0">
                <a:latin typeface="Calibri" pitchFamily="34" charset="0"/>
                <a:ea typeface="Calibri" pitchFamily="34" charset="0"/>
                <a:cs typeface="Calibri" pitchFamily="34" charset="0"/>
              </a:rPr>
              <a:t>		Α :  Ε </a:t>
            </a:r>
            <a:r>
              <a:rPr lang="el-GR" sz="2400" dirty="0">
                <a:latin typeface="Calibri" pitchFamily="34" charset="0"/>
                <a:ea typeface="Calibri" pitchFamily="34" charset="0"/>
                <a:cs typeface="Calibri" pitchFamily="34" charset="0"/>
                <a:sym typeface="Symbol" pitchFamily="18" charset="2"/>
              </a:rPr>
              <a:t> </a:t>
            </a:r>
            <a:r>
              <a:rPr lang="el-GR" sz="2400" dirty="0">
                <a:latin typeface="Calibri" pitchFamily="34" charset="0"/>
                <a:ea typeface="Calibri" pitchFamily="34" charset="0"/>
                <a:cs typeface="Calibri" pitchFamily="34" charset="0"/>
              </a:rPr>
              <a:t>P(V)</a:t>
            </a:r>
          </a:p>
        </p:txBody>
      </p:sp>
      <p:sp>
        <p:nvSpPr>
          <p:cNvPr id="20487" name="Text Box 4"/>
          <p:cNvSpPr txBox="1">
            <a:spLocks noChangeArrowheads="1"/>
          </p:cNvSpPr>
          <p:nvPr/>
        </p:nvSpPr>
        <p:spPr bwMode="auto">
          <a:xfrm>
            <a:off x="522288" y="3606799"/>
            <a:ext cx="7885112" cy="1754326"/>
          </a:xfrm>
          <a:prstGeom prst="rect">
            <a:avLst/>
          </a:prstGeom>
          <a:noFill/>
          <a:ln w="9525">
            <a:noFill/>
            <a:miter lim="800000"/>
            <a:headEnd/>
            <a:tailEnd/>
          </a:ln>
        </p:spPr>
        <p:txBody>
          <a:bodyPr wrap="square">
            <a:spAutoFit/>
          </a:bodyPr>
          <a:lstStyle/>
          <a:p>
            <a:pPr algn="just" eaLnBrk="0" hangingPunct="0">
              <a:spcBef>
                <a:spcPct val="50000"/>
              </a:spcBef>
            </a:pPr>
            <a:r>
              <a:rPr lang="el-GR" sz="2400" i="1" dirty="0" err="1" smtClean="0">
                <a:solidFill>
                  <a:schemeClr val="accent3">
                    <a:lumMod val="75000"/>
                  </a:schemeClr>
                </a:solidFill>
                <a:latin typeface="Calibri" pitchFamily="34" charset="0"/>
                <a:ea typeface="Calibri" pitchFamily="34" charset="0"/>
                <a:cs typeface="Calibri" pitchFamily="34" charset="0"/>
              </a:rPr>
              <a:t>μονότιμα</a:t>
            </a:r>
            <a:r>
              <a:rPr lang="el-GR" sz="2400" i="1" dirty="0" smtClean="0">
                <a:solidFill>
                  <a:schemeClr val="accent3">
                    <a:lumMod val="75000"/>
                  </a:schemeClr>
                </a:solidFill>
                <a:latin typeface="Calibri" pitchFamily="34" charset="0"/>
                <a:ea typeface="Calibri" pitchFamily="34" charset="0"/>
                <a:cs typeface="Calibri" pitchFamily="34" charset="0"/>
              </a:rPr>
              <a:t> </a:t>
            </a:r>
            <a:r>
              <a:rPr lang="el-GR" sz="2400" i="1" dirty="0">
                <a:solidFill>
                  <a:schemeClr val="accent3">
                    <a:lumMod val="75000"/>
                  </a:schemeClr>
                </a:solidFill>
                <a:latin typeface="Calibri" pitchFamily="34" charset="0"/>
                <a:ea typeface="Calibri" pitchFamily="34" charset="0"/>
                <a:cs typeface="Calibri" pitchFamily="34" charset="0"/>
              </a:rPr>
              <a:t>– μονοσύνολα</a:t>
            </a:r>
            <a:r>
              <a:rPr lang="el-GR" sz="2400" dirty="0">
                <a:latin typeface="Calibri" pitchFamily="34" charset="0"/>
                <a:ea typeface="Calibri" pitchFamily="34" charset="0"/>
                <a:cs typeface="Calibri" pitchFamily="34" charset="0"/>
              </a:rPr>
              <a:t>, σύνολο από ένα στοιχείο</a:t>
            </a:r>
          </a:p>
          <a:p>
            <a:pPr algn="just" eaLnBrk="0" hangingPunct="0">
              <a:spcBef>
                <a:spcPct val="50000"/>
              </a:spcBef>
            </a:pPr>
            <a:r>
              <a:rPr lang="el-GR" sz="2400" i="1" dirty="0" smtClean="0">
                <a:solidFill>
                  <a:schemeClr val="accent3">
                    <a:lumMod val="75000"/>
                  </a:schemeClr>
                </a:solidFill>
                <a:latin typeface="Calibri" pitchFamily="34" charset="0"/>
                <a:ea typeface="Calibri" pitchFamily="34" charset="0"/>
                <a:cs typeface="Calibri" pitchFamily="34" charset="0"/>
              </a:rPr>
              <a:t>σύνθετα </a:t>
            </a:r>
            <a:r>
              <a:rPr lang="el-GR" sz="2400" i="1" dirty="0">
                <a:solidFill>
                  <a:schemeClr val="accent3">
                    <a:lumMod val="75000"/>
                  </a:schemeClr>
                </a:solidFill>
                <a:latin typeface="Calibri" pitchFamily="34" charset="0"/>
                <a:ea typeface="Calibri" pitchFamily="34" charset="0"/>
                <a:cs typeface="Calibri" pitchFamily="34" charset="0"/>
              </a:rPr>
              <a:t>-</a:t>
            </a:r>
            <a:r>
              <a:rPr lang="el-GR" sz="2400" dirty="0">
                <a:latin typeface="Calibri" pitchFamily="34" charset="0"/>
                <a:ea typeface="Calibri" pitchFamily="34" charset="0"/>
                <a:cs typeface="Calibri" pitchFamily="34" charset="0"/>
              </a:rPr>
              <a:t> καρτεσιανό γινόμενο  </a:t>
            </a:r>
            <a:r>
              <a:rPr lang="en-US" sz="2400" dirty="0">
                <a:latin typeface="Calibri" pitchFamily="34" charset="0"/>
                <a:ea typeface="Calibri" pitchFamily="34" charset="0"/>
                <a:cs typeface="Calibri" pitchFamily="34" charset="0"/>
              </a:rPr>
              <a:t>P(V</a:t>
            </a:r>
            <a:r>
              <a:rPr lang="en-US" sz="2400" baseline="-25000" dirty="0">
                <a:latin typeface="Calibri" pitchFamily="34" charset="0"/>
                <a:ea typeface="Calibri" pitchFamily="34" charset="0"/>
                <a:cs typeface="Calibri" pitchFamily="34" charset="0"/>
              </a:rPr>
              <a:t>1</a:t>
            </a:r>
            <a:r>
              <a:rPr lang="en-US" sz="2400" dirty="0">
                <a:latin typeface="Calibri" pitchFamily="34" charset="0"/>
                <a:ea typeface="Calibri" pitchFamily="34" charset="0"/>
                <a:cs typeface="Calibri" pitchFamily="34" charset="0"/>
              </a:rPr>
              <a:t>) x P(V</a:t>
            </a:r>
            <a:r>
              <a:rPr lang="en-US" sz="2400" baseline="-25000" dirty="0">
                <a:latin typeface="Calibri" pitchFamily="34" charset="0"/>
                <a:ea typeface="Calibri" pitchFamily="34" charset="0"/>
                <a:cs typeface="Calibri" pitchFamily="34" charset="0"/>
              </a:rPr>
              <a:t>2</a:t>
            </a:r>
            <a:r>
              <a:rPr lang="en-US" sz="2400" dirty="0">
                <a:latin typeface="Calibri" pitchFamily="34" charset="0"/>
                <a:ea typeface="Calibri" pitchFamily="34" charset="0"/>
                <a:cs typeface="Calibri" pitchFamily="34" charset="0"/>
              </a:rPr>
              <a:t>) x … P(</a:t>
            </a:r>
            <a:r>
              <a:rPr lang="en-US" sz="2400" dirty="0" err="1">
                <a:latin typeface="Calibri" pitchFamily="34" charset="0"/>
                <a:ea typeface="Calibri" pitchFamily="34" charset="0"/>
                <a:cs typeface="Calibri" pitchFamily="34" charset="0"/>
              </a:rPr>
              <a:t>V</a:t>
            </a:r>
            <a:r>
              <a:rPr lang="en-US" sz="2400" baseline="-25000" dirty="0" err="1">
                <a:latin typeface="Calibri" pitchFamily="34" charset="0"/>
                <a:ea typeface="Calibri" pitchFamily="34" charset="0"/>
                <a:cs typeface="Calibri" pitchFamily="34" charset="0"/>
              </a:rPr>
              <a:t>n</a:t>
            </a:r>
            <a:r>
              <a:rPr lang="en-US" sz="2400" dirty="0">
                <a:latin typeface="Calibri" pitchFamily="34" charset="0"/>
                <a:ea typeface="Calibri" pitchFamily="34" charset="0"/>
                <a:cs typeface="Calibri" pitchFamily="34" charset="0"/>
              </a:rPr>
              <a:t>)</a:t>
            </a:r>
            <a:r>
              <a:rPr lang="el-GR" sz="2400" dirty="0">
                <a:latin typeface="Calibri" pitchFamily="34" charset="0"/>
                <a:ea typeface="Calibri" pitchFamily="34" charset="0"/>
                <a:cs typeface="Calibri" pitchFamily="34" charset="0"/>
              </a:rPr>
              <a:t> – όπου </a:t>
            </a:r>
            <a:r>
              <a:rPr lang="en-US" sz="2400" dirty="0">
                <a:latin typeface="Calibri" pitchFamily="34" charset="0"/>
                <a:ea typeface="Calibri" pitchFamily="34" charset="0"/>
                <a:cs typeface="Calibri" pitchFamily="34" charset="0"/>
              </a:rPr>
              <a:t>V</a:t>
            </a:r>
            <a:r>
              <a:rPr lang="en-US" sz="2400" baseline="-25000" dirty="0">
                <a:latin typeface="Calibri" pitchFamily="34" charset="0"/>
                <a:ea typeface="Calibri" pitchFamily="34" charset="0"/>
                <a:cs typeface="Calibri" pitchFamily="34" charset="0"/>
              </a:rPr>
              <a:t>1</a:t>
            </a:r>
            <a:r>
              <a:rPr lang="en-US" sz="2400" dirty="0">
                <a:latin typeface="Calibri" pitchFamily="34" charset="0"/>
                <a:ea typeface="Calibri" pitchFamily="34" charset="0"/>
                <a:cs typeface="Calibri" pitchFamily="34" charset="0"/>
              </a:rPr>
              <a:t>, V</a:t>
            </a:r>
            <a:r>
              <a:rPr lang="en-US" sz="2400" baseline="-25000" dirty="0">
                <a:latin typeface="Calibri" pitchFamily="34" charset="0"/>
                <a:ea typeface="Calibri" pitchFamily="34" charset="0"/>
                <a:cs typeface="Calibri" pitchFamily="34" charset="0"/>
              </a:rPr>
              <a:t>2</a:t>
            </a:r>
            <a:r>
              <a:rPr lang="en-US" sz="2400" dirty="0">
                <a:latin typeface="Calibri" pitchFamily="34" charset="0"/>
                <a:ea typeface="Calibri" pitchFamily="34" charset="0"/>
                <a:cs typeface="Calibri" pitchFamily="34" charset="0"/>
              </a:rPr>
              <a:t>, …, </a:t>
            </a:r>
            <a:r>
              <a:rPr lang="en-US" sz="2400" dirty="0" err="1">
                <a:latin typeface="Calibri" pitchFamily="34" charset="0"/>
                <a:ea typeface="Calibri" pitchFamily="34" charset="0"/>
                <a:cs typeface="Calibri" pitchFamily="34" charset="0"/>
              </a:rPr>
              <a:t>V</a:t>
            </a:r>
            <a:r>
              <a:rPr lang="en-US" sz="2400" baseline="-25000" dirty="0" err="1">
                <a:latin typeface="Calibri" pitchFamily="34" charset="0"/>
                <a:ea typeface="Calibri" pitchFamily="34" charset="0"/>
                <a:cs typeface="Calibri" pitchFamily="34" charset="0"/>
              </a:rPr>
              <a:t>n</a:t>
            </a: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τα πεδία τιμών των απλών συστατικών γνωρισμάτων του Α</a:t>
            </a:r>
          </a:p>
        </p:txBody>
      </p:sp>
      <p:sp>
        <p:nvSpPr>
          <p:cNvPr id="2" name="Title 1"/>
          <p:cNvSpPr>
            <a:spLocks noGrp="1"/>
          </p:cNvSpPr>
          <p:nvPr>
            <p:ph type="title"/>
          </p:nvPr>
        </p:nvSpPr>
        <p:spPr>
          <a:xfrm>
            <a:off x="469900" y="185738"/>
            <a:ext cx="8229600" cy="1143000"/>
          </a:xfrm>
        </p:spPr>
        <p:txBody>
          <a:bodyPr/>
          <a:lstStyle/>
          <a:p>
            <a:r>
              <a:rPr lang="el-GR" dirty="0" smtClean="0">
                <a:solidFill>
                  <a:schemeClr val="accent6">
                    <a:lumMod val="75000"/>
                  </a:schemeClr>
                </a:solidFill>
              </a:rPr>
              <a:t>Πεδίο Τιμών</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1859560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smtClean="0"/>
              <a:t>Ευαγγελία Πιτουρά</a:t>
            </a:r>
          </a:p>
        </p:txBody>
      </p:sp>
      <p:sp>
        <p:nvSpPr>
          <p:cNvPr id="20484" name="Slide Number Placeholder 4"/>
          <p:cNvSpPr>
            <a:spLocks noGrp="1"/>
          </p:cNvSpPr>
          <p:nvPr>
            <p:ph type="sldNum" sz="quarter" idx="12"/>
          </p:nvPr>
        </p:nvSpPr>
        <p:spPr>
          <a:noFill/>
        </p:spPr>
        <p:txBody>
          <a:bodyPr/>
          <a:lstStyle/>
          <a:p>
            <a:fld id="{C4011FDB-DED2-47C1-839A-E24A75A431A4}" type="slidenum">
              <a:rPr lang="el-GR" altLang="en-US" smtClean="0"/>
              <a:pPr/>
              <a:t>3</a:t>
            </a:fld>
            <a:endParaRPr lang="el-GR" altLang="en-US" smtClean="0"/>
          </a:p>
        </p:txBody>
      </p:sp>
      <p:sp>
        <p:nvSpPr>
          <p:cNvPr id="9" name="Title 8"/>
          <p:cNvSpPr>
            <a:spLocks noGrp="1"/>
          </p:cNvSpPr>
          <p:nvPr>
            <p:ph type="title"/>
          </p:nvPr>
        </p:nvSpPr>
        <p:spPr>
          <a:xfrm>
            <a:off x="241300" y="361044"/>
            <a:ext cx="8229600" cy="1143000"/>
          </a:xfrm>
        </p:spPr>
        <p:txBody>
          <a:bodyPr>
            <a:normAutofit fontScale="90000"/>
          </a:bodyPr>
          <a:lstStyle/>
          <a:p>
            <a:r>
              <a:rPr lang="el-GR" dirty="0" smtClean="0">
                <a:solidFill>
                  <a:schemeClr val="accent6">
                    <a:lumMod val="75000"/>
                  </a:schemeClr>
                </a:solidFill>
              </a:rPr>
              <a:t>Γιατί θα μιλήσουμε στα επόμενα μαθήματα;</a:t>
            </a:r>
            <a:endParaRPr lang="el-GR"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
        <p:nvSpPr>
          <p:cNvPr id="2" name="TextBox 1"/>
          <p:cNvSpPr txBox="1"/>
          <p:nvPr/>
        </p:nvSpPr>
        <p:spPr>
          <a:xfrm>
            <a:off x="647700" y="2019300"/>
            <a:ext cx="7823200" cy="830997"/>
          </a:xfrm>
          <a:prstGeom prst="rect">
            <a:avLst/>
          </a:prstGeom>
          <a:noFill/>
        </p:spPr>
        <p:txBody>
          <a:bodyPr wrap="square" rtlCol="0">
            <a:spAutoFit/>
          </a:bodyPr>
          <a:lstStyle/>
          <a:p>
            <a:r>
              <a:rPr lang="el-GR" sz="2400" dirty="0" smtClean="0"/>
              <a:t>Πως θα υλοποιήσουμε μια βάση δεδομένων σε ένα σχεσιακό ΣΔΒΔ</a:t>
            </a:r>
          </a:p>
        </p:txBody>
      </p:sp>
      <p:sp>
        <p:nvSpPr>
          <p:cNvPr id="10" name="Title 8"/>
          <p:cNvSpPr txBox="1">
            <a:spLocks/>
          </p:cNvSpPr>
          <p:nvPr/>
        </p:nvSpPr>
        <p:spPr>
          <a:xfrm>
            <a:off x="241300" y="323759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6">
                    <a:lumMod val="75000"/>
                  </a:schemeClr>
                </a:solidFill>
              </a:rPr>
              <a:t>Γιατί θα μιλήσουμε στα επόμενα 3 μαθήματα;</a:t>
            </a:r>
            <a:endParaRPr lang="el-GR" dirty="0">
              <a:solidFill>
                <a:schemeClr val="accent6">
                  <a:lumMod val="75000"/>
                </a:schemeClr>
              </a:solidFill>
            </a:endParaRPr>
          </a:p>
        </p:txBody>
      </p:sp>
      <p:sp>
        <p:nvSpPr>
          <p:cNvPr id="11" name="TextBox 10"/>
          <p:cNvSpPr txBox="1"/>
          <p:nvPr/>
        </p:nvSpPr>
        <p:spPr>
          <a:xfrm>
            <a:off x="771525" y="4906813"/>
            <a:ext cx="7823200" cy="461665"/>
          </a:xfrm>
          <a:prstGeom prst="rect">
            <a:avLst/>
          </a:prstGeom>
          <a:noFill/>
        </p:spPr>
        <p:txBody>
          <a:bodyPr wrap="square" rtlCol="0">
            <a:spAutoFit/>
          </a:bodyPr>
          <a:lstStyle/>
          <a:p>
            <a:r>
              <a:rPr lang="el-GR" sz="2400" dirty="0" smtClean="0"/>
              <a:t>Σχεδιασμός/ορισμός βάση δεδομένων</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ooter Placeholder 3"/>
          <p:cNvSpPr>
            <a:spLocks noGrp="1"/>
          </p:cNvSpPr>
          <p:nvPr>
            <p:ph type="ftr" sz="quarter" idx="11"/>
          </p:nvPr>
        </p:nvSpPr>
        <p:spPr>
          <a:noFill/>
        </p:spPr>
        <p:txBody>
          <a:bodyPr/>
          <a:lstStyle/>
          <a:p>
            <a:r>
              <a:rPr lang="el-GR" altLang="en-US" smtClean="0"/>
              <a:t>Ευαγγελία Πιτουρά</a:t>
            </a:r>
          </a:p>
        </p:txBody>
      </p:sp>
      <p:sp>
        <p:nvSpPr>
          <p:cNvPr id="21508" name="Slide Number Placeholder 4"/>
          <p:cNvSpPr>
            <a:spLocks noGrp="1"/>
          </p:cNvSpPr>
          <p:nvPr>
            <p:ph type="sldNum" sz="quarter" idx="12"/>
          </p:nvPr>
        </p:nvSpPr>
        <p:spPr>
          <a:noFill/>
        </p:spPr>
        <p:txBody>
          <a:bodyPr/>
          <a:lstStyle/>
          <a:p>
            <a:fld id="{49507D76-4DFF-4A61-82E4-43A3B0734CA8}" type="slidenum">
              <a:rPr lang="el-GR" altLang="en-US" smtClean="0"/>
              <a:pPr/>
              <a:t>30</a:t>
            </a:fld>
            <a:endParaRPr lang="el-GR" altLang="en-US" smtClean="0"/>
          </a:p>
        </p:txBody>
      </p:sp>
      <p:sp>
        <p:nvSpPr>
          <p:cNvPr id="21510" name="Text Box 3"/>
          <p:cNvSpPr txBox="1">
            <a:spLocks noChangeArrowheads="1"/>
          </p:cNvSpPr>
          <p:nvPr/>
        </p:nvSpPr>
        <p:spPr bwMode="auto">
          <a:xfrm>
            <a:off x="1201738" y="1775470"/>
            <a:ext cx="5859462" cy="461665"/>
          </a:xfrm>
          <a:prstGeom prst="rect">
            <a:avLst/>
          </a:prstGeom>
          <a:noFill/>
          <a:ln w="9525">
            <a:noFill/>
            <a:miter lim="800000"/>
            <a:headEnd/>
            <a:tailEnd/>
          </a:ln>
        </p:spPr>
        <p:txBody>
          <a:bodyPr wrap="square">
            <a:spAutoFit/>
          </a:bodyPr>
          <a:lstStyle/>
          <a:p>
            <a:pPr eaLnBrk="0" hangingPunct="0">
              <a:spcBef>
                <a:spcPct val="50000"/>
              </a:spcBef>
              <a:buFont typeface="Wingdings" pitchFamily="2" charset="2"/>
              <a:buChar char="ü"/>
            </a:pPr>
            <a:r>
              <a:rPr lang="el-GR" sz="2400" dirty="0" smtClean="0">
                <a:latin typeface="Calibri" pitchFamily="34" charset="0"/>
                <a:ea typeface="Calibri" pitchFamily="34" charset="0"/>
                <a:cs typeface="Calibri" pitchFamily="34" charset="0"/>
              </a:rPr>
              <a:t> Ειδική τιμή για ένα γνώρισμα </a:t>
            </a:r>
            <a:endParaRPr lang="el-GR" sz="2400" dirty="0">
              <a:latin typeface="Calibri" pitchFamily="34" charset="0"/>
              <a:ea typeface="Calibri" pitchFamily="34" charset="0"/>
              <a:cs typeface="Calibri" pitchFamily="34" charset="0"/>
            </a:endParaRPr>
          </a:p>
        </p:txBody>
      </p:sp>
      <p:sp>
        <p:nvSpPr>
          <p:cNvPr id="21512" name="Text Box 5"/>
          <p:cNvSpPr txBox="1">
            <a:spLocks noChangeArrowheads="1"/>
          </p:cNvSpPr>
          <p:nvPr/>
        </p:nvSpPr>
        <p:spPr bwMode="auto">
          <a:xfrm>
            <a:off x="903288" y="2819400"/>
            <a:ext cx="7162800" cy="2862322"/>
          </a:xfrm>
          <a:prstGeom prst="rect">
            <a:avLst/>
          </a:prstGeom>
          <a:noFill/>
          <a:ln w="9525">
            <a:noFill/>
            <a:miter lim="800000"/>
            <a:headEnd/>
            <a:tailEnd/>
          </a:ln>
        </p:spPr>
        <p:txBody>
          <a:bodyPr>
            <a:spAutoFit/>
          </a:bodyPr>
          <a:lstStyle/>
          <a:p>
            <a:pPr algn="just" eaLnBrk="0" hangingPunct="0">
              <a:spcBef>
                <a:spcPct val="50000"/>
              </a:spcBef>
              <a:buSzPct val="120000"/>
              <a:buFont typeface="Courier New" pitchFamily="49" charset="0"/>
              <a:buChar char="o"/>
            </a:pPr>
            <a:r>
              <a:rPr lang="el-GR" sz="2400" dirty="0">
                <a:latin typeface="Calibri" pitchFamily="34" charset="0"/>
                <a:ea typeface="Calibri" pitchFamily="34" charset="0"/>
                <a:cs typeface="Calibri" pitchFamily="34" charset="0"/>
              </a:rPr>
              <a:t> Δεν υπάρχει δυνατή τιμή </a:t>
            </a:r>
            <a:r>
              <a:rPr lang="el-GR" sz="2400" dirty="0" smtClean="0">
                <a:latin typeface="Calibri" pitchFamily="34" charset="0"/>
                <a:ea typeface="Calibri" pitchFamily="34" charset="0"/>
                <a:cs typeface="Calibri" pitchFamily="34" charset="0"/>
              </a:rPr>
              <a:t>(</a:t>
            </a:r>
            <a:r>
              <a:rPr lang="en-US" sz="2400" dirty="0" smtClean="0">
                <a:latin typeface="Calibri" pitchFamily="34" charset="0"/>
                <a:ea typeface="Calibri" pitchFamily="34" charset="0"/>
                <a:cs typeface="Calibri" pitchFamily="34" charset="0"/>
              </a:rPr>
              <a:t>not applicable</a:t>
            </a:r>
            <a:r>
              <a:rPr lang="el-GR" sz="2400" dirty="0" smtClean="0">
                <a:latin typeface="Calibri" pitchFamily="34" charset="0"/>
                <a:ea typeface="Calibri" pitchFamily="34" charset="0"/>
                <a:cs typeface="Calibri" pitchFamily="34" charset="0"/>
              </a:rPr>
              <a:t>)</a:t>
            </a:r>
          </a:p>
          <a:p>
            <a:pPr algn="just" eaLnBrk="0" hangingPunct="0">
              <a:spcBef>
                <a:spcPct val="50000"/>
              </a:spcBef>
              <a:buSzPct val="120000"/>
              <a:buFont typeface="Courier New" pitchFamily="49" charset="0"/>
              <a:buChar char="o"/>
            </a:pPr>
            <a:r>
              <a:rPr lang="el-GR" sz="2400" dirty="0" smtClean="0">
                <a:latin typeface="Calibri" pitchFamily="34" charset="0"/>
                <a:ea typeface="Calibri" pitchFamily="34" charset="0"/>
                <a:cs typeface="Calibri" pitchFamily="34" charset="0"/>
              </a:rPr>
              <a:t> Μπορεί να υπάρχει δυνατή τιμή</a:t>
            </a:r>
          </a:p>
          <a:p>
            <a:pPr algn="just" eaLnBrk="0" hangingPunct="0">
              <a:spcBef>
                <a:spcPct val="50000"/>
              </a:spcBef>
              <a:buSzPct val="120000"/>
            </a:pPr>
            <a:r>
              <a:rPr lang="el-GR" sz="2400" dirty="0">
                <a:latin typeface="Calibri" pitchFamily="34" charset="0"/>
                <a:ea typeface="Calibri" pitchFamily="34" charset="0"/>
                <a:cs typeface="Calibri" pitchFamily="34" charset="0"/>
              </a:rPr>
              <a:t>	-- ξέρουμε ότι υπάρχει  </a:t>
            </a:r>
            <a:r>
              <a:rPr lang="el-GR" sz="2400" dirty="0" smtClean="0">
                <a:latin typeface="Calibri" pitchFamily="34" charset="0"/>
                <a:ea typeface="Calibri" pitchFamily="34" charset="0"/>
                <a:cs typeface="Calibri" pitchFamily="34" charset="0"/>
              </a:rPr>
              <a:t>αλλά δεν είναι γνωστή (</a:t>
            </a:r>
            <a:r>
              <a:rPr lang="en-US" sz="2400" dirty="0">
                <a:latin typeface="Calibri" pitchFamily="34" charset="0"/>
                <a:ea typeface="Calibri" pitchFamily="34" charset="0"/>
                <a:cs typeface="Calibri" pitchFamily="34" charset="0"/>
              </a:rPr>
              <a:t>missing)</a:t>
            </a:r>
            <a:r>
              <a:rPr lang="el-GR" sz="2400" dirty="0">
                <a:latin typeface="Calibri" pitchFamily="34" charset="0"/>
                <a:ea typeface="Calibri" pitchFamily="34" charset="0"/>
                <a:cs typeface="Calibri" pitchFamily="34" charset="0"/>
              </a:rPr>
              <a:t> </a:t>
            </a:r>
            <a:r>
              <a:rPr lang="en-US" sz="2400" dirty="0">
                <a:latin typeface="Calibri" pitchFamily="34" charset="0"/>
                <a:ea typeface="Calibri" pitchFamily="34" charset="0"/>
                <a:cs typeface="Calibri" pitchFamily="34" charset="0"/>
              </a:rPr>
              <a:t>(</a:t>
            </a:r>
            <a:r>
              <a:rPr lang="el-GR" sz="2400" dirty="0">
                <a:latin typeface="Calibri" pitchFamily="34" charset="0"/>
                <a:ea typeface="Calibri" pitchFamily="34" charset="0"/>
                <a:cs typeface="Calibri" pitchFamily="34" charset="0"/>
              </a:rPr>
              <a:t>πχ έτος γέννησης)</a:t>
            </a:r>
          </a:p>
          <a:p>
            <a:pPr algn="just" eaLnBrk="0" hangingPunct="0">
              <a:spcBef>
                <a:spcPct val="50000"/>
              </a:spcBef>
              <a:buSzPct val="120000"/>
            </a:pPr>
            <a:r>
              <a:rPr lang="el-GR" sz="2400" dirty="0">
                <a:latin typeface="Calibri" pitchFamily="34" charset="0"/>
                <a:ea typeface="Calibri" pitchFamily="34" charset="0"/>
                <a:cs typeface="Calibri" pitchFamily="34" charset="0"/>
              </a:rPr>
              <a:t>	-- δεν ξέρουμε αν υπάρχει </a:t>
            </a:r>
            <a:r>
              <a:rPr lang="el-GR" sz="2400" dirty="0" smtClean="0">
                <a:latin typeface="Calibri" pitchFamily="34" charset="0"/>
                <a:ea typeface="Calibri" pitchFamily="34" charset="0"/>
                <a:cs typeface="Calibri" pitchFamily="34" charset="0"/>
              </a:rPr>
              <a:t>(</a:t>
            </a:r>
            <a:r>
              <a:rPr lang="en-US" sz="2400" dirty="0" smtClean="0">
                <a:latin typeface="Calibri" pitchFamily="34" charset="0"/>
                <a:ea typeface="Calibri" pitchFamily="34" charset="0"/>
                <a:cs typeface="Calibri" pitchFamily="34" charset="0"/>
              </a:rPr>
              <a:t>not known</a:t>
            </a:r>
            <a:r>
              <a:rPr lang="el-GR" sz="2400" dirty="0" smtClean="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(πχ τηλέφωνο)</a:t>
            </a:r>
          </a:p>
        </p:txBody>
      </p:sp>
      <p:sp>
        <p:nvSpPr>
          <p:cNvPr id="2" name="Title 1"/>
          <p:cNvSpPr>
            <a:spLocks noGrp="1"/>
          </p:cNvSpPr>
          <p:nvPr>
            <p:ph type="title"/>
          </p:nvPr>
        </p:nvSpPr>
        <p:spPr/>
        <p:txBody>
          <a:bodyPr/>
          <a:lstStyle/>
          <a:p>
            <a:r>
              <a:rPr lang="el-GR" dirty="0" smtClean="0">
                <a:solidFill>
                  <a:schemeClr val="accent6">
                    <a:lumMod val="75000"/>
                  </a:schemeClr>
                </a:solidFill>
              </a:rPr>
              <a:t>Η τιμή </a:t>
            </a:r>
            <a:r>
              <a:rPr lang="en-US" dirty="0" smtClean="0">
                <a:solidFill>
                  <a:schemeClr val="accent6">
                    <a:lumMod val="75000"/>
                  </a:schemeClr>
                </a:solidFill>
              </a:rPr>
              <a:t>null</a:t>
            </a:r>
            <a:endParaRPr lang="en-US"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31</a:t>
            </a:fld>
            <a:endParaRPr lang="el-GR" altLang="en-US" dirty="0" smtClean="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extLst/>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spid="_x0000_s224282" name="Visio" r:id="rId4" imgW="6658777" imgH="3151491" progId="Visio.Drawing.11">
                  <p:embed/>
                </p:oleObj>
              </mc:Choice>
              <mc:Fallback>
                <p:oleObj name="Visio" r:id="rId4" imgW="6658777" imgH="3151491" progId="Visio.Drawing.11">
                  <p:embed/>
                  <p:pic>
                    <p:nvPicPr>
                      <p:cNvPr id="0" name=""/>
                      <p:cNvPicPr>
                        <a:picLocks noChangeAspect="1" noChangeArrowheads="1"/>
                      </p:cNvPicPr>
                      <p:nvPr/>
                    </p:nvPicPr>
                    <p:blipFill>
                      <a:blip r:embed="rId5"/>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extLst/>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spid="_x0000_s224283" name="Visio" r:id="rId6" imgW="6402418" imgH="2239275" progId="Visio.Drawing.11">
                  <p:embed/>
                </p:oleObj>
              </mc:Choice>
              <mc:Fallback>
                <p:oleObj name="Visio" r:id="rId6" imgW="6402418" imgH="2239275"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980743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32</a:t>
            </a:fld>
            <a:endParaRPr lang="el-GR" altLang="en-US" dirty="0" smtClean="0"/>
          </a:p>
        </p:txBody>
      </p:sp>
      <p:sp>
        <p:nvSpPr>
          <p:cNvPr id="40966" name="Text Box 3"/>
          <p:cNvSpPr txBox="1">
            <a:spLocks noChangeArrowheads="1"/>
          </p:cNvSpPr>
          <p:nvPr/>
        </p:nvSpPr>
        <p:spPr bwMode="auto">
          <a:xfrm>
            <a:off x="404811" y="950912"/>
            <a:ext cx="8345489" cy="4585871"/>
          </a:xfrm>
          <a:prstGeom prst="rect">
            <a:avLst/>
          </a:prstGeom>
          <a:noFill/>
          <a:ln w="9525">
            <a:noFill/>
            <a:miter lim="800000"/>
            <a:headEnd/>
            <a:tailEnd/>
          </a:ln>
        </p:spPr>
        <p:txBody>
          <a:bodyPr wrap="square">
            <a:spAutoFit/>
          </a:bodyPr>
          <a:lstStyle/>
          <a:p>
            <a:pPr algn="just"/>
            <a:r>
              <a:rPr lang="el-GR" sz="2400" dirty="0" smtClean="0"/>
              <a:t>Θέλουμε να κατασκευάσουμε μια βάση δεδομένων με πληροφορίες για </a:t>
            </a:r>
            <a:r>
              <a:rPr lang="el-GR" sz="2400" i="1" dirty="0" smtClean="0"/>
              <a:t>αξιολογήσεις εστιατορίων </a:t>
            </a:r>
            <a:r>
              <a:rPr lang="el-GR" sz="2400" dirty="0" smtClean="0"/>
              <a:t>από χρήστες. </a:t>
            </a:r>
          </a:p>
          <a:p>
            <a:pPr algn="just"/>
            <a:endParaRPr lang="en-US" sz="24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χρήστη</a:t>
            </a:r>
            <a:r>
              <a:rPr lang="el-GR" sz="2000" dirty="0" smtClean="0"/>
              <a:t> έχουμε ένα μοναδικό </a:t>
            </a:r>
            <a:r>
              <a:rPr lang="en-US" sz="2000" dirty="0" smtClean="0"/>
              <a:t>ID, </a:t>
            </a:r>
            <a:r>
              <a:rPr lang="el-GR" sz="2000" dirty="0" smtClean="0"/>
              <a:t>το όνομα και το </a:t>
            </a:r>
            <a:r>
              <a:rPr lang="en-US" sz="2000" dirty="0" smtClean="0"/>
              <a:t>email </a:t>
            </a:r>
            <a:r>
              <a:rPr lang="el-GR" sz="2000" dirty="0" smtClean="0"/>
              <a:t>του.  </a:t>
            </a:r>
            <a:endParaRPr lang="en-US" sz="20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εστιατόριο</a:t>
            </a:r>
            <a:r>
              <a:rPr lang="el-GR" sz="2000" dirty="0" smtClean="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smtClean="0"/>
          </a:p>
          <a:p>
            <a:pPr algn="just">
              <a:buFont typeface="Wingdings" pitchFamily="2" charset="2"/>
              <a:buChar char="§"/>
            </a:pPr>
            <a:r>
              <a:rPr lang="el-GR" sz="2000" dirty="0" smtClean="0"/>
              <a:t> Κάθε χρήστης </a:t>
            </a:r>
            <a:r>
              <a:rPr lang="el-GR" sz="2000" i="1" dirty="0" smtClean="0">
                <a:solidFill>
                  <a:schemeClr val="accent3">
                    <a:lumMod val="75000"/>
                  </a:schemeClr>
                </a:solidFill>
              </a:rPr>
              <a:t>αξιολογεί ένα εστιατόριο </a:t>
            </a:r>
            <a:r>
              <a:rPr lang="el-GR" sz="2000" dirty="0" smtClean="0"/>
              <a:t>με ένα βαθμό από το 1 έως το 10.</a:t>
            </a:r>
          </a:p>
          <a:p>
            <a:pPr algn="just">
              <a:buFont typeface="Wingdings" pitchFamily="2" charset="2"/>
              <a:buChar char="§"/>
            </a:pPr>
            <a:r>
              <a:rPr lang="el-GR" sz="2000" dirty="0" smtClean="0"/>
              <a:t> Ένας χρήστης μπορεί να αξιολογεί πολλά εστιατόρια και ένα εστιατόριο μπορεί να έχει αξιολογήσεις από πολλούς χρήστες.</a:t>
            </a:r>
            <a:endParaRPr lang="en-US" sz="2000" dirty="0" smtClean="0"/>
          </a:p>
          <a:p>
            <a:pPr algn="just">
              <a:buFont typeface="Wingdings" pitchFamily="2" charset="2"/>
              <a:buChar char="§"/>
            </a:pPr>
            <a:r>
              <a:rPr lang="en-US" sz="2000" dirty="0" smtClean="0"/>
              <a:t> </a:t>
            </a:r>
            <a:r>
              <a:rPr lang="el-GR" sz="2000" dirty="0" smtClean="0"/>
              <a:t>Όλοι οι χρήστες έχουν αξιολογήσει τουλάχιστον ένα εστιατόριο αλλά μπορεί να υπάρχουν εστιατόρια χωρίς αξιολογήσεις.</a:t>
            </a:r>
            <a:endParaRPr lang="el-GR" sz="2000" dirty="0"/>
          </a:p>
        </p:txBody>
      </p:sp>
      <p:sp>
        <p:nvSpPr>
          <p:cNvPr id="2" name="Title 1"/>
          <p:cNvSpPr>
            <a:spLocks noGrp="1"/>
          </p:cNvSpPr>
          <p:nvPr>
            <p:ph type="title"/>
          </p:nvPr>
        </p:nvSpPr>
        <p:spPr>
          <a:xfrm>
            <a:off x="393700" y="0"/>
            <a:ext cx="8229600" cy="1143000"/>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sp>
        <p:nvSpPr>
          <p:cNvPr id="7" name="TextBox 6"/>
          <p:cNvSpPr txBox="1"/>
          <p:nvPr/>
        </p:nvSpPr>
        <p:spPr>
          <a:xfrm>
            <a:off x="2946400" y="5689600"/>
            <a:ext cx="5676900" cy="400110"/>
          </a:xfrm>
          <a:prstGeom prst="rect">
            <a:avLst/>
          </a:prstGeom>
          <a:noFill/>
        </p:spPr>
        <p:txBody>
          <a:bodyPr wrap="square" rtlCol="0">
            <a:spAutoFit/>
          </a:bodyPr>
          <a:lstStyle/>
          <a:p>
            <a:pPr>
              <a:buFont typeface="Wingdings" pitchFamily="2" charset="2"/>
              <a:buChar char="ü"/>
            </a:pPr>
            <a:r>
              <a:rPr lang="el-GR" sz="2000" b="1" dirty="0" smtClean="0">
                <a:solidFill>
                  <a:schemeClr val="accent4">
                    <a:lumMod val="75000"/>
                  </a:schemeClr>
                </a:solidFill>
              </a:rPr>
              <a:t> Τύποι οντοτήτων και γνωρίσματα</a:t>
            </a:r>
            <a:endParaRPr lang="el-GR" sz="2000" b="1" dirty="0">
              <a:solidFill>
                <a:schemeClr val="accent4">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2487833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Footer Placeholder 3"/>
          <p:cNvSpPr>
            <a:spLocks noGrp="1"/>
          </p:cNvSpPr>
          <p:nvPr>
            <p:ph type="ftr" sz="quarter" idx="11"/>
          </p:nvPr>
        </p:nvSpPr>
        <p:spPr>
          <a:noFill/>
        </p:spPr>
        <p:txBody>
          <a:bodyPr/>
          <a:lstStyle/>
          <a:p>
            <a:r>
              <a:rPr lang="el-GR" altLang="en-US" smtClean="0"/>
              <a:t>Ευαγγελία Πιτουρά</a:t>
            </a:r>
          </a:p>
        </p:txBody>
      </p:sp>
      <p:sp>
        <p:nvSpPr>
          <p:cNvPr id="22532" name="Slide Number Placeholder 4"/>
          <p:cNvSpPr>
            <a:spLocks noGrp="1"/>
          </p:cNvSpPr>
          <p:nvPr>
            <p:ph type="sldNum" sz="quarter" idx="12"/>
          </p:nvPr>
        </p:nvSpPr>
        <p:spPr>
          <a:noFill/>
        </p:spPr>
        <p:txBody>
          <a:bodyPr/>
          <a:lstStyle/>
          <a:p>
            <a:fld id="{819EF60B-203A-4425-AFD6-1D9DD659184E}" type="slidenum">
              <a:rPr lang="el-GR" altLang="en-US" smtClean="0"/>
              <a:pPr/>
              <a:t>33</a:t>
            </a:fld>
            <a:endParaRPr lang="el-GR" altLang="en-US" smtClean="0"/>
          </a:p>
        </p:txBody>
      </p:sp>
      <p:sp>
        <p:nvSpPr>
          <p:cNvPr id="22534" name="Text Box 3"/>
          <p:cNvSpPr txBox="1">
            <a:spLocks noChangeArrowheads="1"/>
          </p:cNvSpPr>
          <p:nvPr/>
        </p:nvSpPr>
        <p:spPr bwMode="auto">
          <a:xfrm>
            <a:off x="533400" y="1651000"/>
            <a:ext cx="8077200" cy="523220"/>
          </a:xfrm>
          <a:prstGeom prst="rect">
            <a:avLst/>
          </a:prstGeom>
          <a:noFill/>
          <a:ln w="9525">
            <a:noFill/>
            <a:miter lim="800000"/>
            <a:headEnd/>
            <a:tailEnd/>
          </a:ln>
        </p:spPr>
        <p:txBody>
          <a:bodyPr>
            <a:spAutoFit/>
          </a:bodyPr>
          <a:lstStyle/>
          <a:p>
            <a:pPr eaLnBrk="0" hangingPunct="0">
              <a:spcBef>
                <a:spcPct val="50000"/>
              </a:spcBef>
            </a:pPr>
            <a:r>
              <a:rPr lang="el-GR" sz="2800" dirty="0" smtClean="0">
                <a:solidFill>
                  <a:schemeClr val="accent6">
                    <a:lumMod val="75000"/>
                  </a:schemeClr>
                </a:solidFill>
                <a:ea typeface="Calibri" pitchFamily="34" charset="0"/>
                <a:cs typeface="Calibri" pitchFamily="34" charset="0"/>
              </a:rPr>
              <a:t>Περιορισμός </a:t>
            </a:r>
            <a:r>
              <a:rPr lang="el-GR" sz="2800" dirty="0">
                <a:solidFill>
                  <a:schemeClr val="accent6">
                    <a:lumMod val="75000"/>
                  </a:schemeClr>
                </a:solidFill>
                <a:ea typeface="Calibri" pitchFamily="34" charset="0"/>
                <a:cs typeface="Calibri" pitchFamily="34" charset="0"/>
              </a:rPr>
              <a:t>κλειδιού ή </a:t>
            </a:r>
            <a:r>
              <a:rPr lang="el-GR" sz="2800" dirty="0" smtClean="0">
                <a:solidFill>
                  <a:schemeClr val="accent6">
                    <a:lumMod val="75000"/>
                  </a:schemeClr>
                </a:solidFill>
                <a:ea typeface="Calibri" pitchFamily="34" charset="0"/>
                <a:cs typeface="Calibri" pitchFamily="34" charset="0"/>
              </a:rPr>
              <a:t>μοναδικότητας</a:t>
            </a:r>
            <a:endParaRPr lang="el-GR" sz="2800" dirty="0">
              <a:solidFill>
                <a:schemeClr val="accent6">
                  <a:lumMod val="75000"/>
                </a:schemeClr>
              </a:solidFill>
              <a:ea typeface="Calibri" pitchFamily="34" charset="0"/>
              <a:cs typeface="Calibri" pitchFamily="34" charset="0"/>
            </a:endParaRPr>
          </a:p>
        </p:txBody>
      </p:sp>
      <p:sp>
        <p:nvSpPr>
          <p:cNvPr id="22535" name="Text Box 4"/>
          <p:cNvSpPr txBox="1">
            <a:spLocks noChangeArrowheads="1"/>
          </p:cNvSpPr>
          <p:nvPr/>
        </p:nvSpPr>
        <p:spPr bwMode="auto">
          <a:xfrm>
            <a:off x="493713" y="2489200"/>
            <a:ext cx="8001000" cy="2739211"/>
          </a:xfrm>
          <a:prstGeom prst="rect">
            <a:avLst/>
          </a:prstGeom>
          <a:noFill/>
          <a:ln w="9525">
            <a:noFill/>
            <a:miter lim="800000"/>
            <a:headEnd/>
            <a:tailEnd/>
          </a:ln>
        </p:spPr>
        <p:txBody>
          <a:bodyPr>
            <a:spAutoFit/>
          </a:bodyPr>
          <a:lstStyle/>
          <a:p>
            <a:pPr algn="just" eaLnBrk="0" hangingPunct="0">
              <a:spcBef>
                <a:spcPct val="50000"/>
              </a:spcBef>
            </a:pPr>
            <a:r>
              <a:rPr lang="el-GR" sz="2800" dirty="0" smtClean="0">
                <a:solidFill>
                  <a:schemeClr val="accent6">
                    <a:lumMod val="75000"/>
                  </a:schemeClr>
                </a:solidFill>
                <a:latin typeface="Calibri" pitchFamily="34" charset="0"/>
                <a:ea typeface="Calibri" pitchFamily="34" charset="0"/>
                <a:cs typeface="Calibri" pitchFamily="34" charset="0"/>
              </a:rPr>
              <a:t>(υπέρ)-κλειδί</a:t>
            </a:r>
            <a:r>
              <a:rPr lang="el-GR" sz="2400" dirty="0" smtClean="0">
                <a:solidFill>
                  <a:schemeClr val="tx2">
                    <a:lumMod val="50000"/>
                  </a:schemeClr>
                </a:solidFill>
                <a:latin typeface="Calibri" pitchFamily="34" charset="0"/>
                <a:ea typeface="Calibri" pitchFamily="34" charset="0"/>
                <a:cs typeface="Calibri" pitchFamily="34" charset="0"/>
              </a:rPr>
              <a:t> είναι </a:t>
            </a:r>
            <a:r>
              <a:rPr lang="el-GR" sz="2400" b="1" dirty="0" smtClean="0">
                <a:latin typeface="Calibri" pitchFamily="34" charset="0"/>
                <a:ea typeface="Calibri" pitchFamily="34" charset="0"/>
                <a:cs typeface="Calibri" pitchFamily="34" charset="0"/>
              </a:rPr>
              <a:t>ένα σύνολο από γνωρίσματα </a:t>
            </a:r>
            <a:r>
              <a:rPr lang="el-GR" sz="2400" dirty="0" smtClean="0">
                <a:solidFill>
                  <a:schemeClr val="tx2">
                    <a:lumMod val="50000"/>
                  </a:schemeClr>
                </a:solidFill>
                <a:latin typeface="Calibri" pitchFamily="34" charset="0"/>
                <a:ea typeface="Calibri" pitchFamily="34" charset="0"/>
                <a:cs typeface="Calibri" pitchFamily="34" charset="0"/>
              </a:rPr>
              <a:t>τέτοια ώστε </a:t>
            </a:r>
            <a:r>
              <a:rPr lang="el-GR" sz="2400" b="1" dirty="0" smtClean="0">
                <a:latin typeface="Calibri" pitchFamily="34" charset="0"/>
                <a:ea typeface="Calibri" pitchFamily="34" charset="0"/>
                <a:cs typeface="Calibri" pitchFamily="34" charset="0"/>
              </a:rPr>
              <a:t>δεν μπορεί να υπάρχουν δυο οντότητες με την ίδια τιμή </a:t>
            </a:r>
            <a:r>
              <a:rPr lang="el-GR" sz="2400" dirty="0" smtClean="0">
                <a:solidFill>
                  <a:schemeClr val="tx2">
                    <a:lumMod val="50000"/>
                  </a:schemeClr>
                </a:solidFill>
                <a:latin typeface="Calibri" pitchFamily="34" charset="0"/>
                <a:ea typeface="Calibri" pitchFamily="34" charset="0"/>
                <a:cs typeface="Calibri" pitchFamily="34" charset="0"/>
              </a:rPr>
              <a:t>σε αυτά</a:t>
            </a:r>
          </a:p>
          <a:p>
            <a:pPr algn="just" eaLnBrk="0" hangingPunct="0">
              <a:spcBef>
                <a:spcPct val="50000"/>
              </a:spcBef>
            </a:pPr>
            <a:endParaRPr lang="el-GR" sz="2400" dirty="0" smtClean="0">
              <a:solidFill>
                <a:schemeClr val="tx2">
                  <a:lumMod val="50000"/>
                </a:schemeClr>
              </a:solidFill>
              <a:latin typeface="Calibri" pitchFamily="34" charset="0"/>
              <a:ea typeface="Calibri" pitchFamily="34" charset="0"/>
              <a:cs typeface="Calibri" pitchFamily="34" charset="0"/>
            </a:endParaRPr>
          </a:p>
          <a:p>
            <a:pPr algn="just" eaLnBrk="0" hangingPunct="0">
              <a:spcBef>
                <a:spcPct val="50000"/>
              </a:spcBef>
            </a:pPr>
            <a:r>
              <a:rPr lang="el-GR" sz="2400" dirty="0" smtClean="0">
                <a:solidFill>
                  <a:schemeClr val="tx2">
                    <a:lumMod val="50000"/>
                  </a:schemeClr>
                </a:solidFill>
                <a:latin typeface="Calibri" pitchFamily="34" charset="0"/>
                <a:ea typeface="Calibri" pitchFamily="34" charset="0"/>
                <a:cs typeface="Calibri" pitchFamily="34" charset="0"/>
              </a:rPr>
              <a:t>Δηλαδή, οι </a:t>
            </a:r>
            <a:r>
              <a:rPr lang="el-GR" sz="2400" dirty="0">
                <a:solidFill>
                  <a:schemeClr val="tx2">
                    <a:lumMod val="50000"/>
                  </a:schemeClr>
                </a:solidFill>
                <a:latin typeface="Calibri" pitchFamily="34" charset="0"/>
                <a:ea typeface="Calibri" pitchFamily="34" charset="0"/>
                <a:cs typeface="Calibri" pitchFamily="34" charset="0"/>
              </a:rPr>
              <a:t>τιμές </a:t>
            </a:r>
            <a:r>
              <a:rPr lang="el-GR" sz="2400" dirty="0" smtClean="0">
                <a:solidFill>
                  <a:schemeClr val="tx2">
                    <a:lumMod val="50000"/>
                  </a:schemeClr>
                </a:solidFill>
                <a:latin typeface="Calibri" pitchFamily="34" charset="0"/>
                <a:ea typeface="Calibri" pitchFamily="34" charset="0"/>
                <a:cs typeface="Calibri" pitchFamily="34" charset="0"/>
              </a:rPr>
              <a:t>στα γνωρίσματα του κλειδιού προσδιορίζουν </a:t>
            </a:r>
            <a:r>
              <a:rPr lang="el-GR" sz="2400" dirty="0">
                <a:solidFill>
                  <a:schemeClr val="tx2">
                    <a:lumMod val="50000"/>
                  </a:schemeClr>
                </a:solidFill>
                <a:latin typeface="Calibri" pitchFamily="34" charset="0"/>
                <a:ea typeface="Calibri" pitchFamily="34" charset="0"/>
                <a:cs typeface="Calibri" pitchFamily="34" charset="0"/>
              </a:rPr>
              <a:t>μία οντότητα </a:t>
            </a:r>
            <a:r>
              <a:rPr lang="el-GR" sz="2400" u="sng" dirty="0" smtClean="0">
                <a:solidFill>
                  <a:schemeClr val="tx2">
                    <a:lumMod val="50000"/>
                  </a:schemeClr>
                </a:solidFill>
                <a:latin typeface="Calibri" pitchFamily="34" charset="0"/>
                <a:ea typeface="Calibri" pitchFamily="34" charset="0"/>
                <a:cs typeface="Calibri" pitchFamily="34" charset="0"/>
              </a:rPr>
              <a:t>μοναδικά</a:t>
            </a:r>
            <a:endParaRPr lang="el-GR" sz="2400" u="sng" dirty="0">
              <a:solidFill>
                <a:schemeClr val="tx2">
                  <a:lumMod val="50000"/>
                </a:schemeClr>
              </a:solidFill>
              <a:latin typeface="Calibri" pitchFamily="34" charset="0"/>
              <a:ea typeface="Calibri" pitchFamily="34" charset="0"/>
              <a:cs typeface="Calibri" pitchFamily="34" charset="0"/>
            </a:endParaRPr>
          </a:p>
        </p:txBody>
      </p:sp>
      <p:sp>
        <p:nvSpPr>
          <p:cNvPr id="22536" name="Text Box 5"/>
          <p:cNvSpPr txBox="1">
            <a:spLocks noChangeArrowheads="1"/>
          </p:cNvSpPr>
          <p:nvPr/>
        </p:nvSpPr>
        <p:spPr bwMode="auto">
          <a:xfrm>
            <a:off x="1052513" y="5233988"/>
            <a:ext cx="6983412" cy="396875"/>
          </a:xfrm>
          <a:prstGeom prst="rect">
            <a:avLst/>
          </a:prstGeom>
          <a:noFill/>
          <a:ln w="9525">
            <a:noFill/>
            <a:miter lim="800000"/>
            <a:headEnd/>
            <a:tailEnd/>
          </a:ln>
        </p:spPr>
        <p:txBody>
          <a:bodyPr>
            <a:spAutoFit/>
          </a:bodyPr>
          <a:lstStyle/>
          <a:p>
            <a:pPr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ΠΡΟΣΟΧΗ</a:t>
            </a:r>
            <a:r>
              <a:rPr lang="en-US" sz="2000" dirty="0">
                <a:solidFill>
                  <a:schemeClr val="tx2">
                    <a:lumMod val="50000"/>
                  </a:schemeClr>
                </a:solidFill>
                <a:latin typeface="Calibri" pitchFamily="34" charset="0"/>
                <a:ea typeface="Calibri" pitchFamily="34" charset="0"/>
                <a:cs typeface="Calibri" pitchFamily="34" charset="0"/>
              </a:rPr>
              <a:t>: </a:t>
            </a:r>
            <a:r>
              <a:rPr lang="el-GR" sz="2000" dirty="0">
                <a:solidFill>
                  <a:schemeClr val="tx2">
                    <a:lumMod val="50000"/>
                  </a:schemeClr>
                </a:solidFill>
                <a:latin typeface="Calibri" pitchFamily="34" charset="0"/>
                <a:ea typeface="Calibri" pitchFamily="34" charset="0"/>
                <a:cs typeface="Calibri" pitchFamily="34" charset="0"/>
              </a:rPr>
              <a:t>το κλειδί είναι </a:t>
            </a:r>
            <a:r>
              <a:rPr lang="el-GR" sz="2000" b="1" i="1" dirty="0">
                <a:solidFill>
                  <a:schemeClr val="tx2">
                    <a:lumMod val="50000"/>
                  </a:schemeClr>
                </a:solidFill>
                <a:latin typeface="Calibri" pitchFamily="34" charset="0"/>
                <a:ea typeface="Calibri" pitchFamily="34" charset="0"/>
                <a:cs typeface="Calibri" pitchFamily="34" charset="0"/>
              </a:rPr>
              <a:t>σύνολο</a:t>
            </a:r>
            <a:r>
              <a:rPr lang="el-GR" sz="2000" dirty="0">
                <a:solidFill>
                  <a:schemeClr val="tx2">
                    <a:lumMod val="50000"/>
                  </a:schemeClr>
                </a:solidFill>
                <a:latin typeface="Calibri" pitchFamily="34" charset="0"/>
                <a:ea typeface="Calibri" pitchFamily="34" charset="0"/>
                <a:cs typeface="Calibri" pitchFamily="34" charset="0"/>
              </a:rPr>
              <a:t> γνωρισμάτων</a:t>
            </a:r>
          </a:p>
        </p:txBody>
      </p:sp>
      <p:sp>
        <p:nvSpPr>
          <p:cNvPr id="2" name="Title 1"/>
          <p:cNvSpPr>
            <a:spLocks noGrp="1"/>
          </p:cNvSpPr>
          <p:nvPr>
            <p:ph type="title"/>
          </p:nvPr>
        </p:nvSpPr>
        <p:spPr/>
        <p:txBody>
          <a:bodyPr/>
          <a:lstStyle/>
          <a:p>
            <a:r>
              <a:rPr lang="el-GR" dirty="0" smtClean="0">
                <a:solidFill>
                  <a:schemeClr val="accent6">
                    <a:lumMod val="75000"/>
                  </a:schemeClr>
                </a:solidFill>
              </a:rPr>
              <a:t>Κλειδί (</a:t>
            </a:r>
            <a:r>
              <a:rPr lang="en-US" dirty="0" smtClean="0">
                <a:solidFill>
                  <a:schemeClr val="accent6">
                    <a:lumMod val="75000"/>
                  </a:schemeClr>
                </a:solidFill>
              </a:rPr>
              <a:t>key)</a:t>
            </a:r>
            <a:endParaRPr lang="en-US"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34</a:t>
            </a:fld>
            <a:endParaRPr lang="el-GR" altLang="en-US" dirty="0" smtClean="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extLst/>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spid="_x0000_s225306" name="Visio" r:id="rId4" imgW="6658777" imgH="3151491" progId="Visio.Drawing.11">
                  <p:embed/>
                </p:oleObj>
              </mc:Choice>
              <mc:Fallback>
                <p:oleObj name="Visio" r:id="rId4" imgW="6658777" imgH="3151491" progId="Visio.Drawing.11">
                  <p:embed/>
                  <p:pic>
                    <p:nvPicPr>
                      <p:cNvPr id="0" name=""/>
                      <p:cNvPicPr>
                        <a:picLocks noChangeAspect="1" noChangeArrowheads="1"/>
                      </p:cNvPicPr>
                      <p:nvPr/>
                    </p:nvPicPr>
                    <p:blipFill>
                      <a:blip r:embed="rId5"/>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extLst/>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spid="_x0000_s225307" name="Visio" r:id="rId6" imgW="6402418" imgH="2239275" progId="Visio.Drawing.11">
                  <p:embed/>
                </p:oleObj>
              </mc:Choice>
              <mc:Fallback>
                <p:oleObj name="Visio" r:id="rId6" imgW="6402418" imgH="2239275"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3880412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3"/>
          <p:cNvSpPr>
            <a:spLocks noGrp="1"/>
          </p:cNvSpPr>
          <p:nvPr>
            <p:ph type="ftr" sz="quarter" idx="11"/>
          </p:nvPr>
        </p:nvSpPr>
        <p:spPr>
          <a:noFill/>
        </p:spPr>
        <p:txBody>
          <a:bodyPr/>
          <a:lstStyle/>
          <a:p>
            <a:r>
              <a:rPr lang="el-GR" altLang="en-US" smtClean="0"/>
              <a:t>Ευαγγελία Πιτουρά</a:t>
            </a:r>
          </a:p>
        </p:txBody>
      </p:sp>
      <p:sp>
        <p:nvSpPr>
          <p:cNvPr id="24580" name="Slide Number Placeholder 4"/>
          <p:cNvSpPr>
            <a:spLocks noGrp="1"/>
          </p:cNvSpPr>
          <p:nvPr>
            <p:ph type="sldNum" sz="quarter" idx="12"/>
          </p:nvPr>
        </p:nvSpPr>
        <p:spPr>
          <a:noFill/>
        </p:spPr>
        <p:txBody>
          <a:bodyPr/>
          <a:lstStyle/>
          <a:p>
            <a:fld id="{087A4B97-14E3-451A-9EC2-61638377E3CA}" type="slidenum">
              <a:rPr lang="el-GR" altLang="en-US" smtClean="0"/>
              <a:pPr/>
              <a:t>35</a:t>
            </a:fld>
            <a:endParaRPr lang="el-GR" altLang="en-US" smtClean="0"/>
          </a:p>
        </p:txBody>
      </p:sp>
      <p:sp>
        <p:nvSpPr>
          <p:cNvPr id="24582" name="Text Box 3"/>
          <p:cNvSpPr txBox="1">
            <a:spLocks noChangeArrowheads="1"/>
          </p:cNvSpPr>
          <p:nvPr/>
        </p:nvSpPr>
        <p:spPr bwMode="auto">
          <a:xfrm>
            <a:off x="508000" y="5219700"/>
            <a:ext cx="7924800" cy="830997"/>
          </a:xfrm>
          <a:prstGeom prst="rect">
            <a:avLst/>
          </a:prstGeom>
          <a:noFill/>
          <a:ln w="9525">
            <a:noFill/>
            <a:miter lim="800000"/>
            <a:headEnd/>
            <a:tailEnd/>
          </a:ln>
        </p:spPr>
        <p:txBody>
          <a:bodyPr>
            <a:spAutoFit/>
          </a:bodyPr>
          <a:lstStyle/>
          <a:p>
            <a:pPr eaLnBrk="0" hangingPunct="0">
              <a:spcBef>
                <a:spcPct val="50000"/>
              </a:spcBef>
              <a:buFont typeface="Wingdings" pitchFamily="2" charset="2"/>
              <a:buChar char="§"/>
            </a:pPr>
            <a:r>
              <a:rPr lang="el-GR" sz="2400" dirty="0" smtClean="0">
                <a:latin typeface="Calibri" pitchFamily="34" charset="0"/>
                <a:ea typeface="Calibri" pitchFamily="34" charset="0"/>
                <a:cs typeface="Calibri" pitchFamily="34" charset="0"/>
              </a:rPr>
              <a:t> Κάθε υπερσύνολο ενός (υπέρ) κλειδιού είναι επίσης (υπέρ)-κλειδί</a:t>
            </a:r>
            <a:endParaRPr lang="el-GR" sz="2400" dirty="0">
              <a:latin typeface="Calibri" pitchFamily="34" charset="0"/>
              <a:ea typeface="Calibri" pitchFamily="34" charset="0"/>
              <a:cs typeface="Calibri" pitchFamily="34" charset="0"/>
            </a:endParaRPr>
          </a:p>
        </p:txBody>
      </p:sp>
      <p:grpSp>
        <p:nvGrpSpPr>
          <p:cNvPr id="2" name="Group 4"/>
          <p:cNvGrpSpPr>
            <a:grpSpLocks/>
          </p:cNvGrpSpPr>
          <p:nvPr/>
        </p:nvGrpSpPr>
        <p:grpSpPr bwMode="auto">
          <a:xfrm>
            <a:off x="2006600" y="2362200"/>
            <a:ext cx="3429000" cy="1143000"/>
            <a:chOff x="768" y="2064"/>
            <a:chExt cx="2160" cy="720"/>
          </a:xfrm>
        </p:grpSpPr>
        <p:sp>
          <p:nvSpPr>
            <p:cNvPr id="24585" name="Rectangle 5"/>
            <p:cNvSpPr>
              <a:spLocks noChangeArrowheads="1"/>
            </p:cNvSpPr>
            <p:nvPr/>
          </p:nvSpPr>
          <p:spPr bwMode="auto">
            <a:xfrm>
              <a:off x="1440" y="2064"/>
              <a:ext cx="1152" cy="240"/>
            </a:xfrm>
            <a:prstGeom prst="rect">
              <a:avLst/>
            </a:prstGeom>
            <a:noFill/>
            <a:ln w="9525">
              <a:solidFill>
                <a:schemeClr val="tx1"/>
              </a:solidFill>
              <a:miter lim="800000"/>
              <a:headEnd/>
              <a:tailEnd/>
            </a:ln>
          </p:spPr>
          <p:txBody>
            <a:bodyPr wrap="none" anchor="ctr"/>
            <a:lstStyle/>
            <a:p>
              <a:endParaRPr lang="el-GR"/>
            </a:p>
          </p:txBody>
        </p:sp>
        <p:sp>
          <p:nvSpPr>
            <p:cNvPr id="24586" name="Oval 6"/>
            <p:cNvSpPr>
              <a:spLocks noChangeArrowheads="1"/>
            </p:cNvSpPr>
            <p:nvPr/>
          </p:nvSpPr>
          <p:spPr bwMode="auto">
            <a:xfrm>
              <a:off x="768" y="2640"/>
              <a:ext cx="672" cy="144"/>
            </a:xfrm>
            <a:prstGeom prst="ellipse">
              <a:avLst/>
            </a:prstGeom>
            <a:noFill/>
            <a:ln w="9525">
              <a:solidFill>
                <a:schemeClr val="tx1"/>
              </a:solidFill>
              <a:round/>
              <a:headEnd/>
              <a:tailEnd/>
            </a:ln>
          </p:spPr>
          <p:txBody>
            <a:bodyPr wrap="none" anchor="ctr"/>
            <a:lstStyle/>
            <a:p>
              <a:endParaRPr lang="el-GR"/>
            </a:p>
          </p:txBody>
        </p:sp>
        <p:sp>
          <p:nvSpPr>
            <p:cNvPr id="24587" name="Oval 7"/>
            <p:cNvSpPr>
              <a:spLocks noChangeArrowheads="1"/>
            </p:cNvSpPr>
            <p:nvPr/>
          </p:nvSpPr>
          <p:spPr bwMode="auto">
            <a:xfrm>
              <a:off x="2208" y="2640"/>
              <a:ext cx="720" cy="144"/>
            </a:xfrm>
            <a:prstGeom prst="ellipse">
              <a:avLst/>
            </a:prstGeom>
            <a:noFill/>
            <a:ln w="9525">
              <a:solidFill>
                <a:schemeClr val="tx1"/>
              </a:solidFill>
              <a:round/>
              <a:headEnd/>
              <a:tailEnd/>
            </a:ln>
          </p:spPr>
          <p:txBody>
            <a:bodyPr wrap="none" anchor="ctr"/>
            <a:lstStyle/>
            <a:p>
              <a:endParaRPr lang="el-GR"/>
            </a:p>
          </p:txBody>
        </p:sp>
        <p:sp>
          <p:nvSpPr>
            <p:cNvPr id="24588" name="Line 8"/>
            <p:cNvSpPr>
              <a:spLocks noChangeShapeType="1"/>
            </p:cNvSpPr>
            <p:nvPr/>
          </p:nvSpPr>
          <p:spPr bwMode="auto">
            <a:xfrm flipH="1">
              <a:off x="1200" y="2304"/>
              <a:ext cx="480" cy="336"/>
            </a:xfrm>
            <a:prstGeom prst="line">
              <a:avLst/>
            </a:prstGeom>
            <a:noFill/>
            <a:ln w="9525">
              <a:solidFill>
                <a:schemeClr val="tx1"/>
              </a:solidFill>
              <a:round/>
              <a:headEnd/>
              <a:tailEnd/>
            </a:ln>
          </p:spPr>
          <p:txBody>
            <a:bodyPr wrap="none" anchor="ctr"/>
            <a:lstStyle/>
            <a:p>
              <a:endParaRPr lang="el-GR"/>
            </a:p>
          </p:txBody>
        </p:sp>
        <p:sp>
          <p:nvSpPr>
            <p:cNvPr id="24589" name="Line 9"/>
            <p:cNvSpPr>
              <a:spLocks noChangeShapeType="1"/>
            </p:cNvSpPr>
            <p:nvPr/>
          </p:nvSpPr>
          <p:spPr bwMode="auto">
            <a:xfrm>
              <a:off x="2256" y="2304"/>
              <a:ext cx="240" cy="336"/>
            </a:xfrm>
            <a:prstGeom prst="line">
              <a:avLst/>
            </a:prstGeom>
            <a:noFill/>
            <a:ln w="9525">
              <a:solidFill>
                <a:schemeClr val="tx1"/>
              </a:solidFill>
              <a:round/>
              <a:headEnd/>
              <a:tailEnd/>
            </a:ln>
          </p:spPr>
          <p:txBody>
            <a:bodyPr wrap="none" anchor="ctr"/>
            <a:lstStyle/>
            <a:p>
              <a:endParaRPr lang="el-GR"/>
            </a:p>
          </p:txBody>
        </p:sp>
        <p:sp>
          <p:nvSpPr>
            <p:cNvPr id="24590" name="Line 10"/>
            <p:cNvSpPr>
              <a:spLocks noChangeShapeType="1"/>
            </p:cNvSpPr>
            <p:nvPr/>
          </p:nvSpPr>
          <p:spPr bwMode="auto">
            <a:xfrm>
              <a:off x="912" y="2736"/>
              <a:ext cx="336" cy="0"/>
            </a:xfrm>
            <a:prstGeom prst="line">
              <a:avLst/>
            </a:prstGeom>
            <a:noFill/>
            <a:ln w="9525">
              <a:solidFill>
                <a:schemeClr val="tx1"/>
              </a:solidFill>
              <a:round/>
              <a:headEnd/>
              <a:tailEnd/>
            </a:ln>
          </p:spPr>
          <p:txBody>
            <a:bodyPr wrap="none" anchor="ctr"/>
            <a:lstStyle/>
            <a:p>
              <a:endParaRPr lang="el-GR"/>
            </a:p>
          </p:txBody>
        </p:sp>
        <p:sp>
          <p:nvSpPr>
            <p:cNvPr id="24591" name="Line 11"/>
            <p:cNvSpPr>
              <a:spLocks noChangeShapeType="1"/>
            </p:cNvSpPr>
            <p:nvPr/>
          </p:nvSpPr>
          <p:spPr bwMode="auto">
            <a:xfrm>
              <a:off x="2352" y="2736"/>
              <a:ext cx="336" cy="0"/>
            </a:xfrm>
            <a:prstGeom prst="line">
              <a:avLst/>
            </a:prstGeom>
            <a:noFill/>
            <a:ln w="9525">
              <a:solidFill>
                <a:schemeClr val="tx1"/>
              </a:solidFill>
              <a:round/>
              <a:headEnd/>
              <a:tailEnd/>
            </a:ln>
          </p:spPr>
          <p:txBody>
            <a:bodyPr wrap="none" anchor="ctr"/>
            <a:lstStyle/>
            <a:p>
              <a:endParaRPr lang="el-GR"/>
            </a:p>
          </p:txBody>
        </p:sp>
        <p:sp>
          <p:nvSpPr>
            <p:cNvPr id="24592" name="Line 12"/>
            <p:cNvSpPr>
              <a:spLocks noChangeShapeType="1"/>
            </p:cNvSpPr>
            <p:nvPr/>
          </p:nvSpPr>
          <p:spPr bwMode="auto">
            <a:xfrm flipH="1">
              <a:off x="1824" y="2304"/>
              <a:ext cx="96" cy="384"/>
            </a:xfrm>
            <a:prstGeom prst="line">
              <a:avLst/>
            </a:prstGeom>
            <a:noFill/>
            <a:ln w="9525">
              <a:solidFill>
                <a:schemeClr val="tx1"/>
              </a:solidFill>
              <a:round/>
              <a:headEnd/>
              <a:tailEnd/>
            </a:ln>
          </p:spPr>
          <p:txBody>
            <a:bodyPr wrap="none" anchor="ctr"/>
            <a:lstStyle/>
            <a:p>
              <a:endParaRPr lang="el-GR"/>
            </a:p>
          </p:txBody>
        </p:sp>
        <p:sp>
          <p:nvSpPr>
            <p:cNvPr id="24593" name="Oval 13"/>
            <p:cNvSpPr>
              <a:spLocks noChangeArrowheads="1"/>
            </p:cNvSpPr>
            <p:nvPr/>
          </p:nvSpPr>
          <p:spPr bwMode="auto">
            <a:xfrm>
              <a:off x="1536" y="2688"/>
              <a:ext cx="528" cy="96"/>
            </a:xfrm>
            <a:prstGeom prst="ellipse">
              <a:avLst/>
            </a:prstGeom>
            <a:noFill/>
            <a:ln w="9525">
              <a:solidFill>
                <a:schemeClr val="tx1"/>
              </a:solidFill>
              <a:round/>
              <a:headEnd/>
              <a:tailEnd/>
            </a:ln>
          </p:spPr>
          <p:txBody>
            <a:bodyPr wrap="none" anchor="ctr"/>
            <a:lstStyle/>
            <a:p>
              <a:endParaRPr lang="el-GR"/>
            </a:p>
          </p:txBody>
        </p:sp>
      </p:grpSp>
      <p:sp>
        <p:nvSpPr>
          <p:cNvPr id="24584" name="Text Box 15"/>
          <p:cNvSpPr txBox="1">
            <a:spLocks noChangeArrowheads="1"/>
          </p:cNvSpPr>
          <p:nvPr/>
        </p:nvSpPr>
        <p:spPr bwMode="auto">
          <a:xfrm>
            <a:off x="387350" y="3860800"/>
            <a:ext cx="8077200" cy="830997"/>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Προσοχή: ο περιορισμός κλειδιού είναι </a:t>
            </a:r>
            <a:r>
              <a:rPr lang="el-GR" sz="2400" u="sng" dirty="0">
                <a:latin typeface="Calibri" pitchFamily="34" charset="0"/>
                <a:ea typeface="Calibri" pitchFamily="34" charset="0"/>
                <a:cs typeface="Calibri" pitchFamily="34" charset="0"/>
              </a:rPr>
              <a:t>μέρος του σχήματος</a:t>
            </a:r>
            <a:r>
              <a:rPr lang="el-GR" sz="2400" dirty="0">
                <a:latin typeface="Calibri" pitchFamily="34" charset="0"/>
                <a:ea typeface="Calibri" pitchFamily="34" charset="0"/>
                <a:cs typeface="Calibri" pitchFamily="34" charset="0"/>
              </a:rPr>
              <a:t>, </a:t>
            </a:r>
            <a:r>
              <a:rPr lang="el-GR" sz="2400" i="1" dirty="0">
                <a:latin typeface="Calibri" pitchFamily="34" charset="0"/>
                <a:ea typeface="Calibri" pitchFamily="34" charset="0"/>
                <a:cs typeface="Calibri" pitchFamily="34" charset="0"/>
              </a:rPr>
              <a:t>δηλαδή;</a:t>
            </a:r>
          </a:p>
        </p:txBody>
      </p:sp>
      <p:sp>
        <p:nvSpPr>
          <p:cNvPr id="3" name="Title 2"/>
          <p:cNvSpPr>
            <a:spLocks noGrp="1"/>
          </p:cNvSpPr>
          <p:nvPr>
            <p:ph type="title"/>
          </p:nvPr>
        </p:nvSpPr>
        <p:spPr/>
        <p:txBody>
          <a:bodyPr/>
          <a:lstStyle/>
          <a:p>
            <a:r>
              <a:rPr lang="el-GR" dirty="0" smtClean="0">
                <a:solidFill>
                  <a:schemeClr val="accent6">
                    <a:lumMod val="75000"/>
                  </a:schemeClr>
                </a:solidFill>
              </a:rPr>
              <a:t>Κλειδί</a:t>
            </a:r>
            <a:endParaRPr lang="en-US" dirty="0">
              <a:solidFill>
                <a:schemeClr val="accent6">
                  <a:lumMod val="75000"/>
                </a:schemeClr>
              </a:solidFill>
            </a:endParaRPr>
          </a:p>
        </p:txBody>
      </p:sp>
      <p:sp>
        <p:nvSpPr>
          <p:cNvPr id="18" name="TextBox 17"/>
          <p:cNvSpPr txBox="1"/>
          <p:nvPr/>
        </p:nvSpPr>
        <p:spPr>
          <a:xfrm>
            <a:off x="571500" y="1524000"/>
            <a:ext cx="3136900" cy="523220"/>
          </a:xfrm>
          <a:prstGeom prst="rect">
            <a:avLst/>
          </a:prstGeom>
          <a:noFill/>
        </p:spPr>
        <p:txBody>
          <a:bodyPr wrap="square" rtlCol="0">
            <a:spAutoFit/>
          </a:bodyPr>
          <a:lstStyle/>
          <a:p>
            <a:r>
              <a:rPr lang="el-GR" sz="2800" dirty="0" smtClean="0"/>
              <a:t>Συμβολισμός</a:t>
            </a:r>
            <a:endParaRPr lang="el-GR" sz="2800" dirty="0"/>
          </a:p>
        </p:txBody>
      </p:sp>
      <p:sp>
        <p:nvSpPr>
          <p:cNvPr id="20"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3"/>
          <p:cNvSpPr>
            <a:spLocks noGrp="1"/>
          </p:cNvSpPr>
          <p:nvPr>
            <p:ph type="ftr" sz="quarter" idx="11"/>
          </p:nvPr>
        </p:nvSpPr>
        <p:spPr>
          <a:noFill/>
        </p:spPr>
        <p:txBody>
          <a:bodyPr/>
          <a:lstStyle/>
          <a:p>
            <a:r>
              <a:rPr lang="el-GR" altLang="en-US" smtClean="0"/>
              <a:t>Ευαγγελία Πιτουρά</a:t>
            </a:r>
          </a:p>
        </p:txBody>
      </p:sp>
      <p:sp>
        <p:nvSpPr>
          <p:cNvPr id="23556" name="Slide Number Placeholder 4"/>
          <p:cNvSpPr>
            <a:spLocks noGrp="1"/>
          </p:cNvSpPr>
          <p:nvPr>
            <p:ph type="sldNum" sz="quarter" idx="12"/>
          </p:nvPr>
        </p:nvSpPr>
        <p:spPr>
          <a:noFill/>
        </p:spPr>
        <p:txBody>
          <a:bodyPr/>
          <a:lstStyle/>
          <a:p>
            <a:fld id="{033C71DA-F201-4FF9-A7C1-C03AC96C90F9}" type="slidenum">
              <a:rPr lang="el-GR" altLang="en-US" smtClean="0"/>
              <a:pPr/>
              <a:t>36</a:t>
            </a:fld>
            <a:endParaRPr lang="el-GR" altLang="en-US" smtClean="0"/>
          </a:p>
        </p:txBody>
      </p:sp>
      <p:sp>
        <p:nvSpPr>
          <p:cNvPr id="23558" name="Text Box 3"/>
          <p:cNvSpPr txBox="1">
            <a:spLocks noChangeArrowheads="1"/>
          </p:cNvSpPr>
          <p:nvPr/>
        </p:nvSpPr>
        <p:spPr bwMode="auto">
          <a:xfrm>
            <a:off x="539750" y="1654175"/>
            <a:ext cx="8001000" cy="3970318"/>
          </a:xfrm>
          <a:prstGeom prst="rect">
            <a:avLst/>
          </a:prstGeom>
          <a:noFill/>
          <a:ln w="9525">
            <a:noFill/>
            <a:miter lim="800000"/>
            <a:headEnd/>
            <a:tailEnd/>
          </a:ln>
        </p:spPr>
        <p:txBody>
          <a:bodyPr>
            <a:spAutoFit/>
          </a:bodyPr>
          <a:lstStyle/>
          <a:p>
            <a:pPr algn="just" eaLnBrk="0" hangingPunct="0">
              <a:spcBef>
                <a:spcPct val="50000"/>
              </a:spcBef>
              <a:buSzPct val="115000"/>
              <a:buFont typeface="Wingdings" pitchFamily="2" charset="2"/>
              <a:buChar char="§"/>
            </a:pPr>
            <a:r>
              <a:rPr lang="el-GR" sz="2800" b="1" dirty="0">
                <a:solidFill>
                  <a:schemeClr val="tx2">
                    <a:lumMod val="50000"/>
                  </a:schemeClr>
                </a:solidFill>
                <a:latin typeface="Calibri" pitchFamily="34" charset="0"/>
                <a:ea typeface="Calibri" pitchFamily="34" charset="0"/>
                <a:cs typeface="Calibri" pitchFamily="34" charset="0"/>
              </a:rPr>
              <a:t> </a:t>
            </a:r>
            <a:r>
              <a:rPr lang="el-GR" sz="2800" dirty="0" smtClean="0">
                <a:solidFill>
                  <a:schemeClr val="accent6">
                    <a:lumMod val="75000"/>
                  </a:schemeClr>
                </a:solidFill>
                <a:latin typeface="Calibri" pitchFamily="34" charset="0"/>
                <a:ea typeface="Calibri" pitchFamily="34" charset="0"/>
                <a:cs typeface="Calibri" pitchFamily="34" charset="0"/>
              </a:rPr>
              <a:t>Κλειδί </a:t>
            </a:r>
            <a:r>
              <a:rPr lang="el-GR" sz="2800" dirty="0" smtClean="0">
                <a:solidFill>
                  <a:srgbClr val="002060"/>
                </a:solidFill>
                <a:latin typeface="Calibri" pitchFamily="34" charset="0"/>
                <a:ea typeface="Calibri" pitchFamily="34" charset="0"/>
                <a:cs typeface="Calibri" pitchFamily="34" charset="0"/>
              </a:rPr>
              <a:t>ή</a:t>
            </a:r>
            <a:r>
              <a:rPr lang="el-GR" sz="2800" dirty="0" smtClean="0">
                <a:solidFill>
                  <a:schemeClr val="accent6">
                    <a:lumMod val="75000"/>
                  </a:schemeClr>
                </a:solidFill>
                <a:latin typeface="Calibri" pitchFamily="34" charset="0"/>
                <a:ea typeface="Calibri" pitchFamily="34" charset="0"/>
                <a:cs typeface="Calibri" pitchFamily="34" charset="0"/>
              </a:rPr>
              <a:t> </a:t>
            </a:r>
            <a:r>
              <a:rPr lang="el-GR" sz="2800" dirty="0" err="1" smtClean="0">
                <a:solidFill>
                  <a:schemeClr val="accent6">
                    <a:lumMod val="75000"/>
                  </a:schemeClr>
                </a:solidFill>
                <a:latin typeface="Calibri" pitchFamily="34" charset="0"/>
                <a:ea typeface="Calibri" pitchFamily="34" charset="0"/>
                <a:cs typeface="Calibri" pitchFamily="34" charset="0"/>
              </a:rPr>
              <a:t>Υπερκλειδί</a:t>
            </a:r>
            <a:r>
              <a:rPr lang="en-US" sz="2800" dirty="0" smtClean="0">
                <a:solidFill>
                  <a:schemeClr val="accent6">
                    <a:lumMod val="75000"/>
                  </a:schemeClr>
                </a:solidFill>
                <a:latin typeface="Calibri" pitchFamily="34" charset="0"/>
                <a:ea typeface="Calibri" pitchFamily="34" charset="0"/>
                <a:cs typeface="Calibri" pitchFamily="34" charset="0"/>
              </a:rPr>
              <a:t> </a:t>
            </a:r>
            <a:r>
              <a:rPr lang="en-US" sz="2800" dirty="0">
                <a:solidFill>
                  <a:schemeClr val="accent6">
                    <a:lumMod val="75000"/>
                  </a:schemeClr>
                </a:solidFill>
                <a:latin typeface="Calibri" pitchFamily="34" charset="0"/>
                <a:ea typeface="Calibri" pitchFamily="34" charset="0"/>
                <a:cs typeface="Calibri" pitchFamily="34" charset="0"/>
              </a:rPr>
              <a:t>(</a:t>
            </a:r>
            <a:r>
              <a:rPr lang="en-US" sz="2800" dirty="0" err="1" smtClean="0">
                <a:solidFill>
                  <a:schemeClr val="accent6">
                    <a:lumMod val="75000"/>
                  </a:schemeClr>
                </a:solidFill>
                <a:latin typeface="Calibri" pitchFamily="34" charset="0"/>
                <a:ea typeface="Calibri" pitchFamily="34" charset="0"/>
                <a:cs typeface="Calibri" pitchFamily="34" charset="0"/>
              </a:rPr>
              <a:t>superkey</a:t>
            </a:r>
            <a:r>
              <a:rPr lang="en-US" sz="2800" dirty="0" smtClean="0">
                <a:solidFill>
                  <a:schemeClr val="accent6">
                    <a:lumMod val="75000"/>
                  </a:schemeClr>
                </a:solidFill>
                <a:latin typeface="Calibri" pitchFamily="34" charset="0"/>
                <a:ea typeface="Calibri" pitchFamily="34" charset="0"/>
                <a:cs typeface="Calibri" pitchFamily="34" charset="0"/>
              </a:rPr>
              <a:t>)</a:t>
            </a:r>
            <a:r>
              <a:rPr lang="el-GR" sz="2800" dirty="0" smtClean="0">
                <a:solidFill>
                  <a:schemeClr val="tx2">
                    <a:lumMod val="50000"/>
                  </a:schemeClr>
                </a:solidFill>
                <a:latin typeface="Calibri" pitchFamily="34" charset="0"/>
                <a:ea typeface="Calibri" pitchFamily="34" charset="0"/>
                <a:cs typeface="Calibri" pitchFamily="34" charset="0"/>
              </a:rPr>
              <a:t>: σύνολο </a:t>
            </a:r>
            <a:r>
              <a:rPr lang="el-GR" sz="2800" dirty="0">
                <a:solidFill>
                  <a:schemeClr val="tx2">
                    <a:lumMod val="50000"/>
                  </a:schemeClr>
                </a:solidFill>
                <a:latin typeface="Calibri" pitchFamily="34" charset="0"/>
                <a:ea typeface="Calibri" pitchFamily="34" charset="0"/>
                <a:cs typeface="Calibri" pitchFamily="34" charset="0"/>
              </a:rPr>
              <a:t>από ένα ή περισσότερα γνωρίσματα που προσδιορίζουν μοναδικά μια οντότητα  </a:t>
            </a:r>
          </a:p>
          <a:p>
            <a:pPr algn="just" eaLnBrk="0" hangingPunct="0">
              <a:spcBef>
                <a:spcPct val="50000"/>
              </a:spcBef>
              <a:buSzPct val="115000"/>
              <a:buFont typeface="Wingdings" pitchFamily="2" charset="2"/>
              <a:buChar char="§"/>
            </a:pPr>
            <a:r>
              <a:rPr lang="el-GR" sz="2800" b="1"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Υποψήφιο κλειδί (</a:t>
            </a:r>
            <a:r>
              <a:rPr lang="en-US" sz="2800" dirty="0">
                <a:solidFill>
                  <a:schemeClr val="accent6">
                    <a:lumMod val="75000"/>
                  </a:schemeClr>
                </a:solidFill>
                <a:latin typeface="Calibri" pitchFamily="34" charset="0"/>
                <a:ea typeface="Calibri" pitchFamily="34" charset="0"/>
                <a:cs typeface="Calibri" pitchFamily="34" charset="0"/>
              </a:rPr>
              <a:t>candidate key)</a:t>
            </a:r>
            <a:r>
              <a:rPr lang="el-GR" sz="2800" b="1" dirty="0">
                <a:solidFill>
                  <a:schemeClr val="accent6">
                    <a:lumMod val="75000"/>
                  </a:schemeClr>
                </a:solidFill>
                <a:latin typeface="Calibri" pitchFamily="34" charset="0"/>
                <a:ea typeface="Calibri" pitchFamily="34" charset="0"/>
                <a:cs typeface="Calibri" pitchFamily="34" charset="0"/>
              </a:rPr>
              <a:t>:</a:t>
            </a:r>
            <a:r>
              <a:rPr lang="el-GR" sz="2800" dirty="0">
                <a:solidFill>
                  <a:schemeClr val="accent6">
                    <a:lumMod val="75000"/>
                  </a:schemeClr>
                </a:solidFill>
                <a:latin typeface="Calibri" pitchFamily="34" charset="0"/>
                <a:ea typeface="Calibri" pitchFamily="34" charset="0"/>
                <a:cs typeface="Calibri" pitchFamily="34" charset="0"/>
              </a:rPr>
              <a:t> </a:t>
            </a:r>
            <a:r>
              <a:rPr lang="el-GR" sz="2800" b="1" i="1" dirty="0">
                <a:solidFill>
                  <a:schemeClr val="tx2">
                    <a:lumMod val="50000"/>
                  </a:schemeClr>
                </a:solidFill>
                <a:latin typeface="Calibri" pitchFamily="34" charset="0"/>
                <a:ea typeface="Calibri" pitchFamily="34" charset="0"/>
                <a:cs typeface="Calibri" pitchFamily="34" charset="0"/>
              </a:rPr>
              <a:t>ελάχιστο</a:t>
            </a:r>
            <a:r>
              <a:rPr lang="el-GR" sz="2800" dirty="0">
                <a:solidFill>
                  <a:schemeClr val="tx2">
                    <a:lumMod val="50000"/>
                  </a:schemeClr>
                </a:solidFill>
                <a:latin typeface="Calibri" pitchFamily="34" charset="0"/>
                <a:ea typeface="Calibri" pitchFamily="34" charset="0"/>
                <a:cs typeface="Calibri" pitchFamily="34" charset="0"/>
              </a:rPr>
              <a:t> </a:t>
            </a:r>
            <a:r>
              <a:rPr lang="el-GR" sz="2800" dirty="0" smtClean="0">
                <a:solidFill>
                  <a:schemeClr val="tx2">
                    <a:lumMod val="50000"/>
                  </a:schemeClr>
                </a:solidFill>
                <a:latin typeface="Calibri" pitchFamily="34" charset="0"/>
                <a:ea typeface="Calibri" pitchFamily="34" charset="0"/>
                <a:cs typeface="Calibri" pitchFamily="34" charset="0"/>
              </a:rPr>
              <a:t> κλειδί, </a:t>
            </a:r>
            <a:r>
              <a:rPr lang="el-GR" sz="2800" dirty="0">
                <a:solidFill>
                  <a:schemeClr val="tx2">
                    <a:lumMod val="50000"/>
                  </a:schemeClr>
                </a:solidFill>
                <a:latin typeface="Calibri" pitchFamily="34" charset="0"/>
                <a:ea typeface="Calibri" pitchFamily="34" charset="0"/>
                <a:cs typeface="Calibri" pitchFamily="34" charset="0"/>
              </a:rPr>
              <a:t>δηλαδή, </a:t>
            </a:r>
            <a:r>
              <a:rPr lang="el-GR" sz="2800" dirty="0" smtClean="0">
                <a:solidFill>
                  <a:schemeClr val="tx2">
                    <a:lumMod val="50000"/>
                  </a:schemeClr>
                </a:solidFill>
                <a:latin typeface="Calibri" pitchFamily="34" charset="0"/>
                <a:ea typeface="Calibri" pitchFamily="34" charset="0"/>
                <a:cs typeface="Calibri" pitchFamily="34" charset="0"/>
              </a:rPr>
              <a:t>ένα κλειδί που αν </a:t>
            </a:r>
            <a:r>
              <a:rPr lang="el-GR" sz="2800" dirty="0">
                <a:solidFill>
                  <a:schemeClr val="tx2">
                    <a:lumMod val="50000"/>
                  </a:schemeClr>
                </a:solidFill>
                <a:latin typeface="Calibri" pitchFamily="34" charset="0"/>
                <a:ea typeface="Calibri" pitchFamily="34" charset="0"/>
                <a:cs typeface="Calibri" pitchFamily="34" charset="0"/>
              </a:rPr>
              <a:t>αφαιρέσουμε ένα </a:t>
            </a:r>
            <a:r>
              <a:rPr lang="el-GR" sz="2800" dirty="0" smtClean="0">
                <a:solidFill>
                  <a:schemeClr val="tx2">
                    <a:lumMod val="50000"/>
                  </a:schemeClr>
                </a:solidFill>
                <a:latin typeface="Calibri" pitchFamily="34" charset="0"/>
                <a:ea typeface="Calibri" pitchFamily="34" charset="0"/>
                <a:cs typeface="Calibri" pitchFamily="34" charset="0"/>
              </a:rPr>
              <a:t>από τα γνώρισμα του παύει </a:t>
            </a:r>
            <a:r>
              <a:rPr lang="el-GR" sz="2800" dirty="0">
                <a:solidFill>
                  <a:schemeClr val="tx2">
                    <a:lumMod val="50000"/>
                  </a:schemeClr>
                </a:solidFill>
                <a:latin typeface="Calibri" pitchFamily="34" charset="0"/>
                <a:ea typeface="Calibri" pitchFamily="34" charset="0"/>
                <a:cs typeface="Calibri" pitchFamily="34" charset="0"/>
              </a:rPr>
              <a:t>να είναι </a:t>
            </a:r>
            <a:r>
              <a:rPr lang="el-GR" sz="2800" dirty="0" smtClean="0">
                <a:solidFill>
                  <a:schemeClr val="tx2">
                    <a:lumMod val="50000"/>
                  </a:schemeClr>
                </a:solidFill>
                <a:latin typeface="Calibri" pitchFamily="34" charset="0"/>
                <a:ea typeface="Calibri" pitchFamily="34" charset="0"/>
                <a:cs typeface="Calibri" pitchFamily="34" charset="0"/>
              </a:rPr>
              <a:t>κλειδί</a:t>
            </a:r>
            <a:endParaRPr lang="el-GR" sz="2800" dirty="0">
              <a:solidFill>
                <a:schemeClr val="tx2">
                  <a:lumMod val="50000"/>
                </a:schemeClr>
              </a:solidFill>
              <a:latin typeface="Calibri" pitchFamily="34" charset="0"/>
              <a:ea typeface="Calibri" pitchFamily="34" charset="0"/>
              <a:cs typeface="Calibri" pitchFamily="34" charset="0"/>
            </a:endParaRPr>
          </a:p>
          <a:p>
            <a:pPr algn="just" eaLnBrk="0" hangingPunct="0">
              <a:spcBef>
                <a:spcPct val="50000"/>
              </a:spcBef>
              <a:buSzPct val="115000"/>
              <a:buFont typeface="Wingdings" pitchFamily="2" charset="2"/>
              <a:buChar char="§"/>
            </a:pPr>
            <a:r>
              <a:rPr lang="el-GR" sz="2800" b="1"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Πρωτεύον κλειδί</a:t>
            </a:r>
            <a:r>
              <a:rPr lang="en-US" sz="2800" dirty="0">
                <a:solidFill>
                  <a:schemeClr val="accent6">
                    <a:lumMod val="75000"/>
                  </a:schemeClr>
                </a:solidFill>
                <a:latin typeface="Calibri" pitchFamily="34" charset="0"/>
                <a:ea typeface="Calibri" pitchFamily="34" charset="0"/>
                <a:cs typeface="Calibri" pitchFamily="34" charset="0"/>
              </a:rPr>
              <a:t> (primary key)</a:t>
            </a:r>
            <a:r>
              <a:rPr lang="el-GR" sz="2800" b="1" dirty="0">
                <a:solidFill>
                  <a:schemeClr val="accent6">
                    <a:lumMod val="75000"/>
                  </a:schemeClr>
                </a:solidFill>
                <a:latin typeface="Calibri" pitchFamily="34" charset="0"/>
                <a:ea typeface="Calibri" pitchFamily="34" charset="0"/>
                <a:cs typeface="Calibri" pitchFamily="34" charset="0"/>
              </a:rPr>
              <a:t>:</a:t>
            </a:r>
            <a:r>
              <a:rPr lang="el-GR" sz="2800" dirty="0">
                <a:solidFill>
                  <a:schemeClr val="tx2">
                    <a:lumMod val="50000"/>
                  </a:schemeClr>
                </a:solidFill>
                <a:latin typeface="Calibri" pitchFamily="34" charset="0"/>
                <a:ea typeface="Calibri" pitchFamily="34" charset="0"/>
                <a:cs typeface="Calibri" pitchFamily="34" charset="0"/>
              </a:rPr>
              <a:t> το υποψήφιο κλειδί που επιλέγουμε </a:t>
            </a:r>
          </a:p>
        </p:txBody>
      </p:sp>
      <p:sp>
        <p:nvSpPr>
          <p:cNvPr id="2" name="Title 1"/>
          <p:cNvSpPr>
            <a:spLocks noGrp="1"/>
          </p:cNvSpPr>
          <p:nvPr>
            <p:ph type="title"/>
          </p:nvPr>
        </p:nvSpPr>
        <p:spPr/>
        <p:txBody>
          <a:bodyPr/>
          <a:lstStyle/>
          <a:p>
            <a:r>
              <a:rPr lang="el-GR" dirty="0" smtClean="0">
                <a:solidFill>
                  <a:schemeClr val="accent6">
                    <a:lumMod val="75000"/>
                  </a:schemeClr>
                </a:solidFill>
              </a:rPr>
              <a:t>Κλειδί</a:t>
            </a:r>
            <a:endParaRPr lang="en-US"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37</a:t>
            </a:fld>
            <a:endParaRPr lang="el-GR" altLang="en-US" dirty="0" smtClean="0"/>
          </a:p>
        </p:txBody>
      </p:sp>
      <p:sp>
        <p:nvSpPr>
          <p:cNvPr id="40966" name="Text Box 3"/>
          <p:cNvSpPr txBox="1">
            <a:spLocks noChangeArrowheads="1"/>
          </p:cNvSpPr>
          <p:nvPr/>
        </p:nvSpPr>
        <p:spPr bwMode="auto">
          <a:xfrm>
            <a:off x="404811" y="950912"/>
            <a:ext cx="8345489" cy="4585871"/>
          </a:xfrm>
          <a:prstGeom prst="rect">
            <a:avLst/>
          </a:prstGeom>
          <a:noFill/>
          <a:ln w="9525">
            <a:noFill/>
            <a:miter lim="800000"/>
            <a:headEnd/>
            <a:tailEnd/>
          </a:ln>
        </p:spPr>
        <p:txBody>
          <a:bodyPr wrap="square">
            <a:spAutoFit/>
          </a:bodyPr>
          <a:lstStyle/>
          <a:p>
            <a:pPr algn="just"/>
            <a:r>
              <a:rPr lang="el-GR" sz="2400" dirty="0" smtClean="0"/>
              <a:t>Θέλουμε να κατασκευάσουμε μια βάση δεδομένων με πληροφορίες για </a:t>
            </a:r>
            <a:r>
              <a:rPr lang="el-GR" sz="2400" i="1" dirty="0" smtClean="0"/>
              <a:t>αξιολογήσεις εστιατορίων </a:t>
            </a:r>
            <a:r>
              <a:rPr lang="el-GR" sz="2400" dirty="0" smtClean="0"/>
              <a:t>από χρήστες. </a:t>
            </a:r>
          </a:p>
          <a:p>
            <a:pPr algn="just"/>
            <a:endParaRPr lang="en-US" sz="24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χρήστη</a:t>
            </a:r>
            <a:r>
              <a:rPr lang="el-GR" sz="2000" dirty="0" smtClean="0"/>
              <a:t> έχουμε ένα μοναδικό </a:t>
            </a:r>
            <a:r>
              <a:rPr lang="en-US" sz="2000" dirty="0" smtClean="0"/>
              <a:t>ID, </a:t>
            </a:r>
            <a:r>
              <a:rPr lang="el-GR" sz="2000" dirty="0" smtClean="0"/>
              <a:t>το όνομα και το </a:t>
            </a:r>
            <a:r>
              <a:rPr lang="en-US" sz="2000" dirty="0" smtClean="0"/>
              <a:t>email </a:t>
            </a:r>
            <a:r>
              <a:rPr lang="el-GR" sz="2000" dirty="0" smtClean="0"/>
              <a:t>του.  </a:t>
            </a:r>
            <a:endParaRPr lang="en-US" sz="20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εστιατόριο</a:t>
            </a:r>
            <a:r>
              <a:rPr lang="el-GR" sz="2000" dirty="0" smtClean="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smtClean="0"/>
          </a:p>
          <a:p>
            <a:pPr algn="just">
              <a:buFont typeface="Wingdings" pitchFamily="2" charset="2"/>
              <a:buChar char="§"/>
            </a:pPr>
            <a:r>
              <a:rPr lang="el-GR" sz="2000" dirty="0" smtClean="0"/>
              <a:t> Κάθε χρήστης </a:t>
            </a:r>
            <a:r>
              <a:rPr lang="el-GR" sz="2000" i="1" dirty="0" smtClean="0">
                <a:solidFill>
                  <a:schemeClr val="accent3">
                    <a:lumMod val="75000"/>
                  </a:schemeClr>
                </a:solidFill>
              </a:rPr>
              <a:t>αξιολογεί ένα εστιατόριο </a:t>
            </a:r>
            <a:r>
              <a:rPr lang="el-GR" sz="2000" dirty="0" smtClean="0"/>
              <a:t>με ένα βαθμό από το 1 έως το 10.</a:t>
            </a:r>
          </a:p>
          <a:p>
            <a:pPr algn="just">
              <a:buFont typeface="Wingdings" pitchFamily="2" charset="2"/>
              <a:buChar char="§"/>
            </a:pPr>
            <a:r>
              <a:rPr lang="el-GR" sz="2000" dirty="0" smtClean="0"/>
              <a:t> Ένας χρήστης μπορεί να αξιολογεί πολλά εστιατόρια και ένα εστιατόριο μπορεί να έχει αξιολογήσεις από πολλούς χρήστες.</a:t>
            </a:r>
            <a:endParaRPr lang="en-US" sz="2000" dirty="0" smtClean="0"/>
          </a:p>
          <a:p>
            <a:pPr algn="just">
              <a:buFont typeface="Wingdings" pitchFamily="2" charset="2"/>
              <a:buChar char="§"/>
            </a:pPr>
            <a:r>
              <a:rPr lang="en-US" sz="2000" dirty="0" smtClean="0"/>
              <a:t> </a:t>
            </a:r>
            <a:r>
              <a:rPr lang="el-GR" sz="2000" dirty="0" smtClean="0"/>
              <a:t>Όλοι οι χρήστες έχουν αξιολογήσει τουλάχιστον ένα εστιατόριο αλλά μπορεί να υπάρχουν εστιατόρια χωρίς αξιολογήσεις.</a:t>
            </a:r>
            <a:endParaRPr lang="el-GR" sz="2000" dirty="0"/>
          </a:p>
        </p:txBody>
      </p:sp>
      <p:sp>
        <p:nvSpPr>
          <p:cNvPr id="2" name="Title 1"/>
          <p:cNvSpPr>
            <a:spLocks noGrp="1"/>
          </p:cNvSpPr>
          <p:nvPr>
            <p:ph type="title"/>
          </p:nvPr>
        </p:nvSpPr>
        <p:spPr>
          <a:xfrm>
            <a:off x="393700" y="0"/>
            <a:ext cx="8229600" cy="1143000"/>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sp>
        <p:nvSpPr>
          <p:cNvPr id="7" name="TextBox 6"/>
          <p:cNvSpPr txBox="1"/>
          <p:nvPr/>
        </p:nvSpPr>
        <p:spPr>
          <a:xfrm>
            <a:off x="2946400" y="5689600"/>
            <a:ext cx="5676900" cy="400110"/>
          </a:xfrm>
          <a:prstGeom prst="rect">
            <a:avLst/>
          </a:prstGeom>
          <a:noFill/>
        </p:spPr>
        <p:txBody>
          <a:bodyPr wrap="square" rtlCol="0">
            <a:spAutoFit/>
          </a:bodyPr>
          <a:lstStyle/>
          <a:p>
            <a:pPr>
              <a:buFont typeface="Wingdings" pitchFamily="2" charset="2"/>
              <a:buChar char="ü"/>
            </a:pPr>
            <a:r>
              <a:rPr lang="el-GR" sz="2000" b="1" dirty="0" smtClean="0">
                <a:solidFill>
                  <a:schemeClr val="accent4">
                    <a:lumMod val="75000"/>
                  </a:schemeClr>
                </a:solidFill>
              </a:rPr>
              <a:t> Κλειδιά</a:t>
            </a:r>
            <a:endParaRPr lang="el-GR" sz="2000" b="1" dirty="0">
              <a:solidFill>
                <a:schemeClr val="accent4">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2637974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a:noFill/>
        </p:spPr>
        <p:txBody>
          <a:bodyPr/>
          <a:lstStyle/>
          <a:p>
            <a:r>
              <a:rPr lang="el-GR" altLang="en-US" smtClean="0"/>
              <a:t>Ευαγγελία Πιτουρά</a:t>
            </a:r>
          </a:p>
        </p:txBody>
      </p:sp>
      <p:sp>
        <p:nvSpPr>
          <p:cNvPr id="25604" name="Slide Number Placeholder 4"/>
          <p:cNvSpPr>
            <a:spLocks noGrp="1"/>
          </p:cNvSpPr>
          <p:nvPr>
            <p:ph type="sldNum" sz="quarter" idx="12"/>
          </p:nvPr>
        </p:nvSpPr>
        <p:spPr>
          <a:noFill/>
        </p:spPr>
        <p:txBody>
          <a:bodyPr/>
          <a:lstStyle/>
          <a:p>
            <a:fld id="{88D242C1-2EA9-4606-A832-ED8588534F0C}" type="slidenum">
              <a:rPr lang="el-GR" altLang="en-US" smtClean="0"/>
              <a:pPr/>
              <a:t>38</a:t>
            </a:fld>
            <a:endParaRPr lang="el-GR" altLang="en-US" smtClean="0"/>
          </a:p>
        </p:txBody>
      </p:sp>
      <p:sp>
        <p:nvSpPr>
          <p:cNvPr id="7" name="Text Box 3"/>
          <p:cNvSpPr txBox="1">
            <a:spLocks noChangeArrowheads="1"/>
          </p:cNvSpPr>
          <p:nvPr/>
        </p:nvSpPr>
        <p:spPr bwMode="auto">
          <a:xfrm>
            <a:off x="433388" y="1917700"/>
            <a:ext cx="8353425" cy="3277820"/>
          </a:xfrm>
          <a:prstGeom prst="rect">
            <a:avLst/>
          </a:prstGeom>
          <a:noFill/>
          <a:ln w="9525">
            <a:noFill/>
            <a:miter lim="800000"/>
            <a:headEnd/>
            <a:tailEnd/>
          </a:ln>
        </p:spPr>
        <p:txBody>
          <a:bodyPr>
            <a:spAutoFit/>
          </a:bodyPr>
          <a:lstStyle/>
          <a:p>
            <a:pPr algn="just" eaLnBrk="0" hangingPunct="0">
              <a:spcBef>
                <a:spcPct val="50000"/>
              </a:spcBef>
            </a:pPr>
            <a:r>
              <a:rPr lang="el-GR" sz="3600" dirty="0" smtClean="0">
                <a:solidFill>
                  <a:schemeClr val="accent6">
                    <a:lumMod val="75000"/>
                  </a:schemeClr>
                </a:solidFill>
                <a:latin typeface="Calibri" pitchFamily="34" charset="0"/>
                <a:ea typeface="Calibri" pitchFamily="34" charset="0"/>
                <a:cs typeface="Calibri" pitchFamily="34" charset="0"/>
              </a:rPr>
              <a:t>Τι είδαμε μέχρι τώρα:</a:t>
            </a:r>
          </a:p>
          <a:p>
            <a:pPr algn="just" eaLnBrk="0" hangingPunct="0">
              <a:spcBef>
                <a:spcPct val="50000"/>
              </a:spcBef>
            </a:pPr>
            <a:endParaRPr lang="el-GR" b="1" dirty="0" smtClean="0">
              <a:solidFill>
                <a:schemeClr val="accent6">
                  <a:lumMod val="75000"/>
                </a:schemeClr>
              </a:solidFill>
              <a:latin typeface="Calibri" pitchFamily="34" charset="0"/>
              <a:ea typeface="Calibri" pitchFamily="34" charset="0"/>
              <a:cs typeface="Calibri" pitchFamily="34" charset="0"/>
            </a:endParaRPr>
          </a:p>
          <a:p>
            <a:pPr lvl="1" algn="just" eaLnBrk="0" hangingPunct="0">
              <a:spcBef>
                <a:spcPct val="50000"/>
              </a:spcBef>
              <a:buFont typeface="Wingdings" pitchFamily="2" charset="2"/>
              <a:buChar char="ü"/>
            </a:pPr>
            <a:r>
              <a:rPr lang="el-GR" sz="2400" dirty="0" smtClean="0">
                <a:solidFill>
                  <a:srgbClr val="002060"/>
                </a:solidFill>
                <a:latin typeface="Calibri" pitchFamily="34" charset="0"/>
                <a:ea typeface="Calibri" pitchFamily="34" charset="0"/>
                <a:cs typeface="Calibri" pitchFamily="34" charset="0"/>
              </a:rPr>
              <a:t> Τύπος οντότητας – οντότητα</a:t>
            </a:r>
          </a:p>
          <a:p>
            <a:pPr lvl="1" algn="just" eaLnBrk="0" hangingPunct="0">
              <a:spcBef>
                <a:spcPct val="50000"/>
              </a:spcBef>
              <a:buFont typeface="Wingdings" pitchFamily="2" charset="2"/>
              <a:buChar char="ü"/>
            </a:pPr>
            <a:r>
              <a:rPr lang="el-GR" sz="2400" dirty="0" smtClean="0">
                <a:solidFill>
                  <a:srgbClr val="002060"/>
                </a:solidFill>
                <a:latin typeface="Calibri" pitchFamily="34" charset="0"/>
                <a:ea typeface="Calibri" pitchFamily="34" charset="0"/>
                <a:cs typeface="Calibri" pitchFamily="34" charset="0"/>
              </a:rPr>
              <a:t> Είδη γνωρισμάτων</a:t>
            </a:r>
          </a:p>
          <a:p>
            <a:pPr lvl="1" algn="just" eaLnBrk="0" hangingPunct="0">
              <a:spcBef>
                <a:spcPct val="50000"/>
              </a:spcBef>
              <a:buFont typeface="Wingdings" pitchFamily="2" charset="2"/>
              <a:buChar char="ü"/>
            </a:pPr>
            <a:r>
              <a:rPr lang="el-GR" sz="2400" dirty="0" smtClean="0">
                <a:solidFill>
                  <a:srgbClr val="002060"/>
                </a:solidFill>
                <a:latin typeface="Calibri" pitchFamily="34" charset="0"/>
                <a:ea typeface="Calibri" pitchFamily="34" charset="0"/>
                <a:cs typeface="Calibri" pitchFamily="34" charset="0"/>
              </a:rPr>
              <a:t> Πεδίο ορισμού ενός γνωρίσματος, </a:t>
            </a:r>
            <a:r>
              <a:rPr lang="en-US" sz="2400" dirty="0" smtClean="0">
                <a:solidFill>
                  <a:srgbClr val="002060"/>
                </a:solidFill>
                <a:latin typeface="Calibri" pitchFamily="34" charset="0"/>
                <a:ea typeface="Calibri" pitchFamily="34" charset="0"/>
                <a:cs typeface="Calibri" pitchFamily="34" charset="0"/>
              </a:rPr>
              <a:t>null</a:t>
            </a:r>
          </a:p>
          <a:p>
            <a:pPr lvl="1" algn="just" eaLnBrk="0" hangingPunct="0">
              <a:spcBef>
                <a:spcPct val="50000"/>
              </a:spcBef>
              <a:buFont typeface="Wingdings" pitchFamily="2" charset="2"/>
              <a:buChar char="ü"/>
            </a:pPr>
            <a:r>
              <a:rPr lang="el-GR" sz="2400" dirty="0" smtClean="0">
                <a:solidFill>
                  <a:srgbClr val="002060"/>
                </a:solidFill>
                <a:latin typeface="Calibri" pitchFamily="34" charset="0"/>
                <a:ea typeface="Calibri" pitchFamily="34" charset="0"/>
                <a:cs typeface="Calibri" pitchFamily="34" charset="0"/>
              </a:rPr>
              <a:t> Περιορισμός του κλειδιού</a:t>
            </a:r>
            <a:endParaRPr lang="el-GR" sz="2400" dirty="0">
              <a:solidFill>
                <a:srgbClr val="002060"/>
              </a:solidFill>
              <a:latin typeface="Calibri" pitchFamily="34" charset="0"/>
              <a:ea typeface="Calibri" pitchFamily="34" charset="0"/>
              <a:cs typeface="Calibri" pitchFamily="34" charset="0"/>
            </a:endParaRPr>
          </a:p>
        </p:txBody>
      </p:sp>
      <p:sp>
        <p:nvSpPr>
          <p:cNvPr id="8" name="Title 7"/>
          <p:cNvSpPr>
            <a:spLocks noGrp="1"/>
          </p:cNvSpPr>
          <p:nvPr>
            <p:ph type="title"/>
          </p:nvPr>
        </p:nvSpPr>
        <p:spPr>
          <a:xfrm>
            <a:off x="469900" y="469900"/>
            <a:ext cx="8229600" cy="1143000"/>
          </a:xfrm>
        </p:spPr>
        <p:txBody>
          <a:bodyPr/>
          <a:lstStyle/>
          <a:p>
            <a:r>
              <a:rPr lang="el-GR" dirty="0" smtClean="0">
                <a:solidFill>
                  <a:schemeClr val="accent6">
                    <a:lumMod val="75000"/>
                  </a:schemeClr>
                </a:solidFill>
              </a:rPr>
              <a:t>Επανάληψη</a:t>
            </a:r>
            <a:endParaRPr lang="el-GR"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ooter Placeholder 3"/>
          <p:cNvSpPr>
            <a:spLocks noGrp="1"/>
          </p:cNvSpPr>
          <p:nvPr>
            <p:ph type="ftr" sz="quarter" idx="11"/>
          </p:nvPr>
        </p:nvSpPr>
        <p:spPr>
          <a:noFill/>
        </p:spPr>
        <p:txBody>
          <a:bodyPr/>
          <a:lstStyle/>
          <a:p>
            <a:r>
              <a:rPr lang="el-GR" altLang="en-US" smtClean="0"/>
              <a:t>Ευαγγελία Πιτουρά</a:t>
            </a:r>
          </a:p>
        </p:txBody>
      </p:sp>
      <p:sp>
        <p:nvSpPr>
          <p:cNvPr id="26628" name="Slide Number Placeholder 4"/>
          <p:cNvSpPr>
            <a:spLocks noGrp="1"/>
          </p:cNvSpPr>
          <p:nvPr>
            <p:ph type="sldNum" sz="quarter" idx="12"/>
          </p:nvPr>
        </p:nvSpPr>
        <p:spPr>
          <a:noFill/>
        </p:spPr>
        <p:txBody>
          <a:bodyPr/>
          <a:lstStyle/>
          <a:p>
            <a:fld id="{60216FCB-A6CB-472D-A29A-6F000E2BB699}" type="slidenum">
              <a:rPr lang="el-GR" altLang="en-US" smtClean="0"/>
              <a:pPr/>
              <a:t>39</a:t>
            </a:fld>
            <a:endParaRPr lang="el-GR" altLang="en-US" smtClean="0"/>
          </a:p>
        </p:txBody>
      </p:sp>
      <p:sp>
        <p:nvSpPr>
          <p:cNvPr id="26629" name="Rectangle 2"/>
          <p:cNvSpPr>
            <a:spLocks noGrp="1" noChangeArrowheads="1"/>
          </p:cNvSpPr>
          <p:nvPr>
            <p:ph type="title"/>
          </p:nvPr>
        </p:nvSpPr>
        <p:spPr/>
        <p:txBody>
          <a:bodyPr/>
          <a:lstStyle/>
          <a:p>
            <a:pPr eaLnBrk="1" hangingPunct="1"/>
            <a:r>
              <a:rPr lang="el-GR" dirty="0" smtClean="0">
                <a:solidFill>
                  <a:schemeClr val="accent6">
                    <a:lumMod val="75000"/>
                  </a:schemeClr>
                </a:solidFill>
              </a:rPr>
              <a:t>Συσχετίσεις </a:t>
            </a:r>
          </a:p>
        </p:txBody>
      </p:sp>
      <p:sp>
        <p:nvSpPr>
          <p:cNvPr id="26630" name="Text Box 3"/>
          <p:cNvSpPr txBox="1">
            <a:spLocks noChangeArrowheads="1"/>
          </p:cNvSpPr>
          <p:nvPr/>
        </p:nvSpPr>
        <p:spPr bwMode="auto">
          <a:xfrm>
            <a:off x="111760" y="2056775"/>
            <a:ext cx="4477703" cy="1015663"/>
          </a:xfrm>
          <a:prstGeom prst="rect">
            <a:avLst/>
          </a:prstGeom>
          <a:noFill/>
          <a:ln w="9525">
            <a:noFill/>
            <a:miter lim="800000"/>
            <a:headEnd/>
            <a:tailEnd/>
          </a:ln>
        </p:spPr>
        <p:txBody>
          <a:bodyPr wrap="square">
            <a:spAutoFit/>
          </a:bodyPr>
          <a:lstStyle/>
          <a:p>
            <a:pPr algn="just" eaLnBrk="0" hangingPunct="0">
              <a:spcBef>
                <a:spcPct val="50000"/>
              </a:spcBef>
            </a:pPr>
            <a:r>
              <a:rPr lang="el-GR" sz="2000" i="1" dirty="0">
                <a:solidFill>
                  <a:schemeClr val="accent6">
                    <a:lumMod val="75000"/>
                  </a:schemeClr>
                </a:solidFill>
                <a:latin typeface="Calibri" pitchFamily="34" charset="0"/>
                <a:ea typeface="Calibri" pitchFamily="34" charset="0"/>
                <a:cs typeface="Calibri" pitchFamily="34" charset="0"/>
              </a:rPr>
              <a:t>Τύπος (ή σύνολο) </a:t>
            </a:r>
            <a:r>
              <a:rPr lang="el-GR" sz="2000" i="1" dirty="0" smtClean="0">
                <a:solidFill>
                  <a:schemeClr val="accent6">
                    <a:lumMod val="75000"/>
                  </a:schemeClr>
                </a:solidFill>
                <a:latin typeface="Calibri" pitchFamily="34" charset="0"/>
                <a:ea typeface="Calibri" pitchFamily="34" charset="0"/>
                <a:cs typeface="Calibri" pitchFamily="34" charset="0"/>
              </a:rPr>
              <a:t>συσχέτισης </a:t>
            </a:r>
            <a:r>
              <a:rPr lang="el-GR" sz="2000" i="1" dirty="0" smtClean="0">
                <a:latin typeface="Calibri" pitchFamily="34" charset="0"/>
                <a:ea typeface="Calibri" pitchFamily="34" charset="0"/>
                <a:cs typeface="Calibri" pitchFamily="34" charset="0"/>
              </a:rPr>
              <a:t>μεταξύ </a:t>
            </a:r>
            <a:r>
              <a:rPr lang="en-US" sz="2000" i="1" dirty="0" smtClean="0">
                <a:latin typeface="Calibri" pitchFamily="34" charset="0"/>
                <a:ea typeface="Calibri" pitchFamily="34" charset="0"/>
                <a:cs typeface="Calibri" pitchFamily="34" charset="0"/>
              </a:rPr>
              <a:t>n </a:t>
            </a:r>
            <a:r>
              <a:rPr lang="el-GR" sz="2000" i="1" dirty="0" smtClean="0">
                <a:latin typeface="Calibri" pitchFamily="34" charset="0"/>
                <a:ea typeface="Calibri" pitchFamily="34" charset="0"/>
                <a:cs typeface="Calibri" pitchFamily="34" charset="0"/>
              </a:rPr>
              <a:t>τύπων οντοτήτων</a:t>
            </a:r>
            <a:r>
              <a:rPr lang="el-GR" sz="2000" dirty="0" smtClean="0">
                <a:latin typeface="Calibri" pitchFamily="34" charset="0"/>
                <a:ea typeface="Calibri" pitchFamily="34" charset="0"/>
                <a:cs typeface="Calibri" pitchFamily="34" charset="0"/>
              </a:rPr>
              <a:t>:</a:t>
            </a:r>
            <a:r>
              <a:rPr lang="el-GR" sz="2000" dirty="0" smtClean="0">
                <a:solidFill>
                  <a:schemeClr val="accent6">
                    <a:lumMod val="75000"/>
                  </a:schemeClr>
                </a:solidFill>
                <a:latin typeface="Calibri" pitchFamily="34" charset="0"/>
                <a:ea typeface="Calibri" pitchFamily="34" charset="0"/>
                <a:cs typeface="Calibri" pitchFamily="34" charset="0"/>
              </a:rPr>
              <a:t> </a:t>
            </a:r>
            <a:r>
              <a:rPr lang="el-GR" sz="2000" dirty="0" smtClean="0">
                <a:latin typeface="Calibri" pitchFamily="34" charset="0"/>
                <a:ea typeface="Calibri" pitchFamily="34" charset="0"/>
                <a:cs typeface="Calibri" pitchFamily="34" charset="0"/>
              </a:rPr>
              <a:t>ορίζει </a:t>
            </a:r>
            <a:r>
              <a:rPr lang="el-GR" sz="2000" dirty="0">
                <a:latin typeface="Calibri" pitchFamily="34" charset="0"/>
                <a:ea typeface="Calibri" pitchFamily="34" charset="0"/>
                <a:cs typeface="Calibri" pitchFamily="34" charset="0"/>
              </a:rPr>
              <a:t>μια σύνδεση (σχέση) μεταξύ </a:t>
            </a:r>
            <a:r>
              <a:rPr lang="el-GR" sz="2000" dirty="0" smtClean="0">
                <a:latin typeface="Calibri" pitchFamily="34" charset="0"/>
                <a:ea typeface="Calibri" pitchFamily="34" charset="0"/>
                <a:cs typeface="Calibri" pitchFamily="34" charset="0"/>
              </a:rPr>
              <a:t>τους </a:t>
            </a:r>
            <a:r>
              <a:rPr lang="en-US" sz="2000" dirty="0" smtClean="0">
                <a:latin typeface="Calibri" pitchFamily="34" charset="0"/>
                <a:ea typeface="Calibri" pitchFamily="34" charset="0"/>
                <a:cs typeface="Calibri" pitchFamily="34" charset="0"/>
              </a:rPr>
              <a:t>(</a:t>
            </a:r>
            <a:r>
              <a:rPr lang="el-GR" sz="2000" dirty="0" smtClean="0">
                <a:latin typeface="Calibri" pitchFamily="34" charset="0"/>
                <a:ea typeface="Calibri" pitchFamily="34" charset="0"/>
                <a:cs typeface="Calibri" pitchFamily="34" charset="0"/>
              </a:rPr>
              <a:t>συνήθως </a:t>
            </a:r>
            <a:r>
              <a:rPr lang="en-US" sz="2000" dirty="0" smtClean="0">
                <a:latin typeface="Calibri" pitchFamily="34" charset="0"/>
                <a:ea typeface="Calibri" pitchFamily="34" charset="0"/>
                <a:cs typeface="Calibri" pitchFamily="34" charset="0"/>
              </a:rPr>
              <a:t>n = 2)</a:t>
            </a:r>
            <a:endParaRPr lang="el-GR" sz="2000" dirty="0">
              <a:latin typeface="Calibri" pitchFamily="34" charset="0"/>
              <a:ea typeface="Calibri" pitchFamily="34" charset="0"/>
              <a:cs typeface="Calibri" pitchFamily="34" charset="0"/>
            </a:endParaRPr>
          </a:p>
        </p:txBody>
      </p:sp>
      <p:sp>
        <p:nvSpPr>
          <p:cNvPr id="26638" name="Text Box 11"/>
          <p:cNvSpPr txBox="1">
            <a:spLocks noChangeArrowheads="1"/>
          </p:cNvSpPr>
          <p:nvPr/>
        </p:nvSpPr>
        <p:spPr bwMode="auto">
          <a:xfrm>
            <a:off x="1104106" y="3488079"/>
            <a:ext cx="2973387" cy="396875"/>
          </a:xfrm>
          <a:prstGeom prst="rect">
            <a:avLst/>
          </a:prstGeom>
          <a:solidFill>
            <a:schemeClr val="accent2"/>
          </a:solidFill>
          <a:ln w="9525">
            <a:noFill/>
            <a:miter lim="800000"/>
            <a:headEnd/>
            <a:tailEnd/>
          </a:ln>
        </p:spPr>
        <p:txBody>
          <a:bodyPr wrap="square">
            <a:spAutoFit/>
          </a:bodyPr>
          <a:lstStyle/>
          <a:p>
            <a:pPr eaLnBrk="0" hangingPunct="0">
              <a:spcBef>
                <a:spcPct val="50000"/>
              </a:spcBef>
            </a:pPr>
            <a:r>
              <a:rPr lang="el-GR" sz="2000" b="1" i="1" dirty="0">
                <a:solidFill>
                  <a:schemeClr val="bg1"/>
                </a:solidFill>
                <a:latin typeface="Calibri" pitchFamily="34" charset="0"/>
                <a:ea typeface="Calibri" pitchFamily="34" charset="0"/>
                <a:cs typeface="Calibri" pitchFamily="34" charset="0"/>
              </a:rPr>
              <a:t>Στιγμιότυπο Συσχέτισης</a:t>
            </a:r>
          </a:p>
        </p:txBody>
      </p:sp>
      <p:sp>
        <p:nvSpPr>
          <p:cNvPr id="27663" name="Text Box 12"/>
          <p:cNvSpPr txBox="1">
            <a:spLocks noChangeArrowheads="1"/>
          </p:cNvSpPr>
          <p:nvPr/>
        </p:nvSpPr>
        <p:spPr bwMode="auto">
          <a:xfrm>
            <a:off x="239712" y="3983300"/>
            <a:ext cx="8332787" cy="1615827"/>
          </a:xfrm>
          <a:prstGeom prst="rect">
            <a:avLst/>
          </a:prstGeom>
          <a:noFill/>
          <a:ln w="9525">
            <a:noFill/>
            <a:miter lim="800000"/>
            <a:headEnd/>
            <a:tailEnd/>
          </a:ln>
        </p:spPr>
        <p:txBody>
          <a:bodyPr wrap="square">
            <a:spAutoFit/>
          </a:bodyPr>
          <a:lstStyle/>
          <a:p>
            <a:pPr algn="just" eaLnBrk="0" hangingPunct="0">
              <a:spcBef>
                <a:spcPct val="50000"/>
              </a:spcBef>
            </a:pPr>
            <a:r>
              <a:rPr lang="el-GR" dirty="0" smtClean="0"/>
              <a:t>Ένα σύνολο συσχετίσεων </a:t>
            </a:r>
            <a:r>
              <a:rPr lang="en-US" i="1" dirty="0" smtClean="0"/>
              <a:t>R</a:t>
            </a:r>
            <a:r>
              <a:rPr lang="el-GR" dirty="0" smtClean="0"/>
              <a:t> αποτελείται από στιγμιότυπα συσχετίσεων όπου κάθε </a:t>
            </a:r>
            <a:r>
              <a:rPr lang="el-GR" i="1" dirty="0" smtClean="0"/>
              <a:t>στιγμιότυπο συσχέτισης</a:t>
            </a:r>
            <a:r>
              <a:rPr lang="el-GR" dirty="0" smtClean="0"/>
              <a:t> </a:t>
            </a:r>
            <a:r>
              <a:rPr lang="en-US" i="1" dirty="0" smtClean="0"/>
              <a:t>r</a:t>
            </a:r>
            <a:r>
              <a:rPr lang="en-US" dirty="0" smtClean="0"/>
              <a:t> </a:t>
            </a:r>
            <a:r>
              <a:rPr lang="el-GR" dirty="0" smtClean="0"/>
              <a:t>είναι μια </a:t>
            </a:r>
            <a:r>
              <a:rPr lang="en-US" i="1" dirty="0" smtClean="0"/>
              <a:t>n</a:t>
            </a:r>
            <a:r>
              <a:rPr lang="en-US" dirty="0" smtClean="0"/>
              <a:t>-</a:t>
            </a:r>
            <a:r>
              <a:rPr lang="el-GR" dirty="0" smtClean="0"/>
              <a:t>τιμή ή </a:t>
            </a:r>
            <a:r>
              <a:rPr lang="el-GR" i="1" dirty="0" smtClean="0"/>
              <a:t>πλειάδα</a:t>
            </a:r>
            <a:r>
              <a:rPr lang="el-GR" dirty="0" smtClean="0"/>
              <a:t>,  </a:t>
            </a:r>
            <a:r>
              <a:rPr lang="en-US" i="1" dirty="0" smtClean="0"/>
              <a:t>r</a:t>
            </a:r>
            <a:r>
              <a:rPr lang="en-US" dirty="0" smtClean="0"/>
              <a:t> </a:t>
            </a:r>
            <a:r>
              <a:rPr lang="el-GR" dirty="0" smtClean="0"/>
              <a:t>= </a:t>
            </a:r>
            <a:r>
              <a:rPr lang="en-US" dirty="0" smtClean="0"/>
              <a:t>(</a:t>
            </a:r>
            <a:r>
              <a:rPr lang="en-US" i="1" dirty="0" smtClean="0"/>
              <a:t>e</a:t>
            </a:r>
            <a:r>
              <a:rPr lang="en-US" i="1" baseline="-25000" dirty="0" smtClean="0"/>
              <a:t>1</a:t>
            </a:r>
            <a:r>
              <a:rPr lang="en-US" dirty="0" smtClean="0"/>
              <a:t>, </a:t>
            </a:r>
            <a:r>
              <a:rPr lang="en-US" i="1" dirty="0" smtClean="0"/>
              <a:t>e</a:t>
            </a:r>
            <a:r>
              <a:rPr lang="en-US" i="1" baseline="-25000" dirty="0" smtClean="0"/>
              <a:t>2</a:t>
            </a:r>
            <a:r>
              <a:rPr lang="en-US" dirty="0" smtClean="0"/>
              <a:t>, …, </a:t>
            </a:r>
            <a:r>
              <a:rPr lang="en-US" i="1" dirty="0" smtClean="0"/>
              <a:t>e</a:t>
            </a:r>
            <a:r>
              <a:rPr lang="en-US" i="1" baseline="-25000" dirty="0" smtClean="0"/>
              <a:t>n</a:t>
            </a:r>
            <a:r>
              <a:rPr lang="en-US" i="1" dirty="0" smtClean="0"/>
              <a:t>)</a:t>
            </a:r>
            <a:r>
              <a:rPr lang="el-GR" dirty="0" smtClean="0"/>
              <a:t>,  όπου </a:t>
            </a:r>
            <a:r>
              <a:rPr lang="en-US" i="1" dirty="0" smtClean="0"/>
              <a:t>e</a:t>
            </a:r>
            <a:r>
              <a:rPr lang="en-US" i="1" baseline="-25000" dirty="0" smtClean="0"/>
              <a:t>1</a:t>
            </a:r>
            <a:r>
              <a:rPr lang="en-US" dirty="0" smtClean="0"/>
              <a:t> </a:t>
            </a:r>
            <a:r>
              <a:rPr lang="en-US" dirty="0" smtClean="0">
                <a:sym typeface="Symbol"/>
              </a:rPr>
              <a:t></a:t>
            </a:r>
            <a:r>
              <a:rPr lang="en-US" dirty="0" smtClean="0"/>
              <a:t> </a:t>
            </a:r>
            <a:r>
              <a:rPr lang="en-US" i="1" dirty="0" smtClean="0"/>
              <a:t>E</a:t>
            </a:r>
            <a:r>
              <a:rPr lang="en-US" i="1" baseline="-25000" dirty="0" smtClean="0"/>
              <a:t>1</a:t>
            </a:r>
            <a:r>
              <a:rPr lang="en-US" dirty="0" smtClean="0"/>
              <a:t>, </a:t>
            </a:r>
            <a:r>
              <a:rPr lang="en-US" i="1" dirty="0" smtClean="0"/>
              <a:t>e</a:t>
            </a:r>
            <a:r>
              <a:rPr lang="el-GR" i="1" baseline="-25000" dirty="0" smtClean="0"/>
              <a:t>2</a:t>
            </a:r>
            <a:r>
              <a:rPr lang="el-GR" dirty="0" smtClean="0"/>
              <a:t> </a:t>
            </a:r>
            <a:r>
              <a:rPr lang="en-US" dirty="0" smtClean="0">
                <a:sym typeface="Symbol"/>
              </a:rPr>
              <a:t></a:t>
            </a:r>
            <a:r>
              <a:rPr lang="en-US" dirty="0" smtClean="0"/>
              <a:t> </a:t>
            </a:r>
            <a:r>
              <a:rPr lang="en-US" i="1" dirty="0" smtClean="0"/>
              <a:t>E</a:t>
            </a:r>
            <a:r>
              <a:rPr lang="el-GR" i="1" baseline="-25000" dirty="0" smtClean="0"/>
              <a:t>2</a:t>
            </a:r>
            <a:r>
              <a:rPr lang="en-US" dirty="0" smtClean="0"/>
              <a:t> …,  </a:t>
            </a:r>
            <a:r>
              <a:rPr lang="en-US" i="1" dirty="0" smtClean="0"/>
              <a:t>e</a:t>
            </a:r>
            <a:r>
              <a:rPr lang="en-US" i="1" baseline="-25000" dirty="0" smtClean="0"/>
              <a:t>n</a:t>
            </a:r>
            <a:r>
              <a:rPr lang="en-US" dirty="0" smtClean="0"/>
              <a:t> </a:t>
            </a:r>
            <a:r>
              <a:rPr lang="en-US" dirty="0" smtClean="0">
                <a:sym typeface="Symbol"/>
              </a:rPr>
              <a:t></a:t>
            </a:r>
            <a:r>
              <a:rPr lang="en-US" dirty="0" smtClean="0"/>
              <a:t> </a:t>
            </a:r>
            <a:r>
              <a:rPr lang="en-US" i="1" dirty="0" smtClean="0"/>
              <a:t>E</a:t>
            </a:r>
            <a:r>
              <a:rPr lang="en-US" i="1" baseline="-25000" dirty="0" smtClean="0"/>
              <a:t>n</a:t>
            </a:r>
            <a:endParaRPr lang="el-GR" i="1" baseline="-25000" dirty="0" smtClean="0"/>
          </a:p>
          <a:p>
            <a:pPr algn="just" eaLnBrk="0" hangingPunct="0">
              <a:spcBef>
                <a:spcPct val="50000"/>
              </a:spcBef>
            </a:pPr>
            <a:r>
              <a:rPr lang="el-GR" dirty="0" smtClean="0"/>
              <a:t>Στιγμιότυπο συσχέτισης: (</a:t>
            </a:r>
            <a:r>
              <a:rPr lang="en-US" dirty="0" smtClean="0">
                <a:solidFill>
                  <a:schemeClr val="accent6">
                    <a:lumMod val="75000"/>
                  </a:schemeClr>
                </a:solidFill>
              </a:rPr>
              <a:t>(George Clooney, (6, May, 1961), Male, American</a:t>
            </a:r>
            <a:r>
              <a:rPr lang="en-US" dirty="0" smtClean="0"/>
              <a:t>), (</a:t>
            </a:r>
            <a:r>
              <a:rPr lang="en-US" dirty="0" smtClean="0">
                <a:solidFill>
                  <a:schemeClr val="accent3">
                    <a:lumMod val="75000"/>
                  </a:schemeClr>
                </a:solidFill>
              </a:rPr>
              <a:t>Gravity, 2013, {science-fiction, drama, thriller}, 91)</a:t>
            </a:r>
            <a:r>
              <a:rPr lang="el-GR" dirty="0" smtClean="0"/>
              <a:t>)</a:t>
            </a:r>
            <a:endParaRPr lang="el-GR" sz="1800" dirty="0">
              <a:latin typeface="Calibri" pitchFamily="34" charset="0"/>
              <a:ea typeface="Calibri" pitchFamily="34" charset="0"/>
              <a:cs typeface="Calibri" pitchFamily="34" charset="0"/>
            </a:endParaRPr>
          </a:p>
        </p:txBody>
      </p:sp>
      <p:sp>
        <p:nvSpPr>
          <p:cNvPr id="26643" name="Text Box 16"/>
          <p:cNvSpPr txBox="1">
            <a:spLocks noChangeArrowheads="1"/>
          </p:cNvSpPr>
          <p:nvPr/>
        </p:nvSpPr>
        <p:spPr bwMode="auto">
          <a:xfrm>
            <a:off x="1304132" y="1512888"/>
            <a:ext cx="2438400" cy="396875"/>
          </a:xfrm>
          <a:prstGeom prst="rect">
            <a:avLst/>
          </a:prstGeom>
          <a:solidFill>
            <a:schemeClr val="accent2"/>
          </a:solidFill>
          <a:ln w="9525">
            <a:noFill/>
            <a:miter lim="800000"/>
            <a:headEnd/>
            <a:tailEnd/>
          </a:ln>
        </p:spPr>
        <p:txBody>
          <a:bodyPr>
            <a:spAutoFit/>
          </a:bodyPr>
          <a:lstStyle/>
          <a:p>
            <a:pPr eaLnBrk="0" hangingPunct="0">
              <a:spcBef>
                <a:spcPct val="50000"/>
              </a:spcBef>
            </a:pPr>
            <a:r>
              <a:rPr lang="el-GR" sz="2000" b="1" i="1">
                <a:solidFill>
                  <a:schemeClr val="bg1"/>
                </a:solidFill>
                <a:latin typeface="Calibri" pitchFamily="34" charset="0"/>
                <a:ea typeface="Calibri" pitchFamily="34" charset="0"/>
                <a:cs typeface="Calibri" pitchFamily="34" charset="0"/>
              </a:rPr>
              <a:t>Τύπος Συσχέτισης</a:t>
            </a:r>
          </a:p>
        </p:txBody>
      </p:sp>
      <p:graphicFrame>
        <p:nvGraphicFramePr>
          <p:cNvPr id="222209" name="Object 1"/>
          <p:cNvGraphicFramePr>
            <a:graphicFrameLocks noChangeAspect="1"/>
          </p:cNvGraphicFramePr>
          <p:nvPr/>
        </p:nvGraphicFramePr>
        <p:xfrm>
          <a:off x="4589463" y="1193800"/>
          <a:ext cx="4206875" cy="1473200"/>
        </p:xfrm>
        <a:graphic>
          <a:graphicData uri="http://schemas.openxmlformats.org/presentationml/2006/ole">
            <mc:AlternateContent xmlns:mc="http://schemas.openxmlformats.org/markup-compatibility/2006">
              <mc:Choice xmlns:v="urn:schemas-microsoft-com:vml" Requires="v">
                <p:oleObj spid="_x0000_s222262" name="Visio" r:id="rId4" imgW="6402418" imgH="2239275" progId="Visio.Drawing.11">
                  <p:embed/>
                </p:oleObj>
              </mc:Choice>
              <mc:Fallback>
                <p:oleObj name="Visio" r:id="rId4" imgW="6402418" imgH="2239275" progId="Visio.Drawing.11">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3" y="1193800"/>
                        <a:ext cx="4206875"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3"/>
          <p:cNvSpPr txBox="1">
            <a:spLocks noChangeArrowheads="1"/>
          </p:cNvSpPr>
          <p:nvPr/>
        </p:nvSpPr>
        <p:spPr bwMode="auto">
          <a:xfrm>
            <a:off x="239712" y="5697473"/>
            <a:ext cx="7848600" cy="400110"/>
          </a:xfrm>
          <a:prstGeom prst="rect">
            <a:avLst/>
          </a:prstGeom>
          <a:noFill/>
          <a:ln w="9525">
            <a:noFill/>
            <a:miter lim="800000"/>
            <a:headEnd/>
            <a:tailEnd/>
          </a:ln>
        </p:spPr>
        <p:txBody>
          <a:bodyPr>
            <a:spAutoFit/>
          </a:bodyPr>
          <a:lstStyle/>
          <a:p>
            <a:pPr eaLnBrk="0" hangingPunct="0">
              <a:spcBef>
                <a:spcPct val="50000"/>
              </a:spcBef>
            </a:pPr>
            <a:r>
              <a:rPr lang="el-GR" sz="2000" dirty="0">
                <a:latin typeface="Calibri" pitchFamily="34" charset="0"/>
                <a:ea typeface="Calibri" pitchFamily="34" charset="0"/>
                <a:cs typeface="Calibri" pitchFamily="34" charset="0"/>
              </a:rPr>
              <a:t>Οι τύποι συσχετίσεων μπορεί να έχουν και </a:t>
            </a:r>
            <a:r>
              <a:rPr lang="el-GR" sz="2000" dirty="0">
                <a:solidFill>
                  <a:schemeClr val="accent6">
                    <a:lumMod val="75000"/>
                  </a:schemeClr>
                </a:solidFill>
                <a:latin typeface="Calibri" pitchFamily="34" charset="0"/>
                <a:ea typeface="Calibri" pitchFamily="34" charset="0"/>
                <a:cs typeface="Calibri" pitchFamily="34" charset="0"/>
              </a:rPr>
              <a:t>γνωρίσματα</a:t>
            </a: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smtClean="0"/>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4</a:t>
            </a:fld>
            <a:endParaRPr lang="el-GR" altLang="en-US" smtClean="0"/>
          </a:p>
        </p:txBody>
      </p:sp>
      <p:sp>
        <p:nvSpPr>
          <p:cNvPr id="5126" name="TextBox 8"/>
          <p:cNvSpPr txBox="1">
            <a:spLocks noChangeArrowheads="1"/>
          </p:cNvSpPr>
          <p:nvPr/>
        </p:nvSpPr>
        <p:spPr bwMode="auto">
          <a:xfrm>
            <a:off x="785813" y="2098675"/>
            <a:ext cx="7088187" cy="2062103"/>
          </a:xfrm>
          <a:prstGeom prst="rect">
            <a:avLst/>
          </a:prstGeom>
          <a:noFill/>
          <a:ln w="9525">
            <a:noFill/>
            <a:miter lim="800000"/>
            <a:headEnd/>
            <a:tailEnd/>
          </a:ln>
        </p:spPr>
        <p:txBody>
          <a:bodyPr wrap="square">
            <a:spAutoFit/>
          </a:bodyPr>
          <a:lstStyle/>
          <a:p>
            <a:pPr marL="971550" lvl="1" indent="-514350">
              <a:buFont typeface="+mj-lt"/>
              <a:buAutoNum type="romanUcPeriod"/>
            </a:pPr>
            <a:r>
              <a:rPr lang="el-GR" sz="3200" dirty="0" smtClean="0">
                <a:solidFill>
                  <a:schemeClr val="tx2">
                    <a:lumMod val="75000"/>
                  </a:schemeClr>
                </a:solidFill>
              </a:rPr>
              <a:t>Σχεδιασμό</a:t>
            </a:r>
          </a:p>
          <a:p>
            <a:pPr marL="971550" lvl="1" indent="-514350">
              <a:buFont typeface="+mj-lt"/>
              <a:buAutoNum type="romanUcPeriod"/>
            </a:pPr>
            <a:r>
              <a:rPr lang="el-GR" sz="3200" dirty="0" err="1" smtClean="0">
                <a:solidFill>
                  <a:schemeClr val="tx2">
                    <a:lumMod val="75000"/>
                  </a:schemeClr>
                </a:solidFill>
              </a:rPr>
              <a:t>Μοντελοποίηση</a:t>
            </a:r>
            <a:endParaRPr lang="el-GR" sz="3200" dirty="0">
              <a:solidFill>
                <a:schemeClr val="tx2">
                  <a:lumMod val="75000"/>
                </a:schemeClr>
              </a:solidFill>
            </a:endParaRPr>
          </a:p>
          <a:p>
            <a:pPr marL="1028700" lvl="1" indent="-571500">
              <a:buFont typeface="+mj-lt"/>
              <a:buAutoNum type="romanUcPeriod"/>
            </a:pPr>
            <a:r>
              <a:rPr lang="el-GR" sz="3200" dirty="0" smtClean="0">
                <a:solidFill>
                  <a:schemeClr val="tx2">
                    <a:lumMod val="75000"/>
                  </a:schemeClr>
                </a:solidFill>
              </a:rPr>
              <a:t>Το (βασικό) Μοντέλο Οντοτήτων-Συσχετίσεων</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smtClean="0">
                <a:solidFill>
                  <a:schemeClr val="accent6"/>
                </a:solidFill>
                <a:latin typeface="+mj-lt"/>
                <a:ea typeface="+mj-ea"/>
                <a:cs typeface="+mj-cs"/>
              </a:rPr>
              <a:t>Τι θα δούμε σήμερα</a:t>
            </a:r>
            <a:endParaRPr kumimoji="0" lang="el-GR" sz="4400" b="0" i="0" u="none" strike="noStrike" kern="1200" cap="none" spc="0" normalizeH="0" baseline="0" noProof="0" dirty="0">
              <a:ln>
                <a:noFill/>
              </a:ln>
              <a:solidFill>
                <a:schemeClr val="accent6"/>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Footer Placeholder 3"/>
          <p:cNvSpPr>
            <a:spLocks noGrp="1"/>
          </p:cNvSpPr>
          <p:nvPr>
            <p:ph type="ftr" sz="quarter" idx="11"/>
          </p:nvPr>
        </p:nvSpPr>
        <p:spPr>
          <a:noFill/>
        </p:spPr>
        <p:txBody>
          <a:bodyPr/>
          <a:lstStyle/>
          <a:p>
            <a:r>
              <a:rPr lang="el-GR" altLang="en-US" smtClean="0"/>
              <a:t>Ευαγγελία Πιτουρά</a:t>
            </a:r>
          </a:p>
        </p:txBody>
      </p:sp>
      <p:sp>
        <p:nvSpPr>
          <p:cNvPr id="27652" name="Slide Number Placeholder 4"/>
          <p:cNvSpPr>
            <a:spLocks noGrp="1"/>
          </p:cNvSpPr>
          <p:nvPr>
            <p:ph type="sldNum" sz="quarter" idx="12"/>
          </p:nvPr>
        </p:nvSpPr>
        <p:spPr>
          <a:noFill/>
        </p:spPr>
        <p:txBody>
          <a:bodyPr/>
          <a:lstStyle/>
          <a:p>
            <a:fld id="{FF8C3DF1-0E36-4940-85F7-8CD51193FD62}" type="slidenum">
              <a:rPr lang="el-GR" altLang="en-US" smtClean="0"/>
              <a:pPr/>
              <a:t>40</a:t>
            </a:fld>
            <a:endParaRPr lang="el-GR" altLang="en-US" smtClean="0"/>
          </a:p>
        </p:txBody>
      </p:sp>
      <p:sp>
        <p:nvSpPr>
          <p:cNvPr id="4" name="Title 3"/>
          <p:cNvSpPr>
            <a:spLocks noGrp="1"/>
          </p:cNvSpPr>
          <p:nvPr>
            <p:ph type="title"/>
          </p:nvPr>
        </p:nvSpPr>
        <p:spPr>
          <a:xfrm>
            <a:off x="463550" y="53822"/>
            <a:ext cx="8229600" cy="1143000"/>
          </a:xfrm>
        </p:spPr>
        <p:txBody>
          <a:bodyPr/>
          <a:lstStyle/>
          <a:p>
            <a:r>
              <a:rPr lang="el-GR" dirty="0" smtClean="0">
                <a:solidFill>
                  <a:schemeClr val="accent6">
                    <a:lumMod val="75000"/>
                  </a:schemeClr>
                </a:solidFill>
              </a:rPr>
              <a:t>Στιγμιότυπο συνόλου συσχετίσεων</a:t>
            </a:r>
            <a:endParaRPr lang="en-US" dirty="0">
              <a:solidFill>
                <a:schemeClr val="accent6">
                  <a:lumMod val="75000"/>
                </a:schemeClr>
              </a:solidFill>
            </a:endParaRPr>
          </a:p>
        </p:txBody>
      </p:sp>
      <p:sp>
        <p:nvSpPr>
          <p:cNvPr id="2027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02753" name="Object 1"/>
          <p:cNvGraphicFramePr>
            <a:graphicFrameLocks noChangeAspect="1"/>
          </p:cNvGraphicFramePr>
          <p:nvPr/>
        </p:nvGraphicFramePr>
        <p:xfrm>
          <a:off x="1308100" y="1803400"/>
          <a:ext cx="6435476" cy="3403600"/>
        </p:xfrm>
        <a:graphic>
          <a:graphicData uri="http://schemas.openxmlformats.org/presentationml/2006/ole">
            <mc:AlternateContent xmlns:mc="http://schemas.openxmlformats.org/markup-compatibility/2006">
              <mc:Choice xmlns:v="urn:schemas-microsoft-com:vml" Requires="v">
                <p:oleObj spid="_x0000_s202807" name="Visio" r:id="rId4" imgW="6011034" imgH="3184915" progId="Visio.Drawing.11">
                  <p:embed/>
                </p:oleObj>
              </mc:Choice>
              <mc:Fallback>
                <p:oleObj name="Visio" r:id="rId4" imgW="6011034" imgH="3184915" progId="Visio.Drawing.11">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8100" y="1803400"/>
                        <a:ext cx="6435476" cy="340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393700" y="5334000"/>
            <a:ext cx="8369300" cy="707886"/>
          </a:xfrm>
          <a:prstGeom prst="rect">
            <a:avLst/>
          </a:prstGeom>
          <a:noFill/>
        </p:spPr>
        <p:txBody>
          <a:bodyPr wrap="square" rtlCol="0">
            <a:spAutoFit/>
          </a:bodyPr>
          <a:lstStyle/>
          <a:p>
            <a:pPr algn="just">
              <a:spcBef>
                <a:spcPct val="50000"/>
              </a:spcBef>
            </a:pPr>
            <a:r>
              <a:rPr lang="el-GR" sz="2000" dirty="0" smtClean="0"/>
              <a:t>Μαθηματικά, ένας τύπος συσχέτισης </a:t>
            </a:r>
            <a:r>
              <a:rPr lang="en-US" sz="2000" i="1" dirty="0" smtClean="0"/>
              <a:t>R</a:t>
            </a:r>
            <a:r>
              <a:rPr lang="en-US" sz="2000" dirty="0" smtClean="0"/>
              <a:t> </a:t>
            </a:r>
            <a:r>
              <a:rPr lang="el-GR" sz="2000" dirty="0" smtClean="0"/>
              <a:t>ορίζει ένα υποσύνολο του καρτεσιανού γινομένου </a:t>
            </a:r>
            <a:r>
              <a:rPr lang="el-GR" sz="2000" i="1" dirty="0" smtClean="0"/>
              <a:t>Ε</a:t>
            </a:r>
            <a:r>
              <a:rPr lang="el-GR" sz="2000" i="1" baseline="-25000" dirty="0" smtClean="0"/>
              <a:t>1</a:t>
            </a:r>
            <a:r>
              <a:rPr lang="en-US" sz="2000" dirty="0" smtClean="0"/>
              <a:t> x </a:t>
            </a:r>
            <a:r>
              <a:rPr lang="el-GR" sz="2000" i="1" dirty="0" smtClean="0"/>
              <a:t>Ε</a:t>
            </a:r>
            <a:r>
              <a:rPr lang="en-US" sz="2000" i="1" baseline="-25000" dirty="0" smtClean="0"/>
              <a:t>2</a:t>
            </a:r>
            <a:r>
              <a:rPr lang="en-US" sz="2000" dirty="0" smtClean="0"/>
              <a:t> x … x </a:t>
            </a:r>
            <a:r>
              <a:rPr lang="el-GR" sz="2000" i="1" dirty="0" smtClean="0"/>
              <a:t>Ε</a:t>
            </a:r>
            <a:r>
              <a:rPr lang="en-US" sz="2000" i="1" baseline="-25000" dirty="0" smtClean="0"/>
              <a:t>n</a:t>
            </a:r>
            <a:r>
              <a:rPr lang="el-GR" sz="2000" dirty="0" smtClean="0"/>
              <a:t>.</a:t>
            </a:r>
            <a:r>
              <a:rPr lang="el-GR" sz="2000" dirty="0" smtClean="0">
                <a:solidFill>
                  <a:schemeClr val="tx2">
                    <a:lumMod val="50000"/>
                  </a:schemeClr>
                </a:solidFill>
                <a:latin typeface="Calibri" pitchFamily="34" charset="0"/>
                <a:ea typeface="Calibri" pitchFamily="34" charset="0"/>
                <a:cs typeface="Calibri" pitchFamily="34" charset="0"/>
              </a:rPr>
              <a:t>:  </a:t>
            </a:r>
            <a:r>
              <a:rPr lang="en-US" sz="2000" dirty="0" smtClean="0">
                <a:solidFill>
                  <a:schemeClr val="tx2">
                    <a:lumMod val="50000"/>
                  </a:schemeClr>
                </a:solidFill>
                <a:latin typeface="Calibri" pitchFamily="34" charset="0"/>
                <a:ea typeface="Calibri" pitchFamily="34" charset="0"/>
                <a:cs typeface="Calibri" pitchFamily="34" charset="0"/>
              </a:rPr>
              <a:t>R </a:t>
            </a:r>
            <a:r>
              <a:rPr lang="en-US" sz="2000" dirty="0" smtClean="0">
                <a:solidFill>
                  <a:schemeClr val="tx2">
                    <a:lumMod val="50000"/>
                  </a:schemeClr>
                </a:solidFill>
                <a:latin typeface="Calibri" pitchFamily="34" charset="0"/>
                <a:ea typeface="Calibri" pitchFamily="34" charset="0"/>
                <a:cs typeface="Calibri" pitchFamily="34" charset="0"/>
                <a:sym typeface="Symbol" pitchFamily="18" charset="2"/>
              </a:rPr>
              <a:t> E</a:t>
            </a:r>
            <a:r>
              <a:rPr lang="en-US" sz="2000" baseline="-25000" dirty="0" smtClean="0">
                <a:solidFill>
                  <a:schemeClr val="tx2">
                    <a:lumMod val="50000"/>
                  </a:schemeClr>
                </a:solidFill>
                <a:latin typeface="Calibri" pitchFamily="34" charset="0"/>
                <a:ea typeface="Calibri" pitchFamily="34" charset="0"/>
                <a:cs typeface="Calibri" pitchFamily="34" charset="0"/>
                <a:sym typeface="Symbol" pitchFamily="18" charset="2"/>
              </a:rPr>
              <a:t>1</a:t>
            </a:r>
            <a:r>
              <a:rPr lang="en-US" sz="2000" dirty="0" smtClean="0">
                <a:solidFill>
                  <a:schemeClr val="tx2">
                    <a:lumMod val="50000"/>
                  </a:schemeClr>
                </a:solidFill>
                <a:latin typeface="Calibri" pitchFamily="34" charset="0"/>
                <a:ea typeface="Calibri" pitchFamily="34" charset="0"/>
                <a:cs typeface="Calibri" pitchFamily="34" charset="0"/>
                <a:sym typeface="Symbol" pitchFamily="18" charset="2"/>
              </a:rPr>
              <a:t> x E</a:t>
            </a:r>
            <a:r>
              <a:rPr lang="en-US" sz="2000" baseline="-25000" dirty="0" smtClean="0">
                <a:solidFill>
                  <a:schemeClr val="tx2">
                    <a:lumMod val="50000"/>
                  </a:schemeClr>
                </a:solidFill>
                <a:latin typeface="Calibri" pitchFamily="34" charset="0"/>
                <a:ea typeface="Calibri" pitchFamily="34" charset="0"/>
                <a:cs typeface="Calibri" pitchFamily="34" charset="0"/>
                <a:sym typeface="Symbol" pitchFamily="18" charset="2"/>
              </a:rPr>
              <a:t>2</a:t>
            </a:r>
            <a:r>
              <a:rPr lang="en-US" sz="2000" dirty="0" smtClean="0">
                <a:solidFill>
                  <a:schemeClr val="tx2">
                    <a:lumMod val="50000"/>
                  </a:schemeClr>
                </a:solidFill>
                <a:latin typeface="Calibri" pitchFamily="34" charset="0"/>
                <a:ea typeface="Calibri" pitchFamily="34" charset="0"/>
                <a:cs typeface="Calibri" pitchFamily="34" charset="0"/>
                <a:sym typeface="Symbol" pitchFamily="18" charset="2"/>
              </a:rPr>
              <a:t> x … E</a:t>
            </a:r>
            <a:r>
              <a:rPr lang="en-US" sz="2000" baseline="-25000" dirty="0" smtClean="0">
                <a:solidFill>
                  <a:schemeClr val="tx2">
                    <a:lumMod val="50000"/>
                  </a:schemeClr>
                </a:solidFill>
                <a:latin typeface="Calibri" pitchFamily="34" charset="0"/>
                <a:ea typeface="Calibri" pitchFamily="34" charset="0"/>
                <a:cs typeface="Calibri" pitchFamily="34" charset="0"/>
                <a:sym typeface="Symbol" pitchFamily="18" charset="2"/>
              </a:rPr>
              <a:t>n</a:t>
            </a:r>
            <a:endParaRPr lang="el-GR" sz="2000" dirty="0"/>
          </a:p>
        </p:txBody>
      </p:sp>
      <p:sp>
        <p:nvSpPr>
          <p:cNvPr id="9" name="Text Box 3"/>
          <p:cNvSpPr txBox="1">
            <a:spLocks noChangeArrowheads="1"/>
          </p:cNvSpPr>
          <p:nvPr/>
        </p:nvSpPr>
        <p:spPr bwMode="auto">
          <a:xfrm>
            <a:off x="728980" y="1260322"/>
            <a:ext cx="78486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Οι τύποι συσχετίσεων μπορεί να έχουν και </a:t>
            </a:r>
            <a:r>
              <a:rPr lang="el-GR" sz="2400" dirty="0">
                <a:solidFill>
                  <a:schemeClr val="accent6">
                    <a:lumMod val="75000"/>
                  </a:schemeClr>
                </a:solidFill>
                <a:latin typeface="Calibri" pitchFamily="34" charset="0"/>
                <a:ea typeface="Calibri" pitchFamily="34" charset="0"/>
                <a:cs typeface="Calibri" pitchFamily="34" charset="0"/>
              </a:rPr>
              <a:t>γνωρίσματα</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p:spPr>
        <p:txBody>
          <a:bodyPr/>
          <a:lstStyle/>
          <a:p>
            <a:r>
              <a:rPr lang="el-GR" altLang="en-US" smtClean="0"/>
              <a:t>Ευαγγελία Πιτουρά</a:t>
            </a:r>
          </a:p>
        </p:txBody>
      </p:sp>
      <p:sp>
        <p:nvSpPr>
          <p:cNvPr id="28676" name="Slide Number Placeholder 5"/>
          <p:cNvSpPr>
            <a:spLocks noGrp="1"/>
          </p:cNvSpPr>
          <p:nvPr>
            <p:ph type="sldNum" sz="quarter" idx="12"/>
          </p:nvPr>
        </p:nvSpPr>
        <p:spPr>
          <a:noFill/>
        </p:spPr>
        <p:txBody>
          <a:bodyPr/>
          <a:lstStyle/>
          <a:p>
            <a:fld id="{9AE25C6C-6FEA-4DAD-807A-5AC53E8D9CBF}" type="slidenum">
              <a:rPr lang="el-GR" altLang="en-US" smtClean="0"/>
              <a:pPr/>
              <a:t>41</a:t>
            </a:fld>
            <a:endParaRPr lang="el-GR" altLang="en-US" smtClean="0"/>
          </a:p>
        </p:txBody>
      </p:sp>
      <p:sp>
        <p:nvSpPr>
          <p:cNvPr id="28678" name="Text Box 3"/>
          <p:cNvSpPr txBox="1">
            <a:spLocks noChangeArrowheads="1"/>
          </p:cNvSpPr>
          <p:nvPr/>
        </p:nvSpPr>
        <p:spPr bwMode="auto">
          <a:xfrm>
            <a:off x="900113" y="1557338"/>
            <a:ext cx="5183187" cy="396875"/>
          </a:xfrm>
          <a:prstGeom prst="rect">
            <a:avLst/>
          </a:prstGeom>
          <a:noFill/>
          <a:ln w="9525">
            <a:noFill/>
            <a:miter lim="800000"/>
            <a:headEnd/>
            <a:tailEnd/>
          </a:ln>
        </p:spPr>
        <p:txBody>
          <a:bodyPr>
            <a:spAutoFit/>
          </a:bodyPr>
          <a:lstStyle/>
          <a:p>
            <a:pPr eaLnBrk="0" hangingPunct="0">
              <a:spcBef>
                <a:spcPct val="50000"/>
              </a:spcBef>
            </a:pPr>
            <a:r>
              <a:rPr lang="el-GR" sz="2000" dirty="0"/>
              <a:t>Παράδειγμα: Βιβλίο - Συγγραφέας</a:t>
            </a:r>
          </a:p>
        </p:txBody>
      </p:sp>
      <p:grpSp>
        <p:nvGrpSpPr>
          <p:cNvPr id="2" name="Group 4"/>
          <p:cNvGrpSpPr>
            <a:grpSpLocks/>
          </p:cNvGrpSpPr>
          <p:nvPr/>
        </p:nvGrpSpPr>
        <p:grpSpPr bwMode="auto">
          <a:xfrm>
            <a:off x="762000" y="2667000"/>
            <a:ext cx="7315200" cy="1143000"/>
            <a:chOff x="672" y="2064"/>
            <a:chExt cx="4608" cy="720"/>
          </a:xfrm>
        </p:grpSpPr>
        <p:sp>
          <p:nvSpPr>
            <p:cNvPr id="28700" name="AutoShape 5"/>
            <p:cNvSpPr>
              <a:spLocks noChangeArrowheads="1"/>
            </p:cNvSpPr>
            <p:nvPr/>
          </p:nvSpPr>
          <p:spPr bwMode="auto">
            <a:xfrm>
              <a:off x="4032" y="2208"/>
              <a:ext cx="1248" cy="336"/>
            </a:xfrm>
            <a:prstGeom prst="flowChartProcess">
              <a:avLst/>
            </a:prstGeom>
            <a:noFill/>
            <a:ln w="9525">
              <a:solidFill>
                <a:schemeClr val="tx1"/>
              </a:solidFill>
              <a:miter lim="800000"/>
              <a:headEnd/>
              <a:tailEnd/>
            </a:ln>
          </p:spPr>
          <p:txBody>
            <a:bodyPr wrap="none" anchor="ctr"/>
            <a:lstStyle/>
            <a:p>
              <a:endParaRPr lang="el-GR"/>
            </a:p>
          </p:txBody>
        </p:sp>
        <p:sp>
          <p:nvSpPr>
            <p:cNvPr id="28701" name="AutoShape 6"/>
            <p:cNvSpPr>
              <a:spLocks noChangeArrowheads="1"/>
            </p:cNvSpPr>
            <p:nvPr/>
          </p:nvSpPr>
          <p:spPr bwMode="auto">
            <a:xfrm>
              <a:off x="2640" y="2064"/>
              <a:ext cx="960" cy="720"/>
            </a:xfrm>
            <a:prstGeom prst="flowChartDecision">
              <a:avLst/>
            </a:prstGeom>
            <a:noFill/>
            <a:ln w="9525">
              <a:solidFill>
                <a:schemeClr val="tx1"/>
              </a:solidFill>
              <a:miter lim="800000"/>
              <a:headEnd/>
              <a:tailEnd/>
            </a:ln>
          </p:spPr>
          <p:txBody>
            <a:bodyPr wrap="none" anchor="ctr"/>
            <a:lstStyle/>
            <a:p>
              <a:endParaRPr lang="el-GR"/>
            </a:p>
          </p:txBody>
        </p:sp>
        <p:sp>
          <p:nvSpPr>
            <p:cNvPr id="28702" name="AutoShape 7"/>
            <p:cNvSpPr>
              <a:spLocks noChangeArrowheads="1"/>
            </p:cNvSpPr>
            <p:nvPr/>
          </p:nvSpPr>
          <p:spPr bwMode="auto">
            <a:xfrm>
              <a:off x="672" y="2256"/>
              <a:ext cx="1248" cy="432"/>
            </a:xfrm>
            <a:prstGeom prst="flowChartProcess">
              <a:avLst/>
            </a:prstGeom>
            <a:noFill/>
            <a:ln w="9525">
              <a:solidFill>
                <a:schemeClr val="tx1"/>
              </a:solidFill>
              <a:miter lim="800000"/>
              <a:headEnd/>
              <a:tailEnd/>
            </a:ln>
          </p:spPr>
          <p:txBody>
            <a:bodyPr wrap="none" anchor="ctr"/>
            <a:lstStyle/>
            <a:p>
              <a:endParaRPr lang="el-GR"/>
            </a:p>
          </p:txBody>
        </p:sp>
        <p:sp>
          <p:nvSpPr>
            <p:cNvPr id="28703" name="Text Box 8"/>
            <p:cNvSpPr txBox="1">
              <a:spLocks noChangeArrowheads="1"/>
            </p:cNvSpPr>
            <p:nvPr/>
          </p:nvSpPr>
          <p:spPr bwMode="auto">
            <a:xfrm>
              <a:off x="816" y="2304"/>
              <a:ext cx="1344" cy="231"/>
            </a:xfrm>
            <a:prstGeom prst="rect">
              <a:avLst/>
            </a:prstGeom>
            <a:noFill/>
            <a:ln w="9525">
              <a:noFill/>
              <a:miter lim="800000"/>
              <a:headEnd/>
              <a:tailEnd/>
            </a:ln>
          </p:spPr>
          <p:txBody>
            <a:bodyPr>
              <a:spAutoFit/>
            </a:bodyPr>
            <a:lstStyle/>
            <a:p>
              <a:pPr eaLnBrk="0" hangingPunct="0">
                <a:spcBef>
                  <a:spcPct val="50000"/>
                </a:spcBef>
              </a:pPr>
              <a:r>
                <a:rPr lang="el-GR" sz="1800"/>
                <a:t>ΣΥΓΓΡΑΦΕΑΣ</a:t>
              </a:r>
            </a:p>
          </p:txBody>
        </p:sp>
        <p:sp>
          <p:nvSpPr>
            <p:cNvPr id="28704" name="Text Box 9"/>
            <p:cNvSpPr txBox="1">
              <a:spLocks noChangeArrowheads="1"/>
            </p:cNvSpPr>
            <p:nvPr/>
          </p:nvSpPr>
          <p:spPr bwMode="auto">
            <a:xfrm>
              <a:off x="2784" y="2256"/>
              <a:ext cx="1296" cy="231"/>
            </a:xfrm>
            <a:prstGeom prst="rect">
              <a:avLst/>
            </a:prstGeom>
            <a:noFill/>
            <a:ln w="9525">
              <a:noFill/>
              <a:miter lim="800000"/>
              <a:headEnd/>
              <a:tailEnd/>
            </a:ln>
          </p:spPr>
          <p:txBody>
            <a:bodyPr>
              <a:spAutoFit/>
            </a:bodyPr>
            <a:lstStyle/>
            <a:p>
              <a:pPr eaLnBrk="0" hangingPunct="0">
                <a:spcBef>
                  <a:spcPct val="50000"/>
                </a:spcBef>
              </a:pPr>
              <a:r>
                <a:rPr lang="el-GR" sz="1800"/>
                <a:t>ΓΡΑΦΕΙ</a:t>
              </a:r>
            </a:p>
          </p:txBody>
        </p:sp>
        <p:sp>
          <p:nvSpPr>
            <p:cNvPr id="28705" name="Text Box 10"/>
            <p:cNvSpPr txBox="1">
              <a:spLocks noChangeArrowheads="1"/>
            </p:cNvSpPr>
            <p:nvPr/>
          </p:nvSpPr>
          <p:spPr bwMode="auto">
            <a:xfrm>
              <a:off x="4080" y="2256"/>
              <a:ext cx="1008" cy="231"/>
            </a:xfrm>
            <a:prstGeom prst="rect">
              <a:avLst/>
            </a:prstGeom>
            <a:noFill/>
            <a:ln w="9525">
              <a:noFill/>
              <a:miter lim="800000"/>
              <a:headEnd/>
              <a:tailEnd/>
            </a:ln>
          </p:spPr>
          <p:txBody>
            <a:bodyPr>
              <a:spAutoFit/>
            </a:bodyPr>
            <a:lstStyle/>
            <a:p>
              <a:pPr eaLnBrk="0" hangingPunct="0">
                <a:spcBef>
                  <a:spcPct val="50000"/>
                </a:spcBef>
              </a:pPr>
              <a:r>
                <a:rPr lang="el-GR" sz="1800"/>
                <a:t>ΒΙΒΛΙΟ</a:t>
              </a:r>
            </a:p>
          </p:txBody>
        </p:sp>
        <p:sp>
          <p:nvSpPr>
            <p:cNvPr id="28706" name="Line 11"/>
            <p:cNvSpPr>
              <a:spLocks noChangeShapeType="1"/>
            </p:cNvSpPr>
            <p:nvPr/>
          </p:nvSpPr>
          <p:spPr bwMode="auto">
            <a:xfrm>
              <a:off x="1920" y="2400"/>
              <a:ext cx="720" cy="0"/>
            </a:xfrm>
            <a:prstGeom prst="line">
              <a:avLst/>
            </a:prstGeom>
            <a:noFill/>
            <a:ln w="9525">
              <a:solidFill>
                <a:schemeClr val="tx1"/>
              </a:solidFill>
              <a:round/>
              <a:headEnd/>
              <a:tailEnd/>
            </a:ln>
          </p:spPr>
          <p:txBody>
            <a:bodyPr wrap="none" anchor="ctr"/>
            <a:lstStyle/>
            <a:p>
              <a:endParaRPr lang="el-GR"/>
            </a:p>
          </p:txBody>
        </p:sp>
      </p:grpSp>
      <p:sp>
        <p:nvSpPr>
          <p:cNvPr id="28680" name="Line 12"/>
          <p:cNvSpPr>
            <a:spLocks noChangeShapeType="1"/>
          </p:cNvSpPr>
          <p:nvPr/>
        </p:nvSpPr>
        <p:spPr bwMode="auto">
          <a:xfrm>
            <a:off x="5486400" y="3200400"/>
            <a:ext cx="609600" cy="0"/>
          </a:xfrm>
          <a:prstGeom prst="line">
            <a:avLst/>
          </a:prstGeom>
          <a:noFill/>
          <a:ln w="9525">
            <a:solidFill>
              <a:schemeClr val="tx1"/>
            </a:solidFill>
            <a:round/>
            <a:headEnd/>
            <a:tailEnd/>
          </a:ln>
        </p:spPr>
        <p:txBody>
          <a:bodyPr wrap="none" anchor="ctr"/>
          <a:lstStyle/>
          <a:p>
            <a:endParaRPr lang="el-GR"/>
          </a:p>
        </p:txBody>
      </p:sp>
      <p:sp>
        <p:nvSpPr>
          <p:cNvPr id="28681" name="Text Box 13"/>
          <p:cNvSpPr txBox="1">
            <a:spLocks noChangeArrowheads="1"/>
          </p:cNvSpPr>
          <p:nvPr/>
        </p:nvSpPr>
        <p:spPr bwMode="auto">
          <a:xfrm>
            <a:off x="755650" y="3933825"/>
            <a:ext cx="1368425" cy="304800"/>
          </a:xfrm>
          <a:prstGeom prst="rect">
            <a:avLst/>
          </a:prstGeom>
          <a:noFill/>
          <a:ln w="9525">
            <a:noFill/>
            <a:miter lim="800000"/>
            <a:headEnd/>
            <a:tailEnd/>
          </a:ln>
        </p:spPr>
        <p:txBody>
          <a:bodyPr>
            <a:spAutoFit/>
          </a:bodyPr>
          <a:lstStyle/>
          <a:p>
            <a:pPr eaLnBrk="0" hangingPunct="0">
              <a:spcBef>
                <a:spcPct val="50000"/>
              </a:spcBef>
            </a:pPr>
            <a:r>
              <a:rPr lang="el-GR" sz="1400" u="sng"/>
              <a:t>Όνομα</a:t>
            </a:r>
          </a:p>
        </p:txBody>
      </p:sp>
      <p:sp>
        <p:nvSpPr>
          <p:cNvPr id="28682" name="Text Box 14"/>
          <p:cNvSpPr txBox="1">
            <a:spLocks noChangeArrowheads="1"/>
          </p:cNvSpPr>
          <p:nvPr/>
        </p:nvSpPr>
        <p:spPr bwMode="auto">
          <a:xfrm>
            <a:off x="2124075" y="2492375"/>
            <a:ext cx="1511300" cy="304800"/>
          </a:xfrm>
          <a:prstGeom prst="rect">
            <a:avLst/>
          </a:prstGeom>
          <a:noFill/>
          <a:ln w="9525">
            <a:noFill/>
            <a:miter lim="800000"/>
            <a:headEnd/>
            <a:tailEnd/>
          </a:ln>
        </p:spPr>
        <p:txBody>
          <a:bodyPr>
            <a:spAutoFit/>
          </a:bodyPr>
          <a:lstStyle/>
          <a:p>
            <a:pPr eaLnBrk="0" hangingPunct="0">
              <a:spcBef>
                <a:spcPct val="50000"/>
              </a:spcBef>
            </a:pPr>
            <a:r>
              <a:rPr lang="el-GR" sz="1400"/>
              <a:t>Τόπος-Γέννησης</a:t>
            </a:r>
          </a:p>
        </p:txBody>
      </p:sp>
      <p:sp>
        <p:nvSpPr>
          <p:cNvPr id="28683" name="Text Box 15"/>
          <p:cNvSpPr txBox="1">
            <a:spLocks noChangeArrowheads="1"/>
          </p:cNvSpPr>
          <p:nvPr/>
        </p:nvSpPr>
        <p:spPr bwMode="auto">
          <a:xfrm>
            <a:off x="5580063" y="2276475"/>
            <a:ext cx="1512887" cy="304800"/>
          </a:xfrm>
          <a:prstGeom prst="rect">
            <a:avLst/>
          </a:prstGeom>
          <a:noFill/>
          <a:ln w="9525">
            <a:noFill/>
            <a:miter lim="800000"/>
            <a:headEnd/>
            <a:tailEnd/>
          </a:ln>
        </p:spPr>
        <p:txBody>
          <a:bodyPr>
            <a:spAutoFit/>
          </a:bodyPr>
          <a:lstStyle/>
          <a:p>
            <a:pPr eaLnBrk="0" hangingPunct="0">
              <a:spcBef>
                <a:spcPct val="50000"/>
              </a:spcBef>
            </a:pPr>
            <a:r>
              <a:rPr lang="el-GR" sz="1400"/>
              <a:t>Τίτλος</a:t>
            </a:r>
          </a:p>
        </p:txBody>
      </p:sp>
      <p:sp>
        <p:nvSpPr>
          <p:cNvPr id="28684" name="Text Box 16"/>
          <p:cNvSpPr txBox="1">
            <a:spLocks noChangeArrowheads="1"/>
          </p:cNvSpPr>
          <p:nvPr/>
        </p:nvSpPr>
        <p:spPr bwMode="auto">
          <a:xfrm>
            <a:off x="6443663" y="3644900"/>
            <a:ext cx="1944687" cy="304800"/>
          </a:xfrm>
          <a:prstGeom prst="rect">
            <a:avLst/>
          </a:prstGeom>
          <a:noFill/>
          <a:ln w="9525">
            <a:noFill/>
            <a:miter lim="800000"/>
            <a:headEnd/>
            <a:tailEnd/>
          </a:ln>
        </p:spPr>
        <p:txBody>
          <a:bodyPr>
            <a:spAutoFit/>
          </a:bodyPr>
          <a:lstStyle/>
          <a:p>
            <a:pPr eaLnBrk="0" hangingPunct="0">
              <a:spcBef>
                <a:spcPct val="50000"/>
              </a:spcBef>
            </a:pPr>
            <a:r>
              <a:rPr lang="en-US" sz="1400" u="sng"/>
              <a:t>ISBN</a:t>
            </a:r>
            <a:endParaRPr lang="el-GR" sz="1400" u="sng"/>
          </a:p>
        </p:txBody>
      </p:sp>
      <p:sp>
        <p:nvSpPr>
          <p:cNvPr id="28685" name="AutoShape 17"/>
          <p:cNvSpPr>
            <a:spLocks noChangeArrowheads="1"/>
          </p:cNvSpPr>
          <p:nvPr/>
        </p:nvSpPr>
        <p:spPr bwMode="auto">
          <a:xfrm>
            <a:off x="755650" y="3933825"/>
            <a:ext cx="720725" cy="287338"/>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6" name="AutoShape 18"/>
          <p:cNvSpPr>
            <a:spLocks noChangeArrowheads="1"/>
          </p:cNvSpPr>
          <p:nvPr/>
        </p:nvSpPr>
        <p:spPr bwMode="auto">
          <a:xfrm>
            <a:off x="2051050" y="2492375"/>
            <a:ext cx="1512888" cy="287338"/>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7" name="AutoShape 19"/>
          <p:cNvSpPr>
            <a:spLocks noChangeArrowheads="1"/>
          </p:cNvSpPr>
          <p:nvPr/>
        </p:nvSpPr>
        <p:spPr bwMode="auto">
          <a:xfrm>
            <a:off x="5580063" y="2276475"/>
            <a:ext cx="720725" cy="287338"/>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8" name="AutoShape 20"/>
          <p:cNvSpPr>
            <a:spLocks noChangeArrowheads="1"/>
          </p:cNvSpPr>
          <p:nvPr/>
        </p:nvSpPr>
        <p:spPr bwMode="auto">
          <a:xfrm>
            <a:off x="6372225" y="3644900"/>
            <a:ext cx="792163" cy="358775"/>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9" name="Line 21"/>
          <p:cNvSpPr>
            <a:spLocks noChangeShapeType="1"/>
          </p:cNvSpPr>
          <p:nvPr/>
        </p:nvSpPr>
        <p:spPr bwMode="auto">
          <a:xfrm flipH="1">
            <a:off x="1187450" y="3716338"/>
            <a:ext cx="215900" cy="215900"/>
          </a:xfrm>
          <a:prstGeom prst="line">
            <a:avLst/>
          </a:prstGeom>
          <a:noFill/>
          <a:ln w="9525">
            <a:solidFill>
              <a:schemeClr val="tx1"/>
            </a:solidFill>
            <a:round/>
            <a:headEnd/>
            <a:tailEnd/>
          </a:ln>
        </p:spPr>
        <p:txBody>
          <a:bodyPr/>
          <a:lstStyle/>
          <a:p>
            <a:endParaRPr lang="el-GR"/>
          </a:p>
        </p:txBody>
      </p:sp>
      <p:sp>
        <p:nvSpPr>
          <p:cNvPr id="28690" name="Line 22"/>
          <p:cNvSpPr>
            <a:spLocks noChangeShapeType="1"/>
          </p:cNvSpPr>
          <p:nvPr/>
        </p:nvSpPr>
        <p:spPr bwMode="auto">
          <a:xfrm flipV="1">
            <a:off x="2411413" y="2781300"/>
            <a:ext cx="215900" cy="142875"/>
          </a:xfrm>
          <a:prstGeom prst="line">
            <a:avLst/>
          </a:prstGeom>
          <a:noFill/>
          <a:ln w="9525">
            <a:solidFill>
              <a:schemeClr val="tx1"/>
            </a:solidFill>
            <a:round/>
            <a:headEnd/>
            <a:tailEnd/>
          </a:ln>
        </p:spPr>
        <p:txBody>
          <a:bodyPr/>
          <a:lstStyle/>
          <a:p>
            <a:endParaRPr lang="el-GR"/>
          </a:p>
        </p:txBody>
      </p:sp>
      <p:sp>
        <p:nvSpPr>
          <p:cNvPr id="28691" name="Line 23"/>
          <p:cNvSpPr>
            <a:spLocks noChangeShapeType="1"/>
          </p:cNvSpPr>
          <p:nvPr/>
        </p:nvSpPr>
        <p:spPr bwMode="auto">
          <a:xfrm>
            <a:off x="6084888" y="2565400"/>
            <a:ext cx="358775" cy="287338"/>
          </a:xfrm>
          <a:prstGeom prst="line">
            <a:avLst/>
          </a:prstGeom>
          <a:noFill/>
          <a:ln w="9525">
            <a:solidFill>
              <a:schemeClr val="tx1"/>
            </a:solidFill>
            <a:round/>
            <a:headEnd/>
            <a:tailEnd/>
          </a:ln>
        </p:spPr>
        <p:txBody>
          <a:bodyPr/>
          <a:lstStyle/>
          <a:p>
            <a:endParaRPr lang="el-GR"/>
          </a:p>
        </p:txBody>
      </p:sp>
      <p:sp>
        <p:nvSpPr>
          <p:cNvPr id="28692" name="Line 24"/>
          <p:cNvSpPr>
            <a:spLocks noChangeShapeType="1"/>
          </p:cNvSpPr>
          <p:nvPr/>
        </p:nvSpPr>
        <p:spPr bwMode="auto">
          <a:xfrm flipH="1">
            <a:off x="6659563" y="3429000"/>
            <a:ext cx="73025" cy="215900"/>
          </a:xfrm>
          <a:prstGeom prst="line">
            <a:avLst/>
          </a:prstGeom>
          <a:noFill/>
          <a:ln w="9525">
            <a:solidFill>
              <a:schemeClr val="tx1"/>
            </a:solidFill>
            <a:round/>
            <a:headEnd/>
            <a:tailEnd/>
          </a:ln>
        </p:spPr>
        <p:txBody>
          <a:bodyPr/>
          <a:lstStyle/>
          <a:p>
            <a:endParaRPr lang="el-GR"/>
          </a:p>
        </p:txBody>
      </p:sp>
      <p:sp>
        <p:nvSpPr>
          <p:cNvPr id="28693" name="Text Box 25"/>
          <p:cNvSpPr txBox="1">
            <a:spLocks noChangeArrowheads="1"/>
          </p:cNvSpPr>
          <p:nvPr/>
        </p:nvSpPr>
        <p:spPr bwMode="auto">
          <a:xfrm>
            <a:off x="1258888" y="5084763"/>
            <a:ext cx="2520950" cy="701675"/>
          </a:xfrm>
          <a:prstGeom prst="rect">
            <a:avLst/>
          </a:prstGeom>
          <a:noFill/>
          <a:ln w="9525">
            <a:noFill/>
            <a:miter lim="800000"/>
            <a:headEnd/>
            <a:tailEnd/>
          </a:ln>
        </p:spPr>
        <p:txBody>
          <a:bodyPr>
            <a:spAutoFit/>
          </a:bodyPr>
          <a:lstStyle/>
          <a:p>
            <a:pPr eaLnBrk="0" hangingPunct="0">
              <a:spcBef>
                <a:spcPct val="50000"/>
              </a:spcBef>
            </a:pPr>
            <a:r>
              <a:rPr lang="el-GR" sz="1000" b="1"/>
              <a:t>Ρέα Γαλανάκη Ηράκλειο</a:t>
            </a:r>
          </a:p>
          <a:p>
            <a:pPr eaLnBrk="0" hangingPunct="0">
              <a:spcBef>
                <a:spcPct val="50000"/>
              </a:spcBef>
            </a:pPr>
            <a:r>
              <a:rPr lang="el-GR" sz="1000" b="1"/>
              <a:t>Ιωάννα Καρυστιάνη Χανιά</a:t>
            </a:r>
          </a:p>
          <a:p>
            <a:pPr eaLnBrk="0" hangingPunct="0">
              <a:spcBef>
                <a:spcPct val="50000"/>
              </a:spcBef>
            </a:pPr>
            <a:r>
              <a:rPr lang="el-GR" sz="1000" b="1"/>
              <a:t>Πέτρος Τατσόπουλος Ρέθυμνο</a:t>
            </a:r>
          </a:p>
        </p:txBody>
      </p:sp>
      <p:sp>
        <p:nvSpPr>
          <p:cNvPr id="28694" name="Text Box 26"/>
          <p:cNvSpPr txBox="1">
            <a:spLocks noChangeArrowheads="1"/>
          </p:cNvSpPr>
          <p:nvPr/>
        </p:nvSpPr>
        <p:spPr bwMode="auto">
          <a:xfrm>
            <a:off x="4716463" y="4724400"/>
            <a:ext cx="3382962" cy="930275"/>
          </a:xfrm>
          <a:prstGeom prst="rect">
            <a:avLst/>
          </a:prstGeom>
          <a:noFill/>
          <a:ln w="9525">
            <a:noFill/>
            <a:miter lim="800000"/>
            <a:headEnd/>
            <a:tailEnd/>
          </a:ln>
        </p:spPr>
        <p:txBody>
          <a:bodyPr>
            <a:spAutoFit/>
          </a:bodyPr>
          <a:lstStyle/>
          <a:p>
            <a:pPr eaLnBrk="0" hangingPunct="0">
              <a:spcBef>
                <a:spcPct val="50000"/>
              </a:spcBef>
            </a:pPr>
            <a:r>
              <a:rPr lang="el-GR" sz="1000" b="1"/>
              <a:t>960-03-3343-2 Ο Αιώνας των Λαβυρίνθων</a:t>
            </a:r>
          </a:p>
          <a:p>
            <a:pPr eaLnBrk="0" hangingPunct="0">
              <a:spcBef>
                <a:spcPct val="50000"/>
              </a:spcBef>
            </a:pPr>
            <a:r>
              <a:rPr lang="el-GR" sz="1000" b="1"/>
              <a:t>960-03-2985-0 Οι Ανήλικοι</a:t>
            </a:r>
          </a:p>
          <a:p>
            <a:pPr eaLnBrk="0" hangingPunct="0">
              <a:spcBef>
                <a:spcPct val="50000"/>
              </a:spcBef>
            </a:pPr>
            <a:r>
              <a:rPr lang="el-GR" sz="1000" b="1"/>
              <a:t>960-03-3544-3 Ο Άγιος της Μοναξιάς</a:t>
            </a:r>
          </a:p>
          <a:p>
            <a:pPr eaLnBrk="0" hangingPunct="0">
              <a:spcBef>
                <a:spcPct val="50000"/>
              </a:spcBef>
            </a:pPr>
            <a:r>
              <a:rPr lang="el-GR" sz="1000" b="1"/>
              <a:t>960-03-2986-9 Η Καρδιά του Κτήνους</a:t>
            </a:r>
          </a:p>
        </p:txBody>
      </p:sp>
      <p:sp>
        <p:nvSpPr>
          <p:cNvPr id="28695" name="Text Box 27"/>
          <p:cNvSpPr txBox="1">
            <a:spLocks noChangeArrowheads="1"/>
          </p:cNvSpPr>
          <p:nvPr/>
        </p:nvSpPr>
        <p:spPr bwMode="auto">
          <a:xfrm>
            <a:off x="395288" y="4652963"/>
            <a:ext cx="3673475" cy="274637"/>
          </a:xfrm>
          <a:prstGeom prst="rect">
            <a:avLst/>
          </a:prstGeom>
          <a:noFill/>
          <a:ln w="9525">
            <a:noFill/>
            <a:miter lim="800000"/>
            <a:headEnd/>
            <a:tailEnd/>
          </a:ln>
        </p:spPr>
        <p:txBody>
          <a:bodyPr>
            <a:spAutoFit/>
          </a:bodyPr>
          <a:lstStyle/>
          <a:p>
            <a:pPr eaLnBrk="0" hangingPunct="0">
              <a:spcBef>
                <a:spcPct val="50000"/>
              </a:spcBef>
            </a:pPr>
            <a:r>
              <a:rPr lang="el-GR" sz="1200" dirty="0"/>
              <a:t>Στιγμιότυπο – Σύνολο Οντοτήτων Συγγραφέας</a:t>
            </a:r>
          </a:p>
        </p:txBody>
      </p:sp>
      <p:sp>
        <p:nvSpPr>
          <p:cNvPr id="28696" name="Line 29"/>
          <p:cNvSpPr>
            <a:spLocks noChangeShapeType="1"/>
          </p:cNvSpPr>
          <p:nvPr/>
        </p:nvSpPr>
        <p:spPr bwMode="auto">
          <a:xfrm flipV="1">
            <a:off x="2843213" y="4868863"/>
            <a:ext cx="1873250" cy="288925"/>
          </a:xfrm>
          <a:prstGeom prst="line">
            <a:avLst/>
          </a:prstGeom>
          <a:noFill/>
          <a:ln w="9525">
            <a:solidFill>
              <a:schemeClr val="tx1"/>
            </a:solidFill>
            <a:round/>
            <a:headEnd/>
            <a:tailEnd/>
          </a:ln>
        </p:spPr>
        <p:txBody>
          <a:bodyPr/>
          <a:lstStyle/>
          <a:p>
            <a:endParaRPr lang="el-GR"/>
          </a:p>
        </p:txBody>
      </p:sp>
      <p:sp>
        <p:nvSpPr>
          <p:cNvPr id="28697" name="Line 30"/>
          <p:cNvSpPr>
            <a:spLocks noChangeShapeType="1"/>
          </p:cNvSpPr>
          <p:nvPr/>
        </p:nvSpPr>
        <p:spPr bwMode="auto">
          <a:xfrm flipV="1">
            <a:off x="2987675" y="5300663"/>
            <a:ext cx="1728788" cy="73025"/>
          </a:xfrm>
          <a:prstGeom prst="line">
            <a:avLst/>
          </a:prstGeom>
          <a:noFill/>
          <a:ln w="9525">
            <a:solidFill>
              <a:schemeClr val="tx1"/>
            </a:solidFill>
            <a:round/>
            <a:headEnd/>
            <a:tailEnd/>
          </a:ln>
        </p:spPr>
        <p:txBody>
          <a:bodyPr/>
          <a:lstStyle/>
          <a:p>
            <a:endParaRPr lang="el-GR"/>
          </a:p>
        </p:txBody>
      </p:sp>
      <p:sp>
        <p:nvSpPr>
          <p:cNvPr id="28698" name="Line 31"/>
          <p:cNvSpPr>
            <a:spLocks noChangeShapeType="1"/>
          </p:cNvSpPr>
          <p:nvPr/>
        </p:nvSpPr>
        <p:spPr bwMode="auto">
          <a:xfrm flipV="1">
            <a:off x="3276600" y="5084763"/>
            <a:ext cx="1439863" cy="576262"/>
          </a:xfrm>
          <a:prstGeom prst="line">
            <a:avLst/>
          </a:prstGeom>
          <a:noFill/>
          <a:ln w="9525">
            <a:solidFill>
              <a:schemeClr val="tx1"/>
            </a:solidFill>
            <a:round/>
            <a:headEnd/>
            <a:tailEnd/>
          </a:ln>
        </p:spPr>
        <p:txBody>
          <a:bodyPr/>
          <a:lstStyle/>
          <a:p>
            <a:endParaRPr lang="el-GR"/>
          </a:p>
        </p:txBody>
      </p:sp>
      <p:sp>
        <p:nvSpPr>
          <p:cNvPr id="28699" name="Line 32"/>
          <p:cNvSpPr>
            <a:spLocks noChangeShapeType="1"/>
          </p:cNvSpPr>
          <p:nvPr/>
        </p:nvSpPr>
        <p:spPr bwMode="auto">
          <a:xfrm flipV="1">
            <a:off x="3165476" y="5580077"/>
            <a:ext cx="1592262" cy="65087"/>
          </a:xfrm>
          <a:prstGeom prst="line">
            <a:avLst/>
          </a:prstGeom>
          <a:noFill/>
          <a:ln w="9525">
            <a:solidFill>
              <a:schemeClr val="tx1"/>
            </a:solidFill>
            <a:round/>
            <a:headEnd/>
            <a:tailEnd/>
          </a:ln>
        </p:spPr>
        <p:txBody>
          <a:bodyPr/>
          <a:lstStyle/>
          <a:p>
            <a:endParaRPr lang="el-GR"/>
          </a:p>
        </p:txBody>
      </p:sp>
      <p:sp>
        <p:nvSpPr>
          <p:cNvPr id="3" name="Title 2"/>
          <p:cNvSpPr>
            <a:spLocks noGrp="1"/>
          </p:cNvSpPr>
          <p:nvPr>
            <p:ph type="title"/>
          </p:nvPr>
        </p:nvSpPr>
        <p:spPr/>
        <p:txBody>
          <a:bodyPr/>
          <a:lstStyle/>
          <a:p>
            <a:r>
              <a:rPr lang="el-GR" dirty="0" smtClean="0">
                <a:solidFill>
                  <a:schemeClr val="accent6">
                    <a:lumMod val="75000"/>
                  </a:schemeClr>
                </a:solidFill>
              </a:rPr>
              <a:t>Συσχετίσεις</a:t>
            </a:r>
            <a:endParaRPr lang="en-US" dirty="0">
              <a:solidFill>
                <a:schemeClr val="accent6">
                  <a:lumMod val="75000"/>
                </a:schemeClr>
              </a:solidFill>
            </a:endParaRPr>
          </a:p>
        </p:txBody>
      </p:sp>
      <p:sp>
        <p:nvSpPr>
          <p:cNvPr id="35"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
        <p:nvSpPr>
          <p:cNvPr id="4" name="Rounded Rectangle 3"/>
          <p:cNvSpPr/>
          <p:nvPr/>
        </p:nvSpPr>
        <p:spPr>
          <a:xfrm>
            <a:off x="1258888" y="5084763"/>
            <a:ext cx="2376487" cy="9477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Rounded Rectangle 36"/>
          <p:cNvSpPr/>
          <p:nvPr/>
        </p:nvSpPr>
        <p:spPr>
          <a:xfrm>
            <a:off x="4646613" y="4721239"/>
            <a:ext cx="2590800" cy="12699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42</a:t>
            </a:fld>
            <a:endParaRPr lang="el-GR" altLang="en-US" dirty="0" smtClean="0"/>
          </a:p>
        </p:txBody>
      </p:sp>
      <p:sp>
        <p:nvSpPr>
          <p:cNvPr id="40966" name="Text Box 3"/>
          <p:cNvSpPr txBox="1">
            <a:spLocks noChangeArrowheads="1"/>
          </p:cNvSpPr>
          <p:nvPr/>
        </p:nvSpPr>
        <p:spPr bwMode="auto">
          <a:xfrm>
            <a:off x="404811" y="950912"/>
            <a:ext cx="8345489" cy="4585871"/>
          </a:xfrm>
          <a:prstGeom prst="rect">
            <a:avLst/>
          </a:prstGeom>
          <a:noFill/>
          <a:ln w="9525">
            <a:noFill/>
            <a:miter lim="800000"/>
            <a:headEnd/>
            <a:tailEnd/>
          </a:ln>
        </p:spPr>
        <p:txBody>
          <a:bodyPr wrap="square">
            <a:spAutoFit/>
          </a:bodyPr>
          <a:lstStyle/>
          <a:p>
            <a:pPr algn="just"/>
            <a:r>
              <a:rPr lang="el-GR" sz="2400" dirty="0" smtClean="0"/>
              <a:t>Θέλουμε να κατασκευάσουμε μια βάση δεδομένων με πληροφορίες για αξιολογήσεις εστιατορίων από χρήστες. </a:t>
            </a:r>
          </a:p>
          <a:p>
            <a:pPr algn="just"/>
            <a:endParaRPr lang="en-US" sz="24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χρήστη</a:t>
            </a:r>
            <a:r>
              <a:rPr lang="el-GR" sz="2000" dirty="0" smtClean="0"/>
              <a:t> έχουμε ένα μοναδικό </a:t>
            </a:r>
            <a:r>
              <a:rPr lang="en-US" sz="2000" dirty="0" smtClean="0"/>
              <a:t>ID, </a:t>
            </a:r>
            <a:r>
              <a:rPr lang="el-GR" sz="2000" dirty="0" smtClean="0"/>
              <a:t>το όνομα και το </a:t>
            </a:r>
            <a:r>
              <a:rPr lang="en-US" sz="2000" dirty="0" smtClean="0"/>
              <a:t>email </a:t>
            </a:r>
            <a:r>
              <a:rPr lang="el-GR" sz="2000" dirty="0" smtClean="0"/>
              <a:t>του.  </a:t>
            </a:r>
            <a:endParaRPr lang="en-US" sz="20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εστιατόριο</a:t>
            </a:r>
            <a:r>
              <a:rPr lang="el-GR" sz="2000" dirty="0" smtClean="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smtClean="0"/>
          </a:p>
          <a:p>
            <a:pPr algn="just">
              <a:buFont typeface="Wingdings" pitchFamily="2" charset="2"/>
              <a:buChar char="§"/>
            </a:pPr>
            <a:r>
              <a:rPr lang="el-GR" sz="2000" dirty="0" smtClean="0"/>
              <a:t> Κάθε χρήστης </a:t>
            </a:r>
            <a:r>
              <a:rPr lang="el-GR" sz="2000" i="1" dirty="0" smtClean="0">
                <a:solidFill>
                  <a:schemeClr val="accent3">
                    <a:lumMod val="75000"/>
                  </a:schemeClr>
                </a:solidFill>
              </a:rPr>
              <a:t>αξιολογεί ένα εστιατόριο </a:t>
            </a:r>
            <a:r>
              <a:rPr lang="el-GR" sz="2000" dirty="0" smtClean="0"/>
              <a:t>με ένα βαθμό από το 1 έως το 10.</a:t>
            </a:r>
          </a:p>
          <a:p>
            <a:pPr algn="just">
              <a:buFont typeface="Wingdings" pitchFamily="2" charset="2"/>
              <a:buChar char="§"/>
            </a:pPr>
            <a:r>
              <a:rPr lang="el-GR" sz="2000" dirty="0" smtClean="0"/>
              <a:t> Ένας χρήστης μπορεί να αξιολογεί πολλά εστιατόρια και ένα εστιατόριο μπορεί να έχει αξιολογήσεις από πολλούς χρήστες.</a:t>
            </a:r>
            <a:endParaRPr lang="en-US" sz="2000" dirty="0" smtClean="0"/>
          </a:p>
          <a:p>
            <a:pPr algn="just">
              <a:buFont typeface="Wingdings" pitchFamily="2" charset="2"/>
              <a:buChar char="§"/>
            </a:pPr>
            <a:r>
              <a:rPr lang="en-US" sz="2000" dirty="0" smtClean="0"/>
              <a:t> </a:t>
            </a:r>
            <a:r>
              <a:rPr lang="el-GR" sz="2000" dirty="0" smtClean="0"/>
              <a:t>Όλοι οι χρήστες έχουν αξιολογήσει τουλάχιστον ένα εστιατόριο αλλά μπορεί να υπάρχουν εστιατόρια χωρίς αξιολογήσεις.</a:t>
            </a:r>
            <a:endParaRPr lang="el-GR" sz="2000" dirty="0"/>
          </a:p>
        </p:txBody>
      </p:sp>
      <p:sp>
        <p:nvSpPr>
          <p:cNvPr id="2" name="Title 1"/>
          <p:cNvSpPr>
            <a:spLocks noGrp="1"/>
          </p:cNvSpPr>
          <p:nvPr>
            <p:ph type="title"/>
          </p:nvPr>
        </p:nvSpPr>
        <p:spPr>
          <a:xfrm>
            <a:off x="393700" y="0"/>
            <a:ext cx="8229600" cy="1143000"/>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sp>
        <p:nvSpPr>
          <p:cNvPr id="7" name="TextBox 6"/>
          <p:cNvSpPr txBox="1"/>
          <p:nvPr/>
        </p:nvSpPr>
        <p:spPr>
          <a:xfrm>
            <a:off x="2946400" y="5689600"/>
            <a:ext cx="5676900" cy="400110"/>
          </a:xfrm>
          <a:prstGeom prst="rect">
            <a:avLst/>
          </a:prstGeom>
          <a:noFill/>
        </p:spPr>
        <p:txBody>
          <a:bodyPr wrap="square" rtlCol="0">
            <a:spAutoFit/>
          </a:bodyPr>
          <a:lstStyle/>
          <a:p>
            <a:pPr>
              <a:buFont typeface="Wingdings" pitchFamily="2" charset="2"/>
              <a:buChar char="ü"/>
            </a:pPr>
            <a:r>
              <a:rPr lang="el-GR" sz="2000" b="1" dirty="0" smtClean="0">
                <a:solidFill>
                  <a:schemeClr val="accent4">
                    <a:lumMod val="75000"/>
                  </a:schemeClr>
                </a:solidFill>
              </a:rPr>
              <a:t> συσχετίσεις</a:t>
            </a:r>
            <a:endParaRPr lang="el-GR" sz="2000" b="1" dirty="0">
              <a:solidFill>
                <a:schemeClr val="accent4">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2487833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Footer Placeholder 3"/>
          <p:cNvSpPr>
            <a:spLocks noGrp="1"/>
          </p:cNvSpPr>
          <p:nvPr>
            <p:ph type="ftr" sz="quarter" idx="11"/>
          </p:nvPr>
        </p:nvSpPr>
        <p:spPr>
          <a:noFill/>
        </p:spPr>
        <p:txBody>
          <a:bodyPr/>
          <a:lstStyle/>
          <a:p>
            <a:r>
              <a:rPr lang="el-GR" altLang="en-US" smtClean="0"/>
              <a:t>Ευαγγελία Πιτουρά</a:t>
            </a:r>
          </a:p>
        </p:txBody>
      </p:sp>
      <p:sp>
        <p:nvSpPr>
          <p:cNvPr id="31748" name="Slide Number Placeholder 4"/>
          <p:cNvSpPr>
            <a:spLocks noGrp="1"/>
          </p:cNvSpPr>
          <p:nvPr>
            <p:ph type="sldNum" sz="quarter" idx="12"/>
          </p:nvPr>
        </p:nvSpPr>
        <p:spPr>
          <a:noFill/>
        </p:spPr>
        <p:txBody>
          <a:bodyPr/>
          <a:lstStyle/>
          <a:p>
            <a:fld id="{7CED029B-35CA-4540-8C6C-47AEE400336E}" type="slidenum">
              <a:rPr lang="el-GR" altLang="en-US" smtClean="0"/>
              <a:pPr/>
              <a:t>43</a:t>
            </a:fld>
            <a:endParaRPr lang="el-GR" altLang="en-US" smtClean="0"/>
          </a:p>
        </p:txBody>
      </p:sp>
      <p:sp>
        <p:nvSpPr>
          <p:cNvPr id="31750" name="Text Box 3"/>
          <p:cNvSpPr txBox="1">
            <a:spLocks noChangeArrowheads="1"/>
          </p:cNvSpPr>
          <p:nvPr/>
        </p:nvSpPr>
        <p:spPr bwMode="auto">
          <a:xfrm>
            <a:off x="419100" y="2006600"/>
            <a:ext cx="8274050" cy="2062103"/>
          </a:xfrm>
          <a:prstGeom prst="rect">
            <a:avLst/>
          </a:prstGeom>
          <a:noFill/>
          <a:ln w="9525">
            <a:noFill/>
            <a:miter lim="800000"/>
            <a:headEnd/>
            <a:tailEnd/>
          </a:ln>
        </p:spPr>
        <p:txBody>
          <a:bodyPr wrap="square">
            <a:spAutoFit/>
          </a:bodyPr>
          <a:lstStyle/>
          <a:p>
            <a:pPr eaLnBrk="0" hangingPunct="0">
              <a:spcBef>
                <a:spcPct val="50000"/>
              </a:spcBef>
            </a:pPr>
            <a:r>
              <a:rPr lang="el-GR" sz="3200" dirty="0">
                <a:solidFill>
                  <a:schemeClr val="accent6">
                    <a:lumMod val="75000"/>
                  </a:schemeClr>
                </a:solidFill>
                <a:latin typeface="Calibri" pitchFamily="34" charset="0"/>
                <a:ea typeface="Calibri" pitchFamily="34" charset="0"/>
                <a:cs typeface="Calibri" pitchFamily="34" charset="0"/>
              </a:rPr>
              <a:t>Βαθμός</a:t>
            </a:r>
            <a:r>
              <a:rPr lang="el-GR" sz="32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ενός τύπου συσχέτισης </a:t>
            </a:r>
            <a:r>
              <a:rPr lang="el-GR" sz="2400" dirty="0" smtClean="0">
                <a:latin typeface="Calibri" pitchFamily="34" charset="0"/>
                <a:ea typeface="Calibri" pitchFamily="34" charset="0"/>
                <a:cs typeface="Calibri" pitchFamily="34" charset="0"/>
              </a:rPr>
              <a:t>(</a:t>
            </a:r>
            <a:r>
              <a:rPr lang="en-US" sz="2400" dirty="0" smtClean="0">
                <a:latin typeface="Calibri" pitchFamily="34" charset="0"/>
                <a:ea typeface="Calibri" pitchFamily="34" charset="0"/>
                <a:cs typeface="Calibri" pitchFamily="34" charset="0"/>
              </a:rPr>
              <a:t>degree</a:t>
            </a:r>
            <a:r>
              <a:rPr lang="el-GR" sz="2400" dirty="0" smtClean="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πλήθος των τύπων οντοτήτων που συμμετέχουν </a:t>
            </a:r>
            <a:endParaRPr lang="el-GR" sz="2400" dirty="0" smtClean="0">
              <a:latin typeface="Calibri" pitchFamily="34" charset="0"/>
              <a:ea typeface="Calibri" pitchFamily="34" charset="0"/>
              <a:cs typeface="Calibri" pitchFamily="34" charset="0"/>
            </a:endParaRPr>
          </a:p>
          <a:p>
            <a:pPr eaLnBrk="0" hangingPunct="0">
              <a:spcBef>
                <a:spcPct val="50000"/>
              </a:spcBef>
            </a:pPr>
            <a:endParaRPr lang="el-GR" sz="2400" dirty="0" smtClean="0">
              <a:latin typeface="Calibri" pitchFamily="34" charset="0"/>
              <a:ea typeface="Calibri" pitchFamily="34" charset="0"/>
              <a:cs typeface="Calibri" pitchFamily="34" charset="0"/>
            </a:endParaRPr>
          </a:p>
          <a:p>
            <a:pPr eaLnBrk="0" hangingPunct="0">
              <a:spcBef>
                <a:spcPct val="50000"/>
              </a:spcBef>
            </a:pPr>
            <a:r>
              <a:rPr lang="el-GR" sz="2400" dirty="0" smtClean="0">
                <a:latin typeface="Calibri" pitchFamily="34" charset="0"/>
                <a:ea typeface="Calibri" pitchFamily="34" charset="0"/>
                <a:cs typeface="Calibri" pitchFamily="34" charset="0"/>
              </a:rPr>
              <a:t>Συνήθως δυαδικές συσχετίσεις, δηλαδή, συσχετίσεις βαθμού 2</a:t>
            </a:r>
            <a:endParaRPr lang="el-GR" sz="2400" dirty="0">
              <a:latin typeface="Calibri" pitchFamily="34" charset="0"/>
              <a:ea typeface="Calibri" pitchFamily="34" charset="0"/>
              <a:cs typeface="Calibri" pitchFamily="34" charset="0"/>
            </a:endParaRPr>
          </a:p>
        </p:txBody>
      </p:sp>
      <p:sp>
        <p:nvSpPr>
          <p:cNvPr id="31751" name="Text Box 4"/>
          <p:cNvSpPr txBox="1">
            <a:spLocks noChangeArrowheads="1"/>
          </p:cNvSpPr>
          <p:nvPr/>
        </p:nvSpPr>
        <p:spPr bwMode="auto">
          <a:xfrm>
            <a:off x="1593850" y="4445000"/>
            <a:ext cx="5562600" cy="369332"/>
          </a:xfrm>
          <a:prstGeom prst="rect">
            <a:avLst/>
          </a:prstGeom>
          <a:noFill/>
          <a:ln w="9525">
            <a:noFill/>
            <a:miter lim="800000"/>
            <a:headEnd/>
            <a:tailEnd/>
          </a:ln>
        </p:spPr>
        <p:txBody>
          <a:bodyPr>
            <a:spAutoFit/>
          </a:bodyPr>
          <a:lstStyle/>
          <a:p>
            <a:pPr eaLnBrk="0" hangingPunct="0">
              <a:spcBef>
                <a:spcPct val="50000"/>
              </a:spcBef>
            </a:pPr>
            <a:r>
              <a:rPr lang="el-GR" i="1" dirty="0"/>
              <a:t>Παράδειγμα – βιβλίο, εκδότης, συγγραφέας</a:t>
            </a:r>
          </a:p>
        </p:txBody>
      </p:sp>
      <p:sp>
        <p:nvSpPr>
          <p:cNvPr id="9" name="Title 2"/>
          <p:cNvSpPr>
            <a:spLocks noGrp="1"/>
          </p:cNvSpPr>
          <p:nvPr>
            <p:ph type="title"/>
          </p:nvPr>
        </p:nvSpPr>
        <p:spPr>
          <a:xfrm>
            <a:off x="457200" y="274638"/>
            <a:ext cx="8229600" cy="1143000"/>
          </a:xfrm>
        </p:spPr>
        <p:txBody>
          <a:bodyPr/>
          <a:lstStyle/>
          <a:p>
            <a:r>
              <a:rPr lang="el-GR" dirty="0" smtClean="0">
                <a:solidFill>
                  <a:schemeClr val="accent6">
                    <a:lumMod val="75000"/>
                  </a:schemeClr>
                </a:solidFill>
              </a:rPr>
              <a:t>Βαθμός</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Footer Placeholder 3"/>
          <p:cNvSpPr>
            <a:spLocks noGrp="1"/>
          </p:cNvSpPr>
          <p:nvPr>
            <p:ph type="ftr" sz="quarter" idx="11"/>
          </p:nvPr>
        </p:nvSpPr>
        <p:spPr>
          <a:noFill/>
        </p:spPr>
        <p:txBody>
          <a:bodyPr/>
          <a:lstStyle/>
          <a:p>
            <a:r>
              <a:rPr lang="el-GR" altLang="en-US" smtClean="0"/>
              <a:t>Ευαγγελία Πιτουρά</a:t>
            </a:r>
          </a:p>
        </p:txBody>
      </p:sp>
      <p:sp>
        <p:nvSpPr>
          <p:cNvPr id="32772" name="Slide Number Placeholder 4"/>
          <p:cNvSpPr>
            <a:spLocks noGrp="1"/>
          </p:cNvSpPr>
          <p:nvPr>
            <p:ph type="sldNum" sz="quarter" idx="12"/>
          </p:nvPr>
        </p:nvSpPr>
        <p:spPr>
          <a:noFill/>
        </p:spPr>
        <p:txBody>
          <a:bodyPr/>
          <a:lstStyle/>
          <a:p>
            <a:fld id="{B61D4BE7-7738-4484-A97B-67AA5A941089}" type="slidenum">
              <a:rPr lang="el-GR" altLang="en-US" smtClean="0"/>
              <a:pPr/>
              <a:t>44</a:t>
            </a:fld>
            <a:endParaRPr lang="el-GR" altLang="en-US" smtClean="0"/>
          </a:p>
        </p:txBody>
      </p:sp>
      <p:sp>
        <p:nvSpPr>
          <p:cNvPr id="32774" name="Text Box 3"/>
          <p:cNvSpPr txBox="1">
            <a:spLocks noChangeArrowheads="1"/>
          </p:cNvSpPr>
          <p:nvPr/>
        </p:nvSpPr>
        <p:spPr bwMode="auto">
          <a:xfrm>
            <a:off x="762000" y="1981200"/>
            <a:ext cx="7848600" cy="519113"/>
          </a:xfrm>
          <a:prstGeom prst="rect">
            <a:avLst/>
          </a:prstGeom>
          <a:noFill/>
          <a:ln w="9525">
            <a:noFill/>
            <a:miter lim="800000"/>
            <a:headEnd/>
            <a:tailEnd/>
          </a:ln>
        </p:spPr>
        <p:txBody>
          <a:bodyPr>
            <a:spAutoFit/>
          </a:bodyPr>
          <a:lstStyle/>
          <a:p>
            <a:pPr eaLnBrk="0" hangingPunct="0">
              <a:spcBef>
                <a:spcPct val="50000"/>
              </a:spcBef>
            </a:pPr>
            <a:r>
              <a:rPr lang="en-US" sz="2800" dirty="0" smtClean="0">
                <a:solidFill>
                  <a:schemeClr val="accent6">
                    <a:lumMod val="75000"/>
                  </a:schemeClr>
                </a:solidFill>
                <a:latin typeface="Calibri" pitchFamily="34" charset="0"/>
                <a:ea typeface="Calibri" pitchFamily="34" charset="0"/>
                <a:cs typeface="Calibri" pitchFamily="34" charset="0"/>
              </a:rPr>
              <a:t>Cardinality constraint</a:t>
            </a:r>
            <a:endParaRPr lang="el-GR" sz="2800" dirty="0">
              <a:solidFill>
                <a:schemeClr val="accent6">
                  <a:lumMod val="75000"/>
                </a:schemeClr>
              </a:solidFill>
              <a:latin typeface="Calibri" pitchFamily="34" charset="0"/>
              <a:ea typeface="Calibri" pitchFamily="34" charset="0"/>
              <a:cs typeface="Calibri" pitchFamily="34" charset="0"/>
            </a:endParaRPr>
          </a:p>
        </p:txBody>
      </p:sp>
      <p:sp>
        <p:nvSpPr>
          <p:cNvPr id="32775" name="Text Box 4"/>
          <p:cNvSpPr txBox="1">
            <a:spLocks noChangeArrowheads="1"/>
          </p:cNvSpPr>
          <p:nvPr/>
        </p:nvSpPr>
        <p:spPr bwMode="auto">
          <a:xfrm>
            <a:off x="762000" y="2819400"/>
            <a:ext cx="7391400" cy="138430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Για ένα τύπο συσχετίσεων</a:t>
            </a:r>
          </a:p>
          <a:p>
            <a:pPr algn="just" eaLnBrk="0" hangingPunct="0">
              <a:spcBef>
                <a:spcPct val="50000"/>
              </a:spcBef>
            </a:pPr>
            <a:r>
              <a:rPr lang="el-GR" sz="2400" i="1" dirty="0">
                <a:latin typeface="Calibri" pitchFamily="34" charset="0"/>
                <a:ea typeface="Calibri" pitchFamily="34" charset="0"/>
                <a:cs typeface="Calibri" pitchFamily="34" charset="0"/>
              </a:rPr>
              <a:t>σε </a:t>
            </a:r>
            <a:r>
              <a:rPr lang="el-GR" sz="2400" i="1" u="sng" dirty="0">
                <a:latin typeface="Calibri" pitchFamily="34" charset="0"/>
                <a:ea typeface="Calibri" pitchFamily="34" charset="0"/>
                <a:cs typeface="Calibri" pitchFamily="34" charset="0"/>
              </a:rPr>
              <a:t>πόσες</a:t>
            </a:r>
            <a:r>
              <a:rPr lang="el-GR" sz="2400" i="1"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συσχετίσεις (στιγμιότυπα συσχετίσεων) </a:t>
            </a:r>
            <a:r>
              <a:rPr lang="el-GR" sz="2400" i="1" dirty="0">
                <a:latin typeface="Calibri" pitchFamily="34" charset="0"/>
                <a:ea typeface="Calibri" pitchFamily="34" charset="0"/>
                <a:cs typeface="Calibri" pitchFamily="34" charset="0"/>
              </a:rPr>
              <a:t>μια </a:t>
            </a:r>
            <a:r>
              <a:rPr lang="el-GR" sz="2400" i="1" dirty="0" smtClean="0">
                <a:latin typeface="Calibri" pitchFamily="34" charset="0"/>
                <a:ea typeface="Calibri" pitchFamily="34" charset="0"/>
                <a:cs typeface="Calibri" pitchFamily="34" charset="0"/>
              </a:rPr>
              <a:t> οντότητα</a:t>
            </a:r>
            <a:r>
              <a:rPr lang="el-GR" sz="2400" dirty="0" smtClean="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μπορεί να συμμετέχει</a:t>
            </a:r>
          </a:p>
        </p:txBody>
      </p:sp>
      <p:sp>
        <p:nvSpPr>
          <p:cNvPr id="2" name="Title 1"/>
          <p:cNvSpPr>
            <a:spLocks noGrp="1"/>
          </p:cNvSpPr>
          <p:nvPr>
            <p:ph type="title"/>
          </p:nvPr>
        </p:nvSpPr>
        <p:spPr/>
        <p:txBody>
          <a:bodyPr/>
          <a:lstStyle/>
          <a:p>
            <a:r>
              <a:rPr lang="el-GR" dirty="0" smtClean="0">
                <a:solidFill>
                  <a:schemeClr val="accent6">
                    <a:lumMod val="75000"/>
                  </a:schemeClr>
                </a:solidFill>
              </a:rPr>
              <a:t>Λόγος </a:t>
            </a:r>
            <a:r>
              <a:rPr lang="el-GR" dirty="0" err="1" smtClean="0">
                <a:solidFill>
                  <a:schemeClr val="accent6">
                    <a:lumMod val="75000"/>
                  </a:schemeClr>
                </a:solidFill>
              </a:rPr>
              <a:t>Πληθικότητας</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Footer Placeholder 3"/>
          <p:cNvSpPr>
            <a:spLocks noGrp="1"/>
          </p:cNvSpPr>
          <p:nvPr>
            <p:ph type="ftr" sz="quarter" idx="11"/>
          </p:nvPr>
        </p:nvSpPr>
        <p:spPr>
          <a:noFill/>
        </p:spPr>
        <p:txBody>
          <a:bodyPr/>
          <a:lstStyle/>
          <a:p>
            <a:r>
              <a:rPr lang="el-GR" altLang="en-US" smtClean="0"/>
              <a:t>Ευαγγελία Πιτουρά</a:t>
            </a:r>
          </a:p>
        </p:txBody>
      </p:sp>
      <p:sp>
        <p:nvSpPr>
          <p:cNvPr id="34820" name="Slide Number Placeholder 4"/>
          <p:cNvSpPr>
            <a:spLocks noGrp="1"/>
          </p:cNvSpPr>
          <p:nvPr>
            <p:ph type="sldNum" sz="quarter" idx="12"/>
          </p:nvPr>
        </p:nvSpPr>
        <p:spPr>
          <a:noFill/>
        </p:spPr>
        <p:txBody>
          <a:bodyPr/>
          <a:lstStyle/>
          <a:p>
            <a:fld id="{E6BE2BF6-624F-4068-82D9-7188F7A88867}" type="slidenum">
              <a:rPr lang="el-GR" altLang="en-US" smtClean="0"/>
              <a:pPr/>
              <a:t>45</a:t>
            </a:fld>
            <a:endParaRPr lang="el-GR" altLang="en-US" smtClean="0"/>
          </a:p>
        </p:txBody>
      </p:sp>
      <p:sp>
        <p:nvSpPr>
          <p:cNvPr id="34822" name="Text Box 3"/>
          <p:cNvSpPr txBox="1">
            <a:spLocks noChangeArrowheads="1"/>
          </p:cNvSpPr>
          <p:nvPr/>
        </p:nvSpPr>
        <p:spPr bwMode="auto">
          <a:xfrm>
            <a:off x="611188" y="1628775"/>
            <a:ext cx="5562600" cy="2738438"/>
          </a:xfrm>
          <a:prstGeom prst="rect">
            <a:avLst/>
          </a:prstGeom>
          <a:noFill/>
          <a:ln w="9525">
            <a:noFill/>
            <a:miter lim="800000"/>
            <a:headEnd/>
            <a:tailEnd/>
          </a:ln>
        </p:spPr>
        <p:txBody>
          <a:bodyPr>
            <a:spAutoFit/>
          </a:bodyPr>
          <a:lstStyle/>
          <a:p>
            <a:pPr algn="just" eaLnBrk="0" hangingPunct="0">
              <a:spcBef>
                <a:spcPct val="50000"/>
              </a:spcBef>
            </a:pPr>
            <a:r>
              <a:rPr lang="el-GR" sz="2800">
                <a:latin typeface="Calibri" pitchFamily="34" charset="0"/>
                <a:ea typeface="Calibri" pitchFamily="34" charset="0"/>
                <a:cs typeface="Calibri" pitchFamily="34" charset="0"/>
              </a:rPr>
              <a:t>Για δυαδικές συσχετίσεις</a:t>
            </a:r>
            <a:r>
              <a:rPr lang="el-GR" sz="2400">
                <a:latin typeface="Calibri" pitchFamily="34" charset="0"/>
                <a:ea typeface="Calibri" pitchFamily="34" charset="0"/>
                <a:cs typeface="Calibri" pitchFamily="34" charset="0"/>
              </a:rPr>
              <a:t> </a:t>
            </a:r>
          </a:p>
          <a:p>
            <a:pPr algn="just" eaLnBrk="0" hangingPunct="0">
              <a:spcBef>
                <a:spcPct val="50000"/>
              </a:spcBef>
              <a:buClr>
                <a:schemeClr val="tx1"/>
              </a:buClr>
              <a:buSzPct val="110000"/>
              <a:buFont typeface="Wingdings" pitchFamily="2" charset="2"/>
              <a:buChar char="§"/>
            </a:pPr>
            <a:r>
              <a:rPr lang="el-GR" sz="2400">
                <a:latin typeface="Calibri" pitchFamily="34" charset="0"/>
                <a:ea typeface="Calibri" pitchFamily="34" charset="0"/>
                <a:cs typeface="Calibri" pitchFamily="34" charset="0"/>
              </a:rPr>
              <a:t> ένα-προς-ένα 1:1</a:t>
            </a:r>
          </a:p>
          <a:p>
            <a:pPr algn="just" eaLnBrk="0" hangingPunct="0">
              <a:spcBef>
                <a:spcPct val="50000"/>
              </a:spcBef>
              <a:buClr>
                <a:schemeClr val="tx1"/>
              </a:buClr>
              <a:buSzPct val="110000"/>
              <a:buFont typeface="Wingdings" pitchFamily="2" charset="2"/>
              <a:buChar char="§"/>
            </a:pPr>
            <a:r>
              <a:rPr lang="el-GR" sz="2400">
                <a:latin typeface="Calibri" pitchFamily="34" charset="0"/>
                <a:ea typeface="Calibri" pitchFamily="34" charset="0"/>
                <a:cs typeface="Calibri" pitchFamily="34" charset="0"/>
              </a:rPr>
              <a:t> ένα-προς-πολλά 1:Ν</a:t>
            </a:r>
          </a:p>
          <a:p>
            <a:pPr algn="just" eaLnBrk="0" hangingPunct="0">
              <a:spcBef>
                <a:spcPct val="50000"/>
              </a:spcBef>
              <a:buClr>
                <a:schemeClr val="tx1"/>
              </a:buClr>
              <a:buSzPct val="110000"/>
              <a:buFont typeface="Wingdings" pitchFamily="2" charset="2"/>
              <a:buChar char="§"/>
            </a:pPr>
            <a:r>
              <a:rPr lang="el-GR" sz="2400">
                <a:latin typeface="Calibri" pitchFamily="34" charset="0"/>
                <a:ea typeface="Calibri" pitchFamily="34" charset="0"/>
                <a:cs typeface="Calibri" pitchFamily="34" charset="0"/>
              </a:rPr>
              <a:t> πολλά-προς-ένα Ν:1</a:t>
            </a:r>
          </a:p>
          <a:p>
            <a:pPr algn="just" eaLnBrk="0" hangingPunct="0">
              <a:spcBef>
                <a:spcPct val="50000"/>
              </a:spcBef>
              <a:buClr>
                <a:schemeClr val="tx1"/>
              </a:buClr>
              <a:buSzPct val="110000"/>
              <a:buFont typeface="Wingdings" pitchFamily="2" charset="2"/>
              <a:buChar char="§"/>
            </a:pPr>
            <a:r>
              <a:rPr lang="el-GR" sz="2400">
                <a:latin typeface="Calibri" pitchFamily="34" charset="0"/>
                <a:ea typeface="Calibri" pitchFamily="34" charset="0"/>
                <a:cs typeface="Calibri" pitchFamily="34" charset="0"/>
              </a:rPr>
              <a:t> πολλά-προς-πολλά Ν:Μ</a:t>
            </a:r>
          </a:p>
        </p:txBody>
      </p:sp>
      <p:sp>
        <p:nvSpPr>
          <p:cNvPr id="34823" name="Text Box 4"/>
          <p:cNvSpPr txBox="1">
            <a:spLocks noChangeArrowheads="1"/>
          </p:cNvSpPr>
          <p:nvPr/>
        </p:nvSpPr>
        <p:spPr bwMode="auto">
          <a:xfrm>
            <a:off x="539750" y="4652963"/>
            <a:ext cx="3733800" cy="396875"/>
          </a:xfrm>
          <a:prstGeom prst="rect">
            <a:avLst/>
          </a:prstGeom>
          <a:noFill/>
          <a:ln w="9525">
            <a:noFill/>
            <a:miter lim="800000"/>
            <a:headEnd/>
            <a:tailEnd/>
          </a:ln>
        </p:spPr>
        <p:txBody>
          <a:bodyPr>
            <a:spAutoFit/>
          </a:bodyPr>
          <a:lstStyle/>
          <a:p>
            <a:pPr algn="just" eaLnBrk="0" hangingPunct="0">
              <a:spcBef>
                <a:spcPct val="50000"/>
              </a:spcBef>
            </a:pPr>
            <a:r>
              <a:rPr lang="el-GR" sz="2000">
                <a:latin typeface="Comic Sans MS" pitchFamily="66" charset="0"/>
              </a:rPr>
              <a:t>Παράδειγμα - Συμβολισμός</a:t>
            </a:r>
          </a:p>
        </p:txBody>
      </p:sp>
      <p:grpSp>
        <p:nvGrpSpPr>
          <p:cNvPr id="2" name="Group 5"/>
          <p:cNvGrpSpPr>
            <a:grpSpLocks/>
          </p:cNvGrpSpPr>
          <p:nvPr/>
        </p:nvGrpSpPr>
        <p:grpSpPr bwMode="auto">
          <a:xfrm>
            <a:off x="611188" y="4941888"/>
            <a:ext cx="7315200" cy="1143000"/>
            <a:chOff x="672" y="2064"/>
            <a:chExt cx="4608" cy="720"/>
          </a:xfrm>
        </p:grpSpPr>
        <p:grpSp>
          <p:nvGrpSpPr>
            <p:cNvPr id="3" name="Group 6"/>
            <p:cNvGrpSpPr>
              <a:grpSpLocks/>
            </p:cNvGrpSpPr>
            <p:nvPr/>
          </p:nvGrpSpPr>
          <p:grpSpPr bwMode="auto">
            <a:xfrm>
              <a:off x="672" y="2064"/>
              <a:ext cx="4608" cy="720"/>
              <a:chOff x="672" y="2064"/>
              <a:chExt cx="4608" cy="720"/>
            </a:xfrm>
          </p:grpSpPr>
          <p:sp>
            <p:nvSpPr>
              <p:cNvPr id="34827" name="AutoShape 7"/>
              <p:cNvSpPr>
                <a:spLocks noChangeArrowheads="1"/>
              </p:cNvSpPr>
              <p:nvPr/>
            </p:nvSpPr>
            <p:spPr bwMode="auto">
              <a:xfrm>
                <a:off x="4032" y="2208"/>
                <a:ext cx="1248" cy="336"/>
              </a:xfrm>
              <a:prstGeom prst="flowChartProcess">
                <a:avLst/>
              </a:prstGeom>
              <a:noFill/>
              <a:ln w="9525">
                <a:solidFill>
                  <a:schemeClr val="tx1"/>
                </a:solidFill>
                <a:miter lim="800000"/>
                <a:headEnd/>
                <a:tailEnd/>
              </a:ln>
            </p:spPr>
            <p:txBody>
              <a:bodyPr wrap="none" anchor="ctr"/>
              <a:lstStyle/>
              <a:p>
                <a:endParaRPr lang="el-GR"/>
              </a:p>
            </p:txBody>
          </p:sp>
          <p:sp>
            <p:nvSpPr>
              <p:cNvPr id="34828" name="AutoShape 8"/>
              <p:cNvSpPr>
                <a:spLocks noChangeArrowheads="1"/>
              </p:cNvSpPr>
              <p:nvPr/>
            </p:nvSpPr>
            <p:spPr bwMode="auto">
              <a:xfrm>
                <a:off x="2640" y="2064"/>
                <a:ext cx="960" cy="720"/>
              </a:xfrm>
              <a:prstGeom prst="flowChartDecision">
                <a:avLst/>
              </a:prstGeom>
              <a:noFill/>
              <a:ln w="9525">
                <a:solidFill>
                  <a:schemeClr val="tx1"/>
                </a:solidFill>
                <a:miter lim="800000"/>
                <a:headEnd/>
                <a:tailEnd/>
              </a:ln>
            </p:spPr>
            <p:txBody>
              <a:bodyPr wrap="none" anchor="ctr"/>
              <a:lstStyle/>
              <a:p>
                <a:endParaRPr lang="el-GR"/>
              </a:p>
            </p:txBody>
          </p:sp>
          <p:sp>
            <p:nvSpPr>
              <p:cNvPr id="34829" name="AutoShape 9"/>
              <p:cNvSpPr>
                <a:spLocks noChangeArrowheads="1"/>
              </p:cNvSpPr>
              <p:nvPr/>
            </p:nvSpPr>
            <p:spPr bwMode="auto">
              <a:xfrm>
                <a:off x="672" y="2256"/>
                <a:ext cx="1248" cy="432"/>
              </a:xfrm>
              <a:prstGeom prst="flowChartProcess">
                <a:avLst/>
              </a:prstGeom>
              <a:noFill/>
              <a:ln w="9525">
                <a:solidFill>
                  <a:schemeClr val="tx1"/>
                </a:solidFill>
                <a:miter lim="800000"/>
                <a:headEnd/>
                <a:tailEnd/>
              </a:ln>
            </p:spPr>
            <p:txBody>
              <a:bodyPr wrap="none" anchor="ctr"/>
              <a:lstStyle/>
              <a:p>
                <a:endParaRPr lang="el-GR"/>
              </a:p>
            </p:txBody>
          </p:sp>
          <p:sp>
            <p:nvSpPr>
              <p:cNvPr id="34830" name="Text Box 10"/>
              <p:cNvSpPr txBox="1">
                <a:spLocks noChangeArrowheads="1"/>
              </p:cNvSpPr>
              <p:nvPr/>
            </p:nvSpPr>
            <p:spPr bwMode="auto">
              <a:xfrm>
                <a:off x="816" y="2304"/>
                <a:ext cx="1344" cy="250"/>
              </a:xfrm>
              <a:prstGeom prst="rect">
                <a:avLst/>
              </a:prstGeom>
              <a:noFill/>
              <a:ln w="9525">
                <a:noFill/>
                <a:miter lim="800000"/>
                <a:headEnd/>
                <a:tailEnd/>
              </a:ln>
            </p:spPr>
            <p:txBody>
              <a:bodyPr>
                <a:spAutoFit/>
              </a:bodyPr>
              <a:lstStyle/>
              <a:p>
                <a:pPr eaLnBrk="0" hangingPunct="0">
                  <a:spcBef>
                    <a:spcPct val="50000"/>
                  </a:spcBef>
                </a:pPr>
                <a:r>
                  <a:rPr lang="el-GR" sz="2000">
                    <a:latin typeface="Times New Roman" pitchFamily="18" charset="0"/>
                  </a:rPr>
                  <a:t>ΤΑΙΝΙΑ</a:t>
                </a:r>
              </a:p>
            </p:txBody>
          </p:sp>
          <p:sp>
            <p:nvSpPr>
              <p:cNvPr id="34831" name="Text Box 11"/>
              <p:cNvSpPr txBox="1">
                <a:spLocks noChangeArrowheads="1"/>
              </p:cNvSpPr>
              <p:nvPr/>
            </p:nvSpPr>
            <p:spPr bwMode="auto">
              <a:xfrm>
                <a:off x="2784" y="2256"/>
                <a:ext cx="1296" cy="250"/>
              </a:xfrm>
              <a:prstGeom prst="rect">
                <a:avLst/>
              </a:prstGeom>
              <a:noFill/>
              <a:ln w="9525">
                <a:noFill/>
                <a:miter lim="800000"/>
                <a:headEnd/>
                <a:tailEnd/>
              </a:ln>
            </p:spPr>
            <p:txBody>
              <a:bodyPr>
                <a:spAutoFit/>
              </a:bodyPr>
              <a:lstStyle/>
              <a:p>
                <a:pPr eaLnBrk="0" hangingPunct="0">
                  <a:spcBef>
                    <a:spcPct val="50000"/>
                  </a:spcBef>
                </a:pPr>
                <a:r>
                  <a:rPr lang="el-GR" sz="2000">
                    <a:latin typeface="Times New Roman" pitchFamily="18" charset="0"/>
                  </a:rPr>
                  <a:t>ΠΑΙΖΕΙ</a:t>
                </a:r>
              </a:p>
            </p:txBody>
          </p:sp>
          <p:sp>
            <p:nvSpPr>
              <p:cNvPr id="34832" name="Text Box 12"/>
              <p:cNvSpPr txBox="1">
                <a:spLocks noChangeArrowheads="1"/>
              </p:cNvSpPr>
              <p:nvPr/>
            </p:nvSpPr>
            <p:spPr bwMode="auto">
              <a:xfrm>
                <a:off x="4080" y="2256"/>
                <a:ext cx="1008" cy="250"/>
              </a:xfrm>
              <a:prstGeom prst="rect">
                <a:avLst/>
              </a:prstGeom>
              <a:noFill/>
              <a:ln w="9525">
                <a:noFill/>
                <a:miter lim="800000"/>
                <a:headEnd/>
                <a:tailEnd/>
              </a:ln>
            </p:spPr>
            <p:txBody>
              <a:bodyPr>
                <a:spAutoFit/>
              </a:bodyPr>
              <a:lstStyle/>
              <a:p>
                <a:pPr eaLnBrk="0" hangingPunct="0">
                  <a:spcBef>
                    <a:spcPct val="50000"/>
                  </a:spcBef>
                </a:pPr>
                <a:r>
                  <a:rPr lang="el-GR" sz="2000">
                    <a:latin typeface="Times New Roman" pitchFamily="18" charset="0"/>
                  </a:rPr>
                  <a:t>ΗΘΟΠΟΙΟΣ</a:t>
                </a:r>
              </a:p>
            </p:txBody>
          </p:sp>
          <p:sp>
            <p:nvSpPr>
              <p:cNvPr id="34833" name="Line 13"/>
              <p:cNvSpPr>
                <a:spLocks noChangeShapeType="1"/>
              </p:cNvSpPr>
              <p:nvPr/>
            </p:nvSpPr>
            <p:spPr bwMode="auto">
              <a:xfrm>
                <a:off x="1920" y="2400"/>
                <a:ext cx="720" cy="0"/>
              </a:xfrm>
              <a:prstGeom prst="line">
                <a:avLst/>
              </a:prstGeom>
              <a:noFill/>
              <a:ln w="9525">
                <a:solidFill>
                  <a:schemeClr val="tx1"/>
                </a:solidFill>
                <a:round/>
                <a:headEnd/>
                <a:tailEnd/>
              </a:ln>
            </p:spPr>
            <p:txBody>
              <a:bodyPr wrap="none" anchor="ctr"/>
              <a:lstStyle/>
              <a:p>
                <a:endParaRPr lang="el-GR"/>
              </a:p>
            </p:txBody>
          </p:sp>
        </p:grpSp>
        <p:sp>
          <p:nvSpPr>
            <p:cNvPr id="34826" name="Line 14"/>
            <p:cNvSpPr>
              <a:spLocks noChangeShapeType="1"/>
            </p:cNvSpPr>
            <p:nvPr/>
          </p:nvSpPr>
          <p:spPr bwMode="auto">
            <a:xfrm>
              <a:off x="3648" y="2400"/>
              <a:ext cx="384" cy="0"/>
            </a:xfrm>
            <a:prstGeom prst="line">
              <a:avLst/>
            </a:prstGeom>
            <a:noFill/>
            <a:ln w="9525">
              <a:solidFill>
                <a:schemeClr val="tx1"/>
              </a:solidFill>
              <a:round/>
              <a:headEnd/>
              <a:tailEnd/>
            </a:ln>
          </p:spPr>
          <p:txBody>
            <a:bodyPr wrap="none" anchor="ctr"/>
            <a:lstStyle/>
            <a:p>
              <a:endParaRPr lang="el-GR"/>
            </a:p>
          </p:txBody>
        </p:sp>
      </p:grpSp>
      <p:sp>
        <p:nvSpPr>
          <p:cNvPr id="19" name="Title 1"/>
          <p:cNvSpPr>
            <a:spLocks noGrp="1"/>
          </p:cNvSpPr>
          <p:nvPr>
            <p:ph type="title"/>
          </p:nvPr>
        </p:nvSpPr>
        <p:spPr>
          <a:xfrm>
            <a:off x="457200" y="274638"/>
            <a:ext cx="8229600" cy="1143000"/>
          </a:xfrm>
        </p:spPr>
        <p:txBody>
          <a:bodyPr/>
          <a:lstStyle/>
          <a:p>
            <a:r>
              <a:rPr lang="el-GR" dirty="0" smtClean="0">
                <a:solidFill>
                  <a:schemeClr val="accent6">
                    <a:lumMod val="75000"/>
                  </a:schemeClr>
                </a:solidFill>
              </a:rPr>
              <a:t>Λόγος </a:t>
            </a:r>
            <a:r>
              <a:rPr lang="el-GR" dirty="0" err="1" smtClean="0">
                <a:solidFill>
                  <a:schemeClr val="accent6">
                    <a:lumMod val="75000"/>
                  </a:schemeClr>
                </a:solidFill>
              </a:rPr>
              <a:t>Πληθικότητας</a:t>
            </a:r>
            <a:endParaRPr lang="en-US" dirty="0">
              <a:solidFill>
                <a:schemeClr val="accent6">
                  <a:lumMod val="75000"/>
                </a:schemeClr>
              </a:solidFill>
            </a:endParaRPr>
          </a:p>
        </p:txBody>
      </p:sp>
      <p:sp>
        <p:nvSpPr>
          <p:cNvPr id="1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3"/>
          <p:cNvSpPr>
            <a:spLocks noGrp="1"/>
          </p:cNvSpPr>
          <p:nvPr>
            <p:ph type="ftr" sz="quarter" idx="11"/>
          </p:nvPr>
        </p:nvSpPr>
        <p:spPr>
          <a:noFill/>
        </p:spPr>
        <p:txBody>
          <a:bodyPr/>
          <a:lstStyle/>
          <a:p>
            <a:r>
              <a:rPr lang="el-GR" altLang="en-US" smtClean="0"/>
              <a:t>Ευαγγελία Πιτουρά</a:t>
            </a:r>
          </a:p>
        </p:txBody>
      </p:sp>
      <p:sp>
        <p:nvSpPr>
          <p:cNvPr id="33796" name="Slide Number Placeholder 4"/>
          <p:cNvSpPr>
            <a:spLocks noGrp="1"/>
          </p:cNvSpPr>
          <p:nvPr>
            <p:ph type="sldNum" sz="quarter" idx="12"/>
          </p:nvPr>
        </p:nvSpPr>
        <p:spPr>
          <a:noFill/>
        </p:spPr>
        <p:txBody>
          <a:bodyPr/>
          <a:lstStyle/>
          <a:p>
            <a:fld id="{123172E9-69CF-4396-8023-B261CA42F6F7}" type="slidenum">
              <a:rPr lang="el-GR" altLang="en-US" smtClean="0"/>
              <a:pPr/>
              <a:t>46</a:t>
            </a:fld>
            <a:endParaRPr lang="el-GR" altLang="en-US" smtClean="0"/>
          </a:p>
        </p:txBody>
      </p:sp>
      <p:sp>
        <p:nvSpPr>
          <p:cNvPr id="33798" name="Oval 3"/>
          <p:cNvSpPr>
            <a:spLocks noChangeArrowheads="1"/>
          </p:cNvSpPr>
          <p:nvPr/>
        </p:nvSpPr>
        <p:spPr bwMode="auto">
          <a:xfrm>
            <a:off x="15271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799" name="Oval 4"/>
          <p:cNvSpPr>
            <a:spLocks noChangeArrowheads="1"/>
          </p:cNvSpPr>
          <p:nvPr/>
        </p:nvSpPr>
        <p:spPr bwMode="auto">
          <a:xfrm>
            <a:off x="24415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0" name="Oval 5"/>
          <p:cNvSpPr>
            <a:spLocks noChangeArrowheads="1"/>
          </p:cNvSpPr>
          <p:nvPr/>
        </p:nvSpPr>
        <p:spPr bwMode="auto">
          <a:xfrm>
            <a:off x="24415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1" name="Oval 6"/>
          <p:cNvSpPr>
            <a:spLocks noChangeArrowheads="1"/>
          </p:cNvSpPr>
          <p:nvPr/>
        </p:nvSpPr>
        <p:spPr bwMode="auto">
          <a:xfrm>
            <a:off x="24415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2" name="Oval 7"/>
          <p:cNvSpPr>
            <a:spLocks noChangeArrowheads="1"/>
          </p:cNvSpPr>
          <p:nvPr/>
        </p:nvSpPr>
        <p:spPr bwMode="auto">
          <a:xfrm>
            <a:off x="24415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3" name="Oval 8"/>
          <p:cNvSpPr>
            <a:spLocks noChangeArrowheads="1"/>
          </p:cNvSpPr>
          <p:nvPr/>
        </p:nvSpPr>
        <p:spPr bwMode="auto">
          <a:xfrm>
            <a:off x="37369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4" name="Oval 9"/>
          <p:cNvSpPr>
            <a:spLocks noChangeArrowheads="1"/>
          </p:cNvSpPr>
          <p:nvPr/>
        </p:nvSpPr>
        <p:spPr bwMode="auto">
          <a:xfrm>
            <a:off x="47275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5" name="Oval 10"/>
          <p:cNvSpPr>
            <a:spLocks noChangeArrowheads="1"/>
          </p:cNvSpPr>
          <p:nvPr/>
        </p:nvSpPr>
        <p:spPr bwMode="auto">
          <a:xfrm>
            <a:off x="37369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6" name="Oval 11"/>
          <p:cNvSpPr>
            <a:spLocks noChangeArrowheads="1"/>
          </p:cNvSpPr>
          <p:nvPr/>
        </p:nvSpPr>
        <p:spPr bwMode="auto">
          <a:xfrm>
            <a:off x="15271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7" name="Oval 12"/>
          <p:cNvSpPr>
            <a:spLocks noChangeArrowheads="1"/>
          </p:cNvSpPr>
          <p:nvPr/>
        </p:nvSpPr>
        <p:spPr bwMode="auto">
          <a:xfrm>
            <a:off x="47275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8" name="Oval 13"/>
          <p:cNvSpPr>
            <a:spLocks noChangeArrowheads="1"/>
          </p:cNvSpPr>
          <p:nvPr/>
        </p:nvSpPr>
        <p:spPr bwMode="auto">
          <a:xfrm>
            <a:off x="37369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9" name="Oval 14"/>
          <p:cNvSpPr>
            <a:spLocks noChangeArrowheads="1"/>
          </p:cNvSpPr>
          <p:nvPr/>
        </p:nvSpPr>
        <p:spPr bwMode="auto">
          <a:xfrm>
            <a:off x="47275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0" name="Oval 15"/>
          <p:cNvSpPr>
            <a:spLocks noChangeArrowheads="1"/>
          </p:cNvSpPr>
          <p:nvPr/>
        </p:nvSpPr>
        <p:spPr bwMode="auto">
          <a:xfrm>
            <a:off x="60229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1" name="Oval 16"/>
          <p:cNvSpPr>
            <a:spLocks noChangeArrowheads="1"/>
          </p:cNvSpPr>
          <p:nvPr/>
        </p:nvSpPr>
        <p:spPr bwMode="auto">
          <a:xfrm>
            <a:off x="60229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2" name="Oval 17"/>
          <p:cNvSpPr>
            <a:spLocks noChangeArrowheads="1"/>
          </p:cNvSpPr>
          <p:nvPr/>
        </p:nvSpPr>
        <p:spPr bwMode="auto">
          <a:xfrm>
            <a:off x="60229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3" name="Oval 18"/>
          <p:cNvSpPr>
            <a:spLocks noChangeArrowheads="1"/>
          </p:cNvSpPr>
          <p:nvPr/>
        </p:nvSpPr>
        <p:spPr bwMode="auto">
          <a:xfrm>
            <a:off x="60229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4" name="Oval 19"/>
          <p:cNvSpPr>
            <a:spLocks noChangeArrowheads="1"/>
          </p:cNvSpPr>
          <p:nvPr/>
        </p:nvSpPr>
        <p:spPr bwMode="auto">
          <a:xfrm>
            <a:off x="69373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5" name="Oval 20"/>
          <p:cNvSpPr>
            <a:spLocks noChangeArrowheads="1"/>
          </p:cNvSpPr>
          <p:nvPr/>
        </p:nvSpPr>
        <p:spPr bwMode="auto">
          <a:xfrm>
            <a:off x="69373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6" name="Oval 21"/>
          <p:cNvSpPr>
            <a:spLocks noChangeArrowheads="1"/>
          </p:cNvSpPr>
          <p:nvPr/>
        </p:nvSpPr>
        <p:spPr bwMode="auto">
          <a:xfrm>
            <a:off x="69373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7" name="Oval 22"/>
          <p:cNvSpPr>
            <a:spLocks noChangeArrowheads="1"/>
          </p:cNvSpPr>
          <p:nvPr/>
        </p:nvSpPr>
        <p:spPr bwMode="auto">
          <a:xfrm>
            <a:off x="69373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8" name="Oval 23"/>
          <p:cNvSpPr>
            <a:spLocks noChangeArrowheads="1"/>
          </p:cNvSpPr>
          <p:nvPr/>
        </p:nvSpPr>
        <p:spPr bwMode="auto">
          <a:xfrm>
            <a:off x="1527175" y="4859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9" name="Oval 24"/>
          <p:cNvSpPr>
            <a:spLocks noChangeArrowheads="1"/>
          </p:cNvSpPr>
          <p:nvPr/>
        </p:nvSpPr>
        <p:spPr bwMode="auto">
          <a:xfrm>
            <a:off x="1527175" y="44021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0" name="Oval 25"/>
          <p:cNvSpPr>
            <a:spLocks noChangeArrowheads="1"/>
          </p:cNvSpPr>
          <p:nvPr/>
        </p:nvSpPr>
        <p:spPr bwMode="auto">
          <a:xfrm>
            <a:off x="15271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1" name="Oval 26"/>
          <p:cNvSpPr>
            <a:spLocks noChangeArrowheads="1"/>
          </p:cNvSpPr>
          <p:nvPr/>
        </p:nvSpPr>
        <p:spPr bwMode="auto">
          <a:xfrm>
            <a:off x="15271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2" name="Oval 27"/>
          <p:cNvSpPr>
            <a:spLocks noChangeArrowheads="1"/>
          </p:cNvSpPr>
          <p:nvPr/>
        </p:nvSpPr>
        <p:spPr bwMode="auto">
          <a:xfrm>
            <a:off x="47275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3" name="Oval 28"/>
          <p:cNvSpPr>
            <a:spLocks noChangeArrowheads="1"/>
          </p:cNvSpPr>
          <p:nvPr/>
        </p:nvSpPr>
        <p:spPr bwMode="auto">
          <a:xfrm>
            <a:off x="37369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4" name="Oval 29"/>
          <p:cNvSpPr>
            <a:spLocks noChangeArrowheads="1"/>
          </p:cNvSpPr>
          <p:nvPr/>
        </p:nvSpPr>
        <p:spPr bwMode="auto">
          <a:xfrm>
            <a:off x="3736975" y="4859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5" name="Oval 30"/>
          <p:cNvSpPr>
            <a:spLocks noChangeArrowheads="1"/>
          </p:cNvSpPr>
          <p:nvPr/>
        </p:nvSpPr>
        <p:spPr bwMode="auto">
          <a:xfrm>
            <a:off x="2441575" y="44021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6" name="Oval 31"/>
          <p:cNvSpPr>
            <a:spLocks noChangeArrowheads="1"/>
          </p:cNvSpPr>
          <p:nvPr/>
        </p:nvSpPr>
        <p:spPr bwMode="auto">
          <a:xfrm>
            <a:off x="3736975" y="44021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17120" name="Line 32"/>
          <p:cNvSpPr>
            <a:spLocks noChangeShapeType="1"/>
          </p:cNvSpPr>
          <p:nvPr/>
        </p:nvSpPr>
        <p:spPr bwMode="auto">
          <a:xfrm>
            <a:off x="1755775" y="2801938"/>
            <a:ext cx="685800" cy="838200"/>
          </a:xfrm>
          <a:prstGeom prst="line">
            <a:avLst/>
          </a:prstGeom>
          <a:noFill/>
          <a:ln w="9525">
            <a:solidFill>
              <a:schemeClr val="tx1"/>
            </a:solidFill>
            <a:round/>
            <a:headEnd/>
            <a:tailEnd/>
          </a:ln>
        </p:spPr>
        <p:txBody>
          <a:bodyPr/>
          <a:lstStyle/>
          <a:p>
            <a:endParaRPr lang="el-GR"/>
          </a:p>
        </p:txBody>
      </p:sp>
      <p:grpSp>
        <p:nvGrpSpPr>
          <p:cNvPr id="2" name="Group 33"/>
          <p:cNvGrpSpPr>
            <a:grpSpLocks/>
          </p:cNvGrpSpPr>
          <p:nvPr/>
        </p:nvGrpSpPr>
        <p:grpSpPr bwMode="auto">
          <a:xfrm>
            <a:off x="1755775" y="2725738"/>
            <a:ext cx="762000" cy="838200"/>
            <a:chOff x="1152" y="1536"/>
            <a:chExt cx="480" cy="528"/>
          </a:xfrm>
        </p:grpSpPr>
        <p:sp>
          <p:nvSpPr>
            <p:cNvPr id="33856" name="Line 34"/>
            <p:cNvSpPr>
              <a:spLocks noChangeShapeType="1"/>
            </p:cNvSpPr>
            <p:nvPr/>
          </p:nvSpPr>
          <p:spPr bwMode="auto">
            <a:xfrm>
              <a:off x="1152" y="1536"/>
              <a:ext cx="432" cy="0"/>
            </a:xfrm>
            <a:prstGeom prst="line">
              <a:avLst/>
            </a:prstGeom>
            <a:noFill/>
            <a:ln w="9525">
              <a:solidFill>
                <a:schemeClr val="tx1"/>
              </a:solidFill>
              <a:round/>
              <a:headEnd/>
              <a:tailEnd/>
            </a:ln>
          </p:spPr>
          <p:txBody>
            <a:bodyPr/>
            <a:lstStyle/>
            <a:p>
              <a:endParaRPr lang="el-GR"/>
            </a:p>
          </p:txBody>
        </p:sp>
        <p:sp>
          <p:nvSpPr>
            <p:cNvPr id="33857" name="Line 35"/>
            <p:cNvSpPr>
              <a:spLocks noChangeShapeType="1"/>
            </p:cNvSpPr>
            <p:nvPr/>
          </p:nvSpPr>
          <p:spPr bwMode="auto">
            <a:xfrm flipV="1">
              <a:off x="1152" y="1584"/>
              <a:ext cx="432" cy="240"/>
            </a:xfrm>
            <a:prstGeom prst="line">
              <a:avLst/>
            </a:prstGeom>
            <a:noFill/>
            <a:ln w="9525">
              <a:solidFill>
                <a:schemeClr val="tx1"/>
              </a:solidFill>
              <a:round/>
              <a:headEnd/>
              <a:tailEnd/>
            </a:ln>
          </p:spPr>
          <p:txBody>
            <a:bodyPr/>
            <a:lstStyle/>
            <a:p>
              <a:endParaRPr lang="el-GR"/>
            </a:p>
          </p:txBody>
        </p:sp>
        <p:sp>
          <p:nvSpPr>
            <p:cNvPr id="33858" name="Line 36"/>
            <p:cNvSpPr>
              <a:spLocks noChangeShapeType="1"/>
            </p:cNvSpPr>
            <p:nvPr/>
          </p:nvSpPr>
          <p:spPr bwMode="auto">
            <a:xfrm flipV="1">
              <a:off x="1152" y="1584"/>
              <a:ext cx="480" cy="480"/>
            </a:xfrm>
            <a:prstGeom prst="line">
              <a:avLst/>
            </a:prstGeom>
            <a:noFill/>
            <a:ln w="9525">
              <a:solidFill>
                <a:schemeClr val="tx1"/>
              </a:solidFill>
              <a:round/>
              <a:headEnd/>
              <a:tailEnd/>
            </a:ln>
          </p:spPr>
          <p:txBody>
            <a:bodyPr/>
            <a:lstStyle/>
            <a:p>
              <a:endParaRPr lang="el-GR"/>
            </a:p>
          </p:txBody>
        </p:sp>
      </p:grpSp>
      <p:grpSp>
        <p:nvGrpSpPr>
          <p:cNvPr id="3" name="Group 37"/>
          <p:cNvGrpSpPr>
            <a:grpSpLocks/>
          </p:cNvGrpSpPr>
          <p:nvPr/>
        </p:nvGrpSpPr>
        <p:grpSpPr bwMode="auto">
          <a:xfrm>
            <a:off x="1755775" y="3182938"/>
            <a:ext cx="762000" cy="1828800"/>
            <a:chOff x="1152" y="1824"/>
            <a:chExt cx="480" cy="1152"/>
          </a:xfrm>
        </p:grpSpPr>
        <p:sp>
          <p:nvSpPr>
            <p:cNvPr id="33853" name="Line 38"/>
            <p:cNvSpPr>
              <a:spLocks noChangeShapeType="1"/>
            </p:cNvSpPr>
            <p:nvPr/>
          </p:nvSpPr>
          <p:spPr bwMode="auto">
            <a:xfrm>
              <a:off x="1152" y="1824"/>
              <a:ext cx="432" cy="816"/>
            </a:xfrm>
            <a:prstGeom prst="line">
              <a:avLst/>
            </a:prstGeom>
            <a:noFill/>
            <a:ln w="9525">
              <a:solidFill>
                <a:schemeClr val="tx1"/>
              </a:solidFill>
              <a:round/>
              <a:headEnd/>
              <a:tailEnd/>
            </a:ln>
          </p:spPr>
          <p:txBody>
            <a:bodyPr/>
            <a:lstStyle/>
            <a:p>
              <a:endParaRPr lang="el-GR"/>
            </a:p>
          </p:txBody>
        </p:sp>
        <p:sp>
          <p:nvSpPr>
            <p:cNvPr id="33854" name="Line 39"/>
            <p:cNvSpPr>
              <a:spLocks noChangeShapeType="1"/>
            </p:cNvSpPr>
            <p:nvPr/>
          </p:nvSpPr>
          <p:spPr bwMode="auto">
            <a:xfrm>
              <a:off x="1152" y="2688"/>
              <a:ext cx="432" cy="0"/>
            </a:xfrm>
            <a:prstGeom prst="line">
              <a:avLst/>
            </a:prstGeom>
            <a:noFill/>
            <a:ln w="9525">
              <a:solidFill>
                <a:schemeClr val="tx1"/>
              </a:solidFill>
              <a:round/>
              <a:headEnd/>
              <a:tailEnd/>
            </a:ln>
          </p:spPr>
          <p:txBody>
            <a:bodyPr/>
            <a:lstStyle/>
            <a:p>
              <a:endParaRPr lang="el-GR"/>
            </a:p>
          </p:txBody>
        </p:sp>
        <p:sp>
          <p:nvSpPr>
            <p:cNvPr id="33855" name="Line 40"/>
            <p:cNvSpPr>
              <a:spLocks noChangeShapeType="1"/>
            </p:cNvSpPr>
            <p:nvPr/>
          </p:nvSpPr>
          <p:spPr bwMode="auto">
            <a:xfrm flipV="1">
              <a:off x="1152" y="2736"/>
              <a:ext cx="480" cy="240"/>
            </a:xfrm>
            <a:prstGeom prst="line">
              <a:avLst/>
            </a:prstGeom>
            <a:noFill/>
            <a:ln w="9525">
              <a:solidFill>
                <a:schemeClr val="tx1"/>
              </a:solidFill>
              <a:round/>
              <a:headEnd/>
              <a:tailEnd/>
            </a:ln>
          </p:spPr>
          <p:txBody>
            <a:bodyPr/>
            <a:lstStyle/>
            <a:p>
              <a:endParaRPr lang="el-GR"/>
            </a:p>
          </p:txBody>
        </p:sp>
      </p:grpSp>
      <p:grpSp>
        <p:nvGrpSpPr>
          <p:cNvPr id="4" name="Group 41"/>
          <p:cNvGrpSpPr>
            <a:grpSpLocks/>
          </p:cNvGrpSpPr>
          <p:nvPr/>
        </p:nvGrpSpPr>
        <p:grpSpPr bwMode="auto">
          <a:xfrm>
            <a:off x="1679575" y="3211513"/>
            <a:ext cx="803275" cy="1647825"/>
            <a:chOff x="1104" y="1824"/>
            <a:chExt cx="528" cy="1056"/>
          </a:xfrm>
        </p:grpSpPr>
        <p:sp>
          <p:nvSpPr>
            <p:cNvPr id="33851" name="Line 42"/>
            <p:cNvSpPr>
              <a:spLocks noChangeShapeType="1"/>
            </p:cNvSpPr>
            <p:nvPr/>
          </p:nvSpPr>
          <p:spPr bwMode="auto">
            <a:xfrm flipV="1">
              <a:off x="1152" y="1824"/>
              <a:ext cx="432" cy="288"/>
            </a:xfrm>
            <a:prstGeom prst="line">
              <a:avLst/>
            </a:prstGeom>
            <a:noFill/>
            <a:ln w="9525">
              <a:solidFill>
                <a:schemeClr val="tx1"/>
              </a:solidFill>
              <a:round/>
              <a:headEnd/>
              <a:tailEnd/>
            </a:ln>
          </p:spPr>
          <p:txBody>
            <a:bodyPr/>
            <a:lstStyle/>
            <a:p>
              <a:endParaRPr lang="el-GR"/>
            </a:p>
          </p:txBody>
        </p:sp>
        <p:sp>
          <p:nvSpPr>
            <p:cNvPr id="33852" name="Line 43"/>
            <p:cNvSpPr>
              <a:spLocks noChangeShapeType="1"/>
            </p:cNvSpPr>
            <p:nvPr/>
          </p:nvSpPr>
          <p:spPr bwMode="auto">
            <a:xfrm flipV="1">
              <a:off x="1104" y="1824"/>
              <a:ext cx="528" cy="1056"/>
            </a:xfrm>
            <a:prstGeom prst="line">
              <a:avLst/>
            </a:prstGeom>
            <a:noFill/>
            <a:ln w="9525">
              <a:solidFill>
                <a:schemeClr val="tx1"/>
              </a:solidFill>
              <a:round/>
              <a:headEnd/>
              <a:tailEnd/>
            </a:ln>
          </p:spPr>
          <p:txBody>
            <a:bodyPr/>
            <a:lstStyle/>
            <a:p>
              <a:endParaRPr lang="el-GR"/>
            </a:p>
          </p:txBody>
        </p:sp>
      </p:grpSp>
      <p:grpSp>
        <p:nvGrpSpPr>
          <p:cNvPr id="5" name="Group 44"/>
          <p:cNvGrpSpPr>
            <a:grpSpLocks/>
          </p:cNvGrpSpPr>
          <p:nvPr/>
        </p:nvGrpSpPr>
        <p:grpSpPr bwMode="auto">
          <a:xfrm>
            <a:off x="1755775" y="3640138"/>
            <a:ext cx="685800" cy="1295400"/>
            <a:chOff x="1152" y="2112"/>
            <a:chExt cx="432" cy="816"/>
          </a:xfrm>
        </p:grpSpPr>
        <p:sp>
          <p:nvSpPr>
            <p:cNvPr id="33849" name="Line 45"/>
            <p:cNvSpPr>
              <a:spLocks noChangeShapeType="1"/>
            </p:cNvSpPr>
            <p:nvPr/>
          </p:nvSpPr>
          <p:spPr bwMode="auto">
            <a:xfrm flipV="1">
              <a:off x="1152" y="2400"/>
              <a:ext cx="432" cy="528"/>
            </a:xfrm>
            <a:prstGeom prst="line">
              <a:avLst/>
            </a:prstGeom>
            <a:noFill/>
            <a:ln w="9525">
              <a:solidFill>
                <a:schemeClr val="tx1"/>
              </a:solidFill>
              <a:round/>
              <a:headEnd/>
              <a:tailEnd/>
            </a:ln>
          </p:spPr>
          <p:txBody>
            <a:bodyPr/>
            <a:lstStyle/>
            <a:p>
              <a:endParaRPr lang="el-GR"/>
            </a:p>
          </p:txBody>
        </p:sp>
        <p:sp>
          <p:nvSpPr>
            <p:cNvPr id="33850" name="Line 46"/>
            <p:cNvSpPr>
              <a:spLocks noChangeShapeType="1"/>
            </p:cNvSpPr>
            <p:nvPr/>
          </p:nvSpPr>
          <p:spPr bwMode="auto">
            <a:xfrm flipH="1" flipV="1">
              <a:off x="1152" y="2112"/>
              <a:ext cx="432" cy="240"/>
            </a:xfrm>
            <a:prstGeom prst="line">
              <a:avLst/>
            </a:prstGeom>
            <a:noFill/>
            <a:ln w="9525">
              <a:solidFill>
                <a:schemeClr val="tx1"/>
              </a:solidFill>
              <a:round/>
              <a:headEnd/>
              <a:tailEnd/>
            </a:ln>
          </p:spPr>
          <p:txBody>
            <a:bodyPr/>
            <a:lstStyle/>
            <a:p>
              <a:endParaRPr lang="el-GR"/>
            </a:p>
          </p:txBody>
        </p:sp>
      </p:grpSp>
      <p:grpSp>
        <p:nvGrpSpPr>
          <p:cNvPr id="6" name="Group 47"/>
          <p:cNvGrpSpPr>
            <a:grpSpLocks/>
          </p:cNvGrpSpPr>
          <p:nvPr/>
        </p:nvGrpSpPr>
        <p:grpSpPr bwMode="auto">
          <a:xfrm>
            <a:off x="3965575" y="2649538"/>
            <a:ext cx="762000" cy="533400"/>
            <a:chOff x="2544" y="1488"/>
            <a:chExt cx="480" cy="336"/>
          </a:xfrm>
        </p:grpSpPr>
        <p:sp>
          <p:nvSpPr>
            <p:cNvPr id="33847" name="Line 48"/>
            <p:cNvSpPr>
              <a:spLocks noChangeShapeType="1"/>
            </p:cNvSpPr>
            <p:nvPr/>
          </p:nvSpPr>
          <p:spPr bwMode="auto">
            <a:xfrm>
              <a:off x="2544" y="1488"/>
              <a:ext cx="480" cy="0"/>
            </a:xfrm>
            <a:prstGeom prst="line">
              <a:avLst/>
            </a:prstGeom>
            <a:noFill/>
            <a:ln w="9525">
              <a:solidFill>
                <a:schemeClr val="tx1"/>
              </a:solidFill>
              <a:round/>
              <a:headEnd/>
              <a:tailEnd/>
            </a:ln>
          </p:spPr>
          <p:txBody>
            <a:bodyPr/>
            <a:lstStyle/>
            <a:p>
              <a:endParaRPr lang="el-GR"/>
            </a:p>
          </p:txBody>
        </p:sp>
        <p:sp>
          <p:nvSpPr>
            <p:cNvPr id="33848" name="Line 49"/>
            <p:cNvSpPr>
              <a:spLocks noChangeShapeType="1"/>
            </p:cNvSpPr>
            <p:nvPr/>
          </p:nvSpPr>
          <p:spPr bwMode="auto">
            <a:xfrm flipV="1">
              <a:off x="2544" y="1536"/>
              <a:ext cx="480" cy="288"/>
            </a:xfrm>
            <a:prstGeom prst="line">
              <a:avLst/>
            </a:prstGeom>
            <a:noFill/>
            <a:ln w="9525">
              <a:solidFill>
                <a:schemeClr val="tx1"/>
              </a:solidFill>
              <a:round/>
              <a:headEnd/>
              <a:tailEnd/>
            </a:ln>
          </p:spPr>
          <p:txBody>
            <a:bodyPr/>
            <a:lstStyle/>
            <a:p>
              <a:endParaRPr lang="el-GR"/>
            </a:p>
          </p:txBody>
        </p:sp>
      </p:grpSp>
      <p:sp>
        <p:nvSpPr>
          <p:cNvPr id="217138" name="Line 50"/>
          <p:cNvSpPr>
            <a:spLocks noChangeShapeType="1"/>
          </p:cNvSpPr>
          <p:nvPr/>
        </p:nvSpPr>
        <p:spPr bwMode="auto">
          <a:xfrm flipV="1">
            <a:off x="3965575" y="3182938"/>
            <a:ext cx="762000" cy="457200"/>
          </a:xfrm>
          <a:prstGeom prst="line">
            <a:avLst/>
          </a:prstGeom>
          <a:noFill/>
          <a:ln w="9525">
            <a:solidFill>
              <a:schemeClr val="tx1"/>
            </a:solidFill>
            <a:round/>
            <a:headEnd/>
            <a:tailEnd/>
          </a:ln>
        </p:spPr>
        <p:txBody>
          <a:bodyPr/>
          <a:lstStyle/>
          <a:p>
            <a:endParaRPr lang="el-GR"/>
          </a:p>
        </p:txBody>
      </p:sp>
      <p:grpSp>
        <p:nvGrpSpPr>
          <p:cNvPr id="7" name="Group 51"/>
          <p:cNvGrpSpPr>
            <a:grpSpLocks/>
          </p:cNvGrpSpPr>
          <p:nvPr/>
        </p:nvGrpSpPr>
        <p:grpSpPr bwMode="auto">
          <a:xfrm>
            <a:off x="3965575" y="4021138"/>
            <a:ext cx="762000" cy="533400"/>
            <a:chOff x="2544" y="2352"/>
            <a:chExt cx="480" cy="336"/>
          </a:xfrm>
        </p:grpSpPr>
        <p:sp>
          <p:nvSpPr>
            <p:cNvPr id="33845" name="Line 52"/>
            <p:cNvSpPr>
              <a:spLocks noChangeShapeType="1"/>
            </p:cNvSpPr>
            <p:nvPr/>
          </p:nvSpPr>
          <p:spPr bwMode="auto">
            <a:xfrm flipV="1">
              <a:off x="2544" y="2400"/>
              <a:ext cx="480" cy="288"/>
            </a:xfrm>
            <a:prstGeom prst="line">
              <a:avLst/>
            </a:prstGeom>
            <a:noFill/>
            <a:ln w="9525">
              <a:solidFill>
                <a:schemeClr val="tx1"/>
              </a:solidFill>
              <a:round/>
              <a:headEnd/>
              <a:tailEnd/>
            </a:ln>
          </p:spPr>
          <p:txBody>
            <a:bodyPr/>
            <a:lstStyle/>
            <a:p>
              <a:endParaRPr lang="el-GR"/>
            </a:p>
          </p:txBody>
        </p:sp>
        <p:sp>
          <p:nvSpPr>
            <p:cNvPr id="33846" name="Line 53"/>
            <p:cNvSpPr>
              <a:spLocks noChangeShapeType="1"/>
            </p:cNvSpPr>
            <p:nvPr/>
          </p:nvSpPr>
          <p:spPr bwMode="auto">
            <a:xfrm flipV="1">
              <a:off x="2544" y="2352"/>
              <a:ext cx="480" cy="48"/>
            </a:xfrm>
            <a:prstGeom prst="line">
              <a:avLst/>
            </a:prstGeom>
            <a:noFill/>
            <a:ln w="9525">
              <a:solidFill>
                <a:schemeClr val="tx1"/>
              </a:solidFill>
              <a:round/>
              <a:headEnd/>
              <a:tailEnd/>
            </a:ln>
          </p:spPr>
          <p:txBody>
            <a:bodyPr/>
            <a:lstStyle/>
            <a:p>
              <a:endParaRPr lang="el-GR"/>
            </a:p>
          </p:txBody>
        </p:sp>
      </p:grpSp>
      <p:sp>
        <p:nvSpPr>
          <p:cNvPr id="217142" name="Line 54"/>
          <p:cNvSpPr>
            <a:spLocks noChangeShapeType="1"/>
          </p:cNvSpPr>
          <p:nvPr/>
        </p:nvSpPr>
        <p:spPr bwMode="auto">
          <a:xfrm>
            <a:off x="6251575" y="2725738"/>
            <a:ext cx="685800" cy="0"/>
          </a:xfrm>
          <a:prstGeom prst="line">
            <a:avLst/>
          </a:prstGeom>
          <a:noFill/>
          <a:ln w="9525">
            <a:solidFill>
              <a:schemeClr val="tx1"/>
            </a:solidFill>
            <a:round/>
            <a:headEnd/>
            <a:tailEnd/>
          </a:ln>
        </p:spPr>
        <p:txBody>
          <a:bodyPr/>
          <a:lstStyle/>
          <a:p>
            <a:endParaRPr lang="el-GR"/>
          </a:p>
        </p:txBody>
      </p:sp>
      <p:sp>
        <p:nvSpPr>
          <p:cNvPr id="217143" name="Line 55"/>
          <p:cNvSpPr>
            <a:spLocks noChangeShapeType="1"/>
          </p:cNvSpPr>
          <p:nvPr/>
        </p:nvSpPr>
        <p:spPr bwMode="auto">
          <a:xfrm>
            <a:off x="6251575" y="3182938"/>
            <a:ext cx="685800" cy="457200"/>
          </a:xfrm>
          <a:prstGeom prst="line">
            <a:avLst/>
          </a:prstGeom>
          <a:noFill/>
          <a:ln w="9525">
            <a:solidFill>
              <a:schemeClr val="tx1"/>
            </a:solidFill>
            <a:round/>
            <a:headEnd/>
            <a:tailEnd/>
          </a:ln>
        </p:spPr>
        <p:txBody>
          <a:bodyPr/>
          <a:lstStyle/>
          <a:p>
            <a:endParaRPr lang="el-GR"/>
          </a:p>
        </p:txBody>
      </p:sp>
      <p:sp>
        <p:nvSpPr>
          <p:cNvPr id="217144" name="Line 56"/>
          <p:cNvSpPr>
            <a:spLocks noChangeShapeType="1"/>
          </p:cNvSpPr>
          <p:nvPr/>
        </p:nvSpPr>
        <p:spPr bwMode="auto">
          <a:xfrm flipV="1">
            <a:off x="6251575" y="3182938"/>
            <a:ext cx="685800" cy="914400"/>
          </a:xfrm>
          <a:prstGeom prst="line">
            <a:avLst/>
          </a:prstGeom>
          <a:noFill/>
          <a:ln w="9525">
            <a:solidFill>
              <a:schemeClr val="tx1"/>
            </a:solidFill>
            <a:round/>
            <a:headEnd/>
            <a:tailEnd/>
          </a:ln>
        </p:spPr>
        <p:txBody>
          <a:bodyPr/>
          <a:lstStyle/>
          <a:p>
            <a:endParaRPr lang="el-GR"/>
          </a:p>
        </p:txBody>
      </p:sp>
      <p:sp>
        <p:nvSpPr>
          <p:cNvPr id="33838" name="Text Box 57"/>
          <p:cNvSpPr txBox="1">
            <a:spLocks noChangeArrowheads="1"/>
          </p:cNvSpPr>
          <p:nvPr/>
        </p:nvSpPr>
        <p:spPr bwMode="auto">
          <a:xfrm>
            <a:off x="611188" y="5445125"/>
            <a:ext cx="7627937" cy="366713"/>
          </a:xfrm>
          <a:prstGeom prst="rect">
            <a:avLst/>
          </a:prstGeom>
          <a:noFill/>
          <a:ln w="9525">
            <a:noFill/>
            <a:miter lim="800000"/>
            <a:headEnd/>
            <a:tailEnd/>
          </a:ln>
        </p:spPr>
        <p:txBody>
          <a:bodyPr>
            <a:spAutoFit/>
          </a:bodyPr>
          <a:lstStyle/>
          <a:p>
            <a:pPr eaLnBrk="0" hangingPunct="0"/>
            <a:r>
              <a:rPr lang="el-GR" sz="1800" dirty="0"/>
              <a:t>Πολλά-προς-Πολλά</a:t>
            </a:r>
            <a:r>
              <a:rPr lang="en-US" sz="1800" dirty="0"/>
              <a:t>	    </a:t>
            </a:r>
            <a:r>
              <a:rPr lang="en-US" sz="1800" dirty="0" smtClean="0"/>
              <a:t>	</a:t>
            </a:r>
            <a:r>
              <a:rPr lang="el-GR" sz="1800" dirty="0" smtClean="0"/>
              <a:t>          </a:t>
            </a:r>
            <a:r>
              <a:rPr lang="el-GR" sz="1800" i="1" dirty="0" smtClean="0">
                <a:solidFill>
                  <a:schemeClr val="accent6">
                    <a:lumMod val="75000"/>
                  </a:schemeClr>
                </a:solidFill>
              </a:rPr>
              <a:t>Πολλά-προς-?</a:t>
            </a:r>
            <a:r>
              <a:rPr lang="en-US" sz="1800" dirty="0" smtClean="0"/>
              <a:t>		</a:t>
            </a:r>
            <a:r>
              <a:rPr lang="el-GR" dirty="0"/>
              <a:t> </a:t>
            </a:r>
            <a:r>
              <a:rPr lang="el-GR" dirty="0" smtClean="0"/>
              <a:t>    </a:t>
            </a:r>
            <a:r>
              <a:rPr lang="el-GR" sz="1800" dirty="0" smtClean="0">
                <a:solidFill>
                  <a:schemeClr val="accent6">
                    <a:lumMod val="75000"/>
                  </a:schemeClr>
                </a:solidFill>
              </a:rPr>
              <a:t>?-προς-?</a:t>
            </a:r>
            <a:endParaRPr lang="en-US" sz="1800" dirty="0">
              <a:solidFill>
                <a:schemeClr val="accent6">
                  <a:lumMod val="75000"/>
                </a:schemeClr>
              </a:solidFill>
            </a:endParaRPr>
          </a:p>
        </p:txBody>
      </p:sp>
      <p:sp>
        <p:nvSpPr>
          <p:cNvPr id="33839" name="Oval 58"/>
          <p:cNvSpPr>
            <a:spLocks noChangeArrowheads="1"/>
          </p:cNvSpPr>
          <p:nvPr/>
        </p:nvSpPr>
        <p:spPr bwMode="auto">
          <a:xfrm>
            <a:off x="1330325" y="2276475"/>
            <a:ext cx="647700" cy="3024188"/>
          </a:xfrm>
          <a:prstGeom prst="ellipse">
            <a:avLst/>
          </a:prstGeom>
          <a:noFill/>
          <a:ln w="9525">
            <a:solidFill>
              <a:schemeClr val="tx1"/>
            </a:solidFill>
            <a:round/>
            <a:headEnd/>
            <a:tailEnd/>
          </a:ln>
        </p:spPr>
        <p:txBody>
          <a:bodyPr wrap="none" anchor="ctr"/>
          <a:lstStyle/>
          <a:p>
            <a:endParaRPr lang="el-GR"/>
          </a:p>
        </p:txBody>
      </p:sp>
      <p:sp>
        <p:nvSpPr>
          <p:cNvPr id="33840" name="Oval 59"/>
          <p:cNvSpPr>
            <a:spLocks noChangeArrowheads="1"/>
          </p:cNvSpPr>
          <p:nvPr/>
        </p:nvSpPr>
        <p:spPr bwMode="auto">
          <a:xfrm>
            <a:off x="2266950" y="2276475"/>
            <a:ext cx="647700" cy="3024188"/>
          </a:xfrm>
          <a:prstGeom prst="ellipse">
            <a:avLst/>
          </a:prstGeom>
          <a:noFill/>
          <a:ln w="9525">
            <a:solidFill>
              <a:schemeClr val="tx1"/>
            </a:solidFill>
            <a:round/>
            <a:headEnd/>
            <a:tailEnd/>
          </a:ln>
        </p:spPr>
        <p:txBody>
          <a:bodyPr wrap="none" anchor="ctr"/>
          <a:lstStyle/>
          <a:p>
            <a:endParaRPr lang="el-GR"/>
          </a:p>
        </p:txBody>
      </p:sp>
      <p:sp>
        <p:nvSpPr>
          <p:cNvPr id="33841" name="Oval 60"/>
          <p:cNvSpPr>
            <a:spLocks noChangeArrowheads="1"/>
          </p:cNvSpPr>
          <p:nvPr/>
        </p:nvSpPr>
        <p:spPr bwMode="auto">
          <a:xfrm>
            <a:off x="3562350" y="2347913"/>
            <a:ext cx="647700" cy="3024187"/>
          </a:xfrm>
          <a:prstGeom prst="ellipse">
            <a:avLst/>
          </a:prstGeom>
          <a:noFill/>
          <a:ln w="9525">
            <a:solidFill>
              <a:schemeClr val="tx1"/>
            </a:solidFill>
            <a:round/>
            <a:headEnd/>
            <a:tailEnd/>
          </a:ln>
        </p:spPr>
        <p:txBody>
          <a:bodyPr wrap="none" anchor="ctr"/>
          <a:lstStyle/>
          <a:p>
            <a:endParaRPr lang="el-GR"/>
          </a:p>
        </p:txBody>
      </p:sp>
      <p:sp>
        <p:nvSpPr>
          <p:cNvPr id="33842" name="Oval 61"/>
          <p:cNvSpPr>
            <a:spLocks noChangeArrowheads="1"/>
          </p:cNvSpPr>
          <p:nvPr/>
        </p:nvSpPr>
        <p:spPr bwMode="auto">
          <a:xfrm>
            <a:off x="4570413" y="2347913"/>
            <a:ext cx="647700" cy="3024187"/>
          </a:xfrm>
          <a:prstGeom prst="ellipse">
            <a:avLst/>
          </a:prstGeom>
          <a:noFill/>
          <a:ln w="9525">
            <a:solidFill>
              <a:schemeClr val="tx1"/>
            </a:solidFill>
            <a:round/>
            <a:headEnd/>
            <a:tailEnd/>
          </a:ln>
        </p:spPr>
        <p:txBody>
          <a:bodyPr wrap="none" anchor="ctr"/>
          <a:lstStyle/>
          <a:p>
            <a:endParaRPr lang="el-GR"/>
          </a:p>
        </p:txBody>
      </p:sp>
      <p:sp>
        <p:nvSpPr>
          <p:cNvPr id="33843" name="Oval 62"/>
          <p:cNvSpPr>
            <a:spLocks noChangeArrowheads="1"/>
          </p:cNvSpPr>
          <p:nvPr/>
        </p:nvSpPr>
        <p:spPr bwMode="auto">
          <a:xfrm>
            <a:off x="5794375" y="2276475"/>
            <a:ext cx="647700" cy="3024188"/>
          </a:xfrm>
          <a:prstGeom prst="ellipse">
            <a:avLst/>
          </a:prstGeom>
          <a:noFill/>
          <a:ln w="9525">
            <a:solidFill>
              <a:schemeClr val="tx1"/>
            </a:solidFill>
            <a:round/>
            <a:headEnd/>
            <a:tailEnd/>
          </a:ln>
        </p:spPr>
        <p:txBody>
          <a:bodyPr wrap="none" anchor="ctr"/>
          <a:lstStyle/>
          <a:p>
            <a:endParaRPr lang="el-GR"/>
          </a:p>
        </p:txBody>
      </p:sp>
      <p:sp>
        <p:nvSpPr>
          <p:cNvPr id="33844" name="Oval 63"/>
          <p:cNvSpPr>
            <a:spLocks noChangeArrowheads="1"/>
          </p:cNvSpPr>
          <p:nvPr/>
        </p:nvSpPr>
        <p:spPr bwMode="auto">
          <a:xfrm>
            <a:off x="6731000" y="2276475"/>
            <a:ext cx="647700" cy="3024188"/>
          </a:xfrm>
          <a:prstGeom prst="ellipse">
            <a:avLst/>
          </a:prstGeom>
          <a:noFill/>
          <a:ln w="9525">
            <a:solidFill>
              <a:schemeClr val="tx1"/>
            </a:solidFill>
            <a:round/>
            <a:headEnd/>
            <a:tailEnd/>
          </a:ln>
        </p:spPr>
        <p:txBody>
          <a:bodyPr wrap="none" anchor="ctr"/>
          <a:lstStyle/>
          <a:p>
            <a:endParaRPr lang="el-GR"/>
          </a:p>
        </p:txBody>
      </p:sp>
      <p:sp>
        <p:nvSpPr>
          <p:cNvPr id="68" name="Title 1"/>
          <p:cNvSpPr>
            <a:spLocks noGrp="1"/>
          </p:cNvSpPr>
          <p:nvPr>
            <p:ph type="title"/>
          </p:nvPr>
        </p:nvSpPr>
        <p:spPr>
          <a:xfrm>
            <a:off x="457200" y="274638"/>
            <a:ext cx="8229600" cy="1143000"/>
          </a:xfrm>
        </p:spPr>
        <p:txBody>
          <a:bodyPr/>
          <a:lstStyle/>
          <a:p>
            <a:r>
              <a:rPr lang="el-GR" dirty="0" smtClean="0">
                <a:solidFill>
                  <a:schemeClr val="accent6">
                    <a:lumMod val="75000"/>
                  </a:schemeClr>
                </a:solidFill>
              </a:rPr>
              <a:t>Λόγος </a:t>
            </a:r>
            <a:r>
              <a:rPr lang="el-GR" dirty="0" err="1" smtClean="0">
                <a:solidFill>
                  <a:schemeClr val="accent6">
                    <a:lumMod val="75000"/>
                  </a:schemeClr>
                </a:solidFill>
              </a:rPr>
              <a:t>Πληθικότητας</a:t>
            </a:r>
            <a:endParaRPr lang="en-US" dirty="0">
              <a:solidFill>
                <a:schemeClr val="accent6">
                  <a:lumMod val="75000"/>
                </a:schemeClr>
              </a:solidFill>
            </a:endParaRPr>
          </a:p>
        </p:txBody>
      </p:sp>
      <p:sp>
        <p:nvSpPr>
          <p:cNvPr id="67"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
        <p:nvSpPr>
          <p:cNvPr id="10" name="TextBox 9"/>
          <p:cNvSpPr txBox="1"/>
          <p:nvPr/>
        </p:nvSpPr>
        <p:spPr>
          <a:xfrm>
            <a:off x="1171575" y="1731949"/>
            <a:ext cx="6619875" cy="369332"/>
          </a:xfrm>
          <a:prstGeom prst="rect">
            <a:avLst/>
          </a:prstGeom>
          <a:noFill/>
        </p:spPr>
        <p:txBody>
          <a:bodyPr wrap="square" rtlCol="0">
            <a:spAutoFit/>
          </a:bodyPr>
          <a:lstStyle/>
          <a:p>
            <a:r>
              <a:rPr lang="el-GR" dirty="0"/>
              <a:t>Ταινία 	</a:t>
            </a:r>
            <a:r>
              <a:rPr lang="el-GR" dirty="0" smtClean="0"/>
              <a:t>Ηθοποιός           Ταινία    Ηθοποιός         Ταινία </a:t>
            </a:r>
            <a:r>
              <a:rPr lang="el-GR" dirty="0"/>
              <a:t>	</a:t>
            </a:r>
            <a:r>
              <a:rPr lang="el-GR" dirty="0" smtClean="0"/>
              <a:t>Ηθοποιός</a:t>
            </a:r>
            <a:endParaRPr lang="el-GR" dirty="0"/>
          </a:p>
        </p:txBody>
      </p:sp>
      <p:sp>
        <p:nvSpPr>
          <p:cNvPr id="8" name="TextBox 7"/>
          <p:cNvSpPr txBox="1"/>
          <p:nvPr/>
        </p:nvSpPr>
        <p:spPr>
          <a:xfrm>
            <a:off x="1227015" y="5900615"/>
            <a:ext cx="4792785" cy="369332"/>
          </a:xfrm>
          <a:prstGeom prst="rect">
            <a:avLst/>
          </a:prstGeom>
          <a:noFill/>
        </p:spPr>
        <p:txBody>
          <a:bodyPr wrap="square" rtlCol="0">
            <a:spAutoFit/>
          </a:bodyPr>
          <a:lstStyle/>
          <a:p>
            <a:r>
              <a:rPr lang="el-GR" dirty="0" smtClean="0"/>
              <a:t>Ορίζεται στο σχήμα</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217120"/>
                                        </p:tgtEl>
                                        <p:attrNameLst>
                                          <p:attrName>style.visibility</p:attrName>
                                        </p:attrNameLst>
                                      </p:cBhvr>
                                      <p:to>
                                        <p:strVal val="visible"/>
                                      </p:to>
                                    </p:set>
                                    <p:anim calcmode="lin" valueType="num">
                                      <p:cBhvr additive="base">
                                        <p:cTn id="17" dur="500" fill="hold"/>
                                        <p:tgtEl>
                                          <p:spTgt spid="217120"/>
                                        </p:tgtEl>
                                        <p:attrNameLst>
                                          <p:attrName>ppt_x</p:attrName>
                                        </p:attrNameLst>
                                      </p:cBhvr>
                                      <p:tavLst>
                                        <p:tav tm="0">
                                          <p:val>
                                            <p:strVal val="0-#ppt_w/2"/>
                                          </p:val>
                                        </p:tav>
                                        <p:tav tm="100000">
                                          <p:val>
                                            <p:strVal val="#ppt_x"/>
                                          </p:val>
                                        </p:tav>
                                      </p:tavLst>
                                    </p:anim>
                                    <p:anim calcmode="lin" valueType="num">
                                      <p:cBhvr additive="base">
                                        <p:cTn id="18" dur="500" fill="hold"/>
                                        <p:tgtEl>
                                          <p:spTgt spid="217120"/>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8" fill="hold" nodeType="after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8" fill="hold" nodeType="afterEffect">
                                  <p:stCondLst>
                                    <p:cond delay="100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7500"/>
                            </p:stCondLst>
                            <p:childTnLst>
                              <p:par>
                                <p:cTn id="30" presetID="2" presetClass="entr" presetSubtype="8" fill="hold" nodeType="afterEffect">
                                  <p:stCondLst>
                                    <p:cond delay="100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par>
                          <p:cTn id="34" fill="hold">
                            <p:stCondLst>
                              <p:cond delay="9000"/>
                            </p:stCondLst>
                            <p:childTnLst>
                              <p:par>
                                <p:cTn id="35" presetID="2" presetClass="entr" presetSubtype="8" fill="hold" grpId="0" nodeType="afterEffect">
                                  <p:stCondLst>
                                    <p:cond delay="1000"/>
                                  </p:stCondLst>
                                  <p:childTnLst>
                                    <p:set>
                                      <p:cBhvr>
                                        <p:cTn id="36" dur="1" fill="hold">
                                          <p:stCondLst>
                                            <p:cond delay="0"/>
                                          </p:stCondLst>
                                        </p:cTn>
                                        <p:tgtEl>
                                          <p:spTgt spid="217138"/>
                                        </p:tgtEl>
                                        <p:attrNameLst>
                                          <p:attrName>style.visibility</p:attrName>
                                        </p:attrNameLst>
                                      </p:cBhvr>
                                      <p:to>
                                        <p:strVal val="visible"/>
                                      </p:to>
                                    </p:set>
                                    <p:anim calcmode="lin" valueType="num">
                                      <p:cBhvr additive="base">
                                        <p:cTn id="37" dur="500" fill="hold"/>
                                        <p:tgtEl>
                                          <p:spTgt spid="217138"/>
                                        </p:tgtEl>
                                        <p:attrNameLst>
                                          <p:attrName>ppt_x</p:attrName>
                                        </p:attrNameLst>
                                      </p:cBhvr>
                                      <p:tavLst>
                                        <p:tav tm="0">
                                          <p:val>
                                            <p:strVal val="0-#ppt_w/2"/>
                                          </p:val>
                                        </p:tav>
                                        <p:tav tm="100000">
                                          <p:val>
                                            <p:strVal val="#ppt_x"/>
                                          </p:val>
                                        </p:tav>
                                      </p:tavLst>
                                    </p:anim>
                                    <p:anim calcmode="lin" valueType="num">
                                      <p:cBhvr additive="base">
                                        <p:cTn id="38" dur="500" fill="hold"/>
                                        <p:tgtEl>
                                          <p:spTgt spid="217138"/>
                                        </p:tgtEl>
                                        <p:attrNameLst>
                                          <p:attrName>ppt_y</p:attrName>
                                        </p:attrNameLst>
                                      </p:cBhvr>
                                      <p:tavLst>
                                        <p:tav tm="0">
                                          <p:val>
                                            <p:strVal val="#ppt_y"/>
                                          </p:val>
                                        </p:tav>
                                        <p:tav tm="100000">
                                          <p:val>
                                            <p:strVal val="#ppt_y"/>
                                          </p:val>
                                        </p:tav>
                                      </p:tavLst>
                                    </p:anim>
                                  </p:childTnLst>
                                </p:cTn>
                              </p:par>
                            </p:childTnLst>
                          </p:cTn>
                        </p:par>
                        <p:par>
                          <p:cTn id="39" fill="hold">
                            <p:stCondLst>
                              <p:cond delay="10500"/>
                            </p:stCondLst>
                            <p:childTnLst>
                              <p:par>
                                <p:cTn id="40" presetID="2" presetClass="entr" presetSubtype="8" fill="hold" nodeType="afterEffect">
                                  <p:stCondLst>
                                    <p:cond delay="10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childTnLst>
                          </p:cTn>
                        </p:par>
                        <p:par>
                          <p:cTn id="44" fill="hold">
                            <p:stCondLst>
                              <p:cond delay="12000"/>
                            </p:stCondLst>
                            <p:childTnLst>
                              <p:par>
                                <p:cTn id="45" presetID="2" presetClass="entr" presetSubtype="8" fill="hold" grpId="0" nodeType="afterEffect">
                                  <p:stCondLst>
                                    <p:cond delay="1000"/>
                                  </p:stCondLst>
                                  <p:childTnLst>
                                    <p:set>
                                      <p:cBhvr>
                                        <p:cTn id="46" dur="1" fill="hold">
                                          <p:stCondLst>
                                            <p:cond delay="0"/>
                                          </p:stCondLst>
                                        </p:cTn>
                                        <p:tgtEl>
                                          <p:spTgt spid="217142"/>
                                        </p:tgtEl>
                                        <p:attrNameLst>
                                          <p:attrName>style.visibility</p:attrName>
                                        </p:attrNameLst>
                                      </p:cBhvr>
                                      <p:to>
                                        <p:strVal val="visible"/>
                                      </p:to>
                                    </p:set>
                                    <p:anim calcmode="lin" valueType="num">
                                      <p:cBhvr additive="base">
                                        <p:cTn id="47" dur="500" fill="hold"/>
                                        <p:tgtEl>
                                          <p:spTgt spid="217142"/>
                                        </p:tgtEl>
                                        <p:attrNameLst>
                                          <p:attrName>ppt_x</p:attrName>
                                        </p:attrNameLst>
                                      </p:cBhvr>
                                      <p:tavLst>
                                        <p:tav tm="0">
                                          <p:val>
                                            <p:strVal val="0-#ppt_w/2"/>
                                          </p:val>
                                        </p:tav>
                                        <p:tav tm="100000">
                                          <p:val>
                                            <p:strVal val="#ppt_x"/>
                                          </p:val>
                                        </p:tav>
                                      </p:tavLst>
                                    </p:anim>
                                    <p:anim calcmode="lin" valueType="num">
                                      <p:cBhvr additive="base">
                                        <p:cTn id="48" dur="500" fill="hold"/>
                                        <p:tgtEl>
                                          <p:spTgt spid="217142"/>
                                        </p:tgtEl>
                                        <p:attrNameLst>
                                          <p:attrName>ppt_y</p:attrName>
                                        </p:attrNameLst>
                                      </p:cBhvr>
                                      <p:tavLst>
                                        <p:tav tm="0">
                                          <p:val>
                                            <p:strVal val="#ppt_y"/>
                                          </p:val>
                                        </p:tav>
                                        <p:tav tm="100000">
                                          <p:val>
                                            <p:strVal val="#ppt_y"/>
                                          </p:val>
                                        </p:tav>
                                      </p:tavLst>
                                    </p:anim>
                                  </p:childTnLst>
                                </p:cTn>
                              </p:par>
                            </p:childTnLst>
                          </p:cTn>
                        </p:par>
                        <p:par>
                          <p:cTn id="49" fill="hold">
                            <p:stCondLst>
                              <p:cond delay="13500"/>
                            </p:stCondLst>
                            <p:childTnLst>
                              <p:par>
                                <p:cTn id="50" presetID="2" presetClass="entr" presetSubtype="8" fill="hold" grpId="0" nodeType="afterEffect">
                                  <p:stCondLst>
                                    <p:cond delay="1000"/>
                                  </p:stCondLst>
                                  <p:childTnLst>
                                    <p:set>
                                      <p:cBhvr>
                                        <p:cTn id="51" dur="1" fill="hold">
                                          <p:stCondLst>
                                            <p:cond delay="0"/>
                                          </p:stCondLst>
                                        </p:cTn>
                                        <p:tgtEl>
                                          <p:spTgt spid="217143"/>
                                        </p:tgtEl>
                                        <p:attrNameLst>
                                          <p:attrName>style.visibility</p:attrName>
                                        </p:attrNameLst>
                                      </p:cBhvr>
                                      <p:to>
                                        <p:strVal val="visible"/>
                                      </p:to>
                                    </p:set>
                                    <p:anim calcmode="lin" valueType="num">
                                      <p:cBhvr additive="base">
                                        <p:cTn id="52" dur="500" fill="hold"/>
                                        <p:tgtEl>
                                          <p:spTgt spid="217143"/>
                                        </p:tgtEl>
                                        <p:attrNameLst>
                                          <p:attrName>ppt_x</p:attrName>
                                        </p:attrNameLst>
                                      </p:cBhvr>
                                      <p:tavLst>
                                        <p:tav tm="0">
                                          <p:val>
                                            <p:strVal val="0-#ppt_w/2"/>
                                          </p:val>
                                        </p:tav>
                                        <p:tav tm="100000">
                                          <p:val>
                                            <p:strVal val="#ppt_x"/>
                                          </p:val>
                                        </p:tav>
                                      </p:tavLst>
                                    </p:anim>
                                    <p:anim calcmode="lin" valueType="num">
                                      <p:cBhvr additive="base">
                                        <p:cTn id="53" dur="500" fill="hold"/>
                                        <p:tgtEl>
                                          <p:spTgt spid="217143"/>
                                        </p:tgtEl>
                                        <p:attrNameLst>
                                          <p:attrName>ppt_y</p:attrName>
                                        </p:attrNameLst>
                                      </p:cBhvr>
                                      <p:tavLst>
                                        <p:tav tm="0">
                                          <p:val>
                                            <p:strVal val="#ppt_y"/>
                                          </p:val>
                                        </p:tav>
                                        <p:tav tm="100000">
                                          <p:val>
                                            <p:strVal val="#ppt_y"/>
                                          </p:val>
                                        </p:tav>
                                      </p:tavLst>
                                    </p:anim>
                                  </p:childTnLst>
                                </p:cTn>
                              </p:par>
                            </p:childTnLst>
                          </p:cTn>
                        </p:par>
                        <p:par>
                          <p:cTn id="54" fill="hold">
                            <p:stCondLst>
                              <p:cond delay="15000"/>
                            </p:stCondLst>
                            <p:childTnLst>
                              <p:par>
                                <p:cTn id="55" presetID="2" presetClass="entr" presetSubtype="8" fill="hold" grpId="0" nodeType="afterEffect">
                                  <p:stCondLst>
                                    <p:cond delay="1000"/>
                                  </p:stCondLst>
                                  <p:childTnLst>
                                    <p:set>
                                      <p:cBhvr>
                                        <p:cTn id="56" dur="1" fill="hold">
                                          <p:stCondLst>
                                            <p:cond delay="0"/>
                                          </p:stCondLst>
                                        </p:cTn>
                                        <p:tgtEl>
                                          <p:spTgt spid="217144"/>
                                        </p:tgtEl>
                                        <p:attrNameLst>
                                          <p:attrName>style.visibility</p:attrName>
                                        </p:attrNameLst>
                                      </p:cBhvr>
                                      <p:to>
                                        <p:strVal val="visible"/>
                                      </p:to>
                                    </p:set>
                                    <p:anim calcmode="lin" valueType="num">
                                      <p:cBhvr additive="base">
                                        <p:cTn id="57" dur="500" fill="hold"/>
                                        <p:tgtEl>
                                          <p:spTgt spid="217144"/>
                                        </p:tgtEl>
                                        <p:attrNameLst>
                                          <p:attrName>ppt_x</p:attrName>
                                        </p:attrNameLst>
                                      </p:cBhvr>
                                      <p:tavLst>
                                        <p:tav tm="0">
                                          <p:val>
                                            <p:strVal val="0-#ppt_w/2"/>
                                          </p:val>
                                        </p:tav>
                                        <p:tav tm="100000">
                                          <p:val>
                                            <p:strVal val="#ppt_x"/>
                                          </p:val>
                                        </p:tav>
                                      </p:tavLst>
                                    </p:anim>
                                    <p:anim calcmode="lin" valueType="num">
                                      <p:cBhvr additive="base">
                                        <p:cTn id="58" dur="500" fill="hold"/>
                                        <p:tgtEl>
                                          <p:spTgt spid="2171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20" grpId="0" animBg="1"/>
      <p:bldP spid="217138" grpId="0" animBg="1"/>
      <p:bldP spid="217142" grpId="0" animBg="1"/>
      <p:bldP spid="217143" grpId="0" animBg="1"/>
      <p:bldP spid="21714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Footer Placeholder 3"/>
          <p:cNvSpPr>
            <a:spLocks noGrp="1"/>
          </p:cNvSpPr>
          <p:nvPr>
            <p:ph type="ftr" sz="quarter" idx="11"/>
          </p:nvPr>
        </p:nvSpPr>
        <p:spPr>
          <a:noFill/>
        </p:spPr>
        <p:txBody>
          <a:bodyPr/>
          <a:lstStyle/>
          <a:p>
            <a:r>
              <a:rPr lang="el-GR" altLang="en-US" smtClean="0"/>
              <a:t>Ευαγγελία Πιτουρά</a:t>
            </a:r>
          </a:p>
        </p:txBody>
      </p:sp>
      <p:sp>
        <p:nvSpPr>
          <p:cNvPr id="35844" name="Slide Number Placeholder 4"/>
          <p:cNvSpPr>
            <a:spLocks noGrp="1"/>
          </p:cNvSpPr>
          <p:nvPr>
            <p:ph type="sldNum" sz="quarter" idx="12"/>
          </p:nvPr>
        </p:nvSpPr>
        <p:spPr>
          <a:noFill/>
        </p:spPr>
        <p:txBody>
          <a:bodyPr/>
          <a:lstStyle/>
          <a:p>
            <a:fld id="{D4701B81-FE76-4770-A57B-EEF09006BDB4}" type="slidenum">
              <a:rPr lang="el-GR" altLang="en-US" smtClean="0"/>
              <a:pPr/>
              <a:t>47</a:t>
            </a:fld>
            <a:endParaRPr lang="el-GR" altLang="en-US" smtClean="0"/>
          </a:p>
        </p:txBody>
      </p:sp>
      <p:sp>
        <p:nvSpPr>
          <p:cNvPr id="35847" name="Text Box 4"/>
          <p:cNvSpPr txBox="1">
            <a:spLocks noChangeArrowheads="1"/>
          </p:cNvSpPr>
          <p:nvPr/>
        </p:nvSpPr>
        <p:spPr bwMode="auto">
          <a:xfrm>
            <a:off x="246856" y="1272382"/>
            <a:ext cx="3733800" cy="396875"/>
          </a:xfrm>
          <a:prstGeom prst="rect">
            <a:avLst/>
          </a:prstGeom>
          <a:noFill/>
          <a:ln w="9525">
            <a:noFill/>
            <a:miter lim="800000"/>
            <a:headEnd/>
            <a:tailEnd/>
          </a:ln>
        </p:spPr>
        <p:txBody>
          <a:bodyPr>
            <a:spAutoFit/>
          </a:bodyPr>
          <a:lstStyle/>
          <a:p>
            <a:pPr algn="just" eaLnBrk="0" hangingPunct="0">
              <a:spcBef>
                <a:spcPct val="50000"/>
              </a:spcBef>
            </a:pPr>
            <a:r>
              <a:rPr lang="el-GR" sz="2000" dirty="0">
                <a:latin typeface="Calibri" pitchFamily="34" charset="0"/>
                <a:ea typeface="Calibri" pitchFamily="34" charset="0"/>
                <a:cs typeface="Calibri" pitchFamily="34" charset="0"/>
              </a:rPr>
              <a:t>Παράδειγμα - Συμβολισμοί</a:t>
            </a:r>
          </a:p>
        </p:txBody>
      </p:sp>
      <p:sp>
        <p:nvSpPr>
          <p:cNvPr id="35848" name="AutoShape 5"/>
          <p:cNvSpPr>
            <a:spLocks noChangeArrowheads="1"/>
          </p:cNvSpPr>
          <p:nvPr/>
        </p:nvSpPr>
        <p:spPr bwMode="auto">
          <a:xfrm>
            <a:off x="5675313" y="3860800"/>
            <a:ext cx="2136775" cy="401638"/>
          </a:xfrm>
          <a:prstGeom prst="flowChartProcess">
            <a:avLst/>
          </a:prstGeom>
          <a:noFill/>
          <a:ln w="9525">
            <a:solidFill>
              <a:schemeClr val="tx1"/>
            </a:solidFill>
            <a:miter lim="800000"/>
            <a:headEnd/>
            <a:tailEnd/>
          </a:ln>
        </p:spPr>
        <p:txBody>
          <a:bodyPr wrap="none" anchor="ctr"/>
          <a:lstStyle/>
          <a:p>
            <a:endParaRPr lang="el-GR"/>
          </a:p>
        </p:txBody>
      </p:sp>
      <p:sp>
        <p:nvSpPr>
          <p:cNvPr id="35849" name="AutoShape 6"/>
          <p:cNvSpPr>
            <a:spLocks noChangeArrowheads="1"/>
          </p:cNvSpPr>
          <p:nvPr/>
        </p:nvSpPr>
        <p:spPr bwMode="auto">
          <a:xfrm>
            <a:off x="3727450" y="3644900"/>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5850" name="AutoShape 7"/>
          <p:cNvSpPr>
            <a:spLocks noChangeArrowheads="1"/>
          </p:cNvSpPr>
          <p:nvPr/>
        </p:nvSpPr>
        <p:spPr bwMode="auto">
          <a:xfrm>
            <a:off x="971550" y="3892550"/>
            <a:ext cx="1747838" cy="555625"/>
          </a:xfrm>
          <a:prstGeom prst="flowChartProcess">
            <a:avLst/>
          </a:prstGeom>
          <a:noFill/>
          <a:ln w="9525">
            <a:solidFill>
              <a:schemeClr val="tx1"/>
            </a:solidFill>
            <a:miter lim="800000"/>
            <a:headEnd/>
            <a:tailEnd/>
          </a:ln>
        </p:spPr>
        <p:txBody>
          <a:bodyPr wrap="none" anchor="ctr"/>
          <a:lstStyle/>
          <a:p>
            <a:endParaRPr lang="el-GR"/>
          </a:p>
        </p:txBody>
      </p:sp>
      <p:sp>
        <p:nvSpPr>
          <p:cNvPr id="35851" name="Text Box 8"/>
          <p:cNvSpPr txBox="1">
            <a:spLocks noChangeArrowheads="1"/>
          </p:cNvSpPr>
          <p:nvPr/>
        </p:nvSpPr>
        <p:spPr bwMode="auto">
          <a:xfrm>
            <a:off x="1173163" y="3954463"/>
            <a:ext cx="1881187"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5852" name="Text Box 9"/>
          <p:cNvSpPr txBox="1">
            <a:spLocks noChangeArrowheads="1"/>
          </p:cNvSpPr>
          <p:nvPr/>
        </p:nvSpPr>
        <p:spPr bwMode="auto">
          <a:xfrm>
            <a:off x="3929063" y="3892550"/>
            <a:ext cx="1814512" cy="396875"/>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5853" name="Text Box 10"/>
          <p:cNvSpPr txBox="1">
            <a:spLocks noChangeArrowheads="1"/>
          </p:cNvSpPr>
          <p:nvPr/>
        </p:nvSpPr>
        <p:spPr bwMode="auto">
          <a:xfrm>
            <a:off x="5743575" y="3860800"/>
            <a:ext cx="2141538" cy="396875"/>
          </a:xfrm>
          <a:prstGeom prst="rect">
            <a:avLst/>
          </a:prstGeom>
          <a:noFill/>
          <a:ln w="9525">
            <a:noFill/>
            <a:miter lim="800000"/>
            <a:headEnd/>
            <a:tailEnd/>
          </a:ln>
        </p:spPr>
        <p:txBody>
          <a:bodyPr>
            <a:spAutoFit/>
          </a:bodyPr>
          <a:lstStyle/>
          <a:p>
            <a:pPr algn="ctr" eaLnBrk="0" hangingPunct="0">
              <a:spcBef>
                <a:spcPct val="50000"/>
              </a:spcBef>
            </a:pPr>
            <a:r>
              <a:rPr lang="el-GR" sz="2000" dirty="0"/>
              <a:t>ΥΠΑΛΛΗΛΟΣ</a:t>
            </a:r>
          </a:p>
        </p:txBody>
      </p:sp>
      <p:sp>
        <p:nvSpPr>
          <p:cNvPr id="35854" name="Line 11"/>
          <p:cNvSpPr>
            <a:spLocks noChangeShapeType="1"/>
          </p:cNvSpPr>
          <p:nvPr/>
        </p:nvSpPr>
        <p:spPr bwMode="auto">
          <a:xfrm>
            <a:off x="5076825" y="4076700"/>
            <a:ext cx="576263" cy="0"/>
          </a:xfrm>
          <a:prstGeom prst="line">
            <a:avLst/>
          </a:prstGeom>
          <a:noFill/>
          <a:ln w="38100">
            <a:solidFill>
              <a:srgbClr val="FF0000"/>
            </a:solidFill>
            <a:round/>
            <a:headEnd type="triangle" w="med" len="med"/>
            <a:tailEnd/>
          </a:ln>
        </p:spPr>
        <p:txBody>
          <a:bodyPr/>
          <a:lstStyle/>
          <a:p>
            <a:endParaRPr lang="el-GR"/>
          </a:p>
        </p:txBody>
      </p:sp>
      <p:sp>
        <p:nvSpPr>
          <p:cNvPr id="35855" name="Text Box 12"/>
          <p:cNvSpPr txBox="1">
            <a:spLocks noChangeArrowheads="1"/>
          </p:cNvSpPr>
          <p:nvPr/>
        </p:nvSpPr>
        <p:spPr bwMode="auto">
          <a:xfrm>
            <a:off x="250825" y="5229225"/>
            <a:ext cx="8713788" cy="784225"/>
          </a:xfrm>
          <a:prstGeom prst="rect">
            <a:avLst/>
          </a:prstGeom>
          <a:noFill/>
          <a:ln w="9525">
            <a:noFill/>
            <a:miter lim="800000"/>
            <a:headEnd/>
            <a:tailEnd/>
          </a:ln>
        </p:spPr>
        <p:txBody>
          <a:bodyPr>
            <a:spAutoFit/>
          </a:bodyPr>
          <a:lstStyle/>
          <a:p>
            <a:pPr algn="just" eaLnBrk="0" hangingPunct="0">
              <a:spcBef>
                <a:spcPct val="50000"/>
              </a:spcBef>
            </a:pPr>
            <a:r>
              <a:rPr lang="el-GR" sz="1800" dirty="0">
                <a:latin typeface="Calibri" pitchFamily="34" charset="0"/>
                <a:ea typeface="Calibri" pitchFamily="34" charset="0"/>
                <a:cs typeface="Calibri" pitchFamily="34" charset="0"/>
              </a:rPr>
              <a:t>Ένα Τμήμα έχει πολλούς Υπαλλήλους αλλά ένας Υπάλληλος ανήκει μόνο σε ένα Τμήμα </a:t>
            </a:r>
            <a:endParaRPr lang="en-US" sz="1800" dirty="0">
              <a:latin typeface="Calibri" pitchFamily="34" charset="0"/>
              <a:ea typeface="Calibri" pitchFamily="34" charset="0"/>
              <a:cs typeface="Calibri" pitchFamily="34" charset="0"/>
            </a:endParaRPr>
          </a:p>
          <a:p>
            <a:pPr algn="just" eaLnBrk="0" hangingPunct="0">
              <a:spcBef>
                <a:spcPct val="50000"/>
              </a:spcBef>
            </a:pPr>
            <a:r>
              <a:rPr lang="el-GR" sz="1800" dirty="0">
                <a:latin typeface="Calibri" pitchFamily="34" charset="0"/>
                <a:ea typeface="Calibri" pitchFamily="34" charset="0"/>
                <a:cs typeface="Calibri" pitchFamily="34" charset="0"/>
              </a:rPr>
              <a:t>Προσοχή: πόσες φορές ένα Τμήμα/Υπάλληλος εμφανίζεται στη συσχέτιση</a:t>
            </a:r>
          </a:p>
        </p:txBody>
      </p:sp>
      <p:sp>
        <p:nvSpPr>
          <p:cNvPr id="35856" name="Text Box 13"/>
          <p:cNvSpPr txBox="1">
            <a:spLocks noChangeArrowheads="1"/>
          </p:cNvSpPr>
          <p:nvPr/>
        </p:nvSpPr>
        <p:spPr bwMode="auto">
          <a:xfrm>
            <a:off x="2987675" y="2565400"/>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1</a:t>
            </a:r>
          </a:p>
        </p:txBody>
      </p:sp>
      <p:sp>
        <p:nvSpPr>
          <p:cNvPr id="35857" name="AutoShape 14"/>
          <p:cNvSpPr>
            <a:spLocks noChangeArrowheads="1"/>
          </p:cNvSpPr>
          <p:nvPr/>
        </p:nvSpPr>
        <p:spPr bwMode="auto">
          <a:xfrm>
            <a:off x="5603875" y="2751138"/>
            <a:ext cx="2063750" cy="390525"/>
          </a:xfrm>
          <a:prstGeom prst="flowChartProcess">
            <a:avLst/>
          </a:prstGeom>
          <a:noFill/>
          <a:ln w="9525">
            <a:solidFill>
              <a:schemeClr val="tx1"/>
            </a:solidFill>
            <a:miter lim="800000"/>
            <a:headEnd/>
            <a:tailEnd/>
          </a:ln>
        </p:spPr>
        <p:txBody>
          <a:bodyPr wrap="none" anchor="ctr"/>
          <a:lstStyle/>
          <a:p>
            <a:endParaRPr lang="el-GR"/>
          </a:p>
        </p:txBody>
      </p:sp>
      <p:sp>
        <p:nvSpPr>
          <p:cNvPr id="35858" name="AutoShape 15"/>
          <p:cNvSpPr>
            <a:spLocks noChangeArrowheads="1"/>
          </p:cNvSpPr>
          <p:nvPr/>
        </p:nvSpPr>
        <p:spPr bwMode="auto">
          <a:xfrm>
            <a:off x="3656013" y="2565400"/>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5859" name="AutoShape 16"/>
          <p:cNvSpPr>
            <a:spLocks noChangeArrowheads="1"/>
          </p:cNvSpPr>
          <p:nvPr/>
        </p:nvSpPr>
        <p:spPr bwMode="auto">
          <a:xfrm>
            <a:off x="900113" y="2813050"/>
            <a:ext cx="1747837" cy="555625"/>
          </a:xfrm>
          <a:prstGeom prst="flowChartProcess">
            <a:avLst/>
          </a:prstGeom>
          <a:noFill/>
          <a:ln w="9525">
            <a:solidFill>
              <a:schemeClr val="tx1"/>
            </a:solidFill>
            <a:miter lim="800000"/>
            <a:headEnd/>
            <a:tailEnd/>
          </a:ln>
        </p:spPr>
        <p:txBody>
          <a:bodyPr wrap="none" anchor="ctr"/>
          <a:lstStyle/>
          <a:p>
            <a:endParaRPr lang="el-GR"/>
          </a:p>
        </p:txBody>
      </p:sp>
      <p:sp>
        <p:nvSpPr>
          <p:cNvPr id="35860" name="Text Box 17"/>
          <p:cNvSpPr txBox="1">
            <a:spLocks noChangeArrowheads="1"/>
          </p:cNvSpPr>
          <p:nvPr/>
        </p:nvSpPr>
        <p:spPr bwMode="auto">
          <a:xfrm>
            <a:off x="1101725" y="2874963"/>
            <a:ext cx="1881188" cy="396875"/>
          </a:xfrm>
          <a:prstGeom prst="rect">
            <a:avLst/>
          </a:prstGeom>
          <a:noFill/>
          <a:ln w="9525">
            <a:noFill/>
            <a:miter lim="800000"/>
            <a:headEnd/>
            <a:tailEnd/>
          </a:ln>
        </p:spPr>
        <p:txBody>
          <a:bodyPr>
            <a:spAutoFit/>
          </a:bodyPr>
          <a:lstStyle/>
          <a:p>
            <a:pPr eaLnBrk="0" hangingPunct="0">
              <a:spcBef>
                <a:spcPct val="50000"/>
              </a:spcBef>
            </a:pPr>
            <a:r>
              <a:rPr lang="el-GR" sz="2000" dirty="0"/>
              <a:t>ΤΜΗΜΑ</a:t>
            </a:r>
          </a:p>
        </p:txBody>
      </p:sp>
      <p:sp>
        <p:nvSpPr>
          <p:cNvPr id="35861" name="Text Box 18"/>
          <p:cNvSpPr txBox="1">
            <a:spLocks noChangeArrowheads="1"/>
          </p:cNvSpPr>
          <p:nvPr/>
        </p:nvSpPr>
        <p:spPr bwMode="auto">
          <a:xfrm>
            <a:off x="3857625" y="2813050"/>
            <a:ext cx="1814513" cy="396875"/>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5862" name="Text Box 19"/>
          <p:cNvSpPr txBox="1">
            <a:spLocks noChangeArrowheads="1"/>
          </p:cNvSpPr>
          <p:nvPr/>
        </p:nvSpPr>
        <p:spPr bwMode="auto">
          <a:xfrm>
            <a:off x="5672138" y="2781300"/>
            <a:ext cx="1995487" cy="396875"/>
          </a:xfrm>
          <a:prstGeom prst="rect">
            <a:avLst/>
          </a:prstGeom>
          <a:noFill/>
          <a:ln w="9525">
            <a:noFill/>
            <a:miter lim="800000"/>
            <a:headEnd/>
            <a:tailEnd/>
          </a:ln>
        </p:spPr>
        <p:txBody>
          <a:bodyPr>
            <a:spAutoFit/>
          </a:bodyPr>
          <a:lstStyle/>
          <a:p>
            <a:pPr algn="ctr" eaLnBrk="0" hangingPunct="0">
              <a:spcBef>
                <a:spcPct val="50000"/>
              </a:spcBef>
            </a:pPr>
            <a:r>
              <a:rPr lang="el-GR" sz="2000" dirty="0"/>
              <a:t>ΥΠΑΛΛΗΛΟΣ</a:t>
            </a:r>
          </a:p>
        </p:txBody>
      </p:sp>
      <p:sp>
        <p:nvSpPr>
          <p:cNvPr id="35863" name="Line 20"/>
          <p:cNvSpPr>
            <a:spLocks noChangeShapeType="1"/>
          </p:cNvSpPr>
          <p:nvPr/>
        </p:nvSpPr>
        <p:spPr bwMode="auto">
          <a:xfrm>
            <a:off x="2647950" y="2998788"/>
            <a:ext cx="1008063" cy="0"/>
          </a:xfrm>
          <a:prstGeom prst="line">
            <a:avLst/>
          </a:prstGeom>
          <a:noFill/>
          <a:ln w="9525">
            <a:solidFill>
              <a:schemeClr val="tx1"/>
            </a:solidFill>
            <a:round/>
            <a:headEnd/>
            <a:tailEnd/>
          </a:ln>
        </p:spPr>
        <p:txBody>
          <a:bodyPr wrap="none" anchor="ctr"/>
          <a:lstStyle/>
          <a:p>
            <a:endParaRPr lang="el-GR"/>
          </a:p>
        </p:txBody>
      </p:sp>
      <p:sp>
        <p:nvSpPr>
          <p:cNvPr id="35864" name="Line 21"/>
          <p:cNvSpPr>
            <a:spLocks noChangeShapeType="1"/>
          </p:cNvSpPr>
          <p:nvPr/>
        </p:nvSpPr>
        <p:spPr bwMode="auto">
          <a:xfrm>
            <a:off x="4994275" y="2998788"/>
            <a:ext cx="536575" cy="0"/>
          </a:xfrm>
          <a:prstGeom prst="line">
            <a:avLst/>
          </a:prstGeom>
          <a:noFill/>
          <a:ln w="9525">
            <a:solidFill>
              <a:schemeClr val="tx1"/>
            </a:solidFill>
            <a:round/>
            <a:headEnd/>
            <a:tailEnd/>
          </a:ln>
        </p:spPr>
        <p:txBody>
          <a:bodyPr wrap="none" anchor="ctr"/>
          <a:lstStyle/>
          <a:p>
            <a:endParaRPr lang="el-GR"/>
          </a:p>
        </p:txBody>
      </p:sp>
      <p:sp>
        <p:nvSpPr>
          <p:cNvPr id="35865" name="Text Box 22"/>
          <p:cNvSpPr txBox="1">
            <a:spLocks noChangeArrowheads="1"/>
          </p:cNvSpPr>
          <p:nvPr/>
        </p:nvSpPr>
        <p:spPr bwMode="auto">
          <a:xfrm>
            <a:off x="5003800" y="2565400"/>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Ν</a:t>
            </a:r>
          </a:p>
        </p:txBody>
      </p:sp>
      <p:sp>
        <p:nvSpPr>
          <p:cNvPr id="35866" name="Line 23"/>
          <p:cNvSpPr>
            <a:spLocks noChangeShapeType="1"/>
          </p:cNvSpPr>
          <p:nvPr/>
        </p:nvSpPr>
        <p:spPr bwMode="auto">
          <a:xfrm>
            <a:off x="2771775" y="4149725"/>
            <a:ext cx="863600" cy="0"/>
          </a:xfrm>
          <a:prstGeom prst="line">
            <a:avLst/>
          </a:prstGeom>
          <a:noFill/>
          <a:ln w="9525">
            <a:solidFill>
              <a:schemeClr val="tx1"/>
            </a:solidFill>
            <a:round/>
            <a:headEnd/>
            <a:tailEnd/>
          </a:ln>
        </p:spPr>
        <p:txBody>
          <a:bodyPr/>
          <a:lstStyle/>
          <a:p>
            <a:endParaRPr lang="el-GR"/>
          </a:p>
        </p:txBody>
      </p:sp>
      <p:sp>
        <p:nvSpPr>
          <p:cNvPr id="35867" name="Text Box 24"/>
          <p:cNvSpPr txBox="1">
            <a:spLocks noChangeArrowheads="1"/>
          </p:cNvSpPr>
          <p:nvPr/>
        </p:nvSpPr>
        <p:spPr bwMode="auto">
          <a:xfrm>
            <a:off x="4836319" y="4416752"/>
            <a:ext cx="2689226" cy="523220"/>
          </a:xfrm>
          <a:prstGeom prst="rect">
            <a:avLst/>
          </a:prstGeom>
          <a:noFill/>
          <a:ln w="9525">
            <a:noFill/>
            <a:miter lim="800000"/>
            <a:headEnd/>
            <a:tailEnd/>
          </a:ln>
        </p:spPr>
        <p:txBody>
          <a:bodyPr wrap="square">
            <a:spAutoFit/>
          </a:bodyPr>
          <a:lstStyle/>
          <a:p>
            <a:pPr algn="just">
              <a:spcBef>
                <a:spcPct val="50000"/>
              </a:spcBef>
            </a:pPr>
            <a:r>
              <a:rPr lang="el-GR" sz="1400" b="1" dirty="0">
                <a:solidFill>
                  <a:schemeClr val="accent2">
                    <a:lumMod val="75000"/>
                  </a:schemeClr>
                </a:solidFill>
              </a:rPr>
              <a:t>Ένας υπάλληλος εμφανίζεται </a:t>
            </a:r>
            <a:r>
              <a:rPr lang="el-GR" sz="1400" b="1" u="sng" dirty="0">
                <a:solidFill>
                  <a:schemeClr val="accent2">
                    <a:lumMod val="75000"/>
                  </a:schemeClr>
                </a:solidFill>
              </a:rPr>
              <a:t>μόνο μια φορά </a:t>
            </a:r>
            <a:r>
              <a:rPr lang="el-GR" sz="1400" b="1" dirty="0">
                <a:solidFill>
                  <a:schemeClr val="accent2">
                    <a:lumMod val="75000"/>
                  </a:schemeClr>
                </a:solidFill>
              </a:rPr>
              <a:t>στη συσχέτιση</a:t>
            </a:r>
          </a:p>
        </p:txBody>
      </p:sp>
      <p:sp>
        <p:nvSpPr>
          <p:cNvPr id="35868" name="Text Box 25"/>
          <p:cNvSpPr txBox="1">
            <a:spLocks noChangeArrowheads="1"/>
          </p:cNvSpPr>
          <p:nvPr/>
        </p:nvSpPr>
        <p:spPr bwMode="auto">
          <a:xfrm>
            <a:off x="2555874" y="4570342"/>
            <a:ext cx="2097159" cy="553998"/>
          </a:xfrm>
          <a:prstGeom prst="rect">
            <a:avLst/>
          </a:prstGeom>
          <a:noFill/>
          <a:ln w="9525">
            <a:noFill/>
            <a:miter lim="800000"/>
            <a:headEnd/>
            <a:tailEnd/>
          </a:ln>
        </p:spPr>
        <p:txBody>
          <a:bodyPr wrap="square">
            <a:spAutoFit/>
          </a:bodyPr>
          <a:lstStyle/>
          <a:p>
            <a:pPr algn="just">
              <a:spcBef>
                <a:spcPct val="50000"/>
              </a:spcBef>
            </a:pPr>
            <a:r>
              <a:rPr lang="el-GR" sz="1000" b="1" dirty="0">
                <a:solidFill>
                  <a:schemeClr val="accent2">
                    <a:lumMod val="75000"/>
                  </a:schemeClr>
                </a:solidFill>
              </a:rPr>
              <a:t>Ένα τμήμα μπορεί να εμφανίζεται πολλές φορές στη συσχέτιση (μια για κάθε υπάλληλο που έχει)</a:t>
            </a:r>
          </a:p>
        </p:txBody>
      </p:sp>
      <p:sp>
        <p:nvSpPr>
          <p:cNvPr id="30" name="Title 1"/>
          <p:cNvSpPr>
            <a:spLocks noGrp="1"/>
          </p:cNvSpPr>
          <p:nvPr>
            <p:ph type="title"/>
          </p:nvPr>
        </p:nvSpPr>
        <p:spPr>
          <a:xfrm>
            <a:off x="457200" y="274638"/>
            <a:ext cx="8229600" cy="1143000"/>
          </a:xfrm>
        </p:spPr>
        <p:txBody>
          <a:bodyPr/>
          <a:lstStyle/>
          <a:p>
            <a:r>
              <a:rPr lang="el-GR" dirty="0" smtClean="0">
                <a:solidFill>
                  <a:schemeClr val="accent6">
                    <a:lumMod val="75000"/>
                  </a:schemeClr>
                </a:solidFill>
              </a:rPr>
              <a:t>Λόγος </a:t>
            </a:r>
            <a:r>
              <a:rPr lang="el-GR" dirty="0" err="1" smtClean="0">
                <a:solidFill>
                  <a:schemeClr val="accent6">
                    <a:lumMod val="75000"/>
                  </a:schemeClr>
                </a:solidFill>
              </a:rPr>
              <a:t>Πληθικότητας</a:t>
            </a:r>
            <a:endParaRPr lang="en-US" dirty="0">
              <a:solidFill>
                <a:schemeClr val="accent6">
                  <a:lumMod val="75000"/>
                </a:schemeClr>
              </a:solidFill>
            </a:endParaRPr>
          </a:p>
        </p:txBody>
      </p:sp>
      <p:sp>
        <p:nvSpPr>
          <p:cNvPr id="2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Footer Placeholder 3"/>
          <p:cNvSpPr>
            <a:spLocks noGrp="1"/>
          </p:cNvSpPr>
          <p:nvPr>
            <p:ph type="ftr" sz="quarter" idx="11"/>
          </p:nvPr>
        </p:nvSpPr>
        <p:spPr>
          <a:noFill/>
        </p:spPr>
        <p:txBody>
          <a:bodyPr/>
          <a:lstStyle/>
          <a:p>
            <a:r>
              <a:rPr lang="el-GR" altLang="en-US" smtClean="0"/>
              <a:t>Ευαγγελία Πιτουρά</a:t>
            </a:r>
          </a:p>
        </p:txBody>
      </p:sp>
      <p:sp>
        <p:nvSpPr>
          <p:cNvPr id="36868" name="Slide Number Placeholder 4"/>
          <p:cNvSpPr>
            <a:spLocks noGrp="1"/>
          </p:cNvSpPr>
          <p:nvPr>
            <p:ph type="sldNum" sz="quarter" idx="12"/>
          </p:nvPr>
        </p:nvSpPr>
        <p:spPr>
          <a:noFill/>
        </p:spPr>
        <p:txBody>
          <a:bodyPr/>
          <a:lstStyle/>
          <a:p>
            <a:fld id="{DE1CBEEB-7F48-4257-B5E5-A4CAF4C18D9E}" type="slidenum">
              <a:rPr lang="el-GR" altLang="en-US" smtClean="0"/>
              <a:pPr/>
              <a:t>48</a:t>
            </a:fld>
            <a:endParaRPr lang="el-GR" altLang="en-US" smtClean="0"/>
          </a:p>
        </p:txBody>
      </p:sp>
      <p:sp>
        <p:nvSpPr>
          <p:cNvPr id="36870" name="Text Box 3"/>
          <p:cNvSpPr txBox="1">
            <a:spLocks noChangeArrowheads="1"/>
          </p:cNvSpPr>
          <p:nvPr/>
        </p:nvSpPr>
        <p:spPr bwMode="auto">
          <a:xfrm>
            <a:off x="323850" y="1844675"/>
            <a:ext cx="3733800" cy="396875"/>
          </a:xfrm>
          <a:prstGeom prst="rect">
            <a:avLst/>
          </a:prstGeom>
          <a:noFill/>
          <a:ln w="9525">
            <a:noFill/>
            <a:miter lim="800000"/>
            <a:headEnd/>
            <a:tailEnd/>
          </a:ln>
        </p:spPr>
        <p:txBody>
          <a:bodyPr>
            <a:spAutoFit/>
          </a:bodyPr>
          <a:lstStyle/>
          <a:p>
            <a:pPr algn="just" eaLnBrk="0" hangingPunct="0">
              <a:spcBef>
                <a:spcPct val="50000"/>
              </a:spcBef>
            </a:pPr>
            <a:r>
              <a:rPr lang="el-GR" sz="2000">
                <a:latin typeface="Calibri" pitchFamily="34" charset="0"/>
                <a:ea typeface="Calibri" pitchFamily="34" charset="0"/>
                <a:cs typeface="Calibri" pitchFamily="34" charset="0"/>
              </a:rPr>
              <a:t>Παράδειγμα - Συμβολισμοί</a:t>
            </a:r>
          </a:p>
        </p:txBody>
      </p:sp>
      <p:sp>
        <p:nvSpPr>
          <p:cNvPr id="36871" name="AutoShape 4"/>
          <p:cNvSpPr>
            <a:spLocks noChangeArrowheads="1"/>
          </p:cNvSpPr>
          <p:nvPr/>
        </p:nvSpPr>
        <p:spPr bwMode="auto">
          <a:xfrm>
            <a:off x="5675313" y="3789363"/>
            <a:ext cx="2425700" cy="473075"/>
          </a:xfrm>
          <a:prstGeom prst="flowChartProcess">
            <a:avLst/>
          </a:prstGeom>
          <a:noFill/>
          <a:ln w="9525">
            <a:solidFill>
              <a:schemeClr val="tx1"/>
            </a:solidFill>
            <a:miter lim="800000"/>
            <a:headEnd/>
            <a:tailEnd/>
          </a:ln>
        </p:spPr>
        <p:txBody>
          <a:bodyPr wrap="none" anchor="ctr"/>
          <a:lstStyle/>
          <a:p>
            <a:endParaRPr lang="el-GR"/>
          </a:p>
        </p:txBody>
      </p:sp>
      <p:sp>
        <p:nvSpPr>
          <p:cNvPr id="36872" name="AutoShape 5"/>
          <p:cNvSpPr>
            <a:spLocks noChangeArrowheads="1"/>
          </p:cNvSpPr>
          <p:nvPr/>
        </p:nvSpPr>
        <p:spPr bwMode="auto">
          <a:xfrm>
            <a:off x="3727450" y="3644900"/>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6873" name="AutoShape 6"/>
          <p:cNvSpPr>
            <a:spLocks noChangeArrowheads="1"/>
          </p:cNvSpPr>
          <p:nvPr/>
        </p:nvSpPr>
        <p:spPr bwMode="auto">
          <a:xfrm>
            <a:off x="971550" y="3892550"/>
            <a:ext cx="1747838" cy="555625"/>
          </a:xfrm>
          <a:prstGeom prst="flowChartProcess">
            <a:avLst/>
          </a:prstGeom>
          <a:noFill/>
          <a:ln w="9525">
            <a:solidFill>
              <a:schemeClr val="tx1"/>
            </a:solidFill>
            <a:miter lim="800000"/>
            <a:headEnd/>
            <a:tailEnd/>
          </a:ln>
        </p:spPr>
        <p:txBody>
          <a:bodyPr wrap="none" anchor="ctr"/>
          <a:lstStyle/>
          <a:p>
            <a:endParaRPr lang="el-GR"/>
          </a:p>
        </p:txBody>
      </p:sp>
      <p:sp>
        <p:nvSpPr>
          <p:cNvPr id="36874" name="Text Box 7"/>
          <p:cNvSpPr txBox="1">
            <a:spLocks noChangeArrowheads="1"/>
          </p:cNvSpPr>
          <p:nvPr/>
        </p:nvSpPr>
        <p:spPr bwMode="auto">
          <a:xfrm>
            <a:off x="1187450" y="3933825"/>
            <a:ext cx="1881188"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6875" name="Text Box 8"/>
          <p:cNvSpPr txBox="1">
            <a:spLocks noChangeArrowheads="1"/>
          </p:cNvSpPr>
          <p:nvPr/>
        </p:nvSpPr>
        <p:spPr bwMode="auto">
          <a:xfrm>
            <a:off x="3929063" y="3892550"/>
            <a:ext cx="1814512" cy="396875"/>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6876" name="Text Box 9"/>
          <p:cNvSpPr txBox="1">
            <a:spLocks noChangeArrowheads="1"/>
          </p:cNvSpPr>
          <p:nvPr/>
        </p:nvSpPr>
        <p:spPr bwMode="auto">
          <a:xfrm>
            <a:off x="5940425" y="3860800"/>
            <a:ext cx="2068513" cy="396875"/>
          </a:xfrm>
          <a:prstGeom prst="rect">
            <a:avLst/>
          </a:prstGeom>
          <a:noFill/>
          <a:ln w="9525">
            <a:noFill/>
            <a:miter lim="800000"/>
            <a:headEnd/>
            <a:tailEnd/>
          </a:ln>
        </p:spPr>
        <p:txBody>
          <a:bodyPr>
            <a:spAutoFit/>
          </a:bodyPr>
          <a:lstStyle/>
          <a:p>
            <a:pPr eaLnBrk="0" hangingPunct="0">
              <a:spcBef>
                <a:spcPct val="50000"/>
              </a:spcBef>
            </a:pPr>
            <a:r>
              <a:rPr lang="el-GR" sz="2000"/>
              <a:t>ΥΠΑΛΛΗΛΟΣ</a:t>
            </a:r>
          </a:p>
        </p:txBody>
      </p:sp>
      <p:sp>
        <p:nvSpPr>
          <p:cNvPr id="36877" name="Line 10"/>
          <p:cNvSpPr>
            <a:spLocks noChangeShapeType="1"/>
          </p:cNvSpPr>
          <p:nvPr/>
        </p:nvSpPr>
        <p:spPr bwMode="auto">
          <a:xfrm>
            <a:off x="5075238" y="4076700"/>
            <a:ext cx="576262" cy="0"/>
          </a:xfrm>
          <a:prstGeom prst="line">
            <a:avLst/>
          </a:prstGeom>
          <a:noFill/>
          <a:ln w="9525">
            <a:solidFill>
              <a:schemeClr val="tx1"/>
            </a:solidFill>
            <a:round/>
            <a:headEnd/>
            <a:tailEnd/>
          </a:ln>
        </p:spPr>
        <p:txBody>
          <a:bodyPr/>
          <a:lstStyle/>
          <a:p>
            <a:endParaRPr lang="el-GR"/>
          </a:p>
        </p:txBody>
      </p:sp>
      <p:sp>
        <p:nvSpPr>
          <p:cNvPr id="36878" name="Text Box 11"/>
          <p:cNvSpPr txBox="1">
            <a:spLocks noChangeArrowheads="1"/>
          </p:cNvSpPr>
          <p:nvPr/>
        </p:nvSpPr>
        <p:spPr bwMode="auto">
          <a:xfrm>
            <a:off x="2987675" y="2565400"/>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1</a:t>
            </a:r>
          </a:p>
        </p:txBody>
      </p:sp>
      <p:sp>
        <p:nvSpPr>
          <p:cNvPr id="36879" name="AutoShape 12"/>
          <p:cNvSpPr>
            <a:spLocks noChangeArrowheads="1"/>
          </p:cNvSpPr>
          <p:nvPr/>
        </p:nvSpPr>
        <p:spPr bwMode="auto">
          <a:xfrm>
            <a:off x="5603875" y="2781300"/>
            <a:ext cx="2497138" cy="401638"/>
          </a:xfrm>
          <a:prstGeom prst="flowChartProcess">
            <a:avLst/>
          </a:prstGeom>
          <a:noFill/>
          <a:ln w="9525">
            <a:solidFill>
              <a:schemeClr val="tx1"/>
            </a:solidFill>
            <a:miter lim="800000"/>
            <a:headEnd/>
            <a:tailEnd/>
          </a:ln>
        </p:spPr>
        <p:txBody>
          <a:bodyPr wrap="none" anchor="ctr"/>
          <a:lstStyle/>
          <a:p>
            <a:endParaRPr lang="el-GR"/>
          </a:p>
        </p:txBody>
      </p:sp>
      <p:sp>
        <p:nvSpPr>
          <p:cNvPr id="36880" name="AutoShape 13"/>
          <p:cNvSpPr>
            <a:spLocks noChangeArrowheads="1"/>
          </p:cNvSpPr>
          <p:nvPr/>
        </p:nvSpPr>
        <p:spPr bwMode="auto">
          <a:xfrm>
            <a:off x="3656013" y="2565400"/>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6881" name="AutoShape 14"/>
          <p:cNvSpPr>
            <a:spLocks noChangeArrowheads="1"/>
          </p:cNvSpPr>
          <p:nvPr/>
        </p:nvSpPr>
        <p:spPr bwMode="auto">
          <a:xfrm>
            <a:off x="900113" y="2813050"/>
            <a:ext cx="1747837" cy="555625"/>
          </a:xfrm>
          <a:prstGeom prst="flowChartProcess">
            <a:avLst/>
          </a:prstGeom>
          <a:noFill/>
          <a:ln w="9525">
            <a:solidFill>
              <a:schemeClr val="tx1"/>
            </a:solidFill>
            <a:miter lim="800000"/>
            <a:headEnd/>
            <a:tailEnd/>
          </a:ln>
        </p:spPr>
        <p:txBody>
          <a:bodyPr wrap="none" anchor="ctr"/>
          <a:lstStyle/>
          <a:p>
            <a:endParaRPr lang="el-GR"/>
          </a:p>
        </p:txBody>
      </p:sp>
      <p:sp>
        <p:nvSpPr>
          <p:cNvPr id="36882" name="Text Box 15"/>
          <p:cNvSpPr txBox="1">
            <a:spLocks noChangeArrowheads="1"/>
          </p:cNvSpPr>
          <p:nvPr/>
        </p:nvSpPr>
        <p:spPr bwMode="auto">
          <a:xfrm>
            <a:off x="1101725" y="2874963"/>
            <a:ext cx="1881188"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6883" name="Text Box 16"/>
          <p:cNvSpPr txBox="1">
            <a:spLocks noChangeArrowheads="1"/>
          </p:cNvSpPr>
          <p:nvPr/>
        </p:nvSpPr>
        <p:spPr bwMode="auto">
          <a:xfrm>
            <a:off x="3857625" y="2813050"/>
            <a:ext cx="1814513" cy="398463"/>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6884" name="Text Box 17"/>
          <p:cNvSpPr txBox="1">
            <a:spLocks noChangeArrowheads="1"/>
          </p:cNvSpPr>
          <p:nvPr/>
        </p:nvSpPr>
        <p:spPr bwMode="auto">
          <a:xfrm>
            <a:off x="5867400" y="2781300"/>
            <a:ext cx="2068513" cy="396875"/>
          </a:xfrm>
          <a:prstGeom prst="rect">
            <a:avLst/>
          </a:prstGeom>
          <a:noFill/>
          <a:ln w="9525">
            <a:noFill/>
            <a:miter lim="800000"/>
            <a:headEnd/>
            <a:tailEnd/>
          </a:ln>
        </p:spPr>
        <p:txBody>
          <a:bodyPr>
            <a:spAutoFit/>
          </a:bodyPr>
          <a:lstStyle/>
          <a:p>
            <a:pPr eaLnBrk="0" hangingPunct="0">
              <a:spcBef>
                <a:spcPct val="50000"/>
              </a:spcBef>
            </a:pPr>
            <a:r>
              <a:rPr lang="el-GR" sz="2000" dirty="0"/>
              <a:t>ΥΠΑΛΛΗΛΟΣ</a:t>
            </a:r>
          </a:p>
        </p:txBody>
      </p:sp>
      <p:sp>
        <p:nvSpPr>
          <p:cNvPr id="36885" name="Line 18"/>
          <p:cNvSpPr>
            <a:spLocks noChangeShapeType="1"/>
          </p:cNvSpPr>
          <p:nvPr/>
        </p:nvSpPr>
        <p:spPr bwMode="auto">
          <a:xfrm>
            <a:off x="2647950" y="2998788"/>
            <a:ext cx="1008063" cy="0"/>
          </a:xfrm>
          <a:prstGeom prst="line">
            <a:avLst/>
          </a:prstGeom>
          <a:noFill/>
          <a:ln w="9525">
            <a:solidFill>
              <a:schemeClr val="tx1"/>
            </a:solidFill>
            <a:round/>
            <a:headEnd/>
            <a:tailEnd/>
          </a:ln>
        </p:spPr>
        <p:txBody>
          <a:bodyPr wrap="none" anchor="ctr"/>
          <a:lstStyle/>
          <a:p>
            <a:endParaRPr lang="el-GR"/>
          </a:p>
        </p:txBody>
      </p:sp>
      <p:sp>
        <p:nvSpPr>
          <p:cNvPr id="36886" name="Line 19"/>
          <p:cNvSpPr>
            <a:spLocks noChangeShapeType="1"/>
          </p:cNvSpPr>
          <p:nvPr/>
        </p:nvSpPr>
        <p:spPr bwMode="auto">
          <a:xfrm>
            <a:off x="4994275" y="2998788"/>
            <a:ext cx="536575" cy="0"/>
          </a:xfrm>
          <a:prstGeom prst="line">
            <a:avLst/>
          </a:prstGeom>
          <a:noFill/>
          <a:ln w="9525">
            <a:solidFill>
              <a:schemeClr val="tx1"/>
            </a:solidFill>
            <a:round/>
            <a:headEnd/>
            <a:tailEnd/>
          </a:ln>
        </p:spPr>
        <p:txBody>
          <a:bodyPr wrap="none" anchor="ctr"/>
          <a:lstStyle/>
          <a:p>
            <a:endParaRPr lang="el-GR"/>
          </a:p>
        </p:txBody>
      </p:sp>
      <p:sp>
        <p:nvSpPr>
          <p:cNvPr id="36887" name="Text Box 20"/>
          <p:cNvSpPr txBox="1">
            <a:spLocks noChangeArrowheads="1"/>
          </p:cNvSpPr>
          <p:nvPr/>
        </p:nvSpPr>
        <p:spPr bwMode="auto">
          <a:xfrm>
            <a:off x="5003800" y="2565400"/>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Ν</a:t>
            </a:r>
          </a:p>
        </p:txBody>
      </p:sp>
      <p:sp>
        <p:nvSpPr>
          <p:cNvPr id="36888" name="Line 21"/>
          <p:cNvSpPr>
            <a:spLocks noChangeShapeType="1"/>
          </p:cNvSpPr>
          <p:nvPr/>
        </p:nvSpPr>
        <p:spPr bwMode="auto">
          <a:xfrm>
            <a:off x="2771775" y="4076700"/>
            <a:ext cx="936625" cy="0"/>
          </a:xfrm>
          <a:prstGeom prst="line">
            <a:avLst/>
          </a:prstGeom>
          <a:noFill/>
          <a:ln w="9525">
            <a:solidFill>
              <a:schemeClr val="tx1"/>
            </a:solidFill>
            <a:round/>
            <a:headEnd/>
            <a:tailEnd/>
          </a:ln>
        </p:spPr>
        <p:txBody>
          <a:bodyPr/>
          <a:lstStyle/>
          <a:p>
            <a:endParaRPr lang="el-GR"/>
          </a:p>
        </p:txBody>
      </p:sp>
      <p:sp>
        <p:nvSpPr>
          <p:cNvPr id="36889" name="Text Box 22"/>
          <p:cNvSpPr txBox="1">
            <a:spLocks noChangeArrowheads="1"/>
          </p:cNvSpPr>
          <p:nvPr/>
        </p:nvSpPr>
        <p:spPr bwMode="auto">
          <a:xfrm>
            <a:off x="4716463" y="3644900"/>
            <a:ext cx="1368425" cy="304800"/>
          </a:xfrm>
          <a:prstGeom prst="rect">
            <a:avLst/>
          </a:prstGeom>
          <a:noFill/>
          <a:ln w="9525">
            <a:noFill/>
            <a:miter lim="800000"/>
            <a:headEnd/>
            <a:tailEnd/>
          </a:ln>
        </p:spPr>
        <p:txBody>
          <a:bodyPr>
            <a:spAutoFit/>
          </a:bodyPr>
          <a:lstStyle/>
          <a:p>
            <a:pPr>
              <a:spcBef>
                <a:spcPct val="50000"/>
              </a:spcBef>
            </a:pPr>
            <a:r>
              <a:rPr lang="en-US" sz="1400">
                <a:solidFill>
                  <a:srgbClr val="FF0000"/>
                </a:solidFill>
              </a:rPr>
              <a:t>(min, max)</a:t>
            </a:r>
            <a:endParaRPr lang="el-GR" sz="1400">
              <a:solidFill>
                <a:srgbClr val="FF0000"/>
              </a:solidFill>
            </a:endParaRPr>
          </a:p>
        </p:txBody>
      </p:sp>
      <p:sp>
        <p:nvSpPr>
          <p:cNvPr id="36890" name="Text Box 23"/>
          <p:cNvSpPr txBox="1">
            <a:spLocks noChangeArrowheads="1"/>
          </p:cNvSpPr>
          <p:nvPr/>
        </p:nvSpPr>
        <p:spPr bwMode="auto">
          <a:xfrm>
            <a:off x="2771775" y="3716338"/>
            <a:ext cx="1368425" cy="304800"/>
          </a:xfrm>
          <a:prstGeom prst="rect">
            <a:avLst/>
          </a:prstGeom>
          <a:noFill/>
          <a:ln w="9525">
            <a:noFill/>
            <a:miter lim="800000"/>
            <a:headEnd/>
            <a:tailEnd/>
          </a:ln>
        </p:spPr>
        <p:txBody>
          <a:bodyPr>
            <a:spAutoFit/>
          </a:bodyPr>
          <a:lstStyle/>
          <a:p>
            <a:pPr>
              <a:spcBef>
                <a:spcPct val="50000"/>
              </a:spcBef>
            </a:pPr>
            <a:r>
              <a:rPr lang="en-US" sz="1400">
                <a:solidFill>
                  <a:srgbClr val="FF0000"/>
                </a:solidFill>
              </a:rPr>
              <a:t>(min, max)</a:t>
            </a:r>
            <a:endParaRPr lang="el-GR" sz="1400">
              <a:solidFill>
                <a:srgbClr val="FF0000"/>
              </a:solidFill>
            </a:endParaRPr>
          </a:p>
        </p:txBody>
      </p:sp>
      <p:sp>
        <p:nvSpPr>
          <p:cNvPr id="36891" name="Text Box 24"/>
          <p:cNvSpPr txBox="1">
            <a:spLocks noChangeArrowheads="1"/>
          </p:cNvSpPr>
          <p:nvPr/>
        </p:nvSpPr>
        <p:spPr bwMode="auto">
          <a:xfrm>
            <a:off x="2771775" y="4292600"/>
            <a:ext cx="1008063" cy="366713"/>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rPr>
              <a:t>(0, </a:t>
            </a:r>
            <a:r>
              <a:rPr lang="el-GR" sz="1800">
                <a:latin typeface="Comic Sans MS" pitchFamily="66" charset="0"/>
              </a:rPr>
              <a:t>Ν</a:t>
            </a:r>
            <a:r>
              <a:rPr lang="en-US" sz="1800">
                <a:latin typeface="Comic Sans MS" pitchFamily="66" charset="0"/>
              </a:rPr>
              <a:t>)</a:t>
            </a:r>
            <a:endParaRPr lang="el-GR" sz="1800">
              <a:latin typeface="Comic Sans MS" pitchFamily="66" charset="0"/>
            </a:endParaRPr>
          </a:p>
        </p:txBody>
      </p:sp>
      <p:sp>
        <p:nvSpPr>
          <p:cNvPr id="36892" name="Text Box 25"/>
          <p:cNvSpPr txBox="1">
            <a:spLocks noChangeArrowheads="1"/>
          </p:cNvSpPr>
          <p:nvPr/>
        </p:nvSpPr>
        <p:spPr bwMode="auto">
          <a:xfrm>
            <a:off x="4787900" y="4292600"/>
            <a:ext cx="1008063" cy="366713"/>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rPr>
              <a:t>(0, </a:t>
            </a:r>
            <a:r>
              <a:rPr lang="el-GR" sz="1800">
                <a:latin typeface="Comic Sans MS" pitchFamily="66" charset="0"/>
              </a:rPr>
              <a:t>1</a:t>
            </a:r>
            <a:r>
              <a:rPr lang="en-US" sz="1800">
                <a:latin typeface="Comic Sans MS" pitchFamily="66" charset="0"/>
              </a:rPr>
              <a:t>)</a:t>
            </a:r>
            <a:endParaRPr lang="el-GR" sz="1800">
              <a:latin typeface="Comic Sans MS" pitchFamily="66" charset="0"/>
            </a:endParaRPr>
          </a:p>
        </p:txBody>
      </p:sp>
      <p:sp>
        <p:nvSpPr>
          <p:cNvPr id="36893" name="AutoShape 26"/>
          <p:cNvSpPr>
            <a:spLocks noChangeArrowheads="1"/>
          </p:cNvSpPr>
          <p:nvPr/>
        </p:nvSpPr>
        <p:spPr bwMode="auto">
          <a:xfrm>
            <a:off x="5545138" y="5064125"/>
            <a:ext cx="2497137" cy="401638"/>
          </a:xfrm>
          <a:prstGeom prst="flowChartProcess">
            <a:avLst/>
          </a:prstGeom>
          <a:noFill/>
          <a:ln w="9525">
            <a:solidFill>
              <a:schemeClr val="tx1"/>
            </a:solidFill>
            <a:miter lim="800000"/>
            <a:headEnd/>
            <a:tailEnd/>
          </a:ln>
        </p:spPr>
        <p:txBody>
          <a:bodyPr wrap="none" anchor="ctr"/>
          <a:lstStyle/>
          <a:p>
            <a:endParaRPr lang="el-GR"/>
          </a:p>
        </p:txBody>
      </p:sp>
      <p:sp>
        <p:nvSpPr>
          <p:cNvPr id="36894" name="AutoShape 27"/>
          <p:cNvSpPr>
            <a:spLocks noChangeArrowheads="1"/>
          </p:cNvSpPr>
          <p:nvPr/>
        </p:nvSpPr>
        <p:spPr bwMode="auto">
          <a:xfrm>
            <a:off x="3597275" y="4848225"/>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6895" name="AutoShape 28"/>
          <p:cNvSpPr>
            <a:spLocks noChangeArrowheads="1"/>
          </p:cNvSpPr>
          <p:nvPr/>
        </p:nvSpPr>
        <p:spPr bwMode="auto">
          <a:xfrm>
            <a:off x="841375" y="5095875"/>
            <a:ext cx="1747838" cy="555625"/>
          </a:xfrm>
          <a:prstGeom prst="flowChartProcess">
            <a:avLst/>
          </a:prstGeom>
          <a:noFill/>
          <a:ln w="9525">
            <a:solidFill>
              <a:schemeClr val="tx1"/>
            </a:solidFill>
            <a:miter lim="800000"/>
            <a:headEnd/>
            <a:tailEnd/>
          </a:ln>
        </p:spPr>
        <p:txBody>
          <a:bodyPr wrap="none" anchor="ctr"/>
          <a:lstStyle/>
          <a:p>
            <a:endParaRPr lang="el-GR"/>
          </a:p>
        </p:txBody>
      </p:sp>
      <p:sp>
        <p:nvSpPr>
          <p:cNvPr id="36896" name="Text Box 29"/>
          <p:cNvSpPr txBox="1">
            <a:spLocks noChangeArrowheads="1"/>
          </p:cNvSpPr>
          <p:nvPr/>
        </p:nvSpPr>
        <p:spPr bwMode="auto">
          <a:xfrm>
            <a:off x="1042988" y="5157788"/>
            <a:ext cx="1881187"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6897" name="Text Box 30"/>
          <p:cNvSpPr txBox="1">
            <a:spLocks noChangeArrowheads="1"/>
          </p:cNvSpPr>
          <p:nvPr/>
        </p:nvSpPr>
        <p:spPr bwMode="auto">
          <a:xfrm>
            <a:off x="3798888" y="5095875"/>
            <a:ext cx="1814512" cy="398463"/>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6898" name="Text Box 31"/>
          <p:cNvSpPr txBox="1">
            <a:spLocks noChangeArrowheads="1"/>
          </p:cNvSpPr>
          <p:nvPr/>
        </p:nvSpPr>
        <p:spPr bwMode="auto">
          <a:xfrm>
            <a:off x="5808663" y="5064125"/>
            <a:ext cx="2068512" cy="396875"/>
          </a:xfrm>
          <a:prstGeom prst="rect">
            <a:avLst/>
          </a:prstGeom>
          <a:noFill/>
          <a:ln w="9525">
            <a:noFill/>
            <a:miter lim="800000"/>
            <a:headEnd/>
            <a:tailEnd/>
          </a:ln>
        </p:spPr>
        <p:txBody>
          <a:bodyPr>
            <a:spAutoFit/>
          </a:bodyPr>
          <a:lstStyle/>
          <a:p>
            <a:pPr eaLnBrk="0" hangingPunct="0">
              <a:spcBef>
                <a:spcPct val="50000"/>
              </a:spcBef>
            </a:pPr>
            <a:r>
              <a:rPr lang="el-GR" sz="2000"/>
              <a:t>ΥΠΑΛΛΗΛΟΣ</a:t>
            </a:r>
          </a:p>
        </p:txBody>
      </p:sp>
      <p:sp>
        <p:nvSpPr>
          <p:cNvPr id="36899" name="Line 32"/>
          <p:cNvSpPr>
            <a:spLocks noChangeShapeType="1"/>
          </p:cNvSpPr>
          <p:nvPr/>
        </p:nvSpPr>
        <p:spPr bwMode="auto">
          <a:xfrm>
            <a:off x="2589213" y="5281613"/>
            <a:ext cx="1008062" cy="0"/>
          </a:xfrm>
          <a:prstGeom prst="line">
            <a:avLst/>
          </a:prstGeom>
          <a:noFill/>
          <a:ln w="9525">
            <a:solidFill>
              <a:schemeClr val="tx1"/>
            </a:solidFill>
            <a:round/>
            <a:headEnd/>
            <a:tailEnd/>
          </a:ln>
        </p:spPr>
        <p:txBody>
          <a:bodyPr wrap="none" anchor="ctr"/>
          <a:lstStyle/>
          <a:p>
            <a:endParaRPr lang="el-GR"/>
          </a:p>
        </p:txBody>
      </p:sp>
      <p:sp>
        <p:nvSpPr>
          <p:cNvPr id="36900" name="Line 33"/>
          <p:cNvSpPr>
            <a:spLocks noChangeShapeType="1"/>
          </p:cNvSpPr>
          <p:nvPr/>
        </p:nvSpPr>
        <p:spPr bwMode="auto">
          <a:xfrm>
            <a:off x="4935538" y="5281613"/>
            <a:ext cx="536575" cy="0"/>
          </a:xfrm>
          <a:prstGeom prst="line">
            <a:avLst/>
          </a:prstGeom>
          <a:noFill/>
          <a:ln w="38100">
            <a:solidFill>
              <a:srgbClr val="FF0000"/>
            </a:solidFill>
            <a:round/>
            <a:headEnd type="triangle" w="med" len="med"/>
            <a:tailEnd/>
          </a:ln>
        </p:spPr>
        <p:txBody>
          <a:bodyPr wrap="none" anchor="ctr"/>
          <a:lstStyle/>
          <a:p>
            <a:endParaRPr lang="el-GR"/>
          </a:p>
        </p:txBody>
      </p:sp>
      <p:sp>
        <p:nvSpPr>
          <p:cNvPr id="38" name="Title 1"/>
          <p:cNvSpPr>
            <a:spLocks noGrp="1"/>
          </p:cNvSpPr>
          <p:nvPr>
            <p:ph type="title"/>
          </p:nvPr>
        </p:nvSpPr>
        <p:spPr>
          <a:xfrm>
            <a:off x="457200" y="274638"/>
            <a:ext cx="8229600" cy="1143000"/>
          </a:xfrm>
        </p:spPr>
        <p:txBody>
          <a:bodyPr/>
          <a:lstStyle/>
          <a:p>
            <a:r>
              <a:rPr lang="el-GR" dirty="0" smtClean="0">
                <a:solidFill>
                  <a:schemeClr val="accent6">
                    <a:lumMod val="75000"/>
                  </a:schemeClr>
                </a:solidFill>
              </a:rPr>
              <a:t>Λόγος </a:t>
            </a:r>
            <a:r>
              <a:rPr lang="el-GR" dirty="0" err="1" smtClean="0">
                <a:solidFill>
                  <a:schemeClr val="accent6">
                    <a:lumMod val="75000"/>
                  </a:schemeClr>
                </a:solidFill>
              </a:rPr>
              <a:t>Πληθικότητας</a:t>
            </a:r>
            <a:endParaRPr lang="en-US" dirty="0">
              <a:solidFill>
                <a:schemeClr val="accent6">
                  <a:lumMod val="75000"/>
                </a:schemeClr>
              </a:solidFill>
            </a:endParaRPr>
          </a:p>
        </p:txBody>
      </p:sp>
      <p:sp>
        <p:nvSpPr>
          <p:cNvPr id="37"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49</a:t>
            </a:fld>
            <a:endParaRPr lang="el-GR" altLang="en-US" dirty="0" smtClean="0"/>
          </a:p>
        </p:txBody>
      </p:sp>
      <p:sp>
        <p:nvSpPr>
          <p:cNvPr id="40966" name="Text Box 3"/>
          <p:cNvSpPr txBox="1">
            <a:spLocks noChangeArrowheads="1"/>
          </p:cNvSpPr>
          <p:nvPr/>
        </p:nvSpPr>
        <p:spPr bwMode="auto">
          <a:xfrm>
            <a:off x="404811" y="950912"/>
            <a:ext cx="8345489" cy="4585871"/>
          </a:xfrm>
          <a:prstGeom prst="rect">
            <a:avLst/>
          </a:prstGeom>
          <a:noFill/>
          <a:ln w="9525">
            <a:noFill/>
            <a:miter lim="800000"/>
            <a:headEnd/>
            <a:tailEnd/>
          </a:ln>
        </p:spPr>
        <p:txBody>
          <a:bodyPr wrap="square">
            <a:spAutoFit/>
          </a:bodyPr>
          <a:lstStyle/>
          <a:p>
            <a:pPr algn="just"/>
            <a:r>
              <a:rPr lang="el-GR" sz="2400" dirty="0" smtClean="0"/>
              <a:t>Θέλουμε να κατασκευάσουμε μια βάση δεδομένων με πληροφορίες για αξιολογήσεις εστιατορίων από χρήστες. </a:t>
            </a:r>
          </a:p>
          <a:p>
            <a:pPr algn="just"/>
            <a:endParaRPr lang="en-US" sz="24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χρήστη</a:t>
            </a:r>
            <a:r>
              <a:rPr lang="el-GR" sz="2000" dirty="0" smtClean="0"/>
              <a:t> έχουμε ένα μοναδικό </a:t>
            </a:r>
            <a:r>
              <a:rPr lang="en-US" sz="2000" dirty="0" smtClean="0"/>
              <a:t>ID, </a:t>
            </a:r>
            <a:r>
              <a:rPr lang="el-GR" sz="2000" dirty="0" smtClean="0"/>
              <a:t>το όνομα και το </a:t>
            </a:r>
            <a:r>
              <a:rPr lang="en-US" sz="2000" dirty="0" smtClean="0"/>
              <a:t>email </a:t>
            </a:r>
            <a:r>
              <a:rPr lang="el-GR" sz="2000" dirty="0" smtClean="0"/>
              <a:t>του.  </a:t>
            </a:r>
            <a:endParaRPr lang="en-US" sz="20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εστιατόριο</a:t>
            </a:r>
            <a:r>
              <a:rPr lang="el-GR" sz="2000" dirty="0" smtClean="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smtClean="0"/>
          </a:p>
          <a:p>
            <a:pPr algn="just">
              <a:buFont typeface="Wingdings" pitchFamily="2" charset="2"/>
              <a:buChar char="§"/>
            </a:pPr>
            <a:r>
              <a:rPr lang="el-GR" sz="2000" dirty="0" smtClean="0"/>
              <a:t> Κάθε χρήστης </a:t>
            </a:r>
            <a:r>
              <a:rPr lang="el-GR" sz="2000" i="1" dirty="0" smtClean="0">
                <a:solidFill>
                  <a:schemeClr val="accent3">
                    <a:lumMod val="75000"/>
                  </a:schemeClr>
                </a:solidFill>
              </a:rPr>
              <a:t>αξιολογεί ένα εστιατόριο </a:t>
            </a:r>
            <a:r>
              <a:rPr lang="el-GR" sz="2000" dirty="0" smtClean="0"/>
              <a:t>με ένα βαθμό από το 1 έως το 10.</a:t>
            </a:r>
          </a:p>
          <a:p>
            <a:pPr algn="just">
              <a:buFont typeface="Wingdings" pitchFamily="2" charset="2"/>
              <a:buChar char="§"/>
            </a:pPr>
            <a:r>
              <a:rPr lang="el-GR" sz="2000" dirty="0" smtClean="0"/>
              <a:t> Ένας χρήστης μπορεί να αξιολογεί πολλά εστιατόρια και ένα εστιατόριο μπορεί να έχει αξιολογήσεις από πολλούς χρήστες.</a:t>
            </a:r>
            <a:endParaRPr lang="en-US" sz="2000" dirty="0" smtClean="0"/>
          </a:p>
          <a:p>
            <a:pPr algn="just">
              <a:buFont typeface="Wingdings" pitchFamily="2" charset="2"/>
              <a:buChar char="§"/>
            </a:pPr>
            <a:r>
              <a:rPr lang="en-US" sz="2000" dirty="0" smtClean="0"/>
              <a:t> </a:t>
            </a:r>
            <a:r>
              <a:rPr lang="el-GR" sz="2000" dirty="0" smtClean="0"/>
              <a:t>Όλοι οι χρήστες έχουν αξιολογήσει τουλάχιστον ένα εστιατόριο αλλά μπορεί να υπάρχουν εστιατόρια χωρίς αξιολογήσεις.</a:t>
            </a:r>
            <a:endParaRPr lang="el-GR" sz="2000" dirty="0"/>
          </a:p>
        </p:txBody>
      </p:sp>
      <p:sp>
        <p:nvSpPr>
          <p:cNvPr id="2" name="Title 1"/>
          <p:cNvSpPr>
            <a:spLocks noGrp="1"/>
          </p:cNvSpPr>
          <p:nvPr>
            <p:ph type="title"/>
          </p:nvPr>
        </p:nvSpPr>
        <p:spPr>
          <a:xfrm>
            <a:off x="393700" y="0"/>
            <a:ext cx="8229600" cy="1143000"/>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sp>
        <p:nvSpPr>
          <p:cNvPr id="7" name="TextBox 6"/>
          <p:cNvSpPr txBox="1"/>
          <p:nvPr/>
        </p:nvSpPr>
        <p:spPr>
          <a:xfrm>
            <a:off x="2946400" y="5689600"/>
            <a:ext cx="5676900" cy="400110"/>
          </a:xfrm>
          <a:prstGeom prst="rect">
            <a:avLst/>
          </a:prstGeom>
          <a:noFill/>
        </p:spPr>
        <p:txBody>
          <a:bodyPr wrap="square" rtlCol="0">
            <a:spAutoFit/>
          </a:bodyPr>
          <a:lstStyle/>
          <a:p>
            <a:pPr algn="r">
              <a:buFont typeface="Wingdings" pitchFamily="2" charset="2"/>
              <a:buChar char="ü"/>
            </a:pPr>
            <a:r>
              <a:rPr lang="el-GR" sz="2000" b="1" dirty="0" smtClean="0">
                <a:solidFill>
                  <a:schemeClr val="accent4">
                    <a:lumMod val="75000"/>
                  </a:schemeClr>
                </a:solidFill>
              </a:rPr>
              <a:t> </a:t>
            </a:r>
            <a:r>
              <a:rPr lang="el-GR" sz="2000" b="1" dirty="0" err="1" smtClean="0">
                <a:solidFill>
                  <a:schemeClr val="accent4">
                    <a:lumMod val="75000"/>
                  </a:schemeClr>
                </a:solidFill>
              </a:rPr>
              <a:t>πληθικότητες</a:t>
            </a:r>
            <a:endParaRPr lang="el-GR" sz="2000" b="1" dirty="0">
              <a:solidFill>
                <a:schemeClr val="accent4">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2487833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smtClean="0"/>
              <a:t>Ευαγγελία Πιτουρά</a:t>
            </a:r>
          </a:p>
        </p:txBody>
      </p:sp>
      <p:sp>
        <p:nvSpPr>
          <p:cNvPr id="20484" name="Slide Number Placeholder 4"/>
          <p:cNvSpPr>
            <a:spLocks noGrp="1"/>
          </p:cNvSpPr>
          <p:nvPr>
            <p:ph type="sldNum" sz="quarter" idx="12"/>
          </p:nvPr>
        </p:nvSpPr>
        <p:spPr>
          <a:noFill/>
        </p:spPr>
        <p:txBody>
          <a:bodyPr/>
          <a:lstStyle/>
          <a:p>
            <a:fld id="{C4011FDB-DED2-47C1-839A-E24A75A431A4}" type="slidenum">
              <a:rPr lang="el-GR" altLang="en-US" smtClean="0"/>
              <a:pPr/>
              <a:t>5</a:t>
            </a:fld>
            <a:endParaRPr lang="el-GR" altLang="en-US" smtClean="0"/>
          </a:p>
        </p:txBody>
      </p:sp>
      <p:sp>
        <p:nvSpPr>
          <p:cNvPr id="82947" name="Text Box 3"/>
          <p:cNvSpPr txBox="1">
            <a:spLocks noChangeArrowheads="1"/>
          </p:cNvSpPr>
          <p:nvPr/>
        </p:nvSpPr>
        <p:spPr bwMode="auto">
          <a:xfrm>
            <a:off x="318294" y="4032250"/>
            <a:ext cx="8356600" cy="1815882"/>
          </a:xfrm>
          <a:prstGeom prst="rect">
            <a:avLst/>
          </a:prstGeom>
          <a:noFill/>
          <a:ln w="9525">
            <a:noFill/>
            <a:miter lim="800000"/>
            <a:headEnd/>
            <a:tailEnd/>
          </a:ln>
        </p:spPr>
        <p:txBody>
          <a:bodyPr>
            <a:spAutoFit/>
          </a:bodyPr>
          <a:lstStyle/>
          <a:p>
            <a:pPr algn="just" eaLnBrk="0" hangingPunct="0">
              <a:spcBef>
                <a:spcPct val="50000"/>
              </a:spcBef>
            </a:pPr>
            <a:r>
              <a:rPr lang="el-GR" sz="2800" dirty="0">
                <a:solidFill>
                  <a:schemeClr val="accent6">
                    <a:lumMod val="75000"/>
                  </a:schemeClr>
                </a:solidFill>
                <a:latin typeface="Calibri" pitchFamily="34" charset="0"/>
                <a:ea typeface="Calibri" pitchFamily="34" charset="0"/>
                <a:cs typeface="Calibri" pitchFamily="34" charset="0"/>
              </a:rPr>
              <a:t>Μοντέλο Δεδομένων: </a:t>
            </a:r>
            <a:r>
              <a:rPr lang="el-GR" sz="2800" dirty="0">
                <a:solidFill>
                  <a:schemeClr val="tx2">
                    <a:lumMod val="50000"/>
                  </a:schemeClr>
                </a:solidFill>
                <a:latin typeface="Calibri" pitchFamily="34" charset="0"/>
                <a:ea typeface="Calibri" pitchFamily="34" charset="0"/>
                <a:cs typeface="Calibri" pitchFamily="34" charset="0"/>
              </a:rPr>
              <a:t>ένα σύνολο από έννοιες (δομικά στοιχεία) που μπορούν να χρησιμοποιηθούν για την περιγραφή της δομής της </a:t>
            </a:r>
            <a:r>
              <a:rPr lang="el-GR" sz="2800" dirty="0" smtClean="0">
                <a:solidFill>
                  <a:schemeClr val="tx2">
                    <a:lumMod val="50000"/>
                  </a:schemeClr>
                </a:solidFill>
                <a:latin typeface="Calibri" pitchFamily="34" charset="0"/>
                <a:ea typeface="Calibri" pitchFamily="34" charset="0"/>
                <a:cs typeface="Calibri" pitchFamily="34" charset="0"/>
              </a:rPr>
              <a:t>πληροφορίας και τους περιορισμούς</a:t>
            </a:r>
            <a:endParaRPr lang="el-GR" sz="2800" dirty="0">
              <a:solidFill>
                <a:schemeClr val="tx2">
                  <a:lumMod val="50000"/>
                </a:schemeClr>
              </a:solidFill>
              <a:latin typeface="Calibri" pitchFamily="34" charset="0"/>
              <a:ea typeface="Calibri" pitchFamily="34" charset="0"/>
              <a:cs typeface="Calibri" pitchFamily="34" charset="0"/>
            </a:endParaRPr>
          </a:p>
        </p:txBody>
      </p:sp>
      <p:sp>
        <p:nvSpPr>
          <p:cNvPr id="20488" name="Text Box 8"/>
          <p:cNvSpPr txBox="1">
            <a:spLocks noChangeArrowheads="1"/>
          </p:cNvSpPr>
          <p:nvPr/>
        </p:nvSpPr>
        <p:spPr bwMode="auto">
          <a:xfrm>
            <a:off x="241300" y="1871663"/>
            <a:ext cx="8567738" cy="1815882"/>
          </a:xfrm>
          <a:prstGeom prst="rect">
            <a:avLst/>
          </a:prstGeom>
          <a:noFill/>
          <a:ln w="9525">
            <a:noFill/>
            <a:miter lim="800000"/>
            <a:headEnd/>
            <a:tailEnd/>
          </a:ln>
        </p:spPr>
        <p:txBody>
          <a:bodyPr>
            <a:spAutoFit/>
          </a:bodyPr>
          <a:lstStyle/>
          <a:p>
            <a:pPr algn="just">
              <a:spcBef>
                <a:spcPct val="50000"/>
              </a:spcBef>
            </a:pPr>
            <a:r>
              <a:rPr lang="el-GR" sz="2800" dirty="0" smtClean="0">
                <a:solidFill>
                  <a:schemeClr val="accent6">
                    <a:lumMod val="75000"/>
                  </a:schemeClr>
                </a:solidFill>
                <a:latin typeface="Calibri" pitchFamily="34" charset="0"/>
                <a:ea typeface="Calibri" pitchFamily="34" charset="0"/>
                <a:cs typeface="Calibri" pitchFamily="34" charset="0"/>
              </a:rPr>
              <a:t>Σχήμα (</a:t>
            </a:r>
            <a:r>
              <a:rPr lang="en-US" sz="2800" dirty="0" smtClean="0">
                <a:solidFill>
                  <a:schemeClr val="accent6">
                    <a:lumMod val="75000"/>
                  </a:schemeClr>
                </a:solidFill>
                <a:latin typeface="Calibri" pitchFamily="34" charset="0"/>
                <a:ea typeface="Calibri" pitchFamily="34" charset="0"/>
                <a:cs typeface="Calibri" pitchFamily="34" charset="0"/>
              </a:rPr>
              <a:t>database schema)</a:t>
            </a:r>
            <a:r>
              <a:rPr lang="el-GR" sz="2800" dirty="0" smtClean="0">
                <a:solidFill>
                  <a:schemeClr val="accent6">
                    <a:lumMod val="75000"/>
                  </a:schemeClr>
                </a:solidFill>
                <a:latin typeface="Calibri" pitchFamily="34" charset="0"/>
                <a:ea typeface="Calibri" pitchFamily="34" charset="0"/>
                <a:cs typeface="Calibri" pitchFamily="34" charset="0"/>
              </a:rPr>
              <a:t>:</a:t>
            </a:r>
            <a:r>
              <a:rPr lang="el-GR" sz="2800" dirty="0" smtClean="0">
                <a:solidFill>
                  <a:schemeClr val="tx2">
                    <a:lumMod val="50000"/>
                  </a:schemeClr>
                </a:solidFill>
                <a:latin typeface="Calibri" pitchFamily="34" charset="0"/>
                <a:ea typeface="Calibri" pitchFamily="34" charset="0"/>
                <a:cs typeface="Calibri" pitchFamily="34" charset="0"/>
              </a:rPr>
              <a:t> </a:t>
            </a:r>
            <a:r>
              <a:rPr lang="el-GR" sz="2800" dirty="0">
                <a:solidFill>
                  <a:schemeClr val="tx2">
                    <a:lumMod val="50000"/>
                  </a:schemeClr>
                </a:solidFill>
                <a:latin typeface="Calibri" pitchFamily="34" charset="0"/>
                <a:ea typeface="Calibri" pitchFamily="34" charset="0"/>
                <a:cs typeface="Calibri" pitchFamily="34" charset="0"/>
              </a:rPr>
              <a:t>η </a:t>
            </a:r>
            <a:r>
              <a:rPr lang="el-GR" sz="2800" u="sng" dirty="0">
                <a:solidFill>
                  <a:schemeClr val="tx2">
                    <a:lumMod val="50000"/>
                  </a:schemeClr>
                </a:solidFill>
                <a:latin typeface="Calibri" pitchFamily="34" charset="0"/>
                <a:ea typeface="Calibri" pitchFamily="34" charset="0"/>
                <a:cs typeface="Calibri" pitchFamily="34" charset="0"/>
              </a:rPr>
              <a:t>περιγραφή της δομής της πληροφορίας </a:t>
            </a:r>
            <a:r>
              <a:rPr lang="el-GR" sz="2800" dirty="0">
                <a:solidFill>
                  <a:schemeClr val="tx2">
                    <a:lumMod val="50000"/>
                  </a:schemeClr>
                </a:solidFill>
                <a:latin typeface="Calibri" pitchFamily="34" charset="0"/>
                <a:ea typeface="Calibri" pitchFamily="34" charset="0"/>
                <a:cs typeface="Calibri" pitchFamily="34" charset="0"/>
              </a:rPr>
              <a:t>που είναι αποθηκευμένη στη </a:t>
            </a:r>
            <a:r>
              <a:rPr lang="el-GR" sz="2800" dirty="0" err="1">
                <a:solidFill>
                  <a:schemeClr val="tx2">
                    <a:lumMod val="50000"/>
                  </a:schemeClr>
                </a:solidFill>
                <a:latin typeface="Calibri" pitchFamily="34" charset="0"/>
                <a:ea typeface="Calibri" pitchFamily="34" charset="0"/>
                <a:cs typeface="Calibri" pitchFamily="34" charset="0"/>
              </a:rPr>
              <a:t>βδ</a:t>
            </a:r>
            <a:r>
              <a:rPr lang="el-GR" sz="2800" dirty="0">
                <a:solidFill>
                  <a:schemeClr val="tx2">
                    <a:lumMod val="50000"/>
                  </a:schemeClr>
                </a:solidFill>
                <a:latin typeface="Calibri" pitchFamily="34" charset="0"/>
                <a:ea typeface="Calibri" pitchFamily="34" charset="0"/>
                <a:cs typeface="Calibri" pitchFamily="34" charset="0"/>
              </a:rPr>
              <a:t> </a:t>
            </a:r>
            <a:r>
              <a:rPr lang="el-GR" sz="2800" dirty="0" smtClean="0">
                <a:solidFill>
                  <a:schemeClr val="tx2">
                    <a:lumMod val="50000"/>
                  </a:schemeClr>
                </a:solidFill>
                <a:latin typeface="Calibri" pitchFamily="34" charset="0"/>
                <a:ea typeface="Calibri" pitchFamily="34" charset="0"/>
                <a:cs typeface="Calibri" pitchFamily="34" charset="0"/>
              </a:rPr>
              <a:t>καθώς και των </a:t>
            </a:r>
            <a:r>
              <a:rPr lang="el-GR" sz="2800" u="sng" dirty="0" smtClean="0">
                <a:solidFill>
                  <a:schemeClr val="tx2">
                    <a:lumMod val="50000"/>
                  </a:schemeClr>
                </a:solidFill>
                <a:latin typeface="Calibri" pitchFamily="34" charset="0"/>
                <a:ea typeface="Calibri" pitchFamily="34" charset="0"/>
                <a:cs typeface="Calibri" pitchFamily="34" charset="0"/>
              </a:rPr>
              <a:t>περιορισμών ακεραιότητας</a:t>
            </a:r>
            <a:r>
              <a:rPr lang="el-GR" sz="2800" dirty="0" smtClean="0">
                <a:solidFill>
                  <a:schemeClr val="tx2">
                    <a:lumMod val="50000"/>
                  </a:schemeClr>
                </a:solidFill>
                <a:latin typeface="Calibri" pitchFamily="34" charset="0"/>
                <a:ea typeface="Calibri" pitchFamily="34" charset="0"/>
                <a:cs typeface="Calibri" pitchFamily="34" charset="0"/>
              </a:rPr>
              <a:t> με τη χρήση ενός </a:t>
            </a:r>
            <a:r>
              <a:rPr lang="el-GR" sz="2800" i="1" dirty="0" smtClean="0">
                <a:solidFill>
                  <a:schemeClr val="tx2">
                    <a:lumMod val="50000"/>
                  </a:schemeClr>
                </a:solidFill>
                <a:latin typeface="Calibri" pitchFamily="34" charset="0"/>
                <a:ea typeface="Calibri" pitchFamily="34" charset="0"/>
                <a:cs typeface="Calibri" pitchFamily="34" charset="0"/>
              </a:rPr>
              <a:t>μοντέλου δεδομένων</a:t>
            </a:r>
            <a:r>
              <a:rPr lang="en-US" sz="2800" i="1" dirty="0" smtClean="0">
                <a:solidFill>
                  <a:schemeClr val="tx2">
                    <a:lumMod val="50000"/>
                  </a:schemeClr>
                </a:solidFill>
                <a:latin typeface="Calibri" pitchFamily="34" charset="0"/>
                <a:ea typeface="Calibri" pitchFamily="34" charset="0"/>
                <a:cs typeface="Calibri" pitchFamily="34" charset="0"/>
              </a:rPr>
              <a:t> </a:t>
            </a:r>
            <a:endParaRPr lang="el-GR" sz="2800" i="1" dirty="0">
              <a:solidFill>
                <a:schemeClr val="tx2">
                  <a:lumMod val="50000"/>
                </a:schemeClr>
              </a:solidFill>
              <a:latin typeface="Calibri" pitchFamily="34" charset="0"/>
              <a:ea typeface="Calibri" pitchFamily="34" charset="0"/>
              <a:cs typeface="Calibri" pitchFamily="34" charset="0"/>
            </a:endParaRPr>
          </a:p>
        </p:txBody>
      </p:sp>
      <p:sp>
        <p:nvSpPr>
          <p:cNvPr id="9" name="Title 8"/>
          <p:cNvSpPr>
            <a:spLocks noGrp="1"/>
          </p:cNvSpPr>
          <p:nvPr>
            <p:ph type="title"/>
          </p:nvPr>
        </p:nvSpPr>
        <p:spPr>
          <a:xfrm>
            <a:off x="241300" y="361044"/>
            <a:ext cx="8229600" cy="1143000"/>
          </a:xfrm>
        </p:spPr>
        <p:txBody>
          <a:bodyPr/>
          <a:lstStyle/>
          <a:p>
            <a:r>
              <a:rPr lang="el-GR" dirty="0" err="1" smtClean="0">
                <a:solidFill>
                  <a:schemeClr val="accent6">
                    <a:lumMod val="75000"/>
                  </a:schemeClr>
                </a:solidFill>
              </a:rPr>
              <a:t>Μοντελοποίηση</a:t>
            </a:r>
            <a:endParaRPr lang="el-GR"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119219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Footer Placeholder 3"/>
          <p:cNvSpPr>
            <a:spLocks noGrp="1"/>
          </p:cNvSpPr>
          <p:nvPr>
            <p:ph type="ftr" sz="quarter" idx="11"/>
          </p:nvPr>
        </p:nvSpPr>
        <p:spPr>
          <a:noFill/>
        </p:spPr>
        <p:txBody>
          <a:bodyPr/>
          <a:lstStyle/>
          <a:p>
            <a:r>
              <a:rPr lang="el-GR" altLang="en-US" smtClean="0"/>
              <a:t>Ευαγγελία Πιτουρά</a:t>
            </a:r>
          </a:p>
        </p:txBody>
      </p:sp>
      <p:sp>
        <p:nvSpPr>
          <p:cNvPr id="38916" name="Slide Number Placeholder 4"/>
          <p:cNvSpPr>
            <a:spLocks noGrp="1"/>
          </p:cNvSpPr>
          <p:nvPr>
            <p:ph type="sldNum" sz="quarter" idx="12"/>
          </p:nvPr>
        </p:nvSpPr>
        <p:spPr>
          <a:noFill/>
        </p:spPr>
        <p:txBody>
          <a:bodyPr/>
          <a:lstStyle/>
          <a:p>
            <a:fld id="{394DD49F-E306-4F69-B164-2F9B08F742CA}" type="slidenum">
              <a:rPr lang="el-GR" altLang="en-US" smtClean="0"/>
              <a:pPr/>
              <a:t>50</a:t>
            </a:fld>
            <a:endParaRPr lang="el-GR" altLang="en-US" smtClean="0"/>
          </a:p>
        </p:txBody>
      </p:sp>
      <p:sp>
        <p:nvSpPr>
          <p:cNvPr id="38918" name="Text Box 3"/>
          <p:cNvSpPr txBox="1">
            <a:spLocks noChangeArrowheads="1"/>
          </p:cNvSpPr>
          <p:nvPr/>
        </p:nvSpPr>
        <p:spPr bwMode="auto">
          <a:xfrm>
            <a:off x="431800" y="1473200"/>
            <a:ext cx="8356600" cy="1754326"/>
          </a:xfrm>
          <a:prstGeom prst="rect">
            <a:avLst/>
          </a:prstGeom>
          <a:noFill/>
          <a:ln w="9525">
            <a:noFill/>
            <a:miter lim="800000"/>
            <a:headEnd/>
            <a:tailEnd/>
          </a:ln>
        </p:spPr>
        <p:txBody>
          <a:bodyPr wrap="square">
            <a:spAutoFit/>
          </a:bodyPr>
          <a:lstStyle/>
          <a:p>
            <a:pPr algn="just" eaLnBrk="0" hangingPunct="0">
              <a:spcBef>
                <a:spcPct val="50000"/>
              </a:spcBef>
            </a:pPr>
            <a:r>
              <a:rPr lang="en-US" sz="2400" dirty="0" smtClean="0">
                <a:solidFill>
                  <a:schemeClr val="accent6">
                    <a:lumMod val="75000"/>
                  </a:schemeClr>
                </a:solidFill>
                <a:latin typeface="Calibri" pitchFamily="34" charset="0"/>
                <a:ea typeface="Calibri" pitchFamily="34" charset="0"/>
                <a:cs typeface="Calibri" pitchFamily="34" charset="0"/>
              </a:rPr>
              <a:t>Participation constraint</a:t>
            </a:r>
          </a:p>
          <a:p>
            <a:pPr algn="just" eaLnBrk="0" hangingPunct="0">
              <a:spcBef>
                <a:spcPct val="50000"/>
              </a:spcBef>
            </a:pPr>
            <a:r>
              <a:rPr lang="el-GR" sz="2400" dirty="0" smtClean="0">
                <a:latin typeface="Calibri" pitchFamily="34" charset="0"/>
                <a:ea typeface="Calibri" pitchFamily="34" charset="0"/>
                <a:cs typeface="Calibri" pitchFamily="34" charset="0"/>
              </a:rPr>
              <a:t>Η </a:t>
            </a:r>
            <a:r>
              <a:rPr lang="el-GR" sz="2400" dirty="0">
                <a:latin typeface="Calibri" pitchFamily="34" charset="0"/>
                <a:ea typeface="Calibri" pitchFamily="34" charset="0"/>
                <a:cs typeface="Calibri" pitchFamily="34" charset="0"/>
              </a:rPr>
              <a:t>συμμετοχή ενός συνόλου οντοτήτων Ε σε ένα σύνολο συσχετίσεων </a:t>
            </a:r>
            <a:r>
              <a:rPr lang="en-US" sz="2400" dirty="0">
                <a:latin typeface="Calibri" pitchFamily="34" charset="0"/>
                <a:ea typeface="Calibri" pitchFamily="34" charset="0"/>
                <a:cs typeface="Calibri" pitchFamily="34" charset="0"/>
              </a:rPr>
              <a:t>R </a:t>
            </a:r>
            <a:r>
              <a:rPr lang="el-GR" sz="2400" dirty="0" smtClean="0">
                <a:latin typeface="Calibri" pitchFamily="34" charset="0"/>
                <a:ea typeface="Calibri" pitchFamily="34" charset="0"/>
                <a:cs typeface="Calibri" pitchFamily="34" charset="0"/>
              </a:rPr>
              <a:t>είναι</a:t>
            </a:r>
            <a:r>
              <a:rPr lang="en-US" sz="2400" dirty="0" smtClean="0">
                <a:latin typeface="Calibri" pitchFamily="34" charset="0"/>
                <a:ea typeface="Calibri" pitchFamily="34" charset="0"/>
                <a:cs typeface="Calibri" pitchFamily="34" charset="0"/>
              </a:rPr>
              <a:t> </a:t>
            </a:r>
            <a:r>
              <a:rPr lang="en-US" sz="2400" b="1" dirty="0">
                <a:solidFill>
                  <a:schemeClr val="accent6">
                    <a:lumMod val="75000"/>
                  </a:schemeClr>
                </a:solidFill>
                <a:latin typeface="Calibri" pitchFamily="34" charset="0"/>
                <a:ea typeface="Calibri" pitchFamily="34" charset="0"/>
                <a:cs typeface="Calibri" pitchFamily="34" charset="0"/>
              </a:rPr>
              <a:t>ολική</a:t>
            </a:r>
            <a:r>
              <a:rPr lang="en-US" sz="2400" dirty="0">
                <a:latin typeface="Calibri" pitchFamily="34" charset="0"/>
                <a:ea typeface="Calibri" pitchFamily="34" charset="0"/>
                <a:cs typeface="Calibri" pitchFamily="34" charset="0"/>
              </a:rPr>
              <a:t> αν κάθε οντότητα του Ε συμμετέχει </a:t>
            </a:r>
            <a:r>
              <a:rPr lang="en-US" sz="2400" i="1" dirty="0">
                <a:latin typeface="Calibri" pitchFamily="34" charset="0"/>
                <a:ea typeface="Calibri" pitchFamily="34" charset="0"/>
                <a:cs typeface="Calibri" pitchFamily="34" charset="0"/>
              </a:rPr>
              <a:t>τουλάχιστον σε μια </a:t>
            </a:r>
            <a:r>
              <a:rPr lang="en-US" sz="2400" dirty="0">
                <a:latin typeface="Calibri" pitchFamily="34" charset="0"/>
                <a:ea typeface="Calibri" pitchFamily="34" charset="0"/>
                <a:cs typeface="Calibri" pitchFamily="34" charset="0"/>
              </a:rPr>
              <a:t>συσχέτιση στο R</a:t>
            </a:r>
            <a:endParaRPr lang="el-GR" sz="2400" dirty="0">
              <a:latin typeface="Calibri" pitchFamily="34" charset="0"/>
              <a:ea typeface="Calibri" pitchFamily="34" charset="0"/>
              <a:cs typeface="Calibri" pitchFamily="34" charset="0"/>
            </a:endParaRPr>
          </a:p>
        </p:txBody>
      </p:sp>
      <p:sp>
        <p:nvSpPr>
          <p:cNvPr id="38919" name="Text Box 4"/>
          <p:cNvSpPr txBox="1">
            <a:spLocks noChangeArrowheads="1"/>
          </p:cNvSpPr>
          <p:nvPr/>
        </p:nvSpPr>
        <p:spPr bwMode="auto">
          <a:xfrm>
            <a:off x="457200" y="4800600"/>
            <a:ext cx="7772400" cy="830263"/>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Αν κάποιες οντότητες του Ε δεν συμμετέχουν στο </a:t>
            </a:r>
            <a:r>
              <a:rPr lang="en-US" sz="2400" dirty="0">
                <a:latin typeface="Calibri" pitchFamily="34" charset="0"/>
                <a:ea typeface="Calibri" pitchFamily="34" charset="0"/>
                <a:cs typeface="Calibri" pitchFamily="34" charset="0"/>
              </a:rPr>
              <a:t>R </a:t>
            </a:r>
            <a:r>
              <a:rPr lang="el-GR" sz="2400" dirty="0">
                <a:latin typeface="Calibri" pitchFamily="34" charset="0"/>
                <a:ea typeface="Calibri" pitchFamily="34" charset="0"/>
                <a:cs typeface="Calibri" pitchFamily="34" charset="0"/>
              </a:rPr>
              <a:t>τότε </a:t>
            </a:r>
            <a:r>
              <a:rPr lang="el-GR" sz="2400" b="1" dirty="0">
                <a:solidFill>
                  <a:schemeClr val="accent6">
                    <a:lumMod val="75000"/>
                  </a:schemeClr>
                </a:solidFill>
                <a:latin typeface="Calibri" pitchFamily="34" charset="0"/>
                <a:ea typeface="Calibri" pitchFamily="34" charset="0"/>
                <a:cs typeface="Calibri" pitchFamily="34" charset="0"/>
              </a:rPr>
              <a:t>μερική</a:t>
            </a:r>
            <a:endParaRPr lang="el-GR" sz="2400" dirty="0">
              <a:solidFill>
                <a:schemeClr val="accent6">
                  <a:lumMod val="75000"/>
                </a:schemeClr>
              </a:solidFill>
              <a:latin typeface="Calibri" pitchFamily="34" charset="0"/>
              <a:ea typeface="Calibri" pitchFamily="34" charset="0"/>
              <a:cs typeface="Calibri" pitchFamily="34" charset="0"/>
            </a:endParaRPr>
          </a:p>
        </p:txBody>
      </p:sp>
      <p:sp>
        <p:nvSpPr>
          <p:cNvPr id="38920" name="Rectangle 5"/>
          <p:cNvSpPr>
            <a:spLocks noChangeArrowheads="1"/>
          </p:cNvSpPr>
          <p:nvPr/>
        </p:nvSpPr>
        <p:spPr bwMode="auto">
          <a:xfrm>
            <a:off x="1828800" y="3657600"/>
            <a:ext cx="1143000" cy="304800"/>
          </a:xfrm>
          <a:prstGeom prst="rect">
            <a:avLst/>
          </a:prstGeom>
          <a:noFill/>
          <a:ln w="9525">
            <a:solidFill>
              <a:schemeClr val="tx1"/>
            </a:solidFill>
            <a:miter lim="800000"/>
            <a:headEnd/>
            <a:tailEnd/>
          </a:ln>
        </p:spPr>
        <p:txBody>
          <a:bodyPr wrap="none" anchor="ctr"/>
          <a:lstStyle/>
          <a:p>
            <a:endParaRPr lang="el-GR"/>
          </a:p>
        </p:txBody>
      </p:sp>
      <p:sp>
        <p:nvSpPr>
          <p:cNvPr id="38921" name="AutoShape 6"/>
          <p:cNvSpPr>
            <a:spLocks noChangeArrowheads="1"/>
          </p:cNvSpPr>
          <p:nvPr/>
        </p:nvSpPr>
        <p:spPr bwMode="auto">
          <a:xfrm>
            <a:off x="4267200" y="3429000"/>
            <a:ext cx="762000" cy="914400"/>
          </a:xfrm>
          <a:prstGeom prst="flowChartDecision">
            <a:avLst/>
          </a:prstGeom>
          <a:noFill/>
          <a:ln w="9525">
            <a:solidFill>
              <a:schemeClr val="tx1"/>
            </a:solidFill>
            <a:miter lim="800000"/>
            <a:headEnd/>
            <a:tailEnd/>
          </a:ln>
        </p:spPr>
        <p:txBody>
          <a:bodyPr wrap="none" anchor="ctr"/>
          <a:lstStyle/>
          <a:p>
            <a:endParaRPr lang="el-GR"/>
          </a:p>
        </p:txBody>
      </p:sp>
      <p:sp>
        <p:nvSpPr>
          <p:cNvPr id="38922" name="Line 7"/>
          <p:cNvSpPr>
            <a:spLocks noChangeShapeType="1"/>
          </p:cNvSpPr>
          <p:nvPr/>
        </p:nvSpPr>
        <p:spPr bwMode="auto">
          <a:xfrm>
            <a:off x="3048000" y="3810000"/>
            <a:ext cx="1219200" cy="0"/>
          </a:xfrm>
          <a:prstGeom prst="line">
            <a:avLst/>
          </a:prstGeom>
          <a:noFill/>
          <a:ln w="9525">
            <a:solidFill>
              <a:schemeClr val="tx1"/>
            </a:solidFill>
            <a:round/>
            <a:headEnd/>
            <a:tailEnd/>
          </a:ln>
        </p:spPr>
        <p:txBody>
          <a:bodyPr wrap="none" anchor="ctr"/>
          <a:lstStyle/>
          <a:p>
            <a:endParaRPr lang="el-GR"/>
          </a:p>
        </p:txBody>
      </p:sp>
      <p:sp>
        <p:nvSpPr>
          <p:cNvPr id="38923" name="Line 8"/>
          <p:cNvSpPr>
            <a:spLocks noChangeShapeType="1"/>
          </p:cNvSpPr>
          <p:nvPr/>
        </p:nvSpPr>
        <p:spPr bwMode="auto">
          <a:xfrm>
            <a:off x="3048000" y="3886200"/>
            <a:ext cx="1219200" cy="0"/>
          </a:xfrm>
          <a:prstGeom prst="line">
            <a:avLst/>
          </a:prstGeom>
          <a:noFill/>
          <a:ln w="9525">
            <a:solidFill>
              <a:schemeClr val="tx1"/>
            </a:solidFill>
            <a:round/>
            <a:headEnd/>
            <a:tailEnd/>
          </a:ln>
        </p:spPr>
        <p:txBody>
          <a:bodyPr wrap="none" anchor="ctr"/>
          <a:lstStyle/>
          <a:p>
            <a:endParaRPr lang="el-GR"/>
          </a:p>
        </p:txBody>
      </p:sp>
      <p:sp>
        <p:nvSpPr>
          <p:cNvPr id="2" name="Title 1"/>
          <p:cNvSpPr>
            <a:spLocks noGrp="1"/>
          </p:cNvSpPr>
          <p:nvPr>
            <p:ph type="title"/>
          </p:nvPr>
        </p:nvSpPr>
        <p:spPr>
          <a:xfrm>
            <a:off x="457200" y="198438"/>
            <a:ext cx="8229600" cy="1143000"/>
          </a:xfrm>
        </p:spPr>
        <p:txBody>
          <a:bodyPr/>
          <a:lstStyle/>
          <a:p>
            <a:r>
              <a:rPr lang="el-GR" dirty="0" smtClean="0">
                <a:solidFill>
                  <a:schemeClr val="accent6">
                    <a:lumMod val="75000"/>
                  </a:schemeClr>
                </a:solidFill>
              </a:rPr>
              <a:t>Ολική Συμμετοχή</a:t>
            </a:r>
            <a:endParaRPr lang="en-US" dirty="0">
              <a:solidFill>
                <a:schemeClr val="accent6">
                  <a:lumMod val="75000"/>
                </a:schemeClr>
              </a:solidFill>
            </a:endParaRP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Footer Placeholder 3"/>
          <p:cNvSpPr>
            <a:spLocks noGrp="1"/>
          </p:cNvSpPr>
          <p:nvPr>
            <p:ph type="ftr" sz="quarter" idx="11"/>
          </p:nvPr>
        </p:nvSpPr>
        <p:spPr>
          <a:noFill/>
        </p:spPr>
        <p:txBody>
          <a:bodyPr/>
          <a:lstStyle/>
          <a:p>
            <a:r>
              <a:rPr lang="el-GR" altLang="en-US" smtClean="0"/>
              <a:t>Ευαγγελία Πιτουρά</a:t>
            </a:r>
          </a:p>
        </p:txBody>
      </p:sp>
      <p:sp>
        <p:nvSpPr>
          <p:cNvPr id="39940" name="Slide Number Placeholder 4"/>
          <p:cNvSpPr>
            <a:spLocks noGrp="1"/>
          </p:cNvSpPr>
          <p:nvPr>
            <p:ph type="sldNum" sz="quarter" idx="12"/>
          </p:nvPr>
        </p:nvSpPr>
        <p:spPr>
          <a:noFill/>
        </p:spPr>
        <p:txBody>
          <a:bodyPr/>
          <a:lstStyle/>
          <a:p>
            <a:fld id="{F4796B3C-8FB7-447D-8FB2-BEC5B51E49D5}" type="slidenum">
              <a:rPr lang="el-GR" altLang="en-US" smtClean="0"/>
              <a:pPr/>
              <a:t>51</a:t>
            </a:fld>
            <a:endParaRPr lang="el-GR" altLang="en-US" dirty="0" smtClean="0"/>
          </a:p>
        </p:txBody>
      </p:sp>
      <p:sp>
        <p:nvSpPr>
          <p:cNvPr id="39942" name="Oval 3"/>
          <p:cNvSpPr>
            <a:spLocks noChangeArrowheads="1"/>
          </p:cNvSpPr>
          <p:nvPr/>
        </p:nvSpPr>
        <p:spPr bwMode="auto">
          <a:xfrm>
            <a:off x="15271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3" name="Oval 4"/>
          <p:cNvSpPr>
            <a:spLocks noChangeArrowheads="1"/>
          </p:cNvSpPr>
          <p:nvPr/>
        </p:nvSpPr>
        <p:spPr bwMode="auto">
          <a:xfrm>
            <a:off x="24415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4" name="Oval 5"/>
          <p:cNvSpPr>
            <a:spLocks noChangeArrowheads="1"/>
          </p:cNvSpPr>
          <p:nvPr/>
        </p:nvSpPr>
        <p:spPr bwMode="auto">
          <a:xfrm>
            <a:off x="24415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5" name="Oval 6"/>
          <p:cNvSpPr>
            <a:spLocks noChangeArrowheads="1"/>
          </p:cNvSpPr>
          <p:nvPr/>
        </p:nvSpPr>
        <p:spPr bwMode="auto">
          <a:xfrm>
            <a:off x="24415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6" name="Oval 7"/>
          <p:cNvSpPr>
            <a:spLocks noChangeArrowheads="1"/>
          </p:cNvSpPr>
          <p:nvPr/>
        </p:nvSpPr>
        <p:spPr bwMode="auto">
          <a:xfrm>
            <a:off x="24415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7" name="Oval 8"/>
          <p:cNvSpPr>
            <a:spLocks noChangeArrowheads="1"/>
          </p:cNvSpPr>
          <p:nvPr/>
        </p:nvSpPr>
        <p:spPr bwMode="auto">
          <a:xfrm>
            <a:off x="37369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8" name="Oval 9"/>
          <p:cNvSpPr>
            <a:spLocks noChangeArrowheads="1"/>
          </p:cNvSpPr>
          <p:nvPr/>
        </p:nvSpPr>
        <p:spPr bwMode="auto">
          <a:xfrm>
            <a:off x="47275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9" name="Oval 10"/>
          <p:cNvSpPr>
            <a:spLocks noChangeArrowheads="1"/>
          </p:cNvSpPr>
          <p:nvPr/>
        </p:nvSpPr>
        <p:spPr bwMode="auto">
          <a:xfrm>
            <a:off x="37369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0" name="Oval 11"/>
          <p:cNvSpPr>
            <a:spLocks noChangeArrowheads="1"/>
          </p:cNvSpPr>
          <p:nvPr/>
        </p:nvSpPr>
        <p:spPr bwMode="auto">
          <a:xfrm>
            <a:off x="15271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1" name="Oval 12"/>
          <p:cNvSpPr>
            <a:spLocks noChangeArrowheads="1"/>
          </p:cNvSpPr>
          <p:nvPr/>
        </p:nvSpPr>
        <p:spPr bwMode="auto">
          <a:xfrm>
            <a:off x="47275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2" name="Oval 13"/>
          <p:cNvSpPr>
            <a:spLocks noChangeArrowheads="1"/>
          </p:cNvSpPr>
          <p:nvPr/>
        </p:nvSpPr>
        <p:spPr bwMode="auto">
          <a:xfrm>
            <a:off x="37369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3" name="Oval 14"/>
          <p:cNvSpPr>
            <a:spLocks noChangeArrowheads="1"/>
          </p:cNvSpPr>
          <p:nvPr/>
        </p:nvSpPr>
        <p:spPr bwMode="auto">
          <a:xfrm>
            <a:off x="47275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4" name="Oval 15"/>
          <p:cNvSpPr>
            <a:spLocks noChangeArrowheads="1"/>
          </p:cNvSpPr>
          <p:nvPr/>
        </p:nvSpPr>
        <p:spPr bwMode="auto">
          <a:xfrm>
            <a:off x="60229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5" name="Oval 16"/>
          <p:cNvSpPr>
            <a:spLocks noChangeArrowheads="1"/>
          </p:cNvSpPr>
          <p:nvPr/>
        </p:nvSpPr>
        <p:spPr bwMode="auto">
          <a:xfrm>
            <a:off x="60229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6" name="Oval 17"/>
          <p:cNvSpPr>
            <a:spLocks noChangeArrowheads="1"/>
          </p:cNvSpPr>
          <p:nvPr/>
        </p:nvSpPr>
        <p:spPr bwMode="auto">
          <a:xfrm>
            <a:off x="60229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7" name="Oval 18"/>
          <p:cNvSpPr>
            <a:spLocks noChangeArrowheads="1"/>
          </p:cNvSpPr>
          <p:nvPr/>
        </p:nvSpPr>
        <p:spPr bwMode="auto">
          <a:xfrm>
            <a:off x="60229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8" name="Oval 19"/>
          <p:cNvSpPr>
            <a:spLocks noChangeArrowheads="1"/>
          </p:cNvSpPr>
          <p:nvPr/>
        </p:nvSpPr>
        <p:spPr bwMode="auto">
          <a:xfrm>
            <a:off x="69373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9" name="Oval 20"/>
          <p:cNvSpPr>
            <a:spLocks noChangeArrowheads="1"/>
          </p:cNvSpPr>
          <p:nvPr/>
        </p:nvSpPr>
        <p:spPr bwMode="auto">
          <a:xfrm>
            <a:off x="69373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0" name="Oval 21"/>
          <p:cNvSpPr>
            <a:spLocks noChangeArrowheads="1"/>
          </p:cNvSpPr>
          <p:nvPr/>
        </p:nvSpPr>
        <p:spPr bwMode="auto">
          <a:xfrm>
            <a:off x="69373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1" name="Oval 22"/>
          <p:cNvSpPr>
            <a:spLocks noChangeArrowheads="1"/>
          </p:cNvSpPr>
          <p:nvPr/>
        </p:nvSpPr>
        <p:spPr bwMode="auto">
          <a:xfrm>
            <a:off x="69373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2" name="Oval 23"/>
          <p:cNvSpPr>
            <a:spLocks noChangeArrowheads="1"/>
          </p:cNvSpPr>
          <p:nvPr/>
        </p:nvSpPr>
        <p:spPr bwMode="auto">
          <a:xfrm>
            <a:off x="1527175" y="4930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3" name="Oval 24"/>
          <p:cNvSpPr>
            <a:spLocks noChangeArrowheads="1"/>
          </p:cNvSpPr>
          <p:nvPr/>
        </p:nvSpPr>
        <p:spPr bwMode="auto">
          <a:xfrm>
            <a:off x="1527175" y="44735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4" name="Oval 25"/>
          <p:cNvSpPr>
            <a:spLocks noChangeArrowheads="1"/>
          </p:cNvSpPr>
          <p:nvPr/>
        </p:nvSpPr>
        <p:spPr bwMode="auto">
          <a:xfrm>
            <a:off x="15271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5" name="Oval 26"/>
          <p:cNvSpPr>
            <a:spLocks noChangeArrowheads="1"/>
          </p:cNvSpPr>
          <p:nvPr/>
        </p:nvSpPr>
        <p:spPr bwMode="auto">
          <a:xfrm>
            <a:off x="15271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6" name="Oval 27"/>
          <p:cNvSpPr>
            <a:spLocks noChangeArrowheads="1"/>
          </p:cNvSpPr>
          <p:nvPr/>
        </p:nvSpPr>
        <p:spPr bwMode="auto">
          <a:xfrm>
            <a:off x="47275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7" name="Oval 28"/>
          <p:cNvSpPr>
            <a:spLocks noChangeArrowheads="1"/>
          </p:cNvSpPr>
          <p:nvPr/>
        </p:nvSpPr>
        <p:spPr bwMode="auto">
          <a:xfrm>
            <a:off x="37369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8" name="Oval 29"/>
          <p:cNvSpPr>
            <a:spLocks noChangeArrowheads="1"/>
          </p:cNvSpPr>
          <p:nvPr/>
        </p:nvSpPr>
        <p:spPr bwMode="auto">
          <a:xfrm>
            <a:off x="3736975" y="4930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9" name="Oval 30"/>
          <p:cNvSpPr>
            <a:spLocks noChangeArrowheads="1"/>
          </p:cNvSpPr>
          <p:nvPr/>
        </p:nvSpPr>
        <p:spPr bwMode="auto">
          <a:xfrm>
            <a:off x="2441575" y="44735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70" name="Oval 31"/>
          <p:cNvSpPr>
            <a:spLocks noChangeArrowheads="1"/>
          </p:cNvSpPr>
          <p:nvPr/>
        </p:nvSpPr>
        <p:spPr bwMode="auto">
          <a:xfrm>
            <a:off x="3736975" y="44735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grpSp>
        <p:nvGrpSpPr>
          <p:cNvPr id="2" name="Group 32"/>
          <p:cNvGrpSpPr>
            <a:grpSpLocks/>
          </p:cNvGrpSpPr>
          <p:nvPr/>
        </p:nvGrpSpPr>
        <p:grpSpPr bwMode="auto">
          <a:xfrm>
            <a:off x="3965575" y="2720975"/>
            <a:ext cx="762000" cy="533400"/>
            <a:chOff x="2544" y="1488"/>
            <a:chExt cx="480" cy="336"/>
          </a:xfrm>
        </p:grpSpPr>
        <p:sp>
          <p:nvSpPr>
            <p:cNvPr id="40006" name="Line 33"/>
            <p:cNvSpPr>
              <a:spLocks noChangeShapeType="1"/>
            </p:cNvSpPr>
            <p:nvPr/>
          </p:nvSpPr>
          <p:spPr bwMode="auto">
            <a:xfrm>
              <a:off x="2544" y="1488"/>
              <a:ext cx="480" cy="0"/>
            </a:xfrm>
            <a:prstGeom prst="line">
              <a:avLst/>
            </a:prstGeom>
            <a:noFill/>
            <a:ln w="9525">
              <a:solidFill>
                <a:schemeClr val="tx1"/>
              </a:solidFill>
              <a:round/>
              <a:headEnd/>
              <a:tailEnd/>
            </a:ln>
          </p:spPr>
          <p:txBody>
            <a:bodyPr/>
            <a:lstStyle/>
            <a:p>
              <a:endParaRPr lang="el-GR"/>
            </a:p>
          </p:txBody>
        </p:sp>
        <p:sp>
          <p:nvSpPr>
            <p:cNvPr id="40007" name="Line 34"/>
            <p:cNvSpPr>
              <a:spLocks noChangeShapeType="1"/>
            </p:cNvSpPr>
            <p:nvPr/>
          </p:nvSpPr>
          <p:spPr bwMode="auto">
            <a:xfrm flipV="1">
              <a:off x="2544" y="1536"/>
              <a:ext cx="480" cy="288"/>
            </a:xfrm>
            <a:prstGeom prst="line">
              <a:avLst/>
            </a:prstGeom>
            <a:noFill/>
            <a:ln w="9525">
              <a:solidFill>
                <a:schemeClr val="tx1"/>
              </a:solidFill>
              <a:round/>
              <a:headEnd/>
              <a:tailEnd/>
            </a:ln>
          </p:spPr>
          <p:txBody>
            <a:bodyPr/>
            <a:lstStyle/>
            <a:p>
              <a:endParaRPr lang="el-GR"/>
            </a:p>
          </p:txBody>
        </p:sp>
      </p:grpSp>
      <p:grpSp>
        <p:nvGrpSpPr>
          <p:cNvPr id="3" name="Group 35"/>
          <p:cNvGrpSpPr>
            <a:grpSpLocks/>
          </p:cNvGrpSpPr>
          <p:nvPr/>
        </p:nvGrpSpPr>
        <p:grpSpPr bwMode="auto">
          <a:xfrm>
            <a:off x="3965575" y="4092575"/>
            <a:ext cx="762000" cy="533400"/>
            <a:chOff x="2544" y="2352"/>
            <a:chExt cx="480" cy="336"/>
          </a:xfrm>
        </p:grpSpPr>
        <p:sp>
          <p:nvSpPr>
            <p:cNvPr id="40004" name="Line 36"/>
            <p:cNvSpPr>
              <a:spLocks noChangeShapeType="1"/>
            </p:cNvSpPr>
            <p:nvPr/>
          </p:nvSpPr>
          <p:spPr bwMode="auto">
            <a:xfrm flipV="1">
              <a:off x="2544" y="2400"/>
              <a:ext cx="480" cy="288"/>
            </a:xfrm>
            <a:prstGeom prst="line">
              <a:avLst/>
            </a:prstGeom>
            <a:noFill/>
            <a:ln w="9525">
              <a:solidFill>
                <a:schemeClr val="tx1"/>
              </a:solidFill>
              <a:round/>
              <a:headEnd/>
              <a:tailEnd/>
            </a:ln>
          </p:spPr>
          <p:txBody>
            <a:bodyPr/>
            <a:lstStyle/>
            <a:p>
              <a:endParaRPr lang="el-GR"/>
            </a:p>
          </p:txBody>
        </p:sp>
        <p:sp>
          <p:nvSpPr>
            <p:cNvPr id="40005" name="Line 37"/>
            <p:cNvSpPr>
              <a:spLocks noChangeShapeType="1"/>
            </p:cNvSpPr>
            <p:nvPr/>
          </p:nvSpPr>
          <p:spPr bwMode="auto">
            <a:xfrm flipV="1">
              <a:off x="2544" y="2352"/>
              <a:ext cx="480" cy="48"/>
            </a:xfrm>
            <a:prstGeom prst="line">
              <a:avLst/>
            </a:prstGeom>
            <a:noFill/>
            <a:ln w="9525">
              <a:solidFill>
                <a:schemeClr val="tx1"/>
              </a:solidFill>
              <a:round/>
              <a:headEnd/>
              <a:tailEnd/>
            </a:ln>
          </p:spPr>
          <p:txBody>
            <a:bodyPr/>
            <a:lstStyle/>
            <a:p>
              <a:endParaRPr lang="el-GR"/>
            </a:p>
          </p:txBody>
        </p:sp>
      </p:grpSp>
      <p:sp>
        <p:nvSpPr>
          <p:cNvPr id="228390" name="Line 38"/>
          <p:cNvSpPr>
            <a:spLocks noChangeShapeType="1"/>
          </p:cNvSpPr>
          <p:nvPr/>
        </p:nvSpPr>
        <p:spPr bwMode="auto">
          <a:xfrm>
            <a:off x="6251575" y="2797175"/>
            <a:ext cx="685800" cy="0"/>
          </a:xfrm>
          <a:prstGeom prst="line">
            <a:avLst/>
          </a:prstGeom>
          <a:noFill/>
          <a:ln w="9525">
            <a:solidFill>
              <a:schemeClr val="tx1"/>
            </a:solidFill>
            <a:round/>
            <a:headEnd/>
            <a:tailEnd/>
          </a:ln>
        </p:spPr>
        <p:txBody>
          <a:bodyPr/>
          <a:lstStyle/>
          <a:p>
            <a:endParaRPr lang="el-GR"/>
          </a:p>
        </p:txBody>
      </p:sp>
      <p:sp>
        <p:nvSpPr>
          <p:cNvPr id="228391" name="Line 39"/>
          <p:cNvSpPr>
            <a:spLocks noChangeShapeType="1"/>
          </p:cNvSpPr>
          <p:nvPr/>
        </p:nvSpPr>
        <p:spPr bwMode="auto">
          <a:xfrm>
            <a:off x="6251575" y="3254375"/>
            <a:ext cx="685800" cy="457200"/>
          </a:xfrm>
          <a:prstGeom prst="line">
            <a:avLst/>
          </a:prstGeom>
          <a:noFill/>
          <a:ln w="9525">
            <a:solidFill>
              <a:schemeClr val="tx1"/>
            </a:solidFill>
            <a:round/>
            <a:headEnd/>
            <a:tailEnd/>
          </a:ln>
        </p:spPr>
        <p:txBody>
          <a:bodyPr/>
          <a:lstStyle/>
          <a:p>
            <a:endParaRPr lang="el-GR"/>
          </a:p>
        </p:txBody>
      </p:sp>
      <p:sp>
        <p:nvSpPr>
          <p:cNvPr id="228392" name="Line 40"/>
          <p:cNvSpPr>
            <a:spLocks noChangeShapeType="1"/>
          </p:cNvSpPr>
          <p:nvPr/>
        </p:nvSpPr>
        <p:spPr bwMode="auto">
          <a:xfrm flipV="1">
            <a:off x="6251575" y="3254375"/>
            <a:ext cx="685800" cy="914400"/>
          </a:xfrm>
          <a:prstGeom prst="line">
            <a:avLst/>
          </a:prstGeom>
          <a:noFill/>
          <a:ln w="9525">
            <a:solidFill>
              <a:schemeClr val="tx1"/>
            </a:solidFill>
            <a:round/>
            <a:headEnd/>
            <a:tailEnd/>
          </a:ln>
        </p:spPr>
        <p:txBody>
          <a:bodyPr/>
          <a:lstStyle/>
          <a:p>
            <a:endParaRPr lang="el-GR"/>
          </a:p>
        </p:txBody>
      </p:sp>
      <p:sp>
        <p:nvSpPr>
          <p:cNvPr id="39976" name="Text Box 41"/>
          <p:cNvSpPr txBox="1">
            <a:spLocks noChangeArrowheads="1"/>
          </p:cNvSpPr>
          <p:nvPr/>
        </p:nvSpPr>
        <p:spPr bwMode="auto">
          <a:xfrm>
            <a:off x="250824" y="5516563"/>
            <a:ext cx="8588375" cy="307777"/>
          </a:xfrm>
          <a:prstGeom prst="rect">
            <a:avLst/>
          </a:prstGeom>
          <a:noFill/>
          <a:ln w="9525">
            <a:noFill/>
            <a:miter lim="800000"/>
            <a:headEnd/>
            <a:tailEnd/>
          </a:ln>
        </p:spPr>
        <p:txBody>
          <a:bodyPr wrap="square">
            <a:spAutoFit/>
          </a:bodyPr>
          <a:lstStyle/>
          <a:p>
            <a:pPr eaLnBrk="0" hangingPunct="0"/>
            <a:r>
              <a:rPr lang="el-GR" sz="1400" dirty="0"/>
              <a:t>   </a:t>
            </a:r>
            <a:r>
              <a:rPr lang="el-GR" sz="1400" b="1" dirty="0" smtClean="0"/>
              <a:t>Μερική συμμετοχή </a:t>
            </a:r>
            <a:r>
              <a:rPr lang="el-GR" sz="1400" b="1" dirty="0"/>
              <a:t>για το </a:t>
            </a:r>
            <a:r>
              <a:rPr lang="el-GR" sz="1400" b="1" dirty="0" smtClean="0"/>
              <a:t>Ε2</a:t>
            </a:r>
            <a:r>
              <a:rPr lang="en-US" sz="1400" b="1" dirty="0" smtClean="0"/>
              <a:t>     </a:t>
            </a:r>
            <a:r>
              <a:rPr lang="el-GR" sz="1400" b="1" dirty="0" smtClean="0"/>
              <a:t> </a:t>
            </a:r>
            <a:r>
              <a:rPr lang="en-US" sz="1400" b="1" dirty="0" smtClean="0"/>
              <a:t>	</a:t>
            </a:r>
            <a:r>
              <a:rPr lang="el-GR" sz="1400" b="1" dirty="0" smtClean="0"/>
              <a:t>Μερική συμμετοχή </a:t>
            </a:r>
            <a:r>
              <a:rPr lang="el-GR" sz="1400" b="1" dirty="0"/>
              <a:t>για το </a:t>
            </a:r>
            <a:r>
              <a:rPr lang="el-GR" sz="1400" b="1" dirty="0" smtClean="0"/>
              <a:t>Ε1  </a:t>
            </a:r>
            <a:r>
              <a:rPr lang="en-US" sz="1400" b="1" dirty="0" smtClean="0"/>
              <a:t> 	</a:t>
            </a:r>
            <a:r>
              <a:rPr lang="el-GR" sz="1400" b="1" dirty="0" smtClean="0"/>
              <a:t> 		?</a:t>
            </a:r>
            <a:r>
              <a:rPr lang="en-US" sz="1400" dirty="0"/>
              <a:t>	</a:t>
            </a:r>
          </a:p>
        </p:txBody>
      </p:sp>
      <p:sp>
        <p:nvSpPr>
          <p:cNvPr id="39977" name="Oval 42"/>
          <p:cNvSpPr>
            <a:spLocks noChangeArrowheads="1"/>
          </p:cNvSpPr>
          <p:nvPr/>
        </p:nvSpPr>
        <p:spPr bwMode="auto">
          <a:xfrm>
            <a:off x="1330325"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78" name="Oval 43"/>
          <p:cNvSpPr>
            <a:spLocks noChangeArrowheads="1"/>
          </p:cNvSpPr>
          <p:nvPr/>
        </p:nvSpPr>
        <p:spPr bwMode="auto">
          <a:xfrm>
            <a:off x="2266950"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79" name="Oval 44"/>
          <p:cNvSpPr>
            <a:spLocks noChangeArrowheads="1"/>
          </p:cNvSpPr>
          <p:nvPr/>
        </p:nvSpPr>
        <p:spPr bwMode="auto">
          <a:xfrm>
            <a:off x="3562350" y="2419350"/>
            <a:ext cx="647700" cy="3024188"/>
          </a:xfrm>
          <a:prstGeom prst="ellipse">
            <a:avLst/>
          </a:prstGeom>
          <a:noFill/>
          <a:ln w="9525">
            <a:solidFill>
              <a:schemeClr val="tx1"/>
            </a:solidFill>
            <a:round/>
            <a:headEnd/>
            <a:tailEnd/>
          </a:ln>
        </p:spPr>
        <p:txBody>
          <a:bodyPr wrap="none" anchor="ctr"/>
          <a:lstStyle/>
          <a:p>
            <a:endParaRPr lang="el-GR"/>
          </a:p>
        </p:txBody>
      </p:sp>
      <p:sp>
        <p:nvSpPr>
          <p:cNvPr id="39980" name="Oval 45"/>
          <p:cNvSpPr>
            <a:spLocks noChangeArrowheads="1"/>
          </p:cNvSpPr>
          <p:nvPr/>
        </p:nvSpPr>
        <p:spPr bwMode="auto">
          <a:xfrm>
            <a:off x="4570413" y="2419350"/>
            <a:ext cx="647700" cy="3024188"/>
          </a:xfrm>
          <a:prstGeom prst="ellipse">
            <a:avLst/>
          </a:prstGeom>
          <a:noFill/>
          <a:ln w="9525">
            <a:solidFill>
              <a:schemeClr val="tx1"/>
            </a:solidFill>
            <a:round/>
            <a:headEnd/>
            <a:tailEnd/>
          </a:ln>
        </p:spPr>
        <p:txBody>
          <a:bodyPr wrap="none" anchor="ctr"/>
          <a:lstStyle/>
          <a:p>
            <a:endParaRPr lang="el-GR"/>
          </a:p>
        </p:txBody>
      </p:sp>
      <p:sp>
        <p:nvSpPr>
          <p:cNvPr id="39981" name="Oval 46"/>
          <p:cNvSpPr>
            <a:spLocks noChangeArrowheads="1"/>
          </p:cNvSpPr>
          <p:nvPr/>
        </p:nvSpPr>
        <p:spPr bwMode="auto">
          <a:xfrm>
            <a:off x="5794375"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82" name="Oval 47"/>
          <p:cNvSpPr>
            <a:spLocks noChangeArrowheads="1"/>
          </p:cNvSpPr>
          <p:nvPr/>
        </p:nvSpPr>
        <p:spPr bwMode="auto">
          <a:xfrm>
            <a:off x="6731000"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83" name="Line 48"/>
          <p:cNvSpPr>
            <a:spLocks noChangeShapeType="1"/>
          </p:cNvSpPr>
          <p:nvPr/>
        </p:nvSpPr>
        <p:spPr bwMode="auto">
          <a:xfrm>
            <a:off x="1762125" y="2708275"/>
            <a:ext cx="649288" cy="71438"/>
          </a:xfrm>
          <a:prstGeom prst="line">
            <a:avLst/>
          </a:prstGeom>
          <a:noFill/>
          <a:ln w="9525">
            <a:solidFill>
              <a:schemeClr val="tx1"/>
            </a:solidFill>
            <a:round/>
            <a:headEnd/>
            <a:tailEnd/>
          </a:ln>
        </p:spPr>
        <p:txBody>
          <a:bodyPr/>
          <a:lstStyle/>
          <a:p>
            <a:endParaRPr lang="el-GR"/>
          </a:p>
        </p:txBody>
      </p:sp>
      <p:sp>
        <p:nvSpPr>
          <p:cNvPr id="39984" name="Line 49"/>
          <p:cNvSpPr>
            <a:spLocks noChangeShapeType="1"/>
          </p:cNvSpPr>
          <p:nvPr/>
        </p:nvSpPr>
        <p:spPr bwMode="auto">
          <a:xfrm>
            <a:off x="1762125" y="3282950"/>
            <a:ext cx="649288" cy="433388"/>
          </a:xfrm>
          <a:prstGeom prst="line">
            <a:avLst/>
          </a:prstGeom>
          <a:noFill/>
          <a:ln w="9525">
            <a:solidFill>
              <a:schemeClr val="tx1"/>
            </a:solidFill>
            <a:round/>
            <a:headEnd/>
            <a:tailEnd/>
          </a:ln>
        </p:spPr>
        <p:txBody>
          <a:bodyPr/>
          <a:lstStyle/>
          <a:p>
            <a:endParaRPr lang="el-GR"/>
          </a:p>
        </p:txBody>
      </p:sp>
      <p:sp>
        <p:nvSpPr>
          <p:cNvPr id="39985" name="Line 50"/>
          <p:cNvSpPr>
            <a:spLocks noChangeShapeType="1"/>
          </p:cNvSpPr>
          <p:nvPr/>
        </p:nvSpPr>
        <p:spPr bwMode="auto">
          <a:xfrm>
            <a:off x="1762125" y="2779713"/>
            <a:ext cx="720725" cy="792162"/>
          </a:xfrm>
          <a:prstGeom prst="line">
            <a:avLst/>
          </a:prstGeom>
          <a:noFill/>
          <a:ln w="9525">
            <a:solidFill>
              <a:schemeClr val="tx1"/>
            </a:solidFill>
            <a:round/>
            <a:headEnd/>
            <a:tailEnd/>
          </a:ln>
        </p:spPr>
        <p:txBody>
          <a:bodyPr/>
          <a:lstStyle/>
          <a:p>
            <a:endParaRPr lang="el-GR"/>
          </a:p>
        </p:txBody>
      </p:sp>
      <p:sp>
        <p:nvSpPr>
          <p:cNvPr id="39986" name="Line 51"/>
          <p:cNvSpPr>
            <a:spLocks noChangeShapeType="1"/>
          </p:cNvSpPr>
          <p:nvPr/>
        </p:nvSpPr>
        <p:spPr bwMode="auto">
          <a:xfrm flipV="1">
            <a:off x="1762125" y="3787775"/>
            <a:ext cx="649288" cy="360363"/>
          </a:xfrm>
          <a:prstGeom prst="line">
            <a:avLst/>
          </a:prstGeom>
          <a:noFill/>
          <a:ln w="9525">
            <a:solidFill>
              <a:schemeClr val="tx1"/>
            </a:solidFill>
            <a:round/>
            <a:headEnd/>
            <a:tailEnd/>
          </a:ln>
        </p:spPr>
        <p:txBody>
          <a:bodyPr/>
          <a:lstStyle/>
          <a:p>
            <a:endParaRPr lang="el-GR"/>
          </a:p>
        </p:txBody>
      </p:sp>
      <p:sp>
        <p:nvSpPr>
          <p:cNvPr id="39987" name="Line 52"/>
          <p:cNvSpPr>
            <a:spLocks noChangeShapeType="1"/>
          </p:cNvSpPr>
          <p:nvPr/>
        </p:nvSpPr>
        <p:spPr bwMode="auto">
          <a:xfrm>
            <a:off x="1762125" y="3716338"/>
            <a:ext cx="649288" cy="358775"/>
          </a:xfrm>
          <a:prstGeom prst="line">
            <a:avLst/>
          </a:prstGeom>
          <a:noFill/>
          <a:ln w="9525">
            <a:solidFill>
              <a:schemeClr val="tx1"/>
            </a:solidFill>
            <a:round/>
            <a:headEnd/>
            <a:tailEnd/>
          </a:ln>
        </p:spPr>
        <p:txBody>
          <a:bodyPr/>
          <a:lstStyle/>
          <a:p>
            <a:endParaRPr lang="el-GR"/>
          </a:p>
        </p:txBody>
      </p:sp>
      <p:sp>
        <p:nvSpPr>
          <p:cNvPr id="39988" name="Line 53"/>
          <p:cNvSpPr>
            <a:spLocks noChangeShapeType="1"/>
          </p:cNvSpPr>
          <p:nvPr/>
        </p:nvSpPr>
        <p:spPr bwMode="auto">
          <a:xfrm flipV="1">
            <a:off x="1762125" y="4219575"/>
            <a:ext cx="649288" cy="288925"/>
          </a:xfrm>
          <a:prstGeom prst="line">
            <a:avLst/>
          </a:prstGeom>
          <a:noFill/>
          <a:ln w="9525">
            <a:solidFill>
              <a:schemeClr val="tx1"/>
            </a:solidFill>
            <a:round/>
            <a:headEnd/>
            <a:tailEnd/>
          </a:ln>
        </p:spPr>
        <p:txBody>
          <a:bodyPr/>
          <a:lstStyle/>
          <a:p>
            <a:endParaRPr lang="el-GR"/>
          </a:p>
        </p:txBody>
      </p:sp>
      <p:sp>
        <p:nvSpPr>
          <p:cNvPr id="39989" name="Line 54"/>
          <p:cNvSpPr>
            <a:spLocks noChangeShapeType="1"/>
          </p:cNvSpPr>
          <p:nvPr/>
        </p:nvSpPr>
        <p:spPr bwMode="auto">
          <a:xfrm flipV="1">
            <a:off x="1762125" y="4219575"/>
            <a:ext cx="720725" cy="792163"/>
          </a:xfrm>
          <a:prstGeom prst="line">
            <a:avLst/>
          </a:prstGeom>
          <a:noFill/>
          <a:ln w="9525">
            <a:solidFill>
              <a:schemeClr val="tx1"/>
            </a:solidFill>
            <a:round/>
            <a:headEnd/>
            <a:tailEnd/>
          </a:ln>
        </p:spPr>
        <p:txBody>
          <a:bodyPr/>
          <a:lstStyle/>
          <a:p>
            <a:endParaRPr lang="el-GR"/>
          </a:p>
        </p:txBody>
      </p:sp>
      <p:sp>
        <p:nvSpPr>
          <p:cNvPr id="39990" name="Line 55"/>
          <p:cNvSpPr>
            <a:spLocks noChangeShapeType="1"/>
          </p:cNvSpPr>
          <p:nvPr/>
        </p:nvSpPr>
        <p:spPr bwMode="auto">
          <a:xfrm flipV="1">
            <a:off x="1690688" y="3787775"/>
            <a:ext cx="792162" cy="647700"/>
          </a:xfrm>
          <a:prstGeom prst="line">
            <a:avLst/>
          </a:prstGeom>
          <a:noFill/>
          <a:ln w="9525">
            <a:solidFill>
              <a:schemeClr val="tx1"/>
            </a:solidFill>
            <a:round/>
            <a:headEnd/>
            <a:tailEnd/>
          </a:ln>
        </p:spPr>
        <p:txBody>
          <a:bodyPr/>
          <a:lstStyle/>
          <a:p>
            <a:endParaRPr lang="el-GR"/>
          </a:p>
        </p:txBody>
      </p:sp>
      <p:sp>
        <p:nvSpPr>
          <p:cNvPr id="39991" name="Line 56"/>
          <p:cNvSpPr>
            <a:spLocks noChangeShapeType="1"/>
          </p:cNvSpPr>
          <p:nvPr/>
        </p:nvSpPr>
        <p:spPr bwMode="auto">
          <a:xfrm flipH="1">
            <a:off x="3922713" y="3282950"/>
            <a:ext cx="792162" cy="1225550"/>
          </a:xfrm>
          <a:prstGeom prst="line">
            <a:avLst/>
          </a:prstGeom>
          <a:noFill/>
          <a:ln w="9525">
            <a:solidFill>
              <a:schemeClr val="tx1"/>
            </a:solidFill>
            <a:round/>
            <a:headEnd/>
            <a:tailEnd/>
          </a:ln>
        </p:spPr>
        <p:txBody>
          <a:bodyPr/>
          <a:lstStyle/>
          <a:p>
            <a:endParaRPr lang="el-GR"/>
          </a:p>
        </p:txBody>
      </p:sp>
      <p:sp>
        <p:nvSpPr>
          <p:cNvPr id="39992" name="Line 57"/>
          <p:cNvSpPr>
            <a:spLocks noChangeShapeType="1"/>
          </p:cNvSpPr>
          <p:nvPr/>
        </p:nvSpPr>
        <p:spPr bwMode="auto">
          <a:xfrm flipH="1" flipV="1">
            <a:off x="3922713" y="2851150"/>
            <a:ext cx="792162" cy="360363"/>
          </a:xfrm>
          <a:prstGeom prst="line">
            <a:avLst/>
          </a:prstGeom>
          <a:noFill/>
          <a:ln w="9525">
            <a:solidFill>
              <a:schemeClr val="tx1"/>
            </a:solidFill>
            <a:round/>
            <a:headEnd/>
            <a:tailEnd/>
          </a:ln>
        </p:spPr>
        <p:txBody>
          <a:bodyPr/>
          <a:lstStyle/>
          <a:p>
            <a:endParaRPr lang="el-GR"/>
          </a:p>
        </p:txBody>
      </p:sp>
      <p:sp>
        <p:nvSpPr>
          <p:cNvPr id="39993" name="Line 58"/>
          <p:cNvSpPr>
            <a:spLocks noChangeShapeType="1"/>
          </p:cNvSpPr>
          <p:nvPr/>
        </p:nvSpPr>
        <p:spPr bwMode="auto">
          <a:xfrm flipH="1">
            <a:off x="3922713" y="3716338"/>
            <a:ext cx="792162" cy="287337"/>
          </a:xfrm>
          <a:prstGeom prst="line">
            <a:avLst/>
          </a:prstGeom>
          <a:noFill/>
          <a:ln w="9525">
            <a:solidFill>
              <a:schemeClr val="tx1"/>
            </a:solidFill>
            <a:round/>
            <a:headEnd/>
            <a:tailEnd/>
          </a:ln>
        </p:spPr>
        <p:txBody>
          <a:bodyPr/>
          <a:lstStyle/>
          <a:p>
            <a:endParaRPr lang="el-GR"/>
          </a:p>
        </p:txBody>
      </p:sp>
      <p:sp>
        <p:nvSpPr>
          <p:cNvPr id="39994" name="Text Box 59"/>
          <p:cNvSpPr txBox="1">
            <a:spLocks noChangeArrowheads="1"/>
          </p:cNvSpPr>
          <p:nvPr/>
        </p:nvSpPr>
        <p:spPr bwMode="auto">
          <a:xfrm>
            <a:off x="852488" y="1916113"/>
            <a:ext cx="2376487" cy="366712"/>
          </a:xfrm>
          <a:prstGeom prst="rect">
            <a:avLst/>
          </a:prstGeom>
          <a:noFill/>
          <a:ln w="9525">
            <a:noFill/>
            <a:miter lim="800000"/>
            <a:headEnd/>
            <a:tailEnd/>
          </a:ln>
        </p:spPr>
        <p:txBody>
          <a:bodyPr>
            <a:spAutoFit/>
          </a:bodyPr>
          <a:lstStyle/>
          <a:p>
            <a:pPr>
              <a:spcBef>
                <a:spcPct val="50000"/>
              </a:spcBef>
            </a:pPr>
            <a:r>
              <a:rPr lang="el-GR" sz="1800" dirty="0"/>
              <a:t>         Ε1		Ε2</a:t>
            </a:r>
          </a:p>
        </p:txBody>
      </p:sp>
      <p:sp>
        <p:nvSpPr>
          <p:cNvPr id="39995" name="Line 60"/>
          <p:cNvSpPr>
            <a:spLocks noChangeShapeType="1"/>
          </p:cNvSpPr>
          <p:nvPr/>
        </p:nvSpPr>
        <p:spPr bwMode="auto">
          <a:xfrm>
            <a:off x="6299200" y="3211513"/>
            <a:ext cx="647700" cy="0"/>
          </a:xfrm>
          <a:prstGeom prst="line">
            <a:avLst/>
          </a:prstGeom>
          <a:noFill/>
          <a:ln w="9525">
            <a:solidFill>
              <a:schemeClr val="tx1"/>
            </a:solidFill>
            <a:round/>
            <a:headEnd/>
            <a:tailEnd/>
          </a:ln>
        </p:spPr>
        <p:txBody>
          <a:bodyPr/>
          <a:lstStyle/>
          <a:p>
            <a:endParaRPr lang="el-GR"/>
          </a:p>
        </p:txBody>
      </p:sp>
      <p:sp>
        <p:nvSpPr>
          <p:cNvPr id="39996" name="Line 61"/>
          <p:cNvSpPr>
            <a:spLocks noChangeShapeType="1"/>
          </p:cNvSpPr>
          <p:nvPr/>
        </p:nvSpPr>
        <p:spPr bwMode="auto">
          <a:xfrm flipV="1">
            <a:off x="6227763" y="2851150"/>
            <a:ext cx="719137" cy="720725"/>
          </a:xfrm>
          <a:prstGeom prst="line">
            <a:avLst/>
          </a:prstGeom>
          <a:noFill/>
          <a:ln w="9525">
            <a:solidFill>
              <a:schemeClr val="tx1"/>
            </a:solidFill>
            <a:round/>
            <a:headEnd/>
            <a:tailEnd/>
          </a:ln>
        </p:spPr>
        <p:txBody>
          <a:bodyPr/>
          <a:lstStyle/>
          <a:p>
            <a:endParaRPr lang="el-GR"/>
          </a:p>
        </p:txBody>
      </p:sp>
      <p:sp>
        <p:nvSpPr>
          <p:cNvPr id="39997" name="Oval 62"/>
          <p:cNvSpPr>
            <a:spLocks noChangeArrowheads="1"/>
          </p:cNvSpPr>
          <p:nvPr/>
        </p:nvSpPr>
        <p:spPr bwMode="auto">
          <a:xfrm>
            <a:off x="6011863" y="4508500"/>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98" name="Oval 63"/>
          <p:cNvSpPr>
            <a:spLocks noChangeArrowheads="1"/>
          </p:cNvSpPr>
          <p:nvPr/>
        </p:nvSpPr>
        <p:spPr bwMode="auto">
          <a:xfrm>
            <a:off x="6011863" y="4940300"/>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99" name="Line 64"/>
          <p:cNvSpPr>
            <a:spLocks noChangeShapeType="1"/>
          </p:cNvSpPr>
          <p:nvPr/>
        </p:nvSpPr>
        <p:spPr bwMode="auto">
          <a:xfrm flipH="1">
            <a:off x="6227763" y="3716338"/>
            <a:ext cx="719137" cy="792162"/>
          </a:xfrm>
          <a:prstGeom prst="line">
            <a:avLst/>
          </a:prstGeom>
          <a:noFill/>
          <a:ln w="9525">
            <a:solidFill>
              <a:schemeClr val="tx1"/>
            </a:solidFill>
            <a:round/>
            <a:headEnd/>
            <a:tailEnd/>
          </a:ln>
        </p:spPr>
        <p:txBody>
          <a:bodyPr/>
          <a:lstStyle/>
          <a:p>
            <a:endParaRPr lang="el-GR"/>
          </a:p>
        </p:txBody>
      </p:sp>
      <p:sp>
        <p:nvSpPr>
          <p:cNvPr id="40000" name="Line 65"/>
          <p:cNvSpPr>
            <a:spLocks noChangeShapeType="1"/>
          </p:cNvSpPr>
          <p:nvPr/>
        </p:nvSpPr>
        <p:spPr bwMode="auto">
          <a:xfrm flipH="1" flipV="1">
            <a:off x="6300788" y="3716338"/>
            <a:ext cx="646112" cy="431800"/>
          </a:xfrm>
          <a:prstGeom prst="line">
            <a:avLst/>
          </a:prstGeom>
          <a:noFill/>
          <a:ln w="9525">
            <a:solidFill>
              <a:schemeClr val="tx1"/>
            </a:solidFill>
            <a:round/>
            <a:headEnd/>
            <a:tailEnd/>
          </a:ln>
        </p:spPr>
        <p:txBody>
          <a:bodyPr/>
          <a:lstStyle/>
          <a:p>
            <a:endParaRPr lang="el-GR"/>
          </a:p>
        </p:txBody>
      </p:sp>
      <p:sp>
        <p:nvSpPr>
          <p:cNvPr id="40001" name="Line 66"/>
          <p:cNvSpPr>
            <a:spLocks noChangeShapeType="1"/>
          </p:cNvSpPr>
          <p:nvPr/>
        </p:nvSpPr>
        <p:spPr bwMode="auto">
          <a:xfrm flipH="1">
            <a:off x="6227763" y="4219575"/>
            <a:ext cx="719137" cy="720725"/>
          </a:xfrm>
          <a:prstGeom prst="line">
            <a:avLst/>
          </a:prstGeom>
          <a:noFill/>
          <a:ln w="9525">
            <a:solidFill>
              <a:schemeClr val="tx1"/>
            </a:solidFill>
            <a:round/>
            <a:headEnd/>
            <a:tailEnd/>
          </a:ln>
        </p:spPr>
        <p:txBody>
          <a:bodyPr/>
          <a:lstStyle/>
          <a:p>
            <a:endParaRPr lang="el-GR"/>
          </a:p>
        </p:txBody>
      </p:sp>
      <p:sp>
        <p:nvSpPr>
          <p:cNvPr id="40002" name="Text Box 67"/>
          <p:cNvSpPr txBox="1">
            <a:spLocks noChangeArrowheads="1"/>
          </p:cNvSpPr>
          <p:nvPr/>
        </p:nvSpPr>
        <p:spPr bwMode="auto">
          <a:xfrm>
            <a:off x="3727450" y="1928813"/>
            <a:ext cx="1943100" cy="366712"/>
          </a:xfrm>
          <a:prstGeom prst="rect">
            <a:avLst/>
          </a:prstGeom>
          <a:noFill/>
          <a:ln w="9525">
            <a:noFill/>
            <a:miter lim="800000"/>
            <a:headEnd/>
            <a:tailEnd/>
          </a:ln>
        </p:spPr>
        <p:txBody>
          <a:bodyPr>
            <a:spAutoFit/>
          </a:bodyPr>
          <a:lstStyle/>
          <a:p>
            <a:pPr>
              <a:spcBef>
                <a:spcPct val="50000"/>
              </a:spcBef>
            </a:pPr>
            <a:r>
              <a:rPr lang="el-GR" sz="1800" dirty="0"/>
              <a:t>Ε1	    Ε2</a:t>
            </a:r>
          </a:p>
        </p:txBody>
      </p:sp>
      <p:sp>
        <p:nvSpPr>
          <p:cNvPr id="40003" name="Text Box 68"/>
          <p:cNvSpPr txBox="1">
            <a:spLocks noChangeArrowheads="1"/>
          </p:cNvSpPr>
          <p:nvPr/>
        </p:nvSpPr>
        <p:spPr bwMode="auto">
          <a:xfrm>
            <a:off x="5875338" y="1916113"/>
            <a:ext cx="1943100" cy="366712"/>
          </a:xfrm>
          <a:prstGeom prst="rect">
            <a:avLst/>
          </a:prstGeom>
          <a:noFill/>
          <a:ln w="9525">
            <a:noFill/>
            <a:miter lim="800000"/>
            <a:headEnd/>
            <a:tailEnd/>
          </a:ln>
        </p:spPr>
        <p:txBody>
          <a:bodyPr>
            <a:spAutoFit/>
          </a:bodyPr>
          <a:lstStyle/>
          <a:p>
            <a:pPr>
              <a:spcBef>
                <a:spcPct val="50000"/>
              </a:spcBef>
            </a:pPr>
            <a:r>
              <a:rPr lang="el-GR" sz="1800" dirty="0"/>
              <a:t>Ε1	    Ε2</a:t>
            </a:r>
          </a:p>
        </p:txBody>
      </p:sp>
      <p:sp>
        <p:nvSpPr>
          <p:cNvPr id="4" name="Title 3"/>
          <p:cNvSpPr>
            <a:spLocks noGrp="1"/>
          </p:cNvSpPr>
          <p:nvPr>
            <p:ph type="title"/>
          </p:nvPr>
        </p:nvSpPr>
        <p:spPr>
          <a:xfrm>
            <a:off x="457200" y="8732"/>
            <a:ext cx="8229600" cy="1143000"/>
          </a:xfrm>
        </p:spPr>
        <p:txBody>
          <a:bodyPr/>
          <a:lstStyle/>
          <a:p>
            <a:r>
              <a:rPr lang="el-GR" dirty="0" smtClean="0">
                <a:solidFill>
                  <a:schemeClr val="accent6">
                    <a:lumMod val="75000"/>
                  </a:schemeClr>
                </a:solidFill>
              </a:rPr>
              <a:t>Ολική Συμμετοχή</a:t>
            </a:r>
            <a:endParaRPr lang="en-US" dirty="0">
              <a:solidFill>
                <a:schemeClr val="accent6">
                  <a:lumMod val="75000"/>
                </a:schemeClr>
              </a:solidFill>
            </a:endParaRPr>
          </a:p>
        </p:txBody>
      </p:sp>
      <p:sp>
        <p:nvSpPr>
          <p:cNvPr id="72"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
        <p:nvSpPr>
          <p:cNvPr id="73" name="TextBox 72"/>
          <p:cNvSpPr txBox="1"/>
          <p:nvPr/>
        </p:nvSpPr>
        <p:spPr>
          <a:xfrm>
            <a:off x="1198563" y="1443594"/>
            <a:ext cx="6619875" cy="369332"/>
          </a:xfrm>
          <a:prstGeom prst="rect">
            <a:avLst/>
          </a:prstGeom>
          <a:noFill/>
        </p:spPr>
        <p:txBody>
          <a:bodyPr wrap="square" rtlCol="0">
            <a:spAutoFit/>
          </a:bodyPr>
          <a:lstStyle/>
          <a:p>
            <a:r>
              <a:rPr lang="el-GR" dirty="0"/>
              <a:t>Ταινία 	</a:t>
            </a:r>
            <a:r>
              <a:rPr lang="el-GR" dirty="0" smtClean="0"/>
              <a:t>Ηθοποιός           Ταινία    Ηθοποιός         Ταινία </a:t>
            </a:r>
            <a:r>
              <a:rPr lang="el-GR" dirty="0"/>
              <a:t>	</a:t>
            </a:r>
            <a:r>
              <a:rPr lang="el-GR" dirty="0" smtClean="0"/>
              <a:t>Ηθοποιός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228390"/>
                                        </p:tgtEl>
                                        <p:attrNameLst>
                                          <p:attrName>style.visibility</p:attrName>
                                        </p:attrNameLst>
                                      </p:cBhvr>
                                      <p:to>
                                        <p:strVal val="visible"/>
                                      </p:to>
                                    </p:set>
                                    <p:anim calcmode="lin" valueType="num">
                                      <p:cBhvr additive="base">
                                        <p:cTn id="17" dur="500" fill="hold"/>
                                        <p:tgtEl>
                                          <p:spTgt spid="228390"/>
                                        </p:tgtEl>
                                        <p:attrNameLst>
                                          <p:attrName>ppt_x</p:attrName>
                                        </p:attrNameLst>
                                      </p:cBhvr>
                                      <p:tavLst>
                                        <p:tav tm="0">
                                          <p:val>
                                            <p:strVal val="0-#ppt_w/2"/>
                                          </p:val>
                                        </p:tav>
                                        <p:tav tm="100000">
                                          <p:val>
                                            <p:strVal val="#ppt_x"/>
                                          </p:val>
                                        </p:tav>
                                      </p:tavLst>
                                    </p:anim>
                                    <p:anim calcmode="lin" valueType="num">
                                      <p:cBhvr additive="base">
                                        <p:cTn id="18" dur="500" fill="hold"/>
                                        <p:tgtEl>
                                          <p:spTgt spid="228390"/>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8" fill="hold" grpId="0" nodeType="afterEffect">
                                  <p:stCondLst>
                                    <p:cond delay="1000"/>
                                  </p:stCondLst>
                                  <p:childTnLst>
                                    <p:set>
                                      <p:cBhvr>
                                        <p:cTn id="21" dur="1" fill="hold">
                                          <p:stCondLst>
                                            <p:cond delay="0"/>
                                          </p:stCondLst>
                                        </p:cTn>
                                        <p:tgtEl>
                                          <p:spTgt spid="228391"/>
                                        </p:tgtEl>
                                        <p:attrNameLst>
                                          <p:attrName>style.visibility</p:attrName>
                                        </p:attrNameLst>
                                      </p:cBhvr>
                                      <p:to>
                                        <p:strVal val="visible"/>
                                      </p:to>
                                    </p:set>
                                    <p:anim calcmode="lin" valueType="num">
                                      <p:cBhvr additive="base">
                                        <p:cTn id="22" dur="500" fill="hold"/>
                                        <p:tgtEl>
                                          <p:spTgt spid="228391"/>
                                        </p:tgtEl>
                                        <p:attrNameLst>
                                          <p:attrName>ppt_x</p:attrName>
                                        </p:attrNameLst>
                                      </p:cBhvr>
                                      <p:tavLst>
                                        <p:tav tm="0">
                                          <p:val>
                                            <p:strVal val="0-#ppt_w/2"/>
                                          </p:val>
                                        </p:tav>
                                        <p:tav tm="100000">
                                          <p:val>
                                            <p:strVal val="#ppt_x"/>
                                          </p:val>
                                        </p:tav>
                                      </p:tavLst>
                                    </p:anim>
                                    <p:anim calcmode="lin" valueType="num">
                                      <p:cBhvr additive="base">
                                        <p:cTn id="23" dur="500" fill="hold"/>
                                        <p:tgtEl>
                                          <p:spTgt spid="228391"/>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8" fill="hold" grpId="0" nodeType="afterEffect">
                                  <p:stCondLst>
                                    <p:cond delay="1000"/>
                                  </p:stCondLst>
                                  <p:childTnLst>
                                    <p:set>
                                      <p:cBhvr>
                                        <p:cTn id="26" dur="1" fill="hold">
                                          <p:stCondLst>
                                            <p:cond delay="0"/>
                                          </p:stCondLst>
                                        </p:cTn>
                                        <p:tgtEl>
                                          <p:spTgt spid="228392"/>
                                        </p:tgtEl>
                                        <p:attrNameLst>
                                          <p:attrName>style.visibility</p:attrName>
                                        </p:attrNameLst>
                                      </p:cBhvr>
                                      <p:to>
                                        <p:strVal val="visible"/>
                                      </p:to>
                                    </p:set>
                                    <p:anim calcmode="lin" valueType="num">
                                      <p:cBhvr additive="base">
                                        <p:cTn id="27" dur="500" fill="hold"/>
                                        <p:tgtEl>
                                          <p:spTgt spid="228392"/>
                                        </p:tgtEl>
                                        <p:attrNameLst>
                                          <p:attrName>ppt_x</p:attrName>
                                        </p:attrNameLst>
                                      </p:cBhvr>
                                      <p:tavLst>
                                        <p:tav tm="0">
                                          <p:val>
                                            <p:strVal val="0-#ppt_w/2"/>
                                          </p:val>
                                        </p:tav>
                                        <p:tav tm="100000">
                                          <p:val>
                                            <p:strVal val="#ppt_x"/>
                                          </p:val>
                                        </p:tav>
                                      </p:tavLst>
                                    </p:anim>
                                    <p:anim calcmode="lin" valueType="num">
                                      <p:cBhvr additive="base">
                                        <p:cTn id="28" dur="500" fill="hold"/>
                                        <p:tgtEl>
                                          <p:spTgt spid="2283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90" grpId="0" animBg="1"/>
      <p:bldP spid="228391" grpId="0" animBg="1"/>
      <p:bldP spid="22839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52</a:t>
            </a:fld>
            <a:endParaRPr lang="el-GR" altLang="en-US" dirty="0" smtClean="0"/>
          </a:p>
        </p:txBody>
      </p:sp>
      <p:sp>
        <p:nvSpPr>
          <p:cNvPr id="40966" name="Text Box 3"/>
          <p:cNvSpPr txBox="1">
            <a:spLocks noChangeArrowheads="1"/>
          </p:cNvSpPr>
          <p:nvPr/>
        </p:nvSpPr>
        <p:spPr bwMode="auto">
          <a:xfrm>
            <a:off x="404811" y="950912"/>
            <a:ext cx="8345489" cy="4585871"/>
          </a:xfrm>
          <a:prstGeom prst="rect">
            <a:avLst/>
          </a:prstGeom>
          <a:noFill/>
          <a:ln w="9525">
            <a:noFill/>
            <a:miter lim="800000"/>
            <a:headEnd/>
            <a:tailEnd/>
          </a:ln>
        </p:spPr>
        <p:txBody>
          <a:bodyPr wrap="square">
            <a:spAutoFit/>
          </a:bodyPr>
          <a:lstStyle/>
          <a:p>
            <a:pPr algn="just"/>
            <a:r>
              <a:rPr lang="el-GR" sz="2400" dirty="0" smtClean="0"/>
              <a:t>Θέλουμε να κατασκευάσουμε μια βάση δεδομένων με πληροφορίες για αξιολογήσεις εστιατορίων από χρήστες. </a:t>
            </a:r>
          </a:p>
          <a:p>
            <a:pPr algn="just"/>
            <a:endParaRPr lang="en-US" sz="24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χρήστη</a:t>
            </a:r>
            <a:r>
              <a:rPr lang="el-GR" sz="2000" dirty="0" smtClean="0"/>
              <a:t> έχουμε ένα μοναδικό </a:t>
            </a:r>
            <a:r>
              <a:rPr lang="en-US" sz="2000" dirty="0" smtClean="0"/>
              <a:t>ID, </a:t>
            </a:r>
            <a:r>
              <a:rPr lang="el-GR" sz="2000" dirty="0" smtClean="0"/>
              <a:t>το όνομα και το </a:t>
            </a:r>
            <a:r>
              <a:rPr lang="en-US" sz="2000" dirty="0" smtClean="0"/>
              <a:t>email </a:t>
            </a:r>
            <a:r>
              <a:rPr lang="el-GR" sz="2000" dirty="0" smtClean="0"/>
              <a:t>του.  </a:t>
            </a:r>
            <a:endParaRPr lang="en-US" sz="20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εστιατόριο</a:t>
            </a:r>
            <a:r>
              <a:rPr lang="el-GR" sz="2000" dirty="0" smtClean="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smtClean="0"/>
          </a:p>
          <a:p>
            <a:pPr algn="just">
              <a:buFont typeface="Wingdings" pitchFamily="2" charset="2"/>
              <a:buChar char="§"/>
            </a:pPr>
            <a:r>
              <a:rPr lang="el-GR" sz="2000" dirty="0" smtClean="0"/>
              <a:t> Κάθε χρήστης </a:t>
            </a:r>
            <a:r>
              <a:rPr lang="el-GR" sz="2000" i="1" dirty="0" smtClean="0">
                <a:solidFill>
                  <a:schemeClr val="accent3">
                    <a:lumMod val="75000"/>
                  </a:schemeClr>
                </a:solidFill>
              </a:rPr>
              <a:t>αξιολογεί ένα εστιατόριο </a:t>
            </a:r>
            <a:r>
              <a:rPr lang="el-GR" sz="2000" dirty="0" smtClean="0"/>
              <a:t>με ένα βαθμό από το 1 έως το 10.</a:t>
            </a:r>
          </a:p>
          <a:p>
            <a:pPr algn="just">
              <a:buFont typeface="Wingdings" pitchFamily="2" charset="2"/>
              <a:buChar char="§"/>
            </a:pPr>
            <a:r>
              <a:rPr lang="el-GR" sz="2000" dirty="0" smtClean="0"/>
              <a:t> Ένας χρήστης μπορεί να αξιολογεί πολλά εστιατόρια και ένα εστιατόριο μπορεί να έχει αξιολογήσεις από πολλούς χρήστες.</a:t>
            </a:r>
            <a:endParaRPr lang="en-US" sz="2000" dirty="0" smtClean="0"/>
          </a:p>
          <a:p>
            <a:pPr algn="just">
              <a:buFont typeface="Wingdings" pitchFamily="2" charset="2"/>
              <a:buChar char="§"/>
            </a:pPr>
            <a:r>
              <a:rPr lang="en-US" sz="2000" dirty="0" smtClean="0"/>
              <a:t> </a:t>
            </a:r>
            <a:r>
              <a:rPr lang="el-GR" sz="2000" dirty="0" smtClean="0"/>
              <a:t>Όλοι οι χρήστες έχουν αξιολογήσει τουλάχιστον ένα εστιατόριο αλλά μπορεί να υπάρχουν εστιατόρια χωρίς αξιολογήσεις.</a:t>
            </a:r>
            <a:endParaRPr lang="el-GR" sz="2000" dirty="0"/>
          </a:p>
        </p:txBody>
      </p:sp>
      <p:sp>
        <p:nvSpPr>
          <p:cNvPr id="2" name="Title 1"/>
          <p:cNvSpPr>
            <a:spLocks noGrp="1"/>
          </p:cNvSpPr>
          <p:nvPr>
            <p:ph type="title"/>
          </p:nvPr>
        </p:nvSpPr>
        <p:spPr>
          <a:xfrm>
            <a:off x="393700" y="0"/>
            <a:ext cx="8229600" cy="1143000"/>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sp>
        <p:nvSpPr>
          <p:cNvPr id="7" name="TextBox 6"/>
          <p:cNvSpPr txBox="1"/>
          <p:nvPr/>
        </p:nvSpPr>
        <p:spPr>
          <a:xfrm>
            <a:off x="2946400" y="5689600"/>
            <a:ext cx="5676900" cy="400110"/>
          </a:xfrm>
          <a:prstGeom prst="rect">
            <a:avLst/>
          </a:prstGeom>
          <a:noFill/>
        </p:spPr>
        <p:txBody>
          <a:bodyPr wrap="square" rtlCol="0">
            <a:spAutoFit/>
          </a:bodyPr>
          <a:lstStyle/>
          <a:p>
            <a:pPr algn="r">
              <a:buFont typeface="Wingdings" pitchFamily="2" charset="2"/>
              <a:buChar char="ü"/>
            </a:pPr>
            <a:r>
              <a:rPr lang="el-GR" sz="2000" b="1" dirty="0" smtClean="0">
                <a:solidFill>
                  <a:schemeClr val="accent4">
                    <a:lumMod val="75000"/>
                  </a:schemeClr>
                </a:solidFill>
              </a:rPr>
              <a:t> συμμετοχή</a:t>
            </a:r>
            <a:endParaRPr lang="el-GR" sz="2000" b="1" dirty="0">
              <a:solidFill>
                <a:schemeClr val="accent4">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15686941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Footer Placeholder 3"/>
          <p:cNvSpPr>
            <a:spLocks noGrp="1"/>
          </p:cNvSpPr>
          <p:nvPr>
            <p:ph type="ftr" sz="quarter" idx="11"/>
          </p:nvPr>
        </p:nvSpPr>
        <p:spPr>
          <a:noFill/>
        </p:spPr>
        <p:txBody>
          <a:bodyPr/>
          <a:lstStyle/>
          <a:p>
            <a:r>
              <a:rPr lang="el-GR" altLang="en-US" smtClean="0"/>
              <a:t>Ευαγγελία Πιτουρά</a:t>
            </a:r>
          </a:p>
        </p:txBody>
      </p:sp>
      <p:sp>
        <p:nvSpPr>
          <p:cNvPr id="37892" name="Slide Number Placeholder 4"/>
          <p:cNvSpPr>
            <a:spLocks noGrp="1"/>
          </p:cNvSpPr>
          <p:nvPr>
            <p:ph type="sldNum" sz="quarter" idx="12"/>
          </p:nvPr>
        </p:nvSpPr>
        <p:spPr>
          <a:noFill/>
        </p:spPr>
        <p:txBody>
          <a:bodyPr/>
          <a:lstStyle/>
          <a:p>
            <a:fld id="{D8AE11C9-334C-4EAF-883E-AF998FEE5E42}" type="slidenum">
              <a:rPr lang="el-GR" altLang="en-US" smtClean="0"/>
              <a:pPr/>
              <a:t>53</a:t>
            </a:fld>
            <a:endParaRPr lang="el-GR" altLang="en-US" smtClean="0"/>
          </a:p>
        </p:txBody>
      </p:sp>
      <p:sp>
        <p:nvSpPr>
          <p:cNvPr id="37894" name="Text Box 3"/>
          <p:cNvSpPr txBox="1">
            <a:spLocks noChangeArrowheads="1"/>
          </p:cNvSpPr>
          <p:nvPr/>
        </p:nvSpPr>
        <p:spPr bwMode="auto">
          <a:xfrm>
            <a:off x="774700" y="1562100"/>
            <a:ext cx="78486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Οι τύποι συσχετίσεων μπορεί να έχουν και </a:t>
            </a:r>
            <a:r>
              <a:rPr lang="el-GR" sz="2400" dirty="0">
                <a:solidFill>
                  <a:schemeClr val="accent6">
                    <a:lumMod val="75000"/>
                  </a:schemeClr>
                </a:solidFill>
                <a:latin typeface="Calibri" pitchFamily="34" charset="0"/>
                <a:ea typeface="Calibri" pitchFamily="34" charset="0"/>
                <a:cs typeface="Calibri" pitchFamily="34" charset="0"/>
              </a:rPr>
              <a:t>γνωρίσματα</a:t>
            </a:r>
          </a:p>
        </p:txBody>
      </p:sp>
      <p:sp>
        <p:nvSpPr>
          <p:cNvPr id="37895" name="Text Box 4"/>
          <p:cNvSpPr txBox="1">
            <a:spLocks noChangeArrowheads="1"/>
          </p:cNvSpPr>
          <p:nvPr/>
        </p:nvSpPr>
        <p:spPr bwMode="auto">
          <a:xfrm>
            <a:off x="1574800" y="2286000"/>
            <a:ext cx="6400800" cy="396875"/>
          </a:xfrm>
          <a:prstGeom prst="rect">
            <a:avLst/>
          </a:prstGeom>
          <a:noFill/>
          <a:ln w="9525">
            <a:noFill/>
            <a:miter lim="800000"/>
            <a:headEnd/>
            <a:tailEnd/>
          </a:ln>
        </p:spPr>
        <p:txBody>
          <a:bodyPr>
            <a:spAutoFit/>
          </a:bodyPr>
          <a:lstStyle/>
          <a:p>
            <a:pPr eaLnBrk="0" hangingPunct="0">
              <a:spcBef>
                <a:spcPct val="50000"/>
              </a:spcBef>
            </a:pPr>
            <a:r>
              <a:rPr lang="el-GR" sz="2000">
                <a:latin typeface="Calibri" pitchFamily="34" charset="0"/>
                <a:ea typeface="Calibri" pitchFamily="34" charset="0"/>
                <a:cs typeface="Calibri" pitchFamily="34" charset="0"/>
              </a:rPr>
              <a:t>Παράδειγμα (ώρες απασχόλησης, ημερομηνία έναρξης)</a:t>
            </a:r>
          </a:p>
        </p:txBody>
      </p:sp>
      <p:sp>
        <p:nvSpPr>
          <p:cNvPr id="37896" name="Text Box 5"/>
          <p:cNvSpPr txBox="1">
            <a:spLocks noChangeArrowheads="1"/>
          </p:cNvSpPr>
          <p:nvPr/>
        </p:nvSpPr>
        <p:spPr bwMode="auto">
          <a:xfrm>
            <a:off x="774700" y="3111500"/>
            <a:ext cx="7848600" cy="830263"/>
          </a:xfrm>
          <a:prstGeom prst="rect">
            <a:avLst/>
          </a:prstGeom>
          <a:noFill/>
          <a:ln w="9525">
            <a:noFill/>
            <a:miter lim="800000"/>
            <a:headEnd/>
            <a:tailEnd/>
          </a:ln>
        </p:spPr>
        <p:txBody>
          <a:bodyPr>
            <a:spAutoFit/>
          </a:bodyPr>
          <a:lstStyle/>
          <a:p>
            <a:pPr eaLnBrk="0" hangingPunct="0">
              <a:spcBef>
                <a:spcPct val="50000"/>
              </a:spcBef>
            </a:pPr>
            <a:r>
              <a:rPr lang="el-GR" sz="2400" dirty="0">
                <a:ea typeface="Calibri" pitchFamily="34" charset="0"/>
                <a:cs typeface="Calibri" pitchFamily="34" charset="0"/>
              </a:rPr>
              <a:t>Πότε είναι αυτό καλή επιλογή αντί της δημιουργίας νέου τύπου οντοτήτων;</a:t>
            </a:r>
          </a:p>
        </p:txBody>
      </p:sp>
      <p:sp>
        <p:nvSpPr>
          <p:cNvPr id="37897" name="Text Box 6"/>
          <p:cNvSpPr txBox="1">
            <a:spLocks noChangeArrowheads="1"/>
          </p:cNvSpPr>
          <p:nvPr/>
        </p:nvSpPr>
        <p:spPr bwMode="auto">
          <a:xfrm>
            <a:off x="723900" y="4445000"/>
            <a:ext cx="8077200" cy="10160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 Μπορεί να μεταφερθούν σε κάποια από τις οντότητες;</a:t>
            </a:r>
          </a:p>
          <a:p>
            <a:pPr eaLnBrk="0" hangingPunct="0">
              <a:spcBef>
                <a:spcPct val="50000"/>
              </a:spcBef>
            </a:pPr>
            <a:r>
              <a:rPr lang="el-GR" sz="2400" dirty="0">
                <a:latin typeface="Calibri" pitchFamily="34" charset="0"/>
                <a:ea typeface="Calibri" pitchFamily="34" charset="0"/>
                <a:cs typeface="Calibri" pitchFamily="34" charset="0"/>
              </a:rPr>
              <a:t>		(1:1, 1:Ν, Μ:Ν)</a:t>
            </a:r>
          </a:p>
        </p:txBody>
      </p:sp>
      <p:sp>
        <p:nvSpPr>
          <p:cNvPr id="37898" name="Text Box 7"/>
          <p:cNvSpPr txBox="1">
            <a:spLocks noChangeArrowheads="1"/>
          </p:cNvSpPr>
          <p:nvPr/>
        </p:nvSpPr>
        <p:spPr bwMode="auto">
          <a:xfrm>
            <a:off x="3665538" y="3603625"/>
            <a:ext cx="3816350" cy="366713"/>
          </a:xfrm>
          <a:prstGeom prst="rect">
            <a:avLst/>
          </a:prstGeom>
          <a:noFill/>
          <a:ln w="9525">
            <a:noFill/>
            <a:miter lim="800000"/>
            <a:headEnd/>
            <a:tailEnd/>
          </a:ln>
        </p:spPr>
        <p:txBody>
          <a:bodyPr>
            <a:spAutoFit/>
          </a:bodyPr>
          <a:lstStyle/>
          <a:p>
            <a:pPr eaLnBrk="0" hangingPunct="0">
              <a:spcBef>
                <a:spcPct val="50000"/>
              </a:spcBef>
            </a:pPr>
            <a:r>
              <a:rPr lang="en-US" sz="1800" i="1" dirty="0"/>
              <a:t>(</a:t>
            </a:r>
            <a:r>
              <a:rPr lang="el-GR" sz="1800" i="1" dirty="0"/>
              <a:t>ταινία, ηθοποιός, ρόλος)</a:t>
            </a:r>
          </a:p>
        </p:txBody>
      </p:sp>
      <p:sp>
        <p:nvSpPr>
          <p:cNvPr id="37899" name="Text Box 8"/>
          <p:cNvSpPr txBox="1">
            <a:spLocks noChangeArrowheads="1"/>
          </p:cNvSpPr>
          <p:nvPr/>
        </p:nvSpPr>
        <p:spPr bwMode="auto">
          <a:xfrm>
            <a:off x="4618038" y="5005388"/>
            <a:ext cx="4176712" cy="366712"/>
          </a:xfrm>
          <a:prstGeom prst="rect">
            <a:avLst/>
          </a:prstGeom>
          <a:noFill/>
          <a:ln w="9525">
            <a:noFill/>
            <a:miter lim="800000"/>
            <a:headEnd/>
            <a:tailEnd/>
          </a:ln>
        </p:spPr>
        <p:txBody>
          <a:bodyPr>
            <a:spAutoFit/>
          </a:bodyPr>
          <a:lstStyle/>
          <a:p>
            <a:pPr eaLnBrk="0" hangingPunct="0">
              <a:spcBef>
                <a:spcPct val="50000"/>
              </a:spcBef>
            </a:pPr>
            <a:r>
              <a:rPr lang="el-GR" sz="1800" i="1" dirty="0"/>
              <a:t>(Φοιτητής, </a:t>
            </a:r>
            <a:r>
              <a:rPr lang="el-GR" i="1" dirty="0" smtClean="0"/>
              <a:t>Σχολή</a:t>
            </a:r>
            <a:r>
              <a:rPr lang="el-GR" sz="1800" i="1" dirty="0" smtClean="0"/>
              <a:t>, </a:t>
            </a:r>
            <a:r>
              <a:rPr lang="el-GR" sz="1800" i="1" dirty="0">
                <a:solidFill>
                  <a:schemeClr val="accent6">
                    <a:lumMod val="75000"/>
                  </a:schemeClr>
                </a:solidFill>
              </a:rPr>
              <a:t>Έτος Εγγραφής</a:t>
            </a:r>
            <a:r>
              <a:rPr lang="el-GR" sz="1800" i="1" dirty="0"/>
              <a:t>)</a:t>
            </a:r>
          </a:p>
        </p:txBody>
      </p:sp>
      <p:sp>
        <p:nvSpPr>
          <p:cNvPr id="37900" name="Text Box 9"/>
          <p:cNvSpPr txBox="1">
            <a:spLocks noChangeArrowheads="1"/>
          </p:cNvSpPr>
          <p:nvPr/>
        </p:nvSpPr>
        <p:spPr bwMode="auto">
          <a:xfrm>
            <a:off x="4656138" y="5480050"/>
            <a:ext cx="4176712" cy="366713"/>
          </a:xfrm>
          <a:prstGeom prst="rect">
            <a:avLst/>
          </a:prstGeom>
          <a:noFill/>
          <a:ln w="9525">
            <a:noFill/>
            <a:miter lim="800000"/>
            <a:headEnd/>
            <a:tailEnd/>
          </a:ln>
        </p:spPr>
        <p:txBody>
          <a:bodyPr>
            <a:spAutoFit/>
          </a:bodyPr>
          <a:lstStyle/>
          <a:p>
            <a:pPr eaLnBrk="0" hangingPunct="0">
              <a:spcBef>
                <a:spcPct val="50000"/>
              </a:spcBef>
            </a:pPr>
            <a:r>
              <a:rPr lang="el-GR" sz="1800" i="1" dirty="0"/>
              <a:t>(Φοιτητής, Μάθημα, </a:t>
            </a:r>
            <a:r>
              <a:rPr lang="el-GR" sz="1800" i="1" dirty="0">
                <a:solidFill>
                  <a:schemeClr val="accent6">
                    <a:lumMod val="75000"/>
                  </a:schemeClr>
                </a:solidFill>
              </a:rPr>
              <a:t>Βαθμός</a:t>
            </a:r>
            <a:r>
              <a:rPr lang="el-GR" sz="1800" i="1" dirty="0"/>
              <a:t>)</a:t>
            </a:r>
          </a:p>
        </p:txBody>
      </p:sp>
      <p:sp>
        <p:nvSpPr>
          <p:cNvPr id="2" name="Title 1"/>
          <p:cNvSpPr>
            <a:spLocks noGrp="1"/>
          </p:cNvSpPr>
          <p:nvPr>
            <p:ph type="title"/>
          </p:nvPr>
        </p:nvSpPr>
        <p:spPr/>
        <p:txBody>
          <a:bodyPr/>
          <a:lstStyle/>
          <a:p>
            <a:r>
              <a:rPr lang="el-GR" dirty="0" smtClean="0">
                <a:solidFill>
                  <a:schemeClr val="accent6">
                    <a:lumMod val="75000"/>
                  </a:schemeClr>
                </a:solidFill>
              </a:rPr>
              <a:t>Γνωρίσματα Συσχετίσεων</a:t>
            </a:r>
            <a:endParaRPr lang="en-US" dirty="0">
              <a:solidFill>
                <a:schemeClr val="accent6">
                  <a:lumMod val="75000"/>
                </a:schemeClr>
              </a:solidFill>
            </a:endParaRPr>
          </a:p>
        </p:txBody>
      </p:sp>
      <p:sp>
        <p:nvSpPr>
          <p:cNvPr id="13"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54</a:t>
            </a:fld>
            <a:endParaRPr lang="el-GR" altLang="en-US" dirty="0" smtClean="0"/>
          </a:p>
        </p:txBody>
      </p:sp>
      <p:sp>
        <p:nvSpPr>
          <p:cNvPr id="40966" name="Text Box 3"/>
          <p:cNvSpPr txBox="1">
            <a:spLocks noChangeArrowheads="1"/>
          </p:cNvSpPr>
          <p:nvPr/>
        </p:nvSpPr>
        <p:spPr bwMode="auto">
          <a:xfrm>
            <a:off x="404811" y="950912"/>
            <a:ext cx="8345489" cy="4585871"/>
          </a:xfrm>
          <a:prstGeom prst="rect">
            <a:avLst/>
          </a:prstGeom>
          <a:noFill/>
          <a:ln w="9525">
            <a:noFill/>
            <a:miter lim="800000"/>
            <a:headEnd/>
            <a:tailEnd/>
          </a:ln>
        </p:spPr>
        <p:txBody>
          <a:bodyPr wrap="square">
            <a:spAutoFit/>
          </a:bodyPr>
          <a:lstStyle/>
          <a:p>
            <a:pPr algn="just"/>
            <a:r>
              <a:rPr lang="el-GR" sz="2400" dirty="0" smtClean="0"/>
              <a:t>Θέλουμε να κατασκευάσουμε μια βάση δεδομένων με πληροφορίες για αξιολογήσεις εστιατορίων από χρήστες. </a:t>
            </a:r>
          </a:p>
          <a:p>
            <a:pPr algn="just"/>
            <a:endParaRPr lang="en-US" sz="24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χρήστη</a:t>
            </a:r>
            <a:r>
              <a:rPr lang="el-GR" sz="2000" dirty="0" smtClean="0"/>
              <a:t> έχουμε ένα μοναδικό </a:t>
            </a:r>
            <a:r>
              <a:rPr lang="en-US" sz="2000" dirty="0" smtClean="0"/>
              <a:t>ID, </a:t>
            </a:r>
            <a:r>
              <a:rPr lang="el-GR" sz="2000" dirty="0" smtClean="0"/>
              <a:t>το όνομα και το </a:t>
            </a:r>
            <a:r>
              <a:rPr lang="en-US" sz="2000" dirty="0" smtClean="0"/>
              <a:t>email </a:t>
            </a:r>
            <a:r>
              <a:rPr lang="el-GR" sz="2000" dirty="0" smtClean="0"/>
              <a:t>του.  </a:t>
            </a:r>
            <a:endParaRPr lang="en-US" sz="2000" dirty="0" smtClean="0"/>
          </a:p>
          <a:p>
            <a:pPr algn="just">
              <a:buFont typeface="Wingdings" pitchFamily="2" charset="2"/>
              <a:buChar char="§"/>
            </a:pPr>
            <a:r>
              <a:rPr lang="el-GR" sz="2000" dirty="0" smtClean="0"/>
              <a:t> Για κάθε </a:t>
            </a:r>
            <a:r>
              <a:rPr lang="el-GR" sz="2000" i="1" dirty="0" smtClean="0">
                <a:solidFill>
                  <a:schemeClr val="accent3">
                    <a:lumMod val="75000"/>
                  </a:schemeClr>
                </a:solidFill>
              </a:rPr>
              <a:t>εστιατόριο</a:t>
            </a:r>
            <a:r>
              <a:rPr lang="el-GR" sz="2000" dirty="0" smtClean="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smtClean="0"/>
          </a:p>
          <a:p>
            <a:pPr algn="just">
              <a:buFont typeface="Wingdings" pitchFamily="2" charset="2"/>
              <a:buChar char="§"/>
            </a:pPr>
            <a:r>
              <a:rPr lang="el-GR" sz="2000" dirty="0" smtClean="0"/>
              <a:t> Κάθε χρήστης </a:t>
            </a:r>
            <a:r>
              <a:rPr lang="el-GR" sz="2000" i="1" dirty="0" smtClean="0">
                <a:solidFill>
                  <a:schemeClr val="accent3">
                    <a:lumMod val="75000"/>
                  </a:schemeClr>
                </a:solidFill>
              </a:rPr>
              <a:t>αξιολογεί ένα εστιατόριο </a:t>
            </a:r>
            <a:r>
              <a:rPr lang="el-GR" sz="2000" dirty="0" smtClean="0"/>
              <a:t>με ένα βαθμό από το 1 έως το 10.</a:t>
            </a:r>
          </a:p>
          <a:p>
            <a:pPr algn="just">
              <a:buFont typeface="Wingdings" pitchFamily="2" charset="2"/>
              <a:buChar char="§"/>
            </a:pPr>
            <a:r>
              <a:rPr lang="el-GR" sz="2000" dirty="0" smtClean="0"/>
              <a:t> Ένας χρήστης μπορεί να αξιολογεί πολλά εστιατόρια και ένα εστιατόριο μπορεί να έχει αξιολογήσεις από πολλούς χρήστες.</a:t>
            </a:r>
            <a:endParaRPr lang="en-US" sz="2000" dirty="0" smtClean="0"/>
          </a:p>
          <a:p>
            <a:pPr algn="just">
              <a:buFont typeface="Wingdings" pitchFamily="2" charset="2"/>
              <a:buChar char="§"/>
            </a:pPr>
            <a:r>
              <a:rPr lang="en-US" sz="2000" dirty="0" smtClean="0"/>
              <a:t> </a:t>
            </a:r>
            <a:r>
              <a:rPr lang="el-GR" sz="2000" dirty="0" smtClean="0"/>
              <a:t>Όλοι οι χρήστες έχουν αξιολογήσει τουλάχιστον ένα εστιατόριο αλλά μπορεί να υπάρχουν εστιατόρια χωρίς αξιολογήσεις.</a:t>
            </a:r>
            <a:endParaRPr lang="el-GR" sz="2000" dirty="0"/>
          </a:p>
        </p:txBody>
      </p:sp>
      <p:sp>
        <p:nvSpPr>
          <p:cNvPr id="2" name="Title 1"/>
          <p:cNvSpPr>
            <a:spLocks noGrp="1"/>
          </p:cNvSpPr>
          <p:nvPr>
            <p:ph type="title"/>
          </p:nvPr>
        </p:nvSpPr>
        <p:spPr>
          <a:xfrm>
            <a:off x="393700" y="0"/>
            <a:ext cx="8229600" cy="1143000"/>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sp>
        <p:nvSpPr>
          <p:cNvPr id="7" name="TextBox 6"/>
          <p:cNvSpPr txBox="1"/>
          <p:nvPr/>
        </p:nvSpPr>
        <p:spPr>
          <a:xfrm>
            <a:off x="2946400" y="5689600"/>
            <a:ext cx="5676900" cy="400110"/>
          </a:xfrm>
          <a:prstGeom prst="rect">
            <a:avLst/>
          </a:prstGeom>
          <a:noFill/>
        </p:spPr>
        <p:txBody>
          <a:bodyPr wrap="square" rtlCol="0">
            <a:spAutoFit/>
          </a:bodyPr>
          <a:lstStyle/>
          <a:p>
            <a:pPr algn="r">
              <a:buFont typeface="Wingdings" pitchFamily="2" charset="2"/>
              <a:buChar char="ü"/>
            </a:pPr>
            <a:r>
              <a:rPr lang="el-GR" sz="2000" b="1" dirty="0" smtClean="0">
                <a:solidFill>
                  <a:schemeClr val="accent4">
                    <a:lumMod val="75000"/>
                  </a:schemeClr>
                </a:solidFill>
              </a:rPr>
              <a:t> γνωρίσματα συσχετίσεων</a:t>
            </a:r>
            <a:endParaRPr lang="el-GR" sz="2000" b="1" dirty="0">
              <a:solidFill>
                <a:schemeClr val="accent4">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1053094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smtClean="0"/>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55</a:t>
            </a:fld>
            <a:endParaRPr lang="el-GR" altLang="en-US" smtClean="0"/>
          </a:p>
        </p:txBody>
      </p:sp>
      <p:sp>
        <p:nvSpPr>
          <p:cNvPr id="40966" name="Text Box 3"/>
          <p:cNvSpPr txBox="1">
            <a:spLocks noChangeArrowheads="1"/>
          </p:cNvSpPr>
          <p:nvPr/>
        </p:nvSpPr>
        <p:spPr bwMode="auto">
          <a:xfrm>
            <a:off x="366710" y="967132"/>
            <a:ext cx="8207375" cy="4154984"/>
          </a:xfrm>
          <a:prstGeom prst="rect">
            <a:avLst/>
          </a:prstGeom>
          <a:noFill/>
          <a:ln w="9525">
            <a:noFill/>
            <a:miter lim="800000"/>
            <a:headEnd/>
            <a:tailEnd/>
          </a:ln>
        </p:spPr>
        <p:txBody>
          <a:bodyPr>
            <a:spAutoFit/>
          </a:bodyPr>
          <a:lstStyle/>
          <a:p>
            <a:pPr algn="just" eaLnBrk="0" hangingPunct="0">
              <a:spcBef>
                <a:spcPct val="50000"/>
              </a:spcBef>
            </a:pPr>
            <a:r>
              <a:rPr lang="el-GR" sz="2400" dirty="0" smtClean="0">
                <a:latin typeface="Calibri" pitchFamily="34" charset="0"/>
                <a:ea typeface="Calibri" pitchFamily="34" charset="0"/>
                <a:cs typeface="Calibri" pitchFamily="34" charset="0"/>
              </a:rPr>
              <a:t>Θέλουμε να κατασκευάσουμε μια </a:t>
            </a:r>
            <a:r>
              <a:rPr lang="el-GR" sz="2400" dirty="0" err="1" smtClean="0">
                <a:latin typeface="Calibri" pitchFamily="34" charset="0"/>
                <a:ea typeface="Calibri" pitchFamily="34" charset="0"/>
                <a:cs typeface="Calibri" pitchFamily="34" charset="0"/>
              </a:rPr>
              <a:t>βδ</a:t>
            </a:r>
            <a:r>
              <a:rPr lang="el-GR" sz="2400" dirty="0" smtClean="0">
                <a:latin typeface="Calibri" pitchFamily="34" charset="0"/>
                <a:ea typeface="Calibri" pitchFamily="34" charset="0"/>
                <a:cs typeface="Calibri" pitchFamily="34" charset="0"/>
              </a:rPr>
              <a:t> για δρομολόγια τρένων.</a:t>
            </a:r>
          </a:p>
          <a:p>
            <a:pPr algn="just" eaLnBrk="0" hangingPunct="0">
              <a:spcBef>
                <a:spcPct val="50000"/>
              </a:spcBef>
            </a:pPr>
            <a:r>
              <a:rPr lang="el-GR" sz="2400" dirty="0" smtClean="0">
                <a:latin typeface="Calibri" pitchFamily="34" charset="0"/>
                <a:ea typeface="Calibri" pitchFamily="34" charset="0"/>
                <a:cs typeface="Calibri" pitchFamily="34" charset="0"/>
              </a:rPr>
              <a:t>Ένα  δρομολόγιο </a:t>
            </a:r>
            <a:r>
              <a:rPr lang="el-GR" sz="2400" dirty="0" smtClean="0">
                <a:solidFill>
                  <a:schemeClr val="accent6">
                    <a:lumMod val="75000"/>
                  </a:schemeClr>
                </a:solidFill>
                <a:latin typeface="Calibri" pitchFamily="34" charset="0"/>
                <a:ea typeface="Calibri" pitchFamily="34" charset="0"/>
                <a:cs typeface="Calibri" pitchFamily="34" charset="0"/>
              </a:rPr>
              <a:t>περνά </a:t>
            </a:r>
            <a:r>
              <a:rPr lang="el-GR" sz="2400" dirty="0" smtClean="0">
                <a:latin typeface="Calibri" pitchFamily="34" charset="0"/>
                <a:ea typeface="Calibri" pitchFamily="34" charset="0"/>
                <a:cs typeface="Calibri" pitchFamily="34" charset="0"/>
              </a:rPr>
              <a:t>από σταθμούς.</a:t>
            </a:r>
          </a:p>
          <a:p>
            <a:pPr algn="just" eaLnBrk="0" hangingPunct="0">
              <a:spcBef>
                <a:spcPct val="50000"/>
              </a:spcBef>
            </a:pPr>
            <a:r>
              <a:rPr lang="el-GR" sz="2400" dirty="0" smtClean="0">
                <a:latin typeface="Calibri" pitchFamily="34" charset="0"/>
                <a:ea typeface="Calibri" pitchFamily="34" charset="0"/>
                <a:cs typeface="Calibri" pitchFamily="34" charset="0"/>
              </a:rPr>
              <a:t>Κάθε </a:t>
            </a:r>
            <a:r>
              <a:rPr lang="el-GR" sz="2400" i="1" dirty="0" smtClean="0">
                <a:solidFill>
                  <a:schemeClr val="accent6">
                    <a:lumMod val="75000"/>
                  </a:schemeClr>
                </a:solidFill>
                <a:latin typeface="Calibri" pitchFamily="34" charset="0"/>
                <a:ea typeface="Calibri" pitchFamily="34" charset="0"/>
                <a:cs typeface="Calibri" pitchFamily="34" charset="0"/>
              </a:rPr>
              <a:t>σταθμός</a:t>
            </a:r>
            <a:r>
              <a:rPr lang="el-GR" sz="2400" dirty="0" smtClean="0">
                <a:latin typeface="Calibri" pitchFamily="34" charset="0"/>
                <a:ea typeface="Calibri" pitchFamily="34" charset="0"/>
                <a:cs typeface="Calibri" pitchFamily="34" charset="0"/>
              </a:rPr>
              <a:t> έχει ένα (μοναδικό) όνομα και διεύθυνση.</a:t>
            </a:r>
          </a:p>
          <a:p>
            <a:pPr algn="just" eaLnBrk="0" hangingPunct="0">
              <a:spcBef>
                <a:spcPct val="50000"/>
              </a:spcBef>
            </a:pPr>
            <a:r>
              <a:rPr lang="el-GR" sz="2400" dirty="0" smtClean="0">
                <a:latin typeface="Calibri" pitchFamily="34" charset="0"/>
                <a:ea typeface="Calibri" pitchFamily="34" charset="0"/>
                <a:cs typeface="Calibri" pitchFamily="34" charset="0"/>
              </a:rPr>
              <a:t>Κάθε </a:t>
            </a:r>
            <a:r>
              <a:rPr lang="el-GR" sz="2400" i="1" dirty="0" smtClean="0">
                <a:solidFill>
                  <a:schemeClr val="accent6">
                    <a:lumMod val="75000"/>
                  </a:schemeClr>
                </a:solidFill>
                <a:latin typeface="Calibri" pitchFamily="34" charset="0"/>
                <a:ea typeface="Calibri" pitchFamily="34" charset="0"/>
                <a:cs typeface="Calibri" pitchFamily="34" charset="0"/>
              </a:rPr>
              <a:t>δρομολόγιο</a:t>
            </a:r>
            <a:r>
              <a:rPr lang="el-GR" sz="2400" dirty="0" smtClean="0">
                <a:solidFill>
                  <a:srgbClr val="FF9933"/>
                </a:solidFill>
                <a:latin typeface="Calibri" pitchFamily="34" charset="0"/>
                <a:ea typeface="Calibri" pitchFamily="34" charset="0"/>
                <a:cs typeface="Calibri" pitchFamily="34" charset="0"/>
              </a:rPr>
              <a:t> </a:t>
            </a:r>
            <a:r>
              <a:rPr lang="el-GR" sz="2400" dirty="0" smtClean="0">
                <a:latin typeface="Calibri" pitchFamily="34" charset="0"/>
                <a:ea typeface="Calibri" pitchFamily="34" charset="0"/>
                <a:cs typeface="Calibri" pitchFamily="34" charset="0"/>
              </a:rPr>
              <a:t>χαρακτηρίζεται από ένα (μοναδικό) αριθμό,  έχει έναν σταθμό ως αφετηρία, έναν σταθμό ως προορισμό, καθώς και ένα χρόνο αναχώρησης από την αφετηρία και ένα χρόνο άφιξης στον προορισμό.</a:t>
            </a:r>
          </a:p>
          <a:p>
            <a:pPr algn="just" eaLnBrk="0" hangingPunct="0">
              <a:spcBef>
                <a:spcPct val="50000"/>
              </a:spcBef>
            </a:pPr>
            <a:r>
              <a:rPr lang="el-GR" sz="2400" dirty="0" smtClean="0">
                <a:latin typeface="Calibri" pitchFamily="34" charset="0"/>
                <a:ea typeface="Calibri" pitchFamily="34" charset="0"/>
                <a:cs typeface="Calibri" pitchFamily="34" charset="0"/>
              </a:rPr>
              <a:t>Επίσης, κάθε δρομολόγιο έχει </a:t>
            </a:r>
            <a:r>
              <a:rPr lang="el-GR" sz="2400" i="1" dirty="0" smtClean="0">
                <a:latin typeface="Calibri" pitchFamily="34" charset="0"/>
                <a:ea typeface="Calibri" pitchFamily="34" charset="0"/>
                <a:cs typeface="Calibri" pitchFamily="34" charset="0"/>
              </a:rPr>
              <a:t>τουλάχιστον έναν </a:t>
            </a:r>
            <a:r>
              <a:rPr lang="el-GR" sz="2400" dirty="0" smtClean="0">
                <a:latin typeface="Calibri" pitchFamily="34" charset="0"/>
                <a:ea typeface="Calibri" pitchFamily="34" charset="0"/>
                <a:cs typeface="Calibri" pitchFamily="34" charset="0"/>
              </a:rPr>
              <a:t>ενδιάμεσο σταθμό καθώς και ένα χρόνο άφιξης σε αυτόν.</a:t>
            </a:r>
            <a:endParaRPr lang="el-GR" sz="2400" dirty="0">
              <a:latin typeface="Calibri" pitchFamily="34" charset="0"/>
              <a:ea typeface="Calibri" pitchFamily="34" charset="0"/>
              <a:cs typeface="Calibri" pitchFamily="34" charset="0"/>
            </a:endParaRPr>
          </a:p>
        </p:txBody>
      </p:sp>
      <p:sp>
        <p:nvSpPr>
          <p:cNvPr id="2" name="Title 1"/>
          <p:cNvSpPr>
            <a:spLocks noGrp="1"/>
          </p:cNvSpPr>
          <p:nvPr>
            <p:ph type="title"/>
          </p:nvPr>
        </p:nvSpPr>
        <p:spPr>
          <a:xfrm>
            <a:off x="395285" y="0"/>
            <a:ext cx="8229600" cy="1143000"/>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sp>
        <p:nvSpPr>
          <p:cNvPr id="3" name="Rectangle 2"/>
          <p:cNvSpPr/>
          <p:nvPr/>
        </p:nvSpPr>
        <p:spPr>
          <a:xfrm>
            <a:off x="266695" y="5231408"/>
            <a:ext cx="8358190" cy="1015663"/>
          </a:xfrm>
          <a:prstGeom prst="rect">
            <a:avLst/>
          </a:prstGeom>
        </p:spPr>
        <p:txBody>
          <a:bodyPr wrap="square">
            <a:spAutoFit/>
          </a:bodyPr>
          <a:lstStyle/>
          <a:p>
            <a:pPr marL="342900" indent="-342900" algn="just" eaLnBrk="0" hangingPunct="0">
              <a:spcBef>
                <a:spcPct val="50000"/>
              </a:spcBef>
              <a:buFont typeface="Wingdings" panose="05000000000000000000" pitchFamily="2" charset="2"/>
              <a:buChar char="ü"/>
            </a:pPr>
            <a:r>
              <a:rPr lang="el-GR" sz="2000" b="1" dirty="0" smtClean="0">
                <a:solidFill>
                  <a:schemeClr val="accent3">
                    <a:lumMod val="50000"/>
                  </a:schemeClr>
                </a:solidFill>
                <a:latin typeface="Calibri" pitchFamily="34" charset="0"/>
                <a:ea typeface="Calibri" pitchFamily="34" charset="0"/>
                <a:cs typeface="Calibri" pitchFamily="34" charset="0"/>
              </a:rPr>
              <a:t>Τι </a:t>
            </a:r>
            <a:r>
              <a:rPr lang="el-GR" sz="2000" b="1" dirty="0">
                <a:solidFill>
                  <a:schemeClr val="accent3">
                    <a:lumMod val="50000"/>
                  </a:schemeClr>
                </a:solidFill>
                <a:latin typeface="Calibri" pitchFamily="34" charset="0"/>
                <a:ea typeface="Calibri" pitchFamily="34" charset="0"/>
                <a:cs typeface="Calibri" pitchFamily="34" charset="0"/>
              </a:rPr>
              <a:t>αλλάζει αν αντί για </a:t>
            </a:r>
            <a:r>
              <a:rPr lang="el-GR" sz="2000" b="1" i="1" dirty="0">
                <a:solidFill>
                  <a:schemeClr val="accent3">
                    <a:lumMod val="50000"/>
                  </a:schemeClr>
                </a:solidFill>
                <a:latin typeface="Calibri" pitchFamily="34" charset="0"/>
                <a:ea typeface="Calibri" pitchFamily="34" charset="0"/>
                <a:cs typeface="Calibri" pitchFamily="34" charset="0"/>
              </a:rPr>
              <a:t>«έναν τουλάχιστον»</a:t>
            </a:r>
            <a:r>
              <a:rPr lang="el-GR" sz="2000" b="1" dirty="0">
                <a:solidFill>
                  <a:schemeClr val="accent3">
                    <a:lumMod val="50000"/>
                  </a:schemeClr>
                </a:solidFill>
                <a:latin typeface="Calibri" pitchFamily="34" charset="0"/>
                <a:ea typeface="Calibri" pitchFamily="34" charset="0"/>
                <a:cs typeface="Calibri" pitchFamily="34" charset="0"/>
              </a:rPr>
              <a:t> ενδιάμεσο σταθμό, έχουμε </a:t>
            </a:r>
            <a:r>
              <a:rPr lang="el-GR" sz="2000" b="1" i="1" dirty="0">
                <a:solidFill>
                  <a:schemeClr val="accent3">
                    <a:lumMod val="50000"/>
                  </a:schemeClr>
                </a:solidFill>
                <a:latin typeface="Calibri" pitchFamily="34" charset="0"/>
                <a:ea typeface="Calibri" pitchFamily="34" charset="0"/>
                <a:cs typeface="Calibri" pitchFamily="34" charset="0"/>
              </a:rPr>
              <a:t>«μηδέν ή περισσότερους</a:t>
            </a:r>
            <a:r>
              <a:rPr lang="el-GR" sz="2000" b="1" i="1" dirty="0" smtClean="0">
                <a:solidFill>
                  <a:schemeClr val="accent3">
                    <a:lumMod val="50000"/>
                  </a:schemeClr>
                </a:solidFill>
                <a:latin typeface="Calibri" pitchFamily="34" charset="0"/>
                <a:ea typeface="Calibri" pitchFamily="34" charset="0"/>
                <a:cs typeface="Calibri" pitchFamily="34" charset="0"/>
              </a:rPr>
              <a:t>» ή με άλλα λόγια υπάρχουν και απευθείας δρομολόγια (δηλαδή, δρομολόγια χωρίς ενδιάμεσες στάσεις)</a:t>
            </a:r>
            <a:endParaRPr lang="el-GR" sz="2000" b="1" i="1" dirty="0">
              <a:solidFill>
                <a:schemeClr val="accent3">
                  <a:lumMod val="50000"/>
                </a:schemeClr>
              </a:solidFill>
              <a:latin typeface="Calibri" pitchFamily="34" charset="0"/>
              <a:ea typeface="Calibri" pitchFamily="34" charset="0"/>
              <a:cs typeface="Calibri" pitchFamily="34" charset="0"/>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38042065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smtClean="0"/>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56</a:t>
            </a:fld>
            <a:endParaRPr lang="el-GR" altLang="en-US" smtClean="0"/>
          </a:p>
        </p:txBody>
      </p:sp>
      <p:sp>
        <p:nvSpPr>
          <p:cNvPr id="7" name="Title 1"/>
          <p:cNvSpPr txBox="1">
            <a:spLocks/>
          </p:cNvSpPr>
          <p:nvPr/>
        </p:nvSpPr>
        <p:spPr>
          <a:xfrm>
            <a:off x="355600" y="2365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lumMod val="75000"/>
                  </a:schemeClr>
                </a:solidFill>
                <a:latin typeface="+mj-lt"/>
                <a:ea typeface="+mj-ea"/>
                <a:cs typeface="+mj-cs"/>
              </a:rPr>
              <a:t>Περίληψη</a:t>
            </a:r>
          </a:p>
        </p:txBody>
      </p:sp>
      <p:sp>
        <p:nvSpPr>
          <p:cNvPr id="8" name="TextBox 7"/>
          <p:cNvSpPr txBox="1"/>
          <p:nvPr/>
        </p:nvSpPr>
        <p:spPr>
          <a:xfrm>
            <a:off x="558800" y="1951048"/>
            <a:ext cx="8280400" cy="3477875"/>
          </a:xfrm>
          <a:prstGeom prst="rect">
            <a:avLst/>
          </a:prstGeom>
          <a:noFill/>
        </p:spPr>
        <p:txBody>
          <a:bodyPr wrap="square" rtlCol="0">
            <a:spAutoFit/>
          </a:bodyPr>
          <a:lstStyle/>
          <a:p>
            <a:r>
              <a:rPr lang="el-GR" sz="2000" b="1" dirty="0" smtClean="0">
                <a:solidFill>
                  <a:schemeClr val="tx2">
                    <a:lumMod val="75000"/>
                  </a:schemeClr>
                </a:solidFill>
              </a:rPr>
              <a:t>Σχήμα</a:t>
            </a:r>
          </a:p>
          <a:p>
            <a:r>
              <a:rPr lang="el-GR" sz="2000" b="1" dirty="0" smtClean="0">
                <a:solidFill>
                  <a:schemeClr val="tx2">
                    <a:lumMod val="75000"/>
                  </a:schemeClr>
                </a:solidFill>
              </a:rPr>
              <a:t>Μοντέλο Δεδομένων</a:t>
            </a:r>
          </a:p>
          <a:p>
            <a:endParaRPr lang="el-GR" sz="2000" b="1" dirty="0">
              <a:solidFill>
                <a:schemeClr val="tx2">
                  <a:lumMod val="75000"/>
                </a:schemeClr>
              </a:solidFill>
            </a:endParaRPr>
          </a:p>
          <a:p>
            <a:r>
              <a:rPr lang="el-GR" sz="2000" b="1" dirty="0" smtClean="0">
                <a:solidFill>
                  <a:schemeClr val="tx2">
                    <a:lumMod val="75000"/>
                  </a:schemeClr>
                </a:solidFill>
              </a:rPr>
              <a:t>Μοντέλο Ο/Σ</a:t>
            </a:r>
          </a:p>
          <a:p>
            <a:endParaRPr lang="el-GR" sz="2000" b="1" dirty="0">
              <a:solidFill>
                <a:schemeClr val="tx2">
                  <a:lumMod val="75000"/>
                </a:schemeClr>
              </a:solidFill>
            </a:endParaRPr>
          </a:p>
          <a:p>
            <a:r>
              <a:rPr lang="el-GR" sz="2000" b="1" dirty="0" smtClean="0">
                <a:solidFill>
                  <a:schemeClr val="tx2">
                    <a:lumMod val="75000"/>
                  </a:schemeClr>
                </a:solidFill>
              </a:rPr>
              <a:t>Τύποι Οντοτήτων – σύνολο οντοτήτων</a:t>
            </a:r>
          </a:p>
          <a:p>
            <a:endParaRPr lang="el-GR" sz="2000" b="1" dirty="0">
              <a:solidFill>
                <a:schemeClr val="tx2">
                  <a:lumMod val="75000"/>
                </a:schemeClr>
              </a:solidFill>
            </a:endParaRPr>
          </a:p>
          <a:p>
            <a:endParaRPr lang="el-GR" sz="2000" b="1" dirty="0" smtClean="0">
              <a:solidFill>
                <a:schemeClr val="tx2">
                  <a:lumMod val="75000"/>
                </a:schemeClr>
              </a:solidFill>
            </a:endParaRPr>
          </a:p>
          <a:p>
            <a:r>
              <a:rPr lang="el-GR" sz="2000" dirty="0" smtClean="0">
                <a:solidFill>
                  <a:schemeClr val="tx2">
                    <a:lumMod val="75000"/>
                  </a:schemeClr>
                </a:solidFill>
              </a:rPr>
              <a:t>	Είδη γνωρισμάτων</a:t>
            </a:r>
          </a:p>
          <a:p>
            <a:r>
              <a:rPr lang="el-GR" sz="2000" dirty="0" smtClean="0">
                <a:solidFill>
                  <a:schemeClr val="tx2">
                    <a:lumMod val="75000"/>
                  </a:schemeClr>
                </a:solidFill>
              </a:rPr>
              <a:t>	Πεδίο τιμής γνωρισμάτων και η τιμή </a:t>
            </a:r>
            <a:r>
              <a:rPr lang="en-US" sz="2000" dirty="0" smtClean="0">
                <a:solidFill>
                  <a:schemeClr val="tx2">
                    <a:lumMod val="75000"/>
                  </a:schemeClr>
                </a:solidFill>
              </a:rPr>
              <a:t>null</a:t>
            </a:r>
            <a:endParaRPr lang="el-GR" sz="2000" dirty="0" smtClean="0">
              <a:solidFill>
                <a:schemeClr val="tx2">
                  <a:lumMod val="75000"/>
                </a:schemeClr>
              </a:solidFill>
            </a:endParaRPr>
          </a:p>
          <a:p>
            <a:r>
              <a:rPr lang="el-GR" sz="2000" dirty="0" smtClean="0">
                <a:solidFill>
                  <a:schemeClr val="tx2">
                    <a:lumMod val="75000"/>
                  </a:schemeClr>
                </a:solidFill>
              </a:rPr>
              <a:t>	</a:t>
            </a:r>
            <a:r>
              <a:rPr lang="el-GR" sz="2000" dirty="0" smtClean="0">
                <a:solidFill>
                  <a:schemeClr val="accent3">
                    <a:lumMod val="75000"/>
                  </a:schemeClr>
                </a:solidFill>
              </a:rPr>
              <a:t>Περιορισμός κλειδιού</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smtClean="0"/>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57</a:t>
            </a:fld>
            <a:endParaRPr lang="el-GR" altLang="en-US" smtClean="0"/>
          </a:p>
        </p:txBody>
      </p:sp>
      <p:sp>
        <p:nvSpPr>
          <p:cNvPr id="7" name="Title 1"/>
          <p:cNvSpPr txBox="1">
            <a:spLocks/>
          </p:cNvSpPr>
          <p:nvPr/>
        </p:nvSpPr>
        <p:spPr>
          <a:xfrm>
            <a:off x="406400" y="30798"/>
            <a:ext cx="8229600" cy="1143000"/>
          </a:xfrm>
          <a:prstGeom prst="rect">
            <a:avLst/>
          </a:prstGeom>
        </p:spPr>
        <p:txBody>
          <a:bodyPr vert="horz" lIns="91440" tIns="45720" rIns="91440" bIns="45720" rtlCol="0" anchor="ctr">
            <a:normAutofit/>
          </a:bodyPr>
          <a:lstStyle/>
          <a:p>
            <a:pPr algn="ctr" defTabSz="914400">
              <a:spcBef>
                <a:spcPct val="0"/>
              </a:spcBef>
              <a:defRPr/>
            </a:pPr>
            <a:r>
              <a:rPr lang="el-GR" sz="4400" dirty="0">
                <a:solidFill>
                  <a:schemeClr val="accent6">
                    <a:lumMod val="75000"/>
                  </a:schemeClr>
                </a:solidFill>
                <a:latin typeface="+mj-lt"/>
                <a:ea typeface="+mj-ea"/>
                <a:cs typeface="+mj-cs"/>
              </a:rPr>
              <a:t>Περίληψη</a:t>
            </a:r>
          </a:p>
        </p:txBody>
      </p:sp>
      <p:sp>
        <p:nvSpPr>
          <p:cNvPr id="8" name="TextBox 7"/>
          <p:cNvSpPr txBox="1"/>
          <p:nvPr/>
        </p:nvSpPr>
        <p:spPr>
          <a:xfrm>
            <a:off x="381000" y="1298845"/>
            <a:ext cx="8280400" cy="4247317"/>
          </a:xfrm>
          <a:prstGeom prst="rect">
            <a:avLst/>
          </a:prstGeom>
          <a:noFill/>
        </p:spPr>
        <p:txBody>
          <a:bodyPr wrap="square" rtlCol="0">
            <a:spAutoFit/>
          </a:bodyPr>
          <a:lstStyle/>
          <a:p>
            <a:r>
              <a:rPr lang="el-GR" sz="2000" b="1" dirty="0" smtClean="0">
                <a:solidFill>
                  <a:schemeClr val="tx2">
                    <a:lumMod val="75000"/>
                  </a:schemeClr>
                </a:solidFill>
              </a:rPr>
              <a:t>Τύποι Συσχετίσεων – στιγμιότυπα συσχετίσεων</a:t>
            </a:r>
          </a:p>
          <a:p>
            <a:endParaRPr lang="el-GR" sz="2000" b="1" dirty="0" smtClean="0">
              <a:solidFill>
                <a:schemeClr val="tx2">
                  <a:lumMod val="75000"/>
                </a:schemeClr>
              </a:solidFill>
            </a:endParaRPr>
          </a:p>
          <a:p>
            <a:r>
              <a:rPr lang="el-GR" sz="2000" dirty="0" smtClean="0">
                <a:solidFill>
                  <a:schemeClr val="accent3">
                    <a:lumMod val="75000"/>
                  </a:schemeClr>
                </a:solidFill>
              </a:rPr>
              <a:t>Δομικοί περιορισμοί</a:t>
            </a:r>
          </a:p>
          <a:p>
            <a:endParaRPr lang="el-GR" sz="2000" dirty="0" smtClean="0">
              <a:solidFill>
                <a:schemeClr val="accent3">
                  <a:lumMod val="75000"/>
                </a:schemeClr>
              </a:solidFill>
            </a:endParaRPr>
          </a:p>
          <a:p>
            <a:pPr>
              <a:buFont typeface="Wingdings" pitchFamily="2" charset="2"/>
              <a:buChar char="v"/>
            </a:pPr>
            <a:r>
              <a:rPr lang="el-GR" sz="2000" i="1" dirty="0" smtClean="0">
                <a:solidFill>
                  <a:schemeClr val="accent3">
                    <a:lumMod val="75000"/>
                  </a:schemeClr>
                </a:solidFill>
              </a:rPr>
              <a:t>  περιορισμοί </a:t>
            </a:r>
            <a:r>
              <a:rPr lang="el-GR" sz="2000" i="1" dirty="0" err="1" smtClean="0">
                <a:solidFill>
                  <a:schemeClr val="accent3">
                    <a:lumMod val="75000"/>
                  </a:schemeClr>
                </a:solidFill>
              </a:rPr>
              <a:t>πληθικότητας</a:t>
            </a:r>
            <a:r>
              <a:rPr lang="el-GR" sz="2000" i="1" dirty="0" smtClean="0">
                <a:solidFill>
                  <a:schemeClr val="accent3">
                    <a:lumMod val="75000"/>
                  </a:schemeClr>
                </a:solidFill>
              </a:rPr>
              <a:t>: </a:t>
            </a:r>
            <a:r>
              <a:rPr lang="el-GR" dirty="0" smtClean="0"/>
              <a:t>καθορίζουν το μέγιστο αριθμό των στιγμιότυπων μιας συσχέτισης στο οποίο μπορεί να συμμετέχει μία συγκεκριμένη οντότητα (για δυαδικές 1-1, 1-Ν, Ν-1, Ν-Μ)</a:t>
            </a:r>
          </a:p>
          <a:p>
            <a:endParaRPr lang="el-GR" dirty="0" smtClean="0">
              <a:solidFill>
                <a:schemeClr val="tx2">
                  <a:lumMod val="75000"/>
                </a:schemeClr>
              </a:solidFill>
            </a:endParaRPr>
          </a:p>
          <a:p>
            <a:pPr>
              <a:buFont typeface="Wingdings" pitchFamily="2" charset="2"/>
              <a:buChar char="v"/>
            </a:pPr>
            <a:r>
              <a:rPr lang="el-GR" sz="2000" i="1" dirty="0" smtClean="0">
                <a:solidFill>
                  <a:schemeClr val="accent3">
                    <a:lumMod val="75000"/>
                  </a:schemeClr>
                </a:solidFill>
              </a:rPr>
              <a:t>  περιορισμοί συμμετοχής:  </a:t>
            </a:r>
            <a:r>
              <a:rPr lang="el-GR" i="1" dirty="0" smtClean="0">
                <a:solidFill>
                  <a:schemeClr val="tx2">
                    <a:lumMod val="60000"/>
                    <a:lumOff val="40000"/>
                  </a:schemeClr>
                </a:solidFill>
              </a:rPr>
              <a:t>ολική</a:t>
            </a:r>
            <a:r>
              <a:rPr lang="el-GR" dirty="0" smtClean="0">
                <a:solidFill>
                  <a:schemeClr val="tx2">
                    <a:lumMod val="75000"/>
                  </a:schemeClr>
                </a:solidFill>
              </a:rPr>
              <a:t> </a:t>
            </a:r>
            <a:r>
              <a:rPr lang="en-US" dirty="0" smtClean="0"/>
              <a:t> </a:t>
            </a:r>
            <a:r>
              <a:rPr lang="el-GR" dirty="0" smtClean="0"/>
              <a:t>όταν κάθε οντότητα συμμετέχει σε ένα τουλάχιστον στιγμιότυπο της συσχέτισης, </a:t>
            </a:r>
            <a:r>
              <a:rPr lang="el-GR" i="1" dirty="0" smtClean="0">
                <a:solidFill>
                  <a:schemeClr val="tx2">
                    <a:lumMod val="60000"/>
                    <a:lumOff val="40000"/>
                  </a:schemeClr>
                </a:solidFill>
              </a:rPr>
              <a:t>μερική</a:t>
            </a:r>
            <a:r>
              <a:rPr lang="el-GR" i="1" dirty="0" smtClean="0">
                <a:solidFill>
                  <a:schemeClr val="tx2">
                    <a:lumMod val="75000"/>
                  </a:schemeClr>
                </a:solidFill>
              </a:rPr>
              <a:t> </a:t>
            </a:r>
            <a:r>
              <a:rPr lang="el-GR" dirty="0" smtClean="0"/>
              <a:t>αλλιώς </a:t>
            </a:r>
          </a:p>
          <a:p>
            <a:endParaRPr lang="el-GR" sz="800" dirty="0" smtClean="0"/>
          </a:p>
          <a:p>
            <a:r>
              <a:rPr lang="el-GR" dirty="0" smtClean="0"/>
              <a:t>ολική ονομάζεται και </a:t>
            </a:r>
            <a:r>
              <a:rPr lang="el-GR" i="1" dirty="0" smtClean="0">
                <a:solidFill>
                  <a:schemeClr val="tx2">
                    <a:lumMod val="60000"/>
                    <a:lumOff val="40000"/>
                  </a:schemeClr>
                </a:solidFill>
              </a:rPr>
              <a:t>εξάρτηση ύπαρξης</a:t>
            </a:r>
            <a:r>
              <a:rPr lang="el-GR" dirty="0" smtClean="0"/>
              <a:t>, γιατί  η ύπαρξη μια οντότητας εξαρτάται ή όχι από το αν αυτή σχετίζεται με μια άλλη οντότητα μέσω του 	τύπου της συσχέτισης. </a:t>
            </a:r>
            <a:endParaRPr lang="el-GR" dirty="0" smtClean="0">
              <a:solidFill>
                <a:schemeClr val="tx2">
                  <a:lumMod val="75000"/>
                </a:schemeClr>
              </a:solidFill>
            </a:endParaRPr>
          </a:p>
          <a:p>
            <a:endParaRPr lang="el-GR" sz="1600" dirty="0" smtClean="0">
              <a:solidFill>
                <a:schemeClr val="tx2">
                  <a:lumMod val="75000"/>
                </a:schemeClr>
              </a:solidFill>
            </a:endParaRPr>
          </a:p>
          <a:p>
            <a:endParaRPr lang="el-GR" dirty="0" smtClean="0">
              <a:solidFill>
                <a:schemeClr val="tx2">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smtClean="0"/>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58</a:t>
            </a:fld>
            <a:endParaRPr lang="el-GR" altLang="en-US" smtClean="0"/>
          </a:p>
        </p:txBody>
      </p:sp>
      <p:sp>
        <p:nvSpPr>
          <p:cNvPr id="5126" name="TextBox 8"/>
          <p:cNvSpPr txBox="1">
            <a:spLocks noChangeArrowheads="1"/>
          </p:cNvSpPr>
          <p:nvPr/>
        </p:nvSpPr>
        <p:spPr bwMode="auto">
          <a:xfrm>
            <a:off x="785813" y="2098675"/>
            <a:ext cx="7088187" cy="1077218"/>
          </a:xfrm>
          <a:prstGeom prst="rect">
            <a:avLst/>
          </a:prstGeom>
          <a:noFill/>
          <a:ln w="9525">
            <a:noFill/>
            <a:miter lim="800000"/>
            <a:headEnd/>
            <a:tailEnd/>
          </a:ln>
        </p:spPr>
        <p:txBody>
          <a:bodyPr wrap="square">
            <a:spAutoFit/>
          </a:bodyPr>
          <a:lstStyle/>
          <a:p>
            <a:pPr marL="1028700" lvl="1" indent="-571500">
              <a:buFont typeface="+mj-lt"/>
              <a:buAutoNum type="romanUcPeriod"/>
            </a:pPr>
            <a:r>
              <a:rPr lang="el-GR" sz="3200" dirty="0" smtClean="0">
                <a:solidFill>
                  <a:srgbClr val="FF0000"/>
                </a:solidFill>
              </a:rPr>
              <a:t>Το (βασικό) Μοντέλο Οντοτήτων-Συσχετίσεων</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smtClean="0">
                <a:solidFill>
                  <a:schemeClr val="accent6"/>
                </a:solidFill>
                <a:latin typeface="+mj-lt"/>
                <a:ea typeface="+mj-ea"/>
                <a:cs typeface="+mj-cs"/>
              </a:rPr>
              <a:t>Τι θα δούμε σήμερα</a:t>
            </a:r>
            <a:endParaRPr kumimoji="0" lang="el-GR" sz="4400" b="0" i="0" u="none" strike="noStrike" kern="1200" cap="none" spc="0" normalizeH="0" baseline="0" noProof="0" dirty="0">
              <a:ln>
                <a:noFill/>
              </a:ln>
              <a:solidFill>
                <a:schemeClr val="accent6"/>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20797869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extLst>
              <p:ext uri="{D42A27DB-BD31-4B8C-83A1-F6EECF244321}">
                <p14:modId xmlns:p14="http://schemas.microsoft.com/office/powerpoint/2010/main" val="3921089828"/>
              </p:ext>
            </p:extLst>
          </p:nvPr>
        </p:nvGraphicFramePr>
        <p:xfrm>
          <a:off x="266700" y="1800090"/>
          <a:ext cx="4937242" cy="2334941"/>
        </p:xfrm>
        <a:graphic>
          <a:graphicData uri="http://schemas.openxmlformats.org/presentationml/2006/ole">
            <mc:AlternateContent xmlns:mc="http://schemas.openxmlformats.org/markup-compatibility/2006">
              <mc:Choice xmlns:v="urn:schemas-microsoft-com:vml" Requires="v">
                <p:oleObj spid="_x0000_s226333" name="Visio" r:id="rId4" imgW="6658777" imgH="3151491" progId="Visio.Drawing.11">
                  <p:embed/>
                </p:oleObj>
              </mc:Choice>
              <mc:Fallback>
                <p:oleObj name="Visio" r:id="rId4" imgW="6658777" imgH="3151491" progId="Visio.Drawing.11">
                  <p:embed/>
                  <p:pic>
                    <p:nvPicPr>
                      <p:cNvPr id="0" name=""/>
                      <p:cNvPicPr>
                        <a:picLocks noChangeAspect="1" noChangeArrowheads="1"/>
                      </p:cNvPicPr>
                      <p:nvPr/>
                    </p:nvPicPr>
                    <p:blipFill>
                      <a:blip r:embed="rId5"/>
                      <a:srcRect/>
                      <a:stretch>
                        <a:fillRect/>
                      </a:stretch>
                    </p:blipFill>
                    <p:spPr bwMode="auto">
                      <a:xfrm>
                        <a:off x="266700" y="1800090"/>
                        <a:ext cx="4937242" cy="2334941"/>
                      </a:xfrm>
                      <a:prstGeom prst="rect">
                        <a:avLst/>
                      </a:prstGeom>
                      <a:noFill/>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smtClean="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extLst>
              <p:ext uri="{D42A27DB-BD31-4B8C-83A1-F6EECF244321}">
                <p14:modId xmlns:p14="http://schemas.microsoft.com/office/powerpoint/2010/main" val="1025013739"/>
              </p:ext>
            </p:extLst>
          </p:nvPr>
        </p:nvGraphicFramePr>
        <p:xfrm>
          <a:off x="4165600" y="233355"/>
          <a:ext cx="4669777" cy="1635555"/>
        </p:xfrm>
        <a:graphic>
          <a:graphicData uri="http://schemas.openxmlformats.org/presentationml/2006/ole">
            <mc:AlternateContent xmlns:mc="http://schemas.openxmlformats.org/markup-compatibility/2006">
              <mc:Choice xmlns:v="urn:schemas-microsoft-com:vml" Requires="v">
                <p:oleObj spid="_x0000_s226334" name="Visio" r:id="rId6" imgW="6402418" imgH="2239275" progId="Visio.Drawing.11">
                  <p:embed/>
                </p:oleObj>
              </mc:Choice>
              <mc:Fallback>
                <p:oleObj name="Visio" r:id="rId6" imgW="6402418" imgH="2239275"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5600" y="233355"/>
                        <a:ext cx="4669777" cy="1635555"/>
                      </a:xfrm>
                      <a:prstGeom prst="rect">
                        <a:avLst/>
                      </a:prstGeom>
                      <a:noFill/>
                      <a:extLst/>
                    </p:spPr>
                  </p:pic>
                </p:oleObj>
              </mc:Fallback>
            </mc:AlternateContent>
          </a:graphicData>
        </a:graphic>
      </p:graphicFrame>
      <p:graphicFrame>
        <p:nvGraphicFramePr>
          <p:cNvPr id="10" name="Object 1"/>
          <p:cNvGraphicFramePr>
            <a:graphicFrameLocks noChangeAspect="1"/>
          </p:cNvGraphicFramePr>
          <p:nvPr>
            <p:extLst>
              <p:ext uri="{D42A27DB-BD31-4B8C-83A1-F6EECF244321}">
                <p14:modId xmlns:p14="http://schemas.microsoft.com/office/powerpoint/2010/main" val="1292143212"/>
              </p:ext>
            </p:extLst>
          </p:nvPr>
        </p:nvGraphicFramePr>
        <p:xfrm>
          <a:off x="3836872" y="3867508"/>
          <a:ext cx="5225547" cy="2763692"/>
        </p:xfrm>
        <a:graphic>
          <a:graphicData uri="http://schemas.openxmlformats.org/presentationml/2006/ole">
            <mc:AlternateContent xmlns:mc="http://schemas.openxmlformats.org/markup-compatibility/2006">
              <mc:Choice xmlns:v="urn:schemas-microsoft-com:vml" Requires="v">
                <p:oleObj spid="_x0000_s226335" name="Visio" r:id="rId8" imgW="6011034" imgH="3184915" progId="Visio.Drawing.11">
                  <p:embed/>
                </p:oleObj>
              </mc:Choice>
              <mc:Fallback>
                <p:oleObj name="Visio" r:id="rId8" imgW="6011034" imgH="3184915"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6872" y="3867508"/>
                        <a:ext cx="5225547" cy="2763692"/>
                      </a:xfrm>
                      <a:prstGeom prst="rect">
                        <a:avLst/>
                      </a:prstGeom>
                      <a:noFill/>
                      <a:extLst/>
                    </p:spPr>
                  </p:pic>
                </p:oleObj>
              </mc:Fallback>
            </mc:AlternateContent>
          </a:graphicData>
        </a:graphic>
      </p:graphicFrame>
    </p:spTree>
    <p:extLst>
      <p:ext uri="{BB962C8B-B14F-4D97-AF65-F5344CB8AC3E}">
        <p14:creationId xmlns:p14="http://schemas.microsoft.com/office/powerpoint/2010/main" val="3413536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dirty="0" smtClean="0"/>
              <a:t>Ευαγγελία </a:t>
            </a:r>
            <a:r>
              <a:rPr lang="el-GR" altLang="en-US" dirty="0" err="1" smtClean="0"/>
              <a:t>Πιτουρά</a:t>
            </a:r>
            <a:endParaRPr lang="el-GR" altLang="en-US" dirty="0" smtClean="0"/>
          </a:p>
        </p:txBody>
      </p:sp>
      <p:sp>
        <p:nvSpPr>
          <p:cNvPr id="20484" name="Slide Number Placeholder 4"/>
          <p:cNvSpPr>
            <a:spLocks noGrp="1"/>
          </p:cNvSpPr>
          <p:nvPr>
            <p:ph type="sldNum" sz="quarter" idx="12"/>
          </p:nvPr>
        </p:nvSpPr>
        <p:spPr>
          <a:noFill/>
        </p:spPr>
        <p:txBody>
          <a:bodyPr/>
          <a:lstStyle/>
          <a:p>
            <a:fld id="{C4011FDB-DED2-47C1-839A-E24A75A431A4}" type="slidenum">
              <a:rPr lang="el-GR" altLang="en-US" smtClean="0"/>
              <a:pPr/>
              <a:t>6</a:t>
            </a:fld>
            <a:endParaRPr lang="el-GR" altLang="en-US" dirty="0" smtClean="0"/>
          </a:p>
        </p:txBody>
      </p:sp>
      <p:sp>
        <p:nvSpPr>
          <p:cNvPr id="82949" name="Text Box 5"/>
          <p:cNvSpPr txBox="1">
            <a:spLocks noChangeArrowheads="1"/>
          </p:cNvSpPr>
          <p:nvPr/>
        </p:nvSpPr>
        <p:spPr bwMode="auto">
          <a:xfrm>
            <a:off x="457200" y="841571"/>
            <a:ext cx="8338038" cy="5078313"/>
          </a:xfrm>
          <a:prstGeom prst="rect">
            <a:avLst/>
          </a:prstGeom>
          <a:noFill/>
          <a:ln w="9525">
            <a:noFill/>
            <a:miter lim="800000"/>
            <a:headEnd/>
            <a:tailEnd/>
          </a:ln>
        </p:spPr>
        <p:txBody>
          <a:bodyPr wrap="square">
            <a:spAutoFit/>
          </a:bodyPr>
          <a:lstStyle/>
          <a:p>
            <a:pPr marL="342900" indent="-342900" eaLnBrk="0" hangingPunct="0">
              <a:spcBef>
                <a:spcPct val="50000"/>
              </a:spcBef>
              <a:buFont typeface="Wingdings" panose="05000000000000000000"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Υψηλού επιπέδου (εννοιολογικά) </a:t>
            </a:r>
            <a:r>
              <a:rPr lang="el-GR" sz="2800" dirty="0" smtClean="0">
                <a:solidFill>
                  <a:schemeClr val="accent6">
                    <a:lumMod val="75000"/>
                  </a:schemeClr>
                </a:solidFill>
                <a:latin typeface="Calibri" pitchFamily="34" charset="0"/>
                <a:ea typeface="Calibri" pitchFamily="34" charset="0"/>
                <a:cs typeface="Calibri" pitchFamily="34" charset="0"/>
              </a:rPr>
              <a:t>μοντέλα </a:t>
            </a:r>
            <a:r>
              <a:rPr lang="en-US" sz="2800" dirty="0" smtClean="0">
                <a:solidFill>
                  <a:schemeClr val="accent6">
                    <a:lumMod val="75000"/>
                  </a:schemeClr>
                </a:solidFill>
                <a:latin typeface="Calibri" pitchFamily="34" charset="0"/>
                <a:ea typeface="Calibri" pitchFamily="34" charset="0"/>
                <a:cs typeface="Calibri" pitchFamily="34" charset="0"/>
              </a:rPr>
              <a:t>(conceptual modeling)</a:t>
            </a:r>
            <a:endParaRPr lang="el-GR" sz="2800" dirty="0">
              <a:solidFill>
                <a:schemeClr val="accent6">
                  <a:lumMod val="75000"/>
                </a:schemeClr>
              </a:solidFill>
              <a:latin typeface="Calibri" pitchFamily="34" charset="0"/>
              <a:ea typeface="Calibri" pitchFamily="34" charset="0"/>
              <a:cs typeface="Calibri" pitchFamily="34" charset="0"/>
            </a:endParaRPr>
          </a:p>
          <a:p>
            <a:pPr eaLnBrk="0" hangingPunct="0">
              <a:spcBef>
                <a:spcPct val="50000"/>
              </a:spcBef>
            </a:pPr>
            <a:r>
              <a:rPr lang="en-US" sz="2000" dirty="0" smtClean="0">
                <a:solidFill>
                  <a:schemeClr val="tx2">
                    <a:lumMod val="50000"/>
                  </a:schemeClr>
                </a:solidFill>
                <a:latin typeface="Calibri" pitchFamily="34" charset="0"/>
                <a:ea typeface="Calibri" pitchFamily="34" charset="0"/>
                <a:cs typeface="Calibri" pitchFamily="34" charset="0"/>
              </a:rPr>
              <a:t>	</a:t>
            </a:r>
            <a:r>
              <a:rPr lang="el-GR" sz="2400" dirty="0" smtClean="0">
                <a:solidFill>
                  <a:schemeClr val="tx2">
                    <a:lumMod val="50000"/>
                  </a:schemeClr>
                </a:solidFill>
                <a:latin typeface="Calibri" pitchFamily="34" charset="0"/>
                <a:ea typeface="Calibri" pitchFamily="34" charset="0"/>
                <a:cs typeface="Calibri" pitchFamily="34" charset="0"/>
              </a:rPr>
              <a:t>Υψηλού </a:t>
            </a:r>
            <a:r>
              <a:rPr lang="el-GR" sz="2400" dirty="0">
                <a:solidFill>
                  <a:schemeClr val="tx2">
                    <a:lumMod val="50000"/>
                  </a:schemeClr>
                </a:solidFill>
                <a:latin typeface="Calibri" pitchFamily="34" charset="0"/>
                <a:ea typeface="Calibri" pitchFamily="34" charset="0"/>
                <a:cs typeface="Calibri" pitchFamily="34" charset="0"/>
              </a:rPr>
              <a:t>επιπέδου, περισσότερο αφηρημένη περιγραφή της </a:t>
            </a:r>
            <a:r>
              <a:rPr lang="en-US" sz="2400" dirty="0" smtClean="0">
                <a:solidFill>
                  <a:schemeClr val="tx2">
                    <a:lumMod val="50000"/>
                  </a:schemeClr>
                </a:solidFill>
                <a:latin typeface="Calibri" pitchFamily="34" charset="0"/>
                <a:ea typeface="Calibri" pitchFamily="34" charset="0"/>
                <a:cs typeface="Calibri" pitchFamily="34" charset="0"/>
              </a:rPr>
              <a:t>	</a:t>
            </a:r>
            <a:r>
              <a:rPr lang="el-GR" sz="2400" dirty="0" smtClean="0">
                <a:solidFill>
                  <a:schemeClr val="tx2">
                    <a:lumMod val="50000"/>
                  </a:schemeClr>
                </a:solidFill>
                <a:latin typeface="Calibri" pitchFamily="34" charset="0"/>
                <a:ea typeface="Calibri" pitchFamily="34" charset="0"/>
                <a:cs typeface="Calibri" pitchFamily="34" charset="0"/>
              </a:rPr>
              <a:t>δομής </a:t>
            </a:r>
            <a:endParaRPr lang="el-GR" sz="2400" dirty="0">
              <a:solidFill>
                <a:schemeClr val="tx2">
                  <a:lumMod val="50000"/>
                </a:schemeClr>
              </a:solidFill>
              <a:latin typeface="Calibri" pitchFamily="34" charset="0"/>
              <a:ea typeface="Calibri" pitchFamily="34" charset="0"/>
              <a:cs typeface="Calibri" pitchFamily="34" charset="0"/>
            </a:endParaRPr>
          </a:p>
          <a:p>
            <a:pPr eaLnBrk="0" hangingPunct="0">
              <a:spcBef>
                <a:spcPct val="50000"/>
              </a:spcBef>
            </a:pPr>
            <a:r>
              <a:rPr lang="en-US" sz="2400" dirty="0">
                <a:solidFill>
                  <a:schemeClr val="tx2">
                    <a:lumMod val="50000"/>
                  </a:schemeClr>
                </a:solidFill>
                <a:latin typeface="Calibri" pitchFamily="34" charset="0"/>
                <a:ea typeface="Calibri" pitchFamily="34" charset="0"/>
                <a:cs typeface="Calibri" pitchFamily="34" charset="0"/>
              </a:rPr>
              <a:t>	</a:t>
            </a:r>
            <a:r>
              <a:rPr lang="en-US" sz="2400" dirty="0" smtClean="0">
                <a:solidFill>
                  <a:schemeClr val="tx2">
                    <a:lumMod val="50000"/>
                  </a:schemeClr>
                </a:solidFill>
                <a:latin typeface="Calibri" pitchFamily="34" charset="0"/>
                <a:ea typeface="Calibri" pitchFamily="34" charset="0"/>
                <a:cs typeface="Calibri" pitchFamily="34" charset="0"/>
              </a:rPr>
              <a:t>	</a:t>
            </a:r>
            <a:r>
              <a:rPr lang="el-GR" sz="2400" dirty="0" smtClean="0">
                <a:solidFill>
                  <a:schemeClr val="accent3">
                    <a:lumMod val="75000"/>
                  </a:schemeClr>
                </a:solidFill>
                <a:latin typeface="Calibri" pitchFamily="34" charset="0"/>
                <a:ea typeface="Calibri" pitchFamily="34" charset="0"/>
                <a:cs typeface="Calibri" pitchFamily="34" charset="0"/>
              </a:rPr>
              <a:t>Μοντέλο </a:t>
            </a:r>
            <a:r>
              <a:rPr lang="el-GR" sz="2400" dirty="0">
                <a:solidFill>
                  <a:schemeClr val="accent3">
                    <a:lumMod val="75000"/>
                  </a:schemeClr>
                </a:solidFill>
                <a:latin typeface="Calibri" pitchFamily="34" charset="0"/>
                <a:ea typeface="Calibri" pitchFamily="34" charset="0"/>
                <a:cs typeface="Calibri" pitchFamily="34" charset="0"/>
              </a:rPr>
              <a:t>Οντοτήτων/Συσχετίσεων</a:t>
            </a:r>
          </a:p>
          <a:p>
            <a:pPr marL="342900" indent="-342900" eaLnBrk="0" hangingPunct="0">
              <a:spcBef>
                <a:spcPct val="50000"/>
              </a:spcBef>
              <a:buFont typeface="Wingdings" panose="05000000000000000000"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Παραστατικά μοντέλα ή μοντέλα υλοποίησης ή λογικά </a:t>
            </a:r>
            <a:r>
              <a:rPr lang="el-GR" sz="2800" dirty="0" smtClean="0">
                <a:solidFill>
                  <a:schemeClr val="accent6">
                    <a:lumMod val="75000"/>
                  </a:schemeClr>
                </a:solidFill>
                <a:latin typeface="Calibri" pitchFamily="34" charset="0"/>
                <a:ea typeface="Calibri" pitchFamily="34" charset="0"/>
                <a:cs typeface="Calibri" pitchFamily="34" charset="0"/>
              </a:rPr>
              <a:t>μοντέλα</a:t>
            </a:r>
            <a:r>
              <a:rPr lang="en-US" sz="2800" dirty="0" smtClean="0">
                <a:solidFill>
                  <a:schemeClr val="accent6">
                    <a:lumMod val="75000"/>
                  </a:schemeClr>
                </a:solidFill>
                <a:latin typeface="Calibri" pitchFamily="34" charset="0"/>
                <a:ea typeface="Calibri" pitchFamily="34" charset="0"/>
                <a:cs typeface="Calibri" pitchFamily="34" charset="0"/>
              </a:rPr>
              <a:t> </a:t>
            </a:r>
            <a:endParaRPr lang="el-GR" sz="2800" dirty="0">
              <a:solidFill>
                <a:schemeClr val="accent6">
                  <a:lumMod val="75000"/>
                </a:schemeClr>
              </a:solidFill>
              <a:latin typeface="Calibri" pitchFamily="34" charset="0"/>
              <a:ea typeface="Calibri" pitchFamily="34" charset="0"/>
              <a:cs typeface="Calibri" pitchFamily="34" charset="0"/>
            </a:endParaRPr>
          </a:p>
          <a:p>
            <a:pPr eaLnBrk="0" hangingPunct="0">
              <a:spcBef>
                <a:spcPct val="50000"/>
              </a:spcBef>
            </a:pPr>
            <a:r>
              <a:rPr lang="en-US" sz="2400" dirty="0">
                <a:solidFill>
                  <a:schemeClr val="tx2">
                    <a:lumMod val="50000"/>
                  </a:schemeClr>
                </a:solidFill>
                <a:latin typeface="Calibri" pitchFamily="34" charset="0"/>
                <a:ea typeface="Calibri" pitchFamily="34" charset="0"/>
                <a:cs typeface="Calibri" pitchFamily="34" charset="0"/>
              </a:rPr>
              <a:t>	</a:t>
            </a:r>
            <a:r>
              <a:rPr lang="en-US" sz="2400" dirty="0" smtClean="0">
                <a:solidFill>
                  <a:schemeClr val="tx2">
                    <a:lumMod val="50000"/>
                  </a:schemeClr>
                </a:solidFill>
                <a:latin typeface="Calibri" pitchFamily="34" charset="0"/>
                <a:ea typeface="Calibri" pitchFamily="34" charset="0"/>
                <a:cs typeface="Calibri" pitchFamily="34" charset="0"/>
              </a:rPr>
              <a:t>	</a:t>
            </a:r>
            <a:r>
              <a:rPr lang="el-GR" sz="2400" dirty="0" smtClean="0">
                <a:solidFill>
                  <a:schemeClr val="accent3">
                    <a:lumMod val="75000"/>
                  </a:schemeClr>
                </a:solidFill>
                <a:latin typeface="Calibri" pitchFamily="34" charset="0"/>
                <a:ea typeface="Calibri" pitchFamily="34" charset="0"/>
                <a:cs typeface="Calibri" pitchFamily="34" charset="0"/>
              </a:rPr>
              <a:t>Σχεσιακό Μοντέλο</a:t>
            </a:r>
            <a:r>
              <a:rPr lang="el-GR" sz="2400" dirty="0">
                <a:solidFill>
                  <a:schemeClr val="tx2">
                    <a:lumMod val="50000"/>
                  </a:schemeClr>
                </a:solidFill>
                <a:latin typeface="Calibri" pitchFamily="34" charset="0"/>
                <a:ea typeface="Calibri" pitchFamily="34" charset="0"/>
                <a:cs typeface="Calibri" pitchFamily="34" charset="0"/>
              </a:rPr>
              <a:t>, Ιεραρχικό Μοντέλο, Δικτυωτό </a:t>
            </a:r>
            <a:r>
              <a:rPr lang="en-US" sz="2400" dirty="0" smtClean="0">
                <a:solidFill>
                  <a:schemeClr val="tx2">
                    <a:lumMod val="50000"/>
                  </a:schemeClr>
                </a:solidFill>
                <a:latin typeface="Calibri" pitchFamily="34" charset="0"/>
                <a:ea typeface="Calibri" pitchFamily="34" charset="0"/>
                <a:cs typeface="Calibri" pitchFamily="34" charset="0"/>
              </a:rPr>
              <a:t>			</a:t>
            </a:r>
            <a:r>
              <a:rPr lang="el-GR" sz="2400" dirty="0" smtClean="0">
                <a:solidFill>
                  <a:schemeClr val="tx2">
                    <a:lumMod val="50000"/>
                  </a:schemeClr>
                </a:solidFill>
                <a:latin typeface="Calibri" pitchFamily="34" charset="0"/>
                <a:ea typeface="Calibri" pitchFamily="34" charset="0"/>
                <a:cs typeface="Calibri" pitchFamily="34" charset="0"/>
              </a:rPr>
              <a:t>Μοντέλο</a:t>
            </a:r>
            <a:endParaRPr lang="el-GR" sz="2400" dirty="0">
              <a:solidFill>
                <a:schemeClr val="tx2">
                  <a:lumMod val="50000"/>
                </a:schemeClr>
              </a:solidFill>
              <a:latin typeface="Calibri" pitchFamily="34" charset="0"/>
              <a:ea typeface="Calibri" pitchFamily="34" charset="0"/>
              <a:cs typeface="Calibri" pitchFamily="34" charset="0"/>
            </a:endParaRPr>
          </a:p>
          <a:p>
            <a:pPr marL="342900" indent="-342900" eaLnBrk="0" hangingPunct="0">
              <a:spcBef>
                <a:spcPct val="50000"/>
              </a:spcBef>
              <a:buFont typeface="Wingdings" panose="05000000000000000000"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Χαμηλού επιπέδου ή φυσικά </a:t>
            </a:r>
            <a:r>
              <a:rPr lang="el-GR" sz="2800" dirty="0" smtClean="0">
                <a:solidFill>
                  <a:schemeClr val="accent6">
                    <a:lumMod val="75000"/>
                  </a:schemeClr>
                </a:solidFill>
                <a:latin typeface="Calibri" pitchFamily="34" charset="0"/>
                <a:ea typeface="Calibri" pitchFamily="34" charset="0"/>
                <a:cs typeface="Calibri" pitchFamily="34" charset="0"/>
              </a:rPr>
              <a:t>μοντέλα</a:t>
            </a:r>
            <a:endParaRPr lang="el-GR" sz="2800" dirty="0">
              <a:solidFill>
                <a:schemeClr val="accent6">
                  <a:lumMod val="75000"/>
                </a:schemeClr>
              </a:solidFill>
              <a:latin typeface="Calibri" pitchFamily="34" charset="0"/>
              <a:ea typeface="Calibri" pitchFamily="34" charset="0"/>
              <a:cs typeface="Calibri" pitchFamily="34" charset="0"/>
            </a:endParaRPr>
          </a:p>
        </p:txBody>
      </p:sp>
      <p:sp>
        <p:nvSpPr>
          <p:cNvPr id="9" name="Title 8"/>
          <p:cNvSpPr>
            <a:spLocks noGrp="1"/>
          </p:cNvSpPr>
          <p:nvPr>
            <p:ph type="title"/>
          </p:nvPr>
        </p:nvSpPr>
        <p:spPr>
          <a:xfrm>
            <a:off x="457200" y="0"/>
            <a:ext cx="8229600" cy="1143000"/>
          </a:xfrm>
        </p:spPr>
        <p:txBody>
          <a:bodyPr/>
          <a:lstStyle/>
          <a:p>
            <a:r>
              <a:rPr lang="el-GR" dirty="0" smtClean="0">
                <a:solidFill>
                  <a:schemeClr val="accent6">
                    <a:lumMod val="75000"/>
                  </a:schemeClr>
                </a:solidFill>
              </a:rPr>
              <a:t>Μοντελοποίηση</a:t>
            </a:r>
            <a:endParaRPr lang="el-GR"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1868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Footer Placeholder 4"/>
          <p:cNvSpPr>
            <a:spLocks noGrp="1"/>
          </p:cNvSpPr>
          <p:nvPr>
            <p:ph type="ftr" sz="quarter" idx="11"/>
          </p:nvPr>
        </p:nvSpPr>
        <p:spPr>
          <a:noFill/>
        </p:spPr>
        <p:txBody>
          <a:bodyPr/>
          <a:lstStyle/>
          <a:p>
            <a:r>
              <a:rPr lang="el-GR" altLang="en-US" smtClean="0"/>
              <a:t>Ευαγγελία Πιτουρά</a:t>
            </a:r>
          </a:p>
        </p:txBody>
      </p:sp>
      <p:sp>
        <p:nvSpPr>
          <p:cNvPr id="71684" name="Slide Number Placeholder 5"/>
          <p:cNvSpPr>
            <a:spLocks noGrp="1"/>
          </p:cNvSpPr>
          <p:nvPr>
            <p:ph type="sldNum" sz="quarter" idx="12"/>
          </p:nvPr>
        </p:nvSpPr>
        <p:spPr>
          <a:noFill/>
        </p:spPr>
        <p:txBody>
          <a:bodyPr/>
          <a:lstStyle/>
          <a:p>
            <a:fld id="{52B3A085-6704-4F88-A81C-2202416C1DA3}" type="slidenum">
              <a:rPr lang="el-GR" altLang="en-US" smtClean="0"/>
              <a:pPr/>
              <a:t>60</a:t>
            </a:fld>
            <a:endParaRPr lang="el-GR" altLang="en-US" dirty="0" smtClean="0"/>
          </a:p>
        </p:txBody>
      </p:sp>
      <p:sp>
        <p:nvSpPr>
          <p:cNvPr id="71686" name="Text Box 3"/>
          <p:cNvSpPr txBox="1">
            <a:spLocks noChangeArrowheads="1"/>
          </p:cNvSpPr>
          <p:nvPr/>
        </p:nvSpPr>
        <p:spPr bwMode="auto">
          <a:xfrm>
            <a:off x="357187" y="1455738"/>
            <a:ext cx="8431213" cy="4524315"/>
          </a:xfrm>
          <a:prstGeom prst="rect">
            <a:avLst/>
          </a:prstGeom>
          <a:noFill/>
          <a:ln w="9525">
            <a:noFill/>
            <a:miter lim="800000"/>
            <a:headEnd/>
            <a:tailEnd/>
          </a:ln>
        </p:spPr>
        <p:txBody>
          <a:bodyPr wrap="square">
            <a:spAutoFit/>
          </a:bodyPr>
          <a:lstStyle/>
          <a:p>
            <a:pPr algn="just" eaLnBrk="0" hangingPunct="0">
              <a:spcBef>
                <a:spcPct val="50000"/>
              </a:spcBef>
            </a:pPr>
            <a:r>
              <a:rPr lang="el-GR" sz="1800" dirty="0">
                <a:solidFill>
                  <a:schemeClr val="tx2">
                    <a:lumMod val="75000"/>
                  </a:schemeClr>
                </a:solidFill>
                <a:latin typeface="Calibri" pitchFamily="34" charset="0"/>
                <a:ea typeface="Calibri" pitchFamily="34" charset="0"/>
                <a:cs typeface="Calibri" pitchFamily="34" charset="0"/>
              </a:rPr>
              <a:t>Θεωρείστε μια βάση δεδομένων για το πρόγραμμα σπουδών για ένα πανεπιστήμιο που να περιέχει τις παρακάτω πληροφορίες</a:t>
            </a:r>
            <a:r>
              <a:rPr lang="el-GR" sz="1800" dirty="0" smtClean="0">
                <a:solidFill>
                  <a:schemeClr val="tx2">
                    <a:lumMod val="75000"/>
                  </a:schemeClr>
                </a:solidFill>
                <a:latin typeface="Calibri" pitchFamily="34" charset="0"/>
                <a:ea typeface="Calibri" pitchFamily="34" charset="0"/>
                <a:cs typeface="Calibri" pitchFamily="34" charset="0"/>
              </a:rPr>
              <a:t>:</a:t>
            </a:r>
            <a:endParaRPr lang="el-GR" dirty="0" smtClean="0">
              <a:solidFill>
                <a:schemeClr val="tx2">
                  <a:lumMod val="75000"/>
                </a:schemeClr>
              </a:solidFill>
              <a:latin typeface="Calibri" pitchFamily="34" charset="0"/>
              <a:ea typeface="Calibri" pitchFamily="34" charset="0"/>
              <a:cs typeface="Calibri" pitchFamily="34" charset="0"/>
            </a:endParaRPr>
          </a:p>
          <a:p>
            <a:pPr algn="just" eaLnBrk="0" hangingPunct="0">
              <a:spcBef>
                <a:spcPct val="50000"/>
              </a:spcBef>
              <a:buFont typeface="Wingdings" pitchFamily="2" charset="2"/>
              <a:buChar char="§"/>
            </a:pPr>
            <a:r>
              <a:rPr lang="el-GR" dirty="0" smtClean="0">
                <a:solidFill>
                  <a:schemeClr val="tx2">
                    <a:lumMod val="75000"/>
                  </a:schemeClr>
                </a:solidFill>
                <a:latin typeface="Calibri" pitchFamily="34" charset="0"/>
                <a:ea typeface="Calibri" pitchFamily="34" charset="0"/>
                <a:cs typeface="Calibri" pitchFamily="34" charset="0"/>
              </a:rPr>
              <a:t> το όνομα</a:t>
            </a:r>
            <a:r>
              <a:rPr lang="el-GR" sz="1800" dirty="0">
                <a:solidFill>
                  <a:schemeClr val="tx2">
                    <a:lumMod val="75000"/>
                  </a:schemeClr>
                </a:solidFill>
                <a:latin typeface="Calibri" pitchFamily="34" charset="0"/>
                <a:ea typeface="Calibri" pitchFamily="34" charset="0"/>
                <a:cs typeface="Calibri" pitchFamily="34" charset="0"/>
              </a:rPr>
              <a:t>, διεύθυνση</a:t>
            </a:r>
            <a:r>
              <a:rPr lang="en-US" sz="1800" dirty="0">
                <a:solidFill>
                  <a:schemeClr val="tx2">
                    <a:lumMod val="75000"/>
                  </a:schemeClr>
                </a:solidFill>
                <a:latin typeface="Calibri" pitchFamily="34" charset="0"/>
                <a:ea typeface="Calibri" pitchFamily="34" charset="0"/>
                <a:cs typeface="Calibri" pitchFamily="34" charset="0"/>
              </a:rPr>
              <a:t>,</a:t>
            </a:r>
            <a:r>
              <a:rPr lang="el-GR" sz="1800" dirty="0">
                <a:solidFill>
                  <a:schemeClr val="tx2">
                    <a:lumMod val="75000"/>
                  </a:schemeClr>
                </a:solidFill>
                <a:latin typeface="Calibri" pitchFamily="34" charset="0"/>
                <a:ea typeface="Calibri" pitchFamily="34" charset="0"/>
                <a:cs typeface="Calibri" pitchFamily="34" charset="0"/>
              </a:rPr>
              <a:t> αριθμό ταυτότητας (που είναι μοναδικός) </a:t>
            </a:r>
            <a:r>
              <a:rPr lang="el-GR" sz="1800" dirty="0" smtClean="0">
                <a:solidFill>
                  <a:schemeClr val="tx2">
                    <a:lumMod val="75000"/>
                  </a:schemeClr>
                </a:solidFill>
                <a:latin typeface="Calibri" pitchFamily="34" charset="0"/>
                <a:ea typeface="Calibri" pitchFamily="34" charset="0"/>
                <a:cs typeface="Calibri" pitchFamily="34" charset="0"/>
              </a:rPr>
              <a:t>για τους </a:t>
            </a:r>
            <a:r>
              <a:rPr lang="el-GR" i="1" dirty="0">
                <a:solidFill>
                  <a:schemeClr val="accent6">
                    <a:lumMod val="75000"/>
                  </a:schemeClr>
                </a:solidFill>
                <a:latin typeface="Calibri" pitchFamily="34" charset="0"/>
                <a:ea typeface="Calibri" pitchFamily="34" charset="0"/>
                <a:cs typeface="Calibri" pitchFamily="34" charset="0"/>
              </a:rPr>
              <a:t>κ</a:t>
            </a:r>
            <a:r>
              <a:rPr lang="el-GR" sz="1800" i="1" dirty="0" smtClean="0">
                <a:solidFill>
                  <a:schemeClr val="accent6">
                    <a:lumMod val="75000"/>
                  </a:schemeClr>
                </a:solidFill>
                <a:latin typeface="Calibri" pitchFamily="34" charset="0"/>
                <a:ea typeface="Calibri" pitchFamily="34" charset="0"/>
                <a:cs typeface="Calibri" pitchFamily="34" charset="0"/>
              </a:rPr>
              <a:t>αθηγητές </a:t>
            </a:r>
            <a:endParaRPr lang="el-GR" sz="1800" i="1"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buFont typeface="Wingdings" pitchFamily="2" charset="2"/>
              <a:buChar char="§"/>
            </a:pPr>
            <a:r>
              <a:rPr lang="el-GR" sz="1800" dirty="0">
                <a:solidFill>
                  <a:schemeClr val="tx2">
                    <a:lumMod val="75000"/>
                  </a:schemeClr>
                </a:solidFill>
                <a:latin typeface="Calibri" pitchFamily="34" charset="0"/>
                <a:ea typeface="Calibri" pitchFamily="34" charset="0"/>
                <a:cs typeface="Calibri" pitchFamily="34" charset="0"/>
              </a:rPr>
              <a:t> </a:t>
            </a:r>
            <a:r>
              <a:rPr lang="el-GR" sz="1800" dirty="0" smtClean="0">
                <a:solidFill>
                  <a:schemeClr val="tx2">
                    <a:lumMod val="75000"/>
                  </a:schemeClr>
                </a:solidFill>
                <a:latin typeface="Calibri" pitchFamily="34" charset="0"/>
                <a:ea typeface="Calibri" pitchFamily="34" charset="0"/>
                <a:cs typeface="Calibri" pitchFamily="34" charset="0"/>
              </a:rPr>
              <a:t>το όνομα</a:t>
            </a:r>
            <a:r>
              <a:rPr lang="el-GR" sz="1800" dirty="0">
                <a:solidFill>
                  <a:schemeClr val="tx2">
                    <a:lumMod val="75000"/>
                  </a:schemeClr>
                </a:solidFill>
                <a:latin typeface="Calibri" pitchFamily="34" charset="0"/>
                <a:ea typeface="Calibri" pitchFamily="34" charset="0"/>
                <a:cs typeface="Calibri" pitchFamily="34" charset="0"/>
              </a:rPr>
              <a:t>, κωδικό (που είναι μοναδικός), μονάδες, εξάμηνο για </a:t>
            </a:r>
            <a:r>
              <a:rPr lang="el-GR" sz="1800" dirty="0" smtClean="0">
                <a:solidFill>
                  <a:schemeClr val="tx2">
                    <a:lumMod val="75000"/>
                  </a:schemeClr>
                </a:solidFill>
                <a:latin typeface="Calibri" pitchFamily="34" charset="0"/>
                <a:ea typeface="Calibri" pitchFamily="34" charset="0"/>
                <a:cs typeface="Calibri" pitchFamily="34" charset="0"/>
              </a:rPr>
              <a:t>τα </a:t>
            </a:r>
            <a:r>
              <a:rPr lang="el-GR" i="1" dirty="0" smtClean="0">
                <a:solidFill>
                  <a:schemeClr val="accent6">
                    <a:lumMod val="75000"/>
                  </a:schemeClr>
                </a:solidFill>
                <a:latin typeface="Calibri" pitchFamily="34" charset="0"/>
                <a:ea typeface="Calibri" pitchFamily="34" charset="0"/>
                <a:cs typeface="Calibri" pitchFamily="34" charset="0"/>
              </a:rPr>
              <a:t>μαθήματα </a:t>
            </a:r>
          </a:p>
          <a:p>
            <a:pPr algn="just" eaLnBrk="0" hangingPunct="0">
              <a:spcBef>
                <a:spcPct val="50000"/>
              </a:spcBef>
              <a:buFont typeface="Wingdings" pitchFamily="2" charset="2"/>
              <a:buChar char="§"/>
            </a:pPr>
            <a:r>
              <a:rPr lang="el-GR" dirty="0" smtClean="0">
                <a:solidFill>
                  <a:schemeClr val="tx2">
                    <a:lumMod val="75000"/>
                  </a:schemeClr>
                </a:solidFill>
                <a:latin typeface="Calibri" pitchFamily="34" charset="0"/>
                <a:ea typeface="Calibri" pitchFamily="34" charset="0"/>
                <a:cs typeface="Calibri" pitchFamily="34" charset="0"/>
              </a:rPr>
              <a:t> ποιοι καθηγητές </a:t>
            </a:r>
            <a:r>
              <a:rPr lang="el-GR" i="1" dirty="0" smtClean="0">
                <a:solidFill>
                  <a:schemeClr val="accent6">
                    <a:lumMod val="75000"/>
                  </a:schemeClr>
                </a:solidFill>
                <a:latin typeface="Calibri" pitchFamily="34" charset="0"/>
                <a:ea typeface="Calibri" pitchFamily="34" charset="0"/>
                <a:cs typeface="Calibri" pitchFamily="34" charset="0"/>
              </a:rPr>
              <a:t>διδάσκουν</a:t>
            </a:r>
            <a:r>
              <a:rPr lang="el-GR" dirty="0" smtClean="0">
                <a:solidFill>
                  <a:schemeClr val="tx2">
                    <a:lumMod val="75000"/>
                  </a:schemeClr>
                </a:solidFill>
                <a:latin typeface="Calibri" pitchFamily="34" charset="0"/>
                <a:ea typeface="Calibri" pitchFamily="34" charset="0"/>
                <a:cs typeface="Calibri" pitchFamily="34" charset="0"/>
              </a:rPr>
              <a:t> ποια μαθήματα</a:t>
            </a:r>
            <a:endParaRPr lang="el-GR" sz="1800" dirty="0">
              <a:solidFill>
                <a:schemeClr val="tx2">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1800" dirty="0">
                <a:solidFill>
                  <a:schemeClr val="tx2">
                    <a:lumMod val="75000"/>
                  </a:schemeClr>
                </a:solidFill>
                <a:latin typeface="Calibri" pitchFamily="34" charset="0"/>
                <a:ea typeface="Calibri" pitchFamily="34" charset="0"/>
                <a:cs typeface="Calibri" pitchFamily="34" charset="0"/>
              </a:rPr>
              <a:t>Υποθέστε ότι καταγράφεται </a:t>
            </a:r>
            <a:r>
              <a:rPr lang="el-GR" sz="1800" dirty="0" smtClean="0">
                <a:solidFill>
                  <a:schemeClr val="tx2">
                    <a:lumMod val="75000"/>
                  </a:schemeClr>
                </a:solidFill>
                <a:latin typeface="Calibri" pitchFamily="34" charset="0"/>
                <a:ea typeface="Calibri" pitchFamily="34" charset="0"/>
                <a:cs typeface="Calibri" pitchFamily="34" charset="0"/>
              </a:rPr>
              <a:t>πληροφορία μόνο για ένα ακαδημαϊκ</a:t>
            </a:r>
            <a:r>
              <a:rPr lang="el-GR" dirty="0" smtClean="0">
                <a:solidFill>
                  <a:schemeClr val="tx2">
                    <a:lumMod val="75000"/>
                  </a:schemeClr>
                </a:solidFill>
                <a:latin typeface="Calibri" pitchFamily="34" charset="0"/>
                <a:ea typeface="Calibri" pitchFamily="34" charset="0"/>
                <a:cs typeface="Calibri" pitchFamily="34" charset="0"/>
              </a:rPr>
              <a:t>ό έτος </a:t>
            </a:r>
            <a:r>
              <a:rPr lang="el-GR" sz="1800" dirty="0" smtClean="0">
                <a:solidFill>
                  <a:schemeClr val="tx2">
                    <a:lumMod val="75000"/>
                  </a:schemeClr>
                </a:solidFill>
                <a:latin typeface="Calibri" pitchFamily="34" charset="0"/>
                <a:ea typeface="Calibri" pitchFamily="34" charset="0"/>
                <a:cs typeface="Calibri" pitchFamily="34" charset="0"/>
              </a:rPr>
              <a:t>(μόνο </a:t>
            </a:r>
            <a:r>
              <a:rPr lang="el-GR" dirty="0" smtClean="0">
                <a:solidFill>
                  <a:schemeClr val="tx2">
                    <a:lumMod val="75000"/>
                  </a:schemeClr>
                </a:solidFill>
                <a:latin typeface="Calibri" pitchFamily="34" charset="0"/>
                <a:ea typeface="Calibri" pitchFamily="34" charset="0"/>
                <a:cs typeface="Calibri" pitchFamily="34" charset="0"/>
              </a:rPr>
              <a:t>μια</a:t>
            </a:r>
            <a:r>
              <a:rPr lang="el-GR" sz="1800" dirty="0" smtClean="0">
                <a:solidFill>
                  <a:schemeClr val="tx2">
                    <a:lumMod val="75000"/>
                  </a:schemeClr>
                </a:solidFill>
                <a:latin typeface="Calibri" pitchFamily="34" charset="0"/>
                <a:ea typeface="Calibri" pitchFamily="34" charset="0"/>
                <a:cs typeface="Calibri" pitchFamily="34" charset="0"/>
              </a:rPr>
              <a:t> ανάθεση </a:t>
            </a:r>
            <a:r>
              <a:rPr lang="el-GR" sz="1800" dirty="0">
                <a:solidFill>
                  <a:schemeClr val="tx2">
                    <a:lumMod val="75000"/>
                  </a:schemeClr>
                </a:solidFill>
                <a:latin typeface="Calibri" pitchFamily="34" charset="0"/>
                <a:ea typeface="Calibri" pitchFamily="34" charset="0"/>
                <a:cs typeface="Calibri" pitchFamily="34" charset="0"/>
              </a:rPr>
              <a:t>μαθημάτων (</a:t>
            </a:r>
            <a:r>
              <a:rPr lang="el-GR" sz="1800" dirty="0" smtClean="0">
                <a:solidFill>
                  <a:schemeClr val="tx2">
                    <a:lumMod val="75000"/>
                  </a:schemeClr>
                </a:solidFill>
                <a:latin typeface="Calibri" pitchFamily="34" charset="0"/>
                <a:ea typeface="Calibri" pitchFamily="34" charset="0"/>
                <a:cs typeface="Calibri" pitchFamily="34" charset="0"/>
              </a:rPr>
              <a:t>διδασκαλία</a:t>
            </a:r>
            <a:r>
              <a:rPr lang="el-GR" dirty="0" smtClean="0">
                <a:solidFill>
                  <a:schemeClr val="tx2">
                    <a:lumMod val="75000"/>
                  </a:schemeClr>
                </a:solidFill>
                <a:latin typeface="Calibri" pitchFamily="34" charset="0"/>
                <a:ea typeface="Calibri" pitchFamily="34" charset="0"/>
                <a:cs typeface="Calibri" pitchFamily="34" charset="0"/>
              </a:rPr>
              <a:t>))</a:t>
            </a:r>
            <a:endParaRPr lang="el-GR" sz="1800" i="1" dirty="0">
              <a:solidFill>
                <a:schemeClr val="tx2">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dirty="0" smtClean="0">
                <a:solidFill>
                  <a:schemeClr val="tx2">
                    <a:lumMod val="75000"/>
                  </a:schemeClr>
                </a:solidFill>
                <a:latin typeface="Calibri" pitchFamily="34" charset="0"/>
                <a:ea typeface="Calibri" pitchFamily="34" charset="0"/>
                <a:cs typeface="Calibri" pitchFamily="34" charset="0"/>
              </a:rPr>
              <a:t>Προσδιορίστε τις</a:t>
            </a:r>
            <a:r>
              <a:rPr lang="el-GR" sz="1800" dirty="0" smtClean="0">
                <a:solidFill>
                  <a:schemeClr val="tx2">
                    <a:lumMod val="75000"/>
                  </a:schemeClr>
                </a:solidFill>
                <a:latin typeface="Calibri" pitchFamily="34" charset="0"/>
                <a:ea typeface="Calibri" pitchFamily="34" charset="0"/>
                <a:cs typeface="Calibri" pitchFamily="34" charset="0"/>
              </a:rPr>
              <a:t> </a:t>
            </a:r>
            <a:r>
              <a:rPr lang="el-GR" sz="1800" dirty="0" err="1">
                <a:solidFill>
                  <a:schemeClr val="tx2">
                    <a:lumMod val="75000"/>
                  </a:schemeClr>
                </a:solidFill>
                <a:latin typeface="Calibri" pitchFamily="34" charset="0"/>
                <a:ea typeface="Calibri" pitchFamily="34" charset="0"/>
                <a:cs typeface="Calibri" pitchFamily="34" charset="0"/>
              </a:rPr>
              <a:t>πληθικότητες</a:t>
            </a:r>
            <a:r>
              <a:rPr lang="el-GR" sz="1800" dirty="0">
                <a:solidFill>
                  <a:schemeClr val="tx2">
                    <a:lumMod val="75000"/>
                  </a:schemeClr>
                </a:solidFill>
                <a:latin typeface="Calibri" pitchFamily="34" charset="0"/>
                <a:ea typeface="Calibri" pitchFamily="34" charset="0"/>
                <a:cs typeface="Calibri" pitchFamily="34" charset="0"/>
              </a:rPr>
              <a:t>/συμμετοχές όταν:</a:t>
            </a:r>
            <a:endParaRPr lang="en-US" sz="800" dirty="0">
              <a:solidFill>
                <a:schemeClr val="tx2">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1800" b="1" dirty="0">
                <a:solidFill>
                  <a:schemeClr val="tx2">
                    <a:lumMod val="75000"/>
                  </a:schemeClr>
                </a:solidFill>
                <a:latin typeface="Calibri" pitchFamily="34" charset="0"/>
                <a:ea typeface="Calibri" pitchFamily="34" charset="0"/>
                <a:cs typeface="Calibri" pitchFamily="34" charset="0"/>
              </a:rPr>
              <a:t>1</a:t>
            </a:r>
            <a:r>
              <a:rPr lang="el-GR" sz="1800" dirty="0">
                <a:solidFill>
                  <a:schemeClr val="tx2">
                    <a:lumMod val="75000"/>
                  </a:schemeClr>
                </a:solidFill>
                <a:latin typeface="Calibri" pitchFamily="34" charset="0"/>
                <a:ea typeface="Calibri" pitchFamily="34" charset="0"/>
                <a:cs typeface="Calibri" pitchFamily="34" charset="0"/>
              </a:rPr>
              <a:t>. Κάθε καθηγητής πρέπει να διδάσκει </a:t>
            </a:r>
            <a:r>
              <a:rPr lang="el-GR" sz="1800" i="1" dirty="0">
                <a:solidFill>
                  <a:schemeClr val="tx2">
                    <a:lumMod val="75000"/>
                  </a:schemeClr>
                </a:solidFill>
                <a:latin typeface="Calibri" pitchFamily="34" charset="0"/>
                <a:ea typeface="Calibri" pitchFamily="34" charset="0"/>
                <a:cs typeface="Calibri" pitchFamily="34" charset="0"/>
              </a:rPr>
              <a:t>τουλάχιστον ένα</a:t>
            </a:r>
            <a:r>
              <a:rPr lang="el-GR" sz="1800" dirty="0">
                <a:solidFill>
                  <a:schemeClr val="tx2">
                    <a:lumMod val="75000"/>
                  </a:schemeClr>
                </a:solidFill>
                <a:latin typeface="Calibri" pitchFamily="34" charset="0"/>
                <a:ea typeface="Calibri" pitchFamily="34" charset="0"/>
                <a:cs typeface="Calibri" pitchFamily="34" charset="0"/>
              </a:rPr>
              <a:t> μάθημα. </a:t>
            </a:r>
          </a:p>
          <a:p>
            <a:pPr algn="just" eaLnBrk="0" hangingPunct="0">
              <a:spcBef>
                <a:spcPct val="50000"/>
              </a:spcBef>
            </a:pPr>
            <a:r>
              <a:rPr lang="el-GR" sz="1800" b="1" dirty="0">
                <a:solidFill>
                  <a:schemeClr val="tx2">
                    <a:lumMod val="75000"/>
                  </a:schemeClr>
                </a:solidFill>
                <a:latin typeface="Calibri" pitchFamily="34" charset="0"/>
                <a:ea typeface="Calibri" pitchFamily="34" charset="0"/>
                <a:cs typeface="Calibri" pitchFamily="34" charset="0"/>
              </a:rPr>
              <a:t>2</a:t>
            </a:r>
            <a:r>
              <a:rPr lang="el-GR" sz="1800" dirty="0">
                <a:solidFill>
                  <a:schemeClr val="tx2">
                    <a:lumMod val="75000"/>
                  </a:schemeClr>
                </a:solidFill>
                <a:latin typeface="Calibri" pitchFamily="34" charset="0"/>
                <a:ea typeface="Calibri" pitchFamily="34" charset="0"/>
                <a:cs typeface="Calibri" pitchFamily="34" charset="0"/>
              </a:rPr>
              <a:t>. Κάθε καθηγητής διδάσκει </a:t>
            </a:r>
            <a:r>
              <a:rPr lang="el-GR" sz="1800" i="1" dirty="0">
                <a:solidFill>
                  <a:schemeClr val="tx2">
                    <a:lumMod val="75000"/>
                  </a:schemeClr>
                </a:solidFill>
                <a:latin typeface="Calibri" pitchFamily="34" charset="0"/>
                <a:ea typeface="Calibri" pitchFamily="34" charset="0"/>
                <a:cs typeface="Calibri" pitchFamily="34" charset="0"/>
              </a:rPr>
              <a:t>ακριβώς ένα</a:t>
            </a:r>
            <a:r>
              <a:rPr lang="el-GR" sz="1800" dirty="0">
                <a:solidFill>
                  <a:schemeClr val="tx2">
                    <a:lumMod val="75000"/>
                  </a:schemeClr>
                </a:solidFill>
                <a:latin typeface="Calibri" pitchFamily="34" charset="0"/>
                <a:ea typeface="Calibri" pitchFamily="34" charset="0"/>
                <a:cs typeface="Calibri" pitchFamily="34" charset="0"/>
              </a:rPr>
              <a:t> μάθημα. </a:t>
            </a:r>
          </a:p>
          <a:p>
            <a:pPr algn="just" eaLnBrk="0" hangingPunct="0">
              <a:spcBef>
                <a:spcPct val="50000"/>
              </a:spcBef>
            </a:pPr>
            <a:r>
              <a:rPr lang="el-GR" sz="1800" b="1" dirty="0">
                <a:solidFill>
                  <a:schemeClr val="tx2">
                    <a:lumMod val="75000"/>
                  </a:schemeClr>
                </a:solidFill>
                <a:latin typeface="Calibri" pitchFamily="34" charset="0"/>
                <a:ea typeface="Calibri" pitchFamily="34" charset="0"/>
                <a:cs typeface="Calibri" pitchFamily="34" charset="0"/>
              </a:rPr>
              <a:t>3</a:t>
            </a:r>
            <a:r>
              <a:rPr lang="el-GR" sz="1800" dirty="0">
                <a:solidFill>
                  <a:schemeClr val="tx2">
                    <a:lumMod val="75000"/>
                  </a:schemeClr>
                </a:solidFill>
                <a:latin typeface="Calibri" pitchFamily="34" charset="0"/>
                <a:ea typeface="Calibri" pitchFamily="34" charset="0"/>
                <a:cs typeface="Calibri" pitchFamily="34" charset="0"/>
              </a:rPr>
              <a:t>. Κάθε καθηγητής διδάσκει </a:t>
            </a:r>
            <a:r>
              <a:rPr lang="el-GR" sz="1800" i="1" dirty="0">
                <a:solidFill>
                  <a:schemeClr val="tx2">
                    <a:lumMod val="75000"/>
                  </a:schemeClr>
                </a:solidFill>
                <a:latin typeface="Calibri" pitchFamily="34" charset="0"/>
                <a:ea typeface="Calibri" pitchFamily="34" charset="0"/>
                <a:cs typeface="Calibri" pitchFamily="34" charset="0"/>
              </a:rPr>
              <a:t>ακριβώς ένα</a:t>
            </a:r>
            <a:r>
              <a:rPr lang="el-GR" sz="1800" dirty="0">
                <a:solidFill>
                  <a:schemeClr val="tx2">
                    <a:lumMod val="75000"/>
                  </a:schemeClr>
                </a:solidFill>
                <a:latin typeface="Calibri" pitchFamily="34" charset="0"/>
                <a:ea typeface="Calibri" pitchFamily="34" charset="0"/>
                <a:cs typeface="Calibri" pitchFamily="34" charset="0"/>
              </a:rPr>
              <a:t> μάθημα και </a:t>
            </a:r>
            <a:r>
              <a:rPr lang="el-GR" sz="1800" i="1" dirty="0">
                <a:solidFill>
                  <a:schemeClr val="tx2">
                    <a:lumMod val="75000"/>
                  </a:schemeClr>
                </a:solidFill>
                <a:latin typeface="Calibri" pitchFamily="34" charset="0"/>
                <a:ea typeface="Calibri" pitchFamily="34" charset="0"/>
                <a:cs typeface="Calibri" pitchFamily="34" charset="0"/>
              </a:rPr>
              <a:t>κάθε μάθημα πρέπει να διδάσκεται</a:t>
            </a:r>
            <a:r>
              <a:rPr lang="el-GR" sz="1800" dirty="0">
                <a:solidFill>
                  <a:schemeClr val="tx2">
                    <a:lumMod val="75000"/>
                  </a:schemeClr>
                </a:solidFill>
                <a:latin typeface="Calibri" pitchFamily="34" charset="0"/>
                <a:ea typeface="Calibri" pitchFamily="34" charset="0"/>
                <a:cs typeface="Calibri" pitchFamily="34" charset="0"/>
              </a:rPr>
              <a:t> από κάποιον καθηγητή.</a:t>
            </a:r>
          </a:p>
        </p:txBody>
      </p:sp>
      <p:sp>
        <p:nvSpPr>
          <p:cNvPr id="7" name="Title 6"/>
          <p:cNvSpPr>
            <a:spLocks noGrp="1"/>
          </p:cNvSpPr>
          <p:nvPr>
            <p:ph type="title"/>
          </p:nvPr>
        </p:nvSpPr>
        <p:spPr>
          <a:xfrm>
            <a:off x="330200" y="279400"/>
            <a:ext cx="8229600" cy="1143000"/>
          </a:xfrm>
        </p:spPr>
        <p:txBody>
          <a:bodyPr>
            <a:normAutofit/>
          </a:bodyPr>
          <a:lstStyle/>
          <a:p>
            <a:r>
              <a:rPr lang="el-GR" dirty="0" smtClean="0">
                <a:solidFill>
                  <a:schemeClr val="accent6">
                    <a:lumMod val="75000"/>
                  </a:schemeClr>
                </a:solidFill>
              </a:rPr>
              <a:t>Παράδειγμα </a:t>
            </a:r>
            <a:r>
              <a:rPr lang="el-GR" sz="2700" dirty="0" smtClean="0">
                <a:solidFill>
                  <a:schemeClr val="accent6">
                    <a:lumMod val="75000"/>
                  </a:schemeClr>
                </a:solidFill>
              </a:rPr>
              <a:t>(</a:t>
            </a:r>
            <a:r>
              <a:rPr lang="el-GR" sz="2700" dirty="0" err="1" smtClean="0">
                <a:solidFill>
                  <a:schemeClr val="accent6">
                    <a:lumMod val="75000"/>
                  </a:schemeClr>
                </a:solidFill>
              </a:rPr>
              <a:t>πληθικότητες</a:t>
            </a:r>
            <a:r>
              <a:rPr lang="el-GR" sz="2700" dirty="0" smtClean="0">
                <a:solidFill>
                  <a:schemeClr val="accent6">
                    <a:lumMod val="75000"/>
                  </a:schemeClr>
                </a:solidFill>
              </a:rPr>
              <a:t>, συμμετοχές)</a:t>
            </a:r>
            <a:endParaRPr lang="el-GR" sz="2700"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Footer Placeholder 3"/>
          <p:cNvSpPr>
            <a:spLocks noGrp="1"/>
          </p:cNvSpPr>
          <p:nvPr>
            <p:ph type="ftr" sz="quarter" idx="11"/>
          </p:nvPr>
        </p:nvSpPr>
        <p:spPr>
          <a:noFill/>
        </p:spPr>
        <p:txBody>
          <a:bodyPr/>
          <a:lstStyle/>
          <a:p>
            <a:r>
              <a:rPr lang="el-GR" altLang="en-US" smtClean="0"/>
              <a:t>Ευαγγελία Πιτουρά</a:t>
            </a:r>
          </a:p>
        </p:txBody>
      </p:sp>
      <p:sp>
        <p:nvSpPr>
          <p:cNvPr id="41988" name="Slide Number Placeholder 4"/>
          <p:cNvSpPr>
            <a:spLocks noGrp="1"/>
          </p:cNvSpPr>
          <p:nvPr>
            <p:ph type="sldNum" sz="quarter" idx="12"/>
          </p:nvPr>
        </p:nvSpPr>
        <p:spPr>
          <a:noFill/>
        </p:spPr>
        <p:txBody>
          <a:bodyPr/>
          <a:lstStyle/>
          <a:p>
            <a:fld id="{997FDADE-C539-4DFA-B124-5C97EB37EAFD}" type="slidenum">
              <a:rPr lang="el-GR" altLang="en-US" smtClean="0"/>
              <a:pPr/>
              <a:t>61</a:t>
            </a:fld>
            <a:endParaRPr lang="el-GR" altLang="en-US" smtClean="0"/>
          </a:p>
        </p:txBody>
      </p:sp>
      <p:sp>
        <p:nvSpPr>
          <p:cNvPr id="41990" name="Text Box 3"/>
          <p:cNvSpPr txBox="1">
            <a:spLocks noChangeArrowheads="1"/>
          </p:cNvSpPr>
          <p:nvPr/>
        </p:nvSpPr>
        <p:spPr bwMode="auto">
          <a:xfrm>
            <a:off x="395288" y="1628775"/>
            <a:ext cx="8221662" cy="1384300"/>
          </a:xfrm>
          <a:prstGeom prst="rect">
            <a:avLst/>
          </a:prstGeom>
          <a:noFill/>
          <a:ln w="9525">
            <a:noFill/>
            <a:miter lim="800000"/>
            <a:headEnd/>
            <a:tailEnd/>
          </a:ln>
        </p:spPr>
        <p:txBody>
          <a:bodyPr wrap="square">
            <a:spAutoFit/>
          </a:bodyPr>
          <a:lstStyle/>
          <a:p>
            <a:pPr algn="just"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Αναδρομικές (τύποι) συσχετίσεις</a:t>
            </a:r>
            <a:r>
              <a:rPr lang="el-GR" sz="2400" dirty="0">
                <a:solidFill>
                  <a:schemeClr val="accent6">
                    <a:lumMod val="75000"/>
                  </a:schemeClr>
                </a:solidFill>
                <a:latin typeface="Calibri" pitchFamily="34" charset="0"/>
                <a:ea typeface="Calibri" pitchFamily="34" charset="0"/>
                <a:cs typeface="Calibri" pitchFamily="34" charset="0"/>
              </a:rPr>
              <a:t> </a:t>
            </a:r>
            <a:r>
              <a:rPr lang="el-GR" sz="2400" dirty="0" smtClean="0">
                <a:solidFill>
                  <a:schemeClr val="accent6">
                    <a:lumMod val="75000"/>
                  </a:schemeClr>
                </a:solidFill>
                <a:latin typeface="Calibri" pitchFamily="34" charset="0"/>
                <a:ea typeface="Calibri" pitchFamily="34" charset="0"/>
                <a:cs typeface="Calibri" pitchFamily="34" charset="0"/>
              </a:rPr>
              <a:t>(</a:t>
            </a:r>
            <a:r>
              <a:rPr lang="en-US" sz="2400" dirty="0" smtClean="0">
                <a:solidFill>
                  <a:schemeClr val="accent6">
                    <a:lumMod val="75000"/>
                  </a:schemeClr>
                </a:solidFill>
                <a:latin typeface="Calibri" pitchFamily="34" charset="0"/>
                <a:ea typeface="Calibri" pitchFamily="34" charset="0"/>
                <a:cs typeface="Calibri" pitchFamily="34" charset="0"/>
              </a:rPr>
              <a:t>Recursive relationships)</a:t>
            </a:r>
            <a:endParaRPr lang="el-GR" sz="2400"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2400" dirty="0">
                <a:latin typeface="Calibri" pitchFamily="34" charset="0"/>
                <a:ea typeface="Calibri" pitchFamily="34" charset="0"/>
                <a:cs typeface="Calibri" pitchFamily="34" charset="0"/>
              </a:rPr>
              <a:t>όταν ο ίδιος τύπος συμμετέχει περισσότερες από μια φορές σε μια συσχέτιση</a:t>
            </a:r>
          </a:p>
        </p:txBody>
      </p:sp>
      <p:sp>
        <p:nvSpPr>
          <p:cNvPr id="41991" name="Text Box 4"/>
          <p:cNvSpPr txBox="1">
            <a:spLocks noChangeArrowheads="1"/>
          </p:cNvSpPr>
          <p:nvPr/>
        </p:nvSpPr>
        <p:spPr bwMode="auto">
          <a:xfrm>
            <a:off x="395288" y="3429000"/>
            <a:ext cx="8077200" cy="830263"/>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Ένας τύπος</a:t>
            </a:r>
            <a:r>
              <a:rPr lang="el-GR" sz="2400" b="1" dirty="0">
                <a:solidFill>
                  <a:srgbClr val="FF00FF"/>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που συμμετέχει σε μια σχέση </a:t>
            </a:r>
            <a:r>
              <a:rPr lang="el-GR" sz="2400" dirty="0" smtClean="0">
                <a:latin typeface="Calibri" pitchFamily="34" charset="0"/>
                <a:ea typeface="Calibri" pitchFamily="34" charset="0"/>
                <a:cs typeface="Calibri" pitchFamily="34" charset="0"/>
              </a:rPr>
              <a:t>παίζει </a:t>
            </a:r>
            <a:r>
              <a:rPr lang="el-GR" sz="2400" dirty="0">
                <a:latin typeface="Calibri" pitchFamily="34" charset="0"/>
                <a:ea typeface="Calibri" pitchFamily="34" charset="0"/>
                <a:cs typeface="Calibri" pitchFamily="34" charset="0"/>
              </a:rPr>
              <a:t>ένα συγκεκριμένο </a:t>
            </a:r>
            <a:r>
              <a:rPr lang="el-GR" sz="2400" b="1" dirty="0">
                <a:solidFill>
                  <a:schemeClr val="accent6">
                    <a:lumMod val="75000"/>
                  </a:schemeClr>
                </a:solidFill>
                <a:latin typeface="Calibri" pitchFamily="34" charset="0"/>
                <a:ea typeface="Calibri" pitchFamily="34" charset="0"/>
                <a:cs typeface="Calibri" pitchFamily="34" charset="0"/>
              </a:rPr>
              <a:t>ρόλο</a:t>
            </a:r>
            <a:r>
              <a:rPr lang="el-GR" sz="2400" dirty="0">
                <a:latin typeface="Calibri" pitchFamily="34" charset="0"/>
                <a:ea typeface="Calibri" pitchFamily="34" charset="0"/>
                <a:cs typeface="Calibri" pitchFamily="34" charset="0"/>
              </a:rPr>
              <a:t> </a:t>
            </a:r>
          </a:p>
        </p:txBody>
      </p:sp>
      <p:sp>
        <p:nvSpPr>
          <p:cNvPr id="41992" name="Text Box 5"/>
          <p:cNvSpPr txBox="1">
            <a:spLocks noChangeArrowheads="1"/>
          </p:cNvSpPr>
          <p:nvPr/>
        </p:nvSpPr>
        <p:spPr bwMode="auto">
          <a:xfrm>
            <a:off x="1042988" y="4652963"/>
            <a:ext cx="7345362" cy="830997"/>
          </a:xfrm>
          <a:prstGeom prst="rect">
            <a:avLst/>
          </a:prstGeom>
          <a:noFill/>
          <a:ln w="9525">
            <a:noFill/>
            <a:miter lim="800000"/>
            <a:headEnd/>
            <a:tailEnd/>
          </a:ln>
        </p:spPr>
        <p:txBody>
          <a:bodyPr>
            <a:spAutoFit/>
          </a:bodyPr>
          <a:lstStyle/>
          <a:p>
            <a:pPr eaLnBrk="0" hangingPunct="0">
              <a:spcBef>
                <a:spcPct val="50000"/>
              </a:spcBef>
            </a:pPr>
            <a:r>
              <a:rPr lang="el-GR" sz="2400" i="1" dirty="0" smtClean="0">
                <a:solidFill>
                  <a:schemeClr val="accent1">
                    <a:lumMod val="50000"/>
                  </a:schemeClr>
                </a:solidFill>
                <a:latin typeface="Calibri" pitchFamily="34" charset="0"/>
                <a:ea typeface="Calibri" pitchFamily="34" charset="0"/>
                <a:cs typeface="Calibri" pitchFamily="34" charset="0"/>
              </a:rPr>
              <a:t>Παράδειγμα: Θέλουμε να εκφράσουμε το γεγονός ότι μια ταινία αποτελεί συνέχεια μιας άλλης</a:t>
            </a:r>
            <a:endParaRPr lang="el-GR" sz="2400" i="1" dirty="0">
              <a:solidFill>
                <a:schemeClr val="accent1">
                  <a:lumMod val="50000"/>
                </a:schemeClr>
              </a:solidFill>
              <a:latin typeface="Calibri" pitchFamily="34" charset="0"/>
              <a:ea typeface="Calibri" pitchFamily="34" charset="0"/>
              <a:cs typeface="Calibri" pitchFamily="34" charset="0"/>
            </a:endParaRPr>
          </a:p>
        </p:txBody>
      </p:sp>
      <p:sp>
        <p:nvSpPr>
          <p:cNvPr id="2" name="Title 1"/>
          <p:cNvSpPr>
            <a:spLocks noGrp="1"/>
          </p:cNvSpPr>
          <p:nvPr>
            <p:ph type="title"/>
          </p:nvPr>
        </p:nvSpPr>
        <p:spPr/>
        <p:txBody>
          <a:bodyPr/>
          <a:lstStyle/>
          <a:p>
            <a:r>
              <a:rPr lang="el-GR" dirty="0" smtClean="0">
                <a:solidFill>
                  <a:schemeClr val="accent6">
                    <a:lumMod val="75000"/>
                  </a:schemeClr>
                </a:solidFill>
              </a:rPr>
              <a:t>Αναδρομικές Συσχετίσεις</a:t>
            </a:r>
            <a:endParaRPr lang="en-US"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Footer Placeholder 3"/>
          <p:cNvSpPr>
            <a:spLocks noGrp="1"/>
          </p:cNvSpPr>
          <p:nvPr>
            <p:ph type="ftr" sz="quarter" idx="11"/>
          </p:nvPr>
        </p:nvSpPr>
        <p:spPr>
          <a:noFill/>
        </p:spPr>
        <p:txBody>
          <a:bodyPr/>
          <a:lstStyle/>
          <a:p>
            <a:r>
              <a:rPr lang="el-GR" altLang="en-US" smtClean="0"/>
              <a:t>Ευαγγελία Πιτουρά</a:t>
            </a:r>
          </a:p>
        </p:txBody>
      </p:sp>
      <p:sp>
        <p:nvSpPr>
          <p:cNvPr id="41988" name="Slide Number Placeholder 4"/>
          <p:cNvSpPr>
            <a:spLocks noGrp="1"/>
          </p:cNvSpPr>
          <p:nvPr>
            <p:ph type="sldNum" sz="quarter" idx="12"/>
          </p:nvPr>
        </p:nvSpPr>
        <p:spPr>
          <a:noFill/>
        </p:spPr>
        <p:txBody>
          <a:bodyPr/>
          <a:lstStyle/>
          <a:p>
            <a:fld id="{997FDADE-C539-4DFA-B124-5C97EB37EAFD}" type="slidenum">
              <a:rPr lang="el-GR" altLang="en-US" smtClean="0"/>
              <a:pPr/>
              <a:t>62</a:t>
            </a:fld>
            <a:endParaRPr lang="el-GR" altLang="en-US" smtClean="0"/>
          </a:p>
        </p:txBody>
      </p:sp>
      <p:sp>
        <p:nvSpPr>
          <p:cNvPr id="2" name="Title 1"/>
          <p:cNvSpPr>
            <a:spLocks noGrp="1"/>
          </p:cNvSpPr>
          <p:nvPr>
            <p:ph type="title"/>
          </p:nvPr>
        </p:nvSpPr>
        <p:spPr/>
        <p:txBody>
          <a:bodyPr>
            <a:normAutofit fontScale="90000"/>
          </a:bodyPr>
          <a:lstStyle/>
          <a:p>
            <a:r>
              <a:rPr lang="el-GR" dirty="0" smtClean="0">
                <a:solidFill>
                  <a:schemeClr val="accent6">
                    <a:lumMod val="75000"/>
                  </a:schemeClr>
                </a:solidFill>
              </a:rPr>
              <a:t>Αναδρομικές Συσχετίσεις: παράδειγμα</a:t>
            </a:r>
            <a:endParaRPr lang="en-US" dirty="0">
              <a:solidFill>
                <a:schemeClr val="accent6">
                  <a:lumMod val="75000"/>
                </a:schemeClr>
              </a:solidFill>
            </a:endParaRPr>
          </a:p>
        </p:txBody>
      </p:sp>
      <p:sp>
        <p:nvSpPr>
          <p:cNvPr id="204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grpSp>
        <p:nvGrpSpPr>
          <p:cNvPr id="4" name="Group 3"/>
          <p:cNvGrpSpPr/>
          <p:nvPr/>
        </p:nvGrpSpPr>
        <p:grpSpPr>
          <a:xfrm>
            <a:off x="539262" y="1864458"/>
            <a:ext cx="6917592" cy="4208096"/>
            <a:chOff x="1273908" y="1911350"/>
            <a:chExt cx="6917592" cy="4208096"/>
          </a:xfrm>
        </p:grpSpPr>
        <p:graphicFrame>
          <p:nvGraphicFramePr>
            <p:cNvPr id="204801" name="Object 1"/>
            <p:cNvGraphicFramePr>
              <a:graphicFrameLocks noChangeAspect="1"/>
            </p:cNvGraphicFramePr>
            <p:nvPr>
              <p:extLst>
                <p:ext uri="{D42A27DB-BD31-4B8C-83A1-F6EECF244321}">
                  <p14:modId xmlns:p14="http://schemas.microsoft.com/office/powerpoint/2010/main" val="977857932"/>
                </p:ext>
              </p:extLst>
            </p:nvPr>
          </p:nvGraphicFramePr>
          <p:xfrm>
            <a:off x="1498600" y="1911350"/>
            <a:ext cx="6692900" cy="3748088"/>
          </p:xfrm>
          <a:graphic>
            <a:graphicData uri="http://schemas.openxmlformats.org/presentationml/2006/ole">
              <mc:AlternateContent xmlns:mc="http://schemas.openxmlformats.org/markup-compatibility/2006">
                <mc:Choice xmlns:v="urn:schemas-microsoft-com:vml" Requires="v">
                  <p:oleObj spid="_x0000_s204856" name="Visio" r:id="rId4" imgW="6178210" imgH="3458723" progId="Visio.Drawing.11">
                    <p:embed/>
                  </p:oleObj>
                </mc:Choice>
                <mc:Fallback>
                  <p:oleObj name="Visio" r:id="rId4" imgW="6178210" imgH="3458723" progId="Visio.Drawing.11">
                    <p:embed/>
                    <p:pic>
                      <p:nvPicPr>
                        <p:cNvPr id="0" name="Picture 1"/>
                        <p:cNvPicPr>
                          <a:picLocks noChangeAspect="1" noChangeArrowheads="1"/>
                        </p:cNvPicPr>
                        <p:nvPr/>
                      </p:nvPicPr>
                      <p:blipFill>
                        <a:blip r:embed="rId5"/>
                        <a:srcRect/>
                        <a:stretch>
                          <a:fillRect/>
                        </a:stretch>
                      </p:blipFill>
                      <p:spPr bwMode="auto">
                        <a:xfrm>
                          <a:off x="1498600" y="1911350"/>
                          <a:ext cx="6692900" cy="3748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1273908" y="5439508"/>
              <a:ext cx="5431692" cy="679938"/>
            </a:xfrm>
            <a:prstGeom prst="rect">
              <a:avLst/>
            </a:prstGeom>
            <a:solidFill>
              <a:schemeClr val="bg1"/>
            </a:solidFill>
          </p:spPr>
          <p:txBody>
            <a:bodyPr wrap="square" rtlCol="0">
              <a:spAutoFit/>
            </a:bodyPr>
            <a:lstStyle/>
            <a:p>
              <a:endParaRPr lang="el-GR" dirty="0"/>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Footer Placeholder 3"/>
          <p:cNvSpPr>
            <a:spLocks noGrp="1"/>
          </p:cNvSpPr>
          <p:nvPr>
            <p:ph type="ftr" sz="quarter" idx="11"/>
          </p:nvPr>
        </p:nvSpPr>
        <p:spPr>
          <a:noFill/>
        </p:spPr>
        <p:txBody>
          <a:bodyPr/>
          <a:lstStyle/>
          <a:p>
            <a:r>
              <a:rPr lang="el-GR" altLang="en-US" smtClean="0"/>
              <a:t>Ευαγγελία Πιτουρά</a:t>
            </a:r>
          </a:p>
        </p:txBody>
      </p:sp>
      <p:sp>
        <p:nvSpPr>
          <p:cNvPr id="49156" name="Slide Number Placeholder 4"/>
          <p:cNvSpPr>
            <a:spLocks noGrp="1"/>
          </p:cNvSpPr>
          <p:nvPr>
            <p:ph type="sldNum" sz="quarter" idx="12"/>
          </p:nvPr>
        </p:nvSpPr>
        <p:spPr>
          <a:noFill/>
        </p:spPr>
        <p:txBody>
          <a:bodyPr/>
          <a:lstStyle/>
          <a:p>
            <a:fld id="{CCA3C01F-147E-47F6-8245-95A57FA74C4D}" type="slidenum">
              <a:rPr lang="el-GR" altLang="en-US" smtClean="0"/>
              <a:pPr/>
              <a:t>63</a:t>
            </a:fld>
            <a:endParaRPr lang="el-GR" altLang="en-US" smtClean="0"/>
          </a:p>
        </p:txBody>
      </p:sp>
      <p:sp>
        <p:nvSpPr>
          <p:cNvPr id="2" name="Title 1"/>
          <p:cNvSpPr>
            <a:spLocks noGrp="1"/>
          </p:cNvSpPr>
          <p:nvPr>
            <p:ph type="title"/>
          </p:nvPr>
        </p:nvSpPr>
        <p:spPr/>
        <p:txBody>
          <a:bodyPr>
            <a:normAutofit/>
          </a:bodyPr>
          <a:lstStyle/>
          <a:p>
            <a:r>
              <a:rPr lang="el-GR" dirty="0" smtClean="0">
                <a:solidFill>
                  <a:schemeClr val="accent6">
                    <a:lumMod val="75000"/>
                  </a:schemeClr>
                </a:solidFill>
              </a:rPr>
              <a:t>Παράδειγμα </a:t>
            </a:r>
            <a:r>
              <a:rPr lang="el-GR" sz="2700" dirty="0" smtClean="0">
                <a:solidFill>
                  <a:schemeClr val="accent6">
                    <a:lumMod val="75000"/>
                  </a:schemeClr>
                </a:solidFill>
              </a:rPr>
              <a:t>(αναδρομική συσχέτιση)</a:t>
            </a:r>
            <a:endParaRPr lang="en-US" sz="2700" dirty="0">
              <a:solidFill>
                <a:schemeClr val="accent6">
                  <a:lumMod val="75000"/>
                </a:schemeClr>
              </a:solidFill>
            </a:endParaRPr>
          </a:p>
        </p:txBody>
      </p:sp>
      <p:sp>
        <p:nvSpPr>
          <p:cNvPr id="354305" name="Rectangle 1"/>
          <p:cNvSpPr>
            <a:spLocks noChangeArrowheads="1"/>
          </p:cNvSpPr>
          <p:nvPr/>
        </p:nvSpPr>
        <p:spPr bwMode="auto">
          <a:xfrm>
            <a:off x="558800" y="1928843"/>
            <a:ext cx="7658100" cy="30162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eaLnBrk="0" fontAlgn="base" hangingPunct="0">
              <a:lnSpc>
                <a:spcPct val="100000"/>
              </a:lnSpc>
              <a:spcBef>
                <a:spcPct val="50000"/>
              </a:spcBef>
              <a:spcAft>
                <a:spcPct val="0"/>
              </a:spcAft>
              <a:buClrTx/>
              <a:buSzTx/>
              <a:tabLst/>
            </a:pPr>
            <a:r>
              <a:rPr lang="el-GR" sz="2000" dirty="0" smtClean="0">
                <a:solidFill>
                  <a:schemeClr val="accent1">
                    <a:lumMod val="50000"/>
                  </a:schemeClr>
                </a:solidFill>
                <a:latin typeface="Calibri" pitchFamily="34" charset="0"/>
                <a:ea typeface="Calibri" pitchFamily="34" charset="0"/>
                <a:cs typeface="Calibri" pitchFamily="34" charset="0"/>
              </a:rPr>
              <a:t>Θέλουμε να σχεδιάσουμε μια βάση δεδομένων για </a:t>
            </a:r>
            <a:r>
              <a:rPr lang="el-GR" sz="2000" i="1" dirty="0" smtClean="0">
                <a:solidFill>
                  <a:schemeClr val="accent6">
                    <a:lumMod val="75000"/>
                  </a:schemeClr>
                </a:solidFill>
                <a:latin typeface="Calibri" pitchFamily="34" charset="0"/>
                <a:ea typeface="Calibri" pitchFamily="34" charset="0"/>
                <a:cs typeface="Calibri" pitchFamily="34" charset="0"/>
              </a:rPr>
              <a:t>πόλεις</a:t>
            </a:r>
            <a:r>
              <a:rPr lang="el-GR" sz="2000" dirty="0" smtClean="0">
                <a:solidFill>
                  <a:schemeClr val="accent1">
                    <a:lumMod val="50000"/>
                  </a:schemeClr>
                </a:solidFill>
                <a:latin typeface="Calibri" pitchFamily="34" charset="0"/>
                <a:ea typeface="Calibri" pitchFamily="34" charset="0"/>
                <a:cs typeface="Calibri" pitchFamily="34" charset="0"/>
              </a:rPr>
              <a:t> και </a:t>
            </a:r>
            <a:r>
              <a:rPr lang="el-GR" sz="2000" i="1" dirty="0" smtClean="0">
                <a:solidFill>
                  <a:schemeClr val="accent6">
                    <a:lumMod val="75000"/>
                  </a:schemeClr>
                </a:solidFill>
                <a:latin typeface="Calibri" pitchFamily="34" charset="0"/>
                <a:ea typeface="Calibri" pitchFamily="34" charset="0"/>
                <a:cs typeface="Calibri" pitchFamily="34" charset="0"/>
              </a:rPr>
              <a:t>αποστάσεις</a:t>
            </a:r>
            <a:r>
              <a:rPr lang="el-GR" sz="2000" dirty="0" smtClean="0">
                <a:solidFill>
                  <a:schemeClr val="accent1">
                    <a:lumMod val="50000"/>
                  </a:schemeClr>
                </a:solidFill>
                <a:latin typeface="Calibri" pitchFamily="34" charset="0"/>
                <a:ea typeface="Calibri" pitchFamily="34" charset="0"/>
                <a:cs typeface="Calibri" pitchFamily="34" charset="0"/>
              </a:rPr>
              <a:t>. </a:t>
            </a:r>
          </a:p>
          <a:p>
            <a:pPr marR="0" lvl="0" indent="0" algn="just" eaLnBrk="0" fontAlgn="base" hangingPunct="0">
              <a:lnSpc>
                <a:spcPct val="100000"/>
              </a:lnSpc>
              <a:spcBef>
                <a:spcPct val="50000"/>
              </a:spcBef>
              <a:spcAft>
                <a:spcPct val="0"/>
              </a:spcAft>
              <a:buClrTx/>
              <a:buSzTx/>
              <a:tabLst/>
            </a:pPr>
            <a:r>
              <a:rPr lang="el-GR" sz="2000" dirty="0" smtClean="0">
                <a:solidFill>
                  <a:schemeClr val="accent1">
                    <a:lumMod val="50000"/>
                  </a:schemeClr>
                </a:solidFill>
                <a:latin typeface="Calibri" pitchFamily="34" charset="0"/>
                <a:ea typeface="Calibri" pitchFamily="34" charset="0"/>
                <a:cs typeface="Calibri" pitchFamily="34" charset="0"/>
              </a:rPr>
              <a:t>Συγκεκριμένα, θέλουμε να διατηρούμε το όνομα (που είναι μοναδικό) και τον πληθυσμό κάθε πόλης και την χιλιομετρική απόσταση ανάμεσα σε δύο πόλεις.</a:t>
            </a:r>
          </a:p>
          <a:p>
            <a:pPr marR="0" lvl="0" indent="0" algn="just" eaLnBrk="0" fontAlgn="base" hangingPunct="0">
              <a:lnSpc>
                <a:spcPct val="100000"/>
              </a:lnSpc>
              <a:spcBef>
                <a:spcPct val="50000"/>
              </a:spcBef>
              <a:spcAft>
                <a:spcPct val="0"/>
              </a:spcAft>
              <a:buClrTx/>
              <a:buSzTx/>
              <a:tabLst/>
            </a:pPr>
            <a:endParaRPr lang="el-GR" sz="2000" dirty="0" smtClean="0">
              <a:solidFill>
                <a:schemeClr val="accent1">
                  <a:lumMod val="50000"/>
                </a:schemeClr>
              </a:solidFill>
              <a:latin typeface="Calibri" pitchFamily="34" charset="0"/>
              <a:ea typeface="Calibri" pitchFamily="34" charset="0"/>
              <a:cs typeface="Calibri" pitchFamily="34" charset="0"/>
            </a:endParaRPr>
          </a:p>
          <a:p>
            <a:pPr marR="0" lvl="0" indent="0" algn="just" eaLnBrk="0" fontAlgn="base" hangingPunct="0">
              <a:lnSpc>
                <a:spcPct val="100000"/>
              </a:lnSpc>
              <a:spcBef>
                <a:spcPct val="50000"/>
              </a:spcBef>
              <a:spcAft>
                <a:spcPct val="0"/>
              </a:spcAft>
              <a:buClrTx/>
              <a:buSzTx/>
              <a:tabLst/>
            </a:pPr>
            <a:r>
              <a:rPr lang="el-GR" sz="2000" dirty="0" smtClean="0">
                <a:solidFill>
                  <a:schemeClr val="accent1">
                    <a:lumMod val="50000"/>
                  </a:schemeClr>
                </a:solidFill>
                <a:latin typeface="Calibri" pitchFamily="34" charset="0"/>
                <a:ea typeface="Calibri" pitchFamily="34" charset="0"/>
                <a:cs typeface="Calibri" pitchFamily="34" charset="0"/>
              </a:rPr>
              <a:t>Δώστε ένα κατάλληλο διάγραμμα Οντοτήτων-Συσχετίσεων - συμπεριλάβετε όλους τους περιορισμούς ακεραιότητας.</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Footer Placeholder 3"/>
          <p:cNvSpPr>
            <a:spLocks noGrp="1"/>
          </p:cNvSpPr>
          <p:nvPr>
            <p:ph type="ftr" sz="quarter" idx="11"/>
          </p:nvPr>
        </p:nvSpPr>
        <p:spPr>
          <a:noFill/>
        </p:spPr>
        <p:txBody>
          <a:bodyPr/>
          <a:lstStyle/>
          <a:p>
            <a:r>
              <a:rPr lang="el-GR" altLang="en-US" dirty="0" smtClean="0"/>
              <a:t>Ευαγγελία </a:t>
            </a:r>
            <a:r>
              <a:rPr lang="el-GR" altLang="en-US" dirty="0" err="1" smtClean="0"/>
              <a:t>Πιτουρά</a:t>
            </a:r>
            <a:endParaRPr lang="el-GR" altLang="en-US" dirty="0" smtClean="0"/>
          </a:p>
        </p:txBody>
      </p:sp>
      <p:sp>
        <p:nvSpPr>
          <p:cNvPr id="73732" name="Slide Number Placeholder 4"/>
          <p:cNvSpPr>
            <a:spLocks noGrp="1"/>
          </p:cNvSpPr>
          <p:nvPr>
            <p:ph type="sldNum" sz="quarter" idx="12"/>
          </p:nvPr>
        </p:nvSpPr>
        <p:spPr>
          <a:noFill/>
        </p:spPr>
        <p:txBody>
          <a:bodyPr/>
          <a:lstStyle/>
          <a:p>
            <a:fld id="{321B29F1-8A55-487B-965B-A1F91C115EC5}" type="slidenum">
              <a:rPr lang="el-GR" altLang="en-US" smtClean="0"/>
              <a:pPr/>
              <a:t>64</a:t>
            </a:fld>
            <a:endParaRPr lang="el-GR" altLang="en-US" dirty="0" smtClean="0"/>
          </a:p>
        </p:txBody>
      </p:sp>
      <p:sp>
        <p:nvSpPr>
          <p:cNvPr id="73734"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73735" name="Text Box 4"/>
          <p:cNvSpPr txBox="1">
            <a:spLocks noChangeArrowheads="1"/>
          </p:cNvSpPr>
          <p:nvPr/>
        </p:nvSpPr>
        <p:spPr bwMode="auto">
          <a:xfrm>
            <a:off x="250031" y="1294984"/>
            <a:ext cx="8642350" cy="4770537"/>
          </a:xfrm>
          <a:prstGeom prst="rect">
            <a:avLst/>
          </a:prstGeom>
          <a:noFill/>
          <a:ln w="9525">
            <a:noFill/>
            <a:miter lim="800000"/>
            <a:headEnd/>
            <a:tailEnd/>
          </a:ln>
        </p:spPr>
        <p:txBody>
          <a:bodyPr>
            <a:spAutoFit/>
          </a:bodyPr>
          <a:lstStyle/>
          <a:p>
            <a:pPr algn="just"/>
            <a:r>
              <a:rPr lang="el-GR" sz="1600" dirty="0">
                <a:solidFill>
                  <a:schemeClr val="accent1">
                    <a:lumMod val="75000"/>
                  </a:schemeClr>
                </a:solidFill>
                <a:latin typeface="Calibri" pitchFamily="34" charset="0"/>
                <a:ea typeface="Calibri" pitchFamily="34" charset="0"/>
                <a:cs typeface="Calibri" pitchFamily="34" charset="0"/>
              </a:rPr>
              <a:t>Θέλουμε να σχεδιάσουμε μια βάση δεδομένων για ένα συνεργείο αυτοκινήτων, στην οποία </a:t>
            </a:r>
            <a:r>
              <a:rPr lang="el-GR" sz="1600" dirty="0" smtClean="0">
                <a:solidFill>
                  <a:schemeClr val="accent1">
                    <a:lumMod val="75000"/>
                  </a:schemeClr>
                </a:solidFill>
                <a:latin typeface="Calibri" pitchFamily="34" charset="0"/>
                <a:ea typeface="Calibri" pitchFamily="34" charset="0"/>
                <a:cs typeface="Calibri" pitchFamily="34" charset="0"/>
              </a:rPr>
              <a:t>θέλουμε να διατηρούμε πληροφορία για επισκευές αυτοκινήτων: </a:t>
            </a:r>
            <a:endParaRPr lang="el-GR" sz="1600" dirty="0">
              <a:solidFill>
                <a:schemeClr val="accent1">
                  <a:lumMod val="75000"/>
                </a:schemeClr>
              </a:solidFill>
              <a:latin typeface="Calibri" pitchFamily="34" charset="0"/>
              <a:ea typeface="Calibri" pitchFamily="34" charset="0"/>
              <a:cs typeface="Calibri" pitchFamily="34" charset="0"/>
            </a:endParaRPr>
          </a:p>
          <a:p>
            <a:pPr algn="just">
              <a:buFont typeface="Wingdings" pitchFamily="2" charset="2"/>
              <a:buChar char="§"/>
            </a:pPr>
            <a:r>
              <a:rPr lang="en-US" sz="1600" dirty="0">
                <a:solidFill>
                  <a:schemeClr val="accent1">
                    <a:lumMod val="75000"/>
                  </a:schemeClr>
                </a:solidFill>
                <a:latin typeface="Calibri" pitchFamily="34" charset="0"/>
                <a:ea typeface="Calibri" pitchFamily="34" charset="0"/>
                <a:cs typeface="Calibri" pitchFamily="34" charset="0"/>
              </a:rPr>
              <a:t> </a:t>
            </a:r>
            <a:r>
              <a:rPr lang="el-GR" sz="1600" dirty="0">
                <a:solidFill>
                  <a:schemeClr val="accent1">
                    <a:lumMod val="75000"/>
                  </a:schemeClr>
                </a:solidFill>
                <a:latin typeface="Calibri" pitchFamily="34" charset="0"/>
                <a:ea typeface="Calibri" pitchFamily="34" charset="0"/>
                <a:cs typeface="Calibri" pitchFamily="34" charset="0"/>
              </a:rPr>
              <a:t>Για κάθε </a:t>
            </a:r>
            <a:r>
              <a:rPr lang="el-GR" sz="1600" i="1" dirty="0">
                <a:solidFill>
                  <a:schemeClr val="accent6">
                    <a:lumMod val="75000"/>
                  </a:schemeClr>
                </a:solidFill>
                <a:latin typeface="Calibri" pitchFamily="34" charset="0"/>
                <a:ea typeface="Calibri" pitchFamily="34" charset="0"/>
                <a:cs typeface="Calibri" pitchFamily="34" charset="0"/>
              </a:rPr>
              <a:t>πελάτη</a:t>
            </a:r>
            <a:r>
              <a:rPr lang="el-GR" sz="1600" dirty="0">
                <a:solidFill>
                  <a:schemeClr val="accent1">
                    <a:lumMod val="75000"/>
                  </a:schemeClr>
                </a:solidFill>
                <a:latin typeface="Calibri" pitchFamily="34" charset="0"/>
                <a:ea typeface="Calibri" pitchFamily="34" charset="0"/>
                <a:cs typeface="Calibri" pitchFamily="34" charset="0"/>
              </a:rPr>
              <a:t>, καταγράφουμε το (μοναδικό) όνομά του, τη διεύθυνσή του, και ένα τηλέφωνο επικοινωνίας. </a:t>
            </a:r>
          </a:p>
          <a:p>
            <a:pPr algn="just">
              <a:buFont typeface="Wingdings" pitchFamily="2" charset="2"/>
              <a:buChar char="§"/>
            </a:pPr>
            <a:r>
              <a:rPr lang="en-US" sz="1600" dirty="0">
                <a:solidFill>
                  <a:schemeClr val="accent1">
                    <a:lumMod val="75000"/>
                  </a:schemeClr>
                </a:solidFill>
                <a:latin typeface="Calibri" pitchFamily="34" charset="0"/>
                <a:ea typeface="Calibri" pitchFamily="34" charset="0"/>
                <a:cs typeface="Calibri" pitchFamily="34" charset="0"/>
              </a:rPr>
              <a:t> </a:t>
            </a:r>
            <a:r>
              <a:rPr lang="el-GR" sz="1600" dirty="0">
                <a:solidFill>
                  <a:schemeClr val="accent1">
                    <a:lumMod val="75000"/>
                  </a:schemeClr>
                </a:solidFill>
                <a:latin typeface="Calibri" pitchFamily="34" charset="0"/>
                <a:ea typeface="Calibri" pitchFamily="34" charset="0"/>
                <a:cs typeface="Calibri" pitchFamily="34" charset="0"/>
              </a:rPr>
              <a:t>Για κάθε </a:t>
            </a:r>
            <a:r>
              <a:rPr lang="el-GR" sz="1600" i="1" dirty="0">
                <a:solidFill>
                  <a:schemeClr val="accent6">
                    <a:lumMod val="75000"/>
                  </a:schemeClr>
                </a:solidFill>
                <a:latin typeface="Calibri" pitchFamily="34" charset="0"/>
                <a:ea typeface="Calibri" pitchFamily="34" charset="0"/>
                <a:cs typeface="Calibri" pitchFamily="34" charset="0"/>
              </a:rPr>
              <a:t>αυτοκίνητο</a:t>
            </a:r>
            <a:r>
              <a:rPr lang="el-GR" sz="1600" dirty="0">
                <a:solidFill>
                  <a:schemeClr val="accent1">
                    <a:lumMod val="75000"/>
                  </a:schemeClr>
                </a:solidFill>
                <a:latin typeface="Calibri" pitchFamily="34" charset="0"/>
                <a:ea typeface="Calibri" pitchFamily="34" charset="0"/>
                <a:cs typeface="Calibri" pitchFamily="34" charset="0"/>
              </a:rPr>
              <a:t> έχουμε το μοναδικό αριθμό πινακίδων του, τη μάρκα </a:t>
            </a:r>
            <a:r>
              <a:rPr lang="en-US" sz="1600" dirty="0">
                <a:solidFill>
                  <a:schemeClr val="accent1">
                    <a:lumMod val="75000"/>
                  </a:schemeClr>
                </a:solidFill>
                <a:latin typeface="Calibri" pitchFamily="34" charset="0"/>
                <a:ea typeface="Calibri" pitchFamily="34" charset="0"/>
                <a:cs typeface="Calibri" pitchFamily="34" charset="0"/>
              </a:rPr>
              <a:t>(</a:t>
            </a:r>
            <a:r>
              <a:rPr lang="el-GR" sz="1600" dirty="0">
                <a:solidFill>
                  <a:schemeClr val="accent1">
                    <a:lumMod val="75000"/>
                  </a:schemeClr>
                </a:solidFill>
                <a:latin typeface="Calibri" pitchFamily="34" charset="0"/>
                <a:ea typeface="Calibri" pitchFamily="34" charset="0"/>
                <a:cs typeface="Calibri" pitchFamily="34" charset="0"/>
              </a:rPr>
              <a:t>πχ </a:t>
            </a:r>
            <a:r>
              <a:rPr lang="en-US" sz="1600" dirty="0">
                <a:solidFill>
                  <a:schemeClr val="accent1">
                    <a:lumMod val="75000"/>
                  </a:schemeClr>
                </a:solidFill>
                <a:latin typeface="Calibri" pitchFamily="34" charset="0"/>
                <a:ea typeface="Calibri" pitchFamily="34" charset="0"/>
                <a:cs typeface="Calibri" pitchFamily="34" charset="0"/>
              </a:rPr>
              <a:t>FIAT, BMW)</a:t>
            </a:r>
            <a:r>
              <a:rPr lang="el-GR" sz="1600" dirty="0">
                <a:solidFill>
                  <a:schemeClr val="accent1">
                    <a:lumMod val="75000"/>
                  </a:schemeClr>
                </a:solidFill>
                <a:latin typeface="Calibri" pitchFamily="34" charset="0"/>
                <a:ea typeface="Calibri" pitchFamily="34" charset="0"/>
                <a:cs typeface="Calibri" pitchFamily="34" charset="0"/>
              </a:rPr>
              <a:t> και το μοντέλο του</a:t>
            </a:r>
            <a:r>
              <a:rPr lang="en-US" sz="1600" dirty="0">
                <a:solidFill>
                  <a:schemeClr val="accent1">
                    <a:lumMod val="75000"/>
                  </a:schemeClr>
                </a:solidFill>
                <a:latin typeface="Calibri" pitchFamily="34" charset="0"/>
                <a:ea typeface="Calibri" pitchFamily="34" charset="0"/>
                <a:cs typeface="Calibri" pitchFamily="34" charset="0"/>
              </a:rPr>
              <a:t> (</a:t>
            </a:r>
            <a:r>
              <a:rPr lang="el-GR" sz="1600" dirty="0">
                <a:solidFill>
                  <a:schemeClr val="accent1">
                    <a:lumMod val="75000"/>
                  </a:schemeClr>
                </a:solidFill>
                <a:latin typeface="Calibri" pitchFamily="34" charset="0"/>
                <a:ea typeface="Calibri" pitchFamily="34" charset="0"/>
                <a:cs typeface="Calibri" pitchFamily="34" charset="0"/>
              </a:rPr>
              <a:t>πχ, </a:t>
            </a:r>
            <a:r>
              <a:rPr lang="en-US" sz="1600" dirty="0" err="1">
                <a:solidFill>
                  <a:schemeClr val="accent1">
                    <a:lumMod val="75000"/>
                  </a:schemeClr>
                </a:solidFill>
                <a:latin typeface="Calibri" pitchFamily="34" charset="0"/>
                <a:ea typeface="Calibri" pitchFamily="34" charset="0"/>
                <a:cs typeface="Calibri" pitchFamily="34" charset="0"/>
              </a:rPr>
              <a:t>Punto</a:t>
            </a:r>
            <a:r>
              <a:rPr lang="en-US" sz="1600" dirty="0">
                <a:solidFill>
                  <a:schemeClr val="accent1">
                    <a:lumMod val="75000"/>
                  </a:schemeClr>
                </a:solidFill>
                <a:latin typeface="Calibri" pitchFamily="34" charset="0"/>
                <a:ea typeface="Calibri" pitchFamily="34" charset="0"/>
                <a:cs typeface="Calibri" pitchFamily="34" charset="0"/>
              </a:rPr>
              <a:t>, Polo</a:t>
            </a:r>
            <a:r>
              <a:rPr lang="en-US" sz="1600" dirty="0" smtClean="0">
                <a:solidFill>
                  <a:schemeClr val="accent1">
                    <a:lumMod val="75000"/>
                  </a:schemeClr>
                </a:solidFill>
                <a:latin typeface="Calibri" pitchFamily="34" charset="0"/>
                <a:ea typeface="Calibri" pitchFamily="34" charset="0"/>
                <a:cs typeface="Calibri" pitchFamily="34" charset="0"/>
              </a:rPr>
              <a:t>)</a:t>
            </a:r>
            <a:r>
              <a:rPr lang="el-GR" sz="1600" dirty="0" smtClean="0">
                <a:solidFill>
                  <a:schemeClr val="accent1">
                    <a:lumMod val="75000"/>
                  </a:schemeClr>
                </a:solidFill>
                <a:latin typeface="Calibri" pitchFamily="34" charset="0"/>
                <a:ea typeface="Calibri" pitchFamily="34" charset="0"/>
                <a:cs typeface="Calibri" pitchFamily="34" charset="0"/>
              </a:rPr>
              <a:t> καθώς και τον πελάτη που είναι ιδιοκτήτης του.</a:t>
            </a:r>
            <a:endParaRPr lang="en-US" sz="1600" dirty="0">
              <a:solidFill>
                <a:schemeClr val="accent1">
                  <a:lumMod val="75000"/>
                </a:schemeClr>
              </a:solidFill>
              <a:latin typeface="Calibri" pitchFamily="34" charset="0"/>
              <a:ea typeface="Calibri" pitchFamily="34" charset="0"/>
              <a:cs typeface="Calibri" pitchFamily="34" charset="0"/>
            </a:endParaRPr>
          </a:p>
          <a:p>
            <a:pPr algn="just">
              <a:buFont typeface="Wingdings" pitchFamily="2" charset="2"/>
              <a:buChar char="§"/>
            </a:pPr>
            <a:r>
              <a:rPr lang="en-US" sz="1600" dirty="0">
                <a:solidFill>
                  <a:schemeClr val="accent1">
                    <a:lumMod val="75000"/>
                  </a:schemeClr>
                </a:solidFill>
                <a:latin typeface="Calibri" pitchFamily="34" charset="0"/>
                <a:ea typeface="Calibri" pitchFamily="34" charset="0"/>
                <a:cs typeface="Calibri" pitchFamily="34" charset="0"/>
              </a:rPr>
              <a:t> </a:t>
            </a:r>
            <a:r>
              <a:rPr lang="el-GR" sz="1600" dirty="0">
                <a:solidFill>
                  <a:schemeClr val="accent1">
                    <a:lumMod val="75000"/>
                  </a:schemeClr>
                </a:solidFill>
                <a:latin typeface="Calibri" pitchFamily="34" charset="0"/>
                <a:ea typeface="Calibri" pitchFamily="34" charset="0"/>
                <a:cs typeface="Calibri" pitchFamily="34" charset="0"/>
              </a:rPr>
              <a:t>Για κάθε </a:t>
            </a:r>
            <a:r>
              <a:rPr lang="el-GR" sz="1600" i="1" dirty="0">
                <a:solidFill>
                  <a:schemeClr val="accent6">
                    <a:lumMod val="75000"/>
                  </a:schemeClr>
                </a:solidFill>
                <a:latin typeface="Calibri" pitchFamily="34" charset="0"/>
                <a:ea typeface="Calibri" pitchFamily="34" charset="0"/>
                <a:cs typeface="Calibri" pitchFamily="34" charset="0"/>
              </a:rPr>
              <a:t>επισκευή</a:t>
            </a:r>
            <a:r>
              <a:rPr lang="el-GR" sz="1600" dirty="0">
                <a:solidFill>
                  <a:schemeClr val="accent1">
                    <a:lumMod val="75000"/>
                  </a:schemeClr>
                </a:solidFill>
                <a:latin typeface="Calibri" pitchFamily="34" charset="0"/>
                <a:ea typeface="Calibri" pitchFamily="34" charset="0"/>
                <a:cs typeface="Calibri" pitchFamily="34" charset="0"/>
              </a:rPr>
              <a:t>, </a:t>
            </a:r>
            <a:r>
              <a:rPr lang="el-GR" sz="1600" dirty="0" smtClean="0">
                <a:solidFill>
                  <a:schemeClr val="accent1">
                    <a:lumMod val="75000"/>
                  </a:schemeClr>
                </a:solidFill>
                <a:latin typeface="Calibri" pitchFamily="34" charset="0"/>
                <a:ea typeface="Calibri" pitchFamily="34" charset="0"/>
                <a:cs typeface="Calibri" pitchFamily="34" charset="0"/>
              </a:rPr>
              <a:t>διατηρούμε ένα μοναδικό αριθμό, μια </a:t>
            </a:r>
            <a:r>
              <a:rPr lang="el-GR" sz="1600" dirty="0">
                <a:solidFill>
                  <a:schemeClr val="accent1">
                    <a:lumMod val="75000"/>
                  </a:schemeClr>
                </a:solidFill>
                <a:latin typeface="Calibri" pitchFamily="34" charset="0"/>
                <a:ea typeface="Calibri" pitchFamily="34" charset="0"/>
                <a:cs typeface="Calibri" pitchFamily="34" charset="0"/>
              </a:rPr>
              <a:t>περιγραφή της εργασίας που </a:t>
            </a:r>
            <a:r>
              <a:rPr lang="el-GR" sz="1600" dirty="0" smtClean="0">
                <a:solidFill>
                  <a:schemeClr val="accent1">
                    <a:lumMod val="75000"/>
                  </a:schemeClr>
                </a:solidFill>
                <a:latin typeface="Calibri" pitchFamily="34" charset="0"/>
                <a:ea typeface="Calibri" pitchFamily="34" charset="0"/>
                <a:cs typeface="Calibri" pitchFamily="34" charset="0"/>
              </a:rPr>
              <a:t>έγινε, </a:t>
            </a:r>
            <a:r>
              <a:rPr lang="el-GR" sz="1600" dirty="0">
                <a:solidFill>
                  <a:schemeClr val="accent1">
                    <a:lumMod val="75000"/>
                  </a:schemeClr>
                </a:solidFill>
                <a:latin typeface="Calibri" pitchFamily="34" charset="0"/>
                <a:ea typeface="Calibri" pitchFamily="34" charset="0"/>
                <a:cs typeface="Calibri" pitchFamily="34" charset="0"/>
              </a:rPr>
              <a:t>την ημερομηνία, και το συνολικό κόστος. </a:t>
            </a:r>
            <a:endParaRPr lang="en-US" sz="1600" dirty="0">
              <a:solidFill>
                <a:schemeClr val="accent1">
                  <a:lumMod val="75000"/>
                </a:schemeClr>
              </a:solidFill>
              <a:latin typeface="Calibri" pitchFamily="34" charset="0"/>
              <a:ea typeface="Calibri" pitchFamily="34" charset="0"/>
              <a:cs typeface="Calibri" pitchFamily="34" charset="0"/>
            </a:endParaRPr>
          </a:p>
          <a:p>
            <a:pPr algn="just">
              <a:buFont typeface="Wingdings" pitchFamily="2" charset="2"/>
              <a:buChar char="§"/>
            </a:pPr>
            <a:r>
              <a:rPr lang="en-US" sz="1600" dirty="0">
                <a:solidFill>
                  <a:schemeClr val="accent1">
                    <a:lumMod val="75000"/>
                  </a:schemeClr>
                </a:solidFill>
                <a:latin typeface="Calibri" pitchFamily="34" charset="0"/>
                <a:ea typeface="Calibri" pitchFamily="34" charset="0"/>
                <a:cs typeface="Calibri" pitchFamily="34" charset="0"/>
              </a:rPr>
              <a:t> </a:t>
            </a:r>
            <a:r>
              <a:rPr lang="el-GR" sz="1600" dirty="0">
                <a:solidFill>
                  <a:schemeClr val="accent1">
                    <a:lumMod val="75000"/>
                  </a:schemeClr>
                </a:solidFill>
                <a:latin typeface="Calibri" pitchFamily="34" charset="0"/>
                <a:ea typeface="Calibri" pitchFamily="34" charset="0"/>
                <a:cs typeface="Calibri" pitchFamily="34" charset="0"/>
              </a:rPr>
              <a:t>Μια επισκευή περιλαμβάνει </a:t>
            </a:r>
            <a:r>
              <a:rPr lang="el-GR" sz="1600" dirty="0" smtClean="0">
                <a:solidFill>
                  <a:schemeClr val="accent1">
                    <a:lumMod val="75000"/>
                  </a:schemeClr>
                </a:solidFill>
                <a:latin typeface="Calibri" pitchFamily="34" charset="0"/>
                <a:ea typeface="Calibri" pitchFamily="34" charset="0"/>
                <a:cs typeface="Calibri" pitchFamily="34" charset="0"/>
              </a:rPr>
              <a:t>την αλλαγή </a:t>
            </a:r>
            <a:r>
              <a:rPr lang="el-GR" sz="1600" dirty="0">
                <a:solidFill>
                  <a:schemeClr val="accent1">
                    <a:lumMod val="75000"/>
                  </a:schemeClr>
                </a:solidFill>
                <a:latin typeface="Calibri" pitchFamily="34" charset="0"/>
                <a:ea typeface="Calibri" pitchFamily="34" charset="0"/>
                <a:cs typeface="Calibri" pitchFamily="34" charset="0"/>
              </a:rPr>
              <a:t>μηδέν ή περισσοτέρων </a:t>
            </a:r>
            <a:r>
              <a:rPr lang="el-GR" sz="1600" dirty="0" smtClean="0">
                <a:solidFill>
                  <a:schemeClr val="accent1">
                    <a:lumMod val="75000"/>
                  </a:schemeClr>
                </a:solidFill>
                <a:latin typeface="Calibri" pitchFamily="34" charset="0"/>
                <a:ea typeface="Calibri" pitchFamily="34" charset="0"/>
                <a:cs typeface="Calibri" pitchFamily="34" charset="0"/>
              </a:rPr>
              <a:t>ειδών από </a:t>
            </a:r>
            <a:r>
              <a:rPr lang="el-GR" sz="1600" i="1" dirty="0" smtClean="0">
                <a:solidFill>
                  <a:schemeClr val="accent6">
                    <a:lumMod val="75000"/>
                  </a:schemeClr>
                </a:solidFill>
                <a:latin typeface="Calibri" pitchFamily="34" charset="0"/>
                <a:ea typeface="Calibri" pitchFamily="34" charset="0"/>
                <a:cs typeface="Calibri" pitchFamily="34" charset="0"/>
              </a:rPr>
              <a:t>εξαρτήματα </a:t>
            </a:r>
            <a:r>
              <a:rPr lang="el-GR" sz="1600" dirty="0">
                <a:solidFill>
                  <a:schemeClr val="accent1">
                    <a:lumMod val="75000"/>
                  </a:schemeClr>
                </a:solidFill>
                <a:latin typeface="Calibri" pitchFamily="34" charset="0"/>
                <a:ea typeface="Calibri" pitchFamily="34" charset="0"/>
                <a:cs typeface="Calibri" pitchFamily="34" charset="0"/>
              </a:rPr>
              <a:t>(πχ μπαταρία, τακάκια </a:t>
            </a:r>
            <a:r>
              <a:rPr lang="el-GR" sz="1600" dirty="0" err="1">
                <a:solidFill>
                  <a:schemeClr val="accent1">
                    <a:lumMod val="75000"/>
                  </a:schemeClr>
                </a:solidFill>
                <a:latin typeface="Calibri" pitchFamily="34" charset="0"/>
                <a:ea typeface="Calibri" pitchFamily="34" charset="0"/>
                <a:cs typeface="Calibri" pitchFamily="34" charset="0"/>
              </a:rPr>
              <a:t>κλπ</a:t>
            </a:r>
            <a:r>
              <a:rPr lang="el-GR" sz="1600" dirty="0">
                <a:solidFill>
                  <a:schemeClr val="accent1">
                    <a:lumMod val="75000"/>
                  </a:schemeClr>
                </a:solidFill>
                <a:latin typeface="Calibri" pitchFamily="34" charset="0"/>
                <a:ea typeface="Calibri" pitchFamily="34" charset="0"/>
                <a:cs typeface="Calibri" pitchFamily="34" charset="0"/>
              </a:rPr>
              <a:t>). </a:t>
            </a:r>
            <a:r>
              <a:rPr lang="el-GR" sz="1600" dirty="0" smtClean="0">
                <a:solidFill>
                  <a:schemeClr val="accent1">
                    <a:lumMod val="75000"/>
                  </a:schemeClr>
                </a:solidFill>
                <a:latin typeface="Calibri" pitchFamily="34" charset="0"/>
                <a:ea typeface="Calibri" pitchFamily="34" charset="0"/>
                <a:cs typeface="Calibri" pitchFamily="34" charset="0"/>
              </a:rPr>
              <a:t>Για </a:t>
            </a:r>
            <a:r>
              <a:rPr lang="el-GR" sz="1600" dirty="0">
                <a:solidFill>
                  <a:schemeClr val="accent1">
                    <a:lumMod val="75000"/>
                  </a:schemeClr>
                </a:solidFill>
                <a:latin typeface="Calibri" pitchFamily="34" charset="0"/>
                <a:ea typeface="Calibri" pitchFamily="34" charset="0"/>
                <a:cs typeface="Calibri" pitchFamily="34" charset="0"/>
              </a:rPr>
              <a:t>κάθε εξάρτημα καταγράφουμε το </a:t>
            </a:r>
            <a:r>
              <a:rPr lang="el-GR" sz="1600" dirty="0" smtClean="0">
                <a:solidFill>
                  <a:schemeClr val="accent1">
                    <a:lumMod val="75000"/>
                  </a:schemeClr>
                </a:solidFill>
                <a:latin typeface="Calibri" pitchFamily="34" charset="0"/>
                <a:ea typeface="Calibri" pitchFamily="34" charset="0"/>
                <a:cs typeface="Calibri" pitchFamily="34" charset="0"/>
              </a:rPr>
              <a:t>μοναδικό όνομα του εξαρτήματος</a:t>
            </a:r>
            <a:r>
              <a:rPr lang="el-GR" sz="1600" dirty="0">
                <a:solidFill>
                  <a:schemeClr val="accent1">
                    <a:lumMod val="75000"/>
                  </a:schemeClr>
                </a:solidFill>
                <a:latin typeface="Calibri" pitchFamily="34" charset="0"/>
                <a:ea typeface="Calibri" pitchFamily="34" charset="0"/>
                <a:cs typeface="Calibri" pitchFamily="34" charset="0"/>
              </a:rPr>
              <a:t> </a:t>
            </a:r>
            <a:r>
              <a:rPr lang="el-GR" sz="1600" dirty="0" smtClean="0">
                <a:solidFill>
                  <a:schemeClr val="accent1">
                    <a:lumMod val="75000"/>
                  </a:schemeClr>
                </a:solidFill>
                <a:latin typeface="Calibri" pitchFamily="34" charset="0"/>
                <a:ea typeface="Calibri" pitchFamily="34" charset="0"/>
                <a:cs typeface="Calibri" pitchFamily="34" charset="0"/>
              </a:rPr>
              <a:t>(π.χ., τακάκι) και το κόστος του. Στην ίδια επισκευή μπορεί να αλλάζουμε και περισσότερα από ένα εξαρτήματα του ίδιου είδους πχ 2 τακάκια – διατηρούμε </a:t>
            </a:r>
            <a:r>
              <a:rPr lang="el-GR" sz="1600" i="1" dirty="0" smtClean="0">
                <a:solidFill>
                  <a:schemeClr val="accent1">
                    <a:lumMod val="75000"/>
                  </a:schemeClr>
                </a:solidFill>
                <a:latin typeface="Calibri" pitchFamily="34" charset="0"/>
                <a:ea typeface="Calibri" pitchFamily="34" charset="0"/>
                <a:cs typeface="Calibri" pitchFamily="34" charset="0"/>
              </a:rPr>
              <a:t>και τον αριθμό του ίδιου είδους εξαρτήματος </a:t>
            </a:r>
            <a:r>
              <a:rPr lang="el-GR" sz="1600" dirty="0" smtClean="0">
                <a:solidFill>
                  <a:schemeClr val="accent1">
                    <a:lumMod val="75000"/>
                  </a:schemeClr>
                </a:solidFill>
                <a:latin typeface="Calibri" pitchFamily="34" charset="0"/>
                <a:ea typeface="Calibri" pitchFamily="34" charset="0"/>
                <a:cs typeface="Calibri" pitchFamily="34" charset="0"/>
              </a:rPr>
              <a:t>που αλλάξαμε (πχ 1 μπαταρία, 2 τακάκια).</a:t>
            </a:r>
            <a:endParaRPr lang="el-GR" sz="1600" dirty="0" smtClean="0">
              <a:solidFill>
                <a:schemeClr val="accent3">
                  <a:lumMod val="75000"/>
                </a:schemeClr>
              </a:solidFill>
              <a:latin typeface="Calibri" pitchFamily="34" charset="0"/>
              <a:ea typeface="Calibri" pitchFamily="34" charset="0"/>
              <a:cs typeface="Calibri" pitchFamily="34" charset="0"/>
            </a:endParaRPr>
          </a:p>
          <a:p>
            <a:pPr algn="just">
              <a:buFont typeface="Wingdings" pitchFamily="2" charset="2"/>
              <a:buChar char="§"/>
            </a:pPr>
            <a:r>
              <a:rPr lang="el-GR" sz="1600" dirty="0" smtClean="0">
                <a:solidFill>
                  <a:schemeClr val="accent3">
                    <a:lumMod val="75000"/>
                  </a:schemeClr>
                </a:solidFill>
                <a:latin typeface="Calibri" pitchFamily="34" charset="0"/>
                <a:ea typeface="Calibri" pitchFamily="34" charset="0"/>
                <a:cs typeface="Calibri" pitchFamily="34" charset="0"/>
              </a:rPr>
              <a:t> Σε ένα αυτοκίνητο γίνονται μία ή περισσότερες επισκευές. Μια επισκευή αφορά ένα αυτοκίνητο.</a:t>
            </a:r>
          </a:p>
          <a:p>
            <a:pPr algn="just">
              <a:buFont typeface="Wingdings" pitchFamily="2" charset="2"/>
              <a:buChar char="§"/>
            </a:pPr>
            <a:r>
              <a:rPr lang="en-US" sz="1600" dirty="0" smtClean="0">
                <a:solidFill>
                  <a:schemeClr val="accent3">
                    <a:lumMod val="75000"/>
                  </a:schemeClr>
                </a:solidFill>
                <a:latin typeface="Calibri" pitchFamily="34" charset="0"/>
                <a:ea typeface="Calibri" pitchFamily="34" charset="0"/>
                <a:cs typeface="Calibri" pitchFamily="34" charset="0"/>
              </a:rPr>
              <a:t> </a:t>
            </a:r>
            <a:r>
              <a:rPr lang="el-GR" sz="1600" dirty="0">
                <a:solidFill>
                  <a:schemeClr val="accent3">
                    <a:lumMod val="75000"/>
                  </a:schemeClr>
                </a:solidFill>
                <a:latin typeface="Calibri" pitchFamily="34" charset="0"/>
                <a:ea typeface="Calibri" pitchFamily="34" charset="0"/>
                <a:cs typeface="Calibri" pitchFamily="34" charset="0"/>
              </a:rPr>
              <a:t>Κάθε πελάτης είναι </a:t>
            </a:r>
            <a:r>
              <a:rPr lang="el-GR" sz="1600" i="1" dirty="0" smtClean="0">
                <a:solidFill>
                  <a:schemeClr val="accent3">
                    <a:lumMod val="75000"/>
                  </a:schemeClr>
                </a:solidFill>
                <a:latin typeface="Calibri" pitchFamily="34" charset="0"/>
                <a:ea typeface="Calibri" pitchFamily="34" charset="0"/>
                <a:cs typeface="Calibri" pitchFamily="34" charset="0"/>
              </a:rPr>
              <a:t>ιδιοκτήτης</a:t>
            </a:r>
            <a:r>
              <a:rPr lang="el-GR" sz="1600" dirty="0" smtClean="0">
                <a:solidFill>
                  <a:schemeClr val="accent3">
                    <a:lumMod val="75000"/>
                  </a:schemeClr>
                </a:solidFill>
                <a:latin typeface="Calibri" pitchFamily="34" charset="0"/>
                <a:ea typeface="Calibri" pitchFamily="34" charset="0"/>
                <a:cs typeface="Calibri" pitchFamily="34" charset="0"/>
              </a:rPr>
              <a:t> </a:t>
            </a:r>
            <a:r>
              <a:rPr lang="el-GR" sz="1600" dirty="0">
                <a:solidFill>
                  <a:schemeClr val="accent3">
                    <a:lumMod val="75000"/>
                  </a:schemeClr>
                </a:solidFill>
                <a:latin typeface="Calibri" pitchFamily="34" charset="0"/>
                <a:ea typeface="Calibri" pitchFamily="34" charset="0"/>
                <a:cs typeface="Calibri" pitchFamily="34" charset="0"/>
              </a:rPr>
              <a:t>ενός ή περισσοτέρων αυτοκινήτων.</a:t>
            </a:r>
          </a:p>
          <a:p>
            <a:pPr algn="just">
              <a:buFont typeface="Wingdings" pitchFamily="2" charset="2"/>
              <a:buChar char="§"/>
            </a:pPr>
            <a:r>
              <a:rPr lang="en-US" sz="1600" dirty="0">
                <a:solidFill>
                  <a:schemeClr val="accent3">
                    <a:lumMod val="75000"/>
                  </a:schemeClr>
                </a:solidFill>
                <a:latin typeface="Calibri" pitchFamily="34" charset="0"/>
                <a:ea typeface="Calibri" pitchFamily="34" charset="0"/>
                <a:cs typeface="Calibri" pitchFamily="34" charset="0"/>
              </a:rPr>
              <a:t> </a:t>
            </a:r>
            <a:r>
              <a:rPr lang="el-GR" sz="1600" dirty="0">
                <a:solidFill>
                  <a:schemeClr val="accent3">
                    <a:lumMod val="75000"/>
                  </a:schemeClr>
                </a:solidFill>
                <a:latin typeface="Calibri" pitchFamily="34" charset="0"/>
                <a:ea typeface="Calibri" pitchFamily="34" charset="0"/>
                <a:cs typeface="Calibri" pitchFamily="34" charset="0"/>
              </a:rPr>
              <a:t>Κάθε αυτοκίνητο έχει ένα μοναδικό </a:t>
            </a:r>
            <a:r>
              <a:rPr lang="el-GR" sz="1600" dirty="0" smtClean="0">
                <a:solidFill>
                  <a:schemeClr val="accent3">
                    <a:lumMod val="75000"/>
                  </a:schemeClr>
                </a:solidFill>
                <a:latin typeface="Calibri" pitchFamily="34" charset="0"/>
                <a:ea typeface="Calibri" pitchFamily="34" charset="0"/>
                <a:cs typeface="Calibri" pitchFamily="34" charset="0"/>
              </a:rPr>
              <a:t>ιδιοκτήτη </a:t>
            </a:r>
            <a:r>
              <a:rPr lang="el-GR" sz="1600" dirty="0">
                <a:solidFill>
                  <a:schemeClr val="accent3">
                    <a:lumMod val="75000"/>
                  </a:schemeClr>
                </a:solidFill>
                <a:latin typeface="Calibri" pitchFamily="34" charset="0"/>
                <a:ea typeface="Calibri" pitchFamily="34" charset="0"/>
                <a:cs typeface="Calibri" pitchFamily="34" charset="0"/>
              </a:rPr>
              <a:t>(αγνοούμε συν-ιδιοκτησίες αυτοκινήτων</a:t>
            </a:r>
            <a:r>
              <a:rPr lang="el-GR" sz="1600" dirty="0" smtClean="0">
                <a:solidFill>
                  <a:schemeClr val="accent3">
                    <a:lumMod val="75000"/>
                  </a:schemeClr>
                </a:solidFill>
                <a:latin typeface="Calibri" pitchFamily="34" charset="0"/>
                <a:ea typeface="Calibri" pitchFamily="34" charset="0"/>
                <a:cs typeface="Calibri" pitchFamily="34" charset="0"/>
              </a:rPr>
              <a:t>).</a:t>
            </a:r>
          </a:p>
          <a:p>
            <a:pPr algn="just"/>
            <a:endParaRPr lang="el-GR" sz="1600" dirty="0" smtClean="0">
              <a:solidFill>
                <a:schemeClr val="accent3">
                  <a:lumMod val="75000"/>
                </a:schemeClr>
              </a:solidFill>
              <a:latin typeface="Calibri" pitchFamily="34" charset="0"/>
              <a:ea typeface="Calibri" pitchFamily="34" charset="0"/>
              <a:cs typeface="Calibri" pitchFamily="34" charset="0"/>
            </a:endParaRPr>
          </a:p>
          <a:p>
            <a:pPr algn="just"/>
            <a:r>
              <a:rPr lang="el-GR" sz="1600" i="1" dirty="0" smtClean="0">
                <a:solidFill>
                  <a:schemeClr val="accent3">
                    <a:lumMod val="75000"/>
                  </a:schemeClr>
                </a:solidFill>
                <a:latin typeface="Calibri" pitchFamily="34" charset="0"/>
                <a:ea typeface="Calibri" pitchFamily="34" charset="0"/>
                <a:cs typeface="Calibri" pitchFamily="34" charset="0"/>
              </a:rPr>
              <a:t>Υποθέστε ότι έχουμε μόνο μια επισκευή ανά αυτοκίνητο σε κάθε ημερομηνία και δεν υπάρχει μοναδικός αριθμός για την επισκευή, τι αλλάζει;  (θα το δούμε στη συνέχεια)</a:t>
            </a:r>
            <a:endParaRPr lang="el-GR" sz="1600" i="1" dirty="0" smtClean="0">
              <a:solidFill>
                <a:schemeClr val="accent1">
                  <a:lumMod val="75000"/>
                </a:schemeClr>
              </a:solidFill>
              <a:latin typeface="Calibri" pitchFamily="34" charset="0"/>
              <a:ea typeface="Calibri" pitchFamily="34" charset="0"/>
              <a:cs typeface="Calibri" pitchFamily="34" charset="0"/>
            </a:endParaRPr>
          </a:p>
        </p:txBody>
      </p:sp>
      <p:sp>
        <p:nvSpPr>
          <p:cNvPr id="8" name="Title 7"/>
          <p:cNvSpPr>
            <a:spLocks noGrp="1"/>
          </p:cNvSpPr>
          <p:nvPr>
            <p:ph type="title"/>
          </p:nvPr>
        </p:nvSpPr>
        <p:spPr>
          <a:xfrm>
            <a:off x="457200" y="151984"/>
            <a:ext cx="8229600" cy="1143000"/>
          </a:xfrm>
        </p:spPr>
        <p:txBody>
          <a:bodyPr>
            <a:normAutofit/>
          </a:bodyPr>
          <a:lstStyle/>
          <a:p>
            <a:r>
              <a:rPr lang="el-GR" dirty="0" smtClean="0">
                <a:solidFill>
                  <a:schemeClr val="accent6">
                    <a:lumMod val="75000"/>
                  </a:schemeClr>
                </a:solidFill>
              </a:rPr>
              <a:t>Άσκηση </a:t>
            </a:r>
            <a:br>
              <a:rPr lang="el-GR" dirty="0" smtClean="0">
                <a:solidFill>
                  <a:schemeClr val="accent6">
                    <a:lumMod val="75000"/>
                  </a:schemeClr>
                </a:solidFill>
              </a:rPr>
            </a:br>
            <a:r>
              <a:rPr lang="el-GR" sz="1800" dirty="0" smtClean="0">
                <a:solidFill>
                  <a:schemeClr val="accent6">
                    <a:lumMod val="75000"/>
                  </a:schemeClr>
                </a:solidFill>
              </a:rPr>
              <a:t>(η εκφώνηση διαφέρει λίγο από αυτήν στις τυπωμένες σημειώσεις)</a:t>
            </a:r>
            <a:endParaRPr lang="el-GR" sz="1800" dirty="0">
              <a:solidFill>
                <a:schemeClr val="accent6">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smtClean="0"/>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65</a:t>
            </a:fld>
            <a:endParaRPr lang="el-GR" altLang="en-US" dirty="0" smtClean="0"/>
          </a:p>
        </p:txBody>
      </p:sp>
      <p:sp>
        <p:nvSpPr>
          <p:cNvPr id="5126" name="TextBox 8"/>
          <p:cNvSpPr txBox="1">
            <a:spLocks noChangeArrowheads="1"/>
          </p:cNvSpPr>
          <p:nvPr/>
        </p:nvSpPr>
        <p:spPr bwMode="auto">
          <a:xfrm>
            <a:off x="874713" y="1819275"/>
            <a:ext cx="7088187" cy="3046988"/>
          </a:xfrm>
          <a:prstGeom prst="rect">
            <a:avLst/>
          </a:prstGeom>
          <a:noFill/>
          <a:ln w="9525">
            <a:noFill/>
            <a:miter lim="800000"/>
            <a:headEnd/>
            <a:tailEnd/>
          </a:ln>
        </p:spPr>
        <p:txBody>
          <a:bodyPr wrap="square">
            <a:spAutoFit/>
          </a:bodyPr>
          <a:lstStyle/>
          <a:p>
            <a:pPr lvl="1"/>
            <a:endParaRPr lang="el-GR" sz="3200" dirty="0" smtClean="0">
              <a:solidFill>
                <a:schemeClr val="tx2">
                  <a:lumMod val="75000"/>
                </a:schemeClr>
              </a:solidFill>
            </a:endParaRPr>
          </a:p>
          <a:p>
            <a:pPr marL="1028700" lvl="1" indent="-571500">
              <a:buFont typeface="+mj-lt"/>
              <a:buAutoNum type="romanUcPeriod"/>
            </a:pPr>
            <a:r>
              <a:rPr lang="el-GR" sz="3200" dirty="0" smtClean="0">
                <a:solidFill>
                  <a:schemeClr val="tx2">
                    <a:lumMod val="75000"/>
                  </a:schemeClr>
                </a:solidFill>
              </a:rPr>
              <a:t>Ασθενείς οντότητες</a:t>
            </a:r>
          </a:p>
          <a:p>
            <a:pPr marL="1028700" lvl="1" indent="-571500">
              <a:buFont typeface="+mj-lt"/>
              <a:buAutoNum type="romanUcPeriod"/>
            </a:pPr>
            <a:r>
              <a:rPr lang="el-GR" sz="3200" dirty="0" smtClean="0">
                <a:solidFill>
                  <a:schemeClr val="tx2">
                    <a:lumMod val="75000"/>
                  </a:schemeClr>
                </a:solidFill>
              </a:rPr>
              <a:t>Συσχετίσεις βαθμού &gt; 2 </a:t>
            </a:r>
            <a:endParaRPr lang="el-GR" sz="3200" i="1" dirty="0" smtClean="0">
              <a:solidFill>
                <a:schemeClr val="accent6">
                  <a:lumMod val="75000"/>
                </a:schemeClr>
              </a:solidFill>
            </a:endParaRPr>
          </a:p>
          <a:p>
            <a:pPr marL="1028700" lvl="1" indent="-571500">
              <a:buFont typeface="+mj-lt"/>
              <a:buAutoNum type="romanUcPeriod"/>
            </a:pPr>
            <a:r>
              <a:rPr lang="el-GR" sz="3200" dirty="0" smtClean="0">
                <a:solidFill>
                  <a:schemeClr val="tx2">
                    <a:lumMod val="75000"/>
                  </a:schemeClr>
                </a:solidFill>
              </a:rPr>
              <a:t>Μερικά στοιχεία για το επεκταμένο Μοντέλο Οντοτήτων-Συσχετίσεων</a:t>
            </a:r>
          </a:p>
        </p:txBody>
      </p:sp>
      <p:sp>
        <p:nvSpPr>
          <p:cNvPr id="7" name="Title 1"/>
          <p:cNvSpPr txBox="1">
            <a:spLocks/>
          </p:cNvSpPr>
          <p:nvPr/>
        </p:nvSpPr>
        <p:spPr>
          <a:xfrm>
            <a:off x="355600" y="6048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smtClean="0">
                <a:solidFill>
                  <a:schemeClr val="accent6">
                    <a:lumMod val="75000"/>
                  </a:schemeClr>
                </a:solidFill>
                <a:latin typeface="+mj-lt"/>
                <a:ea typeface="+mj-ea"/>
                <a:cs typeface="+mj-cs"/>
              </a:rPr>
              <a:t>Τι άλλο θα δούμε σήμερα</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Tree>
    <p:extLst>
      <p:ext uri="{BB962C8B-B14F-4D97-AF65-F5344CB8AC3E}">
        <p14:creationId xmlns:p14="http://schemas.microsoft.com/office/powerpoint/2010/main" val="27302082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1"/>
          </p:nvPr>
        </p:nvSpPr>
        <p:spPr>
          <a:noFill/>
        </p:spPr>
        <p:txBody>
          <a:bodyPr/>
          <a:lstStyle/>
          <a:p>
            <a:r>
              <a:rPr lang="el-GR" altLang="en-US" smtClean="0"/>
              <a:t>Ευαγγελία Πιτουρά</a:t>
            </a:r>
          </a:p>
        </p:txBody>
      </p:sp>
      <p:sp>
        <p:nvSpPr>
          <p:cNvPr id="44036" name="Slide Number Placeholder 4"/>
          <p:cNvSpPr>
            <a:spLocks noGrp="1"/>
          </p:cNvSpPr>
          <p:nvPr>
            <p:ph type="sldNum" sz="quarter" idx="12"/>
          </p:nvPr>
        </p:nvSpPr>
        <p:spPr>
          <a:noFill/>
        </p:spPr>
        <p:txBody>
          <a:bodyPr/>
          <a:lstStyle/>
          <a:p>
            <a:fld id="{4DC46F15-339C-43C5-9E7A-E9E76AB57A8E}" type="slidenum">
              <a:rPr lang="el-GR" altLang="en-US" smtClean="0"/>
              <a:pPr/>
              <a:t>66</a:t>
            </a:fld>
            <a:endParaRPr lang="el-GR" altLang="en-US" smtClean="0"/>
          </a:p>
        </p:txBody>
      </p:sp>
      <p:sp>
        <p:nvSpPr>
          <p:cNvPr id="44038" name="Text Box 3"/>
          <p:cNvSpPr txBox="1">
            <a:spLocks noChangeArrowheads="1"/>
          </p:cNvSpPr>
          <p:nvPr/>
        </p:nvSpPr>
        <p:spPr bwMode="auto">
          <a:xfrm>
            <a:off x="590550" y="1514475"/>
            <a:ext cx="7848600" cy="457200"/>
          </a:xfrm>
          <a:prstGeom prst="rect">
            <a:avLst/>
          </a:prstGeom>
          <a:noFill/>
          <a:ln w="9525">
            <a:noFill/>
            <a:miter lim="800000"/>
            <a:headEnd/>
            <a:tailEnd/>
          </a:ln>
        </p:spPr>
        <p:txBody>
          <a:bodyPr>
            <a:spAutoFit/>
          </a:bodyPr>
          <a:lstStyle/>
          <a:p>
            <a:pPr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Μη</a:t>
            </a:r>
            <a:r>
              <a:rPr lang="el-GR" sz="2400" dirty="0">
                <a:solidFill>
                  <a:schemeClr val="accent6">
                    <a:lumMod val="75000"/>
                  </a:schemeClr>
                </a:solidFill>
                <a:latin typeface="Calibri" pitchFamily="34" charset="0"/>
                <a:ea typeface="Calibri" pitchFamily="34" charset="0"/>
                <a:cs typeface="Calibri" pitchFamily="34" charset="0"/>
              </a:rPr>
              <a:t> </a:t>
            </a:r>
            <a:r>
              <a:rPr lang="el-GR" sz="2400" b="1" dirty="0">
                <a:solidFill>
                  <a:schemeClr val="accent6">
                    <a:lumMod val="75000"/>
                  </a:schemeClr>
                </a:solidFill>
                <a:latin typeface="Calibri" pitchFamily="34" charset="0"/>
                <a:ea typeface="Calibri" pitchFamily="34" charset="0"/>
                <a:cs typeface="Calibri" pitchFamily="34" charset="0"/>
              </a:rPr>
              <a:t>ισχυροί </a:t>
            </a:r>
            <a:r>
              <a:rPr lang="el-GR" sz="2400" dirty="0">
                <a:latin typeface="Calibri" pitchFamily="34" charset="0"/>
                <a:ea typeface="Calibri" pitchFamily="34" charset="0"/>
                <a:cs typeface="Calibri" pitchFamily="34" charset="0"/>
              </a:rPr>
              <a:t>ή </a:t>
            </a:r>
            <a:r>
              <a:rPr lang="el-GR" sz="2400" b="1" dirty="0">
                <a:solidFill>
                  <a:schemeClr val="accent6">
                    <a:lumMod val="75000"/>
                  </a:schemeClr>
                </a:solidFill>
                <a:latin typeface="Calibri" pitchFamily="34" charset="0"/>
                <a:ea typeface="Calibri" pitchFamily="34" charset="0"/>
                <a:cs typeface="Calibri" pitchFamily="34" charset="0"/>
              </a:rPr>
              <a:t>ασθενείς</a:t>
            </a:r>
            <a:r>
              <a:rPr lang="el-GR" sz="2400" b="1" dirty="0">
                <a:solidFill>
                  <a:srgbClr val="FF00FF"/>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ή</a:t>
            </a:r>
            <a:r>
              <a:rPr lang="el-GR" sz="2400" b="1" dirty="0">
                <a:solidFill>
                  <a:srgbClr val="FF00FF"/>
                </a:solidFill>
                <a:latin typeface="Calibri" pitchFamily="34" charset="0"/>
                <a:ea typeface="Calibri" pitchFamily="34" charset="0"/>
                <a:cs typeface="Calibri" pitchFamily="34" charset="0"/>
              </a:rPr>
              <a:t> </a:t>
            </a:r>
            <a:r>
              <a:rPr lang="el-GR" sz="2400" b="1" dirty="0">
                <a:solidFill>
                  <a:schemeClr val="accent6">
                    <a:lumMod val="75000"/>
                  </a:schemeClr>
                </a:solidFill>
                <a:latin typeface="Calibri" pitchFamily="34" charset="0"/>
                <a:ea typeface="Calibri" pitchFamily="34" charset="0"/>
                <a:cs typeface="Calibri" pitchFamily="34" charset="0"/>
              </a:rPr>
              <a:t>αδύναμοι (</a:t>
            </a:r>
            <a:r>
              <a:rPr lang="en-US" sz="2400" b="1" dirty="0">
                <a:solidFill>
                  <a:schemeClr val="accent6">
                    <a:lumMod val="75000"/>
                  </a:schemeClr>
                </a:solidFill>
                <a:latin typeface="Calibri" pitchFamily="34" charset="0"/>
                <a:ea typeface="Calibri" pitchFamily="34" charset="0"/>
                <a:cs typeface="Calibri" pitchFamily="34" charset="0"/>
              </a:rPr>
              <a:t>weak) </a:t>
            </a:r>
            <a:r>
              <a:rPr lang="el-GR" sz="2400" b="1" dirty="0">
                <a:solidFill>
                  <a:schemeClr val="accent6">
                    <a:lumMod val="75000"/>
                  </a:schemeClr>
                </a:solidFill>
                <a:latin typeface="Calibri" pitchFamily="34" charset="0"/>
                <a:ea typeface="Calibri" pitchFamily="34" charset="0"/>
                <a:cs typeface="Calibri" pitchFamily="34" charset="0"/>
              </a:rPr>
              <a:t>τύποι</a:t>
            </a:r>
            <a:r>
              <a:rPr lang="el-GR" sz="2400" dirty="0">
                <a:solidFill>
                  <a:schemeClr val="accent6">
                    <a:lumMod val="75000"/>
                  </a:schemeClr>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οντοτήτων</a:t>
            </a:r>
          </a:p>
        </p:txBody>
      </p:sp>
      <p:sp>
        <p:nvSpPr>
          <p:cNvPr id="44039" name="Text Box 4"/>
          <p:cNvSpPr txBox="1">
            <a:spLocks noChangeArrowheads="1"/>
          </p:cNvSpPr>
          <p:nvPr/>
        </p:nvSpPr>
        <p:spPr bwMode="auto">
          <a:xfrm>
            <a:off x="603250" y="2141538"/>
            <a:ext cx="7848600" cy="83185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Όταν μια οντότητα δεν έχει αρκετά γνωρίσματα για να σχηματίσει πρωτεύον κλειδί</a:t>
            </a:r>
          </a:p>
        </p:txBody>
      </p:sp>
      <p:sp>
        <p:nvSpPr>
          <p:cNvPr id="44040" name="Text Box 5"/>
          <p:cNvSpPr txBox="1">
            <a:spLocks noChangeArrowheads="1"/>
          </p:cNvSpPr>
          <p:nvPr/>
        </p:nvSpPr>
        <p:spPr bwMode="auto">
          <a:xfrm>
            <a:off x="228601" y="2997200"/>
            <a:ext cx="8267700" cy="3170099"/>
          </a:xfrm>
          <a:prstGeom prst="rect">
            <a:avLst/>
          </a:prstGeom>
          <a:noFill/>
          <a:ln w="9525">
            <a:noFill/>
            <a:miter lim="800000"/>
            <a:headEnd/>
            <a:tailEnd/>
          </a:ln>
        </p:spPr>
        <p:txBody>
          <a:bodyPr wrap="square">
            <a:spAutoFit/>
          </a:bodyPr>
          <a:lstStyle/>
          <a:p>
            <a:pPr algn="just" eaLnBrk="0" hangingPunct="0">
              <a:spcBef>
                <a:spcPct val="50000"/>
              </a:spcBef>
            </a:pPr>
            <a:r>
              <a:rPr lang="el-GR" sz="2000" i="1" dirty="0">
                <a:latin typeface="Calibri" pitchFamily="34" charset="0"/>
                <a:ea typeface="Calibri" pitchFamily="34" charset="0"/>
                <a:cs typeface="Calibri" pitchFamily="34" charset="0"/>
              </a:rPr>
              <a:t>Παράδειγμα (τμήματα μαθημάτων)</a:t>
            </a:r>
          </a:p>
          <a:p>
            <a:pPr algn="just" eaLnBrk="0" hangingPunct="0">
              <a:spcBef>
                <a:spcPct val="50000"/>
              </a:spcBef>
              <a:buFont typeface="Wingdings" pitchFamily="2" charset="2"/>
              <a:buChar char="§"/>
            </a:pPr>
            <a:r>
              <a:rPr lang="el-GR" dirty="0">
                <a:latin typeface="Calibri" pitchFamily="34" charset="0"/>
                <a:ea typeface="Calibri" pitchFamily="34" charset="0"/>
                <a:cs typeface="Calibri" pitchFamily="34" charset="0"/>
              </a:rPr>
              <a:t> </a:t>
            </a:r>
            <a:r>
              <a:rPr lang="el-GR" dirty="0" smtClean="0">
                <a:latin typeface="Calibri" pitchFamily="34" charset="0"/>
                <a:ea typeface="Calibri" pitchFamily="34" charset="0"/>
                <a:cs typeface="Calibri" pitchFamily="34" charset="0"/>
              </a:rPr>
              <a:t>Ένα </a:t>
            </a:r>
            <a:r>
              <a:rPr lang="el-GR" dirty="0" smtClean="0">
                <a:solidFill>
                  <a:schemeClr val="accent6">
                    <a:lumMod val="75000"/>
                  </a:schemeClr>
                </a:solidFill>
                <a:latin typeface="Calibri" pitchFamily="34" charset="0"/>
                <a:ea typeface="Calibri" pitchFamily="34" charset="0"/>
                <a:cs typeface="Calibri" pitchFamily="34" charset="0"/>
              </a:rPr>
              <a:t>μάθημα</a:t>
            </a:r>
            <a:r>
              <a:rPr lang="el-GR" dirty="0" smtClean="0">
                <a:latin typeface="Calibri" pitchFamily="34" charset="0"/>
                <a:ea typeface="Calibri" pitchFamily="34" charset="0"/>
                <a:cs typeface="Calibri" pitchFamily="34" charset="0"/>
              </a:rPr>
              <a:t> έχει έναν μοναδικό κωδικό, διδακτικές μονάδες και ένα όνομα</a:t>
            </a:r>
          </a:p>
          <a:p>
            <a:pPr algn="just" eaLnBrk="0" hangingPunct="0">
              <a:spcBef>
                <a:spcPct val="50000"/>
              </a:spcBef>
              <a:buFont typeface="Wingdings" pitchFamily="2" charset="2"/>
              <a:buChar char="§"/>
            </a:pPr>
            <a:r>
              <a:rPr lang="el-GR" dirty="0" smtClean="0">
                <a:latin typeface="Calibri" pitchFamily="34" charset="0"/>
                <a:ea typeface="Calibri" pitchFamily="34" charset="0"/>
                <a:cs typeface="Calibri" pitchFamily="34" charset="0"/>
              </a:rPr>
              <a:t>  Κάποια μαθήματα </a:t>
            </a:r>
            <a:r>
              <a:rPr lang="el-GR" dirty="0">
                <a:latin typeface="Calibri" pitchFamily="34" charset="0"/>
                <a:ea typeface="Calibri" pitchFamily="34" charset="0"/>
                <a:cs typeface="Calibri" pitchFamily="34" charset="0"/>
              </a:rPr>
              <a:t>έχουν </a:t>
            </a:r>
            <a:r>
              <a:rPr lang="el-GR" dirty="0" smtClean="0">
                <a:solidFill>
                  <a:schemeClr val="accent6">
                    <a:lumMod val="75000"/>
                  </a:schemeClr>
                </a:solidFill>
                <a:latin typeface="Calibri" pitchFamily="34" charset="0"/>
                <a:ea typeface="Calibri" pitchFamily="34" charset="0"/>
                <a:cs typeface="Calibri" pitchFamily="34" charset="0"/>
              </a:rPr>
              <a:t>τμήματα</a:t>
            </a:r>
            <a:r>
              <a:rPr lang="el-GR" dirty="0">
                <a:latin typeface="Calibri" pitchFamily="34" charset="0"/>
                <a:ea typeface="Calibri" pitchFamily="34" charset="0"/>
                <a:cs typeface="Calibri" pitchFamily="34" charset="0"/>
              </a:rPr>
              <a:t>, τα οποία προσδιορίζονται από έναν αριθμό </a:t>
            </a:r>
            <a:r>
              <a:rPr lang="el-GR" dirty="0" smtClean="0">
                <a:latin typeface="Calibri" pitchFamily="34" charset="0"/>
                <a:ea typeface="Calibri" pitchFamily="34" charset="0"/>
                <a:cs typeface="Calibri" pitchFamily="34" charset="0"/>
              </a:rPr>
              <a:t>(π.χ., </a:t>
            </a:r>
            <a:r>
              <a:rPr lang="el-GR" dirty="0">
                <a:latin typeface="Calibri" pitchFamily="34" charset="0"/>
                <a:ea typeface="Calibri" pitchFamily="34" charset="0"/>
                <a:cs typeface="Calibri" pitchFamily="34" charset="0"/>
              </a:rPr>
              <a:t>1</a:t>
            </a:r>
            <a:r>
              <a:rPr lang="el-GR" baseline="30000" dirty="0">
                <a:latin typeface="Calibri" pitchFamily="34" charset="0"/>
                <a:ea typeface="Calibri" pitchFamily="34" charset="0"/>
                <a:cs typeface="Calibri" pitchFamily="34" charset="0"/>
              </a:rPr>
              <a:t>ο</a:t>
            </a:r>
            <a:r>
              <a:rPr lang="el-GR" dirty="0">
                <a:latin typeface="Calibri" pitchFamily="34" charset="0"/>
                <a:ea typeface="Calibri" pitchFamily="34" charset="0"/>
                <a:cs typeface="Calibri" pitchFamily="34" charset="0"/>
              </a:rPr>
              <a:t> Τμήμα, 2</a:t>
            </a:r>
            <a:r>
              <a:rPr lang="el-GR" baseline="30000" dirty="0">
                <a:latin typeface="Calibri" pitchFamily="34" charset="0"/>
                <a:ea typeface="Calibri" pitchFamily="34" charset="0"/>
                <a:cs typeface="Calibri" pitchFamily="34" charset="0"/>
              </a:rPr>
              <a:t>ο</a:t>
            </a:r>
            <a:r>
              <a:rPr lang="el-GR" dirty="0">
                <a:latin typeface="Calibri" pitchFamily="34" charset="0"/>
                <a:ea typeface="Calibri" pitchFamily="34" charset="0"/>
                <a:cs typeface="Calibri" pitchFamily="34" charset="0"/>
              </a:rPr>
              <a:t> Τμήμα, κλπ), που είναι μοναδικός </a:t>
            </a:r>
            <a:r>
              <a:rPr lang="el-GR" dirty="0" smtClean="0">
                <a:latin typeface="Calibri" pitchFamily="34" charset="0"/>
                <a:ea typeface="Calibri" pitchFamily="34" charset="0"/>
                <a:cs typeface="Calibri" pitchFamily="34" charset="0"/>
              </a:rPr>
              <a:t>ανά </a:t>
            </a:r>
            <a:r>
              <a:rPr lang="el-GR" dirty="0">
                <a:latin typeface="Calibri" pitchFamily="34" charset="0"/>
                <a:ea typeface="Calibri" pitchFamily="34" charset="0"/>
                <a:cs typeface="Calibri" pitchFamily="34" charset="0"/>
              </a:rPr>
              <a:t>τμήμα μαθήματος</a:t>
            </a:r>
            <a:r>
              <a:rPr lang="en-US" dirty="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αλλά </a:t>
            </a:r>
            <a:r>
              <a:rPr lang="el-GR" dirty="0" smtClean="0">
                <a:latin typeface="Calibri" pitchFamily="34" charset="0"/>
                <a:ea typeface="Calibri" pitchFamily="34" charset="0"/>
                <a:cs typeface="Calibri" pitchFamily="34" charset="0"/>
              </a:rPr>
              <a:t>υπάρχουν τμήματα </a:t>
            </a:r>
            <a:r>
              <a:rPr lang="el-GR" dirty="0">
                <a:latin typeface="Calibri" pitchFamily="34" charset="0"/>
                <a:ea typeface="Calibri" pitchFamily="34" charset="0"/>
                <a:cs typeface="Calibri" pitchFamily="34" charset="0"/>
              </a:rPr>
              <a:t>με τον ίδιο αριθμό σε διαφορετικά </a:t>
            </a:r>
            <a:r>
              <a:rPr lang="el-GR" dirty="0" smtClean="0">
                <a:latin typeface="Calibri" pitchFamily="34" charset="0"/>
                <a:ea typeface="Calibri" pitchFamily="34" charset="0"/>
                <a:cs typeface="Calibri" pitchFamily="34" charset="0"/>
              </a:rPr>
              <a:t>μαθήματα. Κάθε τμήμα μαθήματος γίνεται σε μια </a:t>
            </a:r>
            <a:r>
              <a:rPr lang="el-GR" i="1" dirty="0" smtClean="0">
                <a:latin typeface="Calibri" pitchFamily="34" charset="0"/>
                <a:ea typeface="Calibri" pitchFamily="34" charset="0"/>
                <a:cs typeface="Calibri" pitchFamily="34" charset="0"/>
              </a:rPr>
              <a:t>αίθουσα</a:t>
            </a:r>
            <a:r>
              <a:rPr lang="en-US" i="1" dirty="0" smtClean="0">
                <a:latin typeface="Calibri" pitchFamily="34" charset="0"/>
                <a:ea typeface="Calibri" pitchFamily="34" charset="0"/>
                <a:cs typeface="Calibri" pitchFamily="34" charset="0"/>
              </a:rPr>
              <a:t> </a:t>
            </a:r>
            <a:r>
              <a:rPr lang="el-GR" i="1" dirty="0" smtClean="0">
                <a:latin typeface="Calibri" pitchFamily="34" charset="0"/>
                <a:ea typeface="Calibri" pitchFamily="34" charset="0"/>
                <a:cs typeface="Calibri" pitchFamily="34" charset="0"/>
              </a:rPr>
              <a:t>διδασκαλίας</a:t>
            </a:r>
            <a:r>
              <a:rPr lang="el-GR" dirty="0" smtClean="0">
                <a:latin typeface="Calibri" pitchFamily="34" charset="0"/>
                <a:ea typeface="Calibri" pitchFamily="34" charset="0"/>
                <a:cs typeface="Calibri" pitchFamily="34" charset="0"/>
              </a:rPr>
              <a:t>.</a:t>
            </a:r>
            <a:endParaRPr lang="en-US" dirty="0">
              <a:latin typeface="Calibri" pitchFamily="34" charset="0"/>
              <a:ea typeface="Calibri" pitchFamily="34" charset="0"/>
              <a:cs typeface="Calibri" pitchFamily="34" charset="0"/>
            </a:endParaRPr>
          </a:p>
          <a:p>
            <a:pPr algn="just" eaLnBrk="0" hangingPunct="0">
              <a:spcBef>
                <a:spcPct val="50000"/>
              </a:spcBef>
              <a:buFont typeface="Wingdings" pitchFamily="2" charset="2"/>
              <a:buChar char="§"/>
            </a:pPr>
            <a:r>
              <a:rPr lang="el-GR" dirty="0" smtClean="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Ένας </a:t>
            </a:r>
            <a:r>
              <a:rPr lang="el-GR" dirty="0" smtClean="0">
                <a:solidFill>
                  <a:schemeClr val="accent6">
                    <a:lumMod val="75000"/>
                  </a:schemeClr>
                </a:solidFill>
                <a:latin typeface="Calibri" pitchFamily="34" charset="0"/>
                <a:ea typeface="Calibri" pitchFamily="34" charset="0"/>
                <a:cs typeface="Calibri" pitchFamily="34" charset="0"/>
              </a:rPr>
              <a:t>καθηγητής</a:t>
            </a:r>
            <a:r>
              <a:rPr lang="el-GR" dirty="0" smtClean="0">
                <a:latin typeface="Calibri" pitchFamily="34" charset="0"/>
                <a:ea typeface="Calibri" pitchFamily="34" charset="0"/>
                <a:cs typeface="Calibri" pitchFamily="34" charset="0"/>
              </a:rPr>
              <a:t> χαρακτηρίζεται από τον ΑΤ (που είναι μοναδικός) και το όνομά του.</a:t>
            </a:r>
          </a:p>
          <a:p>
            <a:pPr algn="just" eaLnBrk="0" hangingPunct="0">
              <a:spcBef>
                <a:spcPct val="50000"/>
              </a:spcBef>
              <a:buFont typeface="Wingdings" pitchFamily="2" charset="2"/>
              <a:buChar char="§"/>
            </a:pPr>
            <a:r>
              <a:rPr lang="el-GR" dirty="0" smtClean="0">
                <a:latin typeface="Calibri" pitchFamily="34" charset="0"/>
                <a:ea typeface="Calibri" pitchFamily="34" charset="0"/>
                <a:cs typeface="Calibri" pitchFamily="34" charset="0"/>
              </a:rPr>
              <a:t>  Ένας καθηγητής </a:t>
            </a:r>
            <a:r>
              <a:rPr lang="el-GR" dirty="0" smtClean="0">
                <a:solidFill>
                  <a:schemeClr val="accent6">
                    <a:lumMod val="75000"/>
                  </a:schemeClr>
                </a:solidFill>
                <a:latin typeface="Calibri" pitchFamily="34" charset="0"/>
                <a:ea typeface="Calibri" pitchFamily="34" charset="0"/>
                <a:cs typeface="Calibri" pitchFamily="34" charset="0"/>
              </a:rPr>
              <a:t>διδάσκει</a:t>
            </a:r>
            <a:r>
              <a:rPr lang="el-GR" dirty="0" smtClean="0">
                <a:latin typeface="Calibri" pitchFamily="34" charset="0"/>
                <a:ea typeface="Calibri" pitchFamily="34" charset="0"/>
                <a:cs typeface="Calibri" pitchFamily="34" charset="0"/>
              </a:rPr>
              <a:t> ένα </a:t>
            </a:r>
            <a:r>
              <a:rPr lang="el-GR" i="1" dirty="0" smtClean="0">
                <a:latin typeface="Calibri" pitchFamily="34" charset="0"/>
                <a:ea typeface="Calibri" pitchFamily="34" charset="0"/>
                <a:cs typeface="Calibri" pitchFamily="34" charset="0"/>
              </a:rPr>
              <a:t>τμήμα</a:t>
            </a:r>
            <a:r>
              <a:rPr lang="el-GR" dirty="0" smtClean="0">
                <a:latin typeface="Calibri" pitchFamily="34" charset="0"/>
                <a:ea typeface="Calibri" pitchFamily="34" charset="0"/>
                <a:cs typeface="Calibri" pitchFamily="34" charset="0"/>
              </a:rPr>
              <a:t> ενός μαθήματος. Τμήματα του ίδιου μαθήματος μπορεί να διδάσκονται από διαφορετικούς καθηγητές.</a:t>
            </a:r>
            <a:endParaRPr lang="el-GR" dirty="0" smtClean="0">
              <a:solidFill>
                <a:schemeClr val="accent6">
                  <a:lumMod val="75000"/>
                </a:schemeClr>
              </a:solidFill>
              <a:latin typeface="Calibri" pitchFamily="34" charset="0"/>
              <a:ea typeface="Calibri" pitchFamily="34" charset="0"/>
              <a:cs typeface="Calibri" pitchFamily="34" charset="0"/>
            </a:endParaRPr>
          </a:p>
        </p:txBody>
      </p:sp>
      <p:sp>
        <p:nvSpPr>
          <p:cNvPr id="2" name="Title 1"/>
          <p:cNvSpPr>
            <a:spLocks noGrp="1"/>
          </p:cNvSpPr>
          <p:nvPr>
            <p:ph type="title"/>
          </p:nvPr>
        </p:nvSpPr>
        <p:spPr/>
        <p:txBody>
          <a:bodyPr/>
          <a:lstStyle/>
          <a:p>
            <a:r>
              <a:rPr lang="el-GR" dirty="0" smtClean="0">
                <a:solidFill>
                  <a:schemeClr val="accent6">
                    <a:lumMod val="75000"/>
                  </a:schemeClr>
                </a:solidFill>
              </a:rPr>
              <a:t>Ασθενείς Τύποι Οντοτήτων</a:t>
            </a:r>
            <a:endParaRPr lang="en-US"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Footer Placeholder 3"/>
          <p:cNvSpPr>
            <a:spLocks noGrp="1"/>
          </p:cNvSpPr>
          <p:nvPr>
            <p:ph type="ftr" sz="quarter" idx="11"/>
          </p:nvPr>
        </p:nvSpPr>
        <p:spPr>
          <a:noFill/>
        </p:spPr>
        <p:txBody>
          <a:bodyPr/>
          <a:lstStyle/>
          <a:p>
            <a:r>
              <a:rPr lang="el-GR" altLang="en-US" smtClean="0"/>
              <a:t>Ευαγγελία Πιτουρά</a:t>
            </a:r>
          </a:p>
        </p:txBody>
      </p:sp>
      <p:sp>
        <p:nvSpPr>
          <p:cNvPr id="45060" name="Slide Number Placeholder 4"/>
          <p:cNvSpPr>
            <a:spLocks noGrp="1"/>
          </p:cNvSpPr>
          <p:nvPr>
            <p:ph type="sldNum" sz="quarter" idx="12"/>
          </p:nvPr>
        </p:nvSpPr>
        <p:spPr>
          <a:noFill/>
        </p:spPr>
        <p:txBody>
          <a:bodyPr/>
          <a:lstStyle/>
          <a:p>
            <a:fld id="{2338B528-E331-4639-A051-B99D45BD5BF5}" type="slidenum">
              <a:rPr lang="el-GR" altLang="en-US" smtClean="0"/>
              <a:pPr/>
              <a:t>67</a:t>
            </a:fld>
            <a:endParaRPr lang="el-GR" altLang="en-US" smtClean="0"/>
          </a:p>
        </p:txBody>
      </p:sp>
      <p:sp>
        <p:nvSpPr>
          <p:cNvPr id="45062" name="Text Box 3"/>
          <p:cNvSpPr txBox="1">
            <a:spLocks noChangeArrowheads="1"/>
          </p:cNvSpPr>
          <p:nvPr/>
        </p:nvSpPr>
        <p:spPr bwMode="auto">
          <a:xfrm>
            <a:off x="304800" y="1905000"/>
            <a:ext cx="8382000" cy="1754188"/>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Μια ασθενής οντότητα Ε πρέπει να συμμετέχει με </a:t>
            </a:r>
            <a:r>
              <a:rPr lang="el-GR" sz="2400" i="1" dirty="0">
                <a:latin typeface="Calibri" pitchFamily="34" charset="0"/>
                <a:ea typeface="Calibri" pitchFamily="34" charset="0"/>
                <a:cs typeface="Calibri" pitchFamily="34" charset="0"/>
              </a:rPr>
              <a:t>ολική συμμετοχή</a:t>
            </a:r>
            <a:r>
              <a:rPr lang="el-GR" sz="2400" dirty="0">
                <a:latin typeface="Calibri" pitchFamily="34" charset="0"/>
                <a:ea typeface="Calibri" pitchFamily="34" charset="0"/>
                <a:cs typeface="Calibri" pitchFamily="34" charset="0"/>
              </a:rPr>
              <a:t> σε μια </a:t>
            </a:r>
            <a:r>
              <a:rPr lang="el-GR" sz="2400" i="1" dirty="0">
                <a:latin typeface="Calibri" pitchFamily="34" charset="0"/>
                <a:ea typeface="Calibri" pitchFamily="34" charset="0"/>
                <a:cs typeface="Calibri" pitchFamily="34" charset="0"/>
              </a:rPr>
              <a:t>ένα-προς-πολλά</a:t>
            </a:r>
            <a:r>
              <a:rPr lang="el-GR" sz="2400" dirty="0">
                <a:latin typeface="Calibri" pitchFamily="34" charset="0"/>
                <a:ea typeface="Calibri" pitchFamily="34" charset="0"/>
                <a:cs typeface="Calibri" pitchFamily="34" charset="0"/>
              </a:rPr>
              <a:t> συσχέτιση R </a:t>
            </a:r>
            <a:r>
              <a:rPr lang="el-GR" sz="2400" dirty="0" smtClean="0">
                <a:latin typeface="Calibri" pitchFamily="34" charset="0"/>
                <a:ea typeface="Calibri" pitchFamily="34" charset="0"/>
                <a:cs typeface="Calibri" pitchFamily="34" charset="0"/>
              </a:rPr>
              <a:t>με ένα </a:t>
            </a:r>
            <a:r>
              <a:rPr lang="en-US" sz="2400" dirty="0" err="1" smtClean="0">
                <a:latin typeface="Calibri" pitchFamily="34" charset="0"/>
                <a:ea typeface="Calibri" pitchFamily="34" charset="0"/>
                <a:cs typeface="Calibri" pitchFamily="34" charset="0"/>
              </a:rPr>
              <a:t>τύ</a:t>
            </a:r>
            <a:r>
              <a:rPr lang="en-US" sz="2400" dirty="0" smtClean="0">
                <a:latin typeface="Calibri" pitchFamily="34" charset="0"/>
                <a:ea typeface="Calibri" pitchFamily="34" charset="0"/>
                <a:cs typeface="Calibri" pitchFamily="34" charset="0"/>
              </a:rPr>
              <a:t>πο </a:t>
            </a:r>
            <a:r>
              <a:rPr lang="en-US" sz="2400" dirty="0">
                <a:latin typeface="Calibri" pitchFamily="34" charset="0"/>
                <a:ea typeface="Calibri" pitchFamily="34" charset="0"/>
                <a:cs typeface="Calibri" pitchFamily="34" charset="0"/>
              </a:rPr>
              <a:t>οντοτήτων F </a:t>
            </a:r>
            <a:endParaRPr lang="el-GR" sz="2400" dirty="0">
              <a:latin typeface="Calibri" pitchFamily="34" charset="0"/>
              <a:ea typeface="Calibri" pitchFamily="34" charset="0"/>
              <a:cs typeface="Calibri" pitchFamily="34" charset="0"/>
            </a:endParaRPr>
          </a:p>
          <a:p>
            <a:pPr eaLnBrk="0" hangingPunct="0">
              <a:spcBef>
                <a:spcPct val="50000"/>
              </a:spcBef>
            </a:pPr>
            <a:r>
              <a:rPr lang="el-GR" sz="2400" dirty="0">
                <a:latin typeface="Calibri" pitchFamily="34" charset="0"/>
                <a:ea typeface="Calibri" pitchFamily="34" charset="0"/>
                <a:cs typeface="Calibri" pitchFamily="34" charset="0"/>
              </a:rPr>
              <a:t>R: </a:t>
            </a:r>
            <a:r>
              <a:rPr lang="el-GR" sz="2400" dirty="0">
                <a:solidFill>
                  <a:schemeClr val="accent6">
                    <a:lumMod val="75000"/>
                  </a:schemeClr>
                </a:solidFill>
                <a:latin typeface="Calibri" pitchFamily="34" charset="0"/>
                <a:ea typeface="Calibri" pitchFamily="34" charset="0"/>
                <a:cs typeface="Calibri" pitchFamily="34" charset="0"/>
              </a:rPr>
              <a:t>προσδιορίζουσα συσχέτιση, </a:t>
            </a:r>
            <a:r>
              <a:rPr lang="en-US" sz="2400" dirty="0">
                <a:latin typeface="Calibri" pitchFamily="34" charset="0"/>
                <a:ea typeface="Calibri" pitchFamily="34" charset="0"/>
                <a:cs typeface="Calibri" pitchFamily="34" charset="0"/>
              </a:rPr>
              <a:t>F:</a:t>
            </a:r>
            <a:r>
              <a:rPr lang="en-US" sz="2400" dirty="0">
                <a:solidFill>
                  <a:srgbClr val="FF00FF"/>
                </a:solidFill>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προσδιορίζων ιδιοκτήτης</a:t>
            </a:r>
            <a:endParaRPr lang="el-GR" sz="2400" i="1" dirty="0">
              <a:solidFill>
                <a:schemeClr val="accent6">
                  <a:lumMod val="75000"/>
                </a:schemeClr>
              </a:solidFill>
              <a:latin typeface="Calibri" pitchFamily="34" charset="0"/>
              <a:ea typeface="Calibri" pitchFamily="34" charset="0"/>
              <a:cs typeface="Calibri" pitchFamily="34" charset="0"/>
            </a:endParaRPr>
          </a:p>
        </p:txBody>
      </p:sp>
      <p:sp>
        <p:nvSpPr>
          <p:cNvPr id="45063" name="Text Box 4"/>
          <p:cNvSpPr txBox="1">
            <a:spLocks noChangeArrowheads="1"/>
          </p:cNvSpPr>
          <p:nvPr/>
        </p:nvSpPr>
        <p:spPr bwMode="auto">
          <a:xfrm>
            <a:off x="609600" y="4114800"/>
            <a:ext cx="7924800" cy="1016000"/>
          </a:xfrm>
          <a:prstGeom prst="rect">
            <a:avLst/>
          </a:prstGeom>
          <a:noFill/>
          <a:ln w="9525">
            <a:noFill/>
            <a:miter lim="800000"/>
            <a:headEnd/>
            <a:tailEnd/>
          </a:ln>
        </p:spPr>
        <p:txBody>
          <a:bodyPr>
            <a:spAutoFit/>
          </a:bodyPr>
          <a:lstStyle/>
          <a:p>
            <a:pPr eaLnBrk="0" hangingPunct="0">
              <a:spcBef>
                <a:spcPct val="50000"/>
              </a:spcBef>
            </a:pPr>
            <a:r>
              <a:rPr lang="el-GR" sz="2400">
                <a:latin typeface="Calibri" pitchFamily="34" charset="0"/>
                <a:ea typeface="Calibri" pitchFamily="34" charset="0"/>
                <a:cs typeface="Calibri" pitchFamily="34" charset="0"/>
              </a:rPr>
              <a:t>Προσδιορίζεται μοναδικά από </a:t>
            </a:r>
          </a:p>
          <a:p>
            <a:pPr eaLnBrk="0" hangingPunct="0">
              <a:spcBef>
                <a:spcPct val="50000"/>
              </a:spcBef>
            </a:pPr>
            <a:r>
              <a:rPr lang="el-GR" sz="2400">
                <a:latin typeface="Calibri" pitchFamily="34" charset="0"/>
                <a:ea typeface="Calibri" pitchFamily="34" charset="0"/>
                <a:cs typeface="Calibri" pitchFamily="34" charset="0"/>
              </a:rPr>
              <a:t>	μερικό κλειδί (γνωρίσματα της Ε) + κλειδί της </a:t>
            </a:r>
            <a:r>
              <a:rPr lang="en-US" sz="2400">
                <a:latin typeface="Calibri" pitchFamily="34" charset="0"/>
                <a:ea typeface="Calibri" pitchFamily="34" charset="0"/>
                <a:cs typeface="Calibri" pitchFamily="34" charset="0"/>
              </a:rPr>
              <a:t>F</a:t>
            </a:r>
            <a:endParaRPr lang="el-GR" sz="2400">
              <a:latin typeface="Calibri" pitchFamily="34" charset="0"/>
              <a:ea typeface="Calibri" pitchFamily="34" charset="0"/>
              <a:cs typeface="Calibri" pitchFamily="34" charset="0"/>
            </a:endParaRPr>
          </a:p>
        </p:txBody>
      </p:sp>
      <p:sp>
        <p:nvSpPr>
          <p:cNvPr id="45064" name="Text Box 5"/>
          <p:cNvSpPr txBox="1">
            <a:spLocks noChangeArrowheads="1"/>
          </p:cNvSpPr>
          <p:nvPr/>
        </p:nvSpPr>
        <p:spPr bwMode="auto">
          <a:xfrm>
            <a:off x="1828800" y="5410200"/>
            <a:ext cx="4953000" cy="396875"/>
          </a:xfrm>
          <a:prstGeom prst="rect">
            <a:avLst/>
          </a:prstGeom>
          <a:noFill/>
          <a:ln w="9525">
            <a:noFill/>
            <a:miter lim="800000"/>
            <a:headEnd/>
            <a:tailEnd/>
          </a:ln>
        </p:spPr>
        <p:txBody>
          <a:bodyPr>
            <a:spAutoFit/>
          </a:bodyPr>
          <a:lstStyle/>
          <a:p>
            <a:pPr eaLnBrk="0" hangingPunct="0">
              <a:spcBef>
                <a:spcPct val="50000"/>
              </a:spcBef>
            </a:pPr>
            <a:r>
              <a:rPr lang="el-GR" sz="2000">
                <a:latin typeface="Calibri" pitchFamily="34" charset="0"/>
                <a:ea typeface="Calibri" pitchFamily="34" charset="0"/>
                <a:cs typeface="Calibri" pitchFamily="34" charset="0"/>
              </a:rPr>
              <a:t>Συμβολισμός</a:t>
            </a:r>
          </a:p>
        </p:txBody>
      </p:sp>
      <p:sp>
        <p:nvSpPr>
          <p:cNvPr id="45065" name="Rectangle 6"/>
          <p:cNvSpPr>
            <a:spLocks noChangeArrowheads="1"/>
          </p:cNvSpPr>
          <p:nvPr/>
        </p:nvSpPr>
        <p:spPr bwMode="auto">
          <a:xfrm>
            <a:off x="990600" y="4673600"/>
            <a:ext cx="6375400" cy="457200"/>
          </a:xfrm>
          <a:prstGeom prst="rect">
            <a:avLst/>
          </a:prstGeom>
          <a:noFill/>
          <a:ln w="9525">
            <a:solidFill>
              <a:schemeClr val="tx1"/>
            </a:solidFill>
            <a:miter lim="800000"/>
            <a:headEnd/>
            <a:tailEnd/>
          </a:ln>
        </p:spPr>
        <p:txBody>
          <a:bodyPr wrap="none" anchor="ctr"/>
          <a:lstStyle/>
          <a:p>
            <a:endParaRPr lang="el-GR"/>
          </a:p>
        </p:txBody>
      </p:sp>
      <p:sp>
        <p:nvSpPr>
          <p:cNvPr id="2" name="Title 1"/>
          <p:cNvSpPr>
            <a:spLocks noGrp="1"/>
          </p:cNvSpPr>
          <p:nvPr>
            <p:ph type="title"/>
          </p:nvPr>
        </p:nvSpPr>
        <p:spPr/>
        <p:txBody>
          <a:bodyPr/>
          <a:lstStyle/>
          <a:p>
            <a:r>
              <a:rPr lang="el-GR" dirty="0" smtClean="0">
                <a:solidFill>
                  <a:schemeClr val="accent6">
                    <a:lumMod val="75000"/>
                  </a:schemeClr>
                </a:solidFill>
              </a:rPr>
              <a:t>Ασθενείς Τύποι Οντοτήτων</a:t>
            </a:r>
            <a:endParaRPr lang="en-US" dirty="0">
              <a:solidFill>
                <a:schemeClr val="accent6">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Footer Placeholder 3"/>
          <p:cNvSpPr>
            <a:spLocks noGrp="1"/>
          </p:cNvSpPr>
          <p:nvPr>
            <p:ph type="ftr" sz="quarter" idx="11"/>
          </p:nvPr>
        </p:nvSpPr>
        <p:spPr>
          <a:noFill/>
        </p:spPr>
        <p:txBody>
          <a:bodyPr/>
          <a:lstStyle/>
          <a:p>
            <a:r>
              <a:rPr lang="el-GR" altLang="en-US" smtClean="0"/>
              <a:t>Ευαγγελία Πιτουρά</a:t>
            </a:r>
          </a:p>
        </p:txBody>
      </p:sp>
      <p:sp>
        <p:nvSpPr>
          <p:cNvPr id="47108" name="Slide Number Placeholder 4"/>
          <p:cNvSpPr>
            <a:spLocks noGrp="1"/>
          </p:cNvSpPr>
          <p:nvPr>
            <p:ph type="sldNum" sz="quarter" idx="12"/>
          </p:nvPr>
        </p:nvSpPr>
        <p:spPr>
          <a:noFill/>
        </p:spPr>
        <p:txBody>
          <a:bodyPr/>
          <a:lstStyle/>
          <a:p>
            <a:fld id="{53398E45-E788-444E-89DD-594BBC398CBB}" type="slidenum">
              <a:rPr lang="el-GR" altLang="en-US" smtClean="0"/>
              <a:pPr/>
              <a:t>68</a:t>
            </a:fld>
            <a:endParaRPr lang="el-GR" altLang="en-US" smtClean="0"/>
          </a:p>
        </p:txBody>
      </p:sp>
      <p:sp>
        <p:nvSpPr>
          <p:cNvPr id="47110" name="Text Box 3"/>
          <p:cNvSpPr txBox="1">
            <a:spLocks noChangeArrowheads="1"/>
          </p:cNvSpPr>
          <p:nvPr/>
        </p:nvSpPr>
        <p:spPr bwMode="auto">
          <a:xfrm>
            <a:off x="685800" y="1578769"/>
            <a:ext cx="8077200" cy="1384300"/>
          </a:xfrm>
          <a:prstGeom prst="rect">
            <a:avLst/>
          </a:prstGeom>
          <a:noFill/>
          <a:ln w="9525">
            <a:noFill/>
            <a:miter lim="800000"/>
            <a:headEnd/>
            <a:tailEnd/>
          </a:ln>
        </p:spPr>
        <p:txBody>
          <a:bodyPr>
            <a:spAutoFit/>
          </a:bodyPr>
          <a:lstStyle/>
          <a:p>
            <a:pPr eaLnBrk="0" hangingPunct="0">
              <a:spcBef>
                <a:spcPct val="50000"/>
              </a:spcBef>
              <a:buFont typeface="Wingdings" pitchFamily="2" charset="2"/>
              <a:buChar char="§"/>
            </a:pPr>
            <a:r>
              <a:rPr lang="el-GR" sz="2400" dirty="0">
                <a:latin typeface="Calibri" pitchFamily="34" charset="0"/>
                <a:ea typeface="Calibri" pitchFamily="34" charset="0"/>
                <a:cs typeface="Calibri" pitchFamily="34" charset="0"/>
              </a:rPr>
              <a:t> Μπορεί επίσης να αναπαρασταθούν ως ένα σύνθετο, </a:t>
            </a:r>
            <a:r>
              <a:rPr lang="el-GR" sz="2400" dirty="0" err="1">
                <a:latin typeface="Calibri" pitchFamily="34" charset="0"/>
                <a:ea typeface="Calibri" pitchFamily="34" charset="0"/>
                <a:cs typeface="Calibri" pitchFamily="34" charset="0"/>
              </a:rPr>
              <a:t>πλειότιμο</a:t>
            </a:r>
            <a:r>
              <a:rPr lang="el-GR" sz="2400" dirty="0">
                <a:latin typeface="Calibri" pitchFamily="34" charset="0"/>
                <a:ea typeface="Calibri" pitchFamily="34" charset="0"/>
                <a:cs typeface="Calibri" pitchFamily="34" charset="0"/>
              </a:rPr>
              <a:t> γνώρισμα της κυρίαρχης οντότητας</a:t>
            </a:r>
          </a:p>
          <a:p>
            <a:pPr eaLnBrk="0" hangingPunct="0">
              <a:spcBef>
                <a:spcPct val="50000"/>
              </a:spcBef>
              <a:buFont typeface="Wingdings" pitchFamily="2" charset="2"/>
              <a:buChar char="§"/>
            </a:pPr>
            <a:r>
              <a:rPr lang="el-GR" sz="2400" dirty="0" smtClean="0">
                <a:latin typeface="Calibri" pitchFamily="34" charset="0"/>
                <a:ea typeface="Calibri" pitchFamily="34" charset="0"/>
                <a:cs typeface="Calibri" pitchFamily="34" charset="0"/>
              </a:rPr>
              <a:t> Πότε </a:t>
            </a:r>
            <a:r>
              <a:rPr lang="el-GR" sz="2400" dirty="0">
                <a:latin typeface="Calibri" pitchFamily="34" charset="0"/>
                <a:ea typeface="Calibri" pitchFamily="34" charset="0"/>
                <a:cs typeface="Calibri" pitchFamily="34" charset="0"/>
              </a:rPr>
              <a:t>όχι; </a:t>
            </a:r>
          </a:p>
        </p:txBody>
      </p:sp>
      <p:sp>
        <p:nvSpPr>
          <p:cNvPr id="47111" name="Text Box 4"/>
          <p:cNvSpPr txBox="1">
            <a:spLocks noChangeArrowheads="1"/>
          </p:cNvSpPr>
          <p:nvPr/>
        </p:nvSpPr>
        <p:spPr bwMode="auto">
          <a:xfrm>
            <a:off x="1838325" y="2963069"/>
            <a:ext cx="4419600" cy="1768475"/>
          </a:xfrm>
          <a:prstGeom prst="rect">
            <a:avLst/>
          </a:prstGeom>
          <a:noFill/>
          <a:ln w="9525">
            <a:noFill/>
            <a:miter lim="800000"/>
            <a:headEnd/>
            <a:tailEnd/>
          </a:ln>
        </p:spPr>
        <p:txBody>
          <a:bodyPr>
            <a:spAutoFit/>
          </a:bodyPr>
          <a:lstStyle/>
          <a:p>
            <a:pPr eaLnBrk="0" hangingPunct="0">
              <a:spcBef>
                <a:spcPct val="50000"/>
              </a:spcBef>
              <a:buFontTx/>
              <a:buChar char="•"/>
            </a:pPr>
            <a:r>
              <a:rPr lang="el-GR" sz="2000" dirty="0">
                <a:latin typeface="Calibri" pitchFamily="34" charset="0"/>
                <a:ea typeface="Calibri" pitchFamily="34" charset="0"/>
                <a:cs typeface="Calibri" pitchFamily="34" charset="0"/>
              </a:rPr>
              <a:t> Πολλά γνωρίσματα</a:t>
            </a:r>
          </a:p>
          <a:p>
            <a:pPr eaLnBrk="0" hangingPunct="0">
              <a:spcBef>
                <a:spcPct val="50000"/>
              </a:spcBef>
              <a:buFontTx/>
              <a:buChar char="•"/>
            </a:pPr>
            <a:r>
              <a:rPr lang="el-GR" sz="2000" dirty="0">
                <a:latin typeface="Calibri" pitchFamily="34" charset="0"/>
                <a:ea typeface="Calibri" pitchFamily="34" charset="0"/>
                <a:cs typeface="Calibri" pitchFamily="34" charset="0"/>
              </a:rPr>
              <a:t> Ανεξάρτητες συμμετοχές</a:t>
            </a:r>
            <a:endParaRPr lang="en-US" sz="2000" dirty="0">
              <a:latin typeface="Calibri" pitchFamily="34" charset="0"/>
              <a:ea typeface="Calibri" pitchFamily="34" charset="0"/>
              <a:cs typeface="Calibri" pitchFamily="34" charset="0"/>
            </a:endParaRPr>
          </a:p>
          <a:p>
            <a:pPr eaLnBrk="0" hangingPunct="0">
              <a:spcBef>
                <a:spcPct val="50000"/>
              </a:spcBef>
            </a:pPr>
            <a:r>
              <a:rPr lang="en-US" sz="2000" dirty="0">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σε συσχετίσεις </a:t>
            </a:r>
          </a:p>
          <a:p>
            <a:pPr eaLnBrk="0" hangingPunct="0">
              <a:spcBef>
                <a:spcPct val="50000"/>
              </a:spcBef>
              <a:buFontTx/>
              <a:buChar char="•"/>
            </a:pPr>
            <a:r>
              <a:rPr lang="el-GR" sz="2000" dirty="0">
                <a:latin typeface="Calibri" pitchFamily="34" charset="0"/>
                <a:ea typeface="Calibri" pitchFamily="34" charset="0"/>
                <a:cs typeface="Calibri" pitchFamily="34" charset="0"/>
              </a:rPr>
              <a:t> Επιπλέον περιορισμούς</a:t>
            </a:r>
          </a:p>
        </p:txBody>
      </p:sp>
      <p:sp>
        <p:nvSpPr>
          <p:cNvPr id="47112" name="Text Box 5"/>
          <p:cNvSpPr txBox="1">
            <a:spLocks noChangeArrowheads="1"/>
          </p:cNvSpPr>
          <p:nvPr/>
        </p:nvSpPr>
        <p:spPr bwMode="auto">
          <a:xfrm>
            <a:off x="685800" y="4953000"/>
            <a:ext cx="7315200" cy="1016000"/>
          </a:xfrm>
          <a:prstGeom prst="rect">
            <a:avLst/>
          </a:prstGeom>
          <a:noFill/>
          <a:ln w="9525">
            <a:noFill/>
            <a:miter lim="800000"/>
            <a:headEnd/>
            <a:tailEnd/>
          </a:ln>
        </p:spPr>
        <p:txBody>
          <a:bodyPr>
            <a:spAutoFit/>
          </a:bodyPr>
          <a:lstStyle/>
          <a:p>
            <a:pPr eaLnBrk="0" hangingPunct="0">
              <a:spcBef>
                <a:spcPct val="50000"/>
              </a:spcBef>
              <a:buFontTx/>
              <a:buChar char="•"/>
            </a:pPr>
            <a:r>
              <a:rPr lang="el-GR" sz="2400" dirty="0">
                <a:latin typeface="Calibri" pitchFamily="34" charset="0"/>
                <a:ea typeface="Calibri" pitchFamily="34" charset="0"/>
                <a:cs typeface="Calibri" pitchFamily="34" charset="0"/>
              </a:rPr>
              <a:t> παραπάνω από έναν </a:t>
            </a:r>
            <a:r>
              <a:rPr lang="el-GR" sz="2400" dirty="0" err="1">
                <a:latin typeface="Calibri" pitchFamily="34" charset="0"/>
                <a:ea typeface="Calibri" pitchFamily="34" charset="0"/>
                <a:cs typeface="Calibri" pitchFamily="34" charset="0"/>
              </a:rPr>
              <a:t>προσδιορίζοντες</a:t>
            </a:r>
            <a:r>
              <a:rPr lang="el-GR" sz="2400" dirty="0">
                <a:latin typeface="Calibri" pitchFamily="34" charset="0"/>
                <a:ea typeface="Calibri" pitchFamily="34" charset="0"/>
                <a:cs typeface="Calibri" pitchFamily="34" charset="0"/>
              </a:rPr>
              <a:t> τύπους</a:t>
            </a:r>
          </a:p>
          <a:p>
            <a:pPr eaLnBrk="0" hangingPunct="0">
              <a:spcBef>
                <a:spcPct val="50000"/>
              </a:spcBef>
              <a:buFontTx/>
              <a:buChar char="•"/>
            </a:pPr>
            <a:r>
              <a:rPr lang="el-GR" sz="2400" dirty="0">
                <a:latin typeface="Calibri" pitchFamily="34" charset="0"/>
                <a:ea typeface="Calibri" pitchFamily="34" charset="0"/>
                <a:cs typeface="Calibri" pitchFamily="34" charset="0"/>
              </a:rPr>
              <a:t> κλειδί, αν ο προσδιορίζοντας ιδιοκτήτης ασθενής;</a:t>
            </a:r>
          </a:p>
        </p:txBody>
      </p:sp>
      <p:sp>
        <p:nvSpPr>
          <p:cNvPr id="47113" name="Text Box 6"/>
          <p:cNvSpPr txBox="1">
            <a:spLocks noChangeArrowheads="1"/>
          </p:cNvSpPr>
          <p:nvPr/>
        </p:nvSpPr>
        <p:spPr bwMode="auto">
          <a:xfrm>
            <a:off x="5401468" y="2663498"/>
            <a:ext cx="2303463" cy="707886"/>
          </a:xfrm>
          <a:prstGeom prst="rect">
            <a:avLst/>
          </a:prstGeom>
          <a:noFill/>
          <a:ln w="9525">
            <a:noFill/>
            <a:miter lim="800000"/>
            <a:headEnd/>
            <a:tailEnd/>
          </a:ln>
        </p:spPr>
        <p:txBody>
          <a:bodyPr>
            <a:spAutoFit/>
          </a:bodyPr>
          <a:lstStyle/>
          <a:p>
            <a:pPr eaLnBrk="0" hangingPunct="0">
              <a:spcBef>
                <a:spcPct val="50000"/>
              </a:spcBef>
            </a:pPr>
            <a:r>
              <a:rPr lang="el-GR" sz="2000" dirty="0"/>
              <a:t>(εργαζόμενος, εξαρτώμενος μέλος)</a:t>
            </a:r>
          </a:p>
        </p:txBody>
      </p:sp>
      <p:sp>
        <p:nvSpPr>
          <p:cNvPr id="2" name="Title 1"/>
          <p:cNvSpPr>
            <a:spLocks noGrp="1"/>
          </p:cNvSpPr>
          <p:nvPr>
            <p:ph type="title"/>
          </p:nvPr>
        </p:nvSpPr>
        <p:spPr/>
        <p:txBody>
          <a:bodyPr/>
          <a:lstStyle/>
          <a:p>
            <a:r>
              <a:rPr lang="el-GR" dirty="0" smtClean="0">
                <a:solidFill>
                  <a:schemeClr val="accent6">
                    <a:lumMod val="75000"/>
                  </a:schemeClr>
                </a:solidFill>
              </a:rPr>
              <a:t>Ασθενείς Τύποι Οντοτήτων</a:t>
            </a:r>
            <a:endParaRPr lang="en-US" dirty="0">
              <a:solidFill>
                <a:schemeClr val="accent6">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Slide Number Placeholder 4"/>
          <p:cNvSpPr>
            <a:spLocks noGrp="1"/>
          </p:cNvSpPr>
          <p:nvPr>
            <p:ph type="sldNum" sz="quarter" idx="12"/>
          </p:nvPr>
        </p:nvSpPr>
        <p:spPr>
          <a:noFill/>
        </p:spPr>
        <p:txBody>
          <a:bodyPr/>
          <a:lstStyle/>
          <a:p>
            <a:fld id="{E697DF59-E956-4A14-B3B8-7CC04E0F5FE4}" type="slidenum">
              <a:rPr lang="el-GR" altLang="en-US" smtClean="0"/>
              <a:pPr/>
              <a:t>69</a:t>
            </a:fld>
            <a:endParaRPr lang="el-GR" altLang="en-US" smtClean="0"/>
          </a:p>
        </p:txBody>
      </p:sp>
      <p:sp>
        <p:nvSpPr>
          <p:cNvPr id="48134" name="TextBox 6"/>
          <p:cNvSpPr txBox="1">
            <a:spLocks noChangeArrowheads="1"/>
          </p:cNvSpPr>
          <p:nvPr/>
        </p:nvSpPr>
        <p:spPr bwMode="auto">
          <a:xfrm>
            <a:off x="228600" y="850899"/>
            <a:ext cx="8610600" cy="5478423"/>
          </a:xfrm>
          <a:prstGeom prst="rect">
            <a:avLst/>
          </a:prstGeom>
          <a:noFill/>
          <a:ln w="9525">
            <a:noFill/>
            <a:miter lim="800000"/>
            <a:headEnd/>
            <a:tailEnd/>
          </a:ln>
        </p:spPr>
        <p:txBody>
          <a:bodyPr wrap="square">
            <a:spAutoFit/>
          </a:bodyPr>
          <a:lstStyle/>
          <a:p>
            <a:pPr algn="just"/>
            <a:r>
              <a:rPr lang="el-GR" dirty="0">
                <a:solidFill>
                  <a:schemeClr val="tx2">
                    <a:lumMod val="75000"/>
                  </a:schemeClr>
                </a:solidFill>
                <a:latin typeface="Calibri" pitchFamily="34" charset="0"/>
                <a:ea typeface="Calibri" pitchFamily="34" charset="0"/>
                <a:cs typeface="Calibri" pitchFamily="34" charset="0"/>
              </a:rPr>
              <a:t>Θέλουμε να σχεδιάσουμε μια βάση δεδομένων στην οποία θα καταγράψουμε τις </a:t>
            </a:r>
            <a:r>
              <a:rPr lang="el-GR" i="1" dirty="0">
                <a:solidFill>
                  <a:schemeClr val="accent6">
                    <a:lumMod val="75000"/>
                  </a:schemeClr>
                </a:solidFill>
                <a:latin typeface="Calibri" pitchFamily="34" charset="0"/>
                <a:ea typeface="Calibri" pitchFamily="34" charset="0"/>
                <a:cs typeface="Calibri" pitchFamily="34" charset="0"/>
              </a:rPr>
              <a:t>προτιμήσεις φοιτητών για φαγητά που σερβίρουν εστιατόρια</a:t>
            </a:r>
            <a:r>
              <a:rPr lang="el-GR" dirty="0">
                <a:solidFill>
                  <a:schemeClr val="accent6">
                    <a:lumMod val="75000"/>
                  </a:schemeClr>
                </a:solidFill>
                <a:latin typeface="Calibri" pitchFamily="34" charset="0"/>
                <a:ea typeface="Calibri" pitchFamily="34" charset="0"/>
                <a:cs typeface="Calibri" pitchFamily="34" charset="0"/>
              </a:rPr>
              <a:t>.</a:t>
            </a:r>
            <a:r>
              <a:rPr lang="el-GR" i="1" dirty="0">
                <a:solidFill>
                  <a:schemeClr val="accent6">
                    <a:lumMod val="75000"/>
                  </a:schemeClr>
                </a:solidFill>
                <a:latin typeface="Calibri" pitchFamily="34" charset="0"/>
                <a:ea typeface="Calibri" pitchFamily="34" charset="0"/>
                <a:cs typeface="Calibri" pitchFamily="34" charset="0"/>
              </a:rPr>
              <a:t> </a:t>
            </a:r>
            <a:r>
              <a:rPr lang="el-GR" dirty="0">
                <a:solidFill>
                  <a:schemeClr val="accent6">
                    <a:lumMod val="75000"/>
                  </a:schemeClr>
                </a:solidFill>
                <a:latin typeface="Calibri" pitchFamily="34" charset="0"/>
                <a:ea typeface="Calibri" pitchFamily="34" charset="0"/>
                <a:cs typeface="Calibri" pitchFamily="34" charset="0"/>
              </a:rPr>
              <a:t> </a:t>
            </a:r>
            <a:endParaRPr lang="el-GR" sz="1600" i="1" dirty="0">
              <a:solidFill>
                <a:schemeClr val="tx2">
                  <a:lumMod val="75000"/>
                </a:schemeClr>
              </a:solidFill>
              <a:latin typeface="Calibri" pitchFamily="34" charset="0"/>
              <a:ea typeface="Calibri" pitchFamily="34" charset="0"/>
              <a:cs typeface="Calibri" pitchFamily="34" charset="0"/>
            </a:endParaRPr>
          </a:p>
          <a:p>
            <a:pPr algn="just"/>
            <a:endParaRPr lang="el-GR" sz="800" dirty="0">
              <a:solidFill>
                <a:schemeClr val="tx2">
                  <a:lumMod val="75000"/>
                </a:schemeClr>
              </a:solidFill>
              <a:latin typeface="Calibri" pitchFamily="34" charset="0"/>
              <a:ea typeface="Calibri" pitchFamily="34" charset="0"/>
              <a:cs typeface="Calibri" pitchFamily="34" charset="0"/>
            </a:endParaRPr>
          </a:p>
          <a:p>
            <a:pPr algn="just">
              <a:buFont typeface="Wingdings" pitchFamily="2" charset="2"/>
              <a:buChar char="§"/>
            </a:pPr>
            <a:r>
              <a:rPr lang="el-GR" dirty="0">
                <a:solidFill>
                  <a:schemeClr val="tx2">
                    <a:lumMod val="75000"/>
                  </a:schemeClr>
                </a:solidFill>
                <a:latin typeface="Calibri" pitchFamily="34" charset="0"/>
                <a:ea typeface="Calibri" pitchFamily="34" charset="0"/>
                <a:cs typeface="Calibri" pitchFamily="34" charset="0"/>
              </a:rPr>
              <a:t> Κάθε </a:t>
            </a:r>
            <a:r>
              <a:rPr lang="el-GR" dirty="0">
                <a:solidFill>
                  <a:schemeClr val="accent6">
                    <a:lumMod val="75000"/>
                  </a:schemeClr>
                </a:solidFill>
                <a:latin typeface="Calibri" pitchFamily="34" charset="0"/>
                <a:ea typeface="Calibri" pitchFamily="34" charset="0"/>
                <a:cs typeface="Calibri" pitchFamily="34" charset="0"/>
              </a:rPr>
              <a:t>φοιτητής</a:t>
            </a:r>
            <a:r>
              <a:rPr lang="el-GR" dirty="0">
                <a:solidFill>
                  <a:schemeClr val="tx2">
                    <a:lumMod val="75000"/>
                  </a:schemeClr>
                </a:solidFill>
                <a:latin typeface="Calibri" pitchFamily="34" charset="0"/>
                <a:ea typeface="Calibri" pitchFamily="34" charset="0"/>
                <a:cs typeface="Calibri" pitchFamily="34" charset="0"/>
              </a:rPr>
              <a:t> χαρακτηρίζεται από τον αριθμό μητρώο του και το όνομά του. Ο αριθμός μητρώου είναι μοναδικός.</a:t>
            </a:r>
          </a:p>
          <a:p>
            <a:pPr algn="just">
              <a:buFont typeface="Wingdings" pitchFamily="2" charset="2"/>
              <a:buChar char="§"/>
            </a:pPr>
            <a:r>
              <a:rPr lang="el-GR" dirty="0">
                <a:solidFill>
                  <a:schemeClr val="tx2">
                    <a:lumMod val="75000"/>
                  </a:schemeClr>
                </a:solidFill>
                <a:latin typeface="Calibri" pitchFamily="34" charset="0"/>
                <a:ea typeface="Calibri" pitchFamily="34" charset="0"/>
                <a:cs typeface="Calibri" pitchFamily="34" charset="0"/>
              </a:rPr>
              <a:t> Κάθε </a:t>
            </a:r>
            <a:r>
              <a:rPr lang="el-GR" dirty="0">
                <a:solidFill>
                  <a:schemeClr val="accent6">
                    <a:lumMod val="75000"/>
                  </a:schemeClr>
                </a:solidFill>
                <a:latin typeface="Calibri" pitchFamily="34" charset="0"/>
                <a:ea typeface="Calibri" pitchFamily="34" charset="0"/>
                <a:cs typeface="Calibri" pitchFamily="34" charset="0"/>
              </a:rPr>
              <a:t>εστιατόριο</a:t>
            </a:r>
            <a:r>
              <a:rPr lang="el-GR" dirty="0">
                <a:solidFill>
                  <a:schemeClr val="tx2">
                    <a:lumMod val="75000"/>
                  </a:schemeClr>
                </a:solidFill>
                <a:latin typeface="Calibri" pitchFamily="34" charset="0"/>
                <a:ea typeface="Calibri" pitchFamily="34" charset="0"/>
                <a:cs typeface="Calibri" pitchFamily="34" charset="0"/>
              </a:rPr>
              <a:t> έχει ένα όνομα (που είναι μοναδικό) και μια διεύθυνση. </a:t>
            </a:r>
            <a:endParaRPr lang="el-GR" dirty="0" smtClean="0">
              <a:solidFill>
                <a:schemeClr val="tx2">
                  <a:lumMod val="75000"/>
                </a:schemeClr>
              </a:solidFill>
              <a:latin typeface="Calibri" pitchFamily="34" charset="0"/>
              <a:ea typeface="Calibri" pitchFamily="34" charset="0"/>
              <a:cs typeface="Calibri" pitchFamily="34" charset="0"/>
            </a:endParaRPr>
          </a:p>
          <a:p>
            <a:pPr algn="just">
              <a:buFont typeface="Wingdings" pitchFamily="2" charset="2"/>
              <a:buChar char="§"/>
            </a:pPr>
            <a:r>
              <a:rPr lang="el-GR" dirty="0" smtClean="0">
                <a:solidFill>
                  <a:schemeClr val="tx2">
                    <a:lumMod val="75000"/>
                  </a:schemeClr>
                </a:solidFill>
                <a:latin typeface="Calibri" pitchFamily="34" charset="0"/>
                <a:ea typeface="Calibri" pitchFamily="34" charset="0"/>
                <a:cs typeface="Calibri" pitchFamily="34" charset="0"/>
              </a:rPr>
              <a:t> Ένα εστιατόριο </a:t>
            </a:r>
            <a:r>
              <a:rPr lang="el-GR" dirty="0" smtClean="0">
                <a:solidFill>
                  <a:schemeClr val="accent6">
                    <a:lumMod val="75000"/>
                  </a:schemeClr>
                </a:solidFill>
                <a:latin typeface="Calibri" pitchFamily="34" charset="0"/>
                <a:ea typeface="Calibri" pitchFamily="34" charset="0"/>
                <a:cs typeface="Calibri" pitchFamily="34" charset="0"/>
              </a:rPr>
              <a:t>σερβίρει</a:t>
            </a:r>
            <a:r>
              <a:rPr lang="el-GR" dirty="0" smtClean="0">
                <a:solidFill>
                  <a:schemeClr val="tx2">
                    <a:lumMod val="75000"/>
                  </a:schemeClr>
                </a:solidFill>
                <a:latin typeface="Calibri" pitchFamily="34" charset="0"/>
                <a:ea typeface="Calibri" pitchFamily="34" charset="0"/>
                <a:cs typeface="Calibri" pitchFamily="34" charset="0"/>
              </a:rPr>
              <a:t> φαγητά.</a:t>
            </a:r>
            <a:endParaRPr lang="el-GR" dirty="0">
              <a:solidFill>
                <a:schemeClr val="tx2">
                  <a:lumMod val="75000"/>
                </a:schemeClr>
              </a:solidFill>
              <a:latin typeface="Calibri" pitchFamily="34" charset="0"/>
              <a:ea typeface="Calibri" pitchFamily="34" charset="0"/>
              <a:cs typeface="Calibri" pitchFamily="34" charset="0"/>
            </a:endParaRPr>
          </a:p>
          <a:p>
            <a:pPr algn="just">
              <a:buFont typeface="Wingdings" pitchFamily="2" charset="2"/>
              <a:buChar char="§"/>
            </a:pPr>
            <a:r>
              <a:rPr lang="el-GR" dirty="0">
                <a:solidFill>
                  <a:schemeClr val="tx2">
                    <a:lumMod val="75000"/>
                  </a:schemeClr>
                </a:solidFill>
                <a:latin typeface="Calibri" pitchFamily="34" charset="0"/>
                <a:ea typeface="Calibri" pitchFamily="34" charset="0"/>
                <a:cs typeface="Calibri" pitchFamily="34" charset="0"/>
              </a:rPr>
              <a:t> Κάθε </a:t>
            </a:r>
            <a:r>
              <a:rPr lang="el-GR" dirty="0">
                <a:solidFill>
                  <a:schemeClr val="accent6">
                    <a:lumMod val="75000"/>
                  </a:schemeClr>
                </a:solidFill>
                <a:latin typeface="Calibri" pitchFamily="34" charset="0"/>
                <a:ea typeface="Calibri" pitchFamily="34" charset="0"/>
                <a:cs typeface="Calibri" pitchFamily="34" charset="0"/>
              </a:rPr>
              <a:t>φαγητό </a:t>
            </a:r>
            <a:r>
              <a:rPr lang="el-GR" dirty="0">
                <a:solidFill>
                  <a:schemeClr val="tx2">
                    <a:lumMod val="75000"/>
                  </a:schemeClr>
                </a:solidFill>
                <a:latin typeface="Calibri" pitchFamily="34" charset="0"/>
                <a:ea typeface="Calibri" pitchFamily="34" charset="0"/>
                <a:cs typeface="Calibri" pitchFamily="34" charset="0"/>
              </a:rPr>
              <a:t>έχει ένα όνομα και μια </a:t>
            </a:r>
            <a:r>
              <a:rPr lang="el-GR" dirty="0" smtClean="0">
                <a:solidFill>
                  <a:schemeClr val="tx2">
                    <a:lumMod val="75000"/>
                  </a:schemeClr>
                </a:solidFill>
                <a:latin typeface="Calibri" pitchFamily="34" charset="0"/>
                <a:ea typeface="Calibri" pitchFamily="34" charset="0"/>
                <a:cs typeface="Calibri" pitchFamily="34" charset="0"/>
              </a:rPr>
              <a:t>τιμή. Το όνομα του φαγητού είναι μοναδικό σε κάθε εστιατόριο, αλλά </a:t>
            </a:r>
            <a:r>
              <a:rPr lang="el-GR" i="1" dirty="0" smtClean="0">
                <a:solidFill>
                  <a:schemeClr val="tx2">
                    <a:lumMod val="75000"/>
                  </a:schemeClr>
                </a:solidFill>
                <a:latin typeface="Calibri" pitchFamily="34" charset="0"/>
                <a:ea typeface="Calibri" pitchFamily="34" charset="0"/>
                <a:cs typeface="Calibri" pitchFamily="34" charset="0"/>
              </a:rPr>
              <a:t>διαφορετικά εστιατόρια μπορεί να σερβίρουν ένα φαγητό με το ίδιο όνομα.</a:t>
            </a:r>
          </a:p>
          <a:p>
            <a:pPr algn="just">
              <a:buFont typeface="Wingdings" pitchFamily="2" charset="2"/>
              <a:buChar char="§"/>
            </a:pPr>
            <a:r>
              <a:rPr lang="el-GR" dirty="0" smtClean="0">
                <a:solidFill>
                  <a:schemeClr val="tx2">
                    <a:lumMod val="75000"/>
                  </a:schemeClr>
                </a:solidFill>
                <a:latin typeface="Calibri" pitchFamily="34" charset="0"/>
                <a:ea typeface="Calibri" pitchFamily="34" charset="0"/>
                <a:cs typeface="Calibri" pitchFamily="34" charset="0"/>
              </a:rPr>
              <a:t> Η </a:t>
            </a:r>
            <a:r>
              <a:rPr lang="el-GR" i="1" dirty="0">
                <a:solidFill>
                  <a:schemeClr val="tx2">
                    <a:lumMod val="75000"/>
                  </a:schemeClr>
                </a:solidFill>
                <a:latin typeface="Calibri" pitchFamily="34" charset="0"/>
                <a:ea typeface="Calibri" pitchFamily="34" charset="0"/>
                <a:cs typeface="Calibri" pitchFamily="34" charset="0"/>
              </a:rPr>
              <a:t>τιμή</a:t>
            </a:r>
            <a:r>
              <a:rPr lang="el-GR" dirty="0">
                <a:solidFill>
                  <a:schemeClr val="tx2">
                    <a:lumMod val="75000"/>
                  </a:schemeClr>
                </a:solidFill>
                <a:latin typeface="Calibri" pitchFamily="34" charset="0"/>
                <a:ea typeface="Calibri" pitchFamily="34" charset="0"/>
                <a:cs typeface="Calibri" pitchFamily="34" charset="0"/>
              </a:rPr>
              <a:t> του </a:t>
            </a:r>
            <a:r>
              <a:rPr lang="el-GR" dirty="0" smtClean="0">
                <a:solidFill>
                  <a:schemeClr val="tx2">
                    <a:lumMod val="75000"/>
                  </a:schemeClr>
                </a:solidFill>
                <a:latin typeface="Calibri" pitchFamily="34" charset="0"/>
                <a:ea typeface="Calibri" pitchFamily="34" charset="0"/>
                <a:cs typeface="Calibri" pitchFamily="34" charset="0"/>
              </a:rPr>
              <a:t>ίδιου φαγητού </a:t>
            </a:r>
            <a:r>
              <a:rPr lang="el-GR" dirty="0">
                <a:solidFill>
                  <a:schemeClr val="tx2">
                    <a:lumMod val="75000"/>
                  </a:schemeClr>
                </a:solidFill>
                <a:latin typeface="Calibri" pitchFamily="34" charset="0"/>
                <a:ea typeface="Calibri" pitchFamily="34" charset="0"/>
                <a:cs typeface="Calibri" pitchFamily="34" charset="0"/>
              </a:rPr>
              <a:t>μπορεί να είναι διαφορετική σε κάθε εστιατόριο. </a:t>
            </a:r>
            <a:endParaRPr lang="el-GR" i="1" dirty="0" smtClean="0">
              <a:solidFill>
                <a:schemeClr val="tx2">
                  <a:lumMod val="75000"/>
                </a:schemeClr>
              </a:solidFill>
              <a:latin typeface="Calibri" pitchFamily="34" charset="0"/>
              <a:ea typeface="Calibri" pitchFamily="34" charset="0"/>
              <a:cs typeface="Calibri" pitchFamily="34" charset="0"/>
            </a:endParaRPr>
          </a:p>
          <a:p>
            <a:pPr algn="just">
              <a:buFont typeface="Wingdings" pitchFamily="2" charset="2"/>
              <a:buChar char="§"/>
            </a:pPr>
            <a:r>
              <a:rPr lang="el-GR" i="1" dirty="0" smtClean="0">
                <a:solidFill>
                  <a:schemeClr val="tx2">
                    <a:lumMod val="75000"/>
                  </a:schemeClr>
                </a:solidFill>
                <a:latin typeface="Calibri" pitchFamily="34" charset="0"/>
                <a:ea typeface="Calibri" pitchFamily="34" charset="0"/>
                <a:cs typeface="Calibri" pitchFamily="34" charset="0"/>
              </a:rPr>
              <a:t> </a:t>
            </a:r>
            <a:r>
              <a:rPr lang="el-GR" dirty="0" smtClean="0">
                <a:solidFill>
                  <a:schemeClr val="tx2">
                    <a:lumMod val="75000"/>
                  </a:schemeClr>
                </a:solidFill>
                <a:latin typeface="Calibri" pitchFamily="34" charset="0"/>
                <a:ea typeface="Calibri" pitchFamily="34" charset="0"/>
                <a:cs typeface="Calibri" pitchFamily="34" charset="0"/>
              </a:rPr>
              <a:t>Σε ένα φοιτητή </a:t>
            </a:r>
            <a:r>
              <a:rPr lang="el-GR" dirty="0" smtClean="0">
                <a:solidFill>
                  <a:schemeClr val="accent6">
                    <a:lumMod val="75000"/>
                  </a:schemeClr>
                </a:solidFill>
                <a:latin typeface="Calibri" pitchFamily="34" charset="0"/>
                <a:ea typeface="Calibri" pitchFamily="34" charset="0"/>
                <a:cs typeface="Calibri" pitchFamily="34" charset="0"/>
              </a:rPr>
              <a:t>αρέσει</a:t>
            </a:r>
            <a:r>
              <a:rPr lang="el-GR" dirty="0" smtClean="0">
                <a:solidFill>
                  <a:schemeClr val="tx2">
                    <a:lumMod val="75000"/>
                  </a:schemeClr>
                </a:solidFill>
                <a:latin typeface="Calibri" pitchFamily="34" charset="0"/>
                <a:ea typeface="Calibri" pitchFamily="34" charset="0"/>
                <a:cs typeface="Calibri" pitchFamily="34" charset="0"/>
              </a:rPr>
              <a:t> ένα φαγητό που σερβίρει κάποιο εστιατόριο. Για παράδειγμα, στο φοιτητή Γιάννη Πληροφοριακό αρέσει η «Καρμπονάρα» που σερβίρει το εστιατόριο «</a:t>
            </a:r>
            <a:r>
              <a:rPr lang="en-US" dirty="0" smtClean="0">
                <a:solidFill>
                  <a:schemeClr val="tx2">
                    <a:lumMod val="75000"/>
                  </a:schemeClr>
                </a:solidFill>
                <a:latin typeface="Calibri" pitchFamily="34" charset="0"/>
                <a:ea typeface="Calibri" pitchFamily="34" charset="0"/>
                <a:cs typeface="Calibri" pitchFamily="34" charset="0"/>
              </a:rPr>
              <a:t>La </a:t>
            </a:r>
            <a:r>
              <a:rPr lang="en-US" dirty="0" err="1" smtClean="0">
                <a:solidFill>
                  <a:schemeClr val="tx2">
                    <a:lumMod val="75000"/>
                  </a:schemeClr>
                </a:solidFill>
                <a:latin typeface="Calibri" pitchFamily="34" charset="0"/>
                <a:ea typeface="Calibri" pitchFamily="34" charset="0"/>
                <a:cs typeface="Calibri" pitchFamily="34" charset="0"/>
              </a:rPr>
              <a:t>Trattoria</a:t>
            </a:r>
            <a:r>
              <a:rPr lang="el-GR" dirty="0" smtClean="0">
                <a:solidFill>
                  <a:schemeClr val="tx2">
                    <a:lumMod val="75000"/>
                  </a:schemeClr>
                </a:solidFill>
                <a:latin typeface="Calibri" pitchFamily="34" charset="0"/>
                <a:ea typeface="Calibri" pitchFamily="34" charset="0"/>
                <a:cs typeface="Calibri" pitchFamily="34" charset="0"/>
              </a:rPr>
              <a:t>» (αλλά πιθανών όχι η «Καρμπονάρα» που σερβίρει το εστιατόριο «</a:t>
            </a:r>
            <a:r>
              <a:rPr lang="en-US" dirty="0" smtClean="0">
                <a:solidFill>
                  <a:schemeClr val="tx2">
                    <a:lumMod val="75000"/>
                  </a:schemeClr>
                </a:solidFill>
                <a:latin typeface="Calibri" pitchFamily="34" charset="0"/>
                <a:ea typeface="Calibri" pitchFamily="34" charset="0"/>
                <a:cs typeface="Calibri" pitchFamily="34" charset="0"/>
              </a:rPr>
              <a:t>Il </a:t>
            </a:r>
            <a:r>
              <a:rPr lang="en-US" dirty="0" err="1" smtClean="0">
                <a:solidFill>
                  <a:schemeClr val="tx2">
                    <a:lumMod val="75000"/>
                  </a:schemeClr>
                </a:solidFill>
                <a:latin typeface="Calibri" pitchFamily="34" charset="0"/>
                <a:ea typeface="Calibri" pitchFamily="34" charset="0"/>
                <a:cs typeface="Calibri" pitchFamily="34" charset="0"/>
              </a:rPr>
              <a:t>Forno</a:t>
            </a:r>
            <a:r>
              <a:rPr lang="el-GR" dirty="0" smtClean="0">
                <a:solidFill>
                  <a:schemeClr val="tx2">
                    <a:lumMod val="75000"/>
                  </a:schemeClr>
                </a:solidFill>
                <a:latin typeface="Calibri" pitchFamily="34" charset="0"/>
                <a:ea typeface="Calibri" pitchFamily="34" charset="0"/>
                <a:cs typeface="Calibri" pitchFamily="34" charset="0"/>
              </a:rPr>
              <a:t>»), ενώ στη φοιτήτρια Μαρία </a:t>
            </a:r>
            <a:r>
              <a:rPr lang="el-GR" dirty="0" err="1" smtClean="0">
                <a:solidFill>
                  <a:schemeClr val="tx2">
                    <a:lumMod val="75000"/>
                  </a:schemeClr>
                </a:solidFill>
                <a:latin typeface="Calibri" pitchFamily="34" charset="0"/>
                <a:ea typeface="Calibri" pitchFamily="34" charset="0"/>
                <a:cs typeface="Calibri" pitchFamily="34" charset="0"/>
              </a:rPr>
              <a:t>Βασεδοπούλου</a:t>
            </a:r>
            <a:r>
              <a:rPr lang="el-GR" dirty="0" smtClean="0">
                <a:solidFill>
                  <a:schemeClr val="tx2">
                    <a:lumMod val="75000"/>
                  </a:schemeClr>
                </a:solidFill>
                <a:latin typeface="Calibri" pitchFamily="34" charset="0"/>
                <a:ea typeface="Calibri" pitchFamily="34" charset="0"/>
                <a:cs typeface="Calibri" pitchFamily="34" charset="0"/>
              </a:rPr>
              <a:t> αρέσει ο «Μουσακάς» που σερβίρει  το εστιατόριο «Θωμάς».</a:t>
            </a:r>
            <a:endParaRPr lang="el-GR" dirty="0">
              <a:solidFill>
                <a:schemeClr val="tx2">
                  <a:lumMod val="75000"/>
                </a:schemeClr>
              </a:solidFill>
              <a:latin typeface="Calibri" pitchFamily="34" charset="0"/>
              <a:ea typeface="Calibri" pitchFamily="34" charset="0"/>
              <a:cs typeface="Calibri" pitchFamily="34" charset="0"/>
            </a:endParaRPr>
          </a:p>
          <a:p>
            <a:pPr algn="just">
              <a:buFont typeface="Wingdings" pitchFamily="2" charset="2"/>
              <a:buChar char="§"/>
            </a:pPr>
            <a:r>
              <a:rPr lang="el-GR" dirty="0" smtClean="0">
                <a:solidFill>
                  <a:schemeClr val="accent3">
                    <a:lumMod val="75000"/>
                  </a:schemeClr>
                </a:solidFill>
                <a:latin typeface="Calibri" pitchFamily="34" charset="0"/>
                <a:ea typeface="Calibri" pitchFamily="34" charset="0"/>
                <a:cs typeface="Calibri" pitchFamily="34" charset="0"/>
              </a:rPr>
              <a:t> Κάθε </a:t>
            </a:r>
            <a:r>
              <a:rPr lang="el-GR" dirty="0">
                <a:solidFill>
                  <a:schemeClr val="accent3">
                    <a:lumMod val="75000"/>
                  </a:schemeClr>
                </a:solidFill>
                <a:latin typeface="Calibri" pitchFamily="34" charset="0"/>
                <a:ea typeface="Calibri" pitchFamily="34" charset="0"/>
                <a:cs typeface="Calibri" pitchFamily="34" charset="0"/>
              </a:rPr>
              <a:t>φαγητό σερβίρεται τουλάχιστον από ένα εστιατόριο και κάθε εστιατόριο σερβίρει τουλάχιστον ένα φαγητό.</a:t>
            </a:r>
          </a:p>
          <a:p>
            <a:pPr algn="just">
              <a:buFont typeface="Wingdings" pitchFamily="2" charset="2"/>
              <a:buChar char="§"/>
            </a:pPr>
            <a:r>
              <a:rPr lang="el-GR" dirty="0">
                <a:solidFill>
                  <a:schemeClr val="accent3">
                    <a:lumMod val="75000"/>
                  </a:schemeClr>
                </a:solidFill>
                <a:latin typeface="Calibri" pitchFamily="34" charset="0"/>
                <a:ea typeface="Calibri" pitchFamily="34" charset="0"/>
                <a:cs typeface="Calibri" pitchFamily="34" charset="0"/>
              </a:rPr>
              <a:t> Σε κάθε φοιτητή αρέσει τουλάχιστον ένα φαγητό, αλλά μπορεί να υπάρχουν φαγητά που δεν αρέσουν σε </a:t>
            </a:r>
            <a:r>
              <a:rPr lang="el-GR" dirty="0" smtClean="0">
                <a:solidFill>
                  <a:schemeClr val="accent3">
                    <a:lumMod val="75000"/>
                  </a:schemeClr>
                </a:solidFill>
                <a:latin typeface="Calibri" pitchFamily="34" charset="0"/>
                <a:ea typeface="Calibri" pitchFamily="34" charset="0"/>
                <a:cs typeface="Calibri" pitchFamily="34" charset="0"/>
              </a:rPr>
              <a:t>κάποιο </a:t>
            </a:r>
            <a:r>
              <a:rPr lang="el-GR" dirty="0">
                <a:solidFill>
                  <a:schemeClr val="accent3">
                    <a:lumMod val="75000"/>
                  </a:schemeClr>
                </a:solidFill>
                <a:latin typeface="Calibri" pitchFamily="34" charset="0"/>
                <a:ea typeface="Calibri" pitchFamily="34" charset="0"/>
                <a:cs typeface="Calibri" pitchFamily="34" charset="0"/>
              </a:rPr>
              <a:t>φοιτητή.</a:t>
            </a:r>
          </a:p>
        </p:txBody>
      </p:sp>
      <p:sp>
        <p:nvSpPr>
          <p:cNvPr id="2" name="Title 1"/>
          <p:cNvSpPr>
            <a:spLocks noGrp="1"/>
          </p:cNvSpPr>
          <p:nvPr>
            <p:ph type="title"/>
          </p:nvPr>
        </p:nvSpPr>
        <p:spPr>
          <a:xfrm>
            <a:off x="381000" y="0"/>
            <a:ext cx="8229600" cy="1143000"/>
          </a:xfrm>
        </p:spPr>
        <p:txBody>
          <a:bodyPr/>
          <a:lstStyle/>
          <a:p>
            <a:r>
              <a:rPr lang="el-GR" dirty="0" smtClean="0">
                <a:solidFill>
                  <a:schemeClr val="accent6">
                    <a:lumMod val="75000"/>
                  </a:schemeClr>
                </a:solidFill>
              </a:rPr>
              <a:t>Παράδειγμα </a:t>
            </a:r>
            <a:r>
              <a:rPr lang="el-GR" sz="2400" dirty="0" smtClean="0">
                <a:solidFill>
                  <a:schemeClr val="accent6">
                    <a:lumMod val="75000"/>
                  </a:schemeClr>
                </a:solidFill>
              </a:rPr>
              <a:t>(ασθενείς οντότητες)</a:t>
            </a:r>
            <a:endParaRPr lang="en-US" sz="2400" dirty="0">
              <a:solidFill>
                <a:schemeClr val="accent6">
                  <a:lumMod val="75000"/>
                </a:schemeClr>
              </a:solidFill>
            </a:endParaRPr>
          </a:p>
        </p:txBody>
      </p:sp>
      <p:sp>
        <p:nvSpPr>
          <p:cNvPr id="6"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oter Placeholder 3"/>
          <p:cNvSpPr>
            <a:spLocks noGrp="1"/>
          </p:cNvSpPr>
          <p:nvPr>
            <p:ph type="ftr" sz="quarter" idx="11"/>
          </p:nvPr>
        </p:nvSpPr>
        <p:spPr>
          <a:noFill/>
        </p:spPr>
        <p:txBody>
          <a:bodyPr/>
          <a:lstStyle/>
          <a:p>
            <a:r>
              <a:rPr lang="el-GR" altLang="en-US" smtClean="0"/>
              <a:t>Ευαγγελία Πιτουρά</a:t>
            </a:r>
          </a:p>
        </p:txBody>
      </p:sp>
      <p:sp>
        <p:nvSpPr>
          <p:cNvPr id="6148" name="Slide Number Placeholder 4"/>
          <p:cNvSpPr>
            <a:spLocks noGrp="1"/>
          </p:cNvSpPr>
          <p:nvPr>
            <p:ph type="sldNum" sz="quarter" idx="12"/>
          </p:nvPr>
        </p:nvSpPr>
        <p:spPr>
          <a:noFill/>
        </p:spPr>
        <p:txBody>
          <a:bodyPr/>
          <a:lstStyle/>
          <a:p>
            <a:fld id="{6BAB658E-FBF8-4F30-9460-674DF3556B5A}" type="slidenum">
              <a:rPr lang="el-GR" altLang="en-US" smtClean="0"/>
              <a:pPr/>
              <a:t>7</a:t>
            </a:fld>
            <a:endParaRPr lang="el-GR" altLang="en-US" smtClean="0"/>
          </a:p>
        </p:txBody>
      </p:sp>
      <p:sp>
        <p:nvSpPr>
          <p:cNvPr id="6149" name="Rectangle 57"/>
          <p:cNvSpPr>
            <a:spLocks noChangeArrowheads="1"/>
          </p:cNvSpPr>
          <p:nvPr/>
        </p:nvSpPr>
        <p:spPr bwMode="auto">
          <a:xfrm>
            <a:off x="3698875" y="3867933"/>
            <a:ext cx="3887788" cy="647700"/>
          </a:xfrm>
          <a:prstGeom prst="rect">
            <a:avLst/>
          </a:prstGeom>
          <a:solidFill>
            <a:schemeClr val="accent6">
              <a:lumMod val="20000"/>
              <a:lumOff val="80000"/>
            </a:schemeClr>
          </a:solidFill>
          <a:ln w="9525">
            <a:noFill/>
            <a:miter lim="800000"/>
            <a:headEnd/>
            <a:tailEnd/>
          </a:ln>
        </p:spPr>
        <p:txBody>
          <a:bodyPr wrap="none" anchor="ctr"/>
          <a:lstStyle/>
          <a:p>
            <a:endParaRPr lang="el-GR"/>
          </a:p>
        </p:txBody>
      </p:sp>
      <p:sp>
        <p:nvSpPr>
          <p:cNvPr id="6150" name="Rectangle 52"/>
          <p:cNvSpPr>
            <a:spLocks noChangeArrowheads="1"/>
          </p:cNvSpPr>
          <p:nvPr/>
        </p:nvSpPr>
        <p:spPr bwMode="auto">
          <a:xfrm>
            <a:off x="3695700" y="2834471"/>
            <a:ext cx="3794125" cy="647700"/>
          </a:xfrm>
          <a:prstGeom prst="rect">
            <a:avLst/>
          </a:prstGeom>
          <a:solidFill>
            <a:schemeClr val="accent3">
              <a:lumMod val="40000"/>
              <a:lumOff val="60000"/>
            </a:schemeClr>
          </a:solidFill>
          <a:ln w="9525">
            <a:noFill/>
            <a:miter lim="800000"/>
            <a:headEnd/>
            <a:tailEnd/>
          </a:ln>
        </p:spPr>
        <p:txBody>
          <a:bodyPr wrap="none" anchor="ctr"/>
          <a:lstStyle/>
          <a:p>
            <a:endParaRPr lang="el-GR"/>
          </a:p>
        </p:txBody>
      </p:sp>
      <p:sp>
        <p:nvSpPr>
          <p:cNvPr id="6151" name="Rectangle 45"/>
          <p:cNvSpPr>
            <a:spLocks noChangeArrowheads="1"/>
          </p:cNvSpPr>
          <p:nvPr/>
        </p:nvSpPr>
        <p:spPr bwMode="auto">
          <a:xfrm>
            <a:off x="2916238" y="1557338"/>
            <a:ext cx="5688012" cy="719137"/>
          </a:xfrm>
          <a:prstGeom prst="rect">
            <a:avLst/>
          </a:prstGeom>
          <a:solidFill>
            <a:schemeClr val="accent4">
              <a:lumMod val="20000"/>
              <a:lumOff val="80000"/>
            </a:schemeClr>
          </a:solidFill>
          <a:ln w="9525">
            <a:noFill/>
            <a:miter lim="800000"/>
            <a:headEnd/>
            <a:tailEnd/>
          </a:ln>
        </p:spPr>
        <p:txBody>
          <a:bodyPr wrap="none" anchor="ctr"/>
          <a:lstStyle/>
          <a:p>
            <a:endParaRPr lang="el-GR"/>
          </a:p>
        </p:txBody>
      </p:sp>
      <p:sp>
        <p:nvSpPr>
          <p:cNvPr id="6153" name="AutoShape 6"/>
          <p:cNvSpPr>
            <a:spLocks noChangeArrowheads="1"/>
          </p:cNvSpPr>
          <p:nvPr/>
        </p:nvSpPr>
        <p:spPr bwMode="auto">
          <a:xfrm>
            <a:off x="4462463" y="4731533"/>
            <a:ext cx="2160587" cy="792163"/>
          </a:xfrm>
          <a:prstGeom prst="can">
            <a:avLst>
              <a:gd name="adj" fmla="val 25000"/>
            </a:avLst>
          </a:prstGeom>
          <a:noFill/>
          <a:ln w="9525">
            <a:solidFill>
              <a:schemeClr val="tx1"/>
            </a:solidFill>
            <a:round/>
            <a:headEnd/>
            <a:tailEnd/>
          </a:ln>
        </p:spPr>
        <p:txBody>
          <a:bodyPr wrap="none" anchor="ctr"/>
          <a:lstStyle/>
          <a:p>
            <a:endParaRPr lang="el-GR"/>
          </a:p>
        </p:txBody>
      </p:sp>
      <p:sp>
        <p:nvSpPr>
          <p:cNvPr id="6154" name="Text Box 9"/>
          <p:cNvSpPr txBox="1">
            <a:spLocks noChangeArrowheads="1"/>
          </p:cNvSpPr>
          <p:nvPr/>
        </p:nvSpPr>
        <p:spPr bwMode="auto">
          <a:xfrm>
            <a:off x="3843338" y="3947308"/>
            <a:ext cx="3455987" cy="400050"/>
          </a:xfrm>
          <a:prstGeom prst="rect">
            <a:avLst/>
          </a:prstGeom>
          <a:noFill/>
          <a:ln w="9525">
            <a:solidFill>
              <a:schemeClr val="tx1"/>
            </a:solidFill>
            <a:miter lim="800000"/>
            <a:headEnd/>
            <a:tailEnd/>
          </a:ln>
        </p:spPr>
        <p:txBody>
          <a:bodyPr wrap="square">
            <a:spAutoFit/>
          </a:bodyPr>
          <a:lstStyle/>
          <a:p>
            <a:pPr eaLnBrk="0" hangingPunct="0">
              <a:spcBef>
                <a:spcPct val="50000"/>
              </a:spcBef>
            </a:pPr>
            <a:r>
              <a:rPr lang="el-GR" sz="2000" b="1" dirty="0"/>
              <a:t>Εσωτερικό (ή φυσικό) Σχήμα</a:t>
            </a:r>
          </a:p>
        </p:txBody>
      </p:sp>
      <p:sp>
        <p:nvSpPr>
          <p:cNvPr id="6155" name="Text Box 10"/>
          <p:cNvSpPr txBox="1">
            <a:spLocks noChangeArrowheads="1"/>
          </p:cNvSpPr>
          <p:nvPr/>
        </p:nvSpPr>
        <p:spPr bwMode="auto">
          <a:xfrm>
            <a:off x="4178300" y="2928133"/>
            <a:ext cx="2808288" cy="396875"/>
          </a:xfrm>
          <a:prstGeom prst="rect">
            <a:avLst/>
          </a:prstGeom>
          <a:noFill/>
          <a:ln w="9525">
            <a:noFill/>
            <a:miter lim="800000"/>
            <a:headEnd/>
            <a:tailEnd/>
          </a:ln>
        </p:spPr>
        <p:txBody>
          <a:bodyPr wrap="square">
            <a:spAutoFit/>
          </a:bodyPr>
          <a:lstStyle/>
          <a:p>
            <a:pPr eaLnBrk="0" hangingPunct="0">
              <a:spcBef>
                <a:spcPct val="50000"/>
              </a:spcBef>
            </a:pPr>
            <a:r>
              <a:rPr lang="el-GR" sz="2000" b="1" dirty="0"/>
              <a:t>Εννοιολογικό Σχήμα</a:t>
            </a:r>
          </a:p>
        </p:txBody>
      </p:sp>
      <p:sp>
        <p:nvSpPr>
          <p:cNvPr id="6156" name="Rectangle 12"/>
          <p:cNvSpPr>
            <a:spLocks noChangeArrowheads="1"/>
          </p:cNvSpPr>
          <p:nvPr/>
        </p:nvSpPr>
        <p:spPr bwMode="auto">
          <a:xfrm>
            <a:off x="4178300" y="2928133"/>
            <a:ext cx="2667000" cy="396875"/>
          </a:xfrm>
          <a:prstGeom prst="rect">
            <a:avLst/>
          </a:prstGeom>
          <a:noFill/>
          <a:ln w="9525">
            <a:solidFill>
              <a:schemeClr val="tx1"/>
            </a:solidFill>
            <a:miter lim="800000"/>
            <a:headEnd/>
            <a:tailEnd/>
          </a:ln>
        </p:spPr>
        <p:txBody>
          <a:bodyPr wrap="none" anchor="ctr"/>
          <a:lstStyle/>
          <a:p>
            <a:endParaRPr lang="el-GR"/>
          </a:p>
        </p:txBody>
      </p:sp>
      <p:sp>
        <p:nvSpPr>
          <p:cNvPr id="6157" name="Text Box 13"/>
          <p:cNvSpPr txBox="1">
            <a:spLocks noChangeArrowheads="1"/>
          </p:cNvSpPr>
          <p:nvPr/>
        </p:nvSpPr>
        <p:spPr bwMode="auto">
          <a:xfrm>
            <a:off x="2987675" y="1773238"/>
            <a:ext cx="3733800" cy="396875"/>
          </a:xfrm>
          <a:prstGeom prst="rect">
            <a:avLst/>
          </a:prstGeom>
          <a:noFill/>
          <a:ln w="9525">
            <a:noFill/>
            <a:miter lim="800000"/>
            <a:headEnd/>
            <a:tailEnd/>
          </a:ln>
        </p:spPr>
        <p:txBody>
          <a:bodyPr>
            <a:spAutoFit/>
          </a:bodyPr>
          <a:lstStyle/>
          <a:p>
            <a:pPr eaLnBrk="0" hangingPunct="0">
              <a:spcBef>
                <a:spcPct val="50000"/>
              </a:spcBef>
            </a:pPr>
            <a:r>
              <a:rPr lang="el-GR" sz="2000" b="1" dirty="0"/>
              <a:t>Εξωτερική Όψη 1</a:t>
            </a:r>
          </a:p>
        </p:txBody>
      </p:sp>
      <p:sp>
        <p:nvSpPr>
          <p:cNvPr id="6158" name="Rectangle 14"/>
          <p:cNvSpPr>
            <a:spLocks noChangeArrowheads="1"/>
          </p:cNvSpPr>
          <p:nvPr/>
        </p:nvSpPr>
        <p:spPr bwMode="auto">
          <a:xfrm>
            <a:off x="2987675" y="1773238"/>
            <a:ext cx="2209800" cy="396875"/>
          </a:xfrm>
          <a:prstGeom prst="rect">
            <a:avLst/>
          </a:prstGeom>
          <a:noFill/>
          <a:ln w="9525">
            <a:solidFill>
              <a:schemeClr val="tx1"/>
            </a:solidFill>
            <a:miter lim="800000"/>
            <a:headEnd/>
            <a:tailEnd/>
          </a:ln>
        </p:spPr>
        <p:txBody>
          <a:bodyPr wrap="none" anchor="ctr"/>
          <a:lstStyle/>
          <a:p>
            <a:endParaRPr lang="el-GR" dirty="0"/>
          </a:p>
        </p:txBody>
      </p:sp>
      <p:sp>
        <p:nvSpPr>
          <p:cNvPr id="6159" name="Text Box 15"/>
          <p:cNvSpPr txBox="1">
            <a:spLocks noChangeArrowheads="1"/>
          </p:cNvSpPr>
          <p:nvPr/>
        </p:nvSpPr>
        <p:spPr bwMode="auto">
          <a:xfrm>
            <a:off x="6084888" y="1773238"/>
            <a:ext cx="2438400" cy="396875"/>
          </a:xfrm>
          <a:prstGeom prst="rect">
            <a:avLst/>
          </a:prstGeom>
          <a:noFill/>
          <a:ln w="9525">
            <a:noFill/>
            <a:miter lim="800000"/>
            <a:headEnd/>
            <a:tailEnd/>
          </a:ln>
        </p:spPr>
        <p:txBody>
          <a:bodyPr>
            <a:spAutoFit/>
          </a:bodyPr>
          <a:lstStyle/>
          <a:p>
            <a:pPr eaLnBrk="0" hangingPunct="0">
              <a:spcBef>
                <a:spcPct val="50000"/>
              </a:spcBef>
            </a:pPr>
            <a:r>
              <a:rPr lang="el-GR" sz="2000" b="1" dirty="0"/>
              <a:t>Εξωτερική Όψη </a:t>
            </a:r>
            <a:r>
              <a:rPr lang="en-US" sz="2000" b="1" dirty="0"/>
              <a:t>n</a:t>
            </a:r>
            <a:endParaRPr lang="el-GR" sz="2000" b="1" dirty="0"/>
          </a:p>
        </p:txBody>
      </p:sp>
      <p:sp>
        <p:nvSpPr>
          <p:cNvPr id="6160" name="Rectangle 16"/>
          <p:cNvSpPr>
            <a:spLocks noChangeArrowheads="1"/>
          </p:cNvSpPr>
          <p:nvPr/>
        </p:nvSpPr>
        <p:spPr bwMode="auto">
          <a:xfrm>
            <a:off x="6084888" y="1773238"/>
            <a:ext cx="2209800" cy="396875"/>
          </a:xfrm>
          <a:prstGeom prst="rect">
            <a:avLst/>
          </a:prstGeom>
          <a:noFill/>
          <a:ln w="9525">
            <a:solidFill>
              <a:schemeClr val="tx1"/>
            </a:solidFill>
            <a:miter lim="800000"/>
            <a:headEnd/>
            <a:tailEnd/>
          </a:ln>
        </p:spPr>
        <p:txBody>
          <a:bodyPr wrap="none" anchor="ctr"/>
          <a:lstStyle/>
          <a:p>
            <a:endParaRPr lang="el-GR"/>
          </a:p>
        </p:txBody>
      </p:sp>
      <p:sp>
        <p:nvSpPr>
          <p:cNvPr id="6161" name="Line 26"/>
          <p:cNvSpPr>
            <a:spLocks noChangeShapeType="1"/>
          </p:cNvSpPr>
          <p:nvPr/>
        </p:nvSpPr>
        <p:spPr bwMode="auto">
          <a:xfrm flipH="1">
            <a:off x="6157912" y="2246854"/>
            <a:ext cx="563563" cy="554037"/>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6162" name="Line 27"/>
          <p:cNvSpPr>
            <a:spLocks noChangeShapeType="1"/>
          </p:cNvSpPr>
          <p:nvPr/>
        </p:nvSpPr>
        <p:spPr bwMode="auto">
          <a:xfrm>
            <a:off x="3695700" y="2328863"/>
            <a:ext cx="685800" cy="4572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6163" name="Line 28"/>
          <p:cNvSpPr>
            <a:spLocks noChangeShapeType="1"/>
          </p:cNvSpPr>
          <p:nvPr/>
        </p:nvSpPr>
        <p:spPr bwMode="auto">
          <a:xfrm flipH="1">
            <a:off x="5571330" y="3448854"/>
            <a:ext cx="6509" cy="411945"/>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6164" name="Text Box 29"/>
          <p:cNvSpPr txBox="1">
            <a:spLocks noChangeArrowheads="1"/>
          </p:cNvSpPr>
          <p:nvPr/>
        </p:nvSpPr>
        <p:spPr bwMode="auto">
          <a:xfrm>
            <a:off x="6845300" y="3519487"/>
            <a:ext cx="2209800" cy="366712"/>
          </a:xfrm>
          <a:prstGeom prst="rect">
            <a:avLst/>
          </a:prstGeom>
          <a:noFill/>
          <a:ln w="9525">
            <a:noFill/>
            <a:miter lim="800000"/>
            <a:headEnd/>
            <a:tailEnd/>
          </a:ln>
        </p:spPr>
        <p:txBody>
          <a:bodyPr>
            <a:spAutoFit/>
          </a:bodyPr>
          <a:lstStyle/>
          <a:p>
            <a:pPr eaLnBrk="0" hangingPunct="0">
              <a:spcBef>
                <a:spcPct val="50000"/>
              </a:spcBef>
            </a:pPr>
            <a:r>
              <a:rPr lang="el-GR" sz="1800" i="1" dirty="0"/>
              <a:t>Απεικόνιση </a:t>
            </a:r>
            <a:endParaRPr lang="el-GR" sz="2000" i="1" dirty="0"/>
          </a:p>
        </p:txBody>
      </p:sp>
      <p:sp>
        <p:nvSpPr>
          <p:cNvPr id="6165" name="Text Box 30"/>
          <p:cNvSpPr txBox="1">
            <a:spLocks noChangeArrowheads="1"/>
          </p:cNvSpPr>
          <p:nvPr/>
        </p:nvSpPr>
        <p:spPr bwMode="auto">
          <a:xfrm>
            <a:off x="6727825" y="2280835"/>
            <a:ext cx="2209800" cy="366713"/>
          </a:xfrm>
          <a:prstGeom prst="rect">
            <a:avLst/>
          </a:prstGeom>
          <a:noFill/>
          <a:ln w="9525">
            <a:noFill/>
            <a:miter lim="800000"/>
            <a:headEnd/>
            <a:tailEnd/>
          </a:ln>
        </p:spPr>
        <p:txBody>
          <a:bodyPr>
            <a:spAutoFit/>
          </a:bodyPr>
          <a:lstStyle/>
          <a:p>
            <a:pPr eaLnBrk="0" hangingPunct="0">
              <a:spcBef>
                <a:spcPct val="50000"/>
              </a:spcBef>
            </a:pPr>
            <a:r>
              <a:rPr lang="el-GR" sz="1800" i="1" dirty="0"/>
              <a:t>Απεικόνιση </a:t>
            </a:r>
            <a:endParaRPr lang="el-GR" sz="2000" i="1" dirty="0"/>
          </a:p>
        </p:txBody>
      </p:sp>
      <p:sp>
        <p:nvSpPr>
          <p:cNvPr id="6166" name="Text Box 35"/>
          <p:cNvSpPr txBox="1">
            <a:spLocks noChangeArrowheads="1"/>
          </p:cNvSpPr>
          <p:nvPr/>
        </p:nvSpPr>
        <p:spPr bwMode="auto">
          <a:xfrm>
            <a:off x="395288" y="5734050"/>
            <a:ext cx="8137525" cy="584775"/>
          </a:xfrm>
          <a:prstGeom prst="rect">
            <a:avLst/>
          </a:prstGeom>
          <a:noFill/>
          <a:ln w="9525">
            <a:noFill/>
            <a:miter lim="800000"/>
            <a:headEnd/>
            <a:tailEnd/>
          </a:ln>
        </p:spPr>
        <p:txBody>
          <a:bodyPr>
            <a:spAutoFit/>
          </a:bodyPr>
          <a:lstStyle/>
          <a:p>
            <a:pPr>
              <a:spcBef>
                <a:spcPct val="50000"/>
              </a:spcBef>
              <a:buFont typeface="Wingdings" pitchFamily="2" charset="2"/>
              <a:buChar char="§"/>
            </a:pPr>
            <a:r>
              <a:rPr lang="el-GR" sz="1600" dirty="0"/>
              <a:t> Η περιγραφή της βάσης δεδομένων περιλαμβάνει ένα σχήμα για καθένα από τα επίπεδα αφαίρεσης</a:t>
            </a:r>
          </a:p>
        </p:txBody>
      </p:sp>
      <p:sp>
        <p:nvSpPr>
          <p:cNvPr id="6167" name="Text Box 36"/>
          <p:cNvSpPr txBox="1">
            <a:spLocks noChangeArrowheads="1"/>
          </p:cNvSpPr>
          <p:nvPr/>
        </p:nvSpPr>
        <p:spPr bwMode="auto">
          <a:xfrm>
            <a:off x="5364163" y="1773238"/>
            <a:ext cx="576262" cy="457200"/>
          </a:xfrm>
          <a:prstGeom prst="rect">
            <a:avLst/>
          </a:prstGeom>
          <a:noFill/>
          <a:ln w="9525">
            <a:noFill/>
            <a:miter lim="800000"/>
            <a:headEnd/>
            <a:tailEnd/>
          </a:ln>
        </p:spPr>
        <p:txBody>
          <a:bodyPr>
            <a:spAutoFit/>
          </a:bodyPr>
          <a:lstStyle/>
          <a:p>
            <a:pPr>
              <a:spcBef>
                <a:spcPct val="50000"/>
              </a:spcBef>
            </a:pPr>
            <a:r>
              <a:rPr lang="el-GR" sz="2400"/>
              <a:t>.. .</a:t>
            </a:r>
            <a:endParaRPr lang="en-US" sz="2400"/>
          </a:p>
        </p:txBody>
      </p:sp>
      <p:sp>
        <p:nvSpPr>
          <p:cNvPr id="6168" name="Text Box 43"/>
          <p:cNvSpPr txBox="1">
            <a:spLocks noChangeArrowheads="1"/>
          </p:cNvSpPr>
          <p:nvPr/>
        </p:nvSpPr>
        <p:spPr bwMode="auto">
          <a:xfrm>
            <a:off x="323850" y="1360488"/>
            <a:ext cx="2449513" cy="915987"/>
          </a:xfrm>
          <a:prstGeom prst="rect">
            <a:avLst/>
          </a:prstGeom>
          <a:solidFill>
            <a:schemeClr val="accent4">
              <a:lumMod val="20000"/>
              <a:lumOff val="80000"/>
            </a:schemeClr>
          </a:solidFill>
          <a:ln w="9525">
            <a:noFill/>
            <a:miter lim="800000"/>
            <a:headEnd/>
            <a:tailEnd/>
          </a:ln>
        </p:spPr>
        <p:txBody>
          <a:bodyPr>
            <a:spAutoFit/>
          </a:bodyPr>
          <a:lstStyle/>
          <a:p>
            <a:pPr>
              <a:spcBef>
                <a:spcPct val="50000"/>
              </a:spcBef>
            </a:pPr>
            <a:r>
              <a:rPr lang="el-GR" sz="1800" dirty="0">
                <a:latin typeface="Calibri" pitchFamily="34" charset="0"/>
                <a:ea typeface="Calibri" pitchFamily="34" charset="0"/>
                <a:cs typeface="Calibri" pitchFamily="34" charset="0"/>
              </a:rPr>
              <a:t>Περιγράφει πως βλέπουν οι χρήστες τα δεδομένα</a:t>
            </a:r>
            <a:endParaRPr lang="en-US" sz="1800" dirty="0">
              <a:latin typeface="Calibri" pitchFamily="34" charset="0"/>
              <a:ea typeface="Calibri" pitchFamily="34" charset="0"/>
              <a:cs typeface="Calibri" pitchFamily="34" charset="0"/>
            </a:endParaRPr>
          </a:p>
        </p:txBody>
      </p:sp>
      <p:sp>
        <p:nvSpPr>
          <p:cNvPr id="6169" name="Text Box 53"/>
          <p:cNvSpPr txBox="1">
            <a:spLocks noChangeArrowheads="1"/>
          </p:cNvSpPr>
          <p:nvPr/>
        </p:nvSpPr>
        <p:spPr bwMode="auto">
          <a:xfrm>
            <a:off x="262732" y="2830121"/>
            <a:ext cx="2449512" cy="641350"/>
          </a:xfrm>
          <a:prstGeom prst="rect">
            <a:avLst/>
          </a:prstGeom>
          <a:solidFill>
            <a:schemeClr val="accent3">
              <a:lumMod val="40000"/>
              <a:lumOff val="60000"/>
            </a:schemeClr>
          </a:solidFill>
          <a:ln w="9525">
            <a:noFill/>
            <a:miter lim="800000"/>
            <a:headEnd/>
            <a:tailEnd/>
          </a:ln>
        </p:spPr>
        <p:txBody>
          <a:bodyPr>
            <a:spAutoFit/>
          </a:bodyPr>
          <a:lstStyle/>
          <a:p>
            <a:pPr>
              <a:spcBef>
                <a:spcPct val="50000"/>
              </a:spcBef>
            </a:pPr>
            <a:r>
              <a:rPr lang="el-GR" sz="1800" dirty="0">
                <a:latin typeface="Calibri" pitchFamily="34" charset="0"/>
                <a:ea typeface="Calibri" pitchFamily="34" charset="0"/>
                <a:cs typeface="Calibri" pitchFamily="34" charset="0"/>
              </a:rPr>
              <a:t>Περιγράφει τη λογική δομή</a:t>
            </a:r>
            <a:endParaRPr lang="en-US" sz="1800" dirty="0">
              <a:latin typeface="Calibri" pitchFamily="34" charset="0"/>
              <a:ea typeface="Calibri" pitchFamily="34" charset="0"/>
              <a:cs typeface="Calibri" pitchFamily="34" charset="0"/>
            </a:endParaRPr>
          </a:p>
        </p:txBody>
      </p:sp>
      <p:sp>
        <p:nvSpPr>
          <p:cNvPr id="6170" name="Text Box 56"/>
          <p:cNvSpPr txBox="1">
            <a:spLocks noChangeArrowheads="1"/>
          </p:cNvSpPr>
          <p:nvPr/>
        </p:nvSpPr>
        <p:spPr bwMode="auto">
          <a:xfrm>
            <a:off x="250825" y="3860800"/>
            <a:ext cx="2449513" cy="1190625"/>
          </a:xfrm>
          <a:prstGeom prst="rect">
            <a:avLst/>
          </a:prstGeom>
          <a:solidFill>
            <a:schemeClr val="accent6">
              <a:lumMod val="20000"/>
              <a:lumOff val="80000"/>
            </a:schemeClr>
          </a:solidFill>
          <a:ln w="9525">
            <a:noFill/>
            <a:miter lim="800000"/>
            <a:headEnd/>
            <a:tailEnd/>
          </a:ln>
        </p:spPr>
        <p:txBody>
          <a:bodyPr>
            <a:spAutoFit/>
          </a:bodyPr>
          <a:lstStyle/>
          <a:p>
            <a:pPr>
              <a:spcBef>
                <a:spcPct val="50000"/>
              </a:spcBef>
            </a:pPr>
            <a:r>
              <a:rPr lang="el-GR" sz="1800">
                <a:latin typeface="Calibri" pitchFamily="34" charset="0"/>
                <a:ea typeface="Calibri" pitchFamily="34" charset="0"/>
                <a:cs typeface="Calibri" pitchFamily="34" charset="0"/>
              </a:rPr>
              <a:t>Περιγράφει την υλοποίηση (τα αρχεία και τα ευρετήρια που χρησιμοποιούνται)</a:t>
            </a:r>
            <a:endParaRPr lang="en-US" sz="1800">
              <a:latin typeface="Calibri" pitchFamily="34" charset="0"/>
              <a:ea typeface="Calibri" pitchFamily="34" charset="0"/>
              <a:cs typeface="Calibri" pitchFamily="34" charset="0"/>
            </a:endParaRPr>
          </a:p>
        </p:txBody>
      </p:sp>
      <p:sp>
        <p:nvSpPr>
          <p:cNvPr id="6171" name="Text Box 58"/>
          <p:cNvSpPr txBox="1">
            <a:spLocks noChangeArrowheads="1"/>
          </p:cNvSpPr>
          <p:nvPr/>
        </p:nvSpPr>
        <p:spPr bwMode="auto">
          <a:xfrm>
            <a:off x="4424363" y="5045858"/>
            <a:ext cx="2303462" cy="366713"/>
          </a:xfrm>
          <a:prstGeom prst="rect">
            <a:avLst/>
          </a:prstGeom>
          <a:noFill/>
          <a:ln w="9525">
            <a:noFill/>
            <a:miter lim="800000"/>
            <a:headEnd/>
            <a:tailEnd/>
          </a:ln>
        </p:spPr>
        <p:txBody>
          <a:bodyPr>
            <a:spAutoFit/>
          </a:bodyPr>
          <a:lstStyle/>
          <a:p>
            <a:pPr algn="ctr">
              <a:spcBef>
                <a:spcPct val="50000"/>
              </a:spcBef>
            </a:pPr>
            <a:r>
              <a:rPr lang="el-GR" sz="1800"/>
              <a:t> ΒΔ</a:t>
            </a:r>
            <a:endParaRPr lang="en-US" sz="1800"/>
          </a:p>
        </p:txBody>
      </p:sp>
      <p:sp>
        <p:nvSpPr>
          <p:cNvPr id="2" name="Title 1"/>
          <p:cNvSpPr>
            <a:spLocks noGrp="1"/>
          </p:cNvSpPr>
          <p:nvPr>
            <p:ph type="title"/>
          </p:nvPr>
        </p:nvSpPr>
        <p:spPr>
          <a:xfrm>
            <a:off x="448469" y="93664"/>
            <a:ext cx="8229600" cy="1143000"/>
          </a:xfrm>
        </p:spPr>
        <p:txBody>
          <a:bodyPr/>
          <a:lstStyle/>
          <a:p>
            <a:r>
              <a:rPr lang="el-GR" dirty="0" smtClean="0">
                <a:solidFill>
                  <a:schemeClr val="accent6">
                    <a:lumMod val="75000"/>
                  </a:schemeClr>
                </a:solidFill>
              </a:rPr>
              <a:t>Η αρχιτεκτονική τριών επιπέδων</a:t>
            </a:r>
            <a:endParaRPr lang="en-US" dirty="0">
              <a:solidFill>
                <a:schemeClr val="accent6">
                  <a:lumMod val="75000"/>
                </a:schemeClr>
              </a:solidFill>
            </a:endParaRPr>
          </a:p>
        </p:txBody>
      </p:sp>
      <p:sp>
        <p:nvSpPr>
          <p:cNvPr id="2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
        <p:nvSpPr>
          <p:cNvPr id="3" name="Rectangle 2"/>
          <p:cNvSpPr/>
          <p:nvPr/>
        </p:nvSpPr>
        <p:spPr>
          <a:xfrm>
            <a:off x="133350" y="2662237"/>
            <a:ext cx="7734300" cy="8905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Footer Placeholder 3"/>
          <p:cNvSpPr>
            <a:spLocks noGrp="1"/>
          </p:cNvSpPr>
          <p:nvPr>
            <p:ph type="ftr" sz="quarter" idx="11"/>
          </p:nvPr>
        </p:nvSpPr>
        <p:spPr>
          <a:noFill/>
        </p:spPr>
        <p:txBody>
          <a:bodyPr/>
          <a:lstStyle/>
          <a:p>
            <a:r>
              <a:rPr lang="el-GR" altLang="en-US" smtClean="0"/>
              <a:t>Ευαγγελία Πιτουρά</a:t>
            </a:r>
          </a:p>
        </p:txBody>
      </p:sp>
      <p:sp>
        <p:nvSpPr>
          <p:cNvPr id="49156" name="Slide Number Placeholder 4"/>
          <p:cNvSpPr>
            <a:spLocks noGrp="1"/>
          </p:cNvSpPr>
          <p:nvPr>
            <p:ph type="sldNum" sz="quarter" idx="12"/>
          </p:nvPr>
        </p:nvSpPr>
        <p:spPr>
          <a:noFill/>
        </p:spPr>
        <p:txBody>
          <a:bodyPr/>
          <a:lstStyle/>
          <a:p>
            <a:fld id="{CCA3C01F-147E-47F6-8245-95A57FA74C4D}" type="slidenum">
              <a:rPr lang="el-GR" altLang="en-US" smtClean="0"/>
              <a:pPr/>
              <a:t>70</a:t>
            </a:fld>
            <a:endParaRPr lang="el-GR" altLang="en-US" smtClean="0"/>
          </a:p>
        </p:txBody>
      </p:sp>
      <p:sp>
        <p:nvSpPr>
          <p:cNvPr id="49158" name="Text Box 3"/>
          <p:cNvSpPr txBox="1">
            <a:spLocks noChangeArrowheads="1"/>
          </p:cNvSpPr>
          <p:nvPr/>
        </p:nvSpPr>
        <p:spPr bwMode="auto">
          <a:xfrm>
            <a:off x="903288" y="1722438"/>
            <a:ext cx="7377112" cy="3763962"/>
          </a:xfrm>
          <a:prstGeom prst="rect">
            <a:avLst/>
          </a:prstGeom>
          <a:noFill/>
          <a:ln w="9525">
            <a:noFill/>
            <a:miter lim="800000"/>
            <a:headEnd/>
            <a:tailEnd/>
          </a:ln>
        </p:spPr>
        <p:txBody>
          <a:bodyPr wrap="square">
            <a:spAutoFit/>
          </a:bodyPr>
          <a:lstStyle/>
          <a:p>
            <a:pPr eaLnBrk="0" hangingPunct="0">
              <a:spcBef>
                <a:spcPct val="50000"/>
              </a:spcBef>
              <a:buFont typeface="Wingdings" pitchFamily="2" charset="2"/>
              <a:buChar char="§"/>
            </a:pPr>
            <a:r>
              <a:rPr lang="el-GR" sz="2000" dirty="0">
                <a:solidFill>
                  <a:schemeClr val="accent1">
                    <a:lumMod val="50000"/>
                  </a:schemeClr>
                </a:solidFill>
                <a:latin typeface="Calibri" pitchFamily="34" charset="0"/>
                <a:ea typeface="Calibri" pitchFamily="34" charset="0"/>
                <a:cs typeface="Calibri" pitchFamily="34" charset="0"/>
              </a:rPr>
              <a:t> Οντότητες: </a:t>
            </a:r>
            <a:r>
              <a:rPr lang="el-GR" sz="2000" dirty="0">
                <a:solidFill>
                  <a:schemeClr val="accent6">
                    <a:lumMod val="75000"/>
                  </a:schemeClr>
                </a:solidFill>
                <a:latin typeface="Calibri" pitchFamily="34" charset="0"/>
                <a:ea typeface="Calibri" pitchFamily="34" charset="0"/>
                <a:cs typeface="Calibri" pitchFamily="34" charset="0"/>
              </a:rPr>
              <a:t>Πρωτάθλημα</a:t>
            </a:r>
            <a:r>
              <a:rPr lang="el-GR" sz="2000" dirty="0">
                <a:solidFill>
                  <a:schemeClr val="accent1">
                    <a:lumMod val="50000"/>
                  </a:schemeClr>
                </a:solidFill>
                <a:latin typeface="Calibri" pitchFamily="34" charset="0"/>
                <a:ea typeface="Calibri" pitchFamily="34" charset="0"/>
                <a:cs typeface="Calibri" pitchFamily="34" charset="0"/>
              </a:rPr>
              <a:t>, </a:t>
            </a:r>
            <a:r>
              <a:rPr lang="el-GR" sz="2000" dirty="0">
                <a:solidFill>
                  <a:schemeClr val="accent6">
                    <a:lumMod val="75000"/>
                  </a:schemeClr>
                </a:solidFill>
                <a:latin typeface="Calibri" pitchFamily="34" charset="0"/>
                <a:ea typeface="Calibri" pitchFamily="34" charset="0"/>
                <a:cs typeface="Calibri" pitchFamily="34" charset="0"/>
              </a:rPr>
              <a:t>Ομάδες</a:t>
            </a:r>
            <a:r>
              <a:rPr lang="el-GR" sz="2000" dirty="0">
                <a:solidFill>
                  <a:schemeClr val="accent1">
                    <a:lumMod val="50000"/>
                  </a:schemeClr>
                </a:solidFill>
                <a:latin typeface="Calibri" pitchFamily="34" charset="0"/>
                <a:ea typeface="Calibri" pitchFamily="34" charset="0"/>
                <a:cs typeface="Calibri" pitchFamily="34" charset="0"/>
              </a:rPr>
              <a:t> και </a:t>
            </a:r>
            <a:r>
              <a:rPr lang="el-GR" sz="2000" dirty="0">
                <a:solidFill>
                  <a:schemeClr val="accent6">
                    <a:lumMod val="75000"/>
                  </a:schemeClr>
                </a:solidFill>
                <a:latin typeface="Calibri" pitchFamily="34" charset="0"/>
                <a:ea typeface="Calibri" pitchFamily="34" charset="0"/>
                <a:cs typeface="Calibri" pitchFamily="34" charset="0"/>
              </a:rPr>
              <a:t>Παίκτες</a:t>
            </a:r>
          </a:p>
          <a:p>
            <a:pPr algn="just" eaLnBrk="0" hangingPunct="0">
              <a:spcBef>
                <a:spcPct val="50000"/>
              </a:spcBef>
              <a:buFont typeface="Wingdings" pitchFamily="2" charset="2"/>
              <a:buChar char="§"/>
            </a:pPr>
            <a:r>
              <a:rPr lang="el-GR" sz="2000" dirty="0">
                <a:solidFill>
                  <a:schemeClr val="accent1">
                    <a:lumMod val="50000"/>
                  </a:schemeClr>
                </a:solidFill>
                <a:latin typeface="Calibri" pitchFamily="34" charset="0"/>
                <a:ea typeface="Calibri" pitchFamily="34" charset="0"/>
                <a:cs typeface="Calibri" pitchFamily="34" charset="0"/>
              </a:rPr>
              <a:t>  </a:t>
            </a:r>
            <a:r>
              <a:rPr lang="el-GR" sz="2000" dirty="0" smtClean="0">
                <a:solidFill>
                  <a:schemeClr val="accent1">
                    <a:lumMod val="50000"/>
                  </a:schemeClr>
                </a:solidFill>
                <a:latin typeface="Calibri" pitchFamily="34" charset="0"/>
                <a:ea typeface="Calibri" pitchFamily="34" charset="0"/>
                <a:cs typeface="Calibri" pitchFamily="34" charset="0"/>
              </a:rPr>
              <a:t>Για τα </a:t>
            </a:r>
            <a:r>
              <a:rPr lang="el-GR" sz="2000" i="1" dirty="0" smtClean="0">
                <a:solidFill>
                  <a:schemeClr val="accent1">
                    <a:lumMod val="50000"/>
                  </a:schemeClr>
                </a:solidFill>
                <a:latin typeface="Calibri" pitchFamily="34" charset="0"/>
                <a:ea typeface="Calibri" pitchFamily="34" charset="0"/>
                <a:cs typeface="Calibri" pitchFamily="34" charset="0"/>
              </a:rPr>
              <a:t>πρωταθλήματα</a:t>
            </a:r>
            <a:r>
              <a:rPr lang="el-GR" sz="2000" dirty="0" smtClean="0">
                <a:solidFill>
                  <a:schemeClr val="accent1">
                    <a:lumMod val="50000"/>
                  </a:schemeClr>
                </a:solidFill>
                <a:latin typeface="Calibri" pitchFamily="34" charset="0"/>
                <a:ea typeface="Calibri" pitchFamily="34" charset="0"/>
                <a:cs typeface="Calibri" pitchFamily="34" charset="0"/>
              </a:rPr>
              <a:t> και τις </a:t>
            </a:r>
            <a:r>
              <a:rPr lang="el-GR" sz="2000" i="1" dirty="0" smtClean="0">
                <a:solidFill>
                  <a:schemeClr val="accent1">
                    <a:lumMod val="50000"/>
                  </a:schemeClr>
                </a:solidFill>
                <a:latin typeface="Calibri" pitchFamily="34" charset="0"/>
                <a:ea typeface="Calibri" pitchFamily="34" charset="0"/>
                <a:cs typeface="Calibri" pitchFamily="34" charset="0"/>
              </a:rPr>
              <a:t>ομάδες</a:t>
            </a:r>
            <a:r>
              <a:rPr lang="el-GR" sz="2000" dirty="0" smtClean="0">
                <a:solidFill>
                  <a:schemeClr val="accent1">
                    <a:lumMod val="50000"/>
                  </a:schemeClr>
                </a:solidFill>
                <a:latin typeface="Calibri" pitchFamily="34" charset="0"/>
                <a:ea typeface="Calibri" pitchFamily="34" charset="0"/>
                <a:cs typeface="Calibri" pitchFamily="34" charset="0"/>
              </a:rPr>
              <a:t> έχουμε το όνομα τους και για τους </a:t>
            </a:r>
            <a:r>
              <a:rPr lang="el-GR" sz="2000" i="1" dirty="0" smtClean="0">
                <a:solidFill>
                  <a:schemeClr val="accent1">
                    <a:lumMod val="50000"/>
                  </a:schemeClr>
                </a:solidFill>
                <a:latin typeface="Calibri" pitchFamily="34" charset="0"/>
                <a:ea typeface="Calibri" pitchFamily="34" charset="0"/>
                <a:cs typeface="Calibri" pitchFamily="34" charset="0"/>
              </a:rPr>
              <a:t>παίκτες</a:t>
            </a:r>
            <a:r>
              <a:rPr lang="el-GR" sz="2000" dirty="0" smtClean="0">
                <a:solidFill>
                  <a:schemeClr val="accent1">
                    <a:lumMod val="50000"/>
                  </a:schemeClr>
                </a:solidFill>
                <a:latin typeface="Calibri" pitchFamily="34" charset="0"/>
                <a:ea typeface="Calibri" pitchFamily="34" charset="0"/>
                <a:cs typeface="Calibri" pitchFamily="34" charset="0"/>
              </a:rPr>
              <a:t> τον αριθμό τους</a:t>
            </a:r>
          </a:p>
          <a:p>
            <a:pPr algn="just" eaLnBrk="0" hangingPunct="0">
              <a:spcBef>
                <a:spcPct val="50000"/>
              </a:spcBef>
              <a:buFont typeface="Wingdings" pitchFamily="2" charset="2"/>
              <a:buChar char="§"/>
            </a:pPr>
            <a:r>
              <a:rPr lang="el-GR" sz="2000" dirty="0" smtClean="0">
                <a:solidFill>
                  <a:schemeClr val="accent1">
                    <a:lumMod val="50000"/>
                  </a:schemeClr>
                </a:solidFill>
                <a:latin typeface="Calibri" pitchFamily="34" charset="0"/>
                <a:ea typeface="Calibri" pitchFamily="34" charset="0"/>
                <a:cs typeface="Calibri" pitchFamily="34" charset="0"/>
              </a:rPr>
              <a:t>  Τα </a:t>
            </a:r>
            <a:r>
              <a:rPr lang="el-GR" sz="2000" dirty="0">
                <a:solidFill>
                  <a:schemeClr val="accent1">
                    <a:lumMod val="50000"/>
                  </a:schemeClr>
                </a:solidFill>
                <a:latin typeface="Calibri" pitchFamily="34" charset="0"/>
                <a:ea typeface="Calibri" pitchFamily="34" charset="0"/>
                <a:cs typeface="Calibri" pitchFamily="34" charset="0"/>
              </a:rPr>
              <a:t>ονόματα των πρωταθλημάτων είναι μοναδικά.</a:t>
            </a:r>
          </a:p>
          <a:p>
            <a:pPr algn="just" eaLnBrk="0" hangingPunct="0">
              <a:spcBef>
                <a:spcPct val="50000"/>
              </a:spcBef>
              <a:buFont typeface="Wingdings" pitchFamily="2" charset="2"/>
              <a:buChar char="§"/>
            </a:pPr>
            <a:r>
              <a:rPr lang="el-GR" sz="2000" dirty="0">
                <a:solidFill>
                  <a:schemeClr val="accent1">
                    <a:lumMod val="50000"/>
                  </a:schemeClr>
                </a:solidFill>
                <a:latin typeface="Calibri" pitchFamily="34" charset="0"/>
                <a:ea typeface="Calibri" pitchFamily="34" charset="0"/>
                <a:cs typeface="Calibri" pitchFamily="34" charset="0"/>
              </a:rPr>
              <a:t>  Σε κανένα πρωτάθλημα δε συμμετέχουν δυο ομάδες με το ίδιο όνομα, αλλά μπορεί να υπάρχουν ομάδες με το ίδιο όνομα σε διαφορετικά πρωταθλήματα</a:t>
            </a:r>
          </a:p>
          <a:p>
            <a:pPr algn="just" eaLnBrk="0" hangingPunct="0">
              <a:spcBef>
                <a:spcPct val="50000"/>
              </a:spcBef>
              <a:buFont typeface="Wingdings" pitchFamily="2" charset="2"/>
              <a:buChar char="§"/>
            </a:pPr>
            <a:r>
              <a:rPr lang="el-GR" sz="2000" dirty="0">
                <a:solidFill>
                  <a:schemeClr val="accent1">
                    <a:lumMod val="50000"/>
                  </a:schemeClr>
                </a:solidFill>
                <a:latin typeface="Calibri" pitchFamily="34" charset="0"/>
                <a:ea typeface="Calibri" pitchFamily="34" charset="0"/>
                <a:cs typeface="Calibri" pitchFamily="34" charset="0"/>
              </a:rPr>
              <a:t>  Σε καμιά ομάδα δεν υπάρχουν παίκτες με το ίδιο νούμερο. Ωστόσο, μπορεί να υπάρχουν παίκτες με το ίδιο νούμερο σε διαφορετικές ομάδες.</a:t>
            </a:r>
          </a:p>
        </p:txBody>
      </p:sp>
      <p:sp>
        <p:nvSpPr>
          <p:cNvPr id="2" name="Title 1"/>
          <p:cNvSpPr>
            <a:spLocks noGrp="1"/>
          </p:cNvSpPr>
          <p:nvPr>
            <p:ph type="title"/>
          </p:nvPr>
        </p:nvSpPr>
        <p:spPr/>
        <p:txBody>
          <a:bodyPr/>
          <a:lstStyle/>
          <a:p>
            <a:r>
              <a:rPr lang="el-GR" dirty="0" smtClean="0">
                <a:solidFill>
                  <a:schemeClr val="accent6">
                    <a:lumMod val="75000"/>
                  </a:schemeClr>
                </a:solidFill>
              </a:rPr>
              <a:t>Παράδειγμα </a:t>
            </a:r>
            <a:r>
              <a:rPr lang="el-GR" sz="2400" dirty="0" smtClean="0">
                <a:solidFill>
                  <a:schemeClr val="accent6">
                    <a:lumMod val="75000"/>
                  </a:schemeClr>
                </a:solidFill>
              </a:rPr>
              <a:t>(ασθενείς οντότητες)</a:t>
            </a:r>
            <a:endParaRPr lang="en-US" sz="2400"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smtClean="0"/>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71</a:t>
            </a:fld>
            <a:endParaRPr lang="el-GR" altLang="en-US" dirty="0" smtClean="0"/>
          </a:p>
        </p:txBody>
      </p:sp>
      <p:sp>
        <p:nvSpPr>
          <p:cNvPr id="5126" name="TextBox 8"/>
          <p:cNvSpPr txBox="1">
            <a:spLocks noChangeArrowheads="1"/>
          </p:cNvSpPr>
          <p:nvPr/>
        </p:nvSpPr>
        <p:spPr bwMode="auto">
          <a:xfrm>
            <a:off x="874713" y="1819275"/>
            <a:ext cx="7088187" cy="3046988"/>
          </a:xfrm>
          <a:prstGeom prst="rect">
            <a:avLst/>
          </a:prstGeom>
          <a:noFill/>
          <a:ln w="9525">
            <a:noFill/>
            <a:miter lim="800000"/>
            <a:headEnd/>
            <a:tailEnd/>
          </a:ln>
        </p:spPr>
        <p:txBody>
          <a:bodyPr wrap="square">
            <a:spAutoFit/>
          </a:bodyPr>
          <a:lstStyle/>
          <a:p>
            <a:pPr lvl="1"/>
            <a:endParaRPr lang="el-GR" sz="3200" dirty="0" smtClean="0">
              <a:solidFill>
                <a:schemeClr val="tx2">
                  <a:lumMod val="75000"/>
                </a:schemeClr>
              </a:solidFill>
            </a:endParaRPr>
          </a:p>
          <a:p>
            <a:pPr marL="1028700" lvl="1" indent="-571500">
              <a:buFont typeface="+mj-lt"/>
              <a:buAutoNum type="romanUcPeriod"/>
            </a:pPr>
            <a:r>
              <a:rPr lang="el-GR" sz="3200" dirty="0" smtClean="0">
                <a:solidFill>
                  <a:schemeClr val="bg1">
                    <a:lumMod val="75000"/>
                  </a:schemeClr>
                </a:solidFill>
              </a:rPr>
              <a:t>Ασθενείς οντότητες</a:t>
            </a:r>
          </a:p>
          <a:p>
            <a:pPr marL="1028700" lvl="1" indent="-571500">
              <a:buFont typeface="+mj-lt"/>
              <a:buAutoNum type="romanUcPeriod"/>
            </a:pPr>
            <a:r>
              <a:rPr lang="el-GR" sz="3200" dirty="0" smtClean="0">
                <a:solidFill>
                  <a:srgbClr val="FF0000"/>
                </a:solidFill>
              </a:rPr>
              <a:t>Συσχετίσεις βαθμού &gt; 2 </a:t>
            </a:r>
            <a:endParaRPr lang="el-GR" sz="3200" i="1" dirty="0" smtClean="0">
              <a:solidFill>
                <a:srgbClr val="FF0000"/>
              </a:solidFill>
            </a:endParaRPr>
          </a:p>
          <a:p>
            <a:pPr marL="1028700" lvl="1" indent="-571500">
              <a:buFont typeface="+mj-lt"/>
              <a:buAutoNum type="romanUcPeriod"/>
            </a:pPr>
            <a:r>
              <a:rPr lang="el-GR" sz="3200" dirty="0" smtClean="0"/>
              <a:t>Μερικά στοιχεία για το επεκταμένο Μοντέλο Οντοτήτων-Συσχετίσεων</a:t>
            </a:r>
          </a:p>
        </p:txBody>
      </p:sp>
      <p:sp>
        <p:nvSpPr>
          <p:cNvPr id="7" name="Title 1"/>
          <p:cNvSpPr txBox="1">
            <a:spLocks/>
          </p:cNvSpPr>
          <p:nvPr/>
        </p:nvSpPr>
        <p:spPr>
          <a:xfrm>
            <a:off x="355600" y="6048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smtClean="0">
                <a:solidFill>
                  <a:schemeClr val="accent6">
                    <a:lumMod val="75000"/>
                  </a:schemeClr>
                </a:solidFill>
                <a:latin typeface="+mj-lt"/>
                <a:ea typeface="+mj-ea"/>
                <a:cs typeface="+mj-cs"/>
              </a:rPr>
              <a:t>Τι άλλο θα δούμε σήμερα</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Tree>
    <p:extLst>
      <p:ext uri="{BB962C8B-B14F-4D97-AF65-F5344CB8AC3E}">
        <p14:creationId xmlns:p14="http://schemas.microsoft.com/office/powerpoint/2010/main" val="37220683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3"/>
          <p:cNvSpPr>
            <a:spLocks noGrp="1"/>
          </p:cNvSpPr>
          <p:nvPr>
            <p:ph type="ftr" sz="quarter" idx="11"/>
          </p:nvPr>
        </p:nvSpPr>
        <p:spPr>
          <a:noFill/>
        </p:spPr>
        <p:txBody>
          <a:bodyPr/>
          <a:lstStyle/>
          <a:p>
            <a:r>
              <a:rPr lang="el-GR" altLang="en-US" smtClean="0"/>
              <a:t>Ευαγγελία Πιτουρά</a:t>
            </a:r>
          </a:p>
        </p:txBody>
      </p:sp>
      <p:sp>
        <p:nvSpPr>
          <p:cNvPr id="50180" name="Slide Number Placeholder 4"/>
          <p:cNvSpPr>
            <a:spLocks noGrp="1"/>
          </p:cNvSpPr>
          <p:nvPr>
            <p:ph type="sldNum" sz="quarter" idx="12"/>
          </p:nvPr>
        </p:nvSpPr>
        <p:spPr>
          <a:noFill/>
        </p:spPr>
        <p:txBody>
          <a:bodyPr/>
          <a:lstStyle/>
          <a:p>
            <a:fld id="{C730CFC1-EEA4-4173-A743-1422B24A3CE3}" type="slidenum">
              <a:rPr lang="el-GR" altLang="en-US" smtClean="0"/>
              <a:pPr/>
              <a:t>72</a:t>
            </a:fld>
            <a:endParaRPr lang="el-GR" altLang="en-US" smtClean="0"/>
          </a:p>
        </p:txBody>
      </p:sp>
      <p:sp>
        <p:nvSpPr>
          <p:cNvPr id="50181" name="Rectangle 2"/>
          <p:cNvSpPr>
            <a:spLocks noGrp="1" noChangeArrowheads="1"/>
          </p:cNvSpPr>
          <p:nvPr>
            <p:ph type="title"/>
          </p:nvPr>
        </p:nvSpPr>
        <p:spPr>
          <a:xfrm>
            <a:off x="101600" y="122239"/>
            <a:ext cx="8909538" cy="681038"/>
          </a:xfrm>
        </p:spPr>
        <p:txBody>
          <a:bodyPr>
            <a:noAutofit/>
          </a:bodyPr>
          <a:lstStyle/>
          <a:p>
            <a:pPr algn="r" eaLnBrk="1" hangingPunct="1"/>
            <a:r>
              <a:rPr lang="el-GR" sz="3200" dirty="0" smtClean="0">
                <a:solidFill>
                  <a:schemeClr val="accent6">
                    <a:lumMod val="75000"/>
                  </a:schemeClr>
                </a:solidFill>
              </a:rPr>
              <a:t>Τύποι Συσχετίσεων με Βαθμό Μεγαλύτερο του Δύο</a:t>
            </a:r>
          </a:p>
        </p:txBody>
      </p:sp>
      <p:sp>
        <p:nvSpPr>
          <p:cNvPr id="50182" name="Text Box 3"/>
          <p:cNvSpPr txBox="1">
            <a:spLocks noChangeArrowheads="1"/>
          </p:cNvSpPr>
          <p:nvPr/>
        </p:nvSpPr>
        <p:spPr bwMode="auto">
          <a:xfrm>
            <a:off x="539750" y="2349500"/>
            <a:ext cx="1581150"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smtClean="0"/>
              <a:t>ΠΡΟΜΗΘΕΥΤΗΣ</a:t>
            </a:r>
            <a:endParaRPr lang="el-GR" sz="1400" b="1" dirty="0"/>
          </a:p>
        </p:txBody>
      </p:sp>
      <p:sp>
        <p:nvSpPr>
          <p:cNvPr id="50183" name="Text Box 4"/>
          <p:cNvSpPr txBox="1">
            <a:spLocks noChangeArrowheads="1"/>
          </p:cNvSpPr>
          <p:nvPr/>
        </p:nvSpPr>
        <p:spPr bwMode="auto">
          <a:xfrm>
            <a:off x="5464176" y="2259012"/>
            <a:ext cx="1828800" cy="366713"/>
          </a:xfrm>
          <a:prstGeom prst="rect">
            <a:avLst/>
          </a:prstGeom>
          <a:noFill/>
          <a:ln w="9525">
            <a:noFill/>
            <a:miter lim="800000"/>
            <a:headEnd/>
            <a:tailEnd/>
          </a:ln>
        </p:spPr>
        <p:txBody>
          <a:bodyPr>
            <a:spAutoFit/>
          </a:bodyPr>
          <a:lstStyle/>
          <a:p>
            <a:pPr eaLnBrk="0" hangingPunct="0">
              <a:spcBef>
                <a:spcPct val="50000"/>
              </a:spcBef>
            </a:pPr>
            <a:r>
              <a:rPr lang="el-GR" b="1" dirty="0" smtClean="0"/>
              <a:t>ΕΡΓΟ</a:t>
            </a:r>
            <a:endParaRPr lang="el-GR" sz="1800" b="1" dirty="0"/>
          </a:p>
        </p:txBody>
      </p:sp>
      <p:sp>
        <p:nvSpPr>
          <p:cNvPr id="50184" name="Text Box 5"/>
          <p:cNvSpPr txBox="1">
            <a:spLocks noChangeArrowheads="1"/>
          </p:cNvSpPr>
          <p:nvPr/>
        </p:nvSpPr>
        <p:spPr bwMode="auto">
          <a:xfrm>
            <a:off x="2890838" y="3927475"/>
            <a:ext cx="2133600" cy="369332"/>
          </a:xfrm>
          <a:prstGeom prst="rect">
            <a:avLst/>
          </a:prstGeom>
          <a:noFill/>
          <a:ln w="9525">
            <a:noFill/>
            <a:miter lim="800000"/>
            <a:headEnd/>
            <a:tailEnd/>
          </a:ln>
        </p:spPr>
        <p:txBody>
          <a:bodyPr>
            <a:spAutoFit/>
          </a:bodyPr>
          <a:lstStyle/>
          <a:p>
            <a:pPr eaLnBrk="0" hangingPunct="0">
              <a:spcBef>
                <a:spcPct val="50000"/>
              </a:spcBef>
            </a:pPr>
            <a:r>
              <a:rPr lang="el-GR" sz="1800" b="1" dirty="0" smtClean="0"/>
              <a:t>ΕΞΑΡΤΗΜΑ</a:t>
            </a:r>
            <a:endParaRPr lang="el-GR" sz="1800" b="1" dirty="0"/>
          </a:p>
        </p:txBody>
      </p:sp>
      <p:sp>
        <p:nvSpPr>
          <p:cNvPr id="50185" name="Rectangle 6"/>
          <p:cNvSpPr>
            <a:spLocks noChangeArrowheads="1"/>
          </p:cNvSpPr>
          <p:nvPr/>
        </p:nvSpPr>
        <p:spPr bwMode="auto">
          <a:xfrm>
            <a:off x="611188" y="2276475"/>
            <a:ext cx="1524000" cy="533400"/>
          </a:xfrm>
          <a:prstGeom prst="rect">
            <a:avLst/>
          </a:prstGeom>
          <a:noFill/>
          <a:ln w="9525">
            <a:solidFill>
              <a:schemeClr val="tx1"/>
            </a:solidFill>
            <a:miter lim="800000"/>
            <a:headEnd/>
            <a:tailEnd/>
          </a:ln>
        </p:spPr>
        <p:txBody>
          <a:bodyPr wrap="none" anchor="ctr"/>
          <a:lstStyle/>
          <a:p>
            <a:endParaRPr lang="el-GR"/>
          </a:p>
        </p:txBody>
      </p:sp>
      <p:sp>
        <p:nvSpPr>
          <p:cNvPr id="50186" name="Rectangle 7"/>
          <p:cNvSpPr>
            <a:spLocks noChangeArrowheads="1"/>
          </p:cNvSpPr>
          <p:nvPr/>
        </p:nvSpPr>
        <p:spPr bwMode="auto">
          <a:xfrm>
            <a:off x="2814638" y="3851275"/>
            <a:ext cx="1676400" cy="914400"/>
          </a:xfrm>
          <a:prstGeom prst="rect">
            <a:avLst/>
          </a:prstGeom>
          <a:noFill/>
          <a:ln w="9525">
            <a:solidFill>
              <a:schemeClr val="tx1"/>
            </a:solidFill>
            <a:miter lim="800000"/>
            <a:headEnd/>
            <a:tailEnd/>
          </a:ln>
        </p:spPr>
        <p:txBody>
          <a:bodyPr wrap="none" anchor="ctr"/>
          <a:lstStyle/>
          <a:p>
            <a:endParaRPr lang="el-GR"/>
          </a:p>
        </p:txBody>
      </p:sp>
      <p:sp>
        <p:nvSpPr>
          <p:cNvPr id="50187" name="Rectangle 8"/>
          <p:cNvSpPr>
            <a:spLocks noChangeArrowheads="1"/>
          </p:cNvSpPr>
          <p:nvPr/>
        </p:nvSpPr>
        <p:spPr bwMode="auto">
          <a:xfrm>
            <a:off x="5176838" y="2174875"/>
            <a:ext cx="1371600" cy="533400"/>
          </a:xfrm>
          <a:prstGeom prst="rect">
            <a:avLst/>
          </a:prstGeom>
          <a:noFill/>
          <a:ln w="9525">
            <a:solidFill>
              <a:schemeClr val="tx1"/>
            </a:solidFill>
            <a:miter lim="800000"/>
            <a:headEnd/>
            <a:tailEnd/>
          </a:ln>
        </p:spPr>
        <p:txBody>
          <a:bodyPr wrap="none" anchor="ctr"/>
          <a:lstStyle/>
          <a:p>
            <a:endParaRPr lang="el-GR"/>
          </a:p>
        </p:txBody>
      </p:sp>
      <p:sp>
        <p:nvSpPr>
          <p:cNvPr id="50188" name="AutoShape 9"/>
          <p:cNvSpPr>
            <a:spLocks noChangeArrowheads="1"/>
          </p:cNvSpPr>
          <p:nvPr/>
        </p:nvSpPr>
        <p:spPr bwMode="auto">
          <a:xfrm>
            <a:off x="2890838" y="1870075"/>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0189" name="Line 10"/>
          <p:cNvSpPr>
            <a:spLocks noChangeShapeType="1"/>
          </p:cNvSpPr>
          <p:nvPr/>
        </p:nvSpPr>
        <p:spPr bwMode="auto">
          <a:xfrm>
            <a:off x="2128838" y="2555875"/>
            <a:ext cx="762000" cy="0"/>
          </a:xfrm>
          <a:prstGeom prst="line">
            <a:avLst/>
          </a:prstGeom>
          <a:noFill/>
          <a:ln w="12700">
            <a:solidFill>
              <a:schemeClr val="tx1"/>
            </a:solidFill>
            <a:round/>
            <a:headEnd/>
            <a:tailEnd/>
          </a:ln>
        </p:spPr>
        <p:txBody>
          <a:bodyPr wrap="none" anchor="ctr"/>
          <a:lstStyle/>
          <a:p>
            <a:endParaRPr lang="el-GR"/>
          </a:p>
        </p:txBody>
      </p:sp>
      <p:sp>
        <p:nvSpPr>
          <p:cNvPr id="50190" name="Line 11"/>
          <p:cNvSpPr>
            <a:spLocks noChangeShapeType="1"/>
          </p:cNvSpPr>
          <p:nvPr/>
        </p:nvSpPr>
        <p:spPr bwMode="auto">
          <a:xfrm>
            <a:off x="4719638" y="2555875"/>
            <a:ext cx="381000" cy="0"/>
          </a:xfrm>
          <a:prstGeom prst="line">
            <a:avLst/>
          </a:prstGeom>
          <a:noFill/>
          <a:ln w="12700">
            <a:solidFill>
              <a:schemeClr val="tx1"/>
            </a:solidFill>
            <a:round/>
            <a:headEnd/>
            <a:tailEnd/>
          </a:ln>
        </p:spPr>
        <p:txBody>
          <a:bodyPr wrap="none" anchor="ctr"/>
          <a:lstStyle/>
          <a:p>
            <a:endParaRPr lang="el-GR"/>
          </a:p>
        </p:txBody>
      </p:sp>
      <p:sp>
        <p:nvSpPr>
          <p:cNvPr id="50191" name="Line 12"/>
          <p:cNvSpPr>
            <a:spLocks noChangeShapeType="1"/>
          </p:cNvSpPr>
          <p:nvPr/>
        </p:nvSpPr>
        <p:spPr bwMode="auto">
          <a:xfrm>
            <a:off x="3729038" y="3165475"/>
            <a:ext cx="0" cy="685800"/>
          </a:xfrm>
          <a:prstGeom prst="line">
            <a:avLst/>
          </a:prstGeom>
          <a:noFill/>
          <a:ln w="12700">
            <a:solidFill>
              <a:schemeClr val="tx1"/>
            </a:solidFill>
            <a:round/>
            <a:headEnd/>
            <a:tailEnd/>
          </a:ln>
        </p:spPr>
        <p:txBody>
          <a:bodyPr wrap="none" anchor="ctr"/>
          <a:lstStyle/>
          <a:p>
            <a:endParaRPr lang="el-GR"/>
          </a:p>
        </p:txBody>
      </p:sp>
      <p:sp>
        <p:nvSpPr>
          <p:cNvPr id="50192" name="Text Box 13"/>
          <p:cNvSpPr txBox="1">
            <a:spLocks noChangeArrowheads="1"/>
          </p:cNvSpPr>
          <p:nvPr/>
        </p:nvSpPr>
        <p:spPr bwMode="auto">
          <a:xfrm>
            <a:off x="3015457" y="2319893"/>
            <a:ext cx="1524000" cy="369332"/>
          </a:xfrm>
          <a:prstGeom prst="rect">
            <a:avLst/>
          </a:prstGeom>
          <a:noFill/>
          <a:ln w="9525">
            <a:noFill/>
            <a:miter lim="800000"/>
            <a:headEnd/>
            <a:tailEnd/>
          </a:ln>
        </p:spPr>
        <p:txBody>
          <a:bodyPr>
            <a:spAutoFit/>
          </a:bodyPr>
          <a:lstStyle/>
          <a:p>
            <a:pPr eaLnBrk="0" hangingPunct="0">
              <a:spcBef>
                <a:spcPct val="50000"/>
              </a:spcBef>
            </a:pPr>
            <a:r>
              <a:rPr lang="el-GR" b="1" dirty="0" smtClean="0"/>
              <a:t>ΠΡΟΜΗΘΕΥΕΙ</a:t>
            </a:r>
            <a:endParaRPr lang="el-GR" b="1" dirty="0"/>
          </a:p>
        </p:txBody>
      </p:sp>
      <p:sp>
        <p:nvSpPr>
          <p:cNvPr id="50193" name="Text Box 14"/>
          <p:cNvSpPr txBox="1">
            <a:spLocks noChangeArrowheads="1"/>
          </p:cNvSpPr>
          <p:nvPr/>
        </p:nvSpPr>
        <p:spPr bwMode="auto">
          <a:xfrm>
            <a:off x="455613" y="5127625"/>
            <a:ext cx="4495800" cy="366713"/>
          </a:xfrm>
          <a:prstGeom prst="rect">
            <a:avLst/>
          </a:prstGeom>
          <a:noFill/>
          <a:ln w="9525">
            <a:noFill/>
            <a:miter lim="800000"/>
            <a:headEnd/>
            <a:tailEnd/>
          </a:ln>
        </p:spPr>
        <p:txBody>
          <a:bodyPr>
            <a:spAutoFit/>
          </a:bodyPr>
          <a:lstStyle/>
          <a:p>
            <a:pPr eaLnBrk="0" hangingPunct="0">
              <a:spcBef>
                <a:spcPct val="50000"/>
              </a:spcBef>
            </a:pPr>
            <a:r>
              <a:rPr lang="el-GR" sz="1800" dirty="0" smtClean="0"/>
              <a:t>Επίσης, (1 1 </a:t>
            </a:r>
            <a:r>
              <a:rPr lang="el-GR" sz="1800" dirty="0" err="1" smtClean="0"/>
              <a:t>1</a:t>
            </a:r>
            <a:r>
              <a:rPr lang="el-GR" sz="1800" dirty="0" smtClean="0"/>
              <a:t>) (1 1 Ν) , …, </a:t>
            </a:r>
            <a:endParaRPr lang="el-GR" sz="1800" dirty="0"/>
          </a:p>
        </p:txBody>
      </p:sp>
      <p:sp>
        <p:nvSpPr>
          <p:cNvPr id="50194" name="Text Box 15"/>
          <p:cNvSpPr txBox="1">
            <a:spLocks noChangeArrowheads="1"/>
          </p:cNvSpPr>
          <p:nvPr/>
        </p:nvSpPr>
        <p:spPr bwMode="auto">
          <a:xfrm>
            <a:off x="4851400" y="3014663"/>
            <a:ext cx="4038600" cy="1754326"/>
          </a:xfrm>
          <a:prstGeom prst="rect">
            <a:avLst/>
          </a:prstGeom>
          <a:noFill/>
          <a:ln w="9525">
            <a:noFill/>
            <a:miter lim="800000"/>
            <a:headEnd/>
            <a:tailEnd/>
          </a:ln>
        </p:spPr>
        <p:txBody>
          <a:bodyPr>
            <a:spAutoFit/>
          </a:bodyPr>
          <a:lstStyle/>
          <a:p>
            <a:pPr algn="just" eaLnBrk="0" hangingPunct="0">
              <a:spcBef>
                <a:spcPct val="50000"/>
              </a:spcBef>
            </a:pPr>
            <a:r>
              <a:rPr lang="el-GR" sz="1800" b="1" dirty="0">
                <a:solidFill>
                  <a:schemeClr val="accent6">
                    <a:lumMod val="75000"/>
                  </a:schemeClr>
                </a:solidFill>
                <a:latin typeface="Calibri" pitchFamily="34" charset="0"/>
                <a:ea typeface="Calibri" pitchFamily="34" charset="0"/>
                <a:cs typeface="Calibri" pitchFamily="34" charset="0"/>
              </a:rPr>
              <a:t>Αν το 1 είναι στην πλευρά του τύπου Ε</a:t>
            </a:r>
            <a:r>
              <a:rPr lang="el-GR" sz="1800" dirty="0">
                <a:solidFill>
                  <a:schemeClr val="accent6">
                    <a:lumMod val="75000"/>
                  </a:schemeClr>
                </a:solidFill>
                <a:latin typeface="Calibri" pitchFamily="34" charset="0"/>
                <a:ea typeface="Calibri" pitchFamily="34" charset="0"/>
                <a:cs typeface="Calibri" pitchFamily="34" charset="0"/>
              </a:rPr>
              <a:t>, </a:t>
            </a:r>
            <a:r>
              <a:rPr lang="el-GR" sz="1800" dirty="0">
                <a:solidFill>
                  <a:schemeClr val="bg2">
                    <a:lumMod val="10000"/>
                  </a:schemeClr>
                </a:solidFill>
                <a:latin typeface="Calibri" pitchFamily="34" charset="0"/>
                <a:ea typeface="Calibri" pitchFamily="34" charset="0"/>
                <a:cs typeface="Calibri" pitchFamily="34" charset="0"/>
              </a:rPr>
              <a:t>αυτό σημαίνει ότι αν επιλέξουμε μια οντότητα από καθένα από τα άλλα σύνολα οντοτήτων, αυτές </a:t>
            </a:r>
            <a:r>
              <a:rPr lang="el-GR" sz="1800" i="1" u="sng" dirty="0" smtClean="0">
                <a:solidFill>
                  <a:schemeClr val="bg2">
                    <a:lumMod val="10000"/>
                  </a:schemeClr>
                </a:solidFill>
                <a:latin typeface="Calibri" pitchFamily="34" charset="0"/>
                <a:ea typeface="Calibri" pitchFamily="34" charset="0"/>
                <a:cs typeface="Calibri" pitchFamily="34" charset="0"/>
              </a:rPr>
              <a:t>(και οι δύο μαζί)</a:t>
            </a:r>
            <a:r>
              <a:rPr lang="el-GR" sz="1800" i="1" dirty="0" smtClean="0">
                <a:solidFill>
                  <a:schemeClr val="bg2">
                    <a:lumMod val="10000"/>
                  </a:schemeClr>
                </a:solidFill>
                <a:latin typeface="Calibri" pitchFamily="34" charset="0"/>
                <a:ea typeface="Calibri" pitchFamily="34" charset="0"/>
                <a:cs typeface="Calibri" pitchFamily="34" charset="0"/>
              </a:rPr>
              <a:t> </a:t>
            </a:r>
            <a:r>
              <a:rPr lang="el-GR" sz="1800" dirty="0" smtClean="0">
                <a:solidFill>
                  <a:schemeClr val="bg2">
                    <a:lumMod val="10000"/>
                  </a:schemeClr>
                </a:solidFill>
                <a:latin typeface="Calibri" pitchFamily="34" charset="0"/>
                <a:ea typeface="Calibri" pitchFamily="34" charset="0"/>
                <a:cs typeface="Calibri" pitchFamily="34" charset="0"/>
              </a:rPr>
              <a:t>συσχετίζονται </a:t>
            </a:r>
            <a:r>
              <a:rPr lang="el-GR" sz="1800" dirty="0">
                <a:solidFill>
                  <a:schemeClr val="bg2">
                    <a:lumMod val="10000"/>
                  </a:schemeClr>
                </a:solidFill>
                <a:latin typeface="Calibri" pitchFamily="34" charset="0"/>
                <a:ea typeface="Calibri" pitchFamily="34" charset="0"/>
                <a:cs typeface="Calibri" pitchFamily="34" charset="0"/>
              </a:rPr>
              <a:t>με μια μόνο οντότητα του Ε</a:t>
            </a:r>
          </a:p>
        </p:txBody>
      </p:sp>
      <p:sp>
        <p:nvSpPr>
          <p:cNvPr id="50195" name="Text Box 16"/>
          <p:cNvSpPr txBox="1">
            <a:spLocks noChangeArrowheads="1"/>
          </p:cNvSpPr>
          <p:nvPr/>
        </p:nvSpPr>
        <p:spPr bwMode="auto">
          <a:xfrm>
            <a:off x="2325688" y="2035175"/>
            <a:ext cx="863600"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M</a:t>
            </a:r>
            <a:endParaRPr lang="el-GR" sz="2000" baseline="30000" dirty="0">
              <a:solidFill>
                <a:srgbClr val="009900"/>
              </a:solidFill>
            </a:endParaRPr>
          </a:p>
        </p:txBody>
      </p:sp>
      <p:sp>
        <p:nvSpPr>
          <p:cNvPr id="50196" name="Text Box 17"/>
          <p:cNvSpPr txBox="1">
            <a:spLocks noChangeArrowheads="1"/>
          </p:cNvSpPr>
          <p:nvPr/>
        </p:nvSpPr>
        <p:spPr bwMode="auto">
          <a:xfrm>
            <a:off x="4572000" y="2060575"/>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smtClean="0">
                <a:solidFill>
                  <a:srgbClr val="009900"/>
                </a:solidFill>
              </a:rPr>
              <a:t>N</a:t>
            </a:r>
            <a:endParaRPr lang="el-GR" sz="2000" dirty="0">
              <a:solidFill>
                <a:srgbClr val="009900"/>
              </a:solidFill>
            </a:endParaRPr>
          </a:p>
        </p:txBody>
      </p:sp>
      <p:sp>
        <p:nvSpPr>
          <p:cNvPr id="50197" name="Text Box 18"/>
          <p:cNvSpPr txBox="1">
            <a:spLocks noChangeArrowheads="1"/>
          </p:cNvSpPr>
          <p:nvPr/>
        </p:nvSpPr>
        <p:spPr bwMode="auto">
          <a:xfrm>
            <a:off x="3122613" y="3127375"/>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smtClean="0">
                <a:solidFill>
                  <a:srgbClr val="009900"/>
                </a:solidFill>
              </a:rPr>
              <a:t>1</a:t>
            </a:r>
            <a:endParaRPr lang="el-GR" sz="2000" dirty="0">
              <a:solidFill>
                <a:srgbClr val="009900"/>
              </a:solidFill>
            </a:endParaRPr>
          </a:p>
        </p:txBody>
      </p:sp>
      <p:sp>
        <p:nvSpPr>
          <p:cNvPr id="50198" name="Text Box 20"/>
          <p:cNvSpPr txBox="1">
            <a:spLocks noChangeArrowheads="1"/>
          </p:cNvSpPr>
          <p:nvPr/>
        </p:nvSpPr>
        <p:spPr bwMode="auto">
          <a:xfrm>
            <a:off x="488950" y="735539"/>
            <a:ext cx="8004176" cy="954107"/>
          </a:xfrm>
          <a:prstGeom prst="rect">
            <a:avLst/>
          </a:prstGeom>
          <a:noFill/>
          <a:ln w="9525">
            <a:noFill/>
            <a:miter lim="800000"/>
            <a:headEnd/>
            <a:tailEnd/>
          </a:ln>
        </p:spPr>
        <p:txBody>
          <a:bodyPr wrap="square">
            <a:spAutoFit/>
          </a:bodyPr>
          <a:lstStyle/>
          <a:p>
            <a:pPr>
              <a:spcBef>
                <a:spcPct val="50000"/>
              </a:spcBef>
            </a:pPr>
            <a:r>
              <a:rPr lang="el-GR" sz="2800" dirty="0" smtClean="0">
                <a:solidFill>
                  <a:schemeClr val="accent3">
                    <a:lumMod val="75000"/>
                  </a:schemeClr>
                </a:solidFill>
                <a:ea typeface="Calibri" pitchFamily="34" charset="0"/>
                <a:cs typeface="Calibri" pitchFamily="34" charset="0"/>
              </a:rPr>
              <a:t>Οι περιορισμοί </a:t>
            </a:r>
            <a:r>
              <a:rPr lang="el-GR" sz="2800" dirty="0" err="1">
                <a:solidFill>
                  <a:schemeClr val="accent3">
                    <a:lumMod val="75000"/>
                  </a:schemeClr>
                </a:solidFill>
                <a:ea typeface="Calibri" pitchFamily="34" charset="0"/>
                <a:cs typeface="Calibri" pitchFamily="34" charset="0"/>
              </a:rPr>
              <a:t>πληθικότητας</a:t>
            </a:r>
            <a:r>
              <a:rPr lang="el-GR" sz="2800" dirty="0">
                <a:solidFill>
                  <a:schemeClr val="accent3">
                    <a:lumMod val="75000"/>
                  </a:schemeClr>
                </a:solidFill>
                <a:ea typeface="Calibri" pitchFamily="34" charset="0"/>
                <a:cs typeface="Calibri" pitchFamily="34" charset="0"/>
              </a:rPr>
              <a:t> </a:t>
            </a:r>
            <a:r>
              <a:rPr lang="el-GR" sz="2800" dirty="0" smtClean="0">
                <a:solidFill>
                  <a:schemeClr val="accent3">
                    <a:lumMod val="75000"/>
                  </a:schemeClr>
                </a:solidFill>
                <a:ea typeface="Calibri" pitchFamily="34" charset="0"/>
                <a:cs typeface="Calibri" pitchFamily="34" charset="0"/>
              </a:rPr>
              <a:t>διαφέρουν </a:t>
            </a:r>
            <a:r>
              <a:rPr lang="el-GR" sz="2800" dirty="0">
                <a:solidFill>
                  <a:schemeClr val="accent3">
                    <a:lumMod val="75000"/>
                  </a:schemeClr>
                </a:solidFill>
                <a:ea typeface="Calibri" pitchFamily="34" charset="0"/>
                <a:cs typeface="Calibri" pitchFamily="34" charset="0"/>
              </a:rPr>
              <a:t>από τις δυαδικές </a:t>
            </a:r>
            <a:r>
              <a:rPr lang="el-GR" sz="2800" dirty="0" smtClean="0">
                <a:solidFill>
                  <a:schemeClr val="accent3">
                    <a:lumMod val="75000"/>
                  </a:schemeClr>
                </a:solidFill>
                <a:ea typeface="Calibri" pitchFamily="34" charset="0"/>
                <a:cs typeface="Calibri" pitchFamily="34" charset="0"/>
              </a:rPr>
              <a:t>συσχετίσεις</a:t>
            </a:r>
            <a:endParaRPr lang="el-GR" sz="2800" dirty="0">
              <a:solidFill>
                <a:schemeClr val="accent3">
                  <a:lumMod val="75000"/>
                </a:schemeClr>
              </a:solidFill>
              <a:ea typeface="Calibri" pitchFamily="34" charset="0"/>
              <a:cs typeface="Calibri" pitchFamily="34" charset="0"/>
            </a:endParaRPr>
          </a:p>
        </p:txBody>
      </p:sp>
      <p:sp>
        <p:nvSpPr>
          <p:cNvPr id="50199" name="Text Box 31"/>
          <p:cNvSpPr txBox="1">
            <a:spLocks noChangeArrowheads="1"/>
          </p:cNvSpPr>
          <p:nvPr/>
        </p:nvSpPr>
        <p:spPr bwMode="auto">
          <a:xfrm>
            <a:off x="5080001" y="4868863"/>
            <a:ext cx="3379788" cy="738664"/>
          </a:xfrm>
          <a:prstGeom prst="rect">
            <a:avLst/>
          </a:prstGeom>
          <a:noFill/>
          <a:ln w="9525">
            <a:noFill/>
            <a:miter lim="800000"/>
            <a:headEnd/>
            <a:tailEnd/>
          </a:ln>
        </p:spPr>
        <p:txBody>
          <a:bodyPr wrap="square">
            <a:spAutoFit/>
          </a:bodyPr>
          <a:lstStyle/>
          <a:p>
            <a:pPr algn="just">
              <a:spcBef>
                <a:spcPct val="50000"/>
              </a:spcBef>
            </a:pPr>
            <a:r>
              <a:rPr lang="el-GR" sz="1400" dirty="0">
                <a:solidFill>
                  <a:schemeClr val="bg2">
                    <a:lumMod val="10000"/>
                  </a:schemeClr>
                </a:solidFill>
              </a:rPr>
              <a:t>Ένας </a:t>
            </a:r>
            <a:r>
              <a:rPr lang="el-GR" sz="1400" dirty="0" smtClean="0">
                <a:solidFill>
                  <a:schemeClr val="bg2">
                    <a:lumMod val="10000"/>
                  </a:schemeClr>
                </a:solidFill>
              </a:rPr>
              <a:t>προμηθευτής προμηθεύει σε ένα έργο μόνο ένα εξάρτημα - Συνδυασμός (π, </a:t>
            </a:r>
            <a:r>
              <a:rPr lang="el-GR" sz="1400" dirty="0" err="1" smtClean="0">
                <a:solidFill>
                  <a:schemeClr val="bg2">
                    <a:lumMod val="10000"/>
                  </a:schemeClr>
                </a:solidFill>
              </a:rPr>
              <a:t>ερ</a:t>
            </a:r>
            <a:r>
              <a:rPr lang="el-GR" sz="1400" dirty="0" smtClean="0">
                <a:solidFill>
                  <a:schemeClr val="bg2">
                    <a:lumMod val="10000"/>
                  </a:schemeClr>
                </a:solidFill>
              </a:rPr>
              <a:t>) </a:t>
            </a:r>
            <a:r>
              <a:rPr lang="el-GR" sz="1400" dirty="0">
                <a:solidFill>
                  <a:schemeClr val="bg2">
                    <a:lumMod val="10000"/>
                  </a:schemeClr>
                </a:solidFill>
              </a:rPr>
              <a:t>με ένα μοναδικό </a:t>
            </a:r>
            <a:r>
              <a:rPr lang="el-GR" sz="1400" dirty="0" smtClean="0">
                <a:solidFill>
                  <a:schemeClr val="bg2">
                    <a:lumMod val="10000"/>
                  </a:schemeClr>
                </a:solidFill>
              </a:rPr>
              <a:t>εξ</a:t>
            </a:r>
            <a:endParaRPr lang="el-GR" sz="1400" dirty="0">
              <a:solidFill>
                <a:schemeClr val="bg2">
                  <a:lumMod val="10000"/>
                </a:schemeClr>
              </a:solidFill>
            </a:endParaRPr>
          </a:p>
        </p:txBody>
      </p:sp>
      <p:sp>
        <p:nvSpPr>
          <p:cNvPr id="25"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3"/>
          <p:cNvSpPr>
            <a:spLocks noGrp="1"/>
          </p:cNvSpPr>
          <p:nvPr>
            <p:ph type="ftr" sz="quarter" idx="11"/>
          </p:nvPr>
        </p:nvSpPr>
        <p:spPr>
          <a:noFill/>
        </p:spPr>
        <p:txBody>
          <a:bodyPr/>
          <a:lstStyle/>
          <a:p>
            <a:r>
              <a:rPr lang="el-GR" altLang="en-US" smtClean="0"/>
              <a:t>Ευαγγελία Πιτουρά</a:t>
            </a:r>
          </a:p>
        </p:txBody>
      </p:sp>
      <p:sp>
        <p:nvSpPr>
          <p:cNvPr id="50180" name="Slide Number Placeholder 4"/>
          <p:cNvSpPr>
            <a:spLocks noGrp="1"/>
          </p:cNvSpPr>
          <p:nvPr>
            <p:ph type="sldNum" sz="quarter" idx="12"/>
          </p:nvPr>
        </p:nvSpPr>
        <p:spPr>
          <a:noFill/>
        </p:spPr>
        <p:txBody>
          <a:bodyPr/>
          <a:lstStyle/>
          <a:p>
            <a:fld id="{C730CFC1-EEA4-4173-A743-1422B24A3CE3}" type="slidenum">
              <a:rPr lang="el-GR" altLang="en-US" smtClean="0"/>
              <a:pPr/>
              <a:t>73</a:t>
            </a:fld>
            <a:endParaRPr lang="el-GR" altLang="en-US" smtClean="0"/>
          </a:p>
        </p:txBody>
      </p:sp>
      <p:sp>
        <p:nvSpPr>
          <p:cNvPr id="50181" name="Rectangle 2"/>
          <p:cNvSpPr>
            <a:spLocks noGrp="1" noChangeArrowheads="1"/>
          </p:cNvSpPr>
          <p:nvPr>
            <p:ph type="title"/>
          </p:nvPr>
        </p:nvSpPr>
        <p:spPr>
          <a:xfrm>
            <a:off x="317500" y="122238"/>
            <a:ext cx="8229600" cy="1782762"/>
          </a:xfrm>
        </p:spPr>
        <p:txBody>
          <a:bodyPr>
            <a:noAutofit/>
          </a:bodyPr>
          <a:lstStyle/>
          <a:p>
            <a:pPr algn="r" eaLnBrk="1" hangingPunct="1"/>
            <a:r>
              <a:rPr lang="el-GR" sz="3600" dirty="0" smtClean="0">
                <a:solidFill>
                  <a:schemeClr val="accent6">
                    <a:lumMod val="75000"/>
                  </a:schemeClr>
                </a:solidFill>
              </a:rPr>
              <a:t>Τύποι Συσχετίσεων με Βαθμό Μεγαλύτερο του Δύο</a:t>
            </a:r>
          </a:p>
        </p:txBody>
      </p:sp>
      <p:sp>
        <p:nvSpPr>
          <p:cNvPr id="50182" name="Text Box 3"/>
          <p:cNvSpPr txBox="1">
            <a:spLocks noChangeArrowheads="1"/>
          </p:cNvSpPr>
          <p:nvPr/>
        </p:nvSpPr>
        <p:spPr bwMode="auto">
          <a:xfrm>
            <a:off x="984250" y="2844800"/>
            <a:ext cx="1581150"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smtClean="0"/>
              <a:t>ΠΡΟΜΗΘΕΥΤΗΣ</a:t>
            </a:r>
            <a:endParaRPr lang="el-GR" sz="1400" b="1" dirty="0"/>
          </a:p>
        </p:txBody>
      </p:sp>
      <p:sp>
        <p:nvSpPr>
          <p:cNvPr id="50183" name="Text Box 4"/>
          <p:cNvSpPr txBox="1">
            <a:spLocks noChangeArrowheads="1"/>
          </p:cNvSpPr>
          <p:nvPr/>
        </p:nvSpPr>
        <p:spPr bwMode="auto">
          <a:xfrm>
            <a:off x="5697538" y="2822575"/>
            <a:ext cx="1828800" cy="366713"/>
          </a:xfrm>
          <a:prstGeom prst="rect">
            <a:avLst/>
          </a:prstGeom>
          <a:noFill/>
          <a:ln w="9525">
            <a:noFill/>
            <a:miter lim="800000"/>
            <a:headEnd/>
            <a:tailEnd/>
          </a:ln>
        </p:spPr>
        <p:txBody>
          <a:bodyPr>
            <a:spAutoFit/>
          </a:bodyPr>
          <a:lstStyle/>
          <a:p>
            <a:pPr eaLnBrk="0" hangingPunct="0">
              <a:spcBef>
                <a:spcPct val="50000"/>
              </a:spcBef>
            </a:pPr>
            <a:r>
              <a:rPr lang="el-GR" b="1" dirty="0" smtClean="0"/>
              <a:t>ΕΡΓΟ</a:t>
            </a:r>
            <a:endParaRPr lang="el-GR" sz="1800" b="1" dirty="0"/>
          </a:p>
        </p:txBody>
      </p:sp>
      <p:sp>
        <p:nvSpPr>
          <p:cNvPr id="50184" name="Text Box 5"/>
          <p:cNvSpPr txBox="1">
            <a:spLocks noChangeArrowheads="1"/>
          </p:cNvSpPr>
          <p:nvPr/>
        </p:nvSpPr>
        <p:spPr bwMode="auto">
          <a:xfrm>
            <a:off x="3365500" y="4565134"/>
            <a:ext cx="2133600" cy="369332"/>
          </a:xfrm>
          <a:prstGeom prst="rect">
            <a:avLst/>
          </a:prstGeom>
          <a:noFill/>
          <a:ln w="9525">
            <a:noFill/>
            <a:miter lim="800000"/>
            <a:headEnd/>
            <a:tailEnd/>
          </a:ln>
        </p:spPr>
        <p:txBody>
          <a:bodyPr>
            <a:spAutoFit/>
          </a:bodyPr>
          <a:lstStyle/>
          <a:p>
            <a:pPr eaLnBrk="0" hangingPunct="0">
              <a:spcBef>
                <a:spcPct val="50000"/>
              </a:spcBef>
            </a:pPr>
            <a:r>
              <a:rPr lang="el-GR" sz="1800" b="1" dirty="0" smtClean="0"/>
              <a:t>ΕΞΑΡΤΗΜΑ</a:t>
            </a:r>
            <a:endParaRPr lang="el-GR" sz="1800" b="1" dirty="0"/>
          </a:p>
        </p:txBody>
      </p:sp>
      <p:sp>
        <p:nvSpPr>
          <p:cNvPr id="50185" name="Rectangle 6"/>
          <p:cNvSpPr>
            <a:spLocks noChangeArrowheads="1"/>
          </p:cNvSpPr>
          <p:nvPr/>
        </p:nvSpPr>
        <p:spPr bwMode="auto">
          <a:xfrm>
            <a:off x="1055688" y="2771775"/>
            <a:ext cx="1524000" cy="533400"/>
          </a:xfrm>
          <a:prstGeom prst="rect">
            <a:avLst/>
          </a:prstGeom>
          <a:noFill/>
          <a:ln w="9525">
            <a:solidFill>
              <a:schemeClr val="tx1"/>
            </a:solidFill>
            <a:miter lim="800000"/>
            <a:headEnd/>
            <a:tailEnd/>
          </a:ln>
        </p:spPr>
        <p:txBody>
          <a:bodyPr wrap="none" anchor="ctr"/>
          <a:lstStyle/>
          <a:p>
            <a:endParaRPr lang="el-GR"/>
          </a:p>
        </p:txBody>
      </p:sp>
      <p:sp>
        <p:nvSpPr>
          <p:cNvPr id="50186" name="Rectangle 7"/>
          <p:cNvSpPr>
            <a:spLocks noChangeArrowheads="1"/>
          </p:cNvSpPr>
          <p:nvPr/>
        </p:nvSpPr>
        <p:spPr bwMode="auto">
          <a:xfrm>
            <a:off x="3259138" y="4346575"/>
            <a:ext cx="1676400" cy="914400"/>
          </a:xfrm>
          <a:prstGeom prst="rect">
            <a:avLst/>
          </a:prstGeom>
          <a:noFill/>
          <a:ln w="9525">
            <a:solidFill>
              <a:schemeClr val="tx1"/>
            </a:solidFill>
            <a:miter lim="800000"/>
            <a:headEnd/>
            <a:tailEnd/>
          </a:ln>
        </p:spPr>
        <p:txBody>
          <a:bodyPr wrap="none" anchor="ctr"/>
          <a:lstStyle/>
          <a:p>
            <a:endParaRPr lang="el-GR"/>
          </a:p>
        </p:txBody>
      </p:sp>
      <p:sp>
        <p:nvSpPr>
          <p:cNvPr id="50187" name="Rectangle 8"/>
          <p:cNvSpPr>
            <a:spLocks noChangeArrowheads="1"/>
          </p:cNvSpPr>
          <p:nvPr/>
        </p:nvSpPr>
        <p:spPr bwMode="auto">
          <a:xfrm>
            <a:off x="5621338" y="2670175"/>
            <a:ext cx="1371600" cy="533400"/>
          </a:xfrm>
          <a:prstGeom prst="rect">
            <a:avLst/>
          </a:prstGeom>
          <a:noFill/>
          <a:ln w="9525">
            <a:solidFill>
              <a:schemeClr val="tx1"/>
            </a:solidFill>
            <a:miter lim="800000"/>
            <a:headEnd/>
            <a:tailEnd/>
          </a:ln>
        </p:spPr>
        <p:txBody>
          <a:bodyPr wrap="none" anchor="ctr"/>
          <a:lstStyle/>
          <a:p>
            <a:endParaRPr lang="el-GR"/>
          </a:p>
        </p:txBody>
      </p:sp>
      <p:sp>
        <p:nvSpPr>
          <p:cNvPr id="50188" name="AutoShape 9"/>
          <p:cNvSpPr>
            <a:spLocks noChangeArrowheads="1"/>
          </p:cNvSpPr>
          <p:nvPr/>
        </p:nvSpPr>
        <p:spPr bwMode="auto">
          <a:xfrm>
            <a:off x="3335338" y="2365375"/>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0189" name="Line 10"/>
          <p:cNvSpPr>
            <a:spLocks noChangeShapeType="1"/>
          </p:cNvSpPr>
          <p:nvPr/>
        </p:nvSpPr>
        <p:spPr bwMode="auto">
          <a:xfrm>
            <a:off x="2573338" y="3051175"/>
            <a:ext cx="762000" cy="0"/>
          </a:xfrm>
          <a:prstGeom prst="line">
            <a:avLst/>
          </a:prstGeom>
          <a:noFill/>
          <a:ln w="12700">
            <a:solidFill>
              <a:schemeClr val="tx1"/>
            </a:solidFill>
            <a:round/>
            <a:headEnd/>
            <a:tailEnd/>
          </a:ln>
        </p:spPr>
        <p:txBody>
          <a:bodyPr wrap="none" anchor="ctr"/>
          <a:lstStyle/>
          <a:p>
            <a:endParaRPr lang="el-GR"/>
          </a:p>
        </p:txBody>
      </p:sp>
      <p:sp>
        <p:nvSpPr>
          <p:cNvPr id="50190" name="Line 11"/>
          <p:cNvSpPr>
            <a:spLocks noChangeShapeType="1"/>
          </p:cNvSpPr>
          <p:nvPr/>
        </p:nvSpPr>
        <p:spPr bwMode="auto">
          <a:xfrm>
            <a:off x="5164138" y="3051175"/>
            <a:ext cx="381000" cy="0"/>
          </a:xfrm>
          <a:prstGeom prst="line">
            <a:avLst/>
          </a:prstGeom>
          <a:noFill/>
          <a:ln w="12700">
            <a:solidFill>
              <a:schemeClr val="tx1"/>
            </a:solidFill>
            <a:round/>
            <a:headEnd/>
            <a:tailEnd/>
          </a:ln>
        </p:spPr>
        <p:txBody>
          <a:bodyPr wrap="none" anchor="ctr"/>
          <a:lstStyle/>
          <a:p>
            <a:endParaRPr lang="el-GR"/>
          </a:p>
        </p:txBody>
      </p:sp>
      <p:sp>
        <p:nvSpPr>
          <p:cNvPr id="50191" name="Line 12"/>
          <p:cNvSpPr>
            <a:spLocks noChangeShapeType="1"/>
          </p:cNvSpPr>
          <p:nvPr/>
        </p:nvSpPr>
        <p:spPr bwMode="auto">
          <a:xfrm>
            <a:off x="4173538" y="3660775"/>
            <a:ext cx="0" cy="685800"/>
          </a:xfrm>
          <a:prstGeom prst="line">
            <a:avLst/>
          </a:prstGeom>
          <a:noFill/>
          <a:ln w="12700">
            <a:solidFill>
              <a:schemeClr val="tx1"/>
            </a:solidFill>
            <a:round/>
            <a:headEnd/>
            <a:tailEnd/>
          </a:ln>
        </p:spPr>
        <p:txBody>
          <a:bodyPr wrap="none" anchor="ctr"/>
          <a:lstStyle/>
          <a:p>
            <a:endParaRPr lang="el-GR"/>
          </a:p>
        </p:txBody>
      </p:sp>
      <p:sp>
        <p:nvSpPr>
          <p:cNvPr id="50192" name="Text Box 13"/>
          <p:cNvSpPr txBox="1">
            <a:spLocks noChangeArrowheads="1"/>
          </p:cNvSpPr>
          <p:nvPr/>
        </p:nvSpPr>
        <p:spPr bwMode="auto">
          <a:xfrm>
            <a:off x="3484562" y="2807772"/>
            <a:ext cx="1524000" cy="369332"/>
          </a:xfrm>
          <a:prstGeom prst="rect">
            <a:avLst/>
          </a:prstGeom>
          <a:noFill/>
          <a:ln w="9525">
            <a:noFill/>
            <a:miter lim="800000"/>
            <a:headEnd/>
            <a:tailEnd/>
          </a:ln>
        </p:spPr>
        <p:txBody>
          <a:bodyPr>
            <a:spAutoFit/>
          </a:bodyPr>
          <a:lstStyle/>
          <a:p>
            <a:pPr eaLnBrk="0" hangingPunct="0">
              <a:spcBef>
                <a:spcPct val="50000"/>
              </a:spcBef>
            </a:pPr>
            <a:r>
              <a:rPr lang="el-GR" b="1" dirty="0" smtClean="0"/>
              <a:t>ΠΡΟΜΗΘΕΥΕΙ</a:t>
            </a:r>
            <a:endParaRPr lang="el-GR" b="1" dirty="0"/>
          </a:p>
        </p:txBody>
      </p:sp>
      <p:sp>
        <p:nvSpPr>
          <p:cNvPr id="50195" name="Text Box 16"/>
          <p:cNvSpPr txBox="1">
            <a:spLocks noChangeArrowheads="1"/>
          </p:cNvSpPr>
          <p:nvPr/>
        </p:nvSpPr>
        <p:spPr bwMode="auto">
          <a:xfrm>
            <a:off x="2770188" y="2530475"/>
            <a:ext cx="863600" cy="396875"/>
          </a:xfrm>
          <a:prstGeom prst="rect">
            <a:avLst/>
          </a:prstGeom>
          <a:noFill/>
          <a:ln w="9525">
            <a:noFill/>
            <a:miter lim="800000"/>
            <a:headEnd/>
            <a:tailEnd/>
          </a:ln>
        </p:spPr>
        <p:txBody>
          <a:bodyPr>
            <a:spAutoFit/>
          </a:bodyPr>
          <a:lstStyle/>
          <a:p>
            <a:pPr eaLnBrk="0" hangingPunct="0">
              <a:spcBef>
                <a:spcPct val="50000"/>
              </a:spcBef>
            </a:pPr>
            <a:r>
              <a:rPr lang="el-GR" sz="2000" dirty="0" smtClean="0">
                <a:solidFill>
                  <a:srgbClr val="009900"/>
                </a:solidFill>
              </a:rPr>
              <a:t>Μ</a:t>
            </a:r>
            <a:endParaRPr lang="el-GR" sz="2000" baseline="30000" dirty="0">
              <a:solidFill>
                <a:srgbClr val="009900"/>
              </a:solidFill>
            </a:endParaRPr>
          </a:p>
        </p:txBody>
      </p:sp>
      <p:sp>
        <p:nvSpPr>
          <p:cNvPr id="50196" name="Text Box 17"/>
          <p:cNvSpPr txBox="1">
            <a:spLocks noChangeArrowheads="1"/>
          </p:cNvSpPr>
          <p:nvPr/>
        </p:nvSpPr>
        <p:spPr bwMode="auto">
          <a:xfrm>
            <a:off x="5016500" y="2555875"/>
            <a:ext cx="504825" cy="396875"/>
          </a:xfrm>
          <a:prstGeom prst="rect">
            <a:avLst/>
          </a:prstGeom>
          <a:noFill/>
          <a:ln w="9525">
            <a:noFill/>
            <a:miter lim="800000"/>
            <a:headEnd/>
            <a:tailEnd/>
          </a:ln>
        </p:spPr>
        <p:txBody>
          <a:bodyPr>
            <a:spAutoFit/>
          </a:bodyPr>
          <a:lstStyle/>
          <a:p>
            <a:pPr eaLnBrk="0" hangingPunct="0">
              <a:spcBef>
                <a:spcPct val="50000"/>
              </a:spcBef>
            </a:pPr>
            <a:r>
              <a:rPr lang="el-GR" sz="2000" dirty="0" smtClean="0">
                <a:solidFill>
                  <a:srgbClr val="009900"/>
                </a:solidFill>
              </a:rPr>
              <a:t>1</a:t>
            </a:r>
            <a:endParaRPr lang="el-GR" sz="2000" dirty="0">
              <a:solidFill>
                <a:srgbClr val="009900"/>
              </a:solidFill>
            </a:endParaRPr>
          </a:p>
        </p:txBody>
      </p:sp>
      <p:sp>
        <p:nvSpPr>
          <p:cNvPr id="50197" name="Text Box 18"/>
          <p:cNvSpPr txBox="1">
            <a:spLocks noChangeArrowheads="1"/>
          </p:cNvSpPr>
          <p:nvPr/>
        </p:nvSpPr>
        <p:spPr bwMode="auto">
          <a:xfrm>
            <a:off x="3567113" y="3622675"/>
            <a:ext cx="504825" cy="396875"/>
          </a:xfrm>
          <a:prstGeom prst="rect">
            <a:avLst/>
          </a:prstGeom>
          <a:noFill/>
          <a:ln w="9525">
            <a:noFill/>
            <a:miter lim="800000"/>
            <a:headEnd/>
            <a:tailEnd/>
          </a:ln>
        </p:spPr>
        <p:txBody>
          <a:bodyPr>
            <a:spAutoFit/>
          </a:bodyPr>
          <a:lstStyle/>
          <a:p>
            <a:pPr eaLnBrk="0" hangingPunct="0">
              <a:spcBef>
                <a:spcPct val="50000"/>
              </a:spcBef>
            </a:pPr>
            <a:r>
              <a:rPr lang="el-GR" sz="2000" dirty="0" smtClean="0">
                <a:solidFill>
                  <a:srgbClr val="009900"/>
                </a:solidFill>
              </a:rPr>
              <a:t>1</a:t>
            </a:r>
            <a:endParaRPr lang="el-GR" sz="2000" dirty="0">
              <a:solidFill>
                <a:srgbClr val="009900"/>
              </a:solidFill>
            </a:endParaRPr>
          </a:p>
        </p:txBody>
      </p:sp>
      <p:sp>
        <p:nvSpPr>
          <p:cNvPr id="24" name="TextBox 23"/>
          <p:cNvSpPr txBox="1"/>
          <p:nvPr/>
        </p:nvSpPr>
        <p:spPr>
          <a:xfrm>
            <a:off x="5511800" y="4800600"/>
            <a:ext cx="3035300" cy="400110"/>
          </a:xfrm>
          <a:prstGeom prst="rect">
            <a:avLst/>
          </a:prstGeom>
          <a:noFill/>
        </p:spPr>
        <p:txBody>
          <a:bodyPr wrap="square" rtlCol="0">
            <a:spAutoFit/>
          </a:bodyPr>
          <a:lstStyle/>
          <a:p>
            <a:r>
              <a:rPr lang="el-GR" sz="2000" dirty="0" smtClean="0"/>
              <a:t>Τι σημαίνει το παραπάνω;</a:t>
            </a:r>
            <a:endParaRPr lang="el-GR" sz="2000" dirty="0"/>
          </a:p>
        </p:txBody>
      </p:sp>
      <p:sp>
        <p:nvSpPr>
          <p:cNvPr id="22"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6"/>
          <p:cNvSpPr>
            <a:spLocks noGrp="1" noChangeArrowheads="1"/>
          </p:cNvSpPr>
          <p:nvPr>
            <p:ph type="ftr" sz="quarter" idx="11"/>
          </p:nvPr>
        </p:nvSpPr>
        <p:spPr>
          <a:noFill/>
        </p:spPr>
        <p:txBody>
          <a:bodyPr/>
          <a:lstStyle/>
          <a:p>
            <a:r>
              <a:rPr lang="el-GR" altLang="en-US"/>
              <a:t>Ευαγγελία Πιτουρά</a:t>
            </a:r>
          </a:p>
        </p:txBody>
      </p:sp>
      <p:sp>
        <p:nvSpPr>
          <p:cNvPr id="51204" name="Rectangle 7"/>
          <p:cNvSpPr>
            <a:spLocks noGrp="1" noChangeArrowheads="1"/>
          </p:cNvSpPr>
          <p:nvPr>
            <p:ph type="sldNum" sz="quarter" idx="12"/>
          </p:nvPr>
        </p:nvSpPr>
        <p:spPr>
          <a:noFill/>
        </p:spPr>
        <p:txBody>
          <a:bodyPr/>
          <a:lstStyle/>
          <a:p>
            <a:fld id="{FD129475-429B-4A2F-8520-E8CF61E59D33}" type="slidenum">
              <a:rPr lang="el-GR" altLang="en-US" smtClean="0"/>
              <a:pPr/>
              <a:t>74</a:t>
            </a:fld>
            <a:endParaRPr lang="el-GR" altLang="en-US" smtClean="0"/>
          </a:p>
        </p:txBody>
      </p:sp>
      <p:sp>
        <p:nvSpPr>
          <p:cNvPr id="51205" name="Rectangle 2"/>
          <p:cNvSpPr>
            <a:spLocks noChangeArrowheads="1"/>
          </p:cNvSpPr>
          <p:nvPr/>
        </p:nvSpPr>
        <p:spPr bwMode="auto">
          <a:xfrm>
            <a:off x="2411413" y="4254500"/>
            <a:ext cx="1290637" cy="433388"/>
          </a:xfrm>
          <a:prstGeom prst="rect">
            <a:avLst/>
          </a:prstGeom>
          <a:noFill/>
          <a:ln w="9525">
            <a:solidFill>
              <a:schemeClr val="tx1"/>
            </a:solidFill>
            <a:miter lim="800000"/>
            <a:headEnd/>
            <a:tailEnd/>
          </a:ln>
        </p:spPr>
        <p:txBody>
          <a:bodyPr wrap="none" anchor="ctr"/>
          <a:lstStyle/>
          <a:p>
            <a:endParaRPr lang="el-GR"/>
          </a:p>
        </p:txBody>
      </p:sp>
      <p:sp>
        <p:nvSpPr>
          <p:cNvPr id="51207" name="AutoShape 4"/>
          <p:cNvSpPr>
            <a:spLocks noChangeArrowheads="1"/>
          </p:cNvSpPr>
          <p:nvPr/>
        </p:nvSpPr>
        <p:spPr bwMode="auto">
          <a:xfrm>
            <a:off x="4356100" y="2781300"/>
            <a:ext cx="1154113" cy="528638"/>
          </a:xfrm>
          <a:prstGeom prst="flowChartProcess">
            <a:avLst/>
          </a:prstGeom>
          <a:noFill/>
          <a:ln w="9525">
            <a:solidFill>
              <a:schemeClr val="tx1"/>
            </a:solidFill>
            <a:miter lim="800000"/>
            <a:headEnd/>
            <a:tailEnd/>
          </a:ln>
        </p:spPr>
        <p:txBody>
          <a:bodyPr wrap="none" anchor="ctr"/>
          <a:lstStyle/>
          <a:p>
            <a:endParaRPr lang="el-GR"/>
          </a:p>
        </p:txBody>
      </p:sp>
      <p:sp>
        <p:nvSpPr>
          <p:cNvPr id="51208" name="AutoShape 5"/>
          <p:cNvSpPr>
            <a:spLocks noChangeArrowheads="1"/>
          </p:cNvSpPr>
          <p:nvPr/>
        </p:nvSpPr>
        <p:spPr bwMode="auto">
          <a:xfrm>
            <a:off x="2482850" y="2422525"/>
            <a:ext cx="1223963" cy="1285875"/>
          </a:xfrm>
          <a:prstGeom prst="flowChartDecision">
            <a:avLst/>
          </a:prstGeom>
          <a:noFill/>
          <a:ln w="9525">
            <a:solidFill>
              <a:schemeClr val="tx1"/>
            </a:solidFill>
            <a:miter lim="800000"/>
            <a:headEnd/>
            <a:tailEnd/>
          </a:ln>
        </p:spPr>
        <p:txBody>
          <a:bodyPr wrap="none" anchor="ctr"/>
          <a:lstStyle/>
          <a:p>
            <a:endParaRPr lang="el-GR"/>
          </a:p>
        </p:txBody>
      </p:sp>
      <p:sp>
        <p:nvSpPr>
          <p:cNvPr id="51209" name="AutoShape 6"/>
          <p:cNvSpPr>
            <a:spLocks noChangeArrowheads="1"/>
          </p:cNvSpPr>
          <p:nvPr/>
        </p:nvSpPr>
        <p:spPr bwMode="auto">
          <a:xfrm>
            <a:off x="395288" y="2852738"/>
            <a:ext cx="1366837" cy="539750"/>
          </a:xfrm>
          <a:prstGeom prst="flowChartProcess">
            <a:avLst/>
          </a:prstGeom>
          <a:noFill/>
          <a:ln w="9525">
            <a:solidFill>
              <a:schemeClr val="tx1"/>
            </a:solidFill>
            <a:miter lim="800000"/>
            <a:headEnd/>
            <a:tailEnd/>
          </a:ln>
        </p:spPr>
        <p:txBody>
          <a:bodyPr wrap="none" anchor="ctr"/>
          <a:lstStyle/>
          <a:p>
            <a:endParaRPr lang="el-GR"/>
          </a:p>
        </p:txBody>
      </p:sp>
      <p:sp>
        <p:nvSpPr>
          <p:cNvPr id="51210" name="Text Box 7"/>
          <p:cNvSpPr txBox="1">
            <a:spLocks noChangeArrowheads="1"/>
          </p:cNvSpPr>
          <p:nvPr/>
        </p:nvSpPr>
        <p:spPr bwMode="auto">
          <a:xfrm>
            <a:off x="395288" y="2924175"/>
            <a:ext cx="1439862" cy="253916"/>
          </a:xfrm>
          <a:prstGeom prst="rect">
            <a:avLst/>
          </a:prstGeom>
          <a:noFill/>
          <a:ln w="9525">
            <a:noFill/>
            <a:miter lim="800000"/>
            <a:headEnd/>
            <a:tailEnd/>
          </a:ln>
        </p:spPr>
        <p:txBody>
          <a:bodyPr>
            <a:spAutoFit/>
          </a:bodyPr>
          <a:lstStyle/>
          <a:p>
            <a:pPr eaLnBrk="0" hangingPunct="0">
              <a:spcBef>
                <a:spcPct val="50000"/>
              </a:spcBef>
            </a:pPr>
            <a:r>
              <a:rPr lang="el-GR" sz="1050" dirty="0"/>
              <a:t>ΠΡΟΜΗΘΕΥΤΗΣ</a:t>
            </a:r>
            <a:endParaRPr lang="el-GR" sz="1050" baseline="-25000" dirty="0"/>
          </a:p>
        </p:txBody>
      </p:sp>
      <p:sp>
        <p:nvSpPr>
          <p:cNvPr id="51211" name="Text Box 8"/>
          <p:cNvSpPr txBox="1">
            <a:spLocks noChangeArrowheads="1"/>
          </p:cNvSpPr>
          <p:nvPr/>
        </p:nvSpPr>
        <p:spPr bwMode="auto">
          <a:xfrm>
            <a:off x="2516188" y="2871788"/>
            <a:ext cx="1295400" cy="253916"/>
          </a:xfrm>
          <a:prstGeom prst="rect">
            <a:avLst/>
          </a:prstGeom>
          <a:noFill/>
          <a:ln w="9525">
            <a:noFill/>
            <a:miter lim="800000"/>
            <a:headEnd/>
            <a:tailEnd/>
          </a:ln>
        </p:spPr>
        <p:txBody>
          <a:bodyPr>
            <a:spAutoFit/>
          </a:bodyPr>
          <a:lstStyle/>
          <a:p>
            <a:pPr eaLnBrk="0" hangingPunct="0">
              <a:spcBef>
                <a:spcPct val="50000"/>
              </a:spcBef>
            </a:pPr>
            <a:r>
              <a:rPr lang="el-GR" sz="1050"/>
              <a:t>ΠΡΟΜΗΘΕΥΕΙ</a:t>
            </a:r>
          </a:p>
        </p:txBody>
      </p:sp>
      <p:sp>
        <p:nvSpPr>
          <p:cNvPr id="51212" name="Text Box 9"/>
          <p:cNvSpPr txBox="1">
            <a:spLocks noChangeArrowheads="1"/>
          </p:cNvSpPr>
          <p:nvPr/>
        </p:nvSpPr>
        <p:spPr bwMode="auto">
          <a:xfrm>
            <a:off x="2408238" y="4324350"/>
            <a:ext cx="1657350" cy="253916"/>
          </a:xfrm>
          <a:prstGeom prst="rect">
            <a:avLst/>
          </a:prstGeom>
          <a:noFill/>
          <a:ln w="9525">
            <a:noFill/>
            <a:miter lim="800000"/>
            <a:headEnd/>
            <a:tailEnd/>
          </a:ln>
        </p:spPr>
        <p:txBody>
          <a:bodyPr>
            <a:spAutoFit/>
          </a:bodyPr>
          <a:lstStyle/>
          <a:p>
            <a:pPr eaLnBrk="0" hangingPunct="0">
              <a:spcBef>
                <a:spcPct val="50000"/>
              </a:spcBef>
            </a:pPr>
            <a:r>
              <a:rPr lang="el-GR" sz="1050" dirty="0"/>
              <a:t>ΕΞΑΡΤΗΜΑ</a:t>
            </a:r>
            <a:endParaRPr lang="el-GR" sz="1050" baseline="-25000" dirty="0"/>
          </a:p>
        </p:txBody>
      </p:sp>
      <p:sp>
        <p:nvSpPr>
          <p:cNvPr id="51213" name="Line 10"/>
          <p:cNvSpPr>
            <a:spLocks noChangeShapeType="1"/>
          </p:cNvSpPr>
          <p:nvPr/>
        </p:nvSpPr>
        <p:spPr bwMode="auto">
          <a:xfrm>
            <a:off x="1762125" y="3070225"/>
            <a:ext cx="720725" cy="0"/>
          </a:xfrm>
          <a:prstGeom prst="line">
            <a:avLst/>
          </a:prstGeom>
          <a:noFill/>
          <a:ln w="9525">
            <a:solidFill>
              <a:schemeClr val="tx1"/>
            </a:solidFill>
            <a:round/>
            <a:headEnd/>
            <a:tailEnd/>
          </a:ln>
        </p:spPr>
        <p:txBody>
          <a:bodyPr wrap="none" anchor="ctr"/>
          <a:lstStyle/>
          <a:p>
            <a:endParaRPr lang="el-GR"/>
          </a:p>
        </p:txBody>
      </p:sp>
      <p:sp>
        <p:nvSpPr>
          <p:cNvPr id="51214" name="Line 11"/>
          <p:cNvSpPr>
            <a:spLocks noChangeShapeType="1"/>
          </p:cNvSpPr>
          <p:nvPr/>
        </p:nvSpPr>
        <p:spPr bwMode="auto">
          <a:xfrm>
            <a:off x="3706813" y="3070225"/>
            <a:ext cx="647700" cy="0"/>
          </a:xfrm>
          <a:prstGeom prst="line">
            <a:avLst/>
          </a:prstGeom>
          <a:noFill/>
          <a:ln w="9525">
            <a:solidFill>
              <a:schemeClr val="tx1"/>
            </a:solidFill>
            <a:round/>
            <a:headEnd/>
            <a:tailEnd/>
          </a:ln>
        </p:spPr>
        <p:txBody>
          <a:bodyPr wrap="none" anchor="ctr"/>
          <a:lstStyle/>
          <a:p>
            <a:endParaRPr lang="el-GR"/>
          </a:p>
        </p:txBody>
      </p:sp>
      <p:sp>
        <p:nvSpPr>
          <p:cNvPr id="51215" name="Oval 12"/>
          <p:cNvSpPr>
            <a:spLocks noChangeArrowheads="1"/>
          </p:cNvSpPr>
          <p:nvPr/>
        </p:nvSpPr>
        <p:spPr bwMode="auto">
          <a:xfrm>
            <a:off x="898525" y="1928813"/>
            <a:ext cx="1106488" cy="492125"/>
          </a:xfrm>
          <a:prstGeom prst="ellipse">
            <a:avLst/>
          </a:prstGeom>
          <a:noFill/>
          <a:ln w="9525">
            <a:solidFill>
              <a:schemeClr val="tx1"/>
            </a:solidFill>
            <a:round/>
            <a:headEnd/>
            <a:tailEnd/>
          </a:ln>
        </p:spPr>
        <p:txBody>
          <a:bodyPr wrap="none" anchor="ctr"/>
          <a:lstStyle/>
          <a:p>
            <a:endParaRPr lang="el-GR"/>
          </a:p>
        </p:txBody>
      </p:sp>
      <p:sp>
        <p:nvSpPr>
          <p:cNvPr id="51216" name="Text Box 13"/>
          <p:cNvSpPr txBox="1">
            <a:spLocks noChangeArrowheads="1"/>
          </p:cNvSpPr>
          <p:nvPr/>
        </p:nvSpPr>
        <p:spPr bwMode="auto">
          <a:xfrm>
            <a:off x="1063625" y="1954213"/>
            <a:ext cx="954088" cy="396875"/>
          </a:xfrm>
          <a:prstGeom prst="rect">
            <a:avLst/>
          </a:prstGeom>
          <a:noFill/>
          <a:ln w="9525">
            <a:noFill/>
            <a:miter lim="800000"/>
            <a:headEnd/>
            <a:tailEnd/>
          </a:ln>
        </p:spPr>
        <p:txBody>
          <a:bodyPr>
            <a:spAutoFit/>
          </a:bodyPr>
          <a:lstStyle/>
          <a:p>
            <a:pPr>
              <a:spcBef>
                <a:spcPct val="50000"/>
              </a:spcBef>
            </a:pPr>
            <a:r>
              <a:rPr lang="en-US" sz="1000" u="sng"/>
              <a:t>ID-</a:t>
            </a:r>
            <a:r>
              <a:rPr lang="el-GR" sz="1000" u="sng"/>
              <a:t>προμηθευτή</a:t>
            </a:r>
          </a:p>
        </p:txBody>
      </p:sp>
      <p:sp>
        <p:nvSpPr>
          <p:cNvPr id="51217" name="Oval 14"/>
          <p:cNvSpPr>
            <a:spLocks noChangeArrowheads="1"/>
          </p:cNvSpPr>
          <p:nvPr/>
        </p:nvSpPr>
        <p:spPr bwMode="auto">
          <a:xfrm>
            <a:off x="898525" y="3933825"/>
            <a:ext cx="865188" cy="431800"/>
          </a:xfrm>
          <a:prstGeom prst="ellipse">
            <a:avLst/>
          </a:prstGeom>
          <a:noFill/>
          <a:ln w="9525">
            <a:solidFill>
              <a:schemeClr val="tx1"/>
            </a:solidFill>
            <a:round/>
            <a:headEnd/>
            <a:tailEnd/>
          </a:ln>
        </p:spPr>
        <p:txBody>
          <a:bodyPr wrap="none" anchor="ctr"/>
          <a:lstStyle/>
          <a:p>
            <a:endParaRPr lang="el-GR"/>
          </a:p>
        </p:txBody>
      </p:sp>
      <p:sp>
        <p:nvSpPr>
          <p:cNvPr id="51218" name="Text Box 15"/>
          <p:cNvSpPr txBox="1">
            <a:spLocks noChangeArrowheads="1"/>
          </p:cNvSpPr>
          <p:nvPr/>
        </p:nvSpPr>
        <p:spPr bwMode="auto">
          <a:xfrm>
            <a:off x="1114425" y="3933825"/>
            <a:ext cx="504825" cy="366713"/>
          </a:xfrm>
          <a:prstGeom prst="rect">
            <a:avLst/>
          </a:prstGeom>
          <a:noFill/>
          <a:ln w="9525">
            <a:noFill/>
            <a:miter lim="800000"/>
            <a:headEnd/>
            <a:tailEnd/>
          </a:ln>
        </p:spPr>
        <p:txBody>
          <a:bodyPr>
            <a:spAutoFit/>
          </a:bodyPr>
          <a:lstStyle/>
          <a:p>
            <a:pPr>
              <a:spcBef>
                <a:spcPct val="50000"/>
              </a:spcBef>
            </a:pPr>
            <a:r>
              <a:rPr lang="en-US" sz="1800"/>
              <a:t>B</a:t>
            </a:r>
            <a:endParaRPr lang="el-GR" sz="1800"/>
          </a:p>
        </p:txBody>
      </p:sp>
      <p:sp>
        <p:nvSpPr>
          <p:cNvPr id="51219" name="Line 16"/>
          <p:cNvSpPr>
            <a:spLocks noChangeShapeType="1"/>
          </p:cNvSpPr>
          <p:nvPr/>
        </p:nvSpPr>
        <p:spPr bwMode="auto">
          <a:xfrm flipH="1">
            <a:off x="1330325" y="2422525"/>
            <a:ext cx="71438" cy="358775"/>
          </a:xfrm>
          <a:prstGeom prst="line">
            <a:avLst/>
          </a:prstGeom>
          <a:noFill/>
          <a:ln w="9525">
            <a:solidFill>
              <a:schemeClr val="tx1"/>
            </a:solidFill>
            <a:round/>
            <a:headEnd/>
            <a:tailEnd/>
          </a:ln>
        </p:spPr>
        <p:txBody>
          <a:bodyPr/>
          <a:lstStyle/>
          <a:p>
            <a:endParaRPr lang="el-GR"/>
          </a:p>
        </p:txBody>
      </p:sp>
      <p:sp>
        <p:nvSpPr>
          <p:cNvPr id="51220" name="Line 17"/>
          <p:cNvSpPr>
            <a:spLocks noChangeShapeType="1"/>
          </p:cNvSpPr>
          <p:nvPr/>
        </p:nvSpPr>
        <p:spPr bwMode="auto">
          <a:xfrm>
            <a:off x="1042988" y="3430588"/>
            <a:ext cx="287337" cy="503237"/>
          </a:xfrm>
          <a:prstGeom prst="line">
            <a:avLst/>
          </a:prstGeom>
          <a:noFill/>
          <a:ln w="9525">
            <a:solidFill>
              <a:schemeClr val="tx1"/>
            </a:solidFill>
            <a:round/>
            <a:headEnd/>
            <a:tailEnd/>
          </a:ln>
        </p:spPr>
        <p:txBody>
          <a:bodyPr/>
          <a:lstStyle/>
          <a:p>
            <a:endParaRPr lang="el-GR"/>
          </a:p>
        </p:txBody>
      </p:sp>
      <p:sp>
        <p:nvSpPr>
          <p:cNvPr id="51221" name="Oval 18"/>
          <p:cNvSpPr>
            <a:spLocks noChangeArrowheads="1"/>
          </p:cNvSpPr>
          <p:nvPr/>
        </p:nvSpPr>
        <p:spPr bwMode="auto">
          <a:xfrm>
            <a:off x="4354513" y="1989138"/>
            <a:ext cx="865187" cy="431800"/>
          </a:xfrm>
          <a:prstGeom prst="ellipse">
            <a:avLst/>
          </a:prstGeom>
          <a:noFill/>
          <a:ln w="9525">
            <a:solidFill>
              <a:schemeClr val="tx1"/>
            </a:solidFill>
            <a:round/>
            <a:headEnd/>
            <a:tailEnd/>
          </a:ln>
        </p:spPr>
        <p:txBody>
          <a:bodyPr wrap="none" anchor="ctr"/>
          <a:lstStyle/>
          <a:p>
            <a:endParaRPr lang="el-GR"/>
          </a:p>
        </p:txBody>
      </p:sp>
      <p:sp>
        <p:nvSpPr>
          <p:cNvPr id="51222" name="Oval 19"/>
          <p:cNvSpPr>
            <a:spLocks noChangeArrowheads="1"/>
          </p:cNvSpPr>
          <p:nvPr/>
        </p:nvSpPr>
        <p:spPr bwMode="auto">
          <a:xfrm>
            <a:off x="4067175" y="3717925"/>
            <a:ext cx="865188" cy="431800"/>
          </a:xfrm>
          <a:prstGeom prst="ellipse">
            <a:avLst/>
          </a:prstGeom>
          <a:noFill/>
          <a:ln w="9525">
            <a:solidFill>
              <a:schemeClr val="tx1"/>
            </a:solidFill>
            <a:round/>
            <a:headEnd/>
            <a:tailEnd/>
          </a:ln>
        </p:spPr>
        <p:txBody>
          <a:bodyPr wrap="none" anchor="ctr"/>
          <a:lstStyle/>
          <a:p>
            <a:endParaRPr lang="el-GR"/>
          </a:p>
        </p:txBody>
      </p:sp>
      <p:sp>
        <p:nvSpPr>
          <p:cNvPr id="51223" name="Line 20"/>
          <p:cNvSpPr>
            <a:spLocks noChangeShapeType="1"/>
          </p:cNvSpPr>
          <p:nvPr/>
        </p:nvSpPr>
        <p:spPr bwMode="auto">
          <a:xfrm flipH="1">
            <a:off x="4786313" y="2422525"/>
            <a:ext cx="73025" cy="358775"/>
          </a:xfrm>
          <a:prstGeom prst="line">
            <a:avLst/>
          </a:prstGeom>
          <a:noFill/>
          <a:ln w="9525">
            <a:solidFill>
              <a:schemeClr val="tx1"/>
            </a:solidFill>
            <a:round/>
            <a:headEnd/>
            <a:tailEnd/>
          </a:ln>
        </p:spPr>
        <p:txBody>
          <a:bodyPr/>
          <a:lstStyle/>
          <a:p>
            <a:endParaRPr lang="el-GR"/>
          </a:p>
        </p:txBody>
      </p:sp>
      <p:sp>
        <p:nvSpPr>
          <p:cNvPr id="51224" name="Line 21"/>
          <p:cNvSpPr>
            <a:spLocks noChangeShapeType="1"/>
          </p:cNvSpPr>
          <p:nvPr/>
        </p:nvSpPr>
        <p:spPr bwMode="auto">
          <a:xfrm flipH="1">
            <a:off x="4643438" y="3430588"/>
            <a:ext cx="142875" cy="287337"/>
          </a:xfrm>
          <a:prstGeom prst="line">
            <a:avLst/>
          </a:prstGeom>
          <a:noFill/>
          <a:ln w="9525">
            <a:solidFill>
              <a:schemeClr val="tx1"/>
            </a:solidFill>
            <a:round/>
            <a:headEnd/>
            <a:tailEnd/>
          </a:ln>
        </p:spPr>
        <p:txBody>
          <a:bodyPr/>
          <a:lstStyle/>
          <a:p>
            <a:endParaRPr lang="el-GR"/>
          </a:p>
        </p:txBody>
      </p:sp>
      <p:sp>
        <p:nvSpPr>
          <p:cNvPr id="51225" name="Text Box 22"/>
          <p:cNvSpPr txBox="1">
            <a:spLocks noChangeArrowheads="1"/>
          </p:cNvSpPr>
          <p:nvPr/>
        </p:nvSpPr>
        <p:spPr bwMode="auto">
          <a:xfrm>
            <a:off x="4557713" y="1989138"/>
            <a:ext cx="647700" cy="396875"/>
          </a:xfrm>
          <a:prstGeom prst="rect">
            <a:avLst/>
          </a:prstGeom>
          <a:noFill/>
          <a:ln w="9525">
            <a:noFill/>
            <a:miter lim="800000"/>
            <a:headEnd/>
            <a:tailEnd/>
          </a:ln>
        </p:spPr>
        <p:txBody>
          <a:bodyPr>
            <a:spAutoFit/>
          </a:bodyPr>
          <a:lstStyle/>
          <a:p>
            <a:pPr>
              <a:spcBef>
                <a:spcPct val="50000"/>
              </a:spcBef>
            </a:pPr>
            <a:r>
              <a:rPr lang="en-US" sz="1000" u="sng"/>
              <a:t>ID-</a:t>
            </a:r>
            <a:r>
              <a:rPr lang="el-GR" sz="1000" u="sng"/>
              <a:t>έργου</a:t>
            </a:r>
          </a:p>
        </p:txBody>
      </p:sp>
      <p:sp>
        <p:nvSpPr>
          <p:cNvPr id="51226" name="Text Box 23"/>
          <p:cNvSpPr txBox="1">
            <a:spLocks noChangeArrowheads="1"/>
          </p:cNvSpPr>
          <p:nvPr/>
        </p:nvSpPr>
        <p:spPr bwMode="auto">
          <a:xfrm>
            <a:off x="4283075" y="3717925"/>
            <a:ext cx="649288" cy="366713"/>
          </a:xfrm>
          <a:prstGeom prst="rect">
            <a:avLst/>
          </a:prstGeom>
          <a:noFill/>
          <a:ln w="9525">
            <a:noFill/>
            <a:miter lim="800000"/>
            <a:headEnd/>
            <a:tailEnd/>
          </a:ln>
        </p:spPr>
        <p:txBody>
          <a:bodyPr>
            <a:spAutoFit/>
          </a:bodyPr>
          <a:lstStyle/>
          <a:p>
            <a:pPr>
              <a:spcBef>
                <a:spcPct val="50000"/>
              </a:spcBef>
            </a:pPr>
            <a:r>
              <a:rPr lang="en-US" sz="1800"/>
              <a:t>D</a:t>
            </a:r>
            <a:endParaRPr lang="el-GR" sz="1800"/>
          </a:p>
        </p:txBody>
      </p:sp>
      <p:sp>
        <p:nvSpPr>
          <p:cNvPr id="51227" name="Oval 24"/>
          <p:cNvSpPr>
            <a:spLocks noChangeArrowheads="1"/>
          </p:cNvSpPr>
          <p:nvPr/>
        </p:nvSpPr>
        <p:spPr bwMode="auto">
          <a:xfrm>
            <a:off x="2667000" y="1728788"/>
            <a:ext cx="865188" cy="431800"/>
          </a:xfrm>
          <a:prstGeom prst="ellipse">
            <a:avLst/>
          </a:prstGeom>
          <a:noFill/>
          <a:ln w="9525">
            <a:solidFill>
              <a:schemeClr val="tx1"/>
            </a:solidFill>
            <a:round/>
            <a:headEnd/>
            <a:tailEnd/>
          </a:ln>
        </p:spPr>
        <p:txBody>
          <a:bodyPr wrap="none" anchor="ctr"/>
          <a:lstStyle/>
          <a:p>
            <a:endParaRPr lang="el-GR"/>
          </a:p>
        </p:txBody>
      </p:sp>
      <p:sp>
        <p:nvSpPr>
          <p:cNvPr id="51228" name="Text Box 25"/>
          <p:cNvSpPr txBox="1">
            <a:spLocks noChangeArrowheads="1"/>
          </p:cNvSpPr>
          <p:nvPr/>
        </p:nvSpPr>
        <p:spPr bwMode="auto">
          <a:xfrm>
            <a:off x="2874963" y="1835150"/>
            <a:ext cx="576262" cy="304800"/>
          </a:xfrm>
          <a:prstGeom prst="rect">
            <a:avLst/>
          </a:prstGeom>
          <a:noFill/>
          <a:ln w="9525">
            <a:noFill/>
            <a:miter lim="800000"/>
            <a:headEnd/>
            <a:tailEnd/>
          </a:ln>
        </p:spPr>
        <p:txBody>
          <a:bodyPr>
            <a:spAutoFit/>
          </a:bodyPr>
          <a:lstStyle/>
          <a:p>
            <a:pPr>
              <a:spcBef>
                <a:spcPct val="50000"/>
              </a:spcBef>
            </a:pPr>
            <a:r>
              <a:rPr lang="el-GR" sz="1400">
                <a:solidFill>
                  <a:srgbClr val="800000"/>
                </a:solidFill>
              </a:rPr>
              <a:t>τιμή</a:t>
            </a:r>
          </a:p>
        </p:txBody>
      </p:sp>
      <p:sp>
        <p:nvSpPr>
          <p:cNvPr id="51229" name="Line 26"/>
          <p:cNvSpPr>
            <a:spLocks noChangeShapeType="1"/>
          </p:cNvSpPr>
          <p:nvPr/>
        </p:nvSpPr>
        <p:spPr bwMode="auto">
          <a:xfrm>
            <a:off x="3059113" y="2205038"/>
            <a:ext cx="0" cy="215900"/>
          </a:xfrm>
          <a:prstGeom prst="line">
            <a:avLst/>
          </a:prstGeom>
          <a:noFill/>
          <a:ln w="9525">
            <a:solidFill>
              <a:schemeClr val="tx1"/>
            </a:solidFill>
            <a:round/>
            <a:headEnd/>
            <a:tailEnd/>
          </a:ln>
        </p:spPr>
        <p:txBody>
          <a:bodyPr/>
          <a:lstStyle/>
          <a:p>
            <a:endParaRPr lang="el-GR"/>
          </a:p>
        </p:txBody>
      </p:sp>
      <p:sp>
        <p:nvSpPr>
          <p:cNvPr id="51230" name="Text Box 27"/>
          <p:cNvSpPr txBox="1">
            <a:spLocks noChangeArrowheads="1"/>
          </p:cNvSpPr>
          <p:nvPr/>
        </p:nvSpPr>
        <p:spPr bwMode="auto">
          <a:xfrm>
            <a:off x="4500563" y="2852738"/>
            <a:ext cx="1081087" cy="253916"/>
          </a:xfrm>
          <a:prstGeom prst="rect">
            <a:avLst/>
          </a:prstGeom>
          <a:noFill/>
          <a:ln w="9525">
            <a:noFill/>
            <a:miter lim="800000"/>
            <a:headEnd/>
            <a:tailEnd/>
          </a:ln>
        </p:spPr>
        <p:txBody>
          <a:bodyPr>
            <a:spAutoFit/>
          </a:bodyPr>
          <a:lstStyle/>
          <a:p>
            <a:pPr>
              <a:spcBef>
                <a:spcPct val="50000"/>
              </a:spcBef>
            </a:pPr>
            <a:r>
              <a:rPr lang="el-GR" sz="1050"/>
              <a:t>ΕΡΓΟ</a:t>
            </a:r>
          </a:p>
        </p:txBody>
      </p:sp>
      <p:sp>
        <p:nvSpPr>
          <p:cNvPr id="51231" name="Oval 28"/>
          <p:cNvSpPr>
            <a:spLocks noChangeArrowheads="1"/>
          </p:cNvSpPr>
          <p:nvPr/>
        </p:nvSpPr>
        <p:spPr bwMode="auto">
          <a:xfrm>
            <a:off x="3509963" y="4878388"/>
            <a:ext cx="865187" cy="431800"/>
          </a:xfrm>
          <a:prstGeom prst="ellipse">
            <a:avLst/>
          </a:prstGeom>
          <a:noFill/>
          <a:ln w="9525">
            <a:solidFill>
              <a:schemeClr val="tx1"/>
            </a:solidFill>
            <a:round/>
            <a:headEnd/>
            <a:tailEnd/>
          </a:ln>
        </p:spPr>
        <p:txBody>
          <a:bodyPr wrap="none" anchor="ctr"/>
          <a:lstStyle/>
          <a:p>
            <a:endParaRPr lang="el-GR"/>
          </a:p>
        </p:txBody>
      </p:sp>
      <p:sp>
        <p:nvSpPr>
          <p:cNvPr id="51232" name="Text Box 29"/>
          <p:cNvSpPr txBox="1">
            <a:spLocks noChangeArrowheads="1"/>
          </p:cNvSpPr>
          <p:nvPr/>
        </p:nvSpPr>
        <p:spPr bwMode="auto">
          <a:xfrm>
            <a:off x="3524250" y="4886325"/>
            <a:ext cx="992188" cy="396875"/>
          </a:xfrm>
          <a:prstGeom prst="rect">
            <a:avLst/>
          </a:prstGeom>
          <a:noFill/>
          <a:ln w="9525">
            <a:noFill/>
            <a:miter lim="800000"/>
            <a:headEnd/>
            <a:tailEnd/>
          </a:ln>
        </p:spPr>
        <p:txBody>
          <a:bodyPr>
            <a:spAutoFit/>
          </a:bodyPr>
          <a:lstStyle/>
          <a:p>
            <a:pPr>
              <a:spcBef>
                <a:spcPct val="50000"/>
              </a:spcBef>
            </a:pPr>
            <a:r>
              <a:rPr lang="en-US" sz="1000" u="sng"/>
              <a:t>ID-</a:t>
            </a:r>
            <a:r>
              <a:rPr lang="el-GR" sz="1000" u="sng"/>
              <a:t>εξαρτήματος</a:t>
            </a:r>
          </a:p>
        </p:txBody>
      </p:sp>
      <p:sp>
        <p:nvSpPr>
          <p:cNvPr id="51233" name="Line 30"/>
          <p:cNvSpPr>
            <a:spLocks noChangeShapeType="1"/>
          </p:cNvSpPr>
          <p:nvPr/>
        </p:nvSpPr>
        <p:spPr bwMode="auto">
          <a:xfrm>
            <a:off x="3441700" y="4692650"/>
            <a:ext cx="233363" cy="206375"/>
          </a:xfrm>
          <a:prstGeom prst="line">
            <a:avLst/>
          </a:prstGeom>
          <a:noFill/>
          <a:ln w="9525">
            <a:solidFill>
              <a:schemeClr val="tx1"/>
            </a:solidFill>
            <a:round/>
            <a:headEnd/>
            <a:tailEnd/>
          </a:ln>
        </p:spPr>
        <p:txBody>
          <a:bodyPr/>
          <a:lstStyle/>
          <a:p>
            <a:endParaRPr lang="el-GR"/>
          </a:p>
        </p:txBody>
      </p:sp>
      <p:sp>
        <p:nvSpPr>
          <p:cNvPr id="40" name="TextBox 39"/>
          <p:cNvSpPr txBox="1"/>
          <p:nvPr/>
        </p:nvSpPr>
        <p:spPr>
          <a:xfrm>
            <a:off x="5901383" y="1339963"/>
            <a:ext cx="3024336" cy="646331"/>
          </a:xfrm>
          <a:prstGeom prst="rect">
            <a:avLst/>
          </a:prstGeom>
          <a:noFill/>
        </p:spPr>
        <p:txBody>
          <a:bodyPr wrap="square" rtlCol="0">
            <a:spAutoFit/>
          </a:bodyPr>
          <a:lstStyle/>
          <a:p>
            <a:pPr algn="just"/>
            <a:r>
              <a:rPr lang="el-GR" dirty="0" smtClean="0">
                <a:solidFill>
                  <a:schemeClr val="tx2">
                    <a:lumMod val="50000"/>
                  </a:schemeClr>
                </a:solidFill>
                <a:latin typeface="Calibri" pitchFamily="34" charset="0"/>
                <a:cs typeface="Calibri" pitchFamily="34" charset="0"/>
              </a:rPr>
              <a:t>Παρατήρηση για το </a:t>
            </a:r>
            <a:r>
              <a:rPr lang="el-GR" dirty="0" smtClean="0">
                <a:solidFill>
                  <a:schemeClr val="accent6">
                    <a:lumMod val="75000"/>
                  </a:schemeClr>
                </a:solidFill>
                <a:latin typeface="Calibri" pitchFamily="34" charset="0"/>
                <a:cs typeface="Calibri" pitchFamily="34" charset="0"/>
              </a:rPr>
              <a:t>συμβολισμό στο </a:t>
            </a:r>
            <a:r>
              <a:rPr lang="en-US" dirty="0" smtClean="0">
                <a:solidFill>
                  <a:schemeClr val="accent6">
                    <a:lumMod val="75000"/>
                  </a:schemeClr>
                </a:solidFill>
                <a:latin typeface="Calibri" pitchFamily="34" charset="0"/>
                <a:cs typeface="Calibri" pitchFamily="34" charset="0"/>
              </a:rPr>
              <a:t>“cow book”</a:t>
            </a:r>
            <a:endParaRPr lang="el-GR" dirty="0">
              <a:solidFill>
                <a:schemeClr val="accent6">
                  <a:lumMod val="75000"/>
                </a:schemeClr>
              </a:solidFill>
              <a:latin typeface="Calibri" pitchFamily="34" charset="0"/>
              <a:cs typeface="Calibri" pitchFamily="34" charset="0"/>
            </a:endParaRPr>
          </a:p>
        </p:txBody>
      </p:sp>
      <p:cxnSp>
        <p:nvCxnSpPr>
          <p:cNvPr id="42" name="Straight Arrow Connector 41"/>
          <p:cNvCxnSpPr/>
          <p:nvPr/>
        </p:nvCxnSpPr>
        <p:spPr>
          <a:xfrm flipV="1">
            <a:off x="3131840" y="3789040"/>
            <a:ext cx="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794225" y="2112238"/>
            <a:ext cx="3098255" cy="1892826"/>
          </a:xfrm>
          <a:prstGeom prst="rect">
            <a:avLst/>
          </a:prstGeom>
          <a:noFill/>
        </p:spPr>
        <p:txBody>
          <a:bodyPr wrap="square" rtlCol="0">
            <a:spAutoFit/>
          </a:bodyPr>
          <a:lstStyle/>
          <a:p>
            <a:pPr algn="just">
              <a:spcBef>
                <a:spcPct val="50000"/>
              </a:spcBef>
            </a:pPr>
            <a:r>
              <a:rPr lang="el-GR" dirty="0" smtClean="0">
                <a:solidFill>
                  <a:schemeClr val="tx2">
                    <a:lumMod val="50000"/>
                  </a:schemeClr>
                </a:solidFill>
                <a:latin typeface="Calibri" pitchFamily="34" charset="0"/>
                <a:cs typeface="Calibri" pitchFamily="34" charset="0"/>
              </a:rPr>
              <a:t>Ο συμβολισμός με το «βέλος» </a:t>
            </a:r>
            <a:r>
              <a:rPr lang="el-GR" dirty="0">
                <a:solidFill>
                  <a:schemeClr val="tx2">
                    <a:lumMod val="50000"/>
                  </a:schemeClr>
                </a:solidFill>
                <a:latin typeface="Calibri" pitchFamily="34" charset="0"/>
                <a:cs typeface="Calibri" pitchFamily="34" charset="0"/>
              </a:rPr>
              <a:t>μοναδική εμφάνιση </a:t>
            </a:r>
            <a:r>
              <a:rPr lang="el-GR" dirty="0" smtClean="0">
                <a:solidFill>
                  <a:schemeClr val="tx2">
                    <a:lumMod val="50000"/>
                  </a:schemeClr>
                </a:solidFill>
                <a:latin typeface="Calibri" pitchFamily="34" charset="0"/>
                <a:cs typeface="Calibri" pitchFamily="34" charset="0"/>
              </a:rPr>
              <a:t>κάθε εξαρτήματος, ή αλλιώς</a:t>
            </a:r>
            <a:endParaRPr lang="el-GR" dirty="0">
              <a:solidFill>
                <a:schemeClr val="tx2">
                  <a:lumMod val="50000"/>
                </a:schemeClr>
              </a:solidFill>
              <a:latin typeface="Calibri" pitchFamily="34" charset="0"/>
              <a:cs typeface="Calibri" pitchFamily="34" charset="0"/>
            </a:endParaRPr>
          </a:p>
          <a:p>
            <a:pPr algn="just">
              <a:spcBef>
                <a:spcPct val="50000"/>
              </a:spcBef>
            </a:pPr>
            <a:r>
              <a:rPr lang="el-GR" dirty="0" smtClean="0">
                <a:solidFill>
                  <a:schemeClr val="tx2">
                    <a:lumMod val="50000"/>
                  </a:schemeClr>
                </a:solidFill>
                <a:latin typeface="Calibri" pitchFamily="34" charset="0"/>
                <a:cs typeface="Calibri" pitchFamily="34" charset="0"/>
              </a:rPr>
              <a:t>το εξάρτημα προσδιορίζει μοναδικά τον προμηθευτή και το έργο</a:t>
            </a:r>
            <a:endParaRPr lang="el-GR" dirty="0">
              <a:solidFill>
                <a:schemeClr val="tx2">
                  <a:lumMod val="50000"/>
                </a:schemeClr>
              </a:solidFill>
              <a:latin typeface="Calibri" pitchFamily="34" charset="0"/>
              <a:cs typeface="Calibri" pitchFamily="34" charset="0"/>
            </a:endParaRPr>
          </a:p>
        </p:txBody>
      </p:sp>
      <p:sp>
        <p:nvSpPr>
          <p:cNvPr id="37" name="TextBox 36"/>
          <p:cNvSpPr txBox="1"/>
          <p:nvPr/>
        </p:nvSpPr>
        <p:spPr>
          <a:xfrm>
            <a:off x="4932363" y="4471194"/>
            <a:ext cx="3960117" cy="923330"/>
          </a:xfrm>
          <a:prstGeom prst="rect">
            <a:avLst/>
          </a:prstGeom>
          <a:noFill/>
          <a:ln>
            <a:solidFill>
              <a:schemeClr val="tx1"/>
            </a:solidFill>
            <a:prstDash val="dash"/>
          </a:ln>
        </p:spPr>
        <p:txBody>
          <a:bodyPr wrap="square" rtlCol="0">
            <a:spAutoFit/>
          </a:bodyPr>
          <a:lstStyle/>
          <a:p>
            <a:r>
              <a:rPr lang="el-GR" dirty="0" smtClean="0">
                <a:solidFill>
                  <a:schemeClr val="accent2">
                    <a:lumMod val="75000"/>
                  </a:schemeClr>
                </a:solidFill>
                <a:latin typeface="Calibri" pitchFamily="34" charset="0"/>
                <a:cs typeface="Calibri" pitchFamily="34" charset="0"/>
              </a:rPr>
              <a:t>Ο συμβολισμός αυτός για τριαδικές συσχετικές δεν εκφράζει το ίδιο με τον συμβολισμό που χρησιμοποιεί 1-Ν-Μ</a:t>
            </a:r>
            <a:endParaRPr lang="el-GR" dirty="0">
              <a:solidFill>
                <a:schemeClr val="accent2">
                  <a:lumMod val="75000"/>
                </a:schemeClr>
              </a:solidFill>
              <a:latin typeface="Calibri" pitchFamily="34" charset="0"/>
              <a:cs typeface="Calibri" pitchFamily="34" charset="0"/>
            </a:endParaRPr>
          </a:p>
        </p:txBody>
      </p:sp>
      <p:sp>
        <p:nvSpPr>
          <p:cNvPr id="39" name="Title 1"/>
          <p:cNvSpPr>
            <a:spLocks noGrp="1"/>
          </p:cNvSpPr>
          <p:nvPr>
            <p:ph type="title"/>
          </p:nvPr>
        </p:nvSpPr>
        <p:spPr>
          <a:xfrm>
            <a:off x="457200" y="274638"/>
            <a:ext cx="8229600" cy="1143000"/>
          </a:xfrm>
        </p:spPr>
        <p:txBody>
          <a:bodyPr/>
          <a:lstStyle/>
          <a:p>
            <a:r>
              <a:rPr lang="el-GR" dirty="0" smtClean="0">
                <a:solidFill>
                  <a:schemeClr val="accent6">
                    <a:lumMod val="75000"/>
                  </a:schemeClr>
                </a:solidFill>
              </a:rPr>
              <a:t>Τριαδικές Συσχετίσεις</a:t>
            </a:r>
            <a:endParaRPr lang="en-US" dirty="0">
              <a:solidFill>
                <a:schemeClr val="accent6">
                  <a:lumMod val="75000"/>
                </a:schemeClr>
              </a:solidFill>
            </a:endParaRPr>
          </a:p>
        </p:txBody>
      </p:sp>
      <p:sp>
        <p:nvSpPr>
          <p:cNvPr id="41"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4454205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Footer Placeholder 3"/>
          <p:cNvSpPr>
            <a:spLocks noGrp="1"/>
          </p:cNvSpPr>
          <p:nvPr>
            <p:ph type="ftr" sz="quarter" idx="11"/>
          </p:nvPr>
        </p:nvSpPr>
        <p:spPr>
          <a:noFill/>
        </p:spPr>
        <p:txBody>
          <a:bodyPr/>
          <a:lstStyle/>
          <a:p>
            <a:r>
              <a:rPr lang="el-GR" altLang="en-US" smtClean="0"/>
              <a:t>Ευαγγελία Πιτουρά</a:t>
            </a:r>
          </a:p>
        </p:txBody>
      </p:sp>
      <p:sp>
        <p:nvSpPr>
          <p:cNvPr id="51204" name="Slide Number Placeholder 4"/>
          <p:cNvSpPr>
            <a:spLocks noGrp="1"/>
          </p:cNvSpPr>
          <p:nvPr>
            <p:ph type="sldNum" sz="quarter" idx="12"/>
          </p:nvPr>
        </p:nvSpPr>
        <p:spPr>
          <a:noFill/>
        </p:spPr>
        <p:txBody>
          <a:bodyPr/>
          <a:lstStyle/>
          <a:p>
            <a:fld id="{14A52220-3631-44A1-BDEC-EDE0B2B68BDE}" type="slidenum">
              <a:rPr lang="el-GR" altLang="en-US" smtClean="0"/>
              <a:pPr/>
              <a:t>75</a:t>
            </a:fld>
            <a:endParaRPr lang="el-GR" altLang="en-US" smtClean="0"/>
          </a:p>
        </p:txBody>
      </p:sp>
      <p:sp>
        <p:nvSpPr>
          <p:cNvPr id="51206" name="Text Box 3"/>
          <p:cNvSpPr txBox="1">
            <a:spLocks noChangeArrowheads="1"/>
          </p:cNvSpPr>
          <p:nvPr/>
        </p:nvSpPr>
        <p:spPr bwMode="auto">
          <a:xfrm>
            <a:off x="242888" y="1743075"/>
            <a:ext cx="7275512" cy="830997"/>
          </a:xfrm>
          <a:prstGeom prst="rect">
            <a:avLst/>
          </a:prstGeom>
          <a:noFill/>
          <a:ln w="9525">
            <a:noFill/>
            <a:miter lim="800000"/>
            <a:headEnd/>
            <a:tailEnd/>
          </a:ln>
        </p:spPr>
        <p:txBody>
          <a:bodyPr wrap="square">
            <a:spAutoFit/>
          </a:bodyPr>
          <a:lstStyle/>
          <a:p>
            <a:pPr eaLnBrk="0" hangingPunct="0">
              <a:spcBef>
                <a:spcPct val="50000"/>
              </a:spcBef>
            </a:pPr>
            <a:r>
              <a:rPr lang="el-GR" sz="2400" b="1" i="1" dirty="0" smtClean="0">
                <a:solidFill>
                  <a:schemeClr val="tx2">
                    <a:lumMod val="75000"/>
                  </a:schemeClr>
                </a:solidFill>
              </a:rPr>
              <a:t>ΑΣΚΗΣΗ:</a:t>
            </a:r>
            <a:r>
              <a:rPr lang="el-GR" sz="2400" dirty="0" smtClean="0">
                <a:solidFill>
                  <a:schemeClr val="tx2">
                    <a:lumMod val="75000"/>
                  </a:schemeClr>
                </a:solidFill>
              </a:rPr>
              <a:t> Πως </a:t>
            </a:r>
            <a:r>
              <a:rPr lang="el-GR" sz="2400" dirty="0">
                <a:solidFill>
                  <a:schemeClr val="tx2">
                    <a:lumMod val="75000"/>
                  </a:schemeClr>
                </a:solidFill>
              </a:rPr>
              <a:t>θα μετατρέψουμε το παρακάτω </a:t>
            </a:r>
            <a:r>
              <a:rPr lang="el-GR" sz="2400" dirty="0" smtClean="0">
                <a:solidFill>
                  <a:schemeClr val="tx2">
                    <a:lumMod val="75000"/>
                  </a:schemeClr>
                </a:solidFill>
              </a:rPr>
              <a:t>σε ένα σχήμα που έχει μόνο δυαδικές συσχετίσεις;</a:t>
            </a:r>
            <a:endParaRPr lang="el-GR" sz="2400" dirty="0">
              <a:solidFill>
                <a:schemeClr val="tx2">
                  <a:lumMod val="75000"/>
                </a:schemeClr>
              </a:solidFill>
            </a:endParaRPr>
          </a:p>
        </p:txBody>
      </p:sp>
      <p:sp>
        <p:nvSpPr>
          <p:cNvPr id="51207" name="Text Box 4"/>
          <p:cNvSpPr txBox="1">
            <a:spLocks noChangeArrowheads="1"/>
          </p:cNvSpPr>
          <p:nvPr/>
        </p:nvSpPr>
        <p:spPr bwMode="auto">
          <a:xfrm>
            <a:off x="1862138" y="3825878"/>
            <a:ext cx="1752600" cy="304800"/>
          </a:xfrm>
          <a:prstGeom prst="rect">
            <a:avLst/>
          </a:prstGeom>
          <a:noFill/>
          <a:ln w="9525">
            <a:noFill/>
            <a:miter lim="800000"/>
            <a:headEnd/>
            <a:tailEnd/>
          </a:ln>
        </p:spPr>
        <p:txBody>
          <a:bodyPr>
            <a:spAutoFit/>
          </a:bodyPr>
          <a:lstStyle/>
          <a:p>
            <a:pPr eaLnBrk="0" hangingPunct="0">
              <a:spcBef>
                <a:spcPct val="50000"/>
              </a:spcBef>
            </a:pPr>
            <a:r>
              <a:rPr lang="el-GR" sz="1400" b="1" dirty="0" smtClean="0"/>
              <a:t>ΠΡΟΜΗΘΕΥΤΗΣ</a:t>
            </a:r>
            <a:endParaRPr lang="el-GR" sz="1400" b="1" dirty="0"/>
          </a:p>
        </p:txBody>
      </p:sp>
      <p:sp>
        <p:nvSpPr>
          <p:cNvPr id="51208" name="Text Box 5"/>
          <p:cNvSpPr txBox="1">
            <a:spLocks noChangeArrowheads="1"/>
          </p:cNvSpPr>
          <p:nvPr/>
        </p:nvSpPr>
        <p:spPr bwMode="auto">
          <a:xfrm>
            <a:off x="6462713" y="3771900"/>
            <a:ext cx="1233487"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smtClean="0"/>
              <a:t>ΕΡΓΟ</a:t>
            </a:r>
            <a:endParaRPr lang="el-GR" sz="1400" b="1" dirty="0"/>
          </a:p>
        </p:txBody>
      </p:sp>
      <p:sp>
        <p:nvSpPr>
          <p:cNvPr id="51209" name="Text Box 6"/>
          <p:cNvSpPr txBox="1">
            <a:spLocks noChangeArrowheads="1"/>
          </p:cNvSpPr>
          <p:nvPr/>
        </p:nvSpPr>
        <p:spPr bwMode="auto">
          <a:xfrm>
            <a:off x="4033838" y="5534025"/>
            <a:ext cx="2133600" cy="307777"/>
          </a:xfrm>
          <a:prstGeom prst="rect">
            <a:avLst/>
          </a:prstGeom>
          <a:noFill/>
          <a:ln w="9525">
            <a:noFill/>
            <a:miter lim="800000"/>
            <a:headEnd/>
            <a:tailEnd/>
          </a:ln>
        </p:spPr>
        <p:txBody>
          <a:bodyPr>
            <a:spAutoFit/>
          </a:bodyPr>
          <a:lstStyle/>
          <a:p>
            <a:pPr eaLnBrk="0" hangingPunct="0">
              <a:spcBef>
                <a:spcPct val="50000"/>
              </a:spcBef>
            </a:pPr>
            <a:r>
              <a:rPr lang="el-GR" sz="1400" b="1" dirty="0" smtClean="0"/>
              <a:t>ΕΞΑΡΤΗΜΑ</a:t>
            </a:r>
            <a:endParaRPr lang="el-GR" sz="1400" b="1" dirty="0"/>
          </a:p>
        </p:txBody>
      </p:sp>
      <p:sp>
        <p:nvSpPr>
          <p:cNvPr id="51210" name="Rectangle 7"/>
          <p:cNvSpPr>
            <a:spLocks noChangeArrowheads="1"/>
          </p:cNvSpPr>
          <p:nvPr/>
        </p:nvSpPr>
        <p:spPr bwMode="auto">
          <a:xfrm>
            <a:off x="1814513" y="3721100"/>
            <a:ext cx="1524000" cy="533400"/>
          </a:xfrm>
          <a:prstGeom prst="rect">
            <a:avLst/>
          </a:prstGeom>
          <a:noFill/>
          <a:ln w="9525">
            <a:solidFill>
              <a:schemeClr val="tx1"/>
            </a:solidFill>
            <a:miter lim="800000"/>
            <a:headEnd/>
            <a:tailEnd/>
          </a:ln>
        </p:spPr>
        <p:txBody>
          <a:bodyPr wrap="none" anchor="ctr"/>
          <a:lstStyle/>
          <a:p>
            <a:endParaRPr lang="el-GR"/>
          </a:p>
        </p:txBody>
      </p:sp>
      <p:sp>
        <p:nvSpPr>
          <p:cNvPr id="51211" name="Rectangle 8"/>
          <p:cNvSpPr>
            <a:spLocks noChangeArrowheads="1"/>
          </p:cNvSpPr>
          <p:nvPr/>
        </p:nvSpPr>
        <p:spPr bwMode="auto">
          <a:xfrm>
            <a:off x="4024313" y="5321300"/>
            <a:ext cx="1792288" cy="698500"/>
          </a:xfrm>
          <a:prstGeom prst="rect">
            <a:avLst/>
          </a:prstGeom>
          <a:noFill/>
          <a:ln w="9525">
            <a:solidFill>
              <a:schemeClr val="tx1"/>
            </a:solidFill>
            <a:miter lim="800000"/>
            <a:headEnd/>
            <a:tailEnd/>
          </a:ln>
        </p:spPr>
        <p:txBody>
          <a:bodyPr wrap="none" anchor="ctr"/>
          <a:lstStyle/>
          <a:p>
            <a:endParaRPr lang="el-GR"/>
          </a:p>
        </p:txBody>
      </p:sp>
      <p:sp>
        <p:nvSpPr>
          <p:cNvPr id="51212" name="Rectangle 9"/>
          <p:cNvSpPr>
            <a:spLocks noChangeArrowheads="1"/>
          </p:cNvSpPr>
          <p:nvPr/>
        </p:nvSpPr>
        <p:spPr bwMode="auto">
          <a:xfrm>
            <a:off x="6386513" y="3644900"/>
            <a:ext cx="1371600" cy="533400"/>
          </a:xfrm>
          <a:prstGeom prst="rect">
            <a:avLst/>
          </a:prstGeom>
          <a:noFill/>
          <a:ln w="9525">
            <a:solidFill>
              <a:schemeClr val="tx1"/>
            </a:solidFill>
            <a:miter lim="800000"/>
            <a:headEnd/>
            <a:tailEnd/>
          </a:ln>
        </p:spPr>
        <p:txBody>
          <a:bodyPr wrap="none" anchor="ctr"/>
          <a:lstStyle/>
          <a:p>
            <a:endParaRPr lang="el-GR"/>
          </a:p>
        </p:txBody>
      </p:sp>
      <p:sp>
        <p:nvSpPr>
          <p:cNvPr id="51213" name="AutoShape 10"/>
          <p:cNvSpPr>
            <a:spLocks noChangeArrowheads="1"/>
          </p:cNvSpPr>
          <p:nvPr/>
        </p:nvSpPr>
        <p:spPr bwMode="auto">
          <a:xfrm>
            <a:off x="4100513" y="3340100"/>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1214" name="Line 11"/>
          <p:cNvSpPr>
            <a:spLocks noChangeShapeType="1"/>
          </p:cNvSpPr>
          <p:nvPr/>
        </p:nvSpPr>
        <p:spPr bwMode="auto">
          <a:xfrm>
            <a:off x="3338513" y="4025900"/>
            <a:ext cx="762000" cy="0"/>
          </a:xfrm>
          <a:prstGeom prst="line">
            <a:avLst/>
          </a:prstGeom>
          <a:noFill/>
          <a:ln w="9525">
            <a:solidFill>
              <a:schemeClr val="tx1"/>
            </a:solidFill>
            <a:round/>
            <a:headEnd/>
            <a:tailEnd/>
          </a:ln>
        </p:spPr>
        <p:txBody>
          <a:bodyPr wrap="none" anchor="ctr"/>
          <a:lstStyle/>
          <a:p>
            <a:endParaRPr lang="el-GR"/>
          </a:p>
        </p:txBody>
      </p:sp>
      <p:sp>
        <p:nvSpPr>
          <p:cNvPr id="51215" name="Line 12"/>
          <p:cNvSpPr>
            <a:spLocks noChangeShapeType="1"/>
          </p:cNvSpPr>
          <p:nvPr/>
        </p:nvSpPr>
        <p:spPr bwMode="auto">
          <a:xfrm>
            <a:off x="5929313" y="4025900"/>
            <a:ext cx="381000" cy="0"/>
          </a:xfrm>
          <a:prstGeom prst="line">
            <a:avLst/>
          </a:prstGeom>
          <a:noFill/>
          <a:ln w="9525">
            <a:solidFill>
              <a:schemeClr val="tx1"/>
            </a:solidFill>
            <a:round/>
            <a:headEnd/>
            <a:tailEnd/>
          </a:ln>
        </p:spPr>
        <p:txBody>
          <a:bodyPr wrap="none" anchor="ctr"/>
          <a:lstStyle/>
          <a:p>
            <a:endParaRPr lang="el-GR"/>
          </a:p>
        </p:txBody>
      </p:sp>
      <p:sp>
        <p:nvSpPr>
          <p:cNvPr id="51216" name="Text Box 13"/>
          <p:cNvSpPr txBox="1">
            <a:spLocks noChangeArrowheads="1"/>
          </p:cNvSpPr>
          <p:nvPr/>
        </p:nvSpPr>
        <p:spPr bwMode="auto">
          <a:xfrm>
            <a:off x="4387356" y="3808422"/>
            <a:ext cx="1524000" cy="304800"/>
          </a:xfrm>
          <a:prstGeom prst="rect">
            <a:avLst/>
          </a:prstGeom>
          <a:noFill/>
          <a:ln w="9525">
            <a:noFill/>
            <a:miter lim="800000"/>
            <a:headEnd/>
            <a:tailEnd/>
          </a:ln>
        </p:spPr>
        <p:txBody>
          <a:bodyPr>
            <a:spAutoFit/>
          </a:bodyPr>
          <a:lstStyle/>
          <a:p>
            <a:pPr eaLnBrk="0" hangingPunct="0">
              <a:spcBef>
                <a:spcPct val="50000"/>
              </a:spcBef>
            </a:pPr>
            <a:r>
              <a:rPr lang="el-GR" sz="1400" b="1" dirty="0" smtClean="0"/>
              <a:t>ΠΡΟΜΗΘΕΥΕΙ</a:t>
            </a:r>
            <a:endParaRPr lang="el-GR" sz="1400" b="1" dirty="0"/>
          </a:p>
        </p:txBody>
      </p:sp>
      <p:grpSp>
        <p:nvGrpSpPr>
          <p:cNvPr id="2" name="Group 14"/>
          <p:cNvGrpSpPr>
            <a:grpSpLocks/>
          </p:cNvGrpSpPr>
          <p:nvPr/>
        </p:nvGrpSpPr>
        <p:grpSpPr bwMode="auto">
          <a:xfrm>
            <a:off x="2443162" y="5277703"/>
            <a:ext cx="1385887" cy="503977"/>
            <a:chOff x="2971" y="3067"/>
            <a:chExt cx="771" cy="252"/>
          </a:xfrm>
        </p:grpSpPr>
        <p:sp>
          <p:nvSpPr>
            <p:cNvPr id="51235" name="Oval 15"/>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1236" name="Text Box 16"/>
            <p:cNvSpPr txBox="1">
              <a:spLocks noChangeArrowheads="1"/>
            </p:cNvSpPr>
            <p:nvPr/>
          </p:nvSpPr>
          <p:spPr bwMode="auto">
            <a:xfrm>
              <a:off x="2971" y="3067"/>
              <a:ext cx="726" cy="252"/>
            </a:xfrm>
            <a:prstGeom prst="rect">
              <a:avLst/>
            </a:prstGeom>
            <a:noFill/>
            <a:ln w="9525">
              <a:noFill/>
              <a:miter lim="800000"/>
              <a:headEnd/>
              <a:tailEnd/>
            </a:ln>
          </p:spPr>
          <p:txBody>
            <a:bodyPr>
              <a:spAutoFit/>
            </a:bodyPr>
            <a:lstStyle/>
            <a:p>
              <a:pPr>
                <a:spcBef>
                  <a:spcPct val="50000"/>
                </a:spcBef>
              </a:pPr>
              <a:r>
                <a:rPr lang="el-GR" sz="1000" u="sng" dirty="0" smtClean="0"/>
                <a:t>Όνομα-εξαρτήματος</a:t>
              </a:r>
              <a:endParaRPr lang="el-GR" sz="1000" u="sng" dirty="0"/>
            </a:p>
          </p:txBody>
        </p:sp>
      </p:grpSp>
      <p:grpSp>
        <p:nvGrpSpPr>
          <p:cNvPr id="3" name="Group 17"/>
          <p:cNvGrpSpPr>
            <a:grpSpLocks/>
          </p:cNvGrpSpPr>
          <p:nvPr/>
        </p:nvGrpSpPr>
        <p:grpSpPr bwMode="auto">
          <a:xfrm>
            <a:off x="7221538" y="2954338"/>
            <a:ext cx="1223962" cy="287337"/>
            <a:chOff x="431" y="1480"/>
            <a:chExt cx="771" cy="181"/>
          </a:xfrm>
        </p:grpSpPr>
        <p:sp>
          <p:nvSpPr>
            <p:cNvPr id="51233" name="Oval 18"/>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1234" name="Text Box 19"/>
            <p:cNvSpPr txBox="1">
              <a:spLocks noChangeArrowheads="1"/>
            </p:cNvSpPr>
            <p:nvPr/>
          </p:nvSpPr>
          <p:spPr bwMode="auto">
            <a:xfrm>
              <a:off x="431" y="1480"/>
              <a:ext cx="726" cy="154"/>
            </a:xfrm>
            <a:prstGeom prst="rect">
              <a:avLst/>
            </a:prstGeom>
            <a:noFill/>
            <a:ln w="9525">
              <a:noFill/>
              <a:miter lim="800000"/>
              <a:headEnd/>
              <a:tailEnd/>
            </a:ln>
          </p:spPr>
          <p:txBody>
            <a:bodyPr>
              <a:spAutoFit/>
            </a:bodyPr>
            <a:lstStyle/>
            <a:p>
              <a:pPr>
                <a:spcBef>
                  <a:spcPct val="50000"/>
                </a:spcBef>
              </a:pPr>
              <a:r>
                <a:rPr lang="el-GR" sz="1000" u="sng" dirty="0" smtClean="0"/>
                <a:t>‘</a:t>
              </a:r>
              <a:r>
                <a:rPr lang="el-GR" sz="1000" u="sng" dirty="0" err="1" smtClean="0"/>
                <a:t>Ονομα</a:t>
              </a:r>
              <a:r>
                <a:rPr lang="el-GR" sz="1000" u="sng" dirty="0" smtClean="0"/>
                <a:t>-έργου</a:t>
              </a:r>
              <a:endParaRPr lang="el-GR" sz="1000" u="sng" dirty="0"/>
            </a:p>
          </p:txBody>
        </p:sp>
      </p:grpSp>
      <p:grpSp>
        <p:nvGrpSpPr>
          <p:cNvPr id="4" name="Group 20"/>
          <p:cNvGrpSpPr>
            <a:grpSpLocks/>
          </p:cNvGrpSpPr>
          <p:nvPr/>
        </p:nvGrpSpPr>
        <p:grpSpPr bwMode="auto">
          <a:xfrm>
            <a:off x="1820863" y="3052028"/>
            <a:ext cx="1487488" cy="518257"/>
            <a:chOff x="431" y="1480"/>
            <a:chExt cx="771" cy="252"/>
          </a:xfrm>
        </p:grpSpPr>
        <p:sp>
          <p:nvSpPr>
            <p:cNvPr id="51231" name="Oval 21"/>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1232" name="Text Box 22"/>
            <p:cNvSpPr txBox="1">
              <a:spLocks noChangeArrowheads="1"/>
            </p:cNvSpPr>
            <p:nvPr/>
          </p:nvSpPr>
          <p:spPr bwMode="auto">
            <a:xfrm>
              <a:off x="431" y="1480"/>
              <a:ext cx="726" cy="252"/>
            </a:xfrm>
            <a:prstGeom prst="rect">
              <a:avLst/>
            </a:prstGeom>
            <a:noFill/>
            <a:ln w="9525">
              <a:noFill/>
              <a:miter lim="800000"/>
              <a:headEnd/>
              <a:tailEnd/>
            </a:ln>
          </p:spPr>
          <p:txBody>
            <a:bodyPr>
              <a:spAutoFit/>
            </a:bodyPr>
            <a:lstStyle/>
            <a:p>
              <a:pPr>
                <a:spcBef>
                  <a:spcPct val="50000"/>
                </a:spcBef>
              </a:pPr>
              <a:r>
                <a:rPr lang="el-GR" sz="1000" u="sng" dirty="0" smtClean="0"/>
                <a:t>Όνομα-προμηθευτή</a:t>
              </a:r>
              <a:endParaRPr lang="el-GR" sz="1000" u="sng" dirty="0"/>
            </a:p>
          </p:txBody>
        </p:sp>
      </p:grpSp>
      <p:sp>
        <p:nvSpPr>
          <p:cNvPr id="51220" name="Line 23"/>
          <p:cNvSpPr>
            <a:spLocks noChangeShapeType="1"/>
          </p:cNvSpPr>
          <p:nvPr/>
        </p:nvSpPr>
        <p:spPr bwMode="auto">
          <a:xfrm>
            <a:off x="2468563" y="3457575"/>
            <a:ext cx="144462" cy="215900"/>
          </a:xfrm>
          <a:prstGeom prst="line">
            <a:avLst/>
          </a:prstGeom>
          <a:noFill/>
          <a:ln w="9525">
            <a:solidFill>
              <a:schemeClr val="tx1"/>
            </a:solidFill>
            <a:round/>
            <a:headEnd/>
            <a:tailEnd/>
          </a:ln>
        </p:spPr>
        <p:txBody>
          <a:bodyPr/>
          <a:lstStyle/>
          <a:p>
            <a:endParaRPr lang="el-GR"/>
          </a:p>
        </p:txBody>
      </p:sp>
      <p:sp>
        <p:nvSpPr>
          <p:cNvPr id="51221" name="Line 24"/>
          <p:cNvSpPr>
            <a:spLocks noChangeShapeType="1"/>
          </p:cNvSpPr>
          <p:nvPr/>
        </p:nvSpPr>
        <p:spPr bwMode="auto">
          <a:xfrm>
            <a:off x="3587750" y="5618163"/>
            <a:ext cx="431800" cy="144462"/>
          </a:xfrm>
          <a:prstGeom prst="line">
            <a:avLst/>
          </a:prstGeom>
          <a:noFill/>
          <a:ln w="9525">
            <a:solidFill>
              <a:schemeClr val="tx1"/>
            </a:solidFill>
            <a:round/>
            <a:headEnd/>
            <a:tailEnd/>
          </a:ln>
        </p:spPr>
        <p:txBody>
          <a:bodyPr/>
          <a:lstStyle/>
          <a:p>
            <a:endParaRPr lang="el-GR"/>
          </a:p>
        </p:txBody>
      </p:sp>
      <p:sp>
        <p:nvSpPr>
          <p:cNvPr id="51222" name="Line 25"/>
          <p:cNvSpPr>
            <a:spLocks noChangeShapeType="1"/>
          </p:cNvSpPr>
          <p:nvPr/>
        </p:nvSpPr>
        <p:spPr bwMode="auto">
          <a:xfrm flipH="1">
            <a:off x="7366000" y="3241675"/>
            <a:ext cx="287338" cy="360363"/>
          </a:xfrm>
          <a:prstGeom prst="line">
            <a:avLst/>
          </a:prstGeom>
          <a:noFill/>
          <a:ln w="9525">
            <a:solidFill>
              <a:schemeClr val="tx1"/>
            </a:solidFill>
            <a:round/>
            <a:headEnd/>
            <a:tailEnd/>
          </a:ln>
        </p:spPr>
        <p:txBody>
          <a:bodyPr/>
          <a:lstStyle/>
          <a:p>
            <a:endParaRPr lang="el-GR"/>
          </a:p>
        </p:txBody>
      </p:sp>
      <p:grpSp>
        <p:nvGrpSpPr>
          <p:cNvPr id="5" name="Group 26"/>
          <p:cNvGrpSpPr>
            <a:grpSpLocks/>
          </p:cNvGrpSpPr>
          <p:nvPr/>
        </p:nvGrpSpPr>
        <p:grpSpPr bwMode="auto">
          <a:xfrm>
            <a:off x="5132388" y="2738438"/>
            <a:ext cx="936625" cy="215900"/>
            <a:chOff x="2290" y="1253"/>
            <a:chExt cx="590" cy="136"/>
          </a:xfrm>
        </p:grpSpPr>
        <p:sp>
          <p:nvSpPr>
            <p:cNvPr id="51229" name="Oval 27"/>
            <p:cNvSpPr>
              <a:spLocks noChangeArrowheads="1"/>
            </p:cNvSpPr>
            <p:nvPr/>
          </p:nvSpPr>
          <p:spPr bwMode="auto">
            <a:xfrm>
              <a:off x="2290" y="1253"/>
              <a:ext cx="454" cy="136"/>
            </a:xfrm>
            <a:prstGeom prst="ellipse">
              <a:avLst/>
            </a:prstGeom>
            <a:noFill/>
            <a:ln w="9525">
              <a:solidFill>
                <a:schemeClr val="tx1"/>
              </a:solidFill>
              <a:round/>
              <a:headEnd/>
              <a:tailEnd/>
            </a:ln>
          </p:spPr>
          <p:txBody>
            <a:bodyPr wrap="none" anchor="ctr"/>
            <a:lstStyle/>
            <a:p>
              <a:endParaRPr lang="el-GR"/>
            </a:p>
          </p:txBody>
        </p:sp>
        <p:sp>
          <p:nvSpPr>
            <p:cNvPr id="51230" name="Text Box 28"/>
            <p:cNvSpPr txBox="1">
              <a:spLocks noChangeArrowheads="1"/>
            </p:cNvSpPr>
            <p:nvPr/>
          </p:nvSpPr>
          <p:spPr bwMode="auto">
            <a:xfrm>
              <a:off x="2336" y="1253"/>
              <a:ext cx="544" cy="135"/>
            </a:xfrm>
            <a:prstGeom prst="rect">
              <a:avLst/>
            </a:prstGeom>
            <a:noFill/>
            <a:ln w="9525">
              <a:noFill/>
              <a:miter lim="800000"/>
              <a:headEnd/>
              <a:tailEnd/>
            </a:ln>
          </p:spPr>
          <p:txBody>
            <a:bodyPr>
              <a:spAutoFit/>
            </a:bodyPr>
            <a:lstStyle/>
            <a:p>
              <a:pPr>
                <a:spcBef>
                  <a:spcPct val="50000"/>
                </a:spcBef>
              </a:pPr>
              <a:r>
                <a:rPr lang="el-GR" sz="800" dirty="0" smtClean="0"/>
                <a:t>Αμοιβή</a:t>
              </a:r>
              <a:endParaRPr lang="el-GR" sz="800" dirty="0"/>
            </a:p>
          </p:txBody>
        </p:sp>
      </p:grpSp>
      <p:sp>
        <p:nvSpPr>
          <p:cNvPr id="51224" name="Line 29"/>
          <p:cNvSpPr>
            <a:spLocks noChangeShapeType="1"/>
          </p:cNvSpPr>
          <p:nvPr/>
        </p:nvSpPr>
        <p:spPr bwMode="auto">
          <a:xfrm flipH="1">
            <a:off x="5060950" y="2954338"/>
            <a:ext cx="287338" cy="431800"/>
          </a:xfrm>
          <a:prstGeom prst="line">
            <a:avLst/>
          </a:prstGeom>
          <a:noFill/>
          <a:ln w="9525">
            <a:solidFill>
              <a:schemeClr val="tx1"/>
            </a:solidFill>
            <a:round/>
            <a:headEnd/>
            <a:tailEnd/>
          </a:ln>
        </p:spPr>
        <p:txBody>
          <a:bodyPr/>
          <a:lstStyle/>
          <a:p>
            <a:endParaRPr lang="el-GR"/>
          </a:p>
        </p:txBody>
      </p:sp>
      <p:sp>
        <p:nvSpPr>
          <p:cNvPr id="51225" name="Line 30"/>
          <p:cNvSpPr>
            <a:spLocks noChangeShapeType="1"/>
          </p:cNvSpPr>
          <p:nvPr/>
        </p:nvSpPr>
        <p:spPr bwMode="auto">
          <a:xfrm>
            <a:off x="4983163" y="4683125"/>
            <a:ext cx="0" cy="649288"/>
          </a:xfrm>
          <a:prstGeom prst="line">
            <a:avLst/>
          </a:prstGeom>
          <a:noFill/>
          <a:ln w="9525">
            <a:solidFill>
              <a:schemeClr val="tx1"/>
            </a:solidFill>
            <a:round/>
            <a:headEnd/>
            <a:tailEnd/>
          </a:ln>
        </p:spPr>
        <p:txBody>
          <a:bodyPr/>
          <a:lstStyle/>
          <a:p>
            <a:endParaRPr lang="el-GR"/>
          </a:p>
        </p:txBody>
      </p:sp>
      <p:sp>
        <p:nvSpPr>
          <p:cNvPr id="38" name="Rectangle 2"/>
          <p:cNvSpPr>
            <a:spLocks noGrp="1" noChangeArrowheads="1"/>
          </p:cNvSpPr>
          <p:nvPr>
            <p:ph type="title"/>
          </p:nvPr>
        </p:nvSpPr>
        <p:spPr>
          <a:xfrm>
            <a:off x="317500" y="122238"/>
            <a:ext cx="8229600" cy="1782762"/>
          </a:xfrm>
        </p:spPr>
        <p:txBody>
          <a:bodyPr>
            <a:noAutofit/>
          </a:bodyPr>
          <a:lstStyle/>
          <a:p>
            <a:pPr algn="r" eaLnBrk="1" hangingPunct="1"/>
            <a:r>
              <a:rPr lang="el-GR" sz="3600" dirty="0" smtClean="0">
                <a:solidFill>
                  <a:schemeClr val="accent6">
                    <a:lumMod val="75000"/>
                  </a:schemeClr>
                </a:solidFill>
              </a:rPr>
              <a:t>Τύποι Συσχετίσεων με Βαθμό Μεγαλύτερο του Δύο</a:t>
            </a:r>
          </a:p>
        </p:txBody>
      </p:sp>
      <p:sp>
        <p:nvSpPr>
          <p:cNvPr id="3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Footer Placeholder 3"/>
          <p:cNvSpPr>
            <a:spLocks noGrp="1"/>
          </p:cNvSpPr>
          <p:nvPr>
            <p:ph type="ftr" sz="quarter" idx="11"/>
          </p:nvPr>
        </p:nvSpPr>
        <p:spPr>
          <a:xfrm>
            <a:off x="3059113" y="6453188"/>
            <a:ext cx="2952750" cy="196850"/>
          </a:xfrm>
          <a:noFill/>
        </p:spPr>
        <p:txBody>
          <a:bodyPr/>
          <a:lstStyle/>
          <a:p>
            <a:r>
              <a:rPr lang="el-GR" altLang="en-US" dirty="0" smtClean="0"/>
              <a:t>Ευαγγελία </a:t>
            </a:r>
            <a:r>
              <a:rPr lang="el-GR" altLang="en-US" dirty="0" err="1" smtClean="0"/>
              <a:t>Πιτουρά</a:t>
            </a:r>
            <a:endParaRPr lang="el-GR" altLang="en-US" dirty="0" smtClean="0"/>
          </a:p>
        </p:txBody>
      </p:sp>
      <p:sp>
        <p:nvSpPr>
          <p:cNvPr id="52228" name="Slide Number Placeholder 4"/>
          <p:cNvSpPr>
            <a:spLocks noGrp="1"/>
          </p:cNvSpPr>
          <p:nvPr>
            <p:ph type="sldNum" sz="quarter" idx="12"/>
          </p:nvPr>
        </p:nvSpPr>
        <p:spPr>
          <a:noFill/>
        </p:spPr>
        <p:txBody>
          <a:bodyPr/>
          <a:lstStyle/>
          <a:p>
            <a:fld id="{26ACEEF7-AE20-4E35-A064-E9E74D5B0C9F}" type="slidenum">
              <a:rPr lang="el-GR" altLang="en-US" smtClean="0"/>
              <a:pPr/>
              <a:t>76</a:t>
            </a:fld>
            <a:endParaRPr lang="el-GR" altLang="en-US" smtClean="0"/>
          </a:p>
        </p:txBody>
      </p:sp>
      <p:sp>
        <p:nvSpPr>
          <p:cNvPr id="52230" name="Text Box 3"/>
          <p:cNvSpPr txBox="1">
            <a:spLocks noChangeArrowheads="1"/>
          </p:cNvSpPr>
          <p:nvPr/>
        </p:nvSpPr>
        <p:spPr bwMode="auto">
          <a:xfrm>
            <a:off x="684213" y="2781300"/>
            <a:ext cx="1752600" cy="304800"/>
          </a:xfrm>
          <a:prstGeom prst="rect">
            <a:avLst/>
          </a:prstGeom>
          <a:noFill/>
          <a:ln w="9525">
            <a:noFill/>
            <a:miter lim="800000"/>
            <a:headEnd/>
            <a:tailEnd/>
          </a:ln>
        </p:spPr>
        <p:txBody>
          <a:bodyPr>
            <a:spAutoFit/>
          </a:bodyPr>
          <a:lstStyle/>
          <a:p>
            <a:pPr eaLnBrk="0" hangingPunct="0">
              <a:spcBef>
                <a:spcPct val="50000"/>
              </a:spcBef>
            </a:pPr>
            <a:r>
              <a:rPr lang="el-GR" sz="1400" b="1" dirty="0" smtClean="0"/>
              <a:t>ΠΡΟΜΗΘΕΥΤΗΣ</a:t>
            </a:r>
            <a:endParaRPr lang="el-GR" sz="1400" b="1" dirty="0"/>
          </a:p>
        </p:txBody>
      </p:sp>
      <p:sp>
        <p:nvSpPr>
          <p:cNvPr id="52231" name="Text Box 4"/>
          <p:cNvSpPr txBox="1">
            <a:spLocks noChangeArrowheads="1"/>
          </p:cNvSpPr>
          <p:nvPr/>
        </p:nvSpPr>
        <p:spPr bwMode="auto">
          <a:xfrm>
            <a:off x="6156325" y="2794000"/>
            <a:ext cx="1196975"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smtClean="0"/>
              <a:t>ΕΡΓΟ</a:t>
            </a:r>
            <a:endParaRPr lang="el-GR" sz="1400" b="1" dirty="0"/>
          </a:p>
        </p:txBody>
      </p:sp>
      <p:sp>
        <p:nvSpPr>
          <p:cNvPr id="52232" name="Rectangle 5"/>
          <p:cNvSpPr>
            <a:spLocks noChangeArrowheads="1"/>
          </p:cNvSpPr>
          <p:nvPr/>
        </p:nvSpPr>
        <p:spPr bwMode="auto">
          <a:xfrm>
            <a:off x="609600" y="2635250"/>
            <a:ext cx="1524000" cy="533400"/>
          </a:xfrm>
          <a:prstGeom prst="rect">
            <a:avLst/>
          </a:prstGeom>
          <a:noFill/>
          <a:ln w="9525">
            <a:solidFill>
              <a:schemeClr val="tx1"/>
            </a:solidFill>
            <a:miter lim="800000"/>
            <a:headEnd/>
            <a:tailEnd/>
          </a:ln>
        </p:spPr>
        <p:txBody>
          <a:bodyPr wrap="none" anchor="ctr"/>
          <a:lstStyle/>
          <a:p>
            <a:endParaRPr lang="el-GR"/>
          </a:p>
        </p:txBody>
      </p:sp>
      <p:grpSp>
        <p:nvGrpSpPr>
          <p:cNvPr id="2" name="Group 6"/>
          <p:cNvGrpSpPr>
            <a:grpSpLocks/>
          </p:cNvGrpSpPr>
          <p:nvPr/>
        </p:nvGrpSpPr>
        <p:grpSpPr bwMode="auto">
          <a:xfrm>
            <a:off x="3132138" y="4483100"/>
            <a:ext cx="2316121" cy="801688"/>
            <a:chOff x="1882" y="1253"/>
            <a:chExt cx="1520" cy="576"/>
          </a:xfrm>
        </p:grpSpPr>
        <p:sp>
          <p:nvSpPr>
            <p:cNvPr id="52270" name="Text Box 7"/>
            <p:cNvSpPr txBox="1">
              <a:spLocks noChangeArrowheads="1"/>
            </p:cNvSpPr>
            <p:nvPr/>
          </p:nvSpPr>
          <p:spPr bwMode="auto">
            <a:xfrm>
              <a:off x="2058" y="1395"/>
              <a:ext cx="1344" cy="199"/>
            </a:xfrm>
            <a:prstGeom prst="rect">
              <a:avLst/>
            </a:prstGeom>
            <a:noFill/>
            <a:ln w="9525">
              <a:noFill/>
              <a:miter lim="800000"/>
              <a:headEnd/>
              <a:tailEnd/>
            </a:ln>
          </p:spPr>
          <p:txBody>
            <a:bodyPr>
              <a:spAutoFit/>
            </a:bodyPr>
            <a:lstStyle/>
            <a:p>
              <a:pPr eaLnBrk="0" hangingPunct="0">
                <a:spcBef>
                  <a:spcPct val="50000"/>
                </a:spcBef>
              </a:pPr>
              <a:r>
                <a:rPr lang="el-GR" sz="1200" b="1" dirty="0" smtClean="0"/>
                <a:t>ΕΞΑΡΤΗΜΑ</a:t>
              </a:r>
              <a:endParaRPr lang="el-GR" sz="1200" b="1" dirty="0"/>
            </a:p>
          </p:txBody>
        </p:sp>
        <p:sp>
          <p:nvSpPr>
            <p:cNvPr id="52271" name="Rectangle 8"/>
            <p:cNvSpPr>
              <a:spLocks noChangeArrowheads="1"/>
            </p:cNvSpPr>
            <p:nvPr/>
          </p:nvSpPr>
          <p:spPr bwMode="auto">
            <a:xfrm>
              <a:off x="1882" y="1253"/>
              <a:ext cx="1056" cy="576"/>
            </a:xfrm>
            <a:prstGeom prst="rect">
              <a:avLst/>
            </a:prstGeom>
            <a:noFill/>
            <a:ln w="9525">
              <a:solidFill>
                <a:schemeClr val="tx1"/>
              </a:solidFill>
              <a:miter lim="800000"/>
              <a:headEnd/>
              <a:tailEnd/>
            </a:ln>
          </p:spPr>
          <p:txBody>
            <a:bodyPr wrap="none" anchor="ctr"/>
            <a:lstStyle/>
            <a:p>
              <a:endParaRPr lang="el-GR"/>
            </a:p>
          </p:txBody>
        </p:sp>
      </p:grpSp>
      <p:sp>
        <p:nvSpPr>
          <p:cNvPr id="52234" name="Rectangle 9"/>
          <p:cNvSpPr>
            <a:spLocks noChangeArrowheads="1"/>
          </p:cNvSpPr>
          <p:nvPr/>
        </p:nvSpPr>
        <p:spPr bwMode="auto">
          <a:xfrm>
            <a:off x="6156325" y="2714625"/>
            <a:ext cx="1371600" cy="533400"/>
          </a:xfrm>
          <a:prstGeom prst="rect">
            <a:avLst/>
          </a:prstGeom>
          <a:noFill/>
          <a:ln w="9525">
            <a:solidFill>
              <a:schemeClr val="tx1"/>
            </a:solidFill>
            <a:miter lim="800000"/>
            <a:headEnd/>
            <a:tailEnd/>
          </a:ln>
        </p:spPr>
        <p:txBody>
          <a:bodyPr wrap="none" anchor="ctr"/>
          <a:lstStyle/>
          <a:p>
            <a:endParaRPr lang="el-GR"/>
          </a:p>
        </p:txBody>
      </p:sp>
      <p:sp>
        <p:nvSpPr>
          <p:cNvPr id="52235" name="AutoShape 10"/>
          <p:cNvSpPr>
            <a:spLocks noChangeArrowheads="1"/>
          </p:cNvSpPr>
          <p:nvPr/>
        </p:nvSpPr>
        <p:spPr bwMode="auto">
          <a:xfrm>
            <a:off x="611188" y="4083050"/>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2236" name="AutoShape 11"/>
          <p:cNvSpPr>
            <a:spLocks noChangeArrowheads="1"/>
          </p:cNvSpPr>
          <p:nvPr/>
        </p:nvSpPr>
        <p:spPr bwMode="auto">
          <a:xfrm>
            <a:off x="3276600" y="2205038"/>
            <a:ext cx="1727200" cy="1439862"/>
          </a:xfrm>
          <a:prstGeom prst="diamond">
            <a:avLst/>
          </a:prstGeom>
          <a:noFill/>
          <a:ln w="9525">
            <a:solidFill>
              <a:schemeClr val="tx1"/>
            </a:solidFill>
            <a:miter lim="800000"/>
            <a:headEnd/>
            <a:tailEnd/>
          </a:ln>
        </p:spPr>
        <p:txBody>
          <a:bodyPr wrap="none" anchor="ctr"/>
          <a:lstStyle/>
          <a:p>
            <a:endParaRPr lang="el-GR"/>
          </a:p>
        </p:txBody>
      </p:sp>
      <p:sp>
        <p:nvSpPr>
          <p:cNvPr id="52237" name="AutoShape 12"/>
          <p:cNvSpPr>
            <a:spLocks noChangeArrowheads="1"/>
          </p:cNvSpPr>
          <p:nvPr/>
        </p:nvSpPr>
        <p:spPr bwMode="auto">
          <a:xfrm>
            <a:off x="6156325" y="4083050"/>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2238" name="Line 13"/>
          <p:cNvSpPr>
            <a:spLocks noChangeShapeType="1"/>
          </p:cNvSpPr>
          <p:nvPr/>
        </p:nvSpPr>
        <p:spPr bwMode="auto">
          <a:xfrm flipV="1">
            <a:off x="1258888" y="3290888"/>
            <a:ext cx="0" cy="720725"/>
          </a:xfrm>
          <a:prstGeom prst="line">
            <a:avLst/>
          </a:prstGeom>
          <a:noFill/>
          <a:ln w="3175">
            <a:solidFill>
              <a:schemeClr val="tx1"/>
            </a:solidFill>
            <a:round/>
            <a:headEnd/>
            <a:tailEnd/>
          </a:ln>
        </p:spPr>
        <p:txBody>
          <a:bodyPr/>
          <a:lstStyle/>
          <a:p>
            <a:endParaRPr lang="el-GR"/>
          </a:p>
        </p:txBody>
      </p:sp>
      <p:sp>
        <p:nvSpPr>
          <p:cNvPr id="52239" name="Line 14"/>
          <p:cNvSpPr>
            <a:spLocks noChangeShapeType="1"/>
          </p:cNvSpPr>
          <p:nvPr/>
        </p:nvSpPr>
        <p:spPr bwMode="auto">
          <a:xfrm flipH="1">
            <a:off x="1979613" y="4730750"/>
            <a:ext cx="1079500" cy="0"/>
          </a:xfrm>
          <a:prstGeom prst="line">
            <a:avLst/>
          </a:prstGeom>
          <a:noFill/>
          <a:ln w="9525">
            <a:solidFill>
              <a:schemeClr val="tx1"/>
            </a:solidFill>
            <a:round/>
            <a:headEnd/>
            <a:tailEnd/>
          </a:ln>
        </p:spPr>
        <p:txBody>
          <a:bodyPr/>
          <a:lstStyle/>
          <a:p>
            <a:endParaRPr lang="el-GR"/>
          </a:p>
        </p:txBody>
      </p:sp>
      <p:sp>
        <p:nvSpPr>
          <p:cNvPr id="52240" name="Line 15"/>
          <p:cNvSpPr>
            <a:spLocks noChangeShapeType="1"/>
          </p:cNvSpPr>
          <p:nvPr/>
        </p:nvSpPr>
        <p:spPr bwMode="auto">
          <a:xfrm>
            <a:off x="2195513" y="2930525"/>
            <a:ext cx="1081087" cy="0"/>
          </a:xfrm>
          <a:prstGeom prst="line">
            <a:avLst/>
          </a:prstGeom>
          <a:noFill/>
          <a:ln w="9525">
            <a:solidFill>
              <a:schemeClr val="tx1"/>
            </a:solidFill>
            <a:round/>
            <a:headEnd/>
            <a:tailEnd/>
          </a:ln>
        </p:spPr>
        <p:txBody>
          <a:bodyPr/>
          <a:lstStyle/>
          <a:p>
            <a:endParaRPr lang="el-GR"/>
          </a:p>
        </p:txBody>
      </p:sp>
      <p:sp>
        <p:nvSpPr>
          <p:cNvPr id="52241" name="Line 16"/>
          <p:cNvSpPr>
            <a:spLocks noChangeShapeType="1"/>
          </p:cNvSpPr>
          <p:nvPr/>
        </p:nvSpPr>
        <p:spPr bwMode="auto">
          <a:xfrm>
            <a:off x="5003800" y="2924175"/>
            <a:ext cx="1152525" cy="6350"/>
          </a:xfrm>
          <a:prstGeom prst="line">
            <a:avLst/>
          </a:prstGeom>
          <a:noFill/>
          <a:ln w="9525">
            <a:solidFill>
              <a:schemeClr val="tx1"/>
            </a:solidFill>
            <a:round/>
            <a:headEnd/>
            <a:tailEnd/>
          </a:ln>
        </p:spPr>
        <p:txBody>
          <a:bodyPr/>
          <a:lstStyle/>
          <a:p>
            <a:endParaRPr lang="el-GR"/>
          </a:p>
        </p:txBody>
      </p:sp>
      <p:sp>
        <p:nvSpPr>
          <p:cNvPr id="52242" name="Line 17"/>
          <p:cNvSpPr>
            <a:spLocks noChangeShapeType="1"/>
          </p:cNvSpPr>
          <p:nvPr/>
        </p:nvSpPr>
        <p:spPr bwMode="auto">
          <a:xfrm>
            <a:off x="6804025" y="3290888"/>
            <a:ext cx="0" cy="792162"/>
          </a:xfrm>
          <a:prstGeom prst="line">
            <a:avLst/>
          </a:prstGeom>
          <a:noFill/>
          <a:ln w="9525">
            <a:solidFill>
              <a:schemeClr val="tx1"/>
            </a:solidFill>
            <a:round/>
            <a:headEnd/>
            <a:tailEnd/>
          </a:ln>
        </p:spPr>
        <p:txBody>
          <a:bodyPr/>
          <a:lstStyle/>
          <a:p>
            <a:endParaRPr lang="el-GR"/>
          </a:p>
        </p:txBody>
      </p:sp>
      <p:sp>
        <p:nvSpPr>
          <p:cNvPr id="52243" name="Line 18"/>
          <p:cNvSpPr>
            <a:spLocks noChangeShapeType="1"/>
          </p:cNvSpPr>
          <p:nvPr/>
        </p:nvSpPr>
        <p:spPr bwMode="auto">
          <a:xfrm>
            <a:off x="4787900" y="4730750"/>
            <a:ext cx="1296988" cy="0"/>
          </a:xfrm>
          <a:prstGeom prst="line">
            <a:avLst/>
          </a:prstGeom>
          <a:noFill/>
          <a:ln w="9525">
            <a:solidFill>
              <a:schemeClr val="tx1"/>
            </a:solidFill>
            <a:round/>
            <a:headEnd/>
            <a:tailEnd/>
          </a:ln>
        </p:spPr>
        <p:txBody>
          <a:bodyPr/>
          <a:lstStyle/>
          <a:p>
            <a:endParaRPr lang="el-GR"/>
          </a:p>
        </p:txBody>
      </p:sp>
      <p:sp>
        <p:nvSpPr>
          <p:cNvPr id="47124" name="Text Box 19"/>
          <p:cNvSpPr txBox="1">
            <a:spLocks noChangeArrowheads="1"/>
          </p:cNvSpPr>
          <p:nvPr/>
        </p:nvSpPr>
        <p:spPr bwMode="auto">
          <a:xfrm>
            <a:off x="4913312" y="5456693"/>
            <a:ext cx="4283075" cy="630942"/>
          </a:xfrm>
          <a:prstGeom prst="rect">
            <a:avLst/>
          </a:prstGeom>
          <a:noFill/>
          <a:ln w="9525">
            <a:noFill/>
            <a:miter lim="800000"/>
            <a:headEnd/>
            <a:tailEnd/>
          </a:ln>
        </p:spPr>
        <p:txBody>
          <a:bodyPr>
            <a:spAutoFit/>
          </a:bodyPr>
          <a:lstStyle/>
          <a:p>
            <a:pPr>
              <a:spcBef>
                <a:spcPct val="50000"/>
              </a:spcBef>
            </a:pPr>
            <a:r>
              <a:rPr lang="el-GR" sz="1400" dirty="0" smtClean="0">
                <a:solidFill>
                  <a:srgbClr val="FF0000"/>
                </a:solidFill>
                <a:ea typeface="Calibri" pitchFamily="34" charset="0"/>
                <a:cs typeface="Calibri" pitchFamily="34" charset="0"/>
              </a:rPr>
              <a:t>π2 ερ1 εξ1</a:t>
            </a:r>
            <a:r>
              <a:rPr lang="en-US" sz="1400" dirty="0">
                <a:solidFill>
                  <a:srgbClr val="FF0000"/>
                </a:solidFill>
                <a:ea typeface="Calibri" pitchFamily="34" charset="0"/>
                <a:cs typeface="Calibri" pitchFamily="34" charset="0"/>
              </a:rPr>
              <a:t>;</a:t>
            </a:r>
            <a:r>
              <a:rPr lang="el-GR" sz="1400" dirty="0">
                <a:solidFill>
                  <a:srgbClr val="FF0000"/>
                </a:solidFill>
                <a:ea typeface="Calibri" pitchFamily="34" charset="0"/>
                <a:cs typeface="Calibri" pitchFamily="34" charset="0"/>
              </a:rPr>
              <a:t> </a:t>
            </a:r>
            <a:r>
              <a:rPr lang="el-GR" sz="1400" dirty="0">
                <a:solidFill>
                  <a:schemeClr val="bg2">
                    <a:lumMod val="10000"/>
                  </a:schemeClr>
                </a:solidFill>
                <a:ea typeface="Calibri" pitchFamily="34" charset="0"/>
                <a:cs typeface="Calibri" pitchFamily="34" charset="0"/>
              </a:rPr>
              <a:t>Ενώ δεν υπάρχει</a:t>
            </a:r>
          </a:p>
          <a:p>
            <a:pPr>
              <a:spcBef>
                <a:spcPct val="50000"/>
              </a:spcBef>
            </a:pPr>
            <a:r>
              <a:rPr lang="el-GR" sz="1400" b="1" i="1" dirty="0" smtClean="0">
                <a:solidFill>
                  <a:schemeClr val="bg2">
                    <a:lumMod val="10000"/>
                  </a:schemeClr>
                </a:solidFill>
                <a:ea typeface="Calibri" pitchFamily="34" charset="0"/>
                <a:cs typeface="Calibri" pitchFamily="34" charset="0"/>
              </a:rPr>
              <a:t>Δηλαδή</a:t>
            </a:r>
            <a:r>
              <a:rPr lang="el-GR" sz="1400" b="1" i="1" dirty="0">
                <a:solidFill>
                  <a:schemeClr val="bg2">
                    <a:lumMod val="10000"/>
                  </a:schemeClr>
                </a:solidFill>
                <a:ea typeface="Calibri" pitchFamily="34" charset="0"/>
                <a:cs typeface="Calibri" pitchFamily="34" charset="0"/>
              </a:rPr>
              <a:t>, δεν είναι ισοδύναμη της τριαδικής</a:t>
            </a:r>
          </a:p>
        </p:txBody>
      </p:sp>
      <p:sp>
        <p:nvSpPr>
          <p:cNvPr id="52245" name="Text Box 20"/>
          <p:cNvSpPr txBox="1">
            <a:spLocks noChangeArrowheads="1"/>
          </p:cNvSpPr>
          <p:nvPr/>
        </p:nvSpPr>
        <p:spPr bwMode="auto">
          <a:xfrm>
            <a:off x="3598863" y="2748667"/>
            <a:ext cx="1582738" cy="304800"/>
          </a:xfrm>
          <a:prstGeom prst="rect">
            <a:avLst/>
          </a:prstGeom>
          <a:noFill/>
          <a:ln w="9525">
            <a:noFill/>
            <a:miter lim="800000"/>
            <a:headEnd/>
            <a:tailEnd/>
          </a:ln>
        </p:spPr>
        <p:txBody>
          <a:bodyPr>
            <a:spAutoFit/>
          </a:bodyPr>
          <a:lstStyle/>
          <a:p>
            <a:pPr>
              <a:spcBef>
                <a:spcPct val="50000"/>
              </a:spcBef>
            </a:pPr>
            <a:r>
              <a:rPr lang="el-GR" sz="1400" dirty="0"/>
              <a:t> </a:t>
            </a:r>
            <a:r>
              <a:rPr lang="el-GR" sz="1400" dirty="0" smtClean="0"/>
              <a:t>ΣΥΜΜΕΤΕΧΕΙ</a:t>
            </a:r>
            <a:endParaRPr lang="el-GR" sz="1400" dirty="0"/>
          </a:p>
        </p:txBody>
      </p:sp>
      <p:sp>
        <p:nvSpPr>
          <p:cNvPr id="52246" name="Text Box 21"/>
          <p:cNvSpPr txBox="1">
            <a:spLocks noChangeArrowheads="1"/>
          </p:cNvSpPr>
          <p:nvPr/>
        </p:nvSpPr>
        <p:spPr bwMode="auto">
          <a:xfrm>
            <a:off x="6372225" y="4514850"/>
            <a:ext cx="1368425" cy="304800"/>
          </a:xfrm>
          <a:prstGeom prst="rect">
            <a:avLst/>
          </a:prstGeom>
          <a:noFill/>
          <a:ln w="9525">
            <a:noFill/>
            <a:miter lim="800000"/>
            <a:headEnd/>
            <a:tailEnd/>
          </a:ln>
        </p:spPr>
        <p:txBody>
          <a:bodyPr>
            <a:spAutoFit/>
          </a:bodyPr>
          <a:lstStyle/>
          <a:p>
            <a:pPr>
              <a:spcBef>
                <a:spcPct val="50000"/>
              </a:spcBef>
            </a:pPr>
            <a:r>
              <a:rPr lang="el-GR" sz="1400" dirty="0" smtClean="0"/>
              <a:t>ΧΡΕΙΑΖΕΤΑΙ</a:t>
            </a:r>
            <a:endParaRPr lang="el-GR" sz="1400" dirty="0"/>
          </a:p>
        </p:txBody>
      </p:sp>
      <p:sp>
        <p:nvSpPr>
          <p:cNvPr id="52247" name="Text Box 22"/>
          <p:cNvSpPr txBox="1">
            <a:spLocks noChangeArrowheads="1"/>
          </p:cNvSpPr>
          <p:nvPr/>
        </p:nvSpPr>
        <p:spPr bwMode="auto">
          <a:xfrm>
            <a:off x="882650" y="4578350"/>
            <a:ext cx="1584325" cy="304800"/>
          </a:xfrm>
          <a:prstGeom prst="rect">
            <a:avLst/>
          </a:prstGeom>
          <a:noFill/>
          <a:ln w="9525">
            <a:noFill/>
            <a:miter lim="800000"/>
            <a:headEnd/>
            <a:tailEnd/>
          </a:ln>
        </p:spPr>
        <p:txBody>
          <a:bodyPr>
            <a:spAutoFit/>
          </a:bodyPr>
          <a:lstStyle/>
          <a:p>
            <a:pPr>
              <a:spcBef>
                <a:spcPct val="50000"/>
              </a:spcBef>
            </a:pPr>
            <a:r>
              <a:rPr lang="el-GR" sz="1400" dirty="0" smtClean="0"/>
              <a:t>ΠΑΡΕΧΕΙ</a:t>
            </a:r>
            <a:endParaRPr lang="el-GR" sz="1400" dirty="0"/>
          </a:p>
        </p:txBody>
      </p:sp>
      <p:grpSp>
        <p:nvGrpSpPr>
          <p:cNvPr id="3" name="Group 23"/>
          <p:cNvGrpSpPr>
            <a:grpSpLocks/>
          </p:cNvGrpSpPr>
          <p:nvPr/>
        </p:nvGrpSpPr>
        <p:grpSpPr bwMode="auto">
          <a:xfrm>
            <a:off x="3132138" y="5732459"/>
            <a:ext cx="1420812" cy="400049"/>
            <a:chOff x="2971" y="3067"/>
            <a:chExt cx="771" cy="252"/>
          </a:xfrm>
        </p:grpSpPr>
        <p:sp>
          <p:nvSpPr>
            <p:cNvPr id="52268" name="Oval 24"/>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2269" name="Text Box 25"/>
            <p:cNvSpPr txBox="1">
              <a:spLocks noChangeArrowheads="1"/>
            </p:cNvSpPr>
            <p:nvPr/>
          </p:nvSpPr>
          <p:spPr bwMode="auto">
            <a:xfrm>
              <a:off x="2971" y="3067"/>
              <a:ext cx="726" cy="252"/>
            </a:xfrm>
            <a:prstGeom prst="rect">
              <a:avLst/>
            </a:prstGeom>
            <a:noFill/>
            <a:ln w="9525">
              <a:noFill/>
              <a:miter lim="800000"/>
              <a:headEnd/>
              <a:tailEnd/>
            </a:ln>
          </p:spPr>
          <p:txBody>
            <a:bodyPr>
              <a:spAutoFit/>
            </a:bodyPr>
            <a:lstStyle/>
            <a:p>
              <a:pPr>
                <a:spcBef>
                  <a:spcPct val="50000"/>
                </a:spcBef>
              </a:pPr>
              <a:r>
                <a:rPr lang="el-GR" sz="1000" u="sng" dirty="0" smtClean="0"/>
                <a:t>Όνομα-εξαρτήματος</a:t>
              </a:r>
              <a:endParaRPr lang="el-GR" sz="1000" u="sng" dirty="0"/>
            </a:p>
          </p:txBody>
        </p:sp>
      </p:grpSp>
      <p:grpSp>
        <p:nvGrpSpPr>
          <p:cNvPr id="4" name="Group 26"/>
          <p:cNvGrpSpPr>
            <a:grpSpLocks/>
          </p:cNvGrpSpPr>
          <p:nvPr/>
        </p:nvGrpSpPr>
        <p:grpSpPr bwMode="auto">
          <a:xfrm>
            <a:off x="7667625" y="2787650"/>
            <a:ext cx="1223963" cy="287338"/>
            <a:chOff x="431" y="1480"/>
            <a:chExt cx="771" cy="181"/>
          </a:xfrm>
        </p:grpSpPr>
        <p:sp>
          <p:nvSpPr>
            <p:cNvPr id="52266" name="Oval 27"/>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2267" name="Text Box 28"/>
            <p:cNvSpPr txBox="1">
              <a:spLocks noChangeArrowheads="1"/>
            </p:cNvSpPr>
            <p:nvPr/>
          </p:nvSpPr>
          <p:spPr bwMode="auto">
            <a:xfrm>
              <a:off x="431" y="1480"/>
              <a:ext cx="726" cy="154"/>
            </a:xfrm>
            <a:prstGeom prst="rect">
              <a:avLst/>
            </a:prstGeom>
            <a:noFill/>
            <a:ln w="9525">
              <a:noFill/>
              <a:miter lim="800000"/>
              <a:headEnd/>
              <a:tailEnd/>
            </a:ln>
          </p:spPr>
          <p:txBody>
            <a:bodyPr>
              <a:spAutoFit/>
            </a:bodyPr>
            <a:lstStyle/>
            <a:p>
              <a:pPr>
                <a:spcBef>
                  <a:spcPct val="50000"/>
                </a:spcBef>
              </a:pPr>
              <a:r>
                <a:rPr lang="el-GR" sz="1000" u="sng" dirty="0" smtClean="0"/>
                <a:t>Όνομα-έργου</a:t>
              </a:r>
              <a:endParaRPr lang="el-GR" sz="1000" u="sng" dirty="0"/>
            </a:p>
          </p:txBody>
        </p:sp>
      </p:grpSp>
      <p:grpSp>
        <p:nvGrpSpPr>
          <p:cNvPr id="5" name="Group 29"/>
          <p:cNvGrpSpPr>
            <a:grpSpLocks/>
          </p:cNvGrpSpPr>
          <p:nvPr/>
        </p:nvGrpSpPr>
        <p:grpSpPr bwMode="auto">
          <a:xfrm>
            <a:off x="539750" y="1922461"/>
            <a:ext cx="1584325" cy="400049"/>
            <a:chOff x="431" y="1480"/>
            <a:chExt cx="771" cy="252"/>
          </a:xfrm>
        </p:grpSpPr>
        <p:sp>
          <p:nvSpPr>
            <p:cNvPr id="52264" name="Oval 30"/>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2265" name="Text Box 31"/>
            <p:cNvSpPr txBox="1">
              <a:spLocks noChangeArrowheads="1"/>
            </p:cNvSpPr>
            <p:nvPr/>
          </p:nvSpPr>
          <p:spPr bwMode="auto">
            <a:xfrm>
              <a:off x="431" y="1480"/>
              <a:ext cx="726" cy="252"/>
            </a:xfrm>
            <a:prstGeom prst="rect">
              <a:avLst/>
            </a:prstGeom>
            <a:noFill/>
            <a:ln w="9525">
              <a:noFill/>
              <a:miter lim="800000"/>
              <a:headEnd/>
              <a:tailEnd/>
            </a:ln>
          </p:spPr>
          <p:txBody>
            <a:bodyPr>
              <a:spAutoFit/>
            </a:bodyPr>
            <a:lstStyle/>
            <a:p>
              <a:pPr>
                <a:spcBef>
                  <a:spcPct val="50000"/>
                </a:spcBef>
              </a:pPr>
              <a:r>
                <a:rPr lang="el-GR" sz="1000" u="sng" dirty="0" smtClean="0"/>
                <a:t>Όνομα-προμηθευτή</a:t>
              </a:r>
              <a:endParaRPr lang="el-GR" sz="1000" u="sng" dirty="0"/>
            </a:p>
          </p:txBody>
        </p:sp>
      </p:grpSp>
      <p:grpSp>
        <p:nvGrpSpPr>
          <p:cNvPr id="6" name="Group 32"/>
          <p:cNvGrpSpPr>
            <a:grpSpLocks/>
          </p:cNvGrpSpPr>
          <p:nvPr/>
        </p:nvGrpSpPr>
        <p:grpSpPr bwMode="auto">
          <a:xfrm>
            <a:off x="1835150" y="4011613"/>
            <a:ext cx="936625" cy="215900"/>
            <a:chOff x="2290" y="1253"/>
            <a:chExt cx="590" cy="136"/>
          </a:xfrm>
        </p:grpSpPr>
        <p:sp>
          <p:nvSpPr>
            <p:cNvPr id="52262" name="Oval 33"/>
            <p:cNvSpPr>
              <a:spLocks noChangeArrowheads="1"/>
            </p:cNvSpPr>
            <p:nvPr/>
          </p:nvSpPr>
          <p:spPr bwMode="auto">
            <a:xfrm>
              <a:off x="2290" y="1253"/>
              <a:ext cx="454" cy="136"/>
            </a:xfrm>
            <a:prstGeom prst="ellipse">
              <a:avLst/>
            </a:prstGeom>
            <a:noFill/>
            <a:ln w="9525">
              <a:solidFill>
                <a:schemeClr val="tx1"/>
              </a:solidFill>
              <a:round/>
              <a:headEnd/>
              <a:tailEnd/>
            </a:ln>
          </p:spPr>
          <p:txBody>
            <a:bodyPr wrap="none" anchor="ctr"/>
            <a:lstStyle/>
            <a:p>
              <a:endParaRPr lang="el-GR"/>
            </a:p>
          </p:txBody>
        </p:sp>
        <p:sp>
          <p:nvSpPr>
            <p:cNvPr id="52263" name="Text Box 34"/>
            <p:cNvSpPr txBox="1">
              <a:spLocks noChangeArrowheads="1"/>
            </p:cNvSpPr>
            <p:nvPr/>
          </p:nvSpPr>
          <p:spPr bwMode="auto">
            <a:xfrm>
              <a:off x="2336" y="1253"/>
              <a:ext cx="544" cy="135"/>
            </a:xfrm>
            <a:prstGeom prst="rect">
              <a:avLst/>
            </a:prstGeom>
            <a:noFill/>
            <a:ln w="9525">
              <a:noFill/>
              <a:miter lim="800000"/>
              <a:headEnd/>
              <a:tailEnd/>
            </a:ln>
          </p:spPr>
          <p:txBody>
            <a:bodyPr>
              <a:spAutoFit/>
            </a:bodyPr>
            <a:lstStyle/>
            <a:p>
              <a:pPr>
                <a:spcBef>
                  <a:spcPct val="50000"/>
                </a:spcBef>
              </a:pPr>
              <a:r>
                <a:rPr lang="en-US" sz="800" dirty="0"/>
                <a:t>A</a:t>
              </a:r>
              <a:r>
                <a:rPr lang="el-GR" sz="800" dirty="0" err="1" smtClean="0"/>
                <a:t>μοιβή</a:t>
              </a:r>
              <a:endParaRPr lang="el-GR" sz="800" dirty="0"/>
            </a:p>
          </p:txBody>
        </p:sp>
      </p:grpSp>
      <p:sp>
        <p:nvSpPr>
          <p:cNvPr id="52252" name="Line 35"/>
          <p:cNvSpPr>
            <a:spLocks noChangeShapeType="1"/>
          </p:cNvSpPr>
          <p:nvPr/>
        </p:nvSpPr>
        <p:spPr bwMode="auto">
          <a:xfrm>
            <a:off x="1258888" y="2211388"/>
            <a:ext cx="217487" cy="358775"/>
          </a:xfrm>
          <a:prstGeom prst="line">
            <a:avLst/>
          </a:prstGeom>
          <a:noFill/>
          <a:ln w="9525">
            <a:solidFill>
              <a:schemeClr val="tx1"/>
            </a:solidFill>
            <a:round/>
            <a:headEnd/>
            <a:tailEnd/>
          </a:ln>
        </p:spPr>
        <p:txBody>
          <a:bodyPr/>
          <a:lstStyle/>
          <a:p>
            <a:endParaRPr lang="el-GR"/>
          </a:p>
        </p:txBody>
      </p:sp>
      <p:sp>
        <p:nvSpPr>
          <p:cNvPr id="52253" name="Line 36"/>
          <p:cNvSpPr>
            <a:spLocks noChangeShapeType="1"/>
          </p:cNvSpPr>
          <p:nvPr/>
        </p:nvSpPr>
        <p:spPr bwMode="auto">
          <a:xfrm flipV="1">
            <a:off x="7524750" y="2930525"/>
            <a:ext cx="142875" cy="73025"/>
          </a:xfrm>
          <a:prstGeom prst="line">
            <a:avLst/>
          </a:prstGeom>
          <a:noFill/>
          <a:ln w="9525">
            <a:solidFill>
              <a:schemeClr val="tx1"/>
            </a:solidFill>
            <a:round/>
            <a:headEnd/>
            <a:tailEnd/>
          </a:ln>
        </p:spPr>
        <p:txBody>
          <a:bodyPr/>
          <a:lstStyle/>
          <a:p>
            <a:endParaRPr lang="el-GR"/>
          </a:p>
        </p:txBody>
      </p:sp>
      <p:sp>
        <p:nvSpPr>
          <p:cNvPr id="52254" name="Line 37"/>
          <p:cNvSpPr>
            <a:spLocks noChangeShapeType="1"/>
          </p:cNvSpPr>
          <p:nvPr/>
        </p:nvSpPr>
        <p:spPr bwMode="auto">
          <a:xfrm>
            <a:off x="3492500" y="5300663"/>
            <a:ext cx="287338" cy="431800"/>
          </a:xfrm>
          <a:prstGeom prst="line">
            <a:avLst/>
          </a:prstGeom>
          <a:noFill/>
          <a:ln w="9525">
            <a:solidFill>
              <a:schemeClr val="tx1"/>
            </a:solidFill>
            <a:round/>
            <a:headEnd/>
            <a:tailEnd/>
          </a:ln>
        </p:spPr>
        <p:txBody>
          <a:bodyPr/>
          <a:lstStyle/>
          <a:p>
            <a:endParaRPr lang="el-GR"/>
          </a:p>
        </p:txBody>
      </p:sp>
      <p:sp>
        <p:nvSpPr>
          <p:cNvPr id="52255" name="Line 38"/>
          <p:cNvSpPr>
            <a:spLocks noChangeShapeType="1"/>
          </p:cNvSpPr>
          <p:nvPr/>
        </p:nvSpPr>
        <p:spPr bwMode="auto">
          <a:xfrm flipH="1">
            <a:off x="1692275" y="4227513"/>
            <a:ext cx="215900" cy="215900"/>
          </a:xfrm>
          <a:prstGeom prst="line">
            <a:avLst/>
          </a:prstGeom>
          <a:noFill/>
          <a:ln w="9525">
            <a:solidFill>
              <a:schemeClr val="tx1"/>
            </a:solidFill>
            <a:round/>
            <a:headEnd/>
            <a:tailEnd/>
          </a:ln>
        </p:spPr>
        <p:txBody>
          <a:bodyPr/>
          <a:lstStyle/>
          <a:p>
            <a:endParaRPr lang="el-GR"/>
          </a:p>
        </p:txBody>
      </p:sp>
      <p:sp>
        <p:nvSpPr>
          <p:cNvPr id="52256" name="Text Box 39"/>
          <p:cNvSpPr txBox="1">
            <a:spLocks noChangeArrowheads="1"/>
          </p:cNvSpPr>
          <p:nvPr/>
        </p:nvSpPr>
        <p:spPr bwMode="auto">
          <a:xfrm>
            <a:off x="153988" y="366713"/>
            <a:ext cx="1662112" cy="461665"/>
          </a:xfrm>
          <a:prstGeom prst="rect">
            <a:avLst/>
          </a:prstGeom>
          <a:noFill/>
          <a:ln w="9525">
            <a:noFill/>
            <a:miter lim="800000"/>
            <a:headEnd/>
            <a:tailEnd/>
          </a:ln>
        </p:spPr>
        <p:txBody>
          <a:bodyPr wrap="square">
            <a:spAutoFit/>
          </a:bodyPr>
          <a:lstStyle/>
          <a:p>
            <a:pPr eaLnBrk="0" hangingPunct="0">
              <a:spcBef>
                <a:spcPct val="50000"/>
              </a:spcBef>
            </a:pPr>
            <a:r>
              <a:rPr lang="el-GR" sz="1200" dirty="0">
                <a:solidFill>
                  <a:schemeClr val="bg2">
                    <a:lumMod val="10000"/>
                  </a:schemeClr>
                </a:solidFill>
              </a:rPr>
              <a:t>Ένα στιγμιότυπο της </a:t>
            </a:r>
            <a:r>
              <a:rPr lang="el-GR" sz="1200" dirty="0" smtClean="0">
                <a:solidFill>
                  <a:schemeClr val="bg2">
                    <a:lumMod val="10000"/>
                  </a:schemeClr>
                </a:solidFill>
              </a:rPr>
              <a:t>τριαδική </a:t>
            </a:r>
            <a:r>
              <a:rPr lang="el-GR" sz="1200" dirty="0">
                <a:solidFill>
                  <a:schemeClr val="bg2">
                    <a:lumMod val="10000"/>
                  </a:schemeClr>
                </a:solidFill>
              </a:rPr>
              <a:t>συσχέτισης:</a:t>
            </a:r>
          </a:p>
        </p:txBody>
      </p:sp>
      <p:sp>
        <p:nvSpPr>
          <p:cNvPr id="52257" name="Text Box 40"/>
          <p:cNvSpPr txBox="1">
            <a:spLocks noChangeArrowheads="1"/>
          </p:cNvSpPr>
          <p:nvPr/>
        </p:nvSpPr>
        <p:spPr bwMode="auto">
          <a:xfrm>
            <a:off x="1809750" y="374650"/>
            <a:ext cx="1943100" cy="1277273"/>
          </a:xfrm>
          <a:prstGeom prst="rect">
            <a:avLst/>
          </a:prstGeom>
          <a:noFill/>
          <a:ln w="9525">
            <a:noFill/>
            <a:miter lim="800000"/>
            <a:headEnd/>
            <a:tailEnd/>
          </a:ln>
        </p:spPr>
        <p:txBody>
          <a:bodyPr>
            <a:spAutoFit/>
          </a:bodyPr>
          <a:lstStyle/>
          <a:p>
            <a:pPr eaLnBrk="0" hangingPunct="0">
              <a:spcBef>
                <a:spcPct val="50000"/>
              </a:spcBef>
            </a:pPr>
            <a:r>
              <a:rPr lang="el-GR" sz="1400" dirty="0" smtClean="0"/>
              <a:t>π</a:t>
            </a:r>
            <a:r>
              <a:rPr lang="en-US" sz="1400" dirty="0" smtClean="0"/>
              <a:t>1 </a:t>
            </a:r>
            <a:r>
              <a:rPr lang="el-GR" sz="1400" dirty="0" smtClean="0"/>
              <a:t>   </a:t>
            </a:r>
            <a:r>
              <a:rPr lang="el-GR" sz="1400" dirty="0" err="1" smtClean="0"/>
              <a:t>ερ</a:t>
            </a:r>
            <a:r>
              <a:rPr lang="en-US" sz="1400" dirty="0" smtClean="0"/>
              <a:t>1 </a:t>
            </a:r>
            <a:r>
              <a:rPr lang="el-GR" sz="1400" dirty="0" smtClean="0"/>
              <a:t>  εξ</a:t>
            </a:r>
            <a:r>
              <a:rPr lang="en-US" sz="1400" dirty="0" smtClean="0"/>
              <a:t>1   </a:t>
            </a:r>
            <a:r>
              <a:rPr lang="el-GR" sz="1400" b="1" dirty="0" smtClean="0">
                <a:solidFill>
                  <a:srgbClr val="009900"/>
                </a:solidFill>
              </a:rPr>
              <a:t>{</a:t>
            </a:r>
            <a:r>
              <a:rPr lang="el-GR" sz="1400" b="1" dirty="0">
                <a:solidFill>
                  <a:srgbClr val="009900"/>
                </a:solidFill>
              </a:rPr>
              <a:t>σ</a:t>
            </a:r>
            <a:r>
              <a:rPr lang="en-US" sz="1400" b="1" dirty="0">
                <a:solidFill>
                  <a:srgbClr val="009900"/>
                </a:solidFill>
              </a:rPr>
              <a:t>1</a:t>
            </a:r>
            <a:r>
              <a:rPr lang="el-GR" sz="1400" b="1" dirty="0">
                <a:solidFill>
                  <a:srgbClr val="009900"/>
                </a:solidFill>
              </a:rPr>
              <a:t>}</a:t>
            </a:r>
            <a:endParaRPr lang="en-US" sz="1400" dirty="0">
              <a:solidFill>
                <a:srgbClr val="009900"/>
              </a:solidFill>
            </a:endParaRPr>
          </a:p>
          <a:p>
            <a:pPr eaLnBrk="0" hangingPunct="0">
              <a:spcBef>
                <a:spcPct val="50000"/>
              </a:spcBef>
            </a:pPr>
            <a:r>
              <a:rPr lang="el-GR" sz="1400" dirty="0" smtClean="0">
                <a:solidFill>
                  <a:schemeClr val="tx2">
                    <a:lumMod val="60000"/>
                    <a:lumOff val="40000"/>
                  </a:schemeClr>
                </a:solidFill>
              </a:rPr>
              <a:t>π2</a:t>
            </a:r>
            <a:r>
              <a:rPr lang="en-US" sz="1400" dirty="0" smtClean="0">
                <a:solidFill>
                  <a:schemeClr val="tx2">
                    <a:lumMod val="60000"/>
                    <a:lumOff val="40000"/>
                  </a:schemeClr>
                </a:solidFill>
              </a:rPr>
              <a:t> </a:t>
            </a:r>
            <a:r>
              <a:rPr lang="el-GR" sz="1400" dirty="0" smtClean="0">
                <a:solidFill>
                  <a:schemeClr val="tx2">
                    <a:lumMod val="60000"/>
                    <a:lumOff val="40000"/>
                  </a:schemeClr>
                </a:solidFill>
              </a:rPr>
              <a:t>   ερ1</a:t>
            </a:r>
            <a:r>
              <a:rPr lang="en-US" sz="1400" dirty="0" smtClean="0">
                <a:solidFill>
                  <a:schemeClr val="tx2">
                    <a:lumMod val="60000"/>
                    <a:lumOff val="40000"/>
                  </a:schemeClr>
                </a:solidFill>
              </a:rPr>
              <a:t> </a:t>
            </a:r>
            <a:r>
              <a:rPr lang="el-GR" sz="1400" dirty="0" smtClean="0">
                <a:solidFill>
                  <a:schemeClr val="tx2">
                    <a:lumMod val="60000"/>
                    <a:lumOff val="40000"/>
                  </a:schemeClr>
                </a:solidFill>
              </a:rPr>
              <a:t>  εξ2</a:t>
            </a:r>
            <a:r>
              <a:rPr lang="en-US" sz="1400" dirty="0" smtClean="0">
                <a:solidFill>
                  <a:schemeClr val="tx2">
                    <a:lumMod val="60000"/>
                    <a:lumOff val="40000"/>
                  </a:schemeClr>
                </a:solidFill>
              </a:rPr>
              <a:t>   </a:t>
            </a:r>
            <a:r>
              <a:rPr lang="el-GR" sz="1400" b="1" dirty="0">
                <a:solidFill>
                  <a:srgbClr val="009900"/>
                </a:solidFill>
              </a:rPr>
              <a:t>{σ</a:t>
            </a:r>
            <a:r>
              <a:rPr lang="en-US" sz="1400" b="1" dirty="0">
                <a:solidFill>
                  <a:srgbClr val="009900"/>
                </a:solidFill>
              </a:rPr>
              <a:t>2</a:t>
            </a:r>
            <a:r>
              <a:rPr lang="el-GR" sz="1400" b="1" dirty="0">
                <a:solidFill>
                  <a:srgbClr val="009900"/>
                </a:solidFill>
              </a:rPr>
              <a:t>}</a:t>
            </a:r>
            <a:endParaRPr lang="en-US" sz="1400" b="1" dirty="0"/>
          </a:p>
          <a:p>
            <a:pPr eaLnBrk="0" hangingPunct="0">
              <a:spcBef>
                <a:spcPct val="50000"/>
              </a:spcBef>
            </a:pPr>
            <a:r>
              <a:rPr lang="el-GR" sz="1400" dirty="0" smtClean="0"/>
              <a:t>π2    ερ3</a:t>
            </a:r>
            <a:r>
              <a:rPr lang="en-US" sz="1400" dirty="0" smtClean="0"/>
              <a:t> </a:t>
            </a:r>
            <a:r>
              <a:rPr lang="el-GR" sz="1400" dirty="0" smtClean="0"/>
              <a:t>  εξ</a:t>
            </a:r>
            <a:r>
              <a:rPr lang="en-US" sz="1400" dirty="0" smtClean="0"/>
              <a:t>1  </a:t>
            </a:r>
            <a:r>
              <a:rPr lang="el-GR" sz="1400" dirty="0" smtClean="0"/>
              <a:t> </a:t>
            </a:r>
            <a:r>
              <a:rPr lang="el-GR" sz="1400" b="1" dirty="0">
                <a:solidFill>
                  <a:srgbClr val="009900"/>
                </a:solidFill>
              </a:rPr>
              <a:t>{σ</a:t>
            </a:r>
            <a:r>
              <a:rPr lang="en-US" sz="1400" b="1" dirty="0">
                <a:solidFill>
                  <a:srgbClr val="009900"/>
                </a:solidFill>
              </a:rPr>
              <a:t>3</a:t>
            </a:r>
            <a:r>
              <a:rPr lang="el-GR" sz="1400" b="1" dirty="0">
                <a:solidFill>
                  <a:srgbClr val="009900"/>
                </a:solidFill>
              </a:rPr>
              <a:t>}</a:t>
            </a:r>
          </a:p>
          <a:p>
            <a:pPr algn="ctr" eaLnBrk="0" hangingPunct="0">
              <a:spcBef>
                <a:spcPct val="50000"/>
              </a:spcBef>
            </a:pPr>
            <a:r>
              <a:rPr lang="el-GR" sz="1400" b="1" dirty="0">
                <a:solidFill>
                  <a:srgbClr val="009900"/>
                </a:solidFill>
              </a:rPr>
              <a:t>...</a:t>
            </a:r>
            <a:r>
              <a:rPr lang="en-US" sz="1400" dirty="0"/>
              <a:t> </a:t>
            </a:r>
            <a:endParaRPr lang="el-GR" sz="1400" dirty="0"/>
          </a:p>
        </p:txBody>
      </p:sp>
      <p:sp>
        <p:nvSpPr>
          <p:cNvPr id="52258" name="Text Box 41"/>
          <p:cNvSpPr txBox="1">
            <a:spLocks noChangeArrowheads="1"/>
          </p:cNvSpPr>
          <p:nvPr/>
        </p:nvSpPr>
        <p:spPr bwMode="auto">
          <a:xfrm>
            <a:off x="2641600" y="1578365"/>
            <a:ext cx="1079500" cy="954107"/>
          </a:xfrm>
          <a:prstGeom prst="rect">
            <a:avLst/>
          </a:prstGeom>
          <a:noFill/>
          <a:ln w="9525">
            <a:noFill/>
            <a:miter lim="800000"/>
            <a:headEnd/>
            <a:tailEnd/>
          </a:ln>
        </p:spPr>
        <p:txBody>
          <a:bodyPr>
            <a:spAutoFit/>
          </a:bodyPr>
          <a:lstStyle/>
          <a:p>
            <a:pPr>
              <a:spcBef>
                <a:spcPct val="50000"/>
              </a:spcBef>
            </a:pPr>
            <a:r>
              <a:rPr lang="el-GR" sz="1400" dirty="0" smtClean="0"/>
              <a:t>π1 ερ1</a:t>
            </a:r>
            <a:endParaRPr lang="el-GR" sz="1400" dirty="0"/>
          </a:p>
          <a:p>
            <a:pPr>
              <a:spcBef>
                <a:spcPct val="50000"/>
              </a:spcBef>
            </a:pPr>
            <a:r>
              <a:rPr lang="el-GR" sz="1400" dirty="0" smtClean="0">
                <a:solidFill>
                  <a:srgbClr val="FF0000"/>
                </a:solidFill>
              </a:rPr>
              <a:t>π2 ερ1</a:t>
            </a:r>
            <a:endParaRPr lang="el-GR" sz="1400" dirty="0">
              <a:solidFill>
                <a:srgbClr val="FF0000"/>
              </a:solidFill>
            </a:endParaRPr>
          </a:p>
          <a:p>
            <a:pPr>
              <a:spcBef>
                <a:spcPct val="50000"/>
              </a:spcBef>
            </a:pPr>
            <a:r>
              <a:rPr lang="el-GR" sz="1400" dirty="0" smtClean="0"/>
              <a:t>π2 ερ3</a:t>
            </a:r>
            <a:endParaRPr lang="el-GR" sz="1400" dirty="0"/>
          </a:p>
        </p:txBody>
      </p:sp>
      <p:sp>
        <p:nvSpPr>
          <p:cNvPr id="52259" name="Text Box 42"/>
          <p:cNvSpPr txBox="1">
            <a:spLocks noChangeArrowheads="1"/>
          </p:cNvSpPr>
          <p:nvPr/>
        </p:nvSpPr>
        <p:spPr bwMode="auto">
          <a:xfrm>
            <a:off x="7380288" y="3500438"/>
            <a:ext cx="863600" cy="954107"/>
          </a:xfrm>
          <a:prstGeom prst="rect">
            <a:avLst/>
          </a:prstGeom>
          <a:noFill/>
          <a:ln w="9525">
            <a:noFill/>
            <a:miter lim="800000"/>
            <a:headEnd/>
            <a:tailEnd/>
          </a:ln>
        </p:spPr>
        <p:txBody>
          <a:bodyPr>
            <a:spAutoFit/>
          </a:bodyPr>
          <a:lstStyle/>
          <a:p>
            <a:pPr>
              <a:spcBef>
                <a:spcPct val="50000"/>
              </a:spcBef>
            </a:pPr>
            <a:r>
              <a:rPr lang="el-GR" sz="1400" dirty="0" smtClean="0">
                <a:solidFill>
                  <a:srgbClr val="FF0000"/>
                </a:solidFill>
              </a:rPr>
              <a:t>ερ1 εξ1</a:t>
            </a:r>
            <a:endParaRPr lang="el-GR" sz="1400" dirty="0">
              <a:solidFill>
                <a:srgbClr val="FF0000"/>
              </a:solidFill>
            </a:endParaRPr>
          </a:p>
          <a:p>
            <a:pPr>
              <a:spcBef>
                <a:spcPct val="50000"/>
              </a:spcBef>
            </a:pPr>
            <a:r>
              <a:rPr lang="el-GR" sz="1400" dirty="0" smtClean="0">
                <a:solidFill>
                  <a:srgbClr val="FF0000"/>
                </a:solidFill>
              </a:rPr>
              <a:t>ερ1 εξ2</a:t>
            </a:r>
            <a:endParaRPr lang="el-GR" sz="1400" dirty="0">
              <a:solidFill>
                <a:srgbClr val="FF0000"/>
              </a:solidFill>
            </a:endParaRPr>
          </a:p>
          <a:p>
            <a:pPr>
              <a:spcBef>
                <a:spcPct val="50000"/>
              </a:spcBef>
            </a:pPr>
            <a:r>
              <a:rPr lang="el-GR" sz="1400" dirty="0" smtClean="0"/>
              <a:t>ερ3 εξ1</a:t>
            </a:r>
            <a:endParaRPr lang="el-GR" sz="1400" dirty="0"/>
          </a:p>
        </p:txBody>
      </p:sp>
      <p:sp>
        <p:nvSpPr>
          <p:cNvPr id="52260" name="Text Box 43"/>
          <p:cNvSpPr txBox="1">
            <a:spLocks noChangeArrowheads="1"/>
          </p:cNvSpPr>
          <p:nvPr/>
        </p:nvSpPr>
        <p:spPr bwMode="auto">
          <a:xfrm>
            <a:off x="250825" y="5013325"/>
            <a:ext cx="865188" cy="954107"/>
          </a:xfrm>
          <a:prstGeom prst="rect">
            <a:avLst/>
          </a:prstGeom>
          <a:noFill/>
          <a:ln w="9525">
            <a:noFill/>
            <a:miter lim="800000"/>
            <a:headEnd/>
            <a:tailEnd/>
          </a:ln>
        </p:spPr>
        <p:txBody>
          <a:bodyPr>
            <a:spAutoFit/>
          </a:bodyPr>
          <a:lstStyle/>
          <a:p>
            <a:pPr>
              <a:spcBef>
                <a:spcPct val="50000"/>
              </a:spcBef>
            </a:pPr>
            <a:r>
              <a:rPr lang="el-GR" sz="1400" dirty="0" smtClean="0"/>
              <a:t>π1 εξ1</a:t>
            </a:r>
            <a:endParaRPr lang="el-GR" sz="1400" dirty="0"/>
          </a:p>
          <a:p>
            <a:pPr>
              <a:spcBef>
                <a:spcPct val="50000"/>
              </a:spcBef>
            </a:pPr>
            <a:r>
              <a:rPr lang="el-GR" sz="1400" dirty="0" smtClean="0">
                <a:solidFill>
                  <a:srgbClr val="FF0000"/>
                </a:solidFill>
              </a:rPr>
              <a:t>π2 εξ2</a:t>
            </a:r>
            <a:endParaRPr lang="el-GR" sz="1400" dirty="0">
              <a:solidFill>
                <a:srgbClr val="FF0000"/>
              </a:solidFill>
            </a:endParaRPr>
          </a:p>
          <a:p>
            <a:pPr>
              <a:spcBef>
                <a:spcPct val="50000"/>
              </a:spcBef>
            </a:pPr>
            <a:r>
              <a:rPr lang="el-GR" sz="1400" dirty="0" smtClean="0">
                <a:solidFill>
                  <a:srgbClr val="FF0000"/>
                </a:solidFill>
              </a:rPr>
              <a:t>π2 εξ1</a:t>
            </a:r>
            <a:endParaRPr lang="el-GR" sz="1400" dirty="0">
              <a:solidFill>
                <a:srgbClr val="FF0000"/>
              </a:solidFill>
            </a:endParaRPr>
          </a:p>
        </p:txBody>
      </p:sp>
      <p:sp>
        <p:nvSpPr>
          <p:cNvPr id="48" name="TextBox 47"/>
          <p:cNvSpPr txBox="1"/>
          <p:nvPr/>
        </p:nvSpPr>
        <p:spPr>
          <a:xfrm>
            <a:off x="4297362" y="584200"/>
            <a:ext cx="4516438" cy="1115318"/>
          </a:xfrm>
          <a:prstGeom prst="rect">
            <a:avLst/>
          </a:prstGeom>
          <a:noFill/>
        </p:spPr>
        <p:txBody>
          <a:bodyPr wrap="square">
            <a:spAutoFit/>
          </a:bodyPr>
          <a:lstStyle/>
          <a:p>
            <a:r>
              <a:rPr lang="el-GR" sz="3200" i="1" dirty="0">
                <a:solidFill>
                  <a:schemeClr val="accent6">
                    <a:lumMod val="75000"/>
                  </a:schemeClr>
                </a:solidFill>
                <a:latin typeface="Calibri" pitchFamily="34" charset="0"/>
                <a:ea typeface="Calibri" pitchFamily="34" charset="0"/>
                <a:cs typeface="Calibri" pitchFamily="34" charset="0"/>
              </a:rPr>
              <a:t>Το παρακάτω δεν αρκεί. Γιατί;</a:t>
            </a:r>
          </a:p>
        </p:txBody>
      </p:sp>
      <p:sp>
        <p:nvSpPr>
          <p:cNvPr id="4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Footer Placeholder 3"/>
          <p:cNvSpPr>
            <a:spLocks noGrp="1"/>
          </p:cNvSpPr>
          <p:nvPr>
            <p:ph type="ftr" sz="quarter" idx="11"/>
          </p:nvPr>
        </p:nvSpPr>
        <p:spPr>
          <a:noFill/>
        </p:spPr>
        <p:txBody>
          <a:bodyPr/>
          <a:lstStyle/>
          <a:p>
            <a:r>
              <a:rPr lang="el-GR" altLang="en-US" smtClean="0"/>
              <a:t>Ευαγγελία Πιτουρά</a:t>
            </a:r>
          </a:p>
        </p:txBody>
      </p:sp>
      <p:sp>
        <p:nvSpPr>
          <p:cNvPr id="53252" name="Slide Number Placeholder 4"/>
          <p:cNvSpPr>
            <a:spLocks noGrp="1"/>
          </p:cNvSpPr>
          <p:nvPr>
            <p:ph type="sldNum" sz="quarter" idx="12"/>
          </p:nvPr>
        </p:nvSpPr>
        <p:spPr>
          <a:noFill/>
        </p:spPr>
        <p:txBody>
          <a:bodyPr/>
          <a:lstStyle/>
          <a:p>
            <a:fld id="{6137FA96-0BA7-4F90-8D46-E2C1E4D2983B}" type="slidenum">
              <a:rPr lang="el-GR" altLang="en-US" smtClean="0"/>
              <a:pPr/>
              <a:t>77</a:t>
            </a:fld>
            <a:endParaRPr lang="el-GR" altLang="en-US" smtClean="0"/>
          </a:p>
        </p:txBody>
      </p:sp>
      <p:sp>
        <p:nvSpPr>
          <p:cNvPr id="53254" name="Text Box 3"/>
          <p:cNvSpPr txBox="1">
            <a:spLocks noChangeArrowheads="1"/>
          </p:cNvSpPr>
          <p:nvPr/>
        </p:nvSpPr>
        <p:spPr bwMode="auto">
          <a:xfrm>
            <a:off x="685800" y="2133600"/>
            <a:ext cx="1752600" cy="304800"/>
          </a:xfrm>
          <a:prstGeom prst="rect">
            <a:avLst/>
          </a:prstGeom>
          <a:noFill/>
          <a:ln w="9525">
            <a:noFill/>
            <a:miter lim="800000"/>
            <a:headEnd/>
            <a:tailEnd/>
          </a:ln>
        </p:spPr>
        <p:txBody>
          <a:bodyPr>
            <a:spAutoFit/>
          </a:bodyPr>
          <a:lstStyle/>
          <a:p>
            <a:pPr eaLnBrk="0" hangingPunct="0">
              <a:spcBef>
                <a:spcPct val="50000"/>
              </a:spcBef>
            </a:pPr>
            <a:r>
              <a:rPr lang="el-GR" sz="1400" dirty="0" smtClean="0"/>
              <a:t>ΠΡΟΜΗΘΕΥΤΗ</a:t>
            </a:r>
            <a:endParaRPr lang="el-GR" sz="1400" dirty="0"/>
          </a:p>
        </p:txBody>
      </p:sp>
      <p:sp>
        <p:nvSpPr>
          <p:cNvPr id="53255" name="Text Box 4"/>
          <p:cNvSpPr txBox="1">
            <a:spLocks noChangeArrowheads="1"/>
          </p:cNvSpPr>
          <p:nvPr/>
        </p:nvSpPr>
        <p:spPr bwMode="auto">
          <a:xfrm>
            <a:off x="5508625" y="2133600"/>
            <a:ext cx="1512888" cy="369332"/>
          </a:xfrm>
          <a:prstGeom prst="rect">
            <a:avLst/>
          </a:prstGeom>
          <a:noFill/>
          <a:ln w="9525">
            <a:noFill/>
            <a:miter lim="800000"/>
            <a:headEnd/>
            <a:tailEnd/>
          </a:ln>
        </p:spPr>
        <p:txBody>
          <a:bodyPr>
            <a:spAutoFit/>
          </a:bodyPr>
          <a:lstStyle/>
          <a:p>
            <a:pPr eaLnBrk="0" hangingPunct="0">
              <a:spcBef>
                <a:spcPct val="50000"/>
              </a:spcBef>
            </a:pPr>
            <a:r>
              <a:rPr lang="el-GR" dirty="0" smtClean="0"/>
              <a:t>ΕΡΓΟ</a:t>
            </a:r>
            <a:endParaRPr lang="el-GR" dirty="0"/>
          </a:p>
        </p:txBody>
      </p:sp>
      <p:sp>
        <p:nvSpPr>
          <p:cNvPr id="53256" name="Text Box 5"/>
          <p:cNvSpPr txBox="1">
            <a:spLocks noChangeArrowheads="1"/>
          </p:cNvSpPr>
          <p:nvPr/>
        </p:nvSpPr>
        <p:spPr bwMode="auto">
          <a:xfrm>
            <a:off x="3059113" y="2060575"/>
            <a:ext cx="2133600" cy="369332"/>
          </a:xfrm>
          <a:prstGeom prst="rect">
            <a:avLst/>
          </a:prstGeom>
          <a:noFill/>
          <a:ln w="9525">
            <a:noFill/>
            <a:miter lim="800000"/>
            <a:headEnd/>
            <a:tailEnd/>
          </a:ln>
        </p:spPr>
        <p:txBody>
          <a:bodyPr>
            <a:spAutoFit/>
          </a:bodyPr>
          <a:lstStyle/>
          <a:p>
            <a:pPr eaLnBrk="0" hangingPunct="0">
              <a:spcBef>
                <a:spcPct val="50000"/>
              </a:spcBef>
            </a:pPr>
            <a:r>
              <a:rPr lang="el-GR" dirty="0" smtClean="0"/>
              <a:t>ΕΞΑΡΤΗΜΑ</a:t>
            </a:r>
            <a:endParaRPr lang="el-GR" dirty="0"/>
          </a:p>
        </p:txBody>
      </p:sp>
      <p:sp>
        <p:nvSpPr>
          <p:cNvPr id="53257" name="Rectangle 6"/>
          <p:cNvSpPr>
            <a:spLocks noChangeArrowheads="1"/>
          </p:cNvSpPr>
          <p:nvPr/>
        </p:nvSpPr>
        <p:spPr bwMode="auto">
          <a:xfrm>
            <a:off x="609600" y="1981200"/>
            <a:ext cx="1524000" cy="533400"/>
          </a:xfrm>
          <a:prstGeom prst="rect">
            <a:avLst/>
          </a:prstGeom>
          <a:noFill/>
          <a:ln w="9525">
            <a:solidFill>
              <a:schemeClr val="tx1"/>
            </a:solidFill>
            <a:miter lim="800000"/>
            <a:headEnd/>
            <a:tailEnd/>
          </a:ln>
        </p:spPr>
        <p:txBody>
          <a:bodyPr wrap="none" anchor="ctr"/>
          <a:lstStyle/>
          <a:p>
            <a:endParaRPr lang="el-GR"/>
          </a:p>
        </p:txBody>
      </p:sp>
      <p:sp>
        <p:nvSpPr>
          <p:cNvPr id="53258" name="Rectangle 7"/>
          <p:cNvSpPr>
            <a:spLocks noChangeArrowheads="1"/>
          </p:cNvSpPr>
          <p:nvPr/>
        </p:nvSpPr>
        <p:spPr bwMode="auto">
          <a:xfrm>
            <a:off x="2987675" y="1989138"/>
            <a:ext cx="1676400" cy="914400"/>
          </a:xfrm>
          <a:prstGeom prst="rect">
            <a:avLst/>
          </a:prstGeom>
          <a:noFill/>
          <a:ln w="9525">
            <a:solidFill>
              <a:schemeClr val="tx1"/>
            </a:solidFill>
            <a:miter lim="800000"/>
            <a:headEnd/>
            <a:tailEnd/>
          </a:ln>
        </p:spPr>
        <p:txBody>
          <a:bodyPr wrap="none" anchor="ctr"/>
          <a:lstStyle/>
          <a:p>
            <a:endParaRPr lang="el-GR"/>
          </a:p>
        </p:txBody>
      </p:sp>
      <p:sp>
        <p:nvSpPr>
          <p:cNvPr id="53259" name="Rectangle 8" descr="Dark upward diagonal"/>
          <p:cNvSpPr>
            <a:spLocks noChangeArrowheads="1"/>
          </p:cNvSpPr>
          <p:nvPr/>
        </p:nvSpPr>
        <p:spPr bwMode="auto">
          <a:xfrm>
            <a:off x="3203575" y="5373688"/>
            <a:ext cx="1524000" cy="685800"/>
          </a:xfrm>
          <a:prstGeom prst="rect">
            <a:avLst/>
          </a:prstGeom>
          <a:noFill/>
          <a:ln w="9525">
            <a:solidFill>
              <a:schemeClr val="tx1"/>
            </a:solidFill>
            <a:miter lim="800000"/>
            <a:headEnd/>
            <a:tailEnd/>
          </a:ln>
        </p:spPr>
        <p:txBody>
          <a:bodyPr wrap="none" anchor="ctr"/>
          <a:lstStyle/>
          <a:p>
            <a:endParaRPr lang="el-GR"/>
          </a:p>
        </p:txBody>
      </p:sp>
      <p:sp>
        <p:nvSpPr>
          <p:cNvPr id="53260" name="Text Box 9"/>
          <p:cNvSpPr txBox="1">
            <a:spLocks noChangeArrowheads="1"/>
          </p:cNvSpPr>
          <p:nvPr/>
        </p:nvSpPr>
        <p:spPr bwMode="auto">
          <a:xfrm>
            <a:off x="3276600" y="5516563"/>
            <a:ext cx="1524000" cy="369332"/>
          </a:xfrm>
          <a:prstGeom prst="rect">
            <a:avLst/>
          </a:prstGeom>
          <a:noFill/>
          <a:ln w="9525">
            <a:noFill/>
            <a:miter lim="800000"/>
            <a:headEnd/>
            <a:tailEnd/>
          </a:ln>
        </p:spPr>
        <p:txBody>
          <a:bodyPr>
            <a:spAutoFit/>
          </a:bodyPr>
          <a:lstStyle/>
          <a:p>
            <a:pPr eaLnBrk="0" hangingPunct="0">
              <a:spcBef>
                <a:spcPct val="50000"/>
              </a:spcBef>
            </a:pPr>
            <a:r>
              <a:rPr lang="el-GR" b="1" dirty="0" smtClean="0"/>
              <a:t>ΣΥΜΒΑΣΗ</a:t>
            </a:r>
            <a:endParaRPr lang="el-GR" b="1" dirty="0"/>
          </a:p>
        </p:txBody>
      </p:sp>
      <p:sp>
        <p:nvSpPr>
          <p:cNvPr id="53261" name="AutoShape 10"/>
          <p:cNvSpPr>
            <a:spLocks noChangeArrowheads="1"/>
          </p:cNvSpPr>
          <p:nvPr/>
        </p:nvSpPr>
        <p:spPr bwMode="auto">
          <a:xfrm>
            <a:off x="611188" y="3429000"/>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3262" name="AutoShape 11"/>
          <p:cNvSpPr>
            <a:spLocks noChangeArrowheads="1"/>
          </p:cNvSpPr>
          <p:nvPr/>
        </p:nvSpPr>
        <p:spPr bwMode="auto">
          <a:xfrm>
            <a:off x="3203575" y="3284538"/>
            <a:ext cx="1655763" cy="1439862"/>
          </a:xfrm>
          <a:prstGeom prst="diamond">
            <a:avLst/>
          </a:prstGeom>
          <a:noFill/>
          <a:ln w="9525">
            <a:solidFill>
              <a:schemeClr val="tx1"/>
            </a:solidFill>
            <a:miter lim="800000"/>
            <a:headEnd/>
            <a:tailEnd/>
          </a:ln>
        </p:spPr>
        <p:txBody>
          <a:bodyPr wrap="none" anchor="ctr"/>
          <a:lstStyle/>
          <a:p>
            <a:endParaRPr lang="el-GR"/>
          </a:p>
        </p:txBody>
      </p:sp>
      <p:sp>
        <p:nvSpPr>
          <p:cNvPr id="53263" name="Line 12"/>
          <p:cNvSpPr>
            <a:spLocks noChangeShapeType="1"/>
          </p:cNvSpPr>
          <p:nvPr/>
        </p:nvSpPr>
        <p:spPr bwMode="auto">
          <a:xfrm flipH="1">
            <a:off x="1331913" y="5734050"/>
            <a:ext cx="1800225" cy="0"/>
          </a:xfrm>
          <a:prstGeom prst="line">
            <a:avLst/>
          </a:prstGeom>
          <a:noFill/>
          <a:ln w="9525">
            <a:solidFill>
              <a:schemeClr val="tx1"/>
            </a:solidFill>
            <a:round/>
            <a:headEnd/>
            <a:tailEnd/>
          </a:ln>
        </p:spPr>
        <p:txBody>
          <a:bodyPr/>
          <a:lstStyle/>
          <a:p>
            <a:endParaRPr lang="el-GR"/>
          </a:p>
        </p:txBody>
      </p:sp>
      <p:sp>
        <p:nvSpPr>
          <p:cNvPr id="53264" name="Line 13"/>
          <p:cNvSpPr>
            <a:spLocks noChangeShapeType="1"/>
          </p:cNvSpPr>
          <p:nvPr/>
        </p:nvSpPr>
        <p:spPr bwMode="auto">
          <a:xfrm flipV="1">
            <a:off x="1331913" y="4941888"/>
            <a:ext cx="0" cy="792162"/>
          </a:xfrm>
          <a:prstGeom prst="line">
            <a:avLst/>
          </a:prstGeom>
          <a:noFill/>
          <a:ln w="9525">
            <a:solidFill>
              <a:schemeClr val="tx1"/>
            </a:solidFill>
            <a:round/>
            <a:headEnd/>
            <a:tailEnd/>
          </a:ln>
        </p:spPr>
        <p:txBody>
          <a:bodyPr/>
          <a:lstStyle/>
          <a:p>
            <a:endParaRPr lang="el-GR"/>
          </a:p>
        </p:txBody>
      </p:sp>
      <p:sp>
        <p:nvSpPr>
          <p:cNvPr id="53265" name="Line 14"/>
          <p:cNvSpPr>
            <a:spLocks noChangeShapeType="1"/>
          </p:cNvSpPr>
          <p:nvPr/>
        </p:nvSpPr>
        <p:spPr bwMode="auto">
          <a:xfrm flipV="1">
            <a:off x="1258888" y="2565400"/>
            <a:ext cx="0" cy="720725"/>
          </a:xfrm>
          <a:prstGeom prst="line">
            <a:avLst/>
          </a:prstGeom>
          <a:noFill/>
          <a:ln w="9525">
            <a:solidFill>
              <a:schemeClr val="tx1"/>
            </a:solidFill>
            <a:round/>
            <a:headEnd/>
            <a:tailEnd/>
          </a:ln>
        </p:spPr>
        <p:txBody>
          <a:bodyPr/>
          <a:lstStyle/>
          <a:p>
            <a:endParaRPr lang="el-GR"/>
          </a:p>
        </p:txBody>
      </p:sp>
      <p:sp>
        <p:nvSpPr>
          <p:cNvPr id="53266" name="Line 15"/>
          <p:cNvSpPr>
            <a:spLocks noChangeShapeType="1"/>
          </p:cNvSpPr>
          <p:nvPr/>
        </p:nvSpPr>
        <p:spPr bwMode="auto">
          <a:xfrm flipV="1">
            <a:off x="4067175" y="4867275"/>
            <a:ext cx="0" cy="433388"/>
          </a:xfrm>
          <a:prstGeom prst="line">
            <a:avLst/>
          </a:prstGeom>
          <a:noFill/>
          <a:ln w="9525">
            <a:solidFill>
              <a:schemeClr val="tx1"/>
            </a:solidFill>
            <a:round/>
            <a:headEnd/>
            <a:tailEnd/>
          </a:ln>
        </p:spPr>
        <p:txBody>
          <a:bodyPr/>
          <a:lstStyle/>
          <a:p>
            <a:endParaRPr lang="el-GR"/>
          </a:p>
        </p:txBody>
      </p:sp>
      <p:sp>
        <p:nvSpPr>
          <p:cNvPr id="53267" name="Line 16"/>
          <p:cNvSpPr>
            <a:spLocks noChangeShapeType="1"/>
          </p:cNvSpPr>
          <p:nvPr/>
        </p:nvSpPr>
        <p:spPr bwMode="auto">
          <a:xfrm flipV="1">
            <a:off x="3995738" y="2924175"/>
            <a:ext cx="0" cy="360363"/>
          </a:xfrm>
          <a:prstGeom prst="line">
            <a:avLst/>
          </a:prstGeom>
          <a:noFill/>
          <a:ln w="9525">
            <a:solidFill>
              <a:schemeClr val="tx1"/>
            </a:solidFill>
            <a:round/>
            <a:headEnd/>
            <a:tailEnd/>
          </a:ln>
        </p:spPr>
        <p:txBody>
          <a:bodyPr/>
          <a:lstStyle/>
          <a:p>
            <a:endParaRPr lang="el-GR"/>
          </a:p>
        </p:txBody>
      </p:sp>
      <p:sp>
        <p:nvSpPr>
          <p:cNvPr id="53268" name="Line 17"/>
          <p:cNvSpPr>
            <a:spLocks noChangeShapeType="1"/>
          </p:cNvSpPr>
          <p:nvPr/>
        </p:nvSpPr>
        <p:spPr bwMode="auto">
          <a:xfrm>
            <a:off x="4787900" y="5805488"/>
            <a:ext cx="1368425" cy="0"/>
          </a:xfrm>
          <a:prstGeom prst="line">
            <a:avLst/>
          </a:prstGeom>
          <a:noFill/>
          <a:ln w="9525">
            <a:solidFill>
              <a:schemeClr val="tx1"/>
            </a:solidFill>
            <a:round/>
            <a:headEnd/>
            <a:tailEnd/>
          </a:ln>
        </p:spPr>
        <p:txBody>
          <a:bodyPr/>
          <a:lstStyle/>
          <a:p>
            <a:endParaRPr lang="el-GR"/>
          </a:p>
        </p:txBody>
      </p:sp>
      <p:sp>
        <p:nvSpPr>
          <p:cNvPr id="53269" name="Text Box 18"/>
          <p:cNvSpPr txBox="1">
            <a:spLocks noChangeArrowheads="1"/>
          </p:cNvSpPr>
          <p:nvPr/>
        </p:nvSpPr>
        <p:spPr bwMode="auto">
          <a:xfrm>
            <a:off x="609600" y="3869334"/>
            <a:ext cx="1584325" cy="304800"/>
          </a:xfrm>
          <a:prstGeom prst="rect">
            <a:avLst/>
          </a:prstGeom>
          <a:noFill/>
          <a:ln w="9525">
            <a:noFill/>
            <a:miter lim="800000"/>
            <a:headEnd/>
            <a:tailEnd/>
          </a:ln>
        </p:spPr>
        <p:txBody>
          <a:bodyPr>
            <a:spAutoFit/>
          </a:bodyPr>
          <a:lstStyle/>
          <a:p>
            <a:pPr>
              <a:spcBef>
                <a:spcPct val="50000"/>
              </a:spcBef>
            </a:pPr>
            <a:r>
              <a:rPr lang="el-GR" sz="1400" dirty="0" smtClean="0"/>
              <a:t>ΠΡΟΜΗΘΕΥΕΙ</a:t>
            </a:r>
            <a:endParaRPr lang="el-GR" sz="1400" dirty="0"/>
          </a:p>
        </p:txBody>
      </p:sp>
      <p:sp>
        <p:nvSpPr>
          <p:cNvPr id="53270" name="Text Box 19"/>
          <p:cNvSpPr txBox="1">
            <a:spLocks noChangeArrowheads="1"/>
          </p:cNvSpPr>
          <p:nvPr/>
        </p:nvSpPr>
        <p:spPr bwMode="auto">
          <a:xfrm>
            <a:off x="3348038" y="3860800"/>
            <a:ext cx="1512887" cy="338554"/>
          </a:xfrm>
          <a:prstGeom prst="rect">
            <a:avLst/>
          </a:prstGeom>
          <a:noFill/>
          <a:ln w="9525">
            <a:noFill/>
            <a:miter lim="800000"/>
            <a:headEnd/>
            <a:tailEnd/>
          </a:ln>
        </p:spPr>
        <p:txBody>
          <a:bodyPr>
            <a:spAutoFit/>
          </a:bodyPr>
          <a:lstStyle/>
          <a:p>
            <a:pPr algn="ctr">
              <a:spcBef>
                <a:spcPct val="50000"/>
              </a:spcBef>
            </a:pPr>
            <a:r>
              <a:rPr lang="el-GR" sz="1600" dirty="0" smtClean="0"/>
              <a:t>ΧΡΕΙΑΖΕΤΑΙ</a:t>
            </a:r>
            <a:endParaRPr lang="el-GR" sz="1600" dirty="0"/>
          </a:p>
        </p:txBody>
      </p:sp>
      <p:sp>
        <p:nvSpPr>
          <p:cNvPr id="53271" name="Text Box 20"/>
          <p:cNvSpPr txBox="1">
            <a:spLocks noChangeArrowheads="1"/>
          </p:cNvSpPr>
          <p:nvPr/>
        </p:nvSpPr>
        <p:spPr bwMode="auto">
          <a:xfrm>
            <a:off x="5651501" y="3797299"/>
            <a:ext cx="1219200" cy="338554"/>
          </a:xfrm>
          <a:prstGeom prst="rect">
            <a:avLst/>
          </a:prstGeom>
          <a:noFill/>
          <a:ln w="9525">
            <a:noFill/>
            <a:miter lim="800000"/>
            <a:headEnd/>
            <a:tailEnd/>
          </a:ln>
        </p:spPr>
        <p:txBody>
          <a:bodyPr wrap="square">
            <a:spAutoFit/>
          </a:bodyPr>
          <a:lstStyle/>
          <a:p>
            <a:pPr algn="ctr">
              <a:spcBef>
                <a:spcPct val="50000"/>
              </a:spcBef>
            </a:pPr>
            <a:r>
              <a:rPr lang="el-GR" sz="1600" dirty="0" smtClean="0"/>
              <a:t>ΑΦΟΡΑ</a:t>
            </a:r>
            <a:endParaRPr lang="el-GR" sz="1600" dirty="0"/>
          </a:p>
        </p:txBody>
      </p:sp>
      <p:grpSp>
        <p:nvGrpSpPr>
          <p:cNvPr id="2" name="Group 21"/>
          <p:cNvGrpSpPr>
            <a:grpSpLocks/>
          </p:cNvGrpSpPr>
          <p:nvPr/>
        </p:nvGrpSpPr>
        <p:grpSpPr bwMode="auto">
          <a:xfrm>
            <a:off x="395287" y="1412875"/>
            <a:ext cx="1584325" cy="287338"/>
            <a:chOff x="431" y="1480"/>
            <a:chExt cx="771" cy="181"/>
          </a:xfrm>
        </p:grpSpPr>
        <p:sp>
          <p:nvSpPr>
            <p:cNvPr id="53305" name="Oval 22"/>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3306" name="Text Box 23"/>
            <p:cNvSpPr txBox="1">
              <a:spLocks noChangeArrowheads="1"/>
            </p:cNvSpPr>
            <p:nvPr/>
          </p:nvSpPr>
          <p:spPr bwMode="auto">
            <a:xfrm>
              <a:off x="431" y="1480"/>
              <a:ext cx="726" cy="155"/>
            </a:xfrm>
            <a:prstGeom prst="rect">
              <a:avLst/>
            </a:prstGeom>
            <a:noFill/>
            <a:ln w="9525">
              <a:noFill/>
              <a:miter lim="800000"/>
              <a:headEnd/>
              <a:tailEnd/>
            </a:ln>
          </p:spPr>
          <p:txBody>
            <a:bodyPr>
              <a:spAutoFit/>
            </a:bodyPr>
            <a:lstStyle/>
            <a:p>
              <a:pPr>
                <a:spcBef>
                  <a:spcPct val="50000"/>
                </a:spcBef>
              </a:pPr>
              <a:r>
                <a:rPr lang="el-GR" sz="1000" u="sng" dirty="0" smtClean="0"/>
                <a:t>Όνομα-προμηθευτή</a:t>
              </a:r>
              <a:endParaRPr lang="el-GR" sz="1000" u="sng" dirty="0"/>
            </a:p>
          </p:txBody>
        </p:sp>
      </p:grpSp>
      <p:grpSp>
        <p:nvGrpSpPr>
          <p:cNvPr id="3" name="Group 24"/>
          <p:cNvGrpSpPr>
            <a:grpSpLocks/>
          </p:cNvGrpSpPr>
          <p:nvPr/>
        </p:nvGrpSpPr>
        <p:grpSpPr bwMode="auto">
          <a:xfrm>
            <a:off x="2555875" y="1484313"/>
            <a:ext cx="1597025" cy="287337"/>
            <a:chOff x="2971" y="3067"/>
            <a:chExt cx="771" cy="181"/>
          </a:xfrm>
        </p:grpSpPr>
        <p:sp>
          <p:nvSpPr>
            <p:cNvPr id="53303" name="Oval 25"/>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3304" name="Text Box 26"/>
            <p:cNvSpPr txBox="1">
              <a:spLocks noChangeArrowheads="1"/>
            </p:cNvSpPr>
            <p:nvPr/>
          </p:nvSpPr>
          <p:spPr bwMode="auto">
            <a:xfrm>
              <a:off x="2971" y="3067"/>
              <a:ext cx="726" cy="155"/>
            </a:xfrm>
            <a:prstGeom prst="rect">
              <a:avLst/>
            </a:prstGeom>
            <a:noFill/>
            <a:ln w="9525">
              <a:noFill/>
              <a:miter lim="800000"/>
              <a:headEnd/>
              <a:tailEnd/>
            </a:ln>
          </p:spPr>
          <p:txBody>
            <a:bodyPr>
              <a:spAutoFit/>
            </a:bodyPr>
            <a:lstStyle/>
            <a:p>
              <a:pPr>
                <a:spcBef>
                  <a:spcPct val="50000"/>
                </a:spcBef>
              </a:pPr>
              <a:r>
                <a:rPr lang="el-GR" sz="1000" u="sng" dirty="0" smtClean="0"/>
                <a:t>Όνομα-εξαρτήματος</a:t>
              </a:r>
              <a:endParaRPr lang="el-GR" sz="1000" u="sng" dirty="0"/>
            </a:p>
          </p:txBody>
        </p:sp>
      </p:grpSp>
      <p:sp>
        <p:nvSpPr>
          <p:cNvPr id="53274" name="Line 27"/>
          <p:cNvSpPr>
            <a:spLocks noChangeShapeType="1"/>
          </p:cNvSpPr>
          <p:nvPr/>
        </p:nvSpPr>
        <p:spPr bwMode="auto">
          <a:xfrm>
            <a:off x="900113" y="1700213"/>
            <a:ext cx="215900" cy="288925"/>
          </a:xfrm>
          <a:prstGeom prst="line">
            <a:avLst/>
          </a:prstGeom>
          <a:noFill/>
          <a:ln w="9525">
            <a:solidFill>
              <a:schemeClr val="tx1"/>
            </a:solidFill>
            <a:round/>
            <a:headEnd/>
            <a:tailEnd/>
          </a:ln>
        </p:spPr>
        <p:txBody>
          <a:bodyPr/>
          <a:lstStyle/>
          <a:p>
            <a:endParaRPr lang="el-GR"/>
          </a:p>
        </p:txBody>
      </p:sp>
      <p:sp>
        <p:nvSpPr>
          <p:cNvPr id="53275" name="Line 28"/>
          <p:cNvSpPr>
            <a:spLocks noChangeShapeType="1"/>
          </p:cNvSpPr>
          <p:nvPr/>
        </p:nvSpPr>
        <p:spPr bwMode="auto">
          <a:xfrm>
            <a:off x="3492500" y="1773238"/>
            <a:ext cx="142875" cy="215900"/>
          </a:xfrm>
          <a:prstGeom prst="line">
            <a:avLst/>
          </a:prstGeom>
          <a:noFill/>
          <a:ln w="9525">
            <a:solidFill>
              <a:schemeClr val="tx1"/>
            </a:solidFill>
            <a:round/>
            <a:headEnd/>
            <a:tailEnd/>
          </a:ln>
        </p:spPr>
        <p:txBody>
          <a:bodyPr/>
          <a:lstStyle/>
          <a:p>
            <a:endParaRPr lang="el-GR"/>
          </a:p>
        </p:txBody>
      </p:sp>
      <p:sp>
        <p:nvSpPr>
          <p:cNvPr id="53276" name="Text Box 29"/>
          <p:cNvSpPr txBox="1">
            <a:spLocks noChangeArrowheads="1"/>
          </p:cNvSpPr>
          <p:nvPr/>
        </p:nvSpPr>
        <p:spPr bwMode="auto">
          <a:xfrm>
            <a:off x="7164388" y="1854200"/>
            <a:ext cx="1814512" cy="3831818"/>
          </a:xfrm>
          <a:prstGeom prst="rect">
            <a:avLst/>
          </a:prstGeom>
          <a:noFill/>
          <a:ln w="9525">
            <a:noFill/>
            <a:miter lim="800000"/>
            <a:headEnd/>
            <a:tailEnd/>
          </a:ln>
        </p:spPr>
        <p:txBody>
          <a:bodyPr wrap="square">
            <a:spAutoFit/>
          </a:bodyPr>
          <a:lstStyle/>
          <a:p>
            <a:pPr>
              <a:spcBef>
                <a:spcPct val="50000"/>
              </a:spcBef>
            </a:pPr>
            <a:r>
              <a:rPr lang="el-GR" dirty="0">
                <a:latin typeface="Calibri" pitchFamily="34" charset="0"/>
                <a:ea typeface="Calibri" pitchFamily="34" charset="0"/>
                <a:cs typeface="Calibri" pitchFamily="34" charset="0"/>
              </a:rPr>
              <a:t>Μπορούμε </a:t>
            </a:r>
            <a:r>
              <a:rPr lang="el-GR" dirty="0" smtClean="0">
                <a:latin typeface="Calibri" pitchFamily="34" charset="0"/>
                <a:ea typeface="Calibri" pitchFamily="34" charset="0"/>
                <a:cs typeface="Calibri" pitchFamily="34" charset="0"/>
              </a:rPr>
              <a:t>να </a:t>
            </a:r>
            <a:r>
              <a:rPr lang="el-GR" dirty="0">
                <a:latin typeface="Calibri" pitchFamily="34" charset="0"/>
                <a:ea typeface="Calibri" pitchFamily="34" charset="0"/>
                <a:cs typeface="Calibri" pitchFamily="34" charset="0"/>
              </a:rPr>
              <a:t>εισάγουμε έναν «εικονικό» </a:t>
            </a:r>
            <a:r>
              <a:rPr lang="el-GR" dirty="0">
                <a:solidFill>
                  <a:schemeClr val="accent6">
                    <a:lumMod val="75000"/>
                  </a:schemeClr>
                </a:solidFill>
                <a:latin typeface="Calibri" pitchFamily="34" charset="0"/>
                <a:ea typeface="Calibri" pitchFamily="34" charset="0"/>
                <a:cs typeface="Calibri" pitchFamily="34" charset="0"/>
              </a:rPr>
              <a:t>ασθενή τύπο </a:t>
            </a:r>
            <a:r>
              <a:rPr lang="el-GR" dirty="0">
                <a:latin typeface="Calibri" pitchFamily="34" charset="0"/>
                <a:ea typeface="Calibri" pitchFamily="34" charset="0"/>
                <a:cs typeface="Calibri" pitchFamily="34" charset="0"/>
              </a:rPr>
              <a:t>οντοτήτων</a:t>
            </a:r>
          </a:p>
          <a:p>
            <a:pPr>
              <a:spcBef>
                <a:spcPct val="50000"/>
              </a:spcBef>
            </a:pPr>
            <a:r>
              <a:rPr lang="el-GR" dirty="0">
                <a:latin typeface="Calibri" pitchFamily="34" charset="0"/>
                <a:ea typeface="Calibri" pitchFamily="34" charset="0"/>
                <a:cs typeface="Calibri" pitchFamily="34" charset="0"/>
              </a:rPr>
              <a:t>Η καινούργια οντότητα είναι ασθενής (δεν τις αναθέτουμε κλειδί): προσδιορίζεται μοναδικά από τις άλλες</a:t>
            </a:r>
          </a:p>
        </p:txBody>
      </p:sp>
      <p:sp>
        <p:nvSpPr>
          <p:cNvPr id="53277" name="Rectangle 30"/>
          <p:cNvSpPr>
            <a:spLocks noChangeArrowheads="1"/>
          </p:cNvSpPr>
          <p:nvPr/>
        </p:nvSpPr>
        <p:spPr bwMode="auto">
          <a:xfrm>
            <a:off x="3132138" y="5300663"/>
            <a:ext cx="1655762" cy="865187"/>
          </a:xfrm>
          <a:prstGeom prst="rect">
            <a:avLst/>
          </a:prstGeom>
          <a:noFill/>
          <a:ln w="9525">
            <a:solidFill>
              <a:schemeClr val="tx1"/>
            </a:solidFill>
            <a:miter lim="800000"/>
            <a:headEnd/>
            <a:tailEnd/>
          </a:ln>
        </p:spPr>
        <p:txBody>
          <a:bodyPr wrap="none" anchor="ctr"/>
          <a:lstStyle/>
          <a:p>
            <a:endParaRPr lang="el-GR"/>
          </a:p>
        </p:txBody>
      </p:sp>
      <p:sp>
        <p:nvSpPr>
          <p:cNvPr id="53278" name="Rectangle 31"/>
          <p:cNvSpPr>
            <a:spLocks noChangeArrowheads="1"/>
          </p:cNvSpPr>
          <p:nvPr/>
        </p:nvSpPr>
        <p:spPr bwMode="auto">
          <a:xfrm>
            <a:off x="5508625" y="2060575"/>
            <a:ext cx="1371600" cy="533400"/>
          </a:xfrm>
          <a:prstGeom prst="rect">
            <a:avLst/>
          </a:prstGeom>
          <a:noFill/>
          <a:ln w="9525">
            <a:solidFill>
              <a:schemeClr val="tx1"/>
            </a:solidFill>
            <a:miter lim="800000"/>
            <a:headEnd/>
            <a:tailEnd/>
          </a:ln>
        </p:spPr>
        <p:txBody>
          <a:bodyPr wrap="none" anchor="ctr"/>
          <a:lstStyle/>
          <a:p>
            <a:endParaRPr lang="el-GR"/>
          </a:p>
        </p:txBody>
      </p:sp>
      <p:sp>
        <p:nvSpPr>
          <p:cNvPr id="53279" name="AutoShape 32"/>
          <p:cNvSpPr>
            <a:spLocks noChangeArrowheads="1"/>
          </p:cNvSpPr>
          <p:nvPr/>
        </p:nvSpPr>
        <p:spPr bwMode="auto">
          <a:xfrm>
            <a:off x="5508625" y="3284538"/>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3280" name="Line 33"/>
          <p:cNvSpPr>
            <a:spLocks noChangeShapeType="1"/>
          </p:cNvSpPr>
          <p:nvPr/>
        </p:nvSpPr>
        <p:spPr bwMode="auto">
          <a:xfrm flipV="1">
            <a:off x="6156325" y="4797425"/>
            <a:ext cx="0" cy="1008063"/>
          </a:xfrm>
          <a:prstGeom prst="line">
            <a:avLst/>
          </a:prstGeom>
          <a:noFill/>
          <a:ln w="9525">
            <a:solidFill>
              <a:schemeClr val="tx1"/>
            </a:solidFill>
            <a:round/>
            <a:headEnd/>
            <a:tailEnd/>
          </a:ln>
        </p:spPr>
        <p:txBody>
          <a:bodyPr/>
          <a:lstStyle/>
          <a:p>
            <a:endParaRPr lang="el-GR"/>
          </a:p>
        </p:txBody>
      </p:sp>
      <p:sp>
        <p:nvSpPr>
          <p:cNvPr id="53281" name="Line 34"/>
          <p:cNvSpPr>
            <a:spLocks noChangeShapeType="1"/>
          </p:cNvSpPr>
          <p:nvPr/>
        </p:nvSpPr>
        <p:spPr bwMode="auto">
          <a:xfrm flipV="1">
            <a:off x="6156325" y="2636838"/>
            <a:ext cx="0" cy="504825"/>
          </a:xfrm>
          <a:prstGeom prst="line">
            <a:avLst/>
          </a:prstGeom>
          <a:noFill/>
          <a:ln w="6350">
            <a:solidFill>
              <a:schemeClr val="tx1"/>
            </a:solidFill>
            <a:round/>
            <a:headEnd/>
            <a:tailEnd/>
          </a:ln>
        </p:spPr>
        <p:txBody>
          <a:bodyPr/>
          <a:lstStyle/>
          <a:p>
            <a:endParaRPr lang="el-GR"/>
          </a:p>
        </p:txBody>
      </p:sp>
      <p:grpSp>
        <p:nvGrpSpPr>
          <p:cNvPr id="4" name="Group 35"/>
          <p:cNvGrpSpPr>
            <a:grpSpLocks/>
          </p:cNvGrpSpPr>
          <p:nvPr/>
        </p:nvGrpSpPr>
        <p:grpSpPr bwMode="auto">
          <a:xfrm>
            <a:off x="4716463" y="1557338"/>
            <a:ext cx="1223962" cy="287337"/>
            <a:chOff x="431" y="1480"/>
            <a:chExt cx="771" cy="181"/>
          </a:xfrm>
        </p:grpSpPr>
        <p:sp>
          <p:nvSpPr>
            <p:cNvPr id="53301" name="Oval 36"/>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3302" name="Text Box 37"/>
            <p:cNvSpPr txBox="1">
              <a:spLocks noChangeArrowheads="1"/>
            </p:cNvSpPr>
            <p:nvPr/>
          </p:nvSpPr>
          <p:spPr bwMode="auto">
            <a:xfrm>
              <a:off x="431" y="1480"/>
              <a:ext cx="726" cy="154"/>
            </a:xfrm>
            <a:prstGeom prst="rect">
              <a:avLst/>
            </a:prstGeom>
            <a:noFill/>
            <a:ln w="9525">
              <a:noFill/>
              <a:miter lim="800000"/>
              <a:headEnd/>
              <a:tailEnd/>
            </a:ln>
          </p:spPr>
          <p:txBody>
            <a:bodyPr>
              <a:spAutoFit/>
            </a:bodyPr>
            <a:lstStyle/>
            <a:p>
              <a:pPr>
                <a:spcBef>
                  <a:spcPct val="50000"/>
                </a:spcBef>
              </a:pPr>
              <a:r>
                <a:rPr lang="el-GR" sz="1000" u="sng" dirty="0" smtClean="0"/>
                <a:t>Όνομα-έργου</a:t>
              </a:r>
              <a:endParaRPr lang="el-GR" sz="1000" u="sng" dirty="0"/>
            </a:p>
          </p:txBody>
        </p:sp>
      </p:grpSp>
      <p:sp>
        <p:nvSpPr>
          <p:cNvPr id="53283" name="Line 38"/>
          <p:cNvSpPr>
            <a:spLocks noChangeShapeType="1"/>
          </p:cNvSpPr>
          <p:nvPr/>
        </p:nvSpPr>
        <p:spPr bwMode="auto">
          <a:xfrm>
            <a:off x="5724525" y="1844675"/>
            <a:ext cx="287338" cy="215900"/>
          </a:xfrm>
          <a:prstGeom prst="line">
            <a:avLst/>
          </a:prstGeom>
          <a:noFill/>
          <a:ln w="9525">
            <a:solidFill>
              <a:schemeClr val="tx1"/>
            </a:solidFill>
            <a:round/>
            <a:headEnd/>
            <a:tailEnd/>
          </a:ln>
        </p:spPr>
        <p:txBody>
          <a:bodyPr/>
          <a:lstStyle/>
          <a:p>
            <a:endParaRPr lang="el-GR"/>
          </a:p>
        </p:txBody>
      </p:sp>
      <p:sp>
        <p:nvSpPr>
          <p:cNvPr id="53284" name="AutoShape 39"/>
          <p:cNvSpPr>
            <a:spLocks noChangeArrowheads="1"/>
          </p:cNvSpPr>
          <p:nvPr/>
        </p:nvSpPr>
        <p:spPr bwMode="auto">
          <a:xfrm>
            <a:off x="5364163" y="3141663"/>
            <a:ext cx="1655762" cy="1584325"/>
          </a:xfrm>
          <a:prstGeom prst="diamond">
            <a:avLst/>
          </a:prstGeom>
          <a:noFill/>
          <a:ln w="9525">
            <a:solidFill>
              <a:schemeClr val="tx1"/>
            </a:solidFill>
            <a:miter lim="800000"/>
            <a:headEnd/>
            <a:tailEnd/>
          </a:ln>
        </p:spPr>
        <p:txBody>
          <a:bodyPr wrap="none" anchor="ctr"/>
          <a:lstStyle/>
          <a:p>
            <a:endParaRPr lang="el-GR"/>
          </a:p>
        </p:txBody>
      </p:sp>
      <p:sp>
        <p:nvSpPr>
          <p:cNvPr id="53285" name="Oval 40"/>
          <p:cNvSpPr>
            <a:spLocks noChangeArrowheads="1"/>
          </p:cNvSpPr>
          <p:nvPr/>
        </p:nvSpPr>
        <p:spPr bwMode="auto">
          <a:xfrm>
            <a:off x="4787900" y="5013325"/>
            <a:ext cx="720725" cy="287338"/>
          </a:xfrm>
          <a:prstGeom prst="ellipse">
            <a:avLst/>
          </a:prstGeom>
          <a:noFill/>
          <a:ln w="9525">
            <a:solidFill>
              <a:schemeClr val="tx1"/>
            </a:solidFill>
            <a:round/>
            <a:headEnd/>
            <a:tailEnd/>
          </a:ln>
        </p:spPr>
        <p:txBody>
          <a:bodyPr wrap="none" anchor="ctr"/>
          <a:lstStyle/>
          <a:p>
            <a:endParaRPr lang="el-GR"/>
          </a:p>
        </p:txBody>
      </p:sp>
      <p:sp>
        <p:nvSpPr>
          <p:cNvPr id="53286" name="Text Box 41"/>
          <p:cNvSpPr txBox="1">
            <a:spLocks noChangeArrowheads="1"/>
          </p:cNvSpPr>
          <p:nvPr/>
        </p:nvSpPr>
        <p:spPr bwMode="auto">
          <a:xfrm>
            <a:off x="4859338" y="5013325"/>
            <a:ext cx="863600" cy="214313"/>
          </a:xfrm>
          <a:prstGeom prst="rect">
            <a:avLst/>
          </a:prstGeom>
          <a:noFill/>
          <a:ln w="9525">
            <a:noFill/>
            <a:miter lim="800000"/>
            <a:headEnd/>
            <a:tailEnd/>
          </a:ln>
        </p:spPr>
        <p:txBody>
          <a:bodyPr>
            <a:spAutoFit/>
          </a:bodyPr>
          <a:lstStyle/>
          <a:p>
            <a:pPr>
              <a:spcBef>
                <a:spcPct val="50000"/>
              </a:spcBef>
            </a:pPr>
            <a:r>
              <a:rPr lang="el-GR" sz="800" dirty="0" smtClean="0"/>
              <a:t>Αμοιβή</a:t>
            </a:r>
            <a:endParaRPr lang="el-GR" sz="800" dirty="0"/>
          </a:p>
        </p:txBody>
      </p:sp>
      <p:sp>
        <p:nvSpPr>
          <p:cNvPr id="53287" name="Line 42"/>
          <p:cNvSpPr>
            <a:spLocks noChangeShapeType="1"/>
          </p:cNvSpPr>
          <p:nvPr/>
        </p:nvSpPr>
        <p:spPr bwMode="auto">
          <a:xfrm flipH="1">
            <a:off x="4787900" y="5300663"/>
            <a:ext cx="288925" cy="215900"/>
          </a:xfrm>
          <a:prstGeom prst="line">
            <a:avLst/>
          </a:prstGeom>
          <a:noFill/>
          <a:ln w="9525">
            <a:solidFill>
              <a:schemeClr val="tx1"/>
            </a:solidFill>
            <a:round/>
            <a:headEnd/>
            <a:tailEnd/>
          </a:ln>
        </p:spPr>
        <p:txBody>
          <a:bodyPr/>
          <a:lstStyle/>
          <a:p>
            <a:endParaRPr lang="el-GR"/>
          </a:p>
        </p:txBody>
      </p:sp>
      <p:sp>
        <p:nvSpPr>
          <p:cNvPr id="53288" name="Text Box 43"/>
          <p:cNvSpPr txBox="1">
            <a:spLocks noChangeArrowheads="1"/>
          </p:cNvSpPr>
          <p:nvPr/>
        </p:nvSpPr>
        <p:spPr bwMode="auto">
          <a:xfrm>
            <a:off x="6092825" y="5924550"/>
            <a:ext cx="2376488" cy="646331"/>
          </a:xfrm>
          <a:prstGeom prst="rect">
            <a:avLst/>
          </a:prstGeom>
          <a:noFill/>
          <a:ln w="9525">
            <a:noFill/>
            <a:miter lim="800000"/>
            <a:headEnd/>
            <a:tailEnd/>
          </a:ln>
        </p:spPr>
        <p:txBody>
          <a:bodyPr>
            <a:spAutoFit/>
          </a:bodyPr>
          <a:lstStyle/>
          <a:p>
            <a:pPr>
              <a:spcBef>
                <a:spcPct val="50000"/>
              </a:spcBef>
            </a:pPr>
            <a:r>
              <a:rPr lang="el-GR" dirty="0">
                <a:solidFill>
                  <a:schemeClr val="accent6">
                    <a:lumMod val="75000"/>
                  </a:schemeClr>
                </a:solidFill>
              </a:rPr>
              <a:t>Ποιο είναι το κλειδί </a:t>
            </a:r>
            <a:r>
              <a:rPr lang="el-GR" dirty="0" smtClean="0">
                <a:solidFill>
                  <a:schemeClr val="accent6">
                    <a:lumMod val="75000"/>
                  </a:schemeClr>
                </a:solidFill>
              </a:rPr>
              <a:t>της Σύμβασης;</a:t>
            </a:r>
            <a:endParaRPr lang="el-GR" dirty="0">
              <a:solidFill>
                <a:schemeClr val="accent6">
                  <a:lumMod val="75000"/>
                </a:schemeClr>
              </a:solidFill>
            </a:endParaRPr>
          </a:p>
        </p:txBody>
      </p:sp>
      <p:sp>
        <p:nvSpPr>
          <p:cNvPr id="53289" name="Line 44"/>
          <p:cNvSpPr>
            <a:spLocks noChangeShapeType="1"/>
          </p:cNvSpPr>
          <p:nvPr/>
        </p:nvSpPr>
        <p:spPr bwMode="auto">
          <a:xfrm>
            <a:off x="4787900" y="5734050"/>
            <a:ext cx="1296988" cy="0"/>
          </a:xfrm>
          <a:prstGeom prst="line">
            <a:avLst/>
          </a:prstGeom>
          <a:noFill/>
          <a:ln w="9525">
            <a:solidFill>
              <a:schemeClr val="tx1"/>
            </a:solidFill>
            <a:round/>
            <a:headEnd/>
            <a:tailEnd/>
          </a:ln>
        </p:spPr>
        <p:txBody>
          <a:bodyPr/>
          <a:lstStyle/>
          <a:p>
            <a:endParaRPr lang="el-GR"/>
          </a:p>
        </p:txBody>
      </p:sp>
      <p:sp>
        <p:nvSpPr>
          <p:cNvPr id="53290" name="Line 45"/>
          <p:cNvSpPr>
            <a:spLocks noChangeShapeType="1"/>
          </p:cNvSpPr>
          <p:nvPr/>
        </p:nvSpPr>
        <p:spPr bwMode="auto">
          <a:xfrm>
            <a:off x="6084888" y="4797425"/>
            <a:ext cx="0" cy="936625"/>
          </a:xfrm>
          <a:prstGeom prst="line">
            <a:avLst/>
          </a:prstGeom>
          <a:noFill/>
          <a:ln w="9525">
            <a:solidFill>
              <a:schemeClr val="tx1"/>
            </a:solidFill>
            <a:round/>
            <a:headEnd/>
            <a:tailEnd/>
          </a:ln>
        </p:spPr>
        <p:txBody>
          <a:bodyPr/>
          <a:lstStyle/>
          <a:p>
            <a:endParaRPr lang="el-GR"/>
          </a:p>
        </p:txBody>
      </p:sp>
      <p:sp>
        <p:nvSpPr>
          <p:cNvPr id="53291" name="Line 46"/>
          <p:cNvSpPr>
            <a:spLocks noChangeShapeType="1"/>
          </p:cNvSpPr>
          <p:nvPr/>
        </p:nvSpPr>
        <p:spPr bwMode="auto">
          <a:xfrm>
            <a:off x="1403350" y="4941888"/>
            <a:ext cx="0" cy="719137"/>
          </a:xfrm>
          <a:prstGeom prst="line">
            <a:avLst/>
          </a:prstGeom>
          <a:noFill/>
          <a:ln w="9525">
            <a:solidFill>
              <a:schemeClr val="tx1"/>
            </a:solidFill>
            <a:round/>
            <a:headEnd/>
            <a:tailEnd/>
          </a:ln>
        </p:spPr>
        <p:txBody>
          <a:bodyPr/>
          <a:lstStyle/>
          <a:p>
            <a:endParaRPr lang="el-GR"/>
          </a:p>
        </p:txBody>
      </p:sp>
      <p:sp>
        <p:nvSpPr>
          <p:cNvPr id="53292" name="Line 47"/>
          <p:cNvSpPr>
            <a:spLocks noChangeShapeType="1"/>
          </p:cNvSpPr>
          <p:nvPr/>
        </p:nvSpPr>
        <p:spPr bwMode="auto">
          <a:xfrm>
            <a:off x="1403350" y="5661025"/>
            <a:ext cx="1728788" cy="0"/>
          </a:xfrm>
          <a:prstGeom prst="line">
            <a:avLst/>
          </a:prstGeom>
          <a:noFill/>
          <a:ln w="9525">
            <a:solidFill>
              <a:schemeClr val="tx1"/>
            </a:solidFill>
            <a:round/>
            <a:headEnd/>
            <a:tailEnd/>
          </a:ln>
        </p:spPr>
        <p:txBody>
          <a:bodyPr/>
          <a:lstStyle/>
          <a:p>
            <a:endParaRPr lang="el-GR"/>
          </a:p>
        </p:txBody>
      </p:sp>
      <p:sp>
        <p:nvSpPr>
          <p:cNvPr id="53293" name="Line 48"/>
          <p:cNvSpPr>
            <a:spLocks noChangeShapeType="1"/>
          </p:cNvSpPr>
          <p:nvPr/>
        </p:nvSpPr>
        <p:spPr bwMode="auto">
          <a:xfrm>
            <a:off x="3995738" y="4867275"/>
            <a:ext cx="0" cy="433388"/>
          </a:xfrm>
          <a:prstGeom prst="line">
            <a:avLst/>
          </a:prstGeom>
          <a:noFill/>
          <a:ln w="9525">
            <a:solidFill>
              <a:schemeClr val="tx1"/>
            </a:solidFill>
            <a:round/>
            <a:headEnd/>
            <a:tailEnd/>
          </a:ln>
        </p:spPr>
        <p:txBody>
          <a:bodyPr/>
          <a:lstStyle/>
          <a:p>
            <a:endParaRPr lang="el-GR"/>
          </a:p>
        </p:txBody>
      </p:sp>
      <p:sp>
        <p:nvSpPr>
          <p:cNvPr id="53294" name="AutoShape 49"/>
          <p:cNvSpPr>
            <a:spLocks noChangeArrowheads="1"/>
          </p:cNvSpPr>
          <p:nvPr/>
        </p:nvSpPr>
        <p:spPr bwMode="auto">
          <a:xfrm>
            <a:off x="468313" y="3284538"/>
            <a:ext cx="1655762" cy="1584325"/>
          </a:xfrm>
          <a:prstGeom prst="diamond">
            <a:avLst/>
          </a:prstGeom>
          <a:noFill/>
          <a:ln w="9525">
            <a:solidFill>
              <a:schemeClr val="tx1"/>
            </a:solidFill>
            <a:miter lim="800000"/>
            <a:headEnd/>
            <a:tailEnd/>
          </a:ln>
        </p:spPr>
        <p:txBody>
          <a:bodyPr wrap="none" anchor="ctr"/>
          <a:lstStyle/>
          <a:p>
            <a:endParaRPr lang="el-GR"/>
          </a:p>
        </p:txBody>
      </p:sp>
      <p:sp>
        <p:nvSpPr>
          <p:cNvPr id="53295" name="Text Box 50"/>
          <p:cNvSpPr txBox="1">
            <a:spLocks noChangeArrowheads="1"/>
          </p:cNvSpPr>
          <p:nvPr/>
        </p:nvSpPr>
        <p:spPr bwMode="auto">
          <a:xfrm>
            <a:off x="1619250" y="2852738"/>
            <a:ext cx="431800" cy="366712"/>
          </a:xfrm>
          <a:prstGeom prst="rect">
            <a:avLst/>
          </a:prstGeom>
          <a:noFill/>
          <a:ln w="9525">
            <a:noFill/>
            <a:miter lim="800000"/>
            <a:headEnd/>
            <a:tailEnd/>
          </a:ln>
        </p:spPr>
        <p:txBody>
          <a:bodyPr>
            <a:spAutoFit/>
          </a:bodyPr>
          <a:lstStyle/>
          <a:p>
            <a:pPr>
              <a:spcBef>
                <a:spcPct val="50000"/>
              </a:spcBef>
            </a:pPr>
            <a:r>
              <a:rPr lang="el-GR" sz="1800" dirty="0"/>
              <a:t>1</a:t>
            </a:r>
          </a:p>
        </p:txBody>
      </p:sp>
      <p:sp>
        <p:nvSpPr>
          <p:cNvPr id="53296" name="Text Box 51"/>
          <p:cNvSpPr txBox="1">
            <a:spLocks noChangeArrowheads="1"/>
          </p:cNvSpPr>
          <p:nvPr/>
        </p:nvSpPr>
        <p:spPr bwMode="auto">
          <a:xfrm>
            <a:off x="1692275" y="4941888"/>
            <a:ext cx="431800" cy="366712"/>
          </a:xfrm>
          <a:prstGeom prst="rect">
            <a:avLst/>
          </a:prstGeom>
          <a:noFill/>
          <a:ln w="9525">
            <a:noFill/>
            <a:miter lim="800000"/>
            <a:headEnd/>
            <a:tailEnd/>
          </a:ln>
        </p:spPr>
        <p:txBody>
          <a:bodyPr>
            <a:spAutoFit/>
          </a:bodyPr>
          <a:lstStyle/>
          <a:p>
            <a:pPr>
              <a:spcBef>
                <a:spcPct val="50000"/>
              </a:spcBef>
            </a:pPr>
            <a:r>
              <a:rPr lang="el-GR" sz="1800"/>
              <a:t>Ν</a:t>
            </a:r>
          </a:p>
        </p:txBody>
      </p:sp>
      <p:sp>
        <p:nvSpPr>
          <p:cNvPr id="53297" name="Text Box 52"/>
          <p:cNvSpPr txBox="1">
            <a:spLocks noChangeArrowheads="1"/>
          </p:cNvSpPr>
          <p:nvPr/>
        </p:nvSpPr>
        <p:spPr bwMode="auto">
          <a:xfrm>
            <a:off x="3203575" y="2997200"/>
            <a:ext cx="431800" cy="366713"/>
          </a:xfrm>
          <a:prstGeom prst="rect">
            <a:avLst/>
          </a:prstGeom>
          <a:noFill/>
          <a:ln w="9525">
            <a:noFill/>
            <a:miter lim="800000"/>
            <a:headEnd/>
            <a:tailEnd/>
          </a:ln>
        </p:spPr>
        <p:txBody>
          <a:bodyPr>
            <a:spAutoFit/>
          </a:bodyPr>
          <a:lstStyle/>
          <a:p>
            <a:pPr>
              <a:spcBef>
                <a:spcPct val="50000"/>
              </a:spcBef>
            </a:pPr>
            <a:r>
              <a:rPr lang="el-GR" sz="1800"/>
              <a:t>1</a:t>
            </a:r>
          </a:p>
        </p:txBody>
      </p:sp>
      <p:sp>
        <p:nvSpPr>
          <p:cNvPr id="53298" name="Text Box 53"/>
          <p:cNvSpPr txBox="1">
            <a:spLocks noChangeArrowheads="1"/>
          </p:cNvSpPr>
          <p:nvPr/>
        </p:nvSpPr>
        <p:spPr bwMode="auto">
          <a:xfrm>
            <a:off x="6300788" y="2781300"/>
            <a:ext cx="431800" cy="366713"/>
          </a:xfrm>
          <a:prstGeom prst="rect">
            <a:avLst/>
          </a:prstGeom>
          <a:noFill/>
          <a:ln w="9525">
            <a:noFill/>
            <a:miter lim="800000"/>
            <a:headEnd/>
            <a:tailEnd/>
          </a:ln>
        </p:spPr>
        <p:txBody>
          <a:bodyPr>
            <a:spAutoFit/>
          </a:bodyPr>
          <a:lstStyle/>
          <a:p>
            <a:pPr>
              <a:spcBef>
                <a:spcPct val="50000"/>
              </a:spcBef>
            </a:pPr>
            <a:r>
              <a:rPr lang="el-GR" sz="1800"/>
              <a:t>1</a:t>
            </a:r>
          </a:p>
        </p:txBody>
      </p:sp>
      <p:sp>
        <p:nvSpPr>
          <p:cNvPr id="53299" name="Text Box 54"/>
          <p:cNvSpPr txBox="1">
            <a:spLocks noChangeArrowheads="1"/>
          </p:cNvSpPr>
          <p:nvPr/>
        </p:nvSpPr>
        <p:spPr bwMode="auto">
          <a:xfrm>
            <a:off x="3132138" y="4652963"/>
            <a:ext cx="431800" cy="366712"/>
          </a:xfrm>
          <a:prstGeom prst="rect">
            <a:avLst/>
          </a:prstGeom>
          <a:noFill/>
          <a:ln w="9525">
            <a:noFill/>
            <a:miter lim="800000"/>
            <a:headEnd/>
            <a:tailEnd/>
          </a:ln>
        </p:spPr>
        <p:txBody>
          <a:bodyPr>
            <a:spAutoFit/>
          </a:bodyPr>
          <a:lstStyle/>
          <a:p>
            <a:pPr>
              <a:spcBef>
                <a:spcPct val="50000"/>
              </a:spcBef>
            </a:pPr>
            <a:r>
              <a:rPr lang="el-GR" sz="1800"/>
              <a:t>Ν</a:t>
            </a:r>
          </a:p>
        </p:txBody>
      </p:sp>
      <p:sp>
        <p:nvSpPr>
          <p:cNvPr id="53300" name="Text Box 55"/>
          <p:cNvSpPr txBox="1">
            <a:spLocks noChangeArrowheads="1"/>
          </p:cNvSpPr>
          <p:nvPr/>
        </p:nvSpPr>
        <p:spPr bwMode="auto">
          <a:xfrm>
            <a:off x="6227763" y="5013325"/>
            <a:ext cx="431800" cy="366713"/>
          </a:xfrm>
          <a:prstGeom prst="rect">
            <a:avLst/>
          </a:prstGeom>
          <a:noFill/>
          <a:ln w="9525">
            <a:noFill/>
            <a:miter lim="800000"/>
            <a:headEnd/>
            <a:tailEnd/>
          </a:ln>
        </p:spPr>
        <p:txBody>
          <a:bodyPr>
            <a:spAutoFit/>
          </a:bodyPr>
          <a:lstStyle/>
          <a:p>
            <a:pPr>
              <a:spcBef>
                <a:spcPct val="50000"/>
              </a:spcBef>
            </a:pPr>
            <a:r>
              <a:rPr lang="el-GR" sz="1800"/>
              <a:t>Ν</a:t>
            </a:r>
          </a:p>
        </p:txBody>
      </p:sp>
      <p:sp>
        <p:nvSpPr>
          <p:cNvPr id="61" name="Rectangle 2"/>
          <p:cNvSpPr>
            <a:spLocks noGrp="1" noChangeArrowheads="1"/>
          </p:cNvSpPr>
          <p:nvPr>
            <p:ph type="title"/>
          </p:nvPr>
        </p:nvSpPr>
        <p:spPr>
          <a:xfrm>
            <a:off x="239713" y="-3968"/>
            <a:ext cx="8229600" cy="1782762"/>
          </a:xfrm>
        </p:spPr>
        <p:txBody>
          <a:bodyPr>
            <a:noAutofit/>
          </a:bodyPr>
          <a:lstStyle/>
          <a:p>
            <a:pPr algn="r" eaLnBrk="1" hangingPunct="1"/>
            <a:r>
              <a:rPr lang="el-GR" sz="3600" dirty="0" smtClean="0">
                <a:solidFill>
                  <a:schemeClr val="accent6">
                    <a:lumMod val="75000"/>
                  </a:schemeClr>
                </a:solidFill>
              </a:rPr>
              <a:t>Τύποι Συσχετίσεων με Βαθμό Μεγαλύτερο του Δύο</a:t>
            </a:r>
          </a:p>
        </p:txBody>
      </p:sp>
      <p:sp>
        <p:nvSpPr>
          <p:cNvPr id="60"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
        <p:nvSpPr>
          <p:cNvPr id="5" name="Diamond 4"/>
          <p:cNvSpPr/>
          <p:nvPr/>
        </p:nvSpPr>
        <p:spPr>
          <a:xfrm>
            <a:off x="3071812" y="3160515"/>
            <a:ext cx="1919288" cy="1722438"/>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Footer Placeholder 3"/>
          <p:cNvSpPr>
            <a:spLocks noGrp="1"/>
          </p:cNvSpPr>
          <p:nvPr>
            <p:ph type="ftr" sz="quarter" idx="11"/>
          </p:nvPr>
        </p:nvSpPr>
        <p:spPr>
          <a:noFill/>
        </p:spPr>
        <p:txBody>
          <a:bodyPr/>
          <a:lstStyle/>
          <a:p>
            <a:r>
              <a:rPr lang="el-GR" altLang="en-US" smtClean="0"/>
              <a:t>Ευαγγελία Πιτουρά</a:t>
            </a:r>
          </a:p>
        </p:txBody>
      </p:sp>
      <p:sp>
        <p:nvSpPr>
          <p:cNvPr id="54276" name="Slide Number Placeholder 4"/>
          <p:cNvSpPr>
            <a:spLocks noGrp="1"/>
          </p:cNvSpPr>
          <p:nvPr>
            <p:ph type="sldNum" sz="quarter" idx="12"/>
          </p:nvPr>
        </p:nvSpPr>
        <p:spPr>
          <a:noFill/>
        </p:spPr>
        <p:txBody>
          <a:bodyPr/>
          <a:lstStyle/>
          <a:p>
            <a:fld id="{CE2CEDF6-3A44-478D-894E-657F9F5133E9}" type="slidenum">
              <a:rPr lang="el-GR" altLang="en-US" smtClean="0"/>
              <a:pPr/>
              <a:t>78</a:t>
            </a:fld>
            <a:endParaRPr lang="el-GR" altLang="en-US" smtClean="0"/>
          </a:p>
        </p:txBody>
      </p:sp>
      <p:sp>
        <p:nvSpPr>
          <p:cNvPr id="54278" name="AutoShape 3"/>
          <p:cNvSpPr>
            <a:spLocks noChangeArrowheads="1"/>
          </p:cNvSpPr>
          <p:nvPr/>
        </p:nvSpPr>
        <p:spPr bwMode="auto">
          <a:xfrm>
            <a:off x="2667000" y="1752600"/>
            <a:ext cx="1219200" cy="914400"/>
          </a:xfrm>
          <a:prstGeom prst="diamond">
            <a:avLst/>
          </a:prstGeom>
          <a:noFill/>
          <a:ln w="9525">
            <a:solidFill>
              <a:schemeClr val="tx1"/>
            </a:solidFill>
            <a:miter lim="800000"/>
            <a:headEnd/>
            <a:tailEnd/>
          </a:ln>
        </p:spPr>
        <p:txBody>
          <a:bodyPr wrap="none" anchor="ctr"/>
          <a:lstStyle/>
          <a:p>
            <a:endParaRPr lang="el-GR"/>
          </a:p>
        </p:txBody>
      </p:sp>
      <p:sp>
        <p:nvSpPr>
          <p:cNvPr id="54279" name="Rectangle 4"/>
          <p:cNvSpPr>
            <a:spLocks noChangeArrowheads="1"/>
          </p:cNvSpPr>
          <p:nvPr/>
        </p:nvSpPr>
        <p:spPr bwMode="auto">
          <a:xfrm>
            <a:off x="1066800" y="1981200"/>
            <a:ext cx="838200" cy="533400"/>
          </a:xfrm>
          <a:prstGeom prst="rect">
            <a:avLst/>
          </a:prstGeom>
          <a:noFill/>
          <a:ln w="9525">
            <a:solidFill>
              <a:schemeClr val="tx1"/>
            </a:solidFill>
            <a:miter lim="800000"/>
            <a:headEnd/>
            <a:tailEnd/>
          </a:ln>
        </p:spPr>
        <p:txBody>
          <a:bodyPr wrap="none" anchor="ctr"/>
          <a:lstStyle/>
          <a:p>
            <a:endParaRPr lang="el-GR"/>
          </a:p>
        </p:txBody>
      </p:sp>
      <p:sp>
        <p:nvSpPr>
          <p:cNvPr id="54280" name="Rectangle 5"/>
          <p:cNvSpPr>
            <a:spLocks noChangeArrowheads="1"/>
          </p:cNvSpPr>
          <p:nvPr/>
        </p:nvSpPr>
        <p:spPr bwMode="auto">
          <a:xfrm>
            <a:off x="4419600" y="1828800"/>
            <a:ext cx="838200" cy="533400"/>
          </a:xfrm>
          <a:prstGeom prst="rect">
            <a:avLst/>
          </a:prstGeom>
          <a:noFill/>
          <a:ln w="9525">
            <a:solidFill>
              <a:schemeClr val="tx1"/>
            </a:solidFill>
            <a:miter lim="800000"/>
            <a:headEnd/>
            <a:tailEnd/>
          </a:ln>
        </p:spPr>
        <p:txBody>
          <a:bodyPr wrap="none" anchor="ctr"/>
          <a:lstStyle/>
          <a:p>
            <a:endParaRPr lang="el-GR"/>
          </a:p>
        </p:txBody>
      </p:sp>
      <p:sp>
        <p:nvSpPr>
          <p:cNvPr id="54281" name="Rectangle 6"/>
          <p:cNvSpPr>
            <a:spLocks noChangeArrowheads="1"/>
          </p:cNvSpPr>
          <p:nvPr/>
        </p:nvSpPr>
        <p:spPr bwMode="auto">
          <a:xfrm>
            <a:off x="2743200" y="2971800"/>
            <a:ext cx="1066800" cy="533400"/>
          </a:xfrm>
          <a:prstGeom prst="rect">
            <a:avLst/>
          </a:prstGeom>
          <a:noFill/>
          <a:ln w="9525">
            <a:solidFill>
              <a:schemeClr val="tx1"/>
            </a:solidFill>
            <a:miter lim="800000"/>
            <a:headEnd/>
            <a:tailEnd/>
          </a:ln>
        </p:spPr>
        <p:txBody>
          <a:bodyPr wrap="none" anchor="ctr"/>
          <a:lstStyle/>
          <a:p>
            <a:endParaRPr lang="el-GR"/>
          </a:p>
        </p:txBody>
      </p:sp>
      <p:sp>
        <p:nvSpPr>
          <p:cNvPr id="54282" name="Text Box 7"/>
          <p:cNvSpPr txBox="1">
            <a:spLocks noChangeArrowheads="1"/>
          </p:cNvSpPr>
          <p:nvPr/>
        </p:nvSpPr>
        <p:spPr bwMode="auto">
          <a:xfrm>
            <a:off x="2971800" y="1981200"/>
            <a:ext cx="685800" cy="396875"/>
          </a:xfrm>
          <a:prstGeom prst="rect">
            <a:avLst/>
          </a:prstGeom>
          <a:noFill/>
          <a:ln w="9525">
            <a:noFill/>
            <a:miter lim="800000"/>
            <a:headEnd/>
            <a:tailEnd/>
          </a:ln>
        </p:spPr>
        <p:txBody>
          <a:bodyPr>
            <a:spAutoFit/>
          </a:bodyPr>
          <a:lstStyle/>
          <a:p>
            <a:pPr eaLnBrk="0" hangingPunct="0">
              <a:spcBef>
                <a:spcPct val="50000"/>
              </a:spcBef>
            </a:pPr>
            <a:r>
              <a:rPr lang="en-US" sz="2000" b="1"/>
              <a:t>R</a:t>
            </a:r>
            <a:endParaRPr lang="el-GR" sz="2000" b="1"/>
          </a:p>
        </p:txBody>
      </p:sp>
      <p:sp>
        <p:nvSpPr>
          <p:cNvPr id="54283" name="Text Box 8"/>
          <p:cNvSpPr txBox="1">
            <a:spLocks noChangeArrowheads="1"/>
          </p:cNvSpPr>
          <p:nvPr/>
        </p:nvSpPr>
        <p:spPr bwMode="auto">
          <a:xfrm>
            <a:off x="1371600" y="2057400"/>
            <a:ext cx="762000" cy="396875"/>
          </a:xfrm>
          <a:prstGeom prst="rect">
            <a:avLst/>
          </a:prstGeom>
          <a:noFill/>
          <a:ln w="9525">
            <a:noFill/>
            <a:miter lim="800000"/>
            <a:headEnd/>
            <a:tailEnd/>
          </a:ln>
        </p:spPr>
        <p:txBody>
          <a:bodyPr>
            <a:spAutoFit/>
          </a:bodyPr>
          <a:lstStyle/>
          <a:p>
            <a:pPr eaLnBrk="0" hangingPunct="0">
              <a:spcBef>
                <a:spcPct val="50000"/>
              </a:spcBef>
            </a:pPr>
            <a:r>
              <a:rPr lang="el-GR" sz="2000" b="1"/>
              <a:t>A</a:t>
            </a:r>
          </a:p>
        </p:txBody>
      </p:sp>
      <p:sp>
        <p:nvSpPr>
          <p:cNvPr id="54284" name="Text Box 9"/>
          <p:cNvSpPr txBox="1">
            <a:spLocks noChangeArrowheads="1"/>
          </p:cNvSpPr>
          <p:nvPr/>
        </p:nvSpPr>
        <p:spPr bwMode="auto">
          <a:xfrm>
            <a:off x="4495800" y="1905000"/>
            <a:ext cx="990600" cy="396875"/>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4285" name="Text Box 10"/>
          <p:cNvSpPr txBox="1">
            <a:spLocks noChangeArrowheads="1"/>
          </p:cNvSpPr>
          <p:nvPr/>
        </p:nvSpPr>
        <p:spPr bwMode="auto">
          <a:xfrm>
            <a:off x="3048000" y="3048000"/>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4286" name="Line 11"/>
          <p:cNvSpPr>
            <a:spLocks noChangeShapeType="1"/>
          </p:cNvSpPr>
          <p:nvPr/>
        </p:nvSpPr>
        <p:spPr bwMode="auto">
          <a:xfrm>
            <a:off x="1981200" y="2209800"/>
            <a:ext cx="609600" cy="0"/>
          </a:xfrm>
          <a:prstGeom prst="line">
            <a:avLst/>
          </a:prstGeom>
          <a:noFill/>
          <a:ln w="9525">
            <a:solidFill>
              <a:schemeClr val="tx1"/>
            </a:solidFill>
            <a:round/>
            <a:headEnd/>
            <a:tailEnd/>
          </a:ln>
        </p:spPr>
        <p:txBody>
          <a:bodyPr wrap="none" anchor="ctr"/>
          <a:lstStyle/>
          <a:p>
            <a:endParaRPr lang="el-GR"/>
          </a:p>
        </p:txBody>
      </p:sp>
      <p:sp>
        <p:nvSpPr>
          <p:cNvPr id="54287" name="Line 12"/>
          <p:cNvSpPr>
            <a:spLocks noChangeShapeType="1"/>
          </p:cNvSpPr>
          <p:nvPr/>
        </p:nvSpPr>
        <p:spPr bwMode="auto">
          <a:xfrm>
            <a:off x="3962400" y="2209800"/>
            <a:ext cx="457200" cy="0"/>
          </a:xfrm>
          <a:prstGeom prst="line">
            <a:avLst/>
          </a:prstGeom>
          <a:noFill/>
          <a:ln w="9525">
            <a:solidFill>
              <a:schemeClr val="tx1"/>
            </a:solidFill>
            <a:round/>
            <a:headEnd/>
            <a:tailEnd/>
          </a:ln>
        </p:spPr>
        <p:txBody>
          <a:bodyPr wrap="none" anchor="ctr"/>
          <a:lstStyle/>
          <a:p>
            <a:endParaRPr lang="el-GR"/>
          </a:p>
        </p:txBody>
      </p:sp>
      <p:sp>
        <p:nvSpPr>
          <p:cNvPr id="54288" name="Line 13"/>
          <p:cNvSpPr>
            <a:spLocks noChangeShapeType="1"/>
          </p:cNvSpPr>
          <p:nvPr/>
        </p:nvSpPr>
        <p:spPr bwMode="auto">
          <a:xfrm>
            <a:off x="3276600" y="2667000"/>
            <a:ext cx="0" cy="304800"/>
          </a:xfrm>
          <a:prstGeom prst="line">
            <a:avLst/>
          </a:prstGeom>
          <a:noFill/>
          <a:ln w="9525">
            <a:solidFill>
              <a:schemeClr val="tx1"/>
            </a:solidFill>
            <a:round/>
            <a:headEnd/>
            <a:tailEnd/>
          </a:ln>
        </p:spPr>
        <p:txBody>
          <a:bodyPr wrap="none" anchor="ctr"/>
          <a:lstStyle/>
          <a:p>
            <a:endParaRPr lang="el-GR"/>
          </a:p>
        </p:txBody>
      </p:sp>
      <p:sp>
        <p:nvSpPr>
          <p:cNvPr id="54289" name="Rectangle 14"/>
          <p:cNvSpPr>
            <a:spLocks noChangeArrowheads="1"/>
          </p:cNvSpPr>
          <p:nvPr/>
        </p:nvSpPr>
        <p:spPr bwMode="auto">
          <a:xfrm>
            <a:off x="4953000" y="3962400"/>
            <a:ext cx="609600" cy="533400"/>
          </a:xfrm>
          <a:prstGeom prst="rect">
            <a:avLst/>
          </a:prstGeom>
          <a:noFill/>
          <a:ln w="9525">
            <a:solidFill>
              <a:schemeClr val="tx1"/>
            </a:solidFill>
            <a:miter lim="800000"/>
            <a:headEnd/>
            <a:tailEnd/>
          </a:ln>
        </p:spPr>
        <p:txBody>
          <a:bodyPr wrap="none" anchor="ctr"/>
          <a:lstStyle/>
          <a:p>
            <a:endParaRPr lang="el-GR"/>
          </a:p>
        </p:txBody>
      </p:sp>
      <p:sp>
        <p:nvSpPr>
          <p:cNvPr id="54290" name="Rectangle 15"/>
          <p:cNvSpPr>
            <a:spLocks noChangeArrowheads="1"/>
          </p:cNvSpPr>
          <p:nvPr/>
        </p:nvSpPr>
        <p:spPr bwMode="auto">
          <a:xfrm>
            <a:off x="304800" y="4114800"/>
            <a:ext cx="838200" cy="533400"/>
          </a:xfrm>
          <a:prstGeom prst="rect">
            <a:avLst/>
          </a:prstGeom>
          <a:noFill/>
          <a:ln w="9525">
            <a:solidFill>
              <a:schemeClr val="tx1"/>
            </a:solidFill>
            <a:miter lim="800000"/>
            <a:headEnd/>
            <a:tailEnd/>
          </a:ln>
        </p:spPr>
        <p:txBody>
          <a:bodyPr wrap="none" anchor="ctr"/>
          <a:lstStyle/>
          <a:p>
            <a:endParaRPr lang="el-GR"/>
          </a:p>
        </p:txBody>
      </p:sp>
      <p:sp>
        <p:nvSpPr>
          <p:cNvPr id="54291" name="Line 16"/>
          <p:cNvSpPr>
            <a:spLocks noChangeShapeType="1"/>
          </p:cNvSpPr>
          <p:nvPr/>
        </p:nvSpPr>
        <p:spPr bwMode="auto">
          <a:xfrm>
            <a:off x="1905000" y="5562600"/>
            <a:ext cx="0" cy="152400"/>
          </a:xfrm>
          <a:prstGeom prst="line">
            <a:avLst/>
          </a:prstGeom>
          <a:noFill/>
          <a:ln w="9525">
            <a:solidFill>
              <a:schemeClr val="tx1"/>
            </a:solidFill>
            <a:round/>
            <a:headEnd/>
            <a:tailEnd/>
          </a:ln>
        </p:spPr>
        <p:txBody>
          <a:bodyPr wrap="none" anchor="ctr"/>
          <a:lstStyle/>
          <a:p>
            <a:endParaRPr lang="el-GR"/>
          </a:p>
        </p:txBody>
      </p:sp>
      <p:sp>
        <p:nvSpPr>
          <p:cNvPr id="54292" name="Rectangle 17"/>
          <p:cNvSpPr>
            <a:spLocks noChangeArrowheads="1"/>
          </p:cNvSpPr>
          <p:nvPr/>
        </p:nvSpPr>
        <p:spPr bwMode="auto">
          <a:xfrm>
            <a:off x="2362200" y="4038600"/>
            <a:ext cx="838200" cy="533400"/>
          </a:xfrm>
          <a:prstGeom prst="rect">
            <a:avLst/>
          </a:prstGeom>
          <a:noFill/>
          <a:ln w="9525">
            <a:solidFill>
              <a:schemeClr val="tx1"/>
            </a:solidFill>
            <a:miter lim="800000"/>
            <a:headEnd/>
            <a:tailEnd/>
          </a:ln>
        </p:spPr>
        <p:txBody>
          <a:bodyPr wrap="none" anchor="ctr"/>
          <a:lstStyle/>
          <a:p>
            <a:endParaRPr lang="el-GR"/>
          </a:p>
        </p:txBody>
      </p:sp>
      <p:sp>
        <p:nvSpPr>
          <p:cNvPr id="54293" name="Text Box 18"/>
          <p:cNvSpPr txBox="1">
            <a:spLocks noChangeArrowheads="1"/>
          </p:cNvSpPr>
          <p:nvPr/>
        </p:nvSpPr>
        <p:spPr bwMode="auto">
          <a:xfrm>
            <a:off x="457200" y="4191000"/>
            <a:ext cx="762000" cy="396875"/>
          </a:xfrm>
          <a:prstGeom prst="rect">
            <a:avLst/>
          </a:prstGeom>
          <a:noFill/>
          <a:ln w="9525">
            <a:noFill/>
            <a:miter lim="800000"/>
            <a:headEnd/>
            <a:tailEnd/>
          </a:ln>
        </p:spPr>
        <p:txBody>
          <a:bodyPr>
            <a:spAutoFit/>
          </a:bodyPr>
          <a:lstStyle/>
          <a:p>
            <a:pPr eaLnBrk="0" hangingPunct="0">
              <a:spcBef>
                <a:spcPct val="50000"/>
              </a:spcBef>
            </a:pPr>
            <a:r>
              <a:rPr lang="el-GR" sz="2000" b="1"/>
              <a:t>A</a:t>
            </a:r>
          </a:p>
        </p:txBody>
      </p:sp>
      <p:sp>
        <p:nvSpPr>
          <p:cNvPr id="54294" name="Text Box 19"/>
          <p:cNvSpPr txBox="1">
            <a:spLocks noChangeArrowheads="1"/>
          </p:cNvSpPr>
          <p:nvPr/>
        </p:nvSpPr>
        <p:spPr bwMode="auto">
          <a:xfrm>
            <a:off x="2555875" y="4076700"/>
            <a:ext cx="990600" cy="396875"/>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4295" name="Rectangle 20" descr="Σκούρα διαγώνιος προς τα επάνω"/>
          <p:cNvSpPr>
            <a:spLocks noChangeArrowheads="1"/>
          </p:cNvSpPr>
          <p:nvPr/>
        </p:nvSpPr>
        <p:spPr bwMode="auto">
          <a:xfrm>
            <a:off x="2987675" y="5516563"/>
            <a:ext cx="990600" cy="457200"/>
          </a:xfrm>
          <a:prstGeom prst="rect">
            <a:avLst/>
          </a:prstGeom>
          <a:pattFill prst="dkUpDiag">
            <a:fgClr>
              <a:srgbClr val="009900"/>
            </a:fgClr>
            <a:bgClr>
              <a:srgbClr val="FFFFFF"/>
            </a:bgClr>
          </a:pattFill>
          <a:ln w="9525">
            <a:solidFill>
              <a:schemeClr val="tx1"/>
            </a:solidFill>
            <a:miter lim="800000"/>
            <a:headEnd/>
            <a:tailEnd/>
          </a:ln>
        </p:spPr>
        <p:txBody>
          <a:bodyPr wrap="none" anchor="ctr"/>
          <a:lstStyle/>
          <a:p>
            <a:endParaRPr lang="el-GR"/>
          </a:p>
        </p:txBody>
      </p:sp>
      <p:sp>
        <p:nvSpPr>
          <p:cNvPr id="54296" name="Line 21"/>
          <p:cNvSpPr>
            <a:spLocks noChangeShapeType="1"/>
          </p:cNvSpPr>
          <p:nvPr/>
        </p:nvSpPr>
        <p:spPr bwMode="auto">
          <a:xfrm>
            <a:off x="1219200" y="4419600"/>
            <a:ext cx="685800" cy="0"/>
          </a:xfrm>
          <a:prstGeom prst="line">
            <a:avLst/>
          </a:prstGeom>
          <a:noFill/>
          <a:ln w="9525">
            <a:solidFill>
              <a:schemeClr val="tx1"/>
            </a:solidFill>
            <a:round/>
            <a:headEnd/>
            <a:tailEnd/>
          </a:ln>
        </p:spPr>
        <p:txBody>
          <a:bodyPr wrap="none" anchor="ctr"/>
          <a:lstStyle/>
          <a:p>
            <a:endParaRPr lang="el-GR"/>
          </a:p>
        </p:txBody>
      </p:sp>
      <p:sp>
        <p:nvSpPr>
          <p:cNvPr id="54297" name="Line 22"/>
          <p:cNvSpPr>
            <a:spLocks noChangeShapeType="1"/>
          </p:cNvSpPr>
          <p:nvPr/>
        </p:nvSpPr>
        <p:spPr bwMode="auto">
          <a:xfrm>
            <a:off x="1905000" y="4419600"/>
            <a:ext cx="0" cy="228600"/>
          </a:xfrm>
          <a:prstGeom prst="line">
            <a:avLst/>
          </a:prstGeom>
          <a:noFill/>
          <a:ln w="9525">
            <a:solidFill>
              <a:schemeClr val="tx1"/>
            </a:solidFill>
            <a:round/>
            <a:headEnd/>
            <a:tailEnd/>
          </a:ln>
        </p:spPr>
        <p:txBody>
          <a:bodyPr wrap="none" anchor="ctr"/>
          <a:lstStyle/>
          <a:p>
            <a:endParaRPr lang="el-GR"/>
          </a:p>
        </p:txBody>
      </p:sp>
      <p:sp>
        <p:nvSpPr>
          <p:cNvPr id="54298" name="Line 23"/>
          <p:cNvSpPr>
            <a:spLocks noChangeShapeType="1"/>
          </p:cNvSpPr>
          <p:nvPr/>
        </p:nvSpPr>
        <p:spPr bwMode="auto">
          <a:xfrm>
            <a:off x="1905000" y="5715000"/>
            <a:ext cx="938213" cy="19050"/>
          </a:xfrm>
          <a:prstGeom prst="line">
            <a:avLst/>
          </a:prstGeom>
          <a:noFill/>
          <a:ln w="9525">
            <a:solidFill>
              <a:schemeClr val="tx1"/>
            </a:solidFill>
            <a:round/>
            <a:headEnd/>
            <a:tailEnd/>
          </a:ln>
        </p:spPr>
        <p:txBody>
          <a:bodyPr wrap="none" anchor="ctr"/>
          <a:lstStyle/>
          <a:p>
            <a:endParaRPr lang="el-GR"/>
          </a:p>
        </p:txBody>
      </p:sp>
      <p:sp>
        <p:nvSpPr>
          <p:cNvPr id="54299" name="Line 24"/>
          <p:cNvSpPr>
            <a:spLocks noChangeShapeType="1"/>
          </p:cNvSpPr>
          <p:nvPr/>
        </p:nvSpPr>
        <p:spPr bwMode="auto">
          <a:xfrm flipH="1">
            <a:off x="3492500" y="4876800"/>
            <a:ext cx="12700" cy="496888"/>
          </a:xfrm>
          <a:prstGeom prst="line">
            <a:avLst/>
          </a:prstGeom>
          <a:noFill/>
          <a:ln w="9525">
            <a:solidFill>
              <a:schemeClr val="tx1"/>
            </a:solidFill>
            <a:round/>
            <a:headEnd/>
            <a:tailEnd/>
          </a:ln>
        </p:spPr>
        <p:txBody>
          <a:bodyPr wrap="none" anchor="ctr"/>
          <a:lstStyle/>
          <a:p>
            <a:endParaRPr lang="el-GR"/>
          </a:p>
        </p:txBody>
      </p:sp>
      <p:sp>
        <p:nvSpPr>
          <p:cNvPr id="54300" name="Line 25"/>
          <p:cNvSpPr>
            <a:spLocks noChangeShapeType="1"/>
          </p:cNvSpPr>
          <p:nvPr/>
        </p:nvSpPr>
        <p:spPr bwMode="auto">
          <a:xfrm flipV="1">
            <a:off x="4140200" y="5715000"/>
            <a:ext cx="736600" cy="19050"/>
          </a:xfrm>
          <a:prstGeom prst="line">
            <a:avLst/>
          </a:prstGeom>
          <a:noFill/>
          <a:ln w="9525">
            <a:solidFill>
              <a:schemeClr val="tx1"/>
            </a:solidFill>
            <a:round/>
            <a:headEnd/>
            <a:tailEnd/>
          </a:ln>
        </p:spPr>
        <p:txBody>
          <a:bodyPr wrap="none" anchor="ctr"/>
          <a:lstStyle/>
          <a:p>
            <a:endParaRPr lang="el-GR"/>
          </a:p>
        </p:txBody>
      </p:sp>
      <p:sp>
        <p:nvSpPr>
          <p:cNvPr id="54301" name="Line 26"/>
          <p:cNvSpPr>
            <a:spLocks noChangeShapeType="1"/>
          </p:cNvSpPr>
          <p:nvPr/>
        </p:nvSpPr>
        <p:spPr bwMode="auto">
          <a:xfrm flipH="1" flipV="1">
            <a:off x="5410200" y="4572000"/>
            <a:ext cx="0" cy="609600"/>
          </a:xfrm>
          <a:prstGeom prst="line">
            <a:avLst/>
          </a:prstGeom>
          <a:noFill/>
          <a:ln w="6350">
            <a:solidFill>
              <a:schemeClr val="tx1"/>
            </a:solidFill>
            <a:round/>
            <a:headEnd/>
            <a:tailEnd/>
          </a:ln>
        </p:spPr>
        <p:txBody>
          <a:bodyPr wrap="none" anchor="ctr"/>
          <a:lstStyle/>
          <a:p>
            <a:endParaRPr lang="el-GR"/>
          </a:p>
        </p:txBody>
      </p:sp>
      <p:sp>
        <p:nvSpPr>
          <p:cNvPr id="54302" name="Text Box 27"/>
          <p:cNvSpPr txBox="1">
            <a:spLocks noChangeArrowheads="1"/>
          </p:cNvSpPr>
          <p:nvPr/>
        </p:nvSpPr>
        <p:spPr bwMode="auto">
          <a:xfrm>
            <a:off x="5029200" y="4038600"/>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4303" name="Text Box 28"/>
          <p:cNvSpPr txBox="1">
            <a:spLocks noChangeArrowheads="1"/>
          </p:cNvSpPr>
          <p:nvPr/>
        </p:nvSpPr>
        <p:spPr bwMode="auto">
          <a:xfrm>
            <a:off x="1600200" y="4876800"/>
            <a:ext cx="762000" cy="396875"/>
          </a:xfrm>
          <a:prstGeom prst="rect">
            <a:avLst/>
          </a:prstGeom>
          <a:noFill/>
          <a:ln w="9525">
            <a:noFill/>
            <a:miter lim="800000"/>
            <a:headEnd/>
            <a:tailEnd/>
          </a:ln>
        </p:spPr>
        <p:txBody>
          <a:bodyPr>
            <a:spAutoFit/>
          </a:bodyPr>
          <a:lstStyle/>
          <a:p>
            <a:pPr eaLnBrk="0" hangingPunct="0">
              <a:spcBef>
                <a:spcPct val="50000"/>
              </a:spcBef>
            </a:pPr>
            <a:r>
              <a:rPr lang="el-GR" sz="2000" b="1" dirty="0"/>
              <a:t>R1</a:t>
            </a:r>
          </a:p>
        </p:txBody>
      </p:sp>
      <p:sp>
        <p:nvSpPr>
          <p:cNvPr id="54304" name="Text Box 29"/>
          <p:cNvSpPr txBox="1">
            <a:spLocks noChangeArrowheads="1"/>
          </p:cNvSpPr>
          <p:nvPr/>
        </p:nvSpPr>
        <p:spPr bwMode="auto">
          <a:xfrm>
            <a:off x="3708400" y="4652963"/>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R2</a:t>
            </a:r>
          </a:p>
        </p:txBody>
      </p:sp>
      <p:sp>
        <p:nvSpPr>
          <p:cNvPr id="54305" name="Text Box 30"/>
          <p:cNvSpPr txBox="1">
            <a:spLocks noChangeArrowheads="1"/>
          </p:cNvSpPr>
          <p:nvPr/>
        </p:nvSpPr>
        <p:spPr bwMode="auto">
          <a:xfrm>
            <a:off x="5219700" y="5516563"/>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R3</a:t>
            </a:r>
          </a:p>
        </p:txBody>
      </p:sp>
      <p:sp>
        <p:nvSpPr>
          <p:cNvPr id="54306" name="Text Box 31"/>
          <p:cNvSpPr txBox="1">
            <a:spLocks noChangeArrowheads="1"/>
          </p:cNvSpPr>
          <p:nvPr/>
        </p:nvSpPr>
        <p:spPr bwMode="auto">
          <a:xfrm>
            <a:off x="3276600" y="5516563"/>
            <a:ext cx="871538" cy="396875"/>
          </a:xfrm>
          <a:prstGeom prst="rect">
            <a:avLst/>
          </a:prstGeom>
          <a:noFill/>
          <a:ln w="9525">
            <a:noFill/>
            <a:miter lim="800000"/>
            <a:headEnd/>
            <a:tailEnd/>
          </a:ln>
        </p:spPr>
        <p:txBody>
          <a:bodyPr>
            <a:spAutoFit/>
          </a:bodyPr>
          <a:lstStyle/>
          <a:p>
            <a:pPr eaLnBrk="0" hangingPunct="0">
              <a:spcBef>
                <a:spcPct val="50000"/>
              </a:spcBef>
            </a:pPr>
            <a:r>
              <a:rPr lang="el-GR" sz="2000" b="1"/>
              <a:t>E</a:t>
            </a:r>
          </a:p>
        </p:txBody>
      </p:sp>
      <p:sp>
        <p:nvSpPr>
          <p:cNvPr id="54307" name="Line 32"/>
          <p:cNvSpPr>
            <a:spLocks noChangeShapeType="1"/>
          </p:cNvSpPr>
          <p:nvPr/>
        </p:nvSpPr>
        <p:spPr bwMode="auto">
          <a:xfrm>
            <a:off x="3276600" y="4267200"/>
            <a:ext cx="762000" cy="0"/>
          </a:xfrm>
          <a:prstGeom prst="line">
            <a:avLst/>
          </a:prstGeom>
          <a:noFill/>
          <a:ln w="9525">
            <a:solidFill>
              <a:schemeClr val="tx1"/>
            </a:solidFill>
            <a:round/>
            <a:headEnd/>
            <a:tailEnd/>
          </a:ln>
        </p:spPr>
        <p:txBody>
          <a:bodyPr wrap="none" anchor="ctr"/>
          <a:lstStyle/>
          <a:p>
            <a:endParaRPr lang="el-GR"/>
          </a:p>
        </p:txBody>
      </p:sp>
      <p:sp>
        <p:nvSpPr>
          <p:cNvPr id="54308" name="Line 33"/>
          <p:cNvSpPr>
            <a:spLocks noChangeShapeType="1"/>
          </p:cNvSpPr>
          <p:nvPr/>
        </p:nvSpPr>
        <p:spPr bwMode="auto">
          <a:xfrm>
            <a:off x="4038600" y="4267200"/>
            <a:ext cx="0" cy="152400"/>
          </a:xfrm>
          <a:prstGeom prst="line">
            <a:avLst/>
          </a:prstGeom>
          <a:noFill/>
          <a:ln w="9525">
            <a:solidFill>
              <a:schemeClr val="tx1"/>
            </a:solidFill>
            <a:round/>
            <a:headEnd/>
            <a:tailEnd/>
          </a:ln>
        </p:spPr>
        <p:txBody>
          <a:bodyPr wrap="none" anchor="ctr"/>
          <a:lstStyle/>
          <a:p>
            <a:endParaRPr lang="el-GR"/>
          </a:p>
        </p:txBody>
      </p:sp>
      <p:sp>
        <p:nvSpPr>
          <p:cNvPr id="54309" name="Text Box 34"/>
          <p:cNvSpPr txBox="1">
            <a:spLocks noChangeArrowheads="1"/>
          </p:cNvSpPr>
          <p:nvPr/>
        </p:nvSpPr>
        <p:spPr bwMode="auto">
          <a:xfrm>
            <a:off x="5795962" y="2476500"/>
            <a:ext cx="3144838" cy="1815882"/>
          </a:xfrm>
          <a:prstGeom prst="rect">
            <a:avLst/>
          </a:prstGeom>
          <a:noFill/>
          <a:ln w="9525">
            <a:noFill/>
            <a:miter lim="800000"/>
            <a:headEnd/>
            <a:tailEnd/>
          </a:ln>
        </p:spPr>
        <p:txBody>
          <a:bodyPr wrap="square">
            <a:spAutoFit/>
          </a:bodyPr>
          <a:lstStyle/>
          <a:p>
            <a:pPr>
              <a:spcBef>
                <a:spcPct val="50000"/>
              </a:spcBef>
            </a:pPr>
            <a:r>
              <a:rPr lang="el-GR" sz="2800" dirty="0">
                <a:solidFill>
                  <a:schemeClr val="tx2">
                    <a:lumMod val="75000"/>
                  </a:schemeClr>
                </a:solidFill>
                <a:latin typeface="Calibri" pitchFamily="34" charset="0"/>
                <a:ea typeface="Calibri" pitchFamily="34" charset="0"/>
                <a:cs typeface="Calibri" pitchFamily="34" charset="0"/>
              </a:rPr>
              <a:t>Εισαγωγή «εικονικού» τύπου οντότητας για τη συσχέτιση</a:t>
            </a:r>
          </a:p>
        </p:txBody>
      </p:sp>
      <p:sp>
        <p:nvSpPr>
          <p:cNvPr id="54310" name="Rectangle 35"/>
          <p:cNvSpPr>
            <a:spLocks noChangeArrowheads="1"/>
          </p:cNvSpPr>
          <p:nvPr/>
        </p:nvSpPr>
        <p:spPr bwMode="auto">
          <a:xfrm>
            <a:off x="2916238" y="5445125"/>
            <a:ext cx="1150937" cy="576263"/>
          </a:xfrm>
          <a:prstGeom prst="rect">
            <a:avLst/>
          </a:prstGeom>
          <a:noFill/>
          <a:ln w="9525">
            <a:solidFill>
              <a:schemeClr val="tx1"/>
            </a:solidFill>
            <a:miter lim="800000"/>
            <a:headEnd/>
            <a:tailEnd/>
          </a:ln>
        </p:spPr>
        <p:txBody>
          <a:bodyPr wrap="none" anchor="ctr"/>
          <a:lstStyle/>
          <a:p>
            <a:endParaRPr lang="el-GR"/>
          </a:p>
        </p:txBody>
      </p:sp>
      <p:sp>
        <p:nvSpPr>
          <p:cNvPr id="54311" name="Oval 36"/>
          <p:cNvSpPr>
            <a:spLocks noChangeArrowheads="1"/>
          </p:cNvSpPr>
          <p:nvPr/>
        </p:nvSpPr>
        <p:spPr bwMode="auto">
          <a:xfrm>
            <a:off x="2627313" y="1341438"/>
            <a:ext cx="504825" cy="28733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4312" name="Line 37"/>
          <p:cNvSpPr>
            <a:spLocks noChangeShapeType="1"/>
          </p:cNvSpPr>
          <p:nvPr/>
        </p:nvSpPr>
        <p:spPr bwMode="auto">
          <a:xfrm>
            <a:off x="2916238" y="1628775"/>
            <a:ext cx="142875" cy="215900"/>
          </a:xfrm>
          <a:prstGeom prst="line">
            <a:avLst/>
          </a:prstGeom>
          <a:noFill/>
          <a:ln w="9525">
            <a:solidFill>
              <a:schemeClr val="tx1"/>
            </a:solidFill>
            <a:round/>
            <a:headEnd/>
            <a:tailEnd/>
          </a:ln>
        </p:spPr>
        <p:txBody>
          <a:bodyPr/>
          <a:lstStyle/>
          <a:p>
            <a:endParaRPr lang="el-GR"/>
          </a:p>
        </p:txBody>
      </p:sp>
      <p:sp>
        <p:nvSpPr>
          <p:cNvPr id="54313" name="Oval 38"/>
          <p:cNvSpPr>
            <a:spLocks noChangeArrowheads="1"/>
          </p:cNvSpPr>
          <p:nvPr/>
        </p:nvSpPr>
        <p:spPr bwMode="auto">
          <a:xfrm>
            <a:off x="4284663" y="5949950"/>
            <a:ext cx="504825" cy="28733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4314" name="Line 39"/>
          <p:cNvSpPr>
            <a:spLocks noChangeShapeType="1"/>
          </p:cNvSpPr>
          <p:nvPr/>
        </p:nvSpPr>
        <p:spPr bwMode="auto">
          <a:xfrm>
            <a:off x="4067175" y="5876925"/>
            <a:ext cx="288925" cy="73025"/>
          </a:xfrm>
          <a:prstGeom prst="line">
            <a:avLst/>
          </a:prstGeom>
          <a:noFill/>
          <a:ln w="9525">
            <a:solidFill>
              <a:schemeClr val="tx1"/>
            </a:solidFill>
            <a:round/>
            <a:headEnd/>
            <a:tailEnd/>
          </a:ln>
        </p:spPr>
        <p:txBody>
          <a:bodyPr/>
          <a:lstStyle/>
          <a:p>
            <a:endParaRPr lang="el-GR"/>
          </a:p>
        </p:txBody>
      </p:sp>
      <p:sp>
        <p:nvSpPr>
          <p:cNvPr id="54315" name="Text Box 40"/>
          <p:cNvSpPr txBox="1">
            <a:spLocks noChangeArrowheads="1"/>
          </p:cNvSpPr>
          <p:nvPr/>
        </p:nvSpPr>
        <p:spPr bwMode="auto">
          <a:xfrm>
            <a:off x="6084887" y="1842125"/>
            <a:ext cx="2161535" cy="587325"/>
          </a:xfrm>
          <a:prstGeom prst="rect">
            <a:avLst/>
          </a:prstGeom>
          <a:noFill/>
          <a:ln w="9525">
            <a:noFill/>
            <a:miter lim="800000"/>
            <a:headEnd/>
            <a:tailEnd/>
          </a:ln>
        </p:spPr>
        <p:txBody>
          <a:bodyPr wrap="square">
            <a:spAutoFit/>
          </a:bodyPr>
          <a:lstStyle/>
          <a:p>
            <a:pPr>
              <a:spcBef>
                <a:spcPct val="50000"/>
              </a:spcBef>
            </a:pPr>
            <a:r>
              <a:rPr lang="el-GR" sz="3200" dirty="0">
                <a:solidFill>
                  <a:schemeClr val="tx2">
                    <a:lumMod val="75000"/>
                  </a:schemeClr>
                </a:solidFill>
                <a:latin typeface="Calibri" pitchFamily="34" charset="0"/>
                <a:ea typeface="Calibri" pitchFamily="34" charset="0"/>
                <a:cs typeface="Calibri" pitchFamily="34" charset="0"/>
              </a:rPr>
              <a:t>Γενικά</a:t>
            </a:r>
          </a:p>
        </p:txBody>
      </p:sp>
      <p:grpSp>
        <p:nvGrpSpPr>
          <p:cNvPr id="2" name="Group 41"/>
          <p:cNvGrpSpPr>
            <a:grpSpLocks/>
          </p:cNvGrpSpPr>
          <p:nvPr/>
        </p:nvGrpSpPr>
        <p:grpSpPr bwMode="auto">
          <a:xfrm>
            <a:off x="1331913" y="4652963"/>
            <a:ext cx="1079500" cy="842962"/>
            <a:chOff x="4332" y="2795"/>
            <a:chExt cx="725" cy="621"/>
          </a:xfrm>
        </p:grpSpPr>
        <p:sp>
          <p:nvSpPr>
            <p:cNvPr id="54329" name="AutoShape 42"/>
            <p:cNvSpPr>
              <a:spLocks noChangeArrowheads="1"/>
            </p:cNvSpPr>
            <p:nvPr/>
          </p:nvSpPr>
          <p:spPr bwMode="auto">
            <a:xfrm>
              <a:off x="4332" y="2795"/>
              <a:ext cx="725" cy="621"/>
            </a:xfrm>
            <a:prstGeom prst="diamond">
              <a:avLst/>
            </a:prstGeom>
            <a:noFill/>
            <a:ln w="9525">
              <a:solidFill>
                <a:schemeClr val="tx1"/>
              </a:solidFill>
              <a:miter lim="800000"/>
              <a:headEnd/>
              <a:tailEnd/>
            </a:ln>
          </p:spPr>
          <p:txBody>
            <a:bodyPr wrap="none" anchor="ctr"/>
            <a:lstStyle/>
            <a:p>
              <a:endParaRPr lang="el-GR"/>
            </a:p>
          </p:txBody>
        </p:sp>
        <p:sp>
          <p:nvSpPr>
            <p:cNvPr id="54330" name="AutoShape 43"/>
            <p:cNvSpPr>
              <a:spLocks noChangeArrowheads="1"/>
            </p:cNvSpPr>
            <p:nvPr/>
          </p:nvSpPr>
          <p:spPr bwMode="auto">
            <a:xfrm>
              <a:off x="4422" y="2886"/>
              <a:ext cx="545" cy="453"/>
            </a:xfrm>
            <a:prstGeom prst="diamond">
              <a:avLst/>
            </a:prstGeom>
            <a:noFill/>
            <a:ln w="9525">
              <a:solidFill>
                <a:schemeClr val="tx1"/>
              </a:solidFill>
              <a:miter lim="800000"/>
              <a:headEnd/>
              <a:tailEnd/>
            </a:ln>
          </p:spPr>
          <p:txBody>
            <a:bodyPr wrap="none" anchor="ctr"/>
            <a:lstStyle/>
            <a:p>
              <a:endParaRPr lang="el-GR"/>
            </a:p>
          </p:txBody>
        </p:sp>
      </p:grpSp>
      <p:grpSp>
        <p:nvGrpSpPr>
          <p:cNvPr id="3" name="Group 44"/>
          <p:cNvGrpSpPr>
            <a:grpSpLocks/>
          </p:cNvGrpSpPr>
          <p:nvPr/>
        </p:nvGrpSpPr>
        <p:grpSpPr bwMode="auto">
          <a:xfrm>
            <a:off x="4932363" y="5229225"/>
            <a:ext cx="1150937" cy="985838"/>
            <a:chOff x="4332" y="2795"/>
            <a:chExt cx="725" cy="621"/>
          </a:xfrm>
        </p:grpSpPr>
        <p:sp>
          <p:nvSpPr>
            <p:cNvPr id="54327" name="AutoShape 45"/>
            <p:cNvSpPr>
              <a:spLocks noChangeArrowheads="1"/>
            </p:cNvSpPr>
            <p:nvPr/>
          </p:nvSpPr>
          <p:spPr bwMode="auto">
            <a:xfrm>
              <a:off x="4332" y="2795"/>
              <a:ext cx="725" cy="621"/>
            </a:xfrm>
            <a:prstGeom prst="diamond">
              <a:avLst/>
            </a:prstGeom>
            <a:noFill/>
            <a:ln w="9525">
              <a:solidFill>
                <a:schemeClr val="tx1"/>
              </a:solidFill>
              <a:miter lim="800000"/>
              <a:headEnd/>
              <a:tailEnd/>
            </a:ln>
          </p:spPr>
          <p:txBody>
            <a:bodyPr wrap="none" anchor="ctr"/>
            <a:lstStyle/>
            <a:p>
              <a:endParaRPr lang="el-GR"/>
            </a:p>
          </p:txBody>
        </p:sp>
        <p:sp>
          <p:nvSpPr>
            <p:cNvPr id="54328" name="AutoShape 46"/>
            <p:cNvSpPr>
              <a:spLocks noChangeArrowheads="1"/>
            </p:cNvSpPr>
            <p:nvPr/>
          </p:nvSpPr>
          <p:spPr bwMode="auto">
            <a:xfrm>
              <a:off x="4422" y="2886"/>
              <a:ext cx="545" cy="453"/>
            </a:xfrm>
            <a:prstGeom prst="diamond">
              <a:avLst/>
            </a:prstGeom>
            <a:noFill/>
            <a:ln w="9525">
              <a:solidFill>
                <a:schemeClr val="tx1"/>
              </a:solidFill>
              <a:miter lim="800000"/>
              <a:headEnd/>
              <a:tailEnd/>
            </a:ln>
          </p:spPr>
          <p:txBody>
            <a:bodyPr wrap="none" anchor="ctr"/>
            <a:lstStyle/>
            <a:p>
              <a:endParaRPr lang="el-GR"/>
            </a:p>
          </p:txBody>
        </p:sp>
      </p:grpSp>
      <p:grpSp>
        <p:nvGrpSpPr>
          <p:cNvPr id="4" name="Group 47"/>
          <p:cNvGrpSpPr>
            <a:grpSpLocks/>
          </p:cNvGrpSpPr>
          <p:nvPr/>
        </p:nvGrpSpPr>
        <p:grpSpPr bwMode="auto">
          <a:xfrm>
            <a:off x="3492500" y="4437063"/>
            <a:ext cx="1008063" cy="841375"/>
            <a:chOff x="4332" y="2795"/>
            <a:chExt cx="725" cy="621"/>
          </a:xfrm>
        </p:grpSpPr>
        <p:sp>
          <p:nvSpPr>
            <p:cNvPr id="54325" name="AutoShape 48"/>
            <p:cNvSpPr>
              <a:spLocks noChangeArrowheads="1"/>
            </p:cNvSpPr>
            <p:nvPr/>
          </p:nvSpPr>
          <p:spPr bwMode="auto">
            <a:xfrm>
              <a:off x="4332" y="2795"/>
              <a:ext cx="725" cy="621"/>
            </a:xfrm>
            <a:prstGeom prst="diamond">
              <a:avLst/>
            </a:prstGeom>
            <a:noFill/>
            <a:ln w="9525">
              <a:solidFill>
                <a:schemeClr val="tx1"/>
              </a:solidFill>
              <a:miter lim="800000"/>
              <a:headEnd/>
              <a:tailEnd/>
            </a:ln>
          </p:spPr>
          <p:txBody>
            <a:bodyPr wrap="none" anchor="ctr"/>
            <a:lstStyle/>
            <a:p>
              <a:endParaRPr lang="el-GR"/>
            </a:p>
          </p:txBody>
        </p:sp>
        <p:sp>
          <p:nvSpPr>
            <p:cNvPr id="54326" name="AutoShape 49"/>
            <p:cNvSpPr>
              <a:spLocks noChangeArrowheads="1"/>
            </p:cNvSpPr>
            <p:nvPr/>
          </p:nvSpPr>
          <p:spPr bwMode="auto">
            <a:xfrm>
              <a:off x="4422" y="2886"/>
              <a:ext cx="545" cy="453"/>
            </a:xfrm>
            <a:prstGeom prst="diamond">
              <a:avLst/>
            </a:prstGeom>
            <a:noFill/>
            <a:ln w="9525">
              <a:solidFill>
                <a:schemeClr val="tx1"/>
              </a:solidFill>
              <a:miter lim="800000"/>
              <a:headEnd/>
              <a:tailEnd/>
            </a:ln>
          </p:spPr>
          <p:txBody>
            <a:bodyPr wrap="none" anchor="ctr"/>
            <a:lstStyle/>
            <a:p>
              <a:endParaRPr lang="el-GR"/>
            </a:p>
          </p:txBody>
        </p:sp>
      </p:grpSp>
      <p:sp>
        <p:nvSpPr>
          <p:cNvPr id="54319" name="Line 50"/>
          <p:cNvSpPr>
            <a:spLocks noChangeShapeType="1"/>
          </p:cNvSpPr>
          <p:nvPr/>
        </p:nvSpPr>
        <p:spPr bwMode="auto">
          <a:xfrm>
            <a:off x="1835150" y="5516563"/>
            <a:ext cx="0" cy="288925"/>
          </a:xfrm>
          <a:prstGeom prst="line">
            <a:avLst/>
          </a:prstGeom>
          <a:noFill/>
          <a:ln w="9525">
            <a:solidFill>
              <a:schemeClr val="tx1"/>
            </a:solidFill>
            <a:round/>
            <a:headEnd/>
            <a:tailEnd/>
          </a:ln>
        </p:spPr>
        <p:txBody>
          <a:bodyPr/>
          <a:lstStyle/>
          <a:p>
            <a:endParaRPr lang="el-GR"/>
          </a:p>
        </p:txBody>
      </p:sp>
      <p:sp>
        <p:nvSpPr>
          <p:cNvPr id="54320" name="Line 51"/>
          <p:cNvSpPr>
            <a:spLocks noChangeShapeType="1"/>
          </p:cNvSpPr>
          <p:nvPr/>
        </p:nvSpPr>
        <p:spPr bwMode="auto">
          <a:xfrm>
            <a:off x="1835150" y="5805488"/>
            <a:ext cx="1008063" cy="0"/>
          </a:xfrm>
          <a:prstGeom prst="line">
            <a:avLst/>
          </a:prstGeom>
          <a:noFill/>
          <a:ln w="9525">
            <a:solidFill>
              <a:schemeClr val="tx1"/>
            </a:solidFill>
            <a:round/>
            <a:headEnd/>
            <a:tailEnd/>
          </a:ln>
        </p:spPr>
        <p:txBody>
          <a:bodyPr/>
          <a:lstStyle/>
          <a:p>
            <a:endParaRPr lang="el-GR"/>
          </a:p>
        </p:txBody>
      </p:sp>
      <p:sp>
        <p:nvSpPr>
          <p:cNvPr id="54321" name="Line 52"/>
          <p:cNvSpPr>
            <a:spLocks noChangeShapeType="1"/>
          </p:cNvSpPr>
          <p:nvPr/>
        </p:nvSpPr>
        <p:spPr bwMode="auto">
          <a:xfrm>
            <a:off x="3563938" y="4941888"/>
            <a:ext cx="0" cy="431800"/>
          </a:xfrm>
          <a:prstGeom prst="line">
            <a:avLst/>
          </a:prstGeom>
          <a:noFill/>
          <a:ln w="9525">
            <a:solidFill>
              <a:schemeClr val="tx1"/>
            </a:solidFill>
            <a:round/>
            <a:headEnd/>
            <a:tailEnd/>
          </a:ln>
        </p:spPr>
        <p:txBody>
          <a:bodyPr/>
          <a:lstStyle/>
          <a:p>
            <a:endParaRPr lang="el-GR"/>
          </a:p>
        </p:txBody>
      </p:sp>
      <p:sp>
        <p:nvSpPr>
          <p:cNvPr id="54322" name="Line 53"/>
          <p:cNvSpPr>
            <a:spLocks noChangeShapeType="1"/>
          </p:cNvSpPr>
          <p:nvPr/>
        </p:nvSpPr>
        <p:spPr bwMode="auto">
          <a:xfrm>
            <a:off x="4211638" y="5661025"/>
            <a:ext cx="647700" cy="0"/>
          </a:xfrm>
          <a:prstGeom prst="line">
            <a:avLst/>
          </a:prstGeom>
          <a:noFill/>
          <a:ln w="9525">
            <a:solidFill>
              <a:schemeClr val="tx1"/>
            </a:solidFill>
            <a:round/>
            <a:headEnd/>
            <a:tailEnd/>
          </a:ln>
        </p:spPr>
        <p:txBody>
          <a:bodyPr/>
          <a:lstStyle/>
          <a:p>
            <a:endParaRPr lang="el-GR"/>
          </a:p>
        </p:txBody>
      </p:sp>
      <p:sp>
        <p:nvSpPr>
          <p:cNvPr id="54323" name="Text Box 54"/>
          <p:cNvSpPr txBox="1">
            <a:spLocks noChangeArrowheads="1"/>
          </p:cNvSpPr>
          <p:nvPr/>
        </p:nvSpPr>
        <p:spPr bwMode="auto">
          <a:xfrm>
            <a:off x="6516688" y="3644900"/>
            <a:ext cx="1511300" cy="366713"/>
          </a:xfrm>
          <a:prstGeom prst="rect">
            <a:avLst/>
          </a:prstGeom>
          <a:noFill/>
          <a:ln w="9525">
            <a:noFill/>
            <a:miter lim="800000"/>
            <a:headEnd/>
            <a:tailEnd/>
          </a:ln>
        </p:spPr>
        <p:txBody>
          <a:bodyPr>
            <a:spAutoFit/>
          </a:bodyPr>
          <a:lstStyle/>
          <a:p>
            <a:pPr>
              <a:spcBef>
                <a:spcPct val="50000"/>
              </a:spcBef>
            </a:pPr>
            <a:endParaRPr lang="en-US" sz="1800">
              <a:latin typeface="Comic Sans MS" pitchFamily="66" charset="0"/>
            </a:endParaRPr>
          </a:p>
        </p:txBody>
      </p:sp>
      <p:sp>
        <p:nvSpPr>
          <p:cNvPr id="54324" name="Text Box 55"/>
          <p:cNvSpPr txBox="1">
            <a:spLocks noChangeArrowheads="1"/>
          </p:cNvSpPr>
          <p:nvPr/>
        </p:nvSpPr>
        <p:spPr bwMode="auto">
          <a:xfrm>
            <a:off x="2051050" y="1773238"/>
            <a:ext cx="433388" cy="366712"/>
          </a:xfrm>
          <a:prstGeom prst="rect">
            <a:avLst/>
          </a:prstGeom>
          <a:noFill/>
          <a:ln w="9525">
            <a:noFill/>
            <a:miter lim="800000"/>
            <a:headEnd/>
            <a:tailEnd/>
          </a:ln>
        </p:spPr>
        <p:txBody>
          <a:bodyPr>
            <a:spAutoFit/>
          </a:bodyPr>
          <a:lstStyle/>
          <a:p>
            <a:pPr>
              <a:spcBef>
                <a:spcPct val="50000"/>
              </a:spcBef>
            </a:pPr>
            <a:endParaRPr lang="en-US" sz="1800">
              <a:latin typeface="Comic Sans MS" pitchFamily="66" charset="0"/>
            </a:endParaRPr>
          </a:p>
        </p:txBody>
      </p:sp>
      <p:sp>
        <p:nvSpPr>
          <p:cNvPr id="60" name="Rectangle 2"/>
          <p:cNvSpPr>
            <a:spLocks noGrp="1" noChangeArrowheads="1"/>
          </p:cNvSpPr>
          <p:nvPr>
            <p:ph type="title"/>
          </p:nvPr>
        </p:nvSpPr>
        <p:spPr>
          <a:xfrm>
            <a:off x="317500" y="122238"/>
            <a:ext cx="8229600" cy="1782762"/>
          </a:xfrm>
        </p:spPr>
        <p:txBody>
          <a:bodyPr>
            <a:noAutofit/>
          </a:bodyPr>
          <a:lstStyle/>
          <a:p>
            <a:pPr algn="r" eaLnBrk="1" hangingPunct="1"/>
            <a:r>
              <a:rPr lang="el-GR" sz="3600" dirty="0" smtClean="0">
                <a:solidFill>
                  <a:schemeClr val="accent6">
                    <a:lumMod val="75000"/>
                  </a:schemeClr>
                </a:solidFill>
              </a:rPr>
              <a:t>Τύποι Συσχετίσεων με Βαθμό Μεγαλύτερο του Δύο</a:t>
            </a:r>
          </a:p>
        </p:txBody>
      </p:sp>
      <p:sp>
        <p:nvSpPr>
          <p:cNvPr id="61"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Footer Placeholder 3"/>
          <p:cNvSpPr>
            <a:spLocks noGrp="1"/>
          </p:cNvSpPr>
          <p:nvPr>
            <p:ph type="ftr" sz="quarter" idx="11"/>
          </p:nvPr>
        </p:nvSpPr>
        <p:spPr>
          <a:xfrm>
            <a:off x="3059113" y="6524625"/>
            <a:ext cx="2952750" cy="196850"/>
          </a:xfrm>
          <a:noFill/>
        </p:spPr>
        <p:txBody>
          <a:bodyPr/>
          <a:lstStyle/>
          <a:p>
            <a:r>
              <a:rPr lang="el-GR" altLang="en-US" smtClean="0"/>
              <a:t>Ευαγγελία Πιτουρά</a:t>
            </a:r>
          </a:p>
        </p:txBody>
      </p:sp>
      <p:sp>
        <p:nvSpPr>
          <p:cNvPr id="55300" name="Slide Number Placeholder 4"/>
          <p:cNvSpPr>
            <a:spLocks noGrp="1"/>
          </p:cNvSpPr>
          <p:nvPr>
            <p:ph type="sldNum" sz="quarter" idx="12"/>
          </p:nvPr>
        </p:nvSpPr>
        <p:spPr>
          <a:xfrm>
            <a:off x="6804025" y="6400800"/>
            <a:ext cx="2133600" cy="457200"/>
          </a:xfrm>
          <a:noFill/>
        </p:spPr>
        <p:txBody>
          <a:bodyPr/>
          <a:lstStyle/>
          <a:p>
            <a:fld id="{29D97529-5B2E-42BD-B16B-815ACB8A6D1B}" type="slidenum">
              <a:rPr lang="el-GR" altLang="en-US" smtClean="0"/>
              <a:pPr/>
              <a:t>79</a:t>
            </a:fld>
            <a:endParaRPr lang="el-GR" altLang="en-US" smtClean="0"/>
          </a:p>
        </p:txBody>
      </p:sp>
      <p:grpSp>
        <p:nvGrpSpPr>
          <p:cNvPr id="2" name="Group 4"/>
          <p:cNvGrpSpPr>
            <a:grpSpLocks/>
          </p:cNvGrpSpPr>
          <p:nvPr/>
        </p:nvGrpSpPr>
        <p:grpSpPr bwMode="auto">
          <a:xfrm>
            <a:off x="395288" y="2420938"/>
            <a:ext cx="5902325" cy="1752600"/>
            <a:chOff x="1610" y="2448"/>
            <a:chExt cx="3718" cy="1104"/>
          </a:xfrm>
        </p:grpSpPr>
        <p:sp>
          <p:nvSpPr>
            <p:cNvPr id="55339" name="AutoShape 5"/>
            <p:cNvSpPr>
              <a:spLocks noChangeArrowheads="1"/>
            </p:cNvSpPr>
            <p:nvPr/>
          </p:nvSpPr>
          <p:spPr bwMode="auto">
            <a:xfrm>
              <a:off x="2976" y="2448"/>
              <a:ext cx="768" cy="576"/>
            </a:xfrm>
            <a:prstGeom prst="diamond">
              <a:avLst/>
            </a:prstGeom>
            <a:noFill/>
            <a:ln w="9525">
              <a:solidFill>
                <a:schemeClr val="tx1"/>
              </a:solidFill>
              <a:miter lim="800000"/>
              <a:headEnd/>
              <a:tailEnd/>
            </a:ln>
          </p:spPr>
          <p:txBody>
            <a:bodyPr wrap="none" anchor="ctr"/>
            <a:lstStyle/>
            <a:p>
              <a:endParaRPr lang="el-GR"/>
            </a:p>
          </p:txBody>
        </p:sp>
        <p:sp>
          <p:nvSpPr>
            <p:cNvPr id="55340" name="Rectangle 6"/>
            <p:cNvSpPr>
              <a:spLocks noChangeArrowheads="1"/>
            </p:cNvSpPr>
            <p:nvPr/>
          </p:nvSpPr>
          <p:spPr bwMode="auto">
            <a:xfrm>
              <a:off x="1610" y="2523"/>
              <a:ext cx="768" cy="288"/>
            </a:xfrm>
            <a:prstGeom prst="rect">
              <a:avLst/>
            </a:prstGeom>
            <a:noFill/>
            <a:ln w="9525">
              <a:solidFill>
                <a:schemeClr val="tx1"/>
              </a:solidFill>
              <a:miter lim="800000"/>
              <a:headEnd/>
              <a:tailEnd/>
            </a:ln>
          </p:spPr>
          <p:txBody>
            <a:bodyPr wrap="none" anchor="ctr"/>
            <a:lstStyle/>
            <a:p>
              <a:endParaRPr lang="el-GR"/>
            </a:p>
          </p:txBody>
        </p:sp>
        <p:sp>
          <p:nvSpPr>
            <p:cNvPr id="55341" name="Rectangle 7"/>
            <p:cNvSpPr>
              <a:spLocks noChangeArrowheads="1"/>
            </p:cNvSpPr>
            <p:nvPr/>
          </p:nvSpPr>
          <p:spPr bwMode="auto">
            <a:xfrm>
              <a:off x="4464" y="2496"/>
              <a:ext cx="864" cy="336"/>
            </a:xfrm>
            <a:prstGeom prst="rect">
              <a:avLst/>
            </a:prstGeom>
            <a:noFill/>
            <a:ln w="9525">
              <a:solidFill>
                <a:schemeClr val="tx1"/>
              </a:solidFill>
              <a:miter lim="800000"/>
              <a:headEnd/>
              <a:tailEnd/>
            </a:ln>
          </p:spPr>
          <p:txBody>
            <a:bodyPr wrap="none" anchor="ctr"/>
            <a:lstStyle/>
            <a:p>
              <a:endParaRPr lang="el-GR"/>
            </a:p>
          </p:txBody>
        </p:sp>
        <p:sp>
          <p:nvSpPr>
            <p:cNvPr id="55342" name="Rectangle 8"/>
            <p:cNvSpPr>
              <a:spLocks noChangeArrowheads="1"/>
            </p:cNvSpPr>
            <p:nvPr/>
          </p:nvSpPr>
          <p:spPr bwMode="auto">
            <a:xfrm>
              <a:off x="2880" y="3216"/>
              <a:ext cx="912" cy="336"/>
            </a:xfrm>
            <a:prstGeom prst="rect">
              <a:avLst/>
            </a:prstGeom>
            <a:noFill/>
            <a:ln w="9525">
              <a:solidFill>
                <a:schemeClr val="tx1"/>
              </a:solidFill>
              <a:miter lim="800000"/>
              <a:headEnd/>
              <a:tailEnd/>
            </a:ln>
          </p:spPr>
          <p:txBody>
            <a:bodyPr wrap="none" anchor="ctr"/>
            <a:lstStyle/>
            <a:p>
              <a:endParaRPr lang="el-GR"/>
            </a:p>
          </p:txBody>
        </p:sp>
        <p:sp>
          <p:nvSpPr>
            <p:cNvPr id="55343" name="Text Box 9"/>
            <p:cNvSpPr txBox="1">
              <a:spLocks noChangeArrowheads="1"/>
            </p:cNvSpPr>
            <p:nvPr/>
          </p:nvSpPr>
          <p:spPr bwMode="auto">
            <a:xfrm>
              <a:off x="3216" y="2640"/>
              <a:ext cx="432" cy="250"/>
            </a:xfrm>
            <a:prstGeom prst="rect">
              <a:avLst/>
            </a:prstGeom>
            <a:noFill/>
            <a:ln w="9525">
              <a:noFill/>
              <a:miter lim="800000"/>
              <a:headEnd/>
              <a:tailEnd/>
            </a:ln>
          </p:spPr>
          <p:txBody>
            <a:bodyPr>
              <a:spAutoFit/>
            </a:bodyPr>
            <a:lstStyle/>
            <a:p>
              <a:pPr eaLnBrk="0" hangingPunct="0">
                <a:spcBef>
                  <a:spcPct val="50000"/>
                </a:spcBef>
              </a:pPr>
              <a:r>
                <a:rPr lang="en-US" sz="2000" b="1"/>
                <a:t>R</a:t>
              </a:r>
              <a:endParaRPr lang="el-GR" sz="2000" b="1"/>
            </a:p>
          </p:txBody>
        </p:sp>
        <p:sp>
          <p:nvSpPr>
            <p:cNvPr id="55344" name="Text Box 10"/>
            <p:cNvSpPr txBox="1">
              <a:spLocks noChangeArrowheads="1"/>
            </p:cNvSpPr>
            <p:nvPr/>
          </p:nvSpPr>
          <p:spPr bwMode="auto">
            <a:xfrm>
              <a:off x="1824" y="2544"/>
              <a:ext cx="480" cy="250"/>
            </a:xfrm>
            <a:prstGeom prst="rect">
              <a:avLst/>
            </a:prstGeom>
            <a:noFill/>
            <a:ln w="9525">
              <a:noFill/>
              <a:miter lim="800000"/>
              <a:headEnd/>
              <a:tailEnd/>
            </a:ln>
          </p:spPr>
          <p:txBody>
            <a:bodyPr>
              <a:spAutoFit/>
            </a:bodyPr>
            <a:lstStyle/>
            <a:p>
              <a:pPr eaLnBrk="0" hangingPunct="0">
                <a:spcBef>
                  <a:spcPct val="50000"/>
                </a:spcBef>
              </a:pPr>
              <a:r>
                <a:rPr lang="el-GR" sz="2000" b="1" dirty="0"/>
                <a:t>A</a:t>
              </a:r>
            </a:p>
          </p:txBody>
        </p:sp>
        <p:sp>
          <p:nvSpPr>
            <p:cNvPr id="55345" name="Text Box 11"/>
            <p:cNvSpPr txBox="1">
              <a:spLocks noChangeArrowheads="1"/>
            </p:cNvSpPr>
            <p:nvPr/>
          </p:nvSpPr>
          <p:spPr bwMode="auto">
            <a:xfrm>
              <a:off x="4608" y="2544"/>
              <a:ext cx="624" cy="250"/>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5346" name="Text Box 12"/>
            <p:cNvSpPr txBox="1">
              <a:spLocks noChangeArrowheads="1"/>
            </p:cNvSpPr>
            <p:nvPr/>
          </p:nvSpPr>
          <p:spPr bwMode="auto">
            <a:xfrm>
              <a:off x="3168" y="3264"/>
              <a:ext cx="528" cy="250"/>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5347" name="Line 13"/>
            <p:cNvSpPr>
              <a:spLocks noChangeShapeType="1"/>
            </p:cNvSpPr>
            <p:nvPr/>
          </p:nvSpPr>
          <p:spPr bwMode="auto">
            <a:xfrm>
              <a:off x="2400" y="2736"/>
              <a:ext cx="528" cy="0"/>
            </a:xfrm>
            <a:prstGeom prst="line">
              <a:avLst/>
            </a:prstGeom>
            <a:noFill/>
            <a:ln w="9525">
              <a:solidFill>
                <a:schemeClr val="tx1"/>
              </a:solidFill>
              <a:round/>
              <a:headEnd/>
              <a:tailEnd/>
            </a:ln>
          </p:spPr>
          <p:txBody>
            <a:bodyPr wrap="none" anchor="ctr"/>
            <a:lstStyle/>
            <a:p>
              <a:endParaRPr lang="el-GR"/>
            </a:p>
          </p:txBody>
        </p:sp>
        <p:sp>
          <p:nvSpPr>
            <p:cNvPr id="55348" name="Line 14"/>
            <p:cNvSpPr>
              <a:spLocks noChangeShapeType="1"/>
            </p:cNvSpPr>
            <p:nvPr/>
          </p:nvSpPr>
          <p:spPr bwMode="auto">
            <a:xfrm>
              <a:off x="3744" y="2736"/>
              <a:ext cx="672" cy="0"/>
            </a:xfrm>
            <a:prstGeom prst="line">
              <a:avLst/>
            </a:prstGeom>
            <a:noFill/>
            <a:ln w="9525">
              <a:solidFill>
                <a:schemeClr val="tx1"/>
              </a:solidFill>
              <a:round/>
              <a:headEnd/>
              <a:tailEnd/>
            </a:ln>
          </p:spPr>
          <p:txBody>
            <a:bodyPr wrap="none" anchor="ctr"/>
            <a:lstStyle/>
            <a:p>
              <a:endParaRPr lang="el-GR"/>
            </a:p>
          </p:txBody>
        </p:sp>
        <p:sp>
          <p:nvSpPr>
            <p:cNvPr id="55349" name="Line 15"/>
            <p:cNvSpPr>
              <a:spLocks noChangeShapeType="1"/>
            </p:cNvSpPr>
            <p:nvPr/>
          </p:nvSpPr>
          <p:spPr bwMode="auto">
            <a:xfrm>
              <a:off x="3360" y="3024"/>
              <a:ext cx="0" cy="144"/>
            </a:xfrm>
            <a:prstGeom prst="line">
              <a:avLst/>
            </a:prstGeom>
            <a:noFill/>
            <a:ln w="9525">
              <a:solidFill>
                <a:schemeClr val="tx1"/>
              </a:solidFill>
              <a:round/>
              <a:headEnd/>
              <a:tailEnd/>
            </a:ln>
          </p:spPr>
          <p:txBody>
            <a:bodyPr wrap="none" anchor="ctr"/>
            <a:lstStyle/>
            <a:p>
              <a:endParaRPr lang="el-GR"/>
            </a:p>
          </p:txBody>
        </p:sp>
      </p:grpSp>
      <p:sp>
        <p:nvSpPr>
          <p:cNvPr id="55304" name="Rectangle 16"/>
          <p:cNvSpPr>
            <a:spLocks noChangeArrowheads="1"/>
          </p:cNvSpPr>
          <p:nvPr/>
        </p:nvSpPr>
        <p:spPr bwMode="auto">
          <a:xfrm>
            <a:off x="6770688" y="2070101"/>
            <a:ext cx="2030412" cy="2222500"/>
          </a:xfrm>
          <a:prstGeom prst="rect">
            <a:avLst/>
          </a:prstGeom>
          <a:noFill/>
          <a:ln w="9525" cap="rnd">
            <a:solidFill>
              <a:schemeClr val="tx1"/>
            </a:solidFill>
            <a:prstDash val="sysDot"/>
            <a:miter lim="800000"/>
            <a:headEnd/>
            <a:tailEnd/>
          </a:ln>
        </p:spPr>
        <p:txBody>
          <a:bodyPr wrap="none" anchor="ctr"/>
          <a:lstStyle/>
          <a:p>
            <a:endParaRPr lang="el-GR"/>
          </a:p>
        </p:txBody>
      </p:sp>
      <p:sp>
        <p:nvSpPr>
          <p:cNvPr id="55305" name="Text Box 17"/>
          <p:cNvSpPr txBox="1">
            <a:spLocks noChangeArrowheads="1"/>
          </p:cNvSpPr>
          <p:nvPr/>
        </p:nvSpPr>
        <p:spPr bwMode="auto">
          <a:xfrm>
            <a:off x="6985000" y="2212975"/>
            <a:ext cx="2159000" cy="1924050"/>
          </a:xfrm>
          <a:prstGeom prst="rect">
            <a:avLst/>
          </a:prstGeom>
          <a:noFill/>
          <a:ln w="9525">
            <a:noFill/>
            <a:miter lim="800000"/>
            <a:headEnd/>
            <a:tailEnd/>
          </a:ln>
        </p:spPr>
        <p:txBody>
          <a:bodyPr>
            <a:spAutoFit/>
          </a:bodyPr>
          <a:lstStyle/>
          <a:p>
            <a:pPr eaLnBrk="0" hangingPunct="0">
              <a:spcBef>
                <a:spcPct val="50000"/>
              </a:spcBef>
            </a:pPr>
            <a:r>
              <a:rPr lang="en-US" sz="1800" dirty="0"/>
              <a:t>a1 b1 c1    </a:t>
            </a:r>
            <a:r>
              <a:rPr lang="en-US" sz="1800" b="1" dirty="0">
                <a:solidFill>
                  <a:srgbClr val="009900"/>
                </a:solidFill>
              </a:rPr>
              <a:t>e1</a:t>
            </a:r>
            <a:endParaRPr lang="en-US" sz="1800" dirty="0">
              <a:solidFill>
                <a:srgbClr val="009900"/>
              </a:solidFill>
            </a:endParaRPr>
          </a:p>
          <a:p>
            <a:pPr eaLnBrk="0" hangingPunct="0">
              <a:spcBef>
                <a:spcPct val="50000"/>
              </a:spcBef>
            </a:pPr>
            <a:r>
              <a:rPr lang="en-US" sz="1800" dirty="0"/>
              <a:t>a2 b2 c2   </a:t>
            </a:r>
            <a:r>
              <a:rPr lang="el-GR" sz="1800" dirty="0" smtClean="0"/>
              <a:t> </a:t>
            </a:r>
            <a:r>
              <a:rPr lang="en-US" sz="1800" b="1" dirty="0" smtClean="0">
                <a:solidFill>
                  <a:srgbClr val="009900"/>
                </a:solidFill>
              </a:rPr>
              <a:t>e2</a:t>
            </a:r>
            <a:endParaRPr lang="en-US" sz="1800" b="1" dirty="0"/>
          </a:p>
          <a:p>
            <a:pPr eaLnBrk="0" hangingPunct="0">
              <a:spcBef>
                <a:spcPct val="50000"/>
              </a:spcBef>
            </a:pPr>
            <a:r>
              <a:rPr lang="en-US" sz="1800" dirty="0"/>
              <a:t>a2 b3 c1    </a:t>
            </a:r>
            <a:r>
              <a:rPr lang="en-US" sz="1800" b="1" dirty="0" smtClean="0">
                <a:solidFill>
                  <a:srgbClr val="009900"/>
                </a:solidFill>
              </a:rPr>
              <a:t>e3</a:t>
            </a:r>
          </a:p>
          <a:p>
            <a:pPr algn="ctr" eaLnBrk="0" hangingPunct="0">
              <a:spcBef>
                <a:spcPct val="50000"/>
              </a:spcBef>
            </a:pPr>
            <a:r>
              <a:rPr lang="en-US" sz="1200" dirty="0" smtClean="0"/>
              <a:t>…</a:t>
            </a:r>
            <a:r>
              <a:rPr lang="en-US" sz="3200" dirty="0" smtClean="0"/>
              <a:t>   </a:t>
            </a:r>
            <a:endParaRPr lang="el-GR" sz="3200" dirty="0"/>
          </a:p>
        </p:txBody>
      </p:sp>
      <p:sp>
        <p:nvSpPr>
          <p:cNvPr id="55306" name="Text Box 18"/>
          <p:cNvSpPr txBox="1">
            <a:spLocks noChangeArrowheads="1"/>
          </p:cNvSpPr>
          <p:nvPr/>
        </p:nvSpPr>
        <p:spPr bwMode="auto">
          <a:xfrm>
            <a:off x="5576888" y="1625600"/>
            <a:ext cx="3325812" cy="369332"/>
          </a:xfrm>
          <a:prstGeom prst="rect">
            <a:avLst/>
          </a:prstGeom>
          <a:noFill/>
          <a:ln w="9525">
            <a:noFill/>
            <a:miter lim="800000"/>
            <a:headEnd/>
            <a:tailEnd/>
          </a:ln>
        </p:spPr>
        <p:txBody>
          <a:bodyPr wrap="square">
            <a:spAutoFit/>
          </a:bodyPr>
          <a:lstStyle/>
          <a:p>
            <a:pPr eaLnBrk="0" hangingPunct="0">
              <a:spcBef>
                <a:spcPct val="50000"/>
              </a:spcBef>
            </a:pPr>
            <a:r>
              <a:rPr lang="el-GR" dirty="0"/>
              <a:t>Ένα στιγμιότυπο της συσχέτισης:</a:t>
            </a:r>
          </a:p>
        </p:txBody>
      </p:sp>
      <p:sp>
        <p:nvSpPr>
          <p:cNvPr id="55307" name="Text Box 19"/>
          <p:cNvSpPr txBox="1">
            <a:spLocks noChangeArrowheads="1"/>
          </p:cNvSpPr>
          <p:nvPr/>
        </p:nvSpPr>
        <p:spPr bwMode="auto">
          <a:xfrm>
            <a:off x="430213" y="992188"/>
            <a:ext cx="5257800" cy="922337"/>
          </a:xfrm>
          <a:prstGeom prst="rect">
            <a:avLst/>
          </a:prstGeom>
          <a:noFill/>
          <a:ln w="9525">
            <a:noFill/>
            <a:miter lim="800000"/>
            <a:headEnd/>
            <a:tailEnd/>
          </a:ln>
        </p:spPr>
        <p:txBody>
          <a:bodyPr>
            <a:spAutoFit/>
          </a:bodyPr>
          <a:lstStyle/>
          <a:p>
            <a:pPr>
              <a:spcBef>
                <a:spcPct val="50000"/>
              </a:spcBef>
            </a:pPr>
            <a:r>
              <a:rPr lang="el-GR" sz="1800" dirty="0">
                <a:solidFill>
                  <a:schemeClr val="accent1">
                    <a:lumMod val="75000"/>
                  </a:schemeClr>
                </a:solidFill>
                <a:latin typeface="Calibri" pitchFamily="34" charset="0"/>
                <a:ea typeface="Calibri" pitchFamily="34" charset="0"/>
                <a:cs typeface="Calibri" pitchFamily="34" charset="0"/>
              </a:rPr>
              <a:t>Στην πράξη, μερικές φορές, αντί για «</a:t>
            </a:r>
            <a:r>
              <a:rPr lang="el-GR" sz="1800" dirty="0" smtClean="0">
                <a:solidFill>
                  <a:schemeClr val="accent1">
                    <a:lumMod val="75000"/>
                  </a:schemeClr>
                </a:solidFill>
                <a:latin typeface="Calibri" pitchFamily="34" charset="0"/>
                <a:ea typeface="Calibri" pitchFamily="34" charset="0"/>
                <a:cs typeface="Calibri" pitchFamily="34" charset="0"/>
              </a:rPr>
              <a:t>ασθενή» </a:t>
            </a:r>
            <a:r>
              <a:rPr lang="el-GR" sz="1800" dirty="0">
                <a:solidFill>
                  <a:schemeClr val="accent1">
                    <a:lumMod val="75000"/>
                  </a:schemeClr>
                </a:solidFill>
                <a:latin typeface="Calibri" pitchFamily="34" charset="0"/>
                <a:ea typeface="Calibri" pitchFamily="34" charset="0"/>
                <a:cs typeface="Calibri" pitchFamily="34" charset="0"/>
              </a:rPr>
              <a:t>οντότητα», </a:t>
            </a:r>
            <a:r>
              <a:rPr lang="el-GR" sz="1800" dirty="0" smtClean="0">
                <a:solidFill>
                  <a:schemeClr val="accent1">
                    <a:lumMod val="75000"/>
                  </a:schemeClr>
                </a:solidFill>
                <a:latin typeface="Calibri" pitchFamily="34" charset="0"/>
                <a:ea typeface="Calibri" pitchFamily="34" charset="0"/>
                <a:cs typeface="Calibri" pitchFamily="34" charset="0"/>
              </a:rPr>
              <a:t>ει</a:t>
            </a:r>
            <a:r>
              <a:rPr lang="el-GR" dirty="0" smtClean="0">
                <a:solidFill>
                  <a:schemeClr val="accent1">
                    <a:lumMod val="75000"/>
                  </a:schemeClr>
                </a:solidFill>
                <a:latin typeface="Calibri" pitchFamily="34" charset="0"/>
                <a:ea typeface="Calibri" pitchFamily="34" charset="0"/>
                <a:cs typeface="Calibri" pitchFamily="34" charset="0"/>
              </a:rPr>
              <a:t>σάγουμε</a:t>
            </a:r>
            <a:r>
              <a:rPr lang="el-GR" sz="1800" dirty="0" smtClean="0">
                <a:solidFill>
                  <a:schemeClr val="accent1">
                    <a:lumMod val="75000"/>
                  </a:schemeClr>
                </a:solidFill>
                <a:latin typeface="Calibri" pitchFamily="34" charset="0"/>
                <a:ea typeface="Calibri" pitchFamily="34" charset="0"/>
                <a:cs typeface="Calibri" pitchFamily="34" charset="0"/>
              </a:rPr>
              <a:t> </a:t>
            </a:r>
            <a:r>
              <a:rPr lang="el-GR" sz="1800" dirty="0">
                <a:solidFill>
                  <a:schemeClr val="accent1">
                    <a:lumMod val="75000"/>
                  </a:schemeClr>
                </a:solidFill>
                <a:latin typeface="Calibri" pitchFamily="34" charset="0"/>
                <a:ea typeface="Calibri" pitchFamily="34" charset="0"/>
                <a:cs typeface="Calibri" pitchFamily="34" charset="0"/>
              </a:rPr>
              <a:t>«</a:t>
            </a:r>
            <a:r>
              <a:rPr lang="el-GR" sz="1800" dirty="0" smtClean="0">
                <a:solidFill>
                  <a:schemeClr val="accent1">
                    <a:lumMod val="75000"/>
                  </a:schemeClr>
                </a:solidFill>
                <a:latin typeface="Calibri" pitchFamily="34" charset="0"/>
                <a:ea typeface="Calibri" pitchFamily="34" charset="0"/>
                <a:cs typeface="Calibri" pitchFamily="34" charset="0"/>
              </a:rPr>
              <a:t>τεχνητό» κλειδί </a:t>
            </a:r>
            <a:r>
              <a:rPr lang="el-GR" sz="1800" dirty="0">
                <a:solidFill>
                  <a:schemeClr val="accent1">
                    <a:lumMod val="75000"/>
                  </a:schemeClr>
                </a:solidFill>
                <a:latin typeface="Calibri" pitchFamily="34" charset="0"/>
                <a:ea typeface="Calibri" pitchFamily="34" charset="0"/>
                <a:cs typeface="Calibri" pitchFamily="34" charset="0"/>
              </a:rPr>
              <a:t>για </a:t>
            </a:r>
            <a:r>
              <a:rPr lang="el-GR" sz="1800" dirty="0" smtClean="0">
                <a:solidFill>
                  <a:schemeClr val="accent1">
                    <a:lumMod val="75000"/>
                  </a:schemeClr>
                </a:solidFill>
                <a:latin typeface="Calibri" pitchFamily="34" charset="0"/>
                <a:ea typeface="Calibri" pitchFamily="34" charset="0"/>
                <a:cs typeface="Calibri" pitchFamily="34" charset="0"/>
              </a:rPr>
              <a:t>την </a:t>
            </a:r>
            <a:r>
              <a:rPr lang="el-GR" sz="1800" dirty="0">
                <a:solidFill>
                  <a:schemeClr val="accent1">
                    <a:lumMod val="75000"/>
                  </a:schemeClr>
                </a:solidFill>
                <a:latin typeface="Calibri" pitchFamily="34" charset="0"/>
                <a:ea typeface="Calibri" pitchFamily="34" charset="0"/>
                <a:cs typeface="Calibri" pitchFamily="34" charset="0"/>
              </a:rPr>
              <a:t>συσχέτιση (πχ αριθμό συμβολαίου</a:t>
            </a:r>
            <a:r>
              <a:rPr lang="en-US" sz="1800" dirty="0">
                <a:solidFill>
                  <a:schemeClr val="accent1">
                    <a:lumMod val="75000"/>
                  </a:schemeClr>
                </a:solidFill>
                <a:latin typeface="Calibri" pitchFamily="34" charset="0"/>
                <a:ea typeface="Calibri" pitchFamily="34" charset="0"/>
                <a:cs typeface="Calibri" pitchFamily="34" charset="0"/>
              </a:rPr>
              <a:t>)</a:t>
            </a:r>
            <a:endParaRPr lang="el-GR" sz="1800" dirty="0">
              <a:solidFill>
                <a:schemeClr val="accent1">
                  <a:lumMod val="75000"/>
                </a:schemeClr>
              </a:solidFill>
              <a:latin typeface="Calibri" pitchFamily="34" charset="0"/>
              <a:ea typeface="Calibri" pitchFamily="34" charset="0"/>
              <a:cs typeface="Calibri" pitchFamily="34" charset="0"/>
            </a:endParaRPr>
          </a:p>
        </p:txBody>
      </p:sp>
      <p:grpSp>
        <p:nvGrpSpPr>
          <p:cNvPr id="3" name="Group 20"/>
          <p:cNvGrpSpPr>
            <a:grpSpLocks/>
          </p:cNvGrpSpPr>
          <p:nvPr/>
        </p:nvGrpSpPr>
        <p:grpSpPr bwMode="auto">
          <a:xfrm>
            <a:off x="1835150" y="4365625"/>
            <a:ext cx="5715000" cy="2162175"/>
            <a:chOff x="192" y="2478"/>
            <a:chExt cx="3600" cy="1362"/>
          </a:xfrm>
        </p:grpSpPr>
        <p:sp>
          <p:nvSpPr>
            <p:cNvPr id="55310" name="Rectangle 21"/>
            <p:cNvSpPr>
              <a:spLocks noChangeArrowheads="1"/>
            </p:cNvSpPr>
            <p:nvPr/>
          </p:nvSpPr>
          <p:spPr bwMode="auto">
            <a:xfrm>
              <a:off x="3120" y="2496"/>
              <a:ext cx="384" cy="336"/>
            </a:xfrm>
            <a:prstGeom prst="rect">
              <a:avLst/>
            </a:prstGeom>
            <a:noFill/>
            <a:ln w="9525">
              <a:solidFill>
                <a:schemeClr val="tx1"/>
              </a:solidFill>
              <a:miter lim="800000"/>
              <a:headEnd/>
              <a:tailEnd/>
            </a:ln>
          </p:spPr>
          <p:txBody>
            <a:bodyPr wrap="none" anchor="ctr"/>
            <a:lstStyle/>
            <a:p>
              <a:endParaRPr lang="el-GR"/>
            </a:p>
          </p:txBody>
        </p:sp>
        <p:sp>
          <p:nvSpPr>
            <p:cNvPr id="55311" name="Rectangle 22"/>
            <p:cNvSpPr>
              <a:spLocks noChangeArrowheads="1"/>
            </p:cNvSpPr>
            <p:nvPr/>
          </p:nvSpPr>
          <p:spPr bwMode="auto">
            <a:xfrm>
              <a:off x="192" y="2592"/>
              <a:ext cx="528" cy="336"/>
            </a:xfrm>
            <a:prstGeom prst="rect">
              <a:avLst/>
            </a:prstGeom>
            <a:noFill/>
            <a:ln w="9525">
              <a:solidFill>
                <a:schemeClr val="tx1"/>
              </a:solidFill>
              <a:miter lim="800000"/>
              <a:headEnd/>
              <a:tailEnd/>
            </a:ln>
          </p:spPr>
          <p:txBody>
            <a:bodyPr wrap="none" anchor="ctr"/>
            <a:lstStyle/>
            <a:p>
              <a:endParaRPr lang="el-GR"/>
            </a:p>
          </p:txBody>
        </p:sp>
        <p:sp>
          <p:nvSpPr>
            <p:cNvPr id="55312" name="AutoShape 23"/>
            <p:cNvSpPr>
              <a:spLocks noChangeArrowheads="1"/>
            </p:cNvSpPr>
            <p:nvPr/>
          </p:nvSpPr>
          <p:spPr bwMode="auto">
            <a:xfrm>
              <a:off x="2208" y="2784"/>
              <a:ext cx="720" cy="576"/>
            </a:xfrm>
            <a:prstGeom prst="diamond">
              <a:avLst/>
            </a:prstGeom>
            <a:noFill/>
            <a:ln w="9525">
              <a:solidFill>
                <a:schemeClr val="tx1"/>
              </a:solidFill>
              <a:miter lim="800000"/>
              <a:headEnd/>
              <a:tailEnd/>
            </a:ln>
          </p:spPr>
          <p:txBody>
            <a:bodyPr wrap="none" anchor="ctr"/>
            <a:lstStyle/>
            <a:p>
              <a:endParaRPr lang="el-GR"/>
            </a:p>
          </p:txBody>
        </p:sp>
        <p:sp>
          <p:nvSpPr>
            <p:cNvPr id="55313" name="Line 24"/>
            <p:cNvSpPr>
              <a:spLocks noChangeShapeType="1"/>
            </p:cNvSpPr>
            <p:nvPr/>
          </p:nvSpPr>
          <p:spPr bwMode="auto">
            <a:xfrm>
              <a:off x="1200" y="3504"/>
              <a:ext cx="0" cy="96"/>
            </a:xfrm>
            <a:prstGeom prst="line">
              <a:avLst/>
            </a:prstGeom>
            <a:noFill/>
            <a:ln w="9525">
              <a:solidFill>
                <a:schemeClr val="tx1"/>
              </a:solidFill>
              <a:round/>
              <a:headEnd/>
              <a:tailEnd/>
            </a:ln>
          </p:spPr>
          <p:txBody>
            <a:bodyPr wrap="none" anchor="ctr"/>
            <a:lstStyle/>
            <a:p>
              <a:endParaRPr lang="el-GR"/>
            </a:p>
          </p:txBody>
        </p:sp>
        <p:sp>
          <p:nvSpPr>
            <p:cNvPr id="55314" name="Rectangle 25"/>
            <p:cNvSpPr>
              <a:spLocks noChangeArrowheads="1"/>
            </p:cNvSpPr>
            <p:nvPr/>
          </p:nvSpPr>
          <p:spPr bwMode="auto">
            <a:xfrm>
              <a:off x="1488" y="2544"/>
              <a:ext cx="528" cy="336"/>
            </a:xfrm>
            <a:prstGeom prst="rect">
              <a:avLst/>
            </a:prstGeom>
            <a:noFill/>
            <a:ln w="9525">
              <a:solidFill>
                <a:schemeClr val="tx1"/>
              </a:solidFill>
              <a:miter lim="800000"/>
              <a:headEnd/>
              <a:tailEnd/>
            </a:ln>
          </p:spPr>
          <p:txBody>
            <a:bodyPr wrap="none" anchor="ctr"/>
            <a:lstStyle/>
            <a:p>
              <a:endParaRPr lang="el-GR"/>
            </a:p>
          </p:txBody>
        </p:sp>
        <p:sp>
          <p:nvSpPr>
            <p:cNvPr id="55315" name="AutoShape 26"/>
            <p:cNvSpPr>
              <a:spLocks noChangeArrowheads="1"/>
            </p:cNvSpPr>
            <p:nvPr/>
          </p:nvSpPr>
          <p:spPr bwMode="auto">
            <a:xfrm>
              <a:off x="816" y="2928"/>
              <a:ext cx="720" cy="576"/>
            </a:xfrm>
            <a:prstGeom prst="diamond">
              <a:avLst/>
            </a:prstGeom>
            <a:noFill/>
            <a:ln w="9525">
              <a:solidFill>
                <a:schemeClr val="tx1"/>
              </a:solidFill>
              <a:miter lim="800000"/>
              <a:headEnd/>
              <a:tailEnd/>
            </a:ln>
          </p:spPr>
          <p:txBody>
            <a:bodyPr wrap="none" anchor="ctr"/>
            <a:lstStyle/>
            <a:p>
              <a:endParaRPr lang="el-GR"/>
            </a:p>
          </p:txBody>
        </p:sp>
        <p:sp>
          <p:nvSpPr>
            <p:cNvPr id="55316" name="Text Box 27"/>
            <p:cNvSpPr txBox="1">
              <a:spLocks noChangeArrowheads="1"/>
            </p:cNvSpPr>
            <p:nvPr/>
          </p:nvSpPr>
          <p:spPr bwMode="auto">
            <a:xfrm>
              <a:off x="288" y="2640"/>
              <a:ext cx="480" cy="250"/>
            </a:xfrm>
            <a:prstGeom prst="rect">
              <a:avLst/>
            </a:prstGeom>
            <a:noFill/>
            <a:ln w="9525">
              <a:noFill/>
              <a:miter lim="800000"/>
              <a:headEnd/>
              <a:tailEnd/>
            </a:ln>
          </p:spPr>
          <p:txBody>
            <a:bodyPr>
              <a:spAutoFit/>
            </a:bodyPr>
            <a:lstStyle/>
            <a:p>
              <a:pPr eaLnBrk="0" hangingPunct="0">
                <a:spcBef>
                  <a:spcPct val="50000"/>
                </a:spcBef>
              </a:pPr>
              <a:r>
                <a:rPr lang="el-GR" sz="2000" b="1"/>
                <a:t>A</a:t>
              </a:r>
            </a:p>
          </p:txBody>
        </p:sp>
        <p:sp>
          <p:nvSpPr>
            <p:cNvPr id="55317" name="Text Box 28"/>
            <p:cNvSpPr txBox="1">
              <a:spLocks noChangeArrowheads="1"/>
            </p:cNvSpPr>
            <p:nvPr/>
          </p:nvSpPr>
          <p:spPr bwMode="auto">
            <a:xfrm>
              <a:off x="1610" y="2568"/>
              <a:ext cx="624" cy="250"/>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5318" name="Rectangle 29" descr="Σκούρα διαγώνιος προς τα επάνω"/>
            <p:cNvSpPr>
              <a:spLocks noChangeArrowheads="1"/>
            </p:cNvSpPr>
            <p:nvPr/>
          </p:nvSpPr>
          <p:spPr bwMode="auto">
            <a:xfrm>
              <a:off x="1872" y="3456"/>
              <a:ext cx="624" cy="288"/>
            </a:xfrm>
            <a:prstGeom prst="rect">
              <a:avLst/>
            </a:prstGeom>
            <a:pattFill prst="dkUpDiag">
              <a:fgClr>
                <a:srgbClr val="009900"/>
              </a:fgClr>
              <a:bgClr>
                <a:srgbClr val="FFFFFF"/>
              </a:bgClr>
            </a:pattFill>
            <a:ln w="9525">
              <a:solidFill>
                <a:schemeClr val="tx1"/>
              </a:solidFill>
              <a:miter lim="800000"/>
              <a:headEnd/>
              <a:tailEnd/>
            </a:ln>
          </p:spPr>
          <p:txBody>
            <a:bodyPr wrap="none" anchor="ctr"/>
            <a:lstStyle/>
            <a:p>
              <a:endParaRPr lang="el-GR"/>
            </a:p>
          </p:txBody>
        </p:sp>
        <p:sp>
          <p:nvSpPr>
            <p:cNvPr id="55319" name="Line 30"/>
            <p:cNvSpPr>
              <a:spLocks noChangeShapeType="1"/>
            </p:cNvSpPr>
            <p:nvPr/>
          </p:nvSpPr>
          <p:spPr bwMode="auto">
            <a:xfrm>
              <a:off x="768" y="2784"/>
              <a:ext cx="432" cy="0"/>
            </a:xfrm>
            <a:prstGeom prst="line">
              <a:avLst/>
            </a:prstGeom>
            <a:noFill/>
            <a:ln w="9525">
              <a:solidFill>
                <a:schemeClr val="tx1"/>
              </a:solidFill>
              <a:round/>
              <a:headEnd/>
              <a:tailEnd/>
            </a:ln>
          </p:spPr>
          <p:txBody>
            <a:bodyPr wrap="none" anchor="ctr"/>
            <a:lstStyle/>
            <a:p>
              <a:endParaRPr lang="el-GR"/>
            </a:p>
          </p:txBody>
        </p:sp>
        <p:sp>
          <p:nvSpPr>
            <p:cNvPr id="55320" name="Line 31"/>
            <p:cNvSpPr>
              <a:spLocks noChangeShapeType="1"/>
            </p:cNvSpPr>
            <p:nvPr/>
          </p:nvSpPr>
          <p:spPr bwMode="auto">
            <a:xfrm>
              <a:off x="1200" y="2784"/>
              <a:ext cx="0" cy="144"/>
            </a:xfrm>
            <a:prstGeom prst="line">
              <a:avLst/>
            </a:prstGeom>
            <a:noFill/>
            <a:ln w="9525">
              <a:solidFill>
                <a:schemeClr val="tx1"/>
              </a:solidFill>
              <a:round/>
              <a:headEnd/>
              <a:tailEnd/>
            </a:ln>
          </p:spPr>
          <p:txBody>
            <a:bodyPr wrap="none" anchor="ctr"/>
            <a:lstStyle/>
            <a:p>
              <a:endParaRPr lang="el-GR"/>
            </a:p>
          </p:txBody>
        </p:sp>
        <p:sp>
          <p:nvSpPr>
            <p:cNvPr id="55321" name="Line 32"/>
            <p:cNvSpPr>
              <a:spLocks noChangeShapeType="1"/>
            </p:cNvSpPr>
            <p:nvPr/>
          </p:nvSpPr>
          <p:spPr bwMode="auto">
            <a:xfrm>
              <a:off x="1200" y="3600"/>
              <a:ext cx="672" cy="0"/>
            </a:xfrm>
            <a:prstGeom prst="line">
              <a:avLst/>
            </a:prstGeom>
            <a:noFill/>
            <a:ln w="9525">
              <a:solidFill>
                <a:schemeClr val="tx1"/>
              </a:solidFill>
              <a:round/>
              <a:headEnd/>
              <a:tailEnd/>
            </a:ln>
          </p:spPr>
          <p:txBody>
            <a:bodyPr wrap="none" anchor="ctr"/>
            <a:lstStyle/>
            <a:p>
              <a:endParaRPr lang="el-GR"/>
            </a:p>
          </p:txBody>
        </p:sp>
        <p:sp>
          <p:nvSpPr>
            <p:cNvPr id="55322" name="Line 33"/>
            <p:cNvSpPr>
              <a:spLocks noChangeShapeType="1"/>
            </p:cNvSpPr>
            <p:nvPr/>
          </p:nvSpPr>
          <p:spPr bwMode="auto">
            <a:xfrm>
              <a:off x="2208" y="3072"/>
              <a:ext cx="0" cy="384"/>
            </a:xfrm>
            <a:prstGeom prst="line">
              <a:avLst/>
            </a:prstGeom>
            <a:noFill/>
            <a:ln w="9525">
              <a:solidFill>
                <a:schemeClr val="tx1"/>
              </a:solidFill>
              <a:round/>
              <a:headEnd/>
              <a:tailEnd/>
            </a:ln>
          </p:spPr>
          <p:txBody>
            <a:bodyPr wrap="none" anchor="ctr"/>
            <a:lstStyle/>
            <a:p>
              <a:endParaRPr lang="el-GR"/>
            </a:p>
          </p:txBody>
        </p:sp>
        <p:sp>
          <p:nvSpPr>
            <p:cNvPr id="55323" name="AutoShape 34"/>
            <p:cNvSpPr>
              <a:spLocks noChangeArrowheads="1"/>
            </p:cNvSpPr>
            <p:nvPr/>
          </p:nvSpPr>
          <p:spPr bwMode="auto">
            <a:xfrm>
              <a:off x="3072" y="3264"/>
              <a:ext cx="720" cy="576"/>
            </a:xfrm>
            <a:prstGeom prst="diamond">
              <a:avLst/>
            </a:prstGeom>
            <a:noFill/>
            <a:ln w="9525">
              <a:solidFill>
                <a:schemeClr val="tx1"/>
              </a:solidFill>
              <a:miter lim="800000"/>
              <a:headEnd/>
              <a:tailEnd/>
            </a:ln>
          </p:spPr>
          <p:txBody>
            <a:bodyPr wrap="none" anchor="ctr"/>
            <a:lstStyle/>
            <a:p>
              <a:endParaRPr lang="el-GR"/>
            </a:p>
          </p:txBody>
        </p:sp>
        <p:sp>
          <p:nvSpPr>
            <p:cNvPr id="55324" name="Line 35"/>
            <p:cNvSpPr>
              <a:spLocks noChangeShapeType="1"/>
            </p:cNvSpPr>
            <p:nvPr/>
          </p:nvSpPr>
          <p:spPr bwMode="auto">
            <a:xfrm>
              <a:off x="2544" y="3600"/>
              <a:ext cx="528" cy="0"/>
            </a:xfrm>
            <a:prstGeom prst="line">
              <a:avLst/>
            </a:prstGeom>
            <a:noFill/>
            <a:ln w="9525">
              <a:solidFill>
                <a:schemeClr val="tx1"/>
              </a:solidFill>
              <a:round/>
              <a:headEnd/>
              <a:tailEnd/>
            </a:ln>
          </p:spPr>
          <p:txBody>
            <a:bodyPr wrap="none" anchor="ctr"/>
            <a:lstStyle/>
            <a:p>
              <a:endParaRPr lang="el-GR"/>
            </a:p>
          </p:txBody>
        </p:sp>
        <p:sp>
          <p:nvSpPr>
            <p:cNvPr id="55325" name="Line 36"/>
            <p:cNvSpPr>
              <a:spLocks noChangeShapeType="1"/>
            </p:cNvSpPr>
            <p:nvPr/>
          </p:nvSpPr>
          <p:spPr bwMode="auto">
            <a:xfrm flipH="1" flipV="1">
              <a:off x="3408" y="2880"/>
              <a:ext cx="0" cy="384"/>
            </a:xfrm>
            <a:prstGeom prst="line">
              <a:avLst/>
            </a:prstGeom>
            <a:noFill/>
            <a:ln w="6350">
              <a:solidFill>
                <a:schemeClr val="tx1"/>
              </a:solidFill>
              <a:round/>
              <a:headEnd/>
              <a:tailEnd/>
            </a:ln>
          </p:spPr>
          <p:txBody>
            <a:bodyPr wrap="none" anchor="ctr"/>
            <a:lstStyle/>
            <a:p>
              <a:endParaRPr lang="el-GR"/>
            </a:p>
          </p:txBody>
        </p:sp>
        <p:sp>
          <p:nvSpPr>
            <p:cNvPr id="55326" name="Text Box 37"/>
            <p:cNvSpPr txBox="1">
              <a:spLocks noChangeArrowheads="1"/>
            </p:cNvSpPr>
            <p:nvPr/>
          </p:nvSpPr>
          <p:spPr bwMode="auto">
            <a:xfrm>
              <a:off x="3168" y="2544"/>
              <a:ext cx="528" cy="250"/>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5327" name="Text Box 38"/>
            <p:cNvSpPr txBox="1">
              <a:spLocks noChangeArrowheads="1"/>
            </p:cNvSpPr>
            <p:nvPr/>
          </p:nvSpPr>
          <p:spPr bwMode="auto">
            <a:xfrm>
              <a:off x="1008" y="3072"/>
              <a:ext cx="480" cy="250"/>
            </a:xfrm>
            <a:prstGeom prst="rect">
              <a:avLst/>
            </a:prstGeom>
            <a:noFill/>
            <a:ln w="9525">
              <a:noFill/>
              <a:miter lim="800000"/>
              <a:headEnd/>
              <a:tailEnd/>
            </a:ln>
          </p:spPr>
          <p:txBody>
            <a:bodyPr>
              <a:spAutoFit/>
            </a:bodyPr>
            <a:lstStyle/>
            <a:p>
              <a:pPr eaLnBrk="0" hangingPunct="0">
                <a:spcBef>
                  <a:spcPct val="50000"/>
                </a:spcBef>
              </a:pPr>
              <a:r>
                <a:rPr lang="el-GR" sz="2000" b="1"/>
                <a:t>R1</a:t>
              </a:r>
            </a:p>
          </p:txBody>
        </p:sp>
        <p:sp>
          <p:nvSpPr>
            <p:cNvPr id="55328" name="Text Box 39"/>
            <p:cNvSpPr txBox="1">
              <a:spLocks noChangeArrowheads="1"/>
            </p:cNvSpPr>
            <p:nvPr/>
          </p:nvSpPr>
          <p:spPr bwMode="auto">
            <a:xfrm>
              <a:off x="2400" y="2928"/>
              <a:ext cx="528" cy="250"/>
            </a:xfrm>
            <a:prstGeom prst="rect">
              <a:avLst/>
            </a:prstGeom>
            <a:noFill/>
            <a:ln w="9525">
              <a:noFill/>
              <a:miter lim="800000"/>
              <a:headEnd/>
              <a:tailEnd/>
            </a:ln>
          </p:spPr>
          <p:txBody>
            <a:bodyPr>
              <a:spAutoFit/>
            </a:bodyPr>
            <a:lstStyle/>
            <a:p>
              <a:pPr eaLnBrk="0" hangingPunct="0">
                <a:spcBef>
                  <a:spcPct val="50000"/>
                </a:spcBef>
              </a:pPr>
              <a:r>
                <a:rPr lang="el-GR" sz="2000" b="1"/>
                <a:t>R2</a:t>
              </a:r>
            </a:p>
          </p:txBody>
        </p:sp>
        <p:sp>
          <p:nvSpPr>
            <p:cNvPr id="55329" name="Text Box 40"/>
            <p:cNvSpPr txBox="1">
              <a:spLocks noChangeArrowheads="1"/>
            </p:cNvSpPr>
            <p:nvPr/>
          </p:nvSpPr>
          <p:spPr bwMode="auto">
            <a:xfrm>
              <a:off x="3216" y="3408"/>
              <a:ext cx="528" cy="250"/>
            </a:xfrm>
            <a:prstGeom prst="rect">
              <a:avLst/>
            </a:prstGeom>
            <a:noFill/>
            <a:ln w="9525">
              <a:noFill/>
              <a:miter lim="800000"/>
              <a:headEnd/>
              <a:tailEnd/>
            </a:ln>
          </p:spPr>
          <p:txBody>
            <a:bodyPr>
              <a:spAutoFit/>
            </a:bodyPr>
            <a:lstStyle/>
            <a:p>
              <a:pPr eaLnBrk="0" hangingPunct="0">
                <a:spcBef>
                  <a:spcPct val="50000"/>
                </a:spcBef>
              </a:pPr>
              <a:r>
                <a:rPr lang="el-GR" sz="2000" b="1"/>
                <a:t>R3</a:t>
              </a:r>
            </a:p>
          </p:txBody>
        </p:sp>
        <p:sp>
          <p:nvSpPr>
            <p:cNvPr id="55330" name="Text Box 41"/>
            <p:cNvSpPr txBox="1">
              <a:spLocks noChangeArrowheads="1"/>
            </p:cNvSpPr>
            <p:nvPr/>
          </p:nvSpPr>
          <p:spPr bwMode="auto">
            <a:xfrm>
              <a:off x="1968" y="3504"/>
              <a:ext cx="528" cy="250"/>
            </a:xfrm>
            <a:prstGeom prst="rect">
              <a:avLst/>
            </a:prstGeom>
            <a:noFill/>
            <a:ln w="9525">
              <a:noFill/>
              <a:miter lim="800000"/>
              <a:headEnd/>
              <a:tailEnd/>
            </a:ln>
          </p:spPr>
          <p:txBody>
            <a:bodyPr>
              <a:spAutoFit/>
            </a:bodyPr>
            <a:lstStyle/>
            <a:p>
              <a:pPr eaLnBrk="0" hangingPunct="0">
                <a:spcBef>
                  <a:spcPct val="50000"/>
                </a:spcBef>
              </a:pPr>
              <a:r>
                <a:rPr lang="el-GR" sz="2000" b="1"/>
                <a:t>E</a:t>
              </a:r>
            </a:p>
          </p:txBody>
        </p:sp>
        <p:sp>
          <p:nvSpPr>
            <p:cNvPr id="55331" name="Line 42"/>
            <p:cNvSpPr>
              <a:spLocks noChangeShapeType="1"/>
            </p:cNvSpPr>
            <p:nvPr/>
          </p:nvSpPr>
          <p:spPr bwMode="auto">
            <a:xfrm>
              <a:off x="2064" y="2688"/>
              <a:ext cx="480" cy="0"/>
            </a:xfrm>
            <a:prstGeom prst="line">
              <a:avLst/>
            </a:prstGeom>
            <a:noFill/>
            <a:ln w="9525">
              <a:solidFill>
                <a:schemeClr val="tx1"/>
              </a:solidFill>
              <a:round/>
              <a:headEnd/>
              <a:tailEnd/>
            </a:ln>
          </p:spPr>
          <p:txBody>
            <a:bodyPr wrap="none" anchor="ctr"/>
            <a:lstStyle/>
            <a:p>
              <a:endParaRPr lang="el-GR"/>
            </a:p>
          </p:txBody>
        </p:sp>
        <p:sp>
          <p:nvSpPr>
            <p:cNvPr id="55332" name="Line 43"/>
            <p:cNvSpPr>
              <a:spLocks noChangeShapeType="1"/>
            </p:cNvSpPr>
            <p:nvPr/>
          </p:nvSpPr>
          <p:spPr bwMode="auto">
            <a:xfrm>
              <a:off x="2544" y="2688"/>
              <a:ext cx="0" cy="96"/>
            </a:xfrm>
            <a:prstGeom prst="line">
              <a:avLst/>
            </a:prstGeom>
            <a:noFill/>
            <a:ln w="9525">
              <a:solidFill>
                <a:schemeClr val="tx1"/>
              </a:solidFill>
              <a:round/>
              <a:headEnd/>
              <a:tailEnd/>
            </a:ln>
          </p:spPr>
          <p:txBody>
            <a:bodyPr wrap="none" anchor="ctr"/>
            <a:lstStyle/>
            <a:p>
              <a:endParaRPr lang="el-GR"/>
            </a:p>
          </p:txBody>
        </p:sp>
        <p:sp>
          <p:nvSpPr>
            <p:cNvPr id="55333" name="Text Box 44"/>
            <p:cNvSpPr txBox="1">
              <a:spLocks noChangeArrowheads="1"/>
            </p:cNvSpPr>
            <p:nvPr/>
          </p:nvSpPr>
          <p:spPr bwMode="auto">
            <a:xfrm>
              <a:off x="1565" y="3385"/>
              <a:ext cx="181" cy="154"/>
            </a:xfrm>
            <a:prstGeom prst="rect">
              <a:avLst/>
            </a:prstGeom>
            <a:noFill/>
            <a:ln w="9525">
              <a:noFill/>
              <a:miter lim="800000"/>
              <a:headEnd/>
              <a:tailEnd/>
            </a:ln>
          </p:spPr>
          <p:txBody>
            <a:bodyPr>
              <a:spAutoFit/>
            </a:bodyPr>
            <a:lstStyle/>
            <a:p>
              <a:pPr>
                <a:spcBef>
                  <a:spcPct val="50000"/>
                </a:spcBef>
              </a:pPr>
              <a:r>
                <a:rPr lang="el-GR" sz="1000" b="1"/>
                <a:t>Ν</a:t>
              </a:r>
            </a:p>
          </p:txBody>
        </p:sp>
        <p:sp>
          <p:nvSpPr>
            <p:cNvPr id="55334" name="Text Box 45"/>
            <p:cNvSpPr txBox="1">
              <a:spLocks noChangeArrowheads="1"/>
            </p:cNvSpPr>
            <p:nvPr/>
          </p:nvSpPr>
          <p:spPr bwMode="auto">
            <a:xfrm>
              <a:off x="1973" y="3203"/>
              <a:ext cx="181" cy="154"/>
            </a:xfrm>
            <a:prstGeom prst="rect">
              <a:avLst/>
            </a:prstGeom>
            <a:noFill/>
            <a:ln w="9525">
              <a:noFill/>
              <a:miter lim="800000"/>
              <a:headEnd/>
              <a:tailEnd/>
            </a:ln>
          </p:spPr>
          <p:txBody>
            <a:bodyPr>
              <a:spAutoFit/>
            </a:bodyPr>
            <a:lstStyle/>
            <a:p>
              <a:pPr>
                <a:spcBef>
                  <a:spcPct val="50000"/>
                </a:spcBef>
              </a:pPr>
              <a:r>
                <a:rPr lang="el-GR" sz="1000" b="1"/>
                <a:t>Ν</a:t>
              </a:r>
            </a:p>
          </p:txBody>
        </p:sp>
        <p:sp>
          <p:nvSpPr>
            <p:cNvPr id="55335" name="Text Box 46"/>
            <p:cNvSpPr txBox="1">
              <a:spLocks noChangeArrowheads="1"/>
            </p:cNvSpPr>
            <p:nvPr/>
          </p:nvSpPr>
          <p:spPr bwMode="auto">
            <a:xfrm>
              <a:off x="2789" y="3385"/>
              <a:ext cx="181" cy="154"/>
            </a:xfrm>
            <a:prstGeom prst="rect">
              <a:avLst/>
            </a:prstGeom>
            <a:noFill/>
            <a:ln w="9525">
              <a:noFill/>
              <a:miter lim="800000"/>
              <a:headEnd/>
              <a:tailEnd/>
            </a:ln>
          </p:spPr>
          <p:txBody>
            <a:bodyPr>
              <a:spAutoFit/>
            </a:bodyPr>
            <a:lstStyle/>
            <a:p>
              <a:pPr>
                <a:spcBef>
                  <a:spcPct val="50000"/>
                </a:spcBef>
              </a:pPr>
              <a:r>
                <a:rPr lang="el-GR" sz="1000" b="1"/>
                <a:t>Ν</a:t>
              </a:r>
            </a:p>
          </p:txBody>
        </p:sp>
        <p:sp>
          <p:nvSpPr>
            <p:cNvPr id="55336" name="Text Box 47"/>
            <p:cNvSpPr txBox="1">
              <a:spLocks noChangeArrowheads="1"/>
            </p:cNvSpPr>
            <p:nvPr/>
          </p:nvSpPr>
          <p:spPr bwMode="auto">
            <a:xfrm>
              <a:off x="975" y="2614"/>
              <a:ext cx="181" cy="154"/>
            </a:xfrm>
            <a:prstGeom prst="rect">
              <a:avLst/>
            </a:prstGeom>
            <a:noFill/>
            <a:ln w="9525">
              <a:noFill/>
              <a:miter lim="800000"/>
              <a:headEnd/>
              <a:tailEnd/>
            </a:ln>
          </p:spPr>
          <p:txBody>
            <a:bodyPr>
              <a:spAutoFit/>
            </a:bodyPr>
            <a:lstStyle/>
            <a:p>
              <a:pPr>
                <a:spcBef>
                  <a:spcPct val="50000"/>
                </a:spcBef>
              </a:pPr>
              <a:r>
                <a:rPr lang="el-GR" sz="1000" b="1"/>
                <a:t>1</a:t>
              </a:r>
            </a:p>
          </p:txBody>
        </p:sp>
        <p:sp>
          <p:nvSpPr>
            <p:cNvPr id="55337" name="Text Box 48"/>
            <p:cNvSpPr txBox="1">
              <a:spLocks noChangeArrowheads="1"/>
            </p:cNvSpPr>
            <p:nvPr/>
          </p:nvSpPr>
          <p:spPr bwMode="auto">
            <a:xfrm>
              <a:off x="2200" y="2478"/>
              <a:ext cx="181" cy="154"/>
            </a:xfrm>
            <a:prstGeom prst="rect">
              <a:avLst/>
            </a:prstGeom>
            <a:noFill/>
            <a:ln w="9525">
              <a:noFill/>
              <a:miter lim="800000"/>
              <a:headEnd/>
              <a:tailEnd/>
            </a:ln>
          </p:spPr>
          <p:txBody>
            <a:bodyPr>
              <a:spAutoFit/>
            </a:bodyPr>
            <a:lstStyle/>
            <a:p>
              <a:pPr>
                <a:spcBef>
                  <a:spcPct val="50000"/>
                </a:spcBef>
              </a:pPr>
              <a:r>
                <a:rPr lang="el-GR" sz="1000" b="1"/>
                <a:t>1</a:t>
              </a:r>
            </a:p>
          </p:txBody>
        </p:sp>
        <p:sp>
          <p:nvSpPr>
            <p:cNvPr id="55338" name="Text Box 49"/>
            <p:cNvSpPr txBox="1">
              <a:spLocks noChangeArrowheads="1"/>
            </p:cNvSpPr>
            <p:nvPr/>
          </p:nvSpPr>
          <p:spPr bwMode="auto">
            <a:xfrm>
              <a:off x="3470" y="3022"/>
              <a:ext cx="181" cy="154"/>
            </a:xfrm>
            <a:prstGeom prst="rect">
              <a:avLst/>
            </a:prstGeom>
            <a:noFill/>
            <a:ln w="9525">
              <a:noFill/>
              <a:miter lim="800000"/>
              <a:headEnd/>
              <a:tailEnd/>
            </a:ln>
          </p:spPr>
          <p:txBody>
            <a:bodyPr>
              <a:spAutoFit/>
            </a:bodyPr>
            <a:lstStyle/>
            <a:p>
              <a:pPr>
                <a:spcBef>
                  <a:spcPct val="50000"/>
                </a:spcBef>
              </a:pPr>
              <a:r>
                <a:rPr lang="el-GR" sz="1000" b="1"/>
                <a:t>1</a:t>
              </a:r>
            </a:p>
          </p:txBody>
        </p:sp>
      </p:grpSp>
      <p:sp>
        <p:nvSpPr>
          <p:cNvPr id="55309" name="Text Box 3"/>
          <p:cNvSpPr txBox="1">
            <a:spLocks noChangeArrowheads="1"/>
          </p:cNvSpPr>
          <p:nvPr/>
        </p:nvSpPr>
        <p:spPr bwMode="auto">
          <a:xfrm>
            <a:off x="107950" y="4005263"/>
            <a:ext cx="4648200" cy="338137"/>
          </a:xfrm>
          <a:prstGeom prst="rect">
            <a:avLst/>
          </a:prstGeom>
          <a:noFill/>
          <a:ln w="9525">
            <a:noFill/>
            <a:miter lim="800000"/>
            <a:headEnd/>
            <a:tailEnd/>
          </a:ln>
        </p:spPr>
        <p:txBody>
          <a:bodyPr>
            <a:spAutoFit/>
          </a:bodyPr>
          <a:lstStyle/>
          <a:p>
            <a:pPr eaLnBrk="0" hangingPunct="0">
              <a:spcBef>
                <a:spcPct val="50000"/>
              </a:spcBef>
            </a:pPr>
            <a:r>
              <a:rPr lang="el-GR">
                <a:latin typeface="Calibri" pitchFamily="34" charset="0"/>
                <a:ea typeface="Calibri" pitchFamily="34" charset="0"/>
                <a:cs typeface="Calibri" pitchFamily="34" charset="0"/>
              </a:rPr>
              <a:t>Μετατροπή σε</a:t>
            </a:r>
          </a:p>
        </p:txBody>
      </p:sp>
      <p:sp>
        <p:nvSpPr>
          <p:cNvPr id="55" name="Rectangle 2"/>
          <p:cNvSpPr>
            <a:spLocks noGrp="1" noChangeArrowheads="1"/>
          </p:cNvSpPr>
          <p:nvPr>
            <p:ph type="title"/>
          </p:nvPr>
        </p:nvSpPr>
        <p:spPr>
          <a:xfrm>
            <a:off x="317500" y="0"/>
            <a:ext cx="8229600" cy="1782762"/>
          </a:xfrm>
        </p:spPr>
        <p:txBody>
          <a:bodyPr>
            <a:noAutofit/>
          </a:bodyPr>
          <a:lstStyle/>
          <a:p>
            <a:pPr algn="r" eaLnBrk="1" hangingPunct="1"/>
            <a:r>
              <a:rPr lang="el-GR" sz="3600" dirty="0" smtClean="0">
                <a:solidFill>
                  <a:schemeClr val="accent6">
                    <a:lumMod val="75000"/>
                  </a:schemeClr>
                </a:solidFill>
              </a:rPr>
              <a:t>Τύποι Συσχετίσεων με Βαθμό Μεγαλύτερο του Δύο</a:t>
            </a:r>
          </a:p>
        </p:txBody>
      </p:sp>
      <p:sp>
        <p:nvSpPr>
          <p:cNvPr id="54"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grpSp>
        <p:nvGrpSpPr>
          <p:cNvPr id="56" name="Group 14"/>
          <p:cNvGrpSpPr>
            <a:grpSpLocks/>
          </p:cNvGrpSpPr>
          <p:nvPr/>
        </p:nvGrpSpPr>
        <p:grpSpPr bwMode="auto">
          <a:xfrm>
            <a:off x="3647830" y="6202803"/>
            <a:ext cx="690955" cy="224986"/>
            <a:chOff x="2971" y="3036"/>
            <a:chExt cx="830" cy="212"/>
          </a:xfrm>
        </p:grpSpPr>
        <p:sp>
          <p:nvSpPr>
            <p:cNvPr id="57" name="Oval 15"/>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8" name="Text Box 16"/>
            <p:cNvSpPr txBox="1">
              <a:spLocks noChangeArrowheads="1"/>
            </p:cNvSpPr>
            <p:nvPr/>
          </p:nvSpPr>
          <p:spPr bwMode="auto">
            <a:xfrm>
              <a:off x="3075" y="3036"/>
              <a:ext cx="726" cy="123"/>
            </a:xfrm>
            <a:prstGeom prst="rect">
              <a:avLst/>
            </a:prstGeom>
            <a:noFill/>
            <a:ln w="9525">
              <a:noFill/>
              <a:miter lim="800000"/>
              <a:headEnd/>
              <a:tailEnd/>
            </a:ln>
          </p:spPr>
          <p:txBody>
            <a:bodyPr>
              <a:spAutoFit/>
            </a:bodyPr>
            <a:lstStyle/>
            <a:p>
              <a:pPr>
                <a:spcBef>
                  <a:spcPct val="50000"/>
                </a:spcBef>
              </a:pPr>
              <a:r>
                <a:rPr lang="el-GR" sz="1000" u="sng" dirty="0" err="1" smtClean="0"/>
                <a:t>Κλεδί</a:t>
              </a:r>
              <a:endParaRPr lang="el-GR" sz="1000" u="sng" dirty="0"/>
            </a:p>
          </p:txBody>
        </p:sp>
      </p:grpSp>
      <p:cxnSp>
        <p:nvCxnSpPr>
          <p:cNvPr id="6" name="Straight Connector 5"/>
          <p:cNvCxnSpPr>
            <a:stCxn id="57" idx="6"/>
          </p:cNvCxnSpPr>
          <p:nvPr/>
        </p:nvCxnSpPr>
        <p:spPr>
          <a:xfrm flipV="1">
            <a:off x="4289669" y="6268070"/>
            <a:ext cx="212481" cy="6367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3"/>
          <p:cNvSpPr>
            <a:spLocks noGrp="1"/>
          </p:cNvSpPr>
          <p:nvPr>
            <p:ph type="ftr" sz="quarter" idx="11"/>
          </p:nvPr>
        </p:nvSpPr>
        <p:spPr>
          <a:noFill/>
        </p:spPr>
        <p:txBody>
          <a:bodyPr/>
          <a:lstStyle/>
          <a:p>
            <a:r>
              <a:rPr lang="el-GR" altLang="en-US" smtClean="0"/>
              <a:t>Ευαγγελία Πιτουρά</a:t>
            </a:r>
          </a:p>
        </p:txBody>
      </p:sp>
      <p:sp>
        <p:nvSpPr>
          <p:cNvPr id="8196" name="Slide Number Placeholder 4"/>
          <p:cNvSpPr>
            <a:spLocks noGrp="1"/>
          </p:cNvSpPr>
          <p:nvPr>
            <p:ph type="sldNum" sz="quarter" idx="12"/>
          </p:nvPr>
        </p:nvSpPr>
        <p:spPr>
          <a:noFill/>
        </p:spPr>
        <p:txBody>
          <a:bodyPr/>
          <a:lstStyle/>
          <a:p>
            <a:fld id="{D6456364-0E3A-4BDB-9865-05E7F9DBDF83}" type="slidenum">
              <a:rPr lang="el-GR" altLang="en-US" smtClean="0"/>
              <a:pPr/>
              <a:t>8</a:t>
            </a:fld>
            <a:endParaRPr lang="el-GR" altLang="en-US" smtClean="0"/>
          </a:p>
        </p:txBody>
      </p:sp>
      <p:sp>
        <p:nvSpPr>
          <p:cNvPr id="8210" name="Text Box 19"/>
          <p:cNvSpPr txBox="1">
            <a:spLocks noChangeArrowheads="1"/>
          </p:cNvSpPr>
          <p:nvPr/>
        </p:nvSpPr>
        <p:spPr bwMode="auto">
          <a:xfrm>
            <a:off x="410210" y="1011378"/>
            <a:ext cx="8137525" cy="707886"/>
          </a:xfrm>
          <a:prstGeom prst="rect">
            <a:avLst/>
          </a:prstGeom>
          <a:noFill/>
          <a:ln w="9525">
            <a:noFill/>
            <a:miter lim="800000"/>
            <a:headEnd/>
            <a:tailEnd/>
          </a:ln>
        </p:spPr>
        <p:txBody>
          <a:bodyPr>
            <a:spAutoFit/>
          </a:bodyPr>
          <a:lstStyle/>
          <a:p>
            <a:pPr>
              <a:spcBef>
                <a:spcPct val="50000"/>
              </a:spcBef>
              <a:buFont typeface="Wingdings" pitchFamily="2" charset="2"/>
              <a:buChar char="§"/>
            </a:pPr>
            <a:r>
              <a:rPr lang="el-GR" sz="2000" dirty="0"/>
              <a:t> </a:t>
            </a:r>
            <a:r>
              <a:rPr lang="en-US" sz="2000" dirty="0" smtClean="0"/>
              <a:t> </a:t>
            </a:r>
            <a:r>
              <a:rPr lang="el-GR" sz="2000" dirty="0" smtClean="0">
                <a:solidFill>
                  <a:schemeClr val="accent6">
                    <a:lumMod val="75000"/>
                  </a:schemeClr>
                </a:solidFill>
              </a:rPr>
              <a:t>Ανεξαρτησία </a:t>
            </a:r>
            <a:r>
              <a:rPr lang="el-GR" sz="2000" dirty="0">
                <a:solidFill>
                  <a:schemeClr val="accent6">
                    <a:lumMod val="75000"/>
                  </a:schemeClr>
                </a:solidFill>
              </a:rPr>
              <a:t>Δεδομένων</a:t>
            </a:r>
            <a:r>
              <a:rPr lang="el-GR" sz="2000" dirty="0"/>
              <a:t>: αλλαγή του σχήματος ενός επιπέδου </a:t>
            </a:r>
            <a:r>
              <a:rPr lang="el-GR" sz="2000" b="1" dirty="0"/>
              <a:t>χωρίς</a:t>
            </a:r>
            <a:r>
              <a:rPr lang="el-GR" sz="2000" dirty="0"/>
              <a:t> να αλλάξουμε το σχήμα του αμέσως υψηλότερου επιπέδου </a:t>
            </a:r>
          </a:p>
        </p:txBody>
      </p:sp>
      <p:sp>
        <p:nvSpPr>
          <p:cNvPr id="8198" name="AutoShape 6"/>
          <p:cNvSpPr>
            <a:spLocks noChangeArrowheads="1"/>
          </p:cNvSpPr>
          <p:nvPr/>
        </p:nvSpPr>
        <p:spPr bwMode="auto">
          <a:xfrm>
            <a:off x="4134646" y="5361876"/>
            <a:ext cx="2160587" cy="792163"/>
          </a:xfrm>
          <a:prstGeom prst="can">
            <a:avLst>
              <a:gd name="adj" fmla="val 25000"/>
            </a:avLst>
          </a:prstGeom>
          <a:noFill/>
          <a:ln w="9525">
            <a:solidFill>
              <a:schemeClr val="tx1"/>
            </a:solidFill>
            <a:round/>
            <a:headEnd/>
            <a:tailEnd/>
          </a:ln>
        </p:spPr>
        <p:txBody>
          <a:bodyPr wrap="none" anchor="ctr"/>
          <a:lstStyle/>
          <a:p>
            <a:endParaRPr lang="el-GR"/>
          </a:p>
        </p:txBody>
      </p:sp>
      <p:sp>
        <p:nvSpPr>
          <p:cNvPr id="8199" name="Text Box 8"/>
          <p:cNvSpPr txBox="1">
            <a:spLocks noChangeArrowheads="1"/>
          </p:cNvSpPr>
          <p:nvPr/>
        </p:nvSpPr>
        <p:spPr bwMode="auto">
          <a:xfrm>
            <a:off x="3875883" y="3765104"/>
            <a:ext cx="3733800" cy="396875"/>
          </a:xfrm>
          <a:prstGeom prst="rect">
            <a:avLst/>
          </a:prstGeom>
          <a:noFill/>
          <a:ln w="9525">
            <a:noFill/>
            <a:miter lim="800000"/>
            <a:headEnd/>
            <a:tailEnd/>
          </a:ln>
        </p:spPr>
        <p:txBody>
          <a:bodyPr>
            <a:spAutoFit/>
          </a:bodyPr>
          <a:lstStyle/>
          <a:p>
            <a:pPr eaLnBrk="0" hangingPunct="0">
              <a:spcBef>
                <a:spcPct val="50000"/>
              </a:spcBef>
            </a:pPr>
            <a:r>
              <a:rPr lang="el-GR" sz="2000" b="1"/>
              <a:t>Εννοιολογικό Σχήμα</a:t>
            </a:r>
          </a:p>
        </p:txBody>
      </p:sp>
      <p:sp>
        <p:nvSpPr>
          <p:cNvPr id="8200" name="Rectangle 9"/>
          <p:cNvSpPr>
            <a:spLocks noChangeArrowheads="1"/>
          </p:cNvSpPr>
          <p:nvPr/>
        </p:nvSpPr>
        <p:spPr bwMode="auto">
          <a:xfrm>
            <a:off x="3704433" y="3748976"/>
            <a:ext cx="2667000" cy="396875"/>
          </a:xfrm>
          <a:prstGeom prst="rect">
            <a:avLst/>
          </a:prstGeom>
          <a:noFill/>
          <a:ln w="9525">
            <a:solidFill>
              <a:schemeClr val="tx1"/>
            </a:solidFill>
            <a:miter lim="800000"/>
            <a:headEnd/>
            <a:tailEnd/>
          </a:ln>
        </p:spPr>
        <p:txBody>
          <a:bodyPr wrap="none" anchor="ctr"/>
          <a:lstStyle/>
          <a:p>
            <a:endParaRPr lang="el-GR"/>
          </a:p>
        </p:txBody>
      </p:sp>
      <p:sp>
        <p:nvSpPr>
          <p:cNvPr id="8201" name="Text Box 10"/>
          <p:cNvSpPr txBox="1">
            <a:spLocks noChangeArrowheads="1"/>
          </p:cNvSpPr>
          <p:nvPr/>
        </p:nvSpPr>
        <p:spPr bwMode="auto">
          <a:xfrm>
            <a:off x="3113883" y="2525014"/>
            <a:ext cx="3733800" cy="396875"/>
          </a:xfrm>
          <a:prstGeom prst="rect">
            <a:avLst/>
          </a:prstGeom>
          <a:noFill/>
          <a:ln w="9525">
            <a:noFill/>
            <a:miter lim="800000"/>
            <a:headEnd/>
            <a:tailEnd/>
          </a:ln>
        </p:spPr>
        <p:txBody>
          <a:bodyPr>
            <a:spAutoFit/>
          </a:bodyPr>
          <a:lstStyle/>
          <a:p>
            <a:pPr eaLnBrk="0" hangingPunct="0">
              <a:spcBef>
                <a:spcPct val="50000"/>
              </a:spcBef>
            </a:pPr>
            <a:r>
              <a:rPr lang="el-GR" sz="2000" b="1" dirty="0"/>
              <a:t>Εξωτερική Όψη 1</a:t>
            </a:r>
          </a:p>
        </p:txBody>
      </p:sp>
      <p:sp>
        <p:nvSpPr>
          <p:cNvPr id="8202" name="Rectangle 11"/>
          <p:cNvSpPr>
            <a:spLocks noChangeArrowheads="1"/>
          </p:cNvSpPr>
          <p:nvPr/>
        </p:nvSpPr>
        <p:spPr bwMode="auto">
          <a:xfrm>
            <a:off x="3113883" y="2525014"/>
            <a:ext cx="2209800" cy="396875"/>
          </a:xfrm>
          <a:prstGeom prst="rect">
            <a:avLst/>
          </a:prstGeom>
          <a:noFill/>
          <a:ln w="9525">
            <a:solidFill>
              <a:schemeClr val="tx1"/>
            </a:solidFill>
            <a:miter lim="800000"/>
            <a:headEnd/>
            <a:tailEnd/>
          </a:ln>
        </p:spPr>
        <p:txBody>
          <a:bodyPr wrap="none" anchor="ctr"/>
          <a:lstStyle/>
          <a:p>
            <a:endParaRPr lang="el-GR"/>
          </a:p>
        </p:txBody>
      </p:sp>
      <p:sp>
        <p:nvSpPr>
          <p:cNvPr id="8203" name="Text Box 12"/>
          <p:cNvSpPr txBox="1">
            <a:spLocks noChangeArrowheads="1"/>
          </p:cNvSpPr>
          <p:nvPr/>
        </p:nvSpPr>
        <p:spPr bwMode="auto">
          <a:xfrm>
            <a:off x="6211096" y="2525014"/>
            <a:ext cx="2438400" cy="396875"/>
          </a:xfrm>
          <a:prstGeom prst="rect">
            <a:avLst/>
          </a:prstGeom>
          <a:noFill/>
          <a:ln w="9525">
            <a:noFill/>
            <a:miter lim="800000"/>
            <a:headEnd/>
            <a:tailEnd/>
          </a:ln>
        </p:spPr>
        <p:txBody>
          <a:bodyPr>
            <a:spAutoFit/>
          </a:bodyPr>
          <a:lstStyle/>
          <a:p>
            <a:pPr eaLnBrk="0" hangingPunct="0">
              <a:spcBef>
                <a:spcPct val="50000"/>
              </a:spcBef>
            </a:pPr>
            <a:r>
              <a:rPr lang="el-GR" sz="2000" b="1"/>
              <a:t>Εξωτερική Όψη </a:t>
            </a:r>
            <a:r>
              <a:rPr lang="en-US" sz="2000" b="1"/>
              <a:t>n</a:t>
            </a:r>
            <a:endParaRPr lang="el-GR" sz="2000" b="1"/>
          </a:p>
        </p:txBody>
      </p:sp>
      <p:sp>
        <p:nvSpPr>
          <p:cNvPr id="8204" name="Rectangle 13"/>
          <p:cNvSpPr>
            <a:spLocks noChangeArrowheads="1"/>
          </p:cNvSpPr>
          <p:nvPr/>
        </p:nvSpPr>
        <p:spPr bwMode="auto">
          <a:xfrm>
            <a:off x="6211096" y="2525014"/>
            <a:ext cx="2209800" cy="396875"/>
          </a:xfrm>
          <a:prstGeom prst="rect">
            <a:avLst/>
          </a:prstGeom>
          <a:noFill/>
          <a:ln w="9525">
            <a:solidFill>
              <a:schemeClr val="tx1"/>
            </a:solidFill>
            <a:miter lim="800000"/>
            <a:headEnd/>
            <a:tailEnd/>
          </a:ln>
        </p:spPr>
        <p:txBody>
          <a:bodyPr wrap="none" anchor="ctr"/>
          <a:lstStyle/>
          <a:p>
            <a:endParaRPr lang="el-GR"/>
          </a:p>
        </p:txBody>
      </p:sp>
      <p:sp>
        <p:nvSpPr>
          <p:cNvPr id="8205" name="Line 14"/>
          <p:cNvSpPr>
            <a:spLocks noChangeShapeType="1"/>
          </p:cNvSpPr>
          <p:nvPr/>
        </p:nvSpPr>
        <p:spPr bwMode="auto">
          <a:xfrm flipH="1">
            <a:off x="5922171" y="3029839"/>
            <a:ext cx="609600" cy="6096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8206" name="Line 15"/>
          <p:cNvSpPr>
            <a:spLocks noChangeShapeType="1"/>
          </p:cNvSpPr>
          <p:nvPr/>
        </p:nvSpPr>
        <p:spPr bwMode="auto">
          <a:xfrm>
            <a:off x="3834608" y="3029839"/>
            <a:ext cx="685800" cy="4572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8207" name="Line 16"/>
          <p:cNvSpPr>
            <a:spLocks noChangeShapeType="1"/>
          </p:cNvSpPr>
          <p:nvPr/>
        </p:nvSpPr>
        <p:spPr bwMode="auto">
          <a:xfrm>
            <a:off x="4985546" y="4180776"/>
            <a:ext cx="0" cy="4572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8208" name="Text Box 17"/>
          <p:cNvSpPr txBox="1">
            <a:spLocks noChangeArrowheads="1"/>
          </p:cNvSpPr>
          <p:nvPr/>
        </p:nvSpPr>
        <p:spPr bwMode="auto">
          <a:xfrm>
            <a:off x="6425408" y="4147439"/>
            <a:ext cx="2209800" cy="366712"/>
          </a:xfrm>
          <a:prstGeom prst="rect">
            <a:avLst/>
          </a:prstGeom>
          <a:noFill/>
          <a:ln w="9525">
            <a:noFill/>
            <a:miter lim="800000"/>
            <a:headEnd/>
            <a:tailEnd/>
          </a:ln>
        </p:spPr>
        <p:txBody>
          <a:bodyPr>
            <a:spAutoFit/>
          </a:bodyPr>
          <a:lstStyle/>
          <a:p>
            <a:pPr eaLnBrk="0" hangingPunct="0">
              <a:spcBef>
                <a:spcPct val="50000"/>
              </a:spcBef>
            </a:pPr>
            <a:r>
              <a:rPr lang="el-GR" sz="1800" i="1" dirty="0">
                <a:solidFill>
                  <a:schemeClr val="accent2">
                    <a:lumMod val="75000"/>
                  </a:schemeClr>
                </a:solidFill>
              </a:rPr>
              <a:t>Απεικόνιση </a:t>
            </a:r>
            <a:endParaRPr lang="el-GR" sz="2000" i="1" dirty="0">
              <a:solidFill>
                <a:schemeClr val="accent2">
                  <a:lumMod val="75000"/>
                </a:schemeClr>
              </a:solidFill>
            </a:endParaRPr>
          </a:p>
        </p:txBody>
      </p:sp>
      <p:sp>
        <p:nvSpPr>
          <p:cNvPr id="8209" name="Text Box 18"/>
          <p:cNvSpPr txBox="1">
            <a:spLocks noChangeArrowheads="1"/>
          </p:cNvSpPr>
          <p:nvPr/>
        </p:nvSpPr>
        <p:spPr bwMode="auto">
          <a:xfrm>
            <a:off x="6477796" y="3215576"/>
            <a:ext cx="2209800" cy="366713"/>
          </a:xfrm>
          <a:prstGeom prst="rect">
            <a:avLst/>
          </a:prstGeom>
          <a:noFill/>
          <a:ln w="9525">
            <a:noFill/>
            <a:miter lim="800000"/>
            <a:headEnd/>
            <a:tailEnd/>
          </a:ln>
        </p:spPr>
        <p:txBody>
          <a:bodyPr>
            <a:spAutoFit/>
          </a:bodyPr>
          <a:lstStyle/>
          <a:p>
            <a:pPr eaLnBrk="0" hangingPunct="0">
              <a:spcBef>
                <a:spcPct val="50000"/>
              </a:spcBef>
            </a:pPr>
            <a:r>
              <a:rPr lang="el-GR" sz="1800" i="1" dirty="0">
                <a:solidFill>
                  <a:schemeClr val="accent2">
                    <a:lumMod val="75000"/>
                  </a:schemeClr>
                </a:solidFill>
              </a:rPr>
              <a:t>Απεικόνιση </a:t>
            </a:r>
            <a:endParaRPr lang="el-GR" sz="2000" i="1" dirty="0">
              <a:solidFill>
                <a:schemeClr val="accent2">
                  <a:lumMod val="75000"/>
                </a:schemeClr>
              </a:solidFill>
            </a:endParaRPr>
          </a:p>
        </p:txBody>
      </p:sp>
      <p:sp>
        <p:nvSpPr>
          <p:cNvPr id="8211" name="Text Box 20"/>
          <p:cNvSpPr txBox="1">
            <a:spLocks noChangeArrowheads="1"/>
          </p:cNvSpPr>
          <p:nvPr/>
        </p:nvSpPr>
        <p:spPr bwMode="auto">
          <a:xfrm>
            <a:off x="5490371" y="2525014"/>
            <a:ext cx="576262" cy="457200"/>
          </a:xfrm>
          <a:prstGeom prst="rect">
            <a:avLst/>
          </a:prstGeom>
          <a:noFill/>
          <a:ln w="9525">
            <a:noFill/>
            <a:miter lim="800000"/>
            <a:headEnd/>
            <a:tailEnd/>
          </a:ln>
        </p:spPr>
        <p:txBody>
          <a:bodyPr>
            <a:spAutoFit/>
          </a:bodyPr>
          <a:lstStyle/>
          <a:p>
            <a:pPr>
              <a:spcBef>
                <a:spcPct val="50000"/>
              </a:spcBef>
            </a:pPr>
            <a:r>
              <a:rPr lang="el-GR" sz="2400"/>
              <a:t>.. .</a:t>
            </a:r>
            <a:endParaRPr lang="en-US" sz="2400"/>
          </a:p>
        </p:txBody>
      </p:sp>
      <p:sp>
        <p:nvSpPr>
          <p:cNvPr id="8212" name="Text Box 21"/>
          <p:cNvSpPr txBox="1">
            <a:spLocks noChangeArrowheads="1"/>
          </p:cNvSpPr>
          <p:nvPr/>
        </p:nvSpPr>
        <p:spPr bwMode="auto">
          <a:xfrm>
            <a:off x="419897" y="2083748"/>
            <a:ext cx="2263775" cy="2062103"/>
          </a:xfrm>
          <a:prstGeom prst="rect">
            <a:avLst/>
          </a:prstGeom>
          <a:solidFill>
            <a:schemeClr val="bg1">
              <a:lumMod val="95000"/>
            </a:schemeClr>
          </a:solidFill>
          <a:ln w="9525">
            <a:noFill/>
            <a:miter lim="800000"/>
            <a:headEnd/>
            <a:tailEnd/>
          </a:ln>
        </p:spPr>
        <p:txBody>
          <a:bodyPr wrap="square">
            <a:spAutoFit/>
          </a:bodyPr>
          <a:lstStyle/>
          <a:p>
            <a:r>
              <a:rPr lang="el-GR" sz="1600" b="1" dirty="0">
                <a:solidFill>
                  <a:schemeClr val="accent6">
                    <a:lumMod val="50000"/>
                  </a:schemeClr>
                </a:solidFill>
              </a:rPr>
              <a:t>Λογική Ανεξαρτησία Δεδομένων</a:t>
            </a:r>
          </a:p>
          <a:p>
            <a:r>
              <a:rPr lang="el-GR" sz="1600" dirty="0" smtClean="0"/>
              <a:t>αλλαγή </a:t>
            </a:r>
            <a:r>
              <a:rPr lang="el-GR" sz="1600" dirty="0"/>
              <a:t>του εννοιολογικού δεν επηρεάζει τα εξωτερικά σχήματα ή τα προγράμματα εφαρμογών</a:t>
            </a:r>
          </a:p>
        </p:txBody>
      </p:sp>
      <p:sp>
        <p:nvSpPr>
          <p:cNvPr id="8213" name="Text Box 24"/>
          <p:cNvSpPr txBox="1">
            <a:spLocks noChangeArrowheads="1"/>
          </p:cNvSpPr>
          <p:nvPr/>
        </p:nvSpPr>
        <p:spPr bwMode="auto">
          <a:xfrm>
            <a:off x="4067971" y="5650801"/>
            <a:ext cx="2303462" cy="366713"/>
          </a:xfrm>
          <a:prstGeom prst="rect">
            <a:avLst/>
          </a:prstGeom>
          <a:noFill/>
          <a:ln w="9525">
            <a:noFill/>
            <a:miter lim="800000"/>
            <a:headEnd/>
            <a:tailEnd/>
          </a:ln>
        </p:spPr>
        <p:txBody>
          <a:bodyPr>
            <a:spAutoFit/>
          </a:bodyPr>
          <a:lstStyle/>
          <a:p>
            <a:pPr algn="ctr">
              <a:spcBef>
                <a:spcPct val="50000"/>
              </a:spcBef>
            </a:pPr>
            <a:r>
              <a:rPr lang="el-GR" sz="1800" dirty="0"/>
              <a:t> ΒΔ</a:t>
            </a:r>
            <a:endParaRPr lang="en-US" sz="1800" dirty="0"/>
          </a:p>
        </p:txBody>
      </p:sp>
      <p:sp>
        <p:nvSpPr>
          <p:cNvPr id="8214" name="Text Box 26"/>
          <p:cNvSpPr txBox="1">
            <a:spLocks noChangeArrowheads="1"/>
          </p:cNvSpPr>
          <p:nvPr/>
        </p:nvSpPr>
        <p:spPr bwMode="auto">
          <a:xfrm>
            <a:off x="410210" y="4407072"/>
            <a:ext cx="2317752" cy="1569660"/>
          </a:xfrm>
          <a:prstGeom prst="rect">
            <a:avLst/>
          </a:prstGeom>
          <a:solidFill>
            <a:schemeClr val="bg1">
              <a:lumMod val="95000"/>
            </a:schemeClr>
          </a:solidFill>
          <a:ln w="9525">
            <a:noFill/>
            <a:miter lim="800000"/>
            <a:headEnd/>
            <a:tailEnd/>
          </a:ln>
        </p:spPr>
        <p:txBody>
          <a:bodyPr wrap="square">
            <a:spAutoFit/>
          </a:bodyPr>
          <a:lstStyle/>
          <a:p>
            <a:r>
              <a:rPr lang="el-GR" sz="1600" b="1" dirty="0">
                <a:solidFill>
                  <a:schemeClr val="accent6">
                    <a:lumMod val="50000"/>
                  </a:schemeClr>
                </a:solidFill>
              </a:rPr>
              <a:t>Φυσική Ανεξαρτησία Δεδομένων</a:t>
            </a:r>
          </a:p>
          <a:p>
            <a:r>
              <a:rPr lang="el-GR" sz="1600" dirty="0" smtClean="0"/>
              <a:t>αλλαγή </a:t>
            </a:r>
            <a:r>
              <a:rPr lang="el-GR" sz="1600" dirty="0"/>
              <a:t>του </a:t>
            </a:r>
            <a:r>
              <a:rPr lang="el-GR" sz="1600" dirty="0" smtClean="0"/>
              <a:t>φυσικού </a:t>
            </a:r>
            <a:r>
              <a:rPr lang="el-GR" sz="1600" dirty="0"/>
              <a:t>σχήματος χωρίς να χρειάζεται αλλαγή του εννοιολογικού</a:t>
            </a:r>
            <a:endParaRPr lang="en-US" sz="1600" dirty="0"/>
          </a:p>
        </p:txBody>
      </p:sp>
      <p:sp>
        <p:nvSpPr>
          <p:cNvPr id="8215" name="Text Box 27"/>
          <p:cNvSpPr txBox="1">
            <a:spLocks noChangeArrowheads="1"/>
          </p:cNvSpPr>
          <p:nvPr/>
        </p:nvSpPr>
        <p:spPr bwMode="auto">
          <a:xfrm>
            <a:off x="3380266" y="4686936"/>
            <a:ext cx="3467417" cy="406400"/>
          </a:xfrm>
          <a:prstGeom prst="rect">
            <a:avLst/>
          </a:prstGeom>
          <a:noFill/>
          <a:ln w="9525">
            <a:solidFill>
              <a:schemeClr val="tx1"/>
            </a:solidFill>
            <a:miter lim="800000"/>
            <a:headEnd/>
            <a:tailEnd/>
          </a:ln>
        </p:spPr>
        <p:txBody>
          <a:bodyPr wrap="square">
            <a:spAutoFit/>
          </a:bodyPr>
          <a:lstStyle/>
          <a:p>
            <a:pPr eaLnBrk="0" hangingPunct="0">
              <a:spcBef>
                <a:spcPct val="50000"/>
              </a:spcBef>
            </a:pPr>
            <a:r>
              <a:rPr lang="el-GR" sz="2000" b="1" dirty="0"/>
              <a:t>Εσωτερικό (ή φυσικό) Σχήμα</a:t>
            </a:r>
          </a:p>
        </p:txBody>
      </p:sp>
      <p:sp>
        <p:nvSpPr>
          <p:cNvPr id="8216" name="Line 28"/>
          <p:cNvSpPr>
            <a:spLocks noChangeShapeType="1"/>
          </p:cNvSpPr>
          <p:nvPr/>
        </p:nvSpPr>
        <p:spPr bwMode="auto">
          <a:xfrm flipV="1">
            <a:off x="2877346" y="4407072"/>
            <a:ext cx="1257300" cy="157162"/>
          </a:xfrm>
          <a:prstGeom prst="line">
            <a:avLst/>
          </a:prstGeom>
          <a:noFill/>
          <a:ln w="76200">
            <a:solidFill>
              <a:schemeClr val="bg1">
                <a:lumMod val="85000"/>
              </a:schemeClr>
            </a:solidFill>
            <a:round/>
            <a:headEnd/>
            <a:tailEnd type="triangle" w="med" len="med"/>
          </a:ln>
        </p:spPr>
        <p:txBody>
          <a:bodyPr/>
          <a:lstStyle/>
          <a:p>
            <a:endParaRPr lang="el-GR"/>
          </a:p>
        </p:txBody>
      </p:sp>
      <p:sp>
        <p:nvSpPr>
          <p:cNvPr id="8217" name="Line 29"/>
          <p:cNvSpPr>
            <a:spLocks noChangeShapeType="1"/>
          </p:cNvSpPr>
          <p:nvPr/>
        </p:nvSpPr>
        <p:spPr bwMode="auto">
          <a:xfrm flipV="1">
            <a:off x="2864646" y="3190176"/>
            <a:ext cx="1008062" cy="142875"/>
          </a:xfrm>
          <a:prstGeom prst="line">
            <a:avLst/>
          </a:prstGeom>
          <a:noFill/>
          <a:ln w="76200">
            <a:solidFill>
              <a:schemeClr val="bg1">
                <a:lumMod val="85000"/>
              </a:schemeClr>
            </a:solidFill>
            <a:round/>
            <a:headEnd/>
            <a:tailEnd type="triangle" w="med" len="med"/>
          </a:ln>
        </p:spPr>
        <p:txBody>
          <a:bodyPr/>
          <a:lstStyle/>
          <a:p>
            <a:endParaRPr lang="el-GR"/>
          </a:p>
        </p:txBody>
      </p:sp>
      <p:sp>
        <p:nvSpPr>
          <p:cNvPr id="27" name="Title 1"/>
          <p:cNvSpPr>
            <a:spLocks noGrp="1"/>
          </p:cNvSpPr>
          <p:nvPr>
            <p:ph type="title"/>
          </p:nvPr>
        </p:nvSpPr>
        <p:spPr>
          <a:xfrm>
            <a:off x="495300" y="0"/>
            <a:ext cx="8229600" cy="1143000"/>
          </a:xfrm>
        </p:spPr>
        <p:txBody>
          <a:bodyPr/>
          <a:lstStyle/>
          <a:p>
            <a:r>
              <a:rPr lang="el-GR" dirty="0" smtClean="0">
                <a:solidFill>
                  <a:schemeClr val="accent6">
                    <a:lumMod val="75000"/>
                  </a:schemeClr>
                </a:solidFill>
              </a:rPr>
              <a:t>Η αρχιτεκτονική τριών επιπέδων</a:t>
            </a:r>
            <a:endParaRPr lang="en-US" dirty="0">
              <a:solidFill>
                <a:schemeClr val="accent6">
                  <a:lumMod val="75000"/>
                </a:schemeClr>
              </a:solidFill>
            </a:endParaRPr>
          </a:p>
        </p:txBody>
      </p:sp>
      <p:sp>
        <p:nvSpPr>
          <p:cNvPr id="26"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3"/>
          <p:cNvSpPr>
            <a:spLocks noGrp="1"/>
          </p:cNvSpPr>
          <p:nvPr>
            <p:ph type="ftr" sz="quarter" idx="11"/>
          </p:nvPr>
        </p:nvSpPr>
        <p:spPr>
          <a:noFill/>
        </p:spPr>
        <p:txBody>
          <a:bodyPr/>
          <a:lstStyle/>
          <a:p>
            <a:r>
              <a:rPr lang="el-GR" altLang="en-US" smtClean="0"/>
              <a:t>Ευαγγελία Πιτουρά</a:t>
            </a:r>
          </a:p>
        </p:txBody>
      </p:sp>
      <p:sp>
        <p:nvSpPr>
          <p:cNvPr id="50180" name="Slide Number Placeholder 4"/>
          <p:cNvSpPr>
            <a:spLocks noGrp="1"/>
          </p:cNvSpPr>
          <p:nvPr>
            <p:ph type="sldNum" sz="quarter" idx="12"/>
          </p:nvPr>
        </p:nvSpPr>
        <p:spPr>
          <a:noFill/>
        </p:spPr>
        <p:txBody>
          <a:bodyPr/>
          <a:lstStyle/>
          <a:p>
            <a:fld id="{C730CFC1-EEA4-4173-A743-1422B24A3CE3}" type="slidenum">
              <a:rPr lang="el-GR" altLang="en-US" smtClean="0"/>
              <a:pPr/>
              <a:t>80</a:t>
            </a:fld>
            <a:endParaRPr lang="el-GR" altLang="en-US" smtClean="0"/>
          </a:p>
        </p:txBody>
      </p:sp>
      <p:sp>
        <p:nvSpPr>
          <p:cNvPr id="50181" name="Rectangle 2"/>
          <p:cNvSpPr>
            <a:spLocks noGrp="1" noChangeArrowheads="1"/>
          </p:cNvSpPr>
          <p:nvPr>
            <p:ph type="title"/>
          </p:nvPr>
        </p:nvSpPr>
        <p:spPr>
          <a:xfrm>
            <a:off x="169862" y="142089"/>
            <a:ext cx="8229600" cy="1782762"/>
          </a:xfrm>
        </p:spPr>
        <p:txBody>
          <a:bodyPr>
            <a:noAutofit/>
          </a:bodyPr>
          <a:lstStyle/>
          <a:p>
            <a:pPr algn="r" eaLnBrk="1" hangingPunct="1"/>
            <a:r>
              <a:rPr lang="el-GR" sz="3600" dirty="0" smtClean="0">
                <a:solidFill>
                  <a:schemeClr val="accent6">
                    <a:lumMod val="75000"/>
                  </a:schemeClr>
                </a:solidFill>
              </a:rPr>
              <a:t>Τύποι Συσχετίσεων με Βαθμό Μεγαλύτερο του Δύο</a:t>
            </a:r>
          </a:p>
        </p:txBody>
      </p:sp>
      <p:sp>
        <p:nvSpPr>
          <p:cNvPr id="50182" name="Text Box 3"/>
          <p:cNvSpPr txBox="1">
            <a:spLocks noChangeArrowheads="1"/>
          </p:cNvSpPr>
          <p:nvPr/>
        </p:nvSpPr>
        <p:spPr bwMode="auto">
          <a:xfrm>
            <a:off x="866774" y="2792420"/>
            <a:ext cx="1581150"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smtClean="0"/>
              <a:t>ΠΡΟΜΗΘΕΥΤΗΣ</a:t>
            </a:r>
            <a:endParaRPr lang="el-GR" sz="1400" b="1" dirty="0"/>
          </a:p>
        </p:txBody>
      </p:sp>
      <p:sp>
        <p:nvSpPr>
          <p:cNvPr id="50183" name="Text Box 4"/>
          <p:cNvSpPr txBox="1">
            <a:spLocks noChangeArrowheads="1"/>
          </p:cNvSpPr>
          <p:nvPr/>
        </p:nvSpPr>
        <p:spPr bwMode="auto">
          <a:xfrm>
            <a:off x="5791200" y="2701932"/>
            <a:ext cx="1828800" cy="366713"/>
          </a:xfrm>
          <a:prstGeom prst="rect">
            <a:avLst/>
          </a:prstGeom>
          <a:noFill/>
          <a:ln w="9525">
            <a:noFill/>
            <a:miter lim="800000"/>
            <a:headEnd/>
            <a:tailEnd/>
          </a:ln>
        </p:spPr>
        <p:txBody>
          <a:bodyPr>
            <a:spAutoFit/>
          </a:bodyPr>
          <a:lstStyle/>
          <a:p>
            <a:pPr eaLnBrk="0" hangingPunct="0">
              <a:spcBef>
                <a:spcPct val="50000"/>
              </a:spcBef>
            </a:pPr>
            <a:r>
              <a:rPr lang="el-GR" b="1" dirty="0" smtClean="0"/>
              <a:t>ΕΡΓΟ</a:t>
            </a:r>
            <a:endParaRPr lang="el-GR" sz="1800" b="1" dirty="0"/>
          </a:p>
        </p:txBody>
      </p:sp>
      <p:sp>
        <p:nvSpPr>
          <p:cNvPr id="50184" name="Text Box 5"/>
          <p:cNvSpPr txBox="1">
            <a:spLocks noChangeArrowheads="1"/>
          </p:cNvSpPr>
          <p:nvPr/>
        </p:nvSpPr>
        <p:spPr bwMode="auto">
          <a:xfrm>
            <a:off x="3217862" y="4370395"/>
            <a:ext cx="2133600" cy="369332"/>
          </a:xfrm>
          <a:prstGeom prst="rect">
            <a:avLst/>
          </a:prstGeom>
          <a:noFill/>
          <a:ln w="9525">
            <a:noFill/>
            <a:miter lim="800000"/>
            <a:headEnd/>
            <a:tailEnd/>
          </a:ln>
        </p:spPr>
        <p:txBody>
          <a:bodyPr>
            <a:spAutoFit/>
          </a:bodyPr>
          <a:lstStyle/>
          <a:p>
            <a:pPr eaLnBrk="0" hangingPunct="0">
              <a:spcBef>
                <a:spcPct val="50000"/>
              </a:spcBef>
            </a:pPr>
            <a:r>
              <a:rPr lang="el-GR" sz="1800" b="1" dirty="0" smtClean="0"/>
              <a:t>ΕΞΑΡΤΗΜΑ</a:t>
            </a:r>
            <a:endParaRPr lang="el-GR" sz="1800" b="1" dirty="0"/>
          </a:p>
        </p:txBody>
      </p:sp>
      <p:sp>
        <p:nvSpPr>
          <p:cNvPr id="50185" name="Rectangle 6"/>
          <p:cNvSpPr>
            <a:spLocks noChangeArrowheads="1"/>
          </p:cNvSpPr>
          <p:nvPr/>
        </p:nvSpPr>
        <p:spPr bwMode="auto">
          <a:xfrm>
            <a:off x="940196" y="2762813"/>
            <a:ext cx="1524000" cy="533400"/>
          </a:xfrm>
          <a:prstGeom prst="rect">
            <a:avLst/>
          </a:prstGeom>
          <a:noFill/>
          <a:ln w="9525">
            <a:solidFill>
              <a:schemeClr val="tx1"/>
            </a:solidFill>
            <a:miter lim="800000"/>
            <a:headEnd/>
            <a:tailEnd/>
          </a:ln>
        </p:spPr>
        <p:txBody>
          <a:bodyPr wrap="none" anchor="ctr"/>
          <a:lstStyle/>
          <a:p>
            <a:endParaRPr lang="el-GR"/>
          </a:p>
        </p:txBody>
      </p:sp>
      <p:sp>
        <p:nvSpPr>
          <p:cNvPr id="50186" name="Rectangle 7"/>
          <p:cNvSpPr>
            <a:spLocks noChangeArrowheads="1"/>
          </p:cNvSpPr>
          <p:nvPr/>
        </p:nvSpPr>
        <p:spPr bwMode="auto">
          <a:xfrm>
            <a:off x="3141662" y="4294195"/>
            <a:ext cx="1676400" cy="914400"/>
          </a:xfrm>
          <a:prstGeom prst="rect">
            <a:avLst/>
          </a:prstGeom>
          <a:noFill/>
          <a:ln w="9525">
            <a:solidFill>
              <a:schemeClr val="tx1"/>
            </a:solidFill>
            <a:miter lim="800000"/>
            <a:headEnd/>
            <a:tailEnd/>
          </a:ln>
        </p:spPr>
        <p:txBody>
          <a:bodyPr wrap="none" anchor="ctr"/>
          <a:lstStyle/>
          <a:p>
            <a:endParaRPr lang="el-GR"/>
          </a:p>
        </p:txBody>
      </p:sp>
      <p:sp>
        <p:nvSpPr>
          <p:cNvPr id="50187" name="Rectangle 8"/>
          <p:cNvSpPr>
            <a:spLocks noChangeArrowheads="1"/>
          </p:cNvSpPr>
          <p:nvPr/>
        </p:nvSpPr>
        <p:spPr bwMode="auto">
          <a:xfrm>
            <a:off x="5503862" y="2617795"/>
            <a:ext cx="1371600" cy="533400"/>
          </a:xfrm>
          <a:prstGeom prst="rect">
            <a:avLst/>
          </a:prstGeom>
          <a:noFill/>
          <a:ln w="9525">
            <a:solidFill>
              <a:schemeClr val="tx1"/>
            </a:solidFill>
            <a:miter lim="800000"/>
            <a:headEnd/>
            <a:tailEnd/>
          </a:ln>
        </p:spPr>
        <p:txBody>
          <a:bodyPr wrap="none" anchor="ctr"/>
          <a:lstStyle/>
          <a:p>
            <a:endParaRPr lang="el-GR"/>
          </a:p>
        </p:txBody>
      </p:sp>
      <p:sp>
        <p:nvSpPr>
          <p:cNvPr id="50188" name="AutoShape 9"/>
          <p:cNvSpPr>
            <a:spLocks noChangeArrowheads="1"/>
          </p:cNvSpPr>
          <p:nvPr/>
        </p:nvSpPr>
        <p:spPr bwMode="auto">
          <a:xfrm>
            <a:off x="3217862" y="2312995"/>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0189" name="Line 10"/>
          <p:cNvSpPr>
            <a:spLocks noChangeShapeType="1"/>
          </p:cNvSpPr>
          <p:nvPr/>
        </p:nvSpPr>
        <p:spPr bwMode="auto">
          <a:xfrm>
            <a:off x="2455862" y="2998795"/>
            <a:ext cx="762000" cy="0"/>
          </a:xfrm>
          <a:prstGeom prst="line">
            <a:avLst/>
          </a:prstGeom>
          <a:noFill/>
          <a:ln w="12700">
            <a:solidFill>
              <a:schemeClr val="tx1"/>
            </a:solidFill>
            <a:round/>
            <a:headEnd/>
            <a:tailEnd/>
          </a:ln>
        </p:spPr>
        <p:txBody>
          <a:bodyPr wrap="none" anchor="ctr"/>
          <a:lstStyle/>
          <a:p>
            <a:endParaRPr lang="el-GR"/>
          </a:p>
        </p:txBody>
      </p:sp>
      <p:sp>
        <p:nvSpPr>
          <p:cNvPr id="50190" name="Line 11"/>
          <p:cNvSpPr>
            <a:spLocks noChangeShapeType="1"/>
          </p:cNvSpPr>
          <p:nvPr/>
        </p:nvSpPr>
        <p:spPr bwMode="auto">
          <a:xfrm>
            <a:off x="5046662" y="2998795"/>
            <a:ext cx="381000" cy="0"/>
          </a:xfrm>
          <a:prstGeom prst="line">
            <a:avLst/>
          </a:prstGeom>
          <a:noFill/>
          <a:ln w="12700">
            <a:solidFill>
              <a:schemeClr val="tx1"/>
            </a:solidFill>
            <a:round/>
            <a:headEnd/>
            <a:tailEnd/>
          </a:ln>
        </p:spPr>
        <p:txBody>
          <a:bodyPr wrap="none" anchor="ctr"/>
          <a:lstStyle/>
          <a:p>
            <a:endParaRPr lang="el-GR"/>
          </a:p>
        </p:txBody>
      </p:sp>
      <p:sp>
        <p:nvSpPr>
          <p:cNvPr id="50191" name="Line 12"/>
          <p:cNvSpPr>
            <a:spLocks noChangeShapeType="1"/>
          </p:cNvSpPr>
          <p:nvPr/>
        </p:nvSpPr>
        <p:spPr bwMode="auto">
          <a:xfrm>
            <a:off x="4056062" y="3608395"/>
            <a:ext cx="0" cy="685800"/>
          </a:xfrm>
          <a:prstGeom prst="line">
            <a:avLst/>
          </a:prstGeom>
          <a:noFill/>
          <a:ln w="12700">
            <a:solidFill>
              <a:schemeClr val="tx1"/>
            </a:solidFill>
            <a:round/>
            <a:headEnd/>
            <a:tailEnd/>
          </a:ln>
        </p:spPr>
        <p:txBody>
          <a:bodyPr wrap="none" anchor="ctr"/>
          <a:lstStyle/>
          <a:p>
            <a:endParaRPr lang="el-GR"/>
          </a:p>
        </p:txBody>
      </p:sp>
      <p:sp>
        <p:nvSpPr>
          <p:cNvPr id="50192" name="Text Box 13"/>
          <p:cNvSpPr txBox="1">
            <a:spLocks noChangeArrowheads="1"/>
          </p:cNvSpPr>
          <p:nvPr/>
        </p:nvSpPr>
        <p:spPr bwMode="auto">
          <a:xfrm>
            <a:off x="3342481" y="2762813"/>
            <a:ext cx="1524000" cy="369332"/>
          </a:xfrm>
          <a:prstGeom prst="rect">
            <a:avLst/>
          </a:prstGeom>
          <a:noFill/>
          <a:ln w="9525">
            <a:noFill/>
            <a:miter lim="800000"/>
            <a:headEnd/>
            <a:tailEnd/>
          </a:ln>
        </p:spPr>
        <p:txBody>
          <a:bodyPr>
            <a:spAutoFit/>
          </a:bodyPr>
          <a:lstStyle/>
          <a:p>
            <a:pPr eaLnBrk="0" hangingPunct="0">
              <a:spcBef>
                <a:spcPct val="50000"/>
              </a:spcBef>
            </a:pPr>
            <a:r>
              <a:rPr lang="el-GR" b="1" dirty="0" smtClean="0"/>
              <a:t>ΠΡΟΜΗΘΕΥΕΙ</a:t>
            </a:r>
            <a:endParaRPr lang="el-GR" b="1" dirty="0"/>
          </a:p>
        </p:txBody>
      </p:sp>
      <p:sp>
        <p:nvSpPr>
          <p:cNvPr id="50195" name="Text Box 16"/>
          <p:cNvSpPr txBox="1">
            <a:spLocks noChangeArrowheads="1"/>
          </p:cNvSpPr>
          <p:nvPr/>
        </p:nvSpPr>
        <p:spPr bwMode="auto">
          <a:xfrm>
            <a:off x="2652712" y="2478095"/>
            <a:ext cx="863600"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M</a:t>
            </a:r>
            <a:endParaRPr lang="el-GR" sz="2000" baseline="30000" dirty="0">
              <a:solidFill>
                <a:srgbClr val="009900"/>
              </a:solidFill>
            </a:endParaRPr>
          </a:p>
        </p:txBody>
      </p:sp>
      <p:sp>
        <p:nvSpPr>
          <p:cNvPr id="50196" name="Text Box 17"/>
          <p:cNvSpPr txBox="1">
            <a:spLocks noChangeArrowheads="1"/>
          </p:cNvSpPr>
          <p:nvPr/>
        </p:nvSpPr>
        <p:spPr bwMode="auto">
          <a:xfrm>
            <a:off x="4899024" y="2503495"/>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smtClean="0">
                <a:solidFill>
                  <a:srgbClr val="009900"/>
                </a:solidFill>
              </a:rPr>
              <a:t>N</a:t>
            </a:r>
            <a:endParaRPr lang="el-GR" sz="2000" dirty="0">
              <a:solidFill>
                <a:srgbClr val="009900"/>
              </a:solidFill>
            </a:endParaRPr>
          </a:p>
        </p:txBody>
      </p:sp>
      <p:sp>
        <p:nvSpPr>
          <p:cNvPr id="50197" name="Text Box 18"/>
          <p:cNvSpPr txBox="1">
            <a:spLocks noChangeArrowheads="1"/>
          </p:cNvSpPr>
          <p:nvPr/>
        </p:nvSpPr>
        <p:spPr bwMode="auto">
          <a:xfrm>
            <a:off x="3449637" y="3570295"/>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smtClean="0">
                <a:solidFill>
                  <a:srgbClr val="009900"/>
                </a:solidFill>
              </a:rPr>
              <a:t>1</a:t>
            </a:r>
            <a:endParaRPr lang="el-GR" sz="2000" dirty="0">
              <a:solidFill>
                <a:srgbClr val="009900"/>
              </a:solidFill>
            </a:endParaRPr>
          </a:p>
        </p:txBody>
      </p:sp>
      <p:sp>
        <p:nvSpPr>
          <p:cNvPr id="50198" name="Text Box 20"/>
          <p:cNvSpPr txBox="1">
            <a:spLocks noChangeArrowheads="1"/>
          </p:cNvSpPr>
          <p:nvPr/>
        </p:nvSpPr>
        <p:spPr bwMode="auto">
          <a:xfrm>
            <a:off x="457200" y="1531157"/>
            <a:ext cx="6985000" cy="369887"/>
          </a:xfrm>
          <a:prstGeom prst="rect">
            <a:avLst/>
          </a:prstGeom>
          <a:noFill/>
          <a:ln w="9525">
            <a:noFill/>
            <a:miter lim="800000"/>
            <a:headEnd/>
            <a:tailEnd/>
          </a:ln>
        </p:spPr>
        <p:txBody>
          <a:bodyPr>
            <a:spAutoFit/>
          </a:bodyPr>
          <a:lstStyle/>
          <a:p>
            <a:pPr>
              <a:spcBef>
                <a:spcPct val="50000"/>
              </a:spcBef>
            </a:pPr>
            <a:r>
              <a:rPr lang="el-GR" sz="1800" dirty="0" smtClean="0">
                <a:solidFill>
                  <a:schemeClr val="accent3">
                    <a:lumMod val="75000"/>
                  </a:schemeClr>
                </a:solidFill>
                <a:ea typeface="Calibri" pitchFamily="34" charset="0"/>
                <a:cs typeface="Calibri" pitchFamily="34" charset="0"/>
              </a:rPr>
              <a:t>Τι αλ</a:t>
            </a:r>
            <a:r>
              <a:rPr lang="el-GR" dirty="0" smtClean="0">
                <a:solidFill>
                  <a:schemeClr val="accent3">
                    <a:lumMod val="75000"/>
                  </a:schemeClr>
                </a:solidFill>
                <a:ea typeface="Calibri" pitchFamily="34" charset="0"/>
                <a:cs typeface="Calibri" pitchFamily="34" charset="0"/>
              </a:rPr>
              <a:t>λάζει αν έχουμε τις παρακάτω </a:t>
            </a:r>
            <a:r>
              <a:rPr lang="el-GR" dirty="0" err="1" smtClean="0">
                <a:solidFill>
                  <a:schemeClr val="accent3">
                    <a:lumMod val="75000"/>
                  </a:schemeClr>
                </a:solidFill>
                <a:ea typeface="Calibri" pitchFamily="34" charset="0"/>
                <a:cs typeface="Calibri" pitchFamily="34" charset="0"/>
              </a:rPr>
              <a:t>πληθικότητες</a:t>
            </a:r>
            <a:r>
              <a:rPr lang="el-GR" dirty="0" smtClean="0">
                <a:solidFill>
                  <a:schemeClr val="accent3">
                    <a:lumMod val="75000"/>
                  </a:schemeClr>
                </a:solidFill>
                <a:ea typeface="Calibri" pitchFamily="34" charset="0"/>
                <a:cs typeface="Calibri" pitchFamily="34" charset="0"/>
              </a:rPr>
              <a:t>;</a:t>
            </a:r>
            <a:endParaRPr lang="el-GR" sz="1800" dirty="0">
              <a:solidFill>
                <a:schemeClr val="accent3">
                  <a:lumMod val="75000"/>
                </a:schemeClr>
              </a:solidFill>
              <a:ea typeface="Calibri" pitchFamily="34" charset="0"/>
              <a:cs typeface="Calibri" pitchFamily="34" charset="0"/>
            </a:endParaRPr>
          </a:p>
        </p:txBody>
      </p:sp>
      <p:sp>
        <p:nvSpPr>
          <p:cNvPr id="25"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30271588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Footer Placeholder 3"/>
          <p:cNvSpPr>
            <a:spLocks noGrp="1"/>
          </p:cNvSpPr>
          <p:nvPr>
            <p:ph type="ftr" sz="quarter" idx="11"/>
          </p:nvPr>
        </p:nvSpPr>
        <p:spPr>
          <a:noFill/>
        </p:spPr>
        <p:txBody>
          <a:bodyPr/>
          <a:lstStyle/>
          <a:p>
            <a:r>
              <a:rPr lang="el-GR" altLang="en-US" smtClean="0"/>
              <a:t>Ευαγγελία Πιτουρά</a:t>
            </a:r>
          </a:p>
        </p:txBody>
      </p:sp>
      <p:sp>
        <p:nvSpPr>
          <p:cNvPr id="60420" name="Slide Number Placeholder 4"/>
          <p:cNvSpPr>
            <a:spLocks noGrp="1"/>
          </p:cNvSpPr>
          <p:nvPr>
            <p:ph type="sldNum" sz="quarter" idx="12"/>
          </p:nvPr>
        </p:nvSpPr>
        <p:spPr>
          <a:noFill/>
        </p:spPr>
        <p:txBody>
          <a:bodyPr/>
          <a:lstStyle/>
          <a:p>
            <a:fld id="{23BBFE86-D0A8-46DE-9164-33C1DA94220D}" type="slidenum">
              <a:rPr lang="el-GR" altLang="en-US" smtClean="0"/>
              <a:pPr/>
              <a:t>81</a:t>
            </a:fld>
            <a:endParaRPr lang="el-GR" altLang="en-US" smtClean="0"/>
          </a:p>
        </p:txBody>
      </p:sp>
      <p:sp>
        <p:nvSpPr>
          <p:cNvPr id="60422" name="Text Box 3"/>
          <p:cNvSpPr txBox="1">
            <a:spLocks noChangeArrowheads="1"/>
          </p:cNvSpPr>
          <p:nvPr/>
        </p:nvSpPr>
        <p:spPr bwMode="auto">
          <a:xfrm>
            <a:off x="684213" y="1773238"/>
            <a:ext cx="6985000" cy="2862322"/>
          </a:xfrm>
          <a:prstGeom prst="rect">
            <a:avLst/>
          </a:prstGeom>
          <a:noFill/>
          <a:ln w="9525">
            <a:noFill/>
            <a:miter lim="800000"/>
            <a:headEnd/>
            <a:tailEnd/>
          </a:ln>
        </p:spPr>
        <p:txBody>
          <a:bodyPr>
            <a:spAutoFit/>
          </a:bodyPr>
          <a:lstStyle/>
          <a:p>
            <a:pPr>
              <a:spcBef>
                <a:spcPct val="50000"/>
              </a:spcBef>
            </a:pPr>
            <a:r>
              <a:rPr lang="el-GR" sz="2400" dirty="0" smtClean="0">
                <a:latin typeface="Calibri" pitchFamily="34" charset="0"/>
                <a:ea typeface="Calibri" pitchFamily="34" charset="0"/>
                <a:cs typeface="Calibri" pitchFamily="34" charset="0"/>
              </a:rPr>
              <a:t>Θα </a:t>
            </a:r>
            <a:r>
              <a:rPr lang="el-GR" sz="2400" dirty="0">
                <a:latin typeface="Calibri" pitchFamily="34" charset="0"/>
                <a:ea typeface="Calibri" pitchFamily="34" charset="0"/>
                <a:cs typeface="Calibri" pitchFamily="34" charset="0"/>
              </a:rPr>
              <a:t>δούμε μόνο τα </a:t>
            </a:r>
            <a:r>
              <a:rPr lang="el-GR" sz="2400" i="1" dirty="0">
                <a:latin typeface="Calibri" pitchFamily="34" charset="0"/>
                <a:ea typeface="Calibri" pitchFamily="34" charset="0"/>
                <a:cs typeface="Calibri" pitchFamily="34" charset="0"/>
              </a:rPr>
              <a:t>βασικά</a:t>
            </a:r>
            <a:r>
              <a:rPr lang="el-GR" sz="2400" dirty="0">
                <a:latin typeface="Calibri" pitchFamily="34" charset="0"/>
                <a:ea typeface="Calibri" pitchFamily="34" charset="0"/>
                <a:cs typeface="Calibri" pitchFamily="34" charset="0"/>
              </a:rPr>
              <a:t> για τις παρακάτω έννοιες: </a:t>
            </a:r>
          </a:p>
          <a:p>
            <a:pPr lvl="1">
              <a:spcBef>
                <a:spcPct val="50000"/>
              </a:spcBef>
              <a:buFont typeface="Wingdings" pitchFamily="2" charset="2"/>
              <a:buChar char="§"/>
            </a:pPr>
            <a:r>
              <a:rPr lang="el-GR" sz="2400" dirty="0">
                <a:latin typeface="Calibri" pitchFamily="34" charset="0"/>
                <a:ea typeface="Calibri" pitchFamily="34" charset="0"/>
                <a:cs typeface="Calibri" pitchFamily="34" charset="0"/>
              </a:rPr>
              <a:t> </a:t>
            </a:r>
            <a:r>
              <a:rPr lang="el-GR" sz="2400" dirty="0" err="1">
                <a:latin typeface="Calibri" pitchFamily="34" charset="0"/>
                <a:ea typeface="Calibri" pitchFamily="34" charset="0"/>
                <a:cs typeface="Calibri" pitchFamily="34" charset="0"/>
              </a:rPr>
              <a:t>Υπερκλάση</a:t>
            </a:r>
            <a:r>
              <a:rPr lang="el-GR" sz="2400" dirty="0">
                <a:latin typeface="Calibri" pitchFamily="34" charset="0"/>
                <a:ea typeface="Calibri" pitchFamily="34" charset="0"/>
                <a:cs typeface="Calibri" pitchFamily="34" charset="0"/>
              </a:rPr>
              <a:t> (υποκλάση)</a:t>
            </a:r>
          </a:p>
          <a:p>
            <a:pPr lvl="1">
              <a:spcBef>
                <a:spcPct val="50000"/>
              </a:spcBef>
              <a:buFont typeface="Wingdings" pitchFamily="2" charset="2"/>
              <a:buChar char="§"/>
            </a:pPr>
            <a:r>
              <a:rPr lang="el-GR" sz="2400" dirty="0">
                <a:latin typeface="Calibri" pitchFamily="34" charset="0"/>
                <a:ea typeface="Calibri" pitchFamily="34" charset="0"/>
                <a:cs typeface="Calibri" pitchFamily="34" charset="0"/>
              </a:rPr>
              <a:t> Γενίκευση (εξειδίκευση)</a:t>
            </a:r>
          </a:p>
          <a:p>
            <a:pPr lvl="1">
              <a:spcBef>
                <a:spcPct val="50000"/>
              </a:spcBef>
              <a:buFont typeface="Wingdings" pitchFamily="2" charset="2"/>
              <a:buChar char="§"/>
            </a:pPr>
            <a:r>
              <a:rPr lang="el-GR" sz="2400" dirty="0">
                <a:latin typeface="Calibri" pitchFamily="34" charset="0"/>
                <a:ea typeface="Calibri" pitchFamily="34" charset="0"/>
                <a:cs typeface="Calibri" pitchFamily="34" charset="0"/>
              </a:rPr>
              <a:t> Κληρονομικότητα γνωρισμάτων και συσχετίσεων</a:t>
            </a:r>
          </a:p>
          <a:p>
            <a:endParaRPr lang="el-GR" sz="2400" dirty="0">
              <a:latin typeface="Calibri" pitchFamily="34" charset="0"/>
              <a:ea typeface="Calibri" pitchFamily="34" charset="0"/>
              <a:cs typeface="Calibri" pitchFamily="34" charset="0"/>
            </a:endParaRPr>
          </a:p>
          <a:p>
            <a:r>
              <a:rPr lang="el-GR" sz="2400" dirty="0">
                <a:latin typeface="Calibri" pitchFamily="34" charset="0"/>
                <a:ea typeface="Calibri" pitchFamily="34" charset="0"/>
                <a:cs typeface="Calibri" pitchFamily="34" charset="0"/>
              </a:rPr>
              <a:t>με ένα παράδειγμα</a:t>
            </a:r>
          </a:p>
        </p:txBody>
      </p:sp>
      <p:sp>
        <p:nvSpPr>
          <p:cNvPr id="7" name="Title 6"/>
          <p:cNvSpPr>
            <a:spLocks noGrp="1"/>
          </p:cNvSpPr>
          <p:nvPr>
            <p:ph type="title"/>
          </p:nvPr>
        </p:nvSpPr>
        <p:spPr/>
        <p:txBody>
          <a:bodyPr/>
          <a:lstStyle/>
          <a:p>
            <a:r>
              <a:rPr lang="el-GR" dirty="0" smtClean="0">
                <a:solidFill>
                  <a:schemeClr val="accent6">
                    <a:lumMod val="75000"/>
                  </a:schemeClr>
                </a:solidFill>
              </a:rPr>
              <a:t>Επεκταμένο Μοντέλο ΟΣ</a:t>
            </a:r>
            <a:endParaRPr lang="el-GR"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Footer Placeholder 3"/>
          <p:cNvSpPr>
            <a:spLocks noGrp="1"/>
          </p:cNvSpPr>
          <p:nvPr>
            <p:ph type="ftr" sz="quarter" idx="11"/>
          </p:nvPr>
        </p:nvSpPr>
        <p:spPr>
          <a:noFill/>
        </p:spPr>
        <p:txBody>
          <a:bodyPr/>
          <a:lstStyle/>
          <a:p>
            <a:r>
              <a:rPr lang="el-GR" altLang="en-US" smtClean="0"/>
              <a:t>Ευαγγελία Πιτουρά</a:t>
            </a:r>
          </a:p>
        </p:txBody>
      </p:sp>
      <p:sp>
        <p:nvSpPr>
          <p:cNvPr id="61444" name="Slide Number Placeholder 4"/>
          <p:cNvSpPr>
            <a:spLocks noGrp="1"/>
          </p:cNvSpPr>
          <p:nvPr>
            <p:ph type="sldNum" sz="quarter" idx="12"/>
          </p:nvPr>
        </p:nvSpPr>
        <p:spPr>
          <a:noFill/>
        </p:spPr>
        <p:txBody>
          <a:bodyPr/>
          <a:lstStyle/>
          <a:p>
            <a:fld id="{3354263E-E78A-45A9-972F-8C38471762C7}" type="slidenum">
              <a:rPr lang="el-GR" altLang="en-US" smtClean="0"/>
              <a:pPr/>
              <a:t>82</a:t>
            </a:fld>
            <a:endParaRPr lang="el-GR" altLang="en-US" smtClean="0"/>
          </a:p>
        </p:txBody>
      </p:sp>
      <p:sp>
        <p:nvSpPr>
          <p:cNvPr id="61446" name="Text Box 3"/>
          <p:cNvSpPr txBox="1">
            <a:spLocks noChangeArrowheads="1"/>
          </p:cNvSpPr>
          <p:nvPr/>
        </p:nvSpPr>
        <p:spPr bwMode="auto">
          <a:xfrm>
            <a:off x="446088" y="1560513"/>
            <a:ext cx="7777162" cy="4062651"/>
          </a:xfrm>
          <a:prstGeom prst="rect">
            <a:avLst/>
          </a:prstGeom>
          <a:noFill/>
          <a:ln w="9525">
            <a:noFill/>
            <a:miter lim="800000"/>
            <a:headEnd/>
            <a:tailEnd/>
          </a:ln>
        </p:spPr>
        <p:txBody>
          <a:bodyPr>
            <a:spAutoFit/>
          </a:bodyPr>
          <a:lstStyle/>
          <a:p>
            <a:pPr algn="just">
              <a:spcBef>
                <a:spcPct val="50000"/>
              </a:spcBef>
            </a:pPr>
            <a:r>
              <a:rPr lang="el-GR" sz="2800" dirty="0">
                <a:latin typeface="Calibri" pitchFamily="34" charset="0"/>
                <a:ea typeface="Calibri" pitchFamily="34" charset="0"/>
                <a:cs typeface="Calibri" pitchFamily="34" charset="0"/>
              </a:rPr>
              <a:t>Πότε</a:t>
            </a:r>
            <a:r>
              <a:rPr lang="el-GR" sz="2800" dirty="0" smtClean="0">
                <a:latin typeface="Calibri" pitchFamily="34" charset="0"/>
                <a:ea typeface="Calibri" pitchFamily="34" charset="0"/>
                <a:cs typeface="Calibri" pitchFamily="34" charset="0"/>
              </a:rPr>
              <a:t>;</a:t>
            </a:r>
            <a:endParaRPr lang="el-GR" sz="2000" dirty="0">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000" dirty="0">
                <a:latin typeface="Calibri" pitchFamily="34" charset="0"/>
                <a:ea typeface="Calibri" pitchFamily="34" charset="0"/>
                <a:cs typeface="Calibri" pitchFamily="34" charset="0"/>
              </a:rPr>
              <a:t> Υπάρχουν </a:t>
            </a:r>
            <a:r>
              <a:rPr lang="el-GR" sz="2000" i="1" dirty="0">
                <a:solidFill>
                  <a:schemeClr val="accent6">
                    <a:lumMod val="75000"/>
                  </a:schemeClr>
                </a:solidFill>
                <a:latin typeface="Calibri" pitchFamily="34" charset="0"/>
                <a:ea typeface="Calibri" pitchFamily="34" charset="0"/>
                <a:cs typeface="Calibri" pitchFamily="34" charset="0"/>
              </a:rPr>
              <a:t>γνωρίσματα</a:t>
            </a:r>
            <a:r>
              <a:rPr lang="el-GR" sz="2000" dirty="0">
                <a:latin typeface="Calibri" pitchFamily="34" charset="0"/>
                <a:ea typeface="Calibri" pitchFamily="34" charset="0"/>
                <a:cs typeface="Calibri" pitchFamily="34" charset="0"/>
              </a:rPr>
              <a:t> που </a:t>
            </a:r>
            <a:r>
              <a:rPr lang="el-GR" sz="2000" i="1" dirty="0">
                <a:latin typeface="Calibri" pitchFamily="34" charset="0"/>
                <a:ea typeface="Calibri" pitchFamily="34" charset="0"/>
                <a:cs typeface="Calibri" pitchFamily="34" charset="0"/>
              </a:rPr>
              <a:t>αφορούν </a:t>
            </a:r>
            <a:r>
              <a:rPr lang="el-GR" sz="2000" i="1" dirty="0">
                <a:solidFill>
                  <a:schemeClr val="accent6">
                    <a:lumMod val="75000"/>
                  </a:schemeClr>
                </a:solidFill>
                <a:latin typeface="Calibri" pitchFamily="34" charset="0"/>
                <a:ea typeface="Calibri" pitchFamily="34" charset="0"/>
                <a:cs typeface="Calibri" pitchFamily="34" charset="0"/>
              </a:rPr>
              <a:t>μόνο κάποιες </a:t>
            </a:r>
            <a:r>
              <a:rPr lang="el-GR" sz="2000" dirty="0">
                <a:latin typeface="Calibri" pitchFamily="34" charset="0"/>
                <a:ea typeface="Calibri" pitchFamily="34" charset="0"/>
                <a:cs typeface="Calibri" pitchFamily="34" charset="0"/>
              </a:rPr>
              <a:t>από τις οντότητες</a:t>
            </a:r>
          </a:p>
          <a:p>
            <a:pPr algn="just">
              <a:spcBef>
                <a:spcPct val="50000"/>
              </a:spcBef>
              <a:buFont typeface="Wingdings" pitchFamily="2" charset="2"/>
              <a:buNone/>
            </a:pPr>
            <a:r>
              <a:rPr lang="el-GR" sz="2000" dirty="0">
                <a:latin typeface="Calibri" pitchFamily="34" charset="0"/>
                <a:ea typeface="Calibri" pitchFamily="34" charset="0"/>
                <a:cs typeface="Calibri" pitchFamily="34" charset="0"/>
              </a:rPr>
              <a:t>ή/και </a:t>
            </a:r>
          </a:p>
          <a:p>
            <a:pPr algn="just">
              <a:spcBef>
                <a:spcPct val="50000"/>
              </a:spcBef>
              <a:buFont typeface="Wingdings" pitchFamily="2" charset="2"/>
              <a:buChar char="§"/>
            </a:pPr>
            <a:r>
              <a:rPr lang="el-GR" sz="2000" dirty="0">
                <a:latin typeface="Calibri" pitchFamily="34" charset="0"/>
                <a:ea typeface="Calibri" pitchFamily="34" charset="0"/>
                <a:cs typeface="Calibri" pitchFamily="34" charset="0"/>
              </a:rPr>
              <a:t> Υπάρχουν </a:t>
            </a:r>
            <a:r>
              <a:rPr lang="el-GR" sz="2000" i="1" dirty="0">
                <a:solidFill>
                  <a:schemeClr val="accent6">
                    <a:lumMod val="75000"/>
                  </a:schemeClr>
                </a:solidFill>
                <a:latin typeface="Calibri" pitchFamily="34" charset="0"/>
                <a:ea typeface="Calibri" pitchFamily="34" charset="0"/>
                <a:cs typeface="Calibri" pitchFamily="34" charset="0"/>
              </a:rPr>
              <a:t>συσχετίσεις</a:t>
            </a:r>
            <a:r>
              <a:rPr lang="el-GR" sz="2000" dirty="0">
                <a:latin typeface="Calibri" pitchFamily="34" charset="0"/>
                <a:ea typeface="Calibri" pitchFamily="34" charset="0"/>
                <a:cs typeface="Calibri" pitchFamily="34" charset="0"/>
              </a:rPr>
              <a:t> στις οποίες </a:t>
            </a:r>
            <a:r>
              <a:rPr lang="el-GR" sz="2000" i="1" dirty="0">
                <a:latin typeface="Calibri" pitchFamily="34" charset="0"/>
                <a:ea typeface="Calibri" pitchFamily="34" charset="0"/>
                <a:cs typeface="Calibri" pitchFamily="34" charset="0"/>
              </a:rPr>
              <a:t>συμμετέχουν </a:t>
            </a:r>
            <a:r>
              <a:rPr lang="el-GR" sz="2000" i="1" dirty="0">
                <a:solidFill>
                  <a:schemeClr val="accent6">
                    <a:lumMod val="75000"/>
                  </a:schemeClr>
                </a:solidFill>
                <a:latin typeface="Calibri" pitchFamily="34" charset="0"/>
                <a:ea typeface="Calibri" pitchFamily="34" charset="0"/>
                <a:cs typeface="Calibri" pitchFamily="34" charset="0"/>
              </a:rPr>
              <a:t>μόνο κάποιες </a:t>
            </a:r>
            <a:r>
              <a:rPr lang="el-GR" sz="2000" dirty="0">
                <a:latin typeface="Calibri" pitchFamily="34" charset="0"/>
                <a:ea typeface="Calibri" pitchFamily="34" charset="0"/>
                <a:cs typeface="Calibri" pitchFamily="34" charset="0"/>
              </a:rPr>
              <a:t>από τις οντότητες</a:t>
            </a:r>
          </a:p>
          <a:p>
            <a:pPr algn="just">
              <a:spcBef>
                <a:spcPct val="50000"/>
              </a:spcBef>
            </a:pPr>
            <a:endParaRPr lang="el-GR" sz="2000" dirty="0">
              <a:latin typeface="Calibri" pitchFamily="34" charset="0"/>
              <a:ea typeface="Calibri" pitchFamily="34" charset="0"/>
              <a:cs typeface="Calibri" pitchFamily="34" charset="0"/>
            </a:endParaRPr>
          </a:p>
          <a:p>
            <a:pPr algn="just">
              <a:spcBef>
                <a:spcPct val="50000"/>
              </a:spcBef>
            </a:pPr>
            <a:r>
              <a:rPr lang="el-GR" sz="2000" dirty="0" smtClean="0">
                <a:latin typeface="Calibri" pitchFamily="34" charset="0"/>
                <a:ea typeface="Calibri" pitchFamily="34" charset="0"/>
                <a:cs typeface="Calibri" pitchFamily="34" charset="0"/>
              </a:rPr>
              <a:t>Παραδείγματα:</a:t>
            </a:r>
          </a:p>
          <a:p>
            <a:pPr algn="just">
              <a:spcBef>
                <a:spcPct val="50000"/>
              </a:spcBef>
            </a:pPr>
            <a:r>
              <a:rPr lang="el-GR" sz="2000" dirty="0" smtClean="0">
                <a:latin typeface="Calibri" pitchFamily="34" charset="0"/>
                <a:ea typeface="Calibri" pitchFamily="34" charset="0"/>
                <a:cs typeface="Calibri" pitchFamily="34" charset="0"/>
              </a:rPr>
              <a:t>Φοιτητής </a:t>
            </a:r>
            <a:r>
              <a:rPr lang="el-GR" sz="2000" dirty="0">
                <a:latin typeface="Calibri" pitchFamily="34" charset="0"/>
                <a:ea typeface="Calibri" pitchFamily="34" charset="0"/>
                <a:cs typeface="Calibri" pitchFamily="34" charset="0"/>
              </a:rPr>
              <a:t>(μεταπτυχιακός, προπτυχιακός)</a:t>
            </a:r>
          </a:p>
          <a:p>
            <a:pPr algn="just">
              <a:spcBef>
                <a:spcPct val="50000"/>
              </a:spcBef>
            </a:pPr>
            <a:r>
              <a:rPr lang="el-GR" sz="2000" dirty="0">
                <a:latin typeface="Calibri" pitchFamily="34" charset="0"/>
                <a:ea typeface="Calibri" pitchFamily="34" charset="0"/>
                <a:cs typeface="Calibri" pitchFamily="34" charset="0"/>
              </a:rPr>
              <a:t>Όχημα (επιβατικό, επαγγελματικό)</a:t>
            </a:r>
          </a:p>
        </p:txBody>
      </p:sp>
      <p:sp>
        <p:nvSpPr>
          <p:cNvPr id="7" name="Title 6"/>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accent6">
                    <a:lumMod val="75000"/>
                  </a:schemeClr>
                </a:solidFill>
                <a:effectLst/>
                <a:uLnTx/>
                <a:uFillTx/>
                <a:latin typeface="+mj-lt"/>
                <a:ea typeface="+mj-ea"/>
                <a:cs typeface="+mj-cs"/>
              </a:rPr>
              <a:t>Κλάσεις</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Footer Placeholder 3"/>
          <p:cNvSpPr>
            <a:spLocks noGrp="1"/>
          </p:cNvSpPr>
          <p:nvPr>
            <p:ph type="ftr" sz="quarter" idx="11"/>
          </p:nvPr>
        </p:nvSpPr>
        <p:spPr>
          <a:noFill/>
        </p:spPr>
        <p:txBody>
          <a:bodyPr/>
          <a:lstStyle/>
          <a:p>
            <a:r>
              <a:rPr lang="el-GR" altLang="en-US" smtClean="0"/>
              <a:t>Ευαγγελία Πιτουρά</a:t>
            </a:r>
          </a:p>
        </p:txBody>
      </p:sp>
      <p:sp>
        <p:nvSpPr>
          <p:cNvPr id="62468" name="Slide Number Placeholder 4"/>
          <p:cNvSpPr>
            <a:spLocks noGrp="1"/>
          </p:cNvSpPr>
          <p:nvPr>
            <p:ph type="sldNum" sz="quarter" idx="12"/>
          </p:nvPr>
        </p:nvSpPr>
        <p:spPr>
          <a:noFill/>
        </p:spPr>
        <p:txBody>
          <a:bodyPr/>
          <a:lstStyle/>
          <a:p>
            <a:fld id="{D4451AC8-3607-4481-A454-336624C31345}" type="slidenum">
              <a:rPr lang="el-GR" altLang="en-US" smtClean="0"/>
              <a:pPr/>
              <a:t>83</a:t>
            </a:fld>
            <a:endParaRPr lang="el-GR" altLang="en-US" smtClean="0"/>
          </a:p>
        </p:txBody>
      </p:sp>
      <p:sp>
        <p:nvSpPr>
          <p:cNvPr id="62470" name="Rectangle 3"/>
          <p:cNvSpPr>
            <a:spLocks noChangeArrowheads="1"/>
          </p:cNvSpPr>
          <p:nvPr/>
        </p:nvSpPr>
        <p:spPr bwMode="auto">
          <a:xfrm>
            <a:off x="3709987" y="3727938"/>
            <a:ext cx="1724025" cy="461962"/>
          </a:xfrm>
          <a:prstGeom prst="rect">
            <a:avLst/>
          </a:prstGeom>
          <a:noFill/>
          <a:ln w="9525">
            <a:solidFill>
              <a:schemeClr val="tx1"/>
            </a:solidFill>
            <a:miter lim="800000"/>
            <a:headEnd/>
            <a:tailEnd/>
          </a:ln>
        </p:spPr>
        <p:txBody>
          <a:bodyPr wrap="none" anchor="ctr"/>
          <a:lstStyle/>
          <a:p>
            <a:endParaRPr lang="el-GR"/>
          </a:p>
        </p:txBody>
      </p:sp>
      <p:sp>
        <p:nvSpPr>
          <p:cNvPr id="62471" name="Rectangle 4"/>
          <p:cNvSpPr>
            <a:spLocks noChangeArrowheads="1"/>
          </p:cNvSpPr>
          <p:nvPr/>
        </p:nvSpPr>
        <p:spPr bwMode="auto">
          <a:xfrm>
            <a:off x="5399087" y="4705838"/>
            <a:ext cx="1546225" cy="449263"/>
          </a:xfrm>
          <a:prstGeom prst="rect">
            <a:avLst/>
          </a:prstGeom>
          <a:noFill/>
          <a:ln w="9525">
            <a:solidFill>
              <a:schemeClr val="tx1"/>
            </a:solidFill>
            <a:miter lim="800000"/>
            <a:headEnd/>
            <a:tailEnd/>
          </a:ln>
        </p:spPr>
        <p:txBody>
          <a:bodyPr wrap="none" anchor="ctr"/>
          <a:lstStyle/>
          <a:p>
            <a:endParaRPr lang="el-GR"/>
          </a:p>
        </p:txBody>
      </p:sp>
      <p:grpSp>
        <p:nvGrpSpPr>
          <p:cNvPr id="2" name="Group 5"/>
          <p:cNvGrpSpPr>
            <a:grpSpLocks/>
          </p:cNvGrpSpPr>
          <p:nvPr/>
        </p:nvGrpSpPr>
        <p:grpSpPr bwMode="auto">
          <a:xfrm>
            <a:off x="2879725" y="1602276"/>
            <a:ext cx="1447800" cy="457200"/>
            <a:chOff x="1105" y="1480"/>
            <a:chExt cx="912" cy="288"/>
          </a:xfrm>
        </p:grpSpPr>
        <p:sp>
          <p:nvSpPr>
            <p:cNvPr id="62493" name="Rectangle 6"/>
            <p:cNvSpPr>
              <a:spLocks noChangeArrowheads="1"/>
            </p:cNvSpPr>
            <p:nvPr/>
          </p:nvSpPr>
          <p:spPr bwMode="auto">
            <a:xfrm>
              <a:off x="1105" y="1480"/>
              <a:ext cx="912" cy="288"/>
            </a:xfrm>
            <a:prstGeom prst="rect">
              <a:avLst/>
            </a:prstGeom>
            <a:noFill/>
            <a:ln w="9525">
              <a:solidFill>
                <a:schemeClr val="tx1"/>
              </a:solidFill>
              <a:miter lim="800000"/>
              <a:headEnd/>
              <a:tailEnd/>
            </a:ln>
          </p:spPr>
          <p:txBody>
            <a:bodyPr wrap="none" anchor="ctr"/>
            <a:lstStyle/>
            <a:p>
              <a:endParaRPr lang="el-GR"/>
            </a:p>
          </p:txBody>
        </p:sp>
        <p:sp>
          <p:nvSpPr>
            <p:cNvPr id="62494" name="Text Box 7"/>
            <p:cNvSpPr txBox="1">
              <a:spLocks noChangeArrowheads="1"/>
            </p:cNvSpPr>
            <p:nvPr/>
          </p:nvSpPr>
          <p:spPr bwMode="auto">
            <a:xfrm>
              <a:off x="1201" y="1480"/>
              <a:ext cx="720" cy="233"/>
            </a:xfrm>
            <a:prstGeom prst="rect">
              <a:avLst/>
            </a:prstGeom>
            <a:noFill/>
            <a:ln w="9525">
              <a:noFill/>
              <a:miter lim="800000"/>
              <a:headEnd/>
              <a:tailEnd/>
            </a:ln>
          </p:spPr>
          <p:txBody>
            <a:bodyPr>
              <a:spAutoFit/>
            </a:bodyPr>
            <a:lstStyle/>
            <a:p>
              <a:pPr eaLnBrk="0" hangingPunct="0">
                <a:spcBef>
                  <a:spcPct val="50000"/>
                </a:spcBef>
              </a:pPr>
              <a:r>
                <a:rPr lang="el-GR" dirty="0" smtClean="0"/>
                <a:t>Φοιτητής</a:t>
              </a:r>
              <a:endParaRPr lang="el-GR" dirty="0"/>
            </a:p>
          </p:txBody>
        </p:sp>
      </p:grpSp>
      <p:grpSp>
        <p:nvGrpSpPr>
          <p:cNvPr id="3" name="Group 8"/>
          <p:cNvGrpSpPr>
            <a:grpSpLocks/>
          </p:cNvGrpSpPr>
          <p:nvPr/>
        </p:nvGrpSpPr>
        <p:grpSpPr bwMode="auto">
          <a:xfrm>
            <a:off x="3024187" y="2465876"/>
            <a:ext cx="1663700" cy="609600"/>
            <a:chOff x="1383" y="2069"/>
            <a:chExt cx="1048" cy="384"/>
          </a:xfrm>
        </p:grpSpPr>
        <p:sp>
          <p:nvSpPr>
            <p:cNvPr id="62491" name="AutoShape 9"/>
            <p:cNvSpPr>
              <a:spLocks noChangeArrowheads="1"/>
            </p:cNvSpPr>
            <p:nvPr/>
          </p:nvSpPr>
          <p:spPr bwMode="auto">
            <a:xfrm>
              <a:off x="1383" y="2069"/>
              <a:ext cx="624" cy="384"/>
            </a:xfrm>
            <a:prstGeom prst="triangle">
              <a:avLst>
                <a:gd name="adj" fmla="val 50000"/>
              </a:avLst>
            </a:prstGeom>
            <a:noFill/>
            <a:ln w="9525">
              <a:solidFill>
                <a:schemeClr val="tx1"/>
              </a:solidFill>
              <a:miter lim="800000"/>
              <a:headEnd/>
              <a:tailEnd/>
            </a:ln>
          </p:spPr>
          <p:txBody>
            <a:bodyPr wrap="none" anchor="ctr"/>
            <a:lstStyle/>
            <a:p>
              <a:endParaRPr lang="el-GR"/>
            </a:p>
          </p:txBody>
        </p:sp>
        <p:sp>
          <p:nvSpPr>
            <p:cNvPr id="62492" name="Text Box 10"/>
            <p:cNvSpPr txBox="1">
              <a:spLocks noChangeArrowheads="1"/>
            </p:cNvSpPr>
            <p:nvPr/>
          </p:nvSpPr>
          <p:spPr bwMode="auto">
            <a:xfrm>
              <a:off x="1519" y="2160"/>
              <a:ext cx="912" cy="250"/>
            </a:xfrm>
            <a:prstGeom prst="rect">
              <a:avLst/>
            </a:prstGeom>
            <a:noFill/>
            <a:ln w="9525">
              <a:noFill/>
              <a:miter lim="800000"/>
              <a:headEnd/>
              <a:tailEnd/>
            </a:ln>
          </p:spPr>
          <p:txBody>
            <a:bodyPr>
              <a:spAutoFit/>
            </a:bodyPr>
            <a:lstStyle/>
            <a:p>
              <a:pPr eaLnBrk="0" hangingPunct="0">
                <a:spcBef>
                  <a:spcPct val="50000"/>
                </a:spcBef>
              </a:pPr>
              <a:r>
                <a:rPr lang="en-US" sz="2000"/>
                <a:t>isa</a:t>
              </a:r>
              <a:endParaRPr lang="el-GR" sz="2000"/>
            </a:p>
          </p:txBody>
        </p:sp>
      </p:grpSp>
      <p:sp>
        <p:nvSpPr>
          <p:cNvPr id="62474" name="Text Box 11"/>
          <p:cNvSpPr txBox="1">
            <a:spLocks noChangeArrowheads="1"/>
          </p:cNvSpPr>
          <p:nvPr/>
        </p:nvSpPr>
        <p:spPr bwMode="auto">
          <a:xfrm>
            <a:off x="792162" y="3834301"/>
            <a:ext cx="1939925" cy="369332"/>
          </a:xfrm>
          <a:prstGeom prst="rect">
            <a:avLst/>
          </a:prstGeom>
          <a:noFill/>
          <a:ln w="9525">
            <a:noFill/>
            <a:miter lim="800000"/>
            <a:headEnd/>
            <a:tailEnd/>
          </a:ln>
        </p:spPr>
        <p:txBody>
          <a:bodyPr>
            <a:spAutoFit/>
          </a:bodyPr>
          <a:lstStyle/>
          <a:p>
            <a:pPr eaLnBrk="0" hangingPunct="0">
              <a:spcBef>
                <a:spcPct val="50000"/>
              </a:spcBef>
            </a:pPr>
            <a:r>
              <a:rPr lang="el-GR" dirty="0" smtClean="0"/>
              <a:t>Μεταπτυχιακός</a:t>
            </a:r>
            <a:endParaRPr lang="el-GR" dirty="0"/>
          </a:p>
        </p:txBody>
      </p:sp>
      <p:sp>
        <p:nvSpPr>
          <p:cNvPr id="62475" name="Text Box 12"/>
          <p:cNvSpPr txBox="1">
            <a:spLocks noChangeArrowheads="1"/>
          </p:cNvSpPr>
          <p:nvPr/>
        </p:nvSpPr>
        <p:spPr bwMode="auto">
          <a:xfrm>
            <a:off x="3770312" y="3766037"/>
            <a:ext cx="1714500" cy="369332"/>
          </a:xfrm>
          <a:prstGeom prst="rect">
            <a:avLst/>
          </a:prstGeom>
          <a:noFill/>
          <a:ln w="9525">
            <a:noFill/>
            <a:miter lim="800000"/>
            <a:headEnd/>
            <a:tailEnd/>
          </a:ln>
        </p:spPr>
        <p:txBody>
          <a:bodyPr wrap="square">
            <a:spAutoFit/>
          </a:bodyPr>
          <a:lstStyle/>
          <a:p>
            <a:pPr eaLnBrk="0" hangingPunct="0">
              <a:spcBef>
                <a:spcPct val="50000"/>
              </a:spcBef>
            </a:pPr>
            <a:r>
              <a:rPr lang="el-GR" dirty="0" smtClean="0"/>
              <a:t>Προπτυχιακός</a:t>
            </a:r>
            <a:endParaRPr lang="el-GR" dirty="0"/>
          </a:p>
        </p:txBody>
      </p:sp>
      <p:sp>
        <p:nvSpPr>
          <p:cNvPr id="62476" name="Rectangle 13"/>
          <p:cNvSpPr>
            <a:spLocks noChangeArrowheads="1"/>
          </p:cNvSpPr>
          <p:nvPr/>
        </p:nvSpPr>
        <p:spPr bwMode="auto">
          <a:xfrm>
            <a:off x="798512" y="3834300"/>
            <a:ext cx="1665288" cy="503237"/>
          </a:xfrm>
          <a:prstGeom prst="rect">
            <a:avLst/>
          </a:prstGeom>
          <a:noFill/>
          <a:ln w="9525">
            <a:solidFill>
              <a:schemeClr val="tx1"/>
            </a:solidFill>
            <a:miter lim="800000"/>
            <a:headEnd/>
            <a:tailEnd/>
          </a:ln>
        </p:spPr>
        <p:txBody>
          <a:bodyPr wrap="none" anchor="ctr"/>
          <a:lstStyle/>
          <a:p>
            <a:endParaRPr lang="el-GR"/>
          </a:p>
        </p:txBody>
      </p:sp>
      <p:sp>
        <p:nvSpPr>
          <p:cNvPr id="62477" name="AutoShape 14"/>
          <p:cNvSpPr>
            <a:spLocks noChangeArrowheads="1"/>
          </p:cNvSpPr>
          <p:nvPr/>
        </p:nvSpPr>
        <p:spPr bwMode="auto">
          <a:xfrm>
            <a:off x="2655886" y="4426438"/>
            <a:ext cx="1406526" cy="977900"/>
          </a:xfrm>
          <a:prstGeom prst="diamond">
            <a:avLst/>
          </a:prstGeom>
          <a:noFill/>
          <a:ln w="9525">
            <a:solidFill>
              <a:schemeClr val="tx1"/>
            </a:solidFill>
            <a:miter lim="800000"/>
            <a:headEnd/>
            <a:tailEnd/>
          </a:ln>
        </p:spPr>
        <p:txBody>
          <a:bodyPr wrap="none" anchor="ctr"/>
          <a:lstStyle/>
          <a:p>
            <a:endParaRPr lang="el-GR"/>
          </a:p>
        </p:txBody>
      </p:sp>
      <p:sp>
        <p:nvSpPr>
          <p:cNvPr id="62478" name="Text Box 15"/>
          <p:cNvSpPr txBox="1">
            <a:spLocks noChangeArrowheads="1"/>
          </p:cNvSpPr>
          <p:nvPr/>
        </p:nvSpPr>
        <p:spPr bwMode="auto">
          <a:xfrm>
            <a:off x="2901950" y="4626463"/>
            <a:ext cx="1381125" cy="523220"/>
          </a:xfrm>
          <a:prstGeom prst="rect">
            <a:avLst/>
          </a:prstGeom>
          <a:noFill/>
          <a:ln w="9525">
            <a:noFill/>
            <a:miter lim="800000"/>
            <a:headEnd/>
            <a:tailEnd/>
          </a:ln>
        </p:spPr>
        <p:txBody>
          <a:bodyPr>
            <a:spAutoFit/>
          </a:bodyPr>
          <a:lstStyle/>
          <a:p>
            <a:pPr eaLnBrk="0" hangingPunct="0">
              <a:spcBef>
                <a:spcPct val="50000"/>
              </a:spcBef>
            </a:pPr>
            <a:r>
              <a:rPr lang="el-GR" sz="1400" dirty="0" smtClean="0"/>
              <a:t>Έχει-επιβλέποντα</a:t>
            </a:r>
            <a:endParaRPr lang="el-GR" sz="1400" dirty="0"/>
          </a:p>
        </p:txBody>
      </p:sp>
      <p:sp>
        <p:nvSpPr>
          <p:cNvPr id="62479" name="Text Box 16"/>
          <p:cNvSpPr txBox="1">
            <a:spLocks noChangeArrowheads="1"/>
          </p:cNvSpPr>
          <p:nvPr/>
        </p:nvSpPr>
        <p:spPr bwMode="auto">
          <a:xfrm>
            <a:off x="5383212" y="4756638"/>
            <a:ext cx="1816100" cy="400110"/>
          </a:xfrm>
          <a:prstGeom prst="rect">
            <a:avLst/>
          </a:prstGeom>
          <a:noFill/>
          <a:ln w="9525">
            <a:noFill/>
            <a:miter lim="800000"/>
            <a:headEnd/>
            <a:tailEnd/>
          </a:ln>
        </p:spPr>
        <p:txBody>
          <a:bodyPr wrap="square">
            <a:spAutoFit/>
          </a:bodyPr>
          <a:lstStyle/>
          <a:p>
            <a:pPr eaLnBrk="0" hangingPunct="0">
              <a:spcBef>
                <a:spcPct val="50000"/>
              </a:spcBef>
            </a:pPr>
            <a:r>
              <a:rPr lang="el-GR" sz="2000" dirty="0" smtClean="0"/>
              <a:t>Καθηγητή</a:t>
            </a:r>
            <a:endParaRPr lang="el-GR" sz="2000" dirty="0"/>
          </a:p>
        </p:txBody>
      </p:sp>
      <p:sp>
        <p:nvSpPr>
          <p:cNvPr id="62480" name="Line 17"/>
          <p:cNvSpPr>
            <a:spLocks noChangeShapeType="1"/>
          </p:cNvSpPr>
          <p:nvPr/>
        </p:nvSpPr>
        <p:spPr bwMode="auto">
          <a:xfrm flipH="1">
            <a:off x="1725613" y="4350238"/>
            <a:ext cx="3174" cy="558800"/>
          </a:xfrm>
          <a:prstGeom prst="line">
            <a:avLst/>
          </a:prstGeom>
          <a:noFill/>
          <a:ln w="9525">
            <a:solidFill>
              <a:schemeClr val="tx1"/>
            </a:solidFill>
            <a:round/>
            <a:headEnd/>
            <a:tailEnd/>
          </a:ln>
        </p:spPr>
        <p:txBody>
          <a:bodyPr wrap="none" anchor="ctr"/>
          <a:lstStyle/>
          <a:p>
            <a:endParaRPr lang="el-GR"/>
          </a:p>
        </p:txBody>
      </p:sp>
      <p:sp>
        <p:nvSpPr>
          <p:cNvPr id="62481" name="Line 18"/>
          <p:cNvSpPr>
            <a:spLocks noChangeShapeType="1"/>
          </p:cNvSpPr>
          <p:nvPr/>
        </p:nvSpPr>
        <p:spPr bwMode="auto">
          <a:xfrm>
            <a:off x="1728787" y="4909038"/>
            <a:ext cx="914400" cy="0"/>
          </a:xfrm>
          <a:prstGeom prst="line">
            <a:avLst/>
          </a:prstGeom>
          <a:noFill/>
          <a:ln w="9525">
            <a:solidFill>
              <a:schemeClr val="tx1"/>
            </a:solidFill>
            <a:round/>
            <a:headEnd/>
            <a:tailEnd/>
          </a:ln>
        </p:spPr>
        <p:txBody>
          <a:bodyPr wrap="none" anchor="ctr"/>
          <a:lstStyle/>
          <a:p>
            <a:endParaRPr lang="el-GR"/>
          </a:p>
        </p:txBody>
      </p:sp>
      <p:sp>
        <p:nvSpPr>
          <p:cNvPr id="62482" name="Line 19"/>
          <p:cNvSpPr>
            <a:spLocks noChangeShapeType="1"/>
          </p:cNvSpPr>
          <p:nvPr/>
        </p:nvSpPr>
        <p:spPr bwMode="auto">
          <a:xfrm>
            <a:off x="4095750" y="4940788"/>
            <a:ext cx="1295400" cy="0"/>
          </a:xfrm>
          <a:prstGeom prst="line">
            <a:avLst/>
          </a:prstGeom>
          <a:noFill/>
          <a:ln w="9525">
            <a:solidFill>
              <a:schemeClr val="tx1"/>
            </a:solidFill>
            <a:round/>
            <a:headEnd/>
            <a:tailEnd/>
          </a:ln>
        </p:spPr>
        <p:txBody>
          <a:bodyPr wrap="none" anchor="ctr"/>
          <a:lstStyle/>
          <a:p>
            <a:endParaRPr lang="el-GR"/>
          </a:p>
        </p:txBody>
      </p:sp>
      <p:sp>
        <p:nvSpPr>
          <p:cNvPr id="62484" name="Oval 21"/>
          <p:cNvSpPr>
            <a:spLocks noChangeArrowheads="1"/>
          </p:cNvSpPr>
          <p:nvPr/>
        </p:nvSpPr>
        <p:spPr bwMode="auto">
          <a:xfrm>
            <a:off x="1190991" y="1344613"/>
            <a:ext cx="977900" cy="404812"/>
          </a:xfrm>
          <a:prstGeom prst="ellipse">
            <a:avLst/>
          </a:prstGeom>
          <a:noFill/>
          <a:ln w="9525">
            <a:solidFill>
              <a:schemeClr val="tx1"/>
            </a:solidFill>
            <a:round/>
            <a:headEnd/>
            <a:tailEnd/>
          </a:ln>
        </p:spPr>
        <p:txBody>
          <a:bodyPr wrap="none" anchor="ctr"/>
          <a:lstStyle/>
          <a:p>
            <a:endParaRPr lang="el-GR"/>
          </a:p>
        </p:txBody>
      </p:sp>
      <p:sp>
        <p:nvSpPr>
          <p:cNvPr id="62488" name="Line 25"/>
          <p:cNvSpPr>
            <a:spLocks noChangeShapeType="1"/>
          </p:cNvSpPr>
          <p:nvPr/>
        </p:nvSpPr>
        <p:spPr bwMode="auto">
          <a:xfrm>
            <a:off x="3529012" y="2105513"/>
            <a:ext cx="0" cy="360363"/>
          </a:xfrm>
          <a:prstGeom prst="line">
            <a:avLst/>
          </a:prstGeom>
          <a:noFill/>
          <a:ln w="9525">
            <a:solidFill>
              <a:schemeClr val="tx1"/>
            </a:solidFill>
            <a:round/>
            <a:headEnd/>
            <a:tailEnd/>
          </a:ln>
        </p:spPr>
        <p:txBody>
          <a:bodyPr/>
          <a:lstStyle/>
          <a:p>
            <a:endParaRPr lang="el-GR"/>
          </a:p>
        </p:txBody>
      </p:sp>
      <p:sp>
        <p:nvSpPr>
          <p:cNvPr id="62489" name="Line 26"/>
          <p:cNvSpPr>
            <a:spLocks noChangeShapeType="1"/>
          </p:cNvSpPr>
          <p:nvPr/>
        </p:nvSpPr>
        <p:spPr bwMode="auto">
          <a:xfrm flipH="1">
            <a:off x="1800225" y="3115163"/>
            <a:ext cx="1511300" cy="647700"/>
          </a:xfrm>
          <a:prstGeom prst="line">
            <a:avLst/>
          </a:prstGeom>
          <a:noFill/>
          <a:ln w="9525">
            <a:solidFill>
              <a:schemeClr val="tx1"/>
            </a:solidFill>
            <a:round/>
            <a:headEnd/>
            <a:tailEnd/>
          </a:ln>
        </p:spPr>
        <p:txBody>
          <a:bodyPr/>
          <a:lstStyle/>
          <a:p>
            <a:endParaRPr lang="el-GR"/>
          </a:p>
        </p:txBody>
      </p:sp>
      <p:sp>
        <p:nvSpPr>
          <p:cNvPr id="62490" name="Line 27"/>
          <p:cNvSpPr>
            <a:spLocks noChangeShapeType="1"/>
          </p:cNvSpPr>
          <p:nvPr/>
        </p:nvSpPr>
        <p:spPr bwMode="auto">
          <a:xfrm>
            <a:off x="3671887" y="3115162"/>
            <a:ext cx="771525" cy="561975"/>
          </a:xfrm>
          <a:prstGeom prst="line">
            <a:avLst/>
          </a:prstGeom>
          <a:noFill/>
          <a:ln w="9525">
            <a:solidFill>
              <a:schemeClr val="tx1"/>
            </a:solidFill>
            <a:round/>
            <a:headEnd/>
            <a:tailEnd/>
          </a:ln>
        </p:spPr>
        <p:txBody>
          <a:bodyPr/>
          <a:lstStyle/>
          <a:p>
            <a:endParaRPr lang="el-GR"/>
          </a:p>
        </p:txBody>
      </p:sp>
      <p:sp>
        <p:nvSpPr>
          <p:cNvPr id="31" name="Title 30"/>
          <p:cNvSpPr>
            <a:spLocks noGrp="1"/>
          </p:cNvSpPr>
          <p:nvPr>
            <p:ph type="title"/>
          </p:nvPr>
        </p:nvSpPr>
        <p:spPr/>
        <p:txBody>
          <a:bodyPr/>
          <a:lstStyle/>
          <a:p>
            <a:r>
              <a:rPr lang="el-GR" dirty="0" smtClean="0">
                <a:solidFill>
                  <a:schemeClr val="accent6">
                    <a:lumMod val="75000"/>
                  </a:schemeClr>
                </a:solidFill>
              </a:rPr>
              <a:t>Ιεραρχία </a:t>
            </a:r>
            <a:r>
              <a:rPr lang="en-US" dirty="0" smtClean="0">
                <a:solidFill>
                  <a:schemeClr val="accent6">
                    <a:lumMod val="75000"/>
                  </a:schemeClr>
                </a:solidFill>
              </a:rPr>
              <a:t>ISA</a:t>
            </a:r>
            <a:endParaRPr lang="el-GR" dirty="0">
              <a:solidFill>
                <a:schemeClr val="accent6">
                  <a:lumMod val="75000"/>
                </a:schemeClr>
              </a:solidFill>
            </a:endParaRPr>
          </a:p>
        </p:txBody>
      </p:sp>
      <p:cxnSp>
        <p:nvCxnSpPr>
          <p:cNvPr id="41" name="Straight Connector 40"/>
          <p:cNvCxnSpPr/>
          <p:nvPr/>
        </p:nvCxnSpPr>
        <p:spPr>
          <a:xfrm>
            <a:off x="4356406" y="1830876"/>
            <a:ext cx="534987"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Box 22"/>
          <p:cNvSpPr txBox="1">
            <a:spLocks noChangeArrowheads="1"/>
          </p:cNvSpPr>
          <p:nvPr/>
        </p:nvSpPr>
        <p:spPr bwMode="auto">
          <a:xfrm>
            <a:off x="1241791" y="1357013"/>
            <a:ext cx="927100" cy="400110"/>
          </a:xfrm>
          <a:prstGeom prst="rect">
            <a:avLst/>
          </a:prstGeom>
          <a:noFill/>
          <a:ln w="9525">
            <a:noFill/>
            <a:miter lim="800000"/>
            <a:headEnd/>
            <a:tailEnd/>
          </a:ln>
        </p:spPr>
        <p:txBody>
          <a:bodyPr wrap="square">
            <a:spAutoFit/>
          </a:bodyPr>
          <a:lstStyle/>
          <a:p>
            <a:pPr eaLnBrk="0" hangingPunct="0">
              <a:spcBef>
                <a:spcPct val="50000"/>
              </a:spcBef>
            </a:pPr>
            <a:r>
              <a:rPr lang="el-GR" sz="2000" dirty="0" smtClean="0"/>
              <a:t>Όνομα</a:t>
            </a:r>
            <a:endParaRPr lang="el-GR" sz="2000" dirty="0"/>
          </a:p>
        </p:txBody>
      </p:sp>
      <p:sp>
        <p:nvSpPr>
          <p:cNvPr id="44" name="Text Box 22"/>
          <p:cNvSpPr txBox="1">
            <a:spLocks noChangeArrowheads="1"/>
          </p:cNvSpPr>
          <p:nvPr/>
        </p:nvSpPr>
        <p:spPr bwMode="auto">
          <a:xfrm>
            <a:off x="5865812" y="3461238"/>
            <a:ext cx="1346200" cy="338554"/>
          </a:xfrm>
          <a:prstGeom prst="rect">
            <a:avLst/>
          </a:prstGeom>
          <a:noFill/>
          <a:ln w="9525">
            <a:noFill/>
            <a:miter lim="800000"/>
            <a:headEnd/>
            <a:tailEnd/>
          </a:ln>
        </p:spPr>
        <p:txBody>
          <a:bodyPr wrap="square">
            <a:spAutoFit/>
          </a:bodyPr>
          <a:lstStyle/>
          <a:p>
            <a:pPr eaLnBrk="0" hangingPunct="0">
              <a:spcBef>
                <a:spcPct val="50000"/>
              </a:spcBef>
            </a:pPr>
            <a:r>
              <a:rPr lang="el-GR" sz="1600" dirty="0" smtClean="0"/>
              <a:t>Κατεύθυνση</a:t>
            </a:r>
            <a:endParaRPr lang="el-GR" sz="1600" dirty="0"/>
          </a:p>
        </p:txBody>
      </p:sp>
      <p:sp>
        <p:nvSpPr>
          <p:cNvPr id="45" name="Oval 21"/>
          <p:cNvSpPr>
            <a:spLocks noChangeArrowheads="1"/>
          </p:cNvSpPr>
          <p:nvPr/>
        </p:nvSpPr>
        <p:spPr bwMode="auto">
          <a:xfrm>
            <a:off x="5865812" y="3397738"/>
            <a:ext cx="1244600" cy="493713"/>
          </a:xfrm>
          <a:prstGeom prst="ellipse">
            <a:avLst/>
          </a:prstGeom>
          <a:noFill/>
          <a:ln w="9525">
            <a:solidFill>
              <a:schemeClr val="tx1"/>
            </a:solidFill>
            <a:round/>
            <a:headEnd/>
            <a:tailEnd/>
          </a:ln>
        </p:spPr>
        <p:txBody>
          <a:bodyPr wrap="none" anchor="ctr"/>
          <a:lstStyle/>
          <a:p>
            <a:endParaRPr lang="el-GR"/>
          </a:p>
        </p:txBody>
      </p:sp>
      <p:cxnSp>
        <p:nvCxnSpPr>
          <p:cNvPr id="47" name="Straight Connector 46"/>
          <p:cNvCxnSpPr>
            <a:stCxn id="62475" idx="3"/>
          </p:cNvCxnSpPr>
          <p:nvPr/>
        </p:nvCxnSpPr>
        <p:spPr>
          <a:xfrm flipV="1">
            <a:off x="5484812" y="3791438"/>
            <a:ext cx="444500" cy="159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
        <p:nvSpPr>
          <p:cNvPr id="32" name="Oval 21"/>
          <p:cNvSpPr>
            <a:spLocks noChangeArrowheads="1"/>
          </p:cNvSpPr>
          <p:nvPr/>
        </p:nvSpPr>
        <p:spPr bwMode="auto">
          <a:xfrm>
            <a:off x="4951412" y="1619893"/>
            <a:ext cx="977900" cy="404812"/>
          </a:xfrm>
          <a:prstGeom prst="ellipse">
            <a:avLst/>
          </a:prstGeom>
          <a:noFill/>
          <a:ln w="9525">
            <a:solidFill>
              <a:schemeClr val="tx1"/>
            </a:solidFill>
            <a:round/>
            <a:headEnd/>
            <a:tailEnd/>
          </a:ln>
        </p:spPr>
        <p:txBody>
          <a:bodyPr wrap="none" anchor="ctr"/>
          <a:lstStyle/>
          <a:p>
            <a:endParaRPr lang="el-GR"/>
          </a:p>
        </p:txBody>
      </p:sp>
      <p:sp>
        <p:nvSpPr>
          <p:cNvPr id="33" name="Text Box 22"/>
          <p:cNvSpPr txBox="1">
            <a:spLocks noChangeArrowheads="1"/>
          </p:cNvSpPr>
          <p:nvPr/>
        </p:nvSpPr>
        <p:spPr bwMode="auto">
          <a:xfrm>
            <a:off x="5105581" y="1577366"/>
            <a:ext cx="927100" cy="400110"/>
          </a:xfrm>
          <a:prstGeom prst="rect">
            <a:avLst/>
          </a:prstGeom>
          <a:noFill/>
          <a:ln w="9525">
            <a:noFill/>
            <a:miter lim="800000"/>
            <a:headEnd/>
            <a:tailEnd/>
          </a:ln>
        </p:spPr>
        <p:txBody>
          <a:bodyPr wrap="square">
            <a:spAutoFit/>
          </a:bodyPr>
          <a:lstStyle/>
          <a:p>
            <a:pPr eaLnBrk="0" hangingPunct="0">
              <a:spcBef>
                <a:spcPct val="50000"/>
              </a:spcBef>
            </a:pPr>
            <a:r>
              <a:rPr lang="el-GR" sz="2000" u="sng" dirty="0" smtClean="0"/>
              <a:t>ΑΜ</a:t>
            </a:r>
            <a:endParaRPr lang="el-GR" sz="2000" u="sng" dirty="0"/>
          </a:p>
        </p:txBody>
      </p:sp>
      <p:cxnSp>
        <p:nvCxnSpPr>
          <p:cNvPr id="5" name="Straight Connector 4"/>
          <p:cNvCxnSpPr>
            <a:stCxn id="62484" idx="6"/>
            <a:endCxn id="62493" idx="1"/>
          </p:cNvCxnSpPr>
          <p:nvPr/>
        </p:nvCxnSpPr>
        <p:spPr>
          <a:xfrm>
            <a:off x="2168891" y="1547019"/>
            <a:ext cx="710834" cy="283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Footer Placeholder 3"/>
          <p:cNvSpPr>
            <a:spLocks noGrp="1"/>
          </p:cNvSpPr>
          <p:nvPr>
            <p:ph type="ftr" sz="quarter" idx="11"/>
          </p:nvPr>
        </p:nvSpPr>
        <p:spPr>
          <a:noFill/>
        </p:spPr>
        <p:txBody>
          <a:bodyPr/>
          <a:lstStyle/>
          <a:p>
            <a:r>
              <a:rPr lang="el-GR" altLang="en-US" smtClean="0"/>
              <a:t>Ευαγγελία Πιτουρά</a:t>
            </a:r>
          </a:p>
        </p:txBody>
      </p:sp>
      <p:sp>
        <p:nvSpPr>
          <p:cNvPr id="62468" name="Slide Number Placeholder 4"/>
          <p:cNvSpPr>
            <a:spLocks noGrp="1"/>
          </p:cNvSpPr>
          <p:nvPr>
            <p:ph type="sldNum" sz="quarter" idx="12"/>
          </p:nvPr>
        </p:nvSpPr>
        <p:spPr>
          <a:noFill/>
        </p:spPr>
        <p:txBody>
          <a:bodyPr/>
          <a:lstStyle/>
          <a:p>
            <a:fld id="{D4451AC8-3607-4481-A454-336624C31345}" type="slidenum">
              <a:rPr lang="el-GR" altLang="en-US" smtClean="0"/>
              <a:pPr/>
              <a:t>84</a:t>
            </a:fld>
            <a:endParaRPr lang="el-GR" altLang="en-US" smtClean="0"/>
          </a:p>
        </p:txBody>
      </p:sp>
      <p:sp>
        <p:nvSpPr>
          <p:cNvPr id="62470" name="Rectangle 3"/>
          <p:cNvSpPr>
            <a:spLocks noChangeArrowheads="1"/>
          </p:cNvSpPr>
          <p:nvPr/>
        </p:nvSpPr>
        <p:spPr bwMode="auto">
          <a:xfrm>
            <a:off x="3622675" y="3916363"/>
            <a:ext cx="2362200" cy="533400"/>
          </a:xfrm>
          <a:prstGeom prst="rect">
            <a:avLst/>
          </a:prstGeom>
          <a:noFill/>
          <a:ln w="9525">
            <a:solidFill>
              <a:schemeClr val="tx1"/>
            </a:solidFill>
            <a:miter lim="800000"/>
            <a:headEnd/>
            <a:tailEnd/>
          </a:ln>
        </p:spPr>
        <p:txBody>
          <a:bodyPr wrap="none" anchor="ctr"/>
          <a:lstStyle/>
          <a:p>
            <a:endParaRPr lang="el-GR"/>
          </a:p>
        </p:txBody>
      </p:sp>
      <p:sp>
        <p:nvSpPr>
          <p:cNvPr id="62471" name="Rectangle 4"/>
          <p:cNvSpPr>
            <a:spLocks noChangeArrowheads="1"/>
          </p:cNvSpPr>
          <p:nvPr/>
        </p:nvSpPr>
        <p:spPr bwMode="auto">
          <a:xfrm>
            <a:off x="4384675" y="5364163"/>
            <a:ext cx="1371600" cy="457200"/>
          </a:xfrm>
          <a:prstGeom prst="rect">
            <a:avLst/>
          </a:prstGeom>
          <a:noFill/>
          <a:ln w="9525">
            <a:solidFill>
              <a:schemeClr val="tx1"/>
            </a:solidFill>
            <a:miter lim="800000"/>
            <a:headEnd/>
            <a:tailEnd/>
          </a:ln>
        </p:spPr>
        <p:txBody>
          <a:bodyPr wrap="none" anchor="ctr"/>
          <a:lstStyle/>
          <a:p>
            <a:endParaRPr lang="el-GR"/>
          </a:p>
        </p:txBody>
      </p:sp>
      <p:grpSp>
        <p:nvGrpSpPr>
          <p:cNvPr id="2" name="Group 5"/>
          <p:cNvGrpSpPr>
            <a:grpSpLocks/>
          </p:cNvGrpSpPr>
          <p:nvPr/>
        </p:nvGrpSpPr>
        <p:grpSpPr bwMode="auto">
          <a:xfrm>
            <a:off x="2792413" y="1862138"/>
            <a:ext cx="1447800" cy="457200"/>
            <a:chOff x="1105" y="1480"/>
            <a:chExt cx="912" cy="288"/>
          </a:xfrm>
        </p:grpSpPr>
        <p:sp>
          <p:nvSpPr>
            <p:cNvPr id="62493" name="Rectangle 6"/>
            <p:cNvSpPr>
              <a:spLocks noChangeArrowheads="1"/>
            </p:cNvSpPr>
            <p:nvPr/>
          </p:nvSpPr>
          <p:spPr bwMode="auto">
            <a:xfrm>
              <a:off x="1105" y="1480"/>
              <a:ext cx="912" cy="288"/>
            </a:xfrm>
            <a:prstGeom prst="rect">
              <a:avLst/>
            </a:prstGeom>
            <a:noFill/>
            <a:ln w="9525">
              <a:solidFill>
                <a:schemeClr val="tx1"/>
              </a:solidFill>
              <a:miter lim="800000"/>
              <a:headEnd/>
              <a:tailEnd/>
            </a:ln>
          </p:spPr>
          <p:txBody>
            <a:bodyPr wrap="none" anchor="ctr"/>
            <a:lstStyle/>
            <a:p>
              <a:endParaRPr lang="el-GR"/>
            </a:p>
          </p:txBody>
        </p:sp>
        <p:sp>
          <p:nvSpPr>
            <p:cNvPr id="62494" name="Text Box 7"/>
            <p:cNvSpPr txBox="1">
              <a:spLocks noChangeArrowheads="1"/>
            </p:cNvSpPr>
            <p:nvPr/>
          </p:nvSpPr>
          <p:spPr bwMode="auto">
            <a:xfrm>
              <a:off x="1201" y="1480"/>
              <a:ext cx="720" cy="250"/>
            </a:xfrm>
            <a:prstGeom prst="rect">
              <a:avLst/>
            </a:prstGeom>
            <a:noFill/>
            <a:ln w="9525">
              <a:noFill/>
              <a:miter lim="800000"/>
              <a:headEnd/>
              <a:tailEnd/>
            </a:ln>
          </p:spPr>
          <p:txBody>
            <a:bodyPr>
              <a:spAutoFit/>
            </a:bodyPr>
            <a:lstStyle/>
            <a:p>
              <a:pPr eaLnBrk="0" hangingPunct="0">
                <a:spcBef>
                  <a:spcPct val="50000"/>
                </a:spcBef>
              </a:pPr>
              <a:r>
                <a:rPr lang="el-GR" sz="2000" dirty="0"/>
                <a:t>Ταινία</a:t>
              </a:r>
            </a:p>
          </p:txBody>
        </p:sp>
      </p:grpSp>
      <p:grpSp>
        <p:nvGrpSpPr>
          <p:cNvPr id="3" name="Group 8"/>
          <p:cNvGrpSpPr>
            <a:grpSpLocks/>
          </p:cNvGrpSpPr>
          <p:nvPr/>
        </p:nvGrpSpPr>
        <p:grpSpPr bwMode="auto">
          <a:xfrm>
            <a:off x="2936875" y="2725738"/>
            <a:ext cx="1663700" cy="609600"/>
            <a:chOff x="1383" y="2069"/>
            <a:chExt cx="1048" cy="384"/>
          </a:xfrm>
        </p:grpSpPr>
        <p:sp>
          <p:nvSpPr>
            <p:cNvPr id="62491" name="AutoShape 9"/>
            <p:cNvSpPr>
              <a:spLocks noChangeArrowheads="1"/>
            </p:cNvSpPr>
            <p:nvPr/>
          </p:nvSpPr>
          <p:spPr bwMode="auto">
            <a:xfrm>
              <a:off x="1383" y="2069"/>
              <a:ext cx="624" cy="384"/>
            </a:xfrm>
            <a:prstGeom prst="triangle">
              <a:avLst>
                <a:gd name="adj" fmla="val 50000"/>
              </a:avLst>
            </a:prstGeom>
            <a:noFill/>
            <a:ln w="9525">
              <a:solidFill>
                <a:schemeClr val="tx1"/>
              </a:solidFill>
              <a:miter lim="800000"/>
              <a:headEnd/>
              <a:tailEnd/>
            </a:ln>
          </p:spPr>
          <p:txBody>
            <a:bodyPr wrap="none" anchor="ctr"/>
            <a:lstStyle/>
            <a:p>
              <a:endParaRPr lang="el-GR"/>
            </a:p>
          </p:txBody>
        </p:sp>
        <p:sp>
          <p:nvSpPr>
            <p:cNvPr id="62492" name="Text Box 10"/>
            <p:cNvSpPr txBox="1">
              <a:spLocks noChangeArrowheads="1"/>
            </p:cNvSpPr>
            <p:nvPr/>
          </p:nvSpPr>
          <p:spPr bwMode="auto">
            <a:xfrm>
              <a:off x="1519" y="2160"/>
              <a:ext cx="912" cy="250"/>
            </a:xfrm>
            <a:prstGeom prst="rect">
              <a:avLst/>
            </a:prstGeom>
            <a:noFill/>
            <a:ln w="9525">
              <a:noFill/>
              <a:miter lim="800000"/>
              <a:headEnd/>
              <a:tailEnd/>
            </a:ln>
          </p:spPr>
          <p:txBody>
            <a:bodyPr>
              <a:spAutoFit/>
            </a:bodyPr>
            <a:lstStyle/>
            <a:p>
              <a:pPr eaLnBrk="0" hangingPunct="0">
                <a:spcBef>
                  <a:spcPct val="50000"/>
                </a:spcBef>
              </a:pPr>
              <a:r>
                <a:rPr lang="en-US" sz="2000"/>
                <a:t>isa</a:t>
              </a:r>
              <a:endParaRPr lang="el-GR" sz="2000"/>
            </a:p>
          </p:txBody>
        </p:sp>
      </p:grpSp>
      <p:sp>
        <p:nvSpPr>
          <p:cNvPr id="62474" name="Text Box 11"/>
          <p:cNvSpPr txBox="1">
            <a:spLocks noChangeArrowheads="1"/>
          </p:cNvSpPr>
          <p:nvPr/>
        </p:nvSpPr>
        <p:spPr bwMode="auto">
          <a:xfrm>
            <a:off x="704850" y="4094163"/>
            <a:ext cx="1939925" cy="369332"/>
          </a:xfrm>
          <a:prstGeom prst="rect">
            <a:avLst/>
          </a:prstGeom>
          <a:noFill/>
          <a:ln w="9525">
            <a:noFill/>
            <a:miter lim="800000"/>
            <a:headEnd/>
            <a:tailEnd/>
          </a:ln>
        </p:spPr>
        <p:txBody>
          <a:bodyPr>
            <a:spAutoFit/>
          </a:bodyPr>
          <a:lstStyle/>
          <a:p>
            <a:pPr eaLnBrk="0" hangingPunct="0">
              <a:spcBef>
                <a:spcPct val="50000"/>
              </a:spcBef>
            </a:pPr>
            <a:r>
              <a:rPr lang="en-US"/>
              <a:t>Book adaptation</a:t>
            </a:r>
            <a:endParaRPr lang="el-GR"/>
          </a:p>
        </p:txBody>
      </p:sp>
      <p:sp>
        <p:nvSpPr>
          <p:cNvPr id="62475" name="Text Box 12"/>
          <p:cNvSpPr txBox="1">
            <a:spLocks noChangeArrowheads="1"/>
          </p:cNvSpPr>
          <p:nvPr/>
        </p:nvSpPr>
        <p:spPr bwMode="auto">
          <a:xfrm>
            <a:off x="3683000" y="3965575"/>
            <a:ext cx="2895600" cy="396875"/>
          </a:xfrm>
          <a:prstGeom prst="rect">
            <a:avLst/>
          </a:prstGeom>
          <a:noFill/>
          <a:ln w="9525">
            <a:noFill/>
            <a:miter lim="800000"/>
            <a:headEnd/>
            <a:tailEnd/>
          </a:ln>
        </p:spPr>
        <p:txBody>
          <a:bodyPr>
            <a:spAutoFit/>
          </a:bodyPr>
          <a:lstStyle/>
          <a:p>
            <a:pPr eaLnBrk="0" hangingPunct="0">
              <a:spcBef>
                <a:spcPct val="50000"/>
              </a:spcBef>
            </a:pPr>
            <a:r>
              <a:rPr lang="en-US" sz="2000"/>
              <a:t>murder mystery</a:t>
            </a:r>
            <a:endParaRPr lang="el-GR" sz="2000"/>
          </a:p>
        </p:txBody>
      </p:sp>
      <p:sp>
        <p:nvSpPr>
          <p:cNvPr id="62476" name="Rectangle 13"/>
          <p:cNvSpPr>
            <a:spLocks noChangeArrowheads="1"/>
          </p:cNvSpPr>
          <p:nvPr/>
        </p:nvSpPr>
        <p:spPr bwMode="auto">
          <a:xfrm>
            <a:off x="776288" y="4094163"/>
            <a:ext cx="1600200" cy="457200"/>
          </a:xfrm>
          <a:prstGeom prst="rect">
            <a:avLst/>
          </a:prstGeom>
          <a:noFill/>
          <a:ln w="9525">
            <a:solidFill>
              <a:schemeClr val="tx1"/>
            </a:solidFill>
            <a:miter lim="800000"/>
            <a:headEnd/>
            <a:tailEnd/>
          </a:ln>
        </p:spPr>
        <p:txBody>
          <a:bodyPr wrap="none" anchor="ctr"/>
          <a:lstStyle/>
          <a:p>
            <a:endParaRPr lang="el-GR"/>
          </a:p>
        </p:txBody>
      </p:sp>
      <p:sp>
        <p:nvSpPr>
          <p:cNvPr id="62477" name="AutoShape 14"/>
          <p:cNvSpPr>
            <a:spLocks noChangeArrowheads="1"/>
          </p:cNvSpPr>
          <p:nvPr/>
        </p:nvSpPr>
        <p:spPr bwMode="auto">
          <a:xfrm>
            <a:off x="2632075" y="4822825"/>
            <a:ext cx="990600" cy="838200"/>
          </a:xfrm>
          <a:prstGeom prst="diamond">
            <a:avLst/>
          </a:prstGeom>
          <a:noFill/>
          <a:ln w="9525">
            <a:solidFill>
              <a:schemeClr val="tx1"/>
            </a:solidFill>
            <a:miter lim="800000"/>
            <a:headEnd/>
            <a:tailEnd/>
          </a:ln>
        </p:spPr>
        <p:txBody>
          <a:bodyPr wrap="none" anchor="ctr"/>
          <a:lstStyle/>
          <a:p>
            <a:endParaRPr lang="el-GR"/>
          </a:p>
        </p:txBody>
      </p:sp>
      <p:sp>
        <p:nvSpPr>
          <p:cNvPr id="62478" name="Text Box 15"/>
          <p:cNvSpPr txBox="1">
            <a:spLocks noChangeArrowheads="1"/>
          </p:cNvSpPr>
          <p:nvPr/>
        </p:nvSpPr>
        <p:spPr bwMode="auto">
          <a:xfrm>
            <a:off x="2649538" y="5102225"/>
            <a:ext cx="1381125" cy="304800"/>
          </a:xfrm>
          <a:prstGeom prst="rect">
            <a:avLst/>
          </a:prstGeom>
          <a:noFill/>
          <a:ln w="9525">
            <a:noFill/>
            <a:miter lim="800000"/>
            <a:headEnd/>
            <a:tailEnd/>
          </a:ln>
        </p:spPr>
        <p:txBody>
          <a:bodyPr>
            <a:spAutoFit/>
          </a:bodyPr>
          <a:lstStyle/>
          <a:p>
            <a:pPr eaLnBrk="0" hangingPunct="0">
              <a:spcBef>
                <a:spcPct val="50000"/>
              </a:spcBef>
            </a:pPr>
            <a:r>
              <a:rPr lang="el-GR" sz="1400"/>
              <a:t>βασίζεται</a:t>
            </a:r>
          </a:p>
        </p:txBody>
      </p:sp>
      <p:sp>
        <p:nvSpPr>
          <p:cNvPr id="62479" name="Text Box 16"/>
          <p:cNvSpPr txBox="1">
            <a:spLocks noChangeArrowheads="1"/>
          </p:cNvSpPr>
          <p:nvPr/>
        </p:nvSpPr>
        <p:spPr bwMode="auto">
          <a:xfrm>
            <a:off x="4445000" y="5413375"/>
            <a:ext cx="2209800" cy="396875"/>
          </a:xfrm>
          <a:prstGeom prst="rect">
            <a:avLst/>
          </a:prstGeom>
          <a:noFill/>
          <a:ln w="9525">
            <a:noFill/>
            <a:miter lim="800000"/>
            <a:headEnd/>
            <a:tailEnd/>
          </a:ln>
        </p:spPr>
        <p:txBody>
          <a:bodyPr>
            <a:spAutoFit/>
          </a:bodyPr>
          <a:lstStyle/>
          <a:p>
            <a:pPr eaLnBrk="0" hangingPunct="0">
              <a:spcBef>
                <a:spcPct val="50000"/>
              </a:spcBef>
            </a:pPr>
            <a:r>
              <a:rPr lang="el-GR" sz="2000"/>
              <a:t>Βιβλίο</a:t>
            </a:r>
          </a:p>
        </p:txBody>
      </p:sp>
      <p:sp>
        <p:nvSpPr>
          <p:cNvPr id="62480" name="Line 17"/>
          <p:cNvSpPr>
            <a:spLocks noChangeShapeType="1"/>
          </p:cNvSpPr>
          <p:nvPr/>
        </p:nvSpPr>
        <p:spPr bwMode="auto">
          <a:xfrm>
            <a:off x="1641475" y="4610100"/>
            <a:ext cx="0" cy="685800"/>
          </a:xfrm>
          <a:prstGeom prst="line">
            <a:avLst/>
          </a:prstGeom>
          <a:noFill/>
          <a:ln w="9525">
            <a:solidFill>
              <a:schemeClr val="tx1"/>
            </a:solidFill>
            <a:round/>
            <a:headEnd/>
            <a:tailEnd/>
          </a:ln>
        </p:spPr>
        <p:txBody>
          <a:bodyPr wrap="none" anchor="ctr"/>
          <a:lstStyle/>
          <a:p>
            <a:endParaRPr lang="el-GR"/>
          </a:p>
        </p:txBody>
      </p:sp>
      <p:sp>
        <p:nvSpPr>
          <p:cNvPr id="62481" name="Line 18"/>
          <p:cNvSpPr>
            <a:spLocks noChangeShapeType="1"/>
          </p:cNvSpPr>
          <p:nvPr/>
        </p:nvSpPr>
        <p:spPr bwMode="auto">
          <a:xfrm>
            <a:off x="1641475" y="5295900"/>
            <a:ext cx="914400" cy="0"/>
          </a:xfrm>
          <a:prstGeom prst="line">
            <a:avLst/>
          </a:prstGeom>
          <a:noFill/>
          <a:ln w="9525">
            <a:solidFill>
              <a:schemeClr val="tx1"/>
            </a:solidFill>
            <a:round/>
            <a:headEnd/>
            <a:tailEnd/>
          </a:ln>
        </p:spPr>
        <p:txBody>
          <a:bodyPr wrap="none" anchor="ctr"/>
          <a:lstStyle/>
          <a:p>
            <a:endParaRPr lang="el-GR"/>
          </a:p>
        </p:txBody>
      </p:sp>
      <p:sp>
        <p:nvSpPr>
          <p:cNvPr id="62482" name="Line 19"/>
          <p:cNvSpPr>
            <a:spLocks noChangeShapeType="1"/>
          </p:cNvSpPr>
          <p:nvPr/>
        </p:nvSpPr>
        <p:spPr bwMode="auto">
          <a:xfrm>
            <a:off x="3729038" y="5175250"/>
            <a:ext cx="1295400" cy="0"/>
          </a:xfrm>
          <a:prstGeom prst="line">
            <a:avLst/>
          </a:prstGeom>
          <a:noFill/>
          <a:ln w="9525">
            <a:solidFill>
              <a:schemeClr val="tx1"/>
            </a:solidFill>
            <a:round/>
            <a:headEnd/>
            <a:tailEnd/>
          </a:ln>
        </p:spPr>
        <p:txBody>
          <a:bodyPr wrap="none" anchor="ctr"/>
          <a:lstStyle/>
          <a:p>
            <a:endParaRPr lang="el-GR"/>
          </a:p>
        </p:txBody>
      </p:sp>
      <p:sp>
        <p:nvSpPr>
          <p:cNvPr id="62483" name="Line 20"/>
          <p:cNvSpPr>
            <a:spLocks noChangeShapeType="1"/>
          </p:cNvSpPr>
          <p:nvPr/>
        </p:nvSpPr>
        <p:spPr bwMode="auto">
          <a:xfrm>
            <a:off x="5024438" y="5175250"/>
            <a:ext cx="0" cy="152400"/>
          </a:xfrm>
          <a:prstGeom prst="line">
            <a:avLst/>
          </a:prstGeom>
          <a:noFill/>
          <a:ln w="9525">
            <a:solidFill>
              <a:schemeClr val="tx1"/>
            </a:solidFill>
            <a:round/>
            <a:headEnd/>
            <a:tailEnd/>
          </a:ln>
        </p:spPr>
        <p:txBody>
          <a:bodyPr wrap="none" anchor="ctr"/>
          <a:lstStyle/>
          <a:p>
            <a:endParaRPr lang="el-GR"/>
          </a:p>
        </p:txBody>
      </p:sp>
      <p:sp>
        <p:nvSpPr>
          <p:cNvPr id="62484" name="Oval 21"/>
          <p:cNvSpPr>
            <a:spLocks noChangeArrowheads="1"/>
          </p:cNvSpPr>
          <p:nvPr/>
        </p:nvSpPr>
        <p:spPr bwMode="auto">
          <a:xfrm>
            <a:off x="5816600" y="3059113"/>
            <a:ext cx="1676400" cy="457200"/>
          </a:xfrm>
          <a:prstGeom prst="ellipse">
            <a:avLst/>
          </a:prstGeom>
          <a:noFill/>
          <a:ln w="9525">
            <a:solidFill>
              <a:schemeClr val="tx1"/>
            </a:solidFill>
            <a:round/>
            <a:headEnd/>
            <a:tailEnd/>
          </a:ln>
        </p:spPr>
        <p:txBody>
          <a:bodyPr wrap="none" anchor="ctr"/>
          <a:lstStyle/>
          <a:p>
            <a:endParaRPr lang="el-GR"/>
          </a:p>
        </p:txBody>
      </p:sp>
      <p:sp>
        <p:nvSpPr>
          <p:cNvPr id="62485" name="Text Box 22"/>
          <p:cNvSpPr txBox="1">
            <a:spLocks noChangeArrowheads="1"/>
          </p:cNvSpPr>
          <p:nvPr/>
        </p:nvSpPr>
        <p:spPr bwMode="auto">
          <a:xfrm>
            <a:off x="6197600" y="3051175"/>
            <a:ext cx="1295400" cy="396875"/>
          </a:xfrm>
          <a:prstGeom prst="rect">
            <a:avLst/>
          </a:prstGeom>
          <a:noFill/>
          <a:ln w="9525">
            <a:noFill/>
            <a:miter lim="800000"/>
            <a:headEnd/>
            <a:tailEnd/>
          </a:ln>
        </p:spPr>
        <p:txBody>
          <a:bodyPr>
            <a:spAutoFit/>
          </a:bodyPr>
          <a:lstStyle/>
          <a:p>
            <a:pPr eaLnBrk="0" hangingPunct="0">
              <a:spcBef>
                <a:spcPct val="50000"/>
              </a:spcBef>
            </a:pPr>
            <a:r>
              <a:rPr lang="el-GR" sz="2000"/>
              <a:t>όπλο</a:t>
            </a:r>
          </a:p>
        </p:txBody>
      </p:sp>
      <p:sp>
        <p:nvSpPr>
          <p:cNvPr id="62486" name="Line 23"/>
          <p:cNvSpPr>
            <a:spLocks noChangeShapeType="1"/>
          </p:cNvSpPr>
          <p:nvPr/>
        </p:nvSpPr>
        <p:spPr bwMode="auto">
          <a:xfrm flipV="1">
            <a:off x="6045200" y="3508375"/>
            <a:ext cx="533400" cy="609600"/>
          </a:xfrm>
          <a:prstGeom prst="line">
            <a:avLst/>
          </a:prstGeom>
          <a:noFill/>
          <a:ln w="9525">
            <a:solidFill>
              <a:schemeClr val="tx1"/>
            </a:solidFill>
            <a:round/>
            <a:headEnd/>
            <a:tailEnd/>
          </a:ln>
        </p:spPr>
        <p:txBody>
          <a:bodyPr wrap="none" anchor="ctr"/>
          <a:lstStyle/>
          <a:p>
            <a:endParaRPr lang="el-GR"/>
          </a:p>
        </p:txBody>
      </p:sp>
      <p:sp>
        <p:nvSpPr>
          <p:cNvPr id="62488" name="Line 25"/>
          <p:cNvSpPr>
            <a:spLocks noChangeShapeType="1"/>
          </p:cNvSpPr>
          <p:nvPr/>
        </p:nvSpPr>
        <p:spPr bwMode="auto">
          <a:xfrm>
            <a:off x="3441700" y="2365375"/>
            <a:ext cx="0" cy="360363"/>
          </a:xfrm>
          <a:prstGeom prst="line">
            <a:avLst/>
          </a:prstGeom>
          <a:noFill/>
          <a:ln w="9525">
            <a:solidFill>
              <a:schemeClr val="tx1"/>
            </a:solidFill>
            <a:round/>
            <a:headEnd/>
            <a:tailEnd/>
          </a:ln>
        </p:spPr>
        <p:txBody>
          <a:bodyPr/>
          <a:lstStyle/>
          <a:p>
            <a:endParaRPr lang="el-GR"/>
          </a:p>
        </p:txBody>
      </p:sp>
      <p:sp>
        <p:nvSpPr>
          <p:cNvPr id="62489" name="Line 26"/>
          <p:cNvSpPr>
            <a:spLocks noChangeShapeType="1"/>
          </p:cNvSpPr>
          <p:nvPr/>
        </p:nvSpPr>
        <p:spPr bwMode="auto">
          <a:xfrm flipH="1">
            <a:off x="1712913" y="3375025"/>
            <a:ext cx="1511300" cy="647700"/>
          </a:xfrm>
          <a:prstGeom prst="line">
            <a:avLst/>
          </a:prstGeom>
          <a:noFill/>
          <a:ln w="9525">
            <a:solidFill>
              <a:schemeClr val="tx1"/>
            </a:solidFill>
            <a:round/>
            <a:headEnd/>
            <a:tailEnd/>
          </a:ln>
        </p:spPr>
        <p:txBody>
          <a:bodyPr/>
          <a:lstStyle/>
          <a:p>
            <a:endParaRPr lang="el-GR"/>
          </a:p>
        </p:txBody>
      </p:sp>
      <p:sp>
        <p:nvSpPr>
          <p:cNvPr id="62490" name="Line 27"/>
          <p:cNvSpPr>
            <a:spLocks noChangeShapeType="1"/>
          </p:cNvSpPr>
          <p:nvPr/>
        </p:nvSpPr>
        <p:spPr bwMode="auto">
          <a:xfrm>
            <a:off x="3584575" y="3375025"/>
            <a:ext cx="576263" cy="431800"/>
          </a:xfrm>
          <a:prstGeom prst="line">
            <a:avLst/>
          </a:prstGeom>
          <a:noFill/>
          <a:ln w="9525">
            <a:solidFill>
              <a:schemeClr val="tx1"/>
            </a:solidFill>
            <a:round/>
            <a:headEnd/>
            <a:tailEnd/>
          </a:ln>
        </p:spPr>
        <p:txBody>
          <a:bodyPr/>
          <a:lstStyle/>
          <a:p>
            <a:endParaRPr lang="el-GR"/>
          </a:p>
        </p:txBody>
      </p:sp>
      <p:sp>
        <p:nvSpPr>
          <p:cNvPr id="31" name="Title 30"/>
          <p:cNvSpPr>
            <a:spLocks noGrp="1"/>
          </p:cNvSpPr>
          <p:nvPr>
            <p:ph type="title"/>
          </p:nvPr>
        </p:nvSpPr>
        <p:spPr/>
        <p:txBody>
          <a:bodyPr/>
          <a:lstStyle/>
          <a:p>
            <a:r>
              <a:rPr lang="el-GR" dirty="0" smtClean="0">
                <a:solidFill>
                  <a:schemeClr val="accent6">
                    <a:lumMod val="75000"/>
                  </a:schemeClr>
                </a:solidFill>
              </a:rPr>
              <a:t>Ιεραρχία </a:t>
            </a:r>
            <a:r>
              <a:rPr lang="en-US" dirty="0" smtClean="0">
                <a:solidFill>
                  <a:schemeClr val="accent6">
                    <a:lumMod val="75000"/>
                  </a:schemeClr>
                </a:solidFill>
              </a:rPr>
              <a:t>ISA</a:t>
            </a:r>
            <a:endParaRPr lang="el-GR" dirty="0">
              <a:solidFill>
                <a:schemeClr val="accent6">
                  <a:lumMod val="75000"/>
                </a:schemeClr>
              </a:solidFill>
            </a:endParaRPr>
          </a:p>
        </p:txBody>
      </p:sp>
      <p:sp>
        <p:nvSpPr>
          <p:cNvPr id="32"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Footer Placeholder 3"/>
          <p:cNvSpPr>
            <a:spLocks noGrp="1"/>
          </p:cNvSpPr>
          <p:nvPr>
            <p:ph type="ftr" sz="quarter" idx="11"/>
          </p:nvPr>
        </p:nvSpPr>
        <p:spPr>
          <a:noFill/>
        </p:spPr>
        <p:txBody>
          <a:bodyPr/>
          <a:lstStyle/>
          <a:p>
            <a:r>
              <a:rPr lang="el-GR" altLang="en-US" smtClean="0"/>
              <a:t>Ευαγγελία Πιτουρά</a:t>
            </a:r>
          </a:p>
        </p:txBody>
      </p:sp>
      <p:sp>
        <p:nvSpPr>
          <p:cNvPr id="63492" name="Slide Number Placeholder 4"/>
          <p:cNvSpPr>
            <a:spLocks noGrp="1"/>
          </p:cNvSpPr>
          <p:nvPr>
            <p:ph type="sldNum" sz="quarter" idx="12"/>
          </p:nvPr>
        </p:nvSpPr>
        <p:spPr>
          <a:noFill/>
        </p:spPr>
        <p:txBody>
          <a:bodyPr/>
          <a:lstStyle/>
          <a:p>
            <a:fld id="{EBEDCF20-9BC2-4364-B158-EC6C14969185}" type="slidenum">
              <a:rPr lang="el-GR" altLang="en-US" smtClean="0"/>
              <a:pPr/>
              <a:t>85</a:t>
            </a:fld>
            <a:endParaRPr lang="el-GR" altLang="en-US" smtClean="0"/>
          </a:p>
        </p:txBody>
      </p:sp>
      <p:sp>
        <p:nvSpPr>
          <p:cNvPr id="63502" name="Text Box 11"/>
          <p:cNvSpPr txBox="1">
            <a:spLocks noChangeArrowheads="1"/>
          </p:cNvSpPr>
          <p:nvPr/>
        </p:nvSpPr>
        <p:spPr bwMode="auto">
          <a:xfrm>
            <a:off x="273050" y="1519238"/>
            <a:ext cx="8401050" cy="3970318"/>
          </a:xfrm>
          <a:prstGeom prst="rect">
            <a:avLst/>
          </a:prstGeom>
          <a:noFill/>
          <a:ln w="9525">
            <a:noFill/>
            <a:miter lim="800000"/>
            <a:headEnd/>
            <a:tailEnd/>
          </a:ln>
        </p:spPr>
        <p:txBody>
          <a:bodyPr wrap="square">
            <a:spAutoFit/>
          </a:bodyPr>
          <a:lstStyle/>
          <a:p>
            <a:pPr algn="just">
              <a:spcBef>
                <a:spcPct val="50000"/>
              </a:spcBef>
              <a:buFont typeface="Wingdings" pitchFamily="2" charset="2"/>
              <a:buNone/>
            </a:pPr>
            <a:r>
              <a:rPr lang="el-GR" sz="2400" dirty="0">
                <a:latin typeface="Calibri" pitchFamily="34" charset="0"/>
                <a:ea typeface="Calibri" pitchFamily="34" charset="0"/>
                <a:cs typeface="Calibri" pitchFamily="34" charset="0"/>
              </a:rPr>
              <a:t>Μια οντότητα μπορεί να περιλαμβάνει </a:t>
            </a:r>
            <a:r>
              <a:rPr lang="el-GR" sz="2400" i="1" dirty="0" smtClean="0">
                <a:latin typeface="Calibri" pitchFamily="34" charset="0"/>
                <a:ea typeface="Calibri" pitchFamily="34" charset="0"/>
                <a:cs typeface="Calibri" pitchFamily="34" charset="0"/>
              </a:rPr>
              <a:t>υπό-ομάδες</a:t>
            </a:r>
            <a:r>
              <a:rPr lang="el-GR" sz="2400" dirty="0" smtClean="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οντοτήτων οι οποίες διακρίνονται από </a:t>
            </a:r>
            <a:r>
              <a:rPr lang="el-GR" sz="2400" i="1" dirty="0">
                <a:solidFill>
                  <a:schemeClr val="accent6">
                    <a:lumMod val="75000"/>
                  </a:schemeClr>
                </a:solidFill>
                <a:latin typeface="Calibri" pitchFamily="34" charset="0"/>
                <a:ea typeface="Calibri" pitchFamily="34" charset="0"/>
                <a:cs typeface="Calibri" pitchFamily="34" charset="0"/>
              </a:rPr>
              <a:t>επιπρόσθετα</a:t>
            </a:r>
            <a:r>
              <a:rPr lang="el-GR" sz="2400" dirty="0">
                <a:solidFill>
                  <a:schemeClr val="accent6">
                    <a:lumMod val="75000"/>
                  </a:schemeClr>
                </a:solidFill>
                <a:latin typeface="Calibri" pitchFamily="34" charset="0"/>
                <a:ea typeface="Calibri" pitchFamily="34" charset="0"/>
                <a:cs typeface="Calibri" pitchFamily="34" charset="0"/>
              </a:rPr>
              <a:t> γνωρίσματα </a:t>
            </a:r>
            <a:r>
              <a:rPr lang="en-US" sz="2400" dirty="0">
                <a:latin typeface="Calibri" pitchFamily="34" charset="0"/>
                <a:ea typeface="Calibri" pitchFamily="34" charset="0"/>
                <a:cs typeface="Calibri" pitchFamily="34" charset="0"/>
              </a:rPr>
              <a:t>(</a:t>
            </a:r>
            <a:r>
              <a:rPr lang="el-GR" sz="2400" dirty="0">
                <a:latin typeface="Calibri" pitchFamily="34" charset="0"/>
                <a:ea typeface="Calibri" pitchFamily="34" charset="0"/>
                <a:cs typeface="Calibri" pitchFamily="34" charset="0"/>
              </a:rPr>
              <a:t>ταινία – ταινία κινουμένων σχεδίων)</a:t>
            </a:r>
          </a:p>
          <a:p>
            <a:pPr algn="just">
              <a:spcBef>
                <a:spcPct val="50000"/>
              </a:spcBef>
              <a:buFont typeface="Wingdings" pitchFamily="2" charset="2"/>
              <a:buNone/>
            </a:pPr>
            <a:endParaRPr lang="el-GR" sz="2400" dirty="0">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Εξειδίκευση: η διαδικασία προσδιορισμού </a:t>
            </a:r>
            <a:r>
              <a:rPr lang="el-GR" sz="2400" dirty="0" err="1">
                <a:latin typeface="Calibri" pitchFamily="34" charset="0"/>
                <a:ea typeface="Calibri" pitchFamily="34" charset="0"/>
                <a:cs typeface="Calibri" pitchFamily="34" charset="0"/>
              </a:rPr>
              <a:t>υπο</a:t>
            </a:r>
            <a:r>
              <a:rPr lang="el-GR" sz="2400" dirty="0">
                <a:latin typeface="Calibri" pitchFamily="34" charset="0"/>
                <a:ea typeface="Calibri" pitchFamily="34" charset="0"/>
                <a:cs typeface="Calibri" pitchFamily="34" charset="0"/>
              </a:rPr>
              <a:t>-ομάδων</a:t>
            </a:r>
          </a:p>
          <a:p>
            <a:pPr algn="just">
              <a:spcBef>
                <a:spcPct val="50000"/>
              </a:spcBef>
              <a:buFont typeface="Wingdings" pitchFamily="2" charset="2"/>
              <a:buNone/>
            </a:pP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Δημιουργεί ιεραρχίες εξειδίκευσης (είναι </a:t>
            </a:r>
            <a:r>
              <a:rPr lang="el-GR" sz="2400" dirty="0" smtClean="0">
                <a:latin typeface="Calibri" pitchFamily="34" charset="0"/>
                <a:ea typeface="Calibri" pitchFamily="34" charset="0"/>
                <a:cs typeface="Calibri" pitchFamily="34" charset="0"/>
              </a:rPr>
              <a:t>υπό-ομάδα</a:t>
            </a:r>
            <a:r>
              <a:rPr lang="el-GR" sz="2400" dirty="0">
                <a:latin typeface="Calibri" pitchFamily="34" charset="0"/>
                <a:ea typeface="Calibri" pitchFamily="34" charset="0"/>
                <a:cs typeface="Calibri" pitchFamily="34" charset="0"/>
              </a:rPr>
              <a:t>) (</a:t>
            </a:r>
            <a:r>
              <a:rPr lang="en-US" sz="2400" dirty="0" err="1" smtClean="0">
                <a:latin typeface="Calibri" pitchFamily="34" charset="0"/>
                <a:ea typeface="Calibri" pitchFamily="34" charset="0"/>
                <a:cs typeface="Calibri" pitchFamily="34" charset="0"/>
              </a:rPr>
              <a:t>IsA</a:t>
            </a:r>
            <a:r>
              <a:rPr lang="el-GR" sz="2400" dirty="0" smtClean="0">
                <a:latin typeface="Calibri" pitchFamily="34" charset="0"/>
                <a:ea typeface="Calibri" pitchFamily="34" charset="0"/>
                <a:cs typeface="Calibri" pitchFamily="34" charset="0"/>
              </a:rPr>
              <a:t>)</a:t>
            </a:r>
          </a:p>
          <a:p>
            <a:pPr algn="just">
              <a:spcBef>
                <a:spcPct val="50000"/>
              </a:spcBef>
              <a:buFont typeface="Wingdings" pitchFamily="2" charset="2"/>
              <a:buNone/>
            </a:pPr>
            <a:endParaRPr lang="en-US" sz="2400" dirty="0">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Μια σχέση </a:t>
            </a:r>
            <a:r>
              <a:rPr lang="en-US" sz="2400" dirty="0" err="1">
                <a:latin typeface="Calibri" pitchFamily="34" charset="0"/>
                <a:ea typeface="Calibri" pitchFamily="34" charset="0"/>
                <a:cs typeface="Calibri" pitchFamily="34" charset="0"/>
              </a:rPr>
              <a:t>IsA</a:t>
            </a: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ορίζει επίσης μια σχέση </a:t>
            </a:r>
            <a:r>
              <a:rPr lang="el-GR" sz="2400" dirty="0" err="1">
                <a:latin typeface="Calibri" pitchFamily="34" charset="0"/>
                <a:ea typeface="Calibri" pitchFamily="34" charset="0"/>
                <a:cs typeface="Calibri" pitchFamily="34" charset="0"/>
              </a:rPr>
              <a:t>υπερκλάσης</a:t>
            </a:r>
            <a:r>
              <a:rPr lang="el-GR" sz="2400" dirty="0">
                <a:latin typeface="Calibri" pitchFamily="34" charset="0"/>
                <a:ea typeface="Calibri" pitchFamily="34" charset="0"/>
                <a:cs typeface="Calibri" pitchFamily="34" charset="0"/>
              </a:rPr>
              <a:t>/υποκλάσης</a:t>
            </a:r>
          </a:p>
        </p:txBody>
      </p:sp>
      <p:sp>
        <p:nvSpPr>
          <p:cNvPr id="28" name="Title 27"/>
          <p:cNvSpPr>
            <a:spLocks noGrp="1"/>
          </p:cNvSpPr>
          <p:nvPr>
            <p:ph type="title"/>
          </p:nvPr>
        </p:nvSpPr>
        <p:spPr/>
        <p:txBody>
          <a:bodyPr/>
          <a:lstStyle/>
          <a:p>
            <a:r>
              <a:rPr lang="el-GR" dirty="0" smtClean="0">
                <a:solidFill>
                  <a:schemeClr val="accent6">
                    <a:lumMod val="75000"/>
                  </a:schemeClr>
                </a:solidFill>
              </a:rPr>
              <a:t>Εξειδίκευση</a:t>
            </a:r>
            <a:endParaRPr lang="el-GR"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Footer Placeholder 3"/>
          <p:cNvSpPr>
            <a:spLocks noGrp="1"/>
          </p:cNvSpPr>
          <p:nvPr>
            <p:ph type="ftr" sz="quarter" idx="11"/>
          </p:nvPr>
        </p:nvSpPr>
        <p:spPr>
          <a:noFill/>
        </p:spPr>
        <p:txBody>
          <a:bodyPr/>
          <a:lstStyle/>
          <a:p>
            <a:r>
              <a:rPr lang="el-GR" altLang="en-US" smtClean="0"/>
              <a:t>Ευαγγελία Πιτουρά</a:t>
            </a:r>
          </a:p>
        </p:txBody>
      </p:sp>
      <p:sp>
        <p:nvSpPr>
          <p:cNvPr id="63492" name="Slide Number Placeholder 4"/>
          <p:cNvSpPr>
            <a:spLocks noGrp="1"/>
          </p:cNvSpPr>
          <p:nvPr>
            <p:ph type="sldNum" sz="quarter" idx="12"/>
          </p:nvPr>
        </p:nvSpPr>
        <p:spPr>
          <a:noFill/>
        </p:spPr>
        <p:txBody>
          <a:bodyPr/>
          <a:lstStyle/>
          <a:p>
            <a:fld id="{EBEDCF20-9BC2-4364-B158-EC6C14969185}" type="slidenum">
              <a:rPr lang="el-GR" altLang="en-US" smtClean="0"/>
              <a:pPr/>
              <a:t>86</a:t>
            </a:fld>
            <a:endParaRPr lang="el-GR" altLang="en-US" smtClean="0"/>
          </a:p>
        </p:txBody>
      </p:sp>
      <p:sp>
        <p:nvSpPr>
          <p:cNvPr id="63494" name="Text Box 3"/>
          <p:cNvSpPr txBox="1">
            <a:spLocks noChangeArrowheads="1"/>
          </p:cNvSpPr>
          <p:nvPr/>
        </p:nvSpPr>
        <p:spPr bwMode="auto">
          <a:xfrm>
            <a:off x="3757613" y="2155825"/>
            <a:ext cx="71913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3495" name="AutoShape 4"/>
          <p:cNvSpPr>
            <a:spLocks noChangeArrowheads="1"/>
          </p:cNvSpPr>
          <p:nvPr/>
        </p:nvSpPr>
        <p:spPr bwMode="auto">
          <a:xfrm rot="10800000">
            <a:off x="3468688" y="2947988"/>
            <a:ext cx="990600" cy="533400"/>
          </a:xfrm>
          <a:prstGeom prst="flowChartMerge">
            <a:avLst/>
          </a:prstGeom>
          <a:noFill/>
          <a:ln w="9525">
            <a:solidFill>
              <a:schemeClr val="tx1"/>
            </a:solidFill>
            <a:miter lim="800000"/>
            <a:headEnd/>
            <a:tailEnd/>
          </a:ln>
        </p:spPr>
        <p:txBody>
          <a:bodyPr wrap="none" anchor="ctr"/>
          <a:lstStyle/>
          <a:p>
            <a:endParaRPr lang="el-GR"/>
          </a:p>
        </p:txBody>
      </p:sp>
      <p:sp>
        <p:nvSpPr>
          <p:cNvPr id="63496" name="Text Box 5"/>
          <p:cNvSpPr txBox="1">
            <a:spLocks noChangeArrowheads="1"/>
          </p:cNvSpPr>
          <p:nvPr/>
        </p:nvSpPr>
        <p:spPr bwMode="auto">
          <a:xfrm>
            <a:off x="3773488" y="3070225"/>
            <a:ext cx="762000" cy="400110"/>
          </a:xfrm>
          <a:prstGeom prst="rect">
            <a:avLst/>
          </a:prstGeom>
          <a:noFill/>
          <a:ln w="9525">
            <a:noFill/>
            <a:miter lim="800000"/>
            <a:headEnd/>
            <a:tailEnd/>
          </a:ln>
        </p:spPr>
        <p:txBody>
          <a:bodyPr>
            <a:spAutoFit/>
          </a:bodyPr>
          <a:lstStyle/>
          <a:p>
            <a:pPr eaLnBrk="0" hangingPunct="0">
              <a:spcBef>
                <a:spcPct val="50000"/>
              </a:spcBef>
            </a:pPr>
            <a:r>
              <a:rPr lang="en-US" sz="2000" b="1" dirty="0" err="1">
                <a:solidFill>
                  <a:schemeClr val="accent6">
                    <a:lumMod val="75000"/>
                  </a:schemeClr>
                </a:solidFill>
              </a:rPr>
              <a:t>isa</a:t>
            </a:r>
            <a:endParaRPr lang="el-GR" sz="2000" dirty="0">
              <a:solidFill>
                <a:schemeClr val="accent6">
                  <a:lumMod val="75000"/>
                </a:schemeClr>
              </a:solidFill>
            </a:endParaRPr>
          </a:p>
        </p:txBody>
      </p:sp>
      <p:sp>
        <p:nvSpPr>
          <p:cNvPr id="63497" name="Rectangle 6"/>
          <p:cNvSpPr>
            <a:spLocks noChangeArrowheads="1"/>
          </p:cNvSpPr>
          <p:nvPr/>
        </p:nvSpPr>
        <p:spPr bwMode="auto">
          <a:xfrm>
            <a:off x="3470275" y="2155825"/>
            <a:ext cx="1295400" cy="412750"/>
          </a:xfrm>
          <a:prstGeom prst="rect">
            <a:avLst/>
          </a:prstGeom>
          <a:noFill/>
          <a:ln w="9525">
            <a:solidFill>
              <a:schemeClr val="tx1"/>
            </a:solidFill>
            <a:miter lim="800000"/>
            <a:headEnd/>
            <a:tailEnd/>
          </a:ln>
        </p:spPr>
        <p:txBody>
          <a:bodyPr wrap="none" anchor="ctr"/>
          <a:lstStyle/>
          <a:p>
            <a:endParaRPr lang="el-GR"/>
          </a:p>
        </p:txBody>
      </p:sp>
      <p:sp>
        <p:nvSpPr>
          <p:cNvPr id="63498" name="Rectangle 7"/>
          <p:cNvSpPr>
            <a:spLocks noChangeArrowheads="1"/>
          </p:cNvSpPr>
          <p:nvPr/>
        </p:nvSpPr>
        <p:spPr bwMode="auto">
          <a:xfrm>
            <a:off x="3397250" y="3956050"/>
            <a:ext cx="1225550" cy="431800"/>
          </a:xfrm>
          <a:prstGeom prst="rect">
            <a:avLst/>
          </a:prstGeom>
          <a:noFill/>
          <a:ln w="9525">
            <a:solidFill>
              <a:schemeClr val="tx1"/>
            </a:solidFill>
            <a:miter lim="800000"/>
            <a:headEnd/>
            <a:tailEnd/>
          </a:ln>
        </p:spPr>
        <p:txBody>
          <a:bodyPr wrap="none" anchor="ctr"/>
          <a:lstStyle/>
          <a:p>
            <a:endParaRPr lang="el-GR"/>
          </a:p>
        </p:txBody>
      </p:sp>
      <p:sp>
        <p:nvSpPr>
          <p:cNvPr id="63499" name="Line 8"/>
          <p:cNvSpPr>
            <a:spLocks noChangeShapeType="1"/>
          </p:cNvSpPr>
          <p:nvPr/>
        </p:nvSpPr>
        <p:spPr bwMode="auto">
          <a:xfrm>
            <a:off x="3973513" y="2587625"/>
            <a:ext cx="0" cy="360363"/>
          </a:xfrm>
          <a:prstGeom prst="line">
            <a:avLst/>
          </a:prstGeom>
          <a:noFill/>
          <a:ln w="9525">
            <a:solidFill>
              <a:schemeClr val="tx1"/>
            </a:solidFill>
            <a:round/>
            <a:headEnd/>
            <a:tailEnd/>
          </a:ln>
        </p:spPr>
        <p:txBody>
          <a:bodyPr wrap="none" anchor="ctr"/>
          <a:lstStyle/>
          <a:p>
            <a:endParaRPr lang="el-GR"/>
          </a:p>
        </p:txBody>
      </p:sp>
      <p:sp>
        <p:nvSpPr>
          <p:cNvPr id="63500" name="Line 9"/>
          <p:cNvSpPr>
            <a:spLocks noChangeShapeType="1"/>
          </p:cNvSpPr>
          <p:nvPr/>
        </p:nvSpPr>
        <p:spPr bwMode="auto">
          <a:xfrm>
            <a:off x="3973513" y="3524250"/>
            <a:ext cx="0" cy="381000"/>
          </a:xfrm>
          <a:prstGeom prst="line">
            <a:avLst/>
          </a:prstGeom>
          <a:noFill/>
          <a:ln w="9525">
            <a:solidFill>
              <a:schemeClr val="tx1"/>
            </a:solidFill>
            <a:round/>
            <a:headEnd/>
            <a:tailEnd/>
          </a:ln>
        </p:spPr>
        <p:txBody>
          <a:bodyPr wrap="none" anchor="ctr"/>
          <a:lstStyle/>
          <a:p>
            <a:endParaRPr lang="el-GR"/>
          </a:p>
        </p:txBody>
      </p:sp>
      <p:sp>
        <p:nvSpPr>
          <p:cNvPr id="63501" name="Text Box 10"/>
          <p:cNvSpPr txBox="1">
            <a:spLocks noChangeArrowheads="1"/>
          </p:cNvSpPr>
          <p:nvPr/>
        </p:nvSpPr>
        <p:spPr bwMode="auto">
          <a:xfrm>
            <a:off x="3686175" y="3956050"/>
            <a:ext cx="108108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3503" name="Text Box 12"/>
          <p:cNvSpPr txBox="1">
            <a:spLocks noChangeArrowheads="1"/>
          </p:cNvSpPr>
          <p:nvPr/>
        </p:nvSpPr>
        <p:spPr bwMode="auto">
          <a:xfrm>
            <a:off x="266700" y="4775200"/>
            <a:ext cx="8421688" cy="1477328"/>
          </a:xfrm>
          <a:prstGeom prst="rect">
            <a:avLst/>
          </a:prstGeom>
          <a:noFill/>
          <a:ln w="9525">
            <a:noFill/>
            <a:miter lim="800000"/>
            <a:headEnd/>
            <a:tailEnd/>
          </a:ln>
        </p:spPr>
        <p:txBody>
          <a:bodyPr wrap="square">
            <a:spAutoFit/>
          </a:bodyPr>
          <a:lstStyle/>
          <a:p>
            <a:pPr algn="just">
              <a:spcBef>
                <a:spcPct val="50000"/>
              </a:spcBef>
              <a:buFont typeface="Wingdings" pitchFamily="2" charset="2"/>
              <a:buChar char="ü"/>
            </a:pPr>
            <a:r>
              <a:rPr lang="el-GR" sz="2000" dirty="0" smtClean="0">
                <a:solidFill>
                  <a:schemeClr val="tx2">
                    <a:lumMod val="50000"/>
                  </a:schemeClr>
                </a:solidFill>
                <a:latin typeface="Calibri" pitchFamily="34" charset="0"/>
                <a:ea typeface="Calibri" pitchFamily="34" charset="0"/>
                <a:cs typeface="Calibri" pitchFamily="34" charset="0"/>
              </a:rPr>
              <a:t> Τα </a:t>
            </a:r>
            <a:r>
              <a:rPr lang="en-US" sz="2000" dirty="0">
                <a:solidFill>
                  <a:schemeClr val="tx2">
                    <a:lumMod val="50000"/>
                  </a:schemeClr>
                </a:solidFill>
                <a:latin typeface="Calibri" pitchFamily="34" charset="0"/>
                <a:ea typeface="Calibri" pitchFamily="34" charset="0"/>
                <a:cs typeface="Calibri" pitchFamily="34" charset="0"/>
              </a:rPr>
              <a:t>cartoons, murder</a:t>
            </a:r>
            <a:r>
              <a:rPr lang="el-GR" sz="2000" dirty="0">
                <a:solidFill>
                  <a:schemeClr val="tx2">
                    <a:lumMod val="50000"/>
                  </a:schemeClr>
                </a:solidFill>
                <a:latin typeface="Calibri" pitchFamily="34" charset="0"/>
                <a:ea typeface="Calibri" pitchFamily="34" charset="0"/>
                <a:cs typeface="Calibri" pitchFamily="34" charset="0"/>
              </a:rPr>
              <a:t>-</a:t>
            </a:r>
            <a:r>
              <a:rPr lang="en-US" sz="2000" dirty="0">
                <a:solidFill>
                  <a:schemeClr val="tx2">
                    <a:lumMod val="50000"/>
                  </a:schemeClr>
                </a:solidFill>
                <a:latin typeface="Calibri" pitchFamily="34" charset="0"/>
                <a:ea typeface="Calibri" pitchFamily="34" charset="0"/>
                <a:cs typeface="Calibri" pitchFamily="34" charset="0"/>
              </a:rPr>
              <a:t>mysteries  </a:t>
            </a:r>
            <a:r>
              <a:rPr lang="el-GR" sz="2000" dirty="0">
                <a:solidFill>
                  <a:schemeClr val="tx2">
                    <a:lumMod val="50000"/>
                  </a:schemeClr>
                </a:solidFill>
                <a:latin typeface="Calibri" pitchFamily="34" charset="0"/>
                <a:ea typeface="Calibri" pitchFamily="34" charset="0"/>
                <a:cs typeface="Calibri" pitchFamily="34" charset="0"/>
              </a:rPr>
              <a:t>ορίζουν </a:t>
            </a:r>
            <a:r>
              <a:rPr lang="el-GR" sz="2000" dirty="0" err="1">
                <a:solidFill>
                  <a:schemeClr val="tx2">
                    <a:lumMod val="50000"/>
                  </a:schemeClr>
                </a:solidFill>
                <a:latin typeface="Calibri" pitchFamily="34" charset="0"/>
                <a:ea typeface="Calibri" pitchFamily="34" charset="0"/>
                <a:cs typeface="Calibri" pitchFamily="34" charset="0"/>
              </a:rPr>
              <a:t>υπο</a:t>
            </a:r>
            <a:r>
              <a:rPr lang="el-GR" sz="2000" dirty="0">
                <a:solidFill>
                  <a:schemeClr val="tx2">
                    <a:lumMod val="50000"/>
                  </a:schemeClr>
                </a:solidFill>
                <a:latin typeface="Calibri" pitchFamily="34" charset="0"/>
                <a:ea typeface="Calibri" pitchFamily="34" charset="0"/>
                <a:cs typeface="Calibri" pitchFamily="34" charset="0"/>
              </a:rPr>
              <a:t>-ομάδες (</a:t>
            </a:r>
            <a:r>
              <a:rPr lang="el-GR" sz="2000" dirty="0" err="1">
                <a:solidFill>
                  <a:schemeClr val="tx2">
                    <a:lumMod val="50000"/>
                  </a:schemeClr>
                </a:solidFill>
                <a:latin typeface="Calibri" pitchFamily="34" charset="0"/>
                <a:ea typeface="Calibri" pitchFamily="34" charset="0"/>
                <a:cs typeface="Calibri" pitchFamily="34" charset="0"/>
              </a:rPr>
              <a:t>υπο</a:t>
            </a:r>
            <a:r>
              <a:rPr lang="el-GR" sz="2000" dirty="0">
                <a:solidFill>
                  <a:schemeClr val="tx2">
                    <a:lumMod val="50000"/>
                  </a:schemeClr>
                </a:solidFill>
                <a:latin typeface="Calibri" pitchFamily="34" charset="0"/>
                <a:ea typeface="Calibri" pitchFamily="34" charset="0"/>
                <a:cs typeface="Calibri" pitchFamily="34" charset="0"/>
              </a:rPr>
              <a:t>-κλάσεις) των ταινιών</a:t>
            </a:r>
          </a:p>
          <a:p>
            <a:pPr algn="just">
              <a:spcBef>
                <a:spcPct val="50000"/>
              </a:spcBef>
              <a:buFont typeface="Wingdings" pitchFamily="2" charset="2"/>
              <a:buChar char="ü"/>
            </a:pPr>
            <a:r>
              <a:rPr lang="el-GR" sz="2000" dirty="0" smtClean="0">
                <a:solidFill>
                  <a:schemeClr val="tx2">
                    <a:lumMod val="50000"/>
                  </a:schemeClr>
                </a:solidFill>
                <a:latin typeface="Calibri" pitchFamily="34" charset="0"/>
                <a:ea typeface="Calibri" pitchFamily="34" charset="0"/>
                <a:cs typeface="Calibri" pitchFamily="34" charset="0"/>
              </a:rPr>
              <a:t> Περιλαμβάνουν </a:t>
            </a:r>
            <a:r>
              <a:rPr lang="el-GR" sz="2000" dirty="0">
                <a:solidFill>
                  <a:schemeClr val="tx2">
                    <a:lumMod val="50000"/>
                  </a:schemeClr>
                </a:solidFill>
                <a:latin typeface="Calibri" pitchFamily="34" charset="0"/>
                <a:ea typeface="Calibri" pitchFamily="34" charset="0"/>
                <a:cs typeface="Calibri" pitchFamily="34" charset="0"/>
              </a:rPr>
              <a:t>όλα τα γνωρίσματα της </a:t>
            </a:r>
            <a:r>
              <a:rPr lang="el-GR" sz="2000" dirty="0" err="1">
                <a:solidFill>
                  <a:schemeClr val="tx2">
                    <a:lumMod val="50000"/>
                  </a:schemeClr>
                </a:solidFill>
                <a:latin typeface="Calibri" pitchFamily="34" charset="0"/>
                <a:ea typeface="Calibri" pitchFamily="34" charset="0"/>
                <a:cs typeface="Calibri" pitchFamily="34" charset="0"/>
              </a:rPr>
              <a:t>υπερκλάσης</a:t>
            </a:r>
            <a:r>
              <a:rPr lang="el-GR" sz="2000" dirty="0">
                <a:solidFill>
                  <a:schemeClr val="tx2">
                    <a:lumMod val="50000"/>
                  </a:schemeClr>
                </a:solidFill>
                <a:latin typeface="Calibri" pitchFamily="34" charset="0"/>
                <a:ea typeface="Calibri" pitchFamily="34" charset="0"/>
                <a:cs typeface="Calibri" pitchFamily="34" charset="0"/>
              </a:rPr>
              <a:t> +  ιδιαίτερα γνωρίσματα ή συσχετίσεις</a:t>
            </a:r>
          </a:p>
        </p:txBody>
      </p:sp>
      <p:sp>
        <p:nvSpPr>
          <p:cNvPr id="63504" name="Text Box 13"/>
          <p:cNvSpPr txBox="1">
            <a:spLocks noChangeArrowheads="1"/>
          </p:cNvSpPr>
          <p:nvPr/>
        </p:nvSpPr>
        <p:spPr bwMode="auto">
          <a:xfrm>
            <a:off x="312738" y="1493839"/>
            <a:ext cx="3890962" cy="400110"/>
          </a:xfrm>
          <a:prstGeom prst="rect">
            <a:avLst/>
          </a:prstGeom>
          <a:noFill/>
          <a:ln w="9525">
            <a:noFill/>
            <a:miter lim="800000"/>
            <a:headEnd/>
            <a:tailEnd/>
          </a:ln>
        </p:spPr>
        <p:txBody>
          <a:bodyPr wrap="square">
            <a:spAutoFit/>
          </a:bodyPr>
          <a:lstStyle/>
          <a:p>
            <a:pPr>
              <a:spcBef>
                <a:spcPct val="50000"/>
              </a:spcBef>
            </a:pPr>
            <a:r>
              <a:rPr lang="el-GR" sz="2000" b="1" i="1" dirty="0">
                <a:solidFill>
                  <a:schemeClr val="accent6">
                    <a:lumMod val="75000"/>
                  </a:schemeClr>
                </a:solidFill>
              </a:rPr>
              <a:t>Συμβολισμός βιβλίου:</a:t>
            </a:r>
          </a:p>
        </p:txBody>
      </p:sp>
      <p:sp>
        <p:nvSpPr>
          <p:cNvPr id="63505" name="Text Box 14"/>
          <p:cNvSpPr txBox="1">
            <a:spLocks noChangeArrowheads="1"/>
          </p:cNvSpPr>
          <p:nvPr/>
        </p:nvSpPr>
        <p:spPr bwMode="auto">
          <a:xfrm>
            <a:off x="5557838" y="2155825"/>
            <a:ext cx="71913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3506" name="Rectangle 15"/>
          <p:cNvSpPr>
            <a:spLocks noChangeArrowheads="1"/>
          </p:cNvSpPr>
          <p:nvPr/>
        </p:nvSpPr>
        <p:spPr bwMode="auto">
          <a:xfrm>
            <a:off x="5270500" y="2155825"/>
            <a:ext cx="1295400" cy="412750"/>
          </a:xfrm>
          <a:prstGeom prst="rect">
            <a:avLst/>
          </a:prstGeom>
          <a:noFill/>
          <a:ln w="9525">
            <a:solidFill>
              <a:schemeClr val="tx1"/>
            </a:solidFill>
            <a:miter lim="800000"/>
            <a:headEnd/>
            <a:tailEnd/>
          </a:ln>
        </p:spPr>
        <p:txBody>
          <a:bodyPr wrap="none" anchor="ctr"/>
          <a:lstStyle/>
          <a:p>
            <a:endParaRPr lang="el-GR"/>
          </a:p>
        </p:txBody>
      </p:sp>
      <p:sp>
        <p:nvSpPr>
          <p:cNvPr id="63507" name="Rectangle 16"/>
          <p:cNvSpPr>
            <a:spLocks noChangeArrowheads="1"/>
          </p:cNvSpPr>
          <p:nvPr/>
        </p:nvSpPr>
        <p:spPr bwMode="auto">
          <a:xfrm>
            <a:off x="5197475" y="3956050"/>
            <a:ext cx="1225550" cy="431800"/>
          </a:xfrm>
          <a:prstGeom prst="rect">
            <a:avLst/>
          </a:prstGeom>
          <a:noFill/>
          <a:ln w="9525">
            <a:solidFill>
              <a:schemeClr val="tx1"/>
            </a:solidFill>
            <a:miter lim="800000"/>
            <a:headEnd/>
            <a:tailEnd/>
          </a:ln>
        </p:spPr>
        <p:txBody>
          <a:bodyPr wrap="none" anchor="ctr"/>
          <a:lstStyle/>
          <a:p>
            <a:endParaRPr lang="el-GR"/>
          </a:p>
        </p:txBody>
      </p:sp>
      <p:sp>
        <p:nvSpPr>
          <p:cNvPr id="63508" name="Line 17"/>
          <p:cNvSpPr>
            <a:spLocks noChangeShapeType="1"/>
          </p:cNvSpPr>
          <p:nvPr/>
        </p:nvSpPr>
        <p:spPr bwMode="auto">
          <a:xfrm>
            <a:off x="5773738" y="2587625"/>
            <a:ext cx="0" cy="381000"/>
          </a:xfrm>
          <a:prstGeom prst="line">
            <a:avLst/>
          </a:prstGeom>
          <a:noFill/>
          <a:ln w="9525">
            <a:solidFill>
              <a:schemeClr val="tx1"/>
            </a:solidFill>
            <a:round/>
            <a:headEnd/>
            <a:tailEnd/>
          </a:ln>
        </p:spPr>
        <p:txBody>
          <a:bodyPr wrap="none" anchor="ctr"/>
          <a:lstStyle/>
          <a:p>
            <a:endParaRPr lang="el-GR"/>
          </a:p>
        </p:txBody>
      </p:sp>
      <p:sp>
        <p:nvSpPr>
          <p:cNvPr id="63509" name="Text Box 18"/>
          <p:cNvSpPr txBox="1">
            <a:spLocks noChangeArrowheads="1"/>
          </p:cNvSpPr>
          <p:nvPr/>
        </p:nvSpPr>
        <p:spPr bwMode="auto">
          <a:xfrm>
            <a:off x="5486400" y="3956050"/>
            <a:ext cx="108108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3510" name="Oval 19"/>
          <p:cNvSpPr>
            <a:spLocks noChangeArrowheads="1"/>
          </p:cNvSpPr>
          <p:nvPr/>
        </p:nvSpPr>
        <p:spPr bwMode="auto">
          <a:xfrm>
            <a:off x="5557838" y="3019425"/>
            <a:ext cx="360362" cy="360363"/>
          </a:xfrm>
          <a:prstGeom prst="ellipse">
            <a:avLst/>
          </a:prstGeom>
          <a:noFill/>
          <a:ln w="9525">
            <a:solidFill>
              <a:schemeClr val="tx1"/>
            </a:solidFill>
            <a:round/>
            <a:headEnd/>
            <a:tailEnd/>
          </a:ln>
        </p:spPr>
        <p:txBody>
          <a:bodyPr wrap="none" anchor="ctr"/>
          <a:lstStyle/>
          <a:p>
            <a:endParaRPr lang="el-GR"/>
          </a:p>
        </p:txBody>
      </p:sp>
      <p:sp>
        <p:nvSpPr>
          <p:cNvPr id="63511" name="Text Box 20"/>
          <p:cNvSpPr txBox="1">
            <a:spLocks noChangeArrowheads="1"/>
          </p:cNvSpPr>
          <p:nvPr/>
        </p:nvSpPr>
        <p:spPr bwMode="auto">
          <a:xfrm>
            <a:off x="5557838" y="3019425"/>
            <a:ext cx="431800" cy="366713"/>
          </a:xfrm>
          <a:prstGeom prst="rect">
            <a:avLst/>
          </a:prstGeom>
          <a:noFill/>
          <a:ln w="9525">
            <a:noFill/>
            <a:miter lim="800000"/>
            <a:headEnd/>
            <a:tailEnd/>
          </a:ln>
        </p:spPr>
        <p:txBody>
          <a:bodyPr>
            <a:spAutoFit/>
          </a:bodyPr>
          <a:lstStyle/>
          <a:p>
            <a:pPr>
              <a:spcBef>
                <a:spcPct val="50000"/>
              </a:spcBef>
            </a:pPr>
            <a:r>
              <a:rPr lang="en-US" sz="1800" b="1" dirty="0">
                <a:solidFill>
                  <a:schemeClr val="accent6">
                    <a:lumMod val="75000"/>
                  </a:schemeClr>
                </a:solidFill>
              </a:rPr>
              <a:t>d</a:t>
            </a:r>
            <a:endParaRPr lang="el-GR" sz="1800" b="1" dirty="0">
              <a:solidFill>
                <a:schemeClr val="accent6">
                  <a:lumMod val="75000"/>
                </a:schemeClr>
              </a:solidFill>
            </a:endParaRPr>
          </a:p>
        </p:txBody>
      </p:sp>
      <p:sp>
        <p:nvSpPr>
          <p:cNvPr id="63512" name="Line 21"/>
          <p:cNvSpPr>
            <a:spLocks noChangeShapeType="1"/>
          </p:cNvSpPr>
          <p:nvPr/>
        </p:nvSpPr>
        <p:spPr bwMode="auto">
          <a:xfrm>
            <a:off x="5773738" y="3379788"/>
            <a:ext cx="0" cy="576262"/>
          </a:xfrm>
          <a:prstGeom prst="line">
            <a:avLst/>
          </a:prstGeom>
          <a:noFill/>
          <a:ln w="9525">
            <a:solidFill>
              <a:schemeClr val="tx1"/>
            </a:solidFill>
            <a:round/>
            <a:headEnd/>
            <a:tailEnd/>
          </a:ln>
        </p:spPr>
        <p:txBody>
          <a:bodyPr/>
          <a:lstStyle/>
          <a:p>
            <a:endParaRPr lang="el-GR"/>
          </a:p>
        </p:txBody>
      </p:sp>
      <p:sp>
        <p:nvSpPr>
          <p:cNvPr id="63513" name="Freeform 22"/>
          <p:cNvSpPr>
            <a:spLocks/>
          </p:cNvSpPr>
          <p:nvPr/>
        </p:nvSpPr>
        <p:spPr bwMode="auto">
          <a:xfrm>
            <a:off x="5629275" y="3451225"/>
            <a:ext cx="288925" cy="155575"/>
          </a:xfrm>
          <a:custGeom>
            <a:avLst/>
            <a:gdLst>
              <a:gd name="T0" fmla="*/ 0 w 272"/>
              <a:gd name="T1" fmla="*/ 2147483647 h 189"/>
              <a:gd name="T2" fmla="*/ 2147483647 w 272"/>
              <a:gd name="T3" fmla="*/ 2147483647 h 189"/>
              <a:gd name="T4" fmla="*/ 2147483647 w 272"/>
              <a:gd name="T5" fmla="*/ 0 h 189"/>
              <a:gd name="T6" fmla="*/ 0 60000 65536"/>
              <a:gd name="T7" fmla="*/ 0 60000 65536"/>
              <a:gd name="T8" fmla="*/ 0 60000 65536"/>
              <a:gd name="T9" fmla="*/ 0 w 272"/>
              <a:gd name="T10" fmla="*/ 0 h 189"/>
              <a:gd name="T11" fmla="*/ 272 w 272"/>
              <a:gd name="T12" fmla="*/ 189 h 189"/>
            </a:gdLst>
            <a:ahLst/>
            <a:cxnLst>
              <a:cxn ang="T6">
                <a:pos x="T0" y="T1"/>
              </a:cxn>
              <a:cxn ang="T7">
                <a:pos x="T2" y="T3"/>
              </a:cxn>
              <a:cxn ang="T8">
                <a:pos x="T4" y="T5"/>
              </a:cxn>
            </a:cxnLst>
            <a:rect l="T9" t="T10" r="T11" b="T12"/>
            <a:pathLst>
              <a:path w="272" h="189">
                <a:moveTo>
                  <a:pt x="0" y="45"/>
                </a:moveTo>
                <a:cubicBezTo>
                  <a:pt x="45" y="117"/>
                  <a:pt x="91" y="189"/>
                  <a:pt x="136" y="182"/>
                </a:cubicBezTo>
                <a:cubicBezTo>
                  <a:pt x="181" y="175"/>
                  <a:pt x="249" y="30"/>
                  <a:pt x="272" y="0"/>
                </a:cubicBezTo>
              </a:path>
            </a:pathLst>
          </a:custGeom>
          <a:noFill/>
          <a:ln w="9525">
            <a:solidFill>
              <a:schemeClr val="tx1"/>
            </a:solidFill>
            <a:round/>
            <a:headEnd/>
            <a:tailEnd/>
          </a:ln>
        </p:spPr>
        <p:txBody>
          <a:bodyPr/>
          <a:lstStyle/>
          <a:p>
            <a:endParaRPr lang="el-GR"/>
          </a:p>
        </p:txBody>
      </p:sp>
      <p:sp>
        <p:nvSpPr>
          <p:cNvPr id="63514" name="Text Box 23"/>
          <p:cNvSpPr txBox="1">
            <a:spLocks noChangeArrowheads="1"/>
          </p:cNvSpPr>
          <p:nvPr/>
        </p:nvSpPr>
        <p:spPr bwMode="auto">
          <a:xfrm>
            <a:off x="1549400" y="2130425"/>
            <a:ext cx="1439863" cy="366713"/>
          </a:xfrm>
          <a:prstGeom prst="rect">
            <a:avLst/>
          </a:prstGeom>
          <a:noFill/>
          <a:ln w="9525">
            <a:noFill/>
            <a:miter lim="800000"/>
            <a:headEnd/>
            <a:tailEnd/>
          </a:ln>
        </p:spPr>
        <p:txBody>
          <a:bodyPr>
            <a:spAutoFit/>
          </a:bodyPr>
          <a:lstStyle/>
          <a:p>
            <a:pPr>
              <a:spcBef>
                <a:spcPct val="50000"/>
              </a:spcBef>
            </a:pPr>
            <a:r>
              <a:rPr lang="el-GR" sz="1800" dirty="0" err="1"/>
              <a:t>υπερκλάση</a:t>
            </a:r>
            <a:endParaRPr lang="el-GR" sz="1800" dirty="0"/>
          </a:p>
        </p:txBody>
      </p:sp>
      <p:sp>
        <p:nvSpPr>
          <p:cNvPr id="63515" name="Text Box 24"/>
          <p:cNvSpPr txBox="1">
            <a:spLocks noChangeArrowheads="1"/>
          </p:cNvSpPr>
          <p:nvPr/>
        </p:nvSpPr>
        <p:spPr bwMode="auto">
          <a:xfrm>
            <a:off x="1536700" y="4019550"/>
            <a:ext cx="1439863" cy="366713"/>
          </a:xfrm>
          <a:prstGeom prst="rect">
            <a:avLst/>
          </a:prstGeom>
          <a:noFill/>
          <a:ln w="9525">
            <a:noFill/>
            <a:miter lim="800000"/>
            <a:headEnd/>
            <a:tailEnd/>
          </a:ln>
        </p:spPr>
        <p:txBody>
          <a:bodyPr>
            <a:spAutoFit/>
          </a:bodyPr>
          <a:lstStyle/>
          <a:p>
            <a:pPr>
              <a:spcBef>
                <a:spcPct val="50000"/>
              </a:spcBef>
            </a:pPr>
            <a:r>
              <a:rPr lang="el-GR" sz="1800" dirty="0"/>
              <a:t>υποκλάση</a:t>
            </a:r>
          </a:p>
        </p:txBody>
      </p:sp>
      <p:sp>
        <p:nvSpPr>
          <p:cNvPr id="28" name="Title 27"/>
          <p:cNvSpPr>
            <a:spLocks noGrp="1"/>
          </p:cNvSpPr>
          <p:nvPr>
            <p:ph type="title"/>
          </p:nvPr>
        </p:nvSpPr>
        <p:spPr/>
        <p:txBody>
          <a:bodyPr/>
          <a:lstStyle/>
          <a:p>
            <a:r>
              <a:rPr lang="el-GR" dirty="0" smtClean="0">
                <a:solidFill>
                  <a:schemeClr val="accent6">
                    <a:lumMod val="75000"/>
                  </a:schemeClr>
                </a:solidFill>
              </a:rPr>
              <a:t>Εξειδίκευση</a:t>
            </a:r>
            <a:endParaRPr lang="el-GR" dirty="0">
              <a:solidFill>
                <a:schemeClr val="accent6">
                  <a:lumMod val="75000"/>
                </a:schemeClr>
              </a:solidFill>
            </a:endParaRPr>
          </a:p>
        </p:txBody>
      </p:sp>
      <p:sp>
        <p:nvSpPr>
          <p:cNvPr id="2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Footer Placeholder 3"/>
          <p:cNvSpPr>
            <a:spLocks noGrp="1"/>
          </p:cNvSpPr>
          <p:nvPr>
            <p:ph type="ftr" sz="quarter" idx="11"/>
          </p:nvPr>
        </p:nvSpPr>
        <p:spPr>
          <a:noFill/>
        </p:spPr>
        <p:txBody>
          <a:bodyPr/>
          <a:lstStyle/>
          <a:p>
            <a:r>
              <a:rPr lang="el-GR" altLang="en-US" smtClean="0"/>
              <a:t>Ευαγγελία Πιτουρά</a:t>
            </a:r>
          </a:p>
        </p:txBody>
      </p:sp>
      <p:sp>
        <p:nvSpPr>
          <p:cNvPr id="64516" name="Slide Number Placeholder 4"/>
          <p:cNvSpPr>
            <a:spLocks noGrp="1"/>
          </p:cNvSpPr>
          <p:nvPr>
            <p:ph type="sldNum" sz="quarter" idx="12"/>
          </p:nvPr>
        </p:nvSpPr>
        <p:spPr>
          <a:noFill/>
        </p:spPr>
        <p:txBody>
          <a:bodyPr/>
          <a:lstStyle/>
          <a:p>
            <a:fld id="{E78E6FE2-2510-4A9C-AB0D-589F992E691B}" type="slidenum">
              <a:rPr lang="el-GR" altLang="en-US" smtClean="0"/>
              <a:pPr/>
              <a:t>87</a:t>
            </a:fld>
            <a:endParaRPr lang="el-GR" altLang="en-US" smtClean="0"/>
          </a:p>
        </p:txBody>
      </p:sp>
      <p:sp>
        <p:nvSpPr>
          <p:cNvPr id="64518" name="Text Box 3"/>
          <p:cNvSpPr txBox="1">
            <a:spLocks noChangeArrowheads="1"/>
          </p:cNvSpPr>
          <p:nvPr/>
        </p:nvSpPr>
        <p:spPr bwMode="auto">
          <a:xfrm>
            <a:off x="539750" y="1828800"/>
            <a:ext cx="8134350" cy="3970318"/>
          </a:xfrm>
          <a:prstGeom prst="rect">
            <a:avLst/>
          </a:prstGeom>
          <a:noFill/>
          <a:ln w="9525">
            <a:noFill/>
            <a:miter lim="800000"/>
            <a:headEnd/>
            <a:tailEnd/>
          </a:ln>
        </p:spPr>
        <p:txBody>
          <a:bodyPr wrap="square">
            <a:spAutoFit/>
          </a:bodyPr>
          <a:lstStyle/>
          <a:p>
            <a:pPr marL="457200" indent="-457200" algn="just">
              <a:spcBef>
                <a:spcPct val="50000"/>
              </a:spcBef>
              <a:buFont typeface="Wingdings" pitchFamily="2" charset="2"/>
              <a:buAutoNum type="arabicPeriod"/>
            </a:pPr>
            <a:r>
              <a:rPr lang="el-GR" sz="2400" dirty="0">
                <a:solidFill>
                  <a:schemeClr val="tx2">
                    <a:lumMod val="50000"/>
                  </a:schemeClr>
                </a:solidFill>
                <a:latin typeface="Calibri" pitchFamily="34" charset="0"/>
                <a:ea typeface="Calibri" pitchFamily="34" charset="0"/>
                <a:cs typeface="Calibri" pitchFamily="34" charset="0"/>
              </a:rPr>
              <a:t>Τα </a:t>
            </a:r>
            <a:r>
              <a:rPr lang="el-GR" sz="2400" i="1" dirty="0">
                <a:solidFill>
                  <a:schemeClr val="accent6">
                    <a:lumMod val="50000"/>
                  </a:schemeClr>
                </a:solidFill>
                <a:latin typeface="Calibri" pitchFamily="34" charset="0"/>
                <a:ea typeface="Calibri" pitchFamily="34" charset="0"/>
                <a:cs typeface="Calibri" pitchFamily="34" charset="0"/>
              </a:rPr>
              <a:t>γνωρίσματα</a:t>
            </a:r>
            <a:r>
              <a:rPr lang="el-GR" sz="2400" dirty="0">
                <a:solidFill>
                  <a:schemeClr val="tx2">
                    <a:lumMod val="50000"/>
                  </a:schemeClr>
                </a:solidFill>
                <a:latin typeface="Calibri" pitchFamily="34" charset="0"/>
                <a:ea typeface="Calibri" pitchFamily="34" charset="0"/>
                <a:cs typeface="Calibri" pitchFamily="34" charset="0"/>
              </a:rPr>
              <a:t> των οντοτήτων που υπάρχουν στα υψηλότερα επίπεδα </a:t>
            </a:r>
            <a:r>
              <a:rPr lang="el-GR" sz="2400" i="1" dirty="0">
                <a:solidFill>
                  <a:schemeClr val="accent6">
                    <a:lumMod val="50000"/>
                  </a:schemeClr>
                </a:solidFill>
                <a:latin typeface="Calibri" pitchFamily="34" charset="0"/>
                <a:ea typeface="Calibri" pitchFamily="34" charset="0"/>
                <a:cs typeface="Calibri" pitchFamily="34" charset="0"/>
              </a:rPr>
              <a:t>κληρονομούνται</a:t>
            </a:r>
            <a:r>
              <a:rPr lang="el-GR" sz="2400" dirty="0">
                <a:solidFill>
                  <a:schemeClr val="tx2">
                    <a:lumMod val="50000"/>
                  </a:schemeClr>
                </a:solidFill>
                <a:latin typeface="Calibri" pitchFamily="34" charset="0"/>
                <a:ea typeface="Calibri" pitchFamily="34" charset="0"/>
                <a:cs typeface="Calibri" pitchFamily="34" charset="0"/>
              </a:rPr>
              <a:t> από τις οντότητες που βρίσκονται στα χαμηλότερα </a:t>
            </a:r>
            <a:r>
              <a:rPr lang="el-GR" sz="2400" dirty="0" smtClean="0">
                <a:solidFill>
                  <a:schemeClr val="tx2">
                    <a:lumMod val="50000"/>
                  </a:schemeClr>
                </a:solidFill>
                <a:latin typeface="Calibri" pitchFamily="34" charset="0"/>
                <a:ea typeface="Calibri" pitchFamily="34" charset="0"/>
                <a:cs typeface="Calibri" pitchFamily="34" charset="0"/>
              </a:rPr>
              <a:t>επίπεδα</a:t>
            </a:r>
            <a:endParaRPr lang="el-GR" sz="2400" dirty="0">
              <a:solidFill>
                <a:schemeClr val="tx2">
                  <a:lumMod val="50000"/>
                </a:schemeClr>
              </a:solidFill>
              <a:latin typeface="Calibri" pitchFamily="34" charset="0"/>
              <a:ea typeface="Calibri" pitchFamily="34" charset="0"/>
              <a:cs typeface="Calibri" pitchFamily="34" charset="0"/>
            </a:endParaRPr>
          </a:p>
          <a:p>
            <a:pPr marL="457200" indent="-457200" algn="just">
              <a:spcBef>
                <a:spcPct val="50000"/>
              </a:spcBef>
              <a:buFont typeface="Wingdings" pitchFamily="2" charset="2"/>
              <a:buAutoNum type="arabicPeriod"/>
            </a:pPr>
            <a:r>
              <a:rPr lang="el-GR" sz="2400" dirty="0">
                <a:solidFill>
                  <a:schemeClr val="tx2">
                    <a:lumMod val="50000"/>
                  </a:schemeClr>
                </a:solidFill>
                <a:latin typeface="Calibri" pitchFamily="34" charset="0"/>
                <a:ea typeface="Calibri" pitchFamily="34" charset="0"/>
                <a:cs typeface="Calibri" pitchFamily="34" charset="0"/>
              </a:rPr>
              <a:t>Επίσης, </a:t>
            </a:r>
            <a:r>
              <a:rPr lang="el-GR" sz="2400" i="1" dirty="0">
                <a:solidFill>
                  <a:schemeClr val="accent6">
                    <a:lumMod val="50000"/>
                  </a:schemeClr>
                </a:solidFill>
                <a:latin typeface="Calibri" pitchFamily="34" charset="0"/>
                <a:ea typeface="Calibri" pitchFamily="34" charset="0"/>
                <a:cs typeface="Calibri" pitchFamily="34" charset="0"/>
              </a:rPr>
              <a:t>κληρονομείται η συμμετοχή </a:t>
            </a:r>
            <a:r>
              <a:rPr lang="el-GR" sz="2400" dirty="0">
                <a:solidFill>
                  <a:schemeClr val="tx2">
                    <a:lumMod val="50000"/>
                  </a:schemeClr>
                </a:solidFill>
                <a:latin typeface="Calibri" pitchFamily="34" charset="0"/>
                <a:ea typeface="Calibri" pitchFamily="34" charset="0"/>
                <a:cs typeface="Calibri" pitchFamily="34" charset="0"/>
              </a:rPr>
              <a:t>σε συσχετίσεις με τους ίδιους περιορισμούς</a:t>
            </a:r>
          </a:p>
          <a:p>
            <a:pPr marL="457200" indent="-457200" algn="just">
              <a:spcBef>
                <a:spcPct val="50000"/>
              </a:spcBef>
              <a:buFont typeface="Wingdings" pitchFamily="2" charset="2"/>
              <a:buNone/>
            </a:pPr>
            <a:r>
              <a:rPr lang="el-GR" sz="2400" dirty="0">
                <a:solidFill>
                  <a:schemeClr val="tx2">
                    <a:lumMod val="50000"/>
                  </a:schemeClr>
                </a:solidFill>
                <a:latin typeface="Calibri" pitchFamily="34" charset="0"/>
                <a:ea typeface="Calibri" pitchFamily="34" charset="0"/>
                <a:cs typeface="Calibri" pitchFamily="34" charset="0"/>
              </a:rPr>
              <a:t>	(δηλαδή, κληρονομεί </a:t>
            </a:r>
            <a:r>
              <a:rPr lang="el-GR" sz="2400" i="1" dirty="0">
                <a:solidFill>
                  <a:schemeClr val="tx2">
                    <a:lumMod val="50000"/>
                  </a:schemeClr>
                </a:solidFill>
                <a:latin typeface="Calibri" pitchFamily="34" charset="0"/>
                <a:ea typeface="Calibri" pitchFamily="34" charset="0"/>
                <a:cs typeface="Calibri" pitchFamily="34" charset="0"/>
              </a:rPr>
              <a:t>όλα τα στιγμιότυπα</a:t>
            </a:r>
            <a:r>
              <a:rPr lang="el-GR" sz="2400" dirty="0">
                <a:solidFill>
                  <a:schemeClr val="tx2">
                    <a:lumMod val="50000"/>
                  </a:schemeClr>
                </a:solidFill>
                <a:latin typeface="Calibri" pitchFamily="34" charset="0"/>
                <a:ea typeface="Calibri" pitchFamily="34" charset="0"/>
                <a:cs typeface="Calibri" pitchFamily="34" charset="0"/>
              </a:rPr>
              <a:t> των συσχετίσεων για τους τύπους των συσχετίσεων στους οποίους συμμετέχει η </a:t>
            </a:r>
            <a:r>
              <a:rPr lang="el-GR" sz="2400" dirty="0" smtClean="0">
                <a:solidFill>
                  <a:schemeClr val="tx2">
                    <a:lumMod val="50000"/>
                  </a:schemeClr>
                </a:solidFill>
                <a:latin typeface="Calibri" pitchFamily="34" charset="0"/>
                <a:ea typeface="Calibri" pitchFamily="34" charset="0"/>
                <a:cs typeface="Calibri" pitchFamily="34" charset="0"/>
              </a:rPr>
              <a:t>υπέρ-κλάση</a:t>
            </a:r>
            <a:r>
              <a:rPr lang="el-GR" sz="2400" dirty="0">
                <a:solidFill>
                  <a:schemeClr val="tx2">
                    <a:lumMod val="50000"/>
                  </a:schemeClr>
                </a:solidFill>
                <a:latin typeface="Calibri" pitchFamily="34" charset="0"/>
                <a:ea typeface="Calibri" pitchFamily="34" charset="0"/>
                <a:cs typeface="Calibri" pitchFamily="34" charset="0"/>
              </a:rPr>
              <a:t>)</a:t>
            </a:r>
          </a:p>
          <a:p>
            <a:pPr marL="457200" indent="-457200" algn="just">
              <a:spcBef>
                <a:spcPct val="50000"/>
              </a:spcBef>
              <a:buFont typeface="Wingdings" pitchFamily="2" charset="2"/>
              <a:buNone/>
            </a:pPr>
            <a:r>
              <a:rPr lang="el-GR" sz="2400" dirty="0">
                <a:solidFill>
                  <a:schemeClr val="tx2">
                    <a:lumMod val="50000"/>
                  </a:schemeClr>
                </a:solidFill>
                <a:latin typeface="Calibri" pitchFamily="34" charset="0"/>
                <a:ea typeface="Calibri" pitchFamily="34" charset="0"/>
                <a:cs typeface="Calibri" pitchFamily="34" charset="0"/>
              </a:rPr>
              <a:t>	για παράδειγμα της συσχέτισης ΠΑΙΖΕΙ</a:t>
            </a:r>
          </a:p>
        </p:txBody>
      </p:sp>
      <p:sp>
        <p:nvSpPr>
          <p:cNvPr id="7" name="Title 6"/>
          <p:cNvSpPr>
            <a:spLocks noGrp="1"/>
          </p:cNvSpPr>
          <p:nvPr>
            <p:ph type="title"/>
          </p:nvPr>
        </p:nvSpPr>
        <p:spPr/>
        <p:txBody>
          <a:bodyPr/>
          <a:lstStyle/>
          <a:p>
            <a:r>
              <a:rPr lang="el-GR" dirty="0" smtClean="0">
                <a:solidFill>
                  <a:schemeClr val="accent6">
                    <a:lumMod val="75000"/>
                  </a:schemeClr>
                </a:solidFill>
              </a:rPr>
              <a:t>Κληρονομικότητα</a:t>
            </a:r>
            <a:endParaRPr lang="el-GR"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Footer Placeholder 3"/>
          <p:cNvSpPr>
            <a:spLocks noGrp="1"/>
          </p:cNvSpPr>
          <p:nvPr>
            <p:ph type="ftr" sz="quarter" idx="11"/>
          </p:nvPr>
        </p:nvSpPr>
        <p:spPr>
          <a:noFill/>
        </p:spPr>
        <p:txBody>
          <a:bodyPr/>
          <a:lstStyle/>
          <a:p>
            <a:r>
              <a:rPr lang="el-GR" altLang="en-US" smtClean="0"/>
              <a:t>Ευαγγελία Πιτουρά</a:t>
            </a:r>
          </a:p>
        </p:txBody>
      </p:sp>
      <p:sp>
        <p:nvSpPr>
          <p:cNvPr id="65540" name="Slide Number Placeholder 4"/>
          <p:cNvSpPr>
            <a:spLocks noGrp="1"/>
          </p:cNvSpPr>
          <p:nvPr>
            <p:ph type="sldNum" sz="quarter" idx="12"/>
          </p:nvPr>
        </p:nvSpPr>
        <p:spPr>
          <a:noFill/>
        </p:spPr>
        <p:txBody>
          <a:bodyPr/>
          <a:lstStyle/>
          <a:p>
            <a:fld id="{AF85F733-F610-41C9-B291-B89A3B270755}" type="slidenum">
              <a:rPr lang="el-GR" altLang="en-US" smtClean="0"/>
              <a:pPr/>
              <a:t>88</a:t>
            </a:fld>
            <a:endParaRPr lang="el-GR" altLang="en-US" smtClean="0"/>
          </a:p>
        </p:txBody>
      </p:sp>
      <p:sp>
        <p:nvSpPr>
          <p:cNvPr id="65542" name="Text Box 3"/>
          <p:cNvSpPr txBox="1">
            <a:spLocks noChangeArrowheads="1"/>
          </p:cNvSpPr>
          <p:nvPr/>
        </p:nvSpPr>
        <p:spPr bwMode="auto">
          <a:xfrm>
            <a:off x="539750" y="2276475"/>
            <a:ext cx="8261350" cy="3108543"/>
          </a:xfrm>
          <a:prstGeom prst="rect">
            <a:avLst/>
          </a:prstGeom>
          <a:noFill/>
          <a:ln w="9525">
            <a:noFill/>
            <a:miter lim="800000"/>
            <a:headEnd/>
            <a:tailEnd/>
          </a:ln>
        </p:spPr>
        <p:txBody>
          <a:bodyPr wrap="square">
            <a:spAutoFit/>
          </a:bodyPr>
          <a:lstStyle/>
          <a:p>
            <a:pPr algn="just">
              <a:spcBef>
                <a:spcPct val="50000"/>
              </a:spcBef>
              <a:buFont typeface="Wingdings" pitchFamily="2" charset="2"/>
              <a:buChar char="§"/>
            </a:pPr>
            <a:r>
              <a:rPr lang="el-GR" sz="2800" dirty="0">
                <a:solidFill>
                  <a:schemeClr val="tx2">
                    <a:lumMod val="50000"/>
                  </a:schemeClr>
                </a:solidFill>
                <a:latin typeface="Calibri" pitchFamily="34" charset="0"/>
                <a:ea typeface="Calibri" pitchFamily="34" charset="0"/>
                <a:cs typeface="Calibri" pitchFamily="34" charset="0"/>
              </a:rPr>
              <a:t> Το σύνολο των οντοτήτων που ανήκουν σε μια </a:t>
            </a:r>
            <a:r>
              <a:rPr lang="el-GR" sz="2800" dirty="0" smtClean="0">
                <a:solidFill>
                  <a:schemeClr val="tx2">
                    <a:lumMod val="50000"/>
                  </a:schemeClr>
                </a:solidFill>
                <a:latin typeface="Calibri" pitchFamily="34" charset="0"/>
                <a:ea typeface="Calibri" pitchFamily="34" charset="0"/>
                <a:cs typeface="Calibri" pitchFamily="34" charset="0"/>
              </a:rPr>
              <a:t>υπό-κλάση </a:t>
            </a:r>
            <a:r>
              <a:rPr lang="el-GR" sz="2800" dirty="0">
                <a:solidFill>
                  <a:schemeClr val="tx2">
                    <a:lumMod val="50000"/>
                  </a:schemeClr>
                </a:solidFill>
                <a:latin typeface="Calibri" pitchFamily="34" charset="0"/>
                <a:ea typeface="Calibri" pitchFamily="34" charset="0"/>
                <a:cs typeface="Calibri" pitchFamily="34" charset="0"/>
              </a:rPr>
              <a:t>είναι </a:t>
            </a:r>
            <a:r>
              <a:rPr lang="el-GR" sz="2800" i="1" dirty="0">
                <a:solidFill>
                  <a:schemeClr val="accent6">
                    <a:lumMod val="75000"/>
                  </a:schemeClr>
                </a:solidFill>
                <a:latin typeface="Calibri" pitchFamily="34" charset="0"/>
                <a:ea typeface="Calibri" pitchFamily="34" charset="0"/>
                <a:cs typeface="Calibri" pitchFamily="34" charset="0"/>
              </a:rPr>
              <a:t>υποσύνολο</a:t>
            </a:r>
            <a:r>
              <a:rPr lang="el-GR" sz="2800" dirty="0">
                <a:solidFill>
                  <a:schemeClr val="tx2">
                    <a:lumMod val="50000"/>
                  </a:schemeClr>
                </a:solidFill>
                <a:latin typeface="Calibri" pitchFamily="34" charset="0"/>
                <a:ea typeface="Calibri" pitchFamily="34" charset="0"/>
                <a:cs typeface="Calibri" pitchFamily="34" charset="0"/>
              </a:rPr>
              <a:t> των οντοτήτων που ανήκουν στην </a:t>
            </a:r>
            <a:r>
              <a:rPr lang="el-GR" sz="2800" dirty="0" smtClean="0">
                <a:solidFill>
                  <a:schemeClr val="tx2">
                    <a:lumMod val="50000"/>
                  </a:schemeClr>
                </a:solidFill>
                <a:latin typeface="Calibri" pitchFamily="34" charset="0"/>
                <a:ea typeface="Calibri" pitchFamily="34" charset="0"/>
                <a:cs typeface="Calibri" pitchFamily="34" charset="0"/>
              </a:rPr>
              <a:t>υπέρ-κλάση</a:t>
            </a:r>
            <a:endParaRPr lang="el-GR" sz="2800" dirty="0">
              <a:solidFill>
                <a:schemeClr val="tx2">
                  <a:lumMod val="50000"/>
                </a:schemeClr>
              </a:solidFill>
              <a:latin typeface="Calibri" pitchFamily="34" charset="0"/>
              <a:ea typeface="Calibri" pitchFamily="34" charset="0"/>
              <a:cs typeface="Calibri" pitchFamily="34" charset="0"/>
            </a:endParaRPr>
          </a:p>
          <a:p>
            <a:pPr algn="just">
              <a:spcBef>
                <a:spcPct val="50000"/>
              </a:spcBef>
              <a:buFont typeface="Wingdings" pitchFamily="2" charset="2"/>
              <a:buNone/>
            </a:pPr>
            <a:r>
              <a:rPr lang="el-GR" sz="2800" dirty="0">
                <a:solidFill>
                  <a:schemeClr val="tx2">
                    <a:lumMod val="50000"/>
                  </a:schemeClr>
                </a:solidFill>
                <a:latin typeface="Calibri" pitchFamily="34" charset="0"/>
                <a:ea typeface="Calibri" pitchFamily="34" charset="0"/>
                <a:cs typeface="Calibri" pitchFamily="34" charset="0"/>
              </a:rPr>
              <a:t>	Δηλαδή, κάθε ταινία </a:t>
            </a:r>
            <a:r>
              <a:rPr lang="en-US" sz="2800" dirty="0">
                <a:solidFill>
                  <a:schemeClr val="tx2">
                    <a:lumMod val="50000"/>
                  </a:schemeClr>
                </a:solidFill>
                <a:latin typeface="Calibri" pitchFamily="34" charset="0"/>
                <a:ea typeface="Calibri" pitchFamily="34" charset="0"/>
                <a:cs typeface="Calibri" pitchFamily="34" charset="0"/>
              </a:rPr>
              <a:t>murder mystery </a:t>
            </a:r>
            <a:r>
              <a:rPr lang="el-GR" sz="2800" dirty="0">
                <a:solidFill>
                  <a:schemeClr val="tx2">
                    <a:lumMod val="50000"/>
                  </a:schemeClr>
                </a:solidFill>
                <a:latin typeface="Calibri" pitchFamily="34" charset="0"/>
                <a:ea typeface="Calibri" pitchFamily="34" charset="0"/>
                <a:cs typeface="Calibri" pitchFamily="34" charset="0"/>
              </a:rPr>
              <a:t>είναι και ταινία</a:t>
            </a:r>
          </a:p>
          <a:p>
            <a:pPr algn="just">
              <a:spcBef>
                <a:spcPct val="50000"/>
              </a:spcBef>
              <a:buClr>
                <a:schemeClr val="accent6">
                  <a:lumMod val="75000"/>
                </a:schemeClr>
              </a:buClr>
              <a:buFont typeface="Wingdings" pitchFamily="2" charset="2"/>
              <a:buChar char="ü"/>
            </a:pPr>
            <a:r>
              <a:rPr lang="en-US" sz="2800" dirty="0">
                <a:solidFill>
                  <a:schemeClr val="tx2">
                    <a:lumMod val="50000"/>
                  </a:schemeClr>
                </a:solidFill>
                <a:latin typeface="Calibri" pitchFamily="34" charset="0"/>
                <a:ea typeface="Calibri" pitchFamily="34" charset="0"/>
                <a:cs typeface="Calibri" pitchFamily="34" charset="0"/>
              </a:rPr>
              <a:t>	</a:t>
            </a:r>
            <a:r>
              <a:rPr lang="el-GR" sz="2800" dirty="0" smtClean="0">
                <a:solidFill>
                  <a:schemeClr val="accent6">
                    <a:lumMod val="75000"/>
                  </a:schemeClr>
                </a:solidFill>
                <a:latin typeface="Calibri" pitchFamily="34" charset="0"/>
                <a:ea typeface="Calibri" pitchFamily="34" charset="0"/>
                <a:cs typeface="Calibri" pitchFamily="34" charset="0"/>
              </a:rPr>
              <a:t>η </a:t>
            </a:r>
            <a:r>
              <a:rPr lang="el-GR" sz="2800" i="1" u="sng" dirty="0">
                <a:solidFill>
                  <a:schemeClr val="accent6">
                    <a:lumMod val="75000"/>
                  </a:schemeClr>
                </a:solidFill>
                <a:latin typeface="Calibri" pitchFamily="34" charset="0"/>
                <a:ea typeface="Calibri" pitchFamily="34" charset="0"/>
                <a:cs typeface="Calibri" pitchFamily="34" charset="0"/>
              </a:rPr>
              <a:t>ίδια</a:t>
            </a:r>
            <a:r>
              <a:rPr lang="el-GR" sz="2800" dirty="0">
                <a:solidFill>
                  <a:schemeClr val="accent6">
                    <a:lumMod val="75000"/>
                  </a:schemeClr>
                </a:solidFill>
                <a:latin typeface="Calibri" pitchFamily="34" charset="0"/>
                <a:ea typeface="Calibri" pitchFamily="34" charset="0"/>
                <a:cs typeface="Calibri" pitchFamily="34" charset="0"/>
              </a:rPr>
              <a:t> οντότητα ανήκει και στους δύο </a:t>
            </a:r>
            <a:r>
              <a:rPr lang="el-GR" sz="2800" dirty="0" smtClean="0">
                <a:solidFill>
                  <a:schemeClr val="accent6">
                    <a:lumMod val="75000"/>
                  </a:schemeClr>
                </a:solidFill>
                <a:latin typeface="Calibri" pitchFamily="34" charset="0"/>
                <a:ea typeface="Calibri" pitchFamily="34" charset="0"/>
                <a:cs typeface="Calibri" pitchFamily="34" charset="0"/>
              </a:rPr>
              <a:t>τύπους</a:t>
            </a:r>
            <a:endParaRPr lang="el-GR" sz="2800" dirty="0">
              <a:solidFill>
                <a:schemeClr val="accent6">
                  <a:lumMod val="75000"/>
                </a:schemeClr>
              </a:solidFill>
              <a:latin typeface="Calibri" pitchFamily="34" charset="0"/>
              <a:ea typeface="Calibri" pitchFamily="34" charset="0"/>
              <a:cs typeface="Calibri" pitchFamily="34" charset="0"/>
            </a:endParaRPr>
          </a:p>
        </p:txBody>
      </p:sp>
      <p:sp>
        <p:nvSpPr>
          <p:cNvPr id="7" name="Title 6"/>
          <p:cNvSpPr>
            <a:spLocks noGrp="1"/>
          </p:cNvSpPr>
          <p:nvPr>
            <p:ph type="title"/>
          </p:nvPr>
        </p:nvSpPr>
        <p:spPr/>
        <p:txBody>
          <a:bodyPr/>
          <a:lstStyle/>
          <a:p>
            <a:r>
              <a:rPr lang="el-GR" dirty="0" smtClean="0">
                <a:solidFill>
                  <a:schemeClr val="accent6">
                    <a:lumMod val="75000"/>
                  </a:schemeClr>
                </a:solidFill>
              </a:rPr>
              <a:t>Συμμετοχή σε στιγμιότυπα</a:t>
            </a:r>
            <a:endParaRPr lang="el-GR"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Footer Placeholder 3"/>
          <p:cNvSpPr>
            <a:spLocks noGrp="1"/>
          </p:cNvSpPr>
          <p:nvPr>
            <p:ph type="ftr" sz="quarter" idx="11"/>
          </p:nvPr>
        </p:nvSpPr>
        <p:spPr>
          <a:noFill/>
        </p:spPr>
        <p:txBody>
          <a:bodyPr/>
          <a:lstStyle/>
          <a:p>
            <a:r>
              <a:rPr lang="el-GR" altLang="en-US" smtClean="0"/>
              <a:t>Ευαγγελία Πιτουρά</a:t>
            </a:r>
          </a:p>
        </p:txBody>
      </p:sp>
      <p:sp>
        <p:nvSpPr>
          <p:cNvPr id="66564" name="Slide Number Placeholder 4"/>
          <p:cNvSpPr>
            <a:spLocks noGrp="1"/>
          </p:cNvSpPr>
          <p:nvPr>
            <p:ph type="sldNum" sz="quarter" idx="12"/>
          </p:nvPr>
        </p:nvSpPr>
        <p:spPr>
          <a:noFill/>
        </p:spPr>
        <p:txBody>
          <a:bodyPr/>
          <a:lstStyle/>
          <a:p>
            <a:fld id="{22DF68A2-5167-48FF-935A-3D89A9325720}" type="slidenum">
              <a:rPr lang="el-GR" altLang="en-US" smtClean="0"/>
              <a:pPr/>
              <a:t>89</a:t>
            </a:fld>
            <a:endParaRPr lang="el-GR" altLang="en-US" smtClean="0"/>
          </a:p>
        </p:txBody>
      </p:sp>
      <p:sp>
        <p:nvSpPr>
          <p:cNvPr id="64518" name="Text Box 3"/>
          <p:cNvSpPr txBox="1">
            <a:spLocks noChangeArrowheads="1"/>
          </p:cNvSpPr>
          <p:nvPr/>
        </p:nvSpPr>
        <p:spPr bwMode="auto">
          <a:xfrm>
            <a:off x="412750" y="1290638"/>
            <a:ext cx="8286750" cy="1985962"/>
          </a:xfrm>
          <a:prstGeom prst="rect">
            <a:avLst/>
          </a:prstGeom>
          <a:noFill/>
          <a:ln w="9525">
            <a:noFill/>
            <a:miter lim="800000"/>
            <a:headEnd/>
            <a:tailEnd/>
          </a:ln>
        </p:spPr>
        <p:txBody>
          <a:bodyPr wrap="square">
            <a:spAutoFit/>
          </a:bodyPr>
          <a:lstStyle/>
          <a:p>
            <a:pPr algn="ctr">
              <a:spcBef>
                <a:spcPct val="50000"/>
              </a:spcBef>
              <a:buClr>
                <a:schemeClr val="tx1"/>
              </a:buClr>
              <a:buFont typeface="Wingdings" pitchFamily="2" charset="2"/>
              <a:buNone/>
            </a:pPr>
            <a:r>
              <a:rPr lang="el-GR" sz="2400" dirty="0" smtClean="0">
                <a:solidFill>
                  <a:schemeClr val="accent6">
                    <a:lumMod val="75000"/>
                  </a:schemeClr>
                </a:solidFill>
                <a:ea typeface="Calibri" pitchFamily="34" charset="0"/>
                <a:cs typeface="Calibri" pitchFamily="34" charset="0"/>
              </a:rPr>
              <a:t>Περιορισμοί επικάλυψης  (</a:t>
            </a:r>
            <a:r>
              <a:rPr lang="en-US" sz="2400" dirty="0" smtClean="0">
                <a:solidFill>
                  <a:schemeClr val="accent6">
                    <a:lumMod val="75000"/>
                  </a:schemeClr>
                </a:solidFill>
                <a:ea typeface="Calibri" pitchFamily="34" charset="0"/>
                <a:cs typeface="Calibri" pitchFamily="34" charset="0"/>
              </a:rPr>
              <a:t>overlap constraint)</a:t>
            </a:r>
            <a:endParaRPr lang="el-GR" sz="2400" dirty="0">
              <a:solidFill>
                <a:schemeClr val="accent6">
                  <a:lumMod val="75000"/>
                </a:schemeClr>
              </a:solidFill>
              <a:ea typeface="Calibri" pitchFamily="34" charset="0"/>
              <a:cs typeface="Calibri" pitchFamily="34" charset="0"/>
            </a:endParaRPr>
          </a:p>
          <a:p>
            <a:pPr algn="just">
              <a:spcBef>
                <a:spcPct val="50000"/>
              </a:spcBef>
              <a:buClr>
                <a:schemeClr val="tx1"/>
              </a:buClr>
              <a:buFont typeface="Wingdings" pitchFamily="2" charset="2"/>
              <a:buNone/>
            </a:pPr>
            <a:r>
              <a:rPr lang="el-GR" sz="2000" dirty="0">
                <a:solidFill>
                  <a:schemeClr val="tx2">
                    <a:lumMod val="50000"/>
                  </a:schemeClr>
                </a:solidFill>
                <a:ea typeface="Calibri" pitchFamily="34" charset="0"/>
                <a:cs typeface="Calibri" pitchFamily="34" charset="0"/>
              </a:rPr>
              <a:t>Στη γενική περίπτωση, </a:t>
            </a:r>
            <a:r>
              <a:rPr lang="el-GR" sz="2000" dirty="0" smtClean="0">
                <a:solidFill>
                  <a:schemeClr val="tx2">
                    <a:lumMod val="50000"/>
                  </a:schemeClr>
                </a:solidFill>
                <a:ea typeface="Calibri" pitchFamily="34" charset="0"/>
                <a:cs typeface="Calibri" pitchFamily="34" charset="0"/>
              </a:rPr>
              <a:t>μια </a:t>
            </a:r>
            <a:r>
              <a:rPr lang="el-GR" sz="2000" dirty="0">
                <a:solidFill>
                  <a:schemeClr val="tx2">
                    <a:lumMod val="50000"/>
                  </a:schemeClr>
                </a:solidFill>
                <a:ea typeface="Calibri" pitchFamily="34" charset="0"/>
                <a:cs typeface="Calibri" pitchFamily="34" charset="0"/>
              </a:rPr>
              <a:t>οντότητα </a:t>
            </a:r>
            <a:r>
              <a:rPr lang="el-GR" sz="2000" dirty="0" smtClean="0">
                <a:solidFill>
                  <a:schemeClr val="tx2">
                    <a:lumMod val="50000"/>
                  </a:schemeClr>
                </a:solidFill>
                <a:ea typeface="Calibri" pitchFamily="34" charset="0"/>
                <a:cs typeface="Calibri" pitchFamily="34" charset="0"/>
              </a:rPr>
              <a:t>μπορεί να </a:t>
            </a:r>
            <a:r>
              <a:rPr lang="el-GR" sz="2000" dirty="0">
                <a:solidFill>
                  <a:schemeClr val="tx2">
                    <a:lumMod val="50000"/>
                  </a:schemeClr>
                </a:solidFill>
                <a:ea typeface="Calibri" pitchFamily="34" charset="0"/>
                <a:cs typeface="Calibri" pitchFamily="34" charset="0"/>
              </a:rPr>
              <a:t>ανήκει σε </a:t>
            </a:r>
            <a:r>
              <a:rPr lang="el-GR" sz="2000" i="1" dirty="0">
                <a:solidFill>
                  <a:schemeClr val="tx2">
                    <a:lumMod val="50000"/>
                  </a:schemeClr>
                </a:solidFill>
                <a:ea typeface="Calibri" pitchFamily="34" charset="0"/>
                <a:cs typeface="Calibri" pitchFamily="34" charset="0"/>
              </a:rPr>
              <a:t>παραπάνω από μια</a:t>
            </a:r>
            <a:r>
              <a:rPr lang="el-GR" sz="2000" dirty="0">
                <a:solidFill>
                  <a:schemeClr val="tx2">
                    <a:lumMod val="50000"/>
                  </a:schemeClr>
                </a:solidFill>
                <a:ea typeface="Calibri" pitchFamily="34" charset="0"/>
                <a:cs typeface="Calibri" pitchFamily="34" charset="0"/>
              </a:rPr>
              <a:t> υποκλάσεις (</a:t>
            </a:r>
            <a:r>
              <a:rPr lang="el-GR" sz="2000" dirty="0" err="1">
                <a:solidFill>
                  <a:schemeClr val="tx2">
                    <a:lumMod val="50000"/>
                  </a:schemeClr>
                </a:solidFill>
                <a:ea typeface="Calibri" pitchFamily="34" charset="0"/>
                <a:cs typeface="Calibri" pitchFamily="34" charset="0"/>
              </a:rPr>
              <a:t>murder</a:t>
            </a:r>
            <a:r>
              <a:rPr lang="el-GR" sz="2000" dirty="0">
                <a:solidFill>
                  <a:schemeClr val="tx2">
                    <a:lumMod val="50000"/>
                  </a:schemeClr>
                </a:solidFill>
                <a:ea typeface="Calibri" pitchFamily="34" charset="0"/>
                <a:cs typeface="Calibri" pitchFamily="34" charset="0"/>
              </a:rPr>
              <a:t> </a:t>
            </a:r>
            <a:r>
              <a:rPr lang="el-GR" sz="2000" dirty="0" err="1">
                <a:solidFill>
                  <a:schemeClr val="tx2">
                    <a:lumMod val="50000"/>
                  </a:schemeClr>
                </a:solidFill>
                <a:ea typeface="Calibri" pitchFamily="34" charset="0"/>
                <a:cs typeface="Calibri" pitchFamily="34" charset="0"/>
              </a:rPr>
              <a:t>mystery</a:t>
            </a:r>
            <a:r>
              <a:rPr lang="el-GR" sz="2000" dirty="0">
                <a:solidFill>
                  <a:schemeClr val="tx2">
                    <a:lumMod val="50000"/>
                  </a:schemeClr>
                </a:solidFill>
                <a:ea typeface="Calibri" pitchFamily="34" charset="0"/>
                <a:cs typeface="Calibri" pitchFamily="34" charset="0"/>
              </a:rPr>
              <a:t> + </a:t>
            </a:r>
            <a:r>
              <a:rPr lang="el-GR" sz="2000" dirty="0" err="1">
                <a:solidFill>
                  <a:schemeClr val="tx2">
                    <a:lumMod val="50000"/>
                  </a:schemeClr>
                </a:solidFill>
                <a:ea typeface="Calibri" pitchFamily="34" charset="0"/>
                <a:cs typeface="Calibri" pitchFamily="34" charset="0"/>
              </a:rPr>
              <a:t>cartoon</a:t>
            </a:r>
            <a:r>
              <a:rPr lang="el-GR" sz="2000" dirty="0">
                <a:solidFill>
                  <a:schemeClr val="tx2">
                    <a:lumMod val="50000"/>
                  </a:schemeClr>
                </a:solidFill>
                <a:ea typeface="Calibri" pitchFamily="34" charset="0"/>
                <a:cs typeface="Calibri" pitchFamily="34" charset="0"/>
              </a:rPr>
              <a:t>: </a:t>
            </a:r>
            <a:r>
              <a:rPr lang="el-GR" sz="2000" dirty="0" err="1">
                <a:solidFill>
                  <a:schemeClr val="tx2">
                    <a:lumMod val="50000"/>
                  </a:schemeClr>
                </a:solidFill>
                <a:ea typeface="Calibri" pitchFamily="34" charset="0"/>
                <a:cs typeface="Calibri" pitchFamily="34" charset="0"/>
              </a:rPr>
              <a:t>Roger</a:t>
            </a:r>
            <a:r>
              <a:rPr lang="el-GR" sz="2000" dirty="0">
                <a:solidFill>
                  <a:schemeClr val="tx2">
                    <a:lumMod val="50000"/>
                  </a:schemeClr>
                </a:solidFill>
                <a:ea typeface="Calibri" pitchFamily="34" charset="0"/>
                <a:cs typeface="Calibri" pitchFamily="34" charset="0"/>
              </a:rPr>
              <a:t> </a:t>
            </a:r>
            <a:r>
              <a:rPr lang="el-GR" sz="2000" dirty="0" err="1">
                <a:solidFill>
                  <a:schemeClr val="tx2">
                    <a:lumMod val="50000"/>
                  </a:schemeClr>
                </a:solidFill>
                <a:ea typeface="Calibri" pitchFamily="34" charset="0"/>
                <a:cs typeface="Calibri" pitchFamily="34" charset="0"/>
              </a:rPr>
              <a:t>Rabbit</a:t>
            </a:r>
            <a:r>
              <a:rPr lang="el-GR" sz="2000" dirty="0" smtClean="0">
                <a:solidFill>
                  <a:schemeClr val="tx2">
                    <a:lumMod val="50000"/>
                  </a:schemeClr>
                </a:solidFill>
                <a:ea typeface="Calibri" pitchFamily="34" charset="0"/>
                <a:cs typeface="Calibri" pitchFamily="34" charset="0"/>
              </a:rPr>
              <a:t>)</a:t>
            </a:r>
            <a:endParaRPr lang="el-GR" sz="2000" dirty="0">
              <a:solidFill>
                <a:schemeClr val="tx2">
                  <a:lumMod val="50000"/>
                </a:schemeClr>
              </a:solidFill>
              <a:ea typeface="Calibri" pitchFamily="34" charset="0"/>
              <a:cs typeface="Calibri" pitchFamily="34" charset="0"/>
            </a:endParaRPr>
          </a:p>
          <a:p>
            <a:pPr algn="just">
              <a:spcBef>
                <a:spcPct val="50000"/>
              </a:spcBef>
              <a:buClr>
                <a:schemeClr val="tx1"/>
              </a:buClr>
              <a:buFont typeface="Wingdings" pitchFamily="2" charset="2"/>
              <a:buNone/>
            </a:pPr>
            <a:r>
              <a:rPr lang="el-GR" sz="2000" dirty="0">
                <a:solidFill>
                  <a:schemeClr val="tx2">
                    <a:lumMod val="50000"/>
                  </a:schemeClr>
                </a:solidFill>
                <a:ea typeface="Calibri" pitchFamily="34" charset="0"/>
                <a:cs typeface="Calibri" pitchFamily="34" charset="0"/>
              </a:rPr>
              <a:t>Συμβολισμός - </a:t>
            </a:r>
            <a:r>
              <a:rPr lang="en-US" sz="2000" b="1" dirty="0">
                <a:solidFill>
                  <a:schemeClr val="accent6">
                    <a:lumMod val="75000"/>
                  </a:schemeClr>
                </a:solidFill>
                <a:ea typeface="Calibri" pitchFamily="34" charset="0"/>
                <a:cs typeface="Calibri" pitchFamily="34" charset="0"/>
              </a:rPr>
              <a:t>d</a:t>
            </a:r>
            <a:r>
              <a:rPr lang="en-US" sz="2000" dirty="0">
                <a:solidFill>
                  <a:schemeClr val="tx2">
                    <a:lumMod val="50000"/>
                  </a:schemeClr>
                </a:solidFill>
                <a:ea typeface="Calibri" pitchFamily="34" charset="0"/>
                <a:cs typeface="Calibri" pitchFamily="34" charset="0"/>
              </a:rPr>
              <a:t>: disjoint </a:t>
            </a:r>
            <a:r>
              <a:rPr lang="el-GR" sz="2000" dirty="0">
                <a:solidFill>
                  <a:schemeClr val="tx2">
                    <a:lumMod val="50000"/>
                  </a:schemeClr>
                </a:solidFill>
                <a:ea typeface="Calibri" pitchFamily="34" charset="0"/>
                <a:cs typeface="Calibri" pitchFamily="34" charset="0"/>
              </a:rPr>
              <a:t>(ανήκει σε μία το πολύ) </a:t>
            </a:r>
            <a:r>
              <a:rPr lang="en-US" sz="2000" b="1" dirty="0">
                <a:solidFill>
                  <a:schemeClr val="accent6">
                    <a:lumMod val="75000"/>
                  </a:schemeClr>
                </a:solidFill>
                <a:ea typeface="Calibri" pitchFamily="34" charset="0"/>
                <a:cs typeface="Calibri" pitchFamily="34" charset="0"/>
              </a:rPr>
              <a:t>o</a:t>
            </a:r>
            <a:r>
              <a:rPr lang="en-US" sz="2000" dirty="0">
                <a:solidFill>
                  <a:schemeClr val="tx2">
                    <a:lumMod val="50000"/>
                  </a:schemeClr>
                </a:solidFill>
                <a:ea typeface="Calibri" pitchFamily="34" charset="0"/>
                <a:cs typeface="Calibri" pitchFamily="34" charset="0"/>
              </a:rPr>
              <a:t>: overlap</a:t>
            </a:r>
            <a:r>
              <a:rPr lang="el-GR" sz="2000" dirty="0">
                <a:solidFill>
                  <a:schemeClr val="tx2">
                    <a:lumMod val="50000"/>
                  </a:schemeClr>
                </a:solidFill>
                <a:ea typeface="Calibri" pitchFamily="34" charset="0"/>
                <a:cs typeface="Calibri" pitchFamily="34" charset="0"/>
              </a:rPr>
              <a:t> (μπορεί να ανήκει σε παραπάνω από μία)</a:t>
            </a:r>
          </a:p>
        </p:txBody>
      </p:sp>
      <p:sp>
        <p:nvSpPr>
          <p:cNvPr id="66567" name="Text Box 4"/>
          <p:cNvSpPr txBox="1">
            <a:spLocks noChangeArrowheads="1"/>
          </p:cNvSpPr>
          <p:nvPr/>
        </p:nvSpPr>
        <p:spPr bwMode="auto">
          <a:xfrm>
            <a:off x="2051050" y="3789363"/>
            <a:ext cx="71913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6568" name="Rectangle 5"/>
          <p:cNvSpPr>
            <a:spLocks noChangeArrowheads="1"/>
          </p:cNvSpPr>
          <p:nvPr/>
        </p:nvSpPr>
        <p:spPr bwMode="auto">
          <a:xfrm>
            <a:off x="1763713" y="3789363"/>
            <a:ext cx="1295400" cy="412750"/>
          </a:xfrm>
          <a:prstGeom prst="rect">
            <a:avLst/>
          </a:prstGeom>
          <a:noFill/>
          <a:ln w="9525">
            <a:solidFill>
              <a:schemeClr val="tx1"/>
            </a:solidFill>
            <a:miter lim="800000"/>
            <a:headEnd/>
            <a:tailEnd/>
          </a:ln>
        </p:spPr>
        <p:txBody>
          <a:bodyPr wrap="none" anchor="ctr"/>
          <a:lstStyle/>
          <a:p>
            <a:endParaRPr lang="el-GR"/>
          </a:p>
        </p:txBody>
      </p:sp>
      <p:sp>
        <p:nvSpPr>
          <p:cNvPr id="66569" name="Rectangle 6"/>
          <p:cNvSpPr>
            <a:spLocks noChangeArrowheads="1"/>
          </p:cNvSpPr>
          <p:nvPr/>
        </p:nvSpPr>
        <p:spPr bwMode="auto">
          <a:xfrm>
            <a:off x="755650" y="5589588"/>
            <a:ext cx="1225550" cy="431800"/>
          </a:xfrm>
          <a:prstGeom prst="rect">
            <a:avLst/>
          </a:prstGeom>
          <a:noFill/>
          <a:ln w="9525">
            <a:solidFill>
              <a:schemeClr val="tx1"/>
            </a:solidFill>
            <a:miter lim="800000"/>
            <a:headEnd/>
            <a:tailEnd/>
          </a:ln>
        </p:spPr>
        <p:txBody>
          <a:bodyPr wrap="none" anchor="ctr"/>
          <a:lstStyle/>
          <a:p>
            <a:endParaRPr lang="el-GR"/>
          </a:p>
        </p:txBody>
      </p:sp>
      <p:sp>
        <p:nvSpPr>
          <p:cNvPr id="66570" name="Line 7"/>
          <p:cNvSpPr>
            <a:spLocks noChangeShapeType="1"/>
          </p:cNvSpPr>
          <p:nvPr/>
        </p:nvSpPr>
        <p:spPr bwMode="auto">
          <a:xfrm>
            <a:off x="2266950" y="4221163"/>
            <a:ext cx="0" cy="381000"/>
          </a:xfrm>
          <a:prstGeom prst="line">
            <a:avLst/>
          </a:prstGeom>
          <a:noFill/>
          <a:ln w="9525">
            <a:solidFill>
              <a:schemeClr val="tx1"/>
            </a:solidFill>
            <a:round/>
            <a:headEnd/>
            <a:tailEnd/>
          </a:ln>
        </p:spPr>
        <p:txBody>
          <a:bodyPr wrap="none" anchor="ctr"/>
          <a:lstStyle/>
          <a:p>
            <a:endParaRPr lang="el-GR"/>
          </a:p>
        </p:txBody>
      </p:sp>
      <p:sp>
        <p:nvSpPr>
          <p:cNvPr id="66571" name="Text Box 8"/>
          <p:cNvSpPr txBox="1">
            <a:spLocks noChangeArrowheads="1"/>
          </p:cNvSpPr>
          <p:nvPr/>
        </p:nvSpPr>
        <p:spPr bwMode="auto">
          <a:xfrm>
            <a:off x="971550" y="5589588"/>
            <a:ext cx="1081088"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6572" name="Oval 9"/>
          <p:cNvSpPr>
            <a:spLocks noChangeArrowheads="1"/>
          </p:cNvSpPr>
          <p:nvPr/>
        </p:nvSpPr>
        <p:spPr bwMode="auto">
          <a:xfrm>
            <a:off x="2051050" y="4652963"/>
            <a:ext cx="360363" cy="360362"/>
          </a:xfrm>
          <a:prstGeom prst="ellipse">
            <a:avLst/>
          </a:prstGeom>
          <a:noFill/>
          <a:ln w="9525">
            <a:solidFill>
              <a:schemeClr val="tx1"/>
            </a:solidFill>
            <a:round/>
            <a:headEnd/>
            <a:tailEnd/>
          </a:ln>
        </p:spPr>
        <p:txBody>
          <a:bodyPr wrap="none" anchor="ctr"/>
          <a:lstStyle/>
          <a:p>
            <a:endParaRPr lang="el-GR"/>
          </a:p>
        </p:txBody>
      </p:sp>
      <p:sp>
        <p:nvSpPr>
          <p:cNvPr id="66573" name="Text Box 10"/>
          <p:cNvSpPr txBox="1">
            <a:spLocks noChangeArrowheads="1"/>
          </p:cNvSpPr>
          <p:nvPr/>
        </p:nvSpPr>
        <p:spPr bwMode="auto">
          <a:xfrm>
            <a:off x="2051050" y="4652963"/>
            <a:ext cx="431800" cy="366712"/>
          </a:xfrm>
          <a:prstGeom prst="rect">
            <a:avLst/>
          </a:prstGeom>
          <a:noFill/>
          <a:ln w="9525">
            <a:noFill/>
            <a:miter lim="800000"/>
            <a:headEnd/>
            <a:tailEnd/>
          </a:ln>
        </p:spPr>
        <p:txBody>
          <a:bodyPr>
            <a:spAutoFit/>
          </a:bodyPr>
          <a:lstStyle/>
          <a:p>
            <a:pPr>
              <a:spcBef>
                <a:spcPct val="50000"/>
              </a:spcBef>
            </a:pPr>
            <a:r>
              <a:rPr lang="en-US" sz="1800" b="1" dirty="0">
                <a:solidFill>
                  <a:schemeClr val="accent6">
                    <a:lumMod val="75000"/>
                  </a:schemeClr>
                </a:solidFill>
              </a:rPr>
              <a:t>d</a:t>
            </a:r>
            <a:endParaRPr lang="el-GR" sz="1800" b="1" dirty="0">
              <a:solidFill>
                <a:schemeClr val="accent6">
                  <a:lumMod val="75000"/>
                </a:schemeClr>
              </a:solidFill>
            </a:endParaRPr>
          </a:p>
        </p:txBody>
      </p:sp>
      <p:sp>
        <p:nvSpPr>
          <p:cNvPr id="66574" name="Line 11"/>
          <p:cNvSpPr>
            <a:spLocks noChangeShapeType="1"/>
          </p:cNvSpPr>
          <p:nvPr/>
        </p:nvSpPr>
        <p:spPr bwMode="auto">
          <a:xfrm flipH="1">
            <a:off x="1331913" y="5013325"/>
            <a:ext cx="719137" cy="574675"/>
          </a:xfrm>
          <a:prstGeom prst="line">
            <a:avLst/>
          </a:prstGeom>
          <a:noFill/>
          <a:ln w="9525">
            <a:solidFill>
              <a:schemeClr val="tx1"/>
            </a:solidFill>
            <a:round/>
            <a:headEnd/>
            <a:tailEnd/>
          </a:ln>
        </p:spPr>
        <p:txBody>
          <a:bodyPr/>
          <a:lstStyle/>
          <a:p>
            <a:endParaRPr lang="el-GR"/>
          </a:p>
        </p:txBody>
      </p:sp>
      <p:sp>
        <p:nvSpPr>
          <p:cNvPr id="66575" name="Rectangle 12"/>
          <p:cNvSpPr>
            <a:spLocks noChangeArrowheads="1"/>
          </p:cNvSpPr>
          <p:nvPr/>
        </p:nvSpPr>
        <p:spPr bwMode="auto">
          <a:xfrm>
            <a:off x="2411413" y="5589588"/>
            <a:ext cx="1225550" cy="431800"/>
          </a:xfrm>
          <a:prstGeom prst="rect">
            <a:avLst/>
          </a:prstGeom>
          <a:noFill/>
          <a:ln w="9525">
            <a:solidFill>
              <a:schemeClr val="tx1"/>
            </a:solidFill>
            <a:miter lim="800000"/>
            <a:headEnd/>
            <a:tailEnd/>
          </a:ln>
        </p:spPr>
        <p:txBody>
          <a:bodyPr wrap="none" anchor="ctr"/>
          <a:lstStyle/>
          <a:p>
            <a:endParaRPr lang="el-GR"/>
          </a:p>
        </p:txBody>
      </p:sp>
      <p:sp>
        <p:nvSpPr>
          <p:cNvPr id="66576" name="Text Box 13"/>
          <p:cNvSpPr txBox="1">
            <a:spLocks noChangeArrowheads="1"/>
          </p:cNvSpPr>
          <p:nvPr/>
        </p:nvSpPr>
        <p:spPr bwMode="auto">
          <a:xfrm>
            <a:off x="2627313" y="5589588"/>
            <a:ext cx="1081087" cy="396875"/>
          </a:xfrm>
          <a:prstGeom prst="rect">
            <a:avLst/>
          </a:prstGeom>
          <a:noFill/>
          <a:ln w="9525">
            <a:noFill/>
            <a:miter lim="800000"/>
            <a:headEnd/>
            <a:tailEnd/>
          </a:ln>
        </p:spPr>
        <p:txBody>
          <a:bodyPr>
            <a:spAutoFit/>
          </a:bodyPr>
          <a:lstStyle/>
          <a:p>
            <a:pPr eaLnBrk="0" hangingPunct="0">
              <a:spcBef>
                <a:spcPct val="50000"/>
              </a:spcBef>
            </a:pPr>
            <a:r>
              <a:rPr lang="en-US" sz="2000"/>
              <a:t>B</a:t>
            </a:r>
            <a:endParaRPr lang="el-GR" sz="2000"/>
          </a:p>
        </p:txBody>
      </p:sp>
      <p:sp>
        <p:nvSpPr>
          <p:cNvPr id="66577" name="Line 14"/>
          <p:cNvSpPr>
            <a:spLocks noChangeShapeType="1"/>
          </p:cNvSpPr>
          <p:nvPr/>
        </p:nvSpPr>
        <p:spPr bwMode="auto">
          <a:xfrm>
            <a:off x="2411413" y="5013325"/>
            <a:ext cx="647700" cy="576263"/>
          </a:xfrm>
          <a:prstGeom prst="line">
            <a:avLst/>
          </a:prstGeom>
          <a:noFill/>
          <a:ln w="9525">
            <a:solidFill>
              <a:schemeClr val="tx1"/>
            </a:solidFill>
            <a:round/>
            <a:headEnd/>
            <a:tailEnd/>
          </a:ln>
        </p:spPr>
        <p:txBody>
          <a:bodyPr/>
          <a:lstStyle/>
          <a:p>
            <a:endParaRPr lang="el-GR"/>
          </a:p>
        </p:txBody>
      </p:sp>
      <p:sp>
        <p:nvSpPr>
          <p:cNvPr id="66578" name="Freeform 15"/>
          <p:cNvSpPr>
            <a:spLocks/>
          </p:cNvSpPr>
          <p:nvPr/>
        </p:nvSpPr>
        <p:spPr bwMode="auto">
          <a:xfrm>
            <a:off x="1552575" y="5153025"/>
            <a:ext cx="379413" cy="228600"/>
          </a:xfrm>
          <a:custGeom>
            <a:avLst/>
            <a:gdLst>
              <a:gd name="T0" fmla="*/ 0 w 239"/>
              <a:gd name="T1" fmla="*/ 0 h 144"/>
              <a:gd name="T2" fmla="*/ 2147483647 w 239"/>
              <a:gd name="T3" fmla="*/ 2147483647 h 144"/>
              <a:gd name="T4" fmla="*/ 2147483647 w 239"/>
              <a:gd name="T5" fmla="*/ 2147483647 h 144"/>
              <a:gd name="T6" fmla="*/ 2147483647 w 239"/>
              <a:gd name="T7" fmla="*/ 2147483647 h 144"/>
              <a:gd name="T8" fmla="*/ 2147483647 w 239"/>
              <a:gd name="T9" fmla="*/ 2147483647 h 144"/>
              <a:gd name="T10" fmla="*/ 2147483647 w 239"/>
              <a:gd name="T11" fmla="*/ 2147483647 h 144"/>
              <a:gd name="T12" fmla="*/ 2147483647 w 239"/>
              <a:gd name="T13" fmla="*/ 2147483647 h 144"/>
              <a:gd name="T14" fmla="*/ 0 60000 65536"/>
              <a:gd name="T15" fmla="*/ 0 60000 65536"/>
              <a:gd name="T16" fmla="*/ 0 60000 65536"/>
              <a:gd name="T17" fmla="*/ 0 60000 65536"/>
              <a:gd name="T18" fmla="*/ 0 60000 65536"/>
              <a:gd name="T19" fmla="*/ 0 60000 65536"/>
              <a:gd name="T20" fmla="*/ 0 60000 65536"/>
              <a:gd name="T21" fmla="*/ 0 w 239"/>
              <a:gd name="T22" fmla="*/ 0 h 144"/>
              <a:gd name="T23" fmla="*/ 239 w 239"/>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144">
                <a:moveTo>
                  <a:pt x="0" y="0"/>
                </a:moveTo>
                <a:cubicBezTo>
                  <a:pt x="8" y="31"/>
                  <a:pt x="0" y="66"/>
                  <a:pt x="12" y="96"/>
                </a:cubicBezTo>
                <a:cubicBezTo>
                  <a:pt x="18" y="112"/>
                  <a:pt x="32" y="127"/>
                  <a:pt x="48" y="132"/>
                </a:cubicBezTo>
                <a:cubicBezTo>
                  <a:pt x="60" y="136"/>
                  <a:pt x="84" y="144"/>
                  <a:pt x="84" y="144"/>
                </a:cubicBezTo>
                <a:cubicBezTo>
                  <a:pt x="120" y="142"/>
                  <a:pt x="156" y="142"/>
                  <a:pt x="192" y="138"/>
                </a:cubicBezTo>
                <a:cubicBezTo>
                  <a:pt x="205" y="136"/>
                  <a:pt x="228" y="126"/>
                  <a:pt x="228" y="126"/>
                </a:cubicBezTo>
                <a:cubicBezTo>
                  <a:pt x="239" y="93"/>
                  <a:pt x="234" y="114"/>
                  <a:pt x="234" y="60"/>
                </a:cubicBezTo>
              </a:path>
            </a:pathLst>
          </a:custGeom>
          <a:noFill/>
          <a:ln w="9525">
            <a:solidFill>
              <a:schemeClr val="tx1"/>
            </a:solidFill>
            <a:round/>
            <a:headEnd/>
            <a:tailEnd/>
          </a:ln>
        </p:spPr>
        <p:txBody>
          <a:bodyPr/>
          <a:lstStyle/>
          <a:p>
            <a:endParaRPr lang="el-GR"/>
          </a:p>
        </p:txBody>
      </p:sp>
      <p:sp>
        <p:nvSpPr>
          <p:cNvPr id="66579" name="Freeform 16"/>
          <p:cNvSpPr>
            <a:spLocks/>
          </p:cNvSpPr>
          <p:nvPr/>
        </p:nvSpPr>
        <p:spPr bwMode="auto">
          <a:xfrm>
            <a:off x="2447925" y="5143500"/>
            <a:ext cx="369888" cy="174625"/>
          </a:xfrm>
          <a:custGeom>
            <a:avLst/>
            <a:gdLst>
              <a:gd name="T0" fmla="*/ 0 w 233"/>
              <a:gd name="T1" fmla="*/ 2147483647 h 110"/>
              <a:gd name="T2" fmla="*/ 2147483647 w 233"/>
              <a:gd name="T3" fmla="*/ 2147483647 h 110"/>
              <a:gd name="T4" fmla="*/ 2147483647 w 233"/>
              <a:gd name="T5" fmla="*/ 2147483647 h 110"/>
              <a:gd name="T6" fmla="*/ 2147483647 w 233"/>
              <a:gd name="T7" fmla="*/ 2147483647 h 110"/>
              <a:gd name="T8" fmla="*/ 2147483647 w 233"/>
              <a:gd name="T9" fmla="*/ 0 h 110"/>
              <a:gd name="T10" fmla="*/ 0 60000 65536"/>
              <a:gd name="T11" fmla="*/ 0 60000 65536"/>
              <a:gd name="T12" fmla="*/ 0 60000 65536"/>
              <a:gd name="T13" fmla="*/ 0 60000 65536"/>
              <a:gd name="T14" fmla="*/ 0 60000 65536"/>
              <a:gd name="T15" fmla="*/ 0 w 233"/>
              <a:gd name="T16" fmla="*/ 0 h 110"/>
              <a:gd name="T17" fmla="*/ 233 w 233"/>
              <a:gd name="T18" fmla="*/ 110 h 110"/>
            </a:gdLst>
            <a:ahLst/>
            <a:cxnLst>
              <a:cxn ang="T10">
                <a:pos x="T0" y="T1"/>
              </a:cxn>
              <a:cxn ang="T11">
                <a:pos x="T2" y="T3"/>
              </a:cxn>
              <a:cxn ang="T12">
                <a:pos x="T4" y="T5"/>
              </a:cxn>
              <a:cxn ang="T13">
                <a:pos x="T6" y="T7"/>
              </a:cxn>
              <a:cxn ang="T14">
                <a:pos x="T8" y="T9"/>
              </a:cxn>
            </a:cxnLst>
            <a:rect l="T15" t="T16" r="T17" b="T18"/>
            <a:pathLst>
              <a:path w="233" h="110">
                <a:moveTo>
                  <a:pt x="0" y="30"/>
                </a:moveTo>
                <a:cubicBezTo>
                  <a:pt x="27" y="66"/>
                  <a:pt x="10" y="48"/>
                  <a:pt x="54" y="78"/>
                </a:cubicBezTo>
                <a:cubicBezTo>
                  <a:pt x="65" y="85"/>
                  <a:pt x="78" y="86"/>
                  <a:pt x="90" y="90"/>
                </a:cubicBezTo>
                <a:cubicBezTo>
                  <a:pt x="96" y="92"/>
                  <a:pt x="108" y="96"/>
                  <a:pt x="108" y="96"/>
                </a:cubicBezTo>
                <a:cubicBezTo>
                  <a:pt x="233" y="89"/>
                  <a:pt x="216" y="110"/>
                  <a:pt x="216" y="0"/>
                </a:cubicBezTo>
              </a:path>
            </a:pathLst>
          </a:custGeom>
          <a:noFill/>
          <a:ln w="9525">
            <a:solidFill>
              <a:schemeClr val="tx1"/>
            </a:solidFill>
            <a:round/>
            <a:headEnd/>
            <a:tailEnd/>
          </a:ln>
        </p:spPr>
        <p:txBody>
          <a:bodyPr/>
          <a:lstStyle/>
          <a:p>
            <a:endParaRPr lang="el-GR"/>
          </a:p>
        </p:txBody>
      </p:sp>
      <p:sp>
        <p:nvSpPr>
          <p:cNvPr id="66580" name="Text Box 17"/>
          <p:cNvSpPr txBox="1">
            <a:spLocks noChangeArrowheads="1"/>
          </p:cNvSpPr>
          <p:nvPr/>
        </p:nvSpPr>
        <p:spPr bwMode="auto">
          <a:xfrm>
            <a:off x="6011863" y="3860800"/>
            <a:ext cx="719137"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6581" name="Rectangle 18"/>
          <p:cNvSpPr>
            <a:spLocks noChangeArrowheads="1"/>
          </p:cNvSpPr>
          <p:nvPr/>
        </p:nvSpPr>
        <p:spPr bwMode="auto">
          <a:xfrm>
            <a:off x="5724525" y="3860800"/>
            <a:ext cx="1295400" cy="412750"/>
          </a:xfrm>
          <a:prstGeom prst="rect">
            <a:avLst/>
          </a:prstGeom>
          <a:noFill/>
          <a:ln w="9525">
            <a:solidFill>
              <a:schemeClr val="tx1"/>
            </a:solidFill>
            <a:miter lim="800000"/>
            <a:headEnd/>
            <a:tailEnd/>
          </a:ln>
        </p:spPr>
        <p:txBody>
          <a:bodyPr wrap="none" anchor="ctr"/>
          <a:lstStyle/>
          <a:p>
            <a:endParaRPr lang="el-GR"/>
          </a:p>
        </p:txBody>
      </p:sp>
      <p:sp>
        <p:nvSpPr>
          <p:cNvPr id="66582" name="Rectangle 19"/>
          <p:cNvSpPr>
            <a:spLocks noChangeArrowheads="1"/>
          </p:cNvSpPr>
          <p:nvPr/>
        </p:nvSpPr>
        <p:spPr bwMode="auto">
          <a:xfrm>
            <a:off x="4716463" y="5661025"/>
            <a:ext cx="1225550" cy="431800"/>
          </a:xfrm>
          <a:prstGeom prst="rect">
            <a:avLst/>
          </a:prstGeom>
          <a:noFill/>
          <a:ln w="9525">
            <a:solidFill>
              <a:schemeClr val="tx1"/>
            </a:solidFill>
            <a:miter lim="800000"/>
            <a:headEnd/>
            <a:tailEnd/>
          </a:ln>
        </p:spPr>
        <p:txBody>
          <a:bodyPr wrap="none" anchor="ctr"/>
          <a:lstStyle/>
          <a:p>
            <a:endParaRPr lang="el-GR"/>
          </a:p>
        </p:txBody>
      </p:sp>
      <p:sp>
        <p:nvSpPr>
          <p:cNvPr id="66583" name="Line 20"/>
          <p:cNvSpPr>
            <a:spLocks noChangeShapeType="1"/>
          </p:cNvSpPr>
          <p:nvPr/>
        </p:nvSpPr>
        <p:spPr bwMode="auto">
          <a:xfrm>
            <a:off x="6227763" y="4292600"/>
            <a:ext cx="0" cy="381000"/>
          </a:xfrm>
          <a:prstGeom prst="line">
            <a:avLst/>
          </a:prstGeom>
          <a:noFill/>
          <a:ln w="9525">
            <a:solidFill>
              <a:schemeClr val="tx1"/>
            </a:solidFill>
            <a:round/>
            <a:headEnd/>
            <a:tailEnd/>
          </a:ln>
        </p:spPr>
        <p:txBody>
          <a:bodyPr wrap="none" anchor="ctr"/>
          <a:lstStyle/>
          <a:p>
            <a:endParaRPr lang="el-GR"/>
          </a:p>
        </p:txBody>
      </p:sp>
      <p:sp>
        <p:nvSpPr>
          <p:cNvPr id="66584" name="Text Box 21"/>
          <p:cNvSpPr txBox="1">
            <a:spLocks noChangeArrowheads="1"/>
          </p:cNvSpPr>
          <p:nvPr/>
        </p:nvSpPr>
        <p:spPr bwMode="auto">
          <a:xfrm>
            <a:off x="4932363" y="5661025"/>
            <a:ext cx="108108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6585" name="Oval 22"/>
          <p:cNvSpPr>
            <a:spLocks noChangeArrowheads="1"/>
          </p:cNvSpPr>
          <p:nvPr/>
        </p:nvSpPr>
        <p:spPr bwMode="auto">
          <a:xfrm>
            <a:off x="6011863" y="4724400"/>
            <a:ext cx="360362" cy="360363"/>
          </a:xfrm>
          <a:prstGeom prst="ellipse">
            <a:avLst/>
          </a:prstGeom>
          <a:noFill/>
          <a:ln w="9525">
            <a:solidFill>
              <a:schemeClr val="tx1"/>
            </a:solidFill>
            <a:round/>
            <a:headEnd/>
            <a:tailEnd/>
          </a:ln>
        </p:spPr>
        <p:txBody>
          <a:bodyPr wrap="none" anchor="ctr"/>
          <a:lstStyle/>
          <a:p>
            <a:endParaRPr lang="el-GR"/>
          </a:p>
        </p:txBody>
      </p:sp>
      <p:sp>
        <p:nvSpPr>
          <p:cNvPr id="66586" name="Text Box 23"/>
          <p:cNvSpPr txBox="1">
            <a:spLocks noChangeArrowheads="1"/>
          </p:cNvSpPr>
          <p:nvPr/>
        </p:nvSpPr>
        <p:spPr bwMode="auto">
          <a:xfrm>
            <a:off x="6011863" y="4724400"/>
            <a:ext cx="431800" cy="366713"/>
          </a:xfrm>
          <a:prstGeom prst="rect">
            <a:avLst/>
          </a:prstGeom>
          <a:noFill/>
          <a:ln w="9525">
            <a:noFill/>
            <a:miter lim="800000"/>
            <a:headEnd/>
            <a:tailEnd/>
          </a:ln>
        </p:spPr>
        <p:txBody>
          <a:bodyPr>
            <a:spAutoFit/>
          </a:bodyPr>
          <a:lstStyle/>
          <a:p>
            <a:pPr>
              <a:spcBef>
                <a:spcPct val="50000"/>
              </a:spcBef>
            </a:pPr>
            <a:r>
              <a:rPr lang="en-US" sz="1800" b="1">
                <a:solidFill>
                  <a:schemeClr val="accent6">
                    <a:lumMod val="75000"/>
                  </a:schemeClr>
                </a:solidFill>
              </a:rPr>
              <a:t>o</a:t>
            </a:r>
            <a:endParaRPr lang="el-GR" sz="1800" b="1">
              <a:solidFill>
                <a:schemeClr val="accent6">
                  <a:lumMod val="75000"/>
                </a:schemeClr>
              </a:solidFill>
            </a:endParaRPr>
          </a:p>
        </p:txBody>
      </p:sp>
      <p:sp>
        <p:nvSpPr>
          <p:cNvPr id="66587" name="Line 24"/>
          <p:cNvSpPr>
            <a:spLocks noChangeShapeType="1"/>
          </p:cNvSpPr>
          <p:nvPr/>
        </p:nvSpPr>
        <p:spPr bwMode="auto">
          <a:xfrm flipH="1">
            <a:off x="5292725" y="5084763"/>
            <a:ext cx="719138" cy="574675"/>
          </a:xfrm>
          <a:prstGeom prst="line">
            <a:avLst/>
          </a:prstGeom>
          <a:noFill/>
          <a:ln w="9525">
            <a:solidFill>
              <a:schemeClr val="tx1"/>
            </a:solidFill>
            <a:round/>
            <a:headEnd/>
            <a:tailEnd/>
          </a:ln>
        </p:spPr>
        <p:txBody>
          <a:bodyPr/>
          <a:lstStyle/>
          <a:p>
            <a:endParaRPr lang="el-GR"/>
          </a:p>
        </p:txBody>
      </p:sp>
      <p:sp>
        <p:nvSpPr>
          <p:cNvPr id="66588" name="Rectangle 25"/>
          <p:cNvSpPr>
            <a:spLocks noChangeArrowheads="1"/>
          </p:cNvSpPr>
          <p:nvPr/>
        </p:nvSpPr>
        <p:spPr bwMode="auto">
          <a:xfrm>
            <a:off x="6372225" y="5661025"/>
            <a:ext cx="1225550" cy="431800"/>
          </a:xfrm>
          <a:prstGeom prst="rect">
            <a:avLst/>
          </a:prstGeom>
          <a:noFill/>
          <a:ln w="9525">
            <a:solidFill>
              <a:schemeClr val="tx1"/>
            </a:solidFill>
            <a:miter lim="800000"/>
            <a:headEnd/>
            <a:tailEnd/>
          </a:ln>
        </p:spPr>
        <p:txBody>
          <a:bodyPr wrap="none" anchor="ctr"/>
          <a:lstStyle/>
          <a:p>
            <a:endParaRPr lang="el-GR"/>
          </a:p>
        </p:txBody>
      </p:sp>
      <p:sp>
        <p:nvSpPr>
          <p:cNvPr id="66589" name="Text Box 26"/>
          <p:cNvSpPr txBox="1">
            <a:spLocks noChangeArrowheads="1"/>
          </p:cNvSpPr>
          <p:nvPr/>
        </p:nvSpPr>
        <p:spPr bwMode="auto">
          <a:xfrm>
            <a:off x="6588125" y="5661025"/>
            <a:ext cx="1081088" cy="396875"/>
          </a:xfrm>
          <a:prstGeom prst="rect">
            <a:avLst/>
          </a:prstGeom>
          <a:noFill/>
          <a:ln w="9525">
            <a:noFill/>
            <a:miter lim="800000"/>
            <a:headEnd/>
            <a:tailEnd/>
          </a:ln>
        </p:spPr>
        <p:txBody>
          <a:bodyPr>
            <a:spAutoFit/>
          </a:bodyPr>
          <a:lstStyle/>
          <a:p>
            <a:pPr eaLnBrk="0" hangingPunct="0">
              <a:spcBef>
                <a:spcPct val="50000"/>
              </a:spcBef>
            </a:pPr>
            <a:r>
              <a:rPr lang="en-US" sz="2000"/>
              <a:t>B</a:t>
            </a:r>
            <a:endParaRPr lang="el-GR" sz="2000"/>
          </a:p>
        </p:txBody>
      </p:sp>
      <p:sp>
        <p:nvSpPr>
          <p:cNvPr id="66590" name="Line 27"/>
          <p:cNvSpPr>
            <a:spLocks noChangeShapeType="1"/>
          </p:cNvSpPr>
          <p:nvPr/>
        </p:nvSpPr>
        <p:spPr bwMode="auto">
          <a:xfrm>
            <a:off x="6372225" y="5084763"/>
            <a:ext cx="647700" cy="576262"/>
          </a:xfrm>
          <a:prstGeom prst="line">
            <a:avLst/>
          </a:prstGeom>
          <a:noFill/>
          <a:ln w="9525">
            <a:solidFill>
              <a:schemeClr val="tx1"/>
            </a:solidFill>
            <a:round/>
            <a:headEnd/>
            <a:tailEnd/>
          </a:ln>
        </p:spPr>
        <p:txBody>
          <a:bodyPr/>
          <a:lstStyle/>
          <a:p>
            <a:endParaRPr lang="el-GR"/>
          </a:p>
        </p:txBody>
      </p:sp>
      <p:sp>
        <p:nvSpPr>
          <p:cNvPr id="66591" name="Freeform 28"/>
          <p:cNvSpPr>
            <a:spLocks/>
          </p:cNvSpPr>
          <p:nvPr/>
        </p:nvSpPr>
        <p:spPr bwMode="auto">
          <a:xfrm>
            <a:off x="5513388" y="5224463"/>
            <a:ext cx="379412" cy="228600"/>
          </a:xfrm>
          <a:custGeom>
            <a:avLst/>
            <a:gdLst>
              <a:gd name="T0" fmla="*/ 0 w 239"/>
              <a:gd name="T1" fmla="*/ 0 h 144"/>
              <a:gd name="T2" fmla="*/ 2147483647 w 239"/>
              <a:gd name="T3" fmla="*/ 2147483647 h 144"/>
              <a:gd name="T4" fmla="*/ 2147483647 w 239"/>
              <a:gd name="T5" fmla="*/ 2147483647 h 144"/>
              <a:gd name="T6" fmla="*/ 2147483647 w 239"/>
              <a:gd name="T7" fmla="*/ 2147483647 h 144"/>
              <a:gd name="T8" fmla="*/ 2147483647 w 239"/>
              <a:gd name="T9" fmla="*/ 2147483647 h 144"/>
              <a:gd name="T10" fmla="*/ 2147483647 w 239"/>
              <a:gd name="T11" fmla="*/ 2147483647 h 144"/>
              <a:gd name="T12" fmla="*/ 2147483647 w 239"/>
              <a:gd name="T13" fmla="*/ 2147483647 h 144"/>
              <a:gd name="T14" fmla="*/ 0 60000 65536"/>
              <a:gd name="T15" fmla="*/ 0 60000 65536"/>
              <a:gd name="T16" fmla="*/ 0 60000 65536"/>
              <a:gd name="T17" fmla="*/ 0 60000 65536"/>
              <a:gd name="T18" fmla="*/ 0 60000 65536"/>
              <a:gd name="T19" fmla="*/ 0 60000 65536"/>
              <a:gd name="T20" fmla="*/ 0 60000 65536"/>
              <a:gd name="T21" fmla="*/ 0 w 239"/>
              <a:gd name="T22" fmla="*/ 0 h 144"/>
              <a:gd name="T23" fmla="*/ 239 w 239"/>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144">
                <a:moveTo>
                  <a:pt x="0" y="0"/>
                </a:moveTo>
                <a:cubicBezTo>
                  <a:pt x="8" y="31"/>
                  <a:pt x="0" y="66"/>
                  <a:pt x="12" y="96"/>
                </a:cubicBezTo>
                <a:cubicBezTo>
                  <a:pt x="18" y="112"/>
                  <a:pt x="32" y="127"/>
                  <a:pt x="48" y="132"/>
                </a:cubicBezTo>
                <a:cubicBezTo>
                  <a:pt x="60" y="136"/>
                  <a:pt x="84" y="144"/>
                  <a:pt x="84" y="144"/>
                </a:cubicBezTo>
                <a:cubicBezTo>
                  <a:pt x="120" y="142"/>
                  <a:pt x="156" y="142"/>
                  <a:pt x="192" y="138"/>
                </a:cubicBezTo>
                <a:cubicBezTo>
                  <a:pt x="205" y="136"/>
                  <a:pt x="228" y="126"/>
                  <a:pt x="228" y="126"/>
                </a:cubicBezTo>
                <a:cubicBezTo>
                  <a:pt x="239" y="93"/>
                  <a:pt x="234" y="114"/>
                  <a:pt x="234" y="60"/>
                </a:cubicBezTo>
              </a:path>
            </a:pathLst>
          </a:custGeom>
          <a:noFill/>
          <a:ln w="9525">
            <a:solidFill>
              <a:schemeClr val="tx1"/>
            </a:solidFill>
            <a:round/>
            <a:headEnd/>
            <a:tailEnd/>
          </a:ln>
        </p:spPr>
        <p:txBody>
          <a:bodyPr/>
          <a:lstStyle/>
          <a:p>
            <a:endParaRPr lang="el-GR"/>
          </a:p>
        </p:txBody>
      </p:sp>
      <p:sp>
        <p:nvSpPr>
          <p:cNvPr id="66592" name="Freeform 29"/>
          <p:cNvSpPr>
            <a:spLocks/>
          </p:cNvSpPr>
          <p:nvPr/>
        </p:nvSpPr>
        <p:spPr bwMode="auto">
          <a:xfrm>
            <a:off x="6408738" y="5214938"/>
            <a:ext cx="369887" cy="174625"/>
          </a:xfrm>
          <a:custGeom>
            <a:avLst/>
            <a:gdLst>
              <a:gd name="T0" fmla="*/ 0 w 233"/>
              <a:gd name="T1" fmla="*/ 2147483647 h 110"/>
              <a:gd name="T2" fmla="*/ 2147483647 w 233"/>
              <a:gd name="T3" fmla="*/ 2147483647 h 110"/>
              <a:gd name="T4" fmla="*/ 2147483647 w 233"/>
              <a:gd name="T5" fmla="*/ 2147483647 h 110"/>
              <a:gd name="T6" fmla="*/ 2147483647 w 233"/>
              <a:gd name="T7" fmla="*/ 2147483647 h 110"/>
              <a:gd name="T8" fmla="*/ 2147483647 w 233"/>
              <a:gd name="T9" fmla="*/ 0 h 110"/>
              <a:gd name="T10" fmla="*/ 0 60000 65536"/>
              <a:gd name="T11" fmla="*/ 0 60000 65536"/>
              <a:gd name="T12" fmla="*/ 0 60000 65536"/>
              <a:gd name="T13" fmla="*/ 0 60000 65536"/>
              <a:gd name="T14" fmla="*/ 0 60000 65536"/>
              <a:gd name="T15" fmla="*/ 0 w 233"/>
              <a:gd name="T16" fmla="*/ 0 h 110"/>
              <a:gd name="T17" fmla="*/ 233 w 233"/>
              <a:gd name="T18" fmla="*/ 110 h 110"/>
            </a:gdLst>
            <a:ahLst/>
            <a:cxnLst>
              <a:cxn ang="T10">
                <a:pos x="T0" y="T1"/>
              </a:cxn>
              <a:cxn ang="T11">
                <a:pos x="T2" y="T3"/>
              </a:cxn>
              <a:cxn ang="T12">
                <a:pos x="T4" y="T5"/>
              </a:cxn>
              <a:cxn ang="T13">
                <a:pos x="T6" y="T7"/>
              </a:cxn>
              <a:cxn ang="T14">
                <a:pos x="T8" y="T9"/>
              </a:cxn>
            </a:cxnLst>
            <a:rect l="T15" t="T16" r="T17" b="T18"/>
            <a:pathLst>
              <a:path w="233" h="110">
                <a:moveTo>
                  <a:pt x="0" y="30"/>
                </a:moveTo>
                <a:cubicBezTo>
                  <a:pt x="27" y="66"/>
                  <a:pt x="10" y="48"/>
                  <a:pt x="54" y="78"/>
                </a:cubicBezTo>
                <a:cubicBezTo>
                  <a:pt x="65" y="85"/>
                  <a:pt x="78" y="86"/>
                  <a:pt x="90" y="90"/>
                </a:cubicBezTo>
                <a:cubicBezTo>
                  <a:pt x="96" y="92"/>
                  <a:pt x="108" y="96"/>
                  <a:pt x="108" y="96"/>
                </a:cubicBezTo>
                <a:cubicBezTo>
                  <a:pt x="233" y="89"/>
                  <a:pt x="216" y="110"/>
                  <a:pt x="216" y="0"/>
                </a:cubicBezTo>
              </a:path>
            </a:pathLst>
          </a:custGeom>
          <a:noFill/>
          <a:ln w="9525">
            <a:solidFill>
              <a:schemeClr val="tx1"/>
            </a:solidFill>
            <a:round/>
            <a:headEnd/>
            <a:tailEnd/>
          </a:ln>
        </p:spPr>
        <p:txBody>
          <a:bodyPr/>
          <a:lstStyle/>
          <a:p>
            <a:endParaRPr lang="el-GR"/>
          </a:p>
        </p:txBody>
      </p:sp>
      <p:sp>
        <p:nvSpPr>
          <p:cNvPr id="34" name="Title 6"/>
          <p:cNvSpPr>
            <a:spLocks noGrp="1"/>
          </p:cNvSpPr>
          <p:nvPr>
            <p:ph type="title"/>
          </p:nvPr>
        </p:nvSpPr>
        <p:spPr>
          <a:xfrm>
            <a:off x="441325" y="25387"/>
            <a:ext cx="8229600" cy="1143000"/>
          </a:xfrm>
        </p:spPr>
        <p:txBody>
          <a:bodyPr/>
          <a:lstStyle/>
          <a:p>
            <a:r>
              <a:rPr lang="el-GR" dirty="0" smtClean="0">
                <a:solidFill>
                  <a:schemeClr val="accent6">
                    <a:lumMod val="75000"/>
                  </a:schemeClr>
                </a:solidFill>
              </a:rPr>
              <a:t>Συμμετοχή σε στιγμιότυπα</a:t>
            </a:r>
            <a:endParaRPr lang="el-GR" dirty="0">
              <a:solidFill>
                <a:schemeClr val="accent6">
                  <a:lumMod val="75000"/>
                </a:schemeClr>
              </a:solidFill>
            </a:endParaRPr>
          </a:p>
        </p:txBody>
      </p:sp>
      <p:sp>
        <p:nvSpPr>
          <p:cNvPr id="35"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6">
                    <a:lumMod val="75000"/>
                  </a:schemeClr>
                </a:solidFill>
              </a:rPr>
              <a:t>Βήματα Σχεδιασμού</a:t>
            </a:r>
            <a:endParaRPr lang="en-US" dirty="0">
              <a:solidFill>
                <a:schemeClr val="accent6">
                  <a:lumMod val="75000"/>
                </a:schemeClr>
              </a:solidFill>
            </a:endParaRPr>
          </a:p>
        </p:txBody>
      </p:sp>
      <p:sp>
        <p:nvSpPr>
          <p:cNvPr id="10243" name="Footer Placeholder 3"/>
          <p:cNvSpPr>
            <a:spLocks noGrp="1"/>
          </p:cNvSpPr>
          <p:nvPr>
            <p:ph type="ftr" sz="quarter" idx="11"/>
          </p:nvPr>
        </p:nvSpPr>
        <p:spPr>
          <a:noFill/>
        </p:spPr>
        <p:txBody>
          <a:bodyPr/>
          <a:lstStyle/>
          <a:p>
            <a:r>
              <a:rPr lang="el-GR" altLang="en-US" smtClean="0"/>
              <a:t>Ευαγγελία Πιτουρά</a:t>
            </a:r>
          </a:p>
        </p:txBody>
      </p:sp>
      <p:sp>
        <p:nvSpPr>
          <p:cNvPr id="10244" name="Slide Number Placeholder 4"/>
          <p:cNvSpPr>
            <a:spLocks noGrp="1"/>
          </p:cNvSpPr>
          <p:nvPr>
            <p:ph type="sldNum" sz="quarter" idx="12"/>
          </p:nvPr>
        </p:nvSpPr>
        <p:spPr>
          <a:noFill/>
        </p:spPr>
        <p:txBody>
          <a:bodyPr/>
          <a:lstStyle/>
          <a:p>
            <a:fld id="{0F128629-A61C-49C7-AA29-956D03CA8F2D}" type="slidenum">
              <a:rPr lang="el-GR" altLang="en-US" smtClean="0"/>
              <a:pPr/>
              <a:t>9</a:t>
            </a:fld>
            <a:endParaRPr lang="el-GR" altLang="en-US" smtClean="0"/>
          </a:p>
        </p:txBody>
      </p:sp>
      <p:sp>
        <p:nvSpPr>
          <p:cNvPr id="10246" name="Text Box 3"/>
          <p:cNvSpPr txBox="1">
            <a:spLocks noChangeArrowheads="1"/>
          </p:cNvSpPr>
          <p:nvPr/>
        </p:nvSpPr>
        <p:spPr bwMode="auto">
          <a:xfrm>
            <a:off x="533400" y="1555750"/>
            <a:ext cx="8153400" cy="4154984"/>
          </a:xfrm>
          <a:prstGeom prst="rect">
            <a:avLst/>
          </a:prstGeom>
          <a:noFill/>
          <a:ln w="9525">
            <a:noFill/>
            <a:miter lim="800000"/>
            <a:headEnd/>
            <a:tailEnd/>
          </a:ln>
        </p:spPr>
        <p:txBody>
          <a:bodyPr>
            <a:spAutoFit/>
          </a:bodyPr>
          <a:lstStyle/>
          <a:p>
            <a:pPr eaLnBrk="0" hangingPunct="0">
              <a:spcBef>
                <a:spcPct val="50000"/>
              </a:spcBef>
            </a:pPr>
            <a:r>
              <a:rPr lang="el-GR" sz="2400" b="1" dirty="0" smtClean="0">
                <a:solidFill>
                  <a:schemeClr val="accent6">
                    <a:lumMod val="75000"/>
                  </a:schemeClr>
                </a:solidFill>
                <a:latin typeface="Calibri" pitchFamily="34" charset="0"/>
                <a:ea typeface="Calibri" pitchFamily="34" charset="0"/>
                <a:cs typeface="Calibri" pitchFamily="34" charset="0"/>
              </a:rPr>
              <a:t>1</a:t>
            </a:r>
            <a:r>
              <a:rPr lang="el-GR" sz="2400" b="1" dirty="0">
                <a:solidFill>
                  <a:schemeClr val="accent6">
                    <a:lumMod val="75000"/>
                  </a:schemeClr>
                </a:solidFill>
                <a:latin typeface="Calibri" pitchFamily="34" charset="0"/>
                <a:ea typeface="Calibri" pitchFamily="34" charset="0"/>
                <a:cs typeface="Calibri" pitchFamily="34" charset="0"/>
              </a:rPr>
              <a:t>. Συλλογή και Ανάλυση Απαιτήσεων</a:t>
            </a:r>
            <a:r>
              <a:rPr lang="en-US" sz="2400" b="1" dirty="0">
                <a:solidFill>
                  <a:schemeClr val="accent6">
                    <a:lumMod val="75000"/>
                  </a:schemeClr>
                </a:solidFill>
                <a:latin typeface="Calibri" pitchFamily="34" charset="0"/>
                <a:ea typeface="Calibri" pitchFamily="34" charset="0"/>
                <a:cs typeface="Calibri" pitchFamily="34" charset="0"/>
              </a:rPr>
              <a:t> (requirement analysis)</a:t>
            </a:r>
            <a:endParaRPr lang="el-GR" sz="2400" b="1" dirty="0">
              <a:solidFill>
                <a:schemeClr val="accent6">
                  <a:lumMod val="75000"/>
                </a:schemeClr>
              </a:solidFill>
              <a:latin typeface="Calibri" pitchFamily="34" charset="0"/>
              <a:ea typeface="Calibri" pitchFamily="34" charset="0"/>
              <a:cs typeface="Calibri" pitchFamily="34" charset="0"/>
            </a:endParaRPr>
          </a:p>
          <a:p>
            <a:pPr marL="342900" indent="-342900" algn="just" eaLnBrk="0" hangingPunct="0">
              <a:spcBef>
                <a:spcPct val="50000"/>
              </a:spcBef>
              <a:buFont typeface="Wingdings" panose="05000000000000000000" pitchFamily="2" charset="2"/>
              <a:buChar char="§"/>
            </a:pPr>
            <a:r>
              <a:rPr lang="el-GR" sz="2000" dirty="0" smtClean="0">
                <a:solidFill>
                  <a:schemeClr val="tx2">
                    <a:lumMod val="50000"/>
                  </a:schemeClr>
                </a:solidFill>
                <a:latin typeface="Calibri" pitchFamily="34" charset="0"/>
                <a:ea typeface="Calibri" pitchFamily="34" charset="0"/>
                <a:cs typeface="Calibri" pitchFamily="34" charset="0"/>
              </a:rPr>
              <a:t>Απαιτήσεις για τα δεδομένα</a:t>
            </a:r>
          </a:p>
          <a:p>
            <a:pPr algn="just" eaLnBrk="0" hangingPunct="0">
              <a:spcBef>
                <a:spcPct val="50000"/>
              </a:spcBef>
            </a:pPr>
            <a:r>
              <a:rPr lang="el-GR" sz="2000" dirty="0" smtClean="0">
                <a:solidFill>
                  <a:schemeClr val="tx2">
                    <a:lumMod val="50000"/>
                  </a:schemeClr>
                </a:solidFill>
                <a:latin typeface="Calibri" pitchFamily="34" charset="0"/>
                <a:ea typeface="Calibri" pitchFamily="34" charset="0"/>
                <a:cs typeface="Calibri" pitchFamily="34" charset="0"/>
              </a:rPr>
              <a:t>	Τι </a:t>
            </a:r>
            <a:r>
              <a:rPr lang="el-GR" sz="2000" dirty="0">
                <a:solidFill>
                  <a:schemeClr val="tx2">
                    <a:lumMod val="50000"/>
                  </a:schemeClr>
                </a:solidFill>
                <a:latin typeface="Calibri" pitchFamily="34" charset="0"/>
                <a:ea typeface="Calibri" pitchFamily="34" charset="0"/>
                <a:cs typeface="Calibri" pitchFamily="34" charset="0"/>
              </a:rPr>
              <a:t>δεδομένα θα </a:t>
            </a:r>
            <a:r>
              <a:rPr lang="el-GR" sz="2000" dirty="0" smtClean="0">
                <a:solidFill>
                  <a:schemeClr val="tx2">
                    <a:lumMod val="50000"/>
                  </a:schemeClr>
                </a:solidFill>
                <a:latin typeface="Calibri" pitchFamily="34" charset="0"/>
                <a:ea typeface="Calibri" pitchFamily="34" charset="0"/>
                <a:cs typeface="Calibri" pitchFamily="34" charset="0"/>
              </a:rPr>
              <a:t>αποθηκευτούν</a:t>
            </a:r>
          </a:p>
          <a:p>
            <a:pPr algn="just" eaLnBrk="0" hangingPunct="0">
              <a:spcBef>
                <a:spcPct val="50000"/>
              </a:spcBef>
            </a:pPr>
            <a:r>
              <a:rPr lang="el-GR" sz="2000" dirty="0" smtClean="0">
                <a:solidFill>
                  <a:schemeClr val="tx2">
                    <a:lumMod val="50000"/>
                  </a:schemeClr>
                </a:solidFill>
                <a:latin typeface="Calibri" pitchFamily="34" charset="0"/>
                <a:ea typeface="Calibri" pitchFamily="34" charset="0"/>
                <a:cs typeface="Calibri" pitchFamily="34" charset="0"/>
              </a:rPr>
              <a:t>         Περιορισμοί</a:t>
            </a:r>
          </a:p>
          <a:p>
            <a:pPr marL="342900" indent="-342900" algn="just" eaLnBrk="0" hangingPunct="0">
              <a:spcBef>
                <a:spcPct val="50000"/>
              </a:spcBef>
              <a:buFont typeface="Wingdings" panose="05000000000000000000" pitchFamily="2" charset="2"/>
              <a:buChar char="§"/>
            </a:pPr>
            <a:r>
              <a:rPr lang="el-GR" sz="2000" dirty="0" smtClean="0">
                <a:solidFill>
                  <a:schemeClr val="tx2">
                    <a:lumMod val="50000"/>
                  </a:schemeClr>
                </a:solidFill>
                <a:latin typeface="Calibri" pitchFamily="34" charset="0"/>
                <a:ea typeface="Calibri" pitchFamily="34" charset="0"/>
                <a:cs typeface="Calibri" pitchFamily="34" charset="0"/>
              </a:rPr>
              <a:t>Λειτουργικές απαιτήσεις </a:t>
            </a:r>
          </a:p>
          <a:p>
            <a:pPr algn="just" eaLnBrk="0" hangingPunct="0">
              <a:spcBef>
                <a:spcPct val="50000"/>
              </a:spcBef>
            </a:pPr>
            <a:r>
              <a:rPr lang="el-GR" sz="2000" dirty="0" smtClean="0">
                <a:solidFill>
                  <a:schemeClr val="tx2">
                    <a:lumMod val="50000"/>
                  </a:schemeClr>
                </a:solidFill>
                <a:latin typeface="Calibri" pitchFamily="34" charset="0"/>
                <a:ea typeface="Calibri" pitchFamily="34" charset="0"/>
                <a:cs typeface="Calibri" pitchFamily="34" charset="0"/>
              </a:rPr>
              <a:t>	Ποιες </a:t>
            </a:r>
            <a:r>
              <a:rPr lang="el-GR" sz="2000" dirty="0">
                <a:solidFill>
                  <a:schemeClr val="tx2">
                    <a:lumMod val="50000"/>
                  </a:schemeClr>
                </a:solidFill>
                <a:latin typeface="Calibri" pitchFamily="34" charset="0"/>
                <a:ea typeface="Calibri" pitchFamily="34" charset="0"/>
                <a:cs typeface="Calibri" pitchFamily="34" charset="0"/>
              </a:rPr>
              <a:t>εφαρμογές θα κτιστούν πάνω στα </a:t>
            </a:r>
            <a:r>
              <a:rPr lang="el-GR" sz="2000" dirty="0" smtClean="0">
                <a:solidFill>
                  <a:schemeClr val="tx2">
                    <a:lumMod val="50000"/>
                  </a:schemeClr>
                </a:solidFill>
                <a:latin typeface="Calibri" pitchFamily="34" charset="0"/>
                <a:ea typeface="Calibri" pitchFamily="34" charset="0"/>
                <a:cs typeface="Calibri" pitchFamily="34" charset="0"/>
              </a:rPr>
              <a:t>δεδομένα</a:t>
            </a:r>
          </a:p>
          <a:p>
            <a:pPr algn="just" eaLnBrk="0" hangingPunct="0">
              <a:spcBef>
                <a:spcPct val="50000"/>
              </a:spcBef>
            </a:pPr>
            <a:r>
              <a:rPr lang="el-GR" sz="2000" dirty="0" smtClean="0">
                <a:solidFill>
                  <a:schemeClr val="tx2">
                    <a:lumMod val="50000"/>
                  </a:schemeClr>
                </a:solidFill>
                <a:latin typeface="Calibri" pitchFamily="34" charset="0"/>
                <a:ea typeface="Calibri" pitchFamily="34" charset="0"/>
                <a:cs typeface="Calibri" pitchFamily="34" charset="0"/>
              </a:rPr>
              <a:t>	Ποιες </a:t>
            </a:r>
            <a:r>
              <a:rPr lang="el-GR" sz="2000" dirty="0">
                <a:solidFill>
                  <a:schemeClr val="tx2">
                    <a:lumMod val="50000"/>
                  </a:schemeClr>
                </a:solidFill>
                <a:latin typeface="Calibri" pitchFamily="34" charset="0"/>
                <a:ea typeface="Calibri" pitchFamily="34" charset="0"/>
                <a:cs typeface="Calibri" pitchFamily="34" charset="0"/>
              </a:rPr>
              <a:t>λειτουργίες είναι συχνές</a:t>
            </a:r>
          </a:p>
          <a:p>
            <a:pPr algn="just" eaLnBrk="0" hangingPunct="0">
              <a:spcBef>
                <a:spcPct val="50000"/>
              </a:spcBef>
            </a:pPr>
            <a:r>
              <a:rPr lang="el-GR" sz="2000" dirty="0" smtClean="0">
                <a:solidFill>
                  <a:schemeClr val="tx2">
                    <a:lumMod val="50000"/>
                  </a:schemeClr>
                </a:solidFill>
                <a:latin typeface="Calibri" pitchFamily="34" charset="0"/>
                <a:ea typeface="Calibri" pitchFamily="34" charset="0"/>
                <a:cs typeface="Calibri" pitchFamily="34" charset="0"/>
              </a:rPr>
              <a:t>Περισσότερα στη τεχνολογία λογισμικού</a:t>
            </a:r>
          </a:p>
          <a:p>
            <a:pPr algn="just" eaLnBrk="0" hangingPunct="0">
              <a:spcBef>
                <a:spcPct val="50000"/>
              </a:spcBef>
            </a:pPr>
            <a:r>
              <a:rPr lang="el-GR" sz="2000" b="1" i="1" dirty="0" smtClean="0">
                <a:solidFill>
                  <a:schemeClr val="accent3">
                    <a:lumMod val="75000"/>
                  </a:schemeClr>
                </a:solidFill>
                <a:latin typeface="Calibri" pitchFamily="34" charset="0"/>
                <a:ea typeface="Calibri" pitchFamily="34" charset="0"/>
                <a:cs typeface="Calibri" pitchFamily="34" charset="0"/>
              </a:rPr>
              <a:t>Περιγραφή σε φυσική γλώσσα</a:t>
            </a:r>
            <a:endParaRPr lang="el-GR" sz="2000" b="1" i="1" dirty="0">
              <a:solidFill>
                <a:schemeClr val="accent3">
                  <a:lumMod val="75000"/>
                </a:schemeClr>
              </a:solidFill>
              <a:latin typeface="Calibri" pitchFamily="34" charset="0"/>
              <a:ea typeface="Calibri" pitchFamily="34" charset="0"/>
              <a:cs typeface="Calibri" pitchFamily="34" charset="0"/>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Footer Placeholder 3"/>
          <p:cNvSpPr>
            <a:spLocks noGrp="1"/>
          </p:cNvSpPr>
          <p:nvPr>
            <p:ph type="ftr" sz="quarter" idx="11"/>
          </p:nvPr>
        </p:nvSpPr>
        <p:spPr>
          <a:noFill/>
        </p:spPr>
        <p:txBody>
          <a:bodyPr/>
          <a:lstStyle/>
          <a:p>
            <a:r>
              <a:rPr lang="el-GR" altLang="en-US" smtClean="0"/>
              <a:t>Ευαγγελία Πιτουρά</a:t>
            </a:r>
          </a:p>
        </p:txBody>
      </p:sp>
      <p:sp>
        <p:nvSpPr>
          <p:cNvPr id="67588" name="Slide Number Placeholder 4"/>
          <p:cNvSpPr>
            <a:spLocks noGrp="1"/>
          </p:cNvSpPr>
          <p:nvPr>
            <p:ph type="sldNum" sz="quarter" idx="12"/>
          </p:nvPr>
        </p:nvSpPr>
        <p:spPr>
          <a:noFill/>
        </p:spPr>
        <p:txBody>
          <a:bodyPr/>
          <a:lstStyle/>
          <a:p>
            <a:fld id="{4A763153-39E8-4B00-9B5E-0596E96C5830}" type="slidenum">
              <a:rPr lang="el-GR" altLang="en-US" smtClean="0"/>
              <a:pPr/>
              <a:t>90</a:t>
            </a:fld>
            <a:endParaRPr lang="el-GR" altLang="en-US" smtClean="0"/>
          </a:p>
        </p:txBody>
      </p:sp>
      <p:sp>
        <p:nvSpPr>
          <p:cNvPr id="67590" name="Text Box 3"/>
          <p:cNvSpPr txBox="1">
            <a:spLocks noChangeArrowheads="1"/>
          </p:cNvSpPr>
          <p:nvPr/>
        </p:nvSpPr>
        <p:spPr bwMode="auto">
          <a:xfrm>
            <a:off x="468313" y="1484313"/>
            <a:ext cx="8135937" cy="2831544"/>
          </a:xfrm>
          <a:prstGeom prst="rect">
            <a:avLst/>
          </a:prstGeom>
          <a:noFill/>
          <a:ln w="9525">
            <a:noFill/>
            <a:miter lim="800000"/>
            <a:headEnd/>
            <a:tailEnd/>
          </a:ln>
        </p:spPr>
        <p:txBody>
          <a:bodyPr>
            <a:spAutoFit/>
          </a:bodyPr>
          <a:lstStyle/>
          <a:p>
            <a:pPr algn="ctr">
              <a:spcBef>
                <a:spcPct val="50000"/>
              </a:spcBef>
              <a:buClr>
                <a:schemeClr val="tx1"/>
              </a:buClr>
            </a:pPr>
            <a:r>
              <a:rPr lang="el-GR" sz="2400" dirty="0" smtClean="0">
                <a:solidFill>
                  <a:schemeClr val="accent6">
                    <a:lumMod val="75000"/>
                  </a:schemeClr>
                </a:solidFill>
                <a:ea typeface="Calibri" pitchFamily="34" charset="0"/>
                <a:cs typeface="Calibri" pitchFamily="34" charset="0"/>
              </a:rPr>
              <a:t>Περιορισμοί κάλυψης ή συμμετοχής  (</a:t>
            </a:r>
            <a:r>
              <a:rPr lang="en-US" sz="2400" dirty="0" smtClean="0">
                <a:solidFill>
                  <a:schemeClr val="accent6">
                    <a:lumMod val="75000"/>
                  </a:schemeClr>
                </a:solidFill>
                <a:ea typeface="Calibri" pitchFamily="34" charset="0"/>
                <a:cs typeface="Calibri" pitchFamily="34" charset="0"/>
              </a:rPr>
              <a:t>covering/completeness constraint)</a:t>
            </a:r>
            <a:endParaRPr lang="el-GR" sz="2400" dirty="0" smtClean="0">
              <a:solidFill>
                <a:schemeClr val="accent6">
                  <a:lumMod val="75000"/>
                </a:schemeClr>
              </a:solidFill>
              <a:ea typeface="Calibri" pitchFamily="34" charset="0"/>
              <a:cs typeface="Calibri" pitchFamily="34" charset="0"/>
            </a:endParaRPr>
          </a:p>
          <a:p>
            <a:pPr algn="just">
              <a:spcBef>
                <a:spcPct val="50000"/>
              </a:spcBef>
              <a:buClr>
                <a:schemeClr val="tx1"/>
              </a:buClr>
              <a:buFont typeface="Wingdings" pitchFamily="2" charset="2"/>
              <a:buNone/>
            </a:pPr>
            <a:r>
              <a:rPr lang="el-GR" sz="2000" dirty="0" smtClean="0">
                <a:solidFill>
                  <a:schemeClr val="tx2">
                    <a:lumMod val="50000"/>
                  </a:schemeClr>
                </a:solidFill>
                <a:latin typeface="Calibri" pitchFamily="34" charset="0"/>
                <a:ea typeface="Calibri" pitchFamily="34" charset="0"/>
                <a:cs typeface="Calibri" pitchFamily="34" charset="0"/>
              </a:rPr>
              <a:t>Στη </a:t>
            </a:r>
            <a:r>
              <a:rPr lang="el-GR" sz="2000" dirty="0">
                <a:solidFill>
                  <a:schemeClr val="tx2">
                    <a:lumMod val="50000"/>
                  </a:schemeClr>
                </a:solidFill>
                <a:latin typeface="Calibri" pitchFamily="34" charset="0"/>
                <a:ea typeface="Calibri" pitchFamily="34" charset="0"/>
                <a:cs typeface="Calibri" pitchFamily="34" charset="0"/>
              </a:rPr>
              <a:t>γενική περίπτωση </a:t>
            </a:r>
            <a:r>
              <a:rPr lang="el-GR" sz="2000" i="1" dirty="0">
                <a:solidFill>
                  <a:schemeClr val="tx2">
                    <a:lumMod val="50000"/>
                  </a:schemeClr>
                </a:solidFill>
                <a:latin typeface="Calibri" pitchFamily="34" charset="0"/>
                <a:ea typeface="Calibri" pitchFamily="34" charset="0"/>
                <a:cs typeface="Calibri" pitchFamily="34" charset="0"/>
              </a:rPr>
              <a:t>δεν</a:t>
            </a:r>
            <a:r>
              <a:rPr lang="el-GR" sz="2000" dirty="0">
                <a:solidFill>
                  <a:schemeClr val="tx2">
                    <a:lumMod val="50000"/>
                  </a:schemeClr>
                </a:solidFill>
                <a:latin typeface="Calibri" pitchFamily="34" charset="0"/>
                <a:ea typeface="Calibri" pitchFamily="34" charset="0"/>
                <a:cs typeface="Calibri" pitchFamily="34" charset="0"/>
              </a:rPr>
              <a:t> είναι απαραίτητο κάθε οντότητα μιας </a:t>
            </a:r>
            <a:r>
              <a:rPr lang="el-GR" sz="2000" dirty="0" smtClean="0">
                <a:solidFill>
                  <a:schemeClr val="tx2">
                    <a:lumMod val="50000"/>
                  </a:schemeClr>
                </a:solidFill>
                <a:latin typeface="Calibri" pitchFamily="34" charset="0"/>
                <a:ea typeface="Calibri" pitchFamily="34" charset="0"/>
                <a:cs typeface="Calibri" pitchFamily="34" charset="0"/>
              </a:rPr>
              <a:t>υπέρ-κλάσης </a:t>
            </a:r>
            <a:r>
              <a:rPr lang="el-GR" sz="2000" dirty="0">
                <a:solidFill>
                  <a:schemeClr val="tx2">
                    <a:lumMod val="50000"/>
                  </a:schemeClr>
                </a:solidFill>
                <a:latin typeface="Calibri" pitchFamily="34" charset="0"/>
                <a:ea typeface="Calibri" pitchFamily="34" charset="0"/>
                <a:cs typeface="Calibri" pitchFamily="34" charset="0"/>
              </a:rPr>
              <a:t>να είναι μέλος μιας υποκλάσης</a:t>
            </a:r>
            <a:r>
              <a:rPr lang="en-US" sz="2000" dirty="0">
                <a:solidFill>
                  <a:schemeClr val="tx2">
                    <a:lumMod val="50000"/>
                  </a:schemeClr>
                </a:solidFill>
                <a:latin typeface="Calibri" pitchFamily="34" charset="0"/>
                <a:ea typeface="Calibri" pitchFamily="34" charset="0"/>
                <a:cs typeface="Calibri" pitchFamily="34" charset="0"/>
              </a:rPr>
              <a:t> (covering</a:t>
            </a:r>
            <a:r>
              <a:rPr lang="el-GR" sz="2000" dirty="0">
                <a:solidFill>
                  <a:schemeClr val="tx2">
                    <a:lumMod val="50000"/>
                  </a:schemeClr>
                </a:solidFill>
                <a:latin typeface="Calibri" pitchFamily="34" charset="0"/>
                <a:ea typeface="Calibri" pitchFamily="34" charset="0"/>
                <a:cs typeface="Calibri" pitchFamily="34" charset="0"/>
              </a:rPr>
              <a:t>/</a:t>
            </a:r>
            <a:r>
              <a:rPr lang="en-US" sz="2000" dirty="0">
                <a:solidFill>
                  <a:schemeClr val="tx2">
                    <a:lumMod val="50000"/>
                  </a:schemeClr>
                </a:solidFill>
                <a:latin typeface="Calibri" pitchFamily="34" charset="0"/>
                <a:ea typeface="Calibri" pitchFamily="34" charset="0"/>
                <a:cs typeface="Calibri" pitchFamily="34" charset="0"/>
              </a:rPr>
              <a:t>completeness constraint)</a:t>
            </a:r>
          </a:p>
          <a:p>
            <a:pPr algn="just">
              <a:spcBef>
                <a:spcPct val="50000"/>
              </a:spcBef>
              <a:buClr>
                <a:schemeClr val="tx1"/>
              </a:buClr>
              <a:buFont typeface="Courier New" pitchFamily="49" charset="0"/>
              <a:buChar char="o"/>
            </a:pPr>
            <a:r>
              <a:rPr lang="en-US" sz="2000" dirty="0" smtClean="0">
                <a:solidFill>
                  <a:schemeClr val="tx2">
                    <a:lumMod val="50000"/>
                  </a:schemeClr>
                </a:solidFill>
                <a:latin typeface="Calibri" pitchFamily="34" charset="0"/>
                <a:ea typeface="Calibri" pitchFamily="34" charset="0"/>
                <a:cs typeface="Calibri" pitchFamily="34" charset="0"/>
              </a:rPr>
              <a:t> </a:t>
            </a:r>
            <a:r>
              <a:rPr lang="el-GR" sz="2000" i="1" dirty="0" smtClean="0">
                <a:solidFill>
                  <a:schemeClr val="accent6">
                    <a:lumMod val="75000"/>
                  </a:schemeClr>
                </a:solidFill>
                <a:latin typeface="Calibri" pitchFamily="34" charset="0"/>
                <a:ea typeface="Calibri" pitchFamily="34" charset="0"/>
                <a:cs typeface="Calibri" pitchFamily="34" charset="0"/>
              </a:rPr>
              <a:t>ολική</a:t>
            </a:r>
            <a:r>
              <a:rPr lang="en-US" sz="2000" i="1" dirty="0" smtClean="0">
                <a:solidFill>
                  <a:schemeClr val="accent6">
                    <a:lumMod val="75000"/>
                  </a:schemeClr>
                </a:solidFill>
                <a:latin typeface="Calibri" pitchFamily="34" charset="0"/>
                <a:ea typeface="Calibri" pitchFamily="34" charset="0"/>
                <a:cs typeface="Calibri" pitchFamily="34" charset="0"/>
              </a:rPr>
              <a:t> </a:t>
            </a:r>
            <a:r>
              <a:rPr lang="el-GR" sz="2000" i="1" dirty="0" smtClean="0">
                <a:solidFill>
                  <a:schemeClr val="accent6">
                    <a:lumMod val="75000"/>
                  </a:schemeClr>
                </a:solidFill>
                <a:latin typeface="Calibri" pitchFamily="34" charset="0"/>
                <a:ea typeface="Calibri" pitchFamily="34" charset="0"/>
                <a:cs typeface="Calibri" pitchFamily="34" charset="0"/>
              </a:rPr>
              <a:t>συμμετοχή (εξειδίκευση)</a:t>
            </a:r>
            <a:r>
              <a:rPr lang="en-US" sz="2000" dirty="0" smtClean="0">
                <a:solidFill>
                  <a:schemeClr val="tx2">
                    <a:lumMod val="50000"/>
                  </a:schemeClr>
                </a:solidFill>
                <a:latin typeface="Calibri" pitchFamily="34" charset="0"/>
                <a:ea typeface="Calibri" pitchFamily="34" charset="0"/>
                <a:cs typeface="Calibri" pitchFamily="34" charset="0"/>
              </a:rPr>
              <a:t>: </a:t>
            </a:r>
            <a:r>
              <a:rPr lang="el-GR" sz="2000" dirty="0">
                <a:solidFill>
                  <a:schemeClr val="tx2">
                    <a:lumMod val="50000"/>
                  </a:schemeClr>
                </a:solidFill>
                <a:latin typeface="Calibri" pitchFamily="34" charset="0"/>
                <a:ea typeface="Calibri" pitchFamily="34" charset="0"/>
                <a:cs typeface="Calibri" pitchFamily="34" charset="0"/>
              </a:rPr>
              <a:t>κάθε οντότητα της </a:t>
            </a:r>
            <a:r>
              <a:rPr lang="el-GR" sz="2000" dirty="0" err="1">
                <a:solidFill>
                  <a:schemeClr val="tx2">
                    <a:lumMod val="50000"/>
                  </a:schemeClr>
                </a:solidFill>
                <a:latin typeface="Calibri" pitchFamily="34" charset="0"/>
                <a:ea typeface="Calibri" pitchFamily="34" charset="0"/>
                <a:cs typeface="Calibri" pitchFamily="34" charset="0"/>
              </a:rPr>
              <a:t>υπερκλάσης</a:t>
            </a:r>
            <a:r>
              <a:rPr lang="el-GR" sz="2000" dirty="0">
                <a:solidFill>
                  <a:schemeClr val="tx2">
                    <a:lumMod val="50000"/>
                  </a:schemeClr>
                </a:solidFill>
                <a:latin typeface="Calibri" pitchFamily="34" charset="0"/>
                <a:ea typeface="Calibri" pitchFamily="34" charset="0"/>
                <a:cs typeface="Calibri" pitchFamily="34" charset="0"/>
              </a:rPr>
              <a:t> είναι μέλος κάποιας υποκλάσης</a:t>
            </a:r>
          </a:p>
          <a:p>
            <a:pPr algn="just">
              <a:spcBef>
                <a:spcPct val="50000"/>
              </a:spcBef>
              <a:buClr>
                <a:schemeClr val="tx1"/>
              </a:buClr>
              <a:buFont typeface="Courier New" pitchFamily="49" charset="0"/>
              <a:buChar char="o"/>
            </a:pPr>
            <a:r>
              <a:rPr lang="el-GR" sz="2000" dirty="0" smtClean="0">
                <a:solidFill>
                  <a:schemeClr val="tx2">
                    <a:lumMod val="50000"/>
                  </a:schemeClr>
                </a:solidFill>
                <a:latin typeface="Calibri" pitchFamily="34" charset="0"/>
                <a:ea typeface="Calibri" pitchFamily="34" charset="0"/>
                <a:cs typeface="Calibri" pitchFamily="34" charset="0"/>
              </a:rPr>
              <a:t> αλλιώς</a:t>
            </a:r>
            <a:r>
              <a:rPr lang="el-GR" sz="2000" dirty="0">
                <a:solidFill>
                  <a:schemeClr val="tx2">
                    <a:lumMod val="50000"/>
                  </a:schemeClr>
                </a:solidFill>
                <a:latin typeface="Calibri" pitchFamily="34" charset="0"/>
                <a:ea typeface="Calibri" pitchFamily="34" charset="0"/>
                <a:cs typeface="Calibri" pitchFamily="34" charset="0"/>
              </a:rPr>
              <a:t>, </a:t>
            </a:r>
            <a:r>
              <a:rPr lang="el-GR" sz="2000" i="1" dirty="0">
                <a:solidFill>
                  <a:schemeClr val="accent6">
                    <a:lumMod val="75000"/>
                  </a:schemeClr>
                </a:solidFill>
                <a:latin typeface="Calibri" pitchFamily="34" charset="0"/>
                <a:ea typeface="Calibri" pitchFamily="34" charset="0"/>
                <a:cs typeface="Calibri" pitchFamily="34" charset="0"/>
              </a:rPr>
              <a:t>μερική εξειδίκευση</a:t>
            </a:r>
          </a:p>
        </p:txBody>
      </p:sp>
      <p:sp>
        <p:nvSpPr>
          <p:cNvPr id="67591" name="Text Box 4"/>
          <p:cNvSpPr txBox="1">
            <a:spLocks noChangeArrowheads="1"/>
          </p:cNvSpPr>
          <p:nvPr/>
        </p:nvSpPr>
        <p:spPr bwMode="auto">
          <a:xfrm>
            <a:off x="6372225" y="3860800"/>
            <a:ext cx="71913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7592" name="Rectangle 5"/>
          <p:cNvSpPr>
            <a:spLocks noChangeArrowheads="1"/>
          </p:cNvSpPr>
          <p:nvPr/>
        </p:nvSpPr>
        <p:spPr bwMode="auto">
          <a:xfrm>
            <a:off x="6084888" y="3860800"/>
            <a:ext cx="1295400" cy="412750"/>
          </a:xfrm>
          <a:prstGeom prst="rect">
            <a:avLst/>
          </a:prstGeom>
          <a:noFill/>
          <a:ln w="9525">
            <a:solidFill>
              <a:schemeClr val="tx1"/>
            </a:solidFill>
            <a:miter lim="800000"/>
            <a:headEnd/>
            <a:tailEnd/>
          </a:ln>
        </p:spPr>
        <p:txBody>
          <a:bodyPr wrap="none" anchor="ctr"/>
          <a:lstStyle/>
          <a:p>
            <a:endParaRPr lang="el-GR"/>
          </a:p>
        </p:txBody>
      </p:sp>
      <p:sp>
        <p:nvSpPr>
          <p:cNvPr id="67593" name="Rectangle 6"/>
          <p:cNvSpPr>
            <a:spLocks noChangeArrowheads="1"/>
          </p:cNvSpPr>
          <p:nvPr/>
        </p:nvSpPr>
        <p:spPr bwMode="auto">
          <a:xfrm>
            <a:off x="6011863" y="5661025"/>
            <a:ext cx="1225550" cy="431800"/>
          </a:xfrm>
          <a:prstGeom prst="rect">
            <a:avLst/>
          </a:prstGeom>
          <a:noFill/>
          <a:ln w="9525">
            <a:solidFill>
              <a:schemeClr val="tx1"/>
            </a:solidFill>
            <a:miter lim="800000"/>
            <a:headEnd/>
            <a:tailEnd/>
          </a:ln>
        </p:spPr>
        <p:txBody>
          <a:bodyPr wrap="none" anchor="ctr"/>
          <a:lstStyle/>
          <a:p>
            <a:endParaRPr lang="el-GR"/>
          </a:p>
        </p:txBody>
      </p:sp>
      <p:sp>
        <p:nvSpPr>
          <p:cNvPr id="67594" name="Line 7"/>
          <p:cNvSpPr>
            <a:spLocks noChangeShapeType="1"/>
          </p:cNvSpPr>
          <p:nvPr/>
        </p:nvSpPr>
        <p:spPr bwMode="auto">
          <a:xfrm>
            <a:off x="6588125" y="4292600"/>
            <a:ext cx="0" cy="381000"/>
          </a:xfrm>
          <a:prstGeom prst="line">
            <a:avLst/>
          </a:prstGeom>
          <a:noFill/>
          <a:ln w="9525">
            <a:solidFill>
              <a:schemeClr val="tx1"/>
            </a:solidFill>
            <a:round/>
            <a:headEnd/>
            <a:tailEnd/>
          </a:ln>
        </p:spPr>
        <p:txBody>
          <a:bodyPr wrap="none" anchor="ctr"/>
          <a:lstStyle/>
          <a:p>
            <a:endParaRPr lang="el-GR"/>
          </a:p>
        </p:txBody>
      </p:sp>
      <p:sp>
        <p:nvSpPr>
          <p:cNvPr id="67595" name="Text Box 8"/>
          <p:cNvSpPr txBox="1">
            <a:spLocks noChangeArrowheads="1"/>
          </p:cNvSpPr>
          <p:nvPr/>
        </p:nvSpPr>
        <p:spPr bwMode="auto">
          <a:xfrm>
            <a:off x="6300788" y="5661025"/>
            <a:ext cx="108108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7596" name="Oval 9"/>
          <p:cNvSpPr>
            <a:spLocks noChangeArrowheads="1"/>
          </p:cNvSpPr>
          <p:nvPr/>
        </p:nvSpPr>
        <p:spPr bwMode="auto">
          <a:xfrm>
            <a:off x="6372225" y="4724400"/>
            <a:ext cx="360363" cy="360363"/>
          </a:xfrm>
          <a:prstGeom prst="ellipse">
            <a:avLst/>
          </a:prstGeom>
          <a:noFill/>
          <a:ln w="9525">
            <a:solidFill>
              <a:schemeClr val="tx1"/>
            </a:solidFill>
            <a:round/>
            <a:headEnd/>
            <a:tailEnd/>
          </a:ln>
        </p:spPr>
        <p:txBody>
          <a:bodyPr wrap="none" anchor="ctr"/>
          <a:lstStyle/>
          <a:p>
            <a:endParaRPr lang="el-GR"/>
          </a:p>
        </p:txBody>
      </p:sp>
      <p:sp>
        <p:nvSpPr>
          <p:cNvPr id="67597" name="Text Box 10"/>
          <p:cNvSpPr txBox="1">
            <a:spLocks noChangeArrowheads="1"/>
          </p:cNvSpPr>
          <p:nvPr/>
        </p:nvSpPr>
        <p:spPr bwMode="auto">
          <a:xfrm>
            <a:off x="6372225" y="4724400"/>
            <a:ext cx="431800" cy="366713"/>
          </a:xfrm>
          <a:prstGeom prst="rect">
            <a:avLst/>
          </a:prstGeom>
          <a:noFill/>
          <a:ln w="9525">
            <a:noFill/>
            <a:miter lim="800000"/>
            <a:headEnd/>
            <a:tailEnd/>
          </a:ln>
        </p:spPr>
        <p:txBody>
          <a:bodyPr>
            <a:spAutoFit/>
          </a:bodyPr>
          <a:lstStyle/>
          <a:p>
            <a:pPr>
              <a:spcBef>
                <a:spcPct val="50000"/>
              </a:spcBef>
            </a:pPr>
            <a:r>
              <a:rPr lang="en-US" sz="1800" b="1"/>
              <a:t>d</a:t>
            </a:r>
            <a:endParaRPr lang="el-GR" sz="1800" b="1"/>
          </a:p>
        </p:txBody>
      </p:sp>
      <p:sp>
        <p:nvSpPr>
          <p:cNvPr id="67598" name="Line 11"/>
          <p:cNvSpPr>
            <a:spLocks noChangeShapeType="1"/>
          </p:cNvSpPr>
          <p:nvPr/>
        </p:nvSpPr>
        <p:spPr bwMode="auto">
          <a:xfrm>
            <a:off x="6588125" y="5084763"/>
            <a:ext cx="0" cy="576262"/>
          </a:xfrm>
          <a:prstGeom prst="line">
            <a:avLst/>
          </a:prstGeom>
          <a:noFill/>
          <a:ln w="9525">
            <a:solidFill>
              <a:schemeClr val="tx1"/>
            </a:solidFill>
            <a:round/>
            <a:headEnd/>
            <a:tailEnd/>
          </a:ln>
        </p:spPr>
        <p:txBody>
          <a:bodyPr/>
          <a:lstStyle/>
          <a:p>
            <a:endParaRPr lang="el-GR"/>
          </a:p>
        </p:txBody>
      </p:sp>
      <p:sp>
        <p:nvSpPr>
          <p:cNvPr id="67599" name="Freeform 12"/>
          <p:cNvSpPr>
            <a:spLocks/>
          </p:cNvSpPr>
          <p:nvPr/>
        </p:nvSpPr>
        <p:spPr bwMode="auto">
          <a:xfrm>
            <a:off x="6443663" y="5156200"/>
            <a:ext cx="288925" cy="155575"/>
          </a:xfrm>
          <a:custGeom>
            <a:avLst/>
            <a:gdLst>
              <a:gd name="T0" fmla="*/ 0 w 272"/>
              <a:gd name="T1" fmla="*/ 2147483647 h 189"/>
              <a:gd name="T2" fmla="*/ 2147483647 w 272"/>
              <a:gd name="T3" fmla="*/ 2147483647 h 189"/>
              <a:gd name="T4" fmla="*/ 2147483647 w 272"/>
              <a:gd name="T5" fmla="*/ 0 h 189"/>
              <a:gd name="T6" fmla="*/ 0 60000 65536"/>
              <a:gd name="T7" fmla="*/ 0 60000 65536"/>
              <a:gd name="T8" fmla="*/ 0 60000 65536"/>
              <a:gd name="T9" fmla="*/ 0 w 272"/>
              <a:gd name="T10" fmla="*/ 0 h 189"/>
              <a:gd name="T11" fmla="*/ 272 w 272"/>
              <a:gd name="T12" fmla="*/ 189 h 189"/>
            </a:gdLst>
            <a:ahLst/>
            <a:cxnLst>
              <a:cxn ang="T6">
                <a:pos x="T0" y="T1"/>
              </a:cxn>
              <a:cxn ang="T7">
                <a:pos x="T2" y="T3"/>
              </a:cxn>
              <a:cxn ang="T8">
                <a:pos x="T4" y="T5"/>
              </a:cxn>
            </a:cxnLst>
            <a:rect l="T9" t="T10" r="T11" b="T12"/>
            <a:pathLst>
              <a:path w="272" h="189">
                <a:moveTo>
                  <a:pt x="0" y="45"/>
                </a:moveTo>
                <a:cubicBezTo>
                  <a:pt x="45" y="117"/>
                  <a:pt x="91" y="189"/>
                  <a:pt x="136" y="182"/>
                </a:cubicBezTo>
                <a:cubicBezTo>
                  <a:pt x="181" y="175"/>
                  <a:pt x="249" y="30"/>
                  <a:pt x="272" y="0"/>
                </a:cubicBezTo>
              </a:path>
            </a:pathLst>
          </a:custGeom>
          <a:noFill/>
          <a:ln w="9525">
            <a:solidFill>
              <a:schemeClr val="tx1"/>
            </a:solidFill>
            <a:round/>
            <a:headEnd/>
            <a:tailEnd/>
          </a:ln>
        </p:spPr>
        <p:txBody>
          <a:bodyPr/>
          <a:lstStyle/>
          <a:p>
            <a:endParaRPr lang="el-GR"/>
          </a:p>
        </p:txBody>
      </p:sp>
      <p:sp>
        <p:nvSpPr>
          <p:cNvPr id="67600" name="Line 13"/>
          <p:cNvSpPr>
            <a:spLocks noChangeShapeType="1"/>
          </p:cNvSpPr>
          <p:nvPr/>
        </p:nvSpPr>
        <p:spPr bwMode="auto">
          <a:xfrm>
            <a:off x="6516688" y="4292600"/>
            <a:ext cx="0" cy="431800"/>
          </a:xfrm>
          <a:prstGeom prst="line">
            <a:avLst/>
          </a:prstGeom>
          <a:noFill/>
          <a:ln w="9525">
            <a:solidFill>
              <a:schemeClr val="tx1"/>
            </a:solidFill>
            <a:round/>
            <a:headEnd/>
            <a:tailEnd/>
          </a:ln>
        </p:spPr>
        <p:txBody>
          <a:bodyPr/>
          <a:lstStyle/>
          <a:p>
            <a:endParaRPr lang="el-GR"/>
          </a:p>
        </p:txBody>
      </p:sp>
      <p:sp>
        <p:nvSpPr>
          <p:cNvPr id="67601" name="Text Box 14"/>
          <p:cNvSpPr txBox="1">
            <a:spLocks noChangeArrowheads="1"/>
          </p:cNvSpPr>
          <p:nvPr/>
        </p:nvSpPr>
        <p:spPr bwMode="auto">
          <a:xfrm>
            <a:off x="684213" y="4584701"/>
            <a:ext cx="4560887" cy="1015663"/>
          </a:xfrm>
          <a:prstGeom prst="rect">
            <a:avLst/>
          </a:prstGeom>
          <a:noFill/>
          <a:ln w="9525">
            <a:noFill/>
            <a:miter lim="800000"/>
            <a:headEnd/>
            <a:tailEnd/>
          </a:ln>
        </p:spPr>
        <p:txBody>
          <a:bodyPr wrap="square">
            <a:spAutoFit/>
          </a:bodyPr>
          <a:lstStyle/>
          <a:p>
            <a:pPr algn="just">
              <a:spcBef>
                <a:spcPct val="50000"/>
              </a:spcBef>
            </a:pPr>
            <a:r>
              <a:rPr lang="el-GR" sz="2000" dirty="0">
                <a:solidFill>
                  <a:schemeClr val="accent3">
                    <a:lumMod val="75000"/>
                  </a:schemeClr>
                </a:solidFill>
                <a:latin typeface="Calibri" pitchFamily="34" charset="0"/>
                <a:ea typeface="Calibri" pitchFamily="34" charset="0"/>
                <a:cs typeface="Calibri" pitchFamily="34" charset="0"/>
              </a:rPr>
              <a:t>Οι δυο περιορισμοί είναι ανεξάρτητοι, άρα συνολικά έχουμε 4 διαφορετικούς τύπους εξειδίκευσης</a:t>
            </a:r>
          </a:p>
        </p:txBody>
      </p:sp>
      <p:sp>
        <p:nvSpPr>
          <p:cNvPr id="20" name="Title 6"/>
          <p:cNvSpPr>
            <a:spLocks noGrp="1"/>
          </p:cNvSpPr>
          <p:nvPr>
            <p:ph type="title"/>
          </p:nvPr>
        </p:nvSpPr>
        <p:spPr>
          <a:xfrm>
            <a:off x="393700" y="198438"/>
            <a:ext cx="8229600" cy="1143000"/>
          </a:xfrm>
        </p:spPr>
        <p:txBody>
          <a:bodyPr/>
          <a:lstStyle/>
          <a:p>
            <a:r>
              <a:rPr lang="el-GR" dirty="0" smtClean="0">
                <a:solidFill>
                  <a:schemeClr val="accent6">
                    <a:lumMod val="75000"/>
                  </a:schemeClr>
                </a:solidFill>
              </a:rPr>
              <a:t>Συμμετοχή σε στιγμιότυπα</a:t>
            </a:r>
            <a:endParaRPr lang="el-GR" dirty="0">
              <a:solidFill>
                <a:schemeClr val="accent6">
                  <a:lumMod val="75000"/>
                </a:schemeClr>
              </a:solidFill>
            </a:endParaRPr>
          </a:p>
        </p:txBody>
      </p:sp>
      <p:sp>
        <p:nvSpPr>
          <p:cNvPr id="1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Footer Placeholder 3"/>
          <p:cNvSpPr>
            <a:spLocks noGrp="1"/>
          </p:cNvSpPr>
          <p:nvPr>
            <p:ph type="ftr" sz="quarter" idx="11"/>
          </p:nvPr>
        </p:nvSpPr>
        <p:spPr>
          <a:noFill/>
        </p:spPr>
        <p:txBody>
          <a:bodyPr/>
          <a:lstStyle/>
          <a:p>
            <a:r>
              <a:rPr lang="el-GR" altLang="en-US" smtClean="0"/>
              <a:t>Ευαγγελία Πιτουρά</a:t>
            </a:r>
          </a:p>
        </p:txBody>
      </p:sp>
      <p:sp>
        <p:nvSpPr>
          <p:cNvPr id="68612" name="Slide Number Placeholder 4"/>
          <p:cNvSpPr>
            <a:spLocks noGrp="1"/>
          </p:cNvSpPr>
          <p:nvPr>
            <p:ph type="sldNum" sz="quarter" idx="12"/>
          </p:nvPr>
        </p:nvSpPr>
        <p:spPr>
          <a:noFill/>
        </p:spPr>
        <p:txBody>
          <a:bodyPr/>
          <a:lstStyle/>
          <a:p>
            <a:fld id="{FC2A5372-706D-4E09-8EE4-90EA5194A5DA}" type="slidenum">
              <a:rPr lang="el-GR" altLang="en-US" smtClean="0"/>
              <a:pPr/>
              <a:t>91</a:t>
            </a:fld>
            <a:endParaRPr lang="el-GR" altLang="en-US" smtClean="0"/>
          </a:p>
        </p:txBody>
      </p:sp>
      <p:sp>
        <p:nvSpPr>
          <p:cNvPr id="68614" name="Text Box 3"/>
          <p:cNvSpPr txBox="1">
            <a:spLocks noChangeArrowheads="1"/>
          </p:cNvSpPr>
          <p:nvPr/>
        </p:nvSpPr>
        <p:spPr bwMode="auto">
          <a:xfrm>
            <a:off x="404813" y="1689100"/>
            <a:ext cx="8280400" cy="3970318"/>
          </a:xfrm>
          <a:prstGeom prst="rect">
            <a:avLst/>
          </a:prstGeom>
          <a:noFill/>
          <a:ln w="9525">
            <a:noFill/>
            <a:miter lim="800000"/>
            <a:headEnd/>
            <a:tailEnd/>
          </a:ln>
        </p:spPr>
        <p:txBody>
          <a:bodyPr>
            <a:spAutoFit/>
          </a:bodyPr>
          <a:lstStyle/>
          <a:p>
            <a:pPr algn="just">
              <a:spcBef>
                <a:spcPct val="50000"/>
              </a:spcBef>
              <a:buFont typeface="Wingdings"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Μια οντότητα μπορεί να </a:t>
            </a:r>
            <a:r>
              <a:rPr lang="el-GR" sz="2400" dirty="0">
                <a:solidFill>
                  <a:schemeClr val="accent3">
                    <a:lumMod val="75000"/>
                  </a:schemeClr>
                </a:solidFill>
                <a:latin typeface="Calibri" pitchFamily="34" charset="0"/>
                <a:ea typeface="Calibri" pitchFamily="34" charset="0"/>
                <a:cs typeface="Calibri" pitchFamily="34" charset="0"/>
              </a:rPr>
              <a:t>έχει </a:t>
            </a:r>
            <a:r>
              <a:rPr lang="el-GR" sz="2400" i="1" dirty="0">
                <a:solidFill>
                  <a:schemeClr val="accent3">
                    <a:lumMod val="75000"/>
                  </a:schemeClr>
                </a:solidFill>
                <a:latin typeface="Calibri" pitchFamily="34" charset="0"/>
                <a:ea typeface="Calibri" pitchFamily="34" charset="0"/>
                <a:cs typeface="Calibri" pitchFamily="34" charset="0"/>
              </a:rPr>
              <a:t>παραπάνω από μια</a:t>
            </a:r>
            <a:r>
              <a:rPr lang="el-GR" sz="2400" dirty="0">
                <a:solidFill>
                  <a:schemeClr val="accent3">
                    <a:lumMod val="75000"/>
                  </a:schemeClr>
                </a:solidFill>
                <a:latin typeface="Calibri" pitchFamily="34" charset="0"/>
                <a:ea typeface="Calibri" pitchFamily="34" charset="0"/>
                <a:cs typeface="Calibri" pitchFamily="34" charset="0"/>
              </a:rPr>
              <a:t> εξειδικεύσεις</a:t>
            </a:r>
          </a:p>
          <a:p>
            <a:pPr lvl="1" algn="just">
              <a:spcBef>
                <a:spcPct val="50000"/>
              </a:spcBef>
              <a:buFont typeface="Wingdings"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Για παράδειγμα ένας Εργαζόμενος μπορεί να είναι: </a:t>
            </a:r>
          </a:p>
          <a:p>
            <a:pPr lvl="2" algn="just">
              <a:spcBef>
                <a:spcPct val="50000"/>
              </a:spcBef>
              <a:buFont typeface="Wingdings"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Γραμματέας, Τεχνικός, Μηχανικός</a:t>
            </a:r>
          </a:p>
          <a:p>
            <a:pPr lvl="2" algn="just">
              <a:spcBef>
                <a:spcPct val="50000"/>
              </a:spcBef>
              <a:buFont typeface="Wingdings"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Ωρομίσθιος, Μισθωτός</a:t>
            </a:r>
          </a:p>
          <a:p>
            <a:endParaRPr lang="el-GR" sz="2400" dirty="0">
              <a:solidFill>
                <a:schemeClr val="tx2">
                  <a:lumMod val="50000"/>
                </a:schemeClr>
              </a:solidFill>
              <a:latin typeface="Calibri" pitchFamily="34" charset="0"/>
              <a:ea typeface="Calibri" pitchFamily="34" charset="0"/>
              <a:cs typeface="Calibri" pitchFamily="34" charset="0"/>
            </a:endParaRPr>
          </a:p>
          <a:p>
            <a:pPr>
              <a:buFont typeface="Wingdings"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Η εξειδίκευση μπορεί να εφαρμοστεί </a:t>
            </a:r>
            <a:r>
              <a:rPr lang="el-GR" sz="2400" i="1" dirty="0">
                <a:solidFill>
                  <a:schemeClr val="accent3">
                    <a:lumMod val="75000"/>
                  </a:schemeClr>
                </a:solidFill>
                <a:latin typeface="Calibri" pitchFamily="34" charset="0"/>
                <a:ea typeface="Calibri" pitchFamily="34" charset="0"/>
                <a:cs typeface="Calibri" pitchFamily="34" charset="0"/>
              </a:rPr>
              <a:t>επαναληπτικά</a:t>
            </a:r>
          </a:p>
          <a:p>
            <a:pPr>
              <a:buFont typeface="Wingdings" pitchFamily="2" charset="2"/>
              <a:buChar char="§"/>
            </a:pPr>
            <a:endParaRPr lang="el-GR" sz="2400" dirty="0">
              <a:solidFill>
                <a:schemeClr val="tx2">
                  <a:lumMod val="50000"/>
                </a:schemeClr>
              </a:solidFill>
              <a:latin typeface="Calibri" pitchFamily="34" charset="0"/>
              <a:ea typeface="Calibri" pitchFamily="34" charset="0"/>
              <a:cs typeface="Calibri" pitchFamily="34" charset="0"/>
            </a:endParaRPr>
          </a:p>
          <a:p>
            <a:pPr lvl="1">
              <a:buFont typeface="Wingdings"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Ο Μηχανικός μπορεί να είναι Ηλεκτρονικός ή Μηχανολόγος</a:t>
            </a:r>
          </a:p>
          <a:p>
            <a:pPr>
              <a:buFont typeface="Wingdings" pitchFamily="2" charset="2"/>
              <a:buChar char="§"/>
            </a:pPr>
            <a:endParaRPr lang="el-GR" sz="2400" dirty="0">
              <a:solidFill>
                <a:schemeClr val="tx2">
                  <a:lumMod val="50000"/>
                </a:schemeClr>
              </a:solidFill>
              <a:latin typeface="Calibri" pitchFamily="34" charset="0"/>
              <a:ea typeface="Calibri" pitchFamily="34" charset="0"/>
              <a:cs typeface="Calibri" pitchFamily="34" charset="0"/>
            </a:endParaRPr>
          </a:p>
        </p:txBody>
      </p:sp>
      <p:sp>
        <p:nvSpPr>
          <p:cNvPr id="7" name="Title 6"/>
          <p:cNvSpPr>
            <a:spLocks noGrp="1"/>
          </p:cNvSpPr>
          <p:nvPr>
            <p:ph type="title"/>
          </p:nvPr>
        </p:nvSpPr>
        <p:spPr/>
        <p:txBody>
          <a:bodyPr/>
          <a:lstStyle/>
          <a:p>
            <a:r>
              <a:rPr lang="el-GR" dirty="0" smtClean="0">
                <a:solidFill>
                  <a:schemeClr val="accent6">
                    <a:lumMod val="75000"/>
                  </a:schemeClr>
                </a:solidFill>
              </a:rPr>
              <a:t>Εξειδίκευση</a:t>
            </a:r>
            <a:endParaRPr lang="el-GR"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Footer Placeholder 3"/>
          <p:cNvSpPr>
            <a:spLocks noGrp="1"/>
          </p:cNvSpPr>
          <p:nvPr>
            <p:ph type="ftr" sz="quarter" idx="11"/>
          </p:nvPr>
        </p:nvSpPr>
        <p:spPr>
          <a:noFill/>
        </p:spPr>
        <p:txBody>
          <a:bodyPr/>
          <a:lstStyle/>
          <a:p>
            <a:r>
              <a:rPr lang="el-GR" altLang="en-US" smtClean="0"/>
              <a:t>Ευαγγελία Πιτουρά</a:t>
            </a:r>
          </a:p>
        </p:txBody>
      </p:sp>
      <p:sp>
        <p:nvSpPr>
          <p:cNvPr id="69636" name="Slide Number Placeholder 4"/>
          <p:cNvSpPr>
            <a:spLocks noGrp="1"/>
          </p:cNvSpPr>
          <p:nvPr>
            <p:ph type="sldNum" sz="quarter" idx="12"/>
          </p:nvPr>
        </p:nvSpPr>
        <p:spPr>
          <a:noFill/>
        </p:spPr>
        <p:txBody>
          <a:bodyPr/>
          <a:lstStyle/>
          <a:p>
            <a:fld id="{56EEC587-E5BB-4A15-B2A4-01CCEE572C83}" type="slidenum">
              <a:rPr lang="el-GR" altLang="en-US" smtClean="0"/>
              <a:pPr/>
              <a:t>92</a:t>
            </a:fld>
            <a:endParaRPr lang="el-GR" altLang="en-US" smtClean="0"/>
          </a:p>
        </p:txBody>
      </p:sp>
      <p:sp>
        <p:nvSpPr>
          <p:cNvPr id="69638" name="Text Box 3"/>
          <p:cNvSpPr txBox="1">
            <a:spLocks noChangeArrowheads="1"/>
          </p:cNvSpPr>
          <p:nvPr/>
        </p:nvSpPr>
        <p:spPr bwMode="auto">
          <a:xfrm>
            <a:off x="539750" y="2060575"/>
            <a:ext cx="7488238" cy="2492990"/>
          </a:xfrm>
          <a:prstGeom prst="rect">
            <a:avLst/>
          </a:prstGeom>
          <a:noFill/>
          <a:ln w="9525">
            <a:noFill/>
            <a:miter lim="800000"/>
            <a:headEnd/>
            <a:tailEnd/>
          </a:ln>
        </p:spPr>
        <p:txBody>
          <a:bodyPr>
            <a:spAutoFit/>
          </a:bodyPr>
          <a:lstStyle/>
          <a:p>
            <a:pPr algn="just">
              <a:spcBef>
                <a:spcPct val="50000"/>
              </a:spcBef>
              <a:buFont typeface="Wingdings" pitchFamily="2" charset="2"/>
              <a:buNone/>
            </a:pPr>
            <a:r>
              <a:rPr lang="el-GR" sz="2400" dirty="0">
                <a:solidFill>
                  <a:schemeClr val="tx2">
                    <a:lumMod val="50000"/>
                  </a:schemeClr>
                </a:solidFill>
                <a:latin typeface="Calibri" pitchFamily="34" charset="0"/>
                <a:ea typeface="Calibri" pitchFamily="34" charset="0"/>
                <a:cs typeface="Calibri" pitchFamily="34" charset="0"/>
              </a:rPr>
              <a:t>Η εξειδίκευση αντιστοιχεί σε </a:t>
            </a:r>
            <a:r>
              <a:rPr lang="en-US" sz="2400" i="1" dirty="0">
                <a:solidFill>
                  <a:schemeClr val="accent3">
                    <a:lumMod val="75000"/>
                  </a:schemeClr>
                </a:solidFill>
                <a:latin typeface="Calibri" pitchFamily="34" charset="0"/>
                <a:ea typeface="Calibri" pitchFamily="34" charset="0"/>
                <a:cs typeface="Calibri" pitchFamily="34" charset="0"/>
              </a:rPr>
              <a:t>top-down</a:t>
            </a:r>
            <a:r>
              <a:rPr lang="en-US" sz="24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tx2">
                    <a:lumMod val="50000"/>
                  </a:schemeClr>
                </a:solidFill>
                <a:latin typeface="Calibri" pitchFamily="34" charset="0"/>
                <a:ea typeface="Calibri" pitchFamily="34" charset="0"/>
                <a:cs typeface="Calibri" pitchFamily="34" charset="0"/>
              </a:rPr>
              <a:t>σχεδιασμό </a:t>
            </a:r>
          </a:p>
          <a:p>
            <a:pPr algn="just">
              <a:spcBef>
                <a:spcPct val="50000"/>
              </a:spcBef>
              <a:buFont typeface="Wingdings" pitchFamily="2" charset="2"/>
              <a:buNone/>
            </a:pPr>
            <a:endParaRPr lang="en-US" sz="2400" dirty="0">
              <a:solidFill>
                <a:schemeClr val="tx2">
                  <a:lumMod val="50000"/>
                </a:schemeClr>
              </a:solidFill>
              <a:latin typeface="Calibri" pitchFamily="34" charset="0"/>
              <a:ea typeface="Calibri" pitchFamily="34" charset="0"/>
              <a:cs typeface="Calibri" pitchFamily="34" charset="0"/>
            </a:endParaRPr>
          </a:p>
          <a:p>
            <a:pPr algn="just">
              <a:spcBef>
                <a:spcPct val="50000"/>
              </a:spcBef>
              <a:buFont typeface="Wingdings" pitchFamily="2" charset="2"/>
              <a:buNone/>
            </a:pPr>
            <a:r>
              <a:rPr lang="el-GR" sz="2400" dirty="0">
                <a:solidFill>
                  <a:schemeClr val="tx2">
                    <a:lumMod val="50000"/>
                  </a:schemeClr>
                </a:solidFill>
                <a:latin typeface="Calibri" pitchFamily="34" charset="0"/>
                <a:ea typeface="Calibri" pitchFamily="34" charset="0"/>
                <a:cs typeface="Calibri" pitchFamily="34" charset="0"/>
              </a:rPr>
              <a:t>Γενίκευση</a:t>
            </a:r>
            <a:r>
              <a:rPr lang="en-US" sz="2400" dirty="0">
                <a:solidFill>
                  <a:schemeClr val="tx2">
                    <a:lumMod val="50000"/>
                  </a:schemeClr>
                </a:solidFill>
                <a:latin typeface="Calibri" pitchFamily="34" charset="0"/>
                <a:ea typeface="Calibri" pitchFamily="34" charset="0"/>
                <a:cs typeface="Calibri" pitchFamily="34" charset="0"/>
              </a:rPr>
              <a:t>: </a:t>
            </a:r>
            <a:r>
              <a:rPr lang="en-US" sz="2400" i="1" dirty="0">
                <a:solidFill>
                  <a:schemeClr val="accent3">
                    <a:lumMod val="75000"/>
                  </a:schemeClr>
                </a:solidFill>
                <a:latin typeface="Calibri" pitchFamily="34" charset="0"/>
                <a:ea typeface="Calibri" pitchFamily="34" charset="0"/>
                <a:cs typeface="Calibri" pitchFamily="34" charset="0"/>
              </a:rPr>
              <a:t>bottom-up</a:t>
            </a:r>
            <a:r>
              <a:rPr lang="en-US" sz="24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tx2">
                    <a:lumMod val="50000"/>
                  </a:schemeClr>
                </a:solidFill>
                <a:latin typeface="Calibri" pitchFamily="34" charset="0"/>
                <a:ea typeface="Calibri" pitchFamily="34" charset="0"/>
                <a:cs typeface="Calibri" pitchFamily="34" charset="0"/>
              </a:rPr>
              <a:t>σύνθεση όλων των οντοτήτων με βάση τα κοινά τους γνωρίσματα</a:t>
            </a:r>
          </a:p>
          <a:p>
            <a:pPr lvl="1" algn="just">
              <a:spcBef>
                <a:spcPct val="50000"/>
              </a:spcBef>
              <a:buFont typeface="Wingdings" pitchFamily="2" charset="2"/>
              <a:buNone/>
            </a:pPr>
            <a:endParaRPr lang="el-GR" sz="2400" dirty="0">
              <a:solidFill>
                <a:schemeClr val="tx2">
                  <a:lumMod val="50000"/>
                </a:schemeClr>
              </a:solidFill>
              <a:latin typeface="Calibri" pitchFamily="34" charset="0"/>
              <a:ea typeface="Calibri" pitchFamily="34" charset="0"/>
              <a:cs typeface="Calibri" pitchFamily="34" charset="0"/>
            </a:endParaRPr>
          </a:p>
        </p:txBody>
      </p:sp>
      <p:sp>
        <p:nvSpPr>
          <p:cNvPr id="7" name="Title 6"/>
          <p:cNvSpPr>
            <a:spLocks noGrp="1"/>
          </p:cNvSpPr>
          <p:nvPr>
            <p:ph type="title"/>
          </p:nvPr>
        </p:nvSpPr>
        <p:spPr/>
        <p:txBody>
          <a:bodyPr/>
          <a:lstStyle/>
          <a:p>
            <a:r>
              <a:rPr lang="el-GR" dirty="0" smtClean="0">
                <a:solidFill>
                  <a:schemeClr val="accent6">
                    <a:lumMod val="75000"/>
                  </a:schemeClr>
                </a:solidFill>
              </a:rPr>
              <a:t>Γενίκευση</a:t>
            </a:r>
            <a:endParaRPr lang="el-GR"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smtClean="0"/>
              <a:t>Ευαγγελία Πιτουρά</a:t>
            </a:r>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93</a:t>
            </a:fld>
            <a:endParaRPr lang="el-GR" altLang="en-US" smtClean="0"/>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8" name="Title 7"/>
          <p:cNvSpPr>
            <a:spLocks noGrp="1"/>
          </p:cNvSpPr>
          <p:nvPr>
            <p:ph type="title"/>
          </p:nvPr>
        </p:nvSpPr>
        <p:spPr>
          <a:xfrm>
            <a:off x="457200" y="-156455"/>
            <a:ext cx="8229600" cy="1143000"/>
          </a:xfrm>
        </p:spPr>
        <p:txBody>
          <a:bodyPr/>
          <a:lstStyle/>
          <a:p>
            <a:r>
              <a:rPr lang="el-GR" dirty="0" smtClean="0">
                <a:solidFill>
                  <a:schemeClr val="accent6">
                    <a:lumMod val="75000"/>
                  </a:schemeClr>
                </a:solidFill>
              </a:rPr>
              <a:t>Παράδειγμα </a:t>
            </a:r>
            <a:r>
              <a:rPr lang="el-GR" sz="2400" dirty="0" smtClean="0">
                <a:solidFill>
                  <a:schemeClr val="accent6">
                    <a:lumMod val="75000"/>
                  </a:schemeClr>
                </a:solidFill>
              </a:rPr>
              <a:t>(ιεραρχίες)</a:t>
            </a:r>
            <a:endParaRPr lang="el-GR" sz="2400" dirty="0">
              <a:solidFill>
                <a:schemeClr val="accent6">
                  <a:lumMod val="75000"/>
                </a:schemeClr>
              </a:solidFill>
            </a:endParaRPr>
          </a:p>
        </p:txBody>
      </p:sp>
      <p:sp>
        <p:nvSpPr>
          <p:cNvPr id="265217" name="Rectangle 1"/>
          <p:cNvSpPr>
            <a:spLocks noChangeArrowheads="1"/>
          </p:cNvSpPr>
          <p:nvPr/>
        </p:nvSpPr>
        <p:spPr bwMode="auto">
          <a:xfrm>
            <a:off x="274515" y="1031260"/>
            <a:ext cx="825500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eaLnBrk="0" fontAlgn="base" hangingPunct="0">
              <a:lnSpc>
                <a:spcPct val="100000"/>
              </a:lnSpc>
              <a:spcBef>
                <a:spcPct val="50000"/>
              </a:spcBef>
              <a:spcAft>
                <a:spcPct val="0"/>
              </a:spcAft>
              <a:buClrTx/>
              <a:buSzTx/>
              <a:tabLst/>
            </a:pPr>
            <a:r>
              <a:rPr lang="el-GR" sz="1600" dirty="0" smtClean="0">
                <a:solidFill>
                  <a:schemeClr val="accent1">
                    <a:lumMod val="50000"/>
                  </a:schemeClr>
                </a:solidFill>
                <a:latin typeface="Calibri" pitchFamily="34" charset="0"/>
                <a:ea typeface="Calibri" pitchFamily="34" charset="0"/>
                <a:cs typeface="Calibri" pitchFamily="34" charset="0"/>
              </a:rPr>
              <a:t>Θεωρείστε μια βάση δεδομένων που διατηρεί πληροφορίες για </a:t>
            </a:r>
            <a:r>
              <a:rPr lang="el-GR" sz="1600" dirty="0" smtClean="0">
                <a:solidFill>
                  <a:schemeClr val="accent1">
                    <a:lumMod val="50000"/>
                  </a:schemeClr>
                </a:solidFill>
                <a:latin typeface="Calibri" pitchFamily="34" charset="0"/>
                <a:ea typeface="Calibri" pitchFamily="34" charset="0"/>
                <a:cs typeface="Calibri" pitchFamily="34" charset="0"/>
              </a:rPr>
              <a:t>συλλόγους, φοιτητές και καθηγητές </a:t>
            </a:r>
            <a:r>
              <a:rPr lang="el-GR" sz="1600" dirty="0" smtClean="0">
                <a:solidFill>
                  <a:schemeClr val="accent1">
                    <a:lumMod val="50000"/>
                  </a:schemeClr>
                </a:solidFill>
                <a:latin typeface="Calibri" pitchFamily="34" charset="0"/>
                <a:ea typeface="Calibri" pitchFamily="34" charset="0"/>
                <a:cs typeface="Calibri" pitchFamily="34" charset="0"/>
              </a:rPr>
              <a:t>ενός Πανεπιστημίου</a:t>
            </a:r>
            <a:r>
              <a:rPr lang="en-US" sz="1600" dirty="0" smtClean="0">
                <a:solidFill>
                  <a:schemeClr val="accent1">
                    <a:lumMod val="50000"/>
                  </a:schemeClr>
                </a:solidFill>
                <a:latin typeface="Calibri" pitchFamily="34" charset="0"/>
                <a:ea typeface="Calibri" pitchFamily="34" charset="0"/>
                <a:cs typeface="Calibri" pitchFamily="34" charset="0"/>
              </a:rPr>
              <a:t>, </a:t>
            </a:r>
            <a:r>
              <a:rPr lang="el-GR" sz="1600" dirty="0" smtClean="0">
                <a:solidFill>
                  <a:schemeClr val="accent1">
                    <a:lumMod val="50000"/>
                  </a:schemeClr>
                </a:solidFill>
                <a:latin typeface="Calibri" pitchFamily="34" charset="0"/>
                <a:ea typeface="Calibri" pitchFamily="34" charset="0"/>
                <a:cs typeface="Calibri" pitchFamily="34" charset="0"/>
              </a:rPr>
              <a:t>πιο συγκεκριμένα</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smtClean="0">
                <a:solidFill>
                  <a:schemeClr val="accent1">
                    <a:lumMod val="50000"/>
                  </a:schemeClr>
                </a:solidFill>
                <a:latin typeface="Calibri" pitchFamily="34" charset="0"/>
                <a:ea typeface="Calibri" pitchFamily="34" charset="0"/>
                <a:cs typeface="Calibri" pitchFamily="34" charset="0"/>
              </a:rPr>
              <a:t> Κάθε </a:t>
            </a:r>
            <a:r>
              <a:rPr lang="el-GR" sz="1600" i="1" dirty="0" smtClean="0">
                <a:solidFill>
                  <a:schemeClr val="accent6">
                    <a:lumMod val="75000"/>
                  </a:schemeClr>
                </a:solidFill>
                <a:latin typeface="Calibri" pitchFamily="34" charset="0"/>
                <a:ea typeface="Calibri" pitchFamily="34" charset="0"/>
                <a:cs typeface="Calibri" pitchFamily="34" charset="0"/>
              </a:rPr>
              <a:t>σύλλογος</a:t>
            </a:r>
            <a:r>
              <a:rPr lang="el-GR" sz="1600" dirty="0" smtClean="0">
                <a:solidFill>
                  <a:schemeClr val="accent1">
                    <a:lumMod val="50000"/>
                  </a:schemeClr>
                </a:solidFill>
                <a:latin typeface="Calibri" pitchFamily="34" charset="0"/>
                <a:ea typeface="Calibri" pitchFamily="34" charset="0"/>
                <a:cs typeface="Calibri" pitchFamily="34" charset="0"/>
              </a:rPr>
              <a:t> έχει έναν τίτλο και ένα μοναδικό </a:t>
            </a:r>
            <a:r>
              <a:rPr lang="el-GR" sz="1600" dirty="0" smtClean="0">
                <a:solidFill>
                  <a:schemeClr val="accent1">
                    <a:lumMod val="50000"/>
                  </a:schemeClr>
                </a:solidFill>
                <a:latin typeface="Calibri" pitchFamily="34" charset="0"/>
                <a:ea typeface="Calibri" pitchFamily="34" charset="0"/>
                <a:cs typeface="Calibri" pitchFamily="34" charset="0"/>
              </a:rPr>
              <a:t>αναγνωριστικό.</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solidFill>
                  <a:schemeClr val="accent1">
                    <a:lumMod val="50000"/>
                  </a:schemeClr>
                </a:solidFill>
                <a:latin typeface="Calibri" pitchFamily="34" charset="0"/>
                <a:ea typeface="Calibri" pitchFamily="34" charset="0"/>
                <a:cs typeface="Calibri" pitchFamily="34" charset="0"/>
              </a:rPr>
              <a:t> </a:t>
            </a:r>
            <a:r>
              <a:rPr lang="el-GR" sz="1600" dirty="0" smtClean="0">
                <a:solidFill>
                  <a:schemeClr val="accent1">
                    <a:lumMod val="50000"/>
                  </a:schemeClr>
                </a:solidFill>
                <a:latin typeface="Calibri" pitchFamily="34" charset="0"/>
                <a:ea typeface="Calibri" pitchFamily="34" charset="0"/>
                <a:cs typeface="Calibri" pitchFamily="34" charset="0"/>
              </a:rPr>
              <a:t>Για </a:t>
            </a:r>
            <a:r>
              <a:rPr lang="el-GR" sz="1600" dirty="0" smtClean="0">
                <a:solidFill>
                  <a:schemeClr val="accent1">
                    <a:lumMod val="50000"/>
                  </a:schemeClr>
                </a:solidFill>
                <a:latin typeface="Calibri" pitchFamily="34" charset="0"/>
                <a:ea typeface="Calibri" pitchFamily="34" charset="0"/>
                <a:cs typeface="Calibri" pitchFamily="34" charset="0"/>
              </a:rPr>
              <a:t>κάθε </a:t>
            </a:r>
            <a:r>
              <a:rPr lang="el-GR" sz="1600" i="1" dirty="0" smtClean="0">
                <a:solidFill>
                  <a:schemeClr val="accent6">
                    <a:lumMod val="75000"/>
                  </a:schemeClr>
                </a:solidFill>
                <a:latin typeface="Calibri" pitchFamily="34" charset="0"/>
                <a:ea typeface="Calibri" pitchFamily="34" charset="0"/>
                <a:cs typeface="Calibri" pitchFamily="34" charset="0"/>
              </a:rPr>
              <a:t>φοιτητή</a:t>
            </a:r>
            <a:r>
              <a:rPr lang="el-GR" sz="1600" dirty="0" smtClean="0">
                <a:solidFill>
                  <a:schemeClr val="accent1">
                    <a:lumMod val="50000"/>
                  </a:schemeClr>
                </a:solidFill>
                <a:latin typeface="Calibri" pitchFamily="34" charset="0"/>
                <a:ea typeface="Calibri" pitchFamily="34" charset="0"/>
                <a:cs typeface="Calibri" pitchFamily="34" charset="0"/>
              </a:rPr>
              <a:t> έχουμε </a:t>
            </a:r>
            <a:r>
              <a:rPr lang="el-GR" sz="1600" dirty="0" smtClean="0">
                <a:solidFill>
                  <a:schemeClr val="accent1">
                    <a:lumMod val="50000"/>
                  </a:schemeClr>
                </a:solidFill>
                <a:latin typeface="Calibri" pitchFamily="34" charset="0"/>
                <a:ea typeface="Calibri" pitchFamily="34" charset="0"/>
                <a:cs typeface="Calibri" pitchFamily="34" charset="0"/>
              </a:rPr>
              <a:t>το </a:t>
            </a:r>
            <a:r>
              <a:rPr lang="el-GR" sz="1600" dirty="0" smtClean="0">
                <a:solidFill>
                  <a:schemeClr val="accent1">
                    <a:lumMod val="50000"/>
                  </a:schemeClr>
                </a:solidFill>
                <a:latin typeface="Calibri" pitchFamily="34" charset="0"/>
                <a:ea typeface="Calibri" pitchFamily="34" charset="0"/>
                <a:cs typeface="Calibri" pitchFamily="34" charset="0"/>
              </a:rPr>
              <a:t>όνομά του και ένα μοναδικό αριθμό μητρώου.</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smtClean="0">
                <a:solidFill>
                  <a:schemeClr val="accent1">
                    <a:lumMod val="50000"/>
                  </a:schemeClr>
                </a:solidFill>
                <a:latin typeface="Calibri" pitchFamily="34" charset="0"/>
                <a:ea typeface="Calibri" pitchFamily="34" charset="0"/>
                <a:cs typeface="Calibri" pitchFamily="34" charset="0"/>
              </a:rPr>
              <a:t> Ένας </a:t>
            </a:r>
            <a:r>
              <a:rPr lang="el-GR" sz="1600" i="1" dirty="0" smtClean="0">
                <a:solidFill>
                  <a:schemeClr val="accent6">
                    <a:lumMod val="75000"/>
                  </a:schemeClr>
                </a:solidFill>
                <a:latin typeface="Calibri" pitchFamily="34" charset="0"/>
                <a:ea typeface="Calibri" pitchFamily="34" charset="0"/>
                <a:cs typeface="Calibri" pitchFamily="34" charset="0"/>
              </a:rPr>
              <a:t>καθηγητής</a:t>
            </a:r>
            <a:r>
              <a:rPr lang="el-GR" sz="1600" dirty="0" smtClean="0">
                <a:solidFill>
                  <a:schemeClr val="accent1">
                    <a:lumMod val="50000"/>
                  </a:schemeClr>
                </a:solidFill>
                <a:latin typeface="Calibri" pitchFamily="34" charset="0"/>
                <a:ea typeface="Calibri" pitchFamily="34" charset="0"/>
                <a:cs typeface="Calibri" pitchFamily="34" charset="0"/>
              </a:rPr>
              <a:t> έχει ένα όνομα και ένα μοναδικό αναγνωριστικό</a:t>
            </a:r>
            <a:r>
              <a:rPr lang="el-GR" sz="1600" dirty="0" smtClean="0">
                <a:solidFill>
                  <a:schemeClr val="accent1">
                    <a:lumMod val="50000"/>
                  </a:schemeClr>
                </a:solidFill>
                <a:latin typeface="Calibri" pitchFamily="34" charset="0"/>
                <a:ea typeface="Calibri" pitchFamily="34" charset="0"/>
                <a:cs typeface="Calibri" pitchFamily="34" charset="0"/>
              </a:rPr>
              <a:t>.</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smtClean="0">
                <a:solidFill>
                  <a:schemeClr val="accent1">
                    <a:lumMod val="50000"/>
                  </a:schemeClr>
                </a:solidFill>
                <a:latin typeface="Calibri" pitchFamily="34" charset="0"/>
                <a:ea typeface="Calibri" pitchFamily="34" charset="0"/>
                <a:cs typeface="Calibri" pitchFamily="34" charset="0"/>
              </a:rPr>
              <a:t> Οι </a:t>
            </a:r>
            <a:r>
              <a:rPr lang="el-GR" sz="1600" dirty="0">
                <a:solidFill>
                  <a:schemeClr val="accent1">
                    <a:lumMod val="50000"/>
                  </a:schemeClr>
                </a:solidFill>
                <a:latin typeface="Calibri" pitchFamily="34" charset="0"/>
                <a:ea typeface="Calibri" pitchFamily="34" charset="0"/>
                <a:cs typeface="Calibri" pitchFamily="34" charset="0"/>
              </a:rPr>
              <a:t>φοιτητές </a:t>
            </a:r>
            <a:r>
              <a:rPr lang="el-GR" sz="1600" i="1" dirty="0">
                <a:solidFill>
                  <a:schemeClr val="accent6">
                    <a:lumMod val="75000"/>
                  </a:schemeClr>
                </a:solidFill>
                <a:latin typeface="Calibri" pitchFamily="34" charset="0"/>
                <a:ea typeface="Calibri" pitchFamily="34" charset="0"/>
                <a:cs typeface="Calibri" pitchFamily="34" charset="0"/>
              </a:rPr>
              <a:t>ανήκουν</a:t>
            </a:r>
            <a:r>
              <a:rPr lang="el-GR" sz="1600" dirty="0">
                <a:solidFill>
                  <a:schemeClr val="accent1">
                    <a:lumMod val="50000"/>
                  </a:schemeClr>
                </a:solidFill>
                <a:latin typeface="Calibri" pitchFamily="34" charset="0"/>
                <a:ea typeface="Calibri" pitchFamily="34" charset="0"/>
                <a:cs typeface="Calibri" pitchFamily="34" charset="0"/>
              </a:rPr>
              <a:t> σε έναν ή περισσότερους συλλόγους. Καταγράφουμε την ημερομηνία εγγραφής του φοιτητή στο σύλλογο. Κάθε σύλλογος έχει τουλάχιστον έναν φοιτητή ως μέλος</a:t>
            </a:r>
            <a:endParaRPr lang="el-GR" sz="1600" dirty="0" smtClean="0">
              <a:solidFill>
                <a:schemeClr val="accent1">
                  <a:lumMod val="50000"/>
                </a:schemeClr>
              </a:solidFill>
              <a:latin typeface="Calibri" pitchFamily="34" charset="0"/>
              <a:ea typeface="Calibri" pitchFamily="34" charset="0"/>
              <a:cs typeface="Calibri" pitchFamily="34" charset="0"/>
            </a:endParaRP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smtClean="0">
                <a:solidFill>
                  <a:schemeClr val="accent1">
                    <a:lumMod val="50000"/>
                  </a:schemeClr>
                </a:solidFill>
                <a:latin typeface="Calibri" pitchFamily="34" charset="0"/>
                <a:ea typeface="Calibri" pitchFamily="34" charset="0"/>
                <a:cs typeface="Calibri" pitchFamily="34" charset="0"/>
              </a:rPr>
              <a:t> Ένας καθηγητής είναι είτε </a:t>
            </a:r>
            <a:r>
              <a:rPr lang="el-GR" sz="1600" i="1" dirty="0" smtClean="0">
                <a:solidFill>
                  <a:schemeClr val="accent6">
                    <a:lumMod val="75000"/>
                  </a:schemeClr>
                </a:solidFill>
                <a:latin typeface="Calibri" pitchFamily="34" charset="0"/>
                <a:ea typeface="Calibri" pitchFamily="34" charset="0"/>
                <a:cs typeface="Calibri" pitchFamily="34" charset="0"/>
              </a:rPr>
              <a:t>μερικής</a:t>
            </a:r>
            <a:r>
              <a:rPr lang="el-GR" sz="1600" dirty="0" smtClean="0">
                <a:solidFill>
                  <a:schemeClr val="accent1">
                    <a:lumMod val="50000"/>
                  </a:schemeClr>
                </a:solidFill>
                <a:latin typeface="Calibri" pitchFamily="34" charset="0"/>
                <a:ea typeface="Calibri" pitchFamily="34" charset="0"/>
                <a:cs typeface="Calibri" pitchFamily="34" charset="0"/>
              </a:rPr>
              <a:t> είτε </a:t>
            </a:r>
            <a:r>
              <a:rPr lang="el-GR" sz="1600" i="1" dirty="0" smtClean="0">
                <a:solidFill>
                  <a:schemeClr val="accent6">
                    <a:lumMod val="75000"/>
                  </a:schemeClr>
                </a:solidFill>
                <a:latin typeface="Calibri" pitchFamily="34" charset="0"/>
                <a:ea typeface="Calibri" pitchFamily="34" charset="0"/>
                <a:cs typeface="Calibri" pitchFamily="34" charset="0"/>
              </a:rPr>
              <a:t>πλήρους</a:t>
            </a:r>
            <a:r>
              <a:rPr lang="el-GR" sz="1600" dirty="0" smtClean="0">
                <a:solidFill>
                  <a:schemeClr val="accent1">
                    <a:lumMod val="50000"/>
                  </a:schemeClr>
                </a:solidFill>
                <a:latin typeface="Calibri" pitchFamily="34" charset="0"/>
                <a:ea typeface="Calibri" pitchFamily="34" charset="0"/>
                <a:cs typeface="Calibri" pitchFamily="34" charset="0"/>
              </a:rPr>
              <a:t> </a:t>
            </a:r>
            <a:r>
              <a:rPr lang="el-GR" sz="1600" dirty="0" smtClean="0">
                <a:solidFill>
                  <a:schemeClr val="accent1">
                    <a:lumMod val="50000"/>
                  </a:schemeClr>
                </a:solidFill>
                <a:latin typeface="Calibri" pitchFamily="34" charset="0"/>
                <a:ea typeface="Calibri" pitchFamily="34" charset="0"/>
                <a:cs typeface="Calibri" pitchFamily="34" charset="0"/>
              </a:rPr>
              <a:t>απασχόλησης</a:t>
            </a:r>
            <a:r>
              <a:rPr lang="en-US" sz="1600" dirty="0" smtClean="0">
                <a:solidFill>
                  <a:schemeClr val="accent1">
                    <a:lumMod val="50000"/>
                  </a:schemeClr>
                </a:solidFill>
                <a:latin typeface="Calibri" pitchFamily="34" charset="0"/>
                <a:ea typeface="Calibri" pitchFamily="34" charset="0"/>
                <a:cs typeface="Calibri" pitchFamily="34" charset="0"/>
              </a:rPr>
              <a:t>.</a:t>
            </a:r>
            <a:r>
              <a:rPr lang="el-GR" sz="1600" dirty="0" smtClean="0">
                <a:solidFill>
                  <a:schemeClr val="accent1">
                    <a:lumMod val="50000"/>
                  </a:schemeClr>
                </a:solidFill>
                <a:latin typeface="Calibri" pitchFamily="34" charset="0"/>
                <a:ea typeface="Calibri" pitchFamily="34" charset="0"/>
                <a:cs typeface="Calibri" pitchFamily="34" charset="0"/>
              </a:rPr>
              <a:t> Για έναν καθηγητή μερικής απασχόλησης καταγράφουμε το ποσοστό της απασχόλησής του. Για έναν καθηγητή </a:t>
            </a:r>
            <a:r>
              <a:rPr lang="el-GR" sz="1600" dirty="0" smtClean="0">
                <a:solidFill>
                  <a:schemeClr val="accent1">
                    <a:lumMod val="50000"/>
                  </a:schemeClr>
                </a:solidFill>
                <a:latin typeface="Calibri" pitchFamily="34" charset="0"/>
                <a:ea typeface="Calibri" pitchFamily="34" charset="0"/>
                <a:cs typeface="Calibri" pitchFamily="34" charset="0"/>
              </a:rPr>
              <a:t>πλήρους </a:t>
            </a:r>
            <a:r>
              <a:rPr lang="el-GR" sz="1600" dirty="0" smtClean="0">
                <a:solidFill>
                  <a:schemeClr val="accent1">
                    <a:lumMod val="50000"/>
                  </a:schemeClr>
                </a:solidFill>
                <a:latin typeface="Calibri" pitchFamily="34" charset="0"/>
                <a:ea typeface="Calibri" pitchFamily="34" charset="0"/>
                <a:cs typeface="Calibri" pitchFamily="34" charset="0"/>
              </a:rPr>
              <a:t>απασχόλησης καταγράφουμε τις ώρες γραφείου του.</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smtClean="0">
                <a:solidFill>
                  <a:schemeClr val="accent1">
                    <a:lumMod val="50000"/>
                  </a:schemeClr>
                </a:solidFill>
                <a:latin typeface="Calibri" pitchFamily="34" charset="0"/>
                <a:ea typeface="Calibri" pitchFamily="34" charset="0"/>
                <a:cs typeface="Calibri" pitchFamily="34" charset="0"/>
              </a:rPr>
              <a:t> Κάθε σύλλογος έχει ακριβώς έναν καθηγητή ως </a:t>
            </a:r>
            <a:r>
              <a:rPr lang="el-GR" sz="1600" i="1" dirty="0" smtClean="0">
                <a:solidFill>
                  <a:schemeClr val="accent6">
                    <a:lumMod val="75000"/>
                  </a:schemeClr>
                </a:solidFill>
                <a:latin typeface="Calibri" pitchFamily="34" charset="0"/>
                <a:ea typeface="Calibri" pitchFamily="34" charset="0"/>
                <a:cs typeface="Calibri" pitchFamily="34" charset="0"/>
              </a:rPr>
              <a:t>σύμβουλο</a:t>
            </a:r>
            <a:r>
              <a:rPr lang="el-GR" sz="1600" dirty="0" smtClean="0">
                <a:solidFill>
                  <a:schemeClr val="accent1">
                    <a:lumMod val="50000"/>
                  </a:schemeClr>
                </a:solidFill>
                <a:latin typeface="Calibri" pitchFamily="34" charset="0"/>
                <a:ea typeface="Calibri" pitchFamily="34" charset="0"/>
                <a:cs typeface="Calibri" pitchFamily="34" charset="0"/>
              </a:rPr>
              <a:t>, ο οποίος πρέπει να είναι καθηγητής </a:t>
            </a:r>
            <a:r>
              <a:rPr lang="el-GR" sz="1600" dirty="0" smtClean="0">
                <a:solidFill>
                  <a:schemeClr val="accent1">
                    <a:lumMod val="50000"/>
                  </a:schemeClr>
                </a:solidFill>
                <a:latin typeface="Calibri" pitchFamily="34" charset="0"/>
                <a:ea typeface="Calibri" pitchFamily="34" charset="0"/>
                <a:cs typeface="Calibri" pitchFamily="34" charset="0"/>
              </a:rPr>
              <a:t>πλήρους </a:t>
            </a:r>
            <a:r>
              <a:rPr lang="el-GR" sz="1600" dirty="0" smtClean="0">
                <a:solidFill>
                  <a:schemeClr val="accent1">
                    <a:lumMod val="50000"/>
                  </a:schemeClr>
                </a:solidFill>
                <a:latin typeface="Calibri" pitchFamily="34" charset="0"/>
                <a:ea typeface="Calibri" pitchFamily="34" charset="0"/>
                <a:cs typeface="Calibri" pitchFamily="34" charset="0"/>
              </a:rPr>
              <a:t>απασχόλησης.</a:t>
            </a:r>
          </a:p>
          <a:p>
            <a:pPr marR="0" lvl="0" indent="0" algn="just" eaLnBrk="0" fontAlgn="base" hangingPunct="0">
              <a:lnSpc>
                <a:spcPct val="100000"/>
              </a:lnSpc>
              <a:spcBef>
                <a:spcPct val="50000"/>
              </a:spcBef>
              <a:spcAft>
                <a:spcPct val="0"/>
              </a:spcAft>
              <a:buClrTx/>
              <a:buSzTx/>
              <a:buFont typeface="Wingdings" pitchFamily="2" charset="2"/>
              <a:buChar char="§"/>
              <a:tabLst/>
            </a:pPr>
            <a:endParaRPr lang="el-GR" sz="800" dirty="0" smtClean="0">
              <a:solidFill>
                <a:schemeClr val="accent1">
                  <a:lumMod val="50000"/>
                </a:schemeClr>
              </a:solidFill>
              <a:latin typeface="Calibri" pitchFamily="34" charset="0"/>
              <a:ea typeface="Calibri" pitchFamily="34" charset="0"/>
              <a:cs typeface="Calibri" pitchFamily="34" charset="0"/>
            </a:endParaRPr>
          </a:p>
          <a:p>
            <a:pPr marR="0" lvl="0" indent="0" algn="just" eaLnBrk="0" fontAlgn="base" hangingPunct="0">
              <a:lnSpc>
                <a:spcPct val="100000"/>
              </a:lnSpc>
              <a:spcBef>
                <a:spcPct val="50000"/>
              </a:spcBef>
              <a:spcAft>
                <a:spcPct val="0"/>
              </a:spcAft>
              <a:buClrTx/>
              <a:buSzTx/>
              <a:tabLst/>
            </a:pPr>
            <a:r>
              <a:rPr lang="el-GR" sz="1600" dirty="0" smtClean="0">
                <a:solidFill>
                  <a:schemeClr val="accent1">
                    <a:lumMod val="50000"/>
                  </a:schemeClr>
                </a:solidFill>
                <a:latin typeface="Calibri" pitchFamily="34" charset="0"/>
                <a:ea typeface="Calibri" pitchFamily="34" charset="0"/>
                <a:cs typeface="Calibri" pitchFamily="34" charset="0"/>
              </a:rPr>
              <a:t>Δώστε ένα μοντέλο Οντοτήτων/Συσχετίσεων.</a:t>
            </a:r>
          </a:p>
          <a:p>
            <a:pPr marR="0" lvl="0" indent="0" algn="just" eaLnBrk="0" fontAlgn="base" hangingPunct="0">
              <a:lnSpc>
                <a:spcPct val="100000"/>
              </a:lnSpc>
              <a:spcBef>
                <a:spcPct val="50000"/>
              </a:spcBef>
              <a:spcAft>
                <a:spcPct val="0"/>
              </a:spcAft>
              <a:buClrTx/>
              <a:buSzTx/>
              <a:tabLst/>
            </a:pPr>
            <a:r>
              <a:rPr lang="el-GR" sz="1600" dirty="0" smtClean="0">
                <a:solidFill>
                  <a:schemeClr val="accent1">
                    <a:lumMod val="50000"/>
                  </a:schemeClr>
                </a:solidFill>
                <a:latin typeface="Calibri" pitchFamily="34" charset="0"/>
                <a:ea typeface="Calibri" pitchFamily="34" charset="0"/>
                <a:cs typeface="Calibri" pitchFamily="34" charset="0"/>
              </a:rPr>
              <a:t>Τι αλλάζει στο μοντέλο Οντοτήτων/Συσχετίσεων </a:t>
            </a:r>
            <a:r>
              <a:rPr lang="el-GR" sz="1600" dirty="0" smtClean="0">
                <a:solidFill>
                  <a:schemeClr val="accent1">
                    <a:lumMod val="50000"/>
                  </a:schemeClr>
                </a:solidFill>
                <a:latin typeface="Calibri" pitchFamily="34" charset="0"/>
                <a:ea typeface="Calibri" pitchFamily="34" charset="0"/>
                <a:cs typeface="Calibri" pitchFamily="34" charset="0"/>
              </a:rPr>
              <a:t>αν </a:t>
            </a:r>
            <a:r>
              <a:rPr lang="el-GR" sz="1600" dirty="0" smtClean="0">
                <a:solidFill>
                  <a:schemeClr val="accent1">
                    <a:lumMod val="50000"/>
                  </a:schemeClr>
                </a:solidFill>
                <a:latin typeface="Calibri" pitchFamily="34" charset="0"/>
                <a:ea typeface="Calibri" pitchFamily="34" charset="0"/>
                <a:cs typeface="Calibri" pitchFamily="34" charset="0"/>
              </a:rPr>
              <a:t>δεν ισχύει ο περιορισμός ότι ο σύμβουλος καθηγητής πρέπει να είναι </a:t>
            </a:r>
            <a:r>
              <a:rPr lang="el-GR" sz="1600" dirty="0" smtClean="0">
                <a:solidFill>
                  <a:schemeClr val="accent1">
                    <a:lumMod val="50000"/>
                  </a:schemeClr>
                </a:solidFill>
                <a:latin typeface="Calibri" pitchFamily="34" charset="0"/>
                <a:ea typeface="Calibri" pitchFamily="34" charset="0"/>
                <a:cs typeface="Calibri" pitchFamily="34" charset="0"/>
              </a:rPr>
              <a:t>πλήρους απασχόλησης </a:t>
            </a:r>
            <a:endParaRPr lang="el-GR" sz="1600" dirty="0" smtClean="0">
              <a:solidFill>
                <a:schemeClr val="accent1">
                  <a:lumMod val="50000"/>
                </a:schemeClr>
              </a:solidFill>
              <a:latin typeface="Calibri" pitchFamily="34" charset="0"/>
              <a:ea typeface="Calibri" pitchFamily="34" charset="0"/>
              <a:cs typeface="Calibri" pitchFamily="34" charset="0"/>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Footer Placeholder 3"/>
          <p:cNvSpPr>
            <a:spLocks noGrp="1"/>
          </p:cNvSpPr>
          <p:nvPr>
            <p:ph type="ftr" sz="quarter" idx="11"/>
          </p:nvPr>
        </p:nvSpPr>
        <p:spPr>
          <a:noFill/>
        </p:spPr>
        <p:txBody>
          <a:bodyPr/>
          <a:lstStyle/>
          <a:p>
            <a:r>
              <a:rPr lang="el-GR" altLang="en-US" smtClean="0"/>
              <a:t>Ευαγγελία Πιτουρά</a:t>
            </a:r>
          </a:p>
        </p:txBody>
      </p:sp>
      <p:sp>
        <p:nvSpPr>
          <p:cNvPr id="58372" name="Slide Number Placeholder 4"/>
          <p:cNvSpPr>
            <a:spLocks noGrp="1"/>
          </p:cNvSpPr>
          <p:nvPr>
            <p:ph type="sldNum" sz="quarter" idx="12"/>
          </p:nvPr>
        </p:nvSpPr>
        <p:spPr>
          <a:noFill/>
        </p:spPr>
        <p:txBody>
          <a:bodyPr/>
          <a:lstStyle/>
          <a:p>
            <a:fld id="{506C1002-801C-48CF-BEB5-F45E88D491DA}" type="slidenum">
              <a:rPr lang="el-GR" altLang="en-US" smtClean="0"/>
              <a:pPr/>
              <a:t>94</a:t>
            </a:fld>
            <a:endParaRPr lang="el-GR" altLang="en-US" smtClean="0"/>
          </a:p>
        </p:txBody>
      </p:sp>
      <p:sp>
        <p:nvSpPr>
          <p:cNvPr id="58374" name="Text Box 3"/>
          <p:cNvSpPr txBox="1">
            <a:spLocks noChangeArrowheads="1"/>
          </p:cNvSpPr>
          <p:nvPr/>
        </p:nvSpPr>
        <p:spPr bwMode="auto">
          <a:xfrm>
            <a:off x="684213" y="2342338"/>
            <a:ext cx="7659687" cy="848460"/>
          </a:xfrm>
          <a:prstGeom prst="rect">
            <a:avLst/>
          </a:prstGeom>
          <a:noFill/>
          <a:ln w="9525">
            <a:noFill/>
            <a:miter lim="800000"/>
            <a:headEnd/>
            <a:tailEnd/>
          </a:ln>
        </p:spPr>
        <p:txBody>
          <a:bodyPr wrap="square">
            <a:spAutoFit/>
          </a:bodyPr>
          <a:lstStyle/>
          <a:p>
            <a:pPr marL="342900" indent="-342900" algn="just" eaLnBrk="0" hangingPunct="0">
              <a:spcBef>
                <a:spcPct val="50000"/>
              </a:spcBef>
              <a:buFont typeface="Wingdings" panose="05000000000000000000" pitchFamily="2" charset="2"/>
              <a:buChar char="§"/>
            </a:pPr>
            <a:r>
              <a:rPr lang="el-GR" sz="2400" dirty="0" smtClean="0"/>
              <a:t> Πρέπει </a:t>
            </a:r>
            <a:r>
              <a:rPr lang="el-GR" sz="2400" dirty="0"/>
              <a:t>να ακολουθεί πιστά τους περιορισμούς (</a:t>
            </a:r>
            <a:r>
              <a:rPr lang="en-US" sz="2400" dirty="0"/>
              <a:t>specifications)</a:t>
            </a:r>
            <a:endParaRPr lang="el-GR" sz="2400" dirty="0"/>
          </a:p>
        </p:txBody>
      </p:sp>
      <p:sp>
        <p:nvSpPr>
          <p:cNvPr id="58375" name="Text Box 4"/>
          <p:cNvSpPr txBox="1">
            <a:spLocks noChangeArrowheads="1"/>
          </p:cNvSpPr>
          <p:nvPr/>
        </p:nvSpPr>
        <p:spPr bwMode="auto">
          <a:xfrm>
            <a:off x="612775" y="3140423"/>
            <a:ext cx="7488237" cy="830997"/>
          </a:xfrm>
          <a:prstGeom prst="rect">
            <a:avLst/>
          </a:prstGeom>
          <a:noFill/>
          <a:ln w="9525">
            <a:noFill/>
            <a:miter lim="800000"/>
            <a:headEnd/>
            <a:tailEnd/>
          </a:ln>
        </p:spPr>
        <p:txBody>
          <a:bodyPr>
            <a:spAutoFit/>
          </a:bodyPr>
          <a:lstStyle/>
          <a:p>
            <a:pPr marL="342900" indent="-342900" algn="just" eaLnBrk="0" hangingPunct="0">
              <a:spcBef>
                <a:spcPct val="50000"/>
              </a:spcBef>
              <a:buFont typeface="Wingdings" panose="05000000000000000000" pitchFamily="2" charset="2"/>
              <a:buChar char="§"/>
            </a:pPr>
            <a:r>
              <a:rPr lang="el-GR" sz="2400" dirty="0" smtClean="0"/>
              <a:t> Αποφυγή πλεονασμού </a:t>
            </a:r>
            <a:r>
              <a:rPr lang="el-GR" sz="2400" dirty="0"/>
              <a:t>(αποθηκευτικός χώρος, διατήρηση συνέπειας)</a:t>
            </a:r>
          </a:p>
        </p:txBody>
      </p:sp>
      <p:sp>
        <p:nvSpPr>
          <p:cNvPr id="58376" name="Text Box 5"/>
          <p:cNvSpPr txBox="1">
            <a:spLocks noChangeArrowheads="1"/>
          </p:cNvSpPr>
          <p:nvPr/>
        </p:nvSpPr>
        <p:spPr bwMode="auto">
          <a:xfrm>
            <a:off x="684213" y="4157958"/>
            <a:ext cx="7086600" cy="461665"/>
          </a:xfrm>
          <a:prstGeom prst="rect">
            <a:avLst/>
          </a:prstGeom>
          <a:noFill/>
          <a:ln w="9525">
            <a:noFill/>
            <a:miter lim="800000"/>
            <a:headEnd/>
            <a:tailEnd/>
          </a:ln>
        </p:spPr>
        <p:txBody>
          <a:bodyPr>
            <a:spAutoFit/>
          </a:bodyPr>
          <a:lstStyle/>
          <a:p>
            <a:pPr marL="342900" indent="-342900" eaLnBrk="0" hangingPunct="0">
              <a:spcBef>
                <a:spcPct val="50000"/>
              </a:spcBef>
              <a:buFont typeface="Wingdings" panose="05000000000000000000" pitchFamily="2" charset="2"/>
              <a:buChar char="§"/>
            </a:pPr>
            <a:r>
              <a:rPr lang="el-GR" sz="2400" dirty="0" smtClean="0"/>
              <a:t> Απλότητα</a:t>
            </a:r>
            <a:endParaRPr lang="el-GR" sz="2400" dirty="0"/>
          </a:p>
        </p:txBody>
      </p:sp>
      <p:sp>
        <p:nvSpPr>
          <p:cNvPr id="58377" name="Text Box 6"/>
          <p:cNvSpPr txBox="1">
            <a:spLocks noChangeArrowheads="1"/>
          </p:cNvSpPr>
          <p:nvPr/>
        </p:nvSpPr>
        <p:spPr bwMode="auto">
          <a:xfrm>
            <a:off x="684213" y="1253068"/>
            <a:ext cx="7345363" cy="1015663"/>
          </a:xfrm>
          <a:prstGeom prst="rect">
            <a:avLst/>
          </a:prstGeom>
          <a:noFill/>
          <a:ln w="9525">
            <a:noFill/>
            <a:miter lim="800000"/>
            <a:headEnd/>
            <a:tailEnd/>
          </a:ln>
        </p:spPr>
        <p:txBody>
          <a:bodyPr>
            <a:spAutoFit/>
          </a:bodyPr>
          <a:lstStyle/>
          <a:p>
            <a:pPr>
              <a:spcBef>
                <a:spcPct val="50000"/>
              </a:spcBef>
            </a:pPr>
            <a:r>
              <a:rPr lang="el-GR" sz="2400" dirty="0"/>
              <a:t>Υπάρχουν πολλά σχήματα Ο/Σ για ένα πρόβλημα</a:t>
            </a:r>
          </a:p>
          <a:p>
            <a:pPr>
              <a:spcBef>
                <a:spcPct val="50000"/>
              </a:spcBef>
            </a:pPr>
            <a:r>
              <a:rPr lang="el-GR" sz="2400" dirty="0" smtClean="0">
                <a:solidFill>
                  <a:schemeClr val="accent6">
                    <a:lumMod val="75000"/>
                  </a:schemeClr>
                </a:solidFill>
              </a:rPr>
              <a:t>Πότε ένα σχήμα είναι </a:t>
            </a:r>
            <a:r>
              <a:rPr lang="el-GR" sz="2400" dirty="0">
                <a:solidFill>
                  <a:schemeClr val="accent6">
                    <a:lumMod val="75000"/>
                  </a:schemeClr>
                </a:solidFill>
              </a:rPr>
              <a:t>«καλό»;</a:t>
            </a:r>
          </a:p>
        </p:txBody>
      </p:sp>
      <p:sp>
        <p:nvSpPr>
          <p:cNvPr id="10" name="Title 9"/>
          <p:cNvSpPr>
            <a:spLocks noGrp="1"/>
          </p:cNvSpPr>
          <p:nvPr>
            <p:ph type="title"/>
          </p:nvPr>
        </p:nvSpPr>
        <p:spPr/>
        <p:txBody>
          <a:bodyPr/>
          <a:lstStyle/>
          <a:p>
            <a:r>
              <a:rPr lang="el-GR" dirty="0" smtClean="0">
                <a:solidFill>
                  <a:schemeClr val="accent6">
                    <a:lumMod val="75000"/>
                  </a:schemeClr>
                </a:solidFill>
              </a:rPr>
              <a:t>Κριτήρια</a:t>
            </a:r>
            <a:endParaRPr lang="el-GR" dirty="0">
              <a:solidFill>
                <a:schemeClr val="accent6">
                  <a:lumMod val="75000"/>
                </a:schemeClr>
              </a:solidFill>
            </a:endParaRP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
        <p:nvSpPr>
          <p:cNvPr id="2" name="TextBox 1"/>
          <p:cNvSpPr txBox="1"/>
          <p:nvPr/>
        </p:nvSpPr>
        <p:spPr>
          <a:xfrm>
            <a:off x="336062" y="4769505"/>
            <a:ext cx="8206153" cy="1200329"/>
          </a:xfrm>
          <a:prstGeom prst="rect">
            <a:avLst/>
          </a:prstGeom>
          <a:noFill/>
        </p:spPr>
        <p:txBody>
          <a:bodyPr wrap="square" rtlCol="0">
            <a:spAutoFit/>
          </a:bodyPr>
          <a:lstStyle/>
          <a:p>
            <a:r>
              <a:rPr lang="el-GR" dirty="0" smtClean="0">
                <a:solidFill>
                  <a:schemeClr val="accent1">
                    <a:lumMod val="75000"/>
                  </a:schemeClr>
                </a:solidFill>
              </a:rPr>
              <a:t>Αρκετές διαφορές στα διαγράμματα Ο/Σ</a:t>
            </a:r>
            <a:br>
              <a:rPr lang="el-GR" dirty="0" smtClean="0">
                <a:solidFill>
                  <a:schemeClr val="accent1">
                    <a:lumMod val="75000"/>
                  </a:schemeClr>
                </a:solidFill>
              </a:rPr>
            </a:br>
            <a:r>
              <a:rPr lang="el-GR" dirty="0" smtClean="0">
                <a:solidFill>
                  <a:schemeClr val="accent1">
                    <a:lumMod val="75000"/>
                  </a:schemeClr>
                </a:solidFill>
              </a:rPr>
              <a:t>	στο συμβολισμό (είδαμε για τις συμμετοχές),</a:t>
            </a:r>
          </a:p>
          <a:p>
            <a:r>
              <a:rPr lang="el-GR" dirty="0">
                <a:solidFill>
                  <a:schemeClr val="accent1">
                    <a:lumMod val="75000"/>
                  </a:schemeClr>
                </a:solidFill>
              </a:rPr>
              <a:t>	</a:t>
            </a:r>
            <a:r>
              <a:rPr lang="el-GR" dirty="0" smtClean="0">
                <a:solidFill>
                  <a:schemeClr val="accent1">
                    <a:lumMod val="75000"/>
                  </a:schemeClr>
                </a:solidFill>
              </a:rPr>
              <a:t>αλλά και στη σημασιολογία</a:t>
            </a:r>
          </a:p>
          <a:p>
            <a:r>
              <a:rPr lang="el-GR" dirty="0" smtClean="0">
                <a:solidFill>
                  <a:schemeClr val="accent1">
                    <a:lumMod val="75000"/>
                  </a:schemeClr>
                </a:solidFill>
              </a:rPr>
              <a:t>Θα ακολουθήσουμε το συμβολισμό/σημασιολογία που ορίσαμε στο μάθημα</a:t>
            </a:r>
            <a:endParaRPr lang="el-GR" dirty="0">
              <a:solidFill>
                <a:schemeClr val="accent1">
                  <a:lumMod val="75000"/>
                </a:schemeClr>
              </a:solidFill>
            </a:endParaRPr>
          </a:p>
        </p:txBody>
      </p:sp>
    </p:spTree>
    <p:extLst>
      <p:ext uri="{BB962C8B-B14F-4D97-AF65-F5344CB8AC3E}">
        <p14:creationId xmlns:p14="http://schemas.microsoft.com/office/powerpoint/2010/main" val="7936051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Footer Placeholder 3"/>
          <p:cNvSpPr>
            <a:spLocks noGrp="1"/>
          </p:cNvSpPr>
          <p:nvPr>
            <p:ph type="ftr" sz="quarter" idx="11"/>
          </p:nvPr>
        </p:nvSpPr>
        <p:spPr>
          <a:noFill/>
        </p:spPr>
        <p:txBody>
          <a:bodyPr/>
          <a:lstStyle/>
          <a:p>
            <a:r>
              <a:rPr lang="el-GR" altLang="en-US" smtClean="0"/>
              <a:t>Ευαγγελία Πιτουρά</a:t>
            </a:r>
          </a:p>
        </p:txBody>
      </p:sp>
      <p:sp>
        <p:nvSpPr>
          <p:cNvPr id="59396" name="Slide Number Placeholder 4"/>
          <p:cNvSpPr>
            <a:spLocks noGrp="1"/>
          </p:cNvSpPr>
          <p:nvPr>
            <p:ph type="sldNum" sz="quarter" idx="12"/>
          </p:nvPr>
        </p:nvSpPr>
        <p:spPr>
          <a:noFill/>
        </p:spPr>
        <p:txBody>
          <a:bodyPr/>
          <a:lstStyle/>
          <a:p>
            <a:fld id="{8F89E763-C84E-4315-9E21-A01B124A3728}" type="slidenum">
              <a:rPr lang="el-GR" altLang="en-US" smtClean="0"/>
              <a:pPr/>
              <a:t>95</a:t>
            </a:fld>
            <a:endParaRPr lang="el-GR" altLang="en-US" smtClean="0"/>
          </a:p>
        </p:txBody>
      </p:sp>
      <p:sp>
        <p:nvSpPr>
          <p:cNvPr id="59398" name="Text Box 3"/>
          <p:cNvSpPr txBox="1">
            <a:spLocks noChangeArrowheads="1"/>
          </p:cNvSpPr>
          <p:nvPr/>
        </p:nvSpPr>
        <p:spPr bwMode="auto">
          <a:xfrm>
            <a:off x="283795" y="1222156"/>
            <a:ext cx="8539774" cy="523220"/>
          </a:xfrm>
          <a:prstGeom prst="rect">
            <a:avLst/>
          </a:prstGeom>
          <a:noFill/>
          <a:ln w="9525">
            <a:noFill/>
            <a:miter lim="800000"/>
            <a:headEnd/>
            <a:tailEnd/>
          </a:ln>
        </p:spPr>
        <p:txBody>
          <a:bodyPr wrap="square">
            <a:spAutoFit/>
          </a:bodyPr>
          <a:lstStyle/>
          <a:p>
            <a:pPr eaLnBrk="0" hangingPunct="0">
              <a:spcBef>
                <a:spcPct val="50000"/>
              </a:spcBef>
            </a:pPr>
            <a:r>
              <a:rPr lang="el-GR" sz="2800" dirty="0">
                <a:latin typeface="Calibri" pitchFamily="34" charset="0"/>
                <a:ea typeface="Calibri" pitchFamily="34" charset="0"/>
                <a:cs typeface="Calibri" pitchFamily="34" charset="0"/>
              </a:rPr>
              <a:t>Επιλογή του κατάλληλου </a:t>
            </a:r>
            <a:r>
              <a:rPr lang="el-GR" sz="2800" dirty="0" smtClean="0">
                <a:latin typeface="Calibri" pitchFamily="34" charset="0"/>
                <a:ea typeface="Calibri" pitchFamily="34" charset="0"/>
                <a:cs typeface="Calibri" pitchFamily="34" charset="0"/>
              </a:rPr>
              <a:t>στοιχείου, συχνά ερωτήματα</a:t>
            </a:r>
            <a:endParaRPr lang="el-GR" sz="2800" dirty="0">
              <a:latin typeface="Calibri" pitchFamily="34" charset="0"/>
              <a:ea typeface="Calibri" pitchFamily="34" charset="0"/>
              <a:cs typeface="Calibri" pitchFamily="34" charset="0"/>
            </a:endParaRPr>
          </a:p>
        </p:txBody>
      </p:sp>
      <p:sp>
        <p:nvSpPr>
          <p:cNvPr id="59399" name="Text Box 4"/>
          <p:cNvSpPr txBox="1">
            <a:spLocks noChangeArrowheads="1"/>
          </p:cNvSpPr>
          <p:nvPr/>
        </p:nvSpPr>
        <p:spPr bwMode="auto">
          <a:xfrm>
            <a:off x="668215" y="2094713"/>
            <a:ext cx="68580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1. Γνώρισμα ή Τύπο Οντοτήτων;</a:t>
            </a:r>
          </a:p>
        </p:txBody>
      </p:sp>
      <p:sp>
        <p:nvSpPr>
          <p:cNvPr id="59400" name="Text Box 5"/>
          <p:cNvSpPr txBox="1">
            <a:spLocks noChangeArrowheads="1"/>
          </p:cNvSpPr>
          <p:nvPr/>
        </p:nvSpPr>
        <p:spPr bwMode="auto">
          <a:xfrm>
            <a:off x="724388" y="2611925"/>
            <a:ext cx="7391400" cy="83185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2. Πολλές δυαδικές συσχετίσεις ή μία συσχέτιση μεγαλύτερου βαθμού;</a:t>
            </a:r>
          </a:p>
        </p:txBody>
      </p:sp>
      <p:sp>
        <p:nvSpPr>
          <p:cNvPr id="59402" name="Text Box 7"/>
          <p:cNvSpPr txBox="1">
            <a:spLocks noChangeArrowheads="1"/>
          </p:cNvSpPr>
          <p:nvPr/>
        </p:nvSpPr>
        <p:spPr bwMode="auto">
          <a:xfrm>
            <a:off x="2028703" y="5959489"/>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59403" name="Text Box 8"/>
          <p:cNvSpPr txBox="1">
            <a:spLocks noChangeArrowheads="1"/>
          </p:cNvSpPr>
          <p:nvPr/>
        </p:nvSpPr>
        <p:spPr bwMode="auto">
          <a:xfrm>
            <a:off x="724388" y="3512179"/>
            <a:ext cx="68580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3.  Οντότητα ή Συσχέτιση;</a:t>
            </a:r>
          </a:p>
        </p:txBody>
      </p:sp>
      <p:sp>
        <p:nvSpPr>
          <p:cNvPr id="59404" name="Text Box 9"/>
          <p:cNvSpPr txBox="1">
            <a:spLocks noChangeArrowheads="1"/>
          </p:cNvSpPr>
          <p:nvPr/>
        </p:nvSpPr>
        <p:spPr bwMode="auto">
          <a:xfrm>
            <a:off x="668215" y="4078489"/>
            <a:ext cx="7391400" cy="831850"/>
          </a:xfrm>
          <a:prstGeom prst="rect">
            <a:avLst/>
          </a:prstGeom>
          <a:noFill/>
          <a:ln w="9525">
            <a:noFill/>
            <a:miter lim="800000"/>
            <a:headEnd/>
            <a:tailEnd/>
          </a:ln>
        </p:spPr>
        <p:txBody>
          <a:bodyPr>
            <a:spAutoFit/>
          </a:bodyPr>
          <a:lstStyle/>
          <a:p>
            <a:pPr algn="just" eaLnBrk="0" hangingPunct="0">
              <a:spcBef>
                <a:spcPct val="50000"/>
              </a:spcBef>
            </a:pPr>
            <a:r>
              <a:rPr lang="el-GR" sz="2400" dirty="0" smtClean="0">
                <a:latin typeface="Calibri" pitchFamily="34" charset="0"/>
                <a:ea typeface="Calibri" pitchFamily="34" charset="0"/>
                <a:cs typeface="Calibri" pitchFamily="34" charset="0"/>
              </a:rPr>
              <a:t>4. Γνωρίσματα </a:t>
            </a:r>
            <a:r>
              <a:rPr lang="el-GR" sz="2400" dirty="0">
                <a:latin typeface="Calibri" pitchFamily="34" charset="0"/>
                <a:ea typeface="Calibri" pitchFamily="34" charset="0"/>
                <a:cs typeface="Calibri" pitchFamily="34" charset="0"/>
              </a:rPr>
              <a:t>συσχετίσεων (πότε μπορεί να μεταφερθούν στις συμμετέχουσες οντότητες;)</a:t>
            </a:r>
          </a:p>
        </p:txBody>
      </p:sp>
      <p:sp>
        <p:nvSpPr>
          <p:cNvPr id="59405" name="Text Box 10"/>
          <p:cNvSpPr txBox="1">
            <a:spLocks noChangeArrowheads="1"/>
          </p:cNvSpPr>
          <p:nvPr/>
        </p:nvSpPr>
        <p:spPr bwMode="auto">
          <a:xfrm>
            <a:off x="668215" y="4994140"/>
            <a:ext cx="7391400" cy="45720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5. Χρήση ασθενούς οντότητας;</a:t>
            </a:r>
          </a:p>
        </p:txBody>
      </p:sp>
      <p:sp>
        <p:nvSpPr>
          <p:cNvPr id="14" name="Title 13"/>
          <p:cNvSpPr>
            <a:spLocks noGrp="1"/>
          </p:cNvSpPr>
          <p:nvPr>
            <p:ph type="title"/>
          </p:nvPr>
        </p:nvSpPr>
        <p:spPr/>
        <p:txBody>
          <a:bodyPr/>
          <a:lstStyle/>
          <a:p>
            <a:r>
              <a:rPr lang="el-GR" dirty="0" smtClean="0">
                <a:solidFill>
                  <a:schemeClr val="accent6">
                    <a:lumMod val="75000"/>
                  </a:schemeClr>
                </a:solidFill>
              </a:rPr>
              <a:t>Κριτήρια Σχεδιασμού</a:t>
            </a:r>
            <a:endParaRPr lang="el-GR" dirty="0">
              <a:solidFill>
                <a:schemeClr val="accent6">
                  <a:lumMod val="75000"/>
                </a:schemeClr>
              </a:solidFill>
            </a:endParaRPr>
          </a:p>
        </p:txBody>
      </p:sp>
      <p:sp>
        <p:nvSpPr>
          <p:cNvPr id="16"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
        <p:nvSpPr>
          <p:cNvPr id="15" name="Text Box 10"/>
          <p:cNvSpPr txBox="1">
            <a:spLocks noChangeArrowheads="1"/>
          </p:cNvSpPr>
          <p:nvPr/>
        </p:nvSpPr>
        <p:spPr bwMode="auto">
          <a:xfrm>
            <a:off x="668215" y="5509010"/>
            <a:ext cx="7391400" cy="457200"/>
          </a:xfrm>
          <a:prstGeom prst="rect">
            <a:avLst/>
          </a:prstGeom>
          <a:noFill/>
          <a:ln w="9525">
            <a:noFill/>
            <a:miter lim="800000"/>
            <a:headEnd/>
            <a:tailEnd/>
          </a:ln>
        </p:spPr>
        <p:txBody>
          <a:bodyPr>
            <a:spAutoFit/>
          </a:bodyPr>
          <a:lstStyle/>
          <a:p>
            <a:pPr algn="just" eaLnBrk="0" hangingPunct="0">
              <a:spcBef>
                <a:spcPct val="50000"/>
              </a:spcBef>
            </a:pPr>
            <a:r>
              <a:rPr lang="el-GR" sz="2400" dirty="0" smtClean="0">
                <a:latin typeface="Calibri" pitchFamily="34" charset="0"/>
                <a:ea typeface="Calibri" pitchFamily="34" charset="0"/>
                <a:cs typeface="Calibri" pitchFamily="34" charset="0"/>
              </a:rPr>
              <a:t>6. Χρήση ιεραρχίας;</a:t>
            </a:r>
            <a:endParaRPr lang="el-GR" sz="24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41030587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Footer Placeholder 3"/>
          <p:cNvSpPr>
            <a:spLocks noGrp="1"/>
          </p:cNvSpPr>
          <p:nvPr>
            <p:ph type="ftr" sz="quarter" idx="11"/>
          </p:nvPr>
        </p:nvSpPr>
        <p:spPr>
          <a:noFill/>
        </p:spPr>
        <p:txBody>
          <a:bodyPr/>
          <a:lstStyle/>
          <a:p>
            <a:r>
              <a:rPr lang="el-GR" altLang="en-US" smtClean="0"/>
              <a:t>Ευαγγελία Πιτουρά</a:t>
            </a:r>
          </a:p>
        </p:txBody>
      </p:sp>
      <p:sp>
        <p:nvSpPr>
          <p:cNvPr id="70660" name="Slide Number Placeholder 4"/>
          <p:cNvSpPr>
            <a:spLocks noGrp="1"/>
          </p:cNvSpPr>
          <p:nvPr>
            <p:ph type="sldNum" sz="quarter" idx="12"/>
          </p:nvPr>
        </p:nvSpPr>
        <p:spPr>
          <a:noFill/>
        </p:spPr>
        <p:txBody>
          <a:bodyPr/>
          <a:lstStyle/>
          <a:p>
            <a:fld id="{1B65C4F6-E811-45EE-8875-0C9C3BEF2829}" type="slidenum">
              <a:rPr lang="el-GR" altLang="en-US" smtClean="0"/>
              <a:pPr/>
              <a:t>96</a:t>
            </a:fld>
            <a:endParaRPr lang="el-GR" altLang="en-US" smtClean="0"/>
          </a:p>
        </p:txBody>
      </p:sp>
      <p:sp>
        <p:nvSpPr>
          <p:cNvPr id="70662" name="Text Box 3"/>
          <p:cNvSpPr txBox="1">
            <a:spLocks noChangeArrowheads="1"/>
          </p:cNvSpPr>
          <p:nvPr/>
        </p:nvSpPr>
        <p:spPr bwMode="auto">
          <a:xfrm>
            <a:off x="535722" y="2298823"/>
            <a:ext cx="7696200" cy="1200329"/>
          </a:xfrm>
          <a:prstGeom prst="rect">
            <a:avLst/>
          </a:prstGeom>
          <a:noFill/>
          <a:ln w="9525">
            <a:noFill/>
            <a:miter lim="800000"/>
            <a:headEnd/>
            <a:tailEnd/>
          </a:ln>
        </p:spPr>
        <p:txBody>
          <a:bodyPr>
            <a:spAutoFit/>
          </a:bodyPr>
          <a:lstStyle/>
          <a:p>
            <a:pPr algn="just" eaLnBrk="0" hangingPunct="0">
              <a:spcBef>
                <a:spcPct val="50000"/>
              </a:spcBef>
              <a:buFontTx/>
              <a:buChar char="•"/>
            </a:pPr>
            <a:r>
              <a:rPr lang="el-GR" sz="2400" dirty="0">
                <a:solidFill>
                  <a:schemeClr val="accent3">
                    <a:lumMod val="75000"/>
                  </a:schemeClr>
                </a:solidFill>
                <a:latin typeface="Calibri" pitchFamily="34" charset="0"/>
                <a:ea typeface="Calibri" pitchFamily="34" charset="0"/>
                <a:cs typeface="Calibri" pitchFamily="34" charset="0"/>
              </a:rPr>
              <a:t> Μοντελοποίηση του προβλήματος χρησιμοποιώντας το μοντέλο Οντοτήτων-Συσχετίσεων</a:t>
            </a:r>
            <a:r>
              <a:rPr lang="en-US" sz="2400" dirty="0">
                <a:solidFill>
                  <a:schemeClr val="accent3">
                    <a:lumMod val="75000"/>
                  </a:schemeClr>
                </a:solidFill>
                <a:latin typeface="Calibri" pitchFamily="34" charset="0"/>
                <a:ea typeface="Calibri" pitchFamily="34" charset="0"/>
                <a:cs typeface="Calibri" pitchFamily="34" charset="0"/>
              </a:rPr>
              <a:t> [Chen, ACM TODS 1(1), Jan 1976]</a:t>
            </a:r>
            <a:endParaRPr lang="el-GR" sz="2400" dirty="0">
              <a:solidFill>
                <a:schemeClr val="accent3">
                  <a:lumMod val="75000"/>
                </a:schemeClr>
              </a:solidFill>
              <a:latin typeface="Calibri" pitchFamily="34" charset="0"/>
              <a:ea typeface="Calibri" pitchFamily="34" charset="0"/>
              <a:cs typeface="Calibri" pitchFamily="34" charset="0"/>
            </a:endParaRPr>
          </a:p>
        </p:txBody>
      </p:sp>
      <p:sp>
        <p:nvSpPr>
          <p:cNvPr id="10" name="Title 9"/>
          <p:cNvSpPr>
            <a:spLocks noGrp="1"/>
          </p:cNvSpPr>
          <p:nvPr>
            <p:ph type="title"/>
          </p:nvPr>
        </p:nvSpPr>
        <p:spPr/>
        <p:txBody>
          <a:bodyPr/>
          <a:lstStyle/>
          <a:p>
            <a:r>
              <a:rPr lang="el-GR" dirty="0" smtClean="0">
                <a:solidFill>
                  <a:schemeClr val="accent6">
                    <a:lumMod val="75000"/>
                  </a:schemeClr>
                </a:solidFill>
              </a:rPr>
              <a:t>Ιστορία</a:t>
            </a:r>
            <a:endParaRPr lang="el-GR"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Footer Placeholder 2"/>
          <p:cNvSpPr>
            <a:spLocks noGrp="1"/>
          </p:cNvSpPr>
          <p:nvPr>
            <p:ph type="ftr" sz="quarter" idx="11"/>
          </p:nvPr>
        </p:nvSpPr>
        <p:spPr>
          <a:noFill/>
        </p:spPr>
        <p:txBody>
          <a:bodyPr/>
          <a:lstStyle/>
          <a:p>
            <a:r>
              <a:rPr lang="el-GR" altLang="en-US" smtClean="0"/>
              <a:t>Ευαγγελία Πιτουρά</a:t>
            </a:r>
          </a:p>
        </p:txBody>
      </p:sp>
      <p:sp>
        <p:nvSpPr>
          <p:cNvPr id="38916" name="Slide Number Placeholder 3"/>
          <p:cNvSpPr>
            <a:spLocks noGrp="1"/>
          </p:cNvSpPr>
          <p:nvPr>
            <p:ph type="sldNum" sz="quarter" idx="12"/>
          </p:nvPr>
        </p:nvSpPr>
        <p:spPr>
          <a:noFill/>
        </p:spPr>
        <p:txBody>
          <a:bodyPr/>
          <a:lstStyle/>
          <a:p>
            <a:fld id="{7A8BE01A-1549-4FD9-8F37-77ED03559DF4}" type="slidenum">
              <a:rPr lang="el-GR" altLang="en-US" smtClean="0"/>
              <a:pPr/>
              <a:t>97</a:t>
            </a:fld>
            <a:endParaRPr lang="el-GR" altLang="en-US" smtClean="0"/>
          </a:p>
        </p:txBody>
      </p:sp>
      <p:sp>
        <p:nvSpPr>
          <p:cNvPr id="38917" name="Text Box 2"/>
          <p:cNvSpPr txBox="1">
            <a:spLocks noChangeArrowheads="1"/>
          </p:cNvSpPr>
          <p:nvPr/>
        </p:nvSpPr>
        <p:spPr bwMode="auto">
          <a:xfrm>
            <a:off x="1258888" y="2205038"/>
            <a:ext cx="6119812" cy="1015663"/>
          </a:xfrm>
          <a:prstGeom prst="rect">
            <a:avLst/>
          </a:prstGeom>
          <a:noFill/>
          <a:ln w="9525">
            <a:noFill/>
            <a:miter lim="800000"/>
            <a:headEnd/>
            <a:tailEnd/>
          </a:ln>
        </p:spPr>
        <p:txBody>
          <a:bodyPr>
            <a:spAutoFit/>
          </a:bodyPr>
          <a:lstStyle/>
          <a:p>
            <a:pPr algn="r">
              <a:spcBef>
                <a:spcPct val="50000"/>
              </a:spcBef>
            </a:pPr>
            <a:r>
              <a:rPr lang="el-GR" sz="6000" dirty="0">
                <a:solidFill>
                  <a:schemeClr val="accent3">
                    <a:lumMod val="75000"/>
                  </a:schemeClr>
                </a:solidFill>
              </a:rPr>
              <a:t>Ερωτήσεις;</a:t>
            </a:r>
          </a:p>
        </p:txBody>
      </p:sp>
      <p:sp>
        <p:nvSpPr>
          <p:cNvPr id="6" name="Date Placeholder 2"/>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a:t>
            </a:r>
            <a:r>
              <a:rPr lang="el-GR" altLang="en-US" dirty="0" smtClean="0"/>
              <a:t>4-20</a:t>
            </a:r>
            <a:r>
              <a:rPr lang="en-US" altLang="en-US" dirty="0" smtClean="0"/>
              <a:t>1</a:t>
            </a:r>
            <a:r>
              <a:rPr lang="el-GR" altLang="en-US" dirty="0" smtClean="0"/>
              <a:t>5</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6"/>
          <p:cNvSpPr>
            <a:spLocks noGrp="1" noChangeArrowheads="1"/>
          </p:cNvSpPr>
          <p:nvPr>
            <p:ph type="ftr" sz="quarter" idx="11"/>
          </p:nvPr>
        </p:nvSpPr>
        <p:spPr>
          <a:noFill/>
        </p:spPr>
        <p:txBody>
          <a:bodyPr/>
          <a:lstStyle/>
          <a:p>
            <a:r>
              <a:rPr lang="el-GR" altLang="en-US"/>
              <a:t>Ευαγγελία Πιτουρά</a:t>
            </a:r>
          </a:p>
        </p:txBody>
      </p:sp>
      <p:sp>
        <p:nvSpPr>
          <p:cNvPr id="56324" name="Rectangle 7"/>
          <p:cNvSpPr>
            <a:spLocks noGrp="1" noChangeArrowheads="1"/>
          </p:cNvSpPr>
          <p:nvPr>
            <p:ph type="sldNum" sz="quarter" idx="12"/>
          </p:nvPr>
        </p:nvSpPr>
        <p:spPr>
          <a:noFill/>
        </p:spPr>
        <p:txBody>
          <a:bodyPr/>
          <a:lstStyle/>
          <a:p>
            <a:fld id="{F164ED83-045C-41AD-97AA-26F2DC02B057}" type="slidenum">
              <a:rPr lang="el-GR" altLang="en-US" smtClean="0"/>
              <a:pPr/>
              <a:t>98</a:t>
            </a:fld>
            <a:endParaRPr lang="el-GR" altLang="en-US" smtClean="0"/>
          </a:p>
        </p:txBody>
      </p:sp>
      <p:sp>
        <p:nvSpPr>
          <p:cNvPr id="56326" name="Text Box 3"/>
          <p:cNvSpPr txBox="1">
            <a:spLocks noChangeArrowheads="1"/>
          </p:cNvSpPr>
          <p:nvPr/>
        </p:nvSpPr>
        <p:spPr bwMode="auto">
          <a:xfrm>
            <a:off x="323850" y="1090613"/>
            <a:ext cx="8351838" cy="5139869"/>
          </a:xfrm>
          <a:prstGeom prst="rect">
            <a:avLst/>
          </a:prstGeom>
          <a:noFill/>
          <a:ln w="9525">
            <a:noFill/>
            <a:miter lim="800000"/>
            <a:headEnd/>
            <a:tailEnd/>
          </a:ln>
        </p:spPr>
        <p:txBody>
          <a:bodyPr>
            <a:spAutoFit/>
          </a:bodyPr>
          <a:lstStyle/>
          <a:p>
            <a:pPr algn="just" eaLnBrk="0" hangingPunct="0">
              <a:spcBef>
                <a:spcPct val="50000"/>
              </a:spcBef>
            </a:pPr>
            <a:r>
              <a:rPr lang="el-GR" dirty="0">
                <a:solidFill>
                  <a:schemeClr val="tx2">
                    <a:lumMod val="50000"/>
                  </a:schemeClr>
                </a:solidFill>
                <a:latin typeface="Calibri" pitchFamily="34" charset="0"/>
                <a:cs typeface="Calibri" pitchFamily="34" charset="0"/>
              </a:rPr>
              <a:t>Υποθέστε ότι σας έχουν προσλάβει σε ένα τμήμα «Επιστήμης Πουλερικών»</a:t>
            </a:r>
            <a:br>
              <a:rPr lang="el-GR" dirty="0">
                <a:solidFill>
                  <a:schemeClr val="tx2">
                    <a:lumMod val="50000"/>
                  </a:schemeClr>
                </a:solidFill>
                <a:latin typeface="Calibri" pitchFamily="34" charset="0"/>
                <a:cs typeface="Calibri" pitchFamily="34" charset="0"/>
              </a:rPr>
            </a:br>
            <a:r>
              <a:rPr lang="el-GR" dirty="0">
                <a:solidFill>
                  <a:schemeClr val="tx2">
                    <a:lumMod val="50000"/>
                  </a:schemeClr>
                </a:solidFill>
                <a:latin typeface="Calibri" pitchFamily="34" charset="0"/>
                <a:cs typeface="Calibri" pitchFamily="34" charset="0"/>
              </a:rPr>
              <a:t>και σας ζητούν να σχεδιάστε τη βάση δεδομένων τους.</a:t>
            </a:r>
          </a:p>
          <a:p>
            <a:pPr algn="just" eaLnBrk="0" hangingPunct="0">
              <a:spcBef>
                <a:spcPct val="50000"/>
              </a:spcBef>
            </a:pPr>
            <a:r>
              <a:rPr lang="el-GR" dirty="0">
                <a:solidFill>
                  <a:schemeClr val="tx2">
                    <a:lumMod val="50000"/>
                  </a:schemeClr>
                </a:solidFill>
                <a:latin typeface="Calibri" pitchFamily="34" charset="0"/>
                <a:cs typeface="Calibri" pitchFamily="34" charset="0"/>
              </a:rPr>
              <a:t>Το βασικό πρόβλημα είναι η αποθήκευση πληροφορίας σχετικά με μια σειρά από</a:t>
            </a:r>
            <a:br>
              <a:rPr lang="el-GR" dirty="0">
                <a:solidFill>
                  <a:schemeClr val="tx2">
                    <a:lumMod val="50000"/>
                  </a:schemeClr>
                </a:solidFill>
                <a:latin typeface="Calibri" pitchFamily="34" charset="0"/>
                <a:cs typeface="Calibri" pitchFamily="34" charset="0"/>
              </a:rPr>
            </a:br>
            <a:r>
              <a:rPr lang="el-GR" dirty="0">
                <a:solidFill>
                  <a:schemeClr val="tx2">
                    <a:lumMod val="50000"/>
                  </a:schemeClr>
                </a:solidFill>
                <a:latin typeface="Calibri" pitchFamily="34" charset="0"/>
                <a:cs typeface="Calibri" pitchFamily="34" charset="0"/>
              </a:rPr>
              <a:t>πειράματα πάνω στον τρόπο εκτροφής κοτόπουλων. </a:t>
            </a:r>
            <a:endParaRPr lang="en-US" dirty="0">
              <a:solidFill>
                <a:schemeClr val="tx2">
                  <a:lumMod val="50000"/>
                </a:schemeClr>
              </a:solidFill>
              <a:latin typeface="Calibri" pitchFamily="34" charset="0"/>
              <a:cs typeface="Calibri" pitchFamily="34" charset="0"/>
            </a:endParaRPr>
          </a:p>
          <a:p>
            <a:pPr algn="just" eaLnBrk="0" hangingPunct="0">
              <a:spcBef>
                <a:spcPct val="50000"/>
              </a:spcBef>
              <a:buFont typeface="Wingdings" pitchFamily="2" charset="2"/>
              <a:buChar char="§"/>
            </a:pPr>
            <a:r>
              <a:rPr lang="el-GR" dirty="0">
                <a:solidFill>
                  <a:schemeClr val="tx2">
                    <a:lumMod val="50000"/>
                  </a:schemeClr>
                </a:solidFill>
                <a:latin typeface="Calibri" pitchFamily="34" charset="0"/>
                <a:cs typeface="Calibri" pitchFamily="34" charset="0"/>
              </a:rPr>
              <a:t> Κάθε </a:t>
            </a:r>
            <a:r>
              <a:rPr lang="el-GR" sz="1800" dirty="0">
                <a:solidFill>
                  <a:schemeClr val="accent6">
                    <a:lumMod val="75000"/>
                  </a:schemeClr>
                </a:solidFill>
                <a:latin typeface="Calibri" pitchFamily="34" charset="0"/>
                <a:cs typeface="Calibri" pitchFamily="34" charset="0"/>
              </a:rPr>
              <a:t>κοτόπουλο</a:t>
            </a:r>
            <a:r>
              <a:rPr lang="el-GR" dirty="0">
                <a:solidFill>
                  <a:schemeClr val="tx2">
                    <a:lumMod val="50000"/>
                  </a:schemeClr>
                </a:solidFill>
                <a:latin typeface="Calibri" pitchFamily="34" charset="0"/>
                <a:cs typeface="Calibri" pitchFamily="34" charset="0"/>
              </a:rPr>
              <a:t> έχει έναν όνομα, ένα είδος, μια ημερομηνία γέννησης και ένα</a:t>
            </a:r>
            <a:r>
              <a:rPr lang="en-US" dirty="0">
                <a:solidFill>
                  <a:schemeClr val="tx2">
                    <a:lumMod val="50000"/>
                  </a:schemeClr>
                </a:solidFill>
                <a:latin typeface="Calibri" pitchFamily="34" charset="0"/>
                <a:cs typeface="Calibri" pitchFamily="34" charset="0"/>
              </a:rPr>
              <a:t> </a:t>
            </a:r>
            <a:r>
              <a:rPr lang="el-GR" dirty="0">
                <a:solidFill>
                  <a:schemeClr val="tx2">
                    <a:lumMod val="50000"/>
                  </a:schemeClr>
                </a:solidFill>
                <a:latin typeface="Calibri" pitchFamily="34" charset="0"/>
                <a:cs typeface="Calibri" pitchFamily="34" charset="0"/>
              </a:rPr>
              <a:t>μοναδικό αριθμό που ονομάζεται ID-κοτόπουλου.</a:t>
            </a:r>
          </a:p>
          <a:p>
            <a:pPr algn="just" eaLnBrk="0" hangingPunct="0">
              <a:spcBef>
                <a:spcPct val="50000"/>
              </a:spcBef>
              <a:buFont typeface="Wingdings" pitchFamily="2" charset="2"/>
              <a:buChar char="§"/>
            </a:pPr>
            <a:r>
              <a:rPr lang="el-GR" dirty="0">
                <a:solidFill>
                  <a:schemeClr val="tx2">
                    <a:lumMod val="50000"/>
                  </a:schemeClr>
                </a:solidFill>
                <a:latin typeface="Calibri" pitchFamily="34" charset="0"/>
                <a:cs typeface="Calibri" pitchFamily="34" charset="0"/>
              </a:rPr>
              <a:t> Τα </a:t>
            </a:r>
            <a:r>
              <a:rPr lang="el-GR" sz="1800" dirty="0">
                <a:solidFill>
                  <a:schemeClr val="accent6">
                    <a:lumMod val="75000"/>
                  </a:schemeClr>
                </a:solidFill>
                <a:latin typeface="Calibri" pitchFamily="34" charset="0"/>
                <a:cs typeface="Calibri" pitchFamily="34" charset="0"/>
              </a:rPr>
              <a:t>πειράματα</a:t>
            </a:r>
            <a:r>
              <a:rPr lang="el-GR" dirty="0">
                <a:solidFill>
                  <a:schemeClr val="tx2">
                    <a:lumMod val="50000"/>
                  </a:schemeClr>
                </a:solidFill>
                <a:latin typeface="Calibri" pitchFamily="34" charset="0"/>
                <a:cs typeface="Calibri" pitchFamily="34" charset="0"/>
              </a:rPr>
              <a:t> έχουν ένα όνομα, ένα μοναδικό αριθμό που ονομάζεται</a:t>
            </a:r>
            <a:r>
              <a:rPr lang="en-US" dirty="0">
                <a:solidFill>
                  <a:schemeClr val="tx2">
                    <a:lumMod val="50000"/>
                  </a:schemeClr>
                </a:solidFill>
                <a:latin typeface="Calibri" pitchFamily="34" charset="0"/>
                <a:cs typeface="Calibri" pitchFamily="34" charset="0"/>
              </a:rPr>
              <a:t> </a:t>
            </a:r>
            <a:r>
              <a:rPr lang="el-GR" dirty="0">
                <a:solidFill>
                  <a:schemeClr val="tx2">
                    <a:lumMod val="50000"/>
                  </a:schemeClr>
                </a:solidFill>
                <a:latin typeface="Calibri" pitchFamily="34" charset="0"/>
                <a:cs typeface="Calibri" pitchFamily="34" charset="0"/>
              </a:rPr>
              <a:t>ID-πειράματος</a:t>
            </a:r>
            <a:r>
              <a:rPr lang="el-GR" sz="2000" dirty="0">
                <a:solidFill>
                  <a:schemeClr val="tx2">
                    <a:lumMod val="50000"/>
                  </a:schemeClr>
                </a:solidFill>
                <a:latin typeface="Calibri" pitchFamily="34" charset="0"/>
                <a:cs typeface="Calibri" pitchFamily="34" charset="0"/>
              </a:rPr>
              <a:t>, </a:t>
            </a:r>
            <a:r>
              <a:rPr lang="el-GR" dirty="0">
                <a:solidFill>
                  <a:schemeClr val="tx2">
                    <a:lumMod val="50000"/>
                  </a:schemeClr>
                </a:solidFill>
                <a:latin typeface="Calibri" pitchFamily="34" charset="0"/>
                <a:cs typeface="Calibri" pitchFamily="34" charset="0"/>
              </a:rPr>
              <a:t> μια ημερομηνία έναρξης και μια ημερομηνία περάτωσης.</a:t>
            </a:r>
          </a:p>
          <a:p>
            <a:pPr algn="just" eaLnBrk="0" hangingPunct="0">
              <a:spcBef>
                <a:spcPct val="50000"/>
              </a:spcBef>
              <a:buFont typeface="Wingdings" pitchFamily="2" charset="2"/>
              <a:buChar char="§"/>
            </a:pPr>
            <a:r>
              <a:rPr lang="el-GR" dirty="0">
                <a:solidFill>
                  <a:schemeClr val="tx2">
                    <a:lumMod val="50000"/>
                  </a:schemeClr>
                </a:solidFill>
                <a:latin typeface="Calibri" pitchFamily="34" charset="0"/>
                <a:cs typeface="Calibri" pitchFamily="34" charset="0"/>
              </a:rPr>
              <a:t> Για κάθε κοτόπουλο που συμμετέχει σε κάθε πείραμα, πρέπει να καταγράψετε το </a:t>
            </a:r>
            <a:r>
              <a:rPr lang="el-GR" i="1" dirty="0">
                <a:solidFill>
                  <a:schemeClr val="tx2">
                    <a:lumMod val="50000"/>
                  </a:schemeClr>
                </a:solidFill>
                <a:latin typeface="Calibri" pitchFamily="34" charset="0"/>
                <a:cs typeface="Calibri" pitchFamily="34" charset="0"/>
              </a:rPr>
              <a:t>βάρος του </a:t>
            </a:r>
            <a:r>
              <a:rPr lang="el-GR" dirty="0">
                <a:solidFill>
                  <a:schemeClr val="tx2">
                    <a:lumMod val="50000"/>
                  </a:schemeClr>
                </a:solidFill>
                <a:latin typeface="Calibri" pitchFamily="34" charset="0"/>
                <a:cs typeface="Calibri" pitchFamily="34" charset="0"/>
              </a:rPr>
              <a:t>πριν και μετά το πείραμα. </a:t>
            </a:r>
          </a:p>
          <a:p>
            <a:pPr algn="just" eaLnBrk="0" hangingPunct="0">
              <a:spcBef>
                <a:spcPct val="50000"/>
              </a:spcBef>
              <a:buFont typeface="Wingdings" pitchFamily="2" charset="2"/>
              <a:buChar char="§"/>
            </a:pPr>
            <a:r>
              <a:rPr lang="el-GR" dirty="0">
                <a:solidFill>
                  <a:schemeClr val="tx2">
                    <a:lumMod val="50000"/>
                  </a:schemeClr>
                </a:solidFill>
                <a:latin typeface="Calibri" pitchFamily="34" charset="0"/>
                <a:cs typeface="Calibri" pitchFamily="34" charset="0"/>
              </a:rPr>
              <a:t> Κάθε κοτόπουλο συμμετέχει το </a:t>
            </a:r>
            <a:r>
              <a:rPr lang="el-GR" i="1" dirty="0">
                <a:solidFill>
                  <a:schemeClr val="tx2">
                    <a:lumMod val="50000"/>
                  </a:schemeClr>
                </a:solidFill>
                <a:latin typeface="Calibri" pitchFamily="34" charset="0"/>
                <a:cs typeface="Calibri" pitchFamily="34" charset="0"/>
              </a:rPr>
              <a:t>πολύ σε ένα</a:t>
            </a:r>
            <a:r>
              <a:rPr lang="el-GR" dirty="0">
                <a:solidFill>
                  <a:schemeClr val="tx2">
                    <a:lumMod val="50000"/>
                  </a:schemeClr>
                </a:solidFill>
                <a:latin typeface="Calibri" pitchFamily="34" charset="0"/>
                <a:cs typeface="Calibri" pitchFamily="34" charset="0"/>
              </a:rPr>
              <a:t> πείραμα άλλα σε </a:t>
            </a:r>
            <a:r>
              <a:rPr lang="el-GR" dirty="0" smtClean="0">
                <a:solidFill>
                  <a:schemeClr val="tx2">
                    <a:lumMod val="50000"/>
                  </a:schemeClr>
                </a:solidFill>
                <a:latin typeface="Calibri" pitchFamily="34" charset="0"/>
                <a:cs typeface="Calibri" pitchFamily="34" charset="0"/>
              </a:rPr>
              <a:t>ένα </a:t>
            </a:r>
            <a:r>
              <a:rPr lang="el-GR" dirty="0">
                <a:solidFill>
                  <a:schemeClr val="tx2">
                    <a:lumMod val="50000"/>
                  </a:schemeClr>
                </a:solidFill>
                <a:latin typeface="Calibri" pitchFamily="34" charset="0"/>
                <a:cs typeface="Calibri" pitchFamily="34" charset="0"/>
              </a:rPr>
              <a:t>πείραμα </a:t>
            </a:r>
            <a:r>
              <a:rPr lang="el-GR" dirty="0" smtClean="0">
                <a:solidFill>
                  <a:schemeClr val="tx2">
                    <a:lumMod val="50000"/>
                  </a:schemeClr>
                </a:solidFill>
                <a:latin typeface="Calibri" pitchFamily="34" charset="0"/>
                <a:cs typeface="Calibri" pitchFamily="34" charset="0"/>
              </a:rPr>
              <a:t>μπορούν να συμμετέχουν </a:t>
            </a:r>
            <a:r>
              <a:rPr lang="el-GR" i="1" dirty="0">
                <a:solidFill>
                  <a:schemeClr val="tx2">
                    <a:lumMod val="50000"/>
                  </a:schemeClr>
                </a:solidFill>
                <a:latin typeface="Calibri" pitchFamily="34" charset="0"/>
                <a:cs typeface="Calibri" pitchFamily="34" charset="0"/>
              </a:rPr>
              <a:t>πολλά κοτόπουλα</a:t>
            </a:r>
            <a:r>
              <a:rPr lang="el-GR" dirty="0">
                <a:solidFill>
                  <a:schemeClr val="tx2">
                    <a:lumMod val="50000"/>
                  </a:schemeClr>
                </a:solidFill>
                <a:latin typeface="Calibri" pitchFamily="34" charset="0"/>
                <a:cs typeface="Calibri" pitchFamily="34" charset="0"/>
              </a:rPr>
              <a:t>. Επίσης, κάθε πείραμα αφορά </a:t>
            </a:r>
            <a:r>
              <a:rPr lang="el-GR" i="1" dirty="0">
                <a:solidFill>
                  <a:schemeClr val="tx2">
                    <a:lumMod val="50000"/>
                  </a:schemeClr>
                </a:solidFill>
                <a:latin typeface="Calibri" pitchFamily="34" charset="0"/>
                <a:cs typeface="Calibri" pitchFamily="34" charset="0"/>
              </a:rPr>
              <a:t>τουλάχιστον ένα</a:t>
            </a:r>
            <a:r>
              <a:rPr lang="el-GR" dirty="0">
                <a:solidFill>
                  <a:schemeClr val="tx2">
                    <a:lumMod val="50000"/>
                  </a:schemeClr>
                </a:solidFill>
                <a:latin typeface="Calibri" pitchFamily="34" charset="0"/>
                <a:cs typeface="Calibri" pitchFamily="34" charset="0"/>
              </a:rPr>
              <a:t> κοτόπουλο.</a:t>
            </a:r>
          </a:p>
          <a:p>
            <a:pPr algn="just" eaLnBrk="0" hangingPunct="0">
              <a:spcBef>
                <a:spcPct val="50000"/>
              </a:spcBef>
            </a:pPr>
            <a:r>
              <a:rPr lang="el-GR" i="1" dirty="0">
                <a:solidFill>
                  <a:schemeClr val="tx2">
                    <a:lumMod val="50000"/>
                  </a:schemeClr>
                </a:solidFill>
                <a:latin typeface="Calibri" pitchFamily="34" charset="0"/>
                <a:cs typeface="Calibri" pitchFamily="34" charset="0"/>
              </a:rPr>
              <a:t>Σχεδιάστε το διάγραμμα Οντοτήτων/Συσχετίσεων (Ο/Σ) που αναπαριστά την παραπάνω</a:t>
            </a:r>
            <a:r>
              <a:rPr lang="el-GR" sz="2000" i="1" dirty="0">
                <a:solidFill>
                  <a:schemeClr val="tx2">
                    <a:lumMod val="50000"/>
                  </a:schemeClr>
                </a:solidFill>
                <a:latin typeface="Calibri" pitchFamily="34" charset="0"/>
                <a:cs typeface="Calibri" pitchFamily="34" charset="0"/>
              </a:rPr>
              <a:t> </a:t>
            </a:r>
            <a:r>
              <a:rPr lang="el-GR" i="1" dirty="0">
                <a:solidFill>
                  <a:schemeClr val="tx2">
                    <a:lumMod val="50000"/>
                  </a:schemeClr>
                </a:solidFill>
                <a:latin typeface="Calibri" pitchFamily="34" charset="0"/>
                <a:cs typeface="Calibri" pitchFamily="34" charset="0"/>
              </a:rPr>
              <a:t>πληροφορία</a:t>
            </a:r>
            <a:r>
              <a:rPr lang="el-GR" dirty="0">
                <a:solidFill>
                  <a:schemeClr val="tx2">
                    <a:lumMod val="50000"/>
                  </a:schemeClr>
                </a:solidFill>
                <a:latin typeface="Calibri" pitchFamily="34" charset="0"/>
                <a:cs typeface="Calibri" pitchFamily="34" charset="0"/>
              </a:rPr>
              <a:t>.</a:t>
            </a:r>
          </a:p>
        </p:txBody>
      </p:sp>
      <p:sp>
        <p:nvSpPr>
          <p:cNvPr id="2" name="Title 1"/>
          <p:cNvSpPr>
            <a:spLocks noGrp="1"/>
          </p:cNvSpPr>
          <p:nvPr>
            <p:ph type="title"/>
          </p:nvPr>
        </p:nvSpPr>
        <p:spPr>
          <a:xfrm>
            <a:off x="446088" y="0"/>
            <a:ext cx="8229600" cy="1143000"/>
          </a:xfrm>
        </p:spPr>
        <p:txBody>
          <a:bodyPr/>
          <a:lstStyle/>
          <a:p>
            <a:r>
              <a:rPr lang="el-GR" dirty="0" smtClean="0">
                <a:solidFill>
                  <a:schemeClr val="accent6">
                    <a:lumMod val="75000"/>
                  </a:schemeClr>
                </a:solidFill>
              </a:rPr>
              <a:t>Άσκηση</a:t>
            </a:r>
            <a:endParaRPr lang="en-US" dirty="0">
              <a:solidFill>
                <a:schemeClr val="accent6">
                  <a:lumMod val="75000"/>
                </a:schemeClr>
              </a:solidFill>
            </a:endParaRPr>
          </a:p>
        </p:txBody>
      </p:sp>
      <p:sp>
        <p:nvSpPr>
          <p:cNvPr id="6"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extLst>
      <p:ext uri="{BB962C8B-B14F-4D97-AF65-F5344CB8AC3E}">
        <p14:creationId xmlns:p14="http://schemas.microsoft.com/office/powerpoint/2010/main" val="96885412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Footer Placeholder 3"/>
          <p:cNvSpPr>
            <a:spLocks noGrp="1"/>
          </p:cNvSpPr>
          <p:nvPr>
            <p:ph type="ftr" sz="quarter" idx="11"/>
          </p:nvPr>
        </p:nvSpPr>
        <p:spPr>
          <a:noFill/>
        </p:spPr>
        <p:txBody>
          <a:bodyPr/>
          <a:lstStyle/>
          <a:p>
            <a:r>
              <a:rPr lang="el-GR" altLang="en-US" smtClean="0"/>
              <a:t>Ευαγγελία Πιτουρά</a:t>
            </a:r>
          </a:p>
        </p:txBody>
      </p:sp>
      <p:sp>
        <p:nvSpPr>
          <p:cNvPr id="75780" name="Slide Number Placeholder 4"/>
          <p:cNvSpPr>
            <a:spLocks noGrp="1"/>
          </p:cNvSpPr>
          <p:nvPr>
            <p:ph type="sldNum" sz="quarter" idx="12"/>
          </p:nvPr>
        </p:nvSpPr>
        <p:spPr>
          <a:noFill/>
        </p:spPr>
        <p:txBody>
          <a:bodyPr/>
          <a:lstStyle/>
          <a:p>
            <a:fld id="{7D1F1D5E-A1F8-491D-805E-61DCAB9B40AD}" type="slidenum">
              <a:rPr lang="el-GR" altLang="en-US" smtClean="0"/>
              <a:pPr/>
              <a:t>99</a:t>
            </a:fld>
            <a:endParaRPr lang="el-GR" altLang="en-US" smtClean="0"/>
          </a:p>
        </p:txBody>
      </p:sp>
      <p:sp>
        <p:nvSpPr>
          <p:cNvPr id="75782" name="Text Box 3"/>
          <p:cNvSpPr txBox="1">
            <a:spLocks noChangeArrowheads="1"/>
          </p:cNvSpPr>
          <p:nvPr/>
        </p:nvSpPr>
        <p:spPr bwMode="auto">
          <a:xfrm>
            <a:off x="207169" y="962892"/>
            <a:ext cx="8497887" cy="4770537"/>
          </a:xfrm>
          <a:prstGeom prst="rect">
            <a:avLst/>
          </a:prstGeom>
          <a:noFill/>
          <a:ln w="9525">
            <a:noFill/>
            <a:miter lim="800000"/>
            <a:headEnd/>
            <a:tailEnd/>
          </a:ln>
        </p:spPr>
        <p:txBody>
          <a:bodyPr wrap="square">
            <a:spAutoFit/>
          </a:bodyPr>
          <a:lstStyle/>
          <a:p>
            <a:pPr algn="just"/>
            <a:r>
              <a:rPr lang="el-GR" sz="1600" dirty="0">
                <a:latin typeface="Calibri" pitchFamily="34" charset="0"/>
                <a:ea typeface="Calibri" pitchFamily="34" charset="0"/>
                <a:cs typeface="Calibri" pitchFamily="34" charset="0"/>
              </a:rPr>
              <a:t>Θέλουμε να σχεδιάσουμε μια βάση δεδομένων για επεισόδια τηλεοπτικών σειρών.  Στη βάση δεδομένων θέλουμε να έχουμε πληροφορία για: </a:t>
            </a:r>
            <a:endParaRPr lang="en-US" sz="1600" dirty="0">
              <a:latin typeface="Calibri" pitchFamily="34" charset="0"/>
              <a:ea typeface="Calibri" pitchFamily="34" charset="0"/>
              <a:cs typeface="Calibri" pitchFamily="34" charset="0"/>
            </a:endParaRPr>
          </a:p>
          <a:p>
            <a:pPr algn="just"/>
            <a:endParaRPr lang="el-GR" sz="1600" dirty="0">
              <a:latin typeface="Calibri" pitchFamily="34" charset="0"/>
              <a:ea typeface="Calibri" pitchFamily="34" charset="0"/>
              <a:cs typeface="Calibri" pitchFamily="34" charset="0"/>
            </a:endParaRPr>
          </a:p>
          <a:p>
            <a:pPr algn="just">
              <a:buFont typeface="Wingdings" pitchFamily="2" charset="2"/>
              <a:buChar char="§"/>
            </a:pPr>
            <a:r>
              <a:rPr lang="en-US" sz="1600" i="1" dirty="0">
                <a:latin typeface="Calibri" pitchFamily="34" charset="0"/>
                <a:ea typeface="Calibri" pitchFamily="34" charset="0"/>
                <a:cs typeface="Calibri" pitchFamily="34" charset="0"/>
              </a:rPr>
              <a:t> </a:t>
            </a:r>
            <a:r>
              <a:rPr lang="el-GR" sz="1600" i="1" dirty="0">
                <a:solidFill>
                  <a:schemeClr val="accent3">
                    <a:lumMod val="75000"/>
                  </a:schemeClr>
                </a:solidFill>
                <a:latin typeface="Calibri" pitchFamily="34" charset="0"/>
                <a:ea typeface="Calibri" pitchFamily="34" charset="0"/>
                <a:cs typeface="Calibri" pitchFamily="34" charset="0"/>
              </a:rPr>
              <a:t>Ηθοποιούς</a:t>
            </a:r>
            <a:r>
              <a:rPr lang="el-GR" sz="1600" dirty="0">
                <a:latin typeface="Calibri" pitchFamily="34" charset="0"/>
                <a:ea typeface="Calibri" pitchFamily="34" charset="0"/>
                <a:cs typeface="Calibri" pitchFamily="34" charset="0"/>
              </a:rPr>
              <a:t>: το όνομα τους, την ημερομηνία γέννησής τους, το φύλο τους και την πόλη που γεννήθηκαν. Θεωρείστε ότι ένας ηθοποιός προσδιορίζεται μοναδικά από τον συνδυασμό του ονόματος και της ημερομηνίας γέννησής του</a:t>
            </a:r>
            <a:r>
              <a:rPr lang="el-GR" sz="1600" dirty="0" smtClean="0">
                <a:latin typeface="Calibri" pitchFamily="34" charset="0"/>
                <a:ea typeface="Calibri" pitchFamily="34" charset="0"/>
                <a:cs typeface="Calibri" pitchFamily="34" charset="0"/>
              </a:rPr>
              <a:t>.</a:t>
            </a:r>
            <a:endParaRPr lang="el-GR" sz="1600" dirty="0">
              <a:latin typeface="Calibri" pitchFamily="34" charset="0"/>
              <a:ea typeface="Calibri" pitchFamily="34" charset="0"/>
              <a:cs typeface="Calibri" pitchFamily="34" charset="0"/>
            </a:endParaRPr>
          </a:p>
          <a:p>
            <a:pPr algn="just">
              <a:buFont typeface="Wingdings" pitchFamily="2" charset="2"/>
              <a:buChar char="§"/>
            </a:pPr>
            <a:r>
              <a:rPr lang="el-GR" sz="1600" dirty="0" smtClean="0">
                <a:latin typeface="Calibri" pitchFamily="34" charset="0"/>
                <a:ea typeface="Calibri" pitchFamily="34" charset="0"/>
                <a:cs typeface="Calibri" pitchFamily="34" charset="0"/>
              </a:rPr>
              <a:t> </a:t>
            </a:r>
            <a:r>
              <a:rPr lang="el-GR" sz="1600" i="1" dirty="0">
                <a:solidFill>
                  <a:schemeClr val="accent3">
                    <a:lumMod val="75000"/>
                  </a:schemeClr>
                </a:solidFill>
                <a:latin typeface="Calibri" pitchFamily="34" charset="0"/>
                <a:ea typeface="Calibri" pitchFamily="34" charset="0"/>
                <a:cs typeface="Calibri" pitchFamily="34" charset="0"/>
              </a:rPr>
              <a:t>Κανάλι</a:t>
            </a:r>
            <a:r>
              <a:rPr lang="el-GR" sz="1600" dirty="0" smtClean="0">
                <a:latin typeface="Calibri" pitchFamily="34" charset="0"/>
                <a:ea typeface="Calibri" pitchFamily="34" charset="0"/>
                <a:cs typeface="Calibri" pitchFamily="34" charset="0"/>
              </a:rPr>
              <a:t>: το όνομα</a:t>
            </a:r>
            <a:r>
              <a:rPr lang="en-US" sz="1600" dirty="0">
                <a:latin typeface="Calibri" pitchFamily="34" charset="0"/>
                <a:ea typeface="Calibri" pitchFamily="34" charset="0"/>
                <a:cs typeface="Calibri" pitchFamily="34" charset="0"/>
              </a:rPr>
              <a:t> </a:t>
            </a:r>
            <a:r>
              <a:rPr lang="el-GR" sz="1600" dirty="0" smtClean="0">
                <a:latin typeface="Calibri" pitchFamily="34" charset="0"/>
                <a:ea typeface="Calibri" pitchFamily="34" charset="0"/>
                <a:cs typeface="Calibri" pitchFamily="34" charset="0"/>
              </a:rPr>
              <a:t>που είναι μοναδικά ανά κανάλι, τη διεύθυνση και το έτος ίδρυσης του.</a:t>
            </a:r>
            <a:endParaRPr lang="el-GR" sz="1600" dirty="0">
              <a:latin typeface="Calibri" pitchFamily="34" charset="0"/>
              <a:ea typeface="Calibri" pitchFamily="34" charset="0"/>
              <a:cs typeface="Calibri" pitchFamily="34" charset="0"/>
            </a:endParaRP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i="1" dirty="0">
                <a:solidFill>
                  <a:schemeClr val="accent3">
                    <a:lumMod val="75000"/>
                  </a:schemeClr>
                </a:solidFill>
                <a:latin typeface="Calibri" pitchFamily="34" charset="0"/>
                <a:ea typeface="Calibri" pitchFamily="34" charset="0"/>
                <a:cs typeface="Calibri" pitchFamily="34" charset="0"/>
              </a:rPr>
              <a:t>Τηλεοπτικές Σειρές</a:t>
            </a:r>
            <a:r>
              <a:rPr lang="el-GR" sz="1600" dirty="0">
                <a:latin typeface="Calibri" pitchFamily="34" charset="0"/>
                <a:ea typeface="Calibri" pitchFamily="34" charset="0"/>
                <a:cs typeface="Calibri" pitchFamily="34" charset="0"/>
              </a:rPr>
              <a:t>: τον </a:t>
            </a:r>
            <a:r>
              <a:rPr lang="el-GR" sz="1600" dirty="0" smtClean="0">
                <a:latin typeface="Calibri" pitchFamily="34" charset="0"/>
                <a:ea typeface="Calibri" pitchFamily="34" charset="0"/>
                <a:cs typeface="Calibri" pitchFamily="34" charset="0"/>
              </a:rPr>
              <a:t>τίτλο</a:t>
            </a:r>
            <a:r>
              <a:rPr lang="en-US" sz="1600" dirty="0" smtClean="0">
                <a:latin typeface="Calibri" pitchFamily="34" charset="0"/>
                <a:ea typeface="Calibri" pitchFamily="34" charset="0"/>
                <a:cs typeface="Calibri" pitchFamily="34" charset="0"/>
              </a:rPr>
              <a:t> </a:t>
            </a:r>
            <a:r>
              <a:rPr lang="el-GR" sz="1600" dirty="0" smtClean="0">
                <a:latin typeface="Calibri" pitchFamily="34" charset="0"/>
                <a:ea typeface="Calibri" pitchFamily="34" charset="0"/>
                <a:cs typeface="Calibri" pitchFamily="34" charset="0"/>
              </a:rPr>
              <a:t>που είναι μοναδικός, μια περιγραφή καθώς και το είδος της σειράς (πχ., δράμα, κωμωδία). Μια σειρά μπορεί να έχει ένα ή παραπάνω είδη. Διατηρούμε επίσης και το </a:t>
            </a:r>
            <a:r>
              <a:rPr lang="el-GR" sz="1600" i="1" dirty="0" smtClean="0">
                <a:latin typeface="Calibri" pitchFamily="34" charset="0"/>
                <a:ea typeface="Calibri" pitchFamily="34" charset="0"/>
                <a:cs typeface="Calibri" pitchFamily="34" charset="0"/>
              </a:rPr>
              <a:t>κανάλι </a:t>
            </a:r>
            <a:r>
              <a:rPr lang="el-GR" sz="1600" dirty="0" smtClean="0">
                <a:latin typeface="Calibri" pitchFamily="34" charset="0"/>
                <a:ea typeface="Calibri" pitchFamily="34" charset="0"/>
                <a:cs typeface="Calibri" pitchFamily="34" charset="0"/>
              </a:rPr>
              <a:t>στα οποία προβάλλεται. Όλα τα επεισόδια μιας σειράς προβάλλονται από το ίδιο κανάλι. Όλες οι σειρές προβάλλονται σε κάποιο κανάλι, αλλά μπορεί να υπάρχουν κανάλια που δεν προβάλλουν σειρές.</a:t>
            </a:r>
          </a:p>
          <a:p>
            <a:pPr algn="just">
              <a:buFont typeface="Wingdings" pitchFamily="2" charset="2"/>
              <a:buChar char="§"/>
            </a:pPr>
            <a:r>
              <a:rPr lang="en-US" sz="1600" dirty="0" smtClean="0">
                <a:latin typeface="Calibri" pitchFamily="34" charset="0"/>
                <a:ea typeface="Calibri" pitchFamily="34" charset="0"/>
                <a:cs typeface="Calibri" pitchFamily="34" charset="0"/>
              </a:rPr>
              <a:t> </a:t>
            </a:r>
            <a:r>
              <a:rPr lang="el-GR" sz="1600" i="1" dirty="0">
                <a:solidFill>
                  <a:schemeClr val="accent3">
                    <a:lumMod val="75000"/>
                  </a:schemeClr>
                </a:solidFill>
                <a:latin typeface="Calibri" pitchFamily="34" charset="0"/>
                <a:ea typeface="Calibri" pitchFamily="34" charset="0"/>
                <a:cs typeface="Calibri" pitchFamily="34" charset="0"/>
              </a:rPr>
              <a:t>Επεισόδια</a:t>
            </a:r>
            <a:r>
              <a:rPr lang="el-GR" sz="1600" dirty="0">
                <a:latin typeface="Calibri" pitchFamily="34" charset="0"/>
                <a:ea typeface="Calibri" pitchFamily="34" charset="0"/>
                <a:cs typeface="Calibri" pitchFamily="34" charset="0"/>
              </a:rPr>
              <a:t>: </a:t>
            </a:r>
            <a:r>
              <a:rPr lang="el-GR" sz="1600" dirty="0" smtClean="0">
                <a:latin typeface="Calibri" pitchFamily="34" charset="0"/>
                <a:ea typeface="Calibri" pitchFamily="34" charset="0"/>
                <a:cs typeface="Calibri" pitchFamily="34" charset="0"/>
              </a:rPr>
              <a:t>Κάθε </a:t>
            </a:r>
            <a:r>
              <a:rPr lang="el-GR" sz="1600" dirty="0">
                <a:latin typeface="Calibri" pitchFamily="34" charset="0"/>
                <a:ea typeface="Calibri" pitchFamily="34" charset="0"/>
                <a:cs typeface="Calibri" pitchFamily="34" charset="0"/>
              </a:rPr>
              <a:t>τηλεοπτική σειρά έχει επεισόδια. Κάθε επεισόδιο έχει έναν αριθμό </a:t>
            </a:r>
            <a:r>
              <a:rPr lang="el-GR" sz="1600" dirty="0" smtClean="0">
                <a:latin typeface="Calibri" pitchFamily="34" charset="0"/>
                <a:ea typeface="Calibri" pitchFamily="34" charset="0"/>
                <a:cs typeface="Calibri" pitchFamily="34" charset="0"/>
              </a:rPr>
              <a:t>επεισοδίου, μια </a:t>
            </a:r>
            <a:r>
              <a:rPr lang="el-GR" sz="1600" dirty="0">
                <a:latin typeface="Calibri" pitchFamily="34" charset="0"/>
                <a:ea typeface="Calibri" pitchFamily="34" charset="0"/>
                <a:cs typeface="Calibri" pitchFamily="34" charset="0"/>
              </a:rPr>
              <a:t>ημερομηνία </a:t>
            </a:r>
            <a:r>
              <a:rPr lang="el-GR" sz="1600" dirty="0" smtClean="0">
                <a:latin typeface="Calibri" pitchFamily="34" charset="0"/>
                <a:ea typeface="Calibri" pitchFamily="34" charset="0"/>
                <a:cs typeface="Calibri" pitchFamily="34" charset="0"/>
              </a:rPr>
              <a:t>προβολή</a:t>
            </a:r>
            <a:r>
              <a:rPr lang="en-US" sz="1600" dirty="0" smtClean="0">
                <a:latin typeface="Calibri" pitchFamily="34" charset="0"/>
                <a:ea typeface="Calibri" pitchFamily="34" charset="0"/>
                <a:cs typeface="Calibri" pitchFamily="34" charset="0"/>
              </a:rPr>
              <a:t> </a:t>
            </a:r>
            <a:r>
              <a:rPr lang="el-GR" sz="1600" dirty="0" smtClean="0">
                <a:latin typeface="Calibri" pitchFamily="34" charset="0"/>
                <a:ea typeface="Calibri" pitchFamily="34" charset="0"/>
                <a:cs typeface="Calibri" pitchFamily="34" charset="0"/>
              </a:rPr>
              <a:t>και μια διάρκεια. Επεισόδια της ίδιας σειράς δεν μπορούν να έχουν τον ίδιο αριθμό.</a:t>
            </a:r>
            <a:endParaRPr lang="el-GR" sz="1600" dirty="0">
              <a:latin typeface="Calibri" pitchFamily="34" charset="0"/>
              <a:ea typeface="Calibri" pitchFamily="34" charset="0"/>
              <a:cs typeface="Calibri" pitchFamily="34" charset="0"/>
            </a:endParaRP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i="1" dirty="0">
                <a:solidFill>
                  <a:schemeClr val="accent3">
                    <a:lumMod val="75000"/>
                  </a:schemeClr>
                </a:solidFill>
                <a:latin typeface="Calibri" pitchFamily="34" charset="0"/>
                <a:ea typeface="Calibri" pitchFamily="34" charset="0"/>
                <a:cs typeface="Calibri" pitchFamily="34" charset="0"/>
              </a:rPr>
              <a:t>Εμφανίσεις Ηθοποιού – Ρόλοι</a:t>
            </a:r>
            <a:r>
              <a:rPr lang="el-GR" sz="1600" dirty="0">
                <a:latin typeface="Calibri" pitchFamily="34" charset="0"/>
                <a:ea typeface="Calibri" pitchFamily="34" charset="0"/>
                <a:cs typeface="Calibri" pitchFamily="34" charset="0"/>
              </a:rPr>
              <a:t>: Οι ηθοποιοί εμφανίζονται σε συγκεκριμένα επεισόδια τηλεοπτικών σειρών υποδυόμενοι έναν ρόλο (π.χ., «Ντάλια», «</a:t>
            </a:r>
            <a:r>
              <a:rPr lang="el-GR" sz="1600" dirty="0" err="1">
                <a:latin typeface="Calibri" pitchFamily="34" charset="0"/>
                <a:ea typeface="Calibri" pitchFamily="34" charset="0"/>
                <a:cs typeface="Calibri" pitchFamily="34" charset="0"/>
              </a:rPr>
              <a:t>Ζουμπουλία</a:t>
            </a:r>
            <a:r>
              <a:rPr lang="el-GR" sz="1600" dirty="0">
                <a:latin typeface="Calibri" pitchFamily="34" charset="0"/>
                <a:ea typeface="Calibri" pitchFamily="34" charset="0"/>
                <a:cs typeface="Calibri" pitchFamily="34" charset="0"/>
              </a:rPr>
              <a:t>») που μπορεί να είναι </a:t>
            </a:r>
            <a:r>
              <a:rPr lang="el-GR" sz="1600" i="1" dirty="0">
                <a:latin typeface="Calibri" pitchFamily="34" charset="0"/>
                <a:ea typeface="Calibri" pitchFamily="34" charset="0"/>
                <a:cs typeface="Calibri" pitchFamily="34" charset="0"/>
              </a:rPr>
              <a:t>διαφορετικός σε κάθε επεισόδιο</a:t>
            </a:r>
            <a:r>
              <a:rPr lang="el-GR" sz="1600" dirty="0" smtClean="0">
                <a:latin typeface="Calibri" pitchFamily="34" charset="0"/>
                <a:ea typeface="Calibri" pitchFamily="34" charset="0"/>
                <a:cs typeface="Calibri" pitchFamily="34" charset="0"/>
              </a:rPr>
              <a:t>. Σε κάθε επεισόδιο παίζει τουλάχιστον ένας ηθοποιός, αλλά μπορεί να υπάρχουν ηθοποιοί που δεν έχουν παίξει σε κανένα επεισόδιο.</a:t>
            </a:r>
          </a:p>
        </p:txBody>
      </p:sp>
      <p:sp>
        <p:nvSpPr>
          <p:cNvPr id="7" name="Title 6"/>
          <p:cNvSpPr>
            <a:spLocks noGrp="1"/>
          </p:cNvSpPr>
          <p:nvPr>
            <p:ph type="title"/>
          </p:nvPr>
        </p:nvSpPr>
        <p:spPr>
          <a:xfrm>
            <a:off x="341313" y="112512"/>
            <a:ext cx="8229600" cy="515493"/>
          </a:xfrm>
        </p:spPr>
        <p:txBody>
          <a:bodyPr>
            <a:normAutofit fontScale="90000"/>
          </a:bodyPr>
          <a:lstStyle/>
          <a:p>
            <a:r>
              <a:rPr lang="el-GR" dirty="0" smtClean="0">
                <a:solidFill>
                  <a:schemeClr val="accent6">
                    <a:lumMod val="75000"/>
                  </a:schemeClr>
                </a:solidFill>
              </a:rPr>
              <a:t>Άσκηση</a:t>
            </a:r>
            <a:endParaRPr lang="el-GR"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smtClean="0"/>
              <a:t>Βάσεις Δεδομένων 20</a:t>
            </a:r>
            <a:r>
              <a:rPr lang="en-US" altLang="en-US" dirty="0" smtClean="0"/>
              <a:t>16</a:t>
            </a:r>
            <a:r>
              <a:rPr lang="el-GR" altLang="en-US" dirty="0" smtClean="0"/>
              <a:t>-20</a:t>
            </a:r>
            <a:r>
              <a:rPr lang="en-US" altLang="en-US" dirty="0" smtClean="0"/>
              <a:t>17</a:t>
            </a:r>
            <a:endParaRPr lang="el-GR" alt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2720</TotalTime>
  <Words>6408</Words>
  <Application>Microsoft Office PowerPoint</Application>
  <PresentationFormat>On-screen Show (4:3)</PresentationFormat>
  <Paragraphs>1176</Paragraphs>
  <Slides>100</Slides>
  <Notes>100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100</vt:i4>
      </vt:variant>
    </vt:vector>
  </HeadingPairs>
  <TitlesOfParts>
    <vt:vector size="109" baseType="lpstr">
      <vt:lpstr>Arial</vt:lpstr>
      <vt:lpstr>Calibri</vt:lpstr>
      <vt:lpstr>Comic Sans MS</vt:lpstr>
      <vt:lpstr>Courier New</vt:lpstr>
      <vt:lpstr>Symbol</vt:lpstr>
      <vt:lpstr>Times New Roman</vt:lpstr>
      <vt:lpstr>Wingdings</vt:lpstr>
      <vt:lpstr>Office Theme</vt:lpstr>
      <vt:lpstr>Visio</vt:lpstr>
      <vt:lpstr>PowerPoint Presentation</vt:lpstr>
      <vt:lpstr>PowerPoint Presentation</vt:lpstr>
      <vt:lpstr>Γιατί θα μιλήσουμε στα επόμενα μαθήματα;</vt:lpstr>
      <vt:lpstr>PowerPoint Presentation</vt:lpstr>
      <vt:lpstr>Μοντελοποίηση</vt:lpstr>
      <vt:lpstr>Μοντελοποίηση</vt:lpstr>
      <vt:lpstr>Η αρχιτεκτονική τριών επιπέδων</vt:lpstr>
      <vt:lpstr>Η αρχιτεκτονική τριών επιπέδων</vt:lpstr>
      <vt:lpstr>Βήματα Σχεδιασμού</vt:lpstr>
      <vt:lpstr>Απλό παράδειγμα περιγραφής απαιτήσεων σε δεδομένα</vt:lpstr>
      <vt:lpstr>Βήματα Σχεδιασμού</vt:lpstr>
      <vt:lpstr>PowerPoint Presentation</vt:lpstr>
      <vt:lpstr>PowerPoint Presentation</vt:lpstr>
      <vt:lpstr>PowerPoint Presentation</vt:lpstr>
      <vt:lpstr>Σχήμα και Στιγμιότυπο </vt:lpstr>
      <vt:lpstr>PowerPoint Presentation</vt:lpstr>
      <vt:lpstr>Εννοιολογικός σχεδιασμός με το Μοντέλο Οντοτήτων/Συσχετίσεων</vt:lpstr>
      <vt:lpstr>PowerPoint Presentation</vt:lpstr>
      <vt:lpstr>PowerPoint Presentation</vt:lpstr>
      <vt:lpstr>PowerPoint Presentation</vt:lpstr>
      <vt:lpstr>Παράδειγμα</vt:lpstr>
      <vt:lpstr>PowerPoint Presentation</vt:lpstr>
      <vt:lpstr>PowerPoint Presentation</vt:lpstr>
      <vt:lpstr>PowerPoint Presentation</vt:lpstr>
      <vt:lpstr>PowerPoint Presentation</vt:lpstr>
      <vt:lpstr>PowerPoint Presentation</vt:lpstr>
      <vt:lpstr>Παράδειγμα</vt:lpstr>
      <vt:lpstr>Πεδίο Ορισμού </vt:lpstr>
      <vt:lpstr>Πεδίο Τιμών</vt:lpstr>
      <vt:lpstr>Η τιμή null</vt:lpstr>
      <vt:lpstr>Παράδειγμα</vt:lpstr>
      <vt:lpstr>Παράδειγμα</vt:lpstr>
      <vt:lpstr>Κλειδί (key)</vt:lpstr>
      <vt:lpstr>Παράδειγμα</vt:lpstr>
      <vt:lpstr>Κλειδί</vt:lpstr>
      <vt:lpstr>Κλειδί</vt:lpstr>
      <vt:lpstr>Παράδειγμα</vt:lpstr>
      <vt:lpstr>Επανάληψη</vt:lpstr>
      <vt:lpstr>Συσχετίσεις </vt:lpstr>
      <vt:lpstr>Στιγμιότυπο συνόλου συσχετίσεων</vt:lpstr>
      <vt:lpstr>Συσχετίσεις</vt:lpstr>
      <vt:lpstr>Παράδειγμα</vt:lpstr>
      <vt:lpstr>Βαθμός</vt:lpstr>
      <vt:lpstr>Λόγος Πληθικότητας</vt:lpstr>
      <vt:lpstr>Λόγος Πληθικότητας</vt:lpstr>
      <vt:lpstr>Λόγος Πληθικότητας</vt:lpstr>
      <vt:lpstr>Λόγος Πληθικότητας</vt:lpstr>
      <vt:lpstr>Λόγος Πληθικότητας</vt:lpstr>
      <vt:lpstr>Παράδειγμα</vt:lpstr>
      <vt:lpstr>Ολική Συμμετοχή</vt:lpstr>
      <vt:lpstr>Ολική Συμμετοχή</vt:lpstr>
      <vt:lpstr>Παράδειγμα</vt:lpstr>
      <vt:lpstr>Γνωρίσματα Συσχετίσεων</vt:lpstr>
      <vt:lpstr>Παράδειγμα</vt:lpstr>
      <vt:lpstr>Παράδειγμα</vt:lpstr>
      <vt:lpstr>PowerPoint Presentation</vt:lpstr>
      <vt:lpstr>PowerPoint Presentation</vt:lpstr>
      <vt:lpstr>PowerPoint Presentation</vt:lpstr>
      <vt:lpstr>Παράδειγμα</vt:lpstr>
      <vt:lpstr>Παράδειγμα (πληθικότητες, συμμετοχές)</vt:lpstr>
      <vt:lpstr>Αναδρομικές Συσχετίσεις</vt:lpstr>
      <vt:lpstr>Αναδρομικές Συσχετίσεις: παράδειγμα</vt:lpstr>
      <vt:lpstr>Παράδειγμα (αναδρομική συσχέτιση)</vt:lpstr>
      <vt:lpstr>Άσκηση  (η εκφώνηση διαφέρει λίγο από αυτήν στις τυπωμένες σημειώσεις)</vt:lpstr>
      <vt:lpstr>PowerPoint Presentation</vt:lpstr>
      <vt:lpstr>Ασθενείς Τύποι Οντοτήτων</vt:lpstr>
      <vt:lpstr>Ασθενείς Τύποι Οντοτήτων</vt:lpstr>
      <vt:lpstr>Ασθενείς Τύποι Οντοτήτων</vt:lpstr>
      <vt:lpstr>Παράδειγμα (ασθενείς οντότητες)</vt:lpstr>
      <vt:lpstr>Παράδειγμα (ασθενείς οντότητες)</vt:lpstr>
      <vt:lpstr>PowerPoint Presentation</vt:lpstr>
      <vt:lpstr>Τύποι Συσχετίσεων με Βαθμό Μεγαλύτερο του Δύο</vt:lpstr>
      <vt:lpstr>Τύποι Συσχετίσεων με Βαθμό Μεγαλύτερο του Δύο</vt:lpstr>
      <vt:lpstr>Τριαδικές Συσχετίσεις</vt:lpstr>
      <vt:lpstr>Τύποι Συσχετίσεων με Βαθμό Μεγαλύτερο του Δύο</vt:lpstr>
      <vt:lpstr>PowerPoint Presentation</vt:lpstr>
      <vt:lpstr>Τύποι Συσχετίσεων με Βαθμό Μεγαλύτερο του Δύο</vt:lpstr>
      <vt:lpstr>Τύποι Συσχετίσεων με Βαθμό Μεγαλύτερο του Δύο</vt:lpstr>
      <vt:lpstr>Τύποι Συσχετίσεων με Βαθμό Μεγαλύτερο του Δύο</vt:lpstr>
      <vt:lpstr>Τύποι Συσχετίσεων με Βαθμό Μεγαλύτερο του Δύο</vt:lpstr>
      <vt:lpstr>Επεκταμένο Μοντέλο ΟΣ</vt:lpstr>
      <vt:lpstr>PowerPoint Presentation</vt:lpstr>
      <vt:lpstr>Ιεραρχία ISA</vt:lpstr>
      <vt:lpstr>Ιεραρχία ISA</vt:lpstr>
      <vt:lpstr>Εξειδίκευση</vt:lpstr>
      <vt:lpstr>Εξειδίκευση</vt:lpstr>
      <vt:lpstr>Κληρονομικότητα</vt:lpstr>
      <vt:lpstr>Συμμετοχή σε στιγμιότυπα</vt:lpstr>
      <vt:lpstr>Συμμετοχή σε στιγμιότυπα</vt:lpstr>
      <vt:lpstr>Συμμετοχή σε στιγμιότυπα</vt:lpstr>
      <vt:lpstr>Εξειδίκευση</vt:lpstr>
      <vt:lpstr>Γενίκευση</vt:lpstr>
      <vt:lpstr>Παράδειγμα (ιεραρχίες)</vt:lpstr>
      <vt:lpstr>Κριτήρια</vt:lpstr>
      <vt:lpstr>Κριτήρια Σχεδιασμού</vt:lpstr>
      <vt:lpstr>Ιστορία</vt:lpstr>
      <vt:lpstr>PowerPoint Presentation</vt:lpstr>
      <vt:lpstr>Άσκηση</vt:lpstr>
      <vt:lpstr>Άσκηση</vt:lpstr>
      <vt:lpstr>Άσκηση (ιεραρχίες)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dc:title>
  <dc:creator>Ευαγγελία Πιτουρά</dc:creator>
  <cp:lastModifiedBy>pitoura</cp:lastModifiedBy>
  <cp:revision>343</cp:revision>
  <dcterms:created xsi:type="dcterms:W3CDTF">2013-06-13T09:19:30Z</dcterms:created>
  <dcterms:modified xsi:type="dcterms:W3CDTF">2017-10-12T09:01:44Z</dcterms:modified>
</cp:coreProperties>
</file>