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107"/>
  </p:notesMasterIdLst>
  <p:sldIdLst>
    <p:sldId id="457" r:id="rId2"/>
    <p:sldId id="1080" r:id="rId3"/>
    <p:sldId id="1082" r:id="rId4"/>
    <p:sldId id="1083" r:id="rId5"/>
    <p:sldId id="1084" r:id="rId6"/>
    <p:sldId id="1086" r:id="rId7"/>
    <p:sldId id="1087" r:id="rId8"/>
    <p:sldId id="1088" r:id="rId9"/>
    <p:sldId id="1089" r:id="rId10"/>
    <p:sldId id="1079" r:id="rId11"/>
    <p:sldId id="972" r:id="rId12"/>
    <p:sldId id="975" r:id="rId13"/>
    <p:sldId id="976" r:id="rId14"/>
    <p:sldId id="977" r:id="rId15"/>
    <p:sldId id="978" r:id="rId16"/>
    <p:sldId id="980" r:id="rId17"/>
    <p:sldId id="981" r:id="rId18"/>
    <p:sldId id="982" r:id="rId19"/>
    <p:sldId id="983" r:id="rId20"/>
    <p:sldId id="984" r:id="rId21"/>
    <p:sldId id="986" r:id="rId22"/>
    <p:sldId id="987" r:id="rId23"/>
    <p:sldId id="988" r:id="rId24"/>
    <p:sldId id="989" r:id="rId25"/>
    <p:sldId id="990" r:id="rId26"/>
    <p:sldId id="991" r:id="rId27"/>
    <p:sldId id="992" r:id="rId28"/>
    <p:sldId id="993" r:id="rId29"/>
    <p:sldId id="994" r:id="rId30"/>
    <p:sldId id="995" r:id="rId31"/>
    <p:sldId id="996" r:id="rId32"/>
    <p:sldId id="999" r:id="rId33"/>
    <p:sldId id="1112" r:id="rId34"/>
    <p:sldId id="1113" r:id="rId35"/>
    <p:sldId id="1114" r:id="rId36"/>
    <p:sldId id="1115" r:id="rId37"/>
    <p:sldId id="1117" r:id="rId38"/>
    <p:sldId id="1003" r:id="rId39"/>
    <p:sldId id="1000" r:id="rId40"/>
    <p:sldId id="1001" r:id="rId41"/>
    <p:sldId id="1002" r:id="rId42"/>
    <p:sldId id="1004" r:id="rId43"/>
    <p:sldId id="1005" r:id="rId44"/>
    <p:sldId id="1006" r:id="rId45"/>
    <p:sldId id="1008" r:id="rId46"/>
    <p:sldId id="1007" r:id="rId47"/>
    <p:sldId id="1009" r:id="rId48"/>
    <p:sldId id="1010" r:id="rId49"/>
    <p:sldId id="1011" r:id="rId50"/>
    <p:sldId id="1012" r:id="rId51"/>
    <p:sldId id="1013" r:id="rId52"/>
    <p:sldId id="1014" r:id="rId53"/>
    <p:sldId id="1015" r:id="rId54"/>
    <p:sldId id="657" r:id="rId55"/>
    <p:sldId id="1090" r:id="rId56"/>
    <p:sldId id="1027" r:id="rId57"/>
    <p:sldId id="1028" r:id="rId58"/>
    <p:sldId id="1029" r:id="rId59"/>
    <p:sldId id="1031" r:id="rId60"/>
    <p:sldId id="1035" r:id="rId61"/>
    <p:sldId id="1032" r:id="rId62"/>
    <p:sldId id="1033" r:id="rId63"/>
    <p:sldId id="1034" r:id="rId64"/>
    <p:sldId id="1091" r:id="rId65"/>
    <p:sldId id="1036" r:id="rId66"/>
    <p:sldId id="1037" r:id="rId67"/>
    <p:sldId id="1038" r:id="rId68"/>
    <p:sldId id="1039" r:id="rId69"/>
    <p:sldId id="1041" r:id="rId70"/>
    <p:sldId id="1042" r:id="rId71"/>
    <p:sldId id="1043" r:id="rId72"/>
    <p:sldId id="1094" r:id="rId73"/>
    <p:sldId id="1016" r:id="rId74"/>
    <p:sldId id="1092" r:id="rId75"/>
    <p:sldId id="1045" r:id="rId76"/>
    <p:sldId id="1048" r:id="rId77"/>
    <p:sldId id="1050" r:id="rId78"/>
    <p:sldId id="1049" r:id="rId79"/>
    <p:sldId id="1053" r:id="rId80"/>
    <p:sldId id="1054" r:id="rId81"/>
    <p:sldId id="1055" r:id="rId82"/>
    <p:sldId id="1119" r:id="rId83"/>
    <p:sldId id="1120" r:id="rId84"/>
    <p:sldId id="1121" r:id="rId85"/>
    <p:sldId id="1122" r:id="rId86"/>
    <p:sldId id="1060" r:id="rId87"/>
    <p:sldId id="1061" r:id="rId88"/>
    <p:sldId id="1062" r:id="rId89"/>
    <p:sldId id="1063" r:id="rId90"/>
    <p:sldId id="1118" r:id="rId91"/>
    <p:sldId id="1064" r:id="rId92"/>
    <p:sldId id="1065" r:id="rId93"/>
    <p:sldId id="1068" r:id="rId94"/>
    <p:sldId id="1076" r:id="rId95"/>
    <p:sldId id="1077" r:id="rId96"/>
    <p:sldId id="1069" r:id="rId97"/>
    <p:sldId id="1070" r:id="rId98"/>
    <p:sldId id="1071" r:id="rId99"/>
    <p:sldId id="1072" r:id="rId100"/>
    <p:sldId id="1073" r:id="rId101"/>
    <p:sldId id="1116" r:id="rId102"/>
    <p:sldId id="1074" r:id="rId103"/>
    <p:sldId id="1109" r:id="rId104"/>
    <p:sldId id="1110" r:id="rId105"/>
    <p:sldId id="1078" r:id="rId10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7" autoAdjust="0"/>
    <p:restoredTop sz="94671" autoAdjust="0"/>
  </p:normalViewPr>
  <p:slideViewPr>
    <p:cSldViewPr snapToGrid="0">
      <p:cViewPr varScale="1">
        <p:scale>
          <a:sx n="103" d="100"/>
          <a:sy n="103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08432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commentAuthors" Target="commentAuthor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presProps" Target="pres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30188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2FBB73-DA3A-4381-B57B-A9D96A8F0508}" type="slidenum">
              <a:rPr lang="el-GR" smtClean="0"/>
              <a:pPr/>
              <a:t>95</a:t>
            </a:fld>
            <a:endParaRPr lang="el-GR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070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197257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105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07367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7963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68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7975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44563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73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68502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74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218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073DD-8789-454C-87DB-BBA8B3A3A018}" type="slidenum">
              <a:rPr lang="el-GR" smtClean="0"/>
              <a:pPr/>
              <a:t>94</a:t>
            </a:fld>
            <a:endParaRPr lang="el-GR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070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84617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17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18</a:t>
            </a:r>
            <a:endParaRPr lang="el-GR" altLang="en-US" sz="10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Λογικός Σχεδιασμός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495300" y="2345730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Συναρτησιακές Εξαρτήσεις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C1AFCA-5EDE-4354-829D-53096CA722AA}" type="slidenum">
              <a:rPr lang="el-GR" altLang="en-US" smtClean="0"/>
              <a:pPr/>
              <a:t>100</a:t>
            </a:fld>
            <a:endParaRPr lang="el-GR" altLang="en-US" smtClean="0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381000" y="2590800"/>
            <a:ext cx="838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Για κάθε ζεύγος πλειάδων </a:t>
            </a:r>
            <a:r>
              <a:rPr lang="en-US" sz="2000" b="1" dirty="0">
                <a:latin typeface="Calibri" pitchFamily="34" charset="0"/>
              </a:rPr>
              <a:t>t</a:t>
            </a:r>
            <a:r>
              <a:rPr lang="en-US" sz="2000" b="1" baseline="-25000" dirty="0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b="1" dirty="0">
                <a:latin typeface="Calibri" pitchFamily="34" charset="0"/>
              </a:rPr>
              <a:t>και </a:t>
            </a:r>
            <a:r>
              <a:rPr lang="en-US" sz="2000" b="1" dirty="0">
                <a:latin typeface="Calibri" pitchFamily="34" charset="0"/>
              </a:rPr>
              <a:t>t</a:t>
            </a:r>
            <a:r>
              <a:rPr lang="en-US" sz="2000" b="1" baseline="-25000" dirty="0">
                <a:latin typeface="Calibri" pitchFamily="34" charset="0"/>
              </a:rPr>
              <a:t>2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b="1" dirty="0">
                <a:latin typeface="Calibri" pitchFamily="34" charset="0"/>
              </a:rPr>
              <a:t>της σχέσης </a:t>
            </a:r>
            <a:r>
              <a:rPr lang="en-US" sz="2000" b="1" dirty="0">
                <a:latin typeface="Calibri" pitchFamily="34" charset="0"/>
              </a:rPr>
              <a:t>R </a:t>
            </a:r>
            <a:r>
              <a:rPr lang="el-GR" sz="2000" b="1" dirty="0">
                <a:latin typeface="Calibri" pitchFamily="34" charset="0"/>
              </a:rPr>
              <a:t>που συμφωνούν σε όλα τα γνωρίσματα του </a:t>
            </a:r>
            <a:r>
              <a:rPr lang="en-US" sz="2000" b="1" dirty="0">
                <a:latin typeface="Calibri" pitchFamily="34" charset="0"/>
              </a:rPr>
              <a:t>X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μπορούμε να βρούμε στο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δυο πλειάδες </a:t>
            </a: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3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4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τέτοιες </a:t>
            </a:r>
            <a:r>
              <a:rPr lang="el-GR" sz="2000" dirty="0" smtClean="0">
                <a:latin typeface="Calibri" pitchFamily="34" charset="0"/>
              </a:rPr>
              <a:t>ώστε</a:t>
            </a:r>
            <a:r>
              <a:rPr lang="en-US" sz="2000" dirty="0" smtClean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457200" y="3657600"/>
            <a:ext cx="8229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και οι </a:t>
            </a:r>
            <a:r>
              <a:rPr lang="el-GR" dirty="0" err="1">
                <a:latin typeface="Calibri" pitchFamily="34" charset="0"/>
              </a:rPr>
              <a:t>δυo</a:t>
            </a:r>
            <a:r>
              <a:rPr lang="el-GR" dirty="0">
                <a:latin typeface="Calibri" pitchFamily="34" charset="0"/>
              </a:rPr>
              <a:t> συμφωνούν με τις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και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X: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[X]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[X]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66FF"/>
                </a:solidFill>
                <a:latin typeface="Calibri" pitchFamily="34" charset="0"/>
              </a:rPr>
              <a:t>3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[X]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9900"/>
                </a:solidFill>
                <a:latin typeface="Calibri" pitchFamily="34" charset="0"/>
              </a:rPr>
              <a:t>4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[X]</a:t>
            </a:r>
            <a:endParaRPr lang="el-GR" b="1" dirty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457200" y="44958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3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Υ</a:t>
            </a:r>
            <a:r>
              <a:rPr lang="en-US" dirty="0">
                <a:latin typeface="Calibri" pitchFamily="34" charset="0"/>
              </a:rPr>
              <a:t>: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66FF"/>
                </a:solidFill>
                <a:latin typeface="Calibri" pitchFamily="34" charset="0"/>
              </a:rPr>
              <a:t>3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[Y]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[Y]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457200" y="4953000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3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R - X - Y: </a:t>
            </a:r>
            <a:r>
              <a:rPr lang="en-US" b="1" dirty="0" smtClean="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b="1" baseline="-25000" dirty="0" smtClean="0">
                <a:solidFill>
                  <a:srgbClr val="0066FF"/>
                </a:solidFill>
                <a:latin typeface="Calibri" pitchFamily="34" charset="0"/>
              </a:rPr>
              <a:t>3</a:t>
            </a:r>
            <a:r>
              <a:rPr lang="en-US" b="1" dirty="0" smtClean="0">
                <a:solidFill>
                  <a:srgbClr val="0066FF"/>
                </a:solidFill>
                <a:latin typeface="Calibri" pitchFamily="34" charset="0"/>
              </a:rPr>
              <a:t>[R</a:t>
            </a:r>
            <a:r>
              <a:rPr lang="el-GR" b="1" dirty="0" smtClean="0">
                <a:solidFill>
                  <a:srgbClr val="0066FF"/>
                </a:solidFill>
                <a:latin typeface="Calibri" pitchFamily="34" charset="0"/>
              </a:rPr>
              <a:t> </a:t>
            </a:r>
            <a:r>
              <a:rPr lang="en-US" b="1" dirty="0" smtClean="0">
                <a:solidFill>
                  <a:srgbClr val="0066FF"/>
                </a:solidFill>
                <a:latin typeface="Calibri" pitchFamily="34" charset="0"/>
              </a:rPr>
              <a:t>-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X - 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[R - X - Y]</a:t>
            </a:r>
            <a:endParaRPr lang="el-GR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468313" y="5805488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4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R - X - Y: 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9900"/>
                </a:solidFill>
                <a:latin typeface="Calibri" pitchFamily="34" charset="0"/>
              </a:rPr>
              <a:t>4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[R- X - 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[R - X - Y]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457200" y="53340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4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Υ</a:t>
            </a:r>
            <a:r>
              <a:rPr lang="en-US" dirty="0">
                <a:latin typeface="Calibri" pitchFamily="34" charset="0"/>
              </a:rPr>
              <a:t>: 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9900"/>
                </a:solidFill>
                <a:latin typeface="Calibri" pitchFamily="34" charset="0"/>
              </a:rPr>
              <a:t>4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[Y]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[Y]</a:t>
            </a:r>
            <a:endParaRPr lang="el-GR" b="1" dirty="0">
              <a:solidFill>
                <a:srgbClr val="FF0000"/>
              </a:solidFill>
              <a:latin typeface="Calibri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209800" y="1981200"/>
            <a:ext cx="2667000" cy="396875"/>
            <a:chOff x="1392" y="1584"/>
            <a:chExt cx="1680" cy="250"/>
          </a:xfrm>
        </p:grpSpPr>
        <p:sp>
          <p:nvSpPr>
            <p:cNvPr id="30733" name="Text Box 10"/>
            <p:cNvSpPr txBox="1">
              <a:spLocks noChangeArrowheads="1"/>
            </p:cNvSpPr>
            <p:nvPr/>
          </p:nvSpPr>
          <p:spPr bwMode="auto">
            <a:xfrm>
              <a:off x="1392" y="1584"/>
              <a:ext cx="16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omic Sans MS" pitchFamily="66" charset="0"/>
                </a:rPr>
                <a:t>X            Y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632" y="1680"/>
              <a:ext cx="288" cy="0"/>
              <a:chOff x="3840" y="1392"/>
              <a:chExt cx="288" cy="0"/>
            </a:xfrm>
          </p:grpSpPr>
          <p:sp>
            <p:nvSpPr>
              <p:cNvPr id="30735" name="Line 12"/>
              <p:cNvSpPr>
                <a:spLocks noChangeShapeType="1"/>
              </p:cNvSpPr>
              <p:nvPr/>
            </p:nvSpPr>
            <p:spPr bwMode="auto">
              <a:xfrm>
                <a:off x="3840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0736" name="Line 13"/>
              <p:cNvSpPr>
                <a:spLocks noChangeShapeType="1"/>
              </p:cNvSpPr>
              <p:nvPr/>
            </p:nvSpPr>
            <p:spPr bwMode="auto">
              <a:xfrm>
                <a:off x="3936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06E7CB-87E5-49D5-8079-3531C246254B}" type="slidenum">
              <a:rPr lang="el-GR" altLang="en-US" smtClean="0"/>
              <a:pPr/>
              <a:t>101</a:t>
            </a:fld>
            <a:endParaRPr lang="el-GR" altLang="en-US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914951"/>
              </p:ext>
            </p:extLst>
          </p:nvPr>
        </p:nvGraphicFramePr>
        <p:xfrm>
          <a:off x="5619262" y="2466201"/>
          <a:ext cx="1659597" cy="18288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53199"/>
                <a:gridCol w="553199"/>
                <a:gridCol w="553199"/>
              </a:tblGrid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595572"/>
              </p:ext>
            </p:extLst>
          </p:nvPr>
        </p:nvGraphicFramePr>
        <p:xfrm>
          <a:off x="1314319" y="2797248"/>
          <a:ext cx="1659597" cy="10972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53199"/>
                <a:gridCol w="553199"/>
                <a:gridCol w="553199"/>
              </a:tblGrid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ight Arrow 14"/>
          <p:cNvSpPr/>
          <p:nvPr/>
        </p:nvSpPr>
        <p:spPr>
          <a:xfrm>
            <a:off x="3440818" y="2832222"/>
            <a:ext cx="1749286" cy="5483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40818" y="3380601"/>
                <a:ext cx="18155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charset="0"/>
                        </a:rPr>
                        <m:t>𝑿</m:t>
                      </m:r>
                      <m:r>
                        <a:rPr lang="en-US" b="1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↠</m:t>
                      </m:r>
                      <m:r>
                        <a:rPr lang="en-US" b="1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818" y="3380601"/>
                <a:ext cx="1815548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61462" y="2015291"/>
            <a:ext cx="2111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 = {x}, Y = {y}: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966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102</a:t>
            </a:fld>
            <a:endParaRPr lang="el-GR" altLang="en-US" smtClean="0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1547813" y="1844675"/>
            <a:ext cx="472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Times New Roman" pitchFamily="18" charset="0"/>
              </a:rPr>
              <a:t>A</a:t>
            </a:r>
            <a:r>
              <a:rPr lang="el-GR" baseline="-25000" dirty="0">
                <a:latin typeface="Times New Roman" pitchFamily="18" charset="0"/>
              </a:rPr>
              <a:t>1</a:t>
            </a:r>
            <a:r>
              <a:rPr lang="el-GR" dirty="0">
                <a:latin typeface="Times New Roman" pitchFamily="18" charset="0"/>
              </a:rPr>
              <a:t> A</a:t>
            </a:r>
            <a:r>
              <a:rPr lang="el-GR" baseline="-25000" dirty="0">
                <a:latin typeface="Times New Roman" pitchFamily="18" charset="0"/>
              </a:rPr>
              <a:t>2</a:t>
            </a:r>
            <a:r>
              <a:rPr lang="el-GR" dirty="0">
                <a:latin typeface="Times New Roman" pitchFamily="18" charset="0"/>
              </a:rPr>
              <a:t> … </a:t>
            </a:r>
            <a:r>
              <a:rPr lang="el-GR" dirty="0" err="1">
                <a:latin typeface="Times New Roman" pitchFamily="18" charset="0"/>
              </a:rPr>
              <a:t>A</a:t>
            </a:r>
            <a:r>
              <a:rPr lang="el-GR" baseline="-25000" dirty="0" err="1">
                <a:latin typeface="Times New Roman" pitchFamily="18" charset="0"/>
              </a:rPr>
              <a:t>n</a:t>
            </a:r>
            <a:r>
              <a:rPr lang="el-GR" dirty="0">
                <a:latin typeface="Times New Roman" pitchFamily="18" charset="0"/>
              </a:rPr>
              <a:t>                </a:t>
            </a:r>
            <a:r>
              <a:rPr lang="el-GR" dirty="0" smtClean="0">
                <a:latin typeface="Times New Roman" pitchFamily="18" charset="0"/>
              </a:rPr>
              <a:t> B</a:t>
            </a:r>
            <a:r>
              <a:rPr lang="el-GR" baseline="-25000" dirty="0" smtClean="0">
                <a:latin typeface="Times New Roman" pitchFamily="18" charset="0"/>
              </a:rPr>
              <a:t>1</a:t>
            </a:r>
            <a:r>
              <a:rPr lang="el-GR" dirty="0" smtClean="0">
                <a:latin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</a:rPr>
              <a:t>B</a:t>
            </a:r>
            <a:r>
              <a:rPr lang="el-GR" baseline="-25000" dirty="0">
                <a:latin typeface="Times New Roman" pitchFamily="18" charset="0"/>
              </a:rPr>
              <a:t>2</a:t>
            </a:r>
            <a:r>
              <a:rPr lang="el-GR" dirty="0">
                <a:latin typeface="Times New Roman" pitchFamily="18" charset="0"/>
              </a:rPr>
              <a:t> … </a:t>
            </a:r>
            <a:r>
              <a:rPr lang="el-GR" dirty="0" err="1">
                <a:latin typeface="Times New Roman" pitchFamily="18" charset="0"/>
              </a:rPr>
              <a:t>B</a:t>
            </a:r>
            <a:r>
              <a:rPr lang="el-GR" baseline="-25000" dirty="0" err="1">
                <a:latin typeface="Times New Roman" pitchFamily="18" charset="0"/>
              </a:rPr>
              <a:t>m</a:t>
            </a:r>
            <a:r>
              <a:rPr lang="el-GR" dirty="0">
                <a:latin typeface="Times New Roman" pitchFamily="18" charset="0"/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03575" y="2060575"/>
            <a:ext cx="457200" cy="0"/>
            <a:chOff x="3840" y="1392"/>
            <a:chExt cx="288" cy="0"/>
          </a:xfrm>
        </p:grpSpPr>
        <p:sp>
          <p:nvSpPr>
            <p:cNvPr id="31777" name="Line 5"/>
            <p:cNvSpPr>
              <a:spLocks noChangeShapeType="1"/>
            </p:cNvSpPr>
            <p:nvPr/>
          </p:nvSpPr>
          <p:spPr bwMode="auto">
            <a:xfrm>
              <a:off x="3840" y="13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78" name="Line 6"/>
            <p:cNvSpPr>
              <a:spLocks noChangeShapeType="1"/>
            </p:cNvSpPr>
            <p:nvPr/>
          </p:nvSpPr>
          <p:spPr bwMode="auto">
            <a:xfrm>
              <a:off x="3936" y="13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468313" y="36449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</a:t>
            </a:r>
            <a:r>
              <a:rPr lang="el-GR">
                <a:latin typeface="Times New Roman" pitchFamily="18" charset="0"/>
              </a:rPr>
              <a:t>B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B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 B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C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457200" y="41910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  </a:t>
            </a:r>
            <a:r>
              <a:rPr lang="el-GR">
                <a:latin typeface="Times New Roman" pitchFamily="18" charset="0"/>
              </a:rPr>
              <a:t>b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b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 b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  c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c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457200" y="4724400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  </a:t>
            </a:r>
            <a:r>
              <a:rPr lang="el-GR">
                <a:latin typeface="Times New Roman" pitchFamily="18" charset="0"/>
              </a:rPr>
              <a:t>b’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b’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b’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c’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c’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…  c’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381000" y="41148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315200" y="4267200"/>
            <a:ext cx="1600200" cy="396875"/>
            <a:chOff x="4608" y="2688"/>
            <a:chExt cx="1008" cy="250"/>
          </a:xfrm>
        </p:grpSpPr>
        <p:sp>
          <p:nvSpPr>
            <p:cNvPr id="31775" name="Text Box 12"/>
            <p:cNvSpPr txBox="1">
              <a:spLocks noChangeArrowheads="1"/>
            </p:cNvSpPr>
            <p:nvPr/>
          </p:nvSpPr>
          <p:spPr bwMode="auto">
            <a:xfrm>
              <a:off x="5040" y="2688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1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6" name="Line 13"/>
            <p:cNvSpPr>
              <a:spLocks noChangeShapeType="1"/>
            </p:cNvSpPr>
            <p:nvPr/>
          </p:nvSpPr>
          <p:spPr bwMode="auto">
            <a:xfrm flipH="1">
              <a:off x="4608" y="28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7315200" y="4724400"/>
            <a:ext cx="1600200" cy="396875"/>
            <a:chOff x="4608" y="2976"/>
            <a:chExt cx="1008" cy="250"/>
          </a:xfrm>
        </p:grpSpPr>
        <p:sp>
          <p:nvSpPr>
            <p:cNvPr id="31773" name="Text Box 15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2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4" name="Line 16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7315200" y="5181600"/>
            <a:ext cx="1600200" cy="396875"/>
            <a:chOff x="4608" y="2976"/>
            <a:chExt cx="1008" cy="250"/>
          </a:xfrm>
        </p:grpSpPr>
        <p:sp>
          <p:nvSpPr>
            <p:cNvPr id="31771" name="Text Box 18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3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2" name="Line 19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7315200" y="5562600"/>
            <a:ext cx="1600200" cy="396875"/>
            <a:chOff x="4608" y="2976"/>
            <a:chExt cx="1008" cy="250"/>
          </a:xfrm>
        </p:grpSpPr>
        <p:sp>
          <p:nvSpPr>
            <p:cNvPr id="31769" name="Text Box 21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4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0" name="Line 22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759" name="Text Box 23"/>
          <p:cNvSpPr txBox="1">
            <a:spLocks noChangeArrowheads="1"/>
          </p:cNvSpPr>
          <p:nvPr/>
        </p:nvSpPr>
        <p:spPr bwMode="auto">
          <a:xfrm>
            <a:off x="1331913" y="3068638"/>
            <a:ext cx="865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/>
              <a:t>Χ</a:t>
            </a:r>
          </a:p>
        </p:txBody>
      </p:sp>
      <p:sp>
        <p:nvSpPr>
          <p:cNvPr id="31760" name="Text Box 24"/>
          <p:cNvSpPr txBox="1">
            <a:spLocks noChangeArrowheads="1"/>
          </p:cNvSpPr>
          <p:nvPr/>
        </p:nvSpPr>
        <p:spPr bwMode="auto">
          <a:xfrm>
            <a:off x="3779838" y="3141663"/>
            <a:ext cx="10810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/>
              <a:t>Υ</a:t>
            </a:r>
          </a:p>
        </p:txBody>
      </p:sp>
      <p:sp>
        <p:nvSpPr>
          <p:cNvPr id="31761" name="Line 25"/>
          <p:cNvSpPr>
            <a:spLocks noChangeShapeType="1"/>
          </p:cNvSpPr>
          <p:nvPr/>
        </p:nvSpPr>
        <p:spPr bwMode="auto">
          <a:xfrm>
            <a:off x="611188" y="3644900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2" name="Line 26"/>
          <p:cNvSpPr>
            <a:spLocks noChangeShapeType="1"/>
          </p:cNvSpPr>
          <p:nvPr/>
        </p:nvSpPr>
        <p:spPr bwMode="auto">
          <a:xfrm>
            <a:off x="3348038" y="3644900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3" name="Text Box 27"/>
          <p:cNvSpPr txBox="1">
            <a:spLocks noChangeArrowheads="1"/>
          </p:cNvSpPr>
          <p:nvPr/>
        </p:nvSpPr>
        <p:spPr bwMode="auto">
          <a:xfrm>
            <a:off x="5724525" y="3141663"/>
            <a:ext cx="2232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R – X - Y</a:t>
            </a:r>
            <a:endParaRPr lang="el-GR"/>
          </a:p>
        </p:txBody>
      </p:sp>
      <p:sp>
        <p:nvSpPr>
          <p:cNvPr id="31764" name="Line 28"/>
          <p:cNvSpPr>
            <a:spLocks noChangeShapeType="1"/>
          </p:cNvSpPr>
          <p:nvPr/>
        </p:nvSpPr>
        <p:spPr bwMode="auto">
          <a:xfrm>
            <a:off x="5651500" y="36449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5" name="Text Box 29"/>
          <p:cNvSpPr txBox="1">
            <a:spLocks noChangeArrowheads="1"/>
          </p:cNvSpPr>
          <p:nvPr/>
        </p:nvSpPr>
        <p:spPr bwMode="auto">
          <a:xfrm>
            <a:off x="827088" y="2636838"/>
            <a:ext cx="1871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Όνομα</a:t>
            </a:r>
          </a:p>
        </p:txBody>
      </p:sp>
      <p:sp>
        <p:nvSpPr>
          <p:cNvPr id="31766" name="Text Box 30"/>
          <p:cNvSpPr txBox="1">
            <a:spLocks noChangeArrowheads="1"/>
          </p:cNvSpPr>
          <p:nvPr/>
        </p:nvSpPr>
        <p:spPr bwMode="auto">
          <a:xfrm>
            <a:off x="2987675" y="2636838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</a:rPr>
              <a:t>Πόλη Οδός</a:t>
            </a:r>
          </a:p>
        </p:txBody>
      </p:sp>
      <p:sp>
        <p:nvSpPr>
          <p:cNvPr id="31767" name="Text Box 31"/>
          <p:cNvSpPr txBox="1">
            <a:spLocks noChangeArrowheads="1"/>
          </p:cNvSpPr>
          <p:nvPr/>
        </p:nvSpPr>
        <p:spPr bwMode="auto">
          <a:xfrm>
            <a:off x="5580063" y="2636838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</a:rPr>
              <a:t>Τίτλος Έτος</a:t>
            </a:r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103</a:t>
            </a:fld>
            <a:endParaRPr lang="el-GR" altLang="en-US" smtClean="0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4413" y="1417638"/>
            <a:ext cx="83951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1. Έστω το σχεσιακό σχήμα R( A, B, C, D)  στο οποίο ισχύει </a:t>
            </a:r>
            <a:r>
              <a:rPr lang="el-GR" i="1" dirty="0" smtClean="0"/>
              <a:t>μόνο</a:t>
            </a:r>
            <a:r>
              <a:rPr lang="el-GR" dirty="0" smtClean="0"/>
              <a:t> η συναρτησιακή εξάρτηση  A → B. </a:t>
            </a:r>
          </a:p>
          <a:p>
            <a:endParaRPr lang="el-GR" dirty="0" smtClean="0"/>
          </a:p>
          <a:p>
            <a:r>
              <a:rPr lang="el-GR" dirty="0" smtClean="0"/>
              <a:t>(</a:t>
            </a:r>
            <a:r>
              <a:rPr lang="en-US" dirty="0" err="1" smtClean="0"/>
              <a:t>i</a:t>
            </a:r>
            <a:r>
              <a:rPr lang="el-GR" dirty="0" smtClean="0"/>
              <a:t>) Δώστε το υποψήφια (υποψήφιο) κλειδιά.</a:t>
            </a:r>
          </a:p>
          <a:p>
            <a:r>
              <a:rPr lang="el-GR" dirty="0" smtClean="0"/>
              <a:t>(</a:t>
            </a:r>
            <a:r>
              <a:rPr lang="en-US" dirty="0" smtClean="0"/>
              <a:t>ii</a:t>
            </a:r>
            <a:r>
              <a:rPr lang="el-GR" dirty="0" smtClean="0"/>
              <a:t>) Είναι σε </a:t>
            </a:r>
            <a:r>
              <a:rPr lang="en-US" dirty="0" smtClean="0"/>
              <a:t>BCNF  </a:t>
            </a:r>
            <a:r>
              <a:rPr lang="el-GR" dirty="0" smtClean="0"/>
              <a:t>ή όχι και γιατί. Αν όχι διασπάστε τη σχέση σε σχέσεις που να είναι σε </a:t>
            </a:r>
            <a:r>
              <a:rPr lang="en-US" dirty="0" smtClean="0"/>
              <a:t>BCNF </a:t>
            </a:r>
            <a:r>
              <a:rPr lang="el-GR" dirty="0" smtClean="0"/>
              <a:t>(χρησιμοποιώντας το σχετικό αλγόριθμο) και δώστε τα το υποψήφια (υποψήφιο) κλειδιά για κάθε μια από τις σχέσεις που προκύπτουν.</a:t>
            </a:r>
          </a:p>
          <a:p>
            <a:r>
              <a:rPr lang="el-GR" dirty="0" smtClean="0"/>
              <a:t> </a:t>
            </a:r>
          </a:p>
          <a:p>
            <a:endParaRPr lang="el-GR" dirty="0" smtClean="0"/>
          </a:p>
          <a:p>
            <a:r>
              <a:rPr lang="el-GR" dirty="0" smtClean="0"/>
              <a:t>2. Έστω μια σχεσιακή βάση με σχήμα  S(E, F, G) και το στιγμιότυπο με 2 πλειάδες: {(123, </a:t>
            </a:r>
            <a:r>
              <a:rPr lang="el-GR" dirty="0" err="1" smtClean="0"/>
              <a:t>smith</a:t>
            </a:r>
            <a:r>
              <a:rPr lang="el-GR" dirty="0" smtClean="0"/>
              <a:t>, </a:t>
            </a:r>
            <a:r>
              <a:rPr lang="el-GR" dirty="0" err="1" smtClean="0"/>
              <a:t>main-street</a:t>
            </a:r>
            <a:r>
              <a:rPr lang="el-GR" dirty="0" smtClean="0"/>
              <a:t>), (123, </a:t>
            </a:r>
            <a:r>
              <a:rPr lang="el-GR" dirty="0" err="1" smtClean="0"/>
              <a:t>johnson</a:t>
            </a:r>
            <a:r>
              <a:rPr lang="el-GR" dirty="0" smtClean="0"/>
              <a:t>, </a:t>
            </a:r>
            <a:r>
              <a:rPr lang="el-GR" dirty="0" err="1" smtClean="0"/>
              <a:t>forbes</a:t>
            </a:r>
            <a:r>
              <a:rPr lang="el-GR" dirty="0" smtClean="0"/>
              <a:t>)}. Για κάθε μία από τις συναρτησιακές εξαρτήσεις (</a:t>
            </a:r>
            <a:r>
              <a:rPr lang="en-US" dirty="0" err="1" smtClean="0"/>
              <a:t>i</a:t>
            </a:r>
            <a:r>
              <a:rPr lang="el-GR" dirty="0" smtClean="0"/>
              <a:t>)-(</a:t>
            </a:r>
            <a:r>
              <a:rPr lang="en-US" dirty="0" smtClean="0"/>
              <a:t>iii</a:t>
            </a:r>
            <a:r>
              <a:rPr lang="el-GR" dirty="0" smtClean="0"/>
              <a:t>) παρακάτω εξηγείστε αν μπορείτε ή όχι να πείτε αν ισχύουν ή όχι.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E → F </a:t>
            </a:r>
            <a:endParaRPr lang="el-GR" dirty="0" smtClean="0"/>
          </a:p>
          <a:p>
            <a:r>
              <a:rPr lang="en-US" dirty="0" smtClean="0"/>
              <a:t>(ii) EF → G</a:t>
            </a:r>
            <a:endParaRPr lang="el-GR" dirty="0" smtClean="0"/>
          </a:p>
          <a:p>
            <a:r>
              <a:rPr lang="en-US" dirty="0" smtClean="0"/>
              <a:t>(iii) F → G </a:t>
            </a:r>
            <a:endParaRPr lang="el-G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104</a:t>
            </a:fld>
            <a:endParaRPr lang="el-GR" altLang="en-US" smtClean="0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0194" y="1866508"/>
            <a:ext cx="8078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3.  Έστω ότι στο σχεσιακό σχήμα  R = (</a:t>
            </a:r>
            <a:r>
              <a:rPr lang="en-US" dirty="0" smtClean="0"/>
              <a:t>P</a:t>
            </a:r>
            <a:r>
              <a:rPr lang="el-GR" dirty="0" smtClean="0"/>
              <a:t>, </a:t>
            </a:r>
            <a:r>
              <a:rPr lang="en-US" dirty="0" smtClean="0"/>
              <a:t>Q</a:t>
            </a:r>
            <a:r>
              <a:rPr lang="el-GR" dirty="0" smtClean="0"/>
              <a:t>, </a:t>
            </a:r>
            <a:r>
              <a:rPr lang="en-US" dirty="0" smtClean="0"/>
              <a:t>S</a:t>
            </a:r>
            <a:r>
              <a:rPr lang="el-GR" dirty="0" smtClean="0"/>
              <a:t>, </a:t>
            </a:r>
            <a:r>
              <a:rPr lang="en-US" dirty="0" smtClean="0"/>
              <a:t>T</a:t>
            </a:r>
            <a:r>
              <a:rPr lang="el-GR" dirty="0" smtClean="0"/>
              <a:t>, </a:t>
            </a:r>
            <a:r>
              <a:rPr lang="en-US" dirty="0" smtClean="0"/>
              <a:t>U, V</a:t>
            </a:r>
            <a:r>
              <a:rPr lang="el-GR" dirty="0" smtClean="0"/>
              <a:t>) ισχύει το σύνολο των συναρτησιακών εξαρτήσεων </a:t>
            </a:r>
            <a:r>
              <a:rPr lang="en-US" dirty="0" smtClean="0"/>
              <a:t>F</a:t>
            </a:r>
            <a:r>
              <a:rPr lang="el-GR" dirty="0" smtClean="0"/>
              <a:t> = {</a:t>
            </a:r>
            <a:r>
              <a:rPr lang="en-US" dirty="0" smtClean="0"/>
              <a:t>Q </a:t>
            </a:r>
            <a:r>
              <a:rPr lang="el-GR" dirty="0" smtClean="0">
                <a:sym typeface="Symbol"/>
              </a:rPr>
              <a:t></a:t>
            </a:r>
            <a:r>
              <a:rPr lang="el-GR" dirty="0" smtClean="0"/>
              <a:t> </a:t>
            </a:r>
            <a:r>
              <a:rPr lang="en-US" dirty="0" smtClean="0"/>
              <a:t>ST</a:t>
            </a:r>
            <a:r>
              <a:rPr lang="el-GR" dirty="0" smtClean="0"/>
              <a:t>, </a:t>
            </a:r>
            <a:r>
              <a:rPr lang="en-US" dirty="0" smtClean="0"/>
              <a:t>P </a:t>
            </a:r>
            <a:r>
              <a:rPr lang="el-GR" dirty="0" smtClean="0">
                <a:sym typeface="Symbol"/>
              </a:rPr>
              <a:t></a:t>
            </a:r>
            <a:r>
              <a:rPr lang="el-GR" dirty="0" smtClean="0"/>
              <a:t> </a:t>
            </a:r>
            <a:r>
              <a:rPr lang="en-US" dirty="0" smtClean="0"/>
              <a:t>T</a:t>
            </a:r>
            <a:r>
              <a:rPr lang="el-GR" dirty="0" smtClean="0"/>
              <a:t>, </a:t>
            </a:r>
            <a:r>
              <a:rPr lang="en-US" dirty="0" smtClean="0"/>
              <a:t>PS </a:t>
            </a:r>
            <a:r>
              <a:rPr lang="el-GR" dirty="0" smtClean="0">
                <a:sym typeface="Symbol"/>
              </a:rPr>
              <a:t></a:t>
            </a:r>
            <a:r>
              <a:rPr lang="el-GR" dirty="0" smtClean="0"/>
              <a:t> </a:t>
            </a:r>
            <a:r>
              <a:rPr lang="en-US" dirty="0" smtClean="0"/>
              <a:t>T</a:t>
            </a:r>
            <a:r>
              <a:rPr lang="el-GR" dirty="0" smtClean="0"/>
              <a:t>, </a:t>
            </a:r>
            <a:r>
              <a:rPr lang="en-US" dirty="0" smtClean="0"/>
              <a:t>QU </a:t>
            </a:r>
            <a:r>
              <a:rPr lang="el-GR" dirty="0" smtClean="0">
                <a:sym typeface="Symbol"/>
              </a:rPr>
              <a:t></a:t>
            </a:r>
            <a:r>
              <a:rPr lang="el-GR" dirty="0" smtClean="0"/>
              <a:t> </a:t>
            </a:r>
            <a:r>
              <a:rPr lang="en-US" dirty="0" smtClean="0"/>
              <a:t>V</a:t>
            </a:r>
            <a:r>
              <a:rPr lang="el-GR" dirty="0" smtClean="0"/>
              <a:t>}. </a:t>
            </a:r>
          </a:p>
          <a:p>
            <a:r>
              <a:rPr lang="el-GR" dirty="0" smtClean="0"/>
              <a:t> </a:t>
            </a:r>
          </a:p>
          <a:p>
            <a:r>
              <a:rPr lang="el-GR" dirty="0" smtClean="0"/>
              <a:t>(</a:t>
            </a:r>
            <a:r>
              <a:rPr lang="en-US" dirty="0" err="1" smtClean="0"/>
              <a:t>i</a:t>
            </a:r>
            <a:r>
              <a:rPr lang="el-GR" dirty="0" smtClean="0"/>
              <a:t>) Υπάρχει κάποια εξάρτηση που είναι περιττή. Εξηγείστε.</a:t>
            </a:r>
          </a:p>
          <a:p>
            <a:r>
              <a:rPr lang="el-GR" dirty="0" smtClean="0"/>
              <a:t>(</a:t>
            </a:r>
            <a:r>
              <a:rPr lang="en-US" dirty="0" smtClean="0"/>
              <a:t>ii</a:t>
            </a:r>
            <a:r>
              <a:rPr lang="el-GR" dirty="0" smtClean="0"/>
              <a:t>) Ισχύει ή όχι </a:t>
            </a:r>
            <a:r>
              <a:rPr lang="en-US" dirty="0" smtClean="0"/>
              <a:t>Q </a:t>
            </a:r>
            <a:r>
              <a:rPr lang="el-GR" dirty="0" smtClean="0">
                <a:sym typeface="Symbol"/>
              </a:rPr>
              <a:t></a:t>
            </a:r>
            <a:r>
              <a:rPr lang="en-US" dirty="0" smtClean="0"/>
              <a:t> S. </a:t>
            </a:r>
            <a:endParaRPr lang="el-GR" dirty="0" smtClean="0"/>
          </a:p>
          <a:p>
            <a:r>
              <a:rPr lang="el-GR" dirty="0" smtClean="0"/>
              <a:t>(</a:t>
            </a:r>
            <a:r>
              <a:rPr lang="en-US" dirty="0" smtClean="0"/>
              <a:t>iii</a:t>
            </a:r>
            <a:r>
              <a:rPr lang="el-GR" dirty="0" smtClean="0"/>
              <a:t>) Είναι το {</a:t>
            </a:r>
            <a:r>
              <a:rPr lang="en-US" dirty="0" smtClean="0"/>
              <a:t>Q, P} </a:t>
            </a:r>
            <a:r>
              <a:rPr lang="el-GR" dirty="0" smtClean="0"/>
              <a:t>κλειδί ή όχι; </a:t>
            </a:r>
          </a:p>
          <a:p>
            <a:r>
              <a:rPr lang="el-GR" dirty="0" smtClean="0"/>
              <a:t>(</a:t>
            </a:r>
            <a:r>
              <a:rPr lang="en-US" dirty="0" smtClean="0"/>
              <a:t>iv</a:t>
            </a:r>
            <a:r>
              <a:rPr lang="el-GR" dirty="0" smtClean="0"/>
              <a:t>) Είναι το {</a:t>
            </a:r>
            <a:r>
              <a:rPr lang="en-US" dirty="0" smtClean="0"/>
              <a:t>Q, P, V</a:t>
            </a:r>
            <a:r>
              <a:rPr lang="el-GR" dirty="0" smtClean="0"/>
              <a:t>, </a:t>
            </a:r>
            <a:r>
              <a:rPr lang="en-US" dirty="0" smtClean="0"/>
              <a:t>U} </a:t>
            </a:r>
            <a:r>
              <a:rPr lang="el-GR" dirty="0" smtClean="0"/>
              <a:t>υποψήφιο κλειδί ή όχι; </a:t>
            </a:r>
          </a:p>
          <a:p>
            <a:endParaRPr lang="el-G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105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68313" y="1810294"/>
            <a:ext cx="806291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Τι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είναι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;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Εξαρτήσεις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ανάμεσα σε σύνολα από γνωρίσματα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Συμβολισμός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S1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S2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(όπου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S1, S2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σύνολα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γνωρισμάτων)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sym typeface="Symbol" pitchFamily="18" charset="2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Τι σημαίνει: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	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Αν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ίδιες τιμές στα γνωρίσματα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S1 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ίδιες τιμές στα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	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γνωρίσματα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S2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111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8B56B3-8A82-4EE0-9825-EEAE7386C3DD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497681" y="173672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Παράδειγμα: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Σχήμα σ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χέσης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R(A, B, C, D)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(Υπενθύμιση συμβολισμού)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sym typeface="Symbol" pitchFamily="18" charset="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92275" y="2725833"/>
            <a:ext cx="6767513" cy="2647950"/>
            <a:chOff x="384" y="1968"/>
            <a:chExt cx="4704" cy="1715"/>
          </a:xfrm>
        </p:grpSpPr>
        <p:sp>
          <p:nvSpPr>
            <p:cNvPr id="5135" name="Text Box 5"/>
            <p:cNvSpPr txBox="1">
              <a:spLocks noChangeArrowheads="1"/>
            </p:cNvSpPr>
            <p:nvPr/>
          </p:nvSpPr>
          <p:spPr bwMode="auto">
            <a:xfrm>
              <a:off x="433" y="1968"/>
              <a:ext cx="4655" cy="17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>
                  <a:latin typeface="Times New Roman" pitchFamily="18" charset="0"/>
                </a:rPr>
                <a:t>Α   Β    </a:t>
              </a:r>
              <a:r>
                <a:rPr lang="en-US" sz="2400">
                  <a:latin typeface="Times New Roman" pitchFamily="18" charset="0"/>
                </a:rPr>
                <a:t>C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  <a:r>
                <a:rPr lang="en-US" sz="2400">
                  <a:latin typeface="Times New Roman" pitchFamily="18" charset="0"/>
                </a:rPr>
                <a:t>   b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  <a:r>
                <a:rPr lang="en-US" sz="2400">
                  <a:latin typeface="Times New Roman" pitchFamily="18" charset="0"/>
                </a:rPr>
                <a:t>   c</a:t>
              </a:r>
              <a:r>
                <a:rPr lang="en-US" sz="2400" baseline="-25000">
                  <a:latin typeface="Times New Roman" pitchFamily="18" charset="0"/>
                </a:rPr>
                <a:t>1  </a:t>
              </a:r>
              <a:r>
                <a:rPr lang="en-US" sz="2400">
                  <a:latin typeface="Times New Roman" pitchFamily="18" charset="0"/>
                </a:rPr>
                <a:t> d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  <a:r>
                <a:rPr lang="en-US" sz="2400">
                  <a:latin typeface="Times New Roman" pitchFamily="18" charset="0"/>
                </a:rPr>
                <a:t>   b</a:t>
              </a:r>
              <a:r>
                <a:rPr lang="en-US" sz="2400" baseline="-25000">
                  <a:latin typeface="Times New Roman" pitchFamily="18" charset="0"/>
                </a:rPr>
                <a:t>2</a:t>
              </a:r>
              <a:r>
                <a:rPr lang="en-US" sz="2400">
                  <a:latin typeface="Times New Roman" pitchFamily="18" charset="0"/>
                </a:rPr>
                <a:t>   c</a:t>
              </a:r>
              <a:r>
                <a:rPr lang="en-US" sz="2400" baseline="-25000">
                  <a:latin typeface="Times New Roman" pitchFamily="18" charset="0"/>
                </a:rPr>
                <a:t>1  </a:t>
              </a:r>
              <a:r>
                <a:rPr lang="en-US" sz="2400">
                  <a:latin typeface="Times New Roman" pitchFamily="18" charset="0"/>
                </a:rPr>
                <a:t> d</a:t>
              </a:r>
              <a:r>
                <a:rPr lang="en-US" sz="2400" baseline="-25000">
                  <a:latin typeface="Times New Roman" pitchFamily="18" charset="0"/>
                </a:rPr>
                <a:t>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2</a:t>
              </a:r>
              <a:r>
                <a:rPr lang="en-US" sz="2400">
                  <a:latin typeface="Times New Roman" pitchFamily="18" charset="0"/>
                </a:rPr>
                <a:t>   b</a:t>
              </a:r>
              <a:r>
                <a:rPr lang="en-US" sz="2400" baseline="-25000">
                  <a:latin typeface="Times New Roman" pitchFamily="18" charset="0"/>
                </a:rPr>
                <a:t>3</a:t>
              </a:r>
              <a:r>
                <a:rPr lang="en-US" sz="2400">
                  <a:latin typeface="Times New Roman" pitchFamily="18" charset="0"/>
                </a:rPr>
                <a:t>   c</a:t>
              </a:r>
              <a:r>
                <a:rPr lang="en-US" sz="2400" baseline="-25000">
                  <a:latin typeface="Times New Roman" pitchFamily="18" charset="0"/>
                </a:rPr>
                <a:t>2  </a:t>
              </a:r>
              <a:r>
                <a:rPr lang="en-US" sz="2400">
                  <a:latin typeface="Times New Roman" pitchFamily="18" charset="0"/>
                </a:rPr>
                <a:t> d</a:t>
              </a:r>
              <a:r>
                <a:rPr lang="en-US" sz="2400" baseline="-25000">
                  <a:latin typeface="Times New Roman" pitchFamily="18" charset="0"/>
                </a:rPr>
                <a:t>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3</a:t>
              </a:r>
              <a:r>
                <a:rPr lang="en-US" sz="2400">
                  <a:latin typeface="Times New Roman" pitchFamily="18" charset="0"/>
                </a:rPr>
                <a:t>   b</a:t>
              </a:r>
              <a:r>
                <a:rPr lang="en-US" sz="2400" baseline="-25000">
                  <a:latin typeface="Times New Roman" pitchFamily="18" charset="0"/>
                </a:rPr>
                <a:t>3  </a:t>
              </a:r>
              <a:r>
                <a:rPr lang="en-US" sz="2400">
                  <a:latin typeface="Times New Roman" pitchFamily="18" charset="0"/>
                </a:rPr>
                <a:t>  c</a:t>
              </a:r>
              <a:r>
                <a:rPr lang="en-US" sz="2400" baseline="-25000">
                  <a:latin typeface="Times New Roman" pitchFamily="18" charset="0"/>
                </a:rPr>
                <a:t>2  </a:t>
              </a:r>
              <a:r>
                <a:rPr lang="en-US" sz="2400">
                  <a:latin typeface="Times New Roman" pitchFamily="18" charset="0"/>
                </a:rPr>
                <a:t> d</a:t>
              </a:r>
              <a:r>
                <a:rPr lang="en-US" sz="2400" baseline="-25000">
                  <a:latin typeface="Times New Roman" pitchFamily="18" charset="0"/>
                </a:rPr>
                <a:t>4</a:t>
              </a:r>
              <a:endParaRPr lang="el-GR" sz="2400" baseline="-25000">
                <a:latin typeface="Times New Roman" pitchFamily="18" charset="0"/>
              </a:endParaRPr>
            </a:p>
          </p:txBody>
        </p:sp>
        <p:sp>
          <p:nvSpPr>
            <p:cNvPr id="5136" name="Line 6"/>
            <p:cNvSpPr>
              <a:spLocks noChangeShapeType="1"/>
            </p:cNvSpPr>
            <p:nvPr/>
          </p:nvSpPr>
          <p:spPr bwMode="auto">
            <a:xfrm>
              <a:off x="384" y="230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323850" y="2367058"/>
            <a:ext cx="2808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Στιγμιότυπο, </a:t>
            </a:r>
            <a:r>
              <a:rPr lang="en-US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</a:t>
            </a:r>
            <a:r>
              <a:rPr lang="el-GR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</a:t>
            </a:r>
            <a:r>
              <a:rPr lang="en-US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R)</a:t>
            </a:r>
            <a:endParaRPr lang="el-GR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1187450" y="33020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r1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187450" y="39497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r2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1187450" y="4453033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r3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1187450" y="50292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r4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5651500" y="2941733"/>
            <a:ext cx="25923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Συμβολισμός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r1[A] = a</a:t>
            </a:r>
            <a:r>
              <a:rPr lang="en-US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r2[BC] = b</a:t>
            </a:r>
            <a:r>
              <a:rPr lang="en-US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c</a:t>
            </a:r>
            <a:r>
              <a:rPr lang="en-US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endParaRPr lang="el-GR" baseline="-2500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21481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294E23-A1C6-4D97-8C7E-2A9C6848D577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59568" y="1606945"/>
            <a:ext cx="8702106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Έστω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X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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Y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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endParaRPr lang="el-GR" sz="2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sym typeface="Symbol" pitchFamily="18" charset="2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μια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συναρτησιακή εξάρτηση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functional dependency)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Χ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Υ </a:t>
            </a:r>
            <a:endParaRPr lang="el-GR" sz="2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ισχύει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στο σχήμα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αν για κάθε σχέση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r(R),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για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κάθε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ζεύγος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πλειάδων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ισχύει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[X] =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[X]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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[Y] =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[Y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]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If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[X] =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[X]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then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[Y] =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[Y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]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288131" y="4954053"/>
            <a:ext cx="84963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Με απλά λόγια, μια συναρτησιακή εξάρτηση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X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Y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μας λέει ότι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αν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οποιεσδήποτε δυο πλειάδες μιας σχέσης της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συμφωνούν (έχουν την ίδια τιμή) στα γνωρίσματα Χ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R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τότε συμφωνούν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έχουν την ίδια τιμή) και στα γνωρίσματα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Y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R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59568" y="822115"/>
            <a:ext cx="842486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Έστω ένα σχήμα σχέσης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R(Α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Α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…,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Θα συμβολίζουμε με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= {Α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Α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…,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}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το σύνολο των γνωρισμάτων της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R.</a:t>
            </a:r>
            <a:endParaRPr lang="el-GR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F8B3A6-C097-4C44-BFE8-69BFB7BBDEAE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215900" y="3136625"/>
            <a:ext cx="82804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Παράδειγμα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: Ποιες (μη τετριμμένες) συναρτησιακές εξαρτήσεις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δεν παραβιάζει η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παρακάτω σχέση – δεν ξέρουμε αν ισχύουν στο σχήμα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Μπορούμε όμως να πούμε ποιες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ισχύουν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913271" y="3881390"/>
            <a:ext cx="23764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Α   Β    </a:t>
            </a:r>
            <a:r>
              <a:rPr lang="en-US" sz="2000" dirty="0">
                <a:latin typeface="Times New Roman" pitchFamily="18" charset="0"/>
              </a:rPr>
              <a:t>C   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1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1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3  </a:t>
            </a:r>
            <a:r>
              <a:rPr lang="en-US" sz="2000" dirty="0">
                <a:latin typeface="Times New Roman" pitchFamily="18" charset="0"/>
              </a:rPr>
              <a:t>  c</a:t>
            </a:r>
            <a:r>
              <a:rPr lang="en-US" sz="2000" baseline="-25000" dirty="0">
                <a:latin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4</a:t>
            </a:r>
            <a:endParaRPr lang="el-GR" sz="2000" baseline="-25000" dirty="0">
              <a:latin typeface="Times New Roman" pitchFamily="18" charset="0"/>
            </a:endParaRP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323850" y="1399135"/>
            <a:ext cx="80645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Αντί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{Α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Α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…,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}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{Β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Β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…,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Β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m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}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γράφουμε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	Α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…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Β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Β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…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Β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m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5796040" y="429704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89471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492922"/>
            <a:ext cx="9007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Ισχύουν στο σχήμα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-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δηλαδή για όλες τις πιθανές σχέσεις (πλειάδες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3D43AC-CA66-4507-AE47-FB0B6A2D17D2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457200" y="15552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To Y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εξαρτάται συναρτησιακά από το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X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381000" y="23172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Γιατί καλούνται συναρτησιακές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;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457200" y="32316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Κ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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κλειδί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της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R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ανν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K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? 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1187450" y="3711054"/>
            <a:ext cx="6264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Υπενθύμιση: </a:t>
            </a:r>
            <a:r>
              <a:rPr lang="en-US" sz="160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 </a:t>
            </a:r>
            <a:r>
              <a:rPr lang="el-GR" sz="160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είναι το σύνολο των γνωρισμάτων του σχήματος</a:t>
            </a:r>
          </a:p>
        </p:txBody>
      </p:sp>
      <p:sp>
        <p:nvSpPr>
          <p:cNvPr id="8202" name="Text Box 7"/>
          <p:cNvSpPr txBox="1">
            <a:spLocks noChangeArrowheads="1"/>
          </p:cNvSpPr>
          <p:nvPr/>
        </p:nvSpPr>
        <p:spPr bwMode="auto">
          <a:xfrm>
            <a:off x="823119" y="4096509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Μια γενίκευση της έννοιας του κλειδιού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4853983"/>
            <a:ext cx="7711281" cy="1015663"/>
          </a:xfrm>
          <a:prstGeom prst="rect">
            <a:avLst/>
          </a:prstGeom>
          <a:noFill/>
          <a:ln w="63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Παρατήρηση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 και   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2 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</a:t>
            </a:r>
            <a:r>
              <a:rPr lang="en-US" sz="2400" dirty="0">
                <a:latin typeface="Calibri" pitchFamily="34" charset="0"/>
              </a:rPr>
              <a:t>   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 smtClean="0">
                <a:latin typeface="Calibri" pitchFamily="34" charset="0"/>
              </a:rPr>
              <a:t>Β</a:t>
            </a:r>
            <a:r>
              <a:rPr lang="en-US" sz="2400" baseline="-25000" dirty="0" smtClean="0">
                <a:latin typeface="Calibri" pitchFamily="34" charset="0"/>
              </a:rPr>
              <a:t>1</a:t>
            </a:r>
            <a:r>
              <a:rPr lang="en-US" sz="2400" dirty="0" smtClean="0">
                <a:latin typeface="Calibri" pitchFamily="34" charset="0"/>
              </a:rPr>
              <a:t>Β</a:t>
            </a:r>
            <a:r>
              <a:rPr lang="en-US" sz="2400" baseline="-25000" dirty="0" smtClean="0">
                <a:latin typeface="Calibri" pitchFamily="34" charset="0"/>
              </a:rPr>
              <a:t>2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13524" y="6482697"/>
            <a:ext cx="2133600" cy="365125"/>
          </a:xfrm>
          <a:noFill/>
        </p:spPr>
        <p:txBody>
          <a:bodyPr/>
          <a:lstStyle/>
          <a:p>
            <a:fld id="{BFB75A1D-5F0C-47CE-8472-2E8FDBC7ABBD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50824" y="1839011"/>
            <a:ext cx="84963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Έστω το παρακάτω σχεσιακό σχήμα: </a:t>
            </a:r>
            <a:r>
              <a:rPr lang="el-GR" sz="1600" dirty="0" smtClean="0">
                <a:latin typeface="Calibri" pitchFamily="34" charset="0"/>
              </a:rPr>
              <a:t> 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 err="1" smtClean="0">
                <a:latin typeface="Calibri" pitchFamily="34" charset="0"/>
              </a:rPr>
              <a:t>Εγγραφή(Μάθημα</a:t>
            </a:r>
            <a:r>
              <a:rPr lang="el-GR" sz="1600" dirty="0">
                <a:latin typeface="Calibri" pitchFamily="34" charset="0"/>
              </a:rPr>
              <a:t>, Φοιτητής, Ώρα</a:t>
            </a:r>
            <a:r>
              <a:rPr lang="en-US" sz="1600" dirty="0">
                <a:latin typeface="Calibri" pitchFamily="34" charset="0"/>
              </a:rPr>
              <a:t>&amp;</a:t>
            </a:r>
            <a:r>
              <a:rPr lang="el-GR" sz="1600" dirty="0">
                <a:latin typeface="Calibri" pitchFamily="34" charset="0"/>
              </a:rPr>
              <a:t>Μέρα</a:t>
            </a:r>
            <a:r>
              <a:rPr lang="en-US" sz="1600" dirty="0">
                <a:latin typeface="Calibri" pitchFamily="34" charset="0"/>
              </a:rPr>
              <a:t>,</a:t>
            </a:r>
            <a:r>
              <a:rPr lang="el-GR" sz="1600" dirty="0">
                <a:latin typeface="Calibri" pitchFamily="34" charset="0"/>
              </a:rPr>
              <a:t> Αίθουσα, Βαθμός) 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(συντομογραφία) 	</a:t>
            </a:r>
            <a:r>
              <a:rPr lang="el-GR" sz="1600" b="1" dirty="0">
                <a:latin typeface="Calibri" pitchFamily="34" charset="0"/>
              </a:rPr>
              <a:t>Ε(Μ, Φ, Ω, Α, Β)</a:t>
            </a:r>
            <a:r>
              <a:rPr lang="el-GR" sz="1600" dirty="0">
                <a:latin typeface="Calibri" pitchFamily="34" charset="0"/>
              </a:rPr>
              <a:t> </a:t>
            </a:r>
            <a:endParaRPr lang="el-GR" sz="16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Ποιες συναρτησιακές εξαρτήσεις εκφράζουν τα 1 έως 4</a:t>
            </a:r>
            <a:endParaRPr lang="el-GR" sz="1600" dirty="0">
              <a:latin typeface="Calibri" pitchFamily="34" charset="0"/>
            </a:endParaRP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</a:rPr>
              <a:t>Τα </a:t>
            </a:r>
            <a:r>
              <a:rPr lang="el-GR" sz="1600" dirty="0">
                <a:latin typeface="Calibri" pitchFamily="34" charset="0"/>
              </a:rPr>
              <a:t>μαθήματα προσφέρονται μόνο μια φορά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</a:rPr>
              <a:t>σε </a:t>
            </a:r>
            <a:r>
              <a:rPr lang="el-GR" sz="1600" dirty="0">
                <a:latin typeface="Calibri" pitchFamily="34" charset="0"/>
              </a:rPr>
              <a:t>μια συγκεκριμένη ώρα</a:t>
            </a:r>
            <a:r>
              <a:rPr lang="en-US" sz="1600" dirty="0">
                <a:latin typeface="Calibri" pitchFamily="34" charset="0"/>
              </a:rPr>
              <a:t>&amp;</a:t>
            </a:r>
            <a:r>
              <a:rPr lang="el-GR" sz="1600" dirty="0">
                <a:latin typeface="Calibri" pitchFamily="34" charset="0"/>
              </a:rPr>
              <a:t>μέρα και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</a:rPr>
              <a:t>αίθουσα.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</a:rPr>
              <a:t>Οι </a:t>
            </a:r>
            <a:r>
              <a:rPr lang="el-GR" sz="1600" dirty="0">
                <a:latin typeface="Calibri" pitchFamily="34" charset="0"/>
              </a:rPr>
              <a:t>φοιτητές δεν μπορούν να είναι ταυτόχρονα (δηλαδή, την ίδια </a:t>
            </a:r>
            <a:r>
              <a:rPr lang="el-GR" sz="1600" dirty="0" err="1">
                <a:latin typeface="Calibri" pitchFamily="34" charset="0"/>
              </a:rPr>
              <a:t>ώρα&amp;μέρα</a:t>
            </a:r>
            <a:r>
              <a:rPr lang="el-GR" sz="1600" dirty="0">
                <a:latin typeface="Calibri" pitchFamily="34" charset="0"/>
              </a:rPr>
              <a:t>) σε δυο διαφορετικές αίθουσες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 Δε γίνεται να έχουμε δυο μαθήματα ταυτόχρονα (την ίδια </a:t>
            </a:r>
            <a:r>
              <a:rPr lang="el-GR" sz="1600" dirty="0" err="1">
                <a:latin typeface="Calibri" pitchFamily="34" charset="0"/>
              </a:rPr>
              <a:t>ώρα&amp;μέρα</a:t>
            </a:r>
            <a:r>
              <a:rPr lang="el-GR" sz="1600" dirty="0">
                <a:latin typeface="Calibri" pitchFamily="34" charset="0"/>
              </a:rPr>
              <a:t>) στην ίδια </a:t>
            </a:r>
            <a:r>
              <a:rPr lang="el-GR" sz="1600" dirty="0" smtClean="0">
                <a:latin typeface="Calibri" pitchFamily="34" charset="0"/>
              </a:rPr>
              <a:t>αίθουσα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</a:rPr>
              <a:t>Ένας </a:t>
            </a:r>
            <a:r>
              <a:rPr lang="el-GR" sz="1600" dirty="0">
                <a:latin typeface="Calibri" pitchFamily="34" charset="0"/>
              </a:rPr>
              <a:t>φοιτητής παίρνει μόνο ένα βαθμό σε κάθε </a:t>
            </a:r>
            <a:r>
              <a:rPr lang="el-GR" sz="1600" dirty="0" smtClean="0">
                <a:latin typeface="Calibri" pitchFamily="34" charset="0"/>
              </a:rPr>
              <a:t>μάθημα</a:t>
            </a:r>
            <a:endParaRPr lang="el-GR" sz="1600" i="1" dirty="0">
              <a:solidFill>
                <a:srgbClr val="7030A0"/>
              </a:solidFill>
              <a:latin typeface="Calibri" pitchFamily="34" charset="0"/>
            </a:endParaRPr>
          </a:p>
          <a:p>
            <a:pPr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Ποιο (ποια) είναι το κλειδί αν ισχύουν τα </a:t>
            </a:r>
            <a:r>
              <a:rPr lang="el-GR" sz="1600" dirty="0" smtClean="0">
                <a:latin typeface="Calibri" pitchFamily="34" charset="0"/>
              </a:rPr>
              <a:t>1 </a:t>
            </a:r>
            <a:r>
              <a:rPr lang="el-GR" sz="1600" dirty="0">
                <a:latin typeface="Calibri" pitchFamily="34" charset="0"/>
              </a:rPr>
              <a:t>έως </a:t>
            </a:r>
            <a:r>
              <a:rPr lang="el-GR" sz="1600" dirty="0" smtClean="0">
                <a:latin typeface="Calibri" pitchFamily="34" charset="0"/>
              </a:rPr>
              <a:t>4</a:t>
            </a:r>
            <a:endParaRPr lang="el-GR" sz="1600" dirty="0">
              <a:latin typeface="Calibri" pitchFamily="34" charset="0"/>
            </a:endParaRPr>
          </a:p>
          <a:p>
            <a:pPr marL="457200" indent="-457200"/>
            <a:r>
              <a:rPr lang="el-GR" sz="1600" dirty="0" smtClean="0">
                <a:latin typeface="Calibri" pitchFamily="34" charset="0"/>
              </a:rPr>
              <a:t>Τι </a:t>
            </a:r>
            <a:r>
              <a:rPr lang="el-GR" sz="1600" dirty="0">
                <a:latin typeface="Calibri" pitchFamily="34" charset="0"/>
              </a:rPr>
              <a:t>σημαίνει </a:t>
            </a:r>
            <a:endParaRPr lang="el-GR" sz="1600" dirty="0" smtClean="0">
              <a:latin typeface="Calibri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</a:rPr>
              <a:t>Φ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 smtClean="0">
                <a:latin typeface="Calibri" pitchFamily="34" charset="0"/>
                <a:sym typeface="Symbol" pitchFamily="18" charset="2"/>
              </a:rPr>
              <a:t>Μ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  <a:sym typeface="Symbol" pitchFamily="18" charset="2"/>
              </a:rPr>
              <a:t>ΜΒ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 Φ</a:t>
            </a:r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250824" y="968162"/>
            <a:ext cx="83609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Όπως και τα κλειδιά, οι συναρτησιακές εξαρτήσεις προκύπτουν από τη φυσική περιγραφή του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προβλήματος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δηλαδή από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τον πραγματικό κόσμο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56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(φυσική σημασία)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80EE6-78ED-46A4-B0A5-4ACAA25FC7ED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222937" y="2382043"/>
            <a:ext cx="159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800" b="1" dirty="0"/>
              <a:t>Λογαριασμός </a:t>
            </a:r>
            <a:r>
              <a:rPr lang="en-US" sz="1800" b="1" dirty="0"/>
              <a:t> 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50825" y="4359424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/>
              <a:t>Πελάτης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222937" y="1181714"/>
            <a:ext cx="85121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Παράδειγμα: Στο παρακάτω σχήμα </a:t>
            </a:r>
            <a:r>
              <a:rPr lang="el-GR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Λογαριασμός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θεωρούμε ότι ένας λογαριασμός μπορεί να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ανήκει σε παραπάνω από έναν πελάτη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και ένας πελάτης μπορεί να έχει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πολλούς λογαριασμούς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. Ποιες άλλες (εκτός του κλειδιού) συναρτησιακές εξαρτήσεις μπορεί να ισχύουν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αλλά δε φαίνονται στο παρακάτω σχήμα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;</a:t>
            </a:r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9737" y="2806700"/>
            <a:ext cx="8153400" cy="381000"/>
            <a:chOff x="480" y="1824"/>
            <a:chExt cx="5136" cy="240"/>
          </a:xfrm>
        </p:grpSpPr>
        <p:sp>
          <p:nvSpPr>
            <p:cNvPr id="11284" name="Text Box 7"/>
            <p:cNvSpPr txBox="1">
              <a:spLocks noChangeArrowheads="1"/>
            </p:cNvSpPr>
            <p:nvPr/>
          </p:nvSpPr>
          <p:spPr bwMode="auto">
            <a:xfrm>
              <a:off x="528" y="1824"/>
              <a:ext cx="50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/>
                <a:t>Όνομα-Υποκαταστήματος  </a:t>
              </a:r>
              <a:r>
                <a:rPr lang="el-GR" dirty="0" smtClean="0"/>
                <a:t>         </a:t>
              </a:r>
              <a:r>
                <a:rPr lang="el-GR" u="sng" dirty="0" smtClean="0"/>
                <a:t>Αριθμός-Λογαριασμού</a:t>
              </a:r>
              <a:r>
                <a:rPr lang="el-GR" dirty="0" smtClean="0"/>
                <a:t>         Ποσό     </a:t>
              </a:r>
              <a:r>
                <a:rPr lang="el-GR" u="sng" dirty="0"/>
                <a:t>Όνομα-Πελάτη</a:t>
              </a:r>
              <a:endParaRPr lang="el-GR" dirty="0"/>
            </a:p>
          </p:txBody>
        </p:sp>
        <p:sp>
          <p:nvSpPr>
            <p:cNvPr id="11285" name="Rectangle 8"/>
            <p:cNvSpPr>
              <a:spLocks noChangeArrowheads="1"/>
            </p:cNvSpPr>
            <p:nvPr/>
          </p:nvSpPr>
          <p:spPr bwMode="auto">
            <a:xfrm>
              <a:off x="480" y="1824"/>
              <a:ext cx="50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6" name="Line 9"/>
            <p:cNvSpPr>
              <a:spLocks noChangeShapeType="1"/>
            </p:cNvSpPr>
            <p:nvPr/>
          </p:nvSpPr>
          <p:spPr bwMode="auto">
            <a:xfrm>
              <a:off x="235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7" name="Line 10"/>
            <p:cNvSpPr>
              <a:spLocks noChangeShapeType="1"/>
            </p:cNvSpPr>
            <p:nvPr/>
          </p:nvSpPr>
          <p:spPr bwMode="auto">
            <a:xfrm>
              <a:off x="393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8" name="Line 11"/>
            <p:cNvSpPr>
              <a:spLocks noChangeShapeType="1"/>
            </p:cNvSpPr>
            <p:nvPr/>
          </p:nvSpPr>
          <p:spPr bwMode="auto">
            <a:xfrm>
              <a:off x="446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l-GR" dirty="0" smtClean="0"/>
                <a:t> </a:t>
              </a:r>
              <a:endParaRPr lang="el-GR" dirty="0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331913" y="4383858"/>
            <a:ext cx="6143625" cy="403225"/>
            <a:chOff x="720" y="2770"/>
            <a:chExt cx="3870" cy="254"/>
          </a:xfrm>
        </p:grpSpPr>
        <p:sp>
          <p:nvSpPr>
            <p:cNvPr id="11279" name="Text Box 13"/>
            <p:cNvSpPr txBox="1">
              <a:spLocks noChangeArrowheads="1"/>
            </p:cNvSpPr>
            <p:nvPr/>
          </p:nvSpPr>
          <p:spPr bwMode="auto">
            <a:xfrm>
              <a:off x="750" y="2770"/>
              <a:ext cx="3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 smtClean="0"/>
                <a:t>Όνομα-Πελάτη</a:t>
              </a:r>
              <a:r>
                <a:rPr lang="el-GR" dirty="0" smtClean="0"/>
                <a:t>      </a:t>
              </a:r>
              <a:r>
                <a:rPr lang="el-GR" dirty="0"/>
                <a:t>Οδός    </a:t>
              </a:r>
              <a:r>
                <a:rPr lang="el-GR" dirty="0" smtClean="0"/>
                <a:t> Πόλη        </a:t>
              </a:r>
              <a:r>
                <a:rPr lang="el-GR" u="sng" dirty="0" smtClean="0"/>
                <a:t>Αριθμός-Λογαριασμού</a:t>
              </a:r>
              <a:endParaRPr lang="el-GR" dirty="0"/>
            </a:p>
          </p:txBody>
        </p:sp>
        <p:sp>
          <p:nvSpPr>
            <p:cNvPr id="11280" name="Rectangle 14"/>
            <p:cNvSpPr>
              <a:spLocks noChangeArrowheads="1"/>
            </p:cNvSpPr>
            <p:nvPr/>
          </p:nvSpPr>
          <p:spPr bwMode="auto">
            <a:xfrm>
              <a:off x="720" y="2784"/>
              <a:ext cx="362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1" name="Line 15"/>
            <p:cNvSpPr>
              <a:spLocks noChangeShapeType="1"/>
            </p:cNvSpPr>
            <p:nvPr/>
          </p:nvSpPr>
          <p:spPr bwMode="auto">
            <a:xfrm>
              <a:off x="225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2" name="Line 16"/>
            <p:cNvSpPr>
              <a:spLocks noChangeShapeType="1"/>
            </p:cNvSpPr>
            <p:nvPr/>
          </p:nvSpPr>
          <p:spPr bwMode="auto">
            <a:xfrm>
              <a:off x="177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3" name="Line 17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1275" name="Text Box 18"/>
          <p:cNvSpPr txBox="1">
            <a:spLocks noChangeArrowheads="1"/>
          </p:cNvSpPr>
          <p:nvPr/>
        </p:nvSpPr>
        <p:spPr bwMode="auto">
          <a:xfrm>
            <a:off x="222937" y="3467503"/>
            <a:ext cx="8512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Παράδειγμα: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Παρόμοια,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στο παρακάτω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σχήμα ένας </a:t>
            </a:r>
            <a:r>
              <a:rPr lang="el-GR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Πελάτης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και επίσης ένας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πελάτης δίνει μόνο μια διεύθυνση</a:t>
            </a:r>
          </a:p>
        </p:txBody>
      </p:sp>
      <p:sp>
        <p:nvSpPr>
          <p:cNvPr id="11276" name="Text Box 19"/>
          <p:cNvSpPr txBox="1">
            <a:spLocks noChangeArrowheads="1"/>
          </p:cNvSpPr>
          <p:nvPr/>
        </p:nvSpPr>
        <p:spPr bwMode="auto">
          <a:xfrm>
            <a:off x="222937" y="5294535"/>
            <a:ext cx="874573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Στα </a:t>
            </a: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παραπάνω σχεσιακά μοντέλα, με τα κλειδιά εκφράζεται μόνο ένα υποσύνολο των περιορισμών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Διαισθητικά</a:t>
            </a: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, οι δύο παραπάνω σχεδιασμοί δεν είναι «καλοί», γιατί;</a:t>
            </a:r>
          </a:p>
        </p:txBody>
      </p:sp>
      <p:sp>
        <p:nvSpPr>
          <p:cNvPr id="11277" name="Text Box 20"/>
          <p:cNvSpPr txBox="1">
            <a:spLocks noChangeArrowheads="1"/>
          </p:cNvSpPr>
          <p:nvPr/>
        </p:nvSpPr>
        <p:spPr bwMode="auto">
          <a:xfrm>
            <a:off x="3910012" y="4959514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666699"/>
                </a:solidFill>
              </a:rPr>
              <a:t>Διεύθυνση πελάτη</a:t>
            </a:r>
          </a:p>
        </p:txBody>
      </p:sp>
      <p:sp>
        <p:nvSpPr>
          <p:cNvPr id="11278" name="AutoShape 21"/>
          <p:cNvSpPr>
            <a:spLocks/>
          </p:cNvSpPr>
          <p:nvPr/>
        </p:nvSpPr>
        <p:spPr bwMode="auto">
          <a:xfrm rot="-5400000">
            <a:off x="3635375" y="4336234"/>
            <a:ext cx="288925" cy="1295400"/>
          </a:xfrm>
          <a:prstGeom prst="leftBrace">
            <a:avLst>
              <a:gd name="adj1" fmla="val 3736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" name="Title 7"/>
          <p:cNvSpPr>
            <a:spLocks noGrp="1"/>
          </p:cNvSpPr>
          <p:nvPr>
            <p:ph type="title"/>
          </p:nvPr>
        </p:nvSpPr>
        <p:spPr>
          <a:xfrm>
            <a:off x="3556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ΙΙ (φυσική σημασία)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8CAFE-5DC3-4E86-982C-38A2AB9889E7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762000" y="1981200"/>
            <a:ext cx="79860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Τετριμμένες </a:t>
            </a:r>
            <a:r>
              <a:rPr lang="en-US" sz="2400" dirty="0" smtClean="0">
                <a:latin typeface="Calibri" pitchFamily="34" charset="0"/>
              </a:rPr>
              <a:t> (trivial) </a:t>
            </a:r>
            <a:r>
              <a:rPr lang="el-GR" sz="2400" dirty="0" smtClean="0">
                <a:latin typeface="Calibri" pitchFamily="34" charset="0"/>
              </a:rPr>
              <a:t>εξαρτήσεις: ισχύουν </a:t>
            </a:r>
            <a:r>
              <a:rPr lang="el-GR" sz="2400" dirty="0">
                <a:latin typeface="Calibri" pitchFamily="34" charset="0"/>
              </a:rPr>
              <a:t>για όλα τα </a:t>
            </a:r>
            <a:r>
              <a:rPr lang="el-GR" sz="2400" dirty="0" smtClean="0">
                <a:latin typeface="Calibri" pitchFamily="34" charset="0"/>
              </a:rPr>
              <a:t>σχήματα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762000" y="2819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Παράδειγμα:  Α </a:t>
            </a:r>
            <a:r>
              <a:rPr lang="el-GR" sz="240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>
                <a:latin typeface="Calibri" pitchFamily="34" charset="0"/>
              </a:rPr>
              <a:t>Α  ή  ΑΒ </a:t>
            </a:r>
            <a:r>
              <a:rPr lang="el-GR" sz="240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>
                <a:latin typeface="Calibri" pitchFamily="34" charset="0"/>
              </a:rPr>
              <a:t> Β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1828800" y="3860800"/>
            <a:ext cx="4687888" cy="10144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Γενικά, 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Χ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τετριμμένη</a:t>
            </a:r>
            <a:r>
              <a:rPr lang="el-GR" sz="2400" dirty="0">
                <a:latin typeface="Calibri" pitchFamily="34" charset="0"/>
              </a:rPr>
              <a:t>,  όταν Y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</a:t>
            </a:r>
            <a:r>
              <a:rPr lang="el-GR" sz="2400" dirty="0">
                <a:latin typeface="Calibri" pitchFamily="34" charset="0"/>
              </a:rPr>
              <a:t> X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Τετριμμένη Συναρτησιακή  Εξάρτηση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275E62-BE09-4E14-A21F-D23530452F92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599388" y="1880647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Οι </a:t>
            </a:r>
            <a:r>
              <a:rPr lang="el-GR" sz="2400" dirty="0">
                <a:latin typeface="Calibri" pitchFamily="34" charset="0"/>
              </a:rPr>
              <a:t>συναρτησιακές εξαρτήσεις ορίζονται στο </a:t>
            </a:r>
            <a:r>
              <a:rPr lang="el-GR" sz="2400" b="1" dirty="0">
                <a:latin typeface="Calibri" pitchFamily="34" charset="0"/>
              </a:rPr>
              <a:t>σχήμα</a:t>
            </a:r>
            <a:r>
              <a:rPr lang="el-GR" sz="2400" dirty="0">
                <a:latin typeface="Calibri" pitchFamily="34" charset="0"/>
              </a:rPr>
              <a:t> μιας </a:t>
            </a:r>
            <a:r>
              <a:rPr lang="el-GR" sz="2400" dirty="0" smtClean="0">
                <a:latin typeface="Calibri" pitchFamily="34" charset="0"/>
              </a:rPr>
              <a:t>σχέσης, εκφράζουν περιορισμούς ορθότητας (</a:t>
            </a:r>
            <a:r>
              <a:rPr lang="en-US" sz="2400" dirty="0" smtClean="0">
                <a:latin typeface="Calibri" pitchFamily="34" charset="0"/>
              </a:rPr>
              <a:t>integrity constraints)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539750" y="3429000"/>
            <a:ext cx="8077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400" dirty="0" smtClean="0">
                <a:latin typeface="Calibri" pitchFamily="34" charset="0"/>
              </a:rPr>
              <a:t>   Ένα σύνολο από συναρτησιακές εξαρτήσεις F </a:t>
            </a:r>
            <a:r>
              <a:rPr lang="el-GR" sz="2400" i="1" dirty="0" smtClean="0">
                <a:latin typeface="Calibri" pitchFamily="34" charset="0"/>
              </a:rPr>
              <a:t>ισχύει </a:t>
            </a:r>
            <a:r>
              <a:rPr lang="el-GR" sz="2400" dirty="0" smtClean="0">
                <a:latin typeface="Calibri" pitchFamily="34" charset="0"/>
              </a:rPr>
              <a:t>σε ένα σχήμα, όλα τα νόμιμα (</a:t>
            </a:r>
            <a:r>
              <a:rPr lang="el-GR" sz="2400" dirty="0" err="1" smtClean="0">
                <a:latin typeface="Calibri" pitchFamily="34" charset="0"/>
              </a:rPr>
              <a:t>legal</a:t>
            </a:r>
            <a:r>
              <a:rPr lang="el-GR" sz="2400" dirty="0" smtClean="0">
                <a:latin typeface="Calibri" pitchFamily="34" charset="0"/>
              </a:rPr>
              <a:t>) στιγμιότυπα πρέπει να ικανοποιούν το σύνολο των εξαρτήσεων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endParaRPr lang="el-GR" sz="16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400" dirty="0" smtClean="0">
                <a:latin typeface="Calibri" pitchFamily="34" charset="0"/>
              </a:rPr>
              <a:t>   Έλεγχος αν μια σχέση (στιγμιότυπο) </a:t>
            </a:r>
            <a:r>
              <a:rPr lang="el-GR" sz="2400" i="1" dirty="0" smtClean="0">
                <a:latin typeface="Calibri" pitchFamily="34" charset="0"/>
              </a:rPr>
              <a:t>ικανοποιεί </a:t>
            </a:r>
            <a:r>
              <a:rPr lang="el-GR" sz="2400" dirty="0" smtClean="0">
                <a:latin typeface="Calibri" pitchFamily="34" charset="0"/>
              </a:rPr>
              <a:t>το σύνολο 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Περιορισμοί Σχήματος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E123F-EE76-40D6-9623-AF44D9B1AF08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519113" y="2093912"/>
            <a:ext cx="81803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Θα εξετάσουμε πότε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ένα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σχεσιακό σχήμα για μια βάση δεδομένων είναι </a:t>
            </a:r>
            <a:r>
              <a:rPr lang="el-GR" sz="28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«καλό</a:t>
            </a:r>
            <a:r>
              <a:rPr lang="el-GR" sz="28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»</a:t>
            </a:r>
            <a:endParaRPr lang="el-GR" sz="2800" i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Μη τυπικές γενικές κατευθύνσεις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Θεωρία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κανονικών μορφών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η οποία βασίζεται στην έννοια των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συναρτησιακών εξαρτήσεων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4804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DAB32C-D7A8-41F7-8653-1BE42D4279F5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54291" y="162141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Πως μπορούμε να συνάγουμε </a:t>
            </a:r>
            <a:r>
              <a:rPr lang="el-GR" sz="2400" dirty="0">
                <a:latin typeface="Calibri" pitchFamily="34" charset="0"/>
              </a:rPr>
              <a:t>νέες εξαρτήσεις από ένα δεδομένο σύνολο εξαρτήσεων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8254" y="2834801"/>
            <a:ext cx="8455025" cy="714375"/>
            <a:chOff x="336" y="2208"/>
            <a:chExt cx="5326" cy="450"/>
          </a:xfrm>
        </p:grpSpPr>
        <p:sp>
          <p:nvSpPr>
            <p:cNvPr id="14344" name="Text Box 5"/>
            <p:cNvSpPr txBox="1">
              <a:spLocks noChangeArrowheads="1"/>
            </p:cNvSpPr>
            <p:nvPr/>
          </p:nvSpPr>
          <p:spPr bwMode="auto">
            <a:xfrm>
              <a:off x="336" y="2251"/>
              <a:ext cx="532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n-US" dirty="0" smtClean="0">
                  <a:latin typeface="Calibri" pitchFamily="34" charset="0"/>
                </a:rPr>
                <a:t> F    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 smtClean="0">
                  <a:latin typeface="Calibri" pitchFamily="34" charset="0"/>
                </a:rPr>
                <a:t>  Y </a:t>
              </a:r>
              <a:r>
                <a:rPr lang="en-US" dirty="0">
                  <a:latin typeface="Calibri" pitchFamily="34" charset="0"/>
                </a:rPr>
                <a:t>: </a:t>
              </a:r>
              <a:r>
                <a:rPr lang="el-GR" dirty="0">
                  <a:latin typeface="Calibri" pitchFamily="34" charset="0"/>
                </a:rPr>
                <a:t>η συναρτησιακή εξάρτηση 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 </a:t>
              </a:r>
              <a:r>
                <a:rPr lang="el-GR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συνάγεται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n-US" dirty="0" smtClean="0">
                  <a:latin typeface="Calibri" pitchFamily="34" charset="0"/>
                </a:rPr>
                <a:t>(inferred/implied) </a:t>
              </a:r>
              <a:r>
                <a:rPr lang="el-GR" dirty="0" smtClean="0">
                  <a:latin typeface="Calibri" pitchFamily="34" charset="0"/>
                </a:rPr>
                <a:t>από </a:t>
              </a:r>
              <a:r>
                <a:rPr lang="el-GR" dirty="0">
                  <a:latin typeface="Calibri" pitchFamily="34" charset="0"/>
                </a:rPr>
                <a:t>το σύνολο εξαρτήσεων </a:t>
              </a:r>
              <a:r>
                <a:rPr lang="en-US" dirty="0">
                  <a:latin typeface="Calibri" pitchFamily="34" charset="0"/>
                </a:rPr>
                <a:t>F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80" y="2208"/>
              <a:ext cx="240" cy="288"/>
              <a:chOff x="1968" y="1824"/>
              <a:chExt cx="240" cy="288"/>
            </a:xfrm>
          </p:grpSpPr>
          <p:sp>
            <p:nvSpPr>
              <p:cNvPr id="14346" name="Text Box 7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 smtClean="0">
                    <a:latin typeface="Calibri" pitchFamily="34" charset="0"/>
                  </a:rPr>
                  <a:t>=</a:t>
                </a:r>
                <a:r>
                  <a:rPr lang="en-US" sz="2400" dirty="0" smtClean="0">
                    <a:latin typeface="Calibri" pitchFamily="34" charset="0"/>
                  </a:rPr>
                  <a:t> </a:t>
                </a:r>
                <a:r>
                  <a:rPr lang="el-GR" sz="2400" dirty="0" smtClean="0">
                    <a:latin typeface="Calibri" pitchFamily="34" charset="0"/>
                  </a:rPr>
                  <a:t> </a:t>
                </a:r>
                <a:r>
                  <a:rPr lang="en-US" sz="2400" dirty="0" smtClean="0">
                    <a:latin typeface="Calibri" pitchFamily="34" charset="0"/>
                  </a:rPr>
                  <a:t> </a:t>
                </a:r>
                <a:endParaRPr lang="el-GR" sz="2400" dirty="0">
                  <a:latin typeface="Calibri" pitchFamily="34" charset="0"/>
                </a:endParaRPr>
              </a:p>
            </p:txBody>
          </p:sp>
          <p:sp>
            <p:nvSpPr>
              <p:cNvPr id="14347" name="Line 8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(Inference Rules)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18510" y="4317970"/>
            <a:ext cx="78486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F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: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κλειστότητα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(εγκλεισμός)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l-GR" sz="2000" dirty="0">
                <a:latin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</a:rPr>
              <a:t>closure): </a:t>
            </a:r>
            <a:r>
              <a:rPr lang="el-GR" sz="2000" dirty="0">
                <a:latin typeface="Calibri" pitchFamily="34" charset="0"/>
              </a:rPr>
              <a:t>σύνολο όλων των συναρτησιακών εξαρτήσεων που συνάγονται από το </a:t>
            </a:r>
            <a:r>
              <a:rPr lang="en-US" sz="2000" dirty="0">
                <a:latin typeface="Calibri" pitchFamily="34" charset="0"/>
              </a:rPr>
              <a:t>F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05119" y="540285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Κανόνες Συμπερασμού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 για τη </a:t>
            </a:r>
            <a:r>
              <a:rPr lang="el-GR" sz="2400" dirty="0" smtClean="0">
                <a:latin typeface="Calibri" pitchFamily="34" charset="0"/>
              </a:rPr>
              <a:t>δημιουργία εξαρτήσεων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3060" y="3506771"/>
            <a:ext cx="830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l-GR" dirty="0" smtClean="0"/>
              <a:t> Χ </a:t>
            </a:r>
            <a:r>
              <a:rPr lang="el-GR" dirty="0" smtClean="0">
                <a:sym typeface="Symbol"/>
              </a:rPr>
              <a:t> Υ ισχύει σε κάθε στιγμιότυπο που ικανοποιεί το σύνολο των εξαρτήσεων στο </a:t>
            </a:r>
            <a:r>
              <a:rPr lang="en-US" dirty="0" smtClean="0">
                <a:sym typeface="Symbol"/>
              </a:rPr>
              <a:t>F</a:t>
            </a:r>
            <a:endParaRPr lang="el-GR" dirty="0"/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FE7AB8-C747-4E3A-89ED-0D73EB461A67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254476" y="1983867"/>
            <a:ext cx="7474744" cy="3124200"/>
            <a:chOff x="431800" y="2087562"/>
            <a:chExt cx="8269288" cy="3124200"/>
          </a:xfrm>
        </p:grpSpPr>
        <p:sp>
          <p:nvSpPr>
            <p:cNvPr id="16391" name="Text Box 4"/>
            <p:cNvSpPr txBox="1">
              <a:spLocks noChangeArrowheads="1"/>
            </p:cNvSpPr>
            <p:nvPr/>
          </p:nvSpPr>
          <p:spPr bwMode="auto">
            <a:xfrm>
              <a:off x="431800" y="20875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1. Ανακλαστικός  </a:t>
              </a:r>
              <a:r>
                <a:rPr lang="el-GR" sz="2400" dirty="0" smtClean="0">
                  <a:latin typeface="Calibri" pitchFamily="34" charset="0"/>
                </a:rPr>
                <a:t>Κανόνας</a:t>
              </a:r>
              <a:r>
                <a:rPr lang="en-US" sz="2400" dirty="0" smtClean="0">
                  <a:latin typeface="Calibri" pitchFamily="34" charset="0"/>
                </a:rPr>
                <a:t> (reflexivity)</a:t>
              </a:r>
              <a:endParaRPr lang="el-GR" sz="2400" dirty="0">
                <a:latin typeface="Calibri" pitchFamily="34" charset="0"/>
              </a:endParaRPr>
            </a:p>
          </p:txBody>
        </p:sp>
        <p:sp>
          <p:nvSpPr>
            <p:cNvPr id="16392" name="Text Box 5"/>
            <p:cNvSpPr txBox="1">
              <a:spLocks noChangeArrowheads="1"/>
            </p:cNvSpPr>
            <p:nvPr/>
          </p:nvSpPr>
          <p:spPr bwMode="auto">
            <a:xfrm>
              <a:off x="1193800" y="2620962"/>
              <a:ext cx="7391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/>
                <a:t>Αν   Χ </a:t>
              </a:r>
              <a:r>
                <a:rPr lang="el-GR" dirty="0">
                  <a:sym typeface="Symbol" pitchFamily="18" charset="2"/>
                </a:rPr>
                <a:t> </a:t>
              </a:r>
              <a:r>
                <a:rPr lang="el-GR" dirty="0"/>
                <a:t>Υ, τότε </a:t>
              </a:r>
              <a:r>
                <a:rPr lang="en-US" dirty="0"/>
                <a:t>X </a:t>
              </a:r>
              <a:r>
                <a:rPr lang="en-US" dirty="0">
                  <a:sym typeface="Symbol" pitchFamily="18" charset="2"/>
                </a:rPr>
                <a:t></a:t>
              </a:r>
              <a:r>
                <a:rPr lang="en-US" dirty="0"/>
                <a:t> Y</a:t>
              </a:r>
              <a:endParaRPr lang="el-GR" dirty="0"/>
            </a:p>
          </p:txBody>
        </p:sp>
        <p:sp>
          <p:nvSpPr>
            <p:cNvPr id="16393" name="Text Box 6"/>
            <p:cNvSpPr txBox="1">
              <a:spLocks noChangeArrowheads="1"/>
            </p:cNvSpPr>
            <p:nvPr/>
          </p:nvSpPr>
          <p:spPr bwMode="auto">
            <a:xfrm>
              <a:off x="508000" y="42211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3. Μεταβατικός  </a:t>
              </a:r>
              <a:r>
                <a:rPr lang="el-GR" sz="2400" dirty="0" smtClean="0">
                  <a:latin typeface="Calibri" pitchFamily="34" charset="0"/>
                </a:rPr>
                <a:t>Κανόνας</a:t>
              </a:r>
              <a:r>
                <a:rPr lang="en-US" sz="2400" dirty="0" smtClean="0">
                  <a:latin typeface="Calibri" pitchFamily="34" charset="0"/>
                </a:rPr>
                <a:t> (transitivity)</a:t>
              </a:r>
              <a:endParaRPr lang="el-GR" sz="2400" dirty="0">
                <a:latin typeface="Calibri" pitchFamily="34" charset="0"/>
              </a:endParaRPr>
            </a:p>
          </p:txBody>
        </p:sp>
        <p:grpSp>
          <p:nvGrpSpPr>
            <p:cNvPr id="2" name="Group 7"/>
            <p:cNvGrpSpPr>
              <a:grpSpLocks/>
            </p:cNvGrpSpPr>
            <p:nvPr/>
          </p:nvGrpSpPr>
          <p:grpSpPr bwMode="auto">
            <a:xfrm>
              <a:off x="1309688" y="3662362"/>
              <a:ext cx="7391400" cy="457200"/>
              <a:chOff x="720" y="3024"/>
              <a:chExt cx="4656" cy="288"/>
            </a:xfrm>
          </p:grpSpPr>
          <p:sp>
            <p:nvSpPr>
              <p:cNvPr id="16403" name="Text Box 8"/>
              <p:cNvSpPr txBox="1">
                <a:spLocks noChangeArrowheads="1"/>
              </p:cNvSpPr>
              <p:nvPr/>
            </p:nvSpPr>
            <p:spPr bwMode="auto">
              <a:xfrm>
                <a:off x="720" y="3024"/>
                <a:ext cx="46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/>
                  <a:t>{</a:t>
                </a:r>
                <a:r>
                  <a:rPr lang="en-US" dirty="0"/>
                  <a:t>X </a:t>
                </a:r>
                <a:r>
                  <a:rPr lang="en-US" dirty="0">
                    <a:sym typeface="Symbol" pitchFamily="18" charset="2"/>
                  </a:rPr>
                  <a:t></a:t>
                </a:r>
                <a:r>
                  <a:rPr lang="en-US" dirty="0"/>
                  <a:t> Y}    </a:t>
                </a:r>
                <a:r>
                  <a:rPr lang="el-GR" dirty="0" smtClean="0"/>
                  <a:t>      </a:t>
                </a:r>
                <a:r>
                  <a:rPr lang="en-US" dirty="0" smtClean="0"/>
                  <a:t>    </a:t>
                </a:r>
                <a:r>
                  <a:rPr lang="en-US" dirty="0"/>
                  <a:t>ΧΖ </a:t>
                </a:r>
                <a:r>
                  <a:rPr lang="en-US" dirty="0">
                    <a:sym typeface="Symbol" pitchFamily="18" charset="2"/>
                  </a:rPr>
                  <a:t>YZ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  <p:grpSp>
            <p:nvGrpSpPr>
              <p:cNvPr id="3" name="Group 9"/>
              <p:cNvGrpSpPr>
                <a:grpSpLocks/>
              </p:cNvGrpSpPr>
              <p:nvPr/>
            </p:nvGrpSpPr>
            <p:grpSpPr bwMode="auto">
              <a:xfrm>
                <a:off x="1440" y="3024"/>
                <a:ext cx="240" cy="288"/>
                <a:chOff x="1968" y="1824"/>
                <a:chExt cx="240" cy="288"/>
              </a:xfrm>
            </p:grpSpPr>
            <p:sp>
              <p:nvSpPr>
                <p:cNvPr id="1640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968" y="1824"/>
                  <a:ext cx="24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400"/>
                    <a:t>=</a:t>
                  </a:r>
                </a:p>
              </p:txBody>
            </p:sp>
            <p:sp>
              <p:nvSpPr>
                <p:cNvPr id="16406" name="Line 11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p:sp>
          <p:nvSpPr>
            <p:cNvPr id="16395" name="Text Box 12"/>
            <p:cNvSpPr txBox="1">
              <a:spLocks noChangeArrowheads="1"/>
            </p:cNvSpPr>
            <p:nvPr/>
          </p:nvSpPr>
          <p:spPr bwMode="auto">
            <a:xfrm>
              <a:off x="431800" y="30781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2. </a:t>
              </a:r>
              <a:r>
                <a:rPr lang="el-GR" sz="2400" dirty="0" err="1">
                  <a:latin typeface="Calibri" pitchFamily="34" charset="0"/>
                </a:rPr>
                <a:t>Επαυξητικός</a:t>
              </a:r>
              <a:r>
                <a:rPr lang="el-GR" sz="2400" dirty="0">
                  <a:latin typeface="Calibri" pitchFamily="34" charset="0"/>
                </a:rPr>
                <a:t>  </a:t>
              </a:r>
              <a:r>
                <a:rPr lang="el-GR" sz="2400" dirty="0" smtClean="0">
                  <a:latin typeface="Calibri" pitchFamily="34" charset="0"/>
                </a:rPr>
                <a:t>Κανόνας</a:t>
              </a:r>
              <a:r>
                <a:rPr lang="en-US" sz="2400" dirty="0" smtClean="0">
                  <a:latin typeface="Calibri" pitchFamily="34" charset="0"/>
                </a:rPr>
                <a:t> (augmentation)</a:t>
              </a:r>
              <a:endParaRPr lang="el-GR" sz="2400" dirty="0">
                <a:latin typeface="Calibri" pitchFamily="34" charset="0"/>
              </a:endParaRPr>
            </a:p>
          </p:txBody>
        </p: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270000" y="4754562"/>
              <a:ext cx="7391400" cy="457200"/>
              <a:chOff x="768" y="3120"/>
              <a:chExt cx="4656" cy="288"/>
            </a:xfrm>
          </p:grpSpPr>
          <p:sp>
            <p:nvSpPr>
              <p:cNvPr id="16399" name="Text Box 14"/>
              <p:cNvSpPr txBox="1">
                <a:spLocks noChangeArrowheads="1"/>
              </p:cNvSpPr>
              <p:nvPr/>
            </p:nvSpPr>
            <p:spPr bwMode="auto">
              <a:xfrm>
                <a:off x="768" y="3120"/>
                <a:ext cx="46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/>
                  <a:t>{</a:t>
                </a:r>
                <a:r>
                  <a:rPr lang="en-US" dirty="0"/>
                  <a:t>X </a:t>
                </a:r>
                <a:r>
                  <a:rPr lang="en-US" dirty="0">
                    <a:sym typeface="Symbol" pitchFamily="18" charset="2"/>
                  </a:rPr>
                  <a:t></a:t>
                </a:r>
                <a:r>
                  <a:rPr lang="en-US" dirty="0"/>
                  <a:t> Y, Υ </a:t>
                </a:r>
                <a:r>
                  <a:rPr lang="en-US" dirty="0">
                    <a:sym typeface="Symbol" pitchFamily="18" charset="2"/>
                  </a:rPr>
                  <a:t> Z</a:t>
                </a:r>
                <a:r>
                  <a:rPr lang="en-US" dirty="0"/>
                  <a:t> }         </a:t>
                </a:r>
                <a:r>
                  <a:rPr lang="el-GR" dirty="0" smtClean="0"/>
                  <a:t>              </a:t>
                </a:r>
                <a:r>
                  <a:rPr lang="en-US" dirty="0" smtClean="0"/>
                  <a:t> </a:t>
                </a:r>
                <a:r>
                  <a:rPr lang="en-US" dirty="0"/>
                  <a:t>Χ </a:t>
                </a:r>
                <a:r>
                  <a:rPr lang="en-US" dirty="0">
                    <a:sym typeface="Symbol" pitchFamily="18" charset="2"/>
                  </a:rPr>
                  <a:t> Z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2112" y="3120"/>
                <a:ext cx="240" cy="288"/>
                <a:chOff x="1968" y="1824"/>
                <a:chExt cx="240" cy="288"/>
              </a:xfrm>
            </p:grpSpPr>
            <p:sp>
              <p:nvSpPr>
                <p:cNvPr id="1640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968" y="1824"/>
                  <a:ext cx="24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400">
                      <a:latin typeface="Comic Sans MS" pitchFamily="66" charset="0"/>
                    </a:rPr>
                    <a:t>=</a:t>
                  </a:r>
                </a:p>
              </p:txBody>
            </p:sp>
            <p:sp>
              <p:nvSpPr>
                <p:cNvPr id="16402" name="Line 17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</p:grpSp>
      <p:sp>
        <p:nvSpPr>
          <p:cNvPr id="16397" name="Text Box 18"/>
          <p:cNvSpPr txBox="1">
            <a:spLocks noChangeArrowheads="1"/>
          </p:cNvSpPr>
          <p:nvPr/>
        </p:nvSpPr>
        <p:spPr bwMode="auto">
          <a:xfrm>
            <a:off x="279400" y="5430126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Κανόνες του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Amstrong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l-GR" i="1" dirty="0" smtClean="0">
                <a:latin typeface="Calibri" pitchFamily="34" charset="0"/>
              </a:rPr>
              <a:t>βάσιμοι</a:t>
            </a:r>
            <a:r>
              <a:rPr lang="el-GR" dirty="0" smtClean="0">
                <a:latin typeface="Calibri" pitchFamily="34" charset="0"/>
              </a:rPr>
              <a:t> (</a:t>
            </a:r>
            <a:r>
              <a:rPr lang="el-GR" dirty="0" err="1" smtClean="0">
                <a:latin typeface="Calibri" pitchFamily="34" charset="0"/>
              </a:rPr>
              <a:t>sound</a:t>
            </a:r>
            <a:r>
              <a:rPr lang="el-GR" dirty="0" smtClean="0">
                <a:latin typeface="Calibri" pitchFamily="34" charset="0"/>
              </a:rPr>
              <a:t>) δε δίνουν λανθασμένες εξαρτήσεις και </a:t>
            </a:r>
            <a:r>
              <a:rPr lang="el-GR" i="1" dirty="0" smtClean="0">
                <a:latin typeface="Calibri" pitchFamily="34" charset="0"/>
              </a:rPr>
              <a:t>πλήρεις</a:t>
            </a:r>
            <a:r>
              <a:rPr lang="el-GR" dirty="0" smtClean="0">
                <a:latin typeface="Calibri" pitchFamily="34" charset="0"/>
              </a:rPr>
              <a:t> (</a:t>
            </a:r>
            <a:r>
              <a:rPr lang="el-GR" dirty="0" err="1" smtClean="0">
                <a:latin typeface="Calibri" pitchFamily="34" charset="0"/>
              </a:rPr>
              <a:t>complete</a:t>
            </a:r>
            <a:r>
              <a:rPr lang="el-GR" dirty="0" smtClean="0">
                <a:latin typeface="Calibri" pitchFamily="34" charset="0"/>
              </a:rPr>
              <a:t>) μας δίνουν όλο το F</a:t>
            </a:r>
            <a:r>
              <a:rPr lang="el-GR" baseline="30000" dirty="0" smtClean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Inference Rules)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451DEE-C965-48C8-BF39-9A77D3CFC245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1981200"/>
            <a:ext cx="7391400" cy="457200"/>
            <a:chOff x="720" y="3024"/>
            <a:chExt cx="4656" cy="288"/>
          </a:xfrm>
        </p:grpSpPr>
        <p:sp>
          <p:nvSpPr>
            <p:cNvPr id="17418" name="Text Box 4"/>
            <p:cNvSpPr txBox="1">
              <a:spLocks noChangeArrowheads="1"/>
            </p:cNvSpPr>
            <p:nvPr/>
          </p:nvSpPr>
          <p:spPr bwMode="auto">
            <a:xfrm>
              <a:off x="720" y="3024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{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Y}   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n-US" dirty="0" smtClean="0">
                  <a:latin typeface="Calibri" pitchFamily="34" charset="0"/>
                </a:rPr>
                <a:t>     </a:t>
              </a:r>
              <a:r>
                <a:rPr lang="en-US" dirty="0">
                  <a:latin typeface="Calibri" pitchFamily="34" charset="0"/>
                </a:rPr>
                <a:t>ΧΖ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YZ</a:t>
              </a:r>
              <a:r>
                <a:rPr lang="en-US" dirty="0">
                  <a:latin typeface="Calibri" pitchFamily="34" charset="0"/>
                </a:rPr>
                <a:t> 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440" y="3024"/>
              <a:ext cx="240" cy="288"/>
              <a:chOff x="1968" y="1824"/>
              <a:chExt cx="240" cy="288"/>
            </a:xfrm>
          </p:grpSpPr>
          <p:sp>
            <p:nvSpPr>
              <p:cNvPr id="17420" name="Text Box 6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7421" name="Line 7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4038600" y="1981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Επαυξητικός  Κανόνας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395287" y="2868531"/>
            <a:ext cx="8315079" cy="3306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Απόδειξη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i="1" dirty="0" smtClean="0">
                <a:latin typeface="Calibri" pitchFamily="34" charset="0"/>
              </a:rPr>
              <a:t>(με επαγωγή σε άτοπο:) </a:t>
            </a:r>
            <a:r>
              <a:rPr lang="el-GR" sz="1600" dirty="0" smtClean="0">
                <a:latin typeface="Calibri" pitchFamily="34" charset="0"/>
              </a:rPr>
              <a:t>έστω ότι σε κάποιο στιγμιότυπο της </a:t>
            </a:r>
            <a:r>
              <a:rPr lang="en-US" sz="1600" dirty="0" smtClean="0">
                <a:latin typeface="Calibri" pitchFamily="34" charset="0"/>
              </a:rPr>
              <a:t>r </a:t>
            </a:r>
            <a:r>
              <a:rPr lang="el-GR" sz="1600" dirty="0" smtClean="0">
                <a:latin typeface="Calibri" pitchFamily="34" charset="0"/>
              </a:rPr>
              <a:t>ισχύει</a:t>
            </a:r>
            <a:r>
              <a:rPr lang="el-GR" sz="1800" dirty="0" smtClean="0">
                <a:latin typeface="Calibri" pitchFamily="34" charset="0"/>
              </a:rPr>
              <a:t>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dirty="0" smtClean="0">
                <a:latin typeface="Calibri" pitchFamily="34" charset="0"/>
              </a:rPr>
              <a:t>X </a:t>
            </a:r>
            <a:r>
              <a:rPr lang="en-US" sz="1800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 smtClean="0">
                <a:latin typeface="Calibri" pitchFamily="34" charset="0"/>
              </a:rPr>
              <a:t> Y (1) α</a:t>
            </a:r>
            <a:r>
              <a:rPr lang="en-US" sz="1800" dirty="0" err="1" smtClean="0">
                <a:latin typeface="Calibri" pitchFamily="34" charset="0"/>
              </a:rPr>
              <a:t>λλά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όχι</a:t>
            </a:r>
            <a:r>
              <a:rPr lang="en-US" sz="1800" dirty="0" smtClean="0">
                <a:latin typeface="Calibri" pitchFamily="34" charset="0"/>
              </a:rPr>
              <a:t> ΧΖ </a:t>
            </a:r>
            <a:r>
              <a:rPr lang="en-US" sz="1800" dirty="0" smtClean="0">
                <a:latin typeface="Calibri" pitchFamily="34" charset="0"/>
                <a:sym typeface="Symbol" pitchFamily="18" charset="2"/>
              </a:rPr>
              <a:t>YZ</a:t>
            </a:r>
            <a:r>
              <a:rPr lang="en-US" sz="1800" dirty="0" smtClean="0">
                <a:latin typeface="Calibri" pitchFamily="34" charset="0"/>
              </a:rPr>
              <a:t> (2)</a:t>
            </a:r>
            <a:endParaRPr lang="el-GR" sz="18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Από (2</a:t>
            </a:r>
            <a:r>
              <a:rPr lang="en-US" sz="1800" dirty="0" smtClean="0">
                <a:latin typeface="Calibri" pitchFamily="34" charset="0"/>
              </a:rPr>
              <a:t> &amp; </a:t>
            </a:r>
            <a:r>
              <a:rPr lang="el-GR" sz="1800" dirty="0" smtClean="0">
                <a:latin typeface="Calibri" pitchFamily="34" charset="0"/>
              </a:rPr>
              <a:t>ορισμό), υπάρχουν δυο πλειάδες, </a:t>
            </a:r>
            <a:r>
              <a:rPr lang="en-US" sz="1800" dirty="0" smtClean="0">
                <a:latin typeface="Calibri" pitchFamily="34" charset="0"/>
              </a:rPr>
              <a:t>t1 </a:t>
            </a:r>
            <a:r>
              <a:rPr lang="el-GR" sz="1800" dirty="0" smtClean="0">
                <a:latin typeface="Calibri" pitchFamily="34" charset="0"/>
              </a:rPr>
              <a:t>και </a:t>
            </a:r>
            <a:r>
              <a:rPr lang="en-US" sz="1800" dirty="0" smtClean="0">
                <a:latin typeface="Calibri" pitchFamily="34" charset="0"/>
              </a:rPr>
              <a:t>t2, </a:t>
            </a:r>
            <a:r>
              <a:rPr lang="el-GR" sz="1800" dirty="0" smtClean="0">
                <a:latin typeface="Calibri" pitchFamily="34" charset="0"/>
              </a:rPr>
              <a:t>τέτοιες ώστε </a:t>
            </a:r>
            <a:r>
              <a:rPr lang="en-US" sz="1800" dirty="0" smtClean="0">
                <a:latin typeface="Calibri" pitchFamily="34" charset="0"/>
              </a:rPr>
              <a:t>t1[XZ] = t2[XZ] (3) </a:t>
            </a:r>
            <a:endParaRPr lang="el-GR" sz="18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				        και </a:t>
            </a:r>
            <a:r>
              <a:rPr lang="en-US" sz="1800" dirty="0" smtClean="0">
                <a:latin typeface="Calibri" pitchFamily="34" charset="0"/>
              </a:rPr>
              <a:t>t1[YZ] </a:t>
            </a:r>
            <a:r>
              <a:rPr lang="en-US" sz="1800" dirty="0" smtClean="0">
                <a:latin typeface="Calibri" pitchFamily="34" charset="0"/>
                <a:sym typeface="Symbol" pitchFamily="18" charset="2"/>
              </a:rPr>
              <a:t></a:t>
            </a:r>
            <a:r>
              <a:rPr lang="en-US" sz="1800" dirty="0" smtClean="0">
                <a:latin typeface="Calibri" pitchFamily="34" charset="0"/>
              </a:rPr>
              <a:t> t2[YZ]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Από (3),  </a:t>
            </a:r>
            <a:r>
              <a:rPr lang="en-US" sz="1800" dirty="0" smtClean="0">
                <a:latin typeface="Calibri" pitchFamily="34" charset="0"/>
              </a:rPr>
              <a:t>t1[X] = t2[X] (4) </a:t>
            </a:r>
            <a:r>
              <a:rPr lang="el-GR" sz="1800" dirty="0" smtClean="0">
                <a:latin typeface="Calibri" pitchFamily="34" charset="0"/>
              </a:rPr>
              <a:t>και </a:t>
            </a:r>
            <a:r>
              <a:rPr lang="en-US" sz="1800" dirty="0" smtClean="0">
                <a:latin typeface="Calibri" pitchFamily="34" charset="0"/>
              </a:rPr>
              <a:t>t1[Z] = t2[Z] (5)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Από (1) και (4), </a:t>
            </a:r>
            <a:r>
              <a:rPr lang="en-US" sz="1800" dirty="0" smtClean="0">
                <a:latin typeface="Calibri" pitchFamily="34" charset="0"/>
              </a:rPr>
              <a:t>t1[Y] = t2[</a:t>
            </a:r>
            <a:r>
              <a:rPr lang="el-GR" sz="1800" dirty="0" smtClean="0">
                <a:latin typeface="Calibri" pitchFamily="34" charset="0"/>
              </a:rPr>
              <a:t>Υ</a:t>
            </a:r>
            <a:r>
              <a:rPr lang="en-US" sz="1800" dirty="0" smtClean="0">
                <a:latin typeface="Calibri" pitchFamily="34" charset="0"/>
              </a:rPr>
              <a:t>] (6)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Από (5) και (6), </a:t>
            </a:r>
            <a:r>
              <a:rPr lang="en-US" sz="1800" dirty="0" smtClean="0">
                <a:latin typeface="Calibri" pitchFamily="34" charset="0"/>
              </a:rPr>
              <a:t>t1[ΥZ] = t2[ΥZ] </a:t>
            </a:r>
            <a:r>
              <a:rPr lang="en-US" sz="1800" dirty="0" err="1" smtClean="0">
                <a:latin typeface="Calibri" pitchFamily="34" charset="0"/>
              </a:rPr>
              <a:t>Άτο</a:t>
            </a:r>
            <a:r>
              <a:rPr lang="en-US" sz="1800" dirty="0" smtClean="0">
                <a:latin typeface="Calibri" pitchFamily="34" charset="0"/>
              </a:rPr>
              <a:t>πο!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4242062" y="2573928"/>
            <a:ext cx="41572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Απόδειξη των 3 κανόνων με βάση τον ορισμό</a:t>
            </a:r>
          </a:p>
        </p:txBody>
      </p:sp>
      <p:sp>
        <p:nvSpPr>
          <p:cNvPr id="15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E59B90-541B-44CD-93B0-928AAC768C09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Επιπρόσθετοι κανόνες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833487" y="252402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4. Ενωτικός  </a:t>
            </a:r>
            <a:r>
              <a:rPr lang="el-GR" sz="2400" dirty="0" smtClean="0">
                <a:latin typeface="Calibri" pitchFamily="34" charset="0"/>
              </a:rPr>
              <a:t>Κανόνας</a:t>
            </a:r>
            <a:r>
              <a:rPr lang="en-US" sz="2400" dirty="0" smtClean="0">
                <a:latin typeface="Calibri" pitchFamily="34" charset="0"/>
              </a:rPr>
              <a:t> (union)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833487" y="374322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5. Διασπαστικός  </a:t>
            </a:r>
            <a:r>
              <a:rPr lang="el-GR" sz="2400" dirty="0" smtClean="0">
                <a:latin typeface="Calibri" pitchFamily="34" charset="0"/>
              </a:rPr>
              <a:t>Κανόνας</a:t>
            </a:r>
            <a:r>
              <a:rPr lang="en-US" sz="2400" dirty="0" smtClean="0">
                <a:latin typeface="Calibri" pitchFamily="34" charset="0"/>
              </a:rPr>
              <a:t> (decomposition)</a:t>
            </a:r>
            <a:endParaRPr lang="el-GR" sz="2400" dirty="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36700" y="5525990"/>
            <a:ext cx="7391400" cy="457200"/>
            <a:chOff x="432" y="3552"/>
            <a:chExt cx="4656" cy="288"/>
          </a:xfrm>
        </p:grpSpPr>
        <p:sp>
          <p:nvSpPr>
            <p:cNvPr id="18453" name="Text Box 7"/>
            <p:cNvSpPr txBox="1">
              <a:spLocks noChangeArrowheads="1"/>
            </p:cNvSpPr>
            <p:nvPr/>
          </p:nvSpPr>
          <p:spPr bwMode="auto">
            <a:xfrm>
              <a:off x="432" y="3552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{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Y, ΥΖ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 W</a:t>
              </a:r>
              <a:r>
                <a:rPr lang="en-US" dirty="0">
                  <a:latin typeface="Calibri" pitchFamily="34" charset="0"/>
                </a:rPr>
                <a:t> }           </a:t>
              </a:r>
              <a:r>
                <a:rPr lang="el-GR" dirty="0" smtClean="0">
                  <a:latin typeface="Calibri" pitchFamily="34" charset="0"/>
                </a:rPr>
                <a:t>           </a:t>
              </a:r>
              <a:r>
                <a:rPr lang="en-US" dirty="0" smtClean="0">
                  <a:latin typeface="Calibri" pitchFamily="34" charset="0"/>
                </a:rPr>
                <a:t>      </a:t>
              </a:r>
              <a:r>
                <a:rPr lang="en-US" dirty="0">
                  <a:latin typeface="Calibri" pitchFamily="34" charset="0"/>
                </a:rPr>
                <a:t>ΧZ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 W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920" y="3552"/>
              <a:ext cx="240" cy="288"/>
              <a:chOff x="1968" y="1824"/>
              <a:chExt cx="240" cy="288"/>
            </a:xfrm>
          </p:grpSpPr>
          <p:sp>
            <p:nvSpPr>
              <p:cNvPr id="18455" name="Text Box 9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8456" name="Line 10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847775" y="5022752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6. Ψευδομεταβατικός  Κανόνας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495475" y="4230590"/>
            <a:ext cx="7391400" cy="473075"/>
            <a:chOff x="576" y="2928"/>
            <a:chExt cx="4656" cy="298"/>
          </a:xfrm>
        </p:grpSpPr>
        <p:sp>
          <p:nvSpPr>
            <p:cNvPr id="18449" name="Text Box 13"/>
            <p:cNvSpPr txBox="1">
              <a:spLocks noChangeArrowheads="1"/>
            </p:cNvSpPr>
            <p:nvPr/>
          </p:nvSpPr>
          <p:spPr bwMode="auto">
            <a:xfrm>
              <a:off x="576" y="2976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Z</a:t>
              </a:r>
              <a:r>
                <a:rPr lang="en-US">
                  <a:latin typeface="Calibri" pitchFamily="34" charset="0"/>
                </a:rPr>
                <a:t> }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1440" y="2928"/>
              <a:ext cx="240" cy="288"/>
              <a:chOff x="1968" y="1824"/>
              <a:chExt cx="240" cy="288"/>
            </a:xfrm>
          </p:grpSpPr>
          <p:sp>
            <p:nvSpPr>
              <p:cNvPr id="18451" name="Text Box 15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  <a:r>
                  <a:rPr lang="en-US" sz="2400" dirty="0">
                    <a:latin typeface="Calibri" pitchFamily="34" charset="0"/>
                  </a:rPr>
                  <a:t>   </a:t>
                </a:r>
                <a:endParaRPr lang="el-GR" sz="2400" dirty="0">
                  <a:latin typeface="Calibri" pitchFamily="34" charset="0"/>
                </a:endParaRPr>
              </a:p>
            </p:txBody>
          </p:sp>
          <p:sp>
            <p:nvSpPr>
              <p:cNvPr id="18452" name="Line 16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424037" y="3078065"/>
            <a:ext cx="7391400" cy="457200"/>
            <a:chOff x="768" y="3120"/>
            <a:chExt cx="4656" cy="288"/>
          </a:xfrm>
        </p:grpSpPr>
        <p:sp>
          <p:nvSpPr>
            <p:cNvPr id="18445" name="Text Box 18"/>
            <p:cNvSpPr txBox="1">
              <a:spLocks noChangeArrowheads="1"/>
            </p:cNvSpPr>
            <p:nvPr/>
          </p:nvSpPr>
          <p:spPr bwMode="auto">
            <a:xfrm>
              <a:off x="768" y="3120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Y,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Z</a:t>
              </a:r>
              <a:r>
                <a:rPr lang="en-US">
                  <a:latin typeface="Calibri" pitchFamily="34" charset="0"/>
                </a:rPr>
                <a:t> }    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YZ</a:t>
              </a:r>
              <a:r>
                <a:rPr lang="en-US">
                  <a:latin typeface="Calibri" pitchFamily="34" charset="0"/>
                </a:rPr>
                <a:t> 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112" y="3120"/>
              <a:ext cx="240" cy="288"/>
              <a:chOff x="1968" y="1824"/>
              <a:chExt cx="240" cy="288"/>
            </a:xfrm>
          </p:grpSpPr>
          <p:sp>
            <p:nvSpPr>
              <p:cNvPr id="18447" name="Text Box 20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8448" name="Line 21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6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CA63A8-F326-483F-B6E9-437CB99D4434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Ενωτικός  Κανόνας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304800" y="29718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Απόδειξη (με χρήση των κανόνων του </a:t>
            </a:r>
            <a:r>
              <a:rPr lang="en-US">
                <a:latin typeface="Calibri" pitchFamily="34" charset="0"/>
              </a:rPr>
              <a:t>Amstrong)</a:t>
            </a:r>
            <a:endParaRPr lang="el-GR">
              <a:latin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2286000"/>
            <a:ext cx="7391400" cy="473075"/>
            <a:chOff x="432" y="2304"/>
            <a:chExt cx="4656" cy="298"/>
          </a:xfrm>
        </p:grpSpPr>
        <p:sp>
          <p:nvSpPr>
            <p:cNvPr id="19474" name="Text Box 6"/>
            <p:cNvSpPr txBox="1">
              <a:spLocks noChangeArrowheads="1"/>
            </p:cNvSpPr>
            <p:nvPr/>
          </p:nvSpPr>
          <p:spPr bwMode="auto">
            <a:xfrm>
              <a:off x="432" y="2352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 (1),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Z</a:t>
              </a:r>
              <a:r>
                <a:rPr lang="en-US">
                  <a:latin typeface="Calibri" pitchFamily="34" charset="0"/>
                </a:rPr>
                <a:t> (2)}       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YZ</a:t>
              </a:r>
              <a:r>
                <a:rPr lang="en-US">
                  <a:latin typeface="Calibri" pitchFamily="34" charset="0"/>
                </a:rPr>
                <a:t> 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256" y="2304"/>
              <a:ext cx="240" cy="288"/>
              <a:chOff x="1968" y="1824"/>
              <a:chExt cx="240" cy="288"/>
            </a:xfrm>
          </p:grpSpPr>
          <p:sp>
            <p:nvSpPr>
              <p:cNvPr id="19476" name="Text Box 8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9477" name="Line 9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533400" y="3733800"/>
            <a:ext cx="3429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(2) + </a:t>
            </a:r>
            <a:r>
              <a:rPr lang="el-GR" sz="1800" dirty="0" err="1">
                <a:latin typeface="Calibri" pitchFamily="34" charset="0"/>
              </a:rPr>
              <a:t>Επαυξ</a:t>
            </a:r>
            <a:r>
              <a:rPr lang="el-GR" sz="1800" dirty="0">
                <a:latin typeface="Calibri" pitchFamily="34" charset="0"/>
              </a:rPr>
              <a:t>. ΧY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YZ  (3)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(1) </a:t>
            </a:r>
            <a:r>
              <a:rPr lang="el-GR" sz="1800" dirty="0">
                <a:latin typeface="Calibri" pitchFamily="34" charset="0"/>
              </a:rPr>
              <a:t>+ </a:t>
            </a:r>
            <a:r>
              <a:rPr lang="el-GR" sz="1800" dirty="0" err="1">
                <a:latin typeface="Calibri" pitchFamily="34" charset="0"/>
              </a:rPr>
              <a:t>Επαυξ</a:t>
            </a:r>
            <a:r>
              <a:rPr lang="el-GR" sz="1800" dirty="0">
                <a:latin typeface="Calibri" pitchFamily="34" charset="0"/>
              </a:rPr>
              <a:t>. 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XY (4)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(3) (4) </a:t>
            </a:r>
            <a:r>
              <a:rPr lang="el-GR" sz="1800" dirty="0">
                <a:latin typeface="Calibri" pitchFamily="34" charset="0"/>
              </a:rPr>
              <a:t>Μεταβ. </a:t>
            </a:r>
            <a:r>
              <a:rPr lang="en-US" sz="1800" dirty="0">
                <a:latin typeface="Calibri" pitchFamily="34" charset="0"/>
              </a:rPr>
              <a:t>Χ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YZ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4495800" y="3553905"/>
            <a:ext cx="3319021" cy="243573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Ανακλαστικός  Κανόνας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Αν   Χ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</a:t>
            </a: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Υ, τότε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X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Y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Επαυξητικός</a:t>
            </a: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Κανόνας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{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X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Y}         ΧΖ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YZ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Μεταβατικός  Κανόνας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{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X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Y, Υ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}              </a:t>
            </a:r>
            <a:r>
              <a:rPr lang="el-GR" sz="1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Χ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el-GR" sz="18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562600" y="4800600"/>
            <a:ext cx="381000" cy="381000"/>
            <a:chOff x="1968" y="1824"/>
            <a:chExt cx="240" cy="240"/>
          </a:xfrm>
        </p:grpSpPr>
        <p:sp>
          <p:nvSpPr>
            <p:cNvPr id="19472" name="Text Box 13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9473" name="Line 14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400800" y="5638800"/>
            <a:ext cx="381000" cy="381000"/>
            <a:chOff x="1968" y="1824"/>
            <a:chExt cx="240" cy="240"/>
          </a:xfrm>
        </p:grpSpPr>
        <p:sp>
          <p:nvSpPr>
            <p:cNvPr id="19470" name="Text Box 16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9471" name="Line 17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9" name="Text Box 18"/>
          <p:cNvSpPr txBox="1">
            <a:spLocks noChangeArrowheads="1"/>
          </p:cNvSpPr>
          <p:nvPr/>
        </p:nvSpPr>
        <p:spPr bwMode="auto">
          <a:xfrm>
            <a:off x="4738655" y="1791092"/>
            <a:ext cx="41319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Απόδειξη των επιπλέον κανόνων με βάση τον ορισμό ή/και των κανόνων του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Amstrong</a:t>
            </a:r>
            <a:endParaRPr lang="el-GR" sz="16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532614" y="170943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8D993D-2C5B-4F2A-8446-323660C4EF4C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0485" name="Text Box 2"/>
          <p:cNvSpPr txBox="1">
            <a:spLocks noChangeArrowheads="1"/>
          </p:cNvSpPr>
          <p:nvPr/>
        </p:nvSpPr>
        <p:spPr bwMode="auto">
          <a:xfrm>
            <a:off x="395288" y="2060575"/>
            <a:ext cx="8356600" cy="375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800">
                <a:latin typeface="Calibri" pitchFamily="34" charset="0"/>
              </a:rPr>
              <a:t>Ανακλαστικός Κανόνας </a:t>
            </a:r>
            <a:r>
              <a:rPr lang="el-GR" sz="1800">
                <a:latin typeface="Calibri" pitchFamily="34" charset="0"/>
              </a:rPr>
              <a:t>Αν   Χ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 </a:t>
            </a:r>
            <a:r>
              <a:rPr lang="el-GR" sz="1800">
                <a:latin typeface="Calibri" pitchFamily="34" charset="0"/>
              </a:rPr>
              <a:t>Υ, τότε 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</a:t>
            </a:r>
            <a:endParaRPr lang="el-GR" sz="180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800">
                <a:latin typeface="Calibri" pitchFamily="34" charset="0"/>
              </a:rPr>
              <a:t>Επαυξητικός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Y} 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ΧΖ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YZ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3. 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Μεταβατικός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Υ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4. 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Ενωτικός Κανόνας</a:t>
            </a:r>
            <a:r>
              <a:rPr lang="en-US" sz="2800" i="1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YZ</a:t>
            </a:r>
            <a:endParaRPr lang="el-GR" sz="180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5.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Διασπαστικός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</a:t>
            </a:r>
            <a:r>
              <a:rPr lang="en-US" sz="1800">
                <a:latin typeface="Calibri" pitchFamily="34" charset="0"/>
                <a:sym typeface="Symbol" pitchFamily="18" charset="2"/>
              </a:rPr>
              <a:t>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Y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6.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Ψευδομεταβατικός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ΥΖ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W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ΧZ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W</a:t>
            </a:r>
            <a:endParaRPr lang="el-GR" sz="180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395288" y="1916113"/>
            <a:ext cx="8280400" cy="3887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b="1">
              <a:latin typeface="Calibri" pitchFamily="34" charset="0"/>
            </a:endParaRPr>
          </a:p>
        </p:txBody>
      </p:sp>
      <p:sp>
        <p:nvSpPr>
          <p:cNvPr id="9" name="Title 22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Κανόνες Συμπερασμού (σύνοψη)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48FE42-F915-453B-9B5F-8ADEBE14FD5C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530323" y="1472807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 = {A, B, C, G, H, I} </a:t>
            </a:r>
            <a:r>
              <a:rPr lang="el-GR" dirty="0">
                <a:latin typeface="Calibri" pitchFamily="34" charset="0"/>
              </a:rPr>
              <a:t>και 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I,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533400" y="2021263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Παραδείγματα συναρτησιακών εξαρτήσεων που συνάγονται από το </a:t>
            </a:r>
            <a:r>
              <a:rPr lang="en-US" dirty="0">
                <a:latin typeface="Calibri" pitchFamily="34" charset="0"/>
              </a:rPr>
              <a:t>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1543836" y="2647803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Α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Η</a:t>
            </a: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1553262" y="3191808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CG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ΗI</a:t>
            </a:r>
          </a:p>
        </p:txBody>
      </p:sp>
      <p:sp>
        <p:nvSpPr>
          <p:cNvPr id="21514" name="Text Box 7"/>
          <p:cNvSpPr txBox="1">
            <a:spLocks noChangeArrowheads="1"/>
          </p:cNvSpPr>
          <p:nvPr/>
        </p:nvSpPr>
        <p:spPr bwMode="auto">
          <a:xfrm>
            <a:off x="1572116" y="3805778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ΑG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I</a:t>
            </a:r>
          </a:p>
        </p:txBody>
      </p:sp>
      <p:sp>
        <p:nvSpPr>
          <p:cNvPr id="21515" name="Text Box 8"/>
          <p:cNvSpPr txBox="1">
            <a:spLocks noChangeArrowheads="1"/>
          </p:cNvSpPr>
          <p:nvPr/>
        </p:nvSpPr>
        <p:spPr bwMode="auto">
          <a:xfrm>
            <a:off x="544612" y="4722828"/>
            <a:ext cx="779811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(α) Υπάρχει τρόπος/αλγόριθμος να τις υπολογίσουμε όλες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(β) Πως μπορούμε να υπολογίσουμε το κλειδί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CF2DAD-C734-4997-8314-437B0128A847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414142" y="1622411"/>
            <a:ext cx="7994568" cy="11387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Χ</a:t>
            </a:r>
            <a:r>
              <a:rPr lang="el-GR" sz="28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: κλειστότητα (εγκλεισμός) (</a:t>
            </a:r>
            <a:r>
              <a:rPr lang="en-US" sz="2000" dirty="0">
                <a:latin typeface="Calibri" pitchFamily="34" charset="0"/>
              </a:rPr>
              <a:t>closure) </a:t>
            </a:r>
            <a:r>
              <a:rPr lang="el-GR" sz="2000" dirty="0">
                <a:latin typeface="Calibri" pitchFamily="34" charset="0"/>
              </a:rPr>
              <a:t>ενός συνόλου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</a:rPr>
              <a:t>από γνωρίσματα </a:t>
            </a:r>
            <a:r>
              <a:rPr lang="el-GR" sz="2000" dirty="0" smtClean="0">
                <a:latin typeface="Calibri" pitchFamily="34" charset="0"/>
              </a:rPr>
              <a:t>από </a:t>
            </a:r>
            <a:r>
              <a:rPr lang="el-GR" sz="2000" dirty="0">
                <a:latin typeface="Calibri" pitchFamily="34" charset="0"/>
              </a:rPr>
              <a:t>το </a:t>
            </a:r>
            <a:r>
              <a:rPr lang="en-US" sz="2000" dirty="0" smtClean="0">
                <a:latin typeface="Calibri" pitchFamily="34" charset="0"/>
              </a:rPr>
              <a:t>F</a:t>
            </a:r>
            <a:r>
              <a:rPr lang="el-GR" sz="2000" dirty="0" smtClean="0">
                <a:latin typeface="Calibri" pitchFamily="34" charset="0"/>
              </a:rPr>
              <a:t> : σύνολο </a:t>
            </a:r>
            <a:r>
              <a:rPr lang="el-GR" sz="2000" dirty="0">
                <a:latin typeface="Calibri" pitchFamily="34" charset="0"/>
              </a:rPr>
              <a:t>όλων των γνωρισμάτων που εξαρτώνται συναρτησιακά από το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</a:rPr>
              <a:t>μέσω του </a:t>
            </a:r>
            <a:r>
              <a:rPr lang="en-US" sz="2000" dirty="0">
                <a:latin typeface="Calibri" pitchFamily="34" charset="0"/>
              </a:rPr>
              <a:t>F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70984" y="3240464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Υπολογισμός του Χ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154636" y="3923482"/>
            <a:ext cx="6477000" cy="177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Result := </a:t>
            </a:r>
            <a:r>
              <a:rPr lang="el-GR">
                <a:latin typeface="Calibri" pitchFamily="34" charset="0"/>
              </a:rPr>
              <a:t>Χ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while (</a:t>
            </a:r>
            <a:r>
              <a:rPr lang="el-GR">
                <a:latin typeface="Calibri" pitchFamily="34" charset="0"/>
              </a:rPr>
              <a:t>αλλαγή στο </a:t>
            </a:r>
            <a:r>
              <a:rPr lang="en-US">
                <a:latin typeface="Calibri" pitchFamily="34" charset="0"/>
              </a:rPr>
              <a:t>Result</a:t>
            </a:r>
            <a:r>
              <a:rPr lang="el-GR">
                <a:latin typeface="Calibri" pitchFamily="34" charset="0"/>
              </a:rPr>
              <a:t>) 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Για κάθε συναρτησιακή εξάρτηση: Υ </a:t>
            </a:r>
            <a:r>
              <a:rPr lang="el-GR">
                <a:latin typeface="Calibri" pitchFamily="34" charset="0"/>
                <a:sym typeface="Symbol" pitchFamily="18" charset="2"/>
              </a:rPr>
              <a:t> </a:t>
            </a:r>
            <a:r>
              <a:rPr lang="el-GR">
                <a:latin typeface="Calibri" pitchFamily="34" charset="0"/>
              </a:rPr>
              <a:t>Ζ </a:t>
            </a:r>
            <a:r>
              <a:rPr lang="el-GR">
                <a:latin typeface="Calibri" pitchFamily="34" charset="0"/>
                <a:sym typeface="Symbol" pitchFamily="18" charset="2"/>
              </a:rPr>
              <a:t> F</a:t>
            </a:r>
            <a:endParaRPr lang="el-GR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	Αν Υ </a:t>
            </a:r>
            <a:r>
              <a:rPr lang="el-GR">
                <a:latin typeface="Calibri" pitchFamily="34" charset="0"/>
                <a:sym typeface="Symbol" pitchFamily="18" charset="2"/>
              </a:rPr>
              <a:t> </a:t>
            </a:r>
            <a:r>
              <a:rPr lang="en-US">
                <a:latin typeface="Calibri" pitchFamily="34" charset="0"/>
              </a:rPr>
              <a:t>Result, Result := Result </a:t>
            </a:r>
            <a:r>
              <a:rPr lang="en-US">
                <a:latin typeface="Calibri" pitchFamily="34" charset="0"/>
                <a:sym typeface="Symbol" pitchFamily="18" charset="2"/>
              </a:rPr>
              <a:t></a:t>
            </a:r>
            <a:r>
              <a:rPr lang="en-US">
                <a:latin typeface="Calibri" pitchFamily="34" charset="0"/>
              </a:rPr>
              <a:t> Z</a:t>
            </a:r>
            <a:endParaRPr lang="el-GR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76054" y="18979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Εγκλεισμός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Γνωρισμάτων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415861-7317-4F2F-B53B-AADE47311B37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512976" y="2598655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 = {A, B, C, G, H, I} </a:t>
            </a:r>
            <a:r>
              <a:rPr lang="el-GR" dirty="0">
                <a:latin typeface="Calibri" pitchFamily="34" charset="0"/>
              </a:rPr>
              <a:t>και 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I,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570322" y="3494202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Υπολογισμός του {Α}</a:t>
            </a:r>
            <a:r>
              <a:rPr lang="el-GR" baseline="30000" dirty="0">
                <a:latin typeface="Calibri" pitchFamily="34" charset="0"/>
              </a:rPr>
              <a:t>+</a:t>
            </a:r>
            <a:r>
              <a:rPr lang="el-GR" dirty="0">
                <a:latin typeface="Calibri" pitchFamily="34" charset="0"/>
              </a:rPr>
              <a:t>, {Β}</a:t>
            </a:r>
            <a:r>
              <a:rPr lang="el-GR" baseline="30000" dirty="0">
                <a:latin typeface="Calibri" pitchFamily="34" charset="0"/>
              </a:rPr>
              <a:t>+</a:t>
            </a:r>
            <a:r>
              <a:rPr lang="el-GR" dirty="0">
                <a:latin typeface="Calibri" pitchFamily="34" charset="0"/>
              </a:rPr>
              <a:t>, {</a:t>
            </a:r>
            <a:r>
              <a:rPr lang="en-US" dirty="0">
                <a:latin typeface="Calibri" pitchFamily="34" charset="0"/>
              </a:rPr>
              <a:t>A, G}</a:t>
            </a:r>
            <a:r>
              <a:rPr lang="en-US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7A6CA4-621F-4B1E-99C7-B7B6F38B384D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81000" y="2667000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Είναι ο αλγόριθμος σωστός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990600" y="3276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(α) Για κάθε </a:t>
            </a:r>
            <a:r>
              <a:rPr lang="en-US" dirty="0">
                <a:latin typeface="Calibri" pitchFamily="34" charset="0"/>
              </a:rPr>
              <a:t>Y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</a:t>
            </a:r>
            <a:r>
              <a:rPr lang="en-US" dirty="0">
                <a:latin typeface="Calibri" pitchFamily="34" charset="0"/>
              </a:rPr>
              <a:t> Result, </a:t>
            </a:r>
            <a:r>
              <a:rPr lang="en-US" dirty="0" err="1">
                <a:latin typeface="Calibri" pitchFamily="34" charset="0"/>
              </a:rPr>
              <a:t>ισχύει</a:t>
            </a:r>
            <a:r>
              <a:rPr lang="en-US" dirty="0">
                <a:latin typeface="Calibri" pitchFamily="34" charset="0"/>
              </a:rPr>
              <a:t> Υ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</a:t>
            </a:r>
            <a:r>
              <a:rPr lang="en-US" dirty="0">
                <a:latin typeface="Calibri" pitchFamily="34" charset="0"/>
              </a:rPr>
              <a:t> Χ</a:t>
            </a:r>
            <a:r>
              <a:rPr lang="en-US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990600" y="38100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(β) Για κάθε Υ </a:t>
            </a:r>
            <a:r>
              <a:rPr lang="en-US">
                <a:latin typeface="Calibri" pitchFamily="34" charset="0"/>
                <a:sym typeface="Symbol" pitchFamily="18" charset="2"/>
              </a:rPr>
              <a:t></a:t>
            </a:r>
            <a:r>
              <a:rPr lang="el-GR">
                <a:latin typeface="Calibri" pitchFamily="34" charset="0"/>
              </a:rPr>
              <a:t> Χ</a:t>
            </a:r>
            <a:r>
              <a:rPr lang="el-GR" baseline="30000">
                <a:latin typeface="Calibri" pitchFamily="34" charset="0"/>
              </a:rPr>
              <a:t>+</a:t>
            </a:r>
            <a:r>
              <a:rPr lang="el-GR">
                <a:latin typeface="Calibri" pitchFamily="34" charset="0"/>
              </a:rPr>
              <a:t>,  ισχύει Υ </a:t>
            </a:r>
            <a:r>
              <a:rPr lang="en-US">
                <a:latin typeface="Calibri" pitchFamily="34" charset="0"/>
                <a:sym typeface="Symbol" pitchFamily="18" charset="2"/>
              </a:rPr>
              <a:t></a:t>
            </a:r>
            <a:r>
              <a:rPr lang="el-GR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</a:rPr>
              <a:t>Result</a:t>
            </a:r>
            <a:endParaRPr lang="el-GR">
              <a:latin typeface="Calibri" pitchFamily="34" charset="0"/>
            </a:endParaRP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95288" y="4652963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Πολυπλοκότητα χειρότερης περίπτωσης</a:t>
            </a:r>
          </a:p>
        </p:txBody>
      </p:sp>
      <p:sp>
        <p:nvSpPr>
          <p:cNvPr id="12" name="Title 8"/>
          <p:cNvSpPr txBox="1">
            <a:spLocks/>
          </p:cNvSpPr>
          <p:nvPr/>
        </p:nvSpPr>
        <p:spPr>
          <a:xfrm>
            <a:off x="334652" y="2840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Εγκλεισμός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Γνωρισμάτων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71CF37-AA17-49C3-8A7D-AF84E6BE2273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762000" y="2298700"/>
            <a:ext cx="7772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Σημασιολογία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2. Ελάττωση πλεονασμού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3. Ελάττωση τιμών </a:t>
            </a:r>
            <a:r>
              <a:rPr lang="en-US" sz="2400" dirty="0">
                <a:latin typeface="Calibri" pitchFamily="34" charset="0"/>
              </a:rPr>
              <a:t>null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4. </a:t>
            </a:r>
            <a:r>
              <a:rPr lang="el-GR" sz="2400" dirty="0">
                <a:latin typeface="Calibri" pitchFamily="34" charset="0"/>
              </a:rPr>
              <a:t>Μη πλασματικές πλειάδες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Γενικές Κατευθύνσεις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5669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63148D-2B18-4FB1-803B-A6C3D0DEE5B7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323850" y="2060575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Μπορούμε να χρησιμοποιήσουμε τον αλγόριθμο (πως</a:t>
            </a:r>
            <a:r>
              <a:rPr lang="en-US" sz="2400">
                <a:latin typeface="Calibri" pitchFamily="34" charset="0"/>
              </a:rPr>
              <a:t>;</a:t>
            </a:r>
            <a:r>
              <a:rPr lang="el-GR" sz="2400">
                <a:latin typeface="Calibri" pitchFamily="34" charset="0"/>
              </a:rPr>
              <a:t>) για να</a:t>
            </a:r>
            <a:r>
              <a:rPr lang="en-US" sz="2400">
                <a:latin typeface="Calibri" pitchFamily="34" charset="0"/>
              </a:rPr>
              <a:t>: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999830" y="2889529"/>
            <a:ext cx="701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Δείξουμε αν μια συναρτησιακή εξάρτηση </a:t>
            </a:r>
            <a:r>
              <a:rPr lang="el-GR" sz="2400" dirty="0" smtClean="0">
                <a:latin typeface="Calibri" pitchFamily="34" charset="0"/>
              </a:rPr>
              <a:t>ισχύει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l-GR" sz="2400" dirty="0" smtClean="0">
                <a:latin typeface="Calibri" pitchFamily="34" charset="0"/>
              </a:rPr>
              <a:t>δηλαδή, αν συνάγεται από ένα σύνολο εξαρτήσεων 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971550" y="3789363"/>
            <a:ext cx="708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2. Υπολογίσουμε τα κλειδιά ενός σχήματος σχέσης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1042988" y="4508500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3. Υπολογίσουμε το </a:t>
            </a:r>
            <a:r>
              <a:rPr lang="en-US" sz="2400">
                <a:latin typeface="Calibri" pitchFamily="34" charset="0"/>
              </a:rPr>
              <a:t>F</a:t>
            </a:r>
            <a:r>
              <a:rPr lang="en-US" sz="2400" baseline="30000">
                <a:latin typeface="Calibri" pitchFamily="34" charset="0"/>
              </a:rPr>
              <a:t>+</a:t>
            </a:r>
            <a:endParaRPr lang="el-GR" sz="2400" baseline="30000">
              <a:latin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76054" y="18979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Εγκλεισμός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Γνωρισμάτων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A4362C-D10A-456C-B845-C4596CEA63D8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451849" y="1923461"/>
            <a:ext cx="835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1. Δείξουμε αν μια συναρτησιακή εξάρτηση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ισχύει (συνάγεται από την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F)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el-GR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434681" y="1407065"/>
            <a:ext cx="762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D)  F = {AB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D</a:t>
            </a:r>
            <a:r>
              <a:rPr lang="en-US" sz="2400" dirty="0">
                <a:latin typeface="Calibri" pitchFamily="34" charset="0"/>
              </a:rPr>
              <a:t> , 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A}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6632" name="Text Box 5"/>
          <p:cNvSpPr txBox="1">
            <a:spLocks noChangeArrowheads="1"/>
          </p:cNvSpPr>
          <p:nvPr/>
        </p:nvSpPr>
        <p:spPr bwMode="auto">
          <a:xfrm>
            <a:off x="2555875" y="3357563"/>
            <a:ext cx="3529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6633" name="Text Box 6"/>
          <p:cNvSpPr txBox="1">
            <a:spLocks noChangeArrowheads="1"/>
          </p:cNvSpPr>
          <p:nvPr/>
        </p:nvSpPr>
        <p:spPr bwMode="auto">
          <a:xfrm>
            <a:off x="2308634" y="2631699"/>
            <a:ext cx="38893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A 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D 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AB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i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D ?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76053" y="17094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Ι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44107" y="4309915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2.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Υπολογισμός κλειδιών</a:t>
            </a:r>
            <a:endParaRPr lang="el-GR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70703" y="5045206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3. Υπολογίσουμε το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2400" baseline="30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+</a:t>
            </a:r>
            <a:endParaRPr lang="el-GR" sz="2400" baseline="300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EA22F-9A7E-422A-A9A8-6C1739AF120D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95113" y="1798769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D,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)  F = {A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 dirty="0">
                <a:latin typeface="Calibri" pitchFamily="34" charset="0"/>
              </a:rPr>
              <a:t> ,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D, AD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E}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831064" y="2751186"/>
            <a:ext cx="7086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1. </a:t>
            </a:r>
            <a:r>
              <a:rPr lang="el-GR" sz="2000" dirty="0">
                <a:latin typeface="Calibri" pitchFamily="34" charset="0"/>
              </a:rPr>
              <a:t>Υπολογίστε το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C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D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E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endParaRPr lang="en-US" sz="2000" baseline="30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2. </a:t>
            </a:r>
            <a:r>
              <a:rPr lang="el-GR" sz="2000" dirty="0">
                <a:latin typeface="Calibri" pitchFamily="34" charset="0"/>
              </a:rPr>
              <a:t>Υποψήφια κλειδιά;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76053" y="17094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 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m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</a:t>
                      </a:r>
                      <a:r>
                        <a:rPr lang="en-US" sz="1400" b="1" baseline="-25000" dirty="0" err="1" smtClean="0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049274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Rounded Rectangle 17"/>
          <p:cNvSpPr/>
          <p:nvPr/>
        </p:nvSpPr>
        <p:spPr>
          <a:xfrm>
            <a:off x="2896361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Εξαρτήσεις (επανάληψη)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7527" y="1603001"/>
            <a:ext cx="3877057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 smtClean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 smtClean="0">
                <a:latin typeface="+mj-lt"/>
              </a:rPr>
              <a:t>Έστω δύο σύνολα γνωρισμάτων </a:t>
            </a:r>
            <a:r>
              <a:rPr lang="en-US" sz="1950" b="1" dirty="0" smtClean="0">
                <a:latin typeface="+mj-lt"/>
                <a:sym typeface="Wingdings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 smtClean="0">
                <a:latin typeface="+mj-lt"/>
                <a:sym typeface="Wingdings"/>
              </a:rPr>
              <a:t>και</a:t>
            </a:r>
            <a:r>
              <a:rPr lang="en-US" sz="1950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 smtClean="0">
                <a:latin typeface="+mj-lt"/>
                <a:sym typeface="Wingdings"/>
              </a:rPr>
              <a:t>ενός πίνακα </a:t>
            </a:r>
            <a:r>
              <a:rPr lang="en-US" sz="1950" b="1" dirty="0" smtClean="0">
                <a:latin typeface="+mj-lt"/>
                <a:sym typeface="Wingdings"/>
              </a:rPr>
              <a:t>R,</a:t>
            </a:r>
            <a:endParaRPr lang="en-US" sz="1950" b="1" dirty="0">
              <a:latin typeface="+mj-lt"/>
              <a:sym typeface="Wingdings"/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52082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 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m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</a:t>
                      </a:r>
                      <a:r>
                        <a:rPr lang="en-US" sz="1400" b="1" baseline="-25000" dirty="0" err="1" smtClean="0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20" name="Rounded Rectangle 19"/>
          <p:cNvSpPr/>
          <p:nvPr/>
        </p:nvSpPr>
        <p:spPr>
          <a:xfrm>
            <a:off x="1049274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ounded Rectangle 20"/>
          <p:cNvSpPr/>
          <p:nvPr/>
        </p:nvSpPr>
        <p:spPr>
          <a:xfrm>
            <a:off x="2896361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Right Arrow 3"/>
          <p:cNvSpPr/>
          <p:nvPr/>
        </p:nvSpPr>
        <p:spPr>
          <a:xfrm>
            <a:off x="2406496" y="2559414"/>
            <a:ext cx="561305" cy="185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Εξαρτήσεις (εικόνα)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7527" y="1603001"/>
            <a:ext cx="3877057" cy="21929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 smtClean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 smtClean="0">
                <a:latin typeface="+mj-lt"/>
              </a:rPr>
              <a:t>Έστω δύο σύνολα γνωρισμάτων </a:t>
            </a:r>
            <a:r>
              <a:rPr lang="en-US" sz="1950" b="1" dirty="0" smtClean="0">
                <a:latin typeface="+mj-lt"/>
                <a:sym typeface="Wingdings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 smtClean="0">
                <a:latin typeface="+mj-lt"/>
                <a:sym typeface="Wingdings"/>
              </a:rPr>
              <a:t>και</a:t>
            </a:r>
            <a:r>
              <a:rPr lang="en-US" sz="1950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 smtClean="0">
                <a:latin typeface="+mj-lt"/>
                <a:sym typeface="Wingdings"/>
              </a:rPr>
              <a:t>ενός πίνακα </a:t>
            </a:r>
            <a:r>
              <a:rPr lang="en-US" sz="1950" b="1" dirty="0" smtClean="0">
                <a:latin typeface="+mj-lt"/>
                <a:sym typeface="Wingdings"/>
              </a:rPr>
              <a:t>R,</a:t>
            </a:r>
            <a:endParaRPr lang="en-US" sz="1950" b="1" dirty="0">
              <a:latin typeface="+mj-lt"/>
              <a:sym typeface="Wingdings"/>
            </a:endParaRP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 smtClean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 smtClean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 smtClean="0">
                <a:latin typeface="+mj-lt"/>
                <a:sym typeface="Wingdings"/>
              </a:rPr>
              <a:t>στο</a:t>
            </a:r>
            <a:r>
              <a:rPr lang="en-US" sz="1950" b="1" dirty="0" smtClean="0">
                <a:latin typeface="+mj-lt"/>
                <a:sym typeface="Wingdings"/>
              </a:rPr>
              <a:t> R</a:t>
            </a:r>
            <a:endParaRPr lang="en-US" sz="1950" dirty="0">
              <a:latin typeface="+mj-lt"/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993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 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m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</a:t>
                      </a:r>
                      <a:r>
                        <a:rPr lang="en-US" sz="1400" b="1" baseline="-25000" dirty="0" err="1" smtClean="0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10" name="Left Bracket 9"/>
          <p:cNvSpPr/>
          <p:nvPr/>
        </p:nvSpPr>
        <p:spPr>
          <a:xfrm rot="16200000">
            <a:off x="1623141" y="3713507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628649" y="4636487"/>
            <a:ext cx="2181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50" dirty="0" smtClean="0"/>
              <a:t>Αν </a:t>
            </a:r>
            <a:r>
              <a:rPr lang="en-US" sz="1350" dirty="0" smtClean="0"/>
              <a:t>t1, t2 </a:t>
            </a:r>
            <a:r>
              <a:rPr lang="el-GR" sz="1350" dirty="0" smtClean="0"/>
              <a:t>συμφωνούν εδώ</a:t>
            </a:r>
            <a:r>
              <a:rPr lang="en-US" sz="1350" dirty="0" smtClean="0"/>
              <a:t>..</a:t>
            </a:r>
            <a:endParaRPr lang="en-US" sz="1350" dirty="0"/>
          </a:p>
        </p:txBody>
      </p:sp>
      <p:sp>
        <p:nvSpPr>
          <p:cNvPr id="3" name="Rounded Rectangle 2"/>
          <p:cNvSpPr/>
          <p:nvPr/>
        </p:nvSpPr>
        <p:spPr>
          <a:xfrm>
            <a:off x="1042416" y="3002568"/>
            <a:ext cx="1455071" cy="95676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Εξαρτήσεις (εικόνα)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07527" y="1603001"/>
            <a:ext cx="3877057" cy="30931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 smtClean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 smtClean="0">
                <a:latin typeface="+mj-lt"/>
              </a:rPr>
              <a:t>Έστω δύο σύνολα γνωρισμάτων </a:t>
            </a:r>
            <a:r>
              <a:rPr lang="en-US" sz="1950" b="1" dirty="0" smtClean="0">
                <a:latin typeface="+mj-lt"/>
                <a:sym typeface="Wingdings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 smtClean="0">
                <a:latin typeface="+mj-lt"/>
                <a:sym typeface="Wingdings"/>
              </a:rPr>
              <a:t>και</a:t>
            </a:r>
            <a:r>
              <a:rPr lang="en-US" sz="1950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 smtClean="0">
                <a:latin typeface="+mj-lt"/>
                <a:sym typeface="Wingdings"/>
              </a:rPr>
              <a:t>ενός πίνακα </a:t>
            </a:r>
            <a:r>
              <a:rPr lang="en-US" sz="1950" b="1" dirty="0" smtClean="0">
                <a:latin typeface="+mj-lt"/>
                <a:sym typeface="Wingdings"/>
              </a:rPr>
              <a:t>R,</a:t>
            </a:r>
            <a:endParaRPr lang="en-US" sz="1950" b="1" dirty="0">
              <a:latin typeface="+mj-lt"/>
              <a:sym typeface="Wingdings"/>
            </a:endParaRP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 smtClean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 smtClean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 smtClean="0">
                <a:latin typeface="+mj-lt"/>
                <a:sym typeface="Wingdings"/>
              </a:rPr>
              <a:t>στο</a:t>
            </a:r>
            <a:r>
              <a:rPr lang="en-US" sz="1950" b="1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R </a:t>
            </a:r>
            <a:r>
              <a:rPr lang="el-GR" sz="1950" dirty="0" smtClean="0">
                <a:latin typeface="+mj-lt"/>
                <a:sym typeface="Wingdings"/>
              </a:rPr>
              <a:t>ισχύει, αν για κάθε </a:t>
            </a:r>
            <a:r>
              <a:rPr lang="en-US" sz="1950" dirty="0" smtClean="0">
                <a:latin typeface="+mj-lt"/>
              </a:rPr>
              <a:t>t</a:t>
            </a:r>
            <a:r>
              <a:rPr lang="en-US" sz="1950" baseline="-25000" dirty="0" smtClean="0">
                <a:latin typeface="+mj-lt"/>
              </a:rPr>
              <a:t>i</a:t>
            </a:r>
            <a:r>
              <a:rPr lang="en-US" sz="1950" dirty="0" smtClean="0">
                <a:latin typeface="+mj-lt"/>
              </a:rPr>
              <a:t>,</a:t>
            </a:r>
            <a:r>
              <a:rPr lang="el-GR" sz="1950" dirty="0" smtClean="0">
                <a:latin typeface="+mj-lt"/>
              </a:rPr>
              <a:t> </a:t>
            </a:r>
            <a:r>
              <a:rPr lang="en-US" sz="1950" dirty="0" err="1" smtClean="0">
                <a:latin typeface="+mj-lt"/>
              </a:rPr>
              <a:t>t</a:t>
            </a:r>
            <a:r>
              <a:rPr lang="en-US" sz="1950" baseline="-25000" dirty="0" err="1" smtClean="0">
                <a:latin typeface="+mj-lt"/>
              </a:rPr>
              <a:t>j</a:t>
            </a:r>
            <a:r>
              <a:rPr lang="en-US" sz="1950" dirty="0" smtClean="0">
                <a:latin typeface="+mj-lt"/>
              </a:rPr>
              <a:t> </a:t>
            </a:r>
            <a:r>
              <a:rPr lang="el-GR" sz="1950" dirty="0" smtClean="0">
                <a:latin typeface="+mj-lt"/>
              </a:rPr>
              <a:t>στο </a:t>
            </a:r>
            <a:r>
              <a:rPr lang="en-US" sz="1950" dirty="0" smtClean="0">
                <a:latin typeface="+mj-lt"/>
              </a:rPr>
              <a:t>R:</a:t>
            </a:r>
            <a:endParaRPr lang="en-US" sz="1950" dirty="0">
              <a:latin typeface="+mj-lt"/>
            </a:endParaRPr>
          </a:p>
          <a:p>
            <a:endParaRPr lang="en-US" sz="1950" dirty="0">
              <a:latin typeface="+mj-lt"/>
            </a:endParaRPr>
          </a:p>
          <a:p>
            <a:r>
              <a:rPr lang="el-GR" sz="1950" u="sng" dirty="0" smtClean="0">
                <a:latin typeface="+mj-lt"/>
              </a:rPr>
              <a:t>Αν</a:t>
            </a:r>
            <a:r>
              <a:rPr lang="el-GR" sz="1950" dirty="0" smtClean="0">
                <a:latin typeface="+mj-lt"/>
              </a:rPr>
              <a:t> </a:t>
            </a:r>
            <a:r>
              <a:rPr lang="en-US" sz="1950" dirty="0" smtClean="0">
                <a:latin typeface="+mj-lt"/>
              </a:rPr>
              <a:t>t</a:t>
            </a:r>
            <a:r>
              <a:rPr lang="en-US" sz="1950" baseline="-25000" dirty="0" smtClean="0">
                <a:latin typeface="+mj-lt"/>
              </a:rPr>
              <a:t>i</a:t>
            </a:r>
            <a:r>
              <a:rPr lang="en-US" sz="1950" dirty="0" smtClean="0">
                <a:latin typeface="+mj-lt"/>
              </a:rPr>
              <a:t>[A</a:t>
            </a:r>
            <a:r>
              <a:rPr lang="en-US" sz="1950" baseline="-25000" dirty="0" smtClean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 smtClean="0">
                <a:latin typeface="+mj-lt"/>
              </a:rPr>
              <a:t>]</a:t>
            </a:r>
            <a:endParaRPr lang="en-US" sz="1950" dirty="0">
              <a:latin typeface="+mj-lt"/>
            </a:endParaRP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51334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007527" y="1603001"/>
            <a:ext cx="3877057" cy="3993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 smtClean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 smtClean="0">
                <a:latin typeface="+mj-lt"/>
              </a:rPr>
              <a:t>Έστω δύο σύνολα γνωρισμάτων </a:t>
            </a:r>
            <a:r>
              <a:rPr lang="en-US" sz="1950" b="1" dirty="0" smtClean="0">
                <a:latin typeface="+mj-lt"/>
                <a:sym typeface="Wingdings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 smtClean="0">
                <a:latin typeface="+mj-lt"/>
                <a:sym typeface="Wingdings"/>
              </a:rPr>
              <a:t>και</a:t>
            </a:r>
            <a:r>
              <a:rPr lang="en-US" sz="1950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 smtClean="0">
                <a:latin typeface="+mj-lt"/>
                <a:sym typeface="Wingdings"/>
              </a:rPr>
              <a:t>ενός πίνακα </a:t>
            </a:r>
            <a:r>
              <a:rPr lang="en-US" sz="1950" b="1" dirty="0" smtClean="0">
                <a:latin typeface="+mj-lt"/>
                <a:sym typeface="Wingdings"/>
              </a:rPr>
              <a:t>R,</a:t>
            </a:r>
            <a:endParaRPr lang="en-US" sz="1950" b="1" dirty="0">
              <a:latin typeface="+mj-lt"/>
              <a:sym typeface="Wingdings"/>
            </a:endParaRP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 smtClean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 smtClean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 smtClean="0">
                <a:latin typeface="+mj-lt"/>
                <a:sym typeface="Wingdings"/>
              </a:rPr>
              <a:t>στο</a:t>
            </a:r>
            <a:r>
              <a:rPr lang="en-US" sz="1950" b="1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R </a:t>
            </a:r>
            <a:r>
              <a:rPr lang="el-GR" sz="1950" dirty="0" smtClean="0">
                <a:latin typeface="+mj-lt"/>
                <a:sym typeface="Wingdings"/>
              </a:rPr>
              <a:t>ισχύει, αν για κάθε </a:t>
            </a:r>
            <a:r>
              <a:rPr lang="en-US" sz="1950" dirty="0" smtClean="0">
                <a:latin typeface="+mj-lt"/>
              </a:rPr>
              <a:t>t</a:t>
            </a:r>
            <a:r>
              <a:rPr lang="en-US" sz="1950" baseline="-25000" dirty="0" smtClean="0">
                <a:latin typeface="+mj-lt"/>
              </a:rPr>
              <a:t>i</a:t>
            </a:r>
            <a:r>
              <a:rPr lang="en-US" sz="1950" dirty="0" smtClean="0">
                <a:latin typeface="+mj-lt"/>
              </a:rPr>
              <a:t>,</a:t>
            </a:r>
            <a:r>
              <a:rPr lang="el-GR" sz="1950" dirty="0" smtClean="0">
                <a:latin typeface="+mj-lt"/>
              </a:rPr>
              <a:t> </a:t>
            </a:r>
            <a:r>
              <a:rPr lang="en-US" sz="1950" dirty="0" err="1" smtClean="0">
                <a:latin typeface="+mj-lt"/>
              </a:rPr>
              <a:t>t</a:t>
            </a:r>
            <a:r>
              <a:rPr lang="en-US" sz="1950" baseline="-25000" dirty="0" err="1" smtClean="0">
                <a:latin typeface="+mj-lt"/>
              </a:rPr>
              <a:t>j</a:t>
            </a:r>
            <a:r>
              <a:rPr lang="en-US" sz="1950" dirty="0" smtClean="0">
                <a:latin typeface="+mj-lt"/>
              </a:rPr>
              <a:t> </a:t>
            </a:r>
            <a:r>
              <a:rPr lang="el-GR" sz="1950" dirty="0" smtClean="0">
                <a:latin typeface="+mj-lt"/>
              </a:rPr>
              <a:t>στο </a:t>
            </a:r>
            <a:r>
              <a:rPr lang="en-US" sz="1950" dirty="0" smtClean="0">
                <a:latin typeface="+mj-lt"/>
              </a:rPr>
              <a:t>R:</a:t>
            </a:r>
            <a:endParaRPr lang="en-US" sz="1950" dirty="0">
              <a:latin typeface="+mj-lt"/>
            </a:endParaRPr>
          </a:p>
          <a:p>
            <a:endParaRPr lang="en-US" sz="1950" dirty="0">
              <a:latin typeface="+mj-lt"/>
            </a:endParaRPr>
          </a:p>
          <a:p>
            <a:r>
              <a:rPr lang="el-GR" sz="1950" u="sng" dirty="0" smtClean="0">
                <a:latin typeface="+mj-lt"/>
              </a:rPr>
              <a:t>Αν</a:t>
            </a:r>
            <a:r>
              <a:rPr lang="el-GR" sz="1950" dirty="0" smtClean="0">
                <a:latin typeface="+mj-lt"/>
              </a:rPr>
              <a:t> </a:t>
            </a:r>
            <a:r>
              <a:rPr lang="en-US" sz="1950" dirty="0" smtClean="0">
                <a:latin typeface="+mj-lt"/>
              </a:rPr>
              <a:t>t</a:t>
            </a:r>
            <a:r>
              <a:rPr lang="en-US" sz="1950" baseline="-25000" dirty="0" smtClean="0">
                <a:latin typeface="+mj-lt"/>
              </a:rPr>
              <a:t>i</a:t>
            </a:r>
            <a:r>
              <a:rPr lang="en-US" sz="1950" dirty="0" smtClean="0">
                <a:latin typeface="+mj-lt"/>
              </a:rPr>
              <a:t>[A</a:t>
            </a:r>
            <a:r>
              <a:rPr lang="en-US" sz="1950" baseline="-25000" dirty="0" smtClean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</a:t>
            </a:r>
          </a:p>
          <a:p>
            <a:endParaRPr lang="en-US" sz="1950" dirty="0">
              <a:latin typeface="+mj-lt"/>
            </a:endParaRPr>
          </a:p>
          <a:p>
            <a:r>
              <a:rPr lang="el-GR" sz="1950" b="1" u="sng" dirty="0" smtClean="0">
                <a:solidFill>
                  <a:srgbClr val="FF0000"/>
                </a:solidFill>
                <a:latin typeface="+mj-lt"/>
              </a:rPr>
              <a:t>Τότε</a:t>
            </a:r>
            <a:r>
              <a:rPr lang="en-US" sz="1950" b="1" dirty="0" smtClean="0">
                <a:latin typeface="+mj-lt"/>
              </a:rPr>
              <a:t>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</a:t>
            </a:r>
            <a:r>
              <a:rPr lang="en-US" sz="1950" dirty="0" err="1">
                <a:latin typeface="+mj-lt"/>
              </a:rPr>
              <a:t>B</a:t>
            </a:r>
            <a:r>
              <a:rPr lang="en-US" sz="1950" baseline="-25000" dirty="0" err="1">
                <a:latin typeface="+mj-lt"/>
              </a:rPr>
              <a:t>n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</a:t>
            </a:r>
            <a:r>
              <a:rPr lang="en-US" sz="1950" dirty="0" err="1">
                <a:latin typeface="+mj-lt"/>
              </a:rPr>
              <a:t>B</a:t>
            </a:r>
            <a:r>
              <a:rPr lang="en-US" sz="1950" baseline="-25000" dirty="0" err="1">
                <a:latin typeface="+mj-lt"/>
              </a:rPr>
              <a:t>n</a:t>
            </a:r>
            <a:r>
              <a:rPr lang="en-US" sz="1950" dirty="0">
                <a:latin typeface="+mj-lt"/>
              </a:rPr>
              <a:t>]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 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m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</a:t>
                      </a:r>
                      <a:r>
                        <a:rPr lang="en-US" sz="1400" b="1" baseline="-25000" dirty="0" err="1" smtClean="0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10" name="Left Bracket 9"/>
          <p:cNvSpPr/>
          <p:nvPr/>
        </p:nvSpPr>
        <p:spPr>
          <a:xfrm rot="16200000">
            <a:off x="1623141" y="3713507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3" name="Rounded Rectangle 2"/>
          <p:cNvSpPr/>
          <p:nvPr/>
        </p:nvSpPr>
        <p:spPr>
          <a:xfrm>
            <a:off x="1042416" y="3002568"/>
            <a:ext cx="1455071" cy="95676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extBox 12"/>
          <p:cNvSpPr txBox="1"/>
          <p:nvPr/>
        </p:nvSpPr>
        <p:spPr>
          <a:xfrm>
            <a:off x="2655017" y="4641562"/>
            <a:ext cx="190114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smtClean="0"/>
              <a:t>…</a:t>
            </a:r>
            <a:r>
              <a:rPr lang="el-GR" sz="1350" dirty="0" smtClean="0"/>
              <a:t> συμφωνούν και εδώ</a:t>
            </a:r>
            <a:r>
              <a:rPr lang="en-US" sz="1350" dirty="0" smtClean="0"/>
              <a:t>!</a:t>
            </a:r>
            <a:endParaRPr lang="en-US" sz="1350" dirty="0"/>
          </a:p>
        </p:txBody>
      </p:sp>
      <p:sp>
        <p:nvSpPr>
          <p:cNvPr id="18" name="Left Bracket 17"/>
          <p:cNvSpPr/>
          <p:nvPr/>
        </p:nvSpPr>
        <p:spPr>
          <a:xfrm rot="16200000">
            <a:off x="3459214" y="3761371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22" name="Rounded Rectangle 21"/>
          <p:cNvSpPr/>
          <p:nvPr/>
        </p:nvSpPr>
        <p:spPr>
          <a:xfrm>
            <a:off x="2878489" y="3002568"/>
            <a:ext cx="1454207" cy="96555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ight Arrow 22"/>
          <p:cNvSpPr/>
          <p:nvPr/>
        </p:nvSpPr>
        <p:spPr>
          <a:xfrm>
            <a:off x="2418014" y="3310819"/>
            <a:ext cx="616263" cy="3490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Εξαρτήσεις (εικόνα)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8649" y="4636487"/>
            <a:ext cx="2181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50" dirty="0" smtClean="0"/>
              <a:t>Αν </a:t>
            </a:r>
            <a:r>
              <a:rPr lang="en-US" sz="1350" dirty="0" smtClean="0"/>
              <a:t>t1, t2 </a:t>
            </a:r>
            <a:r>
              <a:rPr lang="el-GR" sz="1350" dirty="0" smtClean="0"/>
              <a:t>συμφωνούν εδώ</a:t>
            </a:r>
            <a:r>
              <a:rPr lang="en-US" sz="1350" dirty="0" smtClean="0"/>
              <a:t>..</a:t>
            </a:r>
            <a:endParaRPr lang="en-US" sz="1350" dirty="0"/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4956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EA22F-9A7E-422A-A9A8-6C1739AF120D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95113" y="1798769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D,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)  F = {A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 dirty="0">
                <a:latin typeface="Calibri" pitchFamily="34" charset="0"/>
              </a:rPr>
              <a:t> ,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D, AD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E}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831064" y="2751186"/>
            <a:ext cx="7086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1. </a:t>
            </a:r>
            <a:r>
              <a:rPr lang="el-GR" sz="2000" dirty="0">
                <a:latin typeface="Calibri" pitchFamily="34" charset="0"/>
              </a:rPr>
              <a:t>Υπολογίστε το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C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D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E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endParaRPr lang="en-US" sz="2000" baseline="30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2. </a:t>
            </a:r>
            <a:r>
              <a:rPr lang="el-GR" sz="2000" dirty="0">
                <a:latin typeface="Calibri" pitchFamily="34" charset="0"/>
              </a:rPr>
              <a:t>Υποψήφια κλειδιά;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76053" y="17094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6311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6796FF-E58D-4374-825D-670F31CEA99A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34018" y="1976962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R(A, B, C, D,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  F = {A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B, C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AD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E}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703067" y="3000818"/>
            <a:ext cx="75612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Ισχύει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DC 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E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?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Υπολογίστε τα Α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Β+,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C+, D+, E+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Υποψήφια κλειδιά;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Δώστε ένα στιγμιότυπο που να παραβιάζει </a:t>
            </a:r>
            <a:r>
              <a:rPr lang="el-GR" sz="2000" b="1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μόνο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την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AD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E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CEC2C4-B0C8-49A6-B744-7FB65E44F93E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319873" y="1668627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i="1" dirty="0" smtClean="0">
                <a:latin typeface="Calibri" pitchFamily="34" charset="0"/>
              </a:rPr>
              <a:t>Στόχος η απλοποίηση </a:t>
            </a:r>
            <a:r>
              <a:rPr lang="el-GR" sz="2400" dirty="0" smtClean="0">
                <a:latin typeface="Calibri" pitchFamily="34" charset="0"/>
              </a:rPr>
              <a:t>ενός συνόλου συναρτησιακών εξαρτήσεων χωρίς να μεταβάλλουμε την κλειστότητά του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361557" y="2723822"/>
            <a:ext cx="8229600" cy="126188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δυο σύνολα συναρτησιακών εξαρτήσεων </a:t>
            </a:r>
            <a:r>
              <a:rPr lang="en-US" sz="2000" dirty="0">
                <a:latin typeface="Calibri" pitchFamily="34" charset="0"/>
              </a:rPr>
              <a:t>E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F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Λέμε ότι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καλύπτει</a:t>
            </a:r>
            <a:r>
              <a:rPr lang="el-GR" sz="2000" dirty="0">
                <a:latin typeface="Calibri" pitchFamily="34" charset="0"/>
              </a:rPr>
              <a:t> το </a:t>
            </a:r>
            <a:r>
              <a:rPr lang="en-US" sz="2000" dirty="0">
                <a:latin typeface="Calibri" pitchFamily="34" charset="0"/>
              </a:rPr>
              <a:t>E (</a:t>
            </a:r>
            <a:r>
              <a:rPr lang="el-GR" sz="2000" dirty="0">
                <a:latin typeface="Calibri" pitchFamily="34" charset="0"/>
              </a:rPr>
              <a:t>ή το Ε καλύπτεται από το </a:t>
            </a:r>
            <a:r>
              <a:rPr lang="en-US" sz="2000" dirty="0">
                <a:latin typeface="Calibri" pitchFamily="34" charset="0"/>
              </a:rPr>
              <a:t>F), </a:t>
            </a:r>
            <a:r>
              <a:rPr lang="el-GR" sz="2000" b="1" dirty="0">
                <a:latin typeface="Calibri" pitchFamily="34" charset="0"/>
              </a:rPr>
              <a:t>αν κάθε ΣΕ στο </a:t>
            </a:r>
            <a:r>
              <a:rPr lang="el-GR" sz="2000" b="1" dirty="0" smtClean="0">
                <a:latin typeface="Calibri" pitchFamily="34" charset="0"/>
              </a:rPr>
              <a:t>Ε </a:t>
            </a:r>
            <a:r>
              <a:rPr lang="el-GR" sz="2000" b="1" dirty="0">
                <a:latin typeface="Calibri" pitchFamily="34" charset="0"/>
              </a:rPr>
              <a:t>ανήκει στο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30000" dirty="0">
                <a:latin typeface="Calibri" pitchFamily="34" charset="0"/>
              </a:rPr>
              <a:t>+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δηλαδή, συνάγεται από το </a:t>
            </a:r>
            <a:r>
              <a:rPr lang="en-US" sz="2000" dirty="0">
                <a:latin typeface="Calibri" pitchFamily="34" charset="0"/>
              </a:rPr>
              <a:t>F) </a:t>
            </a:r>
            <a:r>
              <a:rPr lang="el-GR" sz="2000" dirty="0">
                <a:latin typeface="Calibri" pitchFamily="34" charset="0"/>
              </a:rPr>
              <a:t>(ισοδύναμα, αν Ε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</a:t>
            </a:r>
            <a:r>
              <a:rPr lang="en-US" sz="2000" baseline="30000" dirty="0">
                <a:latin typeface="Calibri" pitchFamily="34" charset="0"/>
                <a:sym typeface="Symbol" pitchFamily="18" charset="2"/>
              </a:rPr>
              <a:t>+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)</a:t>
            </a:r>
            <a:endParaRPr lang="el-GR" sz="20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409280" y="4383464"/>
            <a:ext cx="8229600" cy="138499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Δυο σύνολα συναρτησιακών εξαρτήσεων </a:t>
            </a:r>
            <a:r>
              <a:rPr lang="en-US" sz="2000" dirty="0">
                <a:latin typeface="Calibri" pitchFamily="34" charset="0"/>
              </a:rPr>
              <a:t>E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n-US" sz="2000" dirty="0" err="1">
                <a:latin typeface="Calibri" pitchFamily="34" charset="0"/>
              </a:rPr>
              <a:t>είναι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ισοδύναμα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 err="1">
                <a:latin typeface="Calibri" pitchFamily="34" charset="0"/>
              </a:rPr>
              <a:t>αν</a:t>
            </a:r>
            <a:r>
              <a:rPr lang="el-GR" sz="2000" dirty="0">
                <a:latin typeface="Calibri" pitchFamily="34" charset="0"/>
              </a:rPr>
              <a:t>ν </a:t>
            </a:r>
            <a:r>
              <a:rPr lang="en-US" sz="2000" dirty="0">
                <a:latin typeface="Calibri" pitchFamily="34" charset="0"/>
              </a:rPr>
              <a:t> E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= F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δηλαδή, αν το Ε καλύπτει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και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καλύπτει το Ε)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Κάλυμμα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E8B40D-F71D-4880-8947-CD5F28708A1A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762000" y="36195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2819400" y="3543300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Τίτλος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       </a:t>
            </a:r>
            <a:r>
              <a:rPr lang="el-GR" u="sng" dirty="0">
                <a:latin typeface="Calibri" pitchFamily="34" charset="0"/>
              </a:rPr>
              <a:t>Έτος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   </a:t>
            </a:r>
            <a:r>
              <a:rPr lang="el-GR" dirty="0">
                <a:latin typeface="Calibri" pitchFamily="34" charset="0"/>
              </a:rPr>
              <a:t>   </a:t>
            </a:r>
            <a:r>
              <a:rPr lang="el-GR" dirty="0" smtClean="0">
                <a:latin typeface="Calibri" pitchFamily="34" charset="0"/>
              </a:rPr>
              <a:t>Διάρκεια   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Είδος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7177" name="Rectangle 6"/>
          <p:cNvSpPr>
            <a:spLocks noChangeArrowheads="1"/>
          </p:cNvSpPr>
          <p:nvPr/>
        </p:nvSpPr>
        <p:spPr bwMode="auto">
          <a:xfrm>
            <a:off x="2819400" y="3543300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8" name="Text Box 7"/>
          <p:cNvSpPr txBox="1">
            <a:spLocks noChangeArrowheads="1"/>
          </p:cNvSpPr>
          <p:nvPr/>
        </p:nvSpPr>
        <p:spPr bwMode="auto">
          <a:xfrm>
            <a:off x="762000" y="4381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Παίζει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4305300"/>
            <a:ext cx="5334000" cy="396875"/>
            <a:chOff x="1674" y="2294"/>
            <a:chExt cx="3360" cy="250"/>
          </a:xfrm>
        </p:grpSpPr>
        <p:sp>
          <p:nvSpPr>
            <p:cNvPr id="7190" name="Text Box 9"/>
            <p:cNvSpPr txBox="1">
              <a:spLocks noChangeArrowheads="1"/>
            </p:cNvSpPr>
            <p:nvPr/>
          </p:nvSpPr>
          <p:spPr bwMode="auto">
            <a:xfrm>
              <a:off x="1770" y="2294"/>
              <a:ext cx="32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 smtClean="0">
                  <a:latin typeface="Calibri" pitchFamily="34" charset="0"/>
                </a:rPr>
                <a:t>Όνομα</a:t>
              </a:r>
              <a:r>
                <a:rPr lang="el-GR" dirty="0" smtClean="0">
                  <a:latin typeface="Calibri" pitchFamily="34" charset="0"/>
                </a:rPr>
                <a:t>    </a:t>
              </a:r>
              <a:r>
                <a:rPr lang="en-US" dirty="0" smtClean="0">
                  <a:latin typeface="Calibri" pitchFamily="34" charset="0"/>
                </a:rPr>
                <a:t>  </a:t>
              </a:r>
              <a:r>
                <a:rPr lang="el-GR" dirty="0" smtClean="0">
                  <a:latin typeface="Calibri" pitchFamily="34" charset="0"/>
                </a:rPr>
                <a:t>   </a:t>
              </a: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   </a:t>
              </a:r>
              <a:r>
                <a:rPr lang="el-GR" u="sng" dirty="0">
                  <a:latin typeface="Calibri" pitchFamily="34" charset="0"/>
                </a:rPr>
                <a:t> Έτος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7191" name="Rectangle 10"/>
            <p:cNvSpPr>
              <a:spLocks noChangeArrowheads="1"/>
            </p:cNvSpPr>
            <p:nvPr/>
          </p:nvSpPr>
          <p:spPr bwMode="auto">
            <a:xfrm>
              <a:off x="1674" y="2304"/>
              <a:ext cx="211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92" name="Line 11"/>
            <p:cNvSpPr>
              <a:spLocks noChangeShapeType="1"/>
            </p:cNvSpPr>
            <p:nvPr/>
          </p:nvSpPr>
          <p:spPr bwMode="auto">
            <a:xfrm>
              <a:off x="2970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93" name="Line 12"/>
            <p:cNvSpPr>
              <a:spLocks noChangeShapeType="1"/>
            </p:cNvSpPr>
            <p:nvPr/>
          </p:nvSpPr>
          <p:spPr bwMode="auto">
            <a:xfrm>
              <a:off x="2394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762000" y="5067300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Ηθοποιός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819400" y="5143500"/>
            <a:ext cx="5476875" cy="396875"/>
            <a:chOff x="1488" y="3456"/>
            <a:chExt cx="3450" cy="250"/>
          </a:xfrm>
        </p:grpSpPr>
        <p:sp>
          <p:nvSpPr>
            <p:cNvPr id="7186" name="Text Box 15"/>
            <p:cNvSpPr txBox="1">
              <a:spLocks noChangeArrowheads="1"/>
            </p:cNvSpPr>
            <p:nvPr/>
          </p:nvSpPr>
          <p:spPr bwMode="auto">
            <a:xfrm>
              <a:off x="1584" y="3456"/>
              <a:ext cx="335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        </a:t>
              </a:r>
              <a:r>
                <a:rPr lang="el-GR" dirty="0">
                  <a:latin typeface="Calibri" pitchFamily="34" charset="0"/>
                </a:rPr>
                <a:t>Διεύθυνση       Έτος-Γέννησης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7187" name="Rectangle 16"/>
            <p:cNvSpPr>
              <a:spLocks noChangeArrowheads="1"/>
            </p:cNvSpPr>
            <p:nvPr/>
          </p:nvSpPr>
          <p:spPr bwMode="auto">
            <a:xfrm>
              <a:off x="1488" y="3456"/>
              <a:ext cx="2976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88" name="Line 17"/>
            <p:cNvSpPr>
              <a:spLocks noChangeShapeType="1"/>
            </p:cNvSpPr>
            <p:nvPr/>
          </p:nvSpPr>
          <p:spPr bwMode="auto">
            <a:xfrm>
              <a:off x="2160" y="34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89" name="Line 18"/>
            <p:cNvSpPr>
              <a:spLocks noChangeShapeType="1"/>
            </p:cNvSpPr>
            <p:nvPr/>
          </p:nvSpPr>
          <p:spPr bwMode="auto">
            <a:xfrm>
              <a:off x="3120" y="34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82" name="Text Box 19"/>
          <p:cNvSpPr txBox="1">
            <a:spLocks noChangeArrowheads="1"/>
          </p:cNvSpPr>
          <p:nvPr/>
        </p:nvSpPr>
        <p:spPr bwMode="auto">
          <a:xfrm>
            <a:off x="381000" y="1727200"/>
            <a:ext cx="838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Εύκολη η εξήγηση της σημασίας του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Αποφυγή συνδυασμού γνωρισμάτων από πολλές οντότητες και συσχετίσεις στην ίδια σχέση</a:t>
            </a:r>
          </a:p>
        </p:txBody>
      </p:sp>
      <p:sp>
        <p:nvSpPr>
          <p:cNvPr id="7183" name="Line 20"/>
          <p:cNvSpPr>
            <a:spLocks noChangeShapeType="1"/>
          </p:cNvSpPr>
          <p:nvPr/>
        </p:nvSpPr>
        <p:spPr bwMode="auto">
          <a:xfrm>
            <a:off x="36576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4" name="Line 21"/>
          <p:cNvSpPr>
            <a:spLocks noChangeShapeType="1"/>
          </p:cNvSpPr>
          <p:nvPr/>
        </p:nvSpPr>
        <p:spPr bwMode="auto">
          <a:xfrm>
            <a:off x="56388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5" name="Line 22"/>
          <p:cNvSpPr>
            <a:spLocks noChangeShapeType="1"/>
          </p:cNvSpPr>
          <p:nvPr/>
        </p:nvSpPr>
        <p:spPr bwMode="auto">
          <a:xfrm>
            <a:off x="44958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Σημασιολογία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96283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BAA4AE-0759-4E8A-8D71-FB446DAB06DC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569537" y="2283644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 Πως μπορούμε να υπολογίσουμε αν ένα σύνολο F  καλύπτει ένα σύνολο E;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570321" y="3446283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 Πως μπορούμε να υπολογίσουμε αν ένα σύνολο F  είναι ισοδύναμο με ένα σύνολο E;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Κάλυμμα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8C845E-9F88-41BF-AAB3-90E9DA6489B1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457200" y="1417638"/>
            <a:ext cx="7621588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F1 = {A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C, B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F2 = </a:t>
            </a:r>
            <a:r>
              <a:rPr lang="en-US" sz="2000" dirty="0">
                <a:latin typeface="Calibri" pitchFamily="34" charset="0"/>
              </a:rPr>
              <a:t>{A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B, A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F3 = {A </a:t>
            </a:r>
            <a:r>
              <a:rPr lang="en-US" sz="2000" i="1" dirty="0">
                <a:latin typeface="Calibri" pitchFamily="34" charset="0"/>
                <a:sym typeface="Symbol" pitchFamily="18" charset="2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B, </a:t>
            </a:r>
            <a:r>
              <a:rPr lang="en-US" sz="2000" dirty="0" smtClean="0">
                <a:latin typeface="Calibri" pitchFamily="34" charset="0"/>
                <a:sym typeface="Symbol" pitchFamily="18" charset="2"/>
              </a:rPr>
              <a:t>AB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  <a:endParaRPr lang="el-GR" sz="2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endParaRPr lang="en-US" sz="2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F3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F1;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 smtClean="0">
                <a:latin typeface="Calibri" pitchFamily="34" charset="0"/>
                <a:sym typeface="Symbol" pitchFamily="18" charset="2"/>
              </a:rPr>
              <a:t>F1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ισοδύναμο του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F1;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F2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ισοδύναμο με το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F3;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0F284-659B-4ADD-B943-DFA5A359885E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409280" y="1416689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 Ένα σύνολο F συναρτησιακών εξαρτήσεων είναι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ελάχιστο</a:t>
            </a:r>
            <a:r>
              <a:rPr lang="el-GR" sz="2000" dirty="0" smtClean="0">
                <a:latin typeface="Calibri" pitchFamily="34" charset="0"/>
              </a:rPr>
              <a:t> αν: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855368" y="1996126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. κάθε ΣΕ στο F έχει </a:t>
            </a:r>
            <a:r>
              <a:rPr lang="el-GR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μόνο γνώρισμα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στο δεξιό </a:t>
            </a:r>
            <a:r>
              <a:rPr lang="el-GR" sz="2000" dirty="0" smtClean="0">
                <a:latin typeface="Calibri" pitchFamily="34" charset="0"/>
              </a:rPr>
              <a:t>της μέρος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855368" y="3836709"/>
            <a:ext cx="7195123" cy="735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</a:rPr>
              <a:t>3</a:t>
            </a:r>
            <a:r>
              <a:rPr lang="el-GR" sz="2000" dirty="0" smtClean="0">
                <a:latin typeface="Calibri" pitchFamily="34" charset="0"/>
              </a:rPr>
              <a:t>. δε </a:t>
            </a:r>
            <a:r>
              <a:rPr lang="el-GR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μπορούμε να αφαιρέσουμε </a:t>
            </a:r>
            <a:r>
              <a:rPr lang="el-GR" sz="2000" i="1" dirty="0" smtClean="0">
                <a:latin typeface="Calibri" pitchFamily="34" charset="0"/>
              </a:rPr>
              <a:t>μια ΣΕ</a:t>
            </a:r>
            <a:r>
              <a:rPr lang="el-GR" sz="2000" dirty="0" smtClean="0">
                <a:latin typeface="Calibri" pitchFamily="34" charset="0"/>
              </a:rPr>
              <a:t> από το F και να πάρουμε ένα σύνολο ισοδύναμο του F (δηλαδή, δεν υπάρχει περιττή ΣΕ)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4825" name="Text Box 6"/>
          <p:cNvSpPr txBox="1">
            <a:spLocks noChangeArrowheads="1"/>
          </p:cNvSpPr>
          <p:nvPr/>
        </p:nvSpPr>
        <p:spPr bwMode="auto">
          <a:xfrm>
            <a:off x="902502" y="2479249"/>
            <a:ext cx="70442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</a:rPr>
              <a:t>2</a:t>
            </a:r>
            <a:r>
              <a:rPr lang="el-GR" sz="2000" dirty="0" smtClean="0">
                <a:latin typeface="Calibri" pitchFamily="34" charset="0"/>
              </a:rPr>
              <a:t>. δε μπορούμε να αντικαταστήσουμε  μια ΣΕ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Ζ </a:t>
            </a:r>
            <a:r>
              <a:rPr lang="el-GR" sz="2000" dirty="0" smtClean="0">
                <a:latin typeface="Calibri" pitchFamily="34" charset="0"/>
              </a:rPr>
              <a:t>στο F με μια ΣΕ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Υ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Z  </a:t>
            </a:r>
            <a:r>
              <a:rPr lang="el-GR" sz="2000" dirty="0" smtClean="0">
                <a:latin typeface="Calibri" pitchFamily="34" charset="0"/>
              </a:rPr>
              <a:t>τέτοια ώστε </a:t>
            </a:r>
            <a:r>
              <a:rPr lang="el-GR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Y </a:t>
            </a:r>
            <a:r>
              <a:rPr lang="el-GR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 </a:t>
            </a:r>
            <a:r>
              <a:rPr lang="el-GR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X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να πάρουμε ένα σύνολο ισοδύναμο του F (δηλαδή, δεν υπάρχει </a:t>
            </a:r>
            <a:r>
              <a:rPr lang="el-GR" sz="20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περιττό γνώρισμα </a:t>
            </a:r>
            <a:r>
              <a:rPr lang="el-GR" sz="2000" i="1" dirty="0" smtClean="0">
                <a:latin typeface="Calibri" pitchFamily="34" charset="0"/>
              </a:rPr>
              <a:t>στο </a:t>
            </a:r>
            <a:r>
              <a:rPr lang="el-GR" sz="2000" i="1" dirty="0" err="1" smtClean="0">
                <a:latin typeface="Calibri" pitchFamily="34" charset="0"/>
              </a:rPr>
              <a:t>α.μ</a:t>
            </a:r>
            <a:r>
              <a:rPr lang="el-GR" sz="2000" dirty="0" smtClean="0">
                <a:latin typeface="Calibri" pitchFamily="34" charset="0"/>
              </a:rPr>
              <a:t> της συναρτησιακής εξάρτησης)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4826" name="Text Box 7"/>
          <p:cNvSpPr txBox="1">
            <a:spLocks noChangeArrowheads="1"/>
          </p:cNvSpPr>
          <p:nvPr/>
        </p:nvSpPr>
        <p:spPr bwMode="auto">
          <a:xfrm>
            <a:off x="502763" y="4845378"/>
            <a:ext cx="7783398" cy="900259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Ελάχιστο κάλυμμα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F</a:t>
            </a:r>
            <a:r>
              <a:rPr lang="en-US" sz="2400" baseline="-25000" dirty="0" err="1">
                <a:latin typeface="Calibri" pitchFamily="34" charset="0"/>
              </a:rPr>
              <a:t>min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της </a:t>
            </a:r>
            <a:r>
              <a:rPr lang="en-US" sz="2400" dirty="0">
                <a:latin typeface="Calibri" pitchFamily="34" charset="0"/>
              </a:rPr>
              <a:t>F: </a:t>
            </a:r>
            <a:r>
              <a:rPr lang="el-GR" sz="2400" dirty="0">
                <a:latin typeface="Calibri" pitchFamily="34" charset="0"/>
              </a:rPr>
              <a:t>ελάχιστο σύνολο από ΣΕ που είναι ισοδύναμο με την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Ελάχιστο Κάλυμμα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150A1F-23A2-403A-9A64-517FFB99A427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727369" y="2145728"/>
            <a:ext cx="73914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1. Αντικατέστησε τις συναρτησιακές εξαρτήσεις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	 Χ</a:t>
            </a:r>
            <a:r>
              <a:rPr lang="el-GR" sz="2000" baseline="-25000" dirty="0" smtClean="0"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smtClean="0">
                <a:latin typeface="Calibri" pitchFamily="34" charset="0"/>
              </a:rPr>
              <a:t> Υ</a:t>
            </a:r>
            <a:r>
              <a:rPr lang="el-GR" sz="2000" baseline="-25000" dirty="0" smtClean="0"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Υ</a:t>
            </a:r>
            <a:r>
              <a:rPr lang="el-GR" sz="2000" baseline="-25000" dirty="0" smtClean="0">
                <a:latin typeface="Calibri" pitchFamily="34" charset="0"/>
              </a:rPr>
              <a:t>2</a:t>
            </a:r>
            <a:r>
              <a:rPr lang="el-GR" sz="2000" i="1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με</a:t>
            </a:r>
            <a:r>
              <a:rPr lang="el-GR" sz="2000" i="1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Χ</a:t>
            </a:r>
            <a:r>
              <a:rPr lang="el-GR" sz="2000" baseline="-25000" dirty="0" smtClean="0">
                <a:latin typeface="Calibri" pitchFamily="34" charset="0"/>
              </a:rPr>
              <a:t>1 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smtClean="0">
                <a:latin typeface="Calibri" pitchFamily="34" charset="0"/>
              </a:rPr>
              <a:t> Υ</a:t>
            </a:r>
            <a:r>
              <a:rPr lang="el-GR" sz="2000" baseline="-25000" dirty="0" smtClean="0"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 και Χ</a:t>
            </a:r>
            <a:r>
              <a:rPr lang="el-GR" sz="2000" baseline="-25000" dirty="0" smtClean="0">
                <a:latin typeface="Calibri" pitchFamily="34" charset="0"/>
              </a:rPr>
              <a:t>1 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smtClean="0">
                <a:latin typeface="Calibri" pitchFamily="34" charset="0"/>
              </a:rPr>
              <a:t> Υ</a:t>
            </a:r>
            <a:r>
              <a:rPr lang="el-GR" sz="2000" baseline="-25000" dirty="0" smtClean="0">
                <a:latin typeface="Calibri" pitchFamily="34" charset="0"/>
              </a:rPr>
              <a:t>2</a:t>
            </a:r>
            <a:r>
              <a:rPr lang="el-GR" sz="2000" dirty="0" smtClean="0">
                <a:latin typeface="Calibri" pitchFamily="34" charset="0"/>
              </a:rPr>
              <a:t>. </a:t>
            </a:r>
          </a:p>
          <a:p>
            <a:pPr eaLnBrk="0" hangingPunct="0">
              <a:spcBef>
                <a:spcPct val="50000"/>
              </a:spcBef>
            </a:pPr>
            <a:endParaRPr lang="el-GR" sz="20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2.Για κάθε ΣΕ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	(i)  Βρες τα </a:t>
            </a:r>
            <a:r>
              <a:rPr lang="el-GR" sz="2000" i="1" dirty="0" smtClean="0">
                <a:latin typeface="Calibri" pitchFamily="34" charset="0"/>
              </a:rPr>
              <a:t>περιττά γνωρίσματα</a:t>
            </a:r>
            <a:r>
              <a:rPr lang="el-GR" sz="2000" dirty="0" smtClean="0">
                <a:latin typeface="Calibri" pitchFamily="34" charset="0"/>
              </a:rPr>
              <a:t> στο </a:t>
            </a:r>
            <a:r>
              <a:rPr lang="el-GR" sz="2000" dirty="0" err="1" smtClean="0">
                <a:latin typeface="Calibri" pitchFamily="34" charset="0"/>
              </a:rPr>
              <a:t>α.μ.</a:t>
            </a:r>
            <a:r>
              <a:rPr lang="el-GR" sz="2000" dirty="0" smtClean="0">
                <a:latin typeface="Calibri" pitchFamily="34" charset="0"/>
              </a:rPr>
              <a:t>, αφαίρεσε τα</a:t>
            </a:r>
          </a:p>
          <a:p>
            <a:pPr eaLnBrk="0" hangingPunct="0">
              <a:spcBef>
                <a:spcPct val="50000"/>
              </a:spcBef>
            </a:pPr>
            <a:endParaRPr lang="el-GR" sz="2000" baseline="30000" dirty="0" smtClean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	(</a:t>
            </a:r>
            <a:r>
              <a:rPr lang="el-GR" sz="2000" dirty="0" err="1" smtClean="0">
                <a:latin typeface="Calibri" pitchFamily="34" charset="0"/>
              </a:rPr>
              <a:t>ii</a:t>
            </a:r>
            <a:r>
              <a:rPr lang="el-GR" sz="2000" dirty="0" smtClean="0">
                <a:latin typeface="Calibri" pitchFamily="34" charset="0"/>
              </a:rPr>
              <a:t>) Έλεγξε αν είναι </a:t>
            </a:r>
            <a:r>
              <a:rPr lang="el-GR" sz="2000" i="1" dirty="0" smtClean="0">
                <a:latin typeface="Calibri" pitchFamily="34" charset="0"/>
              </a:rPr>
              <a:t>περιττή</a:t>
            </a:r>
            <a:r>
              <a:rPr lang="el-GR" sz="2000" dirty="0" smtClean="0">
                <a:latin typeface="Calibri" pitchFamily="34" charset="0"/>
              </a:rPr>
              <a:t>, αν ναι αφαίρεσέ τη</a:t>
            </a:r>
            <a:endParaRPr lang="el-GR" sz="2000" baseline="300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Υπολογισμού Ελάχιστου Καλύμματος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2C4B2B-B3CD-4E09-9BEB-887E43544CB8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508409" y="1532674"/>
            <a:ext cx="792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Περιττά γνωρίσματα</a:t>
            </a:r>
            <a:r>
              <a:rPr lang="el-GR" sz="2400" dirty="0">
                <a:latin typeface="Calibri" pitchFamily="34" charset="0"/>
              </a:rPr>
              <a:t>: γνωρίσματα που αν αφαιρεθούν δεν επηρεάζουν τη κλειστότητα (δηλαδή προκύπτει ισοδύναμο σύνολο)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620615" y="2997725"/>
            <a:ext cx="8127459" cy="10877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Για παράδειγμα: το γνώρισμα ΑΒ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το </a:t>
            </a:r>
            <a:r>
              <a:rPr lang="el-GR" b="1" dirty="0">
                <a:latin typeface="Calibri" pitchFamily="34" charset="0"/>
              </a:rPr>
              <a:t>Α είναι περιττό </a:t>
            </a:r>
            <a:r>
              <a:rPr lang="el-GR" dirty="0">
                <a:latin typeface="Calibri" pitchFamily="34" charset="0"/>
              </a:rPr>
              <a:t>στην εξάρτηση </a:t>
            </a:r>
            <a:r>
              <a:rPr lang="el-GR" dirty="0" smtClean="0">
                <a:latin typeface="Calibri" pitchFamily="34" charset="0"/>
              </a:rPr>
              <a:t>(στο αριστερό μέρος)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ανν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F   </a:t>
            </a:r>
            <a:r>
              <a:rPr lang="el-GR" dirty="0">
                <a:latin typeface="Calibri" pitchFamily="34" charset="0"/>
              </a:rPr>
              <a:t>ισοδύναμο</a:t>
            </a:r>
            <a:r>
              <a:rPr lang="en-US" dirty="0">
                <a:latin typeface="Calibri" pitchFamily="34" charset="0"/>
              </a:rPr>
              <a:t>    (F - {</a:t>
            </a:r>
            <a:r>
              <a:rPr lang="el-GR" dirty="0">
                <a:latin typeface="Calibri" pitchFamily="34" charset="0"/>
              </a:rPr>
              <a:t>ΑΒ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}</a:t>
            </a:r>
            <a:r>
              <a:rPr lang="en-US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 {</a:t>
            </a:r>
            <a:r>
              <a:rPr lang="en-US" dirty="0">
                <a:latin typeface="Calibri" pitchFamily="34" charset="0"/>
                <a:sym typeface="Symbol" pitchFamily="18" charset="2"/>
              </a:rPr>
              <a:t>B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} </a:t>
            </a:r>
          </a:p>
        </p:txBody>
      </p:sp>
      <p:sp>
        <p:nvSpPr>
          <p:cNvPr id="36872" name="Text Box 16"/>
          <p:cNvSpPr txBox="1">
            <a:spLocks noChangeArrowheads="1"/>
          </p:cNvSpPr>
          <p:nvPr/>
        </p:nvSpPr>
        <p:spPr bwMode="auto">
          <a:xfrm>
            <a:off x="235949" y="5607525"/>
            <a:ext cx="8713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  </a:t>
            </a:r>
            <a:r>
              <a:rPr lang="el-GR" sz="1800" dirty="0" smtClean="0">
                <a:latin typeface="Calibri" pitchFamily="34" charset="0"/>
              </a:rPr>
              <a:t>Προφανώς </a:t>
            </a:r>
            <a:r>
              <a:rPr lang="el-GR" sz="1800" dirty="0">
                <a:latin typeface="Calibri" pitchFamily="34" charset="0"/>
              </a:rPr>
              <a:t>το </a:t>
            </a:r>
            <a:r>
              <a:rPr lang="en-US" sz="1800" dirty="0">
                <a:latin typeface="Calibri" pitchFamily="34" charset="0"/>
              </a:rPr>
              <a:t>F’ </a:t>
            </a:r>
            <a:r>
              <a:rPr lang="el-GR" sz="1800" dirty="0">
                <a:latin typeface="Calibri" pitchFamily="34" charset="0"/>
              </a:rPr>
              <a:t>καλύπτει το </a:t>
            </a:r>
            <a:r>
              <a:rPr lang="en-US" sz="1800" dirty="0">
                <a:latin typeface="Calibri" pitchFamily="34" charset="0"/>
              </a:rPr>
              <a:t>F, </a:t>
            </a:r>
            <a:r>
              <a:rPr lang="el-GR" sz="1800" dirty="0">
                <a:latin typeface="Calibri" pitchFamily="34" charset="0"/>
              </a:rPr>
              <a:t>άρα </a:t>
            </a:r>
            <a:r>
              <a:rPr lang="el-G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αρκεί να ελέγξουμε αν το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 </a:t>
            </a:r>
            <a:r>
              <a:rPr lang="el-G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καλύπτει το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F’</a:t>
            </a:r>
            <a:endParaRPr lang="el-GR" sz="18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36873" name="AutoShape 17"/>
          <p:cNvSpPr>
            <a:spLocks/>
          </p:cNvSpPr>
          <p:nvPr/>
        </p:nvSpPr>
        <p:spPr bwMode="auto">
          <a:xfrm rot="-5400000">
            <a:off x="3605392" y="2961163"/>
            <a:ext cx="298452" cy="2275787"/>
          </a:xfrm>
          <a:prstGeom prst="leftBrace">
            <a:avLst>
              <a:gd name="adj1" fmla="val 74771"/>
              <a:gd name="adj2" fmla="val 50000"/>
            </a:avLst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6874" name="Text Box 18"/>
          <p:cNvSpPr txBox="1">
            <a:spLocks noChangeArrowheads="1"/>
          </p:cNvSpPr>
          <p:nvPr/>
        </p:nvSpPr>
        <p:spPr bwMode="auto">
          <a:xfrm>
            <a:off x="4161754" y="4172505"/>
            <a:ext cx="533126" cy="38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F’</a:t>
            </a:r>
            <a:endParaRPr lang="el-GR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75" name="TextBox 10"/>
          <p:cNvSpPr txBox="1">
            <a:spLocks noChangeArrowheads="1"/>
          </p:cNvSpPr>
          <p:nvPr/>
        </p:nvSpPr>
        <p:spPr bwMode="auto">
          <a:xfrm>
            <a:off x="287338" y="4645679"/>
            <a:ext cx="88566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Δηλαδή, αν αφαιρέσουμε το Α από την ΣΕ, το σύνολο 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F’ </a:t>
            </a:r>
            <a:r>
              <a:rPr lang="el-GR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που προκύπτει είναι ισοδύναμο με το αρχικό σύνολο 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</a:t>
            </a:r>
            <a:endParaRPr lang="el-GR" sz="1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Περιττά Γνωρίσματα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E18477-E91B-48D1-9E92-231E05D74EB9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539750" y="1920089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ένα σύνολο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συναρτησιακών εξαρτήσεων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και η ΣΕ 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Υ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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1441057" y="2592371"/>
            <a:ext cx="5431083" cy="8617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γνώρισμα Α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</a:t>
            </a:r>
            <a:r>
              <a:rPr lang="el-GR" sz="2000" dirty="0">
                <a:latin typeface="Calibri" pitchFamily="34" charset="0"/>
              </a:rPr>
              <a:t> Χ είναι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περιττό στο Χ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F  </a:t>
            </a:r>
            <a:r>
              <a:rPr lang="el-GR" sz="2000" dirty="0">
                <a:latin typeface="Calibri" pitchFamily="34" charset="0"/>
              </a:rPr>
              <a:t>καλύπτει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το </a:t>
            </a:r>
            <a:r>
              <a:rPr lang="en-US" sz="2000" dirty="0" smtClean="0">
                <a:latin typeface="Calibri" pitchFamily="34" charset="0"/>
              </a:rPr>
              <a:t>(F </a:t>
            </a:r>
            <a:r>
              <a:rPr lang="en-US" sz="2000" dirty="0">
                <a:latin typeface="Calibri" pitchFamily="34" charset="0"/>
              </a:rPr>
              <a:t>- {</a:t>
            </a:r>
            <a:r>
              <a:rPr lang="el-GR" sz="2000" dirty="0">
                <a:latin typeface="Calibri" pitchFamily="34" charset="0"/>
              </a:rPr>
              <a:t>Χ </a:t>
            </a:r>
            <a:r>
              <a:rPr lang="el-GR" sz="2000" dirty="0" err="1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err="1">
                <a:latin typeface="Calibri" pitchFamily="34" charset="0"/>
              </a:rPr>
              <a:t>Υ</a:t>
            </a:r>
            <a:r>
              <a:rPr lang="el-GR" sz="2000" dirty="0">
                <a:latin typeface="Calibri" pitchFamily="34" charset="0"/>
              </a:rPr>
              <a:t>}</a:t>
            </a:r>
            <a:r>
              <a:rPr lang="en-US" sz="2000" dirty="0">
                <a:latin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 {(</a:t>
            </a:r>
            <a:r>
              <a:rPr lang="el-GR" sz="2000" dirty="0">
                <a:latin typeface="Calibri" pitchFamily="34" charset="0"/>
              </a:rPr>
              <a:t>Χ - A) </a:t>
            </a:r>
            <a:r>
              <a:rPr lang="el-GR" sz="2000" dirty="0" err="1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err="1">
                <a:latin typeface="Calibri" pitchFamily="34" charset="0"/>
              </a:rPr>
              <a:t>Υ</a:t>
            </a:r>
            <a:r>
              <a:rPr lang="el-GR" sz="2000" dirty="0">
                <a:latin typeface="Calibri" pitchFamily="34" charset="0"/>
              </a:rPr>
              <a:t>} </a:t>
            </a:r>
          </a:p>
        </p:txBody>
      </p:sp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1013235" y="4739947"/>
            <a:ext cx="7416800" cy="10156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Υπολόγισε το (Χ - {Α})</a:t>
            </a:r>
            <a:r>
              <a:rPr lang="el-GR" sz="24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με βάση τις ΣΕ του συνόλου F: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	Το Α είναι περιττό αν το Υ ανήκει στο (Χ - {Α})</a:t>
            </a:r>
            <a:r>
              <a:rPr lang="el-GR" sz="24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στο F</a:t>
            </a:r>
            <a:endParaRPr lang="el-GR" sz="24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8922" name="Text Box 13"/>
          <p:cNvSpPr txBox="1">
            <a:spLocks noChangeArrowheads="1"/>
          </p:cNvSpPr>
          <p:nvPr/>
        </p:nvSpPr>
        <p:spPr bwMode="auto">
          <a:xfrm>
            <a:off x="468313" y="3789363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Πως θα υπολογίσουμε αν ένα γνώρισμα  στο </a:t>
            </a:r>
            <a:r>
              <a:rPr lang="el-GR" b="1" dirty="0" err="1">
                <a:latin typeface="Calibri" pitchFamily="34" charset="0"/>
              </a:rPr>
              <a:t>α.μ</a:t>
            </a:r>
            <a:r>
              <a:rPr lang="el-GR" b="1" dirty="0">
                <a:latin typeface="Calibri" pitchFamily="34" charset="0"/>
              </a:rPr>
              <a:t>.</a:t>
            </a:r>
            <a:r>
              <a:rPr lang="el-GR" dirty="0">
                <a:latin typeface="Calibri" pitchFamily="34" charset="0"/>
              </a:rPr>
              <a:t> μιας ΣΕ είναι περιττό; Θα πρέπει να δείξουμε ότι οι ΣΕ του </a:t>
            </a:r>
            <a:r>
              <a:rPr lang="en-US" dirty="0">
                <a:latin typeface="Calibri" pitchFamily="34" charset="0"/>
              </a:rPr>
              <a:t>F’ </a:t>
            </a:r>
            <a:r>
              <a:rPr lang="el-GR" dirty="0">
                <a:latin typeface="Calibri" pitchFamily="34" charset="0"/>
              </a:rPr>
              <a:t>ανήκουν στο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baseline="30000" dirty="0">
                <a:latin typeface="Calibri" pitchFamily="34" charset="0"/>
              </a:rPr>
              <a:t>+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l-GR" dirty="0">
                <a:latin typeface="Calibri" pitchFamily="34" charset="0"/>
              </a:rPr>
              <a:t>δηλαδή</a:t>
            </a:r>
            <a:r>
              <a:rPr lang="en-US" dirty="0">
                <a:latin typeface="Calibri" pitchFamily="34" charset="0"/>
              </a:rPr>
              <a:t>: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Περιττό Γνώρισμα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F6BAF7-BCF2-4403-AE09-3D5558DD57E4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35138" y="1715761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R(A, B, C, D,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)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C, 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dirty="0">
                <a:latin typeface="Calibri" pitchFamily="34" charset="0"/>
              </a:rPr>
              <a:t> ,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D, AD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E}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684213" y="2565400"/>
            <a:ext cx="7127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Είναι κάποιο γνώρισμα </a:t>
            </a:r>
            <a:r>
              <a:rPr lang="el-GR" dirty="0" smtClean="0">
                <a:latin typeface="Calibri" pitchFamily="34" charset="0"/>
              </a:rPr>
              <a:t>στο </a:t>
            </a:r>
            <a:r>
              <a:rPr lang="el-GR" dirty="0" err="1" smtClean="0">
                <a:latin typeface="Calibri" pitchFamily="34" charset="0"/>
              </a:rPr>
              <a:t>α.μ.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της </a:t>
            </a:r>
            <a:r>
              <a:rPr lang="en-US" sz="1800" dirty="0">
                <a:latin typeface="Calibri" pitchFamily="34" charset="0"/>
              </a:rPr>
              <a:t>AD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E</a:t>
            </a:r>
            <a:r>
              <a:rPr lang="el-GR" sz="1800" dirty="0">
                <a:latin typeface="Calibri" pitchFamily="34" charset="0"/>
              </a:rPr>
              <a:t> περιττό</a:t>
            </a:r>
            <a:r>
              <a:rPr lang="el-GR" sz="1800" dirty="0" smtClean="0">
                <a:latin typeface="Calibri" pitchFamily="34" charset="0"/>
              </a:rPr>
              <a:t>;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79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l-GR" sz="2700" dirty="0" smtClean="0">
                <a:solidFill>
                  <a:schemeClr val="accent6">
                    <a:lumMod val="75000"/>
                  </a:schemeClr>
                </a:solidFill>
              </a:rPr>
              <a:t>(περιττού γνωρίσματος στο αριστερό μέρος)</a:t>
            </a:r>
            <a:endParaRPr lang="en-US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F51D8F-BDEB-4506-A3DA-9A60B83704A0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342703" y="2068169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Πως θα υπολογίσουμε αν μια ΣΕ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(με ένα γνώρισμα στο </a:t>
            </a:r>
            <a:r>
              <a:rPr lang="el-GR" sz="2000" dirty="0" err="1">
                <a:latin typeface="Calibri" pitchFamily="34" charset="0"/>
              </a:rPr>
              <a:t>δ.μ</a:t>
            </a:r>
            <a:r>
              <a:rPr lang="el-GR" sz="2000" dirty="0">
                <a:latin typeface="Calibri" pitchFamily="34" charset="0"/>
              </a:rPr>
              <a:t>.) είναι περιττή;</a:t>
            </a:r>
          </a:p>
        </p:txBody>
      </p:sp>
      <p:sp>
        <p:nvSpPr>
          <p:cNvPr id="39943" name="Text Box 8"/>
          <p:cNvSpPr txBox="1">
            <a:spLocks noChangeArrowheads="1"/>
          </p:cNvSpPr>
          <p:nvPr/>
        </p:nvSpPr>
        <p:spPr bwMode="auto">
          <a:xfrm>
            <a:off x="1476375" y="4652963"/>
            <a:ext cx="540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i="1">
              <a:latin typeface="Times New Roman" pitchFamily="18" charset="0"/>
            </a:endParaRPr>
          </a:p>
        </p:txBody>
      </p:sp>
      <p:sp>
        <p:nvSpPr>
          <p:cNvPr id="39944" name="Text Box 9"/>
          <p:cNvSpPr txBox="1">
            <a:spLocks noChangeArrowheads="1"/>
          </p:cNvSpPr>
          <p:nvPr/>
        </p:nvSpPr>
        <p:spPr bwMode="auto">
          <a:xfrm>
            <a:off x="971550" y="3644900"/>
            <a:ext cx="6985000" cy="10156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Υπολογίζουμε το (Χ)+ χρησιμοποιώντας το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– {Χ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Β}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Περιττό αν το Β ανήκει στο (Χ)+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Περιττή Εξάρτηση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ABD042-C6EC-41FF-AFC9-BCAF3DCBF872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755650" y="2081573"/>
            <a:ext cx="7848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Αντικατέστησε τις συναρτησιακές εξαρτήσεις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 Χ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Υ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i="1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με</a:t>
            </a:r>
            <a:r>
              <a:rPr lang="el-GR" sz="2400" i="1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Χ</a:t>
            </a:r>
            <a:r>
              <a:rPr lang="el-GR" sz="2400" baseline="-25000" dirty="0">
                <a:latin typeface="Calibri" pitchFamily="34" charset="0"/>
              </a:rPr>
              <a:t>1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 και Χ</a:t>
            </a:r>
            <a:r>
              <a:rPr lang="el-GR" sz="2400" baseline="-25000" dirty="0">
                <a:latin typeface="Calibri" pitchFamily="34" charset="0"/>
              </a:rPr>
              <a:t>1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</a:rPr>
              <a:t>. 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</a:rPr>
              <a:t>Για κάθε ΣΕ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  </a:t>
            </a:r>
            <a:r>
              <a:rPr lang="el-GR" sz="2400" dirty="0">
                <a:latin typeface="Calibri" pitchFamily="34" charset="0"/>
              </a:rPr>
              <a:t>Βρες τα περιττά γνωρίσματα στο </a:t>
            </a:r>
            <a:r>
              <a:rPr lang="el-GR" sz="2400" dirty="0" err="1">
                <a:latin typeface="Calibri" pitchFamily="34" charset="0"/>
              </a:rPr>
              <a:t>α.μ</a:t>
            </a:r>
            <a:r>
              <a:rPr lang="el-GR" sz="2400" dirty="0">
                <a:latin typeface="Calibri" pitchFamily="34" charset="0"/>
              </a:rPr>
              <a:t>.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</a:rPr>
              <a:t>	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 περιττό στο Χ (Χ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Υ)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υπολόγισε το (Χ-{Α})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(ii) </a:t>
            </a:r>
            <a:r>
              <a:rPr lang="el-GR" sz="2400" dirty="0">
                <a:latin typeface="Calibri" pitchFamily="34" charset="0"/>
              </a:rPr>
              <a:t>Έλεγξε αν είναι περιττή, αν ναι αφαίρεσε τη</a:t>
            </a:r>
            <a:endParaRPr lang="el-GR" sz="2400" dirty="0">
              <a:latin typeface="Calibri" pitchFamily="34" charset="0"/>
              <a:sym typeface="Symbol" pitchFamily="18" charset="2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baseline="-25000" dirty="0">
                <a:latin typeface="Calibri" pitchFamily="34" charset="0"/>
              </a:rPr>
              <a:t>		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Εξάρτηση Χ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Β περιττή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υπολόγισε το Χ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Υπολογισμού Ελάχιστου Καλύμματος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433D53-E021-400B-88BC-C36753783915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599388" y="2704707"/>
            <a:ext cx="7848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R(A, B, C) </a:t>
            </a:r>
            <a:r>
              <a:rPr lang="el-GR" dirty="0">
                <a:latin typeface="Calibri" pitchFamily="34" charset="0"/>
              </a:rPr>
              <a:t>και </a:t>
            </a:r>
            <a:r>
              <a:rPr lang="en-US" dirty="0">
                <a:latin typeface="Calibri" pitchFamily="34" charset="0"/>
              </a:rPr>
              <a:t>F = {A 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BC,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B, AB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C}.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Βρείτε το </a:t>
            </a:r>
            <a:r>
              <a:rPr lang="en-US" dirty="0" err="1">
                <a:latin typeface="Calibri" pitchFamily="34" charset="0"/>
              </a:rPr>
              <a:t>F</a:t>
            </a:r>
            <a:r>
              <a:rPr lang="en-US" sz="2400" baseline="-25000" dirty="0" err="1">
                <a:latin typeface="Calibri" pitchFamily="34" charset="0"/>
              </a:rPr>
              <a:t>min</a:t>
            </a:r>
            <a:r>
              <a:rPr lang="en-US" dirty="0">
                <a:latin typeface="Calibri" pitchFamily="34" charset="0"/>
              </a:rPr>
              <a:t>.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87500E-3FEB-42CD-96CB-0E582A8B6731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285748" y="1700452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sp>
        <p:nvSpPr>
          <p:cNvPr id="8203" name="Text Box 6"/>
          <p:cNvSpPr txBox="1">
            <a:spLocks noChangeArrowheads="1"/>
          </p:cNvSpPr>
          <p:nvPr/>
        </p:nvSpPr>
        <p:spPr bwMode="auto">
          <a:xfrm>
            <a:off x="1524000" y="1727439"/>
            <a:ext cx="6810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 dirty="0">
                <a:latin typeface="Calibri" pitchFamily="34" charset="0"/>
              </a:rPr>
              <a:t> </a:t>
            </a:r>
            <a:r>
              <a:rPr lang="el-GR" u="sng" dirty="0" smtClean="0">
                <a:latin typeface="Calibri" pitchFamily="34" charset="0"/>
              </a:rPr>
              <a:t>Τίτλος </a:t>
            </a:r>
            <a:r>
              <a:rPr lang="el-GR" dirty="0" smtClean="0">
                <a:latin typeface="Calibri" pitchFamily="34" charset="0"/>
              </a:rPr>
              <a:t>       </a:t>
            </a:r>
            <a:r>
              <a:rPr lang="el-GR" u="sng" dirty="0">
                <a:latin typeface="Calibri" pitchFamily="34" charset="0"/>
              </a:rPr>
              <a:t>Έτος</a:t>
            </a:r>
            <a:r>
              <a:rPr lang="el-GR" dirty="0">
                <a:latin typeface="Calibri" pitchFamily="34" charset="0"/>
              </a:rPr>
              <a:t>     Διάρκεια      </a:t>
            </a:r>
            <a:r>
              <a:rPr lang="el-GR" dirty="0" smtClean="0">
                <a:latin typeface="Calibri" pitchFamily="34" charset="0"/>
              </a:rPr>
              <a:t>Είδος        </a:t>
            </a:r>
            <a:r>
              <a:rPr lang="el-GR" u="sng" dirty="0">
                <a:latin typeface="Calibri" pitchFamily="34" charset="0"/>
              </a:rPr>
              <a:t>Όνομα-Ηθοποιού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8204" name="Rectangle 7"/>
          <p:cNvSpPr>
            <a:spLocks noChangeArrowheads="1"/>
          </p:cNvSpPr>
          <p:nvPr/>
        </p:nvSpPr>
        <p:spPr bwMode="auto">
          <a:xfrm>
            <a:off x="1529862" y="1700452"/>
            <a:ext cx="582771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8205" name="Line 8"/>
          <p:cNvSpPr>
            <a:spLocks noChangeShapeType="1"/>
          </p:cNvSpPr>
          <p:nvPr/>
        </p:nvSpPr>
        <p:spPr bwMode="auto">
          <a:xfrm>
            <a:off x="4298462" y="1725852"/>
            <a:ext cx="158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6" name="Line 9"/>
          <p:cNvSpPr>
            <a:spLocks noChangeShapeType="1"/>
          </p:cNvSpPr>
          <p:nvPr/>
        </p:nvSpPr>
        <p:spPr bwMode="auto">
          <a:xfrm>
            <a:off x="2368062" y="17004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7" name="Line 10"/>
          <p:cNvSpPr>
            <a:spLocks noChangeShapeType="1"/>
          </p:cNvSpPr>
          <p:nvPr/>
        </p:nvSpPr>
        <p:spPr bwMode="auto">
          <a:xfrm>
            <a:off x="5090625" y="17258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8" name="Line 11"/>
          <p:cNvSpPr>
            <a:spLocks noChangeShapeType="1"/>
          </p:cNvSpPr>
          <p:nvPr/>
        </p:nvSpPr>
        <p:spPr bwMode="auto">
          <a:xfrm>
            <a:off x="3130062" y="17004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260350" y="2790824"/>
            <a:ext cx="8153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Για την εισαγωγή μιας νέας ταινίας πρέπει να εισάγουμε τουλάχιστον έναν ηθοποιό (τιμή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null;)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Για την εισαγωγή ενός ηθοποιού στην ταινία πρέπει να επαναλάβουμε τα γνωρίσματα (διάρκεια, είδος) της ταινίας</a:t>
            </a:r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4122099" y="2621547"/>
            <a:ext cx="3898900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εδώ βοηθούν οι συναρτησιακές εξαρτήσεις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8118" y="0"/>
            <a:ext cx="8585200" cy="11858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Πλεονασμός (επανάληψη πληροφορίας)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285748" y="4711699"/>
            <a:ext cx="81534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</a:t>
            </a:r>
          </a:p>
          <a:p>
            <a:pPr indent="-3429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Τι γίνεται αν διαγράψουμε και τον τελευταίο ηθοποιό </a:t>
            </a:r>
          </a:p>
          <a:p>
            <a:pPr indent="-3429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Διαγραφή μιας ταινίας;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344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CEC10B-C2A7-4DDD-9EED-C07DA2F139C5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430605" y="1635453"/>
            <a:ext cx="79565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/>
              <a:t>Έστω </a:t>
            </a:r>
            <a:r>
              <a:rPr lang="en-US" sz="2000" dirty="0"/>
              <a:t>R(A, B, C) </a:t>
            </a:r>
            <a:r>
              <a:rPr lang="el-GR" sz="2000" dirty="0"/>
              <a:t>και </a:t>
            </a:r>
            <a:r>
              <a:rPr lang="en-US" sz="2000" dirty="0"/>
              <a:t>F = {A  </a:t>
            </a:r>
            <a:r>
              <a:rPr lang="en-US" sz="2000" dirty="0">
                <a:sym typeface="Symbol" pitchFamily="18" charset="2"/>
              </a:rPr>
              <a:t> </a:t>
            </a:r>
            <a:r>
              <a:rPr lang="en-US" sz="2000" dirty="0"/>
              <a:t>BC, B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C, A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B, AB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C}. </a:t>
            </a:r>
            <a:r>
              <a:rPr lang="el-GR" sz="2000" dirty="0"/>
              <a:t>Βρείτε το </a:t>
            </a:r>
            <a:r>
              <a:rPr lang="en-US" sz="2000" dirty="0" err="1"/>
              <a:t>F</a:t>
            </a:r>
            <a:r>
              <a:rPr lang="en-US" sz="2000" baseline="-25000" dirty="0" err="1"/>
              <a:t>min</a:t>
            </a:r>
            <a:r>
              <a:rPr lang="en-US" sz="2000" dirty="0"/>
              <a:t>.</a:t>
            </a:r>
            <a:endParaRPr lang="el-GR" sz="2000" dirty="0"/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432994" y="2444325"/>
            <a:ext cx="805180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Μετά το βήμα 1: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,</a:t>
            </a:r>
            <a:r>
              <a:rPr lang="en-US" sz="1800" dirty="0"/>
              <a:t>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</a:t>
            </a:r>
            <a:r>
              <a:rPr lang="el-GR" sz="1800" dirty="0"/>
              <a:t>Α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l-GR" sz="1800" dirty="0"/>
              <a:t> </a:t>
            </a:r>
            <a:r>
              <a:rPr lang="en-US" sz="1800" dirty="0"/>
              <a:t>B, AB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Βήμα 2: Εξέταση αν το Α είναι περιττό στο </a:t>
            </a:r>
            <a:r>
              <a:rPr lang="en-US" sz="1800" dirty="0"/>
              <a:t>AB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</a:t>
            </a:r>
            <a:r>
              <a:rPr lang="el-GR" sz="1800" dirty="0"/>
              <a:t>υπολογίζοντας το (Β)</a:t>
            </a:r>
            <a:r>
              <a:rPr lang="el-GR" sz="1800" baseline="30000" dirty="0"/>
              <a:t>+</a:t>
            </a:r>
            <a:endParaRPr lang="en-US" sz="1800" baseline="30000" dirty="0"/>
          </a:p>
          <a:p>
            <a:pPr eaLnBrk="0" hangingPunct="0">
              <a:spcBef>
                <a:spcPct val="50000"/>
              </a:spcBef>
            </a:pPr>
            <a:r>
              <a:rPr lang="en-US" sz="1800" dirty="0"/>
              <a:t>	</a:t>
            </a:r>
            <a:r>
              <a:rPr lang="el-GR" sz="1800" i="1" dirty="0"/>
              <a:t>είναι περιττό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b="1" dirty="0" smtClean="0"/>
              <a:t>		</a:t>
            </a:r>
            <a:r>
              <a:rPr lang="el-GR" sz="1800" i="1" dirty="0" smtClean="0"/>
              <a:t>Νέο </a:t>
            </a:r>
            <a:r>
              <a:rPr lang="el-GR" sz="1800" i="1" dirty="0"/>
              <a:t>σύνολο:</a:t>
            </a:r>
            <a:r>
              <a:rPr lang="el-GR" sz="1800" b="1" dirty="0"/>
              <a:t>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,</a:t>
            </a:r>
            <a:r>
              <a:rPr lang="en-US" sz="1800" dirty="0"/>
              <a:t>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Βήμα 3: Εξέταση αν η ΣΕ  </a:t>
            </a:r>
            <a:r>
              <a:rPr lang="en-US" sz="1800" dirty="0"/>
              <a:t>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</a:t>
            </a:r>
            <a:r>
              <a:rPr lang="el-GR" sz="1800" dirty="0"/>
              <a:t> είναι περιττή όχι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             Εξέταση αν η ΣΕ  </a:t>
            </a:r>
            <a:r>
              <a:rPr lang="en-US" sz="1800" dirty="0"/>
              <a:t>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 είναι περιττή ναι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b="1" dirty="0" smtClean="0"/>
              <a:t>		</a:t>
            </a:r>
            <a:r>
              <a:rPr lang="el-GR" sz="1800" i="1" dirty="0" smtClean="0"/>
              <a:t>Νέο </a:t>
            </a:r>
            <a:r>
              <a:rPr lang="el-GR" sz="1800" i="1" dirty="0"/>
              <a:t>σύνολο:</a:t>
            </a:r>
            <a:r>
              <a:rPr lang="el-GR" sz="1800" b="1" dirty="0"/>
              <a:t>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  <a:endParaRPr lang="el-GR" sz="1800" dirty="0"/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	Εξέταση αν η ΣΕ  Β</a:t>
            </a:r>
            <a:r>
              <a:rPr lang="en-US" sz="1800" dirty="0"/>
              <a:t>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 είναι περιττή όχι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Αποτέλεσμα: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  <a:endParaRPr lang="el-GR" sz="1800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1B76E-9659-44A9-9506-58273F582AAD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684213" y="2492375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Calibri" pitchFamily="34" charset="0"/>
              </a:rPr>
              <a:t>R(A, B, C, D, </a:t>
            </a:r>
            <a:r>
              <a:rPr lang="el-GR" sz="2400">
                <a:latin typeface="Calibri" pitchFamily="34" charset="0"/>
              </a:rPr>
              <a:t>Ε</a:t>
            </a:r>
            <a:r>
              <a:rPr lang="en-US" sz="2400">
                <a:latin typeface="Calibri" pitchFamily="34" charset="0"/>
              </a:rPr>
              <a:t>)  F = {A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en-US" sz="2400">
                <a:latin typeface="Calibri" pitchFamily="34" charset="0"/>
              </a:rPr>
              <a:t>C, C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>
                <a:latin typeface="Calibri" pitchFamily="34" charset="0"/>
              </a:rPr>
              <a:t> ,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en-US" sz="2400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</a:t>
            </a:r>
            <a:r>
              <a:rPr lang="el-GR" sz="2400">
                <a:latin typeface="Calibri" pitchFamily="34" charset="0"/>
              </a:rPr>
              <a:t>Ε</a:t>
            </a:r>
            <a:r>
              <a:rPr lang="en-US" sz="2400">
                <a:latin typeface="Calibri" pitchFamily="34" charset="0"/>
              </a:rPr>
              <a:t>D, AD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E}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755650" y="3284538"/>
            <a:ext cx="698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Ποιο είναι το ελάχιστο κάλυμμα της </a:t>
            </a:r>
            <a:r>
              <a:rPr lang="en-US" sz="2400">
                <a:latin typeface="Calibri" pitchFamily="34" charset="0"/>
              </a:rPr>
              <a:t>F;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77505-E3DB-44E3-96A7-4F07C7702217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477740" y="2141194"/>
            <a:ext cx="8051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Παρατηρήσεις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ελάχιστο κάλυμμα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</a:t>
            </a:r>
            <a:r>
              <a:rPr lang="el-GR" sz="2400" dirty="0">
                <a:latin typeface="Calibri" pitchFamily="34" charset="0"/>
              </a:rPr>
              <a:t> είναι μοναδικό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βήμα (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 </a:t>
            </a:r>
            <a:r>
              <a:rPr lang="el-GR" sz="2400" dirty="0">
                <a:latin typeface="Calibri" pitchFamily="34" charset="0"/>
              </a:rPr>
              <a:t>πρέπει να προηγηθεί του βήματος </a:t>
            </a:r>
            <a:r>
              <a:rPr lang="en-US" sz="2400" dirty="0">
                <a:latin typeface="Calibri" pitchFamily="34" charset="0"/>
              </a:rPr>
              <a:t>(ii), </a:t>
            </a:r>
            <a:r>
              <a:rPr lang="el-GR" sz="2400" dirty="0">
                <a:latin typeface="Calibri" pitchFamily="34" charset="0"/>
              </a:rPr>
              <a:t>δηλαδή πρέπει </a:t>
            </a:r>
            <a:r>
              <a:rPr lang="el-GR" sz="2400" i="1" dirty="0">
                <a:latin typeface="Calibri" pitchFamily="34" charset="0"/>
              </a:rPr>
              <a:t>πρώτα</a:t>
            </a:r>
            <a:r>
              <a:rPr lang="el-GR" sz="2400" dirty="0">
                <a:latin typeface="Calibri" pitchFamily="34" charset="0"/>
              </a:rPr>
              <a:t> να βρούμε τα περιττά γνωρίσματα στο </a:t>
            </a:r>
            <a:r>
              <a:rPr lang="el-GR" sz="2400" dirty="0" err="1">
                <a:latin typeface="Calibri" pitchFamily="34" charset="0"/>
              </a:rPr>
              <a:t>α.μ</a:t>
            </a:r>
            <a:r>
              <a:rPr lang="el-GR" sz="2400" dirty="0">
                <a:latin typeface="Calibri" pitchFamily="34" charset="0"/>
              </a:rPr>
              <a:t>. και μετά τις περιττές εξαρτήσεις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Ελάχιστο Κάλυμμα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D7CDB3-C063-4325-8262-D54BAA96F377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 είδαμε: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426590" y="2658358"/>
            <a:ext cx="703868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Ορισμό συναρτησιακής εξάρτησης</a:t>
            </a:r>
            <a:endParaRPr lang="el-GR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Κανόνες συμπερασμού συναρτησιακών εξαρτήσεων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Κλειστότητα γνωρίσματος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Ισοδυναμία συνόλου εξαρτήσεων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Ελάχιστο κάλυμμα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Σύνοψη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899910" y="361905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Διάσπαση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742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7641F-B4CC-4FC3-9288-42E949B62B00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137525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τρόπος που σχεδιάζαμε ένα σχήμα ΒΔ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μέχρι τώρα: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από το εννοιολογικό στο σχεσιακό μοντέλο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Θα δούμε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γενικό </a:t>
            </a:r>
            <a:r>
              <a:rPr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θεωρητικό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(formal)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τρόπο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κατασκευής </a:t>
            </a:r>
            <a:r>
              <a:rPr lang="el-GR" sz="2400" dirty="0">
                <a:latin typeface="Calibri" pitchFamily="34" charset="0"/>
              </a:rPr>
              <a:t>του σχήματος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Γενικά: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Ξεκινάμε από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 </a:t>
            </a:r>
            <a:r>
              <a:rPr lang="el-GR" dirty="0">
                <a:latin typeface="Calibri" pitchFamily="34" charset="0"/>
              </a:rPr>
              <a:t>(που περιέχει όλα τα γνωρίσματα)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Διαδοχικές διασπάσεις έτσι ώστε τα σχήματα που προκύπτουν να ικανοποιούν κάποιες ιδιότητες (να είναι σε </a:t>
            </a:r>
            <a:r>
              <a:rPr lang="el-GR" dirty="0" smtClean="0">
                <a:latin typeface="Calibri" pitchFamily="34" charset="0"/>
              </a:rPr>
              <a:t>κάποια κανονική μορφή)</a:t>
            </a:r>
            <a:endParaRPr lang="el-GR" dirty="0">
              <a:latin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dirty="0" smtClean="0">
                <a:latin typeface="Calibri" pitchFamily="34" charset="0"/>
              </a:rPr>
              <a:t>		-- </a:t>
            </a:r>
            <a:r>
              <a:rPr lang="en-US" dirty="0">
                <a:latin typeface="Calibri" pitchFamily="34" charset="0"/>
              </a:rPr>
              <a:t>top-down </a:t>
            </a:r>
            <a:r>
              <a:rPr lang="el-GR" dirty="0">
                <a:latin typeface="Calibri" pitchFamily="34" charset="0"/>
              </a:rPr>
              <a:t>τεχνική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608FCB-6BA5-4B15-B92A-A0FCA2F0DFF6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28735" y="1702545"/>
            <a:ext cx="7838341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Μπορούμε </a:t>
            </a:r>
            <a:r>
              <a:rPr lang="el-GR" sz="2400" dirty="0" smtClean="0">
                <a:latin typeface="Calibri" pitchFamily="34" charset="0"/>
              </a:rPr>
              <a:t>να εφαρμόσουμε αυτόν τον τρόπο και </a:t>
            </a:r>
            <a:r>
              <a:rPr lang="el-GR" sz="2400" dirty="0">
                <a:latin typeface="Calibri" pitchFamily="34" charset="0"/>
              </a:rPr>
              <a:t>για να «διασπάσουμε» μια «προβληματική» σχέση που προέκυψε από την μετατροπή του εννοιολογικού σχεδιασμού</a:t>
            </a:r>
          </a:p>
          <a:p>
            <a:pPr algn="just" eaLnBrk="0" hangingPunct="0">
              <a:spcBef>
                <a:spcPct val="50000"/>
              </a:spcBef>
            </a:pP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Μειονέκτημα των διασπάσεων: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μπορεί να απαιτεί συνενώσεις (</a:t>
            </a:r>
            <a:r>
              <a:rPr lang="en-US" sz="2400" dirty="0">
                <a:latin typeface="Calibri" pitchFamily="34" charset="0"/>
              </a:rPr>
              <a:t>join) </a:t>
            </a:r>
            <a:r>
              <a:rPr lang="el-GR" sz="2400" dirty="0">
                <a:latin typeface="Calibri" pitchFamily="34" charset="0"/>
              </a:rPr>
              <a:t>για να απαντηθούν ερωτήματα </a:t>
            </a:r>
            <a:r>
              <a:rPr lang="el-GR" sz="2400" dirty="0" smtClean="0">
                <a:latin typeface="Calibri" pitchFamily="34" charset="0"/>
              </a:rPr>
              <a:t>ή για </a:t>
            </a:r>
            <a:r>
              <a:rPr lang="el-GR" sz="2400" dirty="0">
                <a:latin typeface="Calibri" pitchFamily="34" charset="0"/>
              </a:rPr>
              <a:t>να ελεγχθούν εξαρτήσεις </a:t>
            </a:r>
            <a:r>
              <a:rPr lang="en-US" sz="2400" dirty="0">
                <a:latin typeface="Calibri" pitchFamily="34" charset="0"/>
              </a:rPr>
              <a:t>-&gt;  </a:t>
            </a:r>
            <a:r>
              <a:rPr lang="el-GR" sz="2400" dirty="0">
                <a:latin typeface="Calibri" pitchFamily="34" charset="0"/>
              </a:rPr>
              <a:t>αποδοτικότητα του συστήματος</a:t>
            </a:r>
            <a:endParaRPr lang="el-GR" sz="2400" i="1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8F071-21CA-4C79-9B09-9476B8AC1244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539750" y="29972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Αλγόριθμος σχεδιασμού 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685800" y="3581400"/>
            <a:ext cx="7543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Αρχικά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(universal)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σχήμα </a:t>
            </a:r>
            <a:r>
              <a:rPr lang="el-GR" dirty="0">
                <a:latin typeface="Calibri" pitchFamily="34" charset="0"/>
              </a:rPr>
              <a:t>σχέσης που περιέχει όλα τα γνωρίσματα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Προσδιορισμός των συναρτησιακών εξαρτήσεων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Διάσπαση σε ένα σύνολο από σχήματα σχέσεων που ικανοποιούν κάποιες ιδιότητες 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1647031" y="1509727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Αποσύνθεση/Διάσπαση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decomposition)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5369" name="Rectangle 6"/>
          <p:cNvSpPr>
            <a:spLocks noChangeArrowheads="1"/>
          </p:cNvSpPr>
          <p:nvPr/>
        </p:nvSpPr>
        <p:spPr bwMode="auto">
          <a:xfrm>
            <a:off x="468313" y="2781300"/>
            <a:ext cx="7920037" cy="302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0EDA6D-DAF5-4679-8C4A-109E97B5BB65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49071" y="1480009"/>
            <a:ext cx="8333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Σχήμα: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 Διάρκεια,   Είδος,  Όνομα-Ηθοποιού, Διεύθυνση, Έτος-Γέννησης}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427545" y="2592370"/>
            <a:ext cx="827339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F = {</a:t>
            </a:r>
            <a:r>
              <a:rPr lang="el-GR" sz="1800" dirty="0" smtClean="0">
                <a:latin typeface="Calibri" pitchFamily="34" charset="0"/>
              </a:rPr>
              <a:t>Τίτλος </a:t>
            </a:r>
            <a:r>
              <a:rPr lang="el-GR" sz="1800" dirty="0" smtClean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</a:rPr>
              <a:t>Έτος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Είδος</a:t>
            </a:r>
            <a:r>
              <a:rPr lang="en-US" sz="1800" dirty="0" smtClean="0">
                <a:latin typeface="Calibri" pitchFamily="34" charset="0"/>
              </a:rPr>
              <a:t>, </a:t>
            </a:r>
            <a:r>
              <a:rPr lang="el-GR" dirty="0" smtClean="0">
                <a:latin typeface="Calibri" pitchFamily="34" charset="0"/>
              </a:rPr>
              <a:t>Διάρκεια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l-GR" sz="1800" dirty="0" smtClean="0">
                <a:latin typeface="Calibri" pitchFamily="34" charset="0"/>
              </a:rPr>
              <a:t>Όνομα </a:t>
            </a:r>
            <a:r>
              <a:rPr lang="el-GR" sz="1800" dirty="0">
                <a:latin typeface="Calibri" pitchFamily="34" charset="0"/>
              </a:rPr>
              <a:t>Ηθοποιού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Διεύθυνση</a:t>
            </a:r>
            <a:r>
              <a:rPr lang="en-US" sz="1800" dirty="0" smtClean="0">
                <a:latin typeface="Calibri" pitchFamily="34" charset="0"/>
              </a:rPr>
              <a:t>,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Έτος </a:t>
            </a:r>
            <a:r>
              <a:rPr lang="el-GR" sz="1800" dirty="0" smtClean="0">
                <a:latin typeface="Calibri" pitchFamily="34" charset="0"/>
              </a:rPr>
              <a:t>Γέννησης</a:t>
            </a:r>
            <a:r>
              <a:rPr lang="en-US" sz="1800" dirty="0" smtClean="0">
                <a:latin typeface="Calibri" pitchFamily="34" charset="0"/>
              </a:rPr>
              <a:t>}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3080732" y="3656159"/>
            <a:ext cx="403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 Διάρκεια,   Είδος}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Όνομα-Ηθοποιού, Διεύθυνση, Έτος-Γέννησης}</a:t>
            </a:r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404715" y="4931546"/>
            <a:ext cx="8305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i="1" dirty="0">
                <a:latin typeface="Calibri" pitchFamily="34" charset="0"/>
              </a:rPr>
              <a:t> </a:t>
            </a:r>
            <a:r>
              <a:rPr lang="en-US" sz="1800" i="1" dirty="0" smtClean="0">
                <a:latin typeface="Calibri" pitchFamily="34" charset="0"/>
              </a:rPr>
              <a:t> </a:t>
            </a:r>
            <a:r>
              <a:rPr lang="el-GR" sz="1800" i="1" dirty="0" smtClean="0">
                <a:latin typeface="Calibri" pitchFamily="34" charset="0"/>
              </a:rPr>
              <a:t>Ποια </a:t>
            </a:r>
            <a:r>
              <a:rPr lang="el-GR" sz="1800" i="1" dirty="0">
                <a:latin typeface="Calibri" pitchFamily="34" charset="0"/>
              </a:rPr>
              <a:t>είναι μια καλή διάσπαση; Πως μπορούμε να πάρουμε την αρχική σχέση; </a:t>
            </a:r>
            <a:endParaRPr lang="el-GR" sz="800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i="1" dirty="0">
                <a:latin typeface="Calibri" pitchFamily="34" charset="0"/>
              </a:rPr>
              <a:t> </a:t>
            </a:r>
            <a:r>
              <a:rPr lang="en-US" sz="1800" i="1" dirty="0" smtClean="0">
                <a:latin typeface="Calibri" pitchFamily="34" charset="0"/>
              </a:rPr>
              <a:t> </a:t>
            </a:r>
            <a:r>
              <a:rPr lang="el-GR" sz="1800" i="1" dirty="0" smtClean="0">
                <a:latin typeface="Calibri" pitchFamily="34" charset="0"/>
              </a:rPr>
              <a:t>Μπορούμε </a:t>
            </a:r>
            <a:r>
              <a:rPr lang="el-GR" sz="1800" i="1" dirty="0">
                <a:latin typeface="Calibri" pitchFamily="34" charset="0"/>
              </a:rPr>
              <a:t>να διασπάσουμε την </a:t>
            </a:r>
            <a:r>
              <a:rPr lang="en-US" sz="1800" i="1" dirty="0">
                <a:latin typeface="Calibri" pitchFamily="34" charset="0"/>
              </a:rPr>
              <a:t>R</a:t>
            </a:r>
            <a:r>
              <a:rPr lang="en-US" sz="1800" i="1" baseline="-25000" dirty="0">
                <a:latin typeface="Calibri" pitchFamily="34" charset="0"/>
              </a:rPr>
              <a:t>2</a:t>
            </a:r>
            <a:r>
              <a:rPr lang="en-US" sz="1800" i="1" dirty="0">
                <a:latin typeface="Calibri" pitchFamily="34" charset="0"/>
              </a:rPr>
              <a:t>  </a:t>
            </a:r>
            <a:r>
              <a:rPr lang="el-GR" sz="1800" i="1" dirty="0">
                <a:latin typeface="Calibri" pitchFamily="34" charset="0"/>
              </a:rPr>
              <a:t>με τον ίδιο τρόπο.</a:t>
            </a:r>
          </a:p>
        </p:txBody>
      </p:sp>
      <p:sp>
        <p:nvSpPr>
          <p:cNvPr id="17419" name="Text Box 8"/>
          <p:cNvSpPr txBox="1">
            <a:spLocks noChangeArrowheads="1"/>
          </p:cNvSpPr>
          <p:nvPr/>
        </p:nvSpPr>
        <p:spPr bwMode="auto">
          <a:xfrm>
            <a:off x="283083" y="2170947"/>
            <a:ext cx="424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Σύνολο ΣΕ που ισχύουν στο πρόβλημα:</a:t>
            </a:r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777285" y="3302164"/>
            <a:ext cx="2592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Πιθανή διάσπαση: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809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Διάσπασης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B850DF-0F85-4008-8137-3B2394C941E3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404018" y="2837170"/>
            <a:ext cx="8153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Τροποποίηση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Τι γίνεται αν θελήσουμε να τροποποιήσουμε τη διάρκεια μιας ταινίας;</a:t>
            </a:r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539750" y="5229225"/>
            <a:ext cx="7704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>
              <a:latin typeface="Comic Sans MS" pitchFamily="66" charset="0"/>
            </a:endParaRPr>
          </a:p>
        </p:txBody>
      </p:sp>
      <p:sp>
        <p:nvSpPr>
          <p:cNvPr id="10249" name="Text Box 13"/>
          <p:cNvSpPr txBox="1">
            <a:spLocks noChangeArrowheads="1"/>
          </p:cNvSpPr>
          <p:nvPr/>
        </p:nvSpPr>
        <p:spPr bwMode="auto">
          <a:xfrm>
            <a:off x="432095" y="3909870"/>
            <a:ext cx="59055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Σύνοψη Προβλημάτων Λόγω Πλεονασμού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Πλεονασμός στην αποθήκευση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Προβληματική ενημέρωση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Προβληματική εισαγωγή 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Προβληματική διαγραφή</a:t>
            </a:r>
          </a:p>
        </p:txBody>
      </p:sp>
      <p:sp>
        <p:nvSpPr>
          <p:cNvPr id="18" name="Title 2"/>
          <p:cNvSpPr>
            <a:spLocks noGrp="1"/>
          </p:cNvSpPr>
          <p:nvPr>
            <p:ph type="title"/>
          </p:nvPr>
        </p:nvSpPr>
        <p:spPr>
          <a:xfrm>
            <a:off x="201494" y="121291"/>
            <a:ext cx="8585200" cy="11858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Πλεονασμός (επανάληψη πληροφορίας)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82574" y="2055426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1490662" y="2116336"/>
            <a:ext cx="6810375" cy="504825"/>
            <a:chOff x="768" y="2304"/>
            <a:chExt cx="4290" cy="318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768" y="2304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u="sng" dirty="0">
                  <a:latin typeface="Calibri" pitchFamily="34" charset="0"/>
                </a:rPr>
                <a:t> </a:t>
              </a:r>
              <a:r>
                <a:rPr lang="el-GR" u="sng" dirty="0" smtClean="0">
                  <a:latin typeface="Calibri" pitchFamily="34" charset="0"/>
                </a:rPr>
                <a:t>Τίτλος </a:t>
              </a:r>
              <a:r>
                <a:rPr lang="el-GR" dirty="0" smtClean="0">
                  <a:latin typeface="Calibri" pitchFamily="34" charset="0"/>
                </a:rPr>
                <a:t>   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 Διάρκεια      </a:t>
              </a:r>
              <a:r>
                <a:rPr lang="el-GR" dirty="0" smtClean="0">
                  <a:latin typeface="Calibri" pitchFamily="34" charset="0"/>
                </a:rPr>
                <a:t>Είδος  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816" y="2304"/>
              <a:ext cx="3671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23" name="Line 8"/>
            <p:cNvSpPr>
              <a:spLocks noChangeShapeType="1"/>
            </p:cNvSpPr>
            <p:nvPr/>
          </p:nvSpPr>
          <p:spPr bwMode="auto">
            <a:xfrm>
              <a:off x="2560" y="2320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" name="Line 9"/>
            <p:cNvSpPr>
              <a:spLocks noChangeShapeType="1"/>
            </p:cNvSpPr>
            <p:nvPr/>
          </p:nvSpPr>
          <p:spPr bwMode="auto">
            <a:xfrm>
              <a:off x="134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3059" y="23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" name="Line 11"/>
            <p:cNvSpPr>
              <a:spLocks noChangeShapeType="1"/>
            </p:cNvSpPr>
            <p:nvPr/>
          </p:nvSpPr>
          <p:spPr bwMode="auto">
            <a:xfrm>
              <a:off x="18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50608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8A56-343E-4FEC-BD84-5AA5C6C99AF5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Επιθυμητές Ιδιότητες Διάσπασης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7860" y="2452500"/>
            <a:ext cx="68721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Διασπάσεις χωρίς απώλειες στη συνένωση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Διατήρηση των συναρτησιακών εξαρτήσεων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/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Οι σχέσεις που προκύπτουν σε κάποια κανονική μορφή</a:t>
            </a:r>
            <a:endParaRPr lang="el-GR" sz="2400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4E4122-B96B-4747-ADFB-B266EFCBEBD7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470702" y="1812172"/>
            <a:ext cx="809496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ένα </a:t>
            </a:r>
            <a:r>
              <a:rPr lang="el-GR" sz="1800" i="1" dirty="0">
                <a:latin typeface="Calibri" pitchFamily="34" charset="0"/>
              </a:rPr>
              <a:t>καθολικό σχήμα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R = {A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A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A</a:t>
            </a:r>
            <a:r>
              <a:rPr lang="en-US" sz="1800" b="1" baseline="-25000" dirty="0">
                <a:latin typeface="Calibri" pitchFamily="34" charset="0"/>
              </a:rPr>
              <a:t>n</a:t>
            </a:r>
            <a:r>
              <a:rPr lang="en-US" sz="1800" b="1" dirty="0" smtClean="0">
                <a:latin typeface="Calibri" pitchFamily="34" charset="0"/>
              </a:rPr>
              <a:t>}.</a:t>
            </a:r>
            <a:r>
              <a:rPr lang="en-US" sz="1800" dirty="0" smtClean="0">
                <a:latin typeface="Calibri" pitchFamily="34" charset="0"/>
              </a:rPr>
              <a:t> </a:t>
            </a:r>
            <a:endParaRPr lang="el-GR" sz="18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Διάσπαση/α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ποσύνθεση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(decomposition)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του σε </a:t>
            </a:r>
            <a:r>
              <a:rPr lang="el-GR" sz="1800" dirty="0">
                <a:latin typeface="Calibri" pitchFamily="34" charset="0"/>
              </a:rPr>
              <a:t>δύο σχήματα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</a:rPr>
              <a:t>R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 = {B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B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</a:t>
            </a:r>
            <a:r>
              <a:rPr lang="en-US" sz="1800" b="1" dirty="0" err="1">
                <a:latin typeface="Calibri" pitchFamily="34" charset="0"/>
              </a:rPr>
              <a:t>B</a:t>
            </a:r>
            <a:r>
              <a:rPr lang="en-US" sz="1800" b="1" baseline="-25000" dirty="0" err="1">
                <a:latin typeface="Calibri" pitchFamily="34" charset="0"/>
              </a:rPr>
              <a:t>m</a:t>
            </a:r>
            <a:r>
              <a:rPr lang="en-US" sz="1800" b="1" dirty="0">
                <a:latin typeface="Calibri" pitchFamily="34" charset="0"/>
              </a:rPr>
              <a:t>}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b="1" dirty="0">
                <a:latin typeface="Calibri" pitchFamily="34" charset="0"/>
              </a:rPr>
              <a:t>R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l-GR" sz="1800" b="1" dirty="0">
                <a:latin typeface="Calibri" pitchFamily="34" charset="0"/>
              </a:rPr>
              <a:t> = {</a:t>
            </a:r>
            <a:r>
              <a:rPr lang="en-US" sz="1800" b="1" dirty="0">
                <a:latin typeface="Calibri" pitchFamily="34" charset="0"/>
              </a:rPr>
              <a:t>C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C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C</a:t>
            </a:r>
            <a:r>
              <a:rPr lang="en-US" sz="1800" b="1" baseline="-25000" dirty="0">
                <a:latin typeface="Calibri" pitchFamily="34" charset="0"/>
              </a:rPr>
              <a:t>k</a:t>
            </a:r>
            <a:r>
              <a:rPr lang="en-US" sz="1800" b="1" dirty="0">
                <a:latin typeface="Calibri" pitchFamily="34" charset="0"/>
              </a:rPr>
              <a:t>}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τέτοια ώστε: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b="1" dirty="0" smtClean="0">
                <a:latin typeface="Calibri" pitchFamily="34" charset="0"/>
              </a:rPr>
              <a:t>1.</a:t>
            </a:r>
            <a:r>
              <a:rPr lang="el-GR" sz="1800" dirty="0" smtClean="0">
                <a:latin typeface="Calibri" pitchFamily="34" charset="0"/>
              </a:rPr>
              <a:t> {</a:t>
            </a:r>
            <a:r>
              <a:rPr lang="en-US" sz="1800" dirty="0">
                <a:latin typeface="Calibri" pitchFamily="34" charset="0"/>
              </a:rPr>
              <a:t>A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</a:rPr>
              <a:t>n</a:t>
            </a:r>
            <a:r>
              <a:rPr lang="en-US" sz="1800" dirty="0">
                <a:latin typeface="Calibri" pitchFamily="34" charset="0"/>
              </a:rPr>
              <a:t>} = {B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B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</a:rPr>
              <a:t>B</a:t>
            </a:r>
            <a:r>
              <a:rPr lang="en-US" sz="1800" baseline="-25000" dirty="0" err="1">
                <a:latin typeface="Calibri" pitchFamily="34" charset="0"/>
              </a:rPr>
              <a:t>m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 </a:t>
            </a:r>
            <a:r>
              <a:rPr lang="en-US" sz="1800" dirty="0">
                <a:latin typeface="Calibri" pitchFamily="34" charset="0"/>
              </a:rPr>
              <a:t>{C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C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C</a:t>
            </a:r>
            <a:r>
              <a:rPr lang="en-US" sz="1800" baseline="-25000" dirty="0">
                <a:latin typeface="Calibri" pitchFamily="34" charset="0"/>
              </a:rPr>
              <a:t>k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n-US" sz="1800" i="1" dirty="0">
                <a:latin typeface="Calibri" pitchFamily="34" charset="0"/>
              </a:rPr>
              <a:t>(</a:t>
            </a:r>
            <a:r>
              <a:rPr lang="el-GR" sz="1800" i="1" dirty="0">
                <a:latin typeface="Calibri" pitchFamily="34" charset="0"/>
              </a:rPr>
              <a:t>διατήρηση γνωρισμάτων)</a:t>
            </a:r>
            <a:r>
              <a:rPr lang="en-US" sz="1800" i="1" dirty="0">
                <a:latin typeface="Calibri" pitchFamily="34" charset="0"/>
              </a:rPr>
              <a:t>	</a:t>
            </a:r>
            <a:r>
              <a:rPr lang="el-GR" sz="18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[γνωρίσματα]</a:t>
            </a:r>
            <a:endParaRPr lang="el-GR" sz="18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</a:rPr>
              <a:t>2.</a:t>
            </a:r>
            <a:r>
              <a:rPr lang="el-GR" sz="1800" dirty="0">
                <a:latin typeface="Calibri" pitchFamily="34" charset="0"/>
              </a:rPr>
              <a:t> Οι πλειάδες της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(R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l-GR" sz="1800" dirty="0">
                <a:latin typeface="Calibri" pitchFamily="34" charset="0"/>
              </a:rPr>
              <a:t>είναι η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προβολή των πλειάδων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r(R) </a:t>
            </a:r>
            <a:r>
              <a:rPr lang="el-GR" sz="1800" dirty="0">
                <a:latin typeface="Calibri" pitchFamily="34" charset="0"/>
              </a:rPr>
              <a:t>στα </a:t>
            </a:r>
            <a:r>
              <a:rPr lang="en-US" sz="1800" dirty="0">
                <a:latin typeface="Calibri" pitchFamily="34" charset="0"/>
              </a:rPr>
              <a:t>{B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B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</a:rPr>
              <a:t>B</a:t>
            </a:r>
            <a:r>
              <a:rPr lang="en-US" sz="1800" baseline="-25000" dirty="0" err="1">
                <a:latin typeface="Calibri" pitchFamily="34" charset="0"/>
              </a:rPr>
              <a:t>m</a:t>
            </a:r>
            <a:r>
              <a:rPr lang="en-US" sz="1800" dirty="0">
                <a:latin typeface="Calibri" pitchFamily="34" charset="0"/>
              </a:rPr>
              <a:t>}</a:t>
            </a:r>
            <a:r>
              <a:rPr lang="el-GR" sz="1800" dirty="0">
                <a:latin typeface="Calibri" pitchFamily="34" charset="0"/>
              </a:rPr>
              <a:t> 	</a:t>
            </a:r>
            <a:r>
              <a:rPr lang="el-GR" sz="18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[πλειάδες]</a:t>
            </a:r>
            <a:endParaRPr lang="en-US" sz="18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</a:rPr>
              <a:t>3.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Οι πλειάδες της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(R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l-GR" sz="1800" dirty="0">
                <a:latin typeface="Calibri" pitchFamily="34" charset="0"/>
              </a:rPr>
              <a:t>είναι η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προβολή των πλειάδων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r(R) </a:t>
            </a:r>
            <a:r>
              <a:rPr lang="el-GR" sz="1800" dirty="0">
                <a:latin typeface="Calibri" pitchFamily="34" charset="0"/>
              </a:rPr>
              <a:t>στα </a:t>
            </a:r>
            <a:r>
              <a:rPr lang="en-US" sz="1800" dirty="0">
                <a:latin typeface="Calibri" pitchFamily="34" charset="0"/>
              </a:rPr>
              <a:t>{C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C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C</a:t>
            </a:r>
            <a:r>
              <a:rPr lang="en-US" sz="1800" baseline="-25000" dirty="0">
                <a:latin typeface="Calibri" pitchFamily="34" charset="0"/>
              </a:rPr>
              <a:t>k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l-GR" sz="1800" dirty="0">
                <a:latin typeface="Calibri" pitchFamily="34" charset="0"/>
              </a:rPr>
              <a:t>	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[πλειάδες]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Διάσπασης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E583F2-88DD-493D-8475-0C07CC5A0B0E}" type="slidenum">
              <a:rPr lang="el-GR" altLang="en-US" smtClean="0"/>
              <a:pPr/>
              <a:t>62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9750" y="3213100"/>
            <a:ext cx="1905000" cy="1311275"/>
            <a:chOff x="192" y="2928"/>
            <a:chExt cx="1200" cy="826"/>
          </a:xfrm>
        </p:grpSpPr>
        <p:sp>
          <p:nvSpPr>
            <p:cNvPr id="19477" name="Text Box 4"/>
            <p:cNvSpPr txBox="1">
              <a:spLocks noChangeArrowheads="1"/>
            </p:cNvSpPr>
            <p:nvPr/>
          </p:nvSpPr>
          <p:spPr bwMode="auto">
            <a:xfrm>
              <a:off x="240" y="2928"/>
              <a:ext cx="1152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Α  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1   3   3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2   3   4</a:t>
              </a:r>
            </a:p>
          </p:txBody>
        </p:sp>
        <p:sp>
          <p:nvSpPr>
            <p:cNvPr id="19478" name="Line 5"/>
            <p:cNvSpPr>
              <a:spLocks noChangeShapeType="1"/>
            </p:cNvSpPr>
            <p:nvPr/>
          </p:nvSpPr>
          <p:spPr bwMode="auto">
            <a:xfrm>
              <a:off x="192" y="316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250825" y="2852738"/>
            <a:ext cx="1512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alibri" pitchFamily="34" charset="0"/>
              </a:rPr>
              <a:t>r(R) </a:t>
            </a:r>
            <a:endParaRPr lang="el-GR" sz="1600" b="1">
              <a:latin typeface="Calibri" pitchFamily="34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132138" y="3213100"/>
            <a:ext cx="1600200" cy="1311275"/>
            <a:chOff x="1440" y="2880"/>
            <a:chExt cx="1008" cy="826"/>
          </a:xfrm>
        </p:grpSpPr>
        <p:sp>
          <p:nvSpPr>
            <p:cNvPr id="19475" name="Text Box 8"/>
            <p:cNvSpPr txBox="1">
              <a:spLocks noChangeArrowheads="1"/>
            </p:cNvSpPr>
            <p:nvPr/>
          </p:nvSpPr>
          <p:spPr bwMode="auto">
            <a:xfrm>
              <a:off x="1488" y="2880"/>
              <a:ext cx="96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A   B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2    3</a:t>
              </a:r>
            </a:p>
          </p:txBody>
        </p:sp>
        <p:sp>
          <p:nvSpPr>
            <p:cNvPr id="19476" name="Line 9"/>
            <p:cNvSpPr>
              <a:spLocks noChangeShapeType="1"/>
            </p:cNvSpPr>
            <p:nvPr/>
          </p:nvSpPr>
          <p:spPr bwMode="auto">
            <a:xfrm>
              <a:off x="144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2339975" y="29972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alibri" pitchFamily="34" charset="0"/>
              </a:rPr>
              <a:t>r</a:t>
            </a:r>
            <a:r>
              <a:rPr lang="en-US" sz="1600" b="1" baseline="-25000">
                <a:latin typeface="Calibri" pitchFamily="34" charset="0"/>
              </a:rPr>
              <a:t>1</a:t>
            </a:r>
            <a:r>
              <a:rPr lang="en-US" sz="1600" b="1">
                <a:latin typeface="Calibri" pitchFamily="34" charset="0"/>
              </a:rPr>
              <a:t>(R</a:t>
            </a:r>
            <a:r>
              <a:rPr lang="el-GR" sz="1600" b="1" baseline="-25000">
                <a:latin typeface="Calibri" pitchFamily="34" charset="0"/>
              </a:rPr>
              <a:t>1</a:t>
            </a:r>
            <a:r>
              <a:rPr lang="en-US" sz="1600" b="1">
                <a:latin typeface="Calibri" pitchFamily="34" charset="0"/>
              </a:rPr>
              <a:t>)</a:t>
            </a:r>
            <a:endParaRPr lang="el-GR" sz="1600" b="1">
              <a:latin typeface="Calibri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940425" y="3213100"/>
            <a:ext cx="1371600" cy="1311275"/>
            <a:chOff x="2880" y="2496"/>
            <a:chExt cx="864" cy="826"/>
          </a:xfrm>
        </p:grpSpPr>
        <p:sp>
          <p:nvSpPr>
            <p:cNvPr id="19473" name="Text Box 12"/>
            <p:cNvSpPr txBox="1">
              <a:spLocks noChangeArrowheads="1"/>
            </p:cNvSpPr>
            <p:nvPr/>
          </p:nvSpPr>
          <p:spPr bwMode="auto">
            <a:xfrm>
              <a:off x="2880" y="2496"/>
              <a:ext cx="8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3   3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3   4</a:t>
              </a:r>
            </a:p>
          </p:txBody>
        </p:sp>
        <p:sp>
          <p:nvSpPr>
            <p:cNvPr id="19474" name="Line 13"/>
            <p:cNvSpPr>
              <a:spLocks noChangeShapeType="1"/>
            </p:cNvSpPr>
            <p:nvPr/>
          </p:nvSpPr>
          <p:spPr bwMode="auto">
            <a:xfrm>
              <a:off x="288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7" name="Text Box 14"/>
          <p:cNvSpPr txBox="1">
            <a:spLocks noChangeArrowheads="1"/>
          </p:cNvSpPr>
          <p:nvPr/>
        </p:nvSpPr>
        <p:spPr bwMode="auto">
          <a:xfrm>
            <a:off x="6084888" y="3213100"/>
            <a:ext cx="2447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1" baseline="-25000">
              <a:latin typeface="Times New Roman" pitchFamily="18" charset="0"/>
            </a:endParaRPr>
          </a:p>
        </p:txBody>
      </p:sp>
      <p:sp>
        <p:nvSpPr>
          <p:cNvPr id="19468" name="Text Box 15"/>
          <p:cNvSpPr txBox="1">
            <a:spLocks noChangeArrowheads="1"/>
          </p:cNvSpPr>
          <p:nvPr/>
        </p:nvSpPr>
        <p:spPr bwMode="auto">
          <a:xfrm>
            <a:off x="5334000" y="44958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19469" name="Text Box 16"/>
          <p:cNvSpPr txBox="1">
            <a:spLocks noChangeArrowheads="1"/>
          </p:cNvSpPr>
          <p:nvPr/>
        </p:nvSpPr>
        <p:spPr bwMode="auto">
          <a:xfrm>
            <a:off x="401654" y="1671933"/>
            <a:ext cx="8569325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το </a:t>
            </a:r>
            <a:r>
              <a:rPr lang="en-US" sz="1800" dirty="0">
                <a:latin typeface="Calibri" pitchFamily="34" charset="0"/>
              </a:rPr>
              <a:t>(</a:t>
            </a:r>
            <a:r>
              <a:rPr lang="el-GR" sz="1800" dirty="0">
                <a:latin typeface="Calibri" pitchFamily="34" charset="0"/>
              </a:rPr>
              <a:t>καθολικό) σχήμα </a:t>
            </a:r>
            <a:r>
              <a:rPr lang="en-US" sz="1800" dirty="0">
                <a:latin typeface="Calibri" pitchFamily="34" charset="0"/>
              </a:rPr>
              <a:t>R(A, B, C) </a:t>
            </a:r>
            <a:r>
              <a:rPr lang="el-GR" sz="1800" dirty="0" smtClean="0">
                <a:latin typeface="Calibri" pitchFamily="34" charset="0"/>
              </a:rPr>
              <a:t>και διάσπαση </a:t>
            </a:r>
            <a:r>
              <a:rPr lang="el-GR" sz="1800" dirty="0">
                <a:latin typeface="Calibri" pitchFamily="34" charset="0"/>
              </a:rPr>
              <a:t>σε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(A, B)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(B, C)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1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T</a:t>
            </a:r>
            <a:r>
              <a:rPr lang="el-GR" sz="1800" dirty="0">
                <a:latin typeface="Calibri" pitchFamily="34" charset="0"/>
              </a:rPr>
              <a:t>α αντίστοιχα στιγμιότυπα (σχέσεις) (συμβολισμός </a:t>
            </a:r>
            <a:r>
              <a:rPr lang="en-US" sz="1800" dirty="0">
                <a:latin typeface="Calibri" pitchFamily="34" charset="0"/>
              </a:rPr>
              <a:t>r(R)</a:t>
            </a:r>
            <a:r>
              <a:rPr lang="el-GR" sz="1800" dirty="0">
                <a:latin typeface="Calibri" pitchFamily="34" charset="0"/>
              </a:rPr>
              <a:t> ή </a:t>
            </a:r>
            <a:r>
              <a:rPr lang="en-US" sz="1800" b="1" dirty="0">
                <a:latin typeface="Calibri" pitchFamily="34" charset="0"/>
              </a:rPr>
              <a:t>r</a:t>
            </a:r>
            <a:r>
              <a:rPr lang="el-GR" sz="1800" dirty="0">
                <a:latin typeface="Calibri" pitchFamily="34" charset="0"/>
              </a:rPr>
              <a:t>)</a:t>
            </a:r>
          </a:p>
        </p:txBody>
      </p:sp>
      <p:sp>
        <p:nvSpPr>
          <p:cNvPr id="19470" name="Text Box 17"/>
          <p:cNvSpPr txBox="1">
            <a:spLocks noChangeArrowheads="1"/>
          </p:cNvSpPr>
          <p:nvPr/>
        </p:nvSpPr>
        <p:spPr bwMode="auto">
          <a:xfrm>
            <a:off x="4859338" y="3068638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alibri" pitchFamily="34" charset="0"/>
              </a:rPr>
              <a:t>r</a:t>
            </a:r>
            <a:r>
              <a:rPr lang="en-US" sz="1600" b="1" baseline="-25000">
                <a:latin typeface="Calibri" pitchFamily="34" charset="0"/>
              </a:rPr>
              <a:t>2</a:t>
            </a:r>
            <a:r>
              <a:rPr lang="en-US" sz="1600" b="1">
                <a:latin typeface="Calibri" pitchFamily="34" charset="0"/>
              </a:rPr>
              <a:t>(R</a:t>
            </a:r>
            <a:r>
              <a:rPr lang="en-US" sz="1600" b="1" baseline="-25000">
                <a:latin typeface="Calibri" pitchFamily="34" charset="0"/>
              </a:rPr>
              <a:t>2</a:t>
            </a:r>
            <a:r>
              <a:rPr lang="en-US" sz="1600" b="1">
                <a:latin typeface="Calibri" pitchFamily="34" charset="0"/>
              </a:rPr>
              <a:t>)</a:t>
            </a:r>
            <a:endParaRPr lang="el-GR" sz="1600" b="1">
              <a:latin typeface="Calibri" pitchFamily="34" charset="0"/>
            </a:endParaRPr>
          </a:p>
        </p:txBody>
      </p:sp>
      <p:sp>
        <p:nvSpPr>
          <p:cNvPr id="19471" name="Text Box 18"/>
          <p:cNvSpPr txBox="1">
            <a:spLocks noChangeArrowheads="1"/>
          </p:cNvSpPr>
          <p:nvPr/>
        </p:nvSpPr>
        <p:spPr bwMode="auto">
          <a:xfrm>
            <a:off x="1476375" y="4868863"/>
            <a:ext cx="5329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Μπορούμε να πάρουμε το αρχικό στιγμιότυπο;</a:t>
            </a:r>
          </a:p>
        </p:txBody>
      </p:sp>
      <p:sp>
        <p:nvSpPr>
          <p:cNvPr id="19472" name="Text Box 19"/>
          <p:cNvSpPr txBox="1">
            <a:spLocks noChangeArrowheads="1"/>
          </p:cNvSpPr>
          <p:nvPr/>
        </p:nvSpPr>
        <p:spPr bwMode="auto">
          <a:xfrm>
            <a:off x="3419475" y="5445125"/>
            <a:ext cx="331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Φυσική συνένωση </a:t>
            </a:r>
            <a:r>
              <a:rPr lang="en-US" sz="1800">
                <a:latin typeface="Calibri" pitchFamily="34" charset="0"/>
              </a:rPr>
              <a:t>r</a:t>
            </a:r>
            <a:r>
              <a:rPr lang="el-GR" sz="1600" b="1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* </a:t>
            </a:r>
            <a:r>
              <a:rPr lang="en-US" sz="1800">
                <a:latin typeface="Calibri" pitchFamily="34" charset="0"/>
              </a:rPr>
              <a:t>r</a:t>
            </a:r>
            <a:r>
              <a:rPr lang="en-US" sz="1600" b="1" baseline="-25000">
                <a:latin typeface="Calibri" pitchFamily="34" charset="0"/>
              </a:rPr>
              <a:t>2</a:t>
            </a:r>
            <a:r>
              <a:rPr lang="el-GR" sz="1600" b="1" baseline="-250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2682AD-EC09-4613-99CA-28ABC365BE5C}" type="slidenum">
              <a:rPr lang="el-GR" altLang="en-US" smtClean="0"/>
              <a:pPr/>
              <a:t>63</a:t>
            </a:fld>
            <a:endParaRPr lang="el-GR" altLang="en-US" smtClean="0"/>
          </a:p>
        </p:txBody>
      </p:sp>
      <p:sp>
        <p:nvSpPr>
          <p:cNvPr id="20486" name="Text Box 3" descr="Parchment"/>
          <p:cNvSpPr txBox="1">
            <a:spLocks noChangeArrowheads="1"/>
          </p:cNvSpPr>
          <p:nvPr/>
        </p:nvSpPr>
        <p:spPr bwMode="auto">
          <a:xfrm>
            <a:off x="533400" y="2057400"/>
            <a:ext cx="7772400" cy="1446213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ένα σχεσιακό σχήμα </a:t>
            </a:r>
            <a:r>
              <a:rPr lang="en-US" sz="2400" dirty="0">
                <a:latin typeface="Calibri" pitchFamily="34" charset="0"/>
              </a:rPr>
              <a:t>R. </a:t>
            </a:r>
            <a:r>
              <a:rPr lang="el-GR" sz="2400" dirty="0">
                <a:latin typeface="Calibri" pitchFamily="34" charset="0"/>
              </a:rPr>
              <a:t>Ένα σύνολο από σχεσιακά σχήματα {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, ..,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} </a:t>
            </a:r>
            <a:r>
              <a:rPr lang="el-GR" sz="2400" dirty="0">
                <a:latin typeface="Calibri" pitchFamily="34" charset="0"/>
              </a:rPr>
              <a:t>είναι μια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</a:t>
            </a:r>
            <a:r>
              <a:rPr lang="el-GR" sz="2400" b="1" dirty="0" smtClean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R </a:t>
            </a:r>
            <a:r>
              <a:rPr lang="el-GR" sz="2400" dirty="0">
                <a:latin typeface="Calibri" pitchFamily="34" charset="0"/>
              </a:rPr>
              <a:t>αν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R =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908175" y="3644900"/>
            <a:ext cx="511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>
                <a:latin typeface="Calibri" pitchFamily="34" charset="0"/>
              </a:rPr>
              <a:t>Δηλαδή,  </a:t>
            </a:r>
            <a:r>
              <a:rPr lang="el-GR" sz="2400" i="1">
                <a:latin typeface="Calibri" pitchFamily="34" charset="0"/>
                <a:sym typeface="Symbol" pitchFamily="18" charset="2"/>
              </a:rPr>
              <a:t>  </a:t>
            </a:r>
            <a:r>
              <a:rPr lang="en-US" sz="2400" i="1">
                <a:latin typeface="Calibri" pitchFamily="34" charset="0"/>
              </a:rPr>
              <a:t>i = 1,</a:t>
            </a:r>
            <a:r>
              <a:rPr lang="el-GR" sz="2400" i="1">
                <a:latin typeface="Calibri" pitchFamily="34" charset="0"/>
              </a:rPr>
              <a:t> </a:t>
            </a:r>
            <a:r>
              <a:rPr lang="en-US" sz="2400" i="1">
                <a:latin typeface="Calibri" pitchFamily="34" charset="0"/>
              </a:rPr>
              <a:t>..,</a:t>
            </a:r>
            <a:r>
              <a:rPr lang="el-GR" sz="2400" i="1">
                <a:latin typeface="Calibri" pitchFamily="34" charset="0"/>
              </a:rPr>
              <a:t> </a:t>
            </a:r>
            <a:r>
              <a:rPr lang="en-US" sz="2400" i="1">
                <a:latin typeface="Calibri" pitchFamily="34" charset="0"/>
              </a:rPr>
              <a:t>n    R</a:t>
            </a:r>
            <a:r>
              <a:rPr lang="en-US" sz="2400" i="1" baseline="-25000">
                <a:latin typeface="Calibri" pitchFamily="34" charset="0"/>
              </a:rPr>
              <a:t>i</a:t>
            </a:r>
            <a:r>
              <a:rPr lang="en-US" sz="2400" i="1">
                <a:latin typeface="Calibri" pitchFamily="34" charset="0"/>
              </a:rPr>
              <a:t>  </a:t>
            </a:r>
            <a:r>
              <a:rPr lang="en-US" sz="2400" i="1">
                <a:latin typeface="Calibri" pitchFamily="34" charset="0"/>
                <a:sym typeface="Symbol" pitchFamily="18" charset="2"/>
              </a:rPr>
              <a:t>  </a:t>
            </a:r>
            <a:r>
              <a:rPr lang="en-US" sz="2400" i="1">
                <a:latin typeface="Calibri" pitchFamily="34" charset="0"/>
              </a:rPr>
              <a:t>R </a:t>
            </a:r>
            <a:endParaRPr lang="el-GR" sz="2400" i="1">
              <a:latin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786991" y="4826621"/>
            <a:ext cx="7467600" cy="1014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r(R)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=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 </a:t>
            </a:r>
            <a:r>
              <a:rPr lang="en-US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400" baseline="-36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(r),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 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= 1,..,n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r 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</a:t>
            </a:r>
            <a:r>
              <a:rPr lang="en-US" sz="2400" b="1" dirty="0">
                <a:solidFill>
                  <a:srgbClr val="FF66FF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n-US" sz="2400" dirty="0">
                <a:latin typeface="Calibri" pitchFamily="34" charset="0"/>
              </a:rPr>
              <a:t>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*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* … *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endParaRPr lang="el-GR" sz="2400" baseline="-25000" dirty="0">
              <a:latin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4787900" y="1545996"/>
            <a:ext cx="1405510" cy="380674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γνωρίσματα</a:t>
            </a:r>
          </a:p>
        </p:txBody>
      </p:sp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5971767" y="4317476"/>
            <a:ext cx="1465982" cy="373652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στιγμιότυπα</a:t>
            </a:r>
          </a:p>
        </p:txBody>
      </p:sp>
      <p:sp>
        <p:nvSpPr>
          <p:cNvPr id="20491" name="Line 8"/>
          <p:cNvSpPr>
            <a:spLocks noChangeShapeType="1"/>
          </p:cNvSpPr>
          <p:nvPr/>
        </p:nvSpPr>
        <p:spPr bwMode="auto">
          <a:xfrm flipH="1">
            <a:off x="3851275" y="1700213"/>
            <a:ext cx="863600" cy="0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2" name="Line 9"/>
          <p:cNvSpPr>
            <a:spLocks noChangeShapeType="1"/>
          </p:cNvSpPr>
          <p:nvPr/>
        </p:nvSpPr>
        <p:spPr bwMode="auto">
          <a:xfrm>
            <a:off x="3851275" y="1700213"/>
            <a:ext cx="0" cy="360362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3" name="Line 10"/>
          <p:cNvSpPr>
            <a:spLocks noChangeShapeType="1"/>
          </p:cNvSpPr>
          <p:nvPr/>
        </p:nvSpPr>
        <p:spPr bwMode="auto">
          <a:xfrm flipH="1">
            <a:off x="5322478" y="4466259"/>
            <a:ext cx="576263" cy="0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4" name="Line 11"/>
          <p:cNvSpPr>
            <a:spLocks noChangeShapeType="1"/>
          </p:cNvSpPr>
          <p:nvPr/>
        </p:nvSpPr>
        <p:spPr bwMode="auto">
          <a:xfrm>
            <a:off x="5322478" y="4466259"/>
            <a:ext cx="0" cy="360362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8A56-343E-4FEC-BD84-5AA5C6C99AF5}" type="slidenum">
              <a:rPr lang="el-GR" altLang="en-US" smtClean="0"/>
              <a:pPr/>
              <a:t>64</a:t>
            </a:fld>
            <a:endParaRPr lang="el-GR" altLang="en-US" smtClean="0"/>
          </a:p>
        </p:txBody>
      </p:sp>
      <p:sp>
        <p:nvSpPr>
          <p:cNvPr id="21512" name="Text Box 5" descr="Parchment"/>
          <p:cNvSpPr txBox="1">
            <a:spLocks noChangeArrowheads="1"/>
          </p:cNvSpPr>
          <p:nvPr/>
        </p:nvSpPr>
        <p:spPr bwMode="auto">
          <a:xfrm>
            <a:off x="381000" y="2109247"/>
            <a:ext cx="8367713" cy="221599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Έστω </a:t>
            </a:r>
            <a:r>
              <a:rPr lang="en-US" sz="2400" dirty="0" smtClean="0">
                <a:latin typeface="Calibri" pitchFamily="34" charset="0"/>
              </a:rPr>
              <a:t>C </a:t>
            </a:r>
            <a:r>
              <a:rPr lang="el-GR" sz="2400" dirty="0" smtClean="0">
                <a:latin typeface="Calibri" pitchFamily="34" charset="0"/>
              </a:rPr>
              <a:t>το σύνολο περιορισμών στην </a:t>
            </a:r>
            <a:r>
              <a:rPr lang="en-US" sz="2400" dirty="0" smtClean="0">
                <a:latin typeface="Calibri" pitchFamily="34" charset="0"/>
              </a:rPr>
              <a:t>R</a:t>
            </a:r>
            <a:r>
              <a:rPr lang="el-GR" sz="2400" dirty="0" smtClean="0">
                <a:latin typeface="Calibri" pitchFamily="34" charset="0"/>
              </a:rPr>
              <a:t>. Μια διάσπαση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R </a:t>
            </a:r>
            <a:r>
              <a:rPr lang="el-GR" sz="2400" dirty="0">
                <a:latin typeface="Calibri" pitchFamily="34" charset="0"/>
              </a:rPr>
              <a:t>σε {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, ..,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} </a:t>
            </a:r>
            <a:r>
              <a:rPr lang="el-GR" sz="2400" dirty="0">
                <a:latin typeface="Calibri" pitchFamily="34" charset="0"/>
              </a:rPr>
              <a:t>είναι μια 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άνευ απωλειών στη συνένωση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(lossless  join decomposition) </a:t>
            </a:r>
            <a:r>
              <a:rPr lang="el-GR" sz="2400" dirty="0">
                <a:latin typeface="Calibri" pitchFamily="34" charset="0"/>
              </a:rPr>
              <a:t>αν για όλες τις σχέσεις </a:t>
            </a:r>
            <a:r>
              <a:rPr lang="en-US" sz="2400" dirty="0">
                <a:latin typeface="Calibri" pitchFamily="34" charset="0"/>
              </a:rPr>
              <a:t>r(R) </a:t>
            </a:r>
            <a:r>
              <a:rPr lang="el-GR" sz="2400" dirty="0">
                <a:latin typeface="Calibri" pitchFamily="34" charset="0"/>
              </a:rPr>
              <a:t>που είναι νόμιμες στο </a:t>
            </a:r>
            <a:r>
              <a:rPr lang="en-US" sz="2400" dirty="0">
                <a:latin typeface="Calibri" pitchFamily="34" charset="0"/>
              </a:rPr>
              <a:t>C </a:t>
            </a:r>
            <a:r>
              <a:rPr lang="el-GR" sz="2400" dirty="0">
                <a:latin typeface="Calibri" pitchFamily="34" charset="0"/>
              </a:rPr>
              <a:t>ισχύει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=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</a:rPr>
              <a:t>R</a:t>
            </a:r>
            <a:r>
              <a:rPr lang="en-US" sz="2400" baseline="-46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(r) *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</a:rPr>
              <a:t>R</a:t>
            </a:r>
            <a:r>
              <a:rPr lang="en-US" sz="2400" baseline="-46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(r) * …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 err="1">
                <a:latin typeface="Calibri" pitchFamily="34" charset="0"/>
              </a:rPr>
              <a:t>R</a:t>
            </a:r>
            <a:r>
              <a:rPr lang="en-US" sz="2400" baseline="-46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(r)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523958" y="4977353"/>
            <a:ext cx="7913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Ονομάζεται 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προσθετική συνένωση </a:t>
            </a:r>
            <a:r>
              <a:rPr lang="en-US" sz="2400" dirty="0">
                <a:latin typeface="Calibri" pitchFamily="34" charset="0"/>
              </a:rPr>
              <a:t>(non-additive join)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Άνευ Απωλειών στη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4B6B92-781D-4D77-9AA6-DBA6CC7AE8EA}" type="slidenum">
              <a:rPr lang="el-GR" altLang="en-US" smtClean="0"/>
              <a:pPr/>
              <a:t>65</a:t>
            </a:fld>
            <a:endParaRPr lang="el-GR" altLang="en-US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3850" y="2060575"/>
            <a:ext cx="2362200" cy="1463675"/>
            <a:chOff x="288" y="2304"/>
            <a:chExt cx="1488" cy="922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576" y="2400"/>
              <a:ext cx="1200" cy="826"/>
              <a:chOff x="192" y="2928"/>
              <a:chExt cx="1200" cy="826"/>
            </a:xfrm>
          </p:grpSpPr>
          <p:sp>
            <p:nvSpPr>
              <p:cNvPr id="22564" name="Text Box 7"/>
              <p:cNvSpPr txBox="1">
                <a:spLocks noChangeArrowheads="1"/>
              </p:cNvSpPr>
              <p:nvPr/>
            </p:nvSpPr>
            <p:spPr bwMode="auto">
              <a:xfrm>
                <a:off x="240" y="2928"/>
                <a:ext cx="1152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Α  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1   2   3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4   2   5</a:t>
                </a:r>
              </a:p>
            </p:txBody>
          </p:sp>
          <p:sp>
            <p:nvSpPr>
              <p:cNvPr id="22565" name="Line 8"/>
              <p:cNvSpPr>
                <a:spLocks noChangeShapeType="1"/>
              </p:cNvSpPr>
              <p:nvPr/>
            </p:nvSpPr>
            <p:spPr bwMode="auto">
              <a:xfrm>
                <a:off x="192" y="316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563" name="Text Box 9"/>
            <p:cNvSpPr txBox="1">
              <a:spLocks noChangeArrowheads="1"/>
            </p:cNvSpPr>
            <p:nvPr/>
          </p:nvSpPr>
          <p:spPr bwMode="auto">
            <a:xfrm>
              <a:off x="288" y="23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987675" y="1484313"/>
            <a:ext cx="2057400" cy="1463675"/>
            <a:chOff x="1392" y="2352"/>
            <a:chExt cx="1296" cy="922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1680" y="2448"/>
              <a:ext cx="1008" cy="826"/>
              <a:chOff x="1440" y="2880"/>
              <a:chExt cx="1008" cy="826"/>
            </a:xfrm>
          </p:grpSpPr>
          <p:sp>
            <p:nvSpPr>
              <p:cNvPr id="22560" name="Text Box 12"/>
              <p:cNvSpPr txBox="1">
                <a:spLocks noChangeArrowheads="1"/>
              </p:cNvSpPr>
              <p:nvPr/>
            </p:nvSpPr>
            <p:spPr bwMode="auto">
              <a:xfrm>
                <a:off x="1488" y="2880"/>
                <a:ext cx="960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A   B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1    2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4    2</a:t>
                </a:r>
              </a:p>
            </p:txBody>
          </p:sp>
          <p:sp>
            <p:nvSpPr>
              <p:cNvPr id="22561" name="Line 13"/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559" name="Text Box 14"/>
            <p:cNvSpPr txBox="1">
              <a:spLocks noChangeArrowheads="1"/>
            </p:cNvSpPr>
            <p:nvPr/>
          </p:nvSpPr>
          <p:spPr bwMode="auto">
            <a:xfrm>
              <a:off x="1392" y="235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1</a:t>
              </a:r>
              <a:endParaRPr lang="el-GR" sz="2400" b="1">
                <a:latin typeface="Calibri" pitchFamily="34" charset="0"/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700338" y="2852738"/>
            <a:ext cx="2057400" cy="1539875"/>
            <a:chOff x="2448" y="2352"/>
            <a:chExt cx="1296" cy="970"/>
          </a:xfrm>
        </p:grpSpPr>
        <p:sp>
          <p:nvSpPr>
            <p:cNvPr id="22554" name="Text Box 16"/>
            <p:cNvSpPr txBox="1">
              <a:spLocks noChangeArrowheads="1"/>
            </p:cNvSpPr>
            <p:nvPr/>
          </p:nvSpPr>
          <p:spPr bwMode="auto">
            <a:xfrm>
              <a:off x="2448" y="235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2</a:t>
              </a:r>
              <a:endParaRPr lang="el-GR" sz="2400" b="1">
                <a:latin typeface="Calibri" pitchFamily="34" charset="0"/>
              </a:endParaRPr>
            </a:p>
          </p:txBody>
        </p: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880" y="2496"/>
              <a:ext cx="864" cy="826"/>
              <a:chOff x="2880" y="2496"/>
              <a:chExt cx="864" cy="826"/>
            </a:xfrm>
          </p:grpSpPr>
          <p:sp>
            <p:nvSpPr>
              <p:cNvPr id="22556" name="Text Box 18"/>
              <p:cNvSpPr txBox="1">
                <a:spLocks noChangeArrowheads="1"/>
              </p:cNvSpPr>
              <p:nvPr/>
            </p:nvSpPr>
            <p:spPr bwMode="auto">
              <a:xfrm>
                <a:off x="2880" y="2496"/>
                <a:ext cx="864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2   3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2   5</a:t>
                </a:r>
              </a:p>
            </p:txBody>
          </p:sp>
          <p:sp>
            <p:nvSpPr>
              <p:cNvPr id="22557" name="Line 19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4643438" y="1412875"/>
            <a:ext cx="3276600" cy="2835275"/>
            <a:chOff x="3696" y="2016"/>
            <a:chExt cx="2064" cy="1786"/>
          </a:xfrm>
        </p:grpSpPr>
        <p:sp>
          <p:nvSpPr>
            <p:cNvPr id="22550" name="Text Box 21"/>
            <p:cNvSpPr txBox="1">
              <a:spLocks noChangeArrowheads="1"/>
            </p:cNvSpPr>
            <p:nvPr/>
          </p:nvSpPr>
          <p:spPr bwMode="auto">
            <a:xfrm>
              <a:off x="3696" y="2016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1  * </a:t>
              </a: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2</a:t>
              </a:r>
            </a:p>
          </p:txBody>
        </p: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3792" y="2400"/>
              <a:ext cx="1968" cy="1402"/>
              <a:chOff x="3552" y="2448"/>
              <a:chExt cx="1968" cy="1402"/>
            </a:xfrm>
          </p:grpSpPr>
          <p:sp>
            <p:nvSpPr>
              <p:cNvPr id="22552" name="Text Box 23"/>
              <p:cNvSpPr txBox="1">
                <a:spLocks noChangeArrowheads="1"/>
              </p:cNvSpPr>
              <p:nvPr/>
            </p:nvSpPr>
            <p:spPr bwMode="auto">
              <a:xfrm>
                <a:off x="3552" y="2448"/>
                <a:ext cx="1968" cy="14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A     B    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1      2       3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1      2       5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4      2       3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4      2       5</a:t>
                </a:r>
              </a:p>
            </p:txBody>
          </p:sp>
          <p:sp>
            <p:nvSpPr>
              <p:cNvPr id="22553" name="Line 24"/>
              <p:cNvSpPr>
                <a:spLocks noChangeShapeType="1"/>
              </p:cNvSpPr>
              <p:nvPr/>
            </p:nvSpPr>
            <p:spPr bwMode="auto">
              <a:xfrm>
                <a:off x="3552" y="2688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1516" name="Text Box 25"/>
          <p:cNvSpPr txBox="1">
            <a:spLocks noChangeArrowheads="1"/>
          </p:cNvSpPr>
          <p:nvPr/>
        </p:nvSpPr>
        <p:spPr bwMode="auto">
          <a:xfrm>
            <a:off x="250825" y="4292600"/>
            <a:ext cx="8208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Δεν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μπορούμε να πάρουμε την αρχική σχέση r από τα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και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2</a:t>
            </a:r>
            <a:endParaRPr lang="el-GR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40" name="Text Box 27"/>
          <p:cNvSpPr txBox="1">
            <a:spLocks noChangeArrowheads="1"/>
          </p:cNvSpPr>
          <p:nvPr/>
        </p:nvSpPr>
        <p:spPr bwMode="auto">
          <a:xfrm>
            <a:off x="7019925" y="2420938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Β</a:t>
            </a:r>
            <a:endParaRPr lang="el-GR" baseline="-25000">
              <a:latin typeface="Calibri" pitchFamily="34" charset="0"/>
            </a:endParaRP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348038" y="4941888"/>
            <a:ext cx="1600200" cy="1311275"/>
            <a:chOff x="1440" y="2880"/>
            <a:chExt cx="1008" cy="826"/>
          </a:xfrm>
        </p:grpSpPr>
        <p:sp>
          <p:nvSpPr>
            <p:cNvPr id="22548" name="Text Box 8"/>
            <p:cNvSpPr txBox="1">
              <a:spLocks noChangeArrowheads="1"/>
            </p:cNvSpPr>
            <p:nvPr/>
          </p:nvSpPr>
          <p:spPr bwMode="auto">
            <a:xfrm>
              <a:off x="1488" y="2880"/>
              <a:ext cx="96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A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4     5</a:t>
              </a:r>
            </a:p>
          </p:txBody>
        </p:sp>
        <p:sp>
          <p:nvSpPr>
            <p:cNvPr id="22549" name="Line 9"/>
            <p:cNvSpPr>
              <a:spLocks noChangeShapeType="1"/>
            </p:cNvSpPr>
            <p:nvPr/>
          </p:nvSpPr>
          <p:spPr bwMode="auto">
            <a:xfrm>
              <a:off x="144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832475" y="4865688"/>
            <a:ext cx="1371600" cy="1311275"/>
            <a:chOff x="2880" y="2496"/>
            <a:chExt cx="864" cy="826"/>
          </a:xfrm>
        </p:grpSpPr>
        <p:sp>
          <p:nvSpPr>
            <p:cNvPr id="22546" name="Text Box 11"/>
            <p:cNvSpPr txBox="1">
              <a:spLocks noChangeArrowheads="1"/>
            </p:cNvSpPr>
            <p:nvPr/>
          </p:nvSpPr>
          <p:spPr bwMode="auto">
            <a:xfrm>
              <a:off x="2880" y="2496"/>
              <a:ext cx="8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2   5</a:t>
              </a:r>
            </a:p>
          </p:txBody>
        </p:sp>
        <p:sp>
          <p:nvSpPr>
            <p:cNvPr id="22547" name="Line 12"/>
            <p:cNvSpPr>
              <a:spLocks noChangeShapeType="1"/>
            </p:cNvSpPr>
            <p:nvPr/>
          </p:nvSpPr>
          <p:spPr bwMode="auto">
            <a:xfrm>
              <a:off x="288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543" name="Text Box 16"/>
          <p:cNvSpPr txBox="1">
            <a:spLocks noChangeArrowheads="1"/>
          </p:cNvSpPr>
          <p:nvPr/>
        </p:nvSpPr>
        <p:spPr bwMode="auto">
          <a:xfrm>
            <a:off x="2411413" y="5084763"/>
            <a:ext cx="83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r</a:t>
            </a:r>
            <a:r>
              <a:rPr lang="en-US" sz="2400" b="1" baseline="-25000">
                <a:latin typeface="Calibri" pitchFamily="34" charset="0"/>
              </a:rPr>
              <a:t>1</a:t>
            </a:r>
            <a:endParaRPr lang="el-GR" sz="2400" b="1" baseline="-25000">
              <a:latin typeface="Calibri" pitchFamily="34" charset="0"/>
            </a:endParaRPr>
          </a:p>
        </p:txBody>
      </p:sp>
      <p:sp>
        <p:nvSpPr>
          <p:cNvPr id="22544" name="Text Box 17"/>
          <p:cNvSpPr txBox="1">
            <a:spLocks noChangeArrowheads="1"/>
          </p:cNvSpPr>
          <p:nvPr/>
        </p:nvSpPr>
        <p:spPr bwMode="auto">
          <a:xfrm>
            <a:off x="4859338" y="5013325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r</a:t>
            </a:r>
            <a:r>
              <a:rPr lang="en-US" sz="2400" b="1" baseline="-25000">
                <a:latin typeface="Calibri" pitchFamily="34" charset="0"/>
              </a:rPr>
              <a:t>2</a:t>
            </a:r>
            <a:endParaRPr lang="el-GR" sz="2400" b="1" baseline="-25000">
              <a:latin typeface="Calibri" pitchFamily="34" charset="0"/>
            </a:endParaRPr>
          </a:p>
        </p:txBody>
      </p:sp>
      <p:sp>
        <p:nvSpPr>
          <p:cNvPr id="22545" name="Text Box 14"/>
          <p:cNvSpPr txBox="1">
            <a:spLocks noChangeArrowheads="1"/>
          </p:cNvSpPr>
          <p:nvPr/>
        </p:nvSpPr>
        <p:spPr bwMode="auto">
          <a:xfrm>
            <a:off x="7092950" y="4941888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</a:t>
            </a:r>
            <a:r>
              <a:rPr lang="en-US">
                <a:latin typeface="Calibri" pitchFamily="34" charset="0"/>
              </a:rPr>
              <a:t>C</a:t>
            </a:r>
            <a:endParaRPr lang="el-GR" baseline="-25000">
              <a:latin typeface="Calibri" pitchFamily="34" charset="0"/>
            </a:endParaRPr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>
          <a:xfrm>
            <a:off x="457200" y="18979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D210E8-70B1-49A7-9D22-DBB3BE884928}" type="slidenum">
              <a:rPr lang="el-GR" altLang="en-US" smtClean="0"/>
              <a:pPr/>
              <a:t>66</a:t>
            </a:fld>
            <a:endParaRPr lang="el-GR" altLang="en-US" smtClean="0"/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610385" y="2461183"/>
            <a:ext cx="8001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ένα σχεσιακό σχήμα και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ένα σύνολο από συναρτησιακές εξαρτήσεις στο </a:t>
            </a:r>
            <a:r>
              <a:rPr lang="en-US" sz="2000" dirty="0">
                <a:latin typeface="Calibri" pitchFamily="34" charset="0"/>
              </a:rPr>
              <a:t>R. </a:t>
            </a: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μια </a:t>
            </a:r>
            <a:r>
              <a:rPr lang="el-GR" sz="2000" dirty="0" smtClean="0">
                <a:latin typeface="Calibri" pitchFamily="34" charset="0"/>
              </a:rPr>
              <a:t>διάσπαση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</a:rPr>
              <a:t>. Αν μια τουλάχιστον από τις ΣΕ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ανήκει 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τότε η διάσπαση είναι χωρίς απώλειες στη συνένωση.</a:t>
            </a:r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05585" y="1699183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</a:rPr>
              <a:t>Θεώρημα</a:t>
            </a:r>
          </a:p>
        </p:txBody>
      </p:sp>
      <p:sp>
        <p:nvSpPr>
          <p:cNvPr id="23560" name="Text Box 5" descr="Recycled paper"/>
          <p:cNvSpPr txBox="1">
            <a:spLocks noChangeArrowheads="1"/>
          </p:cNvSpPr>
          <p:nvPr/>
        </p:nvSpPr>
        <p:spPr bwMode="auto">
          <a:xfrm>
            <a:off x="842636" y="4962214"/>
            <a:ext cx="727392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Δηλαδή τα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κοινά γνωρίσματα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δύο σχημάτων είναι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κλειδί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για τουλάχιστον  ένα από τα δύο σχήματα</a:t>
            </a:r>
          </a:p>
        </p:txBody>
      </p:sp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467410" y="2440759"/>
            <a:ext cx="8280663" cy="20275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Άνευ Απωλειών στη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95C9C9-FC0A-427E-878B-FAFB1FA1D5D1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160256" y="2057401"/>
            <a:ext cx="8861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Παράδειγμα: </a:t>
            </a:r>
            <a:r>
              <a:rPr lang="en-US" dirty="0">
                <a:latin typeface="Calibri" pitchFamily="34" charset="0"/>
              </a:rPr>
              <a:t>R = {</a:t>
            </a:r>
            <a:r>
              <a:rPr lang="el-GR" dirty="0">
                <a:latin typeface="Calibri" pitchFamily="34" charset="0"/>
              </a:rPr>
              <a:t>Τίτλος,  Έτος,  Διάρκεια,   Είδος,  Όνομα-Ηθοποιού, Διεύθυνση, </a:t>
            </a:r>
            <a:r>
              <a:rPr lang="el-GR" dirty="0" smtClean="0">
                <a:latin typeface="Calibri" pitchFamily="34" charset="0"/>
              </a:rPr>
              <a:t>Έτος-Γέννησης</a:t>
            </a:r>
            <a:r>
              <a:rPr lang="el-GR" dirty="0">
                <a:latin typeface="Calibri" pitchFamily="34" charset="0"/>
              </a:rPr>
              <a:t>}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533400" y="3124200"/>
            <a:ext cx="41148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Τίτλος </a:t>
            </a:r>
            <a:r>
              <a:rPr lang="el-GR">
                <a:latin typeface="Calibri" pitchFamily="34" charset="0"/>
                <a:sym typeface="Symbol" pitchFamily="18" charset="2"/>
              </a:rPr>
              <a:t> </a:t>
            </a:r>
            <a:r>
              <a:rPr lang="el-GR">
                <a:latin typeface="Calibri" pitchFamily="34" charset="0"/>
              </a:rPr>
              <a:t>Έτος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Τίτλος Έτος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Είδος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Όνομα Ηθοποιού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Διεύθυνση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Όνομα-Ηθοποιού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Έτος Γέννησης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4800600" y="3352800"/>
            <a:ext cx="403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1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Τίτλος,  Έτος</a:t>
            </a:r>
            <a:r>
              <a:rPr lang="el-GR" dirty="0">
                <a:latin typeface="Calibri" pitchFamily="34" charset="0"/>
              </a:rPr>
              <a:t>,  Διάρκεια,   Είδος}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2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Τίτλος,  Έτος</a:t>
            </a:r>
            <a:r>
              <a:rPr lang="el-GR" dirty="0">
                <a:latin typeface="Calibri" pitchFamily="34" charset="0"/>
              </a:rPr>
              <a:t>, Όνομα-Ηθοποιού, Διεύθυνση, Έτος-Γέννησης}</a:t>
            </a: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733800" y="54864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{Τίτλος,  Έτος}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D8E14B-6E62-4027-BA74-D294C4AC623E}" type="slidenum">
              <a:rPr lang="el-GR" altLang="en-US" smtClean="0"/>
              <a:pPr/>
              <a:t>68</a:t>
            </a:fld>
            <a:endParaRPr lang="el-GR" altLang="en-US" smtClean="0"/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73377" y="1659119"/>
            <a:ext cx="852183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Στόχος</a:t>
            </a:r>
            <a:endParaRPr lang="el-GR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Για 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να ελέγξουμε ότι διατηρούνται οι Σ.Ε. 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στο αρχικό σχήμα, όταν 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γίνονται τροποποιήσεις σε μία από τις σχέσεις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),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να 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αρκεί να </a:t>
            </a:r>
            <a:r>
              <a:rPr lang="el-GR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ελέγξουμε μόνο τη συγκεκριμένη </a:t>
            </a:r>
            <a:r>
              <a:rPr lang="el-GR" sz="20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σχέση 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(δηλαδή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, να μη χρειάζεται να υπολογίσουμε 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την αρχική σχέση  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 αποφυγή των συνενώσεων)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5209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Διατήρηση Εξαρτήσεων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3" descr="Parchment"/>
          <p:cNvSpPr txBox="1">
            <a:spLocks noChangeArrowheads="1"/>
          </p:cNvSpPr>
          <p:nvPr/>
        </p:nvSpPr>
        <p:spPr bwMode="auto">
          <a:xfrm>
            <a:off x="421180" y="4534292"/>
            <a:ext cx="8053517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περιορισμός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(ή προβολή)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 σύνολο όλων των συναρτησιακών εξαρτήσεων του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που περιέχουν μόνο γνωρίσματα του </a:t>
            </a:r>
            <a:r>
              <a:rPr lang="el-GR" sz="2000" dirty="0" err="1">
                <a:latin typeface="Calibri" pitchFamily="34" charset="0"/>
              </a:rPr>
              <a:t>R</a:t>
            </a:r>
            <a:r>
              <a:rPr lang="el-GR" sz="2000" baseline="-25000" dirty="0" err="1">
                <a:latin typeface="Calibri" pitchFamily="34" charset="0"/>
              </a:rPr>
              <a:t>i</a:t>
            </a:r>
            <a:r>
              <a:rPr lang="el-GR" sz="2000" dirty="0">
                <a:latin typeface="Calibri" pitchFamily="34" charset="0"/>
              </a:rPr>
              <a:t>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38728" y="3928309"/>
            <a:ext cx="8522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ένα σύνολο από ΣΕ στο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και {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.., </a:t>
            </a:r>
            <a:r>
              <a:rPr lang="en-US" sz="2000" dirty="0" err="1">
                <a:latin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n-US" sz="2000" dirty="0" err="1">
                <a:latin typeface="Calibri" pitchFamily="34" charset="0"/>
              </a:rPr>
              <a:t>μια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διάσπαση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του</a:t>
            </a:r>
            <a:r>
              <a:rPr lang="en-US" sz="2000" dirty="0">
                <a:latin typeface="Calibri" pitchFamily="34" charset="0"/>
              </a:rPr>
              <a:t> R.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759290" y="5433553"/>
            <a:ext cx="3241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Προσοχή</a:t>
            </a:r>
            <a:r>
              <a:rPr lang="en-US" sz="2400" dirty="0">
                <a:latin typeface="Calibri" pitchFamily="34" charset="0"/>
              </a:rPr>
              <a:t>: F</a:t>
            </a:r>
            <a:r>
              <a:rPr lang="en-US" sz="2400" b="1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όχι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77379-A0FB-43EA-A47E-72A6F273E90F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515447" y="2579671"/>
            <a:ext cx="79359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Παράδειγμα 1: Έστω </a:t>
            </a:r>
            <a:r>
              <a:rPr lang="en-US" dirty="0">
                <a:latin typeface="Calibri" pitchFamily="34" charset="0"/>
              </a:rPr>
              <a:t>R(A, B, C, D),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B,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C}. </a:t>
            </a:r>
            <a:r>
              <a:rPr lang="el-GR" dirty="0">
                <a:latin typeface="Calibri" pitchFamily="34" charset="0"/>
              </a:rPr>
              <a:t>Περιορισμός του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S(A, C) </a:t>
            </a:r>
            <a:r>
              <a:rPr lang="el-GR" i="1" dirty="0">
                <a:latin typeface="Calibri" pitchFamily="34" charset="0"/>
              </a:rPr>
              <a:t>(δηλαδή ποιες ΣΕ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του </a:t>
            </a:r>
            <a:r>
              <a:rPr lang="en-US" sz="2400" i="1" dirty="0">
                <a:latin typeface="Calibri" pitchFamily="34" charset="0"/>
              </a:rPr>
              <a:t>F</a:t>
            </a:r>
            <a:r>
              <a:rPr lang="en-US" sz="2400" i="1" baseline="30000" dirty="0">
                <a:latin typeface="Calibri" pitchFamily="34" charset="0"/>
              </a:rPr>
              <a:t>+</a:t>
            </a:r>
            <a:r>
              <a:rPr lang="el-GR" i="1" baseline="30000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ισχύουν στο </a:t>
            </a:r>
            <a:r>
              <a:rPr lang="en-US" i="1" dirty="0">
                <a:latin typeface="Calibri" pitchFamily="34" charset="0"/>
              </a:rPr>
              <a:t>S)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496593" y="3628502"/>
            <a:ext cx="80756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Παράδειγμα 2: Έστω </a:t>
            </a:r>
            <a:r>
              <a:rPr lang="en-US" dirty="0">
                <a:latin typeface="Calibri" pitchFamily="34" charset="0"/>
              </a:rPr>
              <a:t>R(A, B, C, D, E),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D,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Ε, </a:t>
            </a:r>
            <a:r>
              <a:rPr lang="en-US" dirty="0" smtClean="0">
                <a:latin typeface="Calibri" pitchFamily="34" charset="0"/>
              </a:rPr>
              <a:t>DE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C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smtClean="0">
                <a:latin typeface="Calibri" pitchFamily="34" charset="0"/>
              </a:rPr>
              <a:t>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D}. </a:t>
            </a:r>
            <a:r>
              <a:rPr lang="el-GR" dirty="0">
                <a:latin typeface="Calibri" pitchFamily="34" charset="0"/>
              </a:rPr>
              <a:t>Περιορισμός του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S(A, B, C)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D482F6-19EC-4790-8405-597839C29DA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799" y="1872800"/>
            <a:ext cx="8620125" cy="877888"/>
            <a:chOff x="192" y="1920"/>
            <a:chExt cx="5430" cy="553"/>
          </a:xfrm>
        </p:grpSpPr>
        <p:sp>
          <p:nvSpPr>
            <p:cNvPr id="11293" name="Text Box 5"/>
            <p:cNvSpPr txBox="1">
              <a:spLocks noChangeArrowheads="1"/>
            </p:cNvSpPr>
            <p:nvPr/>
          </p:nvSpPr>
          <p:spPr bwMode="auto">
            <a:xfrm>
              <a:off x="192" y="1920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Calibri" pitchFamily="34" charset="0"/>
                </a:rPr>
                <a:t>Ηθοποιός</a:t>
              </a:r>
              <a:r>
                <a:rPr lang="el-GR" b="1">
                  <a:latin typeface="Times New Roman" pitchFamily="18" charset="0"/>
                </a:rPr>
                <a:t>       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008" y="2208"/>
              <a:ext cx="4614" cy="265"/>
              <a:chOff x="912" y="3168"/>
              <a:chExt cx="4614" cy="265"/>
            </a:xfrm>
          </p:grpSpPr>
          <p:sp>
            <p:nvSpPr>
              <p:cNvPr id="11295" name="Text Box 7"/>
              <p:cNvSpPr txBox="1">
                <a:spLocks noChangeArrowheads="1"/>
              </p:cNvSpPr>
              <p:nvPr/>
            </p:nvSpPr>
            <p:spPr bwMode="auto">
              <a:xfrm>
                <a:off x="924" y="3183"/>
                <a:ext cx="46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</a:t>
                </a:r>
                <a:r>
                  <a:rPr lang="en-US" dirty="0">
                    <a:latin typeface="Calibri" pitchFamily="34" charset="0"/>
                  </a:rPr>
                  <a:t>     </a:t>
                </a:r>
                <a:r>
                  <a:rPr lang="el-GR" dirty="0">
                    <a:latin typeface="Calibri" pitchFamily="34" charset="0"/>
                  </a:rPr>
                  <a:t>     Διεύθυνση       Έτος-Γέννησης</a:t>
                </a:r>
                <a:r>
                  <a:rPr lang="en-US" dirty="0">
                    <a:latin typeface="Calibri" pitchFamily="34" charset="0"/>
                  </a:rPr>
                  <a:t>  </a:t>
                </a:r>
                <a:r>
                  <a:rPr lang="el-GR" dirty="0">
                    <a:latin typeface="Calibri" pitchFamily="34" charset="0"/>
                  </a:rPr>
                  <a:t>       Σύζυγος-Ηθοποιού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96" name="Rectangle 8"/>
              <p:cNvSpPr>
                <a:spLocks noChangeArrowheads="1"/>
              </p:cNvSpPr>
              <p:nvPr/>
            </p:nvSpPr>
            <p:spPr bwMode="auto">
              <a:xfrm>
                <a:off x="912" y="3168"/>
                <a:ext cx="4489" cy="2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7" name="Line 9"/>
              <p:cNvSpPr>
                <a:spLocks noChangeShapeType="1"/>
              </p:cNvSpPr>
              <p:nvPr/>
            </p:nvSpPr>
            <p:spPr bwMode="auto">
              <a:xfrm>
                <a:off x="1632" y="3183"/>
                <a:ext cx="0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8" name="Line 10"/>
              <p:cNvSpPr>
                <a:spLocks noChangeShapeType="1"/>
              </p:cNvSpPr>
              <p:nvPr/>
            </p:nvSpPr>
            <p:spPr bwMode="auto">
              <a:xfrm>
                <a:off x="2539" y="3183"/>
                <a:ext cx="5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9" name="Line 11"/>
              <p:cNvSpPr>
                <a:spLocks noChangeShapeType="1"/>
              </p:cNvSpPr>
              <p:nvPr/>
            </p:nvSpPr>
            <p:spPr bwMode="auto">
              <a:xfrm>
                <a:off x="3621" y="3181"/>
                <a:ext cx="0" cy="2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87846" y="3641275"/>
            <a:ext cx="7467600" cy="1600200"/>
            <a:chOff x="192" y="2784"/>
            <a:chExt cx="4704" cy="1008"/>
          </a:xfrm>
        </p:grpSpPr>
        <p:sp>
          <p:nvSpPr>
            <p:cNvPr id="11276" name="Text Box 13"/>
            <p:cNvSpPr txBox="1">
              <a:spLocks noChangeArrowheads="1"/>
            </p:cNvSpPr>
            <p:nvPr/>
          </p:nvSpPr>
          <p:spPr bwMode="auto">
            <a:xfrm>
              <a:off x="432" y="2784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Calibri" pitchFamily="34" charset="0"/>
                </a:rPr>
                <a:t>Ηθοποιός       </a:t>
              </a:r>
            </a:p>
          </p:txBody>
        </p:sp>
        <p:sp>
          <p:nvSpPr>
            <p:cNvPr id="11277" name="Text Box 14"/>
            <p:cNvSpPr txBox="1">
              <a:spLocks noChangeArrowheads="1"/>
            </p:cNvSpPr>
            <p:nvPr/>
          </p:nvSpPr>
          <p:spPr bwMode="auto">
            <a:xfrm>
              <a:off x="192" y="3312"/>
              <a:ext cx="19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>
                  <a:latin typeface="Calibri" pitchFamily="34" charset="0"/>
                </a:rPr>
                <a:t>Ζευγάρι-Ηθοποιών       </a:t>
              </a: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2016" y="3552"/>
              <a:ext cx="2592" cy="240"/>
              <a:chOff x="960" y="3504"/>
              <a:chExt cx="2592" cy="240"/>
            </a:xfrm>
          </p:grpSpPr>
          <p:sp>
            <p:nvSpPr>
              <p:cNvPr id="11290" name="Text Box 16"/>
              <p:cNvSpPr txBox="1">
                <a:spLocks noChangeArrowheads="1"/>
              </p:cNvSpPr>
              <p:nvPr/>
            </p:nvSpPr>
            <p:spPr bwMode="auto">
              <a:xfrm>
                <a:off x="1062" y="3504"/>
                <a:ext cx="24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     </a:t>
                </a:r>
                <a:r>
                  <a:rPr lang="en-US" dirty="0" smtClean="0">
                    <a:latin typeface="Calibri" pitchFamily="34" charset="0"/>
                  </a:rPr>
                  <a:t>  </a:t>
                </a:r>
                <a:r>
                  <a:rPr lang="el-GR" dirty="0" smtClean="0">
                    <a:latin typeface="Calibri" pitchFamily="34" charset="0"/>
                  </a:rPr>
                  <a:t>Σύζυγος-Ηθοποιού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91" name="Rectangle 17"/>
              <p:cNvSpPr>
                <a:spLocks noChangeArrowheads="1"/>
              </p:cNvSpPr>
              <p:nvPr/>
            </p:nvSpPr>
            <p:spPr bwMode="auto">
              <a:xfrm>
                <a:off x="960" y="3504"/>
                <a:ext cx="2208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1292" name="Line 18"/>
              <p:cNvSpPr>
                <a:spLocks noChangeShapeType="1"/>
              </p:cNvSpPr>
              <p:nvPr/>
            </p:nvSpPr>
            <p:spPr bwMode="auto">
              <a:xfrm>
                <a:off x="1680" y="350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824" y="2928"/>
              <a:ext cx="3072" cy="288"/>
              <a:chOff x="1008" y="2928"/>
              <a:chExt cx="3072" cy="288"/>
            </a:xfrm>
          </p:grpSpPr>
          <p:sp>
            <p:nvSpPr>
              <p:cNvPr id="11286" name="Text Box 20"/>
              <p:cNvSpPr txBox="1">
                <a:spLocks noChangeArrowheads="1"/>
              </p:cNvSpPr>
              <p:nvPr/>
            </p:nvSpPr>
            <p:spPr bwMode="auto">
              <a:xfrm>
                <a:off x="1110" y="2928"/>
                <a:ext cx="297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    </a:t>
                </a:r>
                <a:r>
                  <a:rPr lang="en-US" dirty="0" smtClean="0">
                    <a:latin typeface="Calibri" pitchFamily="34" charset="0"/>
                  </a:rPr>
                  <a:t>    </a:t>
                </a:r>
                <a:r>
                  <a:rPr lang="el-GR" dirty="0" smtClean="0">
                    <a:latin typeface="Calibri" pitchFamily="34" charset="0"/>
                  </a:rPr>
                  <a:t> </a:t>
                </a:r>
                <a:r>
                  <a:rPr lang="el-GR" dirty="0">
                    <a:latin typeface="Calibri" pitchFamily="34" charset="0"/>
                  </a:rPr>
                  <a:t>Διεύθυνση      </a:t>
                </a:r>
                <a:r>
                  <a:rPr lang="en-US" dirty="0" smtClean="0">
                    <a:latin typeface="Calibri" pitchFamily="34" charset="0"/>
                  </a:rPr>
                  <a:t>   </a:t>
                </a:r>
                <a:r>
                  <a:rPr lang="el-GR" dirty="0" smtClean="0">
                    <a:latin typeface="Calibri" pitchFamily="34" charset="0"/>
                  </a:rPr>
                  <a:t> </a:t>
                </a:r>
                <a:r>
                  <a:rPr lang="el-GR" dirty="0">
                    <a:latin typeface="Calibri" pitchFamily="34" charset="0"/>
                  </a:rPr>
                  <a:t>Έτος-Γέννησης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87" name="Rectangle 21"/>
              <p:cNvSpPr>
                <a:spLocks noChangeArrowheads="1"/>
              </p:cNvSpPr>
              <p:nvPr/>
            </p:nvSpPr>
            <p:spPr bwMode="auto">
              <a:xfrm>
                <a:off x="1008" y="2928"/>
                <a:ext cx="297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1288" name="Line 22"/>
              <p:cNvSpPr>
                <a:spLocks noChangeShapeType="1"/>
              </p:cNvSpPr>
              <p:nvPr/>
            </p:nvSpPr>
            <p:spPr bwMode="auto">
              <a:xfrm>
                <a:off x="2640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89" name="Line 23"/>
              <p:cNvSpPr>
                <a:spLocks noChangeShapeType="1"/>
              </p:cNvSpPr>
              <p:nvPr/>
            </p:nvSpPr>
            <p:spPr bwMode="auto">
              <a:xfrm>
                <a:off x="1776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11280" name="Line 24"/>
            <p:cNvSpPr>
              <a:spLocks noChangeShapeType="1"/>
            </p:cNvSpPr>
            <p:nvPr/>
          </p:nvSpPr>
          <p:spPr bwMode="auto">
            <a:xfrm flipV="1">
              <a:off x="2496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1" name="Line 25"/>
            <p:cNvSpPr>
              <a:spLocks noChangeShapeType="1"/>
            </p:cNvSpPr>
            <p:nvPr/>
          </p:nvSpPr>
          <p:spPr bwMode="auto">
            <a:xfrm>
              <a:off x="2160" y="336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2" name="Line 26"/>
            <p:cNvSpPr>
              <a:spLocks noChangeShapeType="1"/>
            </p:cNvSpPr>
            <p:nvPr/>
          </p:nvSpPr>
          <p:spPr bwMode="auto">
            <a:xfrm flipV="1">
              <a:off x="2160" y="32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3" name="Line 27"/>
            <p:cNvSpPr>
              <a:spLocks noChangeShapeType="1"/>
            </p:cNvSpPr>
            <p:nvPr/>
          </p:nvSpPr>
          <p:spPr bwMode="auto">
            <a:xfrm>
              <a:off x="2352" y="331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4" name="Line 28"/>
            <p:cNvSpPr>
              <a:spLocks noChangeShapeType="1"/>
            </p:cNvSpPr>
            <p:nvPr/>
          </p:nvSpPr>
          <p:spPr bwMode="auto">
            <a:xfrm>
              <a:off x="3504" y="33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5" name="Line 29"/>
            <p:cNvSpPr>
              <a:spLocks noChangeShapeType="1"/>
            </p:cNvSpPr>
            <p:nvPr/>
          </p:nvSpPr>
          <p:spPr bwMode="auto">
            <a:xfrm flipV="1">
              <a:off x="2352" y="32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cxnSp>
        <p:nvCxnSpPr>
          <p:cNvPr id="34" name="Straight Connector 33"/>
          <p:cNvCxnSpPr/>
          <p:nvPr/>
        </p:nvCxnSpPr>
        <p:spPr>
          <a:xfrm flipV="1">
            <a:off x="7524749" y="1626738"/>
            <a:ext cx="0" cy="647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339974" y="1626738"/>
            <a:ext cx="5184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339974" y="1626738"/>
            <a:ext cx="0" cy="647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Αποφυγή τιμών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null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6570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CC1117-F676-4B46-A448-D3A66CFA0557}" type="slidenum">
              <a:rPr lang="el-GR" altLang="en-US" smtClean="0"/>
              <a:pPr/>
              <a:t>70</a:t>
            </a:fld>
            <a:endParaRPr lang="el-GR" altLang="en-US" smtClean="0"/>
          </a:p>
        </p:txBody>
      </p:sp>
      <p:sp>
        <p:nvSpPr>
          <p:cNvPr id="28678" name="Text Box 3" descr="Parchment"/>
          <p:cNvSpPr txBox="1">
            <a:spLocks noChangeArrowheads="1"/>
          </p:cNvSpPr>
          <p:nvPr/>
        </p:nvSpPr>
        <p:spPr bwMode="auto">
          <a:xfrm>
            <a:off x="458887" y="4082820"/>
            <a:ext cx="8153400" cy="8302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Μια διάσπαση είναι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που διατηρεί τις εξαρτήσεις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(dependency preserving) </a:t>
            </a:r>
            <a:r>
              <a:rPr lang="el-GR" sz="2400" dirty="0" smtClean="0">
                <a:latin typeface="Calibri" pitchFamily="34" charset="0"/>
              </a:rPr>
              <a:t>αν F’</a:t>
            </a:r>
            <a:r>
              <a:rPr lang="el-GR" sz="2400" baseline="30000" dirty="0" smtClean="0">
                <a:latin typeface="Calibri" pitchFamily="34" charset="0"/>
              </a:rPr>
              <a:t>+ </a:t>
            </a:r>
            <a:r>
              <a:rPr lang="el-GR" sz="2400" dirty="0" smtClean="0">
                <a:latin typeface="Calibri" pitchFamily="34" charset="0"/>
              </a:rPr>
              <a:t>= F</a:t>
            </a:r>
            <a:r>
              <a:rPr lang="el-GR" sz="2400" baseline="30000" dirty="0" smtClean="0">
                <a:latin typeface="Calibri" pitchFamily="34" charset="0"/>
              </a:rPr>
              <a:t>+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83472" y="1944147"/>
            <a:ext cx="828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Έστω F ένα σύνολο από ΣΕ στο σχήμα R και {R</a:t>
            </a:r>
            <a:r>
              <a:rPr lang="el-GR" sz="2400" baseline="-25000" dirty="0" smtClean="0">
                <a:latin typeface="Calibri" pitchFamily="34" charset="0"/>
              </a:rPr>
              <a:t>1</a:t>
            </a:r>
            <a:r>
              <a:rPr lang="el-GR" sz="2400" dirty="0" smtClean="0">
                <a:latin typeface="Calibri" pitchFamily="34" charset="0"/>
              </a:rPr>
              <a:t>, R</a:t>
            </a:r>
            <a:r>
              <a:rPr lang="el-GR" sz="2400" baseline="-25000" dirty="0" smtClean="0">
                <a:latin typeface="Calibri" pitchFamily="34" charset="0"/>
              </a:rPr>
              <a:t>2</a:t>
            </a:r>
            <a:r>
              <a:rPr lang="el-GR" sz="2400" dirty="0" smtClean="0">
                <a:latin typeface="Calibri" pitchFamily="34" charset="0"/>
              </a:rPr>
              <a:t>, .., </a:t>
            </a:r>
            <a:r>
              <a:rPr lang="el-GR" sz="2400" dirty="0" err="1" smtClean="0">
                <a:latin typeface="Calibri" pitchFamily="34" charset="0"/>
              </a:rPr>
              <a:t>R</a:t>
            </a:r>
            <a:r>
              <a:rPr lang="el-GR" sz="2400" baseline="-25000" dirty="0" err="1" smtClean="0">
                <a:latin typeface="Calibri" pitchFamily="34" charset="0"/>
              </a:rPr>
              <a:t>n</a:t>
            </a:r>
            <a:r>
              <a:rPr lang="el-GR" sz="2400" dirty="0" smtClean="0">
                <a:latin typeface="Calibri" pitchFamily="34" charset="0"/>
              </a:rPr>
              <a:t>} μια διάσπαση του R και </a:t>
            </a:r>
            <a:r>
              <a:rPr lang="el-GR" sz="2400" dirty="0" err="1" smtClean="0">
                <a:latin typeface="Calibri" pitchFamily="34" charset="0"/>
              </a:rPr>
              <a:t>F</a:t>
            </a:r>
            <a:r>
              <a:rPr lang="el-GR" sz="2400" baseline="-25000" dirty="0" err="1" smtClean="0">
                <a:latin typeface="Calibri" pitchFamily="34" charset="0"/>
              </a:rPr>
              <a:t>i</a:t>
            </a:r>
            <a:r>
              <a:rPr lang="el-GR" sz="2400" dirty="0" smtClean="0">
                <a:latin typeface="Calibri" pitchFamily="34" charset="0"/>
              </a:rPr>
              <a:t> η προβολή (περιορισμός της F στο </a:t>
            </a:r>
            <a:r>
              <a:rPr lang="el-GR" sz="2400" dirty="0" err="1" smtClean="0">
                <a:latin typeface="Calibri" pitchFamily="34" charset="0"/>
              </a:rPr>
              <a:t>R</a:t>
            </a:r>
            <a:r>
              <a:rPr lang="el-GR" sz="2400" baseline="-25000" dirty="0" err="1" smtClean="0">
                <a:latin typeface="Calibri" pitchFamily="34" charset="0"/>
              </a:rPr>
              <a:t>i</a:t>
            </a:r>
            <a:r>
              <a:rPr lang="el-GR" sz="2400" dirty="0" smtClean="0">
                <a:latin typeface="Calibri" pitchFamily="34" charset="0"/>
              </a:rPr>
              <a:t>).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2377683" y="3099062"/>
            <a:ext cx="4752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F’ =  F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F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...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 F</a:t>
            </a:r>
            <a:r>
              <a:rPr lang="en-US" sz="2400" baseline="-25000" dirty="0">
                <a:latin typeface="Calibri" pitchFamily="34" charset="0"/>
              </a:rPr>
              <a:t>n</a:t>
            </a:r>
            <a:endParaRPr lang="el-GR" sz="2400" baseline="-25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Διατήρηση Εξαρτήσεων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E98B8B-1D0A-44B6-87FE-F6B9863B3D91}" type="slidenum">
              <a:rPr lang="el-GR" altLang="en-US" smtClean="0"/>
              <a:pPr/>
              <a:t>71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379495" y="2186494"/>
            <a:ext cx="8229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Έστω R(A, B, C, D),  F = {A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C,  B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 C, ΒD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 A} και η  διάσπαση του R σε  R</a:t>
            </a:r>
            <a:r>
              <a:rPr lang="el-GR" baseline="-25000" dirty="0" smtClean="0">
                <a:latin typeface="Calibri" pitchFamily="34" charset="0"/>
              </a:rPr>
              <a:t>1</a:t>
            </a:r>
            <a:r>
              <a:rPr lang="el-GR" dirty="0" smtClean="0">
                <a:latin typeface="Calibri" pitchFamily="34" charset="0"/>
              </a:rPr>
              <a:t>(A, C)  και R</a:t>
            </a:r>
            <a:r>
              <a:rPr lang="el-GR" baseline="-25000" dirty="0" smtClean="0">
                <a:latin typeface="Calibri" pitchFamily="34" charset="0"/>
              </a:rPr>
              <a:t>2</a:t>
            </a:r>
            <a:r>
              <a:rPr lang="el-GR" dirty="0" smtClean="0">
                <a:latin typeface="Calibri" pitchFamily="34" charset="0"/>
              </a:rPr>
              <a:t>(Α, Β, D).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(α) </a:t>
            </a:r>
            <a:r>
              <a:rPr lang="el-GR" dirty="0">
                <a:latin typeface="Calibri" pitchFamily="34" charset="0"/>
              </a:rPr>
              <a:t>Είναι χωρίς απώλειες (</a:t>
            </a:r>
            <a:r>
              <a:rPr lang="el-GR" dirty="0" err="1">
                <a:latin typeface="Calibri" pitchFamily="34" charset="0"/>
              </a:rPr>
              <a:t>lossless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join</a:t>
            </a:r>
            <a:r>
              <a:rPr lang="el-GR" dirty="0">
                <a:latin typeface="Calibri" pitchFamily="34" charset="0"/>
              </a:rPr>
              <a:t>);</a:t>
            </a:r>
            <a:endParaRPr lang="el-GR" baseline="-25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(β) Διατηρεί τις εξαρτήσεις;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74601" y="4141150"/>
            <a:ext cx="7993062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Έστω R(A, B, C, D, E),  F = {A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latin typeface="Calibri" pitchFamily="34" charset="0"/>
              </a:rPr>
              <a:t>D,  B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 Ε, DE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 C, B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 C</a:t>
            </a:r>
            <a:r>
              <a:rPr lang="el-GR" dirty="0" smtClean="0">
                <a:latin typeface="Calibri" pitchFamily="34" charset="0"/>
              </a:rPr>
              <a:t>}.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(α) Η  διάσπαση του R σε  S(A, Β, C)  και T(A, B, D, E) διατηρεί τις εξαρτήσεις;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(β) Είναι χωρίς απώλειες (</a:t>
            </a:r>
            <a:r>
              <a:rPr lang="el-GR" dirty="0" err="1" smtClean="0">
                <a:latin typeface="Calibri" pitchFamily="34" charset="0"/>
              </a:rPr>
              <a:t>lossless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join</a:t>
            </a:r>
            <a:r>
              <a:rPr lang="el-GR" dirty="0" smtClean="0">
                <a:latin typeface="Calibri" pitchFamily="34" charset="0"/>
              </a:rPr>
              <a:t>);</a:t>
            </a:r>
            <a:endParaRPr lang="el-GR" baseline="-250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dirty="0">
              <a:latin typeface="Calibri" pitchFamily="34" charset="0"/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75A21-3CF2-4516-B0A9-67C4F98FB919}" type="slidenum">
              <a:rPr lang="el-GR" altLang="en-US" smtClean="0"/>
              <a:pPr/>
              <a:t>72</a:t>
            </a:fld>
            <a:endParaRPr lang="el-GR" altLang="en-US" smtClean="0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765993" y="2091916"/>
            <a:ext cx="72723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Διάσπαση </a:t>
            </a:r>
            <a:r>
              <a:rPr lang="el-GR" sz="2400" dirty="0">
                <a:latin typeface="Calibri" pitchFamily="34" charset="0"/>
              </a:rPr>
              <a:t>καθολικού σχήματος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Επιθυμητές ιδιότητες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latin typeface="Calibri" pitchFamily="34" charset="0"/>
              </a:rPr>
              <a:t>1.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όχι απώλειες στη συνένωση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latin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διατήρηση εξαρτήσεων</a:t>
            </a:r>
            <a:endParaRPr lang="el-GR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όχι επανάληψη πληροφορίας λόγω ΣΕ</a:t>
            </a:r>
          </a:p>
        </p:txBody>
      </p:sp>
      <p:sp>
        <p:nvSpPr>
          <p:cNvPr id="16392" name="Line 5"/>
          <p:cNvSpPr>
            <a:spLocks noChangeShapeType="1"/>
          </p:cNvSpPr>
          <p:nvPr/>
        </p:nvSpPr>
        <p:spPr bwMode="auto">
          <a:xfrm flipV="1">
            <a:off x="4249345" y="4832989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6393" name="Text Box 6"/>
          <p:cNvSpPr txBox="1">
            <a:spLocks noChangeArrowheads="1"/>
          </p:cNvSpPr>
          <p:nvPr/>
        </p:nvSpPr>
        <p:spPr bwMode="auto">
          <a:xfrm>
            <a:off x="3207553" y="5396764"/>
            <a:ext cx="3024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Κανονικές μορφές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73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683095" y="3204280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74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63441" y="2517769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Κανονικοποίηση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Σχήματος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742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96323F-A2D0-4B4D-951E-0C9051AD6D88}" type="slidenum">
              <a:rPr lang="el-GR" altLang="en-US" smtClean="0"/>
              <a:pPr/>
              <a:t>75</a:t>
            </a:fld>
            <a:endParaRPr lang="el-GR" altLang="en-US" smtClean="0"/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423846" y="3364240"/>
            <a:ext cx="85693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2. Διατήρηση Εξαρτήσεων 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Στόχος: Έλεγχος διατήρησης εξαρτήσεων όταν γίνονται τροποποιήσεις χωρίς να υπολογίζουμε τις αρχικές σχέσεις  (αποφυγή των συνενώσεων)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F’ =  F1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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F2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...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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 Fn</a:t>
            </a:r>
            <a:r>
              <a:rPr lang="el-GR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, πρέπει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F’</a:t>
            </a:r>
            <a:r>
              <a:rPr lang="en-US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= F</a:t>
            </a:r>
            <a:r>
              <a:rPr lang="en-US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endParaRPr lang="el-GR" b="1" baseline="30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endParaRPr lang="el-GR" sz="1600" b="1" baseline="30000" dirty="0">
              <a:latin typeface="Calibri" pitchFamily="34" charset="0"/>
            </a:endParaRP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370984" y="1536652"/>
            <a:ext cx="856932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1. Συνενώσεις Άνευ Απωλειών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Η φυσική συνένωση των σχέσεων που προκύπτουν μας δίνει </a:t>
            </a:r>
            <a:r>
              <a:rPr lang="el-GR" sz="1800" i="1" dirty="0">
                <a:latin typeface="Calibri" pitchFamily="34" charset="0"/>
              </a:rPr>
              <a:t>ακριβώς </a:t>
            </a:r>
            <a:r>
              <a:rPr lang="el-GR" sz="1800" dirty="0">
                <a:latin typeface="Calibri" pitchFamily="34" charset="0"/>
              </a:rPr>
              <a:t>την αρχική σχέση (χωρίς επιπρόσθετες πλειάδες)</a:t>
            </a:r>
            <a:r>
              <a:rPr lang="en-US" sz="1800" dirty="0">
                <a:latin typeface="Calibri" pitchFamily="34" charset="0"/>
              </a:rPr>
              <a:t>: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</a:rPr>
              <a:t>r</a:t>
            </a:r>
            <a:r>
              <a:rPr lang="en-US" sz="1400" b="1" dirty="0">
                <a:latin typeface="Calibri" pitchFamily="34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=</a:t>
            </a:r>
            <a:r>
              <a:rPr lang="en-US" sz="1400" dirty="0">
                <a:latin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>
                <a:latin typeface="Calibri" pitchFamily="34" charset="0"/>
              </a:rPr>
              <a:t>R1</a:t>
            </a:r>
            <a:r>
              <a:rPr lang="en-US" sz="1400" dirty="0">
                <a:latin typeface="Calibri" pitchFamily="34" charset="0"/>
              </a:rPr>
              <a:t> (r) *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>
                <a:latin typeface="Calibri" pitchFamily="34" charset="0"/>
              </a:rPr>
              <a:t>R2</a:t>
            </a:r>
            <a:r>
              <a:rPr lang="en-US" sz="1400" dirty="0">
                <a:latin typeface="Calibri" pitchFamily="34" charset="0"/>
              </a:rPr>
              <a:t> (r) * …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 err="1">
                <a:latin typeface="Calibri" pitchFamily="34" charset="0"/>
              </a:rPr>
              <a:t>Rn</a:t>
            </a:r>
            <a:r>
              <a:rPr lang="en-US" sz="1400" dirty="0">
                <a:latin typeface="Calibri" pitchFamily="34" charset="0"/>
              </a:rPr>
              <a:t> (r)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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</a:t>
            </a:r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l-GR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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</a:t>
            </a:r>
            <a:r>
              <a:rPr lang="el-GR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ανήκει στο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1800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,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16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δηλαδή τα κοινά γνωρίσματα των δύο σχημάτων είναι κλειδί για τουλάχιστον  ένα από τα δύο</a:t>
            </a:r>
            <a:endParaRPr lang="el-GR" sz="16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531240" y="5158344"/>
            <a:ext cx="8351838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Αποφυγή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Επανάληψης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Πληροφορίας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			</a:t>
            </a:r>
            <a:r>
              <a:rPr lang="el-GR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πως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; </a:t>
            </a:r>
            <a:r>
              <a:rPr lang="el-GR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Οι σχέσεις που προκύπτουν σε </a:t>
            </a:r>
            <a:r>
              <a:rPr lang="el-GR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κ</a:t>
            </a:r>
            <a:r>
              <a:rPr lang="el-GR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ανονική μορφή</a:t>
            </a:r>
            <a:endParaRPr lang="el-GR" sz="20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Επιθυμητές Ιδιότητες (ανασκόπηση)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B0D70D-57C9-4D10-80E1-49C9B71A4691}" type="slidenum">
              <a:rPr lang="el-GR" altLang="en-US" smtClean="0"/>
              <a:pPr/>
              <a:t>76</a:t>
            </a:fld>
            <a:endParaRPr lang="el-GR" altLang="en-US" smtClean="0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54626" y="1489436"/>
            <a:ext cx="792949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Στόχος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Δοθέντος </a:t>
            </a:r>
            <a:r>
              <a:rPr lang="el-GR" sz="2400" dirty="0">
                <a:latin typeface="Calibri" pitchFamily="34" charset="0"/>
              </a:rPr>
              <a:t>ενός σχήματος, αν είναι «καλό» ή χρειάζεται περαιτέρω διάσπαση.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</a:rPr>
              <a:t>Πως; Κανονικές μορφές.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Ξέρουμε ότι αν ένα σχήμα είναι σε κάποια </a:t>
            </a:r>
            <a:r>
              <a:rPr lang="el-GR" sz="2000" dirty="0" smtClean="0">
                <a:latin typeface="Calibri" pitchFamily="34" charset="0"/>
              </a:rPr>
              <a:t>κανονική μορφή </a:t>
            </a:r>
            <a:r>
              <a:rPr lang="el-GR" sz="2000" dirty="0">
                <a:latin typeface="Calibri" pitchFamily="34" charset="0"/>
              </a:rPr>
              <a:t>δεν υπάρχουν συγκεκριμένα </a:t>
            </a:r>
            <a:r>
              <a:rPr lang="el-GR" sz="2000" dirty="0" smtClean="0">
                <a:latin typeface="Calibri" pitchFamily="34" charset="0"/>
              </a:rPr>
              <a:t>προβλήματα</a:t>
            </a:r>
          </a:p>
          <a:p>
            <a:pPr algn="just" eaLnBrk="0" hangingPunct="0">
              <a:spcBef>
                <a:spcPct val="50000"/>
              </a:spcBef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Με φθίνουσα σειρά (από την πιο περιοριστική στη λιγότερο περιοριστική)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3NF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2NF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 1NF</a:t>
            </a:r>
            <a:r>
              <a:rPr lang="el-GR" sz="2000" dirty="0">
                <a:latin typeface="Calibri" pitchFamily="34" charset="0"/>
              </a:rPr>
              <a:t> 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Οι ορισμοί των κανονικών μορφών βασίζονται σε Σ.Ε., οι Σ.Ε. έχουν σχέση με την επανάληψη πληροφορίας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Μορφές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65438E-4A96-4859-AFF9-252C4D9CFF59}" type="slidenum">
              <a:rPr lang="el-GR" altLang="en-US" smtClean="0"/>
              <a:pPr/>
              <a:t>77</a:t>
            </a:fld>
            <a:endParaRPr lang="el-GR" altLang="en-US" smtClean="0"/>
          </a:p>
        </p:txBody>
      </p:sp>
      <p:sp>
        <p:nvSpPr>
          <p:cNvPr id="7173" name="Text Box 3" descr="Parchment"/>
          <p:cNvSpPr txBox="1">
            <a:spLocks noChangeArrowheads="1"/>
          </p:cNvSpPr>
          <p:nvPr/>
        </p:nvSpPr>
        <p:spPr bwMode="auto">
          <a:xfrm>
            <a:off x="391886" y="1831482"/>
            <a:ext cx="8201957" cy="178510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σχεσιακό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είναι σε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 Μορφή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Boyce-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Codd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(BCNF) </a:t>
            </a:r>
            <a:r>
              <a:rPr lang="el-GR" sz="2000" dirty="0">
                <a:latin typeface="Calibri" pitchFamily="34" charset="0"/>
              </a:rPr>
              <a:t>σε σχέση με ένα σύνολο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συναρτησιακών εξαρτήσεων αν </a:t>
            </a:r>
            <a:r>
              <a:rPr lang="el-GR" sz="2000" dirty="0" smtClean="0">
                <a:latin typeface="Calibri" pitchFamily="34" charset="0"/>
              </a:rPr>
              <a:t>για </a:t>
            </a:r>
            <a:r>
              <a:rPr lang="el-GR" sz="2000" dirty="0">
                <a:latin typeface="Calibri" pitchFamily="34" charset="0"/>
              </a:rPr>
              <a:t>όλες τις </a:t>
            </a:r>
            <a:r>
              <a:rPr lang="el-GR" sz="2000" dirty="0" smtClean="0">
                <a:latin typeface="Calibri" pitchFamily="34" charset="0"/>
              </a:rPr>
              <a:t>μη τετριμμένες ΣΕ,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 smtClean="0">
                <a:latin typeface="Calibri" pitchFamily="34" charset="0"/>
              </a:rPr>
              <a:t>Y</a:t>
            </a:r>
            <a:r>
              <a:rPr lang="el-GR" sz="2000" dirty="0" smtClean="0">
                <a:latin typeface="Calibri" pitchFamily="34" charset="0"/>
              </a:rPr>
              <a:t>,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 smtClean="0">
                <a:latin typeface="Calibri" pitchFamily="34" charset="0"/>
              </a:rPr>
              <a:t>+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ισχύει</a:t>
            </a:r>
            <a:r>
              <a:rPr lang="el-GR" sz="2000" dirty="0" smtClean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 smtClean="0">
                <a:latin typeface="Calibri" pitchFamily="34" charset="0"/>
              </a:rPr>
              <a:t>--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X</a:t>
            </a:r>
            <a:r>
              <a:rPr lang="en-US" sz="2000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 </a:t>
            </a:r>
            <a:r>
              <a:rPr lang="el-GR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υπερκλειδί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 υποψήφιο κλειδί ή υπερσύνολο υποψήφιου κλειδιού) </a:t>
            </a:r>
            <a:r>
              <a:rPr lang="el-GR" sz="2000" dirty="0">
                <a:latin typeface="Calibri" pitchFamily="34" charset="0"/>
              </a:rPr>
              <a:t>του σχήματος </a:t>
            </a:r>
            <a:r>
              <a:rPr lang="en-US" sz="2000" dirty="0">
                <a:latin typeface="Calibri" pitchFamily="34" charset="0"/>
              </a:rPr>
              <a:t>R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342899" y="4197080"/>
            <a:ext cx="86756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Δηλαδή  το αριστερό μέρος κάθε μη τετριμμένης ΣΕ πρέπει να περιέχει ένα κλειδί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342899" y="4811387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σχήμα μιας ΒΔ είναι σε </a:t>
            </a:r>
            <a:r>
              <a:rPr lang="en-US" sz="2000" dirty="0">
                <a:latin typeface="Calibri" pitchFamily="34" charset="0"/>
              </a:rPr>
              <a:t>BCNF </a:t>
            </a:r>
            <a:r>
              <a:rPr lang="el-GR" sz="2000" dirty="0">
                <a:latin typeface="Calibri" pitchFamily="34" charset="0"/>
              </a:rPr>
              <a:t>αν το σχήμα </a:t>
            </a:r>
            <a:r>
              <a:rPr lang="el-GR" sz="2000" u="sng" dirty="0">
                <a:latin typeface="Calibri" pitchFamily="34" charset="0"/>
              </a:rPr>
              <a:t>κάθε</a:t>
            </a:r>
            <a:r>
              <a:rPr lang="el-GR" sz="2000" dirty="0">
                <a:latin typeface="Calibri" pitchFamily="34" charset="0"/>
              </a:rPr>
              <a:t> σχέσης της είναι σε </a:t>
            </a:r>
            <a:r>
              <a:rPr lang="en-US" sz="2000" dirty="0">
                <a:latin typeface="Calibri" pitchFamily="34" charset="0"/>
              </a:rPr>
              <a:t>BCNF.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0761DE-9C18-45ED-B4FE-40C71803A807}" type="slidenum">
              <a:rPr lang="el-GR" altLang="en-US" smtClean="0"/>
              <a:pPr/>
              <a:t>78</a:t>
            </a:fld>
            <a:endParaRPr lang="el-GR" altLang="en-US" smtClean="0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395288" y="1989138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Πλεονασμός (επανάληψη πληροφορίας)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611188" y="2636838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02531" y="3471069"/>
            <a:ext cx="6810375" cy="457200"/>
            <a:chOff x="768" y="2304"/>
            <a:chExt cx="4290" cy="288"/>
          </a:xfrm>
        </p:grpSpPr>
        <p:sp>
          <p:nvSpPr>
            <p:cNvPr id="6154" name="Text Box 6"/>
            <p:cNvSpPr txBox="1">
              <a:spLocks noChangeArrowheads="1"/>
            </p:cNvSpPr>
            <p:nvPr/>
          </p:nvSpPr>
          <p:spPr bwMode="auto">
            <a:xfrm>
              <a:off x="768" y="2304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 smtClean="0">
                  <a:latin typeface="Calibri" pitchFamily="34" charset="0"/>
                </a:rPr>
                <a:t>  </a:t>
              </a:r>
              <a:r>
                <a:rPr lang="el-GR" u="sng" dirty="0" smtClean="0">
                  <a:latin typeface="Calibri" pitchFamily="34" charset="0"/>
                </a:rPr>
                <a:t>Τίτλος</a:t>
              </a:r>
              <a:r>
                <a:rPr lang="en-US" u="sng" dirty="0" smtClean="0">
                  <a:latin typeface="Calibri" pitchFamily="34" charset="0"/>
                </a:rPr>
                <a:t> </a:t>
              </a:r>
              <a:r>
                <a:rPr lang="en-US" dirty="0" smtClean="0">
                  <a:latin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Διάρκεια</a:t>
              </a:r>
              <a:r>
                <a:rPr lang="en-US" dirty="0">
                  <a:latin typeface="Calibri" pitchFamily="34" charset="0"/>
                </a:rPr>
                <a:t>    </a:t>
              </a:r>
              <a:r>
                <a:rPr lang="el-GR" dirty="0">
                  <a:latin typeface="Calibri" pitchFamily="34" charset="0"/>
                </a:rPr>
                <a:t>    Είδος  </a:t>
              </a:r>
              <a:r>
                <a:rPr lang="el-GR" dirty="0" smtClean="0">
                  <a:latin typeface="Calibri" pitchFamily="34" charset="0"/>
                </a:rPr>
                <a:t>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6155" name="Rectangle 7"/>
            <p:cNvSpPr>
              <a:spLocks noChangeArrowheads="1"/>
            </p:cNvSpPr>
            <p:nvPr/>
          </p:nvSpPr>
          <p:spPr bwMode="auto">
            <a:xfrm>
              <a:off x="816" y="2304"/>
              <a:ext cx="36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6156" name="Line 8"/>
            <p:cNvSpPr>
              <a:spLocks noChangeShapeType="1"/>
            </p:cNvSpPr>
            <p:nvPr/>
          </p:nvSpPr>
          <p:spPr bwMode="auto">
            <a:xfrm>
              <a:off x="2640" y="2304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7" name="Line 9"/>
            <p:cNvSpPr>
              <a:spLocks noChangeShapeType="1"/>
            </p:cNvSpPr>
            <p:nvPr/>
          </p:nvSpPr>
          <p:spPr bwMode="auto">
            <a:xfrm>
              <a:off x="134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8" name="Line 10"/>
            <p:cNvSpPr>
              <a:spLocks noChangeShapeType="1"/>
            </p:cNvSpPr>
            <p:nvPr/>
          </p:nvSpPr>
          <p:spPr bwMode="auto">
            <a:xfrm>
              <a:off x="3168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9" name="Line 11"/>
            <p:cNvSpPr>
              <a:spLocks noChangeShapeType="1"/>
            </p:cNvSpPr>
            <p:nvPr/>
          </p:nvSpPr>
          <p:spPr bwMode="auto">
            <a:xfrm>
              <a:off x="18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395288" y="4365625"/>
            <a:ext cx="842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Τι συμβαίνει με το (πρωτεύον) κλειδί και τις συναρτησιακές εξαρτήσεις;</a:t>
            </a: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Μορφές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0B28BF-B467-4A29-9167-368A3AC89A03}" type="slidenum">
              <a:rPr lang="el-GR" altLang="en-US" smtClean="0"/>
              <a:pPr/>
              <a:t>79</a:t>
            </a:fld>
            <a:endParaRPr lang="el-GR" altLang="en-US" smtClean="0"/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647422" y="4870974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 err="1">
                <a:latin typeface="Calibri" pitchFamily="34" charset="0"/>
              </a:rPr>
              <a:t>Ευριστικός</a:t>
            </a:r>
            <a:r>
              <a:rPr lang="el-GR" i="1" dirty="0">
                <a:latin typeface="Calibri" pitchFamily="34" charset="0"/>
              </a:rPr>
              <a:t>: στα δεξιά όσο το δυνατόν περισσότερα γνωρίσματα</a:t>
            </a:r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647422" y="5433865"/>
            <a:ext cx="807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 smtClean="0">
                <a:latin typeface="Calibri" pitchFamily="34" charset="0"/>
              </a:rPr>
              <a:t>Διάσπαση </a:t>
            </a:r>
            <a:r>
              <a:rPr lang="el-GR" i="1" dirty="0">
                <a:latin typeface="Calibri" pitchFamily="34" charset="0"/>
              </a:rPr>
              <a:t>χωρίς απώλειες; 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Διάσπασης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29558" y="1923067"/>
            <a:ext cx="7987645" cy="2554664"/>
            <a:chOff x="433633" y="2158738"/>
            <a:chExt cx="7987645" cy="2554664"/>
          </a:xfrm>
        </p:grpSpPr>
        <p:sp>
          <p:nvSpPr>
            <p:cNvPr id="10246" name="Text Box 4"/>
            <p:cNvSpPr txBox="1">
              <a:spLocks noChangeArrowheads="1"/>
            </p:cNvSpPr>
            <p:nvPr/>
          </p:nvSpPr>
          <p:spPr bwMode="auto">
            <a:xfrm>
              <a:off x="572678" y="2327635"/>
              <a:ext cx="7848600" cy="784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l-GR" dirty="0">
                  <a:latin typeface="Comic Sans MS" pitchFamily="66" charset="0"/>
                </a:rPr>
                <a:t> </a:t>
              </a:r>
              <a:r>
                <a:rPr lang="el-GR" dirty="0">
                  <a:latin typeface="Calibri" pitchFamily="34" charset="0"/>
                </a:rPr>
                <a:t>Βρες μια  </a:t>
              </a:r>
              <a:r>
                <a:rPr lang="el-GR" dirty="0" smtClean="0">
                  <a:latin typeface="Calibri" pitchFamily="34" charset="0"/>
                </a:rPr>
                <a:t>ΣΕ </a:t>
              </a:r>
              <a:r>
                <a:rPr lang="el-GR" dirty="0">
                  <a:latin typeface="Calibri" pitchFamily="34" charset="0"/>
                </a:rPr>
                <a:t>που παραβιάζει τον </a:t>
              </a:r>
              <a:r>
                <a:rPr lang="en-US" dirty="0">
                  <a:latin typeface="Calibri" pitchFamily="34" charset="0"/>
                </a:rPr>
                <a:t>BCNF </a:t>
              </a:r>
              <a:r>
                <a:rPr lang="el-GR" dirty="0">
                  <a:latin typeface="Calibri" pitchFamily="34" charset="0"/>
                </a:rPr>
                <a:t>ορισμό,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smtClean="0">
                  <a:latin typeface="Calibri" pitchFamily="34" charset="0"/>
                </a:rPr>
                <a:t>                έστω </a:t>
              </a:r>
              <a:r>
                <a:rPr lang="el-GR" dirty="0">
                  <a:latin typeface="Calibri" pitchFamily="34" charset="0"/>
                </a:rPr>
                <a:t>X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 Y </a:t>
              </a:r>
              <a:r>
                <a:rPr lang="el-GR" dirty="0">
                  <a:latin typeface="Calibri" pitchFamily="34" charset="0"/>
                </a:rPr>
                <a:t>και  Χ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 </a:t>
              </a:r>
              <a:r>
                <a:rPr lang="el-GR" dirty="0">
                  <a:latin typeface="Calibri" pitchFamily="34" charset="0"/>
                </a:rPr>
                <a:t>Υ =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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0247" name="Text Box 5"/>
            <p:cNvSpPr txBox="1">
              <a:spLocks noChangeArrowheads="1"/>
            </p:cNvSpPr>
            <p:nvPr/>
          </p:nvSpPr>
          <p:spPr bwMode="auto">
            <a:xfrm>
              <a:off x="554610" y="3194116"/>
              <a:ext cx="78486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l-GR" dirty="0">
                  <a:latin typeface="Comic Sans MS" pitchFamily="66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Διάσπαση </a:t>
              </a:r>
              <a:r>
                <a:rPr lang="el-GR" dirty="0">
                  <a:latin typeface="Calibri" pitchFamily="34" charset="0"/>
                </a:rPr>
                <a:t>του αρχικού σχήματος </a:t>
              </a:r>
              <a:r>
                <a:rPr lang="en-US" dirty="0">
                  <a:latin typeface="Calibri" pitchFamily="34" charset="0"/>
                </a:rPr>
                <a:t>R </a:t>
              </a:r>
              <a:r>
                <a:rPr lang="el-GR" dirty="0">
                  <a:latin typeface="Calibri" pitchFamily="34" charset="0"/>
                </a:rPr>
                <a:t>σε δύο σχήματα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</a:rPr>
                <a:t>	R</a:t>
              </a:r>
              <a:r>
                <a:rPr lang="en-US" baseline="-25000" dirty="0">
                  <a:latin typeface="Calibri" pitchFamily="34" charset="0"/>
                </a:rPr>
                <a:t>1 </a:t>
              </a:r>
              <a:r>
                <a:rPr lang="el-GR" dirty="0">
                  <a:latin typeface="Calibri" pitchFamily="34" charset="0"/>
                </a:rPr>
                <a:t>με γνωρίσματα Χ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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Y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  <a:sym typeface="Symbol" pitchFamily="18" charset="2"/>
                </a:rPr>
                <a:t>	R</a:t>
              </a:r>
              <a:r>
                <a:rPr lang="en-US" baseline="-25000" dirty="0">
                  <a:latin typeface="Calibri" pitchFamily="34" charset="0"/>
                  <a:sym typeface="Symbol" pitchFamily="18" charset="2"/>
                </a:rPr>
                <a:t>2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 </a:t>
              </a:r>
              <a:r>
                <a:rPr lang="el-GR" dirty="0">
                  <a:latin typeface="Calibri" pitchFamily="34" charset="0"/>
                </a:rPr>
                <a:t>με γνωρίσματα R - Y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33633" y="2158738"/>
              <a:ext cx="6410227" cy="2554664"/>
            </a:xfrm>
            <a:prstGeom prst="rect">
              <a:avLst/>
            </a:prstGeom>
            <a:noFill/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114A2-88BD-460C-A226-2ADCBEB2A7C1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84375" y="5037137"/>
            <a:ext cx="6886575" cy="457200"/>
            <a:chOff x="1152" y="2016"/>
            <a:chExt cx="4338" cy="288"/>
          </a:xfrm>
        </p:grpSpPr>
        <p:sp>
          <p:nvSpPr>
            <p:cNvPr id="12311" name="Text Box 5"/>
            <p:cNvSpPr txBox="1">
              <a:spLocks noChangeArrowheads="1"/>
            </p:cNvSpPr>
            <p:nvPr/>
          </p:nvSpPr>
          <p:spPr bwMode="auto">
            <a:xfrm>
              <a:off x="1200" y="2016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n-US" dirty="0">
                  <a:latin typeface="Calibri" pitchFamily="34" charset="0"/>
                </a:rPr>
                <a:t>   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Διάρκεια      Είδος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12" name="Rectangle 6"/>
            <p:cNvSpPr>
              <a:spLocks noChangeArrowheads="1"/>
            </p:cNvSpPr>
            <p:nvPr/>
          </p:nvSpPr>
          <p:spPr bwMode="auto">
            <a:xfrm>
              <a:off x="1152" y="2016"/>
              <a:ext cx="378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3" name="Line 7"/>
            <p:cNvSpPr>
              <a:spLocks noChangeShapeType="1"/>
            </p:cNvSpPr>
            <p:nvPr/>
          </p:nvSpPr>
          <p:spPr bwMode="auto">
            <a:xfrm>
              <a:off x="3119" y="201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4" name="Line 8"/>
            <p:cNvSpPr>
              <a:spLocks noChangeShapeType="1"/>
            </p:cNvSpPr>
            <p:nvPr/>
          </p:nvSpPr>
          <p:spPr bwMode="auto">
            <a:xfrm>
              <a:off x="1776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5" name="Line 9"/>
            <p:cNvSpPr>
              <a:spLocks noChangeShapeType="1"/>
            </p:cNvSpPr>
            <p:nvPr/>
          </p:nvSpPr>
          <p:spPr bwMode="auto">
            <a:xfrm>
              <a:off x="3600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6" name="Line 10"/>
            <p:cNvSpPr>
              <a:spLocks noChangeShapeType="1"/>
            </p:cNvSpPr>
            <p:nvPr/>
          </p:nvSpPr>
          <p:spPr bwMode="auto">
            <a:xfrm>
              <a:off x="2304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268538" y="2679700"/>
            <a:ext cx="5334000" cy="457200"/>
            <a:chOff x="1392" y="2736"/>
            <a:chExt cx="3360" cy="288"/>
          </a:xfrm>
        </p:grpSpPr>
        <p:sp>
          <p:nvSpPr>
            <p:cNvPr id="12306" name="Rectangle 12"/>
            <p:cNvSpPr>
              <a:spLocks noChangeArrowheads="1"/>
            </p:cNvSpPr>
            <p:nvPr/>
          </p:nvSpPr>
          <p:spPr bwMode="auto">
            <a:xfrm>
              <a:off x="1392" y="2736"/>
              <a:ext cx="254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7" name="Text Box 13"/>
            <p:cNvSpPr txBox="1">
              <a:spLocks noChangeArrowheads="1"/>
            </p:cNvSpPr>
            <p:nvPr/>
          </p:nvSpPr>
          <p:spPr bwMode="auto">
            <a:xfrm>
              <a:off x="1440" y="2736"/>
              <a:ext cx="33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 smtClean="0">
                  <a:latin typeface="Calibri" pitchFamily="34" charset="0"/>
                </a:rPr>
                <a:t>Τίτλος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n-US" dirty="0">
                  <a:latin typeface="Calibri" pitchFamily="34" charset="0"/>
                </a:rPr>
                <a:t>   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Διάρκεια      Είδος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08" name="Line 14"/>
            <p:cNvSpPr>
              <a:spLocks noChangeShapeType="1"/>
            </p:cNvSpPr>
            <p:nvPr/>
          </p:nvSpPr>
          <p:spPr bwMode="auto">
            <a:xfrm>
              <a:off x="3312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9" name="Line 15"/>
            <p:cNvSpPr>
              <a:spLocks noChangeShapeType="1"/>
            </p:cNvSpPr>
            <p:nvPr/>
          </p:nvSpPr>
          <p:spPr bwMode="auto">
            <a:xfrm>
              <a:off x="1968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0" name="Line 16"/>
            <p:cNvSpPr>
              <a:spLocks noChangeShapeType="1"/>
            </p:cNvSpPr>
            <p:nvPr/>
          </p:nvSpPr>
          <p:spPr bwMode="auto">
            <a:xfrm>
              <a:off x="2544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339975" y="3398837"/>
            <a:ext cx="4800600" cy="457200"/>
            <a:chOff x="1104" y="3168"/>
            <a:chExt cx="3024" cy="288"/>
          </a:xfrm>
        </p:grpSpPr>
        <p:sp>
          <p:nvSpPr>
            <p:cNvPr id="12303" name="Text Box 18"/>
            <p:cNvSpPr txBox="1">
              <a:spLocks noChangeArrowheads="1"/>
            </p:cNvSpPr>
            <p:nvPr/>
          </p:nvSpPr>
          <p:spPr bwMode="auto">
            <a:xfrm>
              <a:off x="1104" y="3168"/>
              <a:ext cx="302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l-GR" dirty="0" smtClean="0">
                  <a:latin typeface="Calibri" pitchFamily="34" charset="0"/>
                </a:rPr>
                <a:t>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04" name="Rectangle 19"/>
            <p:cNvSpPr>
              <a:spLocks noChangeArrowheads="1"/>
            </p:cNvSpPr>
            <p:nvPr/>
          </p:nvSpPr>
          <p:spPr bwMode="auto">
            <a:xfrm>
              <a:off x="1104" y="3168"/>
              <a:ext cx="192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5" name="Line 20"/>
            <p:cNvSpPr>
              <a:spLocks noChangeShapeType="1"/>
            </p:cNvSpPr>
            <p:nvPr/>
          </p:nvSpPr>
          <p:spPr bwMode="auto">
            <a:xfrm>
              <a:off x="1680" y="31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2298" name="Text Box 21"/>
          <p:cNvSpPr txBox="1">
            <a:spLocks noChangeArrowheads="1"/>
          </p:cNvSpPr>
          <p:nvPr/>
        </p:nvSpPr>
        <p:spPr bwMode="auto">
          <a:xfrm>
            <a:off x="611188" y="5118502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</a:t>
            </a:r>
          </a:p>
        </p:txBody>
      </p:sp>
      <p:sp>
        <p:nvSpPr>
          <p:cNvPr id="12299" name="Text Box 22"/>
          <p:cNvSpPr txBox="1">
            <a:spLocks noChangeArrowheads="1"/>
          </p:cNvSpPr>
          <p:nvPr/>
        </p:nvSpPr>
        <p:spPr bwMode="auto">
          <a:xfrm>
            <a:off x="611188" y="26797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Ταινία</a:t>
            </a:r>
          </a:p>
        </p:txBody>
      </p:sp>
      <p:sp>
        <p:nvSpPr>
          <p:cNvPr id="12300" name="Text Box 23"/>
          <p:cNvSpPr txBox="1">
            <a:spLocks noChangeArrowheads="1"/>
          </p:cNvSpPr>
          <p:nvPr/>
        </p:nvSpPr>
        <p:spPr bwMode="auto">
          <a:xfrm>
            <a:off x="755650" y="3471862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Παίζει</a:t>
            </a:r>
          </a:p>
        </p:txBody>
      </p:sp>
      <p:sp>
        <p:nvSpPr>
          <p:cNvPr id="12301" name="Text Box 24"/>
          <p:cNvSpPr txBox="1">
            <a:spLocks noChangeArrowheads="1"/>
          </p:cNvSpPr>
          <p:nvPr/>
        </p:nvSpPr>
        <p:spPr bwMode="auto">
          <a:xfrm>
            <a:off x="973138" y="1742364"/>
            <a:ext cx="6629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(αδυναμία  αναπαράστασης συγκεκριμένης πληροφορίας)</a:t>
            </a:r>
          </a:p>
        </p:txBody>
      </p:sp>
      <p:sp>
        <p:nvSpPr>
          <p:cNvPr id="12302" name="Text Box 25"/>
          <p:cNvSpPr txBox="1">
            <a:spLocks noChangeArrowheads="1"/>
          </p:cNvSpPr>
          <p:nvPr/>
        </p:nvSpPr>
        <p:spPr bwMode="auto">
          <a:xfrm>
            <a:off x="275692" y="4222757"/>
            <a:ext cx="83518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Χάνουμε πληροφορία δεν μπορούμε να βρούμε ποιος ηθοποιός σε ποια ταινία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Αποφυγή δημιουργίας πλασματικών πλειάδων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9310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525E24-F496-49B5-B744-8BCBA510D884}" type="slidenum">
              <a:rPr lang="el-GR" altLang="en-US" smtClean="0"/>
              <a:pPr/>
              <a:t>80</a:t>
            </a:fld>
            <a:endParaRPr lang="el-GR" altLang="en-US" smtClean="0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609600" y="1860274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 </a:t>
            </a:r>
            <a:r>
              <a:rPr lang="el-GR" sz="2000" dirty="0">
                <a:latin typeface="Calibri" pitchFamily="34" charset="0"/>
              </a:rPr>
              <a:t>(Τίτλος,  Έτος,  Διάρκεια, Είδος, Όνομα-Ηθοποιού)</a:t>
            </a: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1740937" y="2302693"/>
            <a:ext cx="519170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Τίτλος  Έτος 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Διάρκεια  Είδος</a:t>
            </a: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803988" y="2838422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Ταινία1</a:t>
            </a:r>
            <a:r>
              <a:rPr lang="el-GR" sz="2000" dirty="0">
                <a:latin typeface="Calibri" pitchFamily="34" charset="0"/>
              </a:rPr>
              <a:t>(Τίτλος,  Έτος,  Διάρκεια, Είδος)</a:t>
            </a: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803988" y="3258788"/>
            <a:ext cx="800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Ταινία2</a:t>
            </a:r>
            <a:r>
              <a:rPr lang="el-GR" sz="2000" dirty="0">
                <a:latin typeface="Calibri" pitchFamily="34" charset="0"/>
              </a:rPr>
              <a:t>(Τίτλος,  Έτος, Όνομα-Ηθοποιού)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430490" y="17910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8617" y="1259755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1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60584" y="4191392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endParaRPr lang="el-GR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39685" y="4753900"/>
            <a:ext cx="80605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Δείξτε </a:t>
            </a:r>
            <a:r>
              <a:rPr lang="el-GR" sz="2000" dirty="0" smtClean="0">
                <a:latin typeface="Calibri" pitchFamily="34" charset="0"/>
              </a:rPr>
              <a:t>ότι </a:t>
            </a:r>
            <a:r>
              <a:rPr lang="el-GR" sz="2000" dirty="0" smtClean="0">
                <a:latin typeface="Calibri" pitchFamily="34" charset="0"/>
              </a:rPr>
              <a:t>οποιαδήποτε </a:t>
            </a:r>
            <a:r>
              <a:rPr lang="el-GR" sz="2000" dirty="0">
                <a:latin typeface="Calibri" pitchFamily="34" charset="0"/>
              </a:rPr>
              <a:t>σχέση με δύο γνωρίσματα είναι σε </a:t>
            </a:r>
            <a:r>
              <a:rPr lang="en-US" sz="2000" dirty="0">
                <a:latin typeface="Calibri" pitchFamily="34" charset="0"/>
              </a:rPr>
              <a:t>BCNF</a:t>
            </a:r>
            <a:endParaRPr lang="el-GR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A74B2C-7D0C-4444-8936-35AC4CEB840D}" type="slidenum">
              <a:rPr lang="el-GR" altLang="en-US" smtClean="0"/>
              <a:pPr/>
              <a:t>81</a:t>
            </a:fld>
            <a:endParaRPr lang="el-GR" altLang="en-US" smtClean="0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602154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 Μπορεί να χρειαστεί </a:t>
            </a:r>
            <a:r>
              <a:rPr lang="el-GR" sz="2400" i="1" dirty="0">
                <a:latin typeface="Calibri" pitchFamily="34" charset="0"/>
              </a:rPr>
              <a:t>παραπάνω από μία </a:t>
            </a:r>
            <a:r>
              <a:rPr lang="el-GR" sz="2400" dirty="0" smtClean="0">
                <a:latin typeface="Calibri" pitchFamily="34" charset="0"/>
              </a:rPr>
              <a:t>διάσπαση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687388" y="2321292"/>
            <a:ext cx="8382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Διάσπαση </a:t>
            </a:r>
            <a:r>
              <a:rPr lang="el-GR" sz="2000" dirty="0">
                <a:latin typeface="Calibri" pitchFamily="34" charset="0"/>
              </a:rPr>
              <a:t>του αρχικού σχήματος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σε δύο σχήματα 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Calibri" pitchFamily="34" charset="0"/>
              </a:rPr>
              <a:t> R</a:t>
            </a:r>
            <a:r>
              <a:rPr lang="en-US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</a:rPr>
              <a:t>με γνωρίσματα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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Y </a:t>
            </a:r>
            <a:r>
              <a:rPr lang="el-GR" sz="2000" dirty="0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 R</a:t>
            </a:r>
            <a:r>
              <a:rPr lang="en-US" sz="2000" baseline="-25000" dirty="0">
                <a:latin typeface="Calibri" pitchFamily="34" charset="0"/>
                <a:sym typeface="Symbol" pitchFamily="18" charset="2"/>
              </a:rPr>
              <a:t>2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</a:rPr>
              <a:t>με γνωρίσματα R - Y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3919216"/>
            <a:ext cx="7924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Διάσπαση της </a:t>
            </a:r>
            <a:r>
              <a:rPr lang="en-US" sz="2000" dirty="0" smtClean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αν χρειάζεται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Πιθανών συνεχείς διασπάσεις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Αφού παίρνουμε σχέσεις </a:t>
            </a:r>
            <a:r>
              <a:rPr lang="el-GR" sz="2000" dirty="0">
                <a:latin typeface="Calibri" pitchFamily="34" charset="0"/>
              </a:rPr>
              <a:t>με αυστηρά μικρότερο αριθμό γνωρισμάτων, η διαδικασία </a:t>
            </a:r>
            <a:r>
              <a:rPr lang="el-GR" sz="2000" dirty="0" smtClean="0">
                <a:latin typeface="Calibri" pitchFamily="34" charset="0"/>
              </a:rPr>
              <a:t>τερματίζει  (στη χειρότερη περίπτωση όταν 2 γνωρίσματα)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48518-0B7B-40CA-9813-860311F0F573}" type="slidenum">
              <a:rPr lang="el-GR" altLang="en-US" smtClean="0"/>
              <a:pPr/>
              <a:t>82</a:t>
            </a:fld>
            <a:endParaRPr lang="el-GR" altLang="en-US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468313" y="1773238"/>
            <a:ext cx="8351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solidFill>
                  <a:schemeClr val="tx2"/>
                </a:solidFill>
                <a:latin typeface="Calibri" pitchFamily="34" charset="0"/>
              </a:rPr>
              <a:t>Παραβίαση του </a:t>
            </a:r>
            <a:r>
              <a:rPr lang="en-US">
                <a:solidFill>
                  <a:schemeClr val="tx2"/>
                </a:solidFill>
                <a:latin typeface="Calibri" pitchFamily="34" charset="0"/>
              </a:rPr>
              <a:t>BCNF </a:t>
            </a:r>
            <a:r>
              <a:rPr lang="el-GR">
                <a:solidFill>
                  <a:schemeClr val="tx2"/>
                </a:solidFill>
                <a:latin typeface="Calibri" pitchFamily="34" charset="0"/>
              </a:rPr>
              <a:t>σημαίνει ότι υπάρχει </a:t>
            </a:r>
            <a:r>
              <a:rPr lang="en-US">
                <a:solidFill>
                  <a:schemeClr val="tx2"/>
                </a:solidFill>
                <a:latin typeface="Calibri" pitchFamily="34" charset="0"/>
              </a:rPr>
              <a:t>X </a:t>
            </a:r>
            <a:r>
              <a:rPr lang="en-US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 A </a:t>
            </a:r>
            <a:r>
              <a:rPr lang="el-GR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όπου το Χ δεν είναι υπερκλειδί</a:t>
            </a:r>
            <a:endParaRPr lang="en-US">
              <a:solidFill>
                <a:schemeClr val="tx2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549177" y="2404228"/>
            <a:ext cx="75612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Περίπτωση 1</a:t>
            </a:r>
            <a:r>
              <a:rPr lang="el-GR" dirty="0">
                <a:latin typeface="Calibri" pitchFamily="34" charset="0"/>
              </a:rPr>
              <a:t>: Χ είναι γνήσιο υποσύνολο κάποιου υποψήφιου κλειδιού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μερική εξάρτηση)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54986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75D07A-1769-452D-AA1C-3EB18C2B0782}" type="slidenum">
              <a:rPr lang="el-GR" altLang="en-US" smtClean="0"/>
              <a:pPr/>
              <a:t>83</a:t>
            </a:fld>
            <a:endParaRPr lang="el-GR" altLang="en-US" smtClean="0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457200" y="2772522"/>
            <a:ext cx="159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800" b="1" dirty="0">
                <a:latin typeface="Calibri" pitchFamily="34" charset="0"/>
              </a:rPr>
              <a:t>Λογαριασμός </a:t>
            </a:r>
            <a:r>
              <a:rPr lang="en-US" sz="1800" b="1" dirty="0">
                <a:latin typeface="Calibri" pitchFamily="34" charset="0"/>
              </a:rPr>
              <a:t> 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559412" y="4046439"/>
            <a:ext cx="1981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latin typeface="Calibri" pitchFamily="34" charset="0"/>
              </a:rPr>
              <a:t>Πελάτης</a:t>
            </a:r>
            <a:endParaRPr lang="el-GR" sz="180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74285" y="3237576"/>
            <a:ext cx="8153400" cy="381000"/>
            <a:chOff x="480" y="1824"/>
            <a:chExt cx="5136" cy="240"/>
          </a:xfrm>
        </p:grpSpPr>
        <p:sp>
          <p:nvSpPr>
            <p:cNvPr id="14356" name="Text Box 7"/>
            <p:cNvSpPr txBox="1">
              <a:spLocks noChangeArrowheads="1"/>
            </p:cNvSpPr>
            <p:nvPr/>
          </p:nvSpPr>
          <p:spPr bwMode="auto">
            <a:xfrm>
              <a:off x="528" y="1824"/>
              <a:ext cx="50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Όνομα-Υποκαταστήματος  </a:t>
              </a:r>
              <a:r>
                <a:rPr lang="el-GR" dirty="0" smtClean="0">
                  <a:latin typeface="Calibri" pitchFamily="34" charset="0"/>
                </a:rPr>
                <a:t>       </a:t>
              </a:r>
              <a:r>
                <a:rPr lang="el-GR" u="sng" dirty="0">
                  <a:latin typeface="Calibri" pitchFamily="34" charset="0"/>
                </a:rPr>
                <a:t>Αριθμός-Λογαριασμού</a:t>
              </a:r>
              <a:r>
                <a:rPr lang="el-GR" dirty="0">
                  <a:latin typeface="Calibri" pitchFamily="34" charset="0"/>
                </a:rPr>
                <a:t>  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Ποσό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u="sng" dirty="0">
                  <a:latin typeface="Calibri" pitchFamily="34" charset="0"/>
                </a:rPr>
                <a:t>Όνομα-Πελάτη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4357" name="Rectangle 8"/>
            <p:cNvSpPr>
              <a:spLocks noChangeArrowheads="1"/>
            </p:cNvSpPr>
            <p:nvPr/>
          </p:nvSpPr>
          <p:spPr bwMode="auto">
            <a:xfrm>
              <a:off x="480" y="1824"/>
              <a:ext cx="50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4358" name="Line 9"/>
            <p:cNvSpPr>
              <a:spLocks noChangeShapeType="1"/>
            </p:cNvSpPr>
            <p:nvPr/>
          </p:nvSpPr>
          <p:spPr bwMode="auto">
            <a:xfrm>
              <a:off x="235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9" name="Line 10"/>
            <p:cNvSpPr>
              <a:spLocks noChangeShapeType="1"/>
            </p:cNvSpPr>
            <p:nvPr/>
          </p:nvSpPr>
          <p:spPr bwMode="auto">
            <a:xfrm>
              <a:off x="393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60" name="Line 11"/>
            <p:cNvSpPr>
              <a:spLocks noChangeShapeType="1"/>
            </p:cNvSpPr>
            <p:nvPr/>
          </p:nvSpPr>
          <p:spPr bwMode="auto">
            <a:xfrm>
              <a:off x="446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59412" y="4397977"/>
            <a:ext cx="6096000" cy="381000"/>
            <a:chOff x="720" y="2784"/>
            <a:chExt cx="3840" cy="240"/>
          </a:xfrm>
        </p:grpSpPr>
        <p:sp>
          <p:nvSpPr>
            <p:cNvPr id="14351" name="Text Box 13"/>
            <p:cNvSpPr txBox="1">
              <a:spLocks noChangeArrowheads="1"/>
            </p:cNvSpPr>
            <p:nvPr/>
          </p:nvSpPr>
          <p:spPr bwMode="auto">
            <a:xfrm>
              <a:off x="720" y="2784"/>
              <a:ext cx="3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Όνομα-Πελάτη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Οδός    </a:t>
              </a:r>
              <a:r>
                <a:rPr lang="el-GR" dirty="0" smtClean="0">
                  <a:latin typeface="Calibri" pitchFamily="34" charset="0"/>
                </a:rPr>
                <a:t>   Πόλη    </a:t>
              </a:r>
              <a:r>
                <a:rPr lang="el-GR" u="sng" dirty="0">
                  <a:latin typeface="Calibri" pitchFamily="34" charset="0"/>
                </a:rPr>
                <a:t>Αριθμός-Δανείου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4352" name="Rectangle 14"/>
            <p:cNvSpPr>
              <a:spLocks noChangeArrowheads="1"/>
            </p:cNvSpPr>
            <p:nvPr/>
          </p:nvSpPr>
          <p:spPr bwMode="auto">
            <a:xfrm>
              <a:off x="720" y="2784"/>
              <a:ext cx="336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4353" name="Line 15"/>
            <p:cNvSpPr>
              <a:spLocks noChangeShapeType="1"/>
            </p:cNvSpPr>
            <p:nvPr/>
          </p:nvSpPr>
          <p:spPr bwMode="auto">
            <a:xfrm>
              <a:off x="225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4" name="Line 16"/>
            <p:cNvSpPr>
              <a:spLocks noChangeShapeType="1"/>
            </p:cNvSpPr>
            <p:nvPr/>
          </p:nvSpPr>
          <p:spPr bwMode="auto">
            <a:xfrm>
              <a:off x="177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5" name="Line 17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348" name="Text Box 20"/>
          <p:cNvSpPr txBox="1">
            <a:spLocks noChangeArrowheads="1"/>
          </p:cNvSpPr>
          <p:nvPr/>
        </p:nvSpPr>
        <p:spPr bwMode="auto">
          <a:xfrm>
            <a:off x="2338022" y="5216471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666699"/>
                </a:solidFill>
                <a:latin typeface="Calibri" pitchFamily="34" charset="0"/>
              </a:rPr>
              <a:t>Διεύθυνση πελάτη</a:t>
            </a:r>
          </a:p>
        </p:txBody>
      </p:sp>
      <p:sp>
        <p:nvSpPr>
          <p:cNvPr id="14349" name="AutoShape 21"/>
          <p:cNvSpPr>
            <a:spLocks/>
          </p:cNvSpPr>
          <p:nvPr/>
        </p:nvSpPr>
        <p:spPr bwMode="auto">
          <a:xfrm rot="-5400000">
            <a:off x="2947623" y="4352587"/>
            <a:ext cx="288925" cy="1295400"/>
          </a:xfrm>
          <a:prstGeom prst="leftBrace">
            <a:avLst>
              <a:gd name="adj1" fmla="val 3736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 Μερικής Εξάρτησης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04800" y="1886019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 </a:t>
            </a:r>
            <a:r>
              <a:rPr lang="el-GR" sz="2000" dirty="0">
                <a:latin typeface="Calibri" pitchFamily="34" charset="0"/>
              </a:rPr>
              <a:t>(Τίτλος,  Έτος,  Διάρκεια, Είδος, Όνομα-Ηθοποιού)</a:t>
            </a: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2094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7EC5F1-3A1A-40D2-ADA2-CD10AB50BDC5}" type="slidenum">
              <a:rPr lang="el-GR" altLang="en-US" smtClean="0"/>
              <a:pPr/>
              <a:t>84</a:t>
            </a:fld>
            <a:endParaRPr lang="el-GR" altLang="en-US" smtClean="0"/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386862" y="1701787"/>
            <a:ext cx="8280400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Περίπτωση 2</a:t>
            </a:r>
            <a:r>
              <a:rPr lang="el-GR" dirty="0">
                <a:latin typeface="Calibri" pitchFamily="34" charset="0"/>
              </a:rPr>
              <a:t>: Χ δεν είναι γνήσιο υποσύνολο κάποιου υποψήφιου κλειδιού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Τότε έστω Κ (υποψήφιο κλειδί)</a:t>
            </a:r>
          </a:p>
          <a:p>
            <a:pPr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		Κ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Χ  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μεταβατική εξάρτηση)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libri" pitchFamily="34" charset="0"/>
              </a:rPr>
              <a:t>Δε μπορώ να συνδυάσω μια τιμή του Χ με μια τιμή του Κ χωρίς να συνδυάσω μια τιμή Α με μια τιμή Χ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libri" pitchFamily="34" charset="0"/>
              </a:rPr>
              <a:t>Δε μπορώ να εισάγω τιμή του Χ, χωρίς να ξέρω και το «σωστό» 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7597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71470A-1594-496D-904D-504C47FFEE4E}" type="slidenum">
              <a:rPr lang="el-GR" altLang="en-US" smtClean="0"/>
              <a:pPr/>
              <a:t>85</a:t>
            </a:fld>
            <a:endParaRPr lang="el-GR" altLang="en-US" smtClean="0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609600" y="4988433"/>
            <a:ext cx="701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Ταινία-Εταιρεία1 (Εταιρεία-Παραγωγής, Διεύθυνση-Εταιρείας)</a:t>
            </a: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674786" y="2169848"/>
            <a:ext cx="7239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Ισχύει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Εταιρεία-Παραγωγής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457200" y="3161956"/>
            <a:ext cx="624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Πρόβλημα: υπάρχει μια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μεταβατική</a:t>
            </a:r>
            <a:r>
              <a:rPr lang="el-GR" dirty="0">
                <a:latin typeface="Calibri" pitchFamily="34" charset="0"/>
              </a:rPr>
              <a:t> εξάρτηση</a:t>
            </a: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1524000" y="3586711"/>
            <a:ext cx="4800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Τίτλος  Έτος 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 Εταιρεία-Παραγωγής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 smtClean="0">
                <a:latin typeface="Calibri" pitchFamily="34" charset="0"/>
              </a:rPr>
              <a:t>Τίτλος  </a:t>
            </a:r>
            <a:r>
              <a:rPr lang="el-GR" i="1" dirty="0">
                <a:latin typeface="Calibri" pitchFamily="34" charset="0"/>
              </a:rPr>
              <a:t>Έτος  </a:t>
            </a:r>
            <a:r>
              <a:rPr lang="el-GR" i="1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i="1" dirty="0"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16394" name="Text Box 8"/>
          <p:cNvSpPr txBox="1">
            <a:spLocks noChangeArrowheads="1"/>
          </p:cNvSpPr>
          <p:nvPr/>
        </p:nvSpPr>
        <p:spPr bwMode="auto">
          <a:xfrm>
            <a:off x="609600" y="5357654"/>
            <a:ext cx="800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Ταινία-Εταιρεία2 (Τίτλος,  Έτος,  Διάρκεια, Είδος, Εταιρεία-Παραγωγής)</a:t>
            </a:r>
          </a:p>
        </p:txBody>
      </p:sp>
      <p:sp>
        <p:nvSpPr>
          <p:cNvPr id="16395" name="Text Box 9"/>
          <p:cNvSpPr txBox="1">
            <a:spLocks noChangeArrowheads="1"/>
          </p:cNvSpPr>
          <p:nvPr/>
        </p:nvSpPr>
        <p:spPr bwMode="auto">
          <a:xfrm>
            <a:off x="160256" y="1643407"/>
            <a:ext cx="8832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 (</a:t>
            </a:r>
            <a:r>
              <a:rPr lang="el-GR" sz="1800" u="sng" dirty="0">
                <a:latin typeface="Calibri" pitchFamily="34" charset="0"/>
              </a:rPr>
              <a:t>Τίτλος</a:t>
            </a:r>
            <a:r>
              <a:rPr lang="el-GR" sz="1800" dirty="0">
                <a:latin typeface="Calibri" pitchFamily="34" charset="0"/>
              </a:rPr>
              <a:t>,  </a:t>
            </a:r>
            <a:r>
              <a:rPr lang="el-GR" sz="1800" u="sng" dirty="0">
                <a:latin typeface="Calibri" pitchFamily="34" charset="0"/>
              </a:rPr>
              <a:t>Έτος</a:t>
            </a:r>
            <a:r>
              <a:rPr lang="el-GR" sz="1800" dirty="0">
                <a:latin typeface="Calibri" pitchFamily="34" charset="0"/>
              </a:rPr>
              <a:t>,  Διάρκεια, Είδος, Εταιρεία-Παραγωγής, Διεύθυνση-Εταιρείας)</a:t>
            </a:r>
          </a:p>
        </p:txBody>
      </p:sp>
      <p:sp>
        <p:nvSpPr>
          <p:cNvPr id="16396" name="Text Box 10"/>
          <p:cNvSpPr txBox="1">
            <a:spLocks noChangeArrowheads="1"/>
          </p:cNvSpPr>
          <p:nvPr/>
        </p:nvSpPr>
        <p:spPr bwMode="auto">
          <a:xfrm>
            <a:off x="585967" y="4331536"/>
            <a:ext cx="7561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i="1" dirty="0">
                <a:latin typeface="Calibri" pitchFamily="34" charset="0"/>
              </a:rPr>
              <a:t>Για να αντιστοιχήσουμε μια ταινία σε εταιρεία πρέπει να ξέρουμε τη διεύθυνση! 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62932" y="1520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Μεταβατικής Εξάρτησης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89885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C12A09-2721-483C-8D96-15272099808A}" type="slidenum">
              <a:rPr lang="el-GR" altLang="en-US" smtClean="0"/>
              <a:pPr/>
              <a:t>86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266700" y="1932954"/>
            <a:ext cx="861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Δεν είναι </a:t>
            </a:r>
            <a:r>
              <a:rPr lang="el-GR" sz="2000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πάντα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δυνατή η 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διάσπαση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σε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που να διατηρεί τις εξαρτήσεις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23653" y="2592371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Παράδειγμα </a:t>
            </a: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304800" y="3200400"/>
            <a:ext cx="8588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Έστω η σχέση </a:t>
            </a:r>
            <a:r>
              <a:rPr lang="el-GR" dirty="0">
                <a:latin typeface="Calibri" pitchFamily="34" charset="0"/>
              </a:rPr>
              <a:t>Παίζει(Έργο, </a:t>
            </a:r>
            <a:r>
              <a:rPr lang="el-GR" dirty="0" smtClean="0">
                <a:latin typeface="Calibri" pitchFamily="34" charset="0"/>
              </a:rPr>
              <a:t>Κινηματογράφος, </a:t>
            </a:r>
            <a:r>
              <a:rPr lang="el-GR" dirty="0">
                <a:latin typeface="Calibri" pitchFamily="34" charset="0"/>
              </a:rPr>
              <a:t>Πόλη)</a:t>
            </a:r>
            <a:r>
              <a:rPr lang="el-GR" sz="1600" dirty="0">
                <a:latin typeface="Calibri" pitchFamily="34" charset="0"/>
              </a:rPr>
              <a:t> με τους </a:t>
            </a:r>
            <a:r>
              <a:rPr lang="el-GR" sz="1600" dirty="0" smtClean="0">
                <a:latin typeface="Calibri" pitchFamily="34" charset="0"/>
              </a:rPr>
              <a:t>περιορισμούς: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370787" y="375501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Κινηματογράφος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Πόλη</a:t>
            </a:r>
          </a:p>
        </p:txBody>
      </p:sp>
      <p:sp>
        <p:nvSpPr>
          <p:cNvPr id="17417" name="Text Box 7"/>
          <p:cNvSpPr txBox="1">
            <a:spLocks noChangeArrowheads="1"/>
          </p:cNvSpPr>
          <p:nvPr/>
        </p:nvSpPr>
        <p:spPr bwMode="auto">
          <a:xfrm>
            <a:off x="3491060" y="376915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Έργο Πόλη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Κινηματογράφος </a:t>
            </a:r>
          </a:p>
        </p:txBody>
      </p:sp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729791" y="4556289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Υποψήφια Κλειδιά</a:t>
            </a:r>
            <a:r>
              <a:rPr lang="el-GR" dirty="0">
                <a:latin typeface="Calibri" pitchFamily="34" charset="0"/>
              </a:rPr>
              <a:t>;</a:t>
            </a:r>
          </a:p>
        </p:txBody>
      </p:sp>
      <p:sp>
        <p:nvSpPr>
          <p:cNvPr id="17419" name="Text Box 9"/>
          <p:cNvSpPr txBox="1">
            <a:spLocks noChangeArrowheads="1"/>
          </p:cNvSpPr>
          <p:nvPr/>
        </p:nvSpPr>
        <p:spPr bwMode="auto">
          <a:xfrm>
            <a:off x="1332321" y="5070049"/>
            <a:ext cx="4016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{Έργο, Πόλη} {Κινηματογράφος, Έργο}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και Διατήρηση Εξαρτήσεων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264DC6-9684-400A-A6CD-FD7E4C22699F}" type="slidenum">
              <a:rPr lang="el-GR" altLang="en-US" smtClean="0"/>
              <a:pPr/>
              <a:t>87</a:t>
            </a:fld>
            <a:endParaRPr lang="el-GR" altLang="en-US" smtClean="0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236538" y="1731461"/>
            <a:ext cx="838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563938" y="1715545"/>
            <a:ext cx="54644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759348" y="2318994"/>
            <a:ext cx="46233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  <a:endParaRPr lang="el-GR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8442" name="Text Box 8"/>
          <p:cNvSpPr txBox="1">
            <a:spLocks noChangeArrowheads="1"/>
          </p:cNvSpPr>
          <p:nvPr/>
        </p:nvSpPr>
        <p:spPr bwMode="auto">
          <a:xfrm>
            <a:off x="333277" y="2873735"/>
            <a:ext cx="8424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Διάσπαση </a:t>
            </a:r>
            <a:r>
              <a:rPr lang="el-GR" sz="1800" dirty="0">
                <a:latin typeface="Calibri" pitchFamily="34" charset="0"/>
              </a:rPr>
              <a:t>σε:</a:t>
            </a:r>
            <a:r>
              <a:rPr lang="en-US" sz="1800" dirty="0">
                <a:latin typeface="Calibri" pitchFamily="34" charset="0"/>
              </a:rPr>
              <a:t> 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{Κινηματογράφος, Πόλη} και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{Κινηματογράφος, Έργο}</a:t>
            </a:r>
          </a:p>
        </p:txBody>
      </p:sp>
      <p:sp>
        <p:nvSpPr>
          <p:cNvPr id="18443" name="Text Box 9"/>
          <p:cNvSpPr txBox="1">
            <a:spLocks noChangeArrowheads="1"/>
          </p:cNvSpPr>
          <p:nvPr/>
        </p:nvSpPr>
        <p:spPr bwMode="auto">
          <a:xfrm>
            <a:off x="4067175" y="4038077"/>
            <a:ext cx="46799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Κινηματογράφος     </a:t>
            </a:r>
            <a:r>
              <a:rPr lang="en-US" sz="16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  </a:t>
            </a:r>
            <a:r>
              <a:rPr lang="en-US" sz="1600" dirty="0" smtClean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	Έργο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</a:rPr>
              <a:t>Odeon-</a:t>
            </a:r>
            <a:r>
              <a:rPr lang="el-GR" sz="1600" dirty="0">
                <a:latin typeface="Calibri" pitchFamily="34" charset="0"/>
              </a:rPr>
              <a:t>ΑΒΑΝΑ		</a:t>
            </a:r>
            <a:r>
              <a:rPr lang="en-US" sz="1600" dirty="0" smtClean="0">
                <a:latin typeface="Calibri" pitchFamily="34" charset="0"/>
              </a:rPr>
              <a:t>		</a:t>
            </a:r>
            <a:r>
              <a:rPr lang="en-US" sz="1400" dirty="0" smtClean="0">
                <a:latin typeface="Calibri" pitchFamily="34" charset="0"/>
              </a:rPr>
              <a:t>Gravity</a:t>
            </a:r>
            <a:endParaRPr lang="el-GR" sz="1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Village Center</a:t>
            </a:r>
            <a:r>
              <a:rPr lang="el-GR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Μαρούσι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              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Gravity</a:t>
            </a:r>
            <a:endParaRPr lang="el-GR" sz="14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8444" name="Text Box 10"/>
          <p:cNvSpPr txBox="1">
            <a:spLocks noChangeArrowheads="1"/>
          </p:cNvSpPr>
          <p:nvPr/>
        </p:nvSpPr>
        <p:spPr bwMode="auto">
          <a:xfrm>
            <a:off x="179388" y="4111102"/>
            <a:ext cx="40322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Κινηματογράφος</a:t>
            </a:r>
            <a:r>
              <a:rPr lang="en-US" sz="1600">
                <a:latin typeface="Calibri" pitchFamily="34" charset="0"/>
              </a:rPr>
              <a:t>		</a:t>
            </a:r>
            <a:r>
              <a:rPr lang="el-GR" sz="1600">
                <a:latin typeface="Calibri" pitchFamily="34" charset="0"/>
              </a:rPr>
              <a:t>Πόλη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Odeon-ABANA</a:t>
            </a:r>
            <a:r>
              <a:rPr lang="el-GR" sz="1600">
                <a:latin typeface="Calibri" pitchFamily="34" charset="0"/>
              </a:rPr>
              <a:t>                 </a:t>
            </a:r>
            <a:r>
              <a:rPr lang="en-US" sz="1600">
                <a:latin typeface="Calibri" pitchFamily="34" charset="0"/>
              </a:rPr>
              <a:t>	</a:t>
            </a:r>
            <a:r>
              <a:rPr lang="el-GR" sz="1600">
                <a:latin typeface="Calibri" pitchFamily="34" charset="0"/>
              </a:rPr>
              <a:t>Αθήνα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Village Center</a:t>
            </a:r>
            <a:r>
              <a:rPr lang="el-GR" sz="1600">
                <a:latin typeface="Calibri" pitchFamily="34" charset="0"/>
              </a:rPr>
              <a:t> Μαρούσι</a:t>
            </a:r>
            <a:r>
              <a:rPr lang="en-US" sz="1600">
                <a:latin typeface="Calibri" pitchFamily="34" charset="0"/>
              </a:rPr>
              <a:t>   	</a:t>
            </a:r>
            <a:r>
              <a:rPr lang="el-GR" sz="1600">
                <a:latin typeface="Calibri" pitchFamily="34" charset="0"/>
              </a:rPr>
              <a:t>Αθήνα</a:t>
            </a:r>
          </a:p>
        </p:txBody>
      </p:sp>
      <p:sp>
        <p:nvSpPr>
          <p:cNvPr id="18445" name="Text Box 11"/>
          <p:cNvSpPr txBox="1">
            <a:spLocks noChangeArrowheads="1"/>
          </p:cNvSpPr>
          <p:nvPr/>
        </p:nvSpPr>
        <p:spPr bwMode="auto">
          <a:xfrm>
            <a:off x="323850" y="5406502"/>
            <a:ext cx="8424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Δε μπορώ κοιτάζοντας μόνο την </a:t>
            </a:r>
            <a:r>
              <a:rPr lang="en-US" sz="1600">
                <a:latin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</a:rPr>
              <a:t>2</a:t>
            </a:r>
            <a:r>
              <a:rPr lang="en-US" sz="1600">
                <a:latin typeface="Calibri" pitchFamily="34" charset="0"/>
              </a:rPr>
              <a:t> (</a:t>
            </a:r>
            <a:r>
              <a:rPr lang="el-GR" sz="1600">
                <a:latin typeface="Calibri" pitchFamily="34" charset="0"/>
              </a:rPr>
              <a:t>ή την </a:t>
            </a:r>
            <a:r>
              <a:rPr lang="en-US" sz="1600">
                <a:latin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</a:rPr>
              <a:t>1</a:t>
            </a:r>
            <a:r>
              <a:rPr lang="en-US" sz="1600">
                <a:latin typeface="Calibri" pitchFamily="34" charset="0"/>
              </a:rPr>
              <a:t>) </a:t>
            </a:r>
            <a:r>
              <a:rPr lang="el-GR" sz="1600">
                <a:latin typeface="Calibri" pitchFamily="34" charset="0"/>
              </a:rPr>
              <a:t>να δω ότι η εισαγωγή της δεύτερης πλειάδας παραβιάζει μια ΣΕ</a:t>
            </a:r>
            <a:r>
              <a:rPr lang="en-US" sz="1600">
                <a:latin typeface="Calibri" pitchFamily="34" charset="0"/>
              </a:rPr>
              <a:t> (</a:t>
            </a:r>
            <a:r>
              <a:rPr lang="el-GR" sz="1600">
                <a:latin typeface="Calibri" pitchFamily="34" charset="0"/>
              </a:rPr>
              <a:t>πρέπει να κάνω συνένωση!)</a:t>
            </a:r>
          </a:p>
        </p:txBody>
      </p:sp>
      <p:sp>
        <p:nvSpPr>
          <p:cNvPr id="18446" name="Line 12"/>
          <p:cNvSpPr>
            <a:spLocks noChangeShapeType="1"/>
          </p:cNvSpPr>
          <p:nvPr/>
        </p:nvSpPr>
        <p:spPr bwMode="auto">
          <a:xfrm>
            <a:off x="250825" y="4398440"/>
            <a:ext cx="3313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7" name="Line 13"/>
          <p:cNvSpPr>
            <a:spLocks noChangeShapeType="1"/>
          </p:cNvSpPr>
          <p:nvPr/>
        </p:nvSpPr>
        <p:spPr bwMode="auto">
          <a:xfrm>
            <a:off x="2411413" y="4111102"/>
            <a:ext cx="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8" name="Line 14"/>
          <p:cNvSpPr>
            <a:spLocks noChangeShapeType="1"/>
          </p:cNvSpPr>
          <p:nvPr/>
        </p:nvSpPr>
        <p:spPr bwMode="auto">
          <a:xfrm>
            <a:off x="4140200" y="4398440"/>
            <a:ext cx="4608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9" name="Line 15"/>
          <p:cNvSpPr>
            <a:spLocks noChangeShapeType="1"/>
          </p:cNvSpPr>
          <p:nvPr/>
        </p:nvSpPr>
        <p:spPr bwMode="auto">
          <a:xfrm>
            <a:off x="6516688" y="4038077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50" name="Rectangle 16"/>
          <p:cNvSpPr>
            <a:spLocks noChangeArrowheads="1"/>
          </p:cNvSpPr>
          <p:nvPr/>
        </p:nvSpPr>
        <p:spPr bwMode="auto">
          <a:xfrm>
            <a:off x="3924300" y="4758802"/>
            <a:ext cx="4824413" cy="360363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1" name="Text Box 17"/>
          <p:cNvSpPr txBox="1">
            <a:spLocks noChangeArrowheads="1"/>
          </p:cNvSpPr>
          <p:nvPr/>
        </p:nvSpPr>
        <p:spPr bwMode="auto">
          <a:xfrm>
            <a:off x="2411413" y="3534840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Διατηρεί τις εξαρτήσεις;</a:t>
            </a:r>
          </a:p>
        </p:txBody>
      </p:sp>
      <p:sp>
        <p:nvSpPr>
          <p:cNvPr id="22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και Διατήρηση Εξαρτήσεων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68DDEE-4189-4755-B852-B952664DD4A8}" type="slidenum">
              <a:rPr lang="el-GR" altLang="en-US" smtClean="0"/>
              <a:pPr/>
              <a:t>88</a:t>
            </a:fld>
            <a:endParaRPr lang="el-GR" altLang="en-US" smtClean="0"/>
          </a:p>
        </p:txBody>
      </p:sp>
      <p:sp>
        <p:nvSpPr>
          <p:cNvPr id="19461" name="Text Box 3" descr="Parchment"/>
          <p:cNvSpPr txBox="1">
            <a:spLocks noChangeArrowheads="1"/>
          </p:cNvSpPr>
          <p:nvPr/>
        </p:nvSpPr>
        <p:spPr bwMode="auto">
          <a:xfrm>
            <a:off x="264199" y="1266275"/>
            <a:ext cx="8713787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σχεσιακό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είναι σε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ρίτη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μορφή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(3ΝF) </a:t>
            </a:r>
            <a:r>
              <a:rPr lang="el-GR" sz="2000" dirty="0">
                <a:latin typeface="Calibri" pitchFamily="34" charset="0"/>
              </a:rPr>
              <a:t>σε σχέση με ένα σύνολο </a:t>
            </a:r>
            <a:r>
              <a:rPr lang="en-US" sz="2000" dirty="0" smtClean="0">
                <a:latin typeface="Calibri" pitchFamily="34" charset="0"/>
              </a:rPr>
              <a:t>F </a:t>
            </a:r>
            <a:r>
              <a:rPr lang="el-GR" sz="2000" dirty="0" smtClean="0">
                <a:latin typeface="Calibri" pitchFamily="34" charset="0"/>
              </a:rPr>
              <a:t>συναρτησιακών </a:t>
            </a:r>
            <a:r>
              <a:rPr lang="el-GR" sz="2000" dirty="0">
                <a:latin typeface="Calibri" pitchFamily="34" charset="0"/>
              </a:rPr>
              <a:t>εξαρτήσεων </a:t>
            </a:r>
            <a:r>
              <a:rPr lang="el-GR" sz="2000" dirty="0" smtClean="0">
                <a:latin typeface="Calibri" pitchFamily="34" charset="0"/>
              </a:rPr>
              <a:t>αν </a:t>
            </a:r>
            <a:r>
              <a:rPr lang="el-GR" sz="2000" dirty="0">
                <a:latin typeface="Calibri" pitchFamily="34" charset="0"/>
              </a:rPr>
              <a:t>για όλες τις 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μη τετριμμένες </a:t>
            </a:r>
            <a:r>
              <a:rPr lang="el-GR" sz="2000" dirty="0" smtClean="0">
                <a:latin typeface="Calibri" pitchFamily="34" charset="0"/>
              </a:rPr>
              <a:t>ΣΕ,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 smtClean="0">
                <a:latin typeface="Calibri" pitchFamily="34" charset="0"/>
              </a:rPr>
              <a:t>Y</a:t>
            </a:r>
            <a:r>
              <a:rPr lang="el-GR" sz="2000" dirty="0" smtClean="0">
                <a:latin typeface="Calibri" pitchFamily="34" charset="0"/>
              </a:rPr>
              <a:t>,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της μορφής </a:t>
            </a:r>
            <a:r>
              <a:rPr lang="en-US" sz="2000" dirty="0" smtClean="0">
                <a:latin typeface="Calibri" pitchFamily="34" charset="0"/>
              </a:rPr>
              <a:t> X </a:t>
            </a:r>
            <a:r>
              <a:rPr lang="en-US" sz="2000" dirty="0" smtClean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 smtClean="0">
                <a:latin typeface="Calibri" pitchFamily="34" charset="0"/>
              </a:rPr>
              <a:t>Y </a:t>
            </a:r>
            <a:r>
              <a:rPr lang="el-GR" sz="2000" dirty="0" smtClean="0">
                <a:latin typeface="Calibri" pitchFamily="34" charset="0"/>
              </a:rPr>
              <a:t>ισχύει τουλάχιστον ένα από τα παρακάτω: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 smtClean="0">
                <a:latin typeface="Calibri" pitchFamily="34" charset="0"/>
              </a:rPr>
              <a:t>	--  X </a:t>
            </a:r>
            <a:r>
              <a:rPr lang="el-GR" sz="2000" dirty="0" smtClean="0">
                <a:latin typeface="Calibri" pitchFamily="34" charset="0"/>
              </a:rPr>
              <a:t>είναι </a:t>
            </a:r>
            <a:r>
              <a:rPr lang="el-GR" sz="2000" dirty="0" err="1" smtClean="0">
                <a:latin typeface="Calibri" pitchFamily="34" charset="0"/>
              </a:rPr>
              <a:t>υπερκλειδί</a:t>
            </a:r>
            <a:r>
              <a:rPr lang="el-GR" sz="2000" dirty="0" smtClean="0">
                <a:latin typeface="Calibri" pitchFamily="34" charset="0"/>
              </a:rPr>
              <a:t> του σχήματος </a:t>
            </a:r>
            <a:r>
              <a:rPr lang="en-US" sz="2000" dirty="0" smtClean="0">
                <a:latin typeface="Calibri" pitchFamily="34" charset="0"/>
              </a:rPr>
              <a:t>R</a:t>
            </a:r>
            <a:r>
              <a:rPr lang="el-GR" sz="2000" dirty="0" smtClean="0">
                <a:latin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-- κάθε γνώρισμα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</a:t>
            </a:r>
            <a:r>
              <a:rPr lang="el-GR" sz="2000" b="1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 - Χ περιέχεται σε κάποιο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υποψήφιο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κλειδί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640512" y="5365121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πιο περιοριστική -- αν σε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BCNF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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3NF</a:t>
            </a:r>
            <a:endParaRPr lang="el-GR" sz="20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525456" y="3705150"/>
            <a:ext cx="762949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γνώρισμα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(prime attribute): </a:t>
            </a:r>
            <a:r>
              <a:rPr lang="el-GR" sz="2000" dirty="0">
                <a:latin typeface="Calibri" pitchFamily="34" charset="0"/>
              </a:rPr>
              <a:t>Γνώρισμα που ανήκει σε κάποιο υποψήφιο </a:t>
            </a:r>
            <a:r>
              <a:rPr lang="el-GR" sz="2000" dirty="0" smtClean="0">
                <a:latin typeface="Calibri" pitchFamily="34" charset="0"/>
              </a:rPr>
              <a:t>κλειδί</a:t>
            </a:r>
          </a:p>
          <a:p>
            <a:pPr algn="just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Δηλαδή, </a:t>
            </a:r>
            <a:r>
              <a:rPr lang="el-GR" sz="2000" dirty="0" smtClean="0">
                <a:latin typeface="Calibri" pitchFamily="34" charset="0"/>
              </a:rPr>
              <a:t>επιπρόσθετα επιτρέπει </a:t>
            </a:r>
            <a:r>
              <a:rPr lang="el-GR" sz="2000" dirty="0" smtClean="0">
                <a:latin typeface="Calibri" pitchFamily="34" charset="0"/>
              </a:rPr>
              <a:t>συναρτησιακές εξαρτήσεις που στο </a:t>
            </a:r>
            <a:r>
              <a:rPr lang="el-GR" sz="2000" dirty="0" err="1" smtClean="0">
                <a:latin typeface="Calibri" pitchFamily="34" charset="0"/>
              </a:rPr>
              <a:t>δ.μ</a:t>
            </a:r>
            <a:r>
              <a:rPr lang="el-GR" sz="2000" dirty="0" smtClean="0">
                <a:latin typeface="Calibri" pitchFamily="34" charset="0"/>
              </a:rPr>
              <a:t>. έχουν πρωτεύοντα γνωρίσματα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B0FB8-AC4B-4254-88AB-C312B7734D4B}" type="slidenum">
              <a:rPr lang="el-GR" altLang="en-US" smtClean="0"/>
              <a:pPr/>
              <a:t>89</a:t>
            </a:fld>
            <a:endParaRPr lang="el-GR" altLang="en-US" smtClean="0"/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914400" y="3720116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Η σχέση είναι σε 3</a:t>
            </a:r>
            <a:r>
              <a:rPr lang="en-US" dirty="0">
                <a:latin typeface="Calibri" pitchFamily="34" charset="0"/>
              </a:rPr>
              <a:t>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9121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84928" y="1627858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873926" y="2714920"/>
            <a:ext cx="6017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  <a:endParaRPr lang="el-GR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86882" y="2111604"/>
            <a:ext cx="6379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7641F-B4CC-4FC3-9288-42E949B62B00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23848" y="1481848"/>
            <a:ext cx="8108952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Ο τρόπος που σχεδιάζαμε ένα σχήμα ΒΔ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μέχρι τώρα:</a:t>
            </a:r>
          </a:p>
          <a:p>
            <a:pPr marL="800100" lvl="1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από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το εννοιολογικό στο σχεσιακό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μοντέλο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Θα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δούμε 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γενικό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τυπικό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τρόπο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κατασκευής του σχήματος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Γενικά: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Ξεκινάμε από το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(που περιέχει όλα τα γνωρίσματα)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Διαδοχικές διασπάσεις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έτσι ώστε τα σχήματα που προκύπτουν να ικανοποιούν κάποιες ιδιότητες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(με βάση συναρτησιακές εξαρτήσεις)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Γενικός 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48797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B0FB8-AC4B-4254-88AB-C312B7734D4B}" type="slidenum">
              <a:rPr lang="el-GR" altLang="en-US" smtClean="0"/>
              <a:pPr/>
              <a:t>90</a:t>
            </a:fld>
            <a:endParaRPr lang="el-GR" altLang="en-US" smtClean="0"/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423845" y="340623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Η σχέση είναι σε 3</a:t>
            </a:r>
            <a:r>
              <a:rPr lang="en-US" dirty="0">
                <a:latin typeface="Calibri" pitchFamily="34" charset="0"/>
              </a:rPr>
              <a:t>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0492" name="Text Box 10"/>
          <p:cNvSpPr txBox="1">
            <a:spLocks noChangeArrowheads="1"/>
          </p:cNvSpPr>
          <p:nvPr/>
        </p:nvSpPr>
        <p:spPr bwMode="auto">
          <a:xfrm>
            <a:off x="586882" y="4233598"/>
            <a:ext cx="838908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Υπάρχει μια μεταβατική εξάρτηση </a:t>
            </a:r>
          </a:p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Αλλά απαιτούμε να είναι σε πρωτεύον γνώρισμα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9121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84928" y="1627858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873926" y="2714920"/>
            <a:ext cx="6017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  <a:endParaRPr lang="el-GR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86882" y="2111604"/>
            <a:ext cx="6379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99062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C16587-101F-4A3A-A4D1-E8E51479C5DE}" type="slidenum">
              <a:rPr lang="el-GR" altLang="en-US" smtClean="0"/>
              <a:pPr/>
              <a:t>91</a:t>
            </a:fld>
            <a:endParaRPr lang="el-GR" altLang="en-US" smtClean="0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304800" y="1449402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</a:rPr>
              <a:t>Αλγόριθμος </a:t>
            </a:r>
            <a:r>
              <a:rPr lang="el-GR" sz="2400" b="1" dirty="0">
                <a:solidFill>
                  <a:srgbClr val="666699"/>
                </a:solidFill>
                <a:latin typeface="Calibri" pitchFamily="34" charset="0"/>
              </a:rPr>
              <a:t>(Από)</a:t>
            </a:r>
            <a:r>
              <a:rPr lang="el-GR" sz="2400" b="1" dirty="0">
                <a:latin typeface="Calibri" pitchFamily="34" charset="0"/>
              </a:rPr>
              <a:t> σύνθεσης σε </a:t>
            </a:r>
            <a:r>
              <a:rPr lang="en-US" sz="2400" b="1" dirty="0">
                <a:latin typeface="Calibri" pitchFamily="34" charset="0"/>
              </a:rPr>
              <a:t>3NF</a:t>
            </a:r>
            <a:endParaRPr lang="el-GR" sz="2400" b="1" dirty="0">
              <a:latin typeface="Calibri" pitchFamily="34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607646" y="2398389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dirty="0">
                <a:latin typeface="Calibri" pitchFamily="34" charset="0"/>
              </a:rPr>
              <a:t> Υπολόγισε το ελάχιστο κάλυμμα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sz="2400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του F της αρχικής </a:t>
            </a:r>
            <a:r>
              <a:rPr lang="en-US" dirty="0">
                <a:latin typeface="Calibri" pitchFamily="34" charset="0"/>
              </a:rPr>
              <a:t>R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606059" y="2804789"/>
            <a:ext cx="784860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2.	</a:t>
            </a:r>
            <a:r>
              <a:rPr lang="el-GR" dirty="0">
                <a:latin typeface="Calibri" pitchFamily="34" charset="0"/>
              </a:rPr>
              <a:t>Για κάθε </a:t>
            </a:r>
            <a:r>
              <a:rPr lang="el-GR" dirty="0" err="1">
                <a:latin typeface="Calibri" pitchFamily="34" charset="0"/>
              </a:rPr>
              <a:t>α.μ</a:t>
            </a:r>
            <a:r>
              <a:rPr lang="el-GR" dirty="0">
                <a:latin typeface="Calibri" pitchFamily="34" charset="0"/>
              </a:rPr>
              <a:t>. Χ μιας συναρτησιακής εξάρτισης του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Y </a:t>
            </a:r>
            <a:r>
              <a:rPr lang="el-GR" dirty="0">
                <a:latin typeface="Calibri" pitchFamily="34" charset="0"/>
              </a:rPr>
              <a:t>το σύνολο όλων των γνωρισμάτων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baseline="-25000" dirty="0" err="1">
                <a:latin typeface="Calibri" pitchFamily="34" charset="0"/>
                <a:sym typeface="Symbol" pitchFamily="18" charset="2"/>
              </a:rPr>
              <a:t>i</a:t>
            </a:r>
            <a:r>
              <a:rPr lang="el-GR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dirty="0">
                <a:latin typeface="Calibri" pitchFamily="34" charset="0"/>
              </a:rPr>
              <a:t>που εμφανίζονται στο </a:t>
            </a:r>
            <a:r>
              <a:rPr lang="el-GR" dirty="0" err="1">
                <a:latin typeface="Calibri" pitchFamily="34" charset="0"/>
              </a:rPr>
              <a:t>δ.μ</a:t>
            </a:r>
            <a:r>
              <a:rPr lang="el-GR" dirty="0">
                <a:latin typeface="Calibri" pitchFamily="34" charset="0"/>
              </a:rPr>
              <a:t>. μιας ΣΕ του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		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Α</a:t>
            </a:r>
            <a:r>
              <a:rPr lang="en-US" baseline="-25000" dirty="0" err="1">
                <a:latin typeface="Calibri" pitchFamily="34" charset="0"/>
                <a:sym typeface="Symbol" pitchFamily="18" charset="2"/>
              </a:rPr>
              <a:t>i</a:t>
            </a:r>
            <a:endParaRPr lang="el-GR" baseline="-25000" dirty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νέα σχέση με γνωρίσματα  Χ 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   </a:t>
            </a:r>
            <a:r>
              <a:rPr lang="en-US" dirty="0" smtClean="0">
                <a:latin typeface="Calibri" pitchFamily="34" charset="0"/>
                <a:sym typeface="Symbol" pitchFamily="18" charset="2"/>
              </a:rPr>
              <a:t>Y</a:t>
            </a:r>
            <a:endParaRPr lang="el-GR" dirty="0" smtClean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  <a:sym typeface="Symbol" pitchFamily="18" charset="2"/>
              </a:rPr>
              <a:t>(δηλαδή, το Χ και όλα τα γνωρίσματα που εξαρτώνται από το Χ)</a:t>
            </a:r>
            <a:endParaRPr lang="el-GR" sz="16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677496" y="4633589"/>
            <a:ext cx="7924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3.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Αν κανένα από τα σχήματα που δημιουργούνται δεν περιέχει κλειδί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της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δημιούργησε ένα σχήμα σχέσης που να περιέχει τα γνωρίσματα που σχηματίζουν κλειδί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(όχι απώλεια)</a:t>
            </a:r>
          </a:p>
        </p:txBody>
      </p:sp>
      <p:sp>
        <p:nvSpPr>
          <p:cNvPr id="21513" name="Rectangle 7"/>
          <p:cNvSpPr>
            <a:spLocks noChangeArrowheads="1"/>
          </p:cNvSpPr>
          <p:nvPr/>
        </p:nvSpPr>
        <p:spPr bwMode="auto">
          <a:xfrm>
            <a:off x="295131" y="2107863"/>
            <a:ext cx="8626764" cy="373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σε 3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003034-BA0C-4DE6-9740-A42FEDDD894B}" type="slidenum">
              <a:rPr lang="el-GR" altLang="en-US" smtClean="0"/>
              <a:pPr/>
              <a:t>92</a:t>
            </a:fld>
            <a:endParaRPr lang="el-GR" altLang="en-US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477044" y="177878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Αλγόριθμος Αποσύνθεσης σε </a:t>
            </a:r>
            <a:r>
              <a:rPr lang="en-US" b="1" dirty="0">
                <a:latin typeface="Calibri" pitchFamily="34" charset="0"/>
              </a:rPr>
              <a:t>3NF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996950" y="2304824"/>
            <a:ext cx="74183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Απώλειες στη συνένωση; 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Διατήρηση εξαρτήσεων;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DF1360-C481-484C-BDAB-F2EAC909E10A}" type="slidenum">
              <a:rPr lang="el-GR" altLang="en-US" smtClean="0"/>
              <a:pPr/>
              <a:t>93</a:t>
            </a:fld>
            <a:endParaRPr lang="el-GR" altLang="en-US" smtClean="0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304800" y="2895600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1600" dirty="0">
                <a:latin typeface="Calibri" pitchFamily="34" charset="0"/>
              </a:rPr>
              <a:t> Αποφυγή επανάληψης πληροφορίας	      		</a:t>
            </a:r>
            <a:r>
              <a:rPr lang="el-GR" sz="1600" dirty="0" smtClean="0">
                <a:latin typeface="Calibri" pitchFamily="34" charset="0"/>
              </a:rPr>
              <a:t>	ναι</a:t>
            </a:r>
            <a:r>
              <a:rPr lang="el-GR" sz="1600" dirty="0">
                <a:latin typeface="Calibri" pitchFamily="34" charset="0"/>
              </a:rPr>
              <a:t>	  </a:t>
            </a:r>
            <a:r>
              <a:rPr lang="el-GR" sz="1600" dirty="0" smtClean="0">
                <a:latin typeface="Calibri" pitchFamily="34" charset="0"/>
              </a:rPr>
              <a:t>			     </a:t>
            </a:r>
            <a:r>
              <a:rPr lang="el-GR" sz="1600" dirty="0">
                <a:latin typeface="Calibri" pitchFamily="34" charset="0"/>
              </a:rPr>
              <a:t>όχι πάντα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304800" y="3581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Αποσύνθεση χωρίς απώλειες στη συνένωση    		</a:t>
            </a:r>
            <a:r>
              <a:rPr lang="el-GR" sz="1600" dirty="0" smtClean="0">
                <a:latin typeface="Calibri" pitchFamily="34" charset="0"/>
              </a:rPr>
              <a:t>	ναι</a:t>
            </a:r>
            <a:r>
              <a:rPr lang="el-GR" sz="1600" dirty="0">
                <a:latin typeface="Calibri" pitchFamily="34" charset="0"/>
              </a:rPr>
              <a:t>	       </a:t>
            </a:r>
            <a:r>
              <a:rPr lang="el-GR" sz="1600" dirty="0" smtClean="0">
                <a:latin typeface="Calibri" pitchFamily="34" charset="0"/>
              </a:rPr>
              <a:t>			    </a:t>
            </a:r>
            <a:r>
              <a:rPr lang="el-GR" sz="1600" dirty="0" err="1">
                <a:latin typeface="Calibri" pitchFamily="34" charset="0"/>
              </a:rPr>
              <a:t>ναι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81000" y="4343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Διατήρηση εξαρτήσεων 			         </a:t>
            </a:r>
            <a:r>
              <a:rPr lang="el-GR" sz="1600" dirty="0" smtClean="0">
                <a:latin typeface="Calibri" pitchFamily="34" charset="0"/>
              </a:rPr>
              <a:t>				όχι πάντα	</a:t>
            </a:r>
            <a:r>
              <a:rPr lang="el-GR" sz="1600" dirty="0">
                <a:latin typeface="Calibri" pitchFamily="34" charset="0"/>
              </a:rPr>
              <a:t>	           ναι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5089525" y="2303463"/>
            <a:ext cx="2917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    BCNF	     </a:t>
            </a:r>
            <a:r>
              <a:rPr lang="el-GR" dirty="0" smtClean="0">
                <a:latin typeface="Calibri" pitchFamily="34" charset="0"/>
              </a:rPr>
              <a:t>			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3NF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5609" name="Line 7"/>
          <p:cNvSpPr>
            <a:spLocks noChangeShapeType="1"/>
          </p:cNvSpPr>
          <p:nvPr/>
        </p:nvSpPr>
        <p:spPr bwMode="auto">
          <a:xfrm>
            <a:off x="5105400" y="2209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0" name="Line 8"/>
          <p:cNvSpPr>
            <a:spLocks noChangeShapeType="1"/>
          </p:cNvSpPr>
          <p:nvPr/>
        </p:nvSpPr>
        <p:spPr bwMode="auto">
          <a:xfrm>
            <a:off x="381000" y="2743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1" name="Line 9"/>
          <p:cNvSpPr>
            <a:spLocks noChangeShapeType="1"/>
          </p:cNvSpPr>
          <p:nvPr/>
        </p:nvSpPr>
        <p:spPr bwMode="auto">
          <a:xfrm>
            <a:off x="381000" y="3505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2" name="Line 10"/>
          <p:cNvSpPr>
            <a:spLocks noChangeShapeType="1"/>
          </p:cNvSpPr>
          <p:nvPr/>
        </p:nvSpPr>
        <p:spPr bwMode="auto">
          <a:xfrm>
            <a:off x="381000" y="4267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3" name="Line 11"/>
          <p:cNvSpPr>
            <a:spLocks noChangeShapeType="1"/>
          </p:cNvSpPr>
          <p:nvPr/>
        </p:nvSpPr>
        <p:spPr bwMode="auto">
          <a:xfrm>
            <a:off x="381000" y="5029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4" name="Line 12"/>
          <p:cNvSpPr>
            <a:spLocks noChangeShapeType="1"/>
          </p:cNvSpPr>
          <p:nvPr/>
        </p:nvSpPr>
        <p:spPr bwMode="auto">
          <a:xfrm>
            <a:off x="6934200" y="2209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Μορφές (επανάληψη)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CC068C-95A0-449E-A149-845B2C334DBA}" type="slidenum">
              <a:rPr lang="el-GR" altLang="en-US" smtClean="0"/>
              <a:pPr/>
              <a:t>94</a:t>
            </a:fld>
            <a:endParaRPr lang="el-GR" alt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6018" y="1583140"/>
            <a:ext cx="7921127" cy="3872245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Η διαδικασία </a:t>
            </a:r>
            <a:r>
              <a:rPr lang="el-GR" sz="2400" dirty="0" err="1" smtClean="0">
                <a:latin typeface="Calibri" pitchFamily="34" charset="0"/>
              </a:rPr>
              <a:t>κανονικοποίησης</a:t>
            </a:r>
            <a:r>
              <a:rPr lang="el-GR" sz="2400" dirty="0" smtClean="0">
                <a:latin typeface="Calibri" pitchFamily="34" charset="0"/>
              </a:rPr>
              <a:t> έχει και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latin typeface="Calibri" pitchFamily="34" charset="0"/>
              </a:rPr>
              <a:t>μειονεκτήματα</a:t>
            </a:r>
            <a:r>
              <a:rPr lang="en-US" sz="2400" i="1" dirty="0" smtClean="0">
                <a:latin typeface="Calibri" pitchFamily="34" charset="0"/>
              </a:rPr>
              <a:t>:</a:t>
            </a: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 smtClean="0">
                <a:latin typeface="Calibri" pitchFamily="34" charset="0"/>
              </a:rPr>
              <a:t>Δεν είναι δημιουργική</a:t>
            </a:r>
            <a:r>
              <a:rPr lang="en-US" sz="2400" dirty="0" smtClean="0">
                <a:latin typeface="Calibri" pitchFamily="34" charset="0"/>
              </a:rPr>
              <a:t>  </a:t>
            </a:r>
            <a:endParaRPr lang="el-GR" sz="2400" dirty="0" smtClean="0">
              <a:latin typeface="Calibri" pitchFamily="34" charset="0"/>
            </a:endParaRP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Συνήθως η </a:t>
            </a:r>
            <a:r>
              <a:rPr lang="el-GR" sz="24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κανονικοποίηση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γίνεται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αφού έχουμε κάποιο σχήμα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μας λέει αν είναι «καλό» ή «κακό»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 smtClean="0">
                <a:latin typeface="Calibri" pitchFamily="34" charset="0"/>
              </a:rPr>
              <a:t>Δεν προσφέρει ένα εννοιολογικό σχήμα</a:t>
            </a:r>
            <a:r>
              <a:rPr lang="en-US" sz="2400" dirty="0" smtClean="0">
                <a:latin typeface="Calibri" pitchFamily="34" charset="0"/>
              </a:rPr>
              <a:t> (</a:t>
            </a:r>
            <a:r>
              <a:rPr lang="el-GR" sz="2400" dirty="0" smtClean="0">
                <a:latin typeface="Calibri" pitchFamily="34" charset="0"/>
              </a:rPr>
              <a:t>ασχολείται μόνο με σχέσεις και γνωρίσματα</a:t>
            </a:r>
            <a:r>
              <a:rPr lang="en-US" sz="2400" dirty="0" smtClean="0">
                <a:latin typeface="Calibri" pitchFamily="34" charset="0"/>
              </a:rPr>
              <a:t>)</a:t>
            </a: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2400" dirty="0" smtClean="0">
                <a:latin typeface="Calibri" pitchFamily="34" charset="0"/>
              </a:rPr>
              <a:t>	Όμως</a:t>
            </a:r>
            <a:r>
              <a:rPr lang="en-US" sz="2400" dirty="0" smtClean="0">
                <a:latin typeface="Calibri" pitchFamily="34" charset="0"/>
              </a:rPr>
              <a:t>,  </a:t>
            </a:r>
            <a:r>
              <a:rPr lang="el-GR" sz="2400" dirty="0" smtClean="0">
                <a:latin typeface="Calibri" pitchFamily="34" charset="0"/>
              </a:rPr>
              <a:t>είναι μια ενδιαφέρουσα και πρακτικά χρήσιμη προσπάθεια να γίνουν με τυπικό και συστηματικό τρόπο πράγματα που τα κάνουμε συνήθως διαισθητικά.</a:t>
            </a:r>
            <a:endParaRPr lang="en-US" sz="2400" dirty="0" smtClean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Σχεδιασμός Σχεσιακών Σχημάτων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D37328-0A09-46B6-ADAB-C94B5058615D}" type="slidenum">
              <a:rPr lang="el-GR" altLang="en-US" smtClean="0"/>
              <a:pPr/>
              <a:t>95</a:t>
            </a:fld>
            <a:endParaRPr lang="el-GR" alt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30777"/>
            <a:ext cx="7920038" cy="4032250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Υπάρχουν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εμπορικά εργαλεία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</a:rPr>
              <a:t>που με είσοδο ένα σύνολο σχημάτων σχέσεων/γνωρισμάτων  και ένα σύνολο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συναρτησιακών εξαρτήσεων </a:t>
            </a:r>
            <a:r>
              <a:rPr lang="el-GR" sz="2000" i="1" dirty="0" smtClean="0">
                <a:solidFill>
                  <a:srgbClr val="CC3300"/>
                </a:solidFill>
                <a:latin typeface="Calibri" pitchFamily="34" charset="0"/>
              </a:rPr>
              <a:t>δημιουργούν αυτόματα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σχήματα σχέσεων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σε μορφή </a:t>
            </a:r>
            <a:r>
              <a:rPr lang="en-US" sz="2000" i="1" dirty="0" smtClean="0">
                <a:latin typeface="Calibri" pitchFamily="34" charset="0"/>
              </a:rPr>
              <a:t>3NF</a:t>
            </a:r>
            <a:r>
              <a:rPr lang="en-US" sz="2000" dirty="0" smtClean="0">
                <a:latin typeface="Calibri" pitchFamily="34" charset="0"/>
              </a:rPr>
              <a:t> (</a:t>
            </a:r>
            <a:r>
              <a:rPr lang="el-GR" sz="2000" dirty="0" smtClean="0">
                <a:latin typeface="Calibri" pitchFamily="34" charset="0"/>
              </a:rPr>
              <a:t>σπάνια πάνε σε</a:t>
            </a:r>
            <a:r>
              <a:rPr lang="en-US" sz="2000" dirty="0" smtClean="0">
                <a:latin typeface="Calibri" pitchFamily="34" charset="0"/>
              </a:rPr>
              <a:t> BCNF, 4NF </a:t>
            </a:r>
            <a:r>
              <a:rPr lang="el-GR" sz="2000" dirty="0" smtClean="0">
                <a:latin typeface="Calibri" pitchFamily="34" charset="0"/>
              </a:rPr>
              <a:t>και </a:t>
            </a:r>
            <a:r>
              <a:rPr lang="en-US" sz="2000" dirty="0" smtClean="0">
                <a:latin typeface="Calibri" pitchFamily="34" charset="0"/>
              </a:rPr>
              <a:t>5NF)</a:t>
            </a:r>
            <a:endParaRPr lang="el-GR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Μια άλλη χρήση τέτοιων εργαλείων είναι να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i="1" dirty="0" smtClean="0">
                <a:solidFill>
                  <a:srgbClr val="CC3300"/>
                </a:solidFill>
                <a:latin typeface="Calibri" pitchFamily="34" charset="0"/>
              </a:rPr>
              <a:t>ελέγχουν</a:t>
            </a:r>
            <a:r>
              <a:rPr lang="en-US" sz="2000" i="1" dirty="0" smtClean="0">
                <a:solidFill>
                  <a:srgbClr val="CC3300"/>
                </a:solidFill>
                <a:latin typeface="Calibri" pitchFamily="34" charset="0"/>
              </a:rPr>
              <a:t> </a:t>
            </a:r>
            <a:r>
              <a:rPr lang="el-GR" sz="2000" i="1" dirty="0" smtClean="0">
                <a:solidFill>
                  <a:srgbClr val="CC3300"/>
                </a:solidFill>
                <a:latin typeface="Calibri" pitchFamily="34" charset="0"/>
              </a:rPr>
              <a:t>το επίπεδο </a:t>
            </a:r>
            <a:r>
              <a:rPr lang="el-GR" sz="2000" i="1" dirty="0" err="1" smtClean="0">
                <a:solidFill>
                  <a:srgbClr val="CC3300"/>
                </a:solidFill>
                <a:latin typeface="Calibri" pitchFamily="34" charset="0"/>
              </a:rPr>
              <a:t>κανονικοποίησης</a:t>
            </a:r>
            <a:r>
              <a:rPr lang="el-GR" sz="2000" dirty="0" smtClean="0">
                <a:latin typeface="Calibri" pitchFamily="34" charset="0"/>
              </a:rPr>
              <a:t> μιας σχέσης</a:t>
            </a:r>
            <a:r>
              <a:rPr lang="en-US" sz="2000" dirty="0" smtClean="0">
                <a:latin typeface="Calibri" pitchFamily="34" charset="0"/>
              </a:rPr>
              <a:t>  </a:t>
            </a:r>
            <a:r>
              <a:rPr lang="el-GR" sz="2000" dirty="0" smtClean="0">
                <a:latin typeface="Calibri" pitchFamily="34" charset="0"/>
              </a:rPr>
              <a:t>- γενικά,  η χρήση ως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ευριστικό</a:t>
            </a:r>
            <a:r>
              <a:rPr lang="el-GR" sz="2000" dirty="0" smtClean="0">
                <a:latin typeface="Calibri" pitchFamily="34" charset="0"/>
              </a:rPr>
              <a:t> εργαλείο επιλογής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ενός σχεδιασμού έναντι κάποιου άλλου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Υπάρχουν </a:t>
            </a:r>
            <a:r>
              <a:rPr lang="el-GR" sz="2000" i="1" dirty="0" smtClean="0">
                <a:solidFill>
                  <a:srgbClr val="CC3300"/>
                </a:solidFill>
                <a:latin typeface="Calibri" pitchFamily="34" charset="0"/>
              </a:rPr>
              <a:t>πρακτικά αποτελέσματα</a:t>
            </a:r>
            <a:r>
              <a:rPr lang="el-GR" sz="2000" dirty="0" smtClean="0">
                <a:latin typeface="Calibri" pitchFamily="34" charset="0"/>
              </a:rPr>
              <a:t> της θεωρίας που επιτρέπουν σε έναν σχεδιαστή να κάνει ανάλυση της μορφής</a:t>
            </a:r>
            <a:r>
              <a:rPr lang="en-US" sz="2000" dirty="0" smtClean="0">
                <a:latin typeface="Calibri" pitchFamily="34" charset="0"/>
              </a:rPr>
              <a:t>: </a:t>
            </a:r>
            <a:endParaRPr lang="el-GR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l-GR" sz="800" dirty="0">
              <a:latin typeface="Calibri" pitchFamily="34" charset="0"/>
            </a:endParaRPr>
          </a:p>
          <a:p>
            <a:pPr lvl="1"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1600" dirty="0" smtClean="0">
                <a:latin typeface="Calibri" pitchFamily="34" charset="0"/>
              </a:rPr>
              <a:t>Διάφορα θεωρητικά αποτελέσματα, πχ: Αν μια σχέση είναι σε</a:t>
            </a:r>
            <a:r>
              <a:rPr lang="en-US" sz="1600" dirty="0" smtClean="0">
                <a:latin typeface="Calibri" pitchFamily="34" charset="0"/>
              </a:rPr>
              <a:t> 3NF </a:t>
            </a:r>
            <a:r>
              <a:rPr lang="el-GR" sz="1600" dirty="0" smtClean="0">
                <a:latin typeface="Calibri" pitchFamily="34" charset="0"/>
              </a:rPr>
              <a:t>και κάθε υποψήφιο κλειδί 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</a:rPr>
              <a:t>αποτελείται ακριβώς από ένα γνώρισμα</a:t>
            </a:r>
            <a:r>
              <a:rPr lang="en-US" sz="1600" dirty="0" smtClean="0">
                <a:latin typeface="Calibri" pitchFamily="34" charset="0"/>
              </a:rPr>
              <a:t>, </a:t>
            </a:r>
            <a:r>
              <a:rPr lang="el-GR" sz="1600" dirty="0" smtClean="0">
                <a:latin typeface="Calibri" pitchFamily="34" charset="0"/>
              </a:rPr>
              <a:t>τότε είναι και σε</a:t>
            </a:r>
            <a:r>
              <a:rPr lang="en-US" sz="1600" dirty="0" smtClean="0">
                <a:latin typeface="Calibri" pitchFamily="34" charset="0"/>
              </a:rPr>
              <a:t> 5NF   (Fagin, 1991)</a:t>
            </a:r>
            <a:endParaRPr lang="el-GR" sz="16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i="1" dirty="0" smtClean="0">
              <a:latin typeface="Calibri" pitchFamily="34" charset="0"/>
            </a:endParaRPr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Σχεδιασμός Σχεσιακών Σχημάτων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52DABC-BDF9-41D7-A325-C434444C0DF3}" type="slidenum">
              <a:rPr lang="el-GR" altLang="en-US" smtClean="0"/>
              <a:pPr/>
              <a:t>96</a:t>
            </a:fld>
            <a:endParaRPr lang="el-GR" altLang="en-US" smtClean="0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684213" y="2492375"/>
            <a:ext cx="7561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>
                <a:latin typeface="Calibri" pitchFamily="34" charset="0"/>
              </a:rPr>
              <a:t>Υπάρχει επανάληψη πληροφορίας που δεν μπορεί να εκφραστεί με απλές ΣΕ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D3388B-60C5-4495-B12A-07E30E31E84F}" type="slidenum">
              <a:rPr lang="el-GR" altLang="en-US" smtClean="0"/>
              <a:pPr/>
              <a:t>97</a:t>
            </a:fld>
            <a:endParaRPr lang="el-GR" altLang="en-US" dirty="0" smtClean="0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285161" y="1804448"/>
            <a:ext cx="853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i="1" dirty="0" smtClean="0">
                <a:latin typeface="Calibri" pitchFamily="34" charset="0"/>
              </a:rPr>
              <a:t>  Προκύπτουν </a:t>
            </a:r>
            <a:r>
              <a:rPr lang="el-GR" i="1" dirty="0">
                <a:latin typeface="Calibri" pitchFamily="34" charset="0"/>
              </a:rPr>
              <a:t>όταν δυο γνωρίσματα είναι ανεξάρτητα το ένα από το </a:t>
            </a:r>
            <a:r>
              <a:rPr lang="el-GR" i="1" dirty="0" smtClean="0">
                <a:latin typeface="Calibri" pitchFamily="34" charset="0"/>
              </a:rPr>
              <a:t>άλλο 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228600" y="27432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Παράδειγμα</a:t>
            </a:r>
          </a:p>
        </p:txBody>
      </p:sp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914400" y="31242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sp>
        <p:nvSpPr>
          <p:cNvPr id="27657" name="Text Box 7"/>
          <p:cNvSpPr txBox="1">
            <a:spLocks noChangeArrowheads="1"/>
          </p:cNvSpPr>
          <p:nvPr/>
        </p:nvSpPr>
        <p:spPr bwMode="auto">
          <a:xfrm>
            <a:off x="228600" y="3553905"/>
            <a:ext cx="86985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Ας υποθέσουμε ότι για κάθε ηθοποιό είναι πιθανόν να υπάρχουν </a:t>
            </a:r>
            <a:r>
              <a:rPr lang="el-GR" i="1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πολλές </a:t>
            </a:r>
            <a:r>
              <a:rPr lang="el-GR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διευθύνσεις 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</a:t>
            </a:r>
            <a:r>
              <a:rPr lang="el-GR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πλειότιμο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γνώρισμα), </a:t>
            </a:r>
            <a:r>
              <a:rPr lang="el-GR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και ένα ηθοποιός παίζει σε πολλές ταινίες</a:t>
            </a:r>
          </a:p>
        </p:txBody>
      </p:sp>
      <p:sp>
        <p:nvSpPr>
          <p:cNvPr id="27658" name="Text Box 8"/>
          <p:cNvSpPr txBox="1">
            <a:spLocks noChangeArrowheads="1"/>
          </p:cNvSpPr>
          <p:nvPr/>
        </p:nvSpPr>
        <p:spPr bwMode="auto">
          <a:xfrm>
            <a:off x="304800" y="4419600"/>
            <a:ext cx="84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Κανένα από τα 5 γνωρίσματα δεν εξαρτάται συναρτησιακά από τα άλλα τέσσερα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</a:t>
            </a:r>
            <a:r>
              <a:rPr lang="el-GR" dirty="0">
                <a:latin typeface="Calibri" pitchFamily="34" charset="0"/>
              </a:rPr>
              <a:t> δεν υπάρχουν μη </a:t>
            </a:r>
            <a:r>
              <a:rPr lang="el-GR" dirty="0" smtClean="0">
                <a:latin typeface="Calibri" pitchFamily="34" charset="0"/>
              </a:rPr>
              <a:t>τετριμμένες </a:t>
            </a:r>
            <a:r>
              <a:rPr lang="el-GR" dirty="0">
                <a:latin typeface="Calibri" pitchFamily="34" charset="0"/>
              </a:rPr>
              <a:t>εξαρτήσεις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 </a:t>
            </a:r>
            <a:r>
              <a:rPr lang="el-GR" dirty="0">
                <a:latin typeface="Calibri" pitchFamily="34" charset="0"/>
              </a:rPr>
              <a:t>κλειδί ?</a:t>
            </a:r>
          </a:p>
        </p:txBody>
      </p:sp>
      <p:sp>
        <p:nvSpPr>
          <p:cNvPr id="27659" name="Text Box 9"/>
          <p:cNvSpPr txBox="1">
            <a:spLocks noChangeArrowheads="1"/>
          </p:cNvSpPr>
          <p:nvPr/>
        </p:nvSpPr>
        <p:spPr bwMode="auto">
          <a:xfrm>
            <a:off x="914400" y="5410200"/>
            <a:ext cx="762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π.χ.,   Όνομα Οδός Τίτλος Έτος  </a:t>
            </a:r>
            <a:r>
              <a:rPr lang="el-GR">
                <a:latin typeface="Calibri" pitchFamily="34" charset="0"/>
                <a:sym typeface="Symbol" pitchFamily="18" charset="2"/>
              </a:rPr>
              <a:t>  </a:t>
            </a:r>
            <a:r>
              <a:rPr lang="el-GR">
                <a:latin typeface="Calibri" pitchFamily="34" charset="0"/>
              </a:rPr>
              <a:t>Πόλη     δεν  ισχύει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06E7CB-87E5-49D5-8079-3531C246254B}" type="slidenum">
              <a:rPr lang="el-GR" altLang="en-US" smtClean="0"/>
              <a:pPr/>
              <a:t>98</a:t>
            </a:fld>
            <a:endParaRPr lang="el-GR" altLang="en-US" smtClean="0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533400" y="20574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Παράδειγμα (συνέχεια)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684213" y="4221163"/>
            <a:ext cx="7543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 σχήμα </a:t>
            </a:r>
            <a:r>
              <a:rPr lang="el-GR" sz="2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είναι σε </a:t>
            </a: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BCNF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αλλά </a:t>
            </a:r>
            <a:r>
              <a:rPr lang="el-GR" sz="2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υπάρχει επανάληψη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πληροφορίας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που δεν οφείλεται όμως σε συναρτησιακές εξαρτήσεις </a:t>
            </a:r>
          </a:p>
        </p:txBody>
      </p:sp>
      <p:sp>
        <p:nvSpPr>
          <p:cNvPr id="28680" name="Text Box 6"/>
          <p:cNvSpPr txBox="1">
            <a:spLocks noChangeArrowheads="1"/>
          </p:cNvSpPr>
          <p:nvPr/>
        </p:nvSpPr>
        <p:spPr bwMode="auto">
          <a:xfrm>
            <a:off x="685800" y="3429000"/>
            <a:ext cx="5973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Όλες οι εξαρτήσεις είναι τετριμμένες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BB50F6-2FC5-4B87-9366-CE74AE23D496}" type="slidenum">
              <a:rPr lang="el-GR" altLang="en-US" smtClean="0"/>
              <a:pPr/>
              <a:t>99</a:t>
            </a:fld>
            <a:endParaRPr lang="el-GR" altLang="en-US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1331913" y="2060575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16013" y="2636844"/>
            <a:ext cx="7391400" cy="369888"/>
            <a:chOff x="288" y="2976"/>
            <a:chExt cx="4656" cy="23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008" y="3120"/>
              <a:ext cx="288" cy="0"/>
              <a:chOff x="3840" y="1392"/>
              <a:chExt cx="288" cy="0"/>
            </a:xfrm>
          </p:grpSpPr>
          <p:sp>
            <p:nvSpPr>
              <p:cNvPr id="29711" name="Line 7"/>
              <p:cNvSpPr>
                <a:spLocks noChangeShapeType="1"/>
              </p:cNvSpPr>
              <p:nvPr/>
            </p:nvSpPr>
            <p:spPr bwMode="auto">
              <a:xfrm>
                <a:off x="3840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12" name="Line 8"/>
              <p:cNvSpPr>
                <a:spLocks noChangeShapeType="1"/>
              </p:cNvSpPr>
              <p:nvPr/>
            </p:nvSpPr>
            <p:spPr bwMode="auto">
              <a:xfrm>
                <a:off x="3936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9710" name="Text Box 9"/>
            <p:cNvSpPr txBox="1">
              <a:spLocks noChangeArrowheads="1"/>
            </p:cNvSpPr>
            <p:nvPr/>
          </p:nvSpPr>
          <p:spPr bwMode="auto">
            <a:xfrm>
              <a:off x="288" y="2976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Όνομα                 </a:t>
              </a:r>
              <a:r>
                <a:rPr lang="el-GR" dirty="0" smtClean="0">
                  <a:latin typeface="Calibri" pitchFamily="34" charset="0"/>
                </a:rPr>
                <a:t>       Οδός  </a:t>
              </a:r>
              <a:r>
                <a:rPr lang="el-GR" dirty="0">
                  <a:latin typeface="Calibri" pitchFamily="34" charset="0"/>
                </a:rPr>
                <a:t>Πόλη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23850" y="3933825"/>
            <a:ext cx="8305800" cy="2032000"/>
            <a:chOff x="288" y="2880"/>
            <a:chExt cx="5232" cy="1280"/>
          </a:xfrm>
        </p:grpSpPr>
        <p:sp>
          <p:nvSpPr>
            <p:cNvPr id="29707" name="Text Box 11"/>
            <p:cNvSpPr txBox="1">
              <a:spLocks noChangeArrowheads="1"/>
            </p:cNvSpPr>
            <p:nvPr/>
          </p:nvSpPr>
          <p:spPr bwMode="auto">
            <a:xfrm>
              <a:off x="336" y="2880"/>
              <a:ext cx="5184" cy="1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Times New Roman" pitchFamily="18" charset="0"/>
                </a:rPr>
                <a:t>Όνομα          Οδός                    Πόλη              Τίτλος                              Έτος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C. Fisher     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123 </a:t>
              </a:r>
              <a:r>
                <a:rPr lang="en-US" dirty="0" err="1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Mapple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 </a:t>
              </a:r>
              <a:r>
                <a:rPr lang="en-US" dirty="0" err="1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Str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    Hollywood     </a:t>
              </a:r>
              <a:r>
                <a:rPr lang="en-US" dirty="0">
                  <a:latin typeface="Times New Roman" pitchFamily="18" charset="0"/>
                </a:rPr>
                <a:t>Star Wars                         1977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C. Fisher      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5 Locust Ln         Malibu            </a:t>
              </a:r>
              <a:r>
                <a:rPr lang="en-US" dirty="0">
                  <a:latin typeface="Times New Roman" pitchFamily="18" charset="0"/>
                </a:rPr>
                <a:t>Empire Strikes Back       1980</a:t>
              </a:r>
              <a:endParaRPr lang="el-GR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Times New Roman" pitchFamily="18" charset="0"/>
                </a:rPr>
                <a:t>?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>
              <a:off x="288" y="3120"/>
              <a:ext cx="50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9705" name="Text Box 13"/>
          <p:cNvSpPr txBox="1">
            <a:spLocks noChangeArrowheads="1"/>
          </p:cNvSpPr>
          <p:nvPr/>
        </p:nvSpPr>
        <p:spPr bwMode="auto">
          <a:xfrm>
            <a:off x="323850" y="3284538"/>
            <a:ext cx="6480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Ο ηθοποιός </a:t>
            </a:r>
            <a:r>
              <a:rPr lang="en-US" sz="1800">
                <a:latin typeface="Calibri" pitchFamily="34" charset="0"/>
              </a:rPr>
              <a:t>C. Fisher </a:t>
            </a:r>
            <a:r>
              <a:rPr lang="el-GR" sz="1800">
                <a:latin typeface="Calibri" pitchFamily="34" charset="0"/>
              </a:rPr>
              <a:t>έχει 2 διευθύνσεις: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3285</TotalTime>
  <Words>6491</Words>
  <Application>Microsoft Office PowerPoint</Application>
  <PresentationFormat>On-screen Show (4:3)</PresentationFormat>
  <Paragraphs>1132</Paragraphs>
  <Slides>105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105</vt:i4>
      </vt:variant>
    </vt:vector>
  </HeadingPairs>
  <TitlesOfParts>
    <vt:vector size="114" baseType="lpstr">
      <vt:lpstr>Arial</vt:lpstr>
      <vt:lpstr>Calibri</vt:lpstr>
      <vt:lpstr>Cambria Math</vt:lpstr>
      <vt:lpstr>Comic Sans MS</vt:lpstr>
      <vt:lpstr>Courier New</vt:lpstr>
      <vt:lpstr>Symbol</vt:lpstr>
      <vt:lpstr>Times New Roman</vt:lpstr>
      <vt:lpstr>Wingdings</vt:lpstr>
      <vt:lpstr>Office Theme</vt:lpstr>
      <vt:lpstr>PowerPoint Presentation</vt:lpstr>
      <vt:lpstr>Εισαγωγή</vt:lpstr>
      <vt:lpstr>Γενικές Κατευθύνσεις</vt:lpstr>
      <vt:lpstr>Σημασιολογία</vt:lpstr>
      <vt:lpstr>Πλεονασμός (επανάληψη πληροφορίας)</vt:lpstr>
      <vt:lpstr>Πλεονασμός (επανάληψη πληροφορίας)</vt:lpstr>
      <vt:lpstr>Αποφυγή τιμών null</vt:lpstr>
      <vt:lpstr>Αποφυγή δημιουργίας πλασματικών πλειάδων</vt:lpstr>
      <vt:lpstr>Γενικός Αλγόριθμος Σχεδιασμού</vt:lpstr>
      <vt:lpstr>PowerPoint Presentation</vt:lpstr>
      <vt:lpstr>Εισαγωγή</vt:lpstr>
      <vt:lpstr>Παράδειγμα</vt:lpstr>
      <vt:lpstr>Ορισμός</vt:lpstr>
      <vt:lpstr>Συναρτησιακές Εξαρτήσεις</vt:lpstr>
      <vt:lpstr>Συναρτησιακές Εξαρτήσεις</vt:lpstr>
      <vt:lpstr>Παράδειγμα I (φυσική σημασία)</vt:lpstr>
      <vt:lpstr>Παράδειγμα ΙΙ (φυσική σημασία)</vt:lpstr>
      <vt:lpstr>Τετριμμένη Συναρτησιακή  Εξάρτηση</vt:lpstr>
      <vt:lpstr>Περιορισμοί Σχήματος</vt:lpstr>
      <vt:lpstr>Κανόνες Συμπερασμού (Inference Rules)</vt:lpstr>
      <vt:lpstr>Κανόνες Συμπερασμού (Inference Rules)</vt:lpstr>
      <vt:lpstr>Κανόνες Συμπερασμού</vt:lpstr>
      <vt:lpstr>Κανόνες Συμπερασμού</vt:lpstr>
      <vt:lpstr>Κανόνες Συμπερασμού</vt:lpstr>
      <vt:lpstr>PowerPoint Presentation</vt:lpstr>
      <vt:lpstr>Παράδειγμα</vt:lpstr>
      <vt:lpstr>Εγκλεισμός Γνωρισμάτων</vt:lpstr>
      <vt:lpstr>Παράδειγμα</vt:lpstr>
      <vt:lpstr>PowerPoint Presentation</vt:lpstr>
      <vt:lpstr>Εγκλεισμός Γνωρισμάτων</vt:lpstr>
      <vt:lpstr>Παράδειγμα Ι</vt:lpstr>
      <vt:lpstr>Παράδειγμα IΙ</vt:lpstr>
      <vt:lpstr>Συναρτησιακές Εξαρτήσεις (επανάληψη)</vt:lpstr>
      <vt:lpstr>Συναρτησιακές Εξαρτήσεις (εικόνα)</vt:lpstr>
      <vt:lpstr>Συναρτησιακές Εξαρτήσεις (εικόνα)</vt:lpstr>
      <vt:lpstr>Συναρτησιακές Εξαρτήσεις (εικόνα)</vt:lpstr>
      <vt:lpstr>Παράδειγμα IΙ</vt:lpstr>
      <vt:lpstr>Άσκηση</vt:lpstr>
      <vt:lpstr>Κάλυμμα</vt:lpstr>
      <vt:lpstr>Κάλυμμα</vt:lpstr>
      <vt:lpstr>Παράδειγμα</vt:lpstr>
      <vt:lpstr>Ελάχιστο Κάλυμμα</vt:lpstr>
      <vt:lpstr>Αλγόριθμος Υπολογισμού Ελάχιστου Καλύμματος</vt:lpstr>
      <vt:lpstr>Περιττά Γνωρίσματα</vt:lpstr>
      <vt:lpstr>Περιττό Γνώρισμα</vt:lpstr>
      <vt:lpstr>Παράδειγμα (περιττού γνωρίσματος στο αριστερό μέρος)</vt:lpstr>
      <vt:lpstr>Περιττή Εξάρτηση</vt:lpstr>
      <vt:lpstr>Αλγόριθμος Υπολογισμού Ελάχιστου Καλύμματος</vt:lpstr>
      <vt:lpstr>Παράδειγμα</vt:lpstr>
      <vt:lpstr>Παράδειγμα</vt:lpstr>
      <vt:lpstr>Άσκηση</vt:lpstr>
      <vt:lpstr>Ελάχιστο Κάλυμμα</vt:lpstr>
      <vt:lpstr>Σύνοψη</vt:lpstr>
      <vt:lpstr>PowerPoint Presentation</vt:lpstr>
      <vt:lpstr>PowerPoint Presentation</vt:lpstr>
      <vt:lpstr>Αλγόριθμος Σχεδιασμού</vt:lpstr>
      <vt:lpstr>Αλγόριθμος Σχεδιασμού</vt:lpstr>
      <vt:lpstr>Αλγόριθμος Σχεδιασμού</vt:lpstr>
      <vt:lpstr>Παράδειγμα Διάσπασης Σχήματος</vt:lpstr>
      <vt:lpstr>Επιθυμητές Ιδιότητες Διάσπασης</vt:lpstr>
      <vt:lpstr>Τυπικός Ορισμός Διάσπασης</vt:lpstr>
      <vt:lpstr>Παράδειγμα</vt:lpstr>
      <vt:lpstr>Διάσπαση</vt:lpstr>
      <vt:lpstr>Διάσπαση Άνευ Απωλειών στη Συνένωση</vt:lpstr>
      <vt:lpstr>Παράδειγμα</vt:lpstr>
      <vt:lpstr>Διάσπαση Άνευ Απωλειών στη Συνένωση</vt:lpstr>
      <vt:lpstr>Παράδειγμα</vt:lpstr>
      <vt:lpstr>Διατήρηση Εξαρτήσεων</vt:lpstr>
      <vt:lpstr>Παραδείγματα</vt:lpstr>
      <vt:lpstr>Διατήρηση Εξαρτήσεων</vt:lpstr>
      <vt:lpstr>Παραδείγματα</vt:lpstr>
      <vt:lpstr>Σχεδιασμός</vt:lpstr>
      <vt:lpstr>PowerPoint Presentation</vt:lpstr>
      <vt:lpstr>PowerPoint Presentation</vt:lpstr>
      <vt:lpstr>Επιθυμητές Ιδιότητες (ανασκόπηση)</vt:lpstr>
      <vt:lpstr>Κανονικές Μορφές</vt:lpstr>
      <vt:lpstr>BCNF</vt:lpstr>
      <vt:lpstr>Κανονικές Μορφές</vt:lpstr>
      <vt:lpstr>Αλγόριθμος Διάσπασης σε BCNF</vt:lpstr>
      <vt:lpstr>Παραδείγματα</vt:lpstr>
      <vt:lpstr>BCNF</vt:lpstr>
      <vt:lpstr>BCNF</vt:lpstr>
      <vt:lpstr>Παραδείγματα Μερικής Εξάρτησης</vt:lpstr>
      <vt:lpstr>BCNF</vt:lpstr>
      <vt:lpstr>Παράδειγμα Μεταβατικής Εξάρτησης</vt:lpstr>
      <vt:lpstr>BCNF Διάσπαση και Διατήρηση Εξαρτήσεων</vt:lpstr>
      <vt:lpstr>BCNF Διάσπαση και Διατήρηση Εξαρτήσεων</vt:lpstr>
      <vt:lpstr>3NF</vt:lpstr>
      <vt:lpstr>Παράδειγμα</vt:lpstr>
      <vt:lpstr>Παράδειγμα</vt:lpstr>
      <vt:lpstr>Διάσπαση σε 3NF</vt:lpstr>
      <vt:lpstr>3NF</vt:lpstr>
      <vt:lpstr>Κανονικές Μορφές (επανάληψη)</vt:lpstr>
      <vt:lpstr>Σχεδιασμός Σχεσιακών Σχημάτων</vt:lpstr>
      <vt:lpstr>Σχεδιασμός Σχεσιακών Σχημάτων</vt:lpstr>
      <vt:lpstr>Πλειότιμες Εξαρτήσεις</vt:lpstr>
      <vt:lpstr>Πλειότιμες Εξαρτήσεις</vt:lpstr>
      <vt:lpstr>Πλειότιμες Εξαρτήσεις</vt:lpstr>
      <vt:lpstr>Παράδειγμα</vt:lpstr>
      <vt:lpstr>Πλειότιμες Εξαρτήσεις</vt:lpstr>
      <vt:lpstr>Πλειότιμες Εξαρτήσεις</vt:lpstr>
      <vt:lpstr>Πλειότιμες Εξαρτήσεις</vt:lpstr>
      <vt:lpstr>Ασκήσεις</vt:lpstr>
      <vt:lpstr>Ασκήσεις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</dc:title>
  <dc:creator>Evaggelia Pitoura</dc:creator>
  <cp:lastModifiedBy>pitoura</cp:lastModifiedBy>
  <cp:revision>397</cp:revision>
  <dcterms:created xsi:type="dcterms:W3CDTF">2013-06-13T09:19:30Z</dcterms:created>
  <dcterms:modified xsi:type="dcterms:W3CDTF">2017-11-23T08:23:04Z</dcterms:modified>
</cp:coreProperties>
</file>