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969" r:id="rId1"/>
  </p:sldMasterIdLst>
  <p:notesMasterIdLst>
    <p:notesMasterId r:id="rId25"/>
  </p:notesMasterIdLst>
  <p:sldIdLst>
    <p:sldId id="457" r:id="rId2"/>
    <p:sldId id="665" r:id="rId3"/>
    <p:sldId id="666" r:id="rId4"/>
    <p:sldId id="667" r:id="rId5"/>
    <p:sldId id="668" r:id="rId6"/>
    <p:sldId id="669" r:id="rId7"/>
    <p:sldId id="670" r:id="rId8"/>
    <p:sldId id="671" r:id="rId9"/>
    <p:sldId id="672" r:id="rId10"/>
    <p:sldId id="673" r:id="rId11"/>
    <p:sldId id="674" r:id="rId12"/>
    <p:sldId id="675" r:id="rId13"/>
    <p:sldId id="676" r:id="rId14"/>
    <p:sldId id="677" r:id="rId15"/>
    <p:sldId id="678" r:id="rId16"/>
    <p:sldId id="679" r:id="rId17"/>
    <p:sldId id="680" r:id="rId18"/>
    <p:sldId id="682" r:id="rId19"/>
    <p:sldId id="681" r:id="rId20"/>
    <p:sldId id="683" r:id="rId21"/>
    <p:sldId id="684" r:id="rId22"/>
    <p:sldId id="686" r:id="rId23"/>
    <p:sldId id="657" r:id="rId2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onstantinos Semertzidis" initials="KS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17" autoAdjust="0"/>
    <p:restoredTop sz="94671" autoAdjust="0"/>
  </p:normalViewPr>
  <p:slideViewPr>
    <p:cSldViewPr snapToGrid="0">
      <p:cViewPr varScale="1">
        <p:scale>
          <a:sx n="122" d="100"/>
          <a:sy n="122" d="100"/>
        </p:scale>
        <p:origin x="154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-1752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1D4467-F767-4192-8C2C-9C235F6643CF}" type="datetimeFigureOut">
              <a:rPr lang="en-US" smtClean="0"/>
              <a:pPr/>
              <a:t>10/31/2017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C084C1-148C-4550-AE34-103EED25382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6792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FF92D-C5E1-4CF9-AB74-603E5CC547AD}" type="slidenum">
              <a:rPr lang="el-GR" smtClean="0"/>
              <a:pPr/>
              <a:t>1</a:t>
            </a:fld>
            <a:endParaRPr lang="el-GR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467553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F2FE0B6-A027-49D5-B6B6-FCF41CFA2597}" type="slidenum">
              <a:rPr lang="el-GR" smtClean="0"/>
              <a:pPr/>
              <a:t>18</a:t>
            </a:fld>
            <a:endParaRPr lang="el-GR" smtClean="0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77483072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621F6F-832D-4882-938F-347D80B56EC0}" type="slidenum">
              <a:rPr lang="el-GR" smtClean="0"/>
              <a:pPr/>
              <a:t>19</a:t>
            </a:fld>
            <a:endParaRPr lang="el-GR" smtClean="0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820486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19F7D51-E58A-4178-8241-5FC806984A33}" type="slidenum">
              <a:rPr lang="el-GR" smtClean="0"/>
              <a:pPr/>
              <a:t>20</a:t>
            </a:fld>
            <a:endParaRPr lang="el-GR" smtClean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84405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6DA4F30-F550-4B90-BF11-54ECF60E406C}" type="slidenum">
              <a:rPr lang="el-GR" smtClean="0"/>
              <a:pPr/>
              <a:t>22</a:t>
            </a:fld>
            <a:endParaRPr lang="el-GR" smtClean="0"/>
          </a:p>
        </p:txBody>
      </p:sp>
      <p:sp>
        <p:nvSpPr>
          <p:cNvPr id="157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7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969772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2FF545-9252-4F1A-9327-CE4428D9337C}" type="slidenum">
              <a:rPr lang="el-GR" smtClean="0"/>
              <a:pPr/>
              <a:t>23</a:t>
            </a:fld>
            <a:endParaRPr lang="el-GR" smtClean="0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837237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EC8965-12A5-42B6-9587-775B0C92BBE0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8259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4F8C0-775D-4C86-9912-48CE32DF3814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97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52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52"/>
            <a:ext cx="8077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891709-3B43-46B9-9561-13844D15F033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385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7DE42-E6E6-41B3-97AE-B6CA5833C18A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@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045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1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6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CADE63-83BD-4EC2-98A1-769AB774F631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3029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600207"/>
            <a:ext cx="5410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F4101F-9917-4AB4-85A1-8A5B41A96093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0506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535113"/>
            <a:ext cx="4041774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2174875"/>
            <a:ext cx="4041774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D01F15-B326-4CB5-BB3A-483D5BD187D7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26314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30E4B-7F52-4321-8DA4-44A83280689A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22765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
              @</a:t>
            </a:r>
            <a:r>
              <a:rPr lang="en-US" dirty="0" err="1" smtClean="0"/>
              <a:t>dbsocial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9808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4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6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4" y="1435104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D9C2A0-1671-4538-B482-3C3B44FC226C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4421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8FE1C-6B81-420D-8A60-DCA64F848011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6506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7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3F703-D0DD-468A-A6C9-6C30316E6976}" type="datetime1">
              <a:rPr lang="en-US" smtClean="0"/>
              <a:pPr/>
              <a:t>10/31/2017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64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
             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6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8885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0" r:id="rId1"/>
    <p:sldLayoutId id="2147483971" r:id="rId2"/>
    <p:sldLayoutId id="2147483972" r:id="rId3"/>
    <p:sldLayoutId id="2147483973" r:id="rId4"/>
    <p:sldLayoutId id="2147483974" r:id="rId5"/>
    <p:sldLayoutId id="2147483975" r:id="rId6"/>
    <p:sldLayoutId id="2147483976" r:id="rId7"/>
    <p:sldLayoutId id="2147483977" r:id="rId8"/>
    <p:sldLayoutId id="2147483978" r:id="rId9"/>
    <p:sldLayoutId id="2147483979" r:id="rId10"/>
    <p:sldLayoutId id="2147483980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</a:t>
            </a:r>
            <a:r>
              <a:rPr lang="el-GR" altLang="en-US" sz="1050" dirty="0" smtClean="0"/>
              <a:t>7-20</a:t>
            </a:r>
            <a:r>
              <a:rPr lang="en-US" altLang="en-US" sz="1050" dirty="0" smtClean="0"/>
              <a:t>1</a:t>
            </a:r>
            <a:r>
              <a:rPr lang="el-GR" altLang="en-US" sz="1050" dirty="0" smtClean="0"/>
              <a:t>8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5439CE-18FB-4F61-8DF2-B1E397797CB2}" type="slidenum">
              <a:rPr lang="el-GR" altLang="en-US" smtClean="0"/>
              <a:pPr/>
              <a:t>1</a:t>
            </a:fld>
            <a:endParaRPr lang="el-GR" altLang="en-US" smtClean="0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622300" y="2320330"/>
            <a:ext cx="8089900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5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Σχεσιακός Λογισμός</a:t>
            </a:r>
            <a:endParaRPr lang="en-US" sz="5400" dirty="0" smtClean="0">
              <a:solidFill>
                <a:schemeClr val="accent6">
                  <a:lumMod val="75000"/>
                </a:schemeClr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3CD1321-8A4F-48D1-88C2-1D9D5A95DD59}" type="slidenum">
              <a:rPr lang="el-GR" altLang="en-US" smtClean="0"/>
              <a:pPr/>
              <a:t>10</a:t>
            </a:fld>
            <a:endParaRPr lang="el-GR" altLang="en-US" smtClean="0"/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361950" y="125571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Επίσης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ποσοδείκτες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225550" y="17605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0" name="Text Box 11"/>
          <p:cNvSpPr txBox="1">
            <a:spLocks noChangeArrowheads="1"/>
          </p:cNvSpPr>
          <p:nvPr/>
        </p:nvSpPr>
        <p:spPr bwMode="auto">
          <a:xfrm>
            <a:off x="1235075" y="2408238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τ) (Φ)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1" name="Text Box 12"/>
          <p:cNvSpPr txBox="1">
            <a:spLocks noChangeArrowheads="1"/>
          </p:cNvSpPr>
          <p:nvPr/>
        </p:nvSpPr>
        <p:spPr bwMode="auto">
          <a:xfrm>
            <a:off x="323850" y="3040063"/>
            <a:ext cx="7543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Ελεύθερη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(free)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δεσμευμένη </a:t>
            </a:r>
            <a:r>
              <a:rPr lang="en-US" sz="24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(bound) 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2" name="Text Box 13"/>
          <p:cNvSpPr txBox="1">
            <a:spLocks noChangeArrowheads="1"/>
          </p:cNvSpPr>
          <p:nvPr/>
        </p:nvSpPr>
        <p:spPr bwMode="auto">
          <a:xfrm>
            <a:off x="1103313" y="3505200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Ένας </a:t>
            </a:r>
            <a:r>
              <a:rPr lang="el-GR" sz="2000" dirty="0" err="1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ποσοδείκτης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δεσμεύει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(binds)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μια μεταβλητή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baseline="-25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3" name="Text Box 15"/>
          <p:cNvSpPr txBox="1">
            <a:spLocks noChangeArrowheads="1"/>
          </p:cNvSpPr>
          <p:nvPr/>
        </p:nvSpPr>
        <p:spPr bwMode="auto">
          <a:xfrm>
            <a:off x="285750" y="4143375"/>
            <a:ext cx="8280400" cy="1200329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accent3">
                <a:lumMod val="75000"/>
              </a:schemeClr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Οι μόνες ελεύθερες μεταβλητές πλειάδων του σχεσιακού λογισμού θα πρέπει να είναι αυτές που εμφανίζονται στα αριστερά του </a:t>
            </a:r>
            <a:r>
              <a:rPr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endParaRPr lang="el-GR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324" name="Text Box 16"/>
          <p:cNvSpPr txBox="1">
            <a:spLocks noChangeArrowheads="1"/>
          </p:cNvSpPr>
          <p:nvPr/>
        </p:nvSpPr>
        <p:spPr bwMode="auto">
          <a:xfrm>
            <a:off x="636588" y="5486401"/>
            <a:ext cx="8101012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Font typeface="Wingdings" pitchFamily="2" charset="2"/>
              <a:buChar char="§"/>
            </a:pPr>
            <a:r>
              <a:rPr lang="el-GR" sz="2400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Υποσύνολο της κατηγορηματικής λογικής πρώτου βαθμού</a:t>
            </a: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44500" y="0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366F41-5718-4D5D-A087-C9606AAC30EA}" type="slidenum">
              <a:rPr lang="el-GR" altLang="en-US" smtClean="0"/>
              <a:pPr/>
              <a:t>11</a:t>
            </a:fld>
            <a:endParaRPr lang="el-GR" altLang="en-US" smtClean="0"/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7"/>
            <a:ext cx="8051800" cy="3911593"/>
          </a:xfrm>
        </p:spPr>
        <p:txBody>
          <a:bodyPr/>
          <a:lstStyle/>
          <a:p>
            <a:pPr eaLnBrk="1" hangingPunct="1">
              <a:buClr>
                <a:schemeClr val="tx1"/>
              </a:buClr>
              <a:buFont typeface="Wingdings" pitchFamily="2" charset="2"/>
              <a:buNone/>
            </a:pPr>
            <a:r>
              <a:rPr lang="el-GR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Υπενθύμιση</a:t>
            </a:r>
            <a:r>
              <a:rPr lang="en-US" sz="19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DeMorgan</a:t>
            </a:r>
            <a:endParaRPr lang="en-US" sz="20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</a:t>
            </a:r>
            <a:r>
              <a:rPr lang="en-US" sz="20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mplication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lvl="1" eaLnBrk="1" hangingPunct="1">
              <a:buClr>
                <a:schemeClr val="tx1"/>
              </a:buClr>
              <a:buFont typeface="Wingdings" pitchFamily="2" charset="2"/>
              <a:buChar char="§"/>
            </a:pP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Διπλή άρνηση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:</a:t>
            </a:r>
          </a:p>
          <a:p>
            <a:pPr eaLnBrk="1" hangingPunct="1">
              <a:buClr>
                <a:schemeClr val="tx1"/>
              </a:buClr>
              <a:buFont typeface="Wingdings" pitchFamily="2" charset="2"/>
              <a:buChar char="§"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1" hangingPunct="1">
              <a:buClr>
                <a:schemeClr val="tx1"/>
              </a:buClr>
              <a:buNone/>
            </a:pPr>
            <a:endParaRPr lang="en-US" sz="1900" dirty="0" smtClean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343" name="Text Box 7"/>
          <p:cNvSpPr txBox="1">
            <a:spLocks noChangeArrowheads="1"/>
          </p:cNvSpPr>
          <p:nvPr/>
        </p:nvSpPr>
        <p:spPr bwMode="auto">
          <a:xfrm>
            <a:off x="1331913" y="4292600"/>
            <a:ext cx="6934200" cy="4572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400" dirty="0"/>
              <a:t>“every human is mortal: no human is immortal”</a:t>
            </a:r>
          </a:p>
        </p:txBody>
      </p:sp>
      <p:sp>
        <p:nvSpPr>
          <p:cNvPr id="14344" name="Text Box 8"/>
          <p:cNvSpPr txBox="1">
            <a:spLocks noChangeArrowheads="1"/>
          </p:cNvSpPr>
          <p:nvPr/>
        </p:nvSpPr>
        <p:spPr bwMode="auto">
          <a:xfrm>
            <a:off x="2789237" y="1920876"/>
            <a:ext cx="49688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and P2  </a:t>
            </a:r>
            <a:r>
              <a:rPr lang="en-US" sz="2400" dirty="0">
                <a:sym typeface="Symbol" pitchFamily="18" charset="2"/>
              </a:rPr>
              <a:t></a:t>
            </a:r>
            <a:r>
              <a:rPr lang="en-US" sz="1600" dirty="0"/>
              <a:t> not (not(P1) or not(P2)</a:t>
            </a:r>
            <a:r>
              <a:rPr lang="el-GR" sz="1600" dirty="0"/>
              <a:t>)</a:t>
            </a:r>
          </a:p>
        </p:txBody>
      </p:sp>
      <p:sp>
        <p:nvSpPr>
          <p:cNvPr id="14345" name="Text Box 17"/>
          <p:cNvSpPr txBox="1">
            <a:spLocks noChangeArrowheads="1"/>
          </p:cNvSpPr>
          <p:nvPr/>
        </p:nvSpPr>
        <p:spPr bwMode="auto">
          <a:xfrm>
            <a:off x="2916238" y="2378075"/>
            <a:ext cx="38877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/>
              <a:t>P1 </a:t>
            </a:r>
            <a:r>
              <a:rPr lang="en-US" sz="1600" dirty="0">
                <a:sym typeface="Symbol" pitchFamily="18" charset="2"/>
              </a:rPr>
              <a:t> P2</a:t>
            </a:r>
            <a:r>
              <a:rPr lang="en-US" sz="1600" dirty="0"/>
              <a:t> </a:t>
            </a:r>
            <a:r>
              <a:rPr lang="en-US" sz="1600" dirty="0">
                <a:sym typeface="Symbol" pitchFamily="18" charset="2"/>
              </a:rPr>
              <a:t> not(P1) or P2</a:t>
            </a:r>
          </a:p>
        </p:txBody>
      </p:sp>
      <p:sp>
        <p:nvSpPr>
          <p:cNvPr id="14346" name="Text Box 18"/>
          <p:cNvSpPr txBox="1">
            <a:spLocks noChangeArrowheads="1"/>
          </p:cNvSpPr>
          <p:nvPr/>
        </p:nvSpPr>
        <p:spPr bwMode="auto">
          <a:xfrm>
            <a:off x="2555874" y="3068638"/>
            <a:ext cx="53292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600" dirty="0">
                <a:sym typeface="Symbol" pitchFamily="18" charset="2"/>
              </a:rPr>
              <a:t>(</a:t>
            </a:r>
            <a:r>
              <a:rPr lang="el-GR" sz="1600" dirty="0">
                <a:sym typeface="Symbol" pitchFamily="18" charset="2"/>
              </a:rPr>
              <a:t></a:t>
            </a:r>
            <a:r>
              <a:rPr lang="en-US" sz="1600" dirty="0">
                <a:sym typeface="Symbol" pitchFamily="18" charset="2"/>
              </a:rPr>
              <a:t> t) P(t)  not ( t) (not P(t))</a:t>
            </a: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Λίγη Θεωρία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FD54E5-62A5-4D16-B528-8FF5DD88B2EF}" type="slidenum">
              <a:rPr lang="el-GR" altLang="en-US" smtClean="0"/>
              <a:pPr/>
              <a:t>12</a:t>
            </a:fld>
            <a:endParaRPr lang="el-GR" altLang="en-US" smtClean="0"/>
          </a:p>
        </p:txBody>
      </p:sp>
      <p:sp>
        <p:nvSpPr>
          <p:cNvPr id="15366" name="Text Box 12"/>
          <p:cNvSpPr txBox="1">
            <a:spLocks noChangeArrowheads="1"/>
          </p:cNvSpPr>
          <p:nvPr/>
        </p:nvSpPr>
        <p:spPr bwMode="auto">
          <a:xfrm>
            <a:off x="433388" y="34448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επιλογή, προβολή):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γεννήθηκαν μετά  το 1980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7" name="Text Box 13"/>
          <p:cNvSpPr txBox="1">
            <a:spLocks noChangeArrowheads="1"/>
          </p:cNvSpPr>
          <p:nvPr/>
        </p:nvSpPr>
        <p:spPr bwMode="auto">
          <a:xfrm>
            <a:off x="758825" y="4598988"/>
            <a:ext cx="752475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 |  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Ετος-Γέννησης &gt; 1980}</a:t>
            </a:r>
            <a:endParaRPr lang="en-US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5368" name="Text Box 14"/>
          <p:cNvSpPr txBox="1">
            <a:spLocks noChangeArrowheads="1"/>
          </p:cNvSpPr>
          <p:nvPr/>
        </p:nvSpPr>
        <p:spPr bwMode="auto">
          <a:xfrm>
            <a:off x="1006475" y="1954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ED6B0CC-4553-4E80-B040-2C3F9136EF56}" type="slidenum">
              <a:rPr lang="el-GR" altLang="en-US" smtClean="0"/>
              <a:pPr/>
              <a:t>13</a:t>
            </a:fld>
            <a:endParaRPr lang="el-GR" altLang="en-US" smtClean="0"/>
          </a:p>
        </p:txBody>
      </p:sp>
      <p:sp>
        <p:nvSpPr>
          <p:cNvPr id="16390" name="Text Box 3"/>
          <p:cNvSpPr txBox="1">
            <a:spLocks noChangeArrowheads="1"/>
          </p:cNvSpPr>
          <p:nvPr/>
        </p:nvSpPr>
        <p:spPr bwMode="auto">
          <a:xfrm>
            <a:off x="536575" y="2800350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6391" name="Text Box 4"/>
          <p:cNvSpPr txBox="1">
            <a:spLocks noChangeArrowheads="1"/>
          </p:cNvSpPr>
          <p:nvPr/>
        </p:nvSpPr>
        <p:spPr bwMode="auto">
          <a:xfrm>
            <a:off x="515938" y="3643313"/>
            <a:ext cx="82867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Όνομα, </a:t>
            </a:r>
            <a:r>
              <a:rPr lang="en-US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ιεύθυνση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6392" name="Text Box 5"/>
          <p:cNvSpPr txBox="1">
            <a:spLocks noChangeArrowheads="1"/>
          </p:cNvSpPr>
          <p:nvPr/>
        </p:nvSpPr>
        <p:spPr bwMode="auto">
          <a:xfrm>
            <a:off x="1512888" y="5800725"/>
            <a:ext cx="25209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l-GR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συνένωσης</a:t>
            </a:r>
          </a:p>
        </p:txBody>
      </p:sp>
      <p:sp>
        <p:nvSpPr>
          <p:cNvPr id="16393" name="AutoShape 6"/>
          <p:cNvSpPr>
            <a:spLocks/>
          </p:cNvSpPr>
          <p:nvPr/>
        </p:nvSpPr>
        <p:spPr bwMode="auto">
          <a:xfrm rot="-5400000">
            <a:off x="2500313" y="4794250"/>
            <a:ext cx="528638" cy="1671637"/>
          </a:xfrm>
          <a:prstGeom prst="leftBrace">
            <a:avLst>
              <a:gd name="adj1" fmla="val 26351"/>
              <a:gd name="adj2" fmla="val 50000"/>
            </a:avLst>
          </a:prstGeom>
          <a:ln>
            <a:headEnd/>
            <a:tailEnd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 wrap="none" anchor="ctr"/>
          <a:lstStyle/>
          <a:p>
            <a:endParaRPr lang="el-GR"/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Text Box 14"/>
          <p:cNvSpPr txBox="1">
            <a:spLocks noChangeArrowheads="1"/>
          </p:cNvSpPr>
          <p:nvPr/>
        </p:nvSpPr>
        <p:spPr bwMode="auto">
          <a:xfrm>
            <a:off x="460375" y="16621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DBF8AF-E543-4F6F-A1C4-5022C444A67A}" type="slidenum">
              <a:rPr lang="el-GR" altLang="en-US" smtClean="0"/>
              <a:pPr/>
              <a:t>14</a:t>
            </a:fld>
            <a:endParaRPr lang="el-GR" altLang="en-US" smtClean="0"/>
          </a:p>
        </p:txBody>
      </p:sp>
      <p:sp>
        <p:nvSpPr>
          <p:cNvPr id="17414" name="Text Box 3"/>
          <p:cNvSpPr txBox="1">
            <a:spLocks noChangeArrowheads="1"/>
          </p:cNvSpPr>
          <p:nvPr/>
        </p:nvSpPr>
        <p:spPr bwMode="auto">
          <a:xfrm>
            <a:off x="550863" y="244792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συνένωση):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 όνομα και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τη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των ηθοποιών που έπαιξαν στη ταινία «Νύφες» του 2004 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7415" name="Text Box 4"/>
          <p:cNvSpPr txBox="1">
            <a:spLocks noChangeArrowheads="1"/>
          </p:cNvSpPr>
          <p:nvPr/>
        </p:nvSpPr>
        <p:spPr bwMode="auto">
          <a:xfrm>
            <a:off x="322263" y="3208338"/>
            <a:ext cx="8591550" cy="1169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-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Ηθοποιού,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διεύθυνση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d) 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‘Νύφες’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= 2004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and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Όνομα}</a:t>
            </a:r>
          </a:p>
        </p:txBody>
      </p:sp>
      <p:sp>
        <p:nvSpPr>
          <p:cNvPr id="17416" name="Text Box 5"/>
          <p:cNvSpPr txBox="1">
            <a:spLocks noChangeArrowheads="1"/>
          </p:cNvSpPr>
          <p:nvPr/>
        </p:nvSpPr>
        <p:spPr bwMode="auto">
          <a:xfrm>
            <a:off x="527050" y="4549775"/>
            <a:ext cx="7854950" cy="815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Δυο διαφορετικές (ελεύθερες) μεταβλητές πλειάδων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Η συνθήκη αποτιμάται </a:t>
            </a:r>
            <a:r>
              <a:rPr lang="el-GR" i="1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συνδυασμό πλειάδων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που ανατίθεται στο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d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</a:p>
        </p:txBody>
      </p:sp>
      <p:sp>
        <p:nvSpPr>
          <p:cNvPr id="17417" name="Text Box 6"/>
          <p:cNvSpPr txBox="1">
            <a:spLocks noChangeArrowheads="1"/>
          </p:cNvSpPr>
          <p:nvPr/>
        </p:nvSpPr>
        <p:spPr bwMode="auto">
          <a:xfrm>
            <a:off x="527050" y="5511924"/>
            <a:ext cx="7975600" cy="46166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l-GR" sz="2400">
                <a:solidFill>
                  <a:schemeClr val="tx1">
                    <a:lumMod val="95000"/>
                    <a:lumOff val="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Προτιμήστε εκφράσεις με μια μεταβλητή στα αριστερά του |</a:t>
            </a:r>
          </a:p>
        </p:txBody>
      </p:sp>
      <p:sp>
        <p:nvSpPr>
          <p:cNvPr id="17418" name="Text Box 7"/>
          <p:cNvSpPr txBox="1">
            <a:spLocks noChangeArrowheads="1"/>
          </p:cNvSpPr>
          <p:nvPr/>
        </p:nvSpPr>
        <p:spPr bwMode="auto">
          <a:xfrm>
            <a:off x="512763" y="1477963"/>
            <a:ext cx="6053137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2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3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4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2658362-F9BB-413D-AC64-75B2DDE28081}" type="slidenum">
              <a:rPr lang="el-GR" altLang="en-US" smtClean="0"/>
              <a:pPr/>
              <a:t>15</a:t>
            </a:fld>
            <a:endParaRPr lang="el-GR" altLang="en-US" smtClean="0"/>
          </a:p>
        </p:txBody>
      </p:sp>
      <p:sp>
        <p:nvSpPr>
          <p:cNvPr id="18438" name="Text Box 3"/>
          <p:cNvSpPr txBox="1">
            <a:spLocks noChangeArrowheads="1"/>
          </p:cNvSpPr>
          <p:nvPr/>
        </p:nvSpPr>
        <p:spPr bwMode="auto">
          <a:xfrm>
            <a:off x="668338" y="2860675"/>
            <a:ext cx="75438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8439" name="Text Box 4"/>
          <p:cNvSpPr txBox="1">
            <a:spLocks noChangeArrowheads="1"/>
          </p:cNvSpPr>
          <p:nvPr/>
        </p:nvSpPr>
        <p:spPr bwMode="auto">
          <a:xfrm>
            <a:off x="539750" y="3754438"/>
            <a:ext cx="8604250" cy="176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t) and (not ((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 d) (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d) 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Τίτλος = ‘Α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merican Beauty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’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Έτος =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1999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and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d.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= t. Όνομα))}</a:t>
            </a:r>
          </a:p>
        </p:txBody>
      </p:sp>
      <p:sp>
        <p:nvSpPr>
          <p:cNvPr id="18440" name="Text Box 5"/>
          <p:cNvSpPr txBox="1">
            <a:spLocks noChangeArrowheads="1"/>
          </p:cNvSpPr>
          <p:nvPr/>
        </p:nvSpPr>
        <p:spPr bwMode="auto">
          <a:xfrm>
            <a:off x="917575" y="5700713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;</a:t>
            </a:r>
          </a:p>
        </p:txBody>
      </p:sp>
      <p:sp>
        <p:nvSpPr>
          <p:cNvPr id="18441" name="Text Box 6"/>
          <p:cNvSpPr txBox="1">
            <a:spLocks noChangeArrowheads="1"/>
          </p:cNvSpPr>
          <p:nvPr/>
        </p:nvSpPr>
        <p:spPr bwMode="auto">
          <a:xfrm>
            <a:off x="384175" y="1573213"/>
            <a:ext cx="63373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1" name="Titl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E9F596-0704-4051-A39C-32D934F1A866}" type="slidenum">
              <a:rPr lang="el-GR" altLang="en-US" smtClean="0"/>
              <a:pPr/>
              <a:t>16</a:t>
            </a:fld>
            <a:endParaRPr lang="el-GR" altLang="en-US" smtClean="0"/>
          </a:p>
        </p:txBody>
      </p:sp>
      <p:sp>
        <p:nvSpPr>
          <p:cNvPr id="19462" name="Text Box 3"/>
          <p:cNvSpPr txBox="1">
            <a:spLocks noChangeArrowheads="1"/>
          </p:cNvSpPr>
          <p:nvPr/>
        </p:nvSpPr>
        <p:spPr bwMode="auto">
          <a:xfrm>
            <a:off x="438150" y="2151063"/>
            <a:ext cx="80708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διαφορά):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ονόματα ηθοποιών που δεν έπαιξαν στην ταινία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American Beauty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1999</a:t>
            </a:r>
            <a:endParaRPr lang="el-GR" sz="2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3" name="Text Box 5"/>
          <p:cNvSpPr txBox="1">
            <a:spLocks noChangeArrowheads="1"/>
          </p:cNvSpPr>
          <p:nvPr/>
        </p:nvSpPr>
        <p:spPr bwMode="auto">
          <a:xfrm>
            <a:off x="917575" y="2813050"/>
            <a:ext cx="3816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</a:rPr>
              <a:t>Χρήση του </a:t>
            </a:r>
            <a:r>
              <a:rPr lang="el-GR" sz="24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</a:p>
        </p:txBody>
      </p:sp>
      <p:sp>
        <p:nvSpPr>
          <p:cNvPr id="19464" name="Text Box 6"/>
          <p:cNvSpPr txBox="1">
            <a:spLocks noChangeArrowheads="1"/>
          </p:cNvSpPr>
          <p:nvPr/>
        </p:nvSpPr>
        <p:spPr bwMode="auto">
          <a:xfrm>
            <a:off x="730250" y="3563938"/>
            <a:ext cx="6375400" cy="197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  |  </a:t>
            </a: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t) and ((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d) (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not(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d))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 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‘Α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merican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Beauty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’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1999)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d.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Όνομα-Ηθοποιού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t. Όνομα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)))}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9465" name="Text Box 7"/>
          <p:cNvSpPr txBox="1">
            <a:spLocks noChangeArrowheads="1"/>
          </p:cNvSpPr>
          <p:nvPr/>
        </p:nvSpPr>
        <p:spPr bwMode="auto">
          <a:xfrm>
            <a:off x="2889250" y="2990850"/>
            <a:ext cx="5759450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Χρειάζεται ιδιαίτερη προσοχή, πρέπει να είναι 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όλες τις δυνατές πλειάδες</a:t>
            </a:r>
          </a:p>
        </p:txBody>
      </p:sp>
      <p:sp>
        <p:nvSpPr>
          <p:cNvPr id="19466" name="Line 8"/>
          <p:cNvSpPr>
            <a:spLocks noChangeShapeType="1"/>
          </p:cNvSpPr>
          <p:nvPr/>
        </p:nvSpPr>
        <p:spPr bwMode="auto">
          <a:xfrm flipH="1">
            <a:off x="4210050" y="3535363"/>
            <a:ext cx="360363" cy="576262"/>
          </a:xfrm>
          <a:prstGeom prst="line">
            <a:avLst/>
          </a:prstGeom>
          <a:ln>
            <a:headEnd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  <p:txBody>
          <a:bodyPr/>
          <a:lstStyle/>
          <a:p>
            <a:endParaRPr lang="el-GR"/>
          </a:p>
        </p:txBody>
      </p:sp>
      <p:sp>
        <p:nvSpPr>
          <p:cNvPr id="19467" name="Text Box 9"/>
          <p:cNvSpPr txBox="1">
            <a:spLocks noChangeArrowheads="1"/>
          </p:cNvSpPr>
          <p:nvPr/>
        </p:nvSpPr>
        <p:spPr bwMode="auto">
          <a:xfrm>
            <a:off x="4352925" y="5621338"/>
            <a:ext cx="3181350" cy="633412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P(t)  not ( t) (not P(t))</a:t>
            </a:r>
            <a:endParaRPr lang="el-GR" sz="1400" b="1">
              <a:latin typeface="Calibri" pitchFamily="34" charset="0"/>
              <a:ea typeface="Calibri" pitchFamily="34" charset="0"/>
              <a:cs typeface="Calibri" pitchFamily="34" charset="0"/>
              <a:sym typeface="Symbol" pitchFamily="18" charset="2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( t) (P(t))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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not (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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t) (not P(t))</a:t>
            </a:r>
          </a:p>
        </p:txBody>
      </p:sp>
      <p:sp>
        <p:nvSpPr>
          <p:cNvPr id="19468" name="Text Box 13"/>
          <p:cNvSpPr txBox="1">
            <a:spLocks noChangeArrowheads="1"/>
          </p:cNvSpPr>
          <p:nvPr/>
        </p:nvSpPr>
        <p:spPr bwMode="auto">
          <a:xfrm>
            <a:off x="177800" y="1001713"/>
            <a:ext cx="6032500" cy="860425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600" u="sng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600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600" u="sng" dirty="0" err="1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600" dirty="0">
                <a:solidFill>
                  <a:schemeClr val="bg1">
                    <a:lumMod val="6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14" name="Title 8"/>
          <p:cNvSpPr>
            <a:spLocks noGrp="1"/>
          </p:cNvSpPr>
          <p:nvPr>
            <p:ph type="title"/>
          </p:nvPr>
        </p:nvSpPr>
        <p:spPr>
          <a:xfrm>
            <a:off x="455613" y="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BEEDBA2-63DF-468B-A4BB-57A8560E8E0E}" type="slidenum">
              <a:rPr lang="el-GR" altLang="en-US" smtClean="0"/>
              <a:pPr/>
              <a:t>17</a:t>
            </a:fld>
            <a:endParaRPr lang="el-GR" altLang="en-US" smtClean="0"/>
          </a:p>
        </p:txBody>
      </p:sp>
      <p:sp>
        <p:nvSpPr>
          <p:cNvPr id="20487" name="Text Box 7"/>
          <p:cNvSpPr txBox="1">
            <a:spLocks noChangeArrowheads="1"/>
          </p:cNvSpPr>
          <p:nvPr/>
        </p:nvSpPr>
        <p:spPr bwMode="auto">
          <a:xfrm>
            <a:off x="574675" y="2212976"/>
            <a:ext cx="7924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Πρέπει να αποτιμάται σε πεπερασμένο αριθμό πλειάδων</a:t>
            </a:r>
          </a:p>
        </p:txBody>
      </p:sp>
      <p:sp>
        <p:nvSpPr>
          <p:cNvPr id="20488" name="Text Box 8"/>
          <p:cNvSpPr txBox="1">
            <a:spLocks noChangeArrowheads="1"/>
          </p:cNvSpPr>
          <p:nvPr/>
        </p:nvSpPr>
        <p:spPr bwMode="auto">
          <a:xfrm>
            <a:off x="663574" y="3810001"/>
            <a:ext cx="806132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Πεδίο ορισμού μιας έκφρασης Ρ: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σύνολο τιμών που αναφέρονται στο Ρ, δηλαδή οι τιμές που εμφανίζονται άμεσα στο Ρ (ως σταθερές) και οι τιμές πλειάδων σχέσεων που εμφανίζονται στο Ρ</a:t>
            </a:r>
          </a:p>
        </p:txBody>
      </p:sp>
      <p:sp>
        <p:nvSpPr>
          <p:cNvPr id="20489" name="Text Box 9"/>
          <p:cNvSpPr txBox="1">
            <a:spLocks noChangeArrowheads="1"/>
          </p:cNvSpPr>
          <p:nvPr/>
        </p:nvSpPr>
        <p:spPr bwMode="auto">
          <a:xfrm>
            <a:off x="762000" y="5059362"/>
            <a:ext cx="77724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   Ασφαλής: τιμές στο αποτέλεσμα από το πεδίο ορισμού</a:t>
            </a: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62000" y="2981325"/>
            <a:ext cx="68961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Παράδειγμα 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μη </a:t>
            </a: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ασφαλούς (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unsafe)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: 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{t |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275" y="4778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Ασφαλείς Εκφράσεις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64DD6E1-1919-4FAE-89FF-50EEAB42A89B}" type="slidenum">
              <a:rPr lang="el-GR" altLang="en-US" smtClean="0"/>
              <a:pPr/>
              <a:t>18</a:t>
            </a:fld>
            <a:endParaRPr lang="el-GR" altLang="en-US" smtClean="0"/>
          </a:p>
        </p:txBody>
      </p:sp>
      <p:sp>
        <p:nvSpPr>
          <p:cNvPr id="22534" name="Text Box 3"/>
          <p:cNvSpPr txBox="1">
            <a:spLocks noChangeArrowheads="1"/>
          </p:cNvSpPr>
          <p:nvPr/>
        </p:nvSpPr>
        <p:spPr bwMode="auto">
          <a:xfrm>
            <a:off x="539750" y="1590675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2535" name="Text Box 4"/>
          <p:cNvSpPr txBox="1">
            <a:spLocks noChangeArrowheads="1"/>
          </p:cNvSpPr>
          <p:nvPr/>
        </p:nvSpPr>
        <p:spPr bwMode="auto">
          <a:xfrm>
            <a:off x="354013" y="2779713"/>
            <a:ext cx="8497888" cy="1338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πληροφορία για τη μηχανή (του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ή του θύματος) – όνομα,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address,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λειτουργικό σύστημα)</a:t>
            </a:r>
          </a:p>
          <a:p>
            <a:pPr marL="457200" indent="-457200" algn="just"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EVENT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περιέχει πληροφορίες για την επίθεση –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attacker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address victim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(θύματος), ημερομηνία)</a:t>
            </a:r>
          </a:p>
        </p:txBody>
      </p:sp>
      <p:sp>
        <p:nvSpPr>
          <p:cNvPr id="22536" name="TextBox 8"/>
          <p:cNvSpPr txBox="1">
            <a:spLocks noChangeArrowheads="1"/>
          </p:cNvSpPr>
          <p:nvPr/>
        </p:nvSpPr>
        <p:spPr bwMode="auto">
          <a:xfrm>
            <a:off x="354013" y="4253706"/>
            <a:ext cx="813593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1.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 λίστα των θυμάτων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(v-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που δέχθηκαν επίθεση στις 3/11/2012</a:t>
            </a:r>
          </a:p>
        </p:txBody>
      </p:sp>
      <p:sp>
        <p:nvSpPr>
          <p:cNvPr id="22537" name="TextBox 9"/>
          <p:cNvSpPr txBox="1">
            <a:spLocks noChangeArrowheads="1"/>
          </p:cNvSpPr>
          <p:nvPr/>
        </p:nvSpPr>
        <p:spPr bwMode="auto">
          <a:xfrm>
            <a:off x="354013" y="4758531"/>
            <a:ext cx="813593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>
                <a:latin typeface="Calibri" pitchFamily="34" charset="0"/>
                <a:ea typeface="Calibri" pitchFamily="34" charset="0"/>
                <a:cs typeface="Calibri" pitchFamily="34" charset="0"/>
              </a:rPr>
              <a:t>. </a:t>
            </a:r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Τα λειτουργικά συστήματα που χρησιμοποιήθηκαν για να γίνει επίθεση στο θύμα ’10.10.10.2’</a:t>
            </a:r>
          </a:p>
        </p:txBody>
      </p:sp>
      <p:sp>
        <p:nvSpPr>
          <p:cNvPr id="22538" name="TextBox 9"/>
          <p:cNvSpPr txBox="1">
            <a:spLocks noChangeArrowheads="1"/>
          </p:cNvSpPr>
          <p:nvPr/>
        </p:nvSpPr>
        <p:spPr bwMode="auto">
          <a:xfrm>
            <a:off x="323851" y="5528469"/>
            <a:ext cx="813593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3.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Τις μηχανές 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που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κάνει </a:t>
            </a:r>
            <a:r>
              <a:rPr lang="el-GR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έχουν  δεχθεί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επίθεση</a:t>
            </a:r>
            <a:endParaRPr lang="el-GR" i="1" dirty="0">
              <a:solidFill>
                <a:schemeClr val="accent2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DAC530-CB8A-429B-A018-2A47AD2BF639}" type="slidenum">
              <a:rPr lang="el-GR" altLang="en-US" smtClean="0"/>
              <a:pPr/>
              <a:t>19</a:t>
            </a:fld>
            <a:endParaRPr lang="el-GR" altLang="en-US" smtClean="0"/>
          </a:p>
        </p:txBody>
      </p:sp>
      <p:sp>
        <p:nvSpPr>
          <p:cNvPr id="21510" name="Text Box 3"/>
          <p:cNvSpPr txBox="1">
            <a:spLocks noChangeArrowheads="1"/>
          </p:cNvSpPr>
          <p:nvPr/>
        </p:nvSpPr>
        <p:spPr bwMode="auto">
          <a:xfrm>
            <a:off x="1258888" y="1700213"/>
            <a:ext cx="532765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1511" name="Text Box 4"/>
          <p:cNvSpPr txBox="1">
            <a:spLocks noChangeArrowheads="1"/>
          </p:cNvSpPr>
          <p:nvPr/>
        </p:nvSpPr>
        <p:spPr bwMode="auto">
          <a:xfrm>
            <a:off x="193675" y="3906838"/>
            <a:ext cx="8497888" cy="203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το μανιτάρι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 δεν έχουν  ως συστατικό  το μανιτάρι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ή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ζαμπόν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Ποιες πίτσες (όνομα) έχουν  ως συστατικό μανιτάρι και δεν έχουν ζαμπόν</a:t>
            </a:r>
          </a:p>
        </p:txBody>
      </p:sp>
      <p:sp>
        <p:nvSpPr>
          <p:cNvPr id="21512" name="TextBox 7"/>
          <p:cNvSpPr txBox="1">
            <a:spLocks noChangeArrowheads="1"/>
          </p:cNvSpPr>
          <p:nvPr/>
        </p:nvSpPr>
        <p:spPr bwMode="auto">
          <a:xfrm>
            <a:off x="200025" y="3306763"/>
            <a:ext cx="7324725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DC21D14-25D4-403E-BEF3-23D48A68D305}" type="slidenum">
              <a:rPr lang="el-GR" altLang="en-US" smtClean="0"/>
              <a:pPr/>
              <a:t>2</a:t>
            </a:fld>
            <a:endParaRPr lang="el-GR" altLang="en-US" smtClean="0"/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468313" y="1960563"/>
            <a:ext cx="7848600" cy="21236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kumimoji="1" lang="el-GR" sz="24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Τυπικές 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Γλώσσες Ερωτήσεων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n-US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Σχεσιακή Άλγεβρα</a:t>
            </a:r>
            <a:endParaRPr kumimoji="1" lang="en-US" sz="24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</a:t>
            </a:r>
            <a:endParaRPr kumimoji="1" lang="en-US" sz="2400" b="1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eaLnBrk="0" hangingPunct="0">
              <a:spcBef>
                <a:spcPct val="50000"/>
              </a:spcBef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Σχεσιακός Λογισμός Πεδίου</a:t>
            </a:r>
          </a:p>
        </p:txBody>
      </p:sp>
      <p:sp>
        <p:nvSpPr>
          <p:cNvPr id="5127" name="TextBox 6"/>
          <p:cNvSpPr txBox="1">
            <a:spLocks noChangeArrowheads="1"/>
          </p:cNvSpPr>
          <p:nvPr/>
        </p:nvSpPr>
        <p:spPr bwMode="auto">
          <a:xfrm>
            <a:off x="5129213" y="4241800"/>
            <a:ext cx="350043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el-GR" i="1" dirty="0">
                <a:solidFill>
                  <a:srgbClr val="40404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Θα δούμε μόνο το σχεσιακό λογισμό πλειάδων</a:t>
            </a: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10369" y="3254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4F8025-EEB9-4FCC-B5BE-BAE45DBD586B}" type="slidenum">
              <a:rPr lang="el-GR" altLang="en-US" smtClean="0"/>
              <a:pPr/>
              <a:t>20</a:t>
            </a:fld>
            <a:endParaRPr lang="el-GR" altLang="en-US" smtClean="0"/>
          </a:p>
        </p:txBody>
      </p:sp>
      <p:sp>
        <p:nvSpPr>
          <p:cNvPr id="23558" name="Text Box 4"/>
          <p:cNvSpPr txBox="1">
            <a:spLocks noChangeArrowheads="1"/>
          </p:cNvSpPr>
          <p:nvPr/>
        </p:nvSpPr>
        <p:spPr bwMode="auto">
          <a:xfrm>
            <a:off x="228600" y="3513138"/>
            <a:ext cx="8497888" cy="272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</a:t>
            </a:r>
            <a:r>
              <a:rPr lang="en-US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όνομα) που έχουν τουλάχιστον δύο διαφορετικά συστατικά</a:t>
            </a: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</a:t>
            </a:r>
            <a:r>
              <a:rPr lang="en-US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ένα τουλάχιστον συστατικό που να αρέσει στο Δημήτρη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μόνο ένα συστατικό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ακριβώς δύο διαφορετικά συστατικά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bg2">
                    <a:lumMod val="1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(όνομα) που έχουν παραπάνω από δύο διαφορετικά συστατικά</a:t>
            </a:r>
            <a:endParaRPr lang="en-US" dirty="0">
              <a:solidFill>
                <a:schemeClr val="bg2">
                  <a:lumMod val="1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Τις πίτσες που έχουν όλα τα συστατικά που αρέσουν στον Δημήτρη</a:t>
            </a:r>
          </a:p>
        </p:txBody>
      </p:sp>
      <p:sp>
        <p:nvSpPr>
          <p:cNvPr id="23559" name="Text Box 3"/>
          <p:cNvSpPr txBox="1">
            <a:spLocks noChangeArrowheads="1"/>
          </p:cNvSpPr>
          <p:nvPr/>
        </p:nvSpPr>
        <p:spPr bwMode="auto">
          <a:xfrm>
            <a:off x="755650" y="1577975"/>
            <a:ext cx="5327650" cy="132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ΠΙΤΣΑ(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ΑΡΕΣΕΙ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(ΦΟΙΤΗΤΗΣ,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ΣΥΣΤΑΤΙΚΟ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n-US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ΟΝΟΜΑ-ΠΙΤΣΑΣ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3560" name="TextBox 7"/>
          <p:cNvSpPr txBox="1">
            <a:spLocks noChangeArrowheads="1"/>
          </p:cNvSpPr>
          <p:nvPr/>
        </p:nvSpPr>
        <p:spPr bwMode="auto">
          <a:xfrm>
            <a:off x="330200" y="3028950"/>
            <a:ext cx="7324725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Διατυπώστε τα παρακάτω σε σχεσιακό λογισμό</a:t>
            </a: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7E5EBD8-1F04-459A-9DEE-AD2117854629}" type="slidenum">
              <a:rPr lang="el-GR" altLang="en-US" smtClean="0"/>
              <a:pPr/>
              <a:t>21</a:t>
            </a:fld>
            <a:endParaRPr lang="el-GR" altLang="en-US" smtClean="0"/>
          </a:p>
        </p:txBody>
      </p:sp>
      <p:sp>
        <p:nvSpPr>
          <p:cNvPr id="24582" name="Text Box 3"/>
          <p:cNvSpPr txBox="1">
            <a:spLocks noChangeArrowheads="1"/>
          </p:cNvSpPr>
          <p:nvPr/>
        </p:nvSpPr>
        <p:spPr bwMode="auto">
          <a:xfrm>
            <a:off x="781050" y="1468438"/>
            <a:ext cx="4319588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ΠΡΟΤΙΜΑ(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ΣΥΧΝΑΖΕΙ(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ΠΟΤΗΣ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ΣΕΡΒΙΡΕΙ(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ΜΠΥΡΑ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</p:txBody>
      </p:sp>
      <p:sp>
        <p:nvSpPr>
          <p:cNvPr id="24583" name="Text Box 4"/>
          <p:cNvSpPr txBox="1">
            <a:spLocks noChangeArrowheads="1"/>
          </p:cNvSpPr>
          <p:nvPr/>
        </p:nvSpPr>
        <p:spPr bwMode="auto">
          <a:xfrm>
            <a:off x="323850" y="2971800"/>
            <a:ext cx="8497888" cy="3278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Τους πότες που συχνάζουν σε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 ή και τα δύο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μπύρα «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Leffe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Brune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α 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μόνο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μπύρα «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Guinness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τουλάχιστον δύο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r>
              <a:rPr lang="en-US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μόνο μία;)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Μαγαζιά που σερβίρουν </a:t>
            </a:r>
            <a:r>
              <a:rPr lang="el-GR" b="1" dirty="0">
                <a:latin typeface="Calibri" pitchFamily="34" charset="0"/>
                <a:ea typeface="Calibri" pitchFamily="34" charset="0"/>
                <a:cs typeface="Calibri" pitchFamily="34" charset="0"/>
              </a:rPr>
              <a:t>ακριβώς δύο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διαφορετικές μπύρες.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solidFill>
                  <a:srgbClr val="FF00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μπύρες που προτιμά ο πότης «Δημήτρης».</a:t>
            </a:r>
          </a:p>
          <a:p>
            <a:pPr marL="457200" indent="-457200" algn="just" eaLnBrk="0" hangingPunct="0">
              <a:spcBef>
                <a:spcPct val="50000"/>
              </a:spcBef>
              <a:buFontTx/>
              <a:buAutoNum type="arabicPeriod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Τα μαγαζιά που σερβίρουν όλες τις μπύρες που  προτιμά ο «Δημήτρης».</a:t>
            </a:r>
          </a:p>
        </p:txBody>
      </p:sp>
      <p:sp>
        <p:nvSpPr>
          <p:cNvPr id="24584" name="Text Box 5"/>
          <p:cNvSpPr txBox="1">
            <a:spLocks noChangeArrowheads="1"/>
          </p:cNvSpPr>
          <p:nvPr/>
        </p:nvSpPr>
        <p:spPr bwMode="auto">
          <a:xfrm>
            <a:off x="539750" y="333375"/>
            <a:ext cx="2016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l-GR" sz="2000" b="1">
              <a:latin typeface="Times New Roman" pitchFamily="18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994" y="158750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Παραδείγματα</a:t>
            </a:r>
            <a:endParaRPr lang="en-US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5F6865-BB71-4738-BEB8-611307234C9C}" type="slidenum">
              <a:rPr lang="el-GR" altLang="en-US" smtClean="0"/>
              <a:pPr/>
              <a:t>22</a:t>
            </a:fld>
            <a:endParaRPr lang="el-GR" altLang="en-US" smtClean="0"/>
          </a:p>
        </p:txBody>
      </p:sp>
      <p:pic>
        <p:nvPicPr>
          <p:cNvPr id="7783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65163" y="3893542"/>
            <a:ext cx="6219825" cy="154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7833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11190" y="3251866"/>
            <a:ext cx="5081587" cy="325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7834" name="TextBox 11"/>
          <p:cNvSpPr txBox="1">
            <a:spLocks noChangeArrowheads="1"/>
          </p:cNvSpPr>
          <p:nvPr/>
        </p:nvSpPr>
        <p:spPr bwMode="auto">
          <a:xfrm>
            <a:off x="488461" y="2604439"/>
            <a:ext cx="828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Η παρακάτω ερώτηση σε σχεσιακό λογισμ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ό</a:t>
            </a:r>
          </a:p>
        </p:txBody>
      </p:sp>
      <p:sp>
        <p:nvSpPr>
          <p:cNvPr id="14" name="Title 9"/>
          <p:cNvSpPr>
            <a:spLocks noGrp="1"/>
          </p:cNvSpPr>
          <p:nvPr>
            <p:ph type="title"/>
          </p:nvPr>
        </p:nvSpPr>
        <p:spPr>
          <a:xfrm>
            <a:off x="495300" y="236538"/>
            <a:ext cx="8229600" cy="1143000"/>
          </a:xfrm>
        </p:spPr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Παράδειγμα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88461" y="6356364"/>
            <a:ext cx="2133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Βάσεις Δεδομένων 20</a:t>
            </a:r>
            <a:r>
              <a:rPr lang="en-US" altLang="en-US" sz="1100" dirty="0" smtClean="0"/>
              <a:t>16</a:t>
            </a:r>
            <a:r>
              <a:rPr lang="el-GR" altLang="en-US" sz="1100" dirty="0" smtClean="0"/>
              <a:t>-20</a:t>
            </a:r>
            <a:r>
              <a:rPr lang="en-US" altLang="en-US" sz="1100" dirty="0" smtClean="0"/>
              <a:t>17</a:t>
            </a:r>
            <a:endParaRPr lang="el-GR" altLang="en-US" sz="110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55461" y="6356364"/>
            <a:ext cx="2895600" cy="365125"/>
          </a:xfrm>
          <a:noFill/>
        </p:spPr>
        <p:txBody>
          <a:bodyPr/>
          <a:lstStyle/>
          <a:p>
            <a:r>
              <a:rPr lang="el-GR" altLang="en-US" sz="1100" dirty="0" smtClean="0"/>
              <a:t>Ευαγγελία </a:t>
            </a:r>
            <a:r>
              <a:rPr lang="el-GR" altLang="en-US" sz="1100" dirty="0" err="1" smtClean="0"/>
              <a:t>Πιτουρά</a:t>
            </a:r>
            <a:endParaRPr lang="el-GR" altLang="en-US" sz="1100" dirty="0" smtClean="0"/>
          </a:p>
        </p:txBody>
      </p:sp>
      <p:sp>
        <p:nvSpPr>
          <p:cNvPr id="10" name="Text Box 3"/>
          <p:cNvSpPr txBox="1">
            <a:spLocks noChangeArrowheads="1"/>
          </p:cNvSpPr>
          <p:nvPr/>
        </p:nvSpPr>
        <p:spPr bwMode="auto">
          <a:xfrm>
            <a:off x="665163" y="1490390"/>
            <a:ext cx="5327650" cy="862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MACHINE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mname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os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EVENT(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a-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v-</a:t>
            </a:r>
            <a:r>
              <a:rPr lang="en-US" sz="2000" u="sng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ipaddr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n-US" sz="2000" u="sng" dirty="0">
                <a:latin typeface="Calibri" pitchFamily="34" charset="0"/>
                <a:ea typeface="Calibri" pitchFamily="34" charset="0"/>
                <a:cs typeface="Calibri" pitchFamily="34" charset="0"/>
              </a:rPr>
              <a:t>date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225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8BE01A-1549-4FD9-8F37-77ED03559DF4}" type="slidenum">
              <a:rPr lang="el-GR" altLang="en-US" smtClean="0"/>
              <a:pPr/>
              <a:t>23</a:t>
            </a:fld>
            <a:endParaRPr lang="el-GR" altLang="en-US" smtClean="0"/>
          </a:p>
        </p:txBody>
      </p:sp>
      <p:sp>
        <p:nvSpPr>
          <p:cNvPr id="38917" name="Text Box 2"/>
          <p:cNvSpPr txBox="1">
            <a:spLocks noChangeArrowheads="1"/>
          </p:cNvSpPr>
          <p:nvPr/>
        </p:nvSpPr>
        <p:spPr bwMode="auto">
          <a:xfrm>
            <a:off x="1258888" y="2205038"/>
            <a:ext cx="611981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el-GR" sz="6000" dirty="0">
                <a:solidFill>
                  <a:schemeClr val="accent3">
                    <a:lumMod val="75000"/>
                  </a:schemeClr>
                </a:solidFill>
              </a:rPr>
              <a:t>Ερωτήσεις;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  <p:extLst>
      <p:ext uri="{BB962C8B-B14F-4D97-AF65-F5344CB8AC3E}">
        <p14:creationId xmlns:p14="http://schemas.microsoft.com/office/powerpoint/2010/main" val="1216187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82580A-F639-4126-8F41-644470613D51}" type="slidenum">
              <a:rPr lang="el-GR" altLang="en-US" smtClean="0"/>
              <a:pPr/>
              <a:t>3</a:t>
            </a:fld>
            <a:endParaRPr lang="el-GR" altLang="en-US" smtClean="0"/>
          </a:p>
        </p:txBody>
      </p:sp>
      <p:sp>
        <p:nvSpPr>
          <p:cNvPr id="6149" name="Text Box 4"/>
          <p:cNvSpPr txBox="1">
            <a:spLocks noChangeArrowheads="1"/>
          </p:cNvSpPr>
          <p:nvPr/>
        </p:nvSpPr>
        <p:spPr bwMode="auto">
          <a:xfrm>
            <a:off x="571500" y="1311276"/>
            <a:ext cx="7893050" cy="469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endParaRPr kumimoji="1" lang="el-GR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σχεσιακή άλγεβρα: περιγράφει τον τρόπο (τα βήματα) για να πάρουμε την απάντηση σε μια ερώτηση </a:t>
            </a:r>
            <a:r>
              <a:rPr kumimoji="1"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-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δηλαδή, το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πως</a:t>
            </a:r>
            <a:r>
              <a:rPr kumimoji="1" lang="el-GR" sz="24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kumimoji="1" lang="en-US" sz="2400" b="1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n-US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procedural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b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παρέχει ένα σύνολο από πράξεις 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μία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ερώτηση στη σχεσιακή άλγεβρα είναι μια ακολουθία από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πράξεις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προσδιορίζει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ρητά τη σειρά εκτέλεσης των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πράξεων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καθορίζει μια</a:t>
            </a:r>
            <a:r>
              <a:rPr kumimoji="1" lang="en-US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i="1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στρατηγική </a:t>
            </a:r>
            <a:r>
              <a:rPr kumimoji="1" lang="el-GR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αποτίμησης</a:t>
            </a:r>
            <a:endParaRPr kumimoji="1" lang="el-GR" sz="900" i="1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λογισμός: περιγραφή του </a:t>
            </a:r>
            <a:r>
              <a:rPr kumimoji="1" lang="el-GR" sz="2000" b="1" i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τι</a:t>
            </a: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θέλουμε </a:t>
            </a: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kumimoji="1"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kumimoji="1" lang="en-US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declarative </a:t>
            </a:r>
            <a:r>
              <a:rPr kumimoji="1" lang="el-GR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(μη διαδικαστική)</a:t>
            </a:r>
          </a:p>
          <a:p>
            <a:pPr algn="just" eaLnBrk="0" hangingPunct="0">
              <a:spcBef>
                <a:spcPct val="50000"/>
              </a:spcBef>
              <a:buFont typeface="Wingdings" pitchFamily="2" charset="2"/>
              <a:buNone/>
            </a:pPr>
            <a:r>
              <a:rPr kumimoji="1" lang="el-GR" sz="24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kumimoji="1" lang="el-GR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(βάση για </a:t>
            </a:r>
            <a:r>
              <a:rPr kumimoji="1" lang="en-US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QBE)</a:t>
            </a:r>
            <a:endParaRPr kumimoji="1" lang="el-GR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8"/>
          <p:cNvSpPr txBox="1">
            <a:spLocks/>
          </p:cNvSpPr>
          <p:nvPr/>
        </p:nvSpPr>
        <p:spPr>
          <a:xfrm>
            <a:off x="403225" y="173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l-GR" sz="4400" dirty="0" smtClean="0">
                <a:solidFill>
                  <a:schemeClr val="accent6">
                    <a:lumMod val="75000"/>
                  </a:schemeClr>
                </a:solidFill>
                <a:latin typeface="+mj-lt"/>
                <a:ea typeface="+mj-ea"/>
                <a:cs typeface="+mj-cs"/>
              </a:rPr>
              <a:t>Εισαγωγή</a:t>
            </a:r>
            <a:endParaRPr kumimoji="0" lang="el-GR" sz="4400" b="0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9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4CAECBB-2680-4927-BC6D-0BFF0804649F}" type="slidenum">
              <a:rPr lang="el-GR" altLang="en-US" smtClean="0"/>
              <a:pPr/>
              <a:t>4</a:t>
            </a:fld>
            <a:endParaRPr lang="el-GR" altLang="en-US" smtClean="0"/>
          </a:p>
        </p:txBody>
      </p:sp>
      <p:sp>
        <p:nvSpPr>
          <p:cNvPr id="7174" name="Text Box 3"/>
          <p:cNvSpPr txBox="1">
            <a:spLocks noChangeArrowheads="1"/>
          </p:cNvSpPr>
          <p:nvPr/>
        </p:nvSpPr>
        <p:spPr bwMode="auto">
          <a:xfrm>
            <a:off x="446088" y="1620838"/>
            <a:ext cx="8089900" cy="2369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 σχεσιακός λογισμός (πλειάδων/πεδίου) βασίζεται στον προσδιορισμό ενός πλήθους τιμών πλειάδων (γνωρισμάτων):</a:t>
            </a:r>
          </a:p>
          <a:p>
            <a:pPr algn="ctr" eaLnBrk="0" hangingPunct="0">
              <a:spcBef>
                <a:spcPct val="50000"/>
              </a:spcBef>
            </a:pPr>
            <a:r>
              <a:rPr lang="el-GR" sz="24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«Δώσε μου τις πλειάδες που ικανοποιούν μια συνθήκη</a:t>
            </a:r>
            <a:r>
              <a:rPr lang="el-GR" sz="2400" i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»</a:t>
            </a:r>
            <a:endParaRPr lang="en-US" sz="2400" i="1" dirty="0" smtClean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ctr" eaLnBrk="0" hangingPunct="0">
              <a:spcBef>
                <a:spcPct val="50000"/>
              </a:spcBef>
            </a:pPr>
            <a:endParaRPr lang="el-GR" sz="800" i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πλειάδα έχει πεδίο τιμών μια συγκεκριμένη σχέση μιας </a:t>
            </a:r>
            <a:r>
              <a:rPr lang="el-GR" sz="2000" dirty="0" err="1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βδ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2" algn="just" eaLnBrk="0" hangingPunct="0">
              <a:spcBef>
                <a:spcPct val="50000"/>
              </a:spcBef>
              <a:buFont typeface="Wingdings" pitchFamily="2" charset="2"/>
              <a:buChar char="§"/>
            </a:pP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διατυπώνεται ως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μια λογική έκφραση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471488" y="4437063"/>
            <a:ext cx="8064500" cy="1323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Δυο προσαρμογές (με βάση το από που παίρνουν τιμές οι μεταβλητές):</a:t>
            </a: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πλειάδων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tuple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lvl="1"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-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σχεσιακός λογισμός πεδίου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ορισμάτων)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(</a:t>
            </a:r>
            <a:r>
              <a:rPr lang="en-US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domain relational calculus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Σχεσιακός Λογισμός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C88ABD8-0EF7-4E83-9A60-0BEB8E9BA136}" type="slidenum">
              <a:rPr lang="el-GR" altLang="en-US" smtClean="0"/>
              <a:pPr/>
              <a:t>5</a:t>
            </a:fld>
            <a:endParaRPr lang="el-GR" altLang="en-US" smtClean="0"/>
          </a:p>
        </p:txBody>
      </p:sp>
      <p:sp>
        <p:nvSpPr>
          <p:cNvPr id="8198" name="Text Box 5"/>
          <p:cNvSpPr txBox="1">
            <a:spLocks noChangeArrowheads="1"/>
          </p:cNvSpPr>
          <p:nvPr/>
        </p:nvSpPr>
        <p:spPr bwMode="auto">
          <a:xfrm>
            <a:off x="588963" y="1677988"/>
            <a:ext cx="7666038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l-GR" sz="3200" dirty="0">
                <a:latin typeface="Calibri" pitchFamily="34" charset="0"/>
                <a:ea typeface="Calibri" pitchFamily="34" charset="0"/>
                <a:cs typeface="Calibri" pitchFamily="34" charset="0"/>
              </a:rPr>
              <a:t> {t | COND(t)}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(όπου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πλειάδων)</a:t>
            </a:r>
          </a:p>
        </p:txBody>
      </p:sp>
      <p:sp>
        <p:nvSpPr>
          <p:cNvPr id="8199" name="Text Box 14"/>
          <p:cNvSpPr txBox="1">
            <a:spLocks noChangeArrowheads="1"/>
          </p:cNvSpPr>
          <p:nvPr/>
        </p:nvSpPr>
        <p:spPr bwMode="auto">
          <a:xfrm>
            <a:off x="388938" y="2471737"/>
            <a:ext cx="8439150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είναι μια </a:t>
            </a:r>
            <a:r>
              <a:rPr lang="el-GR" sz="2000" i="1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</a:t>
            </a:r>
            <a:r>
              <a:rPr lang="el-GR" sz="2000" i="1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πλειάδων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l-GR" sz="2800" i="1" dirty="0" err="1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800" i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ένας τύπος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(formula)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που περιγράφει την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endParaRPr lang="en-US" sz="20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 eaLnBrk="0" hangingPunct="0">
              <a:spcBef>
                <a:spcPct val="50000"/>
              </a:spcBef>
            </a:pPr>
            <a:endParaRPr lang="en-US" sz="8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l-GR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Αποτέλεσμα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είναι το σύνολο όλων των πλειάδων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για τις οποίες η συνθήκη 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COND(t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 είναι 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</a:t>
            </a:r>
          </a:p>
          <a:p>
            <a:pPr eaLnBrk="0" hangingPunct="0">
              <a:spcBef>
                <a:spcPct val="50000"/>
              </a:spcBef>
            </a:pPr>
            <a:endParaRPr lang="en-US" sz="800" dirty="0" smtClean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</a:t>
            </a:r>
            <a:r>
              <a:rPr lang="en-US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			</a:t>
            </a:r>
            <a:r>
              <a:rPr lang="el-GR" sz="2000" dirty="0" smtClean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π.χ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., {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| </a:t>
            </a:r>
            <a:r>
              <a:rPr lang="el-GR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n-US" sz="2000" dirty="0">
                <a:solidFill>
                  <a:schemeClr val="tx2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t)}</a:t>
            </a:r>
            <a:endParaRPr lang="el-GR" sz="2000" dirty="0">
              <a:solidFill>
                <a:schemeClr val="tx2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152775" y="5321300"/>
            <a:ext cx="5521325" cy="64452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>
            <a:spAutoFit/>
          </a:bodyPr>
          <a:lstStyle/>
          <a:p>
            <a:r>
              <a:rPr lang="el-GR" i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Στις διαφάνειες, θα χρησιμοποιηθεί ο συμβολισμός του βιβλίου των </a:t>
            </a:r>
            <a:r>
              <a:rPr lang="en-US" i="1" dirty="0" err="1">
                <a:solidFill>
                  <a:schemeClr val="accent6">
                    <a:lumMod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Elmasri-Navathe</a:t>
            </a:r>
            <a:endParaRPr lang="el-GR" i="1" dirty="0">
              <a:solidFill>
                <a:schemeClr val="accent6">
                  <a:lumMod val="50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Γενική Μορφή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1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2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650038" y="6471385"/>
            <a:ext cx="2133600" cy="365125"/>
          </a:xfrm>
          <a:noFill/>
        </p:spPr>
        <p:txBody>
          <a:bodyPr/>
          <a:lstStyle/>
          <a:p>
            <a:fld id="{D435A73B-9B35-47A9-B6E7-57DD4CD19043}" type="slidenum">
              <a:rPr lang="el-GR" altLang="en-US" smtClean="0"/>
              <a:pPr/>
              <a:t>6</a:t>
            </a:fld>
            <a:endParaRPr lang="el-GR" altLang="en-US" smtClean="0"/>
          </a:p>
        </p:txBody>
      </p:sp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965200" y="2200275"/>
            <a:ext cx="76136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{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Τίτλος,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Έτος 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|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Ταινία</a:t>
            </a:r>
            <a:r>
              <a:rPr lang="en-US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(t) and t.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&gt; 100}</a:t>
            </a:r>
          </a:p>
          <a:p>
            <a:pPr eaLnBrk="0" hangingPunct="0">
              <a:spcBef>
                <a:spcPct val="50000"/>
              </a:spcBef>
            </a:pP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8" name="Text Box 9"/>
          <p:cNvSpPr txBox="1">
            <a:spLocks noChangeArrowheads="1"/>
          </p:cNvSpPr>
          <p:nvPr/>
        </p:nvSpPr>
        <p:spPr bwMode="auto">
          <a:xfrm>
            <a:off x="508000" y="297815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γνωρίσματα </a:t>
            </a:r>
            <a:r>
              <a:rPr lang="el-GR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(ΠΡΟΒΟΛΗ</a:t>
            </a:r>
            <a:r>
              <a:rPr lang="en-US" sz="1400" b="1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sz="14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9" name="Rectangle 10"/>
          <p:cNvSpPr>
            <a:spLocks noChangeArrowheads="1"/>
          </p:cNvSpPr>
          <p:nvPr/>
        </p:nvSpPr>
        <p:spPr bwMode="auto">
          <a:xfrm>
            <a:off x="431800" y="2901950"/>
            <a:ext cx="3622675" cy="533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0" name="Line 12"/>
          <p:cNvSpPr>
            <a:spLocks noChangeShapeType="1"/>
          </p:cNvSpPr>
          <p:nvPr/>
        </p:nvSpPr>
        <p:spPr bwMode="auto">
          <a:xfrm flipV="1">
            <a:off x="1536700" y="2593975"/>
            <a:ext cx="3048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grpSp>
        <p:nvGrpSpPr>
          <p:cNvPr id="3" name="Group 19"/>
          <p:cNvGrpSpPr>
            <a:grpSpLocks/>
          </p:cNvGrpSpPr>
          <p:nvPr/>
        </p:nvGrpSpPr>
        <p:grpSpPr bwMode="auto">
          <a:xfrm>
            <a:off x="3632200" y="1412875"/>
            <a:ext cx="2952578" cy="838200"/>
            <a:chOff x="2304" y="1392"/>
            <a:chExt cx="2064" cy="528"/>
          </a:xfrm>
        </p:grpSpPr>
        <p:grpSp>
          <p:nvGrpSpPr>
            <p:cNvPr id="4" name="Group 17"/>
            <p:cNvGrpSpPr>
              <a:grpSpLocks/>
            </p:cNvGrpSpPr>
            <p:nvPr/>
          </p:nvGrpSpPr>
          <p:grpSpPr bwMode="auto">
            <a:xfrm>
              <a:off x="2304" y="1392"/>
              <a:ext cx="2064" cy="288"/>
              <a:chOff x="2400" y="1584"/>
              <a:chExt cx="2064" cy="288"/>
            </a:xfrm>
          </p:grpSpPr>
          <p:sp>
            <p:nvSpPr>
              <p:cNvPr id="9239" name="Text Box 14"/>
              <p:cNvSpPr txBox="1">
                <a:spLocks noChangeArrowheads="1"/>
              </p:cNvSpPr>
              <p:nvPr/>
            </p:nvSpPr>
            <p:spPr bwMode="auto">
              <a:xfrm>
                <a:off x="2496" y="1584"/>
                <a:ext cx="1968" cy="28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eaLnBrk="0" hangingPunct="0">
                  <a:spcBef>
                    <a:spcPct val="50000"/>
                  </a:spcBef>
                </a:pPr>
                <a:r>
                  <a:rPr lang="el-GR" sz="2400" b="1" dirty="0">
                    <a:solidFill>
                      <a:schemeClr val="accent6">
                        <a:lumMod val="75000"/>
                      </a:schemeClr>
                    </a:solidFill>
                    <a:latin typeface="Calibri" pitchFamily="34" charset="0"/>
                    <a:ea typeface="Calibri" pitchFamily="34" charset="0"/>
                    <a:cs typeface="Calibri" pitchFamily="34" charset="0"/>
                  </a:rPr>
                  <a:t>Ποια σχέση</a:t>
                </a:r>
                <a:endParaRPr lang="el-GR" sz="2400" dirty="0">
                  <a:solidFill>
                    <a:schemeClr val="accent6">
                      <a:lumMod val="75000"/>
                    </a:schemeClr>
                  </a:solidFill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  <p:sp>
            <p:nvSpPr>
              <p:cNvPr id="9240" name="Rectangle 16"/>
              <p:cNvSpPr>
                <a:spLocks noChangeArrowheads="1"/>
              </p:cNvSpPr>
              <p:nvPr/>
            </p:nvSpPr>
            <p:spPr bwMode="auto">
              <a:xfrm>
                <a:off x="2400" y="1584"/>
                <a:ext cx="1728" cy="288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l-GR">
                  <a:latin typeface="Calibri" pitchFamily="34" charset="0"/>
                  <a:ea typeface="Calibri" pitchFamily="34" charset="0"/>
                  <a:cs typeface="Calibri" pitchFamily="34" charset="0"/>
                </a:endParaRPr>
              </a:p>
            </p:txBody>
          </p:sp>
        </p:grpSp>
        <p:sp>
          <p:nvSpPr>
            <p:cNvPr id="9238" name="Line 18"/>
            <p:cNvSpPr>
              <a:spLocks noChangeShapeType="1"/>
            </p:cNvSpPr>
            <p:nvPr/>
          </p:nvSpPr>
          <p:spPr bwMode="auto">
            <a:xfrm flipH="1">
              <a:off x="2784" y="1680"/>
              <a:ext cx="144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endParaRPr lang="el-GR"/>
            </a:p>
          </p:txBody>
        </p:sp>
      </p:grpSp>
      <p:sp>
        <p:nvSpPr>
          <p:cNvPr id="9235" name="Text Box 20"/>
          <p:cNvSpPr txBox="1"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l-GR" sz="24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Ποια συνθήκη</a:t>
            </a:r>
            <a:endParaRPr lang="el-GR" sz="2400" dirty="0">
              <a:solidFill>
                <a:schemeClr val="accent6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6" name="Rectangle 21"/>
          <p:cNvSpPr>
            <a:spLocks noChangeArrowheads="1"/>
          </p:cNvSpPr>
          <p:nvPr/>
        </p:nvSpPr>
        <p:spPr bwMode="auto">
          <a:xfrm>
            <a:off x="4772025" y="2978150"/>
            <a:ext cx="2225675" cy="46166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34" name="Line 23"/>
          <p:cNvSpPr>
            <a:spLocks noChangeShapeType="1"/>
          </p:cNvSpPr>
          <p:nvPr/>
        </p:nvSpPr>
        <p:spPr bwMode="auto">
          <a:xfrm flipH="1" flipV="1">
            <a:off x="5706223" y="2593975"/>
            <a:ext cx="225454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9223" name="Text Box 26"/>
          <p:cNvSpPr txBox="1">
            <a:spLocks noChangeArrowheads="1"/>
          </p:cNvSpPr>
          <p:nvPr/>
        </p:nvSpPr>
        <p:spPr bwMode="auto">
          <a:xfrm>
            <a:off x="209550" y="3709988"/>
            <a:ext cx="8516938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Τα ζητούμενα 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που θα ανακτηθούν</a:t>
            </a: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κάθε μεταβλητή πλειάδων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, τη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σχέση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– πεδίο τιμών -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R(t) (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 R, 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δηλαδή, 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συμβολισμός: Ταινία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(t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ή 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t 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Ταινία)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 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algn="just">
              <a:spcBef>
                <a:spcPct val="50000"/>
              </a:spcBef>
              <a:buFont typeface="Wingdings" pitchFamily="2" charset="2"/>
              <a:buChar char="§"/>
            </a:pP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 Μια </a:t>
            </a:r>
            <a:r>
              <a:rPr lang="el-GR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συνθήκη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για την επιλογή ενός συγκεκριμένου συνδυασμού πλειάδων (η συνθήκη αποτιμάται για κάθε πιθανό συνδυασμό πλειάδων</a:t>
            </a:r>
            <a:r>
              <a:rPr lang="el-GR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  <a:endParaRPr lang="el-GR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4" name="Text Box 28"/>
          <p:cNvSpPr txBox="1">
            <a:spLocks noChangeArrowheads="1"/>
          </p:cNvSpPr>
          <p:nvPr/>
        </p:nvSpPr>
        <p:spPr bwMode="auto">
          <a:xfrm>
            <a:off x="4054475" y="5522913"/>
            <a:ext cx="4406900" cy="83099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Σημείωση: μια μεταβλητή πλειάδων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παίρνει τιμές από όλες τις δυνατές τιμές του κόσμου μας, </a:t>
            </a:r>
            <a:r>
              <a:rPr lang="en-US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R(t)</a:t>
            </a:r>
            <a:r>
              <a:rPr lang="el-GR" sz="1600" b="1" dirty="0" smtClean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αποτιμάται σε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t </a:t>
            </a:r>
            <a:r>
              <a:rPr lang="el-GR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ανήκει στην </a:t>
            </a:r>
            <a:r>
              <a:rPr lang="en-US" sz="1600" b="1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endParaRPr lang="el-GR" sz="1600" b="1" dirty="0">
              <a:solidFill>
                <a:schemeClr val="accent3">
                  <a:lumMod val="75000"/>
                </a:schemeClr>
              </a:solidFill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9225" name="Text Box 29"/>
          <p:cNvSpPr txBox="1">
            <a:spLocks noChangeArrowheads="1"/>
          </p:cNvSpPr>
          <p:nvPr/>
        </p:nvSpPr>
        <p:spPr bwMode="auto">
          <a:xfrm>
            <a:off x="131762" y="441325"/>
            <a:ext cx="5303837" cy="76200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Ταινία 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 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Διάρκεια, Είδος)   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Παίζει(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Τίτλος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Έτος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)</a:t>
            </a:r>
          </a:p>
          <a:p>
            <a:pPr eaLnBrk="0" hangingPunct="0">
              <a:lnSpc>
                <a:spcPct val="70000"/>
              </a:lnSpc>
              <a:spcBef>
                <a:spcPct val="50000"/>
              </a:spcBef>
            </a:pP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Ηθοποιός(</a:t>
            </a:r>
            <a:r>
              <a:rPr lang="el-GR" sz="1400" u="sng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Όνομα</a:t>
            </a:r>
            <a:r>
              <a:rPr lang="el-GR" sz="140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, Διεύθυνση, Έτος-Γέννησης, Σύζυγος-Ηθοποιού) </a:t>
            </a:r>
          </a:p>
        </p:txBody>
      </p:sp>
      <p:sp>
        <p:nvSpPr>
          <p:cNvPr id="9226" name="Text Box 30"/>
          <p:cNvSpPr txBox="1">
            <a:spLocks noChangeArrowheads="1"/>
          </p:cNvSpPr>
          <p:nvPr/>
        </p:nvSpPr>
        <p:spPr bwMode="auto">
          <a:xfrm>
            <a:off x="6611938" y="1682750"/>
            <a:ext cx="2363787" cy="523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t.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 το γράφουμε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και </a:t>
            </a:r>
            <a:r>
              <a:rPr lang="en-US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t[</a:t>
            </a:r>
            <a:r>
              <a:rPr lang="el-GR" sz="1400" b="1">
                <a:latin typeface="Calibri" pitchFamily="34" charset="0"/>
                <a:ea typeface="Calibri" pitchFamily="34" charset="0"/>
                <a:cs typeface="Calibri" pitchFamily="34" charset="0"/>
              </a:rPr>
              <a:t>Διάρκεια]</a:t>
            </a:r>
          </a:p>
        </p:txBody>
      </p:sp>
      <p:sp>
        <p:nvSpPr>
          <p:cNvPr id="2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2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15B4B8-961A-4789-A740-68EACDE15930}" type="slidenum">
              <a:rPr lang="el-GR" altLang="en-US" smtClean="0"/>
              <a:pPr/>
              <a:t>7</a:t>
            </a:fld>
            <a:endParaRPr lang="el-GR" altLang="en-US" smtClean="0"/>
          </a:p>
        </p:txBody>
      </p:sp>
      <p:sp>
        <p:nvSpPr>
          <p:cNvPr id="10246" name="Text Box 3"/>
          <p:cNvSpPr txBox="1">
            <a:spLocks noChangeArrowheads="1"/>
          </p:cNvSpPr>
          <p:nvPr/>
        </p:nvSpPr>
        <p:spPr bwMode="auto">
          <a:xfrm>
            <a:off x="806450" y="3287712"/>
            <a:ext cx="260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l-GR" sz="2400">
                <a:latin typeface="Times New Roman" pitchFamily="18" charset="0"/>
              </a:rPr>
              <a:t> </a:t>
            </a:r>
          </a:p>
        </p:txBody>
      </p:sp>
      <p:sp>
        <p:nvSpPr>
          <p:cNvPr id="10248" name="Text Box 22"/>
          <p:cNvSpPr txBox="1">
            <a:spLocks noChangeArrowheads="1"/>
          </p:cNvSpPr>
          <p:nvPr/>
        </p:nvSpPr>
        <p:spPr bwMode="auto">
          <a:xfrm>
            <a:off x="593725" y="2255837"/>
            <a:ext cx="792480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{t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| COND(t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 …,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n+1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400" baseline="-25000" dirty="0">
                <a:latin typeface="Calibri" pitchFamily="34" charset="0"/>
                <a:ea typeface="Calibri" pitchFamily="34" charset="0"/>
                <a:cs typeface="Calibri" pitchFamily="34" charset="0"/>
              </a:rPr>
              <a:t>n+2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, …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n+m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)}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49" name="Text Box 24"/>
          <p:cNvSpPr txBox="1">
            <a:spLocks noChangeArrowheads="1"/>
          </p:cNvSpPr>
          <p:nvPr/>
        </p:nvSpPr>
        <p:spPr bwMode="auto">
          <a:xfrm>
            <a:off x="974725" y="31702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n+m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μεταβλητές πλειάδων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0" name="Text Box 26"/>
          <p:cNvSpPr txBox="1">
            <a:spLocks noChangeArrowheads="1"/>
          </p:cNvSpPr>
          <p:nvPr/>
        </p:nvSpPr>
        <p:spPr bwMode="auto">
          <a:xfrm>
            <a:off x="974725" y="38560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1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2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, …, Α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n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: γνωρίσματα</a:t>
            </a:r>
            <a:endParaRPr lang="el-GR" sz="2000" baseline="-25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1" name="Text Box 27"/>
          <p:cNvSpPr txBox="1">
            <a:spLocks noChangeArrowheads="1"/>
          </p:cNvSpPr>
          <p:nvPr/>
        </p:nvSpPr>
        <p:spPr bwMode="auto">
          <a:xfrm>
            <a:off x="974725" y="4465637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COND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μια συνθήκη ή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του σχεσιακού λογισμού πλειάδων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0252" name="Rectangle 28"/>
          <p:cNvSpPr>
            <a:spLocks noChangeArrowheads="1"/>
          </p:cNvSpPr>
          <p:nvPr/>
        </p:nvSpPr>
        <p:spPr bwMode="auto">
          <a:xfrm>
            <a:off x="593725" y="2027237"/>
            <a:ext cx="7772400" cy="3124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Ερώτησης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56DB7D-B649-4FF5-AC56-5762132441C4}" type="slidenum">
              <a:rPr lang="el-GR" altLang="en-US" smtClean="0"/>
              <a:pPr/>
              <a:t>8</a:t>
            </a:fld>
            <a:endParaRPr lang="el-GR" altLang="en-US" smtClean="0"/>
          </a:p>
        </p:txBody>
      </p:sp>
      <p:sp>
        <p:nvSpPr>
          <p:cNvPr id="11270" name="Text Box 8"/>
          <p:cNvSpPr txBox="1">
            <a:spLocks noChangeArrowheads="1"/>
          </p:cNvSpPr>
          <p:nvPr/>
        </p:nvSpPr>
        <p:spPr bwMode="auto">
          <a:xfrm>
            <a:off x="457200" y="1619251"/>
            <a:ext cx="8077200" cy="83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400" dirty="0" err="1" smtClean="0">
                <a:latin typeface="Calibri" pitchFamily="34" charset="0"/>
                <a:ea typeface="Calibri" pitchFamily="34" charset="0"/>
                <a:cs typeface="Calibri" pitchFamily="34" charset="0"/>
              </a:rPr>
              <a:t>Έν</a:t>
            </a:r>
            <a:r>
              <a:rPr lang="en-US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ας</a:t>
            </a:r>
            <a:r>
              <a:rPr lang="el-GR" sz="24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 (</a:t>
            </a:r>
            <a:r>
              <a:rPr lang="en-US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formula)</a:t>
            </a:r>
            <a:r>
              <a:rPr lang="el-GR" sz="24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400" dirty="0">
                <a:latin typeface="Calibri" pitchFamily="34" charset="0"/>
                <a:ea typeface="Calibri" pitchFamily="34" charset="0"/>
                <a:cs typeface="Calibri" pitchFamily="34" charset="0"/>
              </a:rPr>
              <a:t>του σχεσιακού λογισμού πλειάδων αποτελείται από άτομα</a:t>
            </a:r>
            <a:endParaRPr lang="el-GR" sz="24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1" name="Text Box 10"/>
          <p:cNvSpPr txBox="1">
            <a:spLocks noChangeArrowheads="1"/>
          </p:cNvSpPr>
          <p:nvPr/>
        </p:nvSpPr>
        <p:spPr bwMode="auto">
          <a:xfrm>
            <a:off x="762000" y="2976563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Άτομα</a:t>
            </a:r>
            <a:r>
              <a:rPr lang="el-GR" sz="2000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smtClean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(atoms – atomic formulas) </a:t>
            </a:r>
            <a:r>
              <a:rPr lang="el-GR" sz="2000" dirty="0" smtClean="0">
                <a:latin typeface="Calibri" pitchFamily="34" charset="0"/>
                <a:ea typeface="Calibri" pitchFamily="34" charset="0"/>
                <a:cs typeface="Calibri" pitchFamily="34" charset="0"/>
              </a:rPr>
              <a:t>του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σχεσιακού λογισμού πλειάδων: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2" name="Text Box 11"/>
          <p:cNvSpPr txBox="1">
            <a:spLocks noChangeArrowheads="1"/>
          </p:cNvSpPr>
          <p:nvPr/>
        </p:nvSpPr>
        <p:spPr bwMode="auto">
          <a:xfrm>
            <a:off x="914400" y="3586163"/>
            <a:ext cx="69342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R(t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): R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όνομα σχέσης,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μεταβλητή  πλειάδων, προσδιορίζει ότι το </a:t>
            </a:r>
            <a:r>
              <a:rPr lang="el-GR" sz="2000" i="1">
                <a:latin typeface="Calibri" pitchFamily="34" charset="0"/>
                <a:ea typeface="Calibri" pitchFamily="34" charset="0"/>
                <a:cs typeface="Calibri" pitchFamily="34" charset="0"/>
              </a:rPr>
              <a:t>πεδίο τιμών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της πλειάδας είναι η σχέση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R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</a:rPr>
              <a:t> (ή 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000" baseline="-25000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</a:t>
            </a: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  <a:sym typeface="Symbol" pitchFamily="18" charset="2"/>
              </a:rPr>
              <a:t>R)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3" name="Text Box 12"/>
          <p:cNvSpPr txBox="1">
            <a:spLocks noChangeArrowheads="1"/>
          </p:cNvSpPr>
          <p:nvPr/>
        </p:nvSpPr>
        <p:spPr bwMode="auto">
          <a:xfrm>
            <a:off x="990600" y="4652963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sz="2000" dirty="0">
                <a:solidFill>
                  <a:srgbClr val="CCCC00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j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.B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4" name="Text Box 13"/>
          <p:cNvSpPr txBox="1">
            <a:spLocks noChangeArrowheads="1"/>
          </p:cNvSpPr>
          <p:nvPr/>
        </p:nvSpPr>
        <p:spPr bwMode="auto">
          <a:xfrm>
            <a:off x="990600" y="5186363"/>
            <a:ext cx="5562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opt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 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 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c  opt 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t</a:t>
            </a:r>
            <a:r>
              <a:rPr lang="en-US" sz="2400" baseline="-25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i</a:t>
            </a:r>
            <a:r>
              <a:rPr lang="en-US" sz="2000" dirty="0" err="1">
                <a:latin typeface="Calibri" pitchFamily="34" charset="0"/>
                <a:ea typeface="Calibri" pitchFamily="34" charset="0"/>
                <a:cs typeface="Calibri" pitchFamily="34" charset="0"/>
              </a:rPr>
              <a:t>.A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1275" name="Rectangle 14"/>
          <p:cNvSpPr>
            <a:spLocks noChangeArrowheads="1"/>
          </p:cNvSpPr>
          <p:nvPr/>
        </p:nvSpPr>
        <p:spPr bwMode="auto">
          <a:xfrm>
            <a:off x="571500" y="2945871"/>
            <a:ext cx="7848600" cy="2895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1276" name="Text Box 15"/>
          <p:cNvSpPr txBox="1">
            <a:spLocks noChangeArrowheads="1"/>
          </p:cNvSpPr>
          <p:nvPr/>
        </p:nvSpPr>
        <p:spPr bwMode="auto">
          <a:xfrm>
            <a:off x="4622800" y="4429125"/>
            <a:ext cx="2232025" cy="127727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opt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= &lt; &gt; ≠ ≤ ≥</a:t>
            </a:r>
          </a:p>
          <a:p>
            <a:pPr eaLnBrk="0" hangingPunct="0">
              <a:spcBef>
                <a:spcPct val="50000"/>
              </a:spcBef>
            </a:pP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c</a:t>
            </a: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σταθερά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  <a:p>
            <a:pPr eaLnBrk="0" hangingPunct="0">
              <a:spcBef>
                <a:spcPct val="50000"/>
              </a:spcBef>
            </a:pPr>
            <a:r>
              <a:rPr lang="en-US" dirty="0">
                <a:latin typeface="Calibri" pitchFamily="34" charset="0"/>
                <a:ea typeface="Calibri" pitchFamily="34" charset="0"/>
                <a:cs typeface="Calibri" pitchFamily="34" charset="0"/>
              </a:rPr>
              <a:t>A, B : </a:t>
            </a:r>
            <a:r>
              <a:rPr lang="el-GR" dirty="0">
                <a:latin typeface="Calibri" pitchFamily="34" charset="0"/>
                <a:ea typeface="Calibri" pitchFamily="34" charset="0"/>
                <a:cs typeface="Calibri" pitchFamily="34" charset="0"/>
              </a:rPr>
              <a:t>γνωρίσματα</a:t>
            </a:r>
            <a:endParaRPr lang="en-US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651DB0C-5795-4794-A7F8-6D9CEEA0A7E3}" type="slidenum">
              <a:rPr lang="el-GR" altLang="en-US" smtClean="0"/>
              <a:pPr/>
              <a:t>9</a:t>
            </a:fld>
            <a:endParaRPr lang="el-GR" altLang="en-US" smtClean="0"/>
          </a:p>
        </p:txBody>
      </p:sp>
      <p:sp>
        <p:nvSpPr>
          <p:cNvPr id="12294" name="Text Box 5"/>
          <p:cNvSpPr txBox="1">
            <a:spLocks noChangeArrowheads="1"/>
          </p:cNvSpPr>
          <p:nvPr/>
        </p:nvSpPr>
        <p:spPr bwMode="auto">
          <a:xfrm>
            <a:off x="441325" y="1825625"/>
            <a:ext cx="79438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άτομο </a:t>
            </a:r>
            <a:r>
              <a:rPr lang="el-GR" sz="2000" i="1" dirty="0">
                <a:latin typeface="Calibri" pitchFamily="34" charset="0"/>
                <a:ea typeface="Calibri" pitchFamily="34" charset="0"/>
                <a:cs typeface="Calibri" pitchFamily="34" charset="0"/>
              </a:rPr>
              <a:t>αποτιμάται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σε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true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ή 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false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(τιμή αληθείας) του ατόμου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5" name="Text Box 6"/>
          <p:cNvSpPr txBox="1">
            <a:spLocks noChangeArrowheads="1"/>
          </p:cNvSpPr>
          <p:nvPr/>
        </p:nvSpPr>
        <p:spPr bwMode="auto">
          <a:xfrm>
            <a:off x="1149350" y="2547938"/>
            <a:ext cx="7543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</a:pP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Κάθε </a:t>
            </a:r>
            <a:r>
              <a:rPr lang="el-GR" sz="2000" b="1" dirty="0">
                <a:solidFill>
                  <a:schemeClr val="accent6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τύπος</a:t>
            </a:r>
            <a:r>
              <a:rPr lang="el-GR" sz="2000" b="1" dirty="0">
                <a:solidFill>
                  <a:srgbClr val="FF00FF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l-GR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κατασκευάζεται από ένα ή περισσότερα άτομα</a:t>
            </a:r>
            <a:endParaRPr lang="el-GR" sz="2000" baseline="-25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308100" y="3098800"/>
            <a:ext cx="6934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>
                <a:latin typeface="Calibri" pitchFamily="34" charset="0"/>
                <a:ea typeface="Calibri" pitchFamily="34" charset="0"/>
                <a:cs typeface="Calibri" pitchFamily="34" charset="0"/>
              </a:rPr>
              <a:t> Κάθε άτομο είναι ένας τύπος</a:t>
            </a:r>
            <a:endParaRPr lang="el-GR" sz="200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308100" y="42418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or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8" name="Text Box 10"/>
          <p:cNvSpPr txBox="1">
            <a:spLocks noChangeArrowheads="1"/>
          </p:cNvSpPr>
          <p:nvPr/>
        </p:nvSpPr>
        <p:spPr bwMode="auto">
          <a:xfrm>
            <a:off x="1308100" y="37084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(F1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and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F2)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299" name="Text Box 11"/>
          <p:cNvSpPr txBox="1">
            <a:spLocks noChangeArrowheads="1"/>
          </p:cNvSpPr>
          <p:nvPr/>
        </p:nvSpPr>
        <p:spPr bwMode="auto">
          <a:xfrm>
            <a:off x="1384300" y="4699000"/>
            <a:ext cx="60198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 eaLnBrk="0" hangingPunct="0">
              <a:spcBef>
                <a:spcPct val="50000"/>
              </a:spcBef>
              <a:buFontTx/>
              <a:buChar char="•"/>
            </a:pP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 </a:t>
            </a:r>
            <a:r>
              <a:rPr lang="en-US" sz="2000" dirty="0">
                <a:solidFill>
                  <a:schemeClr val="accent3">
                    <a:lumMod val="75000"/>
                  </a:schemeClr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not</a:t>
            </a:r>
            <a:r>
              <a:rPr lang="en-US" sz="2000" dirty="0">
                <a:latin typeface="Calibri" pitchFamily="34" charset="0"/>
                <a:ea typeface="Calibri" pitchFamily="34" charset="0"/>
                <a:cs typeface="Calibri" pitchFamily="34" charset="0"/>
              </a:rPr>
              <a:t>(F1) </a:t>
            </a:r>
            <a:endParaRPr lang="el-GR" sz="2000" dirty="0">
              <a:latin typeface="Calibri" pitchFamily="34" charset="0"/>
              <a:ea typeface="Calibri" pitchFamily="34" charset="0"/>
              <a:cs typeface="Calibri" pitchFamily="34" charset="0"/>
            </a:endParaRPr>
          </a:p>
        </p:txBody>
      </p:sp>
      <p:sp>
        <p:nvSpPr>
          <p:cNvPr id="12300" name="Rectangle 12"/>
          <p:cNvSpPr>
            <a:spLocks noChangeArrowheads="1"/>
          </p:cNvSpPr>
          <p:nvPr/>
        </p:nvSpPr>
        <p:spPr bwMode="auto">
          <a:xfrm>
            <a:off x="1073150" y="2513013"/>
            <a:ext cx="7010400" cy="25908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l-GR"/>
          </a:p>
        </p:txBody>
      </p:sp>
      <p:sp>
        <p:nvSpPr>
          <p:cNvPr id="14" name="Title 1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Τυπικός Ορισμός (συνέχεια)</a:t>
            </a:r>
            <a:endParaRPr lang="el-G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Date Placeholder 1"/>
          <p:cNvSpPr>
            <a:spLocks noGrp="1"/>
          </p:cNvSpPr>
          <p:nvPr>
            <p:ph type="dt" sz="quarter" idx="10"/>
          </p:nvPr>
        </p:nvSpPr>
        <p:spPr>
          <a:xfrm>
            <a:off x="457200" y="6356364"/>
            <a:ext cx="2133600" cy="365125"/>
          </a:xfrm>
          <a:noFill/>
        </p:spPr>
        <p:txBody>
          <a:bodyPr/>
          <a:lstStyle/>
          <a:p>
            <a:r>
              <a:rPr lang="el-GR" altLang="en-US" sz="1050" dirty="0" smtClean="0"/>
              <a:t>Βάσεις Δεδομένων 20</a:t>
            </a:r>
            <a:r>
              <a:rPr lang="en-US" altLang="en-US" sz="1050" dirty="0" smtClean="0"/>
              <a:t>16</a:t>
            </a:r>
            <a:r>
              <a:rPr lang="el-GR" altLang="en-US" sz="1050" dirty="0" smtClean="0"/>
              <a:t>-20</a:t>
            </a:r>
            <a:r>
              <a:rPr lang="en-US" altLang="en-US" sz="1050" dirty="0" smtClean="0"/>
              <a:t>17</a:t>
            </a:r>
            <a:endParaRPr lang="el-GR" altLang="en-US" sz="1050" dirty="0" smtClean="0"/>
          </a:p>
        </p:txBody>
      </p:sp>
      <p:sp>
        <p:nvSpPr>
          <p:cNvPr id="16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64"/>
            <a:ext cx="2895600" cy="365125"/>
          </a:xfrm>
          <a:noFill/>
        </p:spPr>
        <p:txBody>
          <a:bodyPr/>
          <a:lstStyle/>
          <a:p>
            <a:r>
              <a:rPr lang="el-GR" altLang="en-US" sz="1050" smtClean="0"/>
              <a:t>Ευαγγελία Πιτουρά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2183</TotalTime>
  <Words>1790</Words>
  <Application>Microsoft Office PowerPoint</Application>
  <PresentationFormat>On-screen Show (4:3)</PresentationFormat>
  <Paragraphs>259</Paragraphs>
  <Slides>23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Σχεσιακός Λογισμός</vt:lpstr>
      <vt:lpstr>Γενική Μορφή Ερώτησης</vt:lpstr>
      <vt:lpstr>PowerPoint Presentation</vt:lpstr>
      <vt:lpstr>Τυπικός Ορισμός Ερώτησης</vt:lpstr>
      <vt:lpstr>Τυπικός Ορισμός (συνέχεια)</vt:lpstr>
      <vt:lpstr>Τυπικός Ορισμός (συνέχεια)</vt:lpstr>
      <vt:lpstr>Τυπικός Ορισμός (συνέχεια)</vt:lpstr>
      <vt:lpstr>Λίγη Θεωρία</vt:lpstr>
      <vt:lpstr>Παράδειγμα</vt:lpstr>
      <vt:lpstr>Παράδειγμα</vt:lpstr>
      <vt:lpstr>Παράδειγμα</vt:lpstr>
      <vt:lpstr>Παράδειγμα</vt:lpstr>
      <vt:lpstr>Παράδειγμα</vt:lpstr>
      <vt:lpstr>Ασφαλείς Εκφράσεις</vt:lpstr>
      <vt:lpstr>Παραδείγματα</vt:lpstr>
      <vt:lpstr>Παραδείγματα</vt:lpstr>
      <vt:lpstr>Παραδείγματα</vt:lpstr>
      <vt:lpstr>Παραδείγματα</vt:lpstr>
      <vt:lpstr>Παράδειγμα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Βάσεις Δεδομένων</dc:title>
  <dc:creator>Ευαγγελία Πιτουρά</dc:creator>
  <cp:lastModifiedBy>pitoura</cp:lastModifiedBy>
  <cp:revision>299</cp:revision>
  <dcterms:created xsi:type="dcterms:W3CDTF">2013-06-13T09:19:30Z</dcterms:created>
  <dcterms:modified xsi:type="dcterms:W3CDTF">2017-10-31T10:03:46Z</dcterms:modified>
</cp:coreProperties>
</file>