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1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  <p:sldId id="263" r:id="rId9"/>
    <p:sldId id="262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A901F-833C-4048-94D3-D5D335FA7A53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5C768-AADA-4859-A8F7-426A8F892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2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5C768-AADA-4859-A8F7-426A8F892F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81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5C768-AADA-4859-A8F7-426A8F892F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94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9" cy="255475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00385" y="1828799"/>
            <a:ext cx="990599" cy="228659"/>
          </a:xfrm>
        </p:spPr>
        <p:txBody>
          <a:bodyPr anchor="t" anchorCtr="0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A24B4382-144F-4CC7-8EB9-94B10E49DCE1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6209" y="3264406"/>
            <a:ext cx="3859795" cy="2286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5279" y="292609"/>
            <a:ext cx="628813" cy="767687"/>
          </a:xfrm>
        </p:spPr>
        <p:txBody>
          <a:bodyPr/>
          <a:lstStyle>
            <a:lvl1pPr>
              <a:defRPr sz="2800" b="0" i="0" baseline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5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9F9E-E575-4D0E-8AF9-19B17BE526EB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4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Rectangle 13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0"/>
            <a:ext cx="6422004" cy="1653117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509006"/>
            <a:ext cx="6422003" cy="2515873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78-C5C3-408F-8C47-380EFF691DD4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68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6" name="Freeform 35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0" name="TextBox 9"/>
          <p:cNvSpPr txBox="1"/>
          <p:nvPr/>
        </p:nvSpPr>
        <p:spPr>
          <a:xfrm>
            <a:off x="644721" y="654263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27454" y="2900539"/>
            <a:ext cx="5389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9" y="914401"/>
            <a:ext cx="6160385" cy="289487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87279" y="3814473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FE20C660-902D-4510-89E6-02FB52778E2C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348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1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399"/>
            <a:ext cx="6422004" cy="209550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E299-8248-41E5-98C6-A0A4B10D5734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66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884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884" y="2489199"/>
            <a:ext cx="231098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8884" y="3147164"/>
            <a:ext cx="2310988" cy="287771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9201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4"/>
            <a:ext cx="232675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39" cy="28883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8D2E-A73B-4A94-A575-32E80180183E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51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36973"/>
            <a:ext cx="6423592" cy="69999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39" y="4188546"/>
            <a:ext cx="2314064" cy="64901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8" y="4837558"/>
            <a:ext cx="2309280" cy="118732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7" y="4188546"/>
            <a:ext cx="233090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9200"/>
            <a:ext cx="2025182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7" y="4846509"/>
            <a:ext cx="2330904" cy="11783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84814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5" y="2489200"/>
            <a:ext cx="2018839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6510"/>
            <a:ext cx="2299492" cy="118902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F0EA-FC7D-4D59-BE97-36F95EF316E7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9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1" y="2489200"/>
            <a:ext cx="6343201" cy="35306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3DCAC-6CE5-46AB-8CDB-32F9E2F525C8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40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8235" y="1447799"/>
            <a:ext cx="4435439" cy="4571999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17F9-ED62-477B-A68B-9D3562385956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3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574B-9E19-488C-8DFC-4C3F01F259DF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9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ACDB-DBB7-40F6-AAC4-6802E0392BCE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5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B5FB-3588-4170-AF17-71BF87AD2E74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3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490"/>
            <a:ext cx="3636978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79" cy="277131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6CBE7-1624-410A-B74D-8D3DE591D188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5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1830-97E8-4BDC-9261-339E7E69C3AD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6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3C08F-2996-46CE-896F-C648E8ED55AE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0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97437"/>
            <a:ext cx="271258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086844"/>
            <a:ext cx="2712590" cy="292541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EBF73-7B06-43A4-8419-D078B19A8661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16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362190"/>
            <a:ext cx="2987087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1591" y="3088562"/>
            <a:ext cx="3001938" cy="244863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3693-AC6F-4F28-9F7F-AEDBE4E5BBF4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5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1854142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3564" y="925605"/>
            <a:ext cx="6346078" cy="711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71444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B13E6B33-10EC-471C-A296-B4DE555A50AF}" type="datetime1">
              <a:rPr lang="en-US" smtClean="0"/>
              <a:t>10/13/2017</a:t>
            </a:fld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7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oi.gr/~pitoura/courses/db/db13/mysql-info.pdf" TargetMode="External"/><Relationship Id="rId2" Type="http://schemas.openxmlformats.org/officeDocument/2006/relationships/hyperlink" Target="http://www.cs.uoi.gr/~pitoura/courses/db/MySQL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pachefriends.org/faq_windows.html" TargetMode="External"/><Relationship Id="rId4" Type="http://schemas.openxmlformats.org/officeDocument/2006/relationships/hyperlink" Target="https://www.apachefriends.org/faq_linux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chefriends.org/download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7625626" cy="2419045"/>
          </a:xfrm>
        </p:spPr>
        <p:txBody>
          <a:bodyPr/>
          <a:lstStyle/>
          <a:p>
            <a:r>
              <a:rPr lang="el-GR" sz="4000">
                <a:effectLst>
                  <a:reflection blurRad="6350" stA="55000" endA="300" endPos="45500" dir="5400000" sy="-100000" algn="bl" rotWithShape="0"/>
                </a:effectLst>
              </a:rPr>
              <a:t>Οδηγίες Εγκατάστασης της   </a:t>
            </a:r>
            <a:r>
              <a:rPr lang="en-US" sz="4000" dirty="0">
                <a:effectLst>
                  <a:reflection blurRad="6350" stA="55000" endA="300" endPos="45500" dir="5400000" sy="-100000" algn="bl" rotWithShape="0"/>
                </a:effectLst>
              </a:rPr>
              <a:t>MySQL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6066" y="4998719"/>
            <a:ext cx="7371868" cy="805277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                                                           </a:t>
            </a:r>
            <a:r>
              <a:rPr lang="en-US" b="1" cap="none" dirty="0"/>
              <a:t> </a:t>
            </a:r>
            <a:endParaRPr lang="el-GR" b="1" cap="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22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62" y="925605"/>
            <a:ext cx="7531677" cy="711359"/>
          </a:xfrm>
        </p:spPr>
        <p:txBody>
          <a:bodyPr/>
          <a:lstStyle/>
          <a:p>
            <a:pPr algn="ctr"/>
            <a:r>
              <a:rPr lang="el-GR" dirty="0"/>
              <a:t>Αναφορές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441" y="2489200"/>
            <a:ext cx="7685376" cy="353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MySQL</a:t>
            </a:r>
            <a:endParaRPr lang="el-GR" dirty="0"/>
          </a:p>
          <a:p>
            <a:r>
              <a:rPr lang="en-US" b="1" dirty="0">
                <a:hlinkClick r:id="rId2"/>
              </a:rPr>
              <a:t>http://www.cs.uoi.gr/~pitoura/courses/db/MySQL.html</a:t>
            </a:r>
            <a:endParaRPr lang="en-US" b="1" dirty="0"/>
          </a:p>
          <a:p>
            <a:r>
              <a:rPr lang="en-US" b="1" dirty="0">
                <a:hlinkClick r:id="rId3"/>
              </a:rPr>
              <a:t>http://www.cs.uoi.gr/~pitoura/courses/db/db13/mysql-info.pdf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XAMPP</a:t>
            </a:r>
          </a:p>
          <a:p>
            <a:r>
              <a:rPr lang="en-US" b="1" dirty="0">
                <a:hlinkClick r:id="rId4"/>
              </a:rPr>
              <a:t>https://www.apachefriends.org/faq_linux.html</a:t>
            </a:r>
            <a:endParaRPr lang="el-GR" b="1" dirty="0"/>
          </a:p>
          <a:p>
            <a:r>
              <a:rPr lang="en-US" b="1" dirty="0">
                <a:hlinkClick r:id="rId5"/>
              </a:rPr>
              <a:t>https://www.apachefriends.org/faq_windows.html</a:t>
            </a:r>
            <a:endParaRPr lang="el-G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3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33949" y="1322656"/>
            <a:ext cx="7166534" cy="546360"/>
          </a:xfrm>
        </p:spPr>
        <p:txBody>
          <a:bodyPr/>
          <a:lstStyle/>
          <a:p>
            <a:pPr algn="ctr"/>
            <a:r>
              <a:rPr lang="el-GR" dirty="0"/>
              <a:t>Εγκατάσταση μέσω του </a:t>
            </a:r>
            <a:r>
              <a:rPr lang="en-US" dirty="0"/>
              <a:t>XAMPP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Διαθέσιμες εκδόσεις</a:t>
            </a:r>
            <a:r>
              <a:rPr lang="en-US" dirty="0"/>
              <a:t>:</a:t>
            </a:r>
          </a:p>
          <a:p>
            <a:r>
              <a:rPr lang="en-US" dirty="0"/>
              <a:t>Windows </a:t>
            </a:r>
          </a:p>
          <a:p>
            <a:r>
              <a:rPr lang="en-US" dirty="0"/>
              <a:t>Linux</a:t>
            </a:r>
          </a:p>
          <a:p>
            <a:r>
              <a:rPr lang="en-US" dirty="0"/>
              <a:t>OS 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Λήψη</a:t>
            </a:r>
            <a:r>
              <a:rPr lang="en-US" dirty="0"/>
              <a:t>:</a:t>
            </a:r>
          </a:p>
          <a:p>
            <a:r>
              <a:rPr lang="en-US" b="1" dirty="0">
                <a:hlinkClick r:id="rId3"/>
              </a:rPr>
              <a:t>https://www.apachefriends.org/download.html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44" y="2004483"/>
            <a:ext cx="876743" cy="819149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7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06" y="361950"/>
            <a:ext cx="7526904" cy="711359"/>
          </a:xfrm>
        </p:spPr>
        <p:txBody>
          <a:bodyPr/>
          <a:lstStyle/>
          <a:p>
            <a:pPr algn="ctr"/>
            <a:r>
              <a:rPr lang="el-GR" dirty="0"/>
              <a:t>Επιλογή Λειτουργικού Συστήματος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350" y="2520949"/>
            <a:ext cx="3797300" cy="3905251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9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63" y="925605"/>
            <a:ext cx="7425303" cy="711359"/>
          </a:xfrm>
        </p:spPr>
        <p:txBody>
          <a:bodyPr/>
          <a:lstStyle/>
          <a:p>
            <a:pPr algn="ctr"/>
            <a:r>
              <a:rPr lang="el-GR" dirty="0"/>
              <a:t>Εγκατάσταση &amp; Εκτέλεση σε </a:t>
            </a:r>
            <a:r>
              <a:rPr lang="en-US" dirty="0"/>
              <a:t>Windows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563" y="2198305"/>
            <a:ext cx="7753991" cy="3530600"/>
          </a:xfrm>
        </p:spPr>
        <p:txBody>
          <a:bodyPr>
            <a:normAutofit/>
          </a:bodyPr>
          <a:lstStyle/>
          <a:p>
            <a:r>
              <a:rPr lang="el-GR" sz="1700" dirty="0"/>
              <a:t>Εκτέλεση του </a:t>
            </a:r>
            <a:r>
              <a:rPr lang="en-US" sz="1700" dirty="0"/>
              <a:t>Installer </a:t>
            </a:r>
          </a:p>
          <a:p>
            <a:pPr algn="just"/>
            <a:r>
              <a:rPr lang="el-GR" sz="1700" dirty="0"/>
              <a:t>Αφού ολοκληρωθεί η εγκατάσταση του πακέτου θα σας ζητηθεί αν θέλετε να ανοίξει ο πίνακας ελέγχου. Μέσα από τον πίνακα ελέγχου δίνεται η δυνατότητα εκκίνησης (ή και να τερματισμού) του </a:t>
            </a:r>
            <a:r>
              <a:rPr lang="el-GR" sz="1700" dirty="0" err="1"/>
              <a:t>MySQL</a:t>
            </a:r>
            <a:r>
              <a:rPr lang="el-GR" sz="1700" dirty="0"/>
              <a:t> Server.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890" y="3589867"/>
            <a:ext cx="4980664" cy="31086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4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63" y="925605"/>
            <a:ext cx="7531677" cy="711359"/>
          </a:xfrm>
        </p:spPr>
        <p:txBody>
          <a:bodyPr/>
          <a:lstStyle/>
          <a:p>
            <a:pPr algn="ctr"/>
            <a:r>
              <a:rPr lang="el-GR" dirty="0"/>
              <a:t>Σύνδεση στη </a:t>
            </a:r>
            <a:r>
              <a:rPr lang="en-US" dirty="0"/>
              <a:t>MySQL </a:t>
            </a:r>
            <a:r>
              <a:rPr lang="el-GR" dirty="0"/>
              <a:t>σε </a:t>
            </a:r>
            <a:r>
              <a:rPr lang="en-US" dirty="0"/>
              <a:t>Windows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441" y="2489200"/>
            <a:ext cx="7816004" cy="3530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/>
              <a:t>Άνοιγμα του </a:t>
            </a:r>
            <a:r>
              <a:rPr lang="en-US" b="1" dirty="0"/>
              <a:t>shell</a:t>
            </a:r>
          </a:p>
          <a:p>
            <a:r>
              <a:rPr lang="el-GR" dirty="0"/>
              <a:t>Προσθήκη εντολής </a:t>
            </a:r>
            <a:r>
              <a:rPr lang="en-US" dirty="0"/>
              <a:t>“</a:t>
            </a:r>
            <a:r>
              <a:rPr lang="en-US" dirty="0" err="1"/>
              <a:t>mysql</a:t>
            </a:r>
            <a:r>
              <a:rPr lang="en-US" dirty="0"/>
              <a:t> -u root -p” </a:t>
            </a:r>
            <a:r>
              <a:rPr lang="en-US" sz="1100" b="1" dirty="0">
                <a:solidFill>
                  <a:srgbClr val="FF0000"/>
                </a:solidFill>
              </a:rPr>
              <a:t>(by default </a:t>
            </a:r>
            <a:r>
              <a:rPr lang="el-GR" sz="1100" b="1" dirty="0">
                <a:solidFill>
                  <a:srgbClr val="FF0000"/>
                </a:solidFill>
              </a:rPr>
              <a:t>ο </a:t>
            </a:r>
            <a:r>
              <a:rPr lang="en-US" sz="1100" b="1" dirty="0">
                <a:solidFill>
                  <a:srgbClr val="FF0000"/>
                </a:solidFill>
              </a:rPr>
              <a:t>root </a:t>
            </a:r>
            <a:r>
              <a:rPr lang="el-GR" sz="1100" b="1" dirty="0">
                <a:solidFill>
                  <a:srgbClr val="FF0000"/>
                </a:solidFill>
              </a:rPr>
              <a:t>έχει κενό </a:t>
            </a:r>
            <a:r>
              <a:rPr lang="en-US" sz="1100" b="1" dirty="0">
                <a:solidFill>
                  <a:srgbClr val="FF0000"/>
                </a:solidFill>
              </a:rPr>
              <a:t>password)</a:t>
            </a:r>
            <a:r>
              <a:rPr lang="en-US" b="1" dirty="0"/>
              <a:t> </a:t>
            </a:r>
            <a:endParaRPr lang="el-GR" dirty="0"/>
          </a:p>
          <a:p>
            <a:pPr marL="0" indent="0">
              <a:buNone/>
            </a:pPr>
            <a:r>
              <a:rPr lang="el-GR" sz="1200" b="1" dirty="0">
                <a:solidFill>
                  <a:schemeClr val="accent2">
                    <a:lumMod val="75000"/>
                  </a:schemeClr>
                </a:solidFill>
              </a:rPr>
              <a:t>		</a:t>
            </a:r>
          </a:p>
          <a:p>
            <a:pPr marL="0" indent="0">
              <a:buNone/>
            </a:pPr>
            <a:r>
              <a:rPr lang="el-GR" sz="1200" b="1" dirty="0">
                <a:solidFill>
                  <a:schemeClr val="accent2">
                    <a:lumMod val="75000"/>
                  </a:schemeClr>
                </a:solidFill>
              </a:rPr>
              <a:t>	       </a:t>
            </a:r>
            <a:endParaRPr lang="en-US" sz="120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sz="1200" b="1" dirty="0">
                <a:solidFill>
                  <a:schemeClr val="accent2">
                    <a:lumMod val="75000"/>
                  </a:schemeClr>
                </a:solidFill>
              </a:rPr>
              <a:t>             Είστε έτοιμοι να παίξετε!!!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2528" y="3309256"/>
            <a:ext cx="4299917" cy="329745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62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63" y="925605"/>
            <a:ext cx="7425303" cy="711359"/>
          </a:xfrm>
        </p:spPr>
        <p:txBody>
          <a:bodyPr/>
          <a:lstStyle/>
          <a:p>
            <a:pPr algn="ctr"/>
            <a:r>
              <a:rPr lang="el-GR" dirty="0"/>
              <a:t>Εγκατάσταση &amp; Εκτέλεση σε </a:t>
            </a:r>
            <a:br>
              <a:rPr lang="en-US" dirty="0"/>
            </a:br>
            <a:r>
              <a:rPr lang="en-US" dirty="0"/>
              <a:t>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563" y="2333897"/>
            <a:ext cx="7753991" cy="3395008"/>
          </a:xfrm>
        </p:spPr>
        <p:txBody>
          <a:bodyPr/>
          <a:lstStyle/>
          <a:p>
            <a:r>
              <a:rPr lang="el-GR" dirty="0"/>
              <a:t>Ανοίξτε ένα τερματικό και μετακινηθείτε στο φάκελο του </a:t>
            </a:r>
            <a:r>
              <a:rPr lang="en-US" dirty="0"/>
              <a:t>installer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Αλλάξτε τα δικαιώματα του </a:t>
            </a:r>
            <a:r>
              <a:rPr lang="en-US" dirty="0"/>
              <a:t>installer:</a:t>
            </a:r>
          </a:p>
          <a:p>
            <a:r>
              <a:rPr lang="en-US" dirty="0" err="1"/>
              <a:t>chmod</a:t>
            </a:r>
            <a:r>
              <a:rPr lang="en-US" dirty="0"/>
              <a:t> 755 </a:t>
            </a:r>
            <a:r>
              <a:rPr lang="en-US" dirty="0" err="1"/>
              <a:t>xampp-linux</a:t>
            </a:r>
            <a:r>
              <a:rPr lang="en-US" dirty="0"/>
              <a:t>-*-</a:t>
            </a:r>
            <a:r>
              <a:rPr lang="en-US" dirty="0" err="1"/>
              <a:t>installer.run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Εκτέλεση του </a:t>
            </a:r>
            <a:r>
              <a:rPr lang="en-US" dirty="0"/>
              <a:t>installer:</a:t>
            </a:r>
          </a:p>
          <a:p>
            <a:r>
              <a:rPr lang="en-US" dirty="0" err="1"/>
              <a:t>sudo</a:t>
            </a:r>
            <a:r>
              <a:rPr lang="en-US" dirty="0"/>
              <a:t> ./</a:t>
            </a:r>
            <a:r>
              <a:rPr lang="en-US" dirty="0" err="1"/>
              <a:t>xampp-linux</a:t>
            </a:r>
            <a:r>
              <a:rPr lang="en-US" dirty="0"/>
              <a:t>-*-</a:t>
            </a:r>
            <a:r>
              <a:rPr lang="en-US" dirty="0" err="1"/>
              <a:t>installer.run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algn="just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37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63" y="925605"/>
            <a:ext cx="7531677" cy="711359"/>
          </a:xfrm>
        </p:spPr>
        <p:txBody>
          <a:bodyPr/>
          <a:lstStyle/>
          <a:p>
            <a:pPr algn="ctr"/>
            <a:r>
              <a:rPr lang="el-GR" dirty="0"/>
              <a:t>Σύνδεση στη </a:t>
            </a:r>
            <a:r>
              <a:rPr lang="en-US" dirty="0"/>
              <a:t>MySQL </a:t>
            </a:r>
            <a:r>
              <a:rPr lang="el-GR" dirty="0"/>
              <a:t>σε </a:t>
            </a:r>
            <a:r>
              <a:rPr lang="en-US" dirty="0"/>
              <a:t>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42" y="2235929"/>
            <a:ext cx="8088725" cy="4034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600" dirty="0"/>
              <a:t>Στο τερματικό</a:t>
            </a:r>
            <a:r>
              <a:rPr lang="en-US" sz="1600" dirty="0"/>
              <a:t>:</a:t>
            </a:r>
            <a:endParaRPr lang="el-GR" sz="1600" dirty="0"/>
          </a:p>
          <a:p>
            <a:r>
              <a:rPr lang="en-US" sz="1400" dirty="0" err="1"/>
              <a:t>sudo</a:t>
            </a:r>
            <a:r>
              <a:rPr lang="en-US" sz="1400" dirty="0"/>
              <a:t> /opt/</a:t>
            </a:r>
            <a:r>
              <a:rPr lang="en-US" sz="1400" dirty="0" err="1"/>
              <a:t>lampp</a:t>
            </a:r>
            <a:r>
              <a:rPr lang="en-US" sz="1400" dirty="0"/>
              <a:t>/</a:t>
            </a:r>
            <a:r>
              <a:rPr lang="en-US" sz="1400" dirty="0" err="1"/>
              <a:t>lampp</a:t>
            </a:r>
            <a:r>
              <a:rPr lang="en-US" sz="1400" dirty="0"/>
              <a:t> start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l-GR" sz="1600" dirty="0"/>
              <a:t>Για το γραφικό εργαλείο</a:t>
            </a:r>
            <a:r>
              <a:rPr lang="en-US" sz="1600" dirty="0"/>
              <a:t>:</a:t>
            </a:r>
          </a:p>
          <a:p>
            <a:r>
              <a:rPr lang="en-US" sz="1400" dirty="0"/>
              <a:t>cd /opt/</a:t>
            </a:r>
            <a:r>
              <a:rPr lang="en-US" sz="1400" dirty="0" err="1"/>
              <a:t>lampp</a:t>
            </a:r>
            <a:endParaRPr lang="en-US" sz="1400" dirty="0"/>
          </a:p>
          <a:p>
            <a:r>
              <a:rPr lang="en-US" sz="1400" err="1"/>
              <a:t>sudo</a:t>
            </a:r>
            <a:r>
              <a:rPr lang="en-US" sz="1400" dirty="0"/>
              <a:t> ./manager-</a:t>
            </a:r>
            <a:r>
              <a:rPr lang="en-US" sz="1400" err="1"/>
              <a:t>linux.run</a:t>
            </a:r>
            <a:r>
              <a:rPr lang="en-US" sz="1400" dirty="0"/>
              <a:t> (</a:t>
            </a:r>
            <a:r>
              <a:rPr lang="el-GR" sz="1400" dirty="0"/>
              <a:t>ή</a:t>
            </a:r>
            <a:r>
              <a:rPr lang="en-US" sz="1400" dirty="0"/>
              <a:t> manager-linux-x64.run)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l-GR" sz="1600" dirty="0"/>
              <a:t>Σύνδεση στη </a:t>
            </a:r>
            <a:r>
              <a:rPr lang="en-US" sz="1600" dirty="0"/>
              <a:t>MySQL:</a:t>
            </a:r>
          </a:p>
          <a:p>
            <a:r>
              <a:rPr lang="en-US" sz="1400" dirty="0"/>
              <a:t>/opt/</a:t>
            </a:r>
            <a:r>
              <a:rPr lang="en-US" sz="1400" err="1"/>
              <a:t>lampp</a:t>
            </a:r>
            <a:r>
              <a:rPr lang="en-US" sz="1400" dirty="0"/>
              <a:t>/bin/</a:t>
            </a:r>
            <a:r>
              <a:rPr lang="en-US" sz="1400" err="1"/>
              <a:t>mysql</a:t>
            </a:r>
            <a:r>
              <a:rPr lang="en-US" sz="1400" dirty="0"/>
              <a:t> -u root –p </a:t>
            </a:r>
            <a:r>
              <a:rPr lang="en-US" sz="1100" b="1" dirty="0">
                <a:solidFill>
                  <a:srgbClr val="FF0000"/>
                </a:solidFill>
              </a:rPr>
              <a:t>(by default </a:t>
            </a:r>
            <a:r>
              <a:rPr lang="el-GR" sz="1100" b="1" dirty="0">
                <a:solidFill>
                  <a:srgbClr val="FF0000"/>
                </a:solidFill>
              </a:rPr>
              <a:t>ο </a:t>
            </a:r>
            <a:r>
              <a:rPr lang="en-US" sz="1100" b="1" dirty="0">
                <a:solidFill>
                  <a:srgbClr val="FF0000"/>
                </a:solidFill>
              </a:rPr>
              <a:t>root </a:t>
            </a:r>
            <a:r>
              <a:rPr lang="el-GR" sz="1100" b="1" dirty="0">
                <a:solidFill>
                  <a:srgbClr val="FF0000"/>
                </a:solidFill>
              </a:rPr>
              <a:t>έχει κενό </a:t>
            </a:r>
            <a:r>
              <a:rPr lang="en-US" sz="1100" b="1" dirty="0">
                <a:solidFill>
                  <a:srgbClr val="FF0000"/>
                </a:solidFill>
              </a:rPr>
              <a:t>password)</a:t>
            </a:r>
            <a:r>
              <a:rPr lang="en-US" sz="1100" b="1" dirty="0"/>
              <a:t> </a:t>
            </a:r>
            <a:endParaRPr lang="en-US" sz="1100" dirty="0"/>
          </a:p>
          <a:p>
            <a:pPr marL="0" indent="0">
              <a:buNone/>
            </a:pP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	     </a:t>
            </a:r>
          </a:p>
          <a:p>
            <a:pPr marL="0" indent="0">
              <a:buNone/>
            </a:pPr>
            <a:r>
              <a:rPr lang="el-GR" sz="1400" b="1" dirty="0">
                <a:solidFill>
                  <a:schemeClr val="accent2">
                    <a:lumMod val="75000"/>
                  </a:schemeClr>
                </a:solidFill>
              </a:rPr>
              <a:t>	Είστε έτοιμοι να παίξετε!!!</a:t>
            </a:r>
            <a:endParaRPr lang="en-US" sz="1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651" y="2366557"/>
            <a:ext cx="3140916" cy="22529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743" y="3275323"/>
            <a:ext cx="2751909" cy="164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86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63" y="925605"/>
            <a:ext cx="7409579" cy="711359"/>
          </a:xfrm>
        </p:spPr>
        <p:txBody>
          <a:bodyPr/>
          <a:lstStyle/>
          <a:p>
            <a:pPr algn="ctr"/>
            <a:r>
              <a:rPr lang="el-GR" dirty="0"/>
              <a:t>Χρήσιμες Εντολές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563" y="2367280"/>
            <a:ext cx="7842130" cy="3902892"/>
          </a:xfrm>
        </p:spPr>
        <p:txBody>
          <a:bodyPr>
            <a:normAutofit/>
          </a:bodyPr>
          <a:lstStyle/>
          <a:p>
            <a:r>
              <a:rPr lang="el-GR" sz="1600" dirty="0"/>
              <a:t>Δημιουργία βάσης δεδομένων </a:t>
            </a:r>
            <a:r>
              <a:rPr lang="en-US" sz="1600" dirty="0" err="1"/>
              <a:t>dbname</a:t>
            </a:r>
            <a:r>
              <a:rPr lang="en-US" sz="1600" dirty="0"/>
              <a:t>:</a:t>
            </a:r>
          </a:p>
          <a:p>
            <a:pPr marL="0" indent="0">
              <a:buNone/>
            </a:pPr>
            <a:r>
              <a:rPr lang="en-US" sz="1600" b="1" dirty="0"/>
              <a:t>	create database </a:t>
            </a:r>
            <a:r>
              <a:rPr lang="en-US" sz="1600" b="1" dirty="0" err="1"/>
              <a:t>dbname</a:t>
            </a:r>
            <a:r>
              <a:rPr lang="en-US" sz="1600" b="1" dirty="0"/>
              <a:t>;</a:t>
            </a:r>
            <a:endParaRPr lang="el-GR" sz="1600" b="1" dirty="0"/>
          </a:p>
          <a:p>
            <a:r>
              <a:rPr lang="el-GR" sz="1600" dirty="0"/>
              <a:t>Χρήση της βάσης δεδομένων </a:t>
            </a:r>
            <a:r>
              <a:rPr lang="el-GR" sz="1600" dirty="0" err="1"/>
              <a:t>dbname</a:t>
            </a:r>
            <a:r>
              <a:rPr lang="el-GR" sz="1600" dirty="0"/>
              <a:t>:</a:t>
            </a:r>
          </a:p>
          <a:p>
            <a:pPr marL="0" indent="0">
              <a:buNone/>
            </a:pPr>
            <a:r>
              <a:rPr lang="el-GR" sz="1600" b="1" dirty="0"/>
              <a:t>	</a:t>
            </a:r>
            <a:r>
              <a:rPr lang="el-GR" sz="1600" b="1" dirty="0" err="1"/>
              <a:t>use</a:t>
            </a:r>
            <a:r>
              <a:rPr lang="el-GR" sz="1600" b="1" dirty="0"/>
              <a:t> </a:t>
            </a:r>
            <a:r>
              <a:rPr lang="el-GR" sz="1600" b="1" dirty="0" err="1"/>
              <a:t>dbname</a:t>
            </a:r>
            <a:r>
              <a:rPr lang="el-GR" sz="1600" b="1" dirty="0"/>
              <a:t>;</a:t>
            </a:r>
            <a:endParaRPr lang="en-US" sz="1600" b="1" dirty="0"/>
          </a:p>
          <a:p>
            <a:r>
              <a:rPr lang="el-GR" sz="1600" dirty="0"/>
              <a:t>Εμφάνιση όλων των βάσεων δεδομένων στις οποίες έχουμε πρόσβαση:</a:t>
            </a:r>
          </a:p>
          <a:p>
            <a:pPr marL="0" indent="0">
              <a:buNone/>
            </a:pPr>
            <a:r>
              <a:rPr lang="el-GR" sz="1600" b="1" dirty="0"/>
              <a:t>	</a:t>
            </a:r>
            <a:r>
              <a:rPr lang="el-GR" sz="1600" b="1" dirty="0" err="1"/>
              <a:t>show</a:t>
            </a:r>
            <a:r>
              <a:rPr lang="el-GR" sz="1600" b="1" dirty="0"/>
              <a:t> </a:t>
            </a:r>
            <a:r>
              <a:rPr lang="el-GR" sz="1600" b="1" dirty="0" err="1"/>
              <a:t>databases</a:t>
            </a:r>
            <a:r>
              <a:rPr lang="el-GR" sz="1600" b="1" dirty="0"/>
              <a:t>;</a:t>
            </a:r>
          </a:p>
          <a:p>
            <a:r>
              <a:rPr lang="el-GR" sz="1600" dirty="0"/>
              <a:t>Εμφάνιση όλων των πινάκων της επιλεγμένης βάσης δεδομένων:</a:t>
            </a:r>
          </a:p>
          <a:p>
            <a:pPr marL="0" indent="0">
              <a:buNone/>
            </a:pPr>
            <a:r>
              <a:rPr lang="el-GR" sz="1600" b="1" dirty="0"/>
              <a:t>	</a:t>
            </a:r>
            <a:r>
              <a:rPr lang="el-GR" sz="1600" b="1" dirty="0" err="1"/>
              <a:t>show</a:t>
            </a:r>
            <a:r>
              <a:rPr lang="el-GR" sz="1600" b="1" dirty="0"/>
              <a:t> </a:t>
            </a:r>
            <a:r>
              <a:rPr lang="el-GR" sz="1600" b="1" dirty="0" err="1"/>
              <a:t>tables</a:t>
            </a:r>
            <a:r>
              <a:rPr lang="el-GR" sz="1600" b="1" dirty="0"/>
              <a:t>;</a:t>
            </a:r>
          </a:p>
          <a:p>
            <a:r>
              <a:rPr lang="el-GR" sz="1600" dirty="0"/>
              <a:t>Για αποσύνδεση:</a:t>
            </a:r>
          </a:p>
          <a:p>
            <a:pPr marL="0" indent="0">
              <a:buNone/>
            </a:pPr>
            <a:r>
              <a:rPr lang="el-GR" sz="1600" dirty="0"/>
              <a:t>	</a:t>
            </a:r>
            <a:r>
              <a:rPr lang="en-US" sz="1600" b="1" dirty="0"/>
              <a:t>exit;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466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64" y="888273"/>
            <a:ext cx="7522790" cy="1297577"/>
          </a:xfrm>
        </p:spPr>
        <p:txBody>
          <a:bodyPr/>
          <a:lstStyle/>
          <a:p>
            <a:pPr algn="ctr"/>
            <a:r>
              <a:rPr lang="el-GR" dirty="0"/>
              <a:t>Περιορισμοί Ξένου Κλειδιού</a:t>
            </a:r>
            <a:r>
              <a:rPr lang="en-US" dirty="0"/>
              <a:t> &amp;</a:t>
            </a:r>
            <a:r>
              <a:rPr lang="el-GR" dirty="0"/>
              <a:t> Μηχανές Αποθήκευσης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475" y="2489200"/>
            <a:ext cx="8038012" cy="3530600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/>
              <a:t>Εάν θέλετε να έχετε περιορισμούς ξένου κλειδιού </a:t>
            </a:r>
            <a:r>
              <a:rPr lang="en-US" dirty="0"/>
              <a:t>(foreign key) </a:t>
            </a:r>
            <a:r>
              <a:rPr lang="el-GR" dirty="0"/>
              <a:t>σε έναν πίνακα, πρέπει να ορίσετε ρητά ως μηχανή αποθήκευσης για αυτόν την </a:t>
            </a:r>
            <a:r>
              <a:rPr lang="el-GR" dirty="0" err="1"/>
              <a:t>InnoDB</a:t>
            </a:r>
            <a:r>
              <a:rPr lang="el-GR" dirty="0"/>
              <a:t> κατά την δημιουργία του. </a:t>
            </a:r>
            <a:endParaRPr lang="en-US" dirty="0"/>
          </a:p>
          <a:p>
            <a:pPr marL="0" indent="0" algn="just">
              <a:buNone/>
            </a:pPr>
            <a:endParaRPr lang="en-US" sz="800" dirty="0"/>
          </a:p>
          <a:p>
            <a:pPr marL="0" indent="0" algn="just">
              <a:buNone/>
            </a:pPr>
            <a:r>
              <a:rPr lang="el-GR" dirty="0"/>
              <a:t>Αυτό γίνεται ως εξής:</a:t>
            </a:r>
            <a:endParaRPr lang="el-GR" sz="800" dirty="0"/>
          </a:p>
          <a:p>
            <a:pPr marL="0" indent="0">
              <a:buNone/>
            </a:pPr>
            <a:r>
              <a:rPr lang="el-GR" b="1" dirty="0"/>
              <a:t>CREATE TABLE </a:t>
            </a:r>
            <a:r>
              <a:rPr lang="el-GR" dirty="0"/>
              <a:t>T(...)</a:t>
            </a:r>
            <a:r>
              <a:rPr lang="en-US" dirty="0"/>
              <a:t> </a:t>
            </a:r>
            <a:r>
              <a:rPr lang="el-GR" b="1" dirty="0"/>
              <a:t>ENGINE=</a:t>
            </a:r>
            <a:r>
              <a:rPr lang="el-GR" b="1" dirty="0" err="1"/>
              <a:t>innodb</a:t>
            </a:r>
            <a:r>
              <a:rPr lang="el-GR" dirty="0"/>
              <a:t>;</a:t>
            </a:r>
            <a:endParaRPr lang="en-US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δηλαδή, προσθέτουμε στο τέλος της </a:t>
            </a:r>
            <a:r>
              <a:rPr lang="el-GR" b="1" dirty="0"/>
              <a:t>CREATE TABLE </a:t>
            </a:r>
            <a:r>
              <a:rPr lang="el-GR" dirty="0"/>
              <a:t>εντολής "</a:t>
            </a:r>
            <a:r>
              <a:rPr lang="el-GR" b="1" dirty="0"/>
              <a:t>ENGINE=</a:t>
            </a:r>
            <a:r>
              <a:rPr lang="el-GR" b="1" dirty="0" err="1"/>
              <a:t>innodb</a:t>
            </a:r>
            <a:r>
              <a:rPr lang="el-GR" dirty="0"/>
              <a:t>".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965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155</TotalTime>
  <Words>276</Words>
  <Application>Microsoft Office PowerPoint</Application>
  <PresentationFormat>On-screen Show (4:3)</PresentationFormat>
  <Paragraphs>81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 Boardroom</vt:lpstr>
      <vt:lpstr>Οδηγίες Εγκατάστασης της   MySQL</vt:lpstr>
      <vt:lpstr>Εγκατάσταση μέσω του XAMPP</vt:lpstr>
      <vt:lpstr>Επιλογή Λειτουργικού Συστήματος</vt:lpstr>
      <vt:lpstr>Εγκατάσταση &amp; Εκτέλεση σε Windows</vt:lpstr>
      <vt:lpstr>Σύνδεση στη MySQL σε Windows</vt:lpstr>
      <vt:lpstr>Εγκατάσταση &amp; Εκτέλεση σε  Linux</vt:lpstr>
      <vt:lpstr>Σύνδεση στη MySQL σε Linux</vt:lpstr>
      <vt:lpstr>Χρήσιμες Εντολές</vt:lpstr>
      <vt:lpstr>Περιορισμοί Ξένου Κλειδιού &amp; Μηχανές Αποθήκευσης </vt:lpstr>
      <vt:lpstr>Αναφορές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Εγκατάσταση της MySQL</dc:title>
  <dc:creator>Constantine</dc:creator>
  <cp:lastModifiedBy>Constantine</cp:lastModifiedBy>
  <cp:revision>24</cp:revision>
  <dcterms:created xsi:type="dcterms:W3CDTF">2014-10-27T16:37:42Z</dcterms:created>
  <dcterms:modified xsi:type="dcterms:W3CDTF">2017-10-13T09:20:32Z</dcterms:modified>
</cp:coreProperties>
</file>