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20"/>
  </p:notesMasterIdLst>
  <p:handoutMasterIdLst>
    <p:handoutMasterId r:id="rId121"/>
  </p:handoutMasterIdLst>
  <p:sldIdLst>
    <p:sldId id="457" r:id="rId2"/>
    <p:sldId id="972" r:id="rId3"/>
    <p:sldId id="797" r:id="rId4"/>
    <p:sldId id="798" r:id="rId5"/>
    <p:sldId id="969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  <p:sldId id="812" r:id="rId18"/>
    <p:sldId id="813" r:id="rId19"/>
    <p:sldId id="814" r:id="rId20"/>
    <p:sldId id="815" r:id="rId21"/>
    <p:sldId id="970" r:id="rId22"/>
    <p:sldId id="817" r:id="rId23"/>
    <p:sldId id="818" r:id="rId24"/>
    <p:sldId id="819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1" r:id="rId37"/>
    <p:sldId id="973" r:id="rId38"/>
    <p:sldId id="832" r:id="rId39"/>
    <p:sldId id="833" r:id="rId40"/>
    <p:sldId id="836" r:id="rId41"/>
    <p:sldId id="837" r:id="rId42"/>
    <p:sldId id="838" r:id="rId43"/>
    <p:sldId id="994" r:id="rId44"/>
    <p:sldId id="840" r:id="rId45"/>
    <p:sldId id="841" r:id="rId46"/>
    <p:sldId id="842" r:id="rId47"/>
    <p:sldId id="843" r:id="rId48"/>
    <p:sldId id="844" r:id="rId49"/>
    <p:sldId id="845" r:id="rId50"/>
    <p:sldId id="846" r:id="rId51"/>
    <p:sldId id="847" r:id="rId52"/>
    <p:sldId id="975" r:id="rId53"/>
    <p:sldId id="849" r:id="rId54"/>
    <p:sldId id="850" r:id="rId55"/>
    <p:sldId id="851" r:id="rId56"/>
    <p:sldId id="852" r:id="rId57"/>
    <p:sldId id="853" r:id="rId58"/>
    <p:sldId id="854" r:id="rId59"/>
    <p:sldId id="855" r:id="rId60"/>
    <p:sldId id="856" r:id="rId61"/>
    <p:sldId id="857" r:id="rId62"/>
    <p:sldId id="858" r:id="rId63"/>
    <p:sldId id="859" r:id="rId64"/>
    <p:sldId id="860" r:id="rId65"/>
    <p:sldId id="861" r:id="rId66"/>
    <p:sldId id="862" r:id="rId67"/>
    <p:sldId id="863" r:id="rId68"/>
    <p:sldId id="864" r:id="rId69"/>
    <p:sldId id="865" r:id="rId70"/>
    <p:sldId id="866" r:id="rId71"/>
    <p:sldId id="867" r:id="rId72"/>
    <p:sldId id="868" r:id="rId73"/>
    <p:sldId id="869" r:id="rId74"/>
    <p:sldId id="870" r:id="rId75"/>
    <p:sldId id="871" r:id="rId76"/>
    <p:sldId id="872" r:id="rId77"/>
    <p:sldId id="873" r:id="rId78"/>
    <p:sldId id="874" r:id="rId79"/>
    <p:sldId id="977" r:id="rId80"/>
    <p:sldId id="876" r:id="rId81"/>
    <p:sldId id="877" r:id="rId82"/>
    <p:sldId id="878" r:id="rId83"/>
    <p:sldId id="879" r:id="rId84"/>
    <p:sldId id="880" r:id="rId85"/>
    <p:sldId id="881" r:id="rId86"/>
    <p:sldId id="882" r:id="rId87"/>
    <p:sldId id="883" r:id="rId88"/>
    <p:sldId id="884" r:id="rId89"/>
    <p:sldId id="885" r:id="rId90"/>
    <p:sldId id="886" r:id="rId91"/>
    <p:sldId id="887" r:id="rId92"/>
    <p:sldId id="991" r:id="rId93"/>
    <p:sldId id="982" r:id="rId94"/>
    <p:sldId id="984" r:id="rId95"/>
    <p:sldId id="989" r:id="rId96"/>
    <p:sldId id="985" r:id="rId97"/>
    <p:sldId id="990" r:id="rId98"/>
    <p:sldId id="986" r:id="rId99"/>
    <p:sldId id="993" r:id="rId100"/>
    <p:sldId id="980" r:id="rId101"/>
    <p:sldId id="979" r:id="rId102"/>
    <p:sldId id="904" r:id="rId103"/>
    <p:sldId id="905" r:id="rId104"/>
    <p:sldId id="906" r:id="rId105"/>
    <p:sldId id="907" r:id="rId106"/>
    <p:sldId id="908" r:id="rId107"/>
    <p:sldId id="909" r:id="rId108"/>
    <p:sldId id="910" r:id="rId109"/>
    <p:sldId id="911" r:id="rId110"/>
    <p:sldId id="912" r:id="rId111"/>
    <p:sldId id="981" r:id="rId112"/>
    <p:sldId id="914" r:id="rId113"/>
    <p:sldId id="915" r:id="rId114"/>
    <p:sldId id="916" r:id="rId115"/>
    <p:sldId id="917" r:id="rId116"/>
    <p:sldId id="918" r:id="rId117"/>
    <p:sldId id="919" r:id="rId118"/>
    <p:sldId id="992" r:id="rId1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376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7FF3-5DE3-4299-AE11-B51092359660}" type="datetimeFigureOut">
              <a:rPr lang="el-GR" smtClean="0"/>
              <a:t>14/11/2016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47DA3-97BF-4202-BAC3-252ADF2CC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4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9955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6657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117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97218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118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78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1938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588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522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50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26980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7430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548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92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9485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864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079012" y="4593929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''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''</a:t>
            </a: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539750" y="3886201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03350" y="2286000"/>
            <a:ext cx="5911850" cy="8509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(ΓΧΔ)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μεταβάλλουν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457200" y="2212792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21037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VALUES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(v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27541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4190459" y="5459413"/>
            <a:ext cx="2920025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ΠΙΤΣΑ(ΠΙΤΣΑ.ΟΝΟΜΑ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ΠΙΤΣΑ.ΣΥΣΤΑΤΙΚΟ)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ΑΡΕΣΕΙ.ΣΥΣΤΑΤΙΚΟ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ΑΡΕΣΕΙ.ΦΟΙΤΗΤΗΣ =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5" name="Text Box 3"/>
          <p:cNvSpPr txBox="1">
            <a:spLocks noChangeArrowheads="1"/>
          </p:cNvSpPr>
          <p:nvPr/>
        </p:nvSpPr>
        <p:spPr bwMode="auto">
          <a:xfrm>
            <a:off x="544513" y="1636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/>
              <a:t>DELETE FROM </a:t>
            </a:r>
            <a:r>
              <a:rPr lang="el-GR" sz="2400" b="0" dirty="0" smtClean="0"/>
              <a:t>R </a:t>
            </a:r>
            <a:r>
              <a:rPr lang="en-US" sz="2400" dirty="0" smtClean="0"/>
              <a:t>WHERE</a:t>
            </a:r>
            <a:r>
              <a:rPr lang="el-GR" sz="2400" dirty="0" smtClean="0"/>
              <a:t> </a:t>
            </a:r>
            <a:r>
              <a:rPr lang="el-GR" sz="2400" b="0" dirty="0" smtClean="0"/>
              <a:t> </a:t>
            </a:r>
            <a:r>
              <a:rPr lang="el-GR" sz="2400" b="0" dirty="0"/>
              <a:t>P</a:t>
            </a:r>
            <a:endParaRPr lang="el-GR" sz="24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306388" y="1392238"/>
            <a:ext cx="8229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</a:t>
            </a:r>
            <a:r>
              <a:rPr lang="el-GR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B52BF-C233-4BC0-BC5B-D7CB937D175B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119814" name="Rectangle 3"/>
          <p:cNvSpPr>
            <a:spLocks noChangeArrowheads="1"/>
          </p:cNvSpPr>
          <p:nvPr/>
        </p:nvSpPr>
        <p:spPr bwMode="auto">
          <a:xfrm>
            <a:off x="349250" y="2259013"/>
            <a:ext cx="84963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  <a:p>
            <a:endParaRPr lang="el-GR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εξαρτάται από το είδος περιορισμού αναφοράς που έχουμε ορίσει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έχουμε ορίσει κάποια ειδική ενέργεια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“on delete”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πρέπει </a:t>
            </a:r>
            <a:r>
              <a:rPr lang="el-GR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να διαγράψουμε και τις εγγραφές του πίνακα Παίζει που σχετίζονται με την ταινία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15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550" y="1206500"/>
            <a:ext cx="5480050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108</a:t>
            </a:fld>
            <a:endParaRPr lang="el-GR" altLang="en-US" smtClean="0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= Διάρκεια + 10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100</a:t>
            </a: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New_Value</a:t>
            </a:r>
            <a:endParaRPr 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109</a:t>
            </a:fld>
            <a:endParaRPr lang="el-GR" altLang="en-US" smtClean="0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09167" y="509013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1309688" y="39370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1312" y="1958975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110</a:t>
            </a:fld>
            <a:endParaRPr lang="el-GR" altLang="en-US" dirty="0" smtClean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values 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R(A1, …, An) select-from-where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89" y="3759200"/>
            <a:ext cx="2855911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 </a:t>
            </a:r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 = New_Value</a:t>
            </a:r>
          </a:p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112</a:t>
            </a:fld>
            <a:endParaRPr lang="el-GR" altLang="en-US" dirty="0" smtClean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802562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 (&lt;λίστα ονομάτων-γνωρισμάτων&gt;) 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543425" y="3001963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113</a:t>
            </a:fld>
            <a:endParaRPr lang="el-GR" altLang="en-US" smtClean="0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όπου ένας πίνακας, αλλά η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(δηλαδή, το περιεχόμενο του πίνακα) </a:t>
            </a:r>
            <a:r>
              <a:rPr lang="el-GR" sz="2800" b="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υπολογίζεται </a:t>
            </a:r>
            <a:r>
              <a:rPr lang="el-GR" sz="28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 νέου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114</a:t>
            </a:fld>
            <a:endParaRPr lang="el-GR" altLang="en-US" smtClean="0"/>
          </a:p>
        </p:txBody>
      </p:sp>
      <p:sp>
        <p:nvSpPr>
          <p:cNvPr id="126981" name="Text Box 2"/>
          <p:cNvSpPr txBox="1">
            <a:spLocks noChangeArrowheads="1"/>
          </p:cNvSpPr>
          <p:nvPr/>
        </p:nvSpPr>
        <p:spPr bwMode="auto">
          <a:xfrm>
            <a:off x="425450" y="1803400"/>
            <a:ext cx="60515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‘Ασπρόμαυρη’</a:t>
            </a: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1104411" y="4148931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115</a:t>
            </a:fld>
            <a:endParaRPr lang="el-GR" altLang="en-US" smtClean="0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όψεις -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Όψεις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116</a:t>
            </a:fld>
            <a:endParaRPr lang="el-GR" altLang="en-US" smtClean="0"/>
          </a:p>
        </p:txBody>
      </p:sp>
      <p:sp>
        <p:nvSpPr>
          <p:cNvPr id="129029" name="Text Box 2"/>
          <p:cNvSpPr txBox="1">
            <a:spLocks noChangeArrowheads="1"/>
          </p:cNvSpPr>
          <p:nvPr/>
        </p:nvSpPr>
        <p:spPr bwMode="auto">
          <a:xfrm>
            <a:off x="1403350" y="2276475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Στατιστικά-Ηθοποιού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(Όνομα-Ηθοποιού, Πλήθος-Ταινιών)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4932363" y="4292600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117</a:t>
            </a:fld>
            <a:endParaRPr lang="el-GR" altLang="en-US" smtClean="0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DROP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&lt;όνομα-όψης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118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SQL επιτρέπει πολλαπλές εμφανίσεις της ίδιας πλειάδας σε μια σχέση.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615950" y="4508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3055938" y="5181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4032249" y="5203831"/>
            <a:ext cx="1039935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διπλών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19542" y="3159112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 Διάρκεια/60, Είδος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between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συμβολοσειρές (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''Ασπρόμαυρη''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106488" y="21082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ρήση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838200" y="2789244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1990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1995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(το όνομα τους) που γεννήθηκαν πριν το 1950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-Γέννησης &lt; 1950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2010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Παίζει.’Ονομα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187450" y="15573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2217738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δηλωτικό τρόπο έκφρασης ερωτήσεων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187450" y="17097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422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ΔΕΝ αποθηκεύονται</a:t>
            </a: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</a:t>
            </a:r>
            <a:r>
              <a:rPr lang="el-GR" sz="1000" dirty="0" smtClean="0"/>
              <a:t>ελιά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</a:t>
            </a:r>
            <a:r>
              <a:rPr lang="el-GR" sz="1000" dirty="0" smtClean="0"/>
              <a:t>ελιά</a:t>
            </a:r>
            <a:endParaRPr lang="el-GR" sz="1000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ΦΟΙΤΗΤΗΣ	</a:t>
            </a:r>
            <a:r>
              <a:rPr lang="el-GR" sz="1000" dirty="0" smtClean="0"/>
              <a:t>ΣΥΣΤΑΤΙΚΟ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smtClean="0"/>
              <a:t>μπέικον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457200" y="3519473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850900" y="3543300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20700" y="21971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69900" y="19685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(αύξουσα)  ή το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800" b="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tandard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SQL-92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835150" y="3860800"/>
            <a:ext cx="53292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 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limit 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493713" y="5691188"/>
            <a:ext cx="74168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 smtClean="0"/>
              <a:t>Το </a:t>
            </a:r>
            <a:r>
              <a:rPr lang="en-US" sz="2000" b="0" dirty="0" smtClean="0"/>
              <a:t>as </a:t>
            </a:r>
            <a:r>
              <a:rPr lang="el-GR" sz="2000" b="0" dirty="0" smtClean="0"/>
              <a:t>μπορεί </a:t>
            </a:r>
            <a:r>
              <a:rPr lang="el-GR" sz="2000" b="0" dirty="0"/>
              <a:t>να εμφανίζεται στο  </a:t>
            </a:r>
            <a:r>
              <a:rPr lang="en-US" sz="2000" dirty="0" smtClean="0"/>
              <a:t>select</a:t>
            </a:r>
            <a:r>
              <a:rPr lang="el-GR" sz="2000" b="0" dirty="0" smtClean="0"/>
              <a:t> </a:t>
            </a:r>
            <a:r>
              <a:rPr lang="el-GR" sz="2000" b="0" dirty="0"/>
              <a:t>ή στο </a:t>
            </a:r>
            <a:r>
              <a:rPr lang="en-US" sz="2000" dirty="0" smtClean="0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 Διάρκεια/60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Ώρες-Διάρκεια, Είδος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06400" y="479742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χρησιμοποιώντας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Ταινία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001713" y="31877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649288" y="41275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S,  Ταινία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Διάρκεια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200150" y="3001963"/>
            <a:ext cx="669607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 </a:t>
            </a:r>
            <a:r>
              <a:rPr lang="el-GR" sz="2400" b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πλειάδες που 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ικανοποιούν </a:t>
            </a:r>
            <a:r>
              <a:rPr lang="el-GR" sz="2400" b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ΑΓΝΩΣΤΟ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Q, </a:t>
            </a:r>
            <a:r>
              <a:rPr lang="el-GR" dirty="0" smtClean="0"/>
              <a:t>αν ένα από τα δύο είναι </a:t>
            </a:r>
            <a:r>
              <a:rPr lang="en-US" dirty="0" smtClean="0"/>
              <a:t>UNKNOWN </a:t>
            </a:r>
            <a:r>
              <a:rPr lang="el-GR" dirty="0" smtClean="0"/>
              <a:t>δίνει </a:t>
            </a:r>
            <a:r>
              <a:rPr lang="en-US" dirty="0" smtClean="0"/>
              <a:t>UNKNOWN</a:t>
            </a:r>
            <a:endParaRPr lang="el-GR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206500" y="4128478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Ονόμα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 NULL</a:t>
            </a:r>
            <a:endParaRPr lang="el-GR" sz="2000" b="1" dirty="0">
              <a:solidFill>
                <a:schemeClr val="accent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3413" y="30099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(ΓΟΔ): ορισμός, δημιουργία, τροποποίηση και διαγραφή </a:t>
            </a:r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μάθημα</a:t>
            </a:r>
            <a:endParaRPr lang="en-US" sz="2400" b="0" i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εισαγωγή, τροποποίηση, διαγραφή δεδομένων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ερωτήσεων)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Default: αύξουσα διάταξη, αλλά και άμεσα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desc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(φθήνουσα).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4550141" cy="224676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[DISTINCT]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aseline="-25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k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902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526320" y="1655885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195513" y="3644900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496888" y="1701801"/>
            <a:ext cx="5675312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 - 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700088" y="2501900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εμφανίσεων,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χρησιμοποιηθεί 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39750" y="19891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5950" y="16970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49288" y="3921125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2006 (δώστε δυο ερωτήσεις μια με πράξη συνόλου και μια χωρίς)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04851" y="2159000"/>
            <a:ext cx="58610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23850" y="5300663"/>
            <a:ext cx="845185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{intersect, except}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331913" y="4432300"/>
            <a:ext cx="6973887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intersect/except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611188" y="2924175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736920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403350" y="3175000"/>
            <a:ext cx="4177747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δεν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παίξει σε ταινία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</a:t>
            </a:r>
            <a:r>
              <a:rPr lang="el-GR" sz="20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</a:p>
        </p:txBody>
      </p:sp>
      <p:sp>
        <p:nvSpPr>
          <p:cNvPr id="61449" name="Text Box 6"/>
          <p:cNvSpPr txBox="1">
            <a:spLocks noChangeArrowheads="1"/>
          </p:cNvSpPr>
          <p:nvPr/>
        </p:nvSpPr>
        <p:spPr bwMode="auto">
          <a:xfrm>
            <a:off x="457200" y="1773238"/>
            <a:ext cx="670718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348038" y="4941888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έπαιξαν σε ασπρόμαυρη ταινία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457200" y="1773239"/>
            <a:ext cx="566420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24200" y="4116673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59569" y="2141635"/>
            <a:ext cx="84248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λεπτά</a:t>
            </a:r>
            <a:r>
              <a:rPr lang="en-US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64369" y="2943267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60)</a:t>
            </a:r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457200" y="1187464"/>
            <a:ext cx="670718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92100" y="5857088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Η 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100" y="5467450"/>
            <a:ext cx="663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Τροποποίηση ώστε η ταινία με διάρκεια &lt; 60 να είναι διαφορετική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7850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219200" y="2286000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468313" y="4365625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Σύνολο: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395288" y="3213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50825" y="3789363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Ηθοποιός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Μανταλένα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76327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19554" y="1875692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&lt;=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&gt;=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=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250950" y="3221038"/>
            <a:ext cx="5052986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225425" y="1793875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395288" y="25654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ασπρόμαυρες ταινίες με τουλάχιστον ένα ηθοποιό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533400" y="3403600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8305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not exists μπορεί να χρησιμοποιηθεί για έλεγχο αν 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(σχέση υπερσυνόλου/υποσυνόλου)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014413" y="4035425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(Β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1662113" y="214947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71</a:t>
            </a:fld>
            <a:endParaRPr lang="el-GR" altLang="en-US" dirty="0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του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NOT EXISTS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EXCEPT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 (Β </a:t>
                </a:r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8" name="Text Box 12"/>
          <p:cNvSpPr txBox="1">
            <a:spLocks noChangeArrowheads="1"/>
          </p:cNvSpPr>
          <p:nvPr/>
        </p:nvSpPr>
        <p:spPr bwMode="auto">
          <a:xfrm>
            <a:off x="406400" y="1455738"/>
            <a:ext cx="656272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321169" y="4142154"/>
            <a:ext cx="4055819" cy="207689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Διαίρεσης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90023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επιστρέφει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5805488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πολυσύνολο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03350" y="3500438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Όνομα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=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NOT UNIQUE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406400" y="5084763"/>
            <a:ext cx="8305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Όνομα		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&gt;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40397-E1EB-49C9-83C5-CB27C7A2C99D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865188" y="1968501"/>
            <a:ext cx="7859712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μπ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ορεί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να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είν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αι: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12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in/not in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συμμετοχή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(&gt;, =, 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κλ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π) some-any/all (σύγκριση με στοιχεία συνόλου)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exists/not exists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κενά σύνολα)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unique/not unique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διπλότιμα)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135937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Μια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ερώτηση.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</a:t>
            </a:r>
            <a:r>
              <a:rPr lang="el-GR" sz="18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WHERE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290513" y="1349375"/>
            <a:ext cx="66357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179388" y="2852738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2953" name="Text Box 6"/>
          <p:cNvSpPr txBox="1">
            <a:spLocks noChangeArrowheads="1"/>
          </p:cNvSpPr>
          <p:nvPr/>
        </p:nvSpPr>
        <p:spPr bwMode="auto">
          <a:xfrm>
            <a:off x="4679950" y="2781300"/>
            <a:ext cx="44640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2954" name="Text Box 7"/>
          <p:cNvSpPr txBox="1">
            <a:spLocks noChangeArrowheads="1"/>
          </p:cNvSpPr>
          <p:nvPr/>
        </p:nvSpPr>
        <p:spPr bwMode="auto">
          <a:xfrm>
            <a:off x="1492250" y="4564063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FROM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60350" y="2314575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5" name="Text Box 4"/>
          <p:cNvSpPr txBox="1">
            <a:spLocks noChangeArrowheads="1"/>
          </p:cNvSpPr>
          <p:nvPr/>
        </p:nvSpPr>
        <p:spPr bwMode="auto">
          <a:xfrm>
            <a:off x="369888" y="1450975"/>
            <a:ext cx="6491287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369888" y="2722606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3978" name="Text Box 11"/>
          <p:cNvSpPr txBox="1">
            <a:spLocks noChangeArrowheads="1"/>
          </p:cNvSpPr>
          <p:nvPr/>
        </p:nvSpPr>
        <p:spPr bwMode="auto">
          <a:xfrm>
            <a:off x="4321175" y="3886200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8019" y="1876425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b="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="0" dirty="0">
              <a:solidFill>
                <a:schemeClr val="accent6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 autoUpdateAnimBg="0"/>
      <p:bldP spid="275462" grpId="0" autoUpdateAnimBg="0"/>
      <p:bldP spid="12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31800" y="22098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(A)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19685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AVG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68313" y="45085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n-US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(θα το δούμε στη συνέχεια)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992066" y="4255390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Διάρκεια)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368300" y="20066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482600" y="33909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84188" y="5262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το όνομα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611188" y="3789363"/>
            <a:ext cx="7848600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1187450" y="2552699"/>
            <a:ext cx="5988050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231900" y="3403600"/>
            <a:ext cx="5702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 AVG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 100</a:t>
            </a: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304800" y="5257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89</a:t>
            </a:fld>
            <a:endParaRPr lang="el-GR" altLang="en-US" dirty="0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10033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rgbClr val="A50021"/>
                </a:solidFill>
                <a:latin typeface="Comic Sans MS" pitchFamily="66" charset="0"/>
              </a:rPr>
              <a:t>Συναθροιστικές Συναρτήσεις</a:t>
            </a:r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αυτός 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&gt; 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 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 5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95244" name="Text Box 9"/>
          <p:cNvSpPr txBox="1">
            <a:spLocks noChangeArrowheads="1"/>
          </p:cNvSpPr>
          <p:nvPr/>
        </p:nvSpPr>
        <p:spPr bwMode="auto">
          <a:xfrm>
            <a:off x="1187450" y="1557338"/>
            <a:ext cx="6491288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συνθήκη της πράξης της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096477" y="1154723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457200" y="2619986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απαλείψουμε διπλές εμφανίσεις χρησιμοποιούμε τη λέξη-κλειδί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457200" y="443255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μια συνθήκη σε μια συγκεκριμένη ομάδα 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457200" y="3397243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57200" y="5772657"/>
            <a:ext cx="838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τιμές αγνοούνται πλην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9728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47813" y="266700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JOIN: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ΑΡΕΣΕΙ, ΠΙΤΣΑ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445477" y="2930539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4153" name="Text Box 6"/>
          <p:cNvSpPr txBox="1">
            <a:spLocks noChangeArrowheads="1"/>
          </p:cNvSpPr>
          <p:nvPr/>
        </p:nvSpPr>
        <p:spPr bwMode="auto">
          <a:xfrm>
            <a:off x="404813" y="1484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9271" name="Text Box 4"/>
          <p:cNvSpPr txBox="1">
            <a:spLocks noChangeArrowheads="1"/>
          </p:cNvSpPr>
          <p:nvPr/>
        </p:nvSpPr>
        <p:spPr bwMode="auto">
          <a:xfrm>
            <a:off x="658813" y="1738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  <p:bldP spid="702469" grpId="0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4652840" y="2394169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861525" y="1340461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μπέικον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αντσούγια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68313" y="1773360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Ταινία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616805" y="3753535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εμφανίζονται στο αποτέλεσμα με την εξής διάταξη: πρώτα αυτά με τα οποία έγινε η συνένωση (δηλ., αυτά που είναι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κοινά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ίδιο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όνομα)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8788" y="4867275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ΠΙΤΣΑ, ΑΡΕΣΕΙ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8788" y="25765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304800" y="1511300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έχουμε μια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SFW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66788" y="21320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4600" y="3136900"/>
            <a:ext cx="612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DISTINCT </a:t>
            </a:r>
            <a:r>
              <a:rPr lang="el-GR" dirty="0" smtClean="0"/>
              <a:t>Π.ΟΝΟΜΑ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l-GR" dirty="0" smtClean="0"/>
              <a:t>ΠΙΤΣΑ </a:t>
            </a:r>
            <a:r>
              <a:rPr lang="en-US" dirty="0" smtClean="0"/>
              <a:t>AS </a:t>
            </a:r>
            <a:r>
              <a:rPr lang="el-GR" dirty="0" smtClean="0"/>
              <a:t>Π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((SELECT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ΑΡΕΣΕΙ.ΣΥΣΤΑΤΙΚΟ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ΦΟΙΤΗΤΗΣ = ‘ΔΗΜΗΤΡΗΣ’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EXCEPT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 ((SELECT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ΑΡΕΣΕΙ.ΣΥΣΤΑΤΙΚΟ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ΦΟΙΤΗΤΗΣ = ‘ΜΑΡΙΑ’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 T</a:t>
            </a:r>
          </a:p>
          <a:p>
            <a:r>
              <a:rPr lang="en-US" dirty="0" smtClean="0"/>
              <a:t>WHERE </a:t>
            </a:r>
            <a:r>
              <a:rPr lang="el-GR" dirty="0" smtClean="0"/>
              <a:t>Π.ΣΥΣΤΑΤΙΚΟ</a:t>
            </a:r>
            <a:r>
              <a:rPr lang="en-US" dirty="0" smtClean="0"/>
              <a:t> = T.</a:t>
            </a:r>
            <a:r>
              <a:rPr lang="el-GR" dirty="0" smtClean="0"/>
              <a:t>ΣΥΣΤΑΤΙΚΟ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6530</Words>
  <Application>Microsoft Office PowerPoint</Application>
  <PresentationFormat>On-screen Show (4:3)</PresentationFormat>
  <Paragraphs>1389</Paragraphs>
  <Slides>118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118</vt:i4>
      </vt:variant>
    </vt:vector>
  </HeadingPairs>
  <TitlesOfParts>
    <vt:vector size="126" baseType="lpstr">
      <vt:lpstr>Arial</vt:lpstr>
      <vt:lpstr>Calibri</vt:lpstr>
      <vt:lpstr>Comic Sans MS</vt:lpstr>
      <vt:lpstr>Courier New</vt:lpstr>
      <vt:lpstr>Symbol</vt:lpstr>
      <vt:lpstr>Times New Roman</vt:lpstr>
      <vt:lpstr>Wingdings</vt:lpstr>
      <vt:lpstr>Office Theme</vt:lpstr>
      <vt:lpstr>PowerPoint Presentation</vt:lpstr>
      <vt:lpstr>Τι είδαμε μέχρι τώρα</vt:lpstr>
      <vt:lpstr>SQL</vt:lpstr>
      <vt:lpstr>SQL</vt:lpstr>
      <vt:lpstr>PowerPoint Presentation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Παράδειγμα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Λογική Τριών Τιμών</vt:lpstr>
      <vt:lpstr>Λογική Τριών Τιμών</vt:lpstr>
      <vt:lpstr>Η τιμή null</vt:lpstr>
      <vt:lpstr>Η τιμή null</vt:lpstr>
      <vt:lpstr>Επανάληψη</vt:lpstr>
      <vt:lpstr>Επανάληψη</vt:lpstr>
      <vt:lpstr>Βασική Δομή Ερώτησης</vt:lpstr>
      <vt:lpstr>PowerPoint Presentation</vt:lpstr>
      <vt:lpstr>Πράξεις Συνόλου</vt:lpstr>
      <vt:lpstr>Γενική Σύνταξη</vt:lpstr>
      <vt:lpstr>Τομή - Παράδειγμα</vt:lpstr>
      <vt:lpstr>Τομή</vt:lpstr>
      <vt:lpstr>Ένωση</vt:lpstr>
      <vt:lpstr>Διαφορά</vt:lpstr>
      <vt:lpstr>Παραδείγματα</vt:lpstr>
      <vt:lpstr>Επανάληψη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some</vt:lpstr>
      <vt:lpstr>some</vt:lpstr>
      <vt:lpstr>some</vt:lpstr>
      <vt:lpstr>Σύγκριση με Σύνολο: all</vt:lpstr>
      <vt:lpstr>all</vt:lpstr>
      <vt:lpstr>all</vt:lpstr>
      <vt:lpstr>Ο τελεστής exists (not exists) </vt:lpstr>
      <vt:lpstr>Ο τελεστής exists (not exists) </vt:lpstr>
      <vt:lpstr>Ο τελεστής exists (not exists) </vt:lpstr>
      <vt:lpstr>Ο τελεστής exists (not exists)   </vt:lpstr>
      <vt:lpstr>Παράδειγμα: Διαίρεση</vt:lpstr>
      <vt:lpstr>Παράδειγμα Διαίρεσης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Επανάληψη</vt:lpstr>
      <vt:lpstr>PowerPoint Presentation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Συναθροιστικές Συναρτήσεις: group by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Επανάληψη</vt:lpstr>
      <vt:lpstr>Βασική Δομή Ερώτησης</vt:lpstr>
      <vt:lpstr>PowerPoint Presentation</vt:lpstr>
      <vt:lpstr>Συνένωση (join)</vt:lpstr>
      <vt:lpstr>Παράδειγμα</vt:lpstr>
      <vt:lpstr>Παράδειγμα</vt:lpstr>
      <vt:lpstr>Παράδειγμα</vt:lpstr>
      <vt:lpstr>Παράδειγμα</vt:lpstr>
      <vt:lpstr>Φυσική Συνένωση (natural join)</vt:lpstr>
      <vt:lpstr>SFW στο FOR</vt:lpstr>
      <vt:lpstr>PowerPoint Presentation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PowerPoint Presentation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350</cp:revision>
  <dcterms:created xsi:type="dcterms:W3CDTF">2013-06-13T09:19:30Z</dcterms:created>
  <dcterms:modified xsi:type="dcterms:W3CDTF">2016-11-14T16:19:28Z</dcterms:modified>
</cp:coreProperties>
</file>