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34"/>
  </p:notesMasterIdLst>
  <p:sldIdLst>
    <p:sldId id="457" r:id="rId2"/>
    <p:sldId id="656" r:id="rId3"/>
    <p:sldId id="650" r:id="rId4"/>
    <p:sldId id="667" r:id="rId5"/>
    <p:sldId id="652" r:id="rId6"/>
    <p:sldId id="655" r:id="rId7"/>
    <p:sldId id="459" r:id="rId8"/>
    <p:sldId id="597" r:id="rId9"/>
    <p:sldId id="596" r:id="rId10"/>
    <p:sldId id="599" r:id="rId11"/>
    <p:sldId id="600" r:id="rId12"/>
    <p:sldId id="601" r:id="rId13"/>
    <p:sldId id="602" r:id="rId14"/>
    <p:sldId id="603" r:id="rId15"/>
    <p:sldId id="663" r:id="rId16"/>
    <p:sldId id="604" r:id="rId17"/>
    <p:sldId id="605" r:id="rId18"/>
    <p:sldId id="606" r:id="rId19"/>
    <p:sldId id="607" r:id="rId20"/>
    <p:sldId id="608" r:id="rId21"/>
    <p:sldId id="662" r:id="rId22"/>
    <p:sldId id="609" r:id="rId23"/>
    <p:sldId id="610" r:id="rId24"/>
    <p:sldId id="612" r:id="rId25"/>
    <p:sldId id="613" r:id="rId26"/>
    <p:sldId id="614" r:id="rId27"/>
    <p:sldId id="615" r:id="rId28"/>
    <p:sldId id="616" r:id="rId29"/>
    <p:sldId id="617" r:id="rId30"/>
    <p:sldId id="664" r:id="rId31"/>
    <p:sldId id="666" r:id="rId32"/>
    <p:sldId id="65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1" d="100"/>
          <a:sy n="101" d="100"/>
        </p:scale>
        <p:origin x="162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2294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811272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462879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544243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28632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521939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51095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86025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204593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13827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8321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02AEE0-9A41-4770-901B-9C8EA1E2DDFE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865335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8197543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3F8A2A-9370-403F-882C-D91A59BF1B34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029882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8233902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310215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213184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6789384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86049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022368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6341687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80002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5EE4F-9C9C-4B6A-B364-5393415D8EE0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2520990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805117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0224653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600281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5EE4F-9C9C-4B6A-B364-5393415D8EE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109703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85C5DB-7721-4A23-9977-8023102138F0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224482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1pPr>
            <a:lvl2pPr marL="686263" indent="-263947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2pPr>
            <a:lvl3pPr marL="1055789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3pPr>
            <a:lvl4pPr marL="1478105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4pPr>
            <a:lvl5pPr marL="1900420" indent="-211158" defTabSz="915017" eaLnBrk="0" hangingPunct="0">
              <a:defRPr sz="1500">
                <a:solidFill>
                  <a:schemeClr val="tx1"/>
                </a:solidFill>
                <a:latin typeface="Arial" pitchFamily="34" charset="0"/>
              </a:defRPr>
            </a:lvl5pPr>
            <a:lvl6pPr marL="2322736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6pPr>
            <a:lvl7pPr marL="2745052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7pPr>
            <a:lvl8pPr marL="3167367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8pPr>
            <a:lvl9pPr marL="3589683" indent="-211158" defTabSz="915017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08457A4D-0C1A-454C-A595-425E79A91FE6}" type="slidenum">
              <a:rPr lang="el-GR" altLang="en-US" sz="1200">
                <a:latin typeface="Times New Roman" pitchFamily="18" charset="0"/>
              </a:rPr>
              <a:pPr/>
              <a:t>6</a:t>
            </a:fld>
            <a:endParaRPr lang="el-GR" altLang="en-US" sz="1200">
              <a:latin typeface="Times New Roman" pitchFamily="18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81915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7AFA3A-D89B-43E2-98CC-CE28656011AB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0469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641222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63352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Το Σχεσιακό Μοντέλο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0026CA-4951-46C1-A0BA-4AB4CE3C3968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427036" y="3290888"/>
            <a:ext cx="86582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Μία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σχέση  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ή  </a:t>
            </a:r>
            <a:r>
              <a:rPr lang="el-GR" sz="2400" dirty="0" err="1">
                <a:solidFill>
                  <a:schemeClr val="accent6">
                    <a:lumMod val="75000"/>
                  </a:schemeClr>
                </a:solidFill>
              </a:rPr>
              <a:t>r(R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(ή ένα στιγμιότυπο r του 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R)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</a:rPr>
              <a:t>είναι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ένα </a:t>
            </a:r>
            <a:r>
              <a:rPr lang="en-US" sz="2400" i="1" u="sng" dirty="0">
                <a:solidFill>
                  <a:schemeClr val="tx2">
                    <a:lumMod val="50000"/>
                  </a:schemeClr>
                </a:solidFill>
              </a:rPr>
              <a:t>σύνολο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 από πλειάδες.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427037" y="2011363"/>
            <a:ext cx="8305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Σχήμα σχέσης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που δηλώνεται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- Στιγμιότυπο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833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2A8C49-D44A-496F-ACB9-7476FEF2D365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323850" y="3821758"/>
            <a:ext cx="830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 πεδίο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ορισμού </a:t>
            </a: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σύνολο από </a:t>
            </a:r>
            <a:r>
              <a:rPr lang="el-GR" sz="2400" i="1" u="sng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ατομικές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τιμές</a:t>
            </a: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250825" y="1481138"/>
            <a:ext cx="846137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γνώρισμα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παίρνει τιμές από κάποιο σύνολο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ονομάζεται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 ορισμού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συμβολίζεται με </a:t>
            </a:r>
            <a:r>
              <a:rPr lang="en-US" sz="2400" i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i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Τ</a:t>
            </a:r>
            <a:r>
              <a:rPr lang="el-GR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γνώρισμα είναι το όνομα ενός ρόλου που παίζει κάποιο πεδίο ορισμού </a:t>
            </a:r>
            <a:r>
              <a:rPr lang="en-US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 </a:t>
            </a:r>
            <a:r>
              <a:rPr lang="el-GR" sz="2400" i="1" dirty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στο σχήμα σχέσης </a:t>
            </a:r>
            <a:r>
              <a:rPr lang="en-US" sz="2400" i="1" dirty="0" smtClean="0">
                <a:solidFill>
                  <a:schemeClr val="accent4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endParaRPr lang="el-GR" sz="2400" i="1" dirty="0">
              <a:solidFill>
                <a:schemeClr val="accent4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1668462" y="5086995"/>
            <a:ext cx="6345238" cy="4616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Η</a:t>
            </a:r>
            <a:r>
              <a:rPr lang="el-GR" sz="2400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</a:t>
            </a:r>
            <a:r>
              <a:rPr lang="el-GR" sz="2400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του γνωρίσματος 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μιας πλειάδας ατομική.</a:t>
            </a:r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323850" y="4363094"/>
            <a:ext cx="861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cs typeface="Calibri" pitchFamily="34" charset="0"/>
              </a:rPr>
              <a:t>(παράδειγμα: ακέραιοι, συμβολοσειρές - όχι εγγραφές, πίνακες, λίστες)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350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229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9E4C71-4D7C-476B-887D-16E2E43428A2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2295" name="Text Box 4"/>
          <p:cNvSpPr txBox="1">
            <a:spLocks noChangeArrowheads="1"/>
          </p:cNvSpPr>
          <p:nvPr/>
        </p:nvSpPr>
        <p:spPr bwMode="auto">
          <a:xfrm>
            <a:off x="406400" y="1554162"/>
            <a:ext cx="8204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είναι μια </a:t>
            </a:r>
            <a:r>
              <a:rPr lang="el-GR" sz="2400" i="1" u="sng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διατεταγμένη λίστα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από τιμές &lt;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&gt; όπου κάθε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στοιχείο του </a:t>
            </a:r>
            <a:r>
              <a:rPr lang="en-US" sz="2400" dirty="0" err="1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ή η ειδική τιμή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990600" y="3413125"/>
            <a:ext cx="7848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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dom(A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…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x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dom(A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406400" y="2806700"/>
            <a:ext cx="79838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του καρτεσιανού γινομένου: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298" name="Text Box 7"/>
          <p:cNvSpPr txBox="1">
            <a:spLocks noChangeArrowheads="1"/>
          </p:cNvSpPr>
          <p:nvPr/>
        </p:nvSpPr>
        <p:spPr bwMode="auto">
          <a:xfrm>
            <a:off x="533400" y="4343400"/>
            <a:ext cx="80772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Παρατηρήσεις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Δεν υπάρχει διάταξη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των πλειάδων σε μια σχέση</a:t>
            </a:r>
          </a:p>
          <a:p>
            <a:pPr marL="342900" indent="-342900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Υποθέτουμε διάταξη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των γνωρισμάτων στο σχήμα σχέσης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Πλειάδες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8458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331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6DF122C-3175-4ECD-9D05-C762BF186C56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3319" name="Rectangle 4"/>
          <p:cNvSpPr>
            <a:spLocks noChangeArrowheads="1"/>
          </p:cNvSpPr>
          <p:nvPr/>
        </p:nvSpPr>
        <p:spPr bwMode="auto">
          <a:xfrm>
            <a:off x="1676400" y="1806575"/>
            <a:ext cx="527606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Σχήμα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σχέσης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βαθμού n   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320" name="Rectangle 5"/>
          <p:cNvSpPr>
            <a:spLocks noChangeArrowheads="1"/>
          </p:cNvSpPr>
          <p:nvPr/>
        </p:nvSpPr>
        <p:spPr bwMode="auto">
          <a:xfrm>
            <a:off x="1524000" y="3051175"/>
            <a:ext cx="6375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Πλειάδα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r(R)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&lt;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v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v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&gt;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αναφορά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στις συνιστώσες τιμές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t[A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u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w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z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  <a:endParaRPr lang="el-GR" sz="24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800100" lvl="1" indent="-342900" eaLnBrk="0" hangingPunct="0">
              <a:buFont typeface="Wingdings" panose="05000000000000000000" pitchFamily="2" charset="2"/>
              <a:buChar char="ü"/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όνομα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γνωρίσματος  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t.A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Συμβολισμός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57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434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90E1E2-97DE-4269-8331-BDBAFCE7FB84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406400" y="1852614"/>
            <a:ext cx="7924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μιας σχεσιακής βάσης δεδομένων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σχήματα σχέσεων</a:t>
            </a: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endParaRPr lang="el-GR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Σχεσιακής Βάσης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218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15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455738"/>
            <a:ext cx="843121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 και ηθοποιούς όπου κρατάμε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έτος γέννησης,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όνομα (που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μοναδικό) 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Ηθοποιούς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τίτλο, έτος, διάρκεια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είδος για τις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Ταινίες.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Ο τίτλος μιας ταινίας δεν είναι μοναδικός, αλλά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υπάρχει μόνο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</a:rPr>
              <a:t>μια ταινία με τον ίδιο τίτλο κάθε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</a:rPr>
              <a:t>έτος.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ποιος ηθοποιός έπαιξε σε ποια ταινία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Σχεδιάστε ένα σχεσιακό σχήμα.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0200" y="27940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101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536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E76735-CB00-49FF-84B3-EFAAD7800E62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438400"/>
            <a:ext cx="7010400" cy="457200"/>
            <a:chOff x="1152" y="2544"/>
            <a:chExt cx="4416" cy="288"/>
          </a:xfrm>
        </p:grpSpPr>
        <p:sp>
          <p:nvSpPr>
            <p:cNvPr id="15379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Τίτλος   Έτος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5380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1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2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83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5375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dirty="0">
                  <a:latin typeface="Times New Roman" pitchFamily="18" charset="0"/>
                </a:rPr>
                <a:t>Όνομα-Ηθοποιού    Τίτλος      </a:t>
              </a:r>
              <a:r>
                <a:rPr lang="el-GR" sz="2000" dirty="0" smtClean="0">
                  <a:latin typeface="Times New Roman" pitchFamily="18" charset="0"/>
                </a:rPr>
                <a:t>Έτος  </a:t>
              </a:r>
              <a:endParaRPr lang="el-GR" sz="2000" dirty="0">
                <a:latin typeface="Times New Roman" pitchFamily="18" charset="0"/>
              </a:endParaRPr>
            </a:p>
          </p:txBody>
        </p:sp>
        <p:sp>
          <p:nvSpPr>
            <p:cNvPr id="15376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7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8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9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ΠΑΙΖΕΙ</a:t>
            </a:r>
          </a:p>
        </p:txBody>
      </p:sp>
      <p:sp>
        <p:nvSpPr>
          <p:cNvPr id="15370" name="Text Box 16"/>
          <p:cNvSpPr txBox="1">
            <a:spLocks noChangeArrowheads="1"/>
          </p:cNvSpPr>
          <p:nvPr/>
        </p:nvSpPr>
        <p:spPr bwMode="auto">
          <a:xfrm>
            <a:off x="1752600" y="35798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Times New Roman" pitchFamily="18" charset="0"/>
              </a:rPr>
              <a:t>Όνομα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5371" name="Rectangle 17"/>
          <p:cNvSpPr>
            <a:spLocks noChangeArrowheads="1"/>
          </p:cNvSpPr>
          <p:nvPr/>
        </p:nvSpPr>
        <p:spPr bwMode="auto">
          <a:xfrm>
            <a:off x="1752600" y="35194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Line 18"/>
          <p:cNvSpPr>
            <a:spLocks noChangeShapeType="1"/>
          </p:cNvSpPr>
          <p:nvPr/>
        </p:nvSpPr>
        <p:spPr bwMode="auto">
          <a:xfrm>
            <a:off x="4249738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Line 19"/>
          <p:cNvSpPr>
            <a:spLocks noChangeShapeType="1"/>
          </p:cNvSpPr>
          <p:nvPr/>
        </p:nvSpPr>
        <p:spPr bwMode="auto">
          <a:xfrm>
            <a:off x="2803525" y="35194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20"/>
          <p:cNvSpPr txBox="1">
            <a:spLocks noChangeArrowheads="1"/>
          </p:cNvSpPr>
          <p:nvPr/>
        </p:nvSpPr>
        <p:spPr bwMode="auto">
          <a:xfrm>
            <a:off x="406400" y="3122613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9631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376AACC-9270-45DE-B432-10D82FE2CC33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58800" y="1496703"/>
            <a:ext cx="8229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Μια σχέση ορίζεται ως ένα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σύνολο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πλειάδων, άρα όλες οι πλειάδες πρέπει να είναι 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διαφορετικές</a:t>
            </a:r>
            <a:r>
              <a:rPr lang="el-GR" sz="28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457200" y="2633690"/>
            <a:ext cx="8071048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el-GR" sz="2800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Υπερ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)-κλειδί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είναι ένα υποσύνολο γνωρισμάτων του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σχήματος σχέσης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 ώστε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 στιγμιότυπο </a:t>
            </a:r>
            <a:r>
              <a:rPr lang="en-US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r(R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κανένα ζευγάρι πλειάδων δε μπορεί να έχει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τις ίδιες τιμές για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τα γνωρίσματα αυτά,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δηλαδή, Κ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κλειδί,  αν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δεν μπορούν να υπάρχουν σε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οποιοδήποτε στιγμιότυπο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της σχέσης δύο διαφορετικές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πλειάδες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για τις οποίες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[K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  <a:sym typeface="Symbol" pitchFamily="18" charset="2"/>
              </a:rPr>
              <a:t>=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t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[Κ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]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822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7BDB16-3390-4BCA-9570-5D3D1BD51873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447676" y="1511300"/>
            <a:ext cx="8229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(</a:t>
            </a:r>
            <a:r>
              <a:rPr lang="el-GR" sz="2400" dirty="0" err="1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υπερ)κλειδί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- υποψήφιο κλειδί - </a:t>
            </a:r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πρωτεύον </a:t>
            </a:r>
            <a:r>
              <a:rPr lang="el-GR" sz="2400" dirty="0">
                <a:solidFill>
                  <a:schemeClr val="accent6">
                    <a:lumMod val="50000"/>
                  </a:schemeClr>
                </a:solidFill>
                <a:cs typeface="Calibri" pitchFamily="34" charset="0"/>
              </a:rPr>
              <a:t>κλειδί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υποψήφιο κλειδί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Κ: κλειδί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με την ιδιότητα ότι αν αφαιρεθεί ένα οποιοδήποτε γνώρισμα Α από το Κ, το Κ’ που προκύπτει δεν είναι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κλειδί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525464" y="3265626"/>
            <a:ext cx="835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cs typeface="Calibri" pitchFamily="34" charset="0"/>
              </a:rPr>
              <a:t>Συμβολισμός: υπογραμμίζουμε τα γνωρίσματα του  πρωτεύοντος κλειδιού</a:t>
            </a:r>
            <a:endParaRPr lang="el-GR" sz="2400" b="1" dirty="0">
              <a:solidFill>
                <a:schemeClr val="tx2">
                  <a:lumMod val="50000"/>
                </a:schemeClr>
              </a:solidFill>
              <a:cs typeface="Calibri" pitchFamily="34" charset="0"/>
            </a:endParaRP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5464" y="4419600"/>
            <a:ext cx="7696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 Κάθε σχέση έχει τουλάχιστον ένα </a:t>
            </a:r>
            <a:r>
              <a:rPr lang="el-GR" sz="2400" dirty="0" err="1" smtClean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υπερ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-κλειδί</a:t>
            </a:r>
            <a:r>
              <a:rPr lang="el-GR" sz="2400" dirty="0">
                <a:solidFill>
                  <a:schemeClr val="accent3">
                    <a:lumMod val="75000"/>
                  </a:schemeClr>
                </a:solidFill>
                <a:cs typeface="Calibri" pitchFamily="34" charset="0"/>
              </a:rPr>
              <a:t>, ποιο;</a:t>
            </a:r>
            <a:endParaRPr lang="el-GR" sz="2400" b="1" dirty="0">
              <a:solidFill>
                <a:schemeClr val="accent3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447676" y="5092700"/>
            <a:ext cx="8072437" cy="83099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>
                <a:solidFill>
                  <a:schemeClr val="accent3">
                    <a:lumMod val="50000"/>
                  </a:schemeClr>
                </a:solidFill>
              </a:rPr>
              <a:t>Από τον ορισμό, κάθε (σχήμα) σχέσης έχει τουλάχιστον ένα (πρωτεύον) κλειδί – δεν υπάρχουν «ασθενείς» σχέσεις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744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6DF042-9914-402C-865D-0E6046C6826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828800" y="3903663"/>
            <a:ext cx="7010400" cy="457200"/>
            <a:chOff x="1152" y="2544"/>
            <a:chExt cx="4416" cy="288"/>
          </a:xfrm>
        </p:grpSpPr>
        <p:sp>
          <p:nvSpPr>
            <p:cNvPr id="18452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Τίτλος   Έτος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8453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4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5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6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39" name="Text Box 9"/>
          <p:cNvSpPr txBox="1">
            <a:spLocks noChangeArrowheads="1"/>
          </p:cNvSpPr>
          <p:nvPr/>
        </p:nvSpPr>
        <p:spPr bwMode="auto">
          <a:xfrm>
            <a:off x="365124" y="4086226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776412" y="5413375"/>
            <a:ext cx="5334000" cy="457200"/>
            <a:chOff x="1200" y="3312"/>
            <a:chExt cx="3360" cy="288"/>
          </a:xfrm>
        </p:grpSpPr>
        <p:sp>
          <p:nvSpPr>
            <p:cNvPr id="18448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>
                  <a:latin typeface="Times New Roman" pitchFamily="18" charset="0"/>
                </a:rPr>
                <a:t>Όνομα-Ηθοποιού    Τίτλος      Έτος</a:t>
              </a:r>
            </a:p>
          </p:txBody>
        </p:sp>
        <p:sp>
          <p:nvSpPr>
            <p:cNvPr id="18449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0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51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441" name="Text Box 15"/>
          <p:cNvSpPr txBox="1">
            <a:spLocks noChangeArrowheads="1"/>
          </p:cNvSpPr>
          <p:nvPr/>
        </p:nvSpPr>
        <p:spPr bwMode="auto">
          <a:xfrm>
            <a:off x="365124" y="5310187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ΠΑΙΖΕΙ</a:t>
            </a:r>
          </a:p>
        </p:txBody>
      </p:sp>
      <p:sp>
        <p:nvSpPr>
          <p:cNvPr id="18442" name="Text Box 16"/>
          <p:cNvSpPr txBox="1">
            <a:spLocks noChangeArrowheads="1"/>
          </p:cNvSpPr>
          <p:nvPr/>
        </p:nvSpPr>
        <p:spPr bwMode="auto">
          <a:xfrm>
            <a:off x="1816100" y="4629151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Times New Roman" pitchFamily="18" charset="0"/>
              </a:rPr>
              <a:t>Όνομα      Διεύθυνση       Έτος-Γέννησης</a:t>
            </a:r>
            <a:endParaRPr lang="el-GR" sz="2000" b="1" dirty="0">
              <a:latin typeface="Times New Roman" pitchFamily="18" charset="0"/>
            </a:endParaRPr>
          </a:p>
        </p:txBody>
      </p:sp>
      <p:sp>
        <p:nvSpPr>
          <p:cNvPr id="18443" name="Rectangle 17"/>
          <p:cNvSpPr>
            <a:spLocks noChangeArrowheads="1"/>
          </p:cNvSpPr>
          <p:nvPr/>
        </p:nvSpPr>
        <p:spPr bwMode="auto">
          <a:xfrm>
            <a:off x="1828799" y="4589463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4" name="Line 18"/>
          <p:cNvSpPr>
            <a:spLocks noChangeShapeType="1"/>
          </p:cNvSpPr>
          <p:nvPr/>
        </p:nvSpPr>
        <p:spPr bwMode="auto">
          <a:xfrm>
            <a:off x="4325937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5" name="Line 19"/>
          <p:cNvSpPr>
            <a:spLocks noChangeShapeType="1"/>
          </p:cNvSpPr>
          <p:nvPr/>
        </p:nvSpPr>
        <p:spPr bwMode="auto">
          <a:xfrm>
            <a:off x="2879724" y="4589463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6" name="Text Box 20"/>
          <p:cNvSpPr txBox="1">
            <a:spLocks noChangeArrowheads="1"/>
          </p:cNvSpPr>
          <p:nvPr/>
        </p:nvSpPr>
        <p:spPr bwMode="auto">
          <a:xfrm>
            <a:off x="327818" y="4619625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18447" name="Text Box 21"/>
          <p:cNvSpPr txBox="1">
            <a:spLocks noChangeArrowheads="1"/>
          </p:cNvSpPr>
          <p:nvPr/>
        </p:nvSpPr>
        <p:spPr bwMode="auto">
          <a:xfrm>
            <a:off x="438148" y="1409700"/>
            <a:ext cx="8312152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Υποθέσεις: 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(1) Το όνομα του ηθοποιού είναι μοναδικό</a:t>
            </a: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(2) Ο τίτλος μιας ταινίας δεν είναι μοναδικός, αλλά μόνο μια ταινία με τον ίδιο τίτλο κάθε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έτος</a:t>
            </a:r>
            <a:endParaRPr lang="el-GR" dirty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75000"/>
                  </a:schemeClr>
                </a:solidFill>
              </a:rPr>
              <a:t>(3) Σε μια ταινία μπορεί να παίζουν πολλοί ηθοποιοί και ένα ηθοποιός μπορεί να παίζει σε πολλές ταινίες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54501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011FDB-DED2-47C1-839A-E24A75A431A4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82947" name="Text Box 3"/>
          <p:cNvSpPr txBox="1">
            <a:spLocks noChangeArrowheads="1"/>
          </p:cNvSpPr>
          <p:nvPr/>
        </p:nvSpPr>
        <p:spPr bwMode="auto">
          <a:xfrm>
            <a:off x="241300" y="3659883"/>
            <a:ext cx="8356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Μοντέλο Δεδομένων: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σύνολο από έννοιες (δομικά στοιχεία) που μπορούν να χρησιμοποιηθούν για την περιγραφή της δομής της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πληροφορία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ς</a:t>
            </a:r>
            <a:endParaRPr lang="en-US" sz="2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241300" y="1871663"/>
            <a:ext cx="856773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 (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database schema)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περιγραφή της δομής της πληροφορίας που είναι αποθηκευμένη στη </a:t>
            </a:r>
            <a:r>
              <a:rPr lang="el-GR" sz="28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 τη χρήση ενός μοντέλου δεδομένων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10369" y="3254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Μοντελοποίηση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372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946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26FF01-10C8-4320-9A09-15E90783ED4A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752600" y="2438400"/>
            <a:ext cx="7010400" cy="457200"/>
            <a:chOff x="1152" y="2544"/>
            <a:chExt cx="4416" cy="288"/>
          </a:xfrm>
        </p:grpSpPr>
        <p:sp>
          <p:nvSpPr>
            <p:cNvPr id="19475" name="Text Box 4"/>
            <p:cNvSpPr txBox="1">
              <a:spLocks noChangeArrowheads="1"/>
            </p:cNvSpPr>
            <p:nvPr/>
          </p:nvSpPr>
          <p:spPr bwMode="auto">
            <a:xfrm>
              <a:off x="1152" y="2544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Τίτλος</a:t>
              </a:r>
              <a:r>
                <a:rPr lang="el-GR" sz="2000">
                  <a:latin typeface="Times New Roman" pitchFamily="18" charset="0"/>
                </a:rPr>
                <a:t>   </a:t>
              </a:r>
              <a:r>
                <a:rPr lang="el-GR" sz="2000" u="sng">
                  <a:latin typeface="Times New Roman" pitchFamily="18" charset="0"/>
                </a:rPr>
                <a:t>Έτος</a:t>
              </a:r>
              <a:r>
                <a:rPr lang="el-GR" sz="2000">
                  <a:latin typeface="Times New Roman" pitchFamily="18" charset="0"/>
                </a:rPr>
                <a:t>     Διάρκεια   Είδος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19476" name="Rectangle 5"/>
            <p:cNvSpPr>
              <a:spLocks noChangeArrowheads="1"/>
            </p:cNvSpPr>
            <p:nvPr/>
          </p:nvSpPr>
          <p:spPr bwMode="auto">
            <a:xfrm>
              <a:off x="1152" y="2544"/>
              <a:ext cx="2400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7" name="Line 6"/>
            <p:cNvSpPr>
              <a:spLocks noChangeShapeType="1"/>
            </p:cNvSpPr>
            <p:nvPr/>
          </p:nvSpPr>
          <p:spPr bwMode="auto">
            <a:xfrm>
              <a:off x="1680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8" name="Line 7"/>
            <p:cNvSpPr>
              <a:spLocks noChangeShapeType="1"/>
            </p:cNvSpPr>
            <p:nvPr/>
          </p:nvSpPr>
          <p:spPr bwMode="auto">
            <a:xfrm>
              <a:off x="220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9" name="Line 8"/>
            <p:cNvSpPr>
              <a:spLocks noChangeShapeType="1"/>
            </p:cNvSpPr>
            <p:nvPr/>
          </p:nvSpPr>
          <p:spPr bwMode="auto">
            <a:xfrm>
              <a:off x="2928" y="2544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406400" y="2041525"/>
            <a:ext cx="251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ΤΑΙΝΙΑ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1905000" y="4800600"/>
            <a:ext cx="5334000" cy="457200"/>
            <a:chOff x="1200" y="3312"/>
            <a:chExt cx="3360" cy="288"/>
          </a:xfrm>
        </p:grpSpPr>
        <p:sp>
          <p:nvSpPr>
            <p:cNvPr id="19471" name="Text Box 11"/>
            <p:cNvSpPr txBox="1">
              <a:spLocks noChangeArrowheads="1"/>
            </p:cNvSpPr>
            <p:nvPr/>
          </p:nvSpPr>
          <p:spPr bwMode="auto">
            <a:xfrm>
              <a:off x="1296" y="3312"/>
              <a:ext cx="3264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Όνομα-Ηθοποιού</a:t>
              </a:r>
              <a:r>
                <a:rPr lang="el-GR" sz="2000">
                  <a:latin typeface="Times New Roman" pitchFamily="18" charset="0"/>
                </a:rPr>
                <a:t>    </a:t>
              </a:r>
              <a:r>
                <a:rPr lang="el-GR" sz="2000" u="sng">
                  <a:latin typeface="Times New Roman" pitchFamily="18" charset="0"/>
                </a:rPr>
                <a:t>Τίτλος</a:t>
              </a:r>
              <a:r>
                <a:rPr lang="el-GR" sz="2000">
                  <a:latin typeface="Times New Roman" pitchFamily="18" charset="0"/>
                </a:rPr>
                <a:t>      </a:t>
              </a:r>
              <a:r>
                <a:rPr lang="el-GR" sz="2000" u="sng">
                  <a:latin typeface="Times New Roman" pitchFamily="18" charset="0"/>
                </a:rPr>
                <a:t>Έτος</a:t>
              </a:r>
              <a:endParaRPr lang="el-GR" sz="2000">
                <a:latin typeface="Times New Roman" pitchFamily="18" charset="0"/>
              </a:endParaRPr>
            </a:p>
          </p:txBody>
        </p:sp>
        <p:sp>
          <p:nvSpPr>
            <p:cNvPr id="19472" name="Rectangle 12"/>
            <p:cNvSpPr>
              <a:spLocks noChangeArrowheads="1"/>
            </p:cNvSpPr>
            <p:nvPr/>
          </p:nvSpPr>
          <p:spPr bwMode="auto">
            <a:xfrm>
              <a:off x="1200" y="3312"/>
              <a:ext cx="2496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3" name="Line 13"/>
            <p:cNvSpPr>
              <a:spLocks noChangeShapeType="1"/>
            </p:cNvSpPr>
            <p:nvPr/>
          </p:nvSpPr>
          <p:spPr bwMode="auto">
            <a:xfrm>
              <a:off x="3216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4" name="Line 14"/>
            <p:cNvSpPr>
              <a:spLocks noChangeShapeType="1"/>
            </p:cNvSpPr>
            <p:nvPr/>
          </p:nvSpPr>
          <p:spPr bwMode="auto">
            <a:xfrm>
              <a:off x="2544" y="331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465" name="Text Box 15"/>
          <p:cNvSpPr txBox="1">
            <a:spLocks noChangeArrowheads="1"/>
          </p:cNvSpPr>
          <p:nvPr/>
        </p:nvSpPr>
        <p:spPr bwMode="auto">
          <a:xfrm>
            <a:off x="406400" y="4495800"/>
            <a:ext cx="2184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/>
              <a:t>ΠΑΙΖΕΙ</a:t>
            </a:r>
          </a:p>
        </p:txBody>
      </p:sp>
      <p:sp>
        <p:nvSpPr>
          <p:cNvPr id="19466" name="Text Box 16"/>
          <p:cNvSpPr txBox="1">
            <a:spLocks noChangeArrowheads="1"/>
          </p:cNvSpPr>
          <p:nvPr/>
        </p:nvSpPr>
        <p:spPr bwMode="auto">
          <a:xfrm>
            <a:off x="1752600" y="3808413"/>
            <a:ext cx="52339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19467" name="Rectangle 17"/>
          <p:cNvSpPr>
            <a:spLocks noChangeArrowheads="1"/>
          </p:cNvSpPr>
          <p:nvPr/>
        </p:nvSpPr>
        <p:spPr bwMode="auto">
          <a:xfrm>
            <a:off x="1752600" y="3748088"/>
            <a:ext cx="4475163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8" name="Line 18"/>
          <p:cNvSpPr>
            <a:spLocks noChangeShapeType="1"/>
          </p:cNvSpPr>
          <p:nvPr/>
        </p:nvSpPr>
        <p:spPr bwMode="auto">
          <a:xfrm>
            <a:off x="4249738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9" name="Line 19"/>
          <p:cNvSpPr>
            <a:spLocks noChangeShapeType="1"/>
          </p:cNvSpPr>
          <p:nvPr/>
        </p:nvSpPr>
        <p:spPr bwMode="auto">
          <a:xfrm>
            <a:off x="2803525" y="3748088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70" name="Text Box 20"/>
          <p:cNvSpPr txBox="1">
            <a:spLocks noChangeArrowheads="1"/>
          </p:cNvSpPr>
          <p:nvPr/>
        </p:nvSpPr>
        <p:spPr bwMode="auto">
          <a:xfrm>
            <a:off x="368300" y="3152774"/>
            <a:ext cx="30019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3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1005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B3A085-6704-4F88-A81C-2202416C1DA3}" type="slidenum">
              <a:rPr lang="el-GR" altLang="en-US" smtClean="0"/>
              <a:pPr/>
              <a:t>21</a:t>
            </a:fld>
            <a:endParaRPr lang="el-GR" altLang="en-US" dirty="0" smtClean="0"/>
          </a:p>
        </p:txBody>
      </p:sp>
      <p:sp>
        <p:nvSpPr>
          <p:cNvPr id="71686" name="Text Box 3"/>
          <p:cNvSpPr txBox="1">
            <a:spLocks noChangeArrowheads="1"/>
          </p:cNvSpPr>
          <p:nvPr/>
        </p:nvSpPr>
        <p:spPr bwMode="auto">
          <a:xfrm>
            <a:off x="357187" y="1455738"/>
            <a:ext cx="8431213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Θεωρείστε μια βάση δεδομένων για το </a:t>
            </a:r>
            <a:r>
              <a:rPr lang="el-GR" sz="2400" dirty="0" err="1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φοιτητολόγιο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για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πανεπιστήμιο που να περιέχει τις παρακάτω πληροφορίες:</a:t>
            </a:r>
            <a:endParaRPr lang="en-US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 όνομα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αριθμό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μητρώου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(που είναι μοναδικός)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τους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Φοιτητές</a:t>
            </a:r>
            <a:endParaRPr lang="el-GR" sz="24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όνομα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κωδικό (που είναι μοναδικός), μονάδες, εξάμηνο για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Μαθήματα 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</a:t>
            </a:r>
            <a:r>
              <a:rPr lang="el-GR" sz="24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βαθμό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πήρε </a:t>
            </a: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φοιτητής σε κάποιο μάθημα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Υποθέστε ότι καταγράφεται μόνο </a:t>
            </a: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(ο τελικός βαθμός) του φοιτητή στο μάθημα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Σχεδιάστε ένα σχεσιακό σχήμα.</a:t>
            </a:r>
            <a:endParaRPr lang="el-GR" sz="24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30200" y="27940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sz="27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537618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3102D9A-29A2-4265-AE36-1F31A4C9B48E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0486" name="Text Box 3"/>
          <p:cNvSpPr txBox="1">
            <a:spLocks noChangeArrowheads="1"/>
          </p:cNvSpPr>
          <p:nvPr/>
        </p:nvSpPr>
        <p:spPr bwMode="auto">
          <a:xfrm>
            <a:off x="457200" y="1085768"/>
            <a:ext cx="856895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Έστω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το παρακάτω στιγμιότυπο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ενός σχήματος σχέσης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R(A, B, C, D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Α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Β	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C	D</a:t>
            </a:r>
          </a:p>
          <a:p>
            <a:pPr marL="914400" lvl="1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6	7	1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1	7	7	2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3	7	7	1</a:t>
            </a:r>
          </a:p>
          <a:p>
            <a:pPr marL="457200" indent="-457200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cs typeface="Calibri" pitchFamily="34" charset="0"/>
              </a:rPr>
              <a:t>		</a:t>
            </a:r>
            <a:r>
              <a:rPr lang="en-US" sz="2000" dirty="0" smtClean="0">
                <a:latin typeface="Calibri" pitchFamily="34" charset="0"/>
                <a:cs typeface="Calibri" pitchFamily="34" charset="0"/>
              </a:rPr>
              <a:t>1	5</a:t>
            </a:r>
            <a:r>
              <a:rPr lang="en-US" sz="2000" dirty="0">
                <a:latin typeface="Calibri" pitchFamily="34" charset="0"/>
                <a:cs typeface="Calibri" pitchFamily="34" charset="0"/>
              </a:rPr>
              <a:t>	9	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2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  <a:p>
            <a:pPr marL="457200" indent="-457200" eaLnBrk="0" hangingPunct="0">
              <a:spcBef>
                <a:spcPct val="50000"/>
              </a:spcBef>
            </a:pPr>
            <a:r>
              <a:rPr lang="el-GR" sz="2400" dirty="0" smtClean="0">
                <a:latin typeface="Calibri" pitchFamily="34" charset="0"/>
                <a:cs typeface="Calibri" pitchFamily="34" charset="0"/>
              </a:rPr>
              <a:t>Τι 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μπορείτε να πείτε για τα κλειδιά της </a:t>
            </a:r>
            <a:r>
              <a:rPr lang="en-US" sz="2400" dirty="0"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cs typeface="Calibri" pitchFamily="34" charset="0"/>
              </a:rPr>
              <a:t>;</a:t>
            </a:r>
          </a:p>
        </p:txBody>
      </p:sp>
      <p:sp>
        <p:nvSpPr>
          <p:cNvPr id="20487" name="Line 4"/>
          <p:cNvSpPr>
            <a:spLocks noChangeShapeType="1"/>
          </p:cNvSpPr>
          <p:nvPr/>
        </p:nvSpPr>
        <p:spPr bwMode="auto">
          <a:xfrm>
            <a:off x="1037383" y="1937767"/>
            <a:ext cx="256306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11757" y="4534746"/>
            <a:ext cx="8307125" cy="1631216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just"/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 περιορισμός του κλειδιού αφορά το σχήμα, από ένα στιγμιότυπο, μπορούμε να πούμε ποια σύνολα γνωρισμάτων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δεν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έχουν την ιδιότητα του κλειδιού, αλλά δεν μπορούμε να πούμε ποια την έχουν</a:t>
            </a:r>
          </a:p>
          <a:p>
            <a:pPr algn="just"/>
            <a:endParaRPr lang="el-GR" sz="2000" i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 algn="ctr">
              <a:buFont typeface="Wingdings" panose="05000000000000000000" pitchFamily="2" charset="2"/>
              <a:buChar char="ü"/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Αυτό ισχύει για ΟΛΟΥΣ ΤΟΥΣ ΠΕΡΙΟΡΙΣΜΟΥΣ ΑΚΕΡΑΙΟΤΗΤΑΣ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Κλειδιού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5922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150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C8C06C-BD35-4C58-82E4-344A2FB5B787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467544" y="2768848"/>
            <a:ext cx="77724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Δε μπορεί η τιμή του πρωτεύοντος κλειδιού (οποιοδήποτε γνωρίσματος που ανήκει στο κλειδί) να είναι </a:t>
            </a:r>
            <a:r>
              <a:rPr lang="en-US" sz="2800" dirty="0">
                <a:latin typeface="Calibri" pitchFamily="34" charset="0"/>
                <a:cs typeface="Calibri" pitchFamily="34" charset="0"/>
              </a:rPr>
              <a:t>null.</a:t>
            </a:r>
            <a:endParaRPr lang="el-GR" sz="2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667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Ακεραιότητας Οντοτήτων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15749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355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C0B9B5-E689-42EF-9AFA-A85D6B050334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292100" y="1587500"/>
            <a:ext cx="82296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Ορίζεται μεταξύ </a:t>
            </a:r>
            <a:r>
              <a:rPr lang="el-GR" sz="20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δύο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σχημάτων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σχέσεων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R1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R2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Λέμε ότι κάποια γνωρίσματα της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R1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αναφέρονται στην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R2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Τα γνωρίσματα μιας πλειάδας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αναφέρεται σε μια άλλη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τότε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οι τιμές που παίρνουν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πρέπει </a:t>
            </a:r>
            <a:r>
              <a:rPr lang="el-GR" sz="20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να </a:t>
            </a:r>
            <a:r>
              <a:rPr lang="el-GR" sz="20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υπάρχουν στην αναφερόμενη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(συγκεκριμένα: η τιμή που εμφανίζεται αν δεν είναι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μια τιμή που εμφανίζεται στην αναφερόμενη)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04800" y="3886200"/>
            <a:ext cx="8534400" cy="1920875"/>
            <a:chOff x="192" y="2448"/>
            <a:chExt cx="5376" cy="1210"/>
          </a:xfrm>
        </p:grpSpPr>
        <p:sp>
          <p:nvSpPr>
            <p:cNvPr id="23561" name="Text Box 6"/>
            <p:cNvSpPr txBox="1">
              <a:spLocks noChangeArrowheads="1"/>
            </p:cNvSpPr>
            <p:nvPr/>
          </p:nvSpPr>
          <p:spPr bwMode="auto">
            <a:xfrm>
              <a:off x="192" y="2448"/>
              <a:ext cx="67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1800" b="1" dirty="0"/>
                <a:t>ΤΑΙΝΙΑ </a:t>
              </a:r>
              <a:r>
                <a:rPr lang="el-GR" sz="1800" b="1" dirty="0">
                  <a:latin typeface="Times New Roman" pitchFamily="18" charset="0"/>
                </a:rPr>
                <a:t>     </a:t>
              </a:r>
            </a:p>
          </p:txBody>
        </p:sp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152" y="2544"/>
              <a:ext cx="4416" cy="288"/>
              <a:chOff x="1152" y="2544"/>
              <a:chExt cx="4416" cy="288"/>
            </a:xfrm>
          </p:grpSpPr>
          <p:sp>
            <p:nvSpPr>
              <p:cNvPr id="23575" name="Text Box 8"/>
              <p:cNvSpPr txBox="1">
                <a:spLocks noChangeArrowheads="1"/>
              </p:cNvSpPr>
              <p:nvPr/>
            </p:nvSpPr>
            <p:spPr bwMode="auto">
              <a:xfrm>
                <a:off x="1152" y="2544"/>
                <a:ext cx="441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</a:t>
                </a:r>
                <a:r>
                  <a:rPr lang="el-GR" sz="2000" u="sng">
                    <a:latin typeface="Times New Roman" pitchFamily="18" charset="0"/>
                  </a:rPr>
                  <a:t>Έτος</a:t>
                </a:r>
                <a:r>
                  <a:rPr lang="el-GR" sz="2000">
                    <a:latin typeface="Times New Roman" pitchFamily="18" charset="0"/>
                  </a:rPr>
                  <a:t>     Διάρκεια   Είδος</a:t>
                </a:r>
                <a:endParaRPr lang="el-GR" sz="2000" b="1">
                  <a:latin typeface="Times New Roman" pitchFamily="18" charset="0"/>
                </a:endParaRPr>
              </a:p>
            </p:txBody>
          </p:sp>
          <p:sp>
            <p:nvSpPr>
              <p:cNvPr id="23576" name="Rectangle 9"/>
              <p:cNvSpPr>
                <a:spLocks noChangeArrowheads="1"/>
              </p:cNvSpPr>
              <p:nvPr/>
            </p:nvSpPr>
            <p:spPr bwMode="auto">
              <a:xfrm>
                <a:off x="1152" y="2544"/>
                <a:ext cx="2400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7" name="Line 10"/>
              <p:cNvSpPr>
                <a:spLocks noChangeShapeType="1"/>
              </p:cNvSpPr>
              <p:nvPr/>
            </p:nvSpPr>
            <p:spPr bwMode="auto">
              <a:xfrm>
                <a:off x="1680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8" name="Line 11"/>
              <p:cNvSpPr>
                <a:spLocks noChangeShapeType="1"/>
              </p:cNvSpPr>
              <p:nvPr/>
            </p:nvSpPr>
            <p:spPr bwMode="auto">
              <a:xfrm>
                <a:off x="2208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9" name="Line 12"/>
              <p:cNvSpPr>
                <a:spLocks noChangeShapeType="1"/>
              </p:cNvSpPr>
              <p:nvPr/>
            </p:nvSpPr>
            <p:spPr bwMode="auto">
              <a:xfrm>
                <a:off x="2928" y="2544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63" name="Text Box 13"/>
            <p:cNvSpPr txBox="1">
              <a:spLocks noChangeArrowheads="1"/>
            </p:cNvSpPr>
            <p:nvPr/>
          </p:nvSpPr>
          <p:spPr bwMode="auto">
            <a:xfrm>
              <a:off x="192" y="3120"/>
              <a:ext cx="86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b="1" dirty="0"/>
                <a:t>ΠΑΙΖΕΙ</a:t>
              </a:r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1152" y="3370"/>
              <a:ext cx="3360" cy="288"/>
              <a:chOff x="1056" y="3082"/>
              <a:chExt cx="3360" cy="288"/>
            </a:xfrm>
          </p:grpSpPr>
          <p:sp>
            <p:nvSpPr>
              <p:cNvPr id="23571" name="Text Box 15"/>
              <p:cNvSpPr txBox="1">
                <a:spLocks noChangeArrowheads="1"/>
              </p:cNvSpPr>
              <p:nvPr/>
            </p:nvSpPr>
            <p:spPr bwMode="auto">
              <a:xfrm>
                <a:off x="1152" y="3120"/>
                <a:ext cx="326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000" u="sng">
                    <a:latin typeface="Times New Roman" pitchFamily="18" charset="0"/>
                  </a:rPr>
                  <a:t>Όνομα-Ηθοποιού</a:t>
                </a:r>
                <a:r>
                  <a:rPr lang="el-GR" sz="2000">
                    <a:latin typeface="Times New Roman" pitchFamily="18" charset="0"/>
                  </a:rPr>
                  <a:t>    </a:t>
                </a:r>
                <a:r>
                  <a:rPr lang="el-GR" sz="2000" u="sng">
                    <a:latin typeface="Times New Roman" pitchFamily="18" charset="0"/>
                  </a:rPr>
                  <a:t>Τίτλος</a:t>
                </a:r>
                <a:r>
                  <a:rPr lang="el-GR" sz="2000">
                    <a:latin typeface="Times New Roman" pitchFamily="18" charset="0"/>
                  </a:rPr>
                  <a:t>     </a:t>
                </a:r>
                <a:r>
                  <a:rPr lang="el-GR" sz="2000" u="sng">
                    <a:latin typeface="Times New Roman" pitchFamily="18" charset="0"/>
                  </a:rPr>
                  <a:t> Έτος</a:t>
                </a:r>
                <a:endParaRPr lang="el-GR" sz="2000">
                  <a:latin typeface="Times New Roman" pitchFamily="18" charset="0"/>
                </a:endParaRPr>
              </a:p>
            </p:txBody>
          </p:sp>
          <p:sp>
            <p:nvSpPr>
              <p:cNvPr id="23572" name="Rectangle 16"/>
              <p:cNvSpPr>
                <a:spLocks noChangeArrowheads="1"/>
              </p:cNvSpPr>
              <p:nvPr/>
            </p:nvSpPr>
            <p:spPr bwMode="auto">
              <a:xfrm>
                <a:off x="1056" y="3082"/>
                <a:ext cx="2496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3" name="Line 17"/>
              <p:cNvSpPr>
                <a:spLocks noChangeShapeType="1"/>
              </p:cNvSpPr>
              <p:nvPr/>
            </p:nvSpPr>
            <p:spPr bwMode="auto">
              <a:xfrm>
                <a:off x="3072" y="308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574" name="Line 18"/>
              <p:cNvSpPr>
                <a:spLocks noChangeShapeType="1"/>
              </p:cNvSpPr>
              <p:nvPr/>
            </p:nvSpPr>
            <p:spPr bwMode="auto">
              <a:xfrm>
                <a:off x="2400" y="308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3565" name="Line 19"/>
            <p:cNvSpPr>
              <a:spLocks noChangeShapeType="1"/>
            </p:cNvSpPr>
            <p:nvPr/>
          </p:nvSpPr>
          <p:spPr bwMode="auto">
            <a:xfrm flipV="1">
              <a:off x="2928" y="3120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6" name="Line 20"/>
            <p:cNvSpPr>
              <a:spLocks noChangeShapeType="1"/>
            </p:cNvSpPr>
            <p:nvPr/>
          </p:nvSpPr>
          <p:spPr bwMode="auto">
            <a:xfrm flipH="1">
              <a:off x="1536" y="3120"/>
              <a:ext cx="13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7" name="Line 21"/>
            <p:cNvSpPr>
              <a:spLocks noChangeShapeType="1"/>
            </p:cNvSpPr>
            <p:nvPr/>
          </p:nvSpPr>
          <p:spPr bwMode="auto">
            <a:xfrm flipV="1">
              <a:off x="1536" y="2832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8" name="Line 22"/>
            <p:cNvSpPr>
              <a:spLocks noChangeShapeType="1"/>
            </p:cNvSpPr>
            <p:nvPr/>
          </p:nvSpPr>
          <p:spPr bwMode="auto">
            <a:xfrm>
              <a:off x="3356" y="2948"/>
              <a:ext cx="0" cy="4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69" name="Line 23"/>
            <p:cNvSpPr>
              <a:spLocks noChangeShapeType="1"/>
            </p:cNvSpPr>
            <p:nvPr/>
          </p:nvSpPr>
          <p:spPr bwMode="auto">
            <a:xfrm>
              <a:off x="1945" y="2948"/>
              <a:ext cx="14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570" name="Line 24"/>
            <p:cNvSpPr>
              <a:spLocks noChangeShapeType="1"/>
            </p:cNvSpPr>
            <p:nvPr/>
          </p:nvSpPr>
          <p:spPr bwMode="auto">
            <a:xfrm>
              <a:off x="1945" y="2832"/>
              <a:ext cx="0" cy="1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9" name="Text Box 24"/>
          <p:cNvSpPr txBox="1">
            <a:spLocks noChangeArrowheads="1"/>
          </p:cNvSpPr>
          <p:nvPr/>
        </p:nvSpPr>
        <p:spPr bwMode="auto">
          <a:xfrm>
            <a:off x="6516688" y="5516563"/>
            <a:ext cx="1079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/>
              <a:t>R</a:t>
            </a:r>
            <a:r>
              <a:rPr lang="en-US" sz="1800" baseline="-25000"/>
              <a:t>1</a:t>
            </a:r>
            <a:endParaRPr lang="el-GR" sz="1800" baseline="-25000"/>
          </a:p>
        </p:txBody>
      </p: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6184900" y="4533106"/>
            <a:ext cx="1079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R</a:t>
            </a:r>
            <a:r>
              <a:rPr lang="en-US" sz="1800" baseline="-25000" dirty="0"/>
              <a:t>2</a:t>
            </a:r>
            <a:endParaRPr lang="el-GR" sz="1800" baseline="-25000" dirty="0"/>
          </a:p>
        </p:txBody>
      </p:sp>
      <p:sp>
        <p:nvSpPr>
          <p:cNvPr id="3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219150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F3C5C4-C2A1-4624-980B-B00EF00A1461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355600" y="1460501"/>
            <a:ext cx="83439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400" dirty="0" smtClean="0"/>
              <a:t>Έστω δύο σχήματα σχέσεων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l-GR" sz="2400" i="1" dirty="0" smtClean="0"/>
              <a:t>(</a:t>
            </a:r>
            <a:r>
              <a:rPr lang="en-US" sz="2400" i="1" dirty="0" smtClean="0"/>
              <a:t>X</a:t>
            </a:r>
            <a:r>
              <a:rPr lang="el-GR" sz="2400" i="1" dirty="0" smtClean="0"/>
              <a:t>)</a:t>
            </a:r>
            <a:r>
              <a:rPr lang="el-GR" sz="2400" dirty="0" smtClean="0"/>
              <a:t> και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l-GR" sz="2400" i="1" dirty="0" smtClean="0"/>
              <a:t>(</a:t>
            </a:r>
            <a:r>
              <a:rPr lang="en-US" sz="2400" i="1" dirty="0" smtClean="0"/>
              <a:t>Y</a:t>
            </a:r>
            <a:r>
              <a:rPr lang="el-GR" sz="2400" i="1" dirty="0" smtClean="0"/>
              <a:t>)</a:t>
            </a:r>
            <a:r>
              <a:rPr lang="el-GR" sz="2400" i="1" baseline="-25000" dirty="0" smtClean="0"/>
              <a:t>,  </a:t>
            </a:r>
            <a:r>
              <a:rPr lang="el-GR" sz="2400" dirty="0" smtClean="0"/>
              <a:t>ένα σύνολο</a:t>
            </a:r>
            <a:r>
              <a:rPr lang="en-US" sz="2400" dirty="0" smtClean="0"/>
              <a:t> </a:t>
            </a:r>
            <a:r>
              <a:rPr lang="el-GR" sz="2400" dirty="0" smtClean="0"/>
              <a:t>γνωρισμάτων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είναι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ξένο κλειδί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sz="2400" dirty="0" smtClean="0"/>
              <a:t>που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αναφέρεται</a:t>
            </a:r>
            <a:r>
              <a:rPr lang="el-GR" sz="2400" dirty="0" smtClean="0"/>
              <a:t> στην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αν </a:t>
            </a:r>
          </a:p>
          <a:p>
            <a:pPr marL="457200" indent="-457200" algn="just">
              <a:buAutoNum type="arabicParenBoth"/>
            </a:pPr>
            <a:r>
              <a:rPr lang="el-GR" sz="2400" dirty="0" smtClean="0"/>
              <a:t>το σύνολο </a:t>
            </a:r>
            <a:r>
              <a:rPr lang="en-US" sz="2400" i="1" dirty="0" smtClean="0"/>
              <a:t>F</a:t>
            </a:r>
            <a:r>
              <a:rPr lang="el-GR" sz="2400" dirty="0" smtClean="0"/>
              <a:t> αποτελείται από το ίδιο πλήθος και με το ίδιο πεδίο ορισμού γνωρισμάτων όπως και το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πρωτεύον κλειδί 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</a:p>
          <a:p>
            <a:pPr marL="457200" indent="-457200" algn="just">
              <a:buAutoNum type="arabicParenBoth"/>
            </a:pPr>
            <a:r>
              <a:rPr lang="el-GR" sz="2400" i="1" dirty="0" smtClean="0"/>
              <a:t>σε οποιοδήποτε στιγμιότυπο</a:t>
            </a:r>
            <a:r>
              <a:rPr lang="el-GR" sz="2400" dirty="0" smtClean="0"/>
              <a:t>, για μια πλειάδα </a:t>
            </a:r>
            <a:r>
              <a:rPr lang="en-US" sz="2400" i="1" dirty="0" smtClean="0"/>
              <a:t>t</a:t>
            </a:r>
            <a:r>
              <a:rPr lang="el-GR" sz="2400" i="1" baseline="-25000" dirty="0" smtClean="0"/>
              <a:t>1</a:t>
            </a:r>
            <a:r>
              <a:rPr lang="el-GR" sz="2400" i="1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ισχύει ότι είτε </a:t>
            </a:r>
          </a:p>
          <a:p>
            <a:pPr marL="457200" indent="-457200" algn="just"/>
            <a:r>
              <a:rPr lang="en-US" sz="2400" dirty="0" smtClean="0"/>
              <a:t>	</a:t>
            </a:r>
            <a:r>
              <a:rPr lang="el-GR" sz="2400" dirty="0" smtClean="0"/>
              <a:t>(α) όλα τα γνωρίσματα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t</a:t>
            </a:r>
            <a:r>
              <a:rPr lang="el-GR" sz="2400" i="1" baseline="-25000" dirty="0" smtClean="0"/>
              <a:t>1</a:t>
            </a:r>
            <a:r>
              <a:rPr lang="el-GR" sz="2400" dirty="0" smtClean="0"/>
              <a:t> έχουν την τιμή </a:t>
            </a:r>
            <a:r>
              <a:rPr lang="en-US" sz="2400" dirty="0" smtClean="0"/>
              <a:t>null </a:t>
            </a:r>
            <a:r>
              <a:rPr lang="el-GR" sz="2400" dirty="0" smtClean="0"/>
              <a:t>είτε </a:t>
            </a:r>
          </a:p>
          <a:p>
            <a:pPr marL="457200" indent="-457200" algn="just"/>
            <a:r>
              <a:rPr lang="en-US" sz="2400" dirty="0" smtClean="0"/>
              <a:t>	</a:t>
            </a:r>
            <a:r>
              <a:rPr lang="el-GR" sz="2400" dirty="0" smtClean="0"/>
              <a:t>(β) στο ίδιο στιγμιότυπο, υπάρχει μια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, </a:t>
            </a:r>
            <a:r>
              <a:rPr lang="el-GR" sz="2400" dirty="0" smtClean="0"/>
              <a:t>τέτοια ώστε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r>
              <a:rPr lang="en-US" sz="2400" i="1" dirty="0" smtClean="0"/>
              <a:t>[F]</a:t>
            </a:r>
            <a:r>
              <a:rPr lang="en-US" sz="2400" dirty="0" smtClean="0"/>
              <a:t> =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i="1" dirty="0" smtClean="0"/>
              <a:t>[</a:t>
            </a:r>
            <a:r>
              <a:rPr lang="el-GR" sz="2400" i="1" dirty="0" smtClean="0"/>
              <a:t>Κ</a:t>
            </a:r>
            <a:r>
              <a:rPr lang="en-US" sz="2400" i="1" dirty="0" smtClean="0"/>
              <a:t>].</a:t>
            </a:r>
            <a:r>
              <a:rPr lang="en-US" sz="2400" dirty="0" smtClean="0"/>
              <a:t> </a:t>
            </a:r>
          </a:p>
          <a:p>
            <a:pPr marL="457200" indent="-457200" algn="just"/>
            <a:r>
              <a:rPr lang="el-GR" sz="2400" dirty="0" smtClean="0"/>
              <a:t>Λέμε ότι η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baseline="-25000" dirty="0" smtClean="0"/>
              <a:t> </a:t>
            </a:r>
            <a:r>
              <a:rPr lang="el-GR" sz="2400" dirty="0" smtClean="0"/>
              <a:t>αναφέρεται στην πλειάδα </a:t>
            </a:r>
            <a:r>
              <a:rPr lang="en-US" sz="2400" i="1" dirty="0" smtClean="0"/>
              <a:t>t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</a:t>
            </a:r>
            <a:r>
              <a:rPr lang="el-GR" sz="2400" dirty="0" smtClean="0"/>
              <a:t>της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.</a:t>
            </a:r>
            <a:endParaRPr lang="en-US" sz="2400" dirty="0"/>
          </a:p>
          <a:p>
            <a:pPr marL="457200" indent="-457200" algn="just"/>
            <a:r>
              <a:rPr lang="en-US" sz="2400" dirty="0" smtClean="0"/>
              <a:t>H</a:t>
            </a:r>
            <a:r>
              <a:rPr lang="en-US" sz="2400" i="1" dirty="0" smtClean="0"/>
              <a:t> R</a:t>
            </a:r>
            <a:r>
              <a:rPr lang="en-US" sz="2400" i="1" baseline="-25000" dirty="0" smtClean="0"/>
              <a:t>2</a:t>
            </a:r>
            <a:r>
              <a:rPr lang="en-US" sz="2400" dirty="0" smtClean="0"/>
              <a:t>  </a:t>
            </a:r>
            <a:r>
              <a:rPr lang="el-GR" sz="2400" dirty="0" smtClean="0"/>
              <a:t>καλείται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αναφερόμενη</a:t>
            </a:r>
            <a:r>
              <a:rPr lang="el-GR" sz="2400" i="1" dirty="0" smtClean="0"/>
              <a:t> </a:t>
            </a:r>
            <a:r>
              <a:rPr lang="el-GR" sz="2400" dirty="0" smtClean="0"/>
              <a:t>σχέση και η </a:t>
            </a:r>
            <a:r>
              <a:rPr lang="en-US" sz="2400" i="1" dirty="0" smtClean="0"/>
              <a:t>R</a:t>
            </a:r>
            <a:r>
              <a:rPr lang="en-US" sz="2400" i="1" baseline="-25000" dirty="0" smtClean="0"/>
              <a:t>1</a:t>
            </a:r>
            <a:r>
              <a:rPr lang="en-US" sz="2400" dirty="0" smtClean="0"/>
              <a:t> </a:t>
            </a:r>
            <a:r>
              <a:rPr lang="el-GR" sz="2400" i="1" dirty="0" smtClean="0">
                <a:solidFill>
                  <a:schemeClr val="accent6">
                    <a:lumMod val="75000"/>
                  </a:schemeClr>
                </a:solidFill>
              </a:rPr>
              <a:t>αναφέρουσα</a:t>
            </a:r>
            <a:r>
              <a:rPr lang="el-GR" sz="2400" dirty="0" smtClean="0"/>
              <a:t> σχέση.</a:t>
            </a:r>
            <a:endParaRPr lang="el-GR" sz="2400" dirty="0"/>
          </a:p>
        </p:txBody>
      </p:sp>
      <p:sp>
        <p:nvSpPr>
          <p:cNvPr id="30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1964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79887D-0877-46F9-B489-366828E922AC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203201" y="1790402"/>
            <a:ext cx="8623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Συνήθως προκύπτουν από συσχετίσεις μεταξύ οντοτήτων</a:t>
            </a:r>
          </a:p>
        </p:txBody>
      </p:sp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203201" y="2744508"/>
            <a:ext cx="8775699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Το ξένο κλειδί μπορεί να αναφέρεται στη δική του σχέση (συνήθως, προκύπτει από αναδρομική συσχέτιση)</a:t>
            </a:r>
          </a:p>
        </p:txBody>
      </p:sp>
      <p:sp>
        <p:nvSpPr>
          <p:cNvPr id="25608" name="Text Box 5"/>
          <p:cNvSpPr txBox="1">
            <a:spLocks noChangeArrowheads="1"/>
          </p:cNvSpPr>
          <p:nvPr/>
        </p:nvSpPr>
        <p:spPr bwMode="auto">
          <a:xfrm>
            <a:off x="576262" y="4400271"/>
            <a:ext cx="1862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 dirty="0"/>
              <a:t>ΗΘΟΠΟΙΟΣ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76325" y="4973638"/>
            <a:ext cx="7353300" cy="952500"/>
            <a:chOff x="678" y="2833"/>
            <a:chExt cx="4632" cy="600"/>
          </a:xfrm>
        </p:grpSpPr>
        <p:sp>
          <p:nvSpPr>
            <p:cNvPr id="25610" name="Text Box 7"/>
            <p:cNvSpPr txBox="1">
              <a:spLocks noChangeArrowheads="1"/>
            </p:cNvSpPr>
            <p:nvPr/>
          </p:nvSpPr>
          <p:spPr bwMode="auto">
            <a:xfrm>
              <a:off x="894" y="3183"/>
              <a:ext cx="4416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l-GR" sz="2000" u="sng">
                  <a:latin typeface="Times New Roman" pitchFamily="18" charset="0"/>
                </a:rPr>
                <a:t>Όνομα</a:t>
              </a:r>
              <a:r>
                <a:rPr lang="el-GR" sz="2000">
                  <a:latin typeface="Times New Roman" pitchFamily="18" charset="0"/>
                </a:rPr>
                <a:t>      Διεύθυνση       Έτος-Γέννησης       Σύζυγος-Ηθοποιού</a:t>
              </a:r>
              <a:endParaRPr lang="el-GR" sz="2000" b="1">
                <a:latin typeface="Times New Roman" pitchFamily="18" charset="0"/>
              </a:endParaRPr>
            </a:p>
          </p:txBody>
        </p:sp>
        <p:sp>
          <p:nvSpPr>
            <p:cNvPr id="25611" name="Rectangle 8"/>
            <p:cNvSpPr>
              <a:spLocks noChangeArrowheads="1"/>
            </p:cNvSpPr>
            <p:nvPr/>
          </p:nvSpPr>
          <p:spPr bwMode="auto">
            <a:xfrm>
              <a:off x="678" y="3183"/>
              <a:ext cx="4489" cy="25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2" name="Line 9"/>
            <p:cNvSpPr>
              <a:spLocks noChangeShapeType="1"/>
            </p:cNvSpPr>
            <p:nvPr/>
          </p:nvSpPr>
          <p:spPr bwMode="auto">
            <a:xfrm>
              <a:off x="1536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3" name="Line 10"/>
            <p:cNvSpPr>
              <a:spLocks noChangeShapeType="1"/>
            </p:cNvSpPr>
            <p:nvPr/>
          </p:nvSpPr>
          <p:spPr bwMode="auto">
            <a:xfrm>
              <a:off x="2400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4" name="Line 11"/>
            <p:cNvSpPr>
              <a:spLocks noChangeShapeType="1"/>
            </p:cNvSpPr>
            <p:nvPr/>
          </p:nvSpPr>
          <p:spPr bwMode="auto">
            <a:xfrm>
              <a:off x="3792" y="3183"/>
              <a:ext cx="0" cy="2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5" name="Line 12"/>
            <p:cNvSpPr>
              <a:spLocks noChangeShapeType="1"/>
            </p:cNvSpPr>
            <p:nvPr/>
          </p:nvSpPr>
          <p:spPr bwMode="auto">
            <a:xfrm>
              <a:off x="4512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6" name="Line 13"/>
            <p:cNvSpPr>
              <a:spLocks noChangeShapeType="1"/>
            </p:cNvSpPr>
            <p:nvPr/>
          </p:nvSpPr>
          <p:spPr bwMode="auto">
            <a:xfrm>
              <a:off x="1134" y="2833"/>
              <a:ext cx="337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17" name="Line 14"/>
            <p:cNvSpPr>
              <a:spLocks noChangeShapeType="1"/>
            </p:cNvSpPr>
            <p:nvPr/>
          </p:nvSpPr>
          <p:spPr bwMode="auto">
            <a:xfrm>
              <a:off x="1134" y="2833"/>
              <a:ext cx="0" cy="3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Αναφορικής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18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C4C34-968A-4C25-996D-0449C0DA72EA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406400" y="2044700"/>
            <a:ext cx="8001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b="1" dirty="0">
                <a:latin typeface="Calibri" pitchFamily="34" charset="0"/>
                <a:cs typeface="Calibri" pitchFamily="34" charset="0"/>
              </a:rPr>
              <a:t>Παραδείγματα: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μισθός ενός εργαζομένου δεν μπορεί να υπερβαίνει το μισθό του προϊσταμένου του</a:t>
            </a:r>
          </a:p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l-GR" sz="2800" dirty="0">
                <a:latin typeface="Calibri" pitchFamily="34" charset="0"/>
                <a:cs typeface="Calibri" pitchFamily="34" charset="0"/>
              </a:rPr>
              <a:t> ο μέγιστος αριθμός ωρών που ένας εργαζόμενος μπορεί να απασχοληθεί σε όλα τα έργα ανά εβδομάδα είναι 56.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Περιορισμός Σημασιολογικής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683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765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09D2B6-93BB-4155-92AD-4BDA8740BC63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279400" y="1930400"/>
            <a:ext cx="8521699" cy="3916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Πεδίου Ορισμού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Η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κάθε γνωρίσματος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πρέπει να είναι μία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ατομική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τιμή από το πεδίο ορισμού αυτού του γνωρίσματος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dom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(A)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Κλειδιού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Ακεραιότητας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Οντοτήτων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 μπορεί η τιμή του πρωτεύοντος κλειδιού να είναι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null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Αναφορικής Ακεραιότητας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Περιορισμός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Σημασιολογικής Ακεραιότητας</a:t>
            </a: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integrity constraints)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9459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608BF-6154-4567-94C6-51DDC903F4D1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468312" y="1247428"/>
            <a:ext cx="80708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σχεσιακό σχήμα βάσης 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δεδομένων είναι ένα σύνολο από σχήματα σχέσεων Σ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και ένα σύνολο από περιορισμούς ακεραιότητας.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463550" y="2469814"/>
            <a:ext cx="821848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Ένα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 μιας σχεσιακής βάσης δεδομένων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ΒΔ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σύνολο από στιγμιότυπα σχέσεων (σχέσεις) ΒΔ = {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r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}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τέτοια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ώστε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κάθε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είναι ένα στιγμιότυπο του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που ικανοποιεί τους περιορισμούς ορθότητας (πεδίου ορισμού, κλειδιού, ακεραιότητας οντοτήτων, και αναφορικής ακεραιότητας)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1476375" y="5084763"/>
            <a:ext cx="6192838" cy="830997"/>
          </a:xfrm>
          <a:prstGeom prst="rect">
            <a:avLst/>
          </a:prstGeom>
          <a:noFill/>
          <a:ln w="28575">
            <a:solidFill>
              <a:schemeClr val="tx2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Προσοχή: οι περιορισμοί ακεραιότητας πρέπει να ισχύουν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σε κάθε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 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978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28629-A61C-49C7-AA29-956D03CA8F2D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395288" y="1428750"/>
            <a:ext cx="8153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Συλλογή και Ανάλυση Απαιτήσεων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(requirement analysis)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δεδομένα θα αποθηκευτούν,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ποιες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εφαρμογές θα κτιστούν πάνω στα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δεδομένα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Περιγραφή σε φυσική γλώσσα</a:t>
            </a:r>
            <a:endParaRPr lang="el-GR" sz="2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5288" y="2877542"/>
            <a:ext cx="843121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Εννοιολογικός Σχεδιασμός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(conceptual design)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-- </a:t>
            </a:r>
            <a:r>
              <a:rPr lang="el-GR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Χρήση Μοντέλου Οντοτήτων/Συσχετίσεων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Υψηλού-επιπέδου περιγραφή: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Τι είδους δεδομένα, ποια δομή (</a:t>
            </a:r>
            <a: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οντοτήτων και συσχετίσεων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θα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αποθηκευτούν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στη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Τι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είδους πληροφορία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για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αυτά θα αποθηκεύσουμε</a:t>
            </a: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(γ) Περιορισμοί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ακεραιότητας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(integrity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constraints)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Περιορισμός κλειδιού, Δομικοί περιορισμοί (συμμετοχής, </a:t>
            </a:r>
            <a:r>
              <a:rPr lang="el-GR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πληθικότητας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83152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31800" y="3683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μιας Βάσης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08000" y="2616200"/>
          <a:ext cx="8045450" cy="229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Visio" r:id="rId4" imgW="5701918" imgH="1625960" progId="Visio.Drawing.11">
                  <p:embed/>
                </p:oleObj>
              </mc:Choice>
              <mc:Fallback>
                <p:oleObj name="Visio" r:id="rId4" imgW="5701918" imgH="1625960" progId="Visio.Drawing.11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616200"/>
                        <a:ext cx="8045450" cy="229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96900" y="1638301"/>
            <a:ext cx="7048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ΠΡΟΣΟΧΗ - το παρακάτω σχήμα για ταινίες είναι διαφορετικό από αυτό στις προηγούμενες διαφάνειες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57200" y="12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Στιγμιότυπο του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449577" y="1447800"/>
          <a:ext cx="8345069" cy="3898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0" name="Visio" r:id="rId4" imgW="6691304" imgH="3071438" progId="Visio.Drawing.11">
                  <p:embed/>
                </p:oleObj>
              </mc:Choice>
              <mc:Fallback>
                <p:oleObj name="Visio" r:id="rId4" imgW="6691304" imgH="3071438" progId="Visio.Drawing.11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77" y="1447800"/>
                        <a:ext cx="8345069" cy="389890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128629-A61C-49C7-AA29-956D03CA8F2D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395288" y="1428750"/>
            <a:ext cx="81534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Συλλογή και Ανάλυση Απαιτήσεων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(requirement analysis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 δεδομένα θα αποθηκευτούν, ποιες εφαρμογές θα κτιστούν πάνω στα δεδομένα --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Περιγραφή σε φυσική γλώσσα</a:t>
            </a:r>
            <a:endParaRPr lang="el-GR" sz="2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95288" y="2877542"/>
            <a:ext cx="8431212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2. Εννοιολογικός Σχεδιασμός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/</a:t>
            </a:r>
            <a:r>
              <a:rPr lang="el-GR" sz="2400" b="1" dirty="0" err="1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(conceptual design)</a:t>
            </a: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-- </a:t>
            </a: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Χρήση Μοντέλου Οντοτήτων/Συσχετίσεων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Υψηλού-επιπέδου περιγραφή: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Τι είδους δεδομένα, ποια δομή (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τύποι οντοτήτων και συσχετίσεων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θα αποθηκευτούν  στη 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Τι είδους πληροφορία (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για αυτά θα αποθηκεύσουμε</a:t>
            </a: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(γ) Περιορισμοί ακεραιότητας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(integrity constraints)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Περιορισμός κλειδιού, Δομικοί περιορισμοί (συμμετοχής, </a:t>
            </a:r>
            <a:r>
              <a:rPr lang="el-GR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πληθικότητας</a:t>
            </a:r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978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95B4AC-3B5B-46A1-8484-404269A75F66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11270" name="Text Box 3"/>
          <p:cNvSpPr txBox="1">
            <a:spLocks noChangeArrowheads="1"/>
          </p:cNvSpPr>
          <p:nvPr/>
        </p:nvSpPr>
        <p:spPr bwMode="auto">
          <a:xfrm>
            <a:off x="423863" y="1423990"/>
            <a:ext cx="81534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Λογικός Σχεδιασμός (ή Απεικόνιση των Μοντέλων Δεδομένων)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(logical design)</a:t>
            </a:r>
            <a:endParaRPr lang="el-GR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1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 ενός ΣΔΒΔ για την υλοποίηση του σχεδιασμού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Μετατροπή του εννοιολογικού σχεδιασμού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 σχήμα στο μοντέλο δεδομένων του </a:t>
            </a:r>
            <a:r>
              <a:rPr lang="el-GR" sz="20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επιλεγμένου </a:t>
            </a:r>
            <a:r>
              <a:rPr lang="el-GR" sz="2000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ΣΔΒΔ</a:t>
            </a:r>
            <a:endParaRPr lang="el-GR" sz="18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1943100" y="3672824"/>
            <a:ext cx="5257800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χρήση </a:t>
            </a:r>
            <a:r>
              <a:rPr lang="el-GR" sz="2400" b="1" dirty="0" smtClean="0">
                <a:solidFill>
                  <a:schemeClr val="accent3">
                    <a:lumMod val="75000"/>
                  </a:schemeClr>
                </a:solidFill>
              </a:rPr>
              <a:t>Σχεσιακού Μοντέλου</a:t>
            </a:r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πίνακες)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2603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Σχεδιασμού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2300" y="4762909"/>
            <a:ext cx="80645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επίσης </a:t>
            </a:r>
            <a:r>
              <a:rPr lang="el-GR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Κανονικοποίηση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π.χ., έλεγχοι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πλεονασμού</a:t>
            </a:r>
            <a:endParaRPr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Βελτίωση Σχήματος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(Schema Refinement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6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6531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l-GR" altLang="en-US" sz="1200" dirty="0">
                <a:solidFill>
                  <a:schemeClr val="tx1">
                    <a:tint val="75000"/>
                  </a:schemeClr>
                </a:solidFill>
                <a:latin typeface="+mn-lt"/>
              </a:rPr>
              <a:t>Ευαγγελία </a:t>
            </a:r>
            <a:r>
              <a:rPr lang="el-GR" altLang="en-US" sz="1200" dirty="0" err="1">
                <a:solidFill>
                  <a:schemeClr val="tx1">
                    <a:tint val="75000"/>
                  </a:schemeClr>
                </a:solidFill>
                <a:latin typeface="+mn-lt"/>
              </a:rPr>
              <a:t>Πιτουρά</a:t>
            </a:r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F57D58-AA1E-4E9C-866D-B9D7CCD78796}" type="slidenum">
              <a:rPr lang="el-GR" altLang="en-US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eaLnBrk="1" hangingPunct="1"/>
              <a:t>6</a:t>
            </a:fld>
            <a:endParaRPr lang="el-GR" altLang="en-US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83971" name="Text Box 3"/>
          <p:cNvSpPr txBox="1">
            <a:spLocks noChangeArrowheads="1"/>
          </p:cNvSpPr>
          <p:nvPr/>
        </p:nvSpPr>
        <p:spPr bwMode="auto">
          <a:xfrm>
            <a:off x="406400" y="1676400"/>
            <a:ext cx="8356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Σχήμα της Βάσης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1371600" y="2162175"/>
            <a:ext cx="678180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Μοντέλο : (1) δομικά </a:t>
            </a: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στοιχεία </a:t>
            </a: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l-GR" altLang="en-US" sz="2000" dirty="0" smtClean="0">
                <a:solidFill>
                  <a:schemeClr val="tx2">
                    <a:lumMod val="50000"/>
                  </a:schemeClr>
                </a:solidFill>
                <a:latin typeface="+mn-lt"/>
              </a:rPr>
              <a:t>		   (2) περιορισμοί ακεραιότητας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390525" y="4100938"/>
            <a:ext cx="8356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Στιγμιότυπο της Βάσης (κατάσταση ή σύνολο εμφανίσεων ή σύνολο </a:t>
            </a:r>
            <a:r>
              <a:rPr lang="el-GR" altLang="en-US" sz="2400" dirty="0" err="1">
                <a:solidFill>
                  <a:schemeClr val="tx2">
                    <a:lumMod val="50000"/>
                  </a:schemeClr>
                </a:solidFill>
                <a:latin typeface="+mn-lt"/>
              </a:rPr>
              <a:t>στιγμιοτύπων</a:t>
            </a:r>
            <a:r>
              <a:rPr lang="el-GR" altLang="en-US" sz="24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)</a:t>
            </a:r>
          </a:p>
        </p:txBody>
      </p:sp>
      <p:sp>
        <p:nvSpPr>
          <p:cNvPr id="83975" name="Text Box 7"/>
          <p:cNvSpPr txBox="1">
            <a:spLocks noChangeArrowheads="1"/>
          </p:cNvSpPr>
          <p:nvPr/>
        </p:nvSpPr>
        <p:spPr bwMode="auto">
          <a:xfrm>
            <a:off x="3352800" y="1676400"/>
            <a:ext cx="2387600" cy="400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Πρόθεση </a:t>
            </a:r>
            <a:r>
              <a:rPr lang="en-US" alt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(intension)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3976" name="Text Box 8"/>
          <p:cNvSpPr txBox="1">
            <a:spLocks noChangeArrowheads="1"/>
          </p:cNvSpPr>
          <p:nvPr/>
        </p:nvSpPr>
        <p:spPr bwMode="auto">
          <a:xfrm>
            <a:off x="5537200" y="3653263"/>
            <a:ext cx="2781300" cy="39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b="1">
                <a:solidFill>
                  <a:schemeClr val="tx2">
                    <a:lumMod val="50000"/>
                  </a:schemeClr>
                </a:solidFill>
                <a:latin typeface="+mn-lt"/>
              </a:rPr>
              <a:t>Ανάπτυξη (extension)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1725613" y="4970035"/>
            <a:ext cx="5105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l-GR" altLang="en-US" sz="2000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(αρχική κατάσταση, έγκυρη κατάσταση)</a:t>
            </a:r>
            <a:endParaRPr lang="el-GR" altLang="en-US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και Στιγμιότυπο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3557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/>
      <p:bldP spid="83973" grpId="0"/>
      <p:bldP spid="83974" grpId="0"/>
      <p:bldP spid="83975" grpId="0" animBg="1"/>
      <p:bldP spid="83976" grpId="0" animBg="1"/>
      <p:bldP spid="8397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CF5973-94F6-420A-825D-974F0CB198D3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5126" name="TextBox 8"/>
          <p:cNvSpPr txBox="1">
            <a:spLocks noChangeArrowheads="1"/>
          </p:cNvSpPr>
          <p:nvPr/>
        </p:nvSpPr>
        <p:spPr bwMode="auto">
          <a:xfrm>
            <a:off x="785813" y="2098675"/>
            <a:ext cx="70881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971550" lvl="1" indent="-514350">
              <a:buFont typeface="+mj-lt"/>
              <a:buAutoNum type="romanUcPeriod"/>
            </a:pPr>
            <a:r>
              <a:rPr lang="el-GR" sz="3200" dirty="0"/>
              <a:t> </a:t>
            </a: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Το Σχεσιακό Μοντέλο</a:t>
            </a:r>
            <a:endParaRPr lang="el-GR" sz="3200" dirty="0">
              <a:solidFill>
                <a:schemeClr val="tx2">
                  <a:lumMod val="75000"/>
                </a:schemeClr>
              </a:solidFill>
            </a:endParaRPr>
          </a:p>
          <a:p>
            <a:pPr marL="1028700" lvl="1" indent="-571500">
              <a:buFont typeface="+mj-lt"/>
              <a:buAutoNum type="romanUcPeriod"/>
            </a:pPr>
            <a:r>
              <a:rPr lang="el-GR" sz="3200" dirty="0" smtClean="0">
                <a:solidFill>
                  <a:schemeClr val="tx2">
                    <a:lumMod val="75000"/>
                  </a:schemeClr>
                </a:solidFill>
              </a:rPr>
              <a:t>Μετατροπή/αντιστοιχία Σχήματος Ο/Σ σε Σχεσιακό Σχήμα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4397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/>
                </a:solidFill>
                <a:latin typeface="+mj-lt"/>
                <a:ea typeface="+mj-ea"/>
                <a:cs typeface="+mj-cs"/>
              </a:rPr>
              <a:t>Τι θα δούμε σήμερα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A01EA4-0516-44B5-973C-BD1132750C4A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631826" y="1783040"/>
            <a:ext cx="78279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Σχήμα σχέσης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δηλώνεται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R(A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2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, …,A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)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αποτελείται από ένα όνομα σχέσης και μια λίστα από γνωρίσματα.</a:t>
            </a:r>
          </a:p>
        </p:txBody>
      </p:sp>
      <p:sp>
        <p:nvSpPr>
          <p:cNvPr id="7175" name="Text Box 4"/>
          <p:cNvSpPr txBox="1">
            <a:spLocks noChangeArrowheads="1"/>
          </p:cNvSpPr>
          <p:nvPr/>
        </p:nvSpPr>
        <p:spPr bwMode="auto">
          <a:xfrm>
            <a:off x="980262" y="2817237"/>
            <a:ext cx="7559675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Παράδειγμα - Τ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AINIA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(τίτλος, χρόνος, διάρκεια, είδος)</a:t>
            </a:r>
          </a:p>
        </p:txBody>
      </p:sp>
      <p:sp>
        <p:nvSpPr>
          <p:cNvPr id="7176" name="Text Box 5"/>
          <p:cNvSpPr txBox="1">
            <a:spLocks noChangeArrowheads="1"/>
          </p:cNvSpPr>
          <p:nvPr/>
        </p:nvSpPr>
        <p:spPr bwMode="auto">
          <a:xfrm>
            <a:off x="685493" y="5792786"/>
            <a:ext cx="7467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Βαθμός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: το πλήθος των γνωρισμάτων</a:t>
            </a:r>
          </a:p>
        </p:txBody>
      </p:sp>
      <p:sp>
        <p:nvSpPr>
          <p:cNvPr id="7177" name="Text Box 6"/>
          <p:cNvSpPr txBox="1">
            <a:spLocks noChangeArrowheads="1"/>
          </p:cNvSpPr>
          <p:nvPr/>
        </p:nvSpPr>
        <p:spPr bwMode="auto">
          <a:xfrm>
            <a:off x="980262" y="1321375"/>
            <a:ext cx="7450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Βασικό δομικό στοιχείο είναι οι «πίνακες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»</a:t>
            </a:r>
            <a:r>
              <a:rPr lang="en-US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l-GR" sz="24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ή «σχέσεις»</a:t>
            </a:r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88" y="8890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4" name="Rectangle 58"/>
          <p:cNvSpPr>
            <a:spLocks noChangeArrowheads="1"/>
          </p:cNvSpPr>
          <p:nvPr/>
        </p:nvSpPr>
        <p:spPr bwMode="auto">
          <a:xfrm>
            <a:off x="2757017" y="5117799"/>
            <a:ext cx="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endParaRPr lang="el-GR" sz="2000" b="1" dirty="0"/>
          </a:p>
        </p:txBody>
      </p:sp>
      <p:sp>
        <p:nvSpPr>
          <p:cNvPr id="101" name="Text Box 97"/>
          <p:cNvSpPr txBox="1">
            <a:spLocks noChangeArrowheads="1"/>
          </p:cNvSpPr>
          <p:nvPr/>
        </p:nvSpPr>
        <p:spPr bwMode="auto">
          <a:xfrm>
            <a:off x="812007" y="4046236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74" name="Rectangle 68"/>
          <p:cNvSpPr>
            <a:spLocks noChangeArrowheads="1"/>
          </p:cNvSpPr>
          <p:nvPr/>
        </p:nvSpPr>
        <p:spPr bwMode="auto">
          <a:xfrm>
            <a:off x="4402783" y="5323599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" name="Rectangle 49"/>
          <p:cNvSpPr>
            <a:spLocks noChangeArrowheads="1"/>
          </p:cNvSpPr>
          <p:nvPr/>
        </p:nvSpPr>
        <p:spPr bwMode="auto">
          <a:xfrm>
            <a:off x="2971000" y="4421597"/>
            <a:ext cx="17827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τίτλος</a:t>
            </a:r>
          </a:p>
        </p:txBody>
      </p:sp>
      <p:sp>
        <p:nvSpPr>
          <p:cNvPr id="56" name="Rectangle 50"/>
          <p:cNvSpPr>
            <a:spLocks noChangeArrowheads="1"/>
          </p:cNvSpPr>
          <p:nvPr/>
        </p:nvSpPr>
        <p:spPr bwMode="auto">
          <a:xfrm>
            <a:off x="4141851" y="4459697"/>
            <a:ext cx="7524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χρόνος</a:t>
            </a:r>
          </a:p>
        </p:txBody>
      </p:sp>
      <p:sp>
        <p:nvSpPr>
          <p:cNvPr id="57" name="Rectangle 51"/>
          <p:cNvSpPr>
            <a:spLocks noChangeArrowheads="1"/>
          </p:cNvSpPr>
          <p:nvPr/>
        </p:nvSpPr>
        <p:spPr bwMode="auto">
          <a:xfrm>
            <a:off x="5367026" y="4487669"/>
            <a:ext cx="9620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διάρκεια</a:t>
            </a:r>
          </a:p>
        </p:txBody>
      </p:sp>
      <p:sp>
        <p:nvSpPr>
          <p:cNvPr id="58" name="Rectangle 52"/>
          <p:cNvSpPr>
            <a:spLocks noChangeArrowheads="1"/>
          </p:cNvSpPr>
          <p:nvPr/>
        </p:nvSpPr>
        <p:spPr bwMode="auto">
          <a:xfrm rot="10800000" flipV="1">
            <a:off x="6629400" y="4475270"/>
            <a:ext cx="7156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eaLnBrk="0" hangingPunct="0"/>
            <a:r>
              <a:rPr lang="el-GR" sz="2000" b="1" dirty="0">
                <a:solidFill>
                  <a:schemeClr val="accent3">
                    <a:lumMod val="75000"/>
                  </a:schemeClr>
                </a:solidFill>
              </a:rPr>
              <a:t>είδος</a:t>
            </a:r>
          </a:p>
        </p:txBody>
      </p:sp>
      <p:sp>
        <p:nvSpPr>
          <p:cNvPr id="97" name="Line 92"/>
          <p:cNvSpPr>
            <a:spLocks noChangeShapeType="1"/>
          </p:cNvSpPr>
          <p:nvPr/>
        </p:nvSpPr>
        <p:spPr bwMode="auto">
          <a:xfrm flipH="1">
            <a:off x="3695388" y="3798987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Line 93"/>
          <p:cNvSpPr>
            <a:spLocks noChangeShapeType="1"/>
          </p:cNvSpPr>
          <p:nvPr/>
        </p:nvSpPr>
        <p:spPr bwMode="auto">
          <a:xfrm>
            <a:off x="4819337" y="3798988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Line 94"/>
          <p:cNvSpPr>
            <a:spLocks noChangeShapeType="1"/>
          </p:cNvSpPr>
          <p:nvPr/>
        </p:nvSpPr>
        <p:spPr bwMode="auto">
          <a:xfrm>
            <a:off x="5759139" y="3798987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Line 98"/>
          <p:cNvSpPr>
            <a:spLocks noChangeShapeType="1"/>
          </p:cNvSpPr>
          <p:nvPr/>
        </p:nvSpPr>
        <p:spPr bwMode="auto">
          <a:xfrm>
            <a:off x="5501168" y="3798988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3862381" y="4391706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H="1">
            <a:off x="6526696" y="4380655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H="1">
            <a:off x="5149371" y="4356480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 flipH="1">
            <a:off x="7402994" y="4428218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flipH="1">
            <a:off x="2909252" y="4351475"/>
            <a:ext cx="1" cy="1045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Text Box 91"/>
          <p:cNvSpPr txBox="1">
            <a:spLocks noChangeArrowheads="1"/>
          </p:cNvSpPr>
          <p:nvPr/>
        </p:nvSpPr>
        <p:spPr bwMode="auto">
          <a:xfrm>
            <a:off x="3697770" y="3409284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2959100" y="4356100"/>
            <a:ext cx="4445000" cy="38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2921000" y="4813300"/>
            <a:ext cx="44831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6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6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72A34C-20EE-4C0C-85D3-4FB8C1E73A90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533400" y="1016000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απλός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τρόπος αναπαράστασης δεδομένων: ένας δυσδιάστατος πίνακας που λέγεται </a:t>
            </a:r>
            <a:r>
              <a:rPr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σχέση</a:t>
            </a:r>
          </a:p>
        </p:txBody>
      </p:sp>
      <p:sp>
        <p:nvSpPr>
          <p:cNvPr id="9223" name="Rectangle 4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4" name="Rectangle 5"/>
          <p:cNvSpPr>
            <a:spLocks noChangeArrowheads="1"/>
          </p:cNvSpPr>
          <p:nvPr/>
        </p:nvSpPr>
        <p:spPr bwMode="auto">
          <a:xfrm>
            <a:off x="2247901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2255838" y="27836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4086226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509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8" name="Rectangle 9"/>
          <p:cNvSpPr>
            <a:spLocks noChangeArrowheads="1"/>
          </p:cNvSpPr>
          <p:nvPr/>
        </p:nvSpPr>
        <p:spPr bwMode="auto">
          <a:xfrm>
            <a:off x="5100638" y="27836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6361113" y="27836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1" name="Rectangle 12"/>
          <p:cNvSpPr>
            <a:spLocks noChangeArrowheads="1"/>
          </p:cNvSpPr>
          <p:nvPr/>
        </p:nvSpPr>
        <p:spPr bwMode="auto">
          <a:xfrm>
            <a:off x="7800976" y="27836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Rectangle 13"/>
          <p:cNvSpPr>
            <a:spLocks noChangeArrowheads="1"/>
          </p:cNvSpPr>
          <p:nvPr/>
        </p:nvSpPr>
        <p:spPr bwMode="auto">
          <a:xfrm>
            <a:off x="2247901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3" name="Rectangle 14"/>
          <p:cNvSpPr>
            <a:spLocks noChangeArrowheads="1"/>
          </p:cNvSpPr>
          <p:nvPr/>
        </p:nvSpPr>
        <p:spPr bwMode="auto">
          <a:xfrm>
            <a:off x="4086226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4" name="Rectangle 15"/>
          <p:cNvSpPr>
            <a:spLocks noChangeArrowheads="1"/>
          </p:cNvSpPr>
          <p:nvPr/>
        </p:nvSpPr>
        <p:spPr bwMode="auto">
          <a:xfrm>
            <a:off x="509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5" name="Rectangle 16"/>
          <p:cNvSpPr>
            <a:spLocks noChangeArrowheads="1"/>
          </p:cNvSpPr>
          <p:nvPr/>
        </p:nvSpPr>
        <p:spPr bwMode="auto">
          <a:xfrm>
            <a:off x="6361113" y="2793147"/>
            <a:ext cx="9525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6" name="Rectangle 17"/>
          <p:cNvSpPr>
            <a:spLocks noChangeArrowheads="1"/>
          </p:cNvSpPr>
          <p:nvPr/>
        </p:nvSpPr>
        <p:spPr bwMode="auto">
          <a:xfrm>
            <a:off x="7800976" y="2793147"/>
            <a:ext cx="7937" cy="398463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7" name="Rectangle 18"/>
          <p:cNvSpPr>
            <a:spLocks noChangeArrowheads="1"/>
          </p:cNvSpPr>
          <p:nvPr/>
        </p:nvSpPr>
        <p:spPr bwMode="auto">
          <a:xfrm>
            <a:off x="2247901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8" name="Rectangle 19"/>
          <p:cNvSpPr>
            <a:spLocks noChangeArrowheads="1"/>
          </p:cNvSpPr>
          <p:nvPr/>
        </p:nvSpPr>
        <p:spPr bwMode="auto">
          <a:xfrm>
            <a:off x="2255838" y="31900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9" name="Rectangle 20"/>
          <p:cNvSpPr>
            <a:spLocks noChangeArrowheads="1"/>
          </p:cNvSpPr>
          <p:nvPr/>
        </p:nvSpPr>
        <p:spPr bwMode="auto">
          <a:xfrm>
            <a:off x="4086226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0" name="Rectangle 21"/>
          <p:cNvSpPr>
            <a:spLocks noChangeArrowheads="1"/>
          </p:cNvSpPr>
          <p:nvPr/>
        </p:nvSpPr>
        <p:spPr bwMode="auto">
          <a:xfrm>
            <a:off x="4095751" y="31900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1" name="Rectangle 22"/>
          <p:cNvSpPr>
            <a:spLocks noChangeArrowheads="1"/>
          </p:cNvSpPr>
          <p:nvPr/>
        </p:nvSpPr>
        <p:spPr bwMode="auto">
          <a:xfrm>
            <a:off x="509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2" name="Rectangle 23"/>
          <p:cNvSpPr>
            <a:spLocks noChangeArrowheads="1"/>
          </p:cNvSpPr>
          <p:nvPr/>
        </p:nvSpPr>
        <p:spPr bwMode="auto">
          <a:xfrm>
            <a:off x="5100638" y="31900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3" name="Rectangle 24"/>
          <p:cNvSpPr>
            <a:spLocks noChangeArrowheads="1"/>
          </p:cNvSpPr>
          <p:nvPr/>
        </p:nvSpPr>
        <p:spPr bwMode="auto">
          <a:xfrm>
            <a:off x="6361113" y="31900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4" name="Rectangle 25"/>
          <p:cNvSpPr>
            <a:spLocks noChangeArrowheads="1"/>
          </p:cNvSpPr>
          <p:nvPr/>
        </p:nvSpPr>
        <p:spPr bwMode="auto">
          <a:xfrm>
            <a:off x="6370638" y="31900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5" name="Rectangle 26"/>
          <p:cNvSpPr>
            <a:spLocks noChangeArrowheads="1"/>
          </p:cNvSpPr>
          <p:nvPr/>
        </p:nvSpPr>
        <p:spPr bwMode="auto">
          <a:xfrm>
            <a:off x="7800976" y="31900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6" name="Rectangle 27"/>
          <p:cNvSpPr>
            <a:spLocks noChangeArrowheads="1"/>
          </p:cNvSpPr>
          <p:nvPr/>
        </p:nvSpPr>
        <p:spPr bwMode="auto">
          <a:xfrm>
            <a:off x="2247901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7" name="Rectangle 28"/>
          <p:cNvSpPr>
            <a:spLocks noChangeArrowheads="1"/>
          </p:cNvSpPr>
          <p:nvPr/>
        </p:nvSpPr>
        <p:spPr bwMode="auto">
          <a:xfrm>
            <a:off x="4086226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8" name="Rectangle 29"/>
          <p:cNvSpPr>
            <a:spLocks noChangeArrowheads="1"/>
          </p:cNvSpPr>
          <p:nvPr/>
        </p:nvSpPr>
        <p:spPr bwMode="auto">
          <a:xfrm>
            <a:off x="509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49" name="Rectangle 30"/>
          <p:cNvSpPr>
            <a:spLocks noChangeArrowheads="1"/>
          </p:cNvSpPr>
          <p:nvPr/>
        </p:nvSpPr>
        <p:spPr bwMode="auto">
          <a:xfrm>
            <a:off x="6361113" y="3199547"/>
            <a:ext cx="9525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0" name="Rectangle 31"/>
          <p:cNvSpPr>
            <a:spLocks noChangeArrowheads="1"/>
          </p:cNvSpPr>
          <p:nvPr/>
        </p:nvSpPr>
        <p:spPr bwMode="auto">
          <a:xfrm>
            <a:off x="7800976" y="3199547"/>
            <a:ext cx="7937" cy="44767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1" name="Rectangle 32"/>
          <p:cNvSpPr>
            <a:spLocks noChangeArrowheads="1"/>
          </p:cNvSpPr>
          <p:nvPr/>
        </p:nvSpPr>
        <p:spPr bwMode="auto">
          <a:xfrm>
            <a:off x="2247901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2" name="Rectangle 33"/>
          <p:cNvSpPr>
            <a:spLocks noChangeArrowheads="1"/>
          </p:cNvSpPr>
          <p:nvPr/>
        </p:nvSpPr>
        <p:spPr bwMode="auto">
          <a:xfrm>
            <a:off x="2255838" y="3647222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3" name="Rectangle 34"/>
          <p:cNvSpPr>
            <a:spLocks noChangeArrowheads="1"/>
          </p:cNvSpPr>
          <p:nvPr/>
        </p:nvSpPr>
        <p:spPr bwMode="auto">
          <a:xfrm>
            <a:off x="4086226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4" name="Rectangle 35"/>
          <p:cNvSpPr>
            <a:spLocks noChangeArrowheads="1"/>
          </p:cNvSpPr>
          <p:nvPr/>
        </p:nvSpPr>
        <p:spPr bwMode="auto">
          <a:xfrm>
            <a:off x="4095751" y="3647222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5" name="Rectangle 36"/>
          <p:cNvSpPr>
            <a:spLocks noChangeArrowheads="1"/>
          </p:cNvSpPr>
          <p:nvPr/>
        </p:nvSpPr>
        <p:spPr bwMode="auto">
          <a:xfrm>
            <a:off x="509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6" name="Rectangle 37"/>
          <p:cNvSpPr>
            <a:spLocks noChangeArrowheads="1"/>
          </p:cNvSpPr>
          <p:nvPr/>
        </p:nvSpPr>
        <p:spPr bwMode="auto">
          <a:xfrm>
            <a:off x="5100638" y="3647222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7" name="Rectangle 38"/>
          <p:cNvSpPr>
            <a:spLocks noChangeArrowheads="1"/>
          </p:cNvSpPr>
          <p:nvPr/>
        </p:nvSpPr>
        <p:spPr bwMode="auto">
          <a:xfrm>
            <a:off x="6361113" y="3647222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8" name="Rectangle 39"/>
          <p:cNvSpPr>
            <a:spLocks noChangeArrowheads="1"/>
          </p:cNvSpPr>
          <p:nvPr/>
        </p:nvSpPr>
        <p:spPr bwMode="auto">
          <a:xfrm>
            <a:off x="6370638" y="3647222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59" name="Rectangle 40"/>
          <p:cNvSpPr>
            <a:spLocks noChangeArrowheads="1"/>
          </p:cNvSpPr>
          <p:nvPr/>
        </p:nvSpPr>
        <p:spPr bwMode="auto">
          <a:xfrm>
            <a:off x="7800976" y="3647222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0" name="Rectangle 41"/>
          <p:cNvSpPr>
            <a:spLocks noChangeArrowheads="1"/>
          </p:cNvSpPr>
          <p:nvPr/>
        </p:nvSpPr>
        <p:spPr bwMode="auto">
          <a:xfrm>
            <a:off x="2247901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1" name="Rectangle 42"/>
          <p:cNvSpPr>
            <a:spLocks noChangeArrowheads="1"/>
          </p:cNvSpPr>
          <p:nvPr/>
        </p:nvSpPr>
        <p:spPr bwMode="auto">
          <a:xfrm>
            <a:off x="4086226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2" name="Rectangle 43"/>
          <p:cNvSpPr>
            <a:spLocks noChangeArrowheads="1"/>
          </p:cNvSpPr>
          <p:nvPr/>
        </p:nvSpPr>
        <p:spPr bwMode="auto">
          <a:xfrm>
            <a:off x="509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3" name="Rectangle 44"/>
          <p:cNvSpPr>
            <a:spLocks noChangeArrowheads="1"/>
          </p:cNvSpPr>
          <p:nvPr/>
        </p:nvSpPr>
        <p:spPr bwMode="auto">
          <a:xfrm>
            <a:off x="6361113" y="3656747"/>
            <a:ext cx="9525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4" name="Rectangle 45"/>
          <p:cNvSpPr>
            <a:spLocks noChangeArrowheads="1"/>
          </p:cNvSpPr>
          <p:nvPr/>
        </p:nvSpPr>
        <p:spPr bwMode="auto">
          <a:xfrm>
            <a:off x="7800976" y="3656747"/>
            <a:ext cx="7937" cy="4635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2320926" y="2783622"/>
            <a:ext cx="5480050" cy="1654175"/>
            <a:chOff x="968" y="2348"/>
            <a:chExt cx="3452" cy="1042"/>
          </a:xfrm>
        </p:grpSpPr>
        <p:sp>
          <p:nvSpPr>
            <p:cNvPr id="9300" name="Rectangle 47"/>
            <p:cNvSpPr>
              <a:spLocks noChangeArrowheads="1"/>
            </p:cNvSpPr>
            <p:nvPr/>
          </p:nvSpPr>
          <p:spPr bwMode="auto">
            <a:xfrm>
              <a:off x="2086" y="2348"/>
              <a:ext cx="627" cy="6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8"/>
            <p:cNvGrpSpPr>
              <a:grpSpLocks/>
            </p:cNvGrpSpPr>
            <p:nvPr/>
          </p:nvGrpSpPr>
          <p:grpSpPr bwMode="auto">
            <a:xfrm>
              <a:off x="968" y="2348"/>
              <a:ext cx="3452" cy="1042"/>
              <a:chOff x="968" y="2348"/>
              <a:chExt cx="3452" cy="1042"/>
            </a:xfrm>
          </p:grpSpPr>
          <p:sp>
            <p:nvSpPr>
              <p:cNvPr id="9302" name="Rectangle 49"/>
              <p:cNvSpPr>
                <a:spLocks noChangeArrowheads="1"/>
              </p:cNvSpPr>
              <p:nvPr/>
            </p:nvSpPr>
            <p:spPr bwMode="auto">
              <a:xfrm>
                <a:off x="968" y="2354"/>
                <a:ext cx="112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τίτλος</a:t>
                </a:r>
              </a:p>
            </p:txBody>
          </p:sp>
          <p:sp>
            <p:nvSpPr>
              <p:cNvPr id="9303" name="Rectangle 50"/>
              <p:cNvSpPr>
                <a:spLocks noChangeArrowheads="1"/>
              </p:cNvSpPr>
              <p:nvPr/>
            </p:nvSpPr>
            <p:spPr bwMode="auto">
              <a:xfrm>
                <a:off x="2126" y="2354"/>
                <a:ext cx="47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χρόνος</a:t>
                </a:r>
              </a:p>
            </p:txBody>
          </p:sp>
          <p:sp>
            <p:nvSpPr>
              <p:cNvPr id="9304" name="Rectangle 51"/>
              <p:cNvSpPr>
                <a:spLocks noChangeArrowheads="1"/>
              </p:cNvSpPr>
              <p:nvPr/>
            </p:nvSpPr>
            <p:spPr bwMode="auto">
              <a:xfrm>
                <a:off x="2759" y="2354"/>
                <a:ext cx="606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διάρκεια</a:t>
                </a:r>
              </a:p>
            </p:txBody>
          </p:sp>
          <p:sp>
            <p:nvSpPr>
              <p:cNvPr id="9305" name="Rectangle 52"/>
              <p:cNvSpPr>
                <a:spLocks noChangeArrowheads="1"/>
              </p:cNvSpPr>
              <p:nvPr/>
            </p:nvSpPr>
            <p:spPr bwMode="auto">
              <a:xfrm>
                <a:off x="3559" y="2354"/>
                <a:ext cx="358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 b="1" dirty="0">
                    <a:solidFill>
                      <a:schemeClr val="accent3">
                        <a:lumMod val="75000"/>
                      </a:schemeClr>
                    </a:solidFill>
                  </a:rPr>
                  <a:t>είδος</a:t>
                </a:r>
              </a:p>
            </p:txBody>
          </p:sp>
          <p:sp>
            <p:nvSpPr>
              <p:cNvPr id="9306" name="Rectangle 53"/>
              <p:cNvSpPr>
                <a:spLocks noChangeArrowheads="1"/>
              </p:cNvSpPr>
              <p:nvPr/>
            </p:nvSpPr>
            <p:spPr bwMode="auto">
              <a:xfrm>
                <a:off x="3519" y="2348"/>
                <a:ext cx="901" cy="6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07" name="Rectangle 54"/>
              <p:cNvSpPr>
                <a:spLocks noChangeArrowheads="1"/>
              </p:cNvSpPr>
              <p:nvPr/>
            </p:nvSpPr>
            <p:spPr bwMode="auto">
              <a:xfrm>
                <a:off x="968" y="2610"/>
                <a:ext cx="63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Star Wars</a:t>
                </a:r>
                <a:endParaRPr lang="el-GR" sz="2000" b="1"/>
              </a:p>
            </p:txBody>
          </p:sp>
          <p:sp>
            <p:nvSpPr>
              <p:cNvPr id="9308" name="Rectangle 55"/>
              <p:cNvSpPr>
                <a:spLocks noChangeArrowheads="1"/>
              </p:cNvSpPr>
              <p:nvPr/>
            </p:nvSpPr>
            <p:spPr bwMode="auto">
              <a:xfrm>
                <a:off x="2126" y="2610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1997</a:t>
                </a:r>
                <a:endParaRPr lang="el-GR" sz="2000" b="1"/>
              </a:p>
            </p:txBody>
          </p:sp>
          <p:sp>
            <p:nvSpPr>
              <p:cNvPr id="9309" name="Rectangle 56"/>
              <p:cNvSpPr>
                <a:spLocks noChangeArrowheads="1"/>
              </p:cNvSpPr>
              <p:nvPr/>
            </p:nvSpPr>
            <p:spPr bwMode="auto">
              <a:xfrm>
                <a:off x="2759" y="2610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124</a:t>
                </a:r>
                <a:endParaRPr lang="el-GR" sz="2000" b="1"/>
              </a:p>
            </p:txBody>
          </p:sp>
          <p:sp>
            <p:nvSpPr>
              <p:cNvPr id="9310" name="Rectangle 57"/>
              <p:cNvSpPr>
                <a:spLocks noChangeArrowheads="1"/>
              </p:cNvSpPr>
              <p:nvPr/>
            </p:nvSpPr>
            <p:spPr bwMode="auto">
              <a:xfrm>
                <a:off x="3559" y="2610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1" name="Rectangle 58"/>
              <p:cNvSpPr>
                <a:spLocks noChangeArrowheads="1"/>
              </p:cNvSpPr>
              <p:nvPr/>
            </p:nvSpPr>
            <p:spPr bwMode="auto">
              <a:xfrm>
                <a:off x="968" y="2898"/>
                <a:ext cx="88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Mighty Ducks</a:t>
                </a:r>
                <a:endParaRPr lang="el-GR" sz="2000" b="1"/>
              </a:p>
            </p:txBody>
          </p:sp>
          <p:sp>
            <p:nvSpPr>
              <p:cNvPr id="9312" name="Rectangle 59"/>
              <p:cNvSpPr>
                <a:spLocks noChangeArrowheads="1"/>
              </p:cNvSpPr>
              <p:nvPr/>
            </p:nvSpPr>
            <p:spPr bwMode="auto">
              <a:xfrm>
                <a:off x="2126" y="2898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1991</a:t>
                </a:r>
                <a:endParaRPr lang="el-GR" sz="2000" b="1"/>
              </a:p>
            </p:txBody>
          </p:sp>
          <p:sp>
            <p:nvSpPr>
              <p:cNvPr id="9313" name="Rectangle 60"/>
              <p:cNvSpPr>
                <a:spLocks noChangeArrowheads="1"/>
              </p:cNvSpPr>
              <p:nvPr/>
            </p:nvSpPr>
            <p:spPr bwMode="auto">
              <a:xfrm>
                <a:off x="2759" y="2898"/>
                <a:ext cx="24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104</a:t>
                </a:r>
                <a:endParaRPr lang="el-GR" sz="2000" b="1"/>
              </a:p>
            </p:txBody>
          </p:sp>
          <p:sp>
            <p:nvSpPr>
              <p:cNvPr id="9314" name="Rectangle 61"/>
              <p:cNvSpPr>
                <a:spLocks noChangeArrowheads="1"/>
              </p:cNvSpPr>
              <p:nvPr/>
            </p:nvSpPr>
            <p:spPr bwMode="auto">
              <a:xfrm>
                <a:off x="3559" y="2898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  <p:sp>
            <p:nvSpPr>
              <p:cNvPr id="9315" name="Rectangle 62"/>
              <p:cNvSpPr>
                <a:spLocks noChangeArrowheads="1"/>
              </p:cNvSpPr>
              <p:nvPr/>
            </p:nvSpPr>
            <p:spPr bwMode="auto">
              <a:xfrm>
                <a:off x="968" y="3196"/>
                <a:ext cx="98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Wayne’s World</a:t>
                </a:r>
                <a:endParaRPr lang="el-GR" sz="2000" b="1"/>
              </a:p>
            </p:txBody>
          </p:sp>
          <p:sp>
            <p:nvSpPr>
              <p:cNvPr id="9316" name="Rectangle 63"/>
              <p:cNvSpPr>
                <a:spLocks noChangeArrowheads="1"/>
              </p:cNvSpPr>
              <p:nvPr/>
            </p:nvSpPr>
            <p:spPr bwMode="auto">
              <a:xfrm>
                <a:off x="2126" y="3196"/>
                <a:ext cx="327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1992</a:t>
                </a:r>
                <a:endParaRPr lang="el-GR" sz="2000" b="1"/>
              </a:p>
            </p:txBody>
          </p:sp>
          <p:sp>
            <p:nvSpPr>
              <p:cNvPr id="9317" name="Rectangle 64"/>
              <p:cNvSpPr>
                <a:spLocks noChangeArrowheads="1"/>
              </p:cNvSpPr>
              <p:nvPr/>
            </p:nvSpPr>
            <p:spPr bwMode="auto">
              <a:xfrm>
                <a:off x="2759" y="3196"/>
                <a:ext cx="164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95</a:t>
                </a:r>
                <a:endParaRPr lang="el-GR" sz="2000" b="1"/>
              </a:p>
            </p:txBody>
          </p:sp>
          <p:sp>
            <p:nvSpPr>
              <p:cNvPr id="9318" name="Rectangle 65"/>
              <p:cNvSpPr>
                <a:spLocks noChangeArrowheads="1"/>
              </p:cNvSpPr>
              <p:nvPr/>
            </p:nvSpPr>
            <p:spPr bwMode="auto">
              <a:xfrm>
                <a:off x="3559" y="3196"/>
                <a:ext cx="585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eaLnBrk="0" hangingPunct="0"/>
                <a:r>
                  <a:rPr lang="el-GR" sz="2000">
                    <a:solidFill>
                      <a:srgbClr val="000000"/>
                    </a:solidFill>
                  </a:rPr>
                  <a:t>έγχρωμη</a:t>
                </a:r>
                <a:endParaRPr lang="el-GR" sz="2000" b="1"/>
              </a:p>
            </p:txBody>
          </p:sp>
        </p:grpSp>
      </p:grpSp>
      <p:sp>
        <p:nvSpPr>
          <p:cNvPr id="9266" name="Rectangle 66"/>
          <p:cNvSpPr>
            <a:spLocks noChangeArrowheads="1"/>
          </p:cNvSpPr>
          <p:nvPr/>
        </p:nvSpPr>
        <p:spPr bwMode="auto">
          <a:xfrm>
            <a:off x="2247901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7" name="Rectangle 67"/>
          <p:cNvSpPr>
            <a:spLocks noChangeArrowheads="1"/>
          </p:cNvSpPr>
          <p:nvPr/>
        </p:nvSpPr>
        <p:spPr bwMode="auto">
          <a:xfrm>
            <a:off x="2255838" y="4118710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8" name="Rectangle 68"/>
          <p:cNvSpPr>
            <a:spLocks noChangeArrowheads="1"/>
          </p:cNvSpPr>
          <p:nvPr/>
        </p:nvSpPr>
        <p:spPr bwMode="auto">
          <a:xfrm>
            <a:off x="4086226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69" name="Rectangle 69"/>
          <p:cNvSpPr>
            <a:spLocks noChangeArrowheads="1"/>
          </p:cNvSpPr>
          <p:nvPr/>
        </p:nvSpPr>
        <p:spPr bwMode="auto">
          <a:xfrm>
            <a:off x="4095751" y="4118710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0" name="Rectangle 70"/>
          <p:cNvSpPr>
            <a:spLocks noChangeArrowheads="1"/>
          </p:cNvSpPr>
          <p:nvPr/>
        </p:nvSpPr>
        <p:spPr bwMode="auto">
          <a:xfrm>
            <a:off x="509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1" name="Rectangle 71"/>
          <p:cNvSpPr>
            <a:spLocks noChangeArrowheads="1"/>
          </p:cNvSpPr>
          <p:nvPr/>
        </p:nvSpPr>
        <p:spPr bwMode="auto">
          <a:xfrm>
            <a:off x="5100638" y="4118710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2" name="Rectangle 72"/>
          <p:cNvSpPr>
            <a:spLocks noChangeArrowheads="1"/>
          </p:cNvSpPr>
          <p:nvPr/>
        </p:nvSpPr>
        <p:spPr bwMode="auto">
          <a:xfrm>
            <a:off x="6361113" y="4118710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3" name="Rectangle 73"/>
          <p:cNvSpPr>
            <a:spLocks noChangeArrowheads="1"/>
          </p:cNvSpPr>
          <p:nvPr/>
        </p:nvSpPr>
        <p:spPr bwMode="auto">
          <a:xfrm>
            <a:off x="6370638" y="4118710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4" name="Rectangle 74"/>
          <p:cNvSpPr>
            <a:spLocks noChangeArrowheads="1"/>
          </p:cNvSpPr>
          <p:nvPr/>
        </p:nvSpPr>
        <p:spPr bwMode="auto">
          <a:xfrm>
            <a:off x="7800976" y="4118710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5" name="Rectangle 75"/>
          <p:cNvSpPr>
            <a:spLocks noChangeArrowheads="1"/>
          </p:cNvSpPr>
          <p:nvPr/>
        </p:nvSpPr>
        <p:spPr bwMode="auto">
          <a:xfrm>
            <a:off x="2247901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6" name="Rectangle 76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7" name="Rectangle 77"/>
          <p:cNvSpPr>
            <a:spLocks noChangeArrowheads="1"/>
          </p:cNvSpPr>
          <p:nvPr/>
        </p:nvSpPr>
        <p:spPr bwMode="auto">
          <a:xfrm>
            <a:off x="2247901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8" name="Rectangle 78"/>
          <p:cNvSpPr>
            <a:spLocks noChangeArrowheads="1"/>
          </p:cNvSpPr>
          <p:nvPr/>
        </p:nvSpPr>
        <p:spPr bwMode="auto">
          <a:xfrm>
            <a:off x="2255838" y="4579085"/>
            <a:ext cx="183038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79" name="Rectangle 79"/>
          <p:cNvSpPr>
            <a:spLocks noChangeArrowheads="1"/>
          </p:cNvSpPr>
          <p:nvPr/>
        </p:nvSpPr>
        <p:spPr bwMode="auto">
          <a:xfrm>
            <a:off x="4086226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0" name="Rectangle 80"/>
          <p:cNvSpPr>
            <a:spLocks noChangeArrowheads="1"/>
          </p:cNvSpPr>
          <p:nvPr/>
        </p:nvSpPr>
        <p:spPr bwMode="auto">
          <a:xfrm>
            <a:off x="4086226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1" name="Rectangle 81"/>
          <p:cNvSpPr>
            <a:spLocks noChangeArrowheads="1"/>
          </p:cNvSpPr>
          <p:nvPr/>
        </p:nvSpPr>
        <p:spPr bwMode="auto">
          <a:xfrm>
            <a:off x="4095751" y="4579085"/>
            <a:ext cx="995362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2" name="Rectangle 82"/>
          <p:cNvSpPr>
            <a:spLocks noChangeArrowheads="1"/>
          </p:cNvSpPr>
          <p:nvPr/>
        </p:nvSpPr>
        <p:spPr bwMode="auto">
          <a:xfrm>
            <a:off x="509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3" name="Rectangle 83"/>
          <p:cNvSpPr>
            <a:spLocks noChangeArrowheads="1"/>
          </p:cNvSpPr>
          <p:nvPr/>
        </p:nvSpPr>
        <p:spPr bwMode="auto">
          <a:xfrm>
            <a:off x="509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4" name="Rectangle 84"/>
          <p:cNvSpPr>
            <a:spLocks noChangeArrowheads="1"/>
          </p:cNvSpPr>
          <p:nvPr/>
        </p:nvSpPr>
        <p:spPr bwMode="auto">
          <a:xfrm>
            <a:off x="5100638" y="4579085"/>
            <a:ext cx="126047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5" name="Rectangle 85"/>
          <p:cNvSpPr>
            <a:spLocks noChangeArrowheads="1"/>
          </p:cNvSpPr>
          <p:nvPr/>
        </p:nvSpPr>
        <p:spPr bwMode="auto">
          <a:xfrm>
            <a:off x="6361113" y="4128235"/>
            <a:ext cx="9525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6" name="Rectangle 86"/>
          <p:cNvSpPr>
            <a:spLocks noChangeArrowheads="1"/>
          </p:cNvSpPr>
          <p:nvPr/>
        </p:nvSpPr>
        <p:spPr bwMode="auto">
          <a:xfrm>
            <a:off x="6361113" y="4579085"/>
            <a:ext cx="9525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7" name="Rectangle 87"/>
          <p:cNvSpPr>
            <a:spLocks noChangeArrowheads="1"/>
          </p:cNvSpPr>
          <p:nvPr/>
        </p:nvSpPr>
        <p:spPr bwMode="auto">
          <a:xfrm>
            <a:off x="6370638" y="4579085"/>
            <a:ext cx="1430338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8" name="Rectangle 88"/>
          <p:cNvSpPr>
            <a:spLocks noChangeArrowheads="1"/>
          </p:cNvSpPr>
          <p:nvPr/>
        </p:nvSpPr>
        <p:spPr bwMode="auto">
          <a:xfrm>
            <a:off x="7800976" y="4128235"/>
            <a:ext cx="7937" cy="450850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89" name="Rectangle 89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0" name="Rectangle 90"/>
          <p:cNvSpPr>
            <a:spLocks noChangeArrowheads="1"/>
          </p:cNvSpPr>
          <p:nvPr/>
        </p:nvSpPr>
        <p:spPr bwMode="auto">
          <a:xfrm>
            <a:off x="7800976" y="4579085"/>
            <a:ext cx="7937" cy="9525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1" name="Text Box 91"/>
          <p:cNvSpPr txBox="1">
            <a:spLocks noChangeArrowheads="1"/>
          </p:cNvSpPr>
          <p:nvPr/>
        </p:nvSpPr>
        <p:spPr bwMode="auto">
          <a:xfrm>
            <a:off x="3479800" y="1874967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3">
                    <a:lumMod val="75000"/>
                  </a:schemeClr>
                </a:solidFill>
              </a:rPr>
              <a:t>Γνωρίσματα</a:t>
            </a:r>
            <a:endParaRPr lang="el-GR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292" name="Line 92"/>
          <p:cNvSpPr>
            <a:spLocks noChangeShapeType="1"/>
          </p:cNvSpPr>
          <p:nvPr/>
        </p:nvSpPr>
        <p:spPr bwMode="auto">
          <a:xfrm flipH="1">
            <a:off x="3294857" y="2271593"/>
            <a:ext cx="381000" cy="41360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3" name="Line 93"/>
          <p:cNvSpPr>
            <a:spLocks noChangeShapeType="1"/>
          </p:cNvSpPr>
          <p:nvPr/>
        </p:nvSpPr>
        <p:spPr bwMode="auto">
          <a:xfrm>
            <a:off x="4418806" y="2271594"/>
            <a:ext cx="307181" cy="4190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4" name="Line 94"/>
          <p:cNvSpPr>
            <a:spLocks noChangeShapeType="1"/>
          </p:cNvSpPr>
          <p:nvPr/>
        </p:nvSpPr>
        <p:spPr bwMode="auto">
          <a:xfrm>
            <a:off x="5358608" y="2271593"/>
            <a:ext cx="1491455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6" name="Line 96"/>
          <p:cNvSpPr>
            <a:spLocks noChangeShapeType="1"/>
          </p:cNvSpPr>
          <p:nvPr/>
        </p:nvSpPr>
        <p:spPr bwMode="auto">
          <a:xfrm>
            <a:off x="7800976" y="2793147"/>
            <a:ext cx="0" cy="1785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97" name="Text Box 97"/>
          <p:cNvSpPr txBox="1">
            <a:spLocks noChangeArrowheads="1"/>
          </p:cNvSpPr>
          <p:nvPr/>
        </p:nvSpPr>
        <p:spPr bwMode="auto">
          <a:xfrm>
            <a:off x="375916" y="2585184"/>
            <a:ext cx="21161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/>
              <a:t>TAINIA</a:t>
            </a:r>
            <a:endParaRPr lang="el-GR" sz="2000" dirty="0"/>
          </a:p>
        </p:txBody>
      </p:sp>
      <p:sp>
        <p:nvSpPr>
          <p:cNvPr id="9298" name="Line 98"/>
          <p:cNvSpPr>
            <a:spLocks noChangeShapeType="1"/>
          </p:cNvSpPr>
          <p:nvPr/>
        </p:nvSpPr>
        <p:spPr bwMode="auto">
          <a:xfrm>
            <a:off x="5100637" y="2271594"/>
            <a:ext cx="460375" cy="36756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3" name="Title 1"/>
          <p:cNvSpPr txBox="1">
            <a:spLocks/>
          </p:cNvSpPr>
          <p:nvPr/>
        </p:nvSpPr>
        <p:spPr>
          <a:xfrm>
            <a:off x="457200" y="12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Στιγμιότυπο Σχέσης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9" name="Text Box 19"/>
          <p:cNvSpPr txBox="1">
            <a:spLocks noChangeArrowheads="1"/>
          </p:cNvSpPr>
          <p:nvPr/>
        </p:nvSpPr>
        <p:spPr bwMode="auto">
          <a:xfrm>
            <a:off x="228601" y="4665663"/>
            <a:ext cx="845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cs typeface="Calibri" pitchFamily="34" charset="0"/>
              </a:rPr>
              <a:t>Οι γραμμές της σχέσης  (εκτός της επικεφαλίδας) ονομάζονται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πλειάδες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</a:t>
            </a:r>
          </a:p>
        </p:txBody>
      </p:sp>
      <p:sp>
        <p:nvSpPr>
          <p:cNvPr id="110" name="Text Box 18"/>
          <p:cNvSpPr txBox="1">
            <a:spLocks noChangeArrowheads="1"/>
          </p:cNvSpPr>
          <p:nvPr/>
        </p:nvSpPr>
        <p:spPr bwMode="auto">
          <a:xfrm>
            <a:off x="635000" y="5084763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Στιγμιότυπο: </a:t>
            </a:r>
            <a:r>
              <a:rPr lang="el-GR" sz="2000" dirty="0">
                <a:latin typeface="Calibri" pitchFamily="34" charset="0"/>
                <a:cs typeface="Calibri" pitchFamily="34" charset="0"/>
              </a:rPr>
              <a:t>Σύνολο από Πλειάδες</a:t>
            </a:r>
          </a:p>
        </p:txBody>
      </p:sp>
      <p:sp>
        <p:nvSpPr>
          <p:cNvPr id="111" name="Text Box 20"/>
          <p:cNvSpPr txBox="1">
            <a:spLocks noChangeArrowheads="1"/>
          </p:cNvSpPr>
          <p:nvPr/>
        </p:nvSpPr>
        <p:spPr bwMode="auto">
          <a:xfrm>
            <a:off x="560386" y="5588001"/>
            <a:ext cx="80502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dirty="0" smtClean="0"/>
              <a:t>Παράδειγμα: </a:t>
            </a:r>
            <a:r>
              <a:rPr lang="en-US" dirty="0" smtClean="0"/>
              <a:t>{</a:t>
            </a:r>
            <a:r>
              <a:rPr lang="el-GR" dirty="0" smtClean="0"/>
              <a:t>(</a:t>
            </a:r>
            <a:r>
              <a:rPr lang="en-US" dirty="0"/>
              <a:t>Star Wars, 1997, 124, </a:t>
            </a:r>
            <a:r>
              <a:rPr lang="el-GR" dirty="0"/>
              <a:t>έγχρωμη</a:t>
            </a:r>
            <a:r>
              <a:rPr lang="el-GR" dirty="0" smtClean="0"/>
              <a:t>)</a:t>
            </a:r>
            <a:r>
              <a:rPr lang="en-US" dirty="0" smtClean="0"/>
              <a:t>, (Mighty Ducks, 1991, 104, </a:t>
            </a:r>
            <a:r>
              <a:rPr lang="el-GR" dirty="0" smtClean="0"/>
              <a:t>έγχρωμη), (</a:t>
            </a:r>
            <a:r>
              <a:rPr lang="en-US" dirty="0"/>
              <a:t>Wayne’s World, 1992, 95, </a:t>
            </a:r>
            <a:r>
              <a:rPr lang="el-GR" dirty="0"/>
              <a:t>έγχρωμη</a:t>
            </a:r>
            <a:r>
              <a:rPr lang="el-GR" dirty="0" smtClean="0"/>
              <a:t>)}</a:t>
            </a:r>
            <a:endParaRPr lang="el-GR" dirty="0"/>
          </a:p>
        </p:txBody>
      </p:sp>
      <p:cxnSp>
        <p:nvCxnSpPr>
          <p:cNvPr id="9" name="Straight Connector 8"/>
          <p:cNvCxnSpPr>
            <a:stCxn id="9275" idx="2"/>
            <a:endCxn id="9287" idx="3"/>
          </p:cNvCxnSpPr>
          <p:nvPr/>
        </p:nvCxnSpPr>
        <p:spPr>
          <a:xfrm>
            <a:off x="2251870" y="4579085"/>
            <a:ext cx="5549106" cy="47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" name="Date Placeholder 2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96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2153</TotalTime>
  <Words>1894</Words>
  <Application>Microsoft Office PowerPoint</Application>
  <PresentationFormat>On-screen Show (4:3)</PresentationFormat>
  <Paragraphs>305</Paragraphs>
  <Slides>32</Slides>
  <Notes>32</Notes>
  <HiddenSlides>1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Symbol</vt:lpstr>
      <vt:lpstr>Times New Roman</vt:lpstr>
      <vt:lpstr>Wingdings</vt:lpstr>
      <vt:lpstr>Office Theme</vt:lpstr>
      <vt:lpstr>Visio</vt:lpstr>
      <vt:lpstr>PowerPoint Presentation</vt:lpstr>
      <vt:lpstr>Μοντελοποίηση</vt:lpstr>
      <vt:lpstr>Βήματα Σχεδιασμού</vt:lpstr>
      <vt:lpstr>Βήματα Σχεδιασμού</vt:lpstr>
      <vt:lpstr>PowerPoint Presentation</vt:lpstr>
      <vt:lpstr>Σχήμα και Στιγμιότυπο </vt:lpstr>
      <vt:lpstr>PowerPoint Presentation</vt:lpstr>
      <vt:lpstr>Σχήμα Σχέσης</vt:lpstr>
      <vt:lpstr>PowerPoint Presentation</vt:lpstr>
      <vt:lpstr>Σχήμα - Στιγμιότυπο</vt:lpstr>
      <vt:lpstr>Πεδίο Ορισμού</vt:lpstr>
      <vt:lpstr>Πλειάδες</vt:lpstr>
      <vt:lpstr>Συμβολισμός</vt:lpstr>
      <vt:lpstr>Σχήμα Σχεσιακής Βάσης Δεδομένων</vt:lpstr>
      <vt:lpstr>Παράδειγμα</vt:lpstr>
      <vt:lpstr>Σχεσιακό Σχήμα</vt:lpstr>
      <vt:lpstr>Περιορισμός Κλειδιού</vt:lpstr>
      <vt:lpstr>Περιορισμός Κλειδιού</vt:lpstr>
      <vt:lpstr>Περιορισμός Κλειδιού</vt:lpstr>
      <vt:lpstr>Περιορισμός Κλειδιού</vt:lpstr>
      <vt:lpstr>Παράδειγμα</vt:lpstr>
      <vt:lpstr>Περιορισμός Κλειδιού</vt:lpstr>
      <vt:lpstr>Περιορισμός Ακεραιότητας Οντοτήτων</vt:lpstr>
      <vt:lpstr>Περιορισμός Αναφορικής Ακεραιότητας</vt:lpstr>
      <vt:lpstr>Περιορισμός Αναφορικής Ακεραιότητας </vt:lpstr>
      <vt:lpstr>Περιορισμός Αναφορικής Ακεραιότητας</vt:lpstr>
      <vt:lpstr>Περιορισμός Σημασιολογικής Ακεραιότητας</vt:lpstr>
      <vt:lpstr>Περιορισμοί Ακεραιότητας (integrity constraints)</vt:lpstr>
      <vt:lpstr>Σχεσιακό Σχήμα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Konstantinos Semertzidis</dc:creator>
  <cp:lastModifiedBy>pitoura</cp:lastModifiedBy>
  <cp:revision>298</cp:revision>
  <dcterms:created xsi:type="dcterms:W3CDTF">2013-06-13T09:19:30Z</dcterms:created>
  <dcterms:modified xsi:type="dcterms:W3CDTF">2016-10-06T09:21:34Z</dcterms:modified>
</cp:coreProperties>
</file>