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4"/>
  </p:notesMasterIdLst>
  <p:sldIdLst>
    <p:sldId id="505" r:id="rId3"/>
    <p:sldId id="457" r:id="rId4"/>
    <p:sldId id="459" r:id="rId5"/>
    <p:sldId id="458" r:id="rId6"/>
    <p:sldId id="460" r:id="rId7"/>
    <p:sldId id="507" r:id="rId8"/>
    <p:sldId id="509" r:id="rId9"/>
    <p:sldId id="510" r:id="rId10"/>
    <p:sldId id="508" r:id="rId11"/>
    <p:sldId id="514" r:id="rId12"/>
    <p:sldId id="464" r:id="rId13"/>
    <p:sldId id="465" r:id="rId14"/>
    <p:sldId id="512" r:id="rId15"/>
    <p:sldId id="511" r:id="rId16"/>
    <p:sldId id="515" r:id="rId17"/>
    <p:sldId id="463" r:id="rId18"/>
    <p:sldId id="467" r:id="rId19"/>
    <p:sldId id="468" r:id="rId20"/>
    <p:sldId id="469" r:id="rId21"/>
    <p:sldId id="470" r:id="rId22"/>
    <p:sldId id="496" r:id="rId23"/>
    <p:sldId id="516" r:id="rId24"/>
    <p:sldId id="473" r:id="rId25"/>
    <p:sldId id="474" r:id="rId26"/>
    <p:sldId id="517" r:id="rId27"/>
    <p:sldId id="518" r:id="rId28"/>
    <p:sldId id="503" r:id="rId29"/>
    <p:sldId id="500" r:id="rId30"/>
    <p:sldId id="501" r:id="rId31"/>
    <p:sldId id="502" r:id="rId32"/>
    <p:sldId id="497" r:id="rId33"/>
    <p:sldId id="475" r:id="rId34"/>
    <p:sldId id="498" r:id="rId35"/>
    <p:sldId id="466" r:id="rId36"/>
    <p:sldId id="477" r:id="rId37"/>
    <p:sldId id="478" r:id="rId38"/>
    <p:sldId id="482" r:id="rId39"/>
    <p:sldId id="481" r:id="rId40"/>
    <p:sldId id="520" r:id="rId41"/>
    <p:sldId id="483" r:id="rId42"/>
    <p:sldId id="484" r:id="rId43"/>
    <p:sldId id="485" r:id="rId44"/>
    <p:sldId id="486" r:id="rId45"/>
    <p:sldId id="504" r:id="rId46"/>
    <p:sldId id="494" r:id="rId47"/>
    <p:sldId id="487" r:id="rId48"/>
    <p:sldId id="488" r:id="rId49"/>
    <p:sldId id="519" r:id="rId50"/>
    <p:sldId id="489" r:id="rId51"/>
    <p:sldId id="493" r:id="rId52"/>
    <p:sldId id="492" r:id="rId53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 autoAdjust="0"/>
    <p:restoredTop sz="94671" autoAdjust="0"/>
  </p:normalViewPr>
  <p:slideViewPr>
    <p:cSldViewPr snapToGrid="0">
      <p:cViewPr varScale="1">
        <p:scale>
          <a:sx n="101" d="100"/>
          <a:sy n="101" d="100"/>
        </p:scale>
        <p:origin x="133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10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1653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11</a:t>
            </a:fld>
            <a:endParaRPr lang="el-G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12</a:t>
            </a:fld>
            <a:endParaRPr lang="el-G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www.infoworld.com</a:t>
            </a:r>
            <a:r>
              <a:rPr lang="en-US" dirty="0" smtClean="0"/>
              <a:t>/article/2916057/open-source-software/open-source-threatens-to-eat-the-database-</a:t>
            </a:r>
            <a:r>
              <a:rPr lang="en-US" dirty="0" err="1" smtClean="0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1345F-47DA-8D41-A25D-7C1673F272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5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16</a:t>
            </a:fld>
            <a:endParaRPr lang="el-G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17</a:t>
            </a:fld>
            <a:endParaRPr lang="el-G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18</a:t>
            </a:fld>
            <a:endParaRPr lang="el-G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19</a:t>
            </a:fld>
            <a:endParaRPr lang="el-G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20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21</a:t>
            </a:fld>
            <a:endParaRPr lang="el-G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22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27</a:t>
            </a:fld>
            <a:endParaRPr lang="el-GR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54A9DA-87E5-4B05-A7EB-938C420E9414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2093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11C1AA1-D90D-43AE-8DC4-04FDFD8712FC}" type="slidenum">
              <a:rPr lang="el-GR" altLang="en-US" sz="1300">
                <a:latin typeface="Times New Roman" pitchFamily="18" charset="0"/>
              </a:rPr>
              <a:pPr/>
              <a:t>29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555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30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34</a:t>
            </a:fld>
            <a:endParaRPr lang="el-G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35</a:t>
            </a:fld>
            <a:endParaRPr lang="el-GR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36</a:t>
            </a:fld>
            <a:endParaRPr 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37</a:t>
            </a:fld>
            <a:endParaRPr lang="el-GR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38</a:t>
            </a:fld>
            <a:endParaRPr 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39</a:t>
            </a:fld>
            <a:endParaRPr lang="el-GR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40</a:t>
            </a:fld>
            <a:endParaRPr lang="el-G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41</a:t>
            </a:fld>
            <a:endParaRPr lang="el-G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42</a:t>
            </a:fld>
            <a:endParaRPr lang="el-GR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43</a:t>
            </a:fld>
            <a:endParaRPr lang="el-G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44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45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79868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46</a:t>
            </a:fld>
            <a:endParaRPr lang="el-GR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47</a:t>
            </a:fld>
            <a:endParaRPr lang="el-G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48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49</a:t>
            </a:fld>
            <a:endParaRPr lang="el-GR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0220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50</a:t>
            </a:fld>
            <a:endParaRPr lang="el-GR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65118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51</a:t>
            </a:fld>
            <a:endParaRPr lang="el-G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5</a:t>
            </a:fld>
            <a:endParaRPr lang="el-GR" smtClean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5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6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7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lhcb-public.web.cern.ch</a:t>
            </a:r>
            <a:r>
              <a:rPr lang="en-US" dirty="0" smtClean="0"/>
              <a:t>/</a:t>
            </a:r>
            <a:r>
              <a:rPr lang="en-US" dirty="0" err="1" smtClean="0"/>
              <a:t>lhcb</a:t>
            </a:r>
            <a:r>
              <a:rPr lang="en-US" dirty="0" smtClean="0"/>
              <a:t>-public/en/Data%20Collection/Triggers2-en.html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home.cern</a:t>
            </a:r>
            <a:r>
              <a:rPr lang="en-US" dirty="0" smtClean="0"/>
              <a:t>/about/computing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cds.cern.ch</a:t>
            </a:r>
            <a:r>
              <a:rPr lang="en-US" dirty="0" smtClean="0"/>
              <a:t>/record/1165534/files/CERN-Brochure-2009-003-Eng.pdf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 smtClean="0"/>
              <a:t>Ευαγγελία </a:t>
            </a:r>
            <a:r>
              <a:rPr lang="el-GR" dirty="0" err="1" smtClean="0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globalpulse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hyperlink" Target="http://www.amazon.com/exec/obidos/subst/home/redirect.html/ref=nh_gateway/002-7972088-5679262" TargetMode="External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1317625"/>
            <a:ext cx="711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0" hangingPunct="0"/>
            <a:r>
              <a:rPr lang="el-GR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 smtClean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234" y="4152385"/>
            <a:ext cx="1989092" cy="220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57" y="3788527"/>
            <a:ext cx="1625600" cy="1625600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1241306" y="3167631"/>
            <a:ext cx="1512277" cy="1591042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10</a:t>
            </a:fld>
            <a:endParaRPr lang="el-GR" altLang="en-US" dirty="0" smtClean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“BIG DATA”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100" y="1133551"/>
            <a:ext cx="782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cap="all" dirty="0">
                <a:hlinkClick r:id="rId3"/>
              </a:rPr>
              <a:t/>
            </a:r>
            <a:br>
              <a:rPr lang="en-US" cap="all" dirty="0">
                <a:hlinkClick r:id="rId3"/>
              </a:rPr>
            </a:br>
            <a:r>
              <a:rPr lang="en-US" cap="all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UNITED NATIONS GLOBAL PULSE</a:t>
            </a:r>
            <a:endParaRPr lang="en-US" cap="all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fontAlgn="base"/>
            <a:r>
              <a:rPr lang="en-US" dirty="0"/>
              <a:t>Harnessing big data for development and humanitarian action</a:t>
            </a:r>
          </a:p>
          <a:p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8" y="1122032"/>
            <a:ext cx="1016232" cy="165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68" y="2132609"/>
            <a:ext cx="1627521" cy="934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947"/>
            <a:ext cx="2176897" cy="1911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503" y="4838700"/>
            <a:ext cx="2775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http://www.data4sdgs.org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7730" y="4342477"/>
            <a:ext cx="426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cap="al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</a:t>
            </a:r>
            <a:r>
              <a:rPr lang="en-US" u="sng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PARTNERSHIP FOR DATA</a:t>
            </a:r>
            <a:endParaRPr lang="el-GR" u="sng" cap="al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04" y="3873573"/>
            <a:ext cx="2732221" cy="717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6975" y="483870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trafficking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54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11</a:t>
            </a:fld>
            <a:endParaRPr lang="el-GR" altLang="en-US" smtClean="0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519113" y="1446213"/>
            <a:ext cx="8137525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</a:t>
            </a: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Database Management System (DBMS) </a:t>
            </a:r>
            <a:r>
              <a:rPr lang="el-GR" sz="3200" dirty="0" smtClean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02262" cy="2270125"/>
            <a:chOff x="1791" y="2568"/>
            <a:chExt cx="3403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03" cy="1430"/>
              <a:chOff x="1791" y="2614"/>
              <a:chExt cx="3403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200" y="2854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60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368300" y="185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12</a:t>
            </a:fld>
            <a:endParaRPr lang="el-GR" altLang="en-US" smtClean="0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49275" y="1430338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Σχεσιακά ΣΔΒΔ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99547" y="1560382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97967" y="3571406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 smtClean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10" y="438001"/>
            <a:ext cx="8095890" cy="1143000"/>
          </a:xfrm>
        </p:spPr>
        <p:txBody>
          <a:bodyPr/>
          <a:lstStyle/>
          <a:p>
            <a:r>
              <a:rPr lang="el-GR" dirty="0" smtClean="0"/>
              <a:t>Κατάταξη</a:t>
            </a:r>
            <a:r>
              <a:rPr lang="en-US" dirty="0" smtClean="0"/>
              <a:t> </a:t>
            </a:r>
            <a:r>
              <a:rPr lang="el-GR" dirty="0" smtClean="0"/>
              <a:t>τεχνολογιών ΣΔΒΔ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46" y="2118066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db-engines.com</a:t>
            </a:r>
            <a:r>
              <a:rPr lang="en-US" dirty="0"/>
              <a:t>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Βασισμένη</a:t>
            </a:r>
            <a:r>
              <a:rPr lang="en-US" dirty="0" smtClean="0"/>
              <a:t> </a:t>
            </a:r>
            <a:r>
              <a:rPr lang="el-GR" dirty="0" smtClean="0"/>
              <a:t>σε</a:t>
            </a:r>
            <a:r>
              <a:rPr lang="en-US" dirty="0" smtClean="0"/>
              <a:t> #mentions (</a:t>
            </a:r>
            <a:r>
              <a:rPr lang="el-GR" dirty="0" smtClean="0"/>
              <a:t>π.χ., </a:t>
            </a:r>
            <a:r>
              <a:rPr lang="en-US" dirty="0" smtClean="0"/>
              <a:t>stack overflow), google trends, job postings, profile data </a:t>
            </a:r>
            <a:r>
              <a:rPr lang="el-GR" dirty="0" smtClean="0"/>
              <a:t>στο</a:t>
            </a:r>
            <a:r>
              <a:rPr lang="en-US" dirty="0" smtClean="0"/>
              <a:t> LinkedIn, tweets 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DB Engines Ranking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5723751"/>
            <a:ext cx="2057400" cy="273844"/>
          </a:xfrm>
        </p:spPr>
        <p:txBody>
          <a:bodyPr/>
          <a:lstStyle/>
          <a:p>
            <a:fld id="{DF92A6B5-0D7C-48A8-B49A-953CF10F77E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828" b="3909"/>
          <a:stretch/>
        </p:blipFill>
        <p:spPr>
          <a:xfrm>
            <a:off x="1116068" y="1560514"/>
            <a:ext cx="6602799" cy="35411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0125" y="5647088"/>
            <a:ext cx="1661032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dirty="0"/>
              <a:t>http://</a:t>
            </a:r>
            <a:r>
              <a:rPr lang="en-US" sz="788" dirty="0" err="1"/>
              <a:t>www.bigdatalandscape.com</a:t>
            </a:r>
            <a:r>
              <a:rPr lang="en-US" sz="788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1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16</a:t>
            </a:fld>
            <a:endParaRPr lang="el-GR" altLang="en-US" smtClean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ΒΔ υπάρχουν παντού</a:t>
            </a:r>
            <a:endParaRPr lang="el-GR" sz="2400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 Κοινά θέματα – τι προσφέρουν: 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μοντελοποίηση, </a:t>
            </a:r>
            <a:r>
              <a:rPr lang="el-GR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έλεγχος πλεονασμού, περιορισμοί ακεραιότητας</a:t>
            </a:r>
            <a:endParaRPr lang="el-GR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αποδοτική επεξεργασία ερωτήσεων (</a:t>
            </a:r>
            <a:r>
              <a:rPr lang="en-US" sz="2000" dirty="0" smtClean="0">
                <a:solidFill>
                  <a:srgbClr val="FF0000"/>
                </a:solidFill>
              </a:rPr>
              <a:t>queries)</a:t>
            </a:r>
            <a:r>
              <a:rPr lang="el-GR" sz="2000" dirty="0" smtClean="0">
                <a:solidFill>
                  <a:srgbClr val="FF0000"/>
                </a:solidFill>
              </a:rPr>
              <a:t> (ευρετήρια, βελτιστοποίηση)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 smtClean="0">
                <a:solidFill>
                  <a:srgbClr val="FF0000"/>
                </a:solidFill>
              </a:rPr>
              <a:t> μόνιμη αποθήκευση</a:t>
            </a:r>
            <a:r>
              <a:rPr lang="en-US" sz="2000" dirty="0" smtClean="0">
                <a:solidFill>
                  <a:srgbClr val="FF0000"/>
                </a:solidFill>
              </a:rPr>
              <a:t> (persistent storage)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ενημέρωση δεδομένων</a:t>
            </a:r>
            <a:endParaRPr lang="el-GR" sz="2000" dirty="0">
              <a:solidFill>
                <a:srgbClr val="FF0000"/>
              </a:solidFill>
            </a:endParaRP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ορθότητα λειτουργίας: Πως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θα διασφαλίσουμε την ορθότητά τους κατά τη διάρκεια αποτυχιών και ταυτόχρονης προσπέλασης από πολλούς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χρήστες, ανάκαμψη από σφάλματα</a:t>
            </a:r>
          </a:p>
          <a:p>
            <a:pPr lvl="1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 Επίσης: θέματα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ασφάλειας,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δικαιωμάτων/εξουσι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 smtClean="0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</a:rPr>
              <a:t> προσπέλασης,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198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17</a:t>
            </a:fld>
            <a:endParaRPr lang="el-GR" altLang="en-US" smtClean="0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Σωστή 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  <a:endParaRPr lang="el-GR" sz="24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περισσότερα)</a:t>
            </a:r>
            <a:endParaRPr lang="el-GR" sz="24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Μόνιμη 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αποθήκευση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6400" y="2921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Γιατί χρειαζόμαστε ειδικό λογισμικό;</a:t>
            </a:r>
            <a:endParaRPr lang="el-G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18</a:t>
            </a:fld>
            <a:endParaRPr lang="el-GR" altLang="en-US" smtClean="0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00" y="515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19</a:t>
            </a:fld>
            <a:endParaRPr lang="el-GR" altLang="en-US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Λειτουργικό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 smtClean="0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20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33401" y="1524000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σχεδιάσετε και υλοποιήστε ένα σύστημα βάσεων δεδομένων χρησιμοποιώντας </a:t>
            </a: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ένα 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Τι σημαίνει αυτό: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τα παραπάνω βασίζονται (κανονικός μορφές, σχεσιακή άλγεβρα)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21</a:t>
            </a:fld>
            <a:endParaRPr lang="el-GR" altLang="en-US" smtClean="0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Θ</a:t>
            </a:r>
            <a:r>
              <a:rPr lang="el-GR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έματα </a:t>
            </a:r>
            <a:r>
              <a:rPr lang="el-GR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ενός ΣΔΒΔ (το εσωτερικό του</a:t>
            </a:r>
            <a:r>
              <a:rPr lang="el-GR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  <a:endParaRPr lang="el-G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Γενικές </a:t>
            </a:r>
            <a:r>
              <a:rPr lang="el-GR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γνώσεις και δεξιότητες για τη διαχείριση δεδομένων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22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i="1" dirty="0" smtClean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23</a:t>
            </a:fld>
            <a:endParaRPr lang="el-GR" altLang="en-US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Εννοιολογικό Μοντέλο (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 smtClean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δομής της πληροφορίας που είναι αποθηκευμένη στη </a:t>
            </a:r>
            <a:r>
              <a:rPr lang="el-GR" sz="2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25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Παράδειγμα (Οντότητες-Συσχετίσεις)</a:t>
            </a:r>
            <a:endParaRPr lang="en-US" dirty="0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ΣΔΒΔ για μαθήματα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Φοιτητές</a:t>
            </a:r>
            <a:endParaRPr lang="en-US" dirty="0"/>
          </a:p>
          <a:p>
            <a:pPr lvl="1"/>
            <a:r>
              <a:rPr lang="el-GR" dirty="0" smtClean="0"/>
              <a:t>Μαθήματα</a:t>
            </a:r>
            <a:endParaRPr lang="en-US" dirty="0"/>
          </a:p>
          <a:p>
            <a:pPr lvl="1"/>
            <a:r>
              <a:rPr lang="el-GR" dirty="0" smtClean="0"/>
              <a:t>Καθηγητές</a:t>
            </a:r>
            <a:endParaRPr lang="en-US" dirty="0"/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 smtClean="0"/>
              <a:t>Ποιος φοιτητής παρακολουθεί ποιο μάθημα</a:t>
            </a:r>
            <a:endParaRPr lang="en-US" dirty="0" smtClean="0"/>
          </a:p>
          <a:p>
            <a:pPr lvl="1"/>
            <a:r>
              <a:rPr lang="el-GR" dirty="0" smtClean="0"/>
              <a:t>Ποιος καθηγητής διδάσκει ποιο μάθημα</a:t>
            </a: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477125" y="5235413"/>
            <a:ext cx="285750" cy="514350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name: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gpa</a:t>
            </a:r>
            <a:r>
              <a:rPr lang="en-US" dirty="0" smtClean="0"/>
              <a:t>: </a:t>
            </a:r>
            <a:r>
              <a:rPr lang="en-US" i="1" dirty="0" smtClean="0"/>
              <a:t>float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 smtClean="0"/>
              <a:t>(cid: </a:t>
            </a:r>
            <a:r>
              <a:rPr lang="en-US" i="1" dirty="0" smtClean="0"/>
              <a:t>string</a:t>
            </a:r>
            <a:r>
              <a:rPr lang="en-US" dirty="0" smtClean="0"/>
              <a:t>, </a:t>
            </a:r>
            <a:r>
              <a:rPr lang="en-US" dirty="0" err="1" smtClean="0"/>
              <a:t>cname</a:t>
            </a:r>
            <a:r>
              <a:rPr lang="en-US" dirty="0" smtClean="0"/>
              <a:t>: </a:t>
            </a:r>
            <a:r>
              <a:rPr lang="en-US" i="1" dirty="0" smtClean="0"/>
              <a:t>string</a:t>
            </a:r>
            <a:r>
              <a:rPr lang="en-US" dirty="0" smtClean="0"/>
              <a:t>, credits: </a:t>
            </a:r>
            <a:r>
              <a:rPr lang="en-US" i="1" dirty="0" err="1" smtClean="0"/>
              <a:t>int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 smtClean="0"/>
              <a:t>(</a:t>
            </a:r>
            <a:r>
              <a:rPr lang="en-US" dirty="0" err="1" smtClean="0"/>
              <a:t>sid</a:t>
            </a:r>
            <a:r>
              <a:rPr lang="en-US" dirty="0" smtClean="0"/>
              <a:t>: </a:t>
            </a:r>
            <a:r>
              <a:rPr lang="en-US" i="1" dirty="0" smtClean="0"/>
              <a:t>string, </a:t>
            </a:r>
            <a:r>
              <a:rPr lang="en-US" dirty="0" smtClean="0"/>
              <a:t>cid</a:t>
            </a:r>
            <a:r>
              <a:rPr lang="en-US" i="1" dirty="0" smtClean="0"/>
              <a:t>: string, </a:t>
            </a:r>
            <a:r>
              <a:rPr lang="en-US" dirty="0" smtClean="0"/>
              <a:t>grade</a:t>
            </a:r>
            <a:r>
              <a:rPr lang="en-US" i="1" dirty="0" smtClean="0"/>
              <a:t>: string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54562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742950"/>
                <a:gridCol w="5715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Bob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Mary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credits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564-2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308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417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/>
                <a:gridCol w="800100"/>
                <a:gridCol w="80010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Grade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123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564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</a:t>
                      </a:r>
                      <a:endParaRPr lang="en-US" sz="18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Παράδειγμα (Σχέσεις)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27</a:t>
            </a:fld>
            <a:endParaRPr lang="el-GR" altLang="en-US" dirty="0" smtClean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299244" y="1260475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επιπέδου, περισσότερο αφηρημένη περιγραφή της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6AE99C-8353-43CA-927D-479B3D8311E0}" type="slidenum">
              <a:rPr lang="el-GR" alt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32924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41306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5045075" y="4557713"/>
            <a:ext cx="381000" cy="533400"/>
          </a:xfrm>
          <a:prstGeom prst="can">
            <a:avLst>
              <a:gd name="adj" fmla="val 3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484438" y="3716338"/>
            <a:ext cx="37338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Φυσικό 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(ή </a:t>
            </a:r>
            <a:r>
              <a:rPr lang="el-GR" altLang="en-US" sz="20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εσωτερικό) </a:t>
            </a: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Σχήμα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987675" y="2636838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>
                <a:solidFill>
                  <a:schemeClr val="accent4">
                    <a:lumMod val="50000"/>
                  </a:schemeClr>
                </a:solidFill>
                <a:latin typeface="+mn-lt"/>
              </a:rPr>
              <a:t>Εννοιολογικό Σχήμα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2987675" y="2636838"/>
            <a:ext cx="26670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396875" y="1662113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1</a:t>
            </a:r>
          </a:p>
        </p:txBody>
      </p:sp>
      <p:sp>
        <p:nvSpPr>
          <p:cNvPr id="38925" name="Rectangle 14"/>
          <p:cNvSpPr>
            <a:spLocks noChangeArrowheads="1"/>
          </p:cNvSpPr>
          <p:nvPr/>
        </p:nvSpPr>
        <p:spPr bwMode="auto">
          <a:xfrm>
            <a:off x="3968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6" name="Text Box 15"/>
          <p:cNvSpPr txBox="1">
            <a:spLocks noChangeArrowheads="1"/>
          </p:cNvSpPr>
          <p:nvPr/>
        </p:nvSpPr>
        <p:spPr bwMode="auto">
          <a:xfrm>
            <a:off x="5959475" y="166211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Εξωτερική Όψη </a:t>
            </a:r>
            <a:r>
              <a:rPr lang="en-US" alt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</a:t>
            </a:r>
            <a:endParaRPr lang="el-GR" altLang="en-US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7" name="Rectangle 16"/>
          <p:cNvSpPr>
            <a:spLocks noChangeArrowheads="1"/>
          </p:cNvSpPr>
          <p:nvPr/>
        </p:nvSpPr>
        <p:spPr bwMode="auto">
          <a:xfrm>
            <a:off x="5959475" y="1662113"/>
            <a:ext cx="2209800" cy="39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b="1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928" name="Line 26"/>
          <p:cNvSpPr>
            <a:spLocks noChangeShapeType="1"/>
          </p:cNvSpPr>
          <p:nvPr/>
        </p:nvSpPr>
        <p:spPr bwMode="auto">
          <a:xfrm flipH="1">
            <a:off x="5807075" y="2195513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Line 27"/>
          <p:cNvSpPr>
            <a:spLocks noChangeShapeType="1"/>
          </p:cNvSpPr>
          <p:nvPr/>
        </p:nvSpPr>
        <p:spPr bwMode="auto">
          <a:xfrm>
            <a:off x="2149475" y="2271713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28"/>
          <p:cNvSpPr>
            <a:spLocks noChangeShapeType="1"/>
          </p:cNvSpPr>
          <p:nvPr/>
        </p:nvSpPr>
        <p:spPr bwMode="auto">
          <a:xfrm>
            <a:off x="4206875" y="31099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Text Box 29"/>
          <p:cNvSpPr txBox="1">
            <a:spLocks noChangeArrowheads="1"/>
          </p:cNvSpPr>
          <p:nvPr/>
        </p:nvSpPr>
        <p:spPr bwMode="auto">
          <a:xfrm>
            <a:off x="4587875" y="3186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2" name="Text Box 30"/>
          <p:cNvSpPr txBox="1">
            <a:spLocks noChangeArrowheads="1"/>
          </p:cNvSpPr>
          <p:nvPr/>
        </p:nvSpPr>
        <p:spPr bwMode="auto">
          <a:xfrm>
            <a:off x="6188075" y="24241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1800" i="1">
                <a:latin typeface="+mn-lt"/>
              </a:rPr>
              <a:t>Απεικόνιση </a:t>
            </a:r>
            <a:endParaRPr lang="el-GR" altLang="en-US" sz="2000" i="1">
              <a:latin typeface="+mn-lt"/>
            </a:endParaRP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5735638" y="4186238"/>
            <a:ext cx="288131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λεπτομέρειες σχετικά με την αποθήκευση και τους δρόμους προσπέλασης</a:t>
            </a:r>
          </a:p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Πως οι σχέσεις αποθηκεύονται στο δίσκο, ευρετήρια, κλπ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323850" y="2708275"/>
            <a:ext cx="2519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1400" dirty="0">
                <a:latin typeface="+mn-lt"/>
              </a:rPr>
              <a:t>Περιγράφει τα αποθηκευμένα δεδομένα με βάση το μοντέλο δεδομένων</a:t>
            </a:r>
          </a:p>
        </p:txBody>
      </p:sp>
      <p:sp>
        <p:nvSpPr>
          <p:cNvPr id="38935" name="Text Box 35"/>
          <p:cNvSpPr txBox="1">
            <a:spLocks noChangeArrowheads="1"/>
          </p:cNvSpPr>
          <p:nvPr/>
        </p:nvSpPr>
        <p:spPr bwMode="auto">
          <a:xfrm>
            <a:off x="215900" y="5664200"/>
            <a:ext cx="868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n-US" sz="1400" dirty="0">
                <a:latin typeface="Comic Sans MS" pitchFamily="66" charset="0"/>
              </a:rPr>
              <a:t> </a:t>
            </a:r>
            <a:r>
              <a:rPr lang="el-GR" altLang="en-US" dirty="0">
                <a:latin typeface="+mn-lt"/>
              </a:rPr>
              <a:t>Η περιγραφή της βάσης δεδομένων περιλαμβάνει ένα σχήμα για καθένα από τα επίπεδα αφαίρεσης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3838"/>
            <a:ext cx="8229600" cy="1143000"/>
          </a:xfrm>
        </p:spPr>
        <p:txBody>
          <a:bodyPr/>
          <a:lstStyle/>
          <a:p>
            <a:r>
              <a:rPr lang="el-GR" smtClean="0">
                <a:solidFill>
                  <a:schemeClr val="accent6">
                    <a:lumMod val="75000"/>
                  </a:schemeClr>
                </a:solidFill>
              </a:rPr>
              <a:t>Αρχιτεκτονική Τριών Επιπέδων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0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B3353B-53CB-4718-AFB7-AC56DCFF3759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29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163512" y="1154113"/>
            <a:ext cx="87518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Ανεξαρτησία Δεδομένων: </a:t>
            </a:r>
            <a:r>
              <a:rPr lang="el-GR" altLang="en-US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αλλαγή του σχήματος ενός επιπέδου χωρίς να αλλάξουμε το σχήμα του αμέσως υψηλότερου επιπέδου </a:t>
            </a:r>
          </a:p>
        </p:txBody>
      </p:sp>
      <p:sp>
        <p:nvSpPr>
          <p:cNvPr id="39943" name="Text Box 5"/>
          <p:cNvSpPr txBox="1">
            <a:spLocks noChangeArrowheads="1"/>
          </p:cNvSpPr>
          <p:nvPr/>
        </p:nvSpPr>
        <p:spPr bwMode="auto">
          <a:xfrm>
            <a:off x="544513" y="2542283"/>
            <a:ext cx="83708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Λογική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αλλαγή </a:t>
            </a: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του εννοιολογικού δεν επηρεάζει τα εξωτερικά 		σχήματα ή τα προγράμματα εφαρμογών</a:t>
            </a:r>
            <a:endParaRPr lang="el-GR" altLang="en-US" sz="2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alt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Φυσική Ανεξαρτησία Δεδομένων</a:t>
            </a:r>
          </a:p>
          <a:p>
            <a:pPr algn="just">
              <a:spcBef>
                <a:spcPct val="50000"/>
              </a:spcBef>
            </a:pP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αλλαγή </a:t>
            </a: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του εσωτερικού σχήματος χωρίς να χρειάζεται 		αλλαγή του εννοιολογικού</a:t>
            </a:r>
            <a:endParaRPr lang="el-GR" altLang="en-US" sz="2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2051050" y="5562600"/>
            <a:ext cx="4743450" cy="5191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8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αλλαγή  μόνο της απεικόνισης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55" y="11113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Ανεξαρτησία Δεδομένων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41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περιεχόμενο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30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406400" y="16764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Σχήμα της </a:t>
            </a:r>
            <a:r>
              <a:rPr lang="el-GR" alt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βδ</a:t>
            </a:r>
            <a:endParaRPr lang="el-GR" altLang="en-US" sz="24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Μοντέλο (δομικά </a:t>
            </a:r>
            <a:r>
              <a:rPr lang="el-GR" alt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στοιχεία + περιορισμοί ακεραιότητας)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Στιγμιότυπο της </a:t>
            </a:r>
            <a:r>
              <a:rPr lang="el-GR" alt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βδ</a:t>
            </a:r>
            <a:r>
              <a:rPr lang="el-GR" alt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(κατάσταση ή σύνολο εμφανίσεων ή σύνολο </a:t>
            </a:r>
            <a:r>
              <a:rPr lang="el-GR" altLang="en-US" sz="24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στιγμιοτύπων</a:t>
            </a:r>
            <a:r>
              <a:rPr lang="el-GR" altLang="en-US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700213" y="45382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31</a:t>
            </a:fld>
            <a:endParaRPr lang="el-GR" altLang="en-US" dirty="0" smtClean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354139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 (ορισμός σχήματος)</a:t>
            </a: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 στοιχείων 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(δημιουργία του αρχικού στιγμιότυπου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1"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32</a:t>
            </a:fld>
            <a:endParaRPr lang="el-GR" altLang="en-US" smtClean="0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39750" y="1409700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279082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διαγραφή, τροποποίηση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  <a:endParaRPr lang="el-GR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33</a:t>
            </a:fld>
            <a:endParaRPr lang="el-GR" altLang="en-US" smtClean="0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34</a:t>
            </a:fld>
            <a:endParaRPr lang="el-GR" altLang="en-US" smtClean="0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</a:t>
            </a:r>
            <a:r>
              <a:rPr lang="el-GR" sz="3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</a:t>
            </a:r>
            <a:endParaRPr lang="el-GR" sz="32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Ορισμός </a:t>
            </a:r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και δημιουργία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μιας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ασφάλεια, ρύθμιση (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35</a:t>
            </a:fld>
            <a:endParaRPr lang="el-GR" altLang="en-US" smtClean="0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χρήστες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συστήματος</a:t>
            </a:r>
            <a:endParaRPr lang="en-US" sz="32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  <a:endParaRPr lang="el-GR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36</a:t>
            </a:fld>
            <a:endParaRPr lang="el-GR" altLang="en-US" smtClean="0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 smtClean="0"/>
              <a:t>ends</a:t>
            </a:r>
            <a:r>
              <a:rPr lang="el-GR" sz="2000" dirty="0"/>
              <a:t> </a:t>
            </a:r>
            <a:r>
              <a:rPr lang="el-GR" sz="2000" dirty="0" smtClean="0"/>
              <a:t>εφαρμογών</a:t>
            </a:r>
            <a:endParaRPr lang="el-GR" sz="2000" dirty="0"/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 smtClean="0"/>
              <a:t>Διεπαφή</a:t>
            </a:r>
            <a:r>
              <a:rPr lang="el-GR" sz="2000" dirty="0"/>
              <a:t> </a:t>
            </a:r>
            <a:r>
              <a:rPr lang="el-GR" sz="2000" dirty="0" smtClean="0"/>
              <a:t>SQL</a:t>
            </a:r>
            <a:endParaRPr lang="el-GR" sz="2000" dirty="0"/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 smtClean="0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Βασιζόμενες σε μενού (κατάλογο από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επιλογές), γραφικών, Βασιζόμενες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σε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φόρμες, φυσικής γλώσσας,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παραμετρικούς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χρήστες, για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ΔΒΔ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37</a:t>
            </a:fld>
            <a:endParaRPr lang="el-GR" altLang="en-US" smtClean="0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38</a:t>
            </a:fld>
            <a:endParaRPr lang="el-GR" altLang="en-US" smtClean="0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39</a:t>
            </a:fld>
            <a:endParaRPr lang="el-GR" altLang="en-US" smtClean="0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 smtClean="0"/>
              <a:t>Στόχος και </a:t>
            </a:r>
            <a:r>
              <a:rPr lang="el-GR" sz="3200" dirty="0"/>
              <a:t>περιεχόμενο</a:t>
            </a:r>
            <a:r>
              <a:rPr lang="el-GR" sz="3200" dirty="0" smtClean="0"/>
              <a:t> του μαθήματος</a:t>
            </a:r>
            <a:endParaRPr lang="el-GR" sz="3200" dirty="0"/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 smtClean="0"/>
              <a:t>Διαδικαστικά θέματα</a:t>
            </a:r>
            <a:endParaRPr lang="el-GR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 smtClean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04799" y="2580045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</a:rPr>
              <a:t>συλλογή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93675" y="1582738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675" y="4261330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Γιατί να μας ενδιαφέρει;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l-GR" sz="3600" dirty="0" smtClean="0">
                <a:solidFill>
                  <a:schemeClr val="bg2">
                    <a:lumMod val="10000"/>
                  </a:schemeClr>
                </a:solidFill>
              </a:rPr>
              <a:t>			</a:t>
            </a:r>
            <a:r>
              <a:rPr lang="el-GR" sz="3200" dirty="0" smtClean="0">
                <a:solidFill>
                  <a:schemeClr val="bg2">
                    <a:lumMod val="10000"/>
                  </a:schemeClr>
                </a:solidFill>
              </a:rPr>
              <a:t>Τα δεδομένα είναι παντού</a:t>
            </a:r>
            <a:endParaRPr lang="el-GR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40</a:t>
            </a:fld>
            <a:endParaRPr lang="el-GR" altLang="en-US" smtClean="0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423862" y="2035175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ΣΔΒΔ (διαχωρισμός της 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436562" y="4409380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36562" y="1171575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3889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362069"/>
            <a:ext cx="11430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41</a:t>
            </a:fld>
            <a:endParaRPr lang="el-GR" altLang="en-US" dirty="0" smtClean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468313" y="1687513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95288" y="3630613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58" y="3803912"/>
            <a:ext cx="797607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42</a:t>
            </a:fld>
            <a:endParaRPr lang="el-GR" altLang="en-US" smtClean="0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468313" y="930764"/>
            <a:ext cx="79232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συμπερασματικές, αποθήκες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δεδομένων (αναλυτική 	επεξεργασία), προγραμματισμό πόρων της επιχείρησης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	–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	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Enterprise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Management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Resource Planning), Internet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]</a:t>
            </a:r>
            <a:r>
              <a:rPr lang="el-GR" sz="2000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468313" y="3477207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</a:t>
            </a:r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2000</a:t>
            </a:r>
            <a:endParaRPr lang="en-US" sz="1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4" y="5002866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Stonebraker</a:t>
            </a:r>
            <a:r>
              <a:rPr lang="en-US" sz="1600" dirty="0" smtClean="0"/>
              <a:t>, Turing Award 2014</a:t>
            </a:r>
          </a:p>
          <a:p>
            <a:r>
              <a:rPr lang="en-US" sz="1600" dirty="0" smtClean="0"/>
              <a:t>Ingress, </a:t>
            </a:r>
            <a:r>
              <a:rPr lang="en-US" sz="1600" dirty="0" err="1" smtClean="0"/>
              <a:t>Postgress</a:t>
            </a:r>
            <a:r>
              <a:rPr lang="en-US" sz="1600" dirty="0" smtClean="0"/>
              <a:t>, entrepreneur, ..)</a:t>
            </a:r>
          </a:p>
          <a:p>
            <a:r>
              <a:rPr lang="en-US" sz="1600" dirty="0" smtClean="0"/>
              <a:t>1M from Google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43</a:t>
            </a:fld>
            <a:endParaRPr lang="el-GR" altLang="en-US" smtClean="0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323850" y="1577975"/>
            <a:ext cx="820896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όγκος δεδομένων </a:t>
            </a: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 υλικό (επεξεργαστές με πολλούς πυρήνες, ιεραρχία αποθήκευσης)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l-GR" sz="24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44</a:t>
            </a:fld>
            <a:endParaRPr lang="el-GR" altLang="en-US" smtClean="0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45</a:t>
            </a:fld>
            <a:endParaRPr lang="el-GR" alt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ΣΔΒΔ να χρησιμοποιήσω</a:t>
            </a:r>
            <a:r>
              <a:rPr lang="en-US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(~2011)</a:t>
            </a: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272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46</a:t>
            </a:fld>
            <a:endParaRPr lang="el-GR" altLang="en-US" smtClean="0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47</a:t>
            </a:fld>
            <a:endParaRPr lang="el-GR" altLang="en-US" smtClean="0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Βαθμός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Ασκήσεις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σύνολα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 + μ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ια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προγραμματιστική άσκηση 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(≥ 4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u="sng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Τελικό διαγώνισμα 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(≥ 4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0)</a:t>
            </a: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Τελικός Βαθμός </a:t>
            </a:r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(≥ 5.0)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35%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 (Βαθμός </a:t>
            </a:r>
            <a:r>
              <a:rPr lang="el-GR" sz="2000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Ασκήσεων+Προγραμματιστικής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 +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65%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* Βαθμός Τελικού Διαγωνίσματος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468313" y="4797425"/>
            <a:ext cx="8135937" cy="10618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Όσοι έδωσαν ασκήσεις  τ</a:t>
            </a:r>
            <a:r>
              <a:rPr lang="el-GR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2 προηγούμενα ακαδημαϊκά έτη μπορούν να «κρατήσουν» το βαθμό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τους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Οι υπόλοιποι </a:t>
            </a:r>
            <a:r>
              <a:rPr lang="el-GR" sz="1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πρέπει ή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τις </a:t>
            </a:r>
            <a:r>
              <a:rPr lang="el-GR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επαναλάβουν ή να γράψουν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≥ 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5.0</a:t>
            </a:r>
            <a:endParaRPr lang="el-GR" sz="1800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48</a:t>
            </a:fld>
            <a:endParaRPr lang="el-GR" altLang="en-US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569913" y="876657"/>
            <a:ext cx="7900987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Καλό </a:t>
            </a: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θα είναι να παρακολουθείτε το μάθημα (τις διαλέξεις, αλλά και το «ρυθμό» του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algn="just" eaLnBrk="0" hangingPunct="0">
              <a:spcBef>
                <a:spcPct val="50000"/>
              </a:spcBef>
            </a:pPr>
            <a:endParaRPr lang="el-GR" sz="28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800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800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8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800" u="sng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8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l-GR" sz="2800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206692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49</a:t>
            </a:fld>
            <a:endParaRPr lang="el-GR" altLang="en-US" smtClean="0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512763" y="1060450"/>
            <a:ext cx="7900987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endParaRPr lang="el-GR" sz="28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800" u="sng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υπάρχει </a:t>
            </a:r>
            <a:r>
              <a:rPr lang="el-GR" sz="2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«μεθοδολογία ασκήσεων»</a:t>
            </a:r>
            <a:endParaRPr lang="el-GR" sz="2800" dirty="0">
              <a:solidFill>
                <a:schemeClr val="tx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5</a:t>
            </a:fld>
            <a:endParaRPr lang="el-GR" altLang="en-US" smtClean="0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4724400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893145" y="4013213"/>
            <a:ext cx="1409700" cy="409575"/>
          </a:xfrm>
        </p:spPr>
      </p:pic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6638" y="3438525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6344" y="5289564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0195" y="1573226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39532" y="1331126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2405076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42968"/>
            <a:ext cx="26670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3" y="2267744"/>
            <a:ext cx="3000375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50</a:t>
            </a:fld>
            <a:endParaRPr lang="el-GR" alt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463" y="385762"/>
            <a:ext cx="4737100" cy="2544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solidFill>
                  <a:schemeClr val="accent6"/>
                </a:solidFill>
                <a:ea typeface="+mj-ea"/>
                <a:cs typeface="+mj-cs"/>
              </a:rPr>
              <a:t>Και αν δεν μάθετε </a:t>
            </a:r>
            <a:r>
              <a:rPr lang="en-US" sz="4400" dirty="0" smtClean="0">
                <a:solidFill>
                  <a:schemeClr val="accent6"/>
                </a:solidFill>
                <a:ea typeface="+mj-ea"/>
                <a:cs typeface="+mj-cs"/>
              </a:rPr>
              <a:t>SQL</a:t>
            </a:r>
            <a:r>
              <a:rPr lang="el-GR" sz="44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;</a:t>
            </a:r>
            <a:r>
              <a:rPr lang="el-GR" sz="4400" noProof="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noProof="0" dirty="0" smtClean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:\d_drive\Keith\SQL Standards\NoSQL Databases\Geek and Poke NoSQL 6a00d8341d3df553ef0148c80ac6ef970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419100"/>
            <a:ext cx="3953277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51</a:t>
            </a:fld>
            <a:endParaRPr lang="el-GR" altLang="en-US" smtClean="0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6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6452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7</a:t>
            </a:fld>
            <a:endParaRPr lang="el-GR" altLang="en-US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6452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5153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Large Hadron Collider (LHC)</a:t>
            </a:r>
            <a:endParaRPr lang="en-US" sz="32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 smtClean="0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 smtClean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 smtClean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 smtClean="0">
              <a:ea typeface="Helvetica Neue Light" charset="0"/>
              <a:cs typeface="Helvetica Neue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 smtClean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 smtClean="0">
              <a:ea typeface="Helvetica Neue Light" charset="0"/>
              <a:cs typeface="Helvetica Neue Light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l-GR" sz="2000" dirty="0" smtClean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 smtClean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 smtClean="0"/>
              <a:t>Βάσεις Δεδομένων</a:t>
            </a:r>
            <a:r>
              <a:rPr lang="en-US" altLang="en-US" dirty="0" smtClean="0"/>
              <a:t> 2016-2017</a:t>
            </a:r>
            <a:r>
              <a:rPr lang="el-GR" altLang="en-US" dirty="0" smtClean="0"/>
              <a:t>			Ευαγγελία </a:t>
            </a:r>
            <a:r>
              <a:rPr lang="el-GR" altLang="en-US" dirty="0" err="1" smtClean="0"/>
              <a:t>Πιτουρά</a:t>
            </a:r>
            <a:endParaRPr lang="el-GR" altLang="en-US" dirty="0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0891" y="1738263"/>
            <a:ext cx="7772400" cy="2487575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Πανταχού παρόντες αισθητήρες και καταγραφείς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 smtClean="0"/>
              <a:t>Κάμερες, κινητά, </a:t>
            </a:r>
            <a:r>
              <a:rPr lang="en-US" dirty="0" smtClean="0"/>
              <a:t>blogging, ...</a:t>
            </a:r>
            <a:endParaRPr lang="is-I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l-GR" dirty="0" smtClean="0"/>
              <a:t>Μεγάλα επιστημονικά έργα (βιολογία, αστρονομία, φυσική, ιατρική, ….)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359" y="4505708"/>
            <a:ext cx="75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ea typeface="Comic Sans MS" charset="0"/>
                <a:cs typeface="Comic Sans MS" charset="0"/>
              </a:rPr>
              <a:t>Αποθήκευση </a:t>
            </a:r>
            <a:r>
              <a:rPr lang="en-US" sz="4000" dirty="0" smtClean="0">
                <a:ea typeface="Comic Sans MS" charset="0"/>
                <a:cs typeface="Comic Sans MS" charset="0"/>
              </a:rPr>
              <a:t> </a:t>
            </a:r>
            <a:r>
              <a:rPr lang="el-GR" sz="4000" i="1" u="sng" dirty="0" smtClean="0">
                <a:ea typeface="Comic Sans MS" charset="0"/>
                <a:cs typeface="Comic Sans MS" charset="0"/>
              </a:rPr>
              <a:t>όλων</a:t>
            </a:r>
            <a:r>
              <a:rPr lang="el-GR" sz="4000" i="1" dirty="0" smtClean="0">
                <a:ea typeface="Comic Sans MS" charset="0"/>
                <a:cs typeface="Comic Sans MS" charset="0"/>
              </a:rPr>
              <a:t> </a:t>
            </a:r>
            <a:r>
              <a:rPr lang="el-GR" sz="4000" dirty="0" smtClean="0">
                <a:ea typeface="Comic Sans MS" charset="0"/>
                <a:cs typeface="Comic Sans MS" charset="0"/>
              </a:rPr>
              <a:t>των δεδομένων</a:t>
            </a:r>
            <a:endParaRPr lang="en-US" sz="4000" dirty="0">
              <a:ea typeface="Comic Sans MS" charset="0"/>
              <a:cs typeface="Comic Sans M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“BIG DATA”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2085</TotalTime>
  <Words>1726</Words>
  <Application>Microsoft Office PowerPoint</Application>
  <PresentationFormat>On-screen Show (4:3)</PresentationFormat>
  <Paragraphs>476</Paragraphs>
  <Slides>51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 Neue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Σχεσιακά ΣΔΒΔ</vt:lpstr>
      <vt:lpstr>Κατάταξη τεχνολογιών ΣΔΒΔ</vt:lpstr>
      <vt:lpstr>Big Data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Σκοπός του Μαθήματος</vt:lpstr>
      <vt:lpstr>Σκοπός του Μαθήματος</vt:lpstr>
      <vt:lpstr>PowerPoint Presentation</vt:lpstr>
      <vt:lpstr>PowerPoint Presentation</vt:lpstr>
      <vt:lpstr>Μοντελοποίηση</vt:lpstr>
      <vt:lpstr>Παράδειγμα (Οντότητες-Συσχετίσεις)</vt:lpstr>
      <vt:lpstr>Παράδειγμα (Σχέσεις)</vt:lpstr>
      <vt:lpstr>Μοντελοποίηση</vt:lpstr>
      <vt:lpstr>Αρχιτεκτονική Τριών Επιπέδων</vt:lpstr>
      <vt:lpstr>Ανεξαρτησία Δεδομένων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Χρήστες</vt:lpstr>
      <vt:lpstr>Διεπαφές</vt:lpstr>
      <vt:lpstr>Το εσωτερικό ενός ΣΔΒΔ</vt:lpstr>
      <vt:lpstr>PowerPoint Presentation</vt:lpstr>
      <vt:lpstr>PowerPoint Presentation</vt:lpstr>
      <vt:lpstr>PowerPoint Presentation</vt:lpstr>
      <vt:lpstr> Ιστορία</vt:lpstr>
      <vt:lpstr>Ιστορία</vt:lpstr>
      <vt:lpstr>Ιστορία</vt:lpstr>
      <vt:lpstr>PowerPoint Presentation</vt:lpstr>
      <vt:lpstr>PowerPoint Presentation</vt:lpstr>
      <vt:lpstr>Διαχειριστικά Θέματα</vt:lpstr>
      <vt:lpstr>Διαχειριστικά Θέματα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pitoura</cp:lastModifiedBy>
  <cp:revision>36</cp:revision>
  <dcterms:created xsi:type="dcterms:W3CDTF">2013-06-13T09:19:30Z</dcterms:created>
  <dcterms:modified xsi:type="dcterms:W3CDTF">2016-10-06T06:54:41Z</dcterms:modified>
</cp:coreProperties>
</file>