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4"/>
  </p:notesMasterIdLst>
  <p:sldIdLst>
    <p:sldId id="654" r:id="rId2"/>
    <p:sldId id="667" r:id="rId3"/>
    <p:sldId id="666" r:id="rId4"/>
    <p:sldId id="622" r:id="rId5"/>
    <p:sldId id="623" r:id="rId6"/>
    <p:sldId id="624" r:id="rId7"/>
    <p:sldId id="625" r:id="rId8"/>
    <p:sldId id="627" r:id="rId9"/>
    <p:sldId id="628" r:id="rId10"/>
    <p:sldId id="629" r:id="rId11"/>
    <p:sldId id="630" r:id="rId12"/>
    <p:sldId id="631" r:id="rId13"/>
    <p:sldId id="632" r:id="rId14"/>
    <p:sldId id="633" r:id="rId15"/>
    <p:sldId id="665" r:id="rId16"/>
    <p:sldId id="634" r:id="rId17"/>
    <p:sldId id="560" r:id="rId18"/>
    <p:sldId id="635" r:id="rId19"/>
    <p:sldId id="658" r:id="rId20"/>
    <p:sldId id="662" r:id="rId21"/>
    <p:sldId id="583" r:id="rId22"/>
    <p:sldId id="663" r:id="rId23"/>
    <p:sldId id="636" r:id="rId24"/>
    <p:sldId id="659" r:id="rId25"/>
    <p:sldId id="664" r:id="rId26"/>
    <p:sldId id="660" r:id="rId27"/>
    <p:sldId id="643" r:id="rId28"/>
    <p:sldId id="639" r:id="rId29"/>
    <p:sldId id="640" r:id="rId30"/>
    <p:sldId id="641" r:id="rId31"/>
    <p:sldId id="642" r:id="rId32"/>
    <p:sldId id="671" r:id="rId33"/>
    <p:sldId id="644" r:id="rId34"/>
    <p:sldId id="661" r:id="rId35"/>
    <p:sldId id="668" r:id="rId36"/>
    <p:sldId id="669" r:id="rId37"/>
    <p:sldId id="649" r:id="rId38"/>
    <p:sldId id="645" r:id="rId39"/>
    <p:sldId id="646" r:id="rId40"/>
    <p:sldId id="647" r:id="rId41"/>
    <p:sldId id="563" r:id="rId42"/>
    <p:sldId id="657"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22" d="100"/>
          <a:sy n="122" d="100"/>
        </p:scale>
        <p:origin x="1548" y="96"/>
      </p:cViewPr>
      <p:guideLst>
        <p:guide orient="horz" pos="2160"/>
        <p:guide pos="2880"/>
      </p:guideLst>
    </p:cSldViewPr>
  </p:slideViewPr>
  <p:notesTextViewPr>
    <p:cViewPr>
      <p:scale>
        <a:sx n="1" d="1"/>
        <a:sy n="1" d="1"/>
      </p:scale>
      <p:origin x="0" y="0"/>
    </p:cViewPr>
  </p:notesTextViewPr>
  <p:sorterViewPr>
    <p:cViewPr varScale="1">
      <p:scale>
        <a:sx n="1" d="1"/>
        <a:sy n="1" d="1"/>
      </p:scale>
      <p:origin x="0" y="-3942"/>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87500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429496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970672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9838151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668139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323893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15</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795440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08294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17</a:t>
            </a:fld>
            <a:endParaRPr lang="el-GR"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2678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3608246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76158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2</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51234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20</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987027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21</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1092153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22</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349993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6886693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905D4D31-174B-4A43-A1FF-6DA4C9FBE1AD}" type="slidenum">
              <a:rPr lang="el-GR" smtClean="0"/>
              <a:pPr/>
              <a:t>24</a:t>
            </a:fld>
            <a:endParaRPr lang="el-GR"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607120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25</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221286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26</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54977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4650572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483040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00959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963834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2098720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03678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9724446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6131688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614135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35</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676593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36</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58868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407404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1005194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12169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1148225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5266606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41</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67870563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42</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29249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75624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67718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527843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29624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957533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10/13/2016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10/13/2016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10/13/2016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10/13/2016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10/13/2016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10/13/2016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10/13/2016</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10/13/2016</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10/13/2016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10/13/2016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10/13/2016</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622300" y="1397000"/>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smtClean="0">
                <a:solidFill>
                  <a:schemeClr val="accent6">
                    <a:lumMod val="75000"/>
                  </a:schemeClr>
                </a:solidFill>
                <a:latin typeface="+mj-lt"/>
                <a:ea typeface="+mj-ea"/>
                <a:cs typeface="+mj-cs"/>
              </a:rPr>
              <a:t>Μετατροπή Σχήματος Ο/Σ σε Σχεσιακό Σχήμα</a:t>
            </a:r>
            <a:endParaRPr lang="en-US" sz="5400" dirty="0" smtClean="0">
              <a:solidFill>
                <a:schemeClr val="accent6">
                  <a:lumMod val="75000"/>
                </a:schemeClr>
              </a:solidFill>
              <a:latin typeface="+mj-lt"/>
              <a:ea typeface="+mj-ea"/>
              <a:cs typeface="+mj-cs"/>
            </a:endParaRPr>
          </a:p>
        </p:txBody>
      </p:sp>
    </p:spTree>
    <p:extLst>
      <p:ext uri="{BB962C8B-B14F-4D97-AF65-F5344CB8AC3E}">
        <p14:creationId xmlns:p14="http://schemas.microsoft.com/office/powerpoint/2010/main" val="1054105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10</a:t>
            </a:fld>
            <a:endParaRPr lang="el-GR" altLang="en-US" smtClean="0"/>
          </a:p>
        </p:txBody>
      </p:sp>
      <p:sp>
        <p:nvSpPr>
          <p:cNvPr id="39942" name="AutoShape 3"/>
          <p:cNvSpPr>
            <a:spLocks noChangeArrowheads="1"/>
          </p:cNvSpPr>
          <p:nvPr/>
        </p:nvSpPr>
        <p:spPr bwMode="auto">
          <a:xfrm>
            <a:off x="3850928" y="4004667"/>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79265" y="3645892"/>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323503" y="4004667"/>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67965" y="4077692"/>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339628" y="4077692"/>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139853" y="4077692"/>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58540" y="4293592"/>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203228" y="4293592"/>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94940" y="3212505"/>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612428" y="3212505"/>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94940" y="5157192"/>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610840" y="5157192"/>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826740" y="3645892"/>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539403" y="4653955"/>
            <a:ext cx="287337" cy="503237"/>
          </a:xfrm>
          <a:prstGeom prst="line">
            <a:avLst/>
          </a:prstGeom>
          <a:noFill/>
          <a:ln w="9525">
            <a:solidFill>
              <a:schemeClr val="tx1"/>
            </a:solidFill>
            <a:round/>
            <a:headEnd/>
            <a:tailEnd/>
          </a:ln>
        </p:spPr>
        <p:txBody>
          <a:bodyPr/>
          <a:lstStyle/>
          <a:p>
            <a:endParaRPr lang="el-GR"/>
          </a:p>
        </p:txBody>
      </p:sp>
      <p:sp>
        <p:nvSpPr>
          <p:cNvPr id="39956" name="Rectangle 17"/>
          <p:cNvSpPr>
            <a:spLocks noChangeArrowheads="1"/>
          </p:cNvSpPr>
          <p:nvPr/>
        </p:nvSpPr>
        <p:spPr bwMode="auto">
          <a:xfrm>
            <a:off x="4572571" y="5373216"/>
            <a:ext cx="1295400" cy="360362"/>
          </a:xfrm>
          <a:prstGeom prst="rect">
            <a:avLst/>
          </a:prstGeom>
          <a:noFill/>
          <a:ln w="9525">
            <a:solidFill>
              <a:schemeClr val="tx1"/>
            </a:solidFill>
            <a:miter lim="800000"/>
            <a:headEnd/>
            <a:tailEnd/>
          </a:ln>
        </p:spPr>
        <p:txBody>
          <a:bodyPr wrap="none" anchor="ctr"/>
          <a:lstStyle/>
          <a:p>
            <a:endParaRPr lang="el-GR"/>
          </a:p>
        </p:txBody>
      </p:sp>
      <p:sp>
        <p:nvSpPr>
          <p:cNvPr id="39957" name="Text Box 18"/>
          <p:cNvSpPr txBox="1">
            <a:spLocks noChangeArrowheads="1"/>
          </p:cNvSpPr>
          <p:nvPr/>
        </p:nvSpPr>
        <p:spPr bwMode="auto">
          <a:xfrm>
            <a:off x="4859684" y="537296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8" name="Text Box 19"/>
          <p:cNvSpPr txBox="1">
            <a:spLocks noChangeArrowheads="1"/>
          </p:cNvSpPr>
          <p:nvPr/>
        </p:nvSpPr>
        <p:spPr bwMode="auto">
          <a:xfrm>
            <a:off x="5496618" y="5372968"/>
            <a:ext cx="649288"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39959" name="Line 20"/>
          <p:cNvSpPr>
            <a:spLocks noChangeShapeType="1"/>
          </p:cNvSpPr>
          <p:nvPr/>
        </p:nvSpPr>
        <p:spPr bwMode="auto">
          <a:xfrm>
            <a:off x="5364509" y="5388917"/>
            <a:ext cx="0" cy="360362"/>
          </a:xfrm>
          <a:prstGeom prst="line">
            <a:avLst/>
          </a:prstGeom>
          <a:noFill/>
          <a:ln w="9525">
            <a:solidFill>
              <a:schemeClr val="tx1"/>
            </a:solidFill>
            <a:round/>
            <a:headEnd/>
            <a:tailEnd/>
          </a:ln>
        </p:spPr>
        <p:txBody>
          <a:bodyPr/>
          <a:lstStyle/>
          <a:p>
            <a:endParaRPr lang="el-GR"/>
          </a:p>
        </p:txBody>
      </p:sp>
      <p:sp>
        <p:nvSpPr>
          <p:cNvPr id="39960" name="Text Box 21"/>
          <p:cNvSpPr txBox="1">
            <a:spLocks noChangeArrowheads="1"/>
          </p:cNvSpPr>
          <p:nvPr/>
        </p:nvSpPr>
        <p:spPr bwMode="auto">
          <a:xfrm>
            <a:off x="5076056" y="5013176"/>
            <a:ext cx="1008063" cy="366713"/>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39961" name="Rectangle 22"/>
          <p:cNvSpPr>
            <a:spLocks noChangeArrowheads="1"/>
          </p:cNvSpPr>
          <p:nvPr/>
        </p:nvSpPr>
        <p:spPr bwMode="auto">
          <a:xfrm>
            <a:off x="6444009" y="5372968"/>
            <a:ext cx="2376488" cy="360362"/>
          </a:xfrm>
          <a:prstGeom prst="rect">
            <a:avLst/>
          </a:prstGeom>
          <a:noFill/>
          <a:ln w="9525">
            <a:solidFill>
              <a:schemeClr val="tx1"/>
            </a:solidFill>
            <a:miter lim="800000"/>
            <a:headEnd/>
            <a:tailEnd/>
          </a:ln>
        </p:spPr>
        <p:txBody>
          <a:bodyPr wrap="none" anchor="ctr"/>
          <a:lstStyle/>
          <a:p>
            <a:endParaRPr lang="el-GR"/>
          </a:p>
        </p:txBody>
      </p:sp>
      <p:sp>
        <p:nvSpPr>
          <p:cNvPr id="39962" name="Text Box 23"/>
          <p:cNvSpPr txBox="1">
            <a:spLocks noChangeArrowheads="1"/>
          </p:cNvSpPr>
          <p:nvPr/>
        </p:nvSpPr>
        <p:spPr bwMode="auto">
          <a:xfrm>
            <a:off x="6515447" y="5372968"/>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63" name="Text Box 24"/>
          <p:cNvSpPr txBox="1">
            <a:spLocks noChangeArrowheads="1"/>
          </p:cNvSpPr>
          <p:nvPr/>
        </p:nvSpPr>
        <p:spPr bwMode="auto">
          <a:xfrm>
            <a:off x="7236172" y="537296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64" name="Line 25"/>
          <p:cNvSpPr>
            <a:spLocks noChangeShapeType="1"/>
          </p:cNvSpPr>
          <p:nvPr/>
        </p:nvSpPr>
        <p:spPr bwMode="auto">
          <a:xfrm>
            <a:off x="7091709" y="5372968"/>
            <a:ext cx="0" cy="360362"/>
          </a:xfrm>
          <a:prstGeom prst="line">
            <a:avLst/>
          </a:prstGeom>
          <a:noFill/>
          <a:ln w="9525">
            <a:solidFill>
              <a:schemeClr val="tx1"/>
            </a:solidFill>
            <a:round/>
            <a:headEnd/>
            <a:tailEnd/>
          </a:ln>
        </p:spPr>
        <p:txBody>
          <a:bodyPr/>
          <a:lstStyle/>
          <a:p>
            <a:endParaRPr lang="el-GR"/>
          </a:p>
        </p:txBody>
      </p:sp>
      <p:sp>
        <p:nvSpPr>
          <p:cNvPr id="39965" name="Text Box 26"/>
          <p:cNvSpPr txBox="1">
            <a:spLocks noChangeArrowheads="1"/>
          </p:cNvSpPr>
          <p:nvPr/>
        </p:nvSpPr>
        <p:spPr bwMode="auto">
          <a:xfrm>
            <a:off x="7020272" y="494116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9966" name="Oval 27"/>
          <p:cNvSpPr>
            <a:spLocks noChangeArrowheads="1"/>
          </p:cNvSpPr>
          <p:nvPr/>
        </p:nvSpPr>
        <p:spPr bwMode="auto">
          <a:xfrm>
            <a:off x="3850928" y="3212505"/>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63590" y="4941292"/>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82728" y="3645892"/>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139853" y="4653955"/>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139853" y="3212505"/>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79490" y="4941292"/>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123728" y="5157192"/>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339628" y="5157192"/>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55528" y="4941292"/>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403003" y="3933230"/>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203228" y="3861792"/>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39977" name="Text Box 38"/>
          <p:cNvSpPr txBox="1">
            <a:spLocks noChangeArrowheads="1"/>
          </p:cNvSpPr>
          <p:nvPr/>
        </p:nvSpPr>
        <p:spPr bwMode="auto">
          <a:xfrm>
            <a:off x="7812434" y="5372968"/>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39978" name="Text Box 39"/>
          <p:cNvSpPr txBox="1">
            <a:spLocks noChangeArrowheads="1"/>
          </p:cNvSpPr>
          <p:nvPr/>
        </p:nvSpPr>
        <p:spPr bwMode="auto">
          <a:xfrm>
            <a:off x="8315672" y="5372968"/>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39979" name="Line 40"/>
          <p:cNvSpPr>
            <a:spLocks noChangeShapeType="1"/>
          </p:cNvSpPr>
          <p:nvPr/>
        </p:nvSpPr>
        <p:spPr bwMode="auto">
          <a:xfrm>
            <a:off x="7739409" y="5372968"/>
            <a:ext cx="0" cy="360362"/>
          </a:xfrm>
          <a:prstGeom prst="line">
            <a:avLst/>
          </a:prstGeom>
          <a:noFill/>
          <a:ln w="9525">
            <a:solidFill>
              <a:schemeClr val="tx1"/>
            </a:solidFill>
            <a:round/>
            <a:headEnd/>
            <a:tailEnd/>
          </a:ln>
        </p:spPr>
        <p:txBody>
          <a:bodyPr/>
          <a:lstStyle/>
          <a:p>
            <a:endParaRPr lang="el-GR"/>
          </a:p>
        </p:txBody>
      </p:sp>
      <p:sp>
        <p:nvSpPr>
          <p:cNvPr id="39980" name="Line 41"/>
          <p:cNvSpPr>
            <a:spLocks noChangeShapeType="1"/>
          </p:cNvSpPr>
          <p:nvPr/>
        </p:nvSpPr>
        <p:spPr bwMode="auto">
          <a:xfrm>
            <a:off x="8244234" y="5372968"/>
            <a:ext cx="0" cy="360362"/>
          </a:xfrm>
          <a:prstGeom prst="line">
            <a:avLst/>
          </a:prstGeom>
          <a:noFill/>
          <a:ln w="9525">
            <a:solidFill>
              <a:schemeClr val="tx1"/>
            </a:solidFill>
            <a:round/>
            <a:headEnd/>
            <a:tailEnd/>
          </a:ln>
        </p:spPr>
        <p:txBody>
          <a:bodyPr/>
          <a:lstStyle/>
          <a:p>
            <a:endParaRPr lang="el-GR"/>
          </a:p>
        </p:txBody>
      </p:sp>
      <p:sp>
        <p:nvSpPr>
          <p:cNvPr id="39981" name="Line 42"/>
          <p:cNvSpPr>
            <a:spLocks noChangeShapeType="1"/>
          </p:cNvSpPr>
          <p:nvPr/>
        </p:nvSpPr>
        <p:spPr bwMode="auto">
          <a:xfrm>
            <a:off x="8028334" y="5733330"/>
            <a:ext cx="0" cy="503238"/>
          </a:xfrm>
          <a:prstGeom prst="line">
            <a:avLst/>
          </a:prstGeom>
          <a:noFill/>
          <a:ln w="9525">
            <a:solidFill>
              <a:schemeClr val="tx1"/>
            </a:solidFill>
            <a:round/>
            <a:headEnd/>
            <a:tailEnd/>
          </a:ln>
        </p:spPr>
        <p:txBody>
          <a:bodyPr/>
          <a:lstStyle/>
          <a:p>
            <a:endParaRPr lang="el-GR"/>
          </a:p>
        </p:txBody>
      </p:sp>
      <p:sp>
        <p:nvSpPr>
          <p:cNvPr id="39982" name="Line 43"/>
          <p:cNvSpPr>
            <a:spLocks noChangeShapeType="1"/>
          </p:cNvSpPr>
          <p:nvPr/>
        </p:nvSpPr>
        <p:spPr bwMode="auto">
          <a:xfrm flipH="1">
            <a:off x="5075584" y="6236568"/>
            <a:ext cx="2952750" cy="0"/>
          </a:xfrm>
          <a:prstGeom prst="line">
            <a:avLst/>
          </a:prstGeom>
          <a:noFill/>
          <a:ln w="9525">
            <a:solidFill>
              <a:schemeClr val="tx1"/>
            </a:solidFill>
            <a:round/>
            <a:headEnd/>
            <a:tailEnd/>
          </a:ln>
        </p:spPr>
        <p:txBody>
          <a:bodyPr/>
          <a:lstStyle/>
          <a:p>
            <a:endParaRPr lang="el-GR"/>
          </a:p>
        </p:txBody>
      </p:sp>
      <p:sp>
        <p:nvSpPr>
          <p:cNvPr id="39983" name="Line 44"/>
          <p:cNvSpPr>
            <a:spLocks noChangeShapeType="1"/>
          </p:cNvSpPr>
          <p:nvPr/>
        </p:nvSpPr>
        <p:spPr bwMode="auto">
          <a:xfrm flipV="1">
            <a:off x="5075584" y="5733330"/>
            <a:ext cx="0" cy="503238"/>
          </a:xfrm>
          <a:prstGeom prst="line">
            <a:avLst/>
          </a:prstGeom>
          <a:noFill/>
          <a:ln w="9525">
            <a:solidFill>
              <a:schemeClr val="tx1"/>
            </a:solidFill>
            <a:round/>
            <a:headEnd/>
            <a:tailEnd type="triangle" w="med" len="med"/>
          </a:ln>
        </p:spPr>
        <p:txBody>
          <a:bodyPr/>
          <a:lstStyle/>
          <a:p>
            <a:endParaRPr lang="el-GR"/>
          </a:p>
        </p:txBody>
      </p:sp>
      <p:sp>
        <p:nvSpPr>
          <p:cNvPr id="48" name="Text Box 4"/>
          <p:cNvSpPr txBox="1">
            <a:spLocks noChangeArrowheads="1"/>
          </p:cNvSpPr>
          <p:nvPr/>
        </p:nvSpPr>
        <p:spPr bwMode="auto">
          <a:xfrm>
            <a:off x="323528" y="1412776"/>
            <a:ext cx="8352928"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smtClean="0">
                <a:latin typeface="Calibri" pitchFamily="34" charset="0"/>
                <a:cs typeface="Calibri" pitchFamily="34" charset="0"/>
              </a:rPr>
              <a:t>Εναλλακτικά,</a:t>
            </a:r>
          </a:p>
          <a:p>
            <a:pPr algn="just" eaLnBrk="0" hangingPunct="0">
              <a:spcBef>
                <a:spcPct val="50000"/>
              </a:spcBef>
            </a:pPr>
            <a:r>
              <a:rPr lang="el-GR" sz="2400" dirty="0" smtClean="0">
                <a:latin typeface="Calibri" pitchFamily="34" charset="0"/>
                <a:cs typeface="Calibri" pitchFamily="34" charset="0"/>
              </a:rPr>
              <a:t>Αντί για νέα σχέση για τη συσχέτιση, </a:t>
            </a:r>
            <a:r>
              <a:rPr lang="el-GR" sz="2400" dirty="0" smtClean="0">
                <a:solidFill>
                  <a:schemeClr val="tx2">
                    <a:lumMod val="75000"/>
                  </a:schemeClr>
                </a:solidFill>
                <a:latin typeface="Calibri" pitchFamily="34" charset="0"/>
                <a:cs typeface="Calibri" pitchFamily="34" charset="0"/>
              </a:rPr>
              <a:t>μπορούμε να προσθέσουμε το πρωτεύον κλειδί της </a:t>
            </a:r>
            <a:r>
              <a:rPr lang="en-US" sz="2400" dirty="0" smtClean="0">
                <a:solidFill>
                  <a:schemeClr val="tx2">
                    <a:lumMod val="75000"/>
                  </a:schemeClr>
                </a:solidFill>
                <a:latin typeface="Calibri" pitchFamily="34" charset="0"/>
                <a:cs typeface="Calibri" pitchFamily="34" charset="0"/>
              </a:rPr>
              <a:t>E1 </a:t>
            </a:r>
            <a:r>
              <a:rPr lang="el-GR" sz="2400" dirty="0" smtClean="0">
                <a:solidFill>
                  <a:schemeClr val="tx2">
                    <a:lumMod val="75000"/>
                  </a:schemeClr>
                </a:solidFill>
                <a:latin typeface="Calibri" pitchFamily="34" charset="0"/>
                <a:cs typeface="Calibri" pitchFamily="34" charset="0"/>
              </a:rPr>
              <a:t>ως γνώρισμα στη σχέση που αντιστοιχεί στην </a:t>
            </a:r>
            <a:r>
              <a:rPr lang="en-US" sz="2400" dirty="0" smtClean="0">
                <a:solidFill>
                  <a:schemeClr val="tx2">
                    <a:lumMod val="75000"/>
                  </a:schemeClr>
                </a:solidFill>
                <a:latin typeface="Calibri" pitchFamily="34" charset="0"/>
                <a:cs typeface="Calibri" pitchFamily="34" charset="0"/>
              </a:rPr>
              <a:t>E2</a:t>
            </a:r>
            <a:r>
              <a:rPr lang="el-GR" sz="2400" dirty="0" smtClean="0">
                <a:solidFill>
                  <a:schemeClr val="accent5">
                    <a:lumMod val="50000"/>
                  </a:schemeClr>
                </a:solidFill>
                <a:latin typeface="Calibri" pitchFamily="34" charset="0"/>
                <a:cs typeface="Calibri" pitchFamily="34" charset="0"/>
              </a:rPr>
              <a:t> </a:t>
            </a:r>
            <a:r>
              <a:rPr lang="el-GR" sz="2400" dirty="0" smtClean="0">
                <a:latin typeface="Calibri" pitchFamily="34" charset="0"/>
                <a:cs typeface="Calibri" pitchFamily="34" charset="0"/>
              </a:rPr>
              <a:t>(το οποίο είναι και ξένο κλειδί)</a:t>
            </a:r>
          </a:p>
          <a:p>
            <a:pPr algn="just" eaLnBrk="0" hangingPunct="0">
              <a:spcBef>
                <a:spcPct val="50000"/>
              </a:spcBef>
            </a:pPr>
            <a:endParaRPr lang="en-US" sz="2400" dirty="0">
              <a:latin typeface="Calibri" pitchFamily="34" charset="0"/>
              <a:cs typeface="Calibri" pitchFamily="34" charset="0"/>
            </a:endParaRPr>
          </a:p>
        </p:txBody>
      </p:sp>
      <p:sp>
        <p:nvSpPr>
          <p:cNvPr id="50"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4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104122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6"/>
          <p:cNvSpPr>
            <a:spLocks noGrp="1" noChangeArrowheads="1"/>
          </p:cNvSpPr>
          <p:nvPr>
            <p:ph type="ftr" sz="quarter" idx="11"/>
          </p:nvPr>
        </p:nvSpPr>
        <p:spPr>
          <a:noFill/>
        </p:spPr>
        <p:txBody>
          <a:bodyPr/>
          <a:lstStyle/>
          <a:p>
            <a:r>
              <a:rPr lang="el-GR" altLang="en-US"/>
              <a:t>Ευαγγελία Πιτουρά</a:t>
            </a:r>
          </a:p>
        </p:txBody>
      </p:sp>
      <p:sp>
        <p:nvSpPr>
          <p:cNvPr id="40964" name="Rectangle 7"/>
          <p:cNvSpPr>
            <a:spLocks noGrp="1" noChangeArrowheads="1"/>
          </p:cNvSpPr>
          <p:nvPr>
            <p:ph type="sldNum" sz="quarter" idx="12"/>
          </p:nvPr>
        </p:nvSpPr>
        <p:spPr>
          <a:noFill/>
        </p:spPr>
        <p:txBody>
          <a:bodyPr/>
          <a:lstStyle/>
          <a:p>
            <a:fld id="{813B08E4-80AD-45D0-8A08-34C7E503B5DB}" type="slidenum">
              <a:rPr lang="el-GR" altLang="en-US" smtClean="0"/>
              <a:pPr/>
              <a:t>11</a:t>
            </a:fld>
            <a:endParaRPr lang="el-GR" altLang="en-US" smtClean="0"/>
          </a:p>
        </p:txBody>
      </p:sp>
      <p:sp>
        <p:nvSpPr>
          <p:cNvPr id="40965" name="Rectangle 2"/>
          <p:cNvSpPr>
            <a:spLocks noChangeArrowheads="1"/>
          </p:cNvSpPr>
          <p:nvPr/>
        </p:nvSpPr>
        <p:spPr bwMode="auto">
          <a:xfrm>
            <a:off x="107950" y="4581525"/>
            <a:ext cx="4249738" cy="1727200"/>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6" name="Rectangle 3"/>
          <p:cNvSpPr>
            <a:spLocks noChangeArrowheads="1"/>
          </p:cNvSpPr>
          <p:nvPr/>
        </p:nvSpPr>
        <p:spPr bwMode="auto">
          <a:xfrm>
            <a:off x="4500563" y="2781300"/>
            <a:ext cx="4248150" cy="2160588"/>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8" name="AutoShape 5"/>
          <p:cNvSpPr>
            <a:spLocks noChangeArrowheads="1"/>
          </p:cNvSpPr>
          <p:nvPr/>
        </p:nvSpPr>
        <p:spPr bwMode="auto">
          <a:xfrm>
            <a:off x="3851275" y="1555750"/>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0969" name="AutoShape 6"/>
          <p:cNvSpPr>
            <a:spLocks noChangeArrowheads="1"/>
          </p:cNvSpPr>
          <p:nvPr/>
        </p:nvSpPr>
        <p:spPr bwMode="auto">
          <a:xfrm>
            <a:off x="1979613" y="1196975"/>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40970" name="AutoShape 7"/>
          <p:cNvSpPr>
            <a:spLocks noChangeArrowheads="1"/>
          </p:cNvSpPr>
          <p:nvPr/>
        </p:nvSpPr>
        <p:spPr bwMode="auto">
          <a:xfrm>
            <a:off x="323850" y="1555750"/>
            <a:ext cx="935038" cy="611188"/>
          </a:xfrm>
          <a:prstGeom prst="flowChartProcess">
            <a:avLst/>
          </a:prstGeom>
          <a:noFill/>
          <a:ln w="9525">
            <a:solidFill>
              <a:schemeClr val="tx1"/>
            </a:solidFill>
            <a:miter lim="800000"/>
            <a:headEnd/>
            <a:tailEnd/>
          </a:ln>
        </p:spPr>
        <p:txBody>
          <a:bodyPr wrap="none" anchor="ctr"/>
          <a:lstStyle/>
          <a:p>
            <a:endParaRPr lang="el-GR"/>
          </a:p>
        </p:txBody>
      </p:sp>
      <p:sp>
        <p:nvSpPr>
          <p:cNvPr id="40971" name="Text Box 8"/>
          <p:cNvSpPr txBox="1">
            <a:spLocks noChangeArrowheads="1"/>
          </p:cNvSpPr>
          <p:nvPr/>
        </p:nvSpPr>
        <p:spPr bwMode="auto">
          <a:xfrm>
            <a:off x="468313" y="1628775"/>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0972" name="Text Box 9"/>
          <p:cNvSpPr txBox="1">
            <a:spLocks noChangeArrowheads="1"/>
          </p:cNvSpPr>
          <p:nvPr/>
        </p:nvSpPr>
        <p:spPr bwMode="auto">
          <a:xfrm>
            <a:off x="2339975" y="1628775"/>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0973" name="Text Box 10"/>
          <p:cNvSpPr txBox="1">
            <a:spLocks noChangeArrowheads="1"/>
          </p:cNvSpPr>
          <p:nvPr/>
        </p:nvSpPr>
        <p:spPr bwMode="auto">
          <a:xfrm>
            <a:off x="4140200" y="1628775"/>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0974" name="Line 11"/>
          <p:cNvSpPr>
            <a:spLocks noChangeShapeType="1"/>
          </p:cNvSpPr>
          <p:nvPr/>
        </p:nvSpPr>
        <p:spPr bwMode="auto">
          <a:xfrm>
            <a:off x="1258888" y="1844675"/>
            <a:ext cx="720725" cy="0"/>
          </a:xfrm>
          <a:prstGeom prst="line">
            <a:avLst/>
          </a:prstGeom>
          <a:noFill/>
          <a:ln w="9525">
            <a:solidFill>
              <a:schemeClr val="tx1"/>
            </a:solidFill>
            <a:round/>
            <a:headEnd/>
            <a:tailEnd/>
          </a:ln>
        </p:spPr>
        <p:txBody>
          <a:bodyPr wrap="none" anchor="ctr"/>
          <a:lstStyle/>
          <a:p>
            <a:endParaRPr lang="el-GR"/>
          </a:p>
        </p:txBody>
      </p:sp>
      <p:sp>
        <p:nvSpPr>
          <p:cNvPr id="40975" name="Line 12"/>
          <p:cNvSpPr>
            <a:spLocks noChangeShapeType="1"/>
          </p:cNvSpPr>
          <p:nvPr/>
        </p:nvSpPr>
        <p:spPr bwMode="auto">
          <a:xfrm>
            <a:off x="3203575" y="1844675"/>
            <a:ext cx="647700" cy="0"/>
          </a:xfrm>
          <a:prstGeom prst="line">
            <a:avLst/>
          </a:prstGeom>
          <a:noFill/>
          <a:ln w="9525">
            <a:solidFill>
              <a:schemeClr val="tx1"/>
            </a:solidFill>
            <a:round/>
            <a:headEnd/>
            <a:tailEnd/>
          </a:ln>
        </p:spPr>
        <p:txBody>
          <a:bodyPr wrap="none" anchor="ctr"/>
          <a:lstStyle/>
          <a:p>
            <a:endParaRPr lang="el-GR"/>
          </a:p>
        </p:txBody>
      </p:sp>
      <p:sp>
        <p:nvSpPr>
          <p:cNvPr id="40976" name="Oval 13"/>
          <p:cNvSpPr>
            <a:spLocks noChangeArrowheads="1"/>
          </p:cNvSpPr>
          <p:nvPr/>
        </p:nvSpPr>
        <p:spPr bwMode="auto">
          <a:xfrm>
            <a:off x="395288" y="763588"/>
            <a:ext cx="865187" cy="431800"/>
          </a:xfrm>
          <a:prstGeom prst="ellipse">
            <a:avLst/>
          </a:prstGeom>
          <a:noFill/>
          <a:ln w="9525">
            <a:solidFill>
              <a:schemeClr val="tx1"/>
            </a:solidFill>
            <a:round/>
            <a:headEnd/>
            <a:tailEnd/>
          </a:ln>
        </p:spPr>
        <p:txBody>
          <a:bodyPr wrap="none" anchor="ctr"/>
          <a:lstStyle/>
          <a:p>
            <a:endParaRPr lang="el-GR"/>
          </a:p>
        </p:txBody>
      </p:sp>
      <p:sp>
        <p:nvSpPr>
          <p:cNvPr id="40977" name="Text Box 14"/>
          <p:cNvSpPr txBox="1">
            <a:spLocks noChangeArrowheads="1"/>
          </p:cNvSpPr>
          <p:nvPr/>
        </p:nvSpPr>
        <p:spPr bwMode="auto">
          <a:xfrm>
            <a:off x="612775" y="763588"/>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78" name="Oval 15"/>
          <p:cNvSpPr>
            <a:spLocks noChangeArrowheads="1"/>
          </p:cNvSpPr>
          <p:nvPr/>
        </p:nvSpPr>
        <p:spPr bwMode="auto">
          <a:xfrm>
            <a:off x="395288" y="2708275"/>
            <a:ext cx="865187" cy="431800"/>
          </a:xfrm>
          <a:prstGeom prst="ellipse">
            <a:avLst/>
          </a:prstGeom>
          <a:noFill/>
          <a:ln w="9525">
            <a:solidFill>
              <a:schemeClr val="tx1"/>
            </a:solidFill>
            <a:round/>
            <a:headEnd/>
            <a:tailEnd/>
          </a:ln>
        </p:spPr>
        <p:txBody>
          <a:bodyPr wrap="none" anchor="ctr"/>
          <a:lstStyle/>
          <a:p>
            <a:endParaRPr lang="el-GR"/>
          </a:p>
        </p:txBody>
      </p:sp>
      <p:sp>
        <p:nvSpPr>
          <p:cNvPr id="40979" name="Text Box 16"/>
          <p:cNvSpPr txBox="1">
            <a:spLocks noChangeArrowheads="1"/>
          </p:cNvSpPr>
          <p:nvPr/>
        </p:nvSpPr>
        <p:spPr bwMode="auto">
          <a:xfrm>
            <a:off x="611188" y="270827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0" name="Line 17"/>
          <p:cNvSpPr>
            <a:spLocks noChangeShapeType="1"/>
          </p:cNvSpPr>
          <p:nvPr/>
        </p:nvSpPr>
        <p:spPr bwMode="auto">
          <a:xfrm flipH="1">
            <a:off x="827088" y="1196975"/>
            <a:ext cx="71437" cy="358775"/>
          </a:xfrm>
          <a:prstGeom prst="line">
            <a:avLst/>
          </a:prstGeom>
          <a:noFill/>
          <a:ln w="9525">
            <a:solidFill>
              <a:schemeClr val="tx1"/>
            </a:solidFill>
            <a:round/>
            <a:headEnd/>
            <a:tailEnd/>
          </a:ln>
        </p:spPr>
        <p:txBody>
          <a:bodyPr/>
          <a:lstStyle/>
          <a:p>
            <a:endParaRPr lang="el-GR"/>
          </a:p>
        </p:txBody>
      </p:sp>
      <p:sp>
        <p:nvSpPr>
          <p:cNvPr id="40981" name="Line 18"/>
          <p:cNvSpPr>
            <a:spLocks noChangeShapeType="1"/>
          </p:cNvSpPr>
          <p:nvPr/>
        </p:nvSpPr>
        <p:spPr bwMode="auto">
          <a:xfrm>
            <a:off x="539750" y="2205038"/>
            <a:ext cx="287338" cy="503237"/>
          </a:xfrm>
          <a:prstGeom prst="line">
            <a:avLst/>
          </a:prstGeom>
          <a:noFill/>
          <a:ln w="9525">
            <a:solidFill>
              <a:schemeClr val="tx1"/>
            </a:solidFill>
            <a:round/>
            <a:headEnd/>
            <a:tailEnd/>
          </a:ln>
        </p:spPr>
        <p:txBody>
          <a:bodyPr/>
          <a:lstStyle/>
          <a:p>
            <a:endParaRPr lang="el-GR"/>
          </a:p>
        </p:txBody>
      </p:sp>
      <p:sp>
        <p:nvSpPr>
          <p:cNvPr id="40982" name="Rectangle 19"/>
          <p:cNvSpPr>
            <a:spLocks noChangeArrowheads="1"/>
          </p:cNvSpPr>
          <p:nvPr/>
        </p:nvSpPr>
        <p:spPr bwMode="auto">
          <a:xfrm>
            <a:off x="252413" y="5229225"/>
            <a:ext cx="1295400" cy="360363"/>
          </a:xfrm>
          <a:prstGeom prst="rect">
            <a:avLst/>
          </a:prstGeom>
          <a:noFill/>
          <a:ln w="9525">
            <a:solidFill>
              <a:schemeClr val="tx1"/>
            </a:solidFill>
            <a:miter lim="800000"/>
            <a:headEnd/>
            <a:tailEnd/>
          </a:ln>
        </p:spPr>
        <p:txBody>
          <a:bodyPr wrap="none" anchor="ctr"/>
          <a:lstStyle/>
          <a:p>
            <a:endParaRPr lang="el-GR"/>
          </a:p>
        </p:txBody>
      </p:sp>
      <p:sp>
        <p:nvSpPr>
          <p:cNvPr id="40983" name="Text Box 20"/>
          <p:cNvSpPr txBox="1">
            <a:spLocks noChangeArrowheads="1"/>
          </p:cNvSpPr>
          <p:nvPr/>
        </p:nvSpPr>
        <p:spPr bwMode="auto">
          <a:xfrm>
            <a:off x="323850" y="52292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84" name="Text Box 21"/>
          <p:cNvSpPr txBox="1">
            <a:spLocks noChangeArrowheads="1"/>
          </p:cNvSpPr>
          <p:nvPr/>
        </p:nvSpPr>
        <p:spPr bwMode="auto">
          <a:xfrm>
            <a:off x="1044575" y="5229225"/>
            <a:ext cx="649288"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5" name="Line 22"/>
          <p:cNvSpPr>
            <a:spLocks noChangeShapeType="1"/>
          </p:cNvSpPr>
          <p:nvPr/>
        </p:nvSpPr>
        <p:spPr bwMode="auto">
          <a:xfrm>
            <a:off x="900113" y="5229225"/>
            <a:ext cx="0" cy="360363"/>
          </a:xfrm>
          <a:prstGeom prst="line">
            <a:avLst/>
          </a:prstGeom>
          <a:noFill/>
          <a:ln w="9525">
            <a:solidFill>
              <a:schemeClr val="tx1"/>
            </a:solidFill>
            <a:round/>
            <a:headEnd/>
            <a:tailEnd/>
          </a:ln>
        </p:spPr>
        <p:txBody>
          <a:bodyPr/>
          <a:lstStyle/>
          <a:p>
            <a:endParaRPr lang="el-GR"/>
          </a:p>
        </p:txBody>
      </p:sp>
      <p:sp>
        <p:nvSpPr>
          <p:cNvPr id="40986" name="Text Box 23"/>
          <p:cNvSpPr txBox="1">
            <a:spLocks noChangeArrowheads="1"/>
          </p:cNvSpPr>
          <p:nvPr/>
        </p:nvSpPr>
        <p:spPr bwMode="auto">
          <a:xfrm>
            <a:off x="612775" y="47244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0987" name="Rectangle 24"/>
          <p:cNvSpPr>
            <a:spLocks noChangeArrowheads="1"/>
          </p:cNvSpPr>
          <p:nvPr/>
        </p:nvSpPr>
        <p:spPr bwMode="auto">
          <a:xfrm>
            <a:off x="1908175" y="5229225"/>
            <a:ext cx="2376488" cy="360363"/>
          </a:xfrm>
          <a:prstGeom prst="rect">
            <a:avLst/>
          </a:prstGeom>
          <a:noFill/>
          <a:ln w="9525">
            <a:solidFill>
              <a:schemeClr val="tx1"/>
            </a:solidFill>
            <a:miter lim="800000"/>
            <a:headEnd/>
            <a:tailEnd/>
          </a:ln>
        </p:spPr>
        <p:txBody>
          <a:bodyPr wrap="none" anchor="ctr"/>
          <a:lstStyle/>
          <a:p>
            <a:endParaRPr lang="el-GR"/>
          </a:p>
        </p:txBody>
      </p:sp>
      <p:sp>
        <p:nvSpPr>
          <p:cNvPr id="40988" name="Text Box 25"/>
          <p:cNvSpPr txBox="1">
            <a:spLocks noChangeArrowheads="1"/>
          </p:cNvSpPr>
          <p:nvPr/>
        </p:nvSpPr>
        <p:spPr bwMode="auto">
          <a:xfrm>
            <a:off x="1979613" y="52292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89" name="Text Box 26"/>
          <p:cNvSpPr txBox="1">
            <a:spLocks noChangeArrowheads="1"/>
          </p:cNvSpPr>
          <p:nvPr/>
        </p:nvSpPr>
        <p:spPr bwMode="auto">
          <a:xfrm>
            <a:off x="2700338" y="52292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0" name="Line 27"/>
          <p:cNvSpPr>
            <a:spLocks noChangeShapeType="1"/>
          </p:cNvSpPr>
          <p:nvPr/>
        </p:nvSpPr>
        <p:spPr bwMode="auto">
          <a:xfrm>
            <a:off x="2555875" y="5229225"/>
            <a:ext cx="0" cy="360363"/>
          </a:xfrm>
          <a:prstGeom prst="line">
            <a:avLst/>
          </a:prstGeom>
          <a:noFill/>
          <a:ln w="9525">
            <a:solidFill>
              <a:schemeClr val="tx1"/>
            </a:solidFill>
            <a:round/>
            <a:headEnd/>
            <a:tailEnd/>
          </a:ln>
        </p:spPr>
        <p:txBody>
          <a:bodyPr/>
          <a:lstStyle/>
          <a:p>
            <a:endParaRPr lang="el-GR"/>
          </a:p>
        </p:txBody>
      </p:sp>
      <p:sp>
        <p:nvSpPr>
          <p:cNvPr id="40991" name="Text Box 28"/>
          <p:cNvSpPr txBox="1">
            <a:spLocks noChangeArrowheads="1"/>
          </p:cNvSpPr>
          <p:nvPr/>
        </p:nvSpPr>
        <p:spPr bwMode="auto">
          <a:xfrm>
            <a:off x="2700338" y="479583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0992" name="Oval 29"/>
          <p:cNvSpPr>
            <a:spLocks noChangeArrowheads="1"/>
          </p:cNvSpPr>
          <p:nvPr/>
        </p:nvSpPr>
        <p:spPr bwMode="auto">
          <a:xfrm>
            <a:off x="3851275" y="763588"/>
            <a:ext cx="865188" cy="431800"/>
          </a:xfrm>
          <a:prstGeom prst="ellipse">
            <a:avLst/>
          </a:prstGeom>
          <a:noFill/>
          <a:ln w="9525">
            <a:solidFill>
              <a:schemeClr val="tx1"/>
            </a:solidFill>
            <a:round/>
            <a:headEnd/>
            <a:tailEnd/>
          </a:ln>
        </p:spPr>
        <p:txBody>
          <a:bodyPr wrap="none" anchor="ctr"/>
          <a:lstStyle/>
          <a:p>
            <a:endParaRPr lang="el-GR"/>
          </a:p>
        </p:txBody>
      </p:sp>
      <p:sp>
        <p:nvSpPr>
          <p:cNvPr id="40993" name="Oval 30"/>
          <p:cNvSpPr>
            <a:spLocks noChangeArrowheads="1"/>
          </p:cNvSpPr>
          <p:nvPr/>
        </p:nvSpPr>
        <p:spPr bwMode="auto">
          <a:xfrm>
            <a:off x="3563938" y="2492375"/>
            <a:ext cx="865187" cy="431800"/>
          </a:xfrm>
          <a:prstGeom prst="ellipse">
            <a:avLst/>
          </a:prstGeom>
          <a:noFill/>
          <a:ln w="9525">
            <a:solidFill>
              <a:schemeClr val="tx1"/>
            </a:solidFill>
            <a:round/>
            <a:headEnd/>
            <a:tailEnd/>
          </a:ln>
        </p:spPr>
        <p:txBody>
          <a:bodyPr wrap="none" anchor="ctr"/>
          <a:lstStyle/>
          <a:p>
            <a:endParaRPr lang="el-GR"/>
          </a:p>
        </p:txBody>
      </p:sp>
      <p:sp>
        <p:nvSpPr>
          <p:cNvPr id="40994" name="Line 31"/>
          <p:cNvSpPr>
            <a:spLocks noChangeShapeType="1"/>
          </p:cNvSpPr>
          <p:nvPr/>
        </p:nvSpPr>
        <p:spPr bwMode="auto">
          <a:xfrm flipH="1">
            <a:off x="4283075" y="1196975"/>
            <a:ext cx="73025" cy="358775"/>
          </a:xfrm>
          <a:prstGeom prst="line">
            <a:avLst/>
          </a:prstGeom>
          <a:noFill/>
          <a:ln w="9525">
            <a:solidFill>
              <a:schemeClr val="tx1"/>
            </a:solidFill>
            <a:round/>
            <a:headEnd/>
            <a:tailEnd/>
          </a:ln>
        </p:spPr>
        <p:txBody>
          <a:bodyPr/>
          <a:lstStyle/>
          <a:p>
            <a:endParaRPr lang="el-GR"/>
          </a:p>
        </p:txBody>
      </p:sp>
      <p:sp>
        <p:nvSpPr>
          <p:cNvPr id="40995" name="Line 32"/>
          <p:cNvSpPr>
            <a:spLocks noChangeShapeType="1"/>
          </p:cNvSpPr>
          <p:nvPr/>
        </p:nvSpPr>
        <p:spPr bwMode="auto">
          <a:xfrm flipH="1">
            <a:off x="4140200" y="2205038"/>
            <a:ext cx="142875" cy="287337"/>
          </a:xfrm>
          <a:prstGeom prst="line">
            <a:avLst/>
          </a:prstGeom>
          <a:noFill/>
          <a:ln w="9525">
            <a:solidFill>
              <a:schemeClr val="tx1"/>
            </a:solidFill>
            <a:round/>
            <a:headEnd/>
            <a:tailEnd/>
          </a:ln>
        </p:spPr>
        <p:txBody>
          <a:bodyPr/>
          <a:lstStyle/>
          <a:p>
            <a:endParaRPr lang="el-GR"/>
          </a:p>
        </p:txBody>
      </p:sp>
      <p:sp>
        <p:nvSpPr>
          <p:cNvPr id="40996" name="Text Box 33"/>
          <p:cNvSpPr txBox="1">
            <a:spLocks noChangeArrowheads="1"/>
          </p:cNvSpPr>
          <p:nvPr/>
        </p:nvSpPr>
        <p:spPr bwMode="auto">
          <a:xfrm>
            <a:off x="4140200" y="763588"/>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97" name="Text Box 34"/>
          <p:cNvSpPr txBox="1">
            <a:spLocks noChangeArrowheads="1"/>
          </p:cNvSpPr>
          <p:nvPr/>
        </p:nvSpPr>
        <p:spPr bwMode="auto">
          <a:xfrm>
            <a:off x="3779838" y="249237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8" name="Oval 35"/>
          <p:cNvSpPr>
            <a:spLocks noChangeArrowheads="1"/>
          </p:cNvSpPr>
          <p:nvPr/>
        </p:nvSpPr>
        <p:spPr bwMode="auto">
          <a:xfrm>
            <a:off x="2124075" y="2708275"/>
            <a:ext cx="865188" cy="431800"/>
          </a:xfrm>
          <a:prstGeom prst="ellipse">
            <a:avLst/>
          </a:prstGeom>
          <a:noFill/>
          <a:ln w="9525">
            <a:solidFill>
              <a:schemeClr val="tx1"/>
            </a:solidFill>
            <a:round/>
            <a:headEnd/>
            <a:tailEnd/>
          </a:ln>
        </p:spPr>
        <p:txBody>
          <a:bodyPr wrap="none" anchor="ctr"/>
          <a:lstStyle/>
          <a:p>
            <a:endParaRPr lang="el-GR"/>
          </a:p>
        </p:txBody>
      </p:sp>
      <p:sp>
        <p:nvSpPr>
          <p:cNvPr id="40999" name="Text Box 36"/>
          <p:cNvSpPr txBox="1">
            <a:spLocks noChangeArrowheads="1"/>
          </p:cNvSpPr>
          <p:nvPr/>
        </p:nvSpPr>
        <p:spPr bwMode="auto">
          <a:xfrm>
            <a:off x="2339975" y="2708275"/>
            <a:ext cx="576263"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00" name="Line 37"/>
          <p:cNvSpPr>
            <a:spLocks noChangeShapeType="1"/>
          </p:cNvSpPr>
          <p:nvPr/>
        </p:nvSpPr>
        <p:spPr bwMode="auto">
          <a:xfrm>
            <a:off x="2555875" y="2492375"/>
            <a:ext cx="0" cy="215900"/>
          </a:xfrm>
          <a:prstGeom prst="line">
            <a:avLst/>
          </a:prstGeom>
          <a:noFill/>
          <a:ln w="9525">
            <a:solidFill>
              <a:schemeClr val="tx1"/>
            </a:solidFill>
            <a:round/>
            <a:headEnd/>
            <a:tailEnd/>
          </a:ln>
        </p:spPr>
        <p:txBody>
          <a:bodyPr/>
          <a:lstStyle/>
          <a:p>
            <a:endParaRPr lang="el-GR"/>
          </a:p>
        </p:txBody>
      </p:sp>
      <p:sp>
        <p:nvSpPr>
          <p:cNvPr id="41001" name="Text Box 38"/>
          <p:cNvSpPr txBox="1">
            <a:spLocks noChangeArrowheads="1"/>
          </p:cNvSpPr>
          <p:nvPr/>
        </p:nvSpPr>
        <p:spPr bwMode="auto">
          <a:xfrm>
            <a:off x="1403350" y="1484313"/>
            <a:ext cx="576263"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002" name="Text Box 39"/>
          <p:cNvSpPr txBox="1">
            <a:spLocks noChangeArrowheads="1"/>
          </p:cNvSpPr>
          <p:nvPr/>
        </p:nvSpPr>
        <p:spPr bwMode="auto">
          <a:xfrm>
            <a:off x="3203575" y="1412875"/>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41003" name="Text Box 40"/>
          <p:cNvSpPr txBox="1">
            <a:spLocks noChangeArrowheads="1"/>
          </p:cNvSpPr>
          <p:nvPr/>
        </p:nvSpPr>
        <p:spPr bwMode="auto">
          <a:xfrm>
            <a:off x="3276600" y="5229225"/>
            <a:ext cx="433388"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04" name="Text Box 41"/>
          <p:cNvSpPr txBox="1">
            <a:spLocks noChangeArrowheads="1"/>
          </p:cNvSpPr>
          <p:nvPr/>
        </p:nvSpPr>
        <p:spPr bwMode="auto">
          <a:xfrm>
            <a:off x="3779838" y="5229225"/>
            <a:ext cx="431800" cy="366713"/>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1005" name="Line 42"/>
          <p:cNvSpPr>
            <a:spLocks noChangeShapeType="1"/>
          </p:cNvSpPr>
          <p:nvPr/>
        </p:nvSpPr>
        <p:spPr bwMode="auto">
          <a:xfrm>
            <a:off x="3203575" y="5229225"/>
            <a:ext cx="0" cy="360363"/>
          </a:xfrm>
          <a:prstGeom prst="line">
            <a:avLst/>
          </a:prstGeom>
          <a:noFill/>
          <a:ln w="9525">
            <a:solidFill>
              <a:schemeClr val="tx1"/>
            </a:solidFill>
            <a:round/>
            <a:headEnd/>
            <a:tailEnd/>
          </a:ln>
        </p:spPr>
        <p:txBody>
          <a:bodyPr/>
          <a:lstStyle/>
          <a:p>
            <a:endParaRPr lang="el-GR"/>
          </a:p>
        </p:txBody>
      </p:sp>
      <p:sp>
        <p:nvSpPr>
          <p:cNvPr id="41006" name="Line 43"/>
          <p:cNvSpPr>
            <a:spLocks noChangeShapeType="1"/>
          </p:cNvSpPr>
          <p:nvPr/>
        </p:nvSpPr>
        <p:spPr bwMode="auto">
          <a:xfrm>
            <a:off x="3708400" y="5229225"/>
            <a:ext cx="0" cy="360363"/>
          </a:xfrm>
          <a:prstGeom prst="line">
            <a:avLst/>
          </a:prstGeom>
          <a:noFill/>
          <a:ln w="9525">
            <a:solidFill>
              <a:schemeClr val="tx1"/>
            </a:solidFill>
            <a:round/>
            <a:headEnd/>
            <a:tailEnd/>
          </a:ln>
        </p:spPr>
        <p:txBody>
          <a:bodyPr/>
          <a:lstStyle/>
          <a:p>
            <a:endParaRPr lang="el-GR"/>
          </a:p>
        </p:txBody>
      </p:sp>
      <p:sp>
        <p:nvSpPr>
          <p:cNvPr id="41007" name="Line 44"/>
          <p:cNvSpPr>
            <a:spLocks noChangeShapeType="1"/>
          </p:cNvSpPr>
          <p:nvPr/>
        </p:nvSpPr>
        <p:spPr bwMode="auto">
          <a:xfrm>
            <a:off x="3492500" y="5589588"/>
            <a:ext cx="0" cy="503237"/>
          </a:xfrm>
          <a:prstGeom prst="line">
            <a:avLst/>
          </a:prstGeom>
          <a:noFill/>
          <a:ln w="9525">
            <a:solidFill>
              <a:schemeClr val="tx1"/>
            </a:solidFill>
            <a:round/>
            <a:headEnd/>
            <a:tailEnd/>
          </a:ln>
        </p:spPr>
        <p:txBody>
          <a:bodyPr/>
          <a:lstStyle/>
          <a:p>
            <a:endParaRPr lang="el-GR"/>
          </a:p>
        </p:txBody>
      </p:sp>
      <p:sp>
        <p:nvSpPr>
          <p:cNvPr id="41008" name="Line 45"/>
          <p:cNvSpPr>
            <a:spLocks noChangeShapeType="1"/>
          </p:cNvSpPr>
          <p:nvPr/>
        </p:nvSpPr>
        <p:spPr bwMode="auto">
          <a:xfrm flipH="1">
            <a:off x="539750" y="6092825"/>
            <a:ext cx="2952750" cy="0"/>
          </a:xfrm>
          <a:prstGeom prst="line">
            <a:avLst/>
          </a:prstGeom>
          <a:noFill/>
          <a:ln w="9525">
            <a:solidFill>
              <a:schemeClr val="tx1"/>
            </a:solidFill>
            <a:round/>
            <a:headEnd/>
            <a:tailEnd/>
          </a:ln>
        </p:spPr>
        <p:txBody>
          <a:bodyPr/>
          <a:lstStyle/>
          <a:p>
            <a:endParaRPr lang="el-GR"/>
          </a:p>
        </p:txBody>
      </p:sp>
      <p:sp>
        <p:nvSpPr>
          <p:cNvPr id="41009" name="Line 46"/>
          <p:cNvSpPr>
            <a:spLocks noChangeShapeType="1"/>
          </p:cNvSpPr>
          <p:nvPr/>
        </p:nvSpPr>
        <p:spPr bwMode="auto">
          <a:xfrm flipV="1">
            <a:off x="539750" y="5589588"/>
            <a:ext cx="0" cy="503237"/>
          </a:xfrm>
          <a:prstGeom prst="line">
            <a:avLst/>
          </a:prstGeom>
          <a:noFill/>
          <a:ln w="9525">
            <a:solidFill>
              <a:schemeClr val="tx1"/>
            </a:solidFill>
            <a:round/>
            <a:headEnd/>
            <a:tailEnd type="triangle" w="med" len="med"/>
          </a:ln>
        </p:spPr>
        <p:txBody>
          <a:bodyPr/>
          <a:lstStyle/>
          <a:p>
            <a:endParaRPr lang="el-GR"/>
          </a:p>
        </p:txBody>
      </p:sp>
      <p:sp>
        <p:nvSpPr>
          <p:cNvPr id="41010" name="Rectangle 47"/>
          <p:cNvSpPr>
            <a:spLocks noChangeArrowheads="1"/>
          </p:cNvSpPr>
          <p:nvPr/>
        </p:nvSpPr>
        <p:spPr bwMode="auto">
          <a:xfrm>
            <a:off x="4573588" y="3284538"/>
            <a:ext cx="1295400" cy="360362"/>
          </a:xfrm>
          <a:prstGeom prst="rect">
            <a:avLst/>
          </a:prstGeom>
          <a:noFill/>
          <a:ln w="9525">
            <a:solidFill>
              <a:schemeClr val="tx1"/>
            </a:solidFill>
            <a:miter lim="800000"/>
            <a:headEnd/>
            <a:tailEnd/>
          </a:ln>
        </p:spPr>
        <p:txBody>
          <a:bodyPr wrap="none" anchor="ctr"/>
          <a:lstStyle/>
          <a:p>
            <a:endParaRPr lang="el-GR"/>
          </a:p>
        </p:txBody>
      </p:sp>
      <p:sp>
        <p:nvSpPr>
          <p:cNvPr id="41011" name="Text Box 48"/>
          <p:cNvSpPr txBox="1">
            <a:spLocks noChangeArrowheads="1"/>
          </p:cNvSpPr>
          <p:nvPr/>
        </p:nvSpPr>
        <p:spPr bwMode="auto">
          <a:xfrm>
            <a:off x="4645025" y="328453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1012" name="Text Box 49"/>
          <p:cNvSpPr txBox="1">
            <a:spLocks noChangeArrowheads="1"/>
          </p:cNvSpPr>
          <p:nvPr/>
        </p:nvSpPr>
        <p:spPr bwMode="auto">
          <a:xfrm>
            <a:off x="5437188" y="3284538"/>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1013" name="Line 50"/>
          <p:cNvSpPr>
            <a:spLocks noChangeShapeType="1"/>
          </p:cNvSpPr>
          <p:nvPr/>
        </p:nvSpPr>
        <p:spPr bwMode="auto">
          <a:xfrm>
            <a:off x="5221288" y="3284538"/>
            <a:ext cx="0" cy="360362"/>
          </a:xfrm>
          <a:prstGeom prst="line">
            <a:avLst/>
          </a:prstGeom>
          <a:noFill/>
          <a:ln w="9525">
            <a:solidFill>
              <a:schemeClr val="tx1"/>
            </a:solidFill>
            <a:round/>
            <a:headEnd/>
            <a:tailEnd/>
          </a:ln>
        </p:spPr>
        <p:txBody>
          <a:bodyPr/>
          <a:lstStyle/>
          <a:p>
            <a:endParaRPr lang="el-GR"/>
          </a:p>
        </p:txBody>
      </p:sp>
      <p:sp>
        <p:nvSpPr>
          <p:cNvPr id="41014" name="Text Box 51"/>
          <p:cNvSpPr txBox="1">
            <a:spLocks noChangeArrowheads="1"/>
          </p:cNvSpPr>
          <p:nvPr/>
        </p:nvSpPr>
        <p:spPr bwMode="auto">
          <a:xfrm>
            <a:off x="4860925" y="2852738"/>
            <a:ext cx="1008063"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1015" name="Rectangle 52"/>
          <p:cNvSpPr>
            <a:spLocks noChangeArrowheads="1"/>
          </p:cNvSpPr>
          <p:nvPr/>
        </p:nvSpPr>
        <p:spPr bwMode="auto">
          <a:xfrm>
            <a:off x="7310438" y="3213100"/>
            <a:ext cx="1295400" cy="360363"/>
          </a:xfrm>
          <a:prstGeom prst="rect">
            <a:avLst/>
          </a:prstGeom>
          <a:noFill/>
          <a:ln w="9525">
            <a:solidFill>
              <a:schemeClr val="tx1"/>
            </a:solidFill>
            <a:miter lim="800000"/>
            <a:headEnd/>
            <a:tailEnd/>
          </a:ln>
        </p:spPr>
        <p:txBody>
          <a:bodyPr wrap="none" anchor="ctr"/>
          <a:lstStyle/>
          <a:p>
            <a:endParaRPr lang="el-GR"/>
          </a:p>
        </p:txBody>
      </p:sp>
      <p:sp>
        <p:nvSpPr>
          <p:cNvPr id="41016" name="Text Box 53"/>
          <p:cNvSpPr txBox="1">
            <a:spLocks noChangeArrowheads="1"/>
          </p:cNvSpPr>
          <p:nvPr/>
        </p:nvSpPr>
        <p:spPr bwMode="auto">
          <a:xfrm>
            <a:off x="7381875" y="3213100"/>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17" name="Text Box 54"/>
          <p:cNvSpPr txBox="1">
            <a:spLocks noChangeArrowheads="1"/>
          </p:cNvSpPr>
          <p:nvPr/>
        </p:nvSpPr>
        <p:spPr bwMode="auto">
          <a:xfrm>
            <a:off x="8174038" y="3213100"/>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1018" name="Line 55"/>
          <p:cNvSpPr>
            <a:spLocks noChangeShapeType="1"/>
          </p:cNvSpPr>
          <p:nvPr/>
        </p:nvSpPr>
        <p:spPr bwMode="auto">
          <a:xfrm>
            <a:off x="7958138" y="3213100"/>
            <a:ext cx="0" cy="360363"/>
          </a:xfrm>
          <a:prstGeom prst="line">
            <a:avLst/>
          </a:prstGeom>
          <a:noFill/>
          <a:ln w="9525">
            <a:solidFill>
              <a:schemeClr val="tx1"/>
            </a:solidFill>
            <a:round/>
            <a:headEnd/>
            <a:tailEnd/>
          </a:ln>
        </p:spPr>
        <p:txBody>
          <a:bodyPr/>
          <a:lstStyle/>
          <a:p>
            <a:endParaRPr lang="el-GR"/>
          </a:p>
        </p:txBody>
      </p:sp>
      <p:sp>
        <p:nvSpPr>
          <p:cNvPr id="41019" name="Text Box 56"/>
          <p:cNvSpPr txBox="1">
            <a:spLocks noChangeArrowheads="1"/>
          </p:cNvSpPr>
          <p:nvPr/>
        </p:nvSpPr>
        <p:spPr bwMode="auto">
          <a:xfrm>
            <a:off x="7740650" y="27813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1020" name="Rectangle 57"/>
          <p:cNvSpPr>
            <a:spLocks noChangeArrowheads="1"/>
          </p:cNvSpPr>
          <p:nvPr/>
        </p:nvSpPr>
        <p:spPr bwMode="auto">
          <a:xfrm>
            <a:off x="6157913" y="4292600"/>
            <a:ext cx="1800225" cy="360363"/>
          </a:xfrm>
          <a:prstGeom prst="rect">
            <a:avLst/>
          </a:prstGeom>
          <a:noFill/>
          <a:ln w="9525">
            <a:solidFill>
              <a:schemeClr val="tx1"/>
            </a:solidFill>
            <a:miter lim="800000"/>
            <a:headEnd/>
            <a:tailEnd/>
          </a:ln>
        </p:spPr>
        <p:txBody>
          <a:bodyPr wrap="none" anchor="ctr"/>
          <a:lstStyle/>
          <a:p>
            <a:endParaRPr lang="el-GR"/>
          </a:p>
        </p:txBody>
      </p:sp>
      <p:sp>
        <p:nvSpPr>
          <p:cNvPr id="41021" name="Text Box 58"/>
          <p:cNvSpPr txBox="1">
            <a:spLocks noChangeArrowheads="1"/>
          </p:cNvSpPr>
          <p:nvPr/>
        </p:nvSpPr>
        <p:spPr bwMode="auto">
          <a:xfrm>
            <a:off x="6229350" y="4292600"/>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22" name="Text Box 59"/>
          <p:cNvSpPr txBox="1">
            <a:spLocks noChangeArrowheads="1"/>
          </p:cNvSpPr>
          <p:nvPr/>
        </p:nvSpPr>
        <p:spPr bwMode="auto">
          <a:xfrm>
            <a:off x="6877050" y="4292600"/>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23" name="Line 60"/>
          <p:cNvSpPr>
            <a:spLocks noChangeShapeType="1"/>
          </p:cNvSpPr>
          <p:nvPr/>
        </p:nvSpPr>
        <p:spPr bwMode="auto">
          <a:xfrm>
            <a:off x="6805613" y="4292600"/>
            <a:ext cx="0" cy="360363"/>
          </a:xfrm>
          <a:prstGeom prst="line">
            <a:avLst/>
          </a:prstGeom>
          <a:noFill/>
          <a:ln w="9525">
            <a:solidFill>
              <a:schemeClr val="tx1"/>
            </a:solidFill>
            <a:round/>
            <a:headEnd/>
            <a:tailEnd/>
          </a:ln>
        </p:spPr>
        <p:txBody>
          <a:bodyPr/>
          <a:lstStyle/>
          <a:p>
            <a:endParaRPr lang="el-GR"/>
          </a:p>
        </p:txBody>
      </p:sp>
      <p:sp>
        <p:nvSpPr>
          <p:cNvPr id="41024" name="Text Box 61"/>
          <p:cNvSpPr txBox="1">
            <a:spLocks noChangeArrowheads="1"/>
          </p:cNvSpPr>
          <p:nvPr/>
        </p:nvSpPr>
        <p:spPr bwMode="auto">
          <a:xfrm>
            <a:off x="5581650" y="4221163"/>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41025" name="Line 62"/>
          <p:cNvSpPr>
            <a:spLocks noChangeShapeType="1"/>
          </p:cNvSpPr>
          <p:nvPr/>
        </p:nvSpPr>
        <p:spPr bwMode="auto">
          <a:xfrm flipH="1">
            <a:off x="4932363" y="3932238"/>
            <a:ext cx="1368425" cy="0"/>
          </a:xfrm>
          <a:prstGeom prst="line">
            <a:avLst/>
          </a:prstGeom>
          <a:noFill/>
          <a:ln w="9525">
            <a:solidFill>
              <a:schemeClr val="tx1"/>
            </a:solidFill>
            <a:round/>
            <a:headEnd/>
            <a:tailEnd/>
          </a:ln>
        </p:spPr>
        <p:txBody>
          <a:bodyPr/>
          <a:lstStyle/>
          <a:p>
            <a:endParaRPr lang="el-GR"/>
          </a:p>
        </p:txBody>
      </p:sp>
      <p:sp>
        <p:nvSpPr>
          <p:cNvPr id="41026" name="Line 63"/>
          <p:cNvSpPr>
            <a:spLocks noChangeShapeType="1"/>
          </p:cNvSpPr>
          <p:nvPr/>
        </p:nvSpPr>
        <p:spPr bwMode="auto">
          <a:xfrm>
            <a:off x="6300788" y="3932238"/>
            <a:ext cx="0" cy="360362"/>
          </a:xfrm>
          <a:prstGeom prst="line">
            <a:avLst/>
          </a:prstGeom>
          <a:noFill/>
          <a:ln w="9525">
            <a:solidFill>
              <a:schemeClr val="tx1"/>
            </a:solidFill>
            <a:round/>
            <a:headEnd/>
            <a:tailEnd/>
          </a:ln>
        </p:spPr>
        <p:txBody>
          <a:bodyPr/>
          <a:lstStyle/>
          <a:p>
            <a:endParaRPr lang="el-GR"/>
          </a:p>
        </p:txBody>
      </p:sp>
      <p:sp>
        <p:nvSpPr>
          <p:cNvPr id="41027" name="Line 64"/>
          <p:cNvSpPr>
            <a:spLocks noChangeShapeType="1"/>
          </p:cNvSpPr>
          <p:nvPr/>
        </p:nvSpPr>
        <p:spPr bwMode="auto">
          <a:xfrm flipV="1">
            <a:off x="4932363" y="3644900"/>
            <a:ext cx="0" cy="287338"/>
          </a:xfrm>
          <a:prstGeom prst="line">
            <a:avLst/>
          </a:prstGeom>
          <a:noFill/>
          <a:ln w="9525">
            <a:solidFill>
              <a:schemeClr val="tx1"/>
            </a:solidFill>
            <a:round/>
            <a:headEnd/>
            <a:tailEnd type="triangle" w="med" len="med"/>
          </a:ln>
        </p:spPr>
        <p:txBody>
          <a:bodyPr/>
          <a:lstStyle/>
          <a:p>
            <a:endParaRPr lang="el-GR"/>
          </a:p>
        </p:txBody>
      </p:sp>
      <p:sp>
        <p:nvSpPr>
          <p:cNvPr id="41028" name="Line 65"/>
          <p:cNvSpPr>
            <a:spLocks noChangeShapeType="1"/>
          </p:cNvSpPr>
          <p:nvPr/>
        </p:nvSpPr>
        <p:spPr bwMode="auto">
          <a:xfrm flipV="1">
            <a:off x="7237413" y="3860800"/>
            <a:ext cx="0" cy="431800"/>
          </a:xfrm>
          <a:prstGeom prst="line">
            <a:avLst/>
          </a:prstGeom>
          <a:noFill/>
          <a:ln w="9525">
            <a:solidFill>
              <a:schemeClr val="tx1"/>
            </a:solidFill>
            <a:round/>
            <a:headEnd/>
            <a:tailEnd/>
          </a:ln>
        </p:spPr>
        <p:txBody>
          <a:bodyPr/>
          <a:lstStyle/>
          <a:p>
            <a:endParaRPr lang="el-GR"/>
          </a:p>
        </p:txBody>
      </p:sp>
      <p:sp>
        <p:nvSpPr>
          <p:cNvPr id="41029" name="Line 66"/>
          <p:cNvSpPr>
            <a:spLocks noChangeShapeType="1"/>
          </p:cNvSpPr>
          <p:nvPr/>
        </p:nvSpPr>
        <p:spPr bwMode="auto">
          <a:xfrm>
            <a:off x="7237413" y="3860800"/>
            <a:ext cx="503237" cy="0"/>
          </a:xfrm>
          <a:prstGeom prst="line">
            <a:avLst/>
          </a:prstGeom>
          <a:noFill/>
          <a:ln w="9525">
            <a:solidFill>
              <a:schemeClr val="tx1"/>
            </a:solidFill>
            <a:round/>
            <a:headEnd/>
            <a:tailEnd/>
          </a:ln>
        </p:spPr>
        <p:txBody>
          <a:bodyPr/>
          <a:lstStyle/>
          <a:p>
            <a:endParaRPr lang="el-GR"/>
          </a:p>
        </p:txBody>
      </p:sp>
      <p:sp>
        <p:nvSpPr>
          <p:cNvPr id="41030" name="Line 67"/>
          <p:cNvSpPr>
            <a:spLocks noChangeShapeType="1"/>
          </p:cNvSpPr>
          <p:nvPr/>
        </p:nvSpPr>
        <p:spPr bwMode="auto">
          <a:xfrm flipV="1">
            <a:off x="7740650" y="3573463"/>
            <a:ext cx="0" cy="287337"/>
          </a:xfrm>
          <a:prstGeom prst="line">
            <a:avLst/>
          </a:prstGeom>
          <a:noFill/>
          <a:ln w="9525">
            <a:solidFill>
              <a:schemeClr val="tx1"/>
            </a:solidFill>
            <a:round/>
            <a:headEnd/>
            <a:tailEnd type="triangle" w="med" len="med"/>
          </a:ln>
        </p:spPr>
        <p:txBody>
          <a:bodyPr/>
          <a:lstStyle/>
          <a:p>
            <a:endParaRPr lang="el-GR"/>
          </a:p>
        </p:txBody>
      </p:sp>
      <p:sp>
        <p:nvSpPr>
          <p:cNvPr id="41031" name="Line 68"/>
          <p:cNvSpPr>
            <a:spLocks noChangeShapeType="1"/>
          </p:cNvSpPr>
          <p:nvPr/>
        </p:nvSpPr>
        <p:spPr bwMode="auto">
          <a:xfrm>
            <a:off x="7381875" y="4292600"/>
            <a:ext cx="0" cy="360363"/>
          </a:xfrm>
          <a:prstGeom prst="line">
            <a:avLst/>
          </a:prstGeom>
          <a:noFill/>
          <a:ln w="9525">
            <a:solidFill>
              <a:schemeClr val="tx1"/>
            </a:solidFill>
            <a:round/>
            <a:headEnd/>
            <a:tailEnd/>
          </a:ln>
        </p:spPr>
        <p:txBody>
          <a:bodyPr/>
          <a:lstStyle/>
          <a:p>
            <a:endParaRPr lang="el-GR"/>
          </a:p>
        </p:txBody>
      </p:sp>
      <p:sp>
        <p:nvSpPr>
          <p:cNvPr id="41032" name="Text Box 69"/>
          <p:cNvSpPr txBox="1">
            <a:spLocks noChangeArrowheads="1"/>
          </p:cNvSpPr>
          <p:nvPr/>
        </p:nvSpPr>
        <p:spPr bwMode="auto">
          <a:xfrm>
            <a:off x="7453313" y="4292600"/>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33" name="Text Box 70"/>
          <p:cNvSpPr txBox="1">
            <a:spLocks noChangeArrowheads="1"/>
          </p:cNvSpPr>
          <p:nvPr/>
        </p:nvSpPr>
        <p:spPr bwMode="auto">
          <a:xfrm>
            <a:off x="5304632" y="471200"/>
            <a:ext cx="3301206" cy="584775"/>
          </a:xfrm>
          <a:prstGeom prst="rect">
            <a:avLst/>
          </a:prstGeom>
          <a:noFill/>
          <a:ln w="9525">
            <a:noFill/>
            <a:miter lim="800000"/>
            <a:headEnd/>
            <a:tailEnd/>
          </a:ln>
        </p:spPr>
        <p:txBody>
          <a:bodyPr wrap="square">
            <a:spAutoFit/>
          </a:bodyPr>
          <a:lstStyle/>
          <a:p>
            <a:pPr>
              <a:spcBef>
                <a:spcPct val="50000"/>
              </a:spcBef>
            </a:pPr>
            <a:r>
              <a:rPr lang="el-GR" sz="3200" dirty="0">
                <a:solidFill>
                  <a:schemeClr val="accent6">
                    <a:lumMod val="75000"/>
                  </a:schemeClr>
                </a:solidFill>
                <a:latin typeface="Calibri" pitchFamily="34" charset="0"/>
                <a:cs typeface="Calibri" pitchFamily="34" charset="0"/>
              </a:rPr>
              <a:t>Ποιο από τα δύο;</a:t>
            </a:r>
          </a:p>
        </p:txBody>
      </p:sp>
      <p:sp>
        <p:nvSpPr>
          <p:cNvPr id="41034" name="Text Box 71"/>
          <p:cNvSpPr txBox="1">
            <a:spLocks noChangeArrowheads="1"/>
          </p:cNvSpPr>
          <p:nvPr/>
        </p:nvSpPr>
        <p:spPr bwMode="auto">
          <a:xfrm>
            <a:off x="4957763" y="5375275"/>
            <a:ext cx="3708400" cy="779463"/>
          </a:xfrm>
          <a:prstGeom prst="rect">
            <a:avLst/>
          </a:prstGeom>
          <a:noFill/>
          <a:ln w="9525">
            <a:noFill/>
            <a:miter lim="800000"/>
            <a:headEnd/>
            <a:tailEnd/>
          </a:ln>
        </p:spPr>
        <p:txBody>
          <a:bodyPr>
            <a:spAutoFit/>
          </a:bodyPr>
          <a:lstStyle/>
          <a:p>
            <a:pPr>
              <a:spcBef>
                <a:spcPct val="50000"/>
              </a:spcBef>
            </a:pPr>
            <a:r>
              <a:rPr lang="el-GR" sz="1800">
                <a:solidFill>
                  <a:srgbClr val="800000"/>
                </a:solidFill>
                <a:latin typeface="Calibri" pitchFamily="34" charset="0"/>
                <a:cs typeface="Calibri" pitchFamily="34" charset="0"/>
              </a:rPr>
              <a:t>Συμμετοχή</a:t>
            </a:r>
            <a:r>
              <a:rPr lang="en-US" sz="1800">
                <a:solidFill>
                  <a:srgbClr val="800000"/>
                </a:solidFill>
                <a:latin typeface="Calibri" pitchFamily="34" charset="0"/>
                <a:cs typeface="Calibri" pitchFamily="34" charset="0"/>
              </a:rPr>
              <a:t> (</a:t>
            </a:r>
            <a:r>
              <a:rPr lang="el-GR" sz="1800">
                <a:solidFill>
                  <a:srgbClr val="800000"/>
                </a:solidFill>
                <a:latin typeface="Calibri" pitchFamily="34" charset="0"/>
                <a:cs typeface="Calibri" pitchFamily="34" charset="0"/>
              </a:rPr>
              <a:t>ολική/μερική) </a:t>
            </a:r>
            <a:r>
              <a:rPr lang="en-US" sz="1800">
                <a:solidFill>
                  <a:srgbClr val="800000"/>
                </a:solidFill>
                <a:latin typeface="Calibri" pitchFamily="34" charset="0"/>
                <a:cs typeface="Calibri" pitchFamily="34" charset="0"/>
              </a:rPr>
              <a:t>…</a:t>
            </a:r>
          </a:p>
          <a:p>
            <a:pPr>
              <a:spcBef>
                <a:spcPct val="50000"/>
              </a:spcBef>
            </a:pPr>
            <a:r>
              <a:rPr lang="el-GR" sz="1800">
                <a:solidFill>
                  <a:srgbClr val="800000"/>
                </a:solidFill>
                <a:latin typeface="Calibri" pitchFamily="34" charset="0"/>
                <a:cs typeface="Calibri" pitchFamily="34" charset="0"/>
              </a:rPr>
              <a:t>Συνένωση (</a:t>
            </a:r>
            <a:r>
              <a:rPr lang="en-US" sz="1800">
                <a:solidFill>
                  <a:srgbClr val="800000"/>
                </a:solidFill>
                <a:latin typeface="Calibri" pitchFamily="34" charset="0"/>
                <a:cs typeface="Calibri" pitchFamily="34" charset="0"/>
              </a:rPr>
              <a:t>join) …</a:t>
            </a:r>
            <a:endParaRPr lang="el-GR" sz="1800">
              <a:solidFill>
                <a:srgbClr val="800000"/>
              </a:solidFill>
              <a:latin typeface="Calibri" pitchFamily="34" charset="0"/>
              <a:cs typeface="Calibri" pitchFamily="34" charset="0"/>
            </a:endParaRPr>
          </a:p>
        </p:txBody>
      </p:sp>
      <p:sp>
        <p:nvSpPr>
          <p:cNvPr id="7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33043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6"/>
          <p:cNvSpPr>
            <a:spLocks noGrp="1" noChangeArrowheads="1"/>
          </p:cNvSpPr>
          <p:nvPr>
            <p:ph type="ftr" sz="quarter" idx="11"/>
          </p:nvPr>
        </p:nvSpPr>
        <p:spPr>
          <a:noFill/>
        </p:spPr>
        <p:txBody>
          <a:bodyPr/>
          <a:lstStyle/>
          <a:p>
            <a:r>
              <a:rPr lang="el-GR" altLang="en-US"/>
              <a:t>Ευαγγελία Πιτουρά</a:t>
            </a:r>
          </a:p>
        </p:txBody>
      </p:sp>
      <p:sp>
        <p:nvSpPr>
          <p:cNvPr id="41988" name="Rectangle 7"/>
          <p:cNvSpPr>
            <a:spLocks noGrp="1" noChangeArrowheads="1"/>
          </p:cNvSpPr>
          <p:nvPr>
            <p:ph type="sldNum" sz="quarter" idx="12"/>
          </p:nvPr>
        </p:nvSpPr>
        <p:spPr>
          <a:noFill/>
        </p:spPr>
        <p:txBody>
          <a:bodyPr/>
          <a:lstStyle/>
          <a:p>
            <a:fld id="{3A330AEE-F252-4CA8-B28D-FA5E6D05B10C}" type="slidenum">
              <a:rPr lang="el-GR" altLang="en-US" smtClean="0"/>
              <a:pPr/>
              <a:t>12</a:t>
            </a:fld>
            <a:endParaRPr lang="el-GR" altLang="en-US" smtClean="0"/>
          </a:p>
        </p:txBody>
      </p:sp>
      <p:sp>
        <p:nvSpPr>
          <p:cNvPr id="41991" name="Text Box 4"/>
          <p:cNvSpPr txBox="1">
            <a:spLocks noChangeArrowheads="1"/>
          </p:cNvSpPr>
          <p:nvPr/>
        </p:nvSpPr>
        <p:spPr bwMode="auto">
          <a:xfrm>
            <a:off x="506412" y="1473200"/>
            <a:ext cx="7915275" cy="2308324"/>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1-1 δυαδική συσχέτιση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 μεταξύ δύο τύπων οντοτήτων του διαγράμματος  Ο/Σ που αντιστοιχούν στις σχέσεις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S </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dirty="0">
                <a:solidFill>
                  <a:schemeClr val="tx2">
                    <a:lumMod val="50000"/>
                  </a:schemeClr>
                </a:solidFill>
                <a:latin typeface="Calibri" pitchFamily="34" charset="0"/>
                <a:cs typeface="Calibri" pitchFamily="34" charset="0"/>
              </a:rPr>
              <a:t> 1. </a:t>
            </a:r>
            <a:r>
              <a:rPr lang="el-GR" sz="2400" i="1" dirty="0">
                <a:solidFill>
                  <a:schemeClr val="tx2">
                    <a:lumMod val="50000"/>
                  </a:schemeClr>
                </a:solidFill>
                <a:latin typeface="Calibri" pitchFamily="34" charset="0"/>
                <a:cs typeface="Calibri" pitchFamily="34" charset="0"/>
              </a:rPr>
              <a:t>επιλογή </a:t>
            </a:r>
            <a:r>
              <a:rPr lang="el-GR" sz="2400" dirty="0">
                <a:solidFill>
                  <a:schemeClr val="tx2">
                    <a:lumMod val="50000"/>
                  </a:schemeClr>
                </a:solidFill>
                <a:latin typeface="Calibri" pitchFamily="34" charset="0"/>
                <a:cs typeface="Calibri" pitchFamily="34" charset="0"/>
              </a:rPr>
              <a:t>μιας  εκ των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S</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έστω της </a:t>
            </a:r>
            <a:r>
              <a:rPr lang="en-US" sz="2400" dirty="0">
                <a:solidFill>
                  <a:schemeClr val="tx2">
                    <a:lumMod val="50000"/>
                  </a:schemeClr>
                </a:solidFill>
                <a:latin typeface="Calibri" pitchFamily="34" charset="0"/>
                <a:cs typeface="Calibri" pitchFamily="34" charset="0"/>
              </a:rPr>
              <a:t>S </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2. </a:t>
            </a:r>
            <a:r>
              <a:rPr lang="en-US" sz="2400" dirty="0" err="1">
                <a:solidFill>
                  <a:schemeClr val="tx2">
                    <a:lumMod val="50000"/>
                  </a:schemeClr>
                </a:solidFill>
                <a:latin typeface="Calibri" pitchFamily="34" charset="0"/>
                <a:cs typeface="Calibri" pitchFamily="34" charset="0"/>
              </a:rPr>
              <a:t>το</a:t>
            </a:r>
            <a:r>
              <a:rPr lang="en-US" sz="2400" dirty="0">
                <a:solidFill>
                  <a:schemeClr val="tx2">
                    <a:lumMod val="50000"/>
                  </a:schemeClr>
                </a:solidFill>
                <a:latin typeface="Calibri" pitchFamily="34" charset="0"/>
                <a:cs typeface="Calibri" pitchFamily="34" charset="0"/>
              </a:rPr>
              <a:t> π</a:t>
            </a:r>
            <a:r>
              <a:rPr lang="en-US" sz="2400" dirty="0" err="1">
                <a:solidFill>
                  <a:schemeClr val="tx2">
                    <a:lumMod val="50000"/>
                  </a:schemeClr>
                </a:solidFill>
                <a:latin typeface="Calibri" pitchFamily="34" charset="0"/>
                <a:cs typeface="Calibri" pitchFamily="34" charset="0"/>
              </a:rPr>
              <a:t>ρωτεύον</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κλειδί</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της</a:t>
            </a:r>
            <a:r>
              <a:rPr lang="en-US" sz="2400" dirty="0">
                <a:solidFill>
                  <a:schemeClr val="tx2">
                    <a:lumMod val="50000"/>
                  </a:schemeClr>
                </a:solidFill>
                <a:latin typeface="Calibri" pitchFamily="34" charset="0"/>
                <a:cs typeface="Calibri" pitchFamily="34" charset="0"/>
              </a:rPr>
              <a:t> S </a:t>
            </a:r>
            <a:r>
              <a:rPr lang="el-GR" sz="2400" dirty="0">
                <a:solidFill>
                  <a:schemeClr val="tx2">
                    <a:lumMod val="50000"/>
                  </a:schemeClr>
                </a:solidFill>
                <a:latin typeface="Calibri" pitchFamily="34" charset="0"/>
                <a:cs typeface="Calibri" pitchFamily="34" charset="0"/>
              </a:rPr>
              <a:t>γίνεται ξένο κλειδί της </a:t>
            </a:r>
            <a:r>
              <a:rPr lang="en-US" sz="2400" dirty="0">
                <a:solidFill>
                  <a:schemeClr val="tx2">
                    <a:lumMod val="50000"/>
                  </a:schemeClr>
                </a:solidFill>
                <a:latin typeface="Calibri" pitchFamily="34" charset="0"/>
                <a:cs typeface="Calibri" pitchFamily="34" charset="0"/>
              </a:rPr>
              <a:t>Τ</a:t>
            </a:r>
          </a:p>
        </p:txBody>
      </p:sp>
      <p:sp>
        <p:nvSpPr>
          <p:cNvPr id="41992" name="Text Box 5"/>
          <p:cNvSpPr txBox="1">
            <a:spLocks noChangeArrowheads="1"/>
          </p:cNvSpPr>
          <p:nvPr/>
        </p:nvSpPr>
        <p:spPr bwMode="auto">
          <a:xfrm>
            <a:off x="374650" y="4860926"/>
            <a:ext cx="8440738" cy="1384995"/>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Προτιμάμε τη σχέση  που αντιστοιχεί σε τύπο οντοτήτων με </a:t>
            </a:r>
            <a:r>
              <a:rPr lang="el-GR" sz="2400" i="1" dirty="0">
                <a:solidFill>
                  <a:schemeClr val="accent2">
                    <a:lumMod val="75000"/>
                  </a:schemeClr>
                </a:solidFill>
                <a:latin typeface="Calibri" pitchFamily="34" charset="0"/>
                <a:cs typeface="Calibri" pitchFamily="34" charset="0"/>
              </a:rPr>
              <a:t>ολική συμμετοχή</a:t>
            </a:r>
            <a:r>
              <a:rPr lang="el-GR" sz="2400" dirty="0">
                <a:solidFill>
                  <a:schemeClr val="tx2">
                    <a:lumMod val="50000"/>
                  </a:schemeClr>
                </a:solidFill>
                <a:latin typeface="Calibri" pitchFamily="34" charset="0"/>
                <a:cs typeface="Calibri" pitchFamily="34" charset="0"/>
              </a:rPr>
              <a:t>, γιατί;</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a:t>
            </a:r>
          </a:p>
        </p:txBody>
      </p:sp>
      <p:sp>
        <p:nvSpPr>
          <p:cNvPr id="41993" name="Text Box 6"/>
          <p:cNvSpPr txBox="1">
            <a:spLocks noChangeArrowheads="1"/>
          </p:cNvSpPr>
          <p:nvPr/>
        </p:nvSpPr>
        <p:spPr bwMode="auto">
          <a:xfrm>
            <a:off x="374650" y="4218782"/>
            <a:ext cx="5472113" cy="366712"/>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καθηγητής – διδασκαλία (1-</a:t>
            </a:r>
            <a:r>
              <a:rPr lang="en-US" sz="1800" dirty="0">
                <a:solidFill>
                  <a:schemeClr val="tx2">
                    <a:lumMod val="50000"/>
                  </a:schemeClr>
                </a:solidFill>
                <a:latin typeface="Calibri" pitchFamily="34" charset="0"/>
                <a:cs typeface="Calibri" pitchFamily="34" charset="0"/>
              </a:rPr>
              <a:t>1</a:t>
            </a:r>
            <a:r>
              <a:rPr lang="el-GR" sz="1800" dirty="0">
                <a:solidFill>
                  <a:schemeClr val="tx2">
                    <a:lumMod val="50000"/>
                  </a:schemeClr>
                </a:solidFill>
                <a:latin typeface="Calibri" pitchFamily="34" charset="0"/>
                <a:cs typeface="Calibri" pitchFamily="34" charset="0"/>
              </a:rPr>
              <a:t>)</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241535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6"/>
          <p:cNvSpPr>
            <a:spLocks noGrp="1" noChangeArrowheads="1"/>
          </p:cNvSpPr>
          <p:nvPr>
            <p:ph type="ftr" sz="quarter" idx="11"/>
          </p:nvPr>
        </p:nvSpPr>
        <p:spPr>
          <a:noFill/>
        </p:spPr>
        <p:txBody>
          <a:bodyPr/>
          <a:lstStyle/>
          <a:p>
            <a:r>
              <a:rPr lang="el-GR" altLang="en-US"/>
              <a:t>Ευαγγελία Πιτουρά</a:t>
            </a:r>
          </a:p>
        </p:txBody>
      </p:sp>
      <p:sp>
        <p:nvSpPr>
          <p:cNvPr id="43012" name="Rectangle 7"/>
          <p:cNvSpPr>
            <a:spLocks noGrp="1" noChangeArrowheads="1"/>
          </p:cNvSpPr>
          <p:nvPr>
            <p:ph type="sldNum" sz="quarter" idx="12"/>
          </p:nvPr>
        </p:nvSpPr>
        <p:spPr>
          <a:noFill/>
        </p:spPr>
        <p:txBody>
          <a:bodyPr/>
          <a:lstStyle/>
          <a:p>
            <a:fld id="{F0C65D1E-8E7D-4234-BF0A-20291D443F2C}" type="slidenum">
              <a:rPr lang="el-GR" altLang="en-US" smtClean="0"/>
              <a:pPr/>
              <a:t>13</a:t>
            </a:fld>
            <a:endParaRPr lang="el-GR" altLang="en-US" smtClean="0"/>
          </a:p>
        </p:txBody>
      </p:sp>
      <p:sp>
        <p:nvSpPr>
          <p:cNvPr id="43013" name="AutoShape 2"/>
          <p:cNvSpPr>
            <a:spLocks noChangeArrowheads="1"/>
          </p:cNvSpPr>
          <p:nvPr/>
        </p:nvSpPr>
        <p:spPr bwMode="auto">
          <a:xfrm>
            <a:off x="4211638" y="24923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3014" name="AutoShape 3"/>
          <p:cNvSpPr>
            <a:spLocks noChangeArrowheads="1"/>
          </p:cNvSpPr>
          <p:nvPr/>
        </p:nvSpPr>
        <p:spPr bwMode="auto">
          <a:xfrm>
            <a:off x="2339975" y="21336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3015" name="AutoShape 4"/>
          <p:cNvSpPr>
            <a:spLocks noChangeArrowheads="1"/>
          </p:cNvSpPr>
          <p:nvPr/>
        </p:nvSpPr>
        <p:spPr bwMode="auto">
          <a:xfrm>
            <a:off x="684213" y="24923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3016" name="Text Box 5"/>
          <p:cNvSpPr txBox="1">
            <a:spLocks noChangeArrowheads="1"/>
          </p:cNvSpPr>
          <p:nvPr/>
        </p:nvSpPr>
        <p:spPr bwMode="auto">
          <a:xfrm>
            <a:off x="828675" y="25654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3017" name="Text Box 6"/>
          <p:cNvSpPr txBox="1">
            <a:spLocks noChangeArrowheads="1"/>
          </p:cNvSpPr>
          <p:nvPr/>
        </p:nvSpPr>
        <p:spPr bwMode="auto">
          <a:xfrm>
            <a:off x="2700338" y="25654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3018" name="Text Box 7"/>
          <p:cNvSpPr txBox="1">
            <a:spLocks noChangeArrowheads="1"/>
          </p:cNvSpPr>
          <p:nvPr/>
        </p:nvSpPr>
        <p:spPr bwMode="auto">
          <a:xfrm>
            <a:off x="4500563" y="25654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3019" name="Line 8"/>
          <p:cNvSpPr>
            <a:spLocks noChangeShapeType="1"/>
          </p:cNvSpPr>
          <p:nvPr/>
        </p:nvSpPr>
        <p:spPr bwMode="auto">
          <a:xfrm>
            <a:off x="1619250" y="2781300"/>
            <a:ext cx="720725" cy="0"/>
          </a:xfrm>
          <a:prstGeom prst="line">
            <a:avLst/>
          </a:prstGeom>
          <a:noFill/>
          <a:ln w="9525">
            <a:solidFill>
              <a:schemeClr val="tx1"/>
            </a:solidFill>
            <a:round/>
            <a:headEnd/>
            <a:tailEnd/>
          </a:ln>
        </p:spPr>
        <p:txBody>
          <a:bodyPr wrap="none" anchor="ctr"/>
          <a:lstStyle/>
          <a:p>
            <a:endParaRPr lang="el-GR"/>
          </a:p>
        </p:txBody>
      </p:sp>
      <p:sp>
        <p:nvSpPr>
          <p:cNvPr id="43020" name="Line 9"/>
          <p:cNvSpPr>
            <a:spLocks noChangeShapeType="1"/>
          </p:cNvSpPr>
          <p:nvPr/>
        </p:nvSpPr>
        <p:spPr bwMode="auto">
          <a:xfrm>
            <a:off x="3563938" y="2781300"/>
            <a:ext cx="647700" cy="0"/>
          </a:xfrm>
          <a:prstGeom prst="line">
            <a:avLst/>
          </a:prstGeom>
          <a:noFill/>
          <a:ln w="9525">
            <a:solidFill>
              <a:schemeClr val="tx1"/>
            </a:solidFill>
            <a:round/>
            <a:headEnd/>
            <a:tailEnd/>
          </a:ln>
        </p:spPr>
        <p:txBody>
          <a:bodyPr wrap="none" anchor="ctr"/>
          <a:lstStyle/>
          <a:p>
            <a:endParaRPr lang="el-GR"/>
          </a:p>
        </p:txBody>
      </p:sp>
      <p:sp>
        <p:nvSpPr>
          <p:cNvPr id="43021" name="Oval 10"/>
          <p:cNvSpPr>
            <a:spLocks noChangeArrowheads="1"/>
          </p:cNvSpPr>
          <p:nvPr/>
        </p:nvSpPr>
        <p:spPr bwMode="auto">
          <a:xfrm>
            <a:off x="755650" y="1700213"/>
            <a:ext cx="865188" cy="431800"/>
          </a:xfrm>
          <a:prstGeom prst="ellipse">
            <a:avLst/>
          </a:prstGeom>
          <a:noFill/>
          <a:ln w="9525">
            <a:solidFill>
              <a:schemeClr val="tx1"/>
            </a:solidFill>
            <a:round/>
            <a:headEnd/>
            <a:tailEnd/>
          </a:ln>
        </p:spPr>
        <p:txBody>
          <a:bodyPr wrap="none" anchor="ctr"/>
          <a:lstStyle/>
          <a:p>
            <a:endParaRPr lang="el-GR"/>
          </a:p>
        </p:txBody>
      </p:sp>
      <p:sp>
        <p:nvSpPr>
          <p:cNvPr id="43022" name="Text Box 11"/>
          <p:cNvSpPr txBox="1">
            <a:spLocks noChangeArrowheads="1"/>
          </p:cNvSpPr>
          <p:nvPr/>
        </p:nvSpPr>
        <p:spPr bwMode="auto">
          <a:xfrm>
            <a:off x="973138" y="17002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3" name="Oval 12"/>
          <p:cNvSpPr>
            <a:spLocks noChangeArrowheads="1"/>
          </p:cNvSpPr>
          <p:nvPr/>
        </p:nvSpPr>
        <p:spPr bwMode="auto">
          <a:xfrm>
            <a:off x="755650" y="3644900"/>
            <a:ext cx="865188" cy="431800"/>
          </a:xfrm>
          <a:prstGeom prst="ellipse">
            <a:avLst/>
          </a:prstGeom>
          <a:noFill/>
          <a:ln w="9525">
            <a:solidFill>
              <a:schemeClr val="tx1"/>
            </a:solidFill>
            <a:round/>
            <a:headEnd/>
            <a:tailEnd/>
          </a:ln>
        </p:spPr>
        <p:txBody>
          <a:bodyPr wrap="none" anchor="ctr"/>
          <a:lstStyle/>
          <a:p>
            <a:endParaRPr lang="el-GR"/>
          </a:p>
        </p:txBody>
      </p:sp>
      <p:sp>
        <p:nvSpPr>
          <p:cNvPr id="43024" name="Text Box 13"/>
          <p:cNvSpPr txBox="1">
            <a:spLocks noChangeArrowheads="1"/>
          </p:cNvSpPr>
          <p:nvPr/>
        </p:nvSpPr>
        <p:spPr bwMode="auto">
          <a:xfrm>
            <a:off x="971550" y="36449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25" name="Line 14"/>
          <p:cNvSpPr>
            <a:spLocks noChangeShapeType="1"/>
          </p:cNvSpPr>
          <p:nvPr/>
        </p:nvSpPr>
        <p:spPr bwMode="auto">
          <a:xfrm flipH="1">
            <a:off x="1187450" y="2133600"/>
            <a:ext cx="71438" cy="358775"/>
          </a:xfrm>
          <a:prstGeom prst="line">
            <a:avLst/>
          </a:prstGeom>
          <a:noFill/>
          <a:ln w="9525">
            <a:solidFill>
              <a:schemeClr val="tx1"/>
            </a:solidFill>
            <a:round/>
            <a:headEnd/>
            <a:tailEnd/>
          </a:ln>
        </p:spPr>
        <p:txBody>
          <a:bodyPr/>
          <a:lstStyle/>
          <a:p>
            <a:endParaRPr lang="el-GR"/>
          </a:p>
        </p:txBody>
      </p:sp>
      <p:sp>
        <p:nvSpPr>
          <p:cNvPr id="43026" name="Line 15"/>
          <p:cNvSpPr>
            <a:spLocks noChangeShapeType="1"/>
          </p:cNvSpPr>
          <p:nvPr/>
        </p:nvSpPr>
        <p:spPr bwMode="auto">
          <a:xfrm>
            <a:off x="900113" y="3141663"/>
            <a:ext cx="287337" cy="503237"/>
          </a:xfrm>
          <a:prstGeom prst="line">
            <a:avLst/>
          </a:prstGeom>
          <a:noFill/>
          <a:ln w="9525">
            <a:solidFill>
              <a:schemeClr val="tx1"/>
            </a:solidFill>
            <a:round/>
            <a:headEnd/>
            <a:tailEnd/>
          </a:ln>
        </p:spPr>
        <p:txBody>
          <a:bodyPr/>
          <a:lstStyle/>
          <a:p>
            <a:endParaRPr lang="el-GR"/>
          </a:p>
        </p:txBody>
      </p:sp>
      <p:sp>
        <p:nvSpPr>
          <p:cNvPr id="43027" name="Rectangle 16"/>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43028" name="Text Box 17"/>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9" name="Text Box 18"/>
          <p:cNvSpPr txBox="1">
            <a:spLocks noChangeArrowheads="1"/>
          </p:cNvSpPr>
          <p:nvPr/>
        </p:nvSpPr>
        <p:spPr bwMode="auto">
          <a:xfrm>
            <a:off x="5292725" y="4652963"/>
            <a:ext cx="649288"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30" name="Line 19"/>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43031" name="Text Box 20"/>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3032" name="Rectangle 21"/>
          <p:cNvSpPr>
            <a:spLocks noChangeArrowheads="1"/>
          </p:cNvSpPr>
          <p:nvPr/>
        </p:nvSpPr>
        <p:spPr bwMode="auto">
          <a:xfrm>
            <a:off x="6156325" y="4652963"/>
            <a:ext cx="2376488" cy="360362"/>
          </a:xfrm>
          <a:prstGeom prst="rect">
            <a:avLst/>
          </a:prstGeom>
          <a:noFill/>
          <a:ln w="9525">
            <a:solidFill>
              <a:schemeClr val="tx1"/>
            </a:solidFill>
            <a:miter lim="800000"/>
            <a:headEnd/>
            <a:tailEnd/>
          </a:ln>
        </p:spPr>
        <p:txBody>
          <a:bodyPr wrap="none" anchor="ctr"/>
          <a:lstStyle/>
          <a:p>
            <a:endParaRPr lang="el-GR"/>
          </a:p>
        </p:txBody>
      </p:sp>
      <p:sp>
        <p:nvSpPr>
          <p:cNvPr id="43033" name="Text Box 22"/>
          <p:cNvSpPr txBox="1">
            <a:spLocks noChangeArrowheads="1"/>
          </p:cNvSpPr>
          <p:nvPr/>
        </p:nvSpPr>
        <p:spPr bwMode="auto">
          <a:xfrm>
            <a:off x="6227763" y="4652963"/>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34" name="Text Box 23"/>
          <p:cNvSpPr txBox="1">
            <a:spLocks noChangeArrowheads="1"/>
          </p:cNvSpPr>
          <p:nvPr/>
        </p:nvSpPr>
        <p:spPr bwMode="auto">
          <a:xfrm>
            <a:off x="6948488" y="4652963"/>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35" name="Line 24"/>
          <p:cNvSpPr>
            <a:spLocks noChangeShapeType="1"/>
          </p:cNvSpPr>
          <p:nvPr/>
        </p:nvSpPr>
        <p:spPr bwMode="auto">
          <a:xfrm>
            <a:off x="6804025" y="4652963"/>
            <a:ext cx="0" cy="360362"/>
          </a:xfrm>
          <a:prstGeom prst="line">
            <a:avLst/>
          </a:prstGeom>
          <a:noFill/>
          <a:ln w="9525">
            <a:solidFill>
              <a:schemeClr val="tx1"/>
            </a:solidFill>
            <a:round/>
            <a:headEnd/>
            <a:tailEnd/>
          </a:ln>
        </p:spPr>
        <p:txBody>
          <a:bodyPr/>
          <a:lstStyle/>
          <a:p>
            <a:endParaRPr lang="el-GR"/>
          </a:p>
        </p:txBody>
      </p:sp>
      <p:sp>
        <p:nvSpPr>
          <p:cNvPr id="43036" name="Text Box 25"/>
          <p:cNvSpPr txBox="1">
            <a:spLocks noChangeArrowheads="1"/>
          </p:cNvSpPr>
          <p:nvPr/>
        </p:nvSpPr>
        <p:spPr bwMode="auto">
          <a:xfrm>
            <a:off x="6732588" y="4221163"/>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3037" name="Oval 26"/>
          <p:cNvSpPr>
            <a:spLocks noChangeArrowheads="1"/>
          </p:cNvSpPr>
          <p:nvPr/>
        </p:nvSpPr>
        <p:spPr bwMode="auto">
          <a:xfrm>
            <a:off x="4211638" y="1700213"/>
            <a:ext cx="865187" cy="431800"/>
          </a:xfrm>
          <a:prstGeom prst="ellipse">
            <a:avLst/>
          </a:prstGeom>
          <a:noFill/>
          <a:ln w="9525">
            <a:solidFill>
              <a:schemeClr val="tx1"/>
            </a:solidFill>
            <a:round/>
            <a:headEnd/>
            <a:tailEnd/>
          </a:ln>
        </p:spPr>
        <p:txBody>
          <a:bodyPr wrap="none" anchor="ctr"/>
          <a:lstStyle/>
          <a:p>
            <a:endParaRPr lang="el-GR"/>
          </a:p>
        </p:txBody>
      </p:sp>
      <p:sp>
        <p:nvSpPr>
          <p:cNvPr id="43038" name="Oval 27"/>
          <p:cNvSpPr>
            <a:spLocks noChangeArrowheads="1"/>
          </p:cNvSpPr>
          <p:nvPr/>
        </p:nvSpPr>
        <p:spPr bwMode="auto">
          <a:xfrm>
            <a:off x="3924300" y="3429000"/>
            <a:ext cx="865188" cy="431800"/>
          </a:xfrm>
          <a:prstGeom prst="ellipse">
            <a:avLst/>
          </a:prstGeom>
          <a:noFill/>
          <a:ln w="9525">
            <a:solidFill>
              <a:schemeClr val="tx1"/>
            </a:solidFill>
            <a:round/>
            <a:headEnd/>
            <a:tailEnd/>
          </a:ln>
        </p:spPr>
        <p:txBody>
          <a:bodyPr wrap="none" anchor="ctr"/>
          <a:lstStyle/>
          <a:p>
            <a:endParaRPr lang="el-GR"/>
          </a:p>
        </p:txBody>
      </p:sp>
      <p:sp>
        <p:nvSpPr>
          <p:cNvPr id="43039" name="Line 28"/>
          <p:cNvSpPr>
            <a:spLocks noChangeShapeType="1"/>
          </p:cNvSpPr>
          <p:nvPr/>
        </p:nvSpPr>
        <p:spPr bwMode="auto">
          <a:xfrm flipH="1">
            <a:off x="4643438" y="2133600"/>
            <a:ext cx="73025" cy="358775"/>
          </a:xfrm>
          <a:prstGeom prst="line">
            <a:avLst/>
          </a:prstGeom>
          <a:noFill/>
          <a:ln w="9525">
            <a:solidFill>
              <a:schemeClr val="tx1"/>
            </a:solidFill>
            <a:round/>
            <a:headEnd/>
            <a:tailEnd/>
          </a:ln>
        </p:spPr>
        <p:txBody>
          <a:bodyPr/>
          <a:lstStyle/>
          <a:p>
            <a:endParaRPr lang="el-GR"/>
          </a:p>
        </p:txBody>
      </p:sp>
      <p:sp>
        <p:nvSpPr>
          <p:cNvPr id="43040" name="Line 29"/>
          <p:cNvSpPr>
            <a:spLocks noChangeShapeType="1"/>
          </p:cNvSpPr>
          <p:nvPr/>
        </p:nvSpPr>
        <p:spPr bwMode="auto">
          <a:xfrm flipH="1">
            <a:off x="4500563" y="3141663"/>
            <a:ext cx="142875" cy="287337"/>
          </a:xfrm>
          <a:prstGeom prst="line">
            <a:avLst/>
          </a:prstGeom>
          <a:noFill/>
          <a:ln w="9525">
            <a:solidFill>
              <a:schemeClr val="tx1"/>
            </a:solidFill>
            <a:round/>
            <a:headEnd/>
            <a:tailEnd/>
          </a:ln>
        </p:spPr>
        <p:txBody>
          <a:bodyPr/>
          <a:lstStyle/>
          <a:p>
            <a:endParaRPr lang="el-GR"/>
          </a:p>
        </p:txBody>
      </p:sp>
      <p:sp>
        <p:nvSpPr>
          <p:cNvPr id="43041" name="Text Box 30"/>
          <p:cNvSpPr txBox="1">
            <a:spLocks noChangeArrowheads="1"/>
          </p:cNvSpPr>
          <p:nvPr/>
        </p:nvSpPr>
        <p:spPr bwMode="auto">
          <a:xfrm>
            <a:off x="4500563" y="17002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42" name="Text Box 31"/>
          <p:cNvSpPr txBox="1">
            <a:spLocks noChangeArrowheads="1"/>
          </p:cNvSpPr>
          <p:nvPr/>
        </p:nvSpPr>
        <p:spPr bwMode="auto">
          <a:xfrm>
            <a:off x="4140200" y="34290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43" name="Oval 32"/>
          <p:cNvSpPr>
            <a:spLocks noChangeArrowheads="1"/>
          </p:cNvSpPr>
          <p:nvPr/>
        </p:nvSpPr>
        <p:spPr bwMode="auto">
          <a:xfrm>
            <a:off x="2484438" y="3644900"/>
            <a:ext cx="865187" cy="431800"/>
          </a:xfrm>
          <a:prstGeom prst="ellipse">
            <a:avLst/>
          </a:prstGeom>
          <a:noFill/>
          <a:ln w="9525">
            <a:solidFill>
              <a:schemeClr val="tx1"/>
            </a:solidFill>
            <a:round/>
            <a:headEnd/>
            <a:tailEnd/>
          </a:ln>
        </p:spPr>
        <p:txBody>
          <a:bodyPr wrap="none" anchor="ctr"/>
          <a:lstStyle/>
          <a:p>
            <a:endParaRPr lang="el-GR"/>
          </a:p>
        </p:txBody>
      </p:sp>
      <p:sp>
        <p:nvSpPr>
          <p:cNvPr id="43044" name="Text Box 33"/>
          <p:cNvSpPr txBox="1">
            <a:spLocks noChangeArrowheads="1"/>
          </p:cNvSpPr>
          <p:nvPr/>
        </p:nvSpPr>
        <p:spPr bwMode="auto">
          <a:xfrm>
            <a:off x="2700338" y="36449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3045" name="Line 34"/>
          <p:cNvSpPr>
            <a:spLocks noChangeShapeType="1"/>
          </p:cNvSpPr>
          <p:nvPr/>
        </p:nvSpPr>
        <p:spPr bwMode="auto">
          <a:xfrm>
            <a:off x="2916238" y="3429000"/>
            <a:ext cx="0" cy="215900"/>
          </a:xfrm>
          <a:prstGeom prst="line">
            <a:avLst/>
          </a:prstGeom>
          <a:noFill/>
          <a:ln w="9525">
            <a:solidFill>
              <a:schemeClr val="tx1"/>
            </a:solidFill>
            <a:round/>
            <a:headEnd/>
            <a:tailEnd/>
          </a:ln>
        </p:spPr>
        <p:txBody>
          <a:bodyPr/>
          <a:lstStyle/>
          <a:p>
            <a:endParaRPr lang="el-GR"/>
          </a:p>
        </p:txBody>
      </p:sp>
      <p:sp>
        <p:nvSpPr>
          <p:cNvPr id="43046" name="Text Box 35"/>
          <p:cNvSpPr txBox="1">
            <a:spLocks noChangeArrowheads="1"/>
          </p:cNvSpPr>
          <p:nvPr/>
        </p:nvSpPr>
        <p:spPr bwMode="auto">
          <a:xfrm>
            <a:off x="1763713" y="24209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7" name="Text Box 36"/>
          <p:cNvSpPr txBox="1">
            <a:spLocks noChangeArrowheads="1"/>
          </p:cNvSpPr>
          <p:nvPr/>
        </p:nvSpPr>
        <p:spPr bwMode="auto">
          <a:xfrm>
            <a:off x="3563938" y="23495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8" name="Text Box 37"/>
          <p:cNvSpPr txBox="1">
            <a:spLocks noChangeArrowheads="1"/>
          </p:cNvSpPr>
          <p:nvPr/>
        </p:nvSpPr>
        <p:spPr bwMode="auto">
          <a:xfrm>
            <a:off x="7524750" y="4652963"/>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3049" name="Text Box 38"/>
          <p:cNvSpPr txBox="1">
            <a:spLocks noChangeArrowheads="1"/>
          </p:cNvSpPr>
          <p:nvPr/>
        </p:nvSpPr>
        <p:spPr bwMode="auto">
          <a:xfrm>
            <a:off x="8027988" y="4652963"/>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3050" name="Line 39"/>
          <p:cNvSpPr>
            <a:spLocks noChangeShapeType="1"/>
          </p:cNvSpPr>
          <p:nvPr/>
        </p:nvSpPr>
        <p:spPr bwMode="auto">
          <a:xfrm>
            <a:off x="7451725" y="4652963"/>
            <a:ext cx="0" cy="360362"/>
          </a:xfrm>
          <a:prstGeom prst="line">
            <a:avLst/>
          </a:prstGeom>
          <a:noFill/>
          <a:ln w="9525">
            <a:solidFill>
              <a:schemeClr val="tx1"/>
            </a:solidFill>
            <a:round/>
            <a:headEnd/>
            <a:tailEnd/>
          </a:ln>
        </p:spPr>
        <p:txBody>
          <a:bodyPr/>
          <a:lstStyle/>
          <a:p>
            <a:endParaRPr lang="el-GR"/>
          </a:p>
        </p:txBody>
      </p:sp>
      <p:sp>
        <p:nvSpPr>
          <p:cNvPr id="43051" name="Line 40"/>
          <p:cNvSpPr>
            <a:spLocks noChangeShapeType="1"/>
          </p:cNvSpPr>
          <p:nvPr/>
        </p:nvSpPr>
        <p:spPr bwMode="auto">
          <a:xfrm>
            <a:off x="7956550" y="4652963"/>
            <a:ext cx="0" cy="360362"/>
          </a:xfrm>
          <a:prstGeom prst="line">
            <a:avLst/>
          </a:prstGeom>
          <a:noFill/>
          <a:ln w="9525">
            <a:solidFill>
              <a:schemeClr val="tx1"/>
            </a:solidFill>
            <a:round/>
            <a:headEnd/>
            <a:tailEnd/>
          </a:ln>
        </p:spPr>
        <p:txBody>
          <a:bodyPr/>
          <a:lstStyle/>
          <a:p>
            <a:endParaRPr lang="el-GR"/>
          </a:p>
        </p:txBody>
      </p:sp>
      <p:sp>
        <p:nvSpPr>
          <p:cNvPr id="43052" name="Line 41"/>
          <p:cNvSpPr>
            <a:spLocks noChangeShapeType="1"/>
          </p:cNvSpPr>
          <p:nvPr/>
        </p:nvSpPr>
        <p:spPr bwMode="auto">
          <a:xfrm>
            <a:off x="7740650" y="5013325"/>
            <a:ext cx="0" cy="503238"/>
          </a:xfrm>
          <a:prstGeom prst="line">
            <a:avLst/>
          </a:prstGeom>
          <a:noFill/>
          <a:ln w="9525">
            <a:solidFill>
              <a:schemeClr val="tx1"/>
            </a:solidFill>
            <a:round/>
            <a:headEnd/>
            <a:tailEnd/>
          </a:ln>
        </p:spPr>
        <p:txBody>
          <a:bodyPr/>
          <a:lstStyle/>
          <a:p>
            <a:endParaRPr lang="el-GR"/>
          </a:p>
        </p:txBody>
      </p:sp>
      <p:sp>
        <p:nvSpPr>
          <p:cNvPr id="43053" name="Line 42"/>
          <p:cNvSpPr>
            <a:spLocks noChangeShapeType="1"/>
          </p:cNvSpPr>
          <p:nvPr/>
        </p:nvSpPr>
        <p:spPr bwMode="auto">
          <a:xfrm flipH="1">
            <a:off x="4787900" y="5516563"/>
            <a:ext cx="2952750" cy="0"/>
          </a:xfrm>
          <a:prstGeom prst="line">
            <a:avLst/>
          </a:prstGeom>
          <a:noFill/>
          <a:ln w="9525">
            <a:solidFill>
              <a:schemeClr val="tx1"/>
            </a:solidFill>
            <a:round/>
            <a:headEnd/>
            <a:tailEnd/>
          </a:ln>
        </p:spPr>
        <p:txBody>
          <a:bodyPr/>
          <a:lstStyle/>
          <a:p>
            <a:endParaRPr lang="el-GR"/>
          </a:p>
        </p:txBody>
      </p:sp>
      <p:sp>
        <p:nvSpPr>
          <p:cNvPr id="43054" name="Line 43"/>
          <p:cNvSpPr>
            <a:spLocks noChangeShapeType="1"/>
          </p:cNvSpPr>
          <p:nvPr/>
        </p:nvSpPr>
        <p:spPr bwMode="auto">
          <a:xfrm flipV="1">
            <a:off x="4787900" y="5013325"/>
            <a:ext cx="0" cy="503238"/>
          </a:xfrm>
          <a:prstGeom prst="line">
            <a:avLst/>
          </a:prstGeom>
          <a:noFill/>
          <a:ln w="9525">
            <a:solidFill>
              <a:schemeClr val="tx1"/>
            </a:solidFill>
            <a:round/>
            <a:headEnd/>
            <a:tailEnd type="triangle" w="med" len="med"/>
          </a:ln>
        </p:spPr>
        <p:txBody>
          <a:bodyPr/>
          <a:lstStyle/>
          <a:p>
            <a:endParaRPr lang="el-GR"/>
          </a:p>
        </p:txBody>
      </p:sp>
      <p:sp>
        <p:nvSpPr>
          <p:cNvPr id="43057" name="Line 46"/>
          <p:cNvSpPr>
            <a:spLocks noChangeShapeType="1"/>
          </p:cNvSpPr>
          <p:nvPr/>
        </p:nvSpPr>
        <p:spPr bwMode="auto">
          <a:xfrm>
            <a:off x="3560763" y="2805113"/>
            <a:ext cx="647700" cy="0"/>
          </a:xfrm>
          <a:prstGeom prst="line">
            <a:avLst/>
          </a:prstGeom>
          <a:noFill/>
          <a:ln w="9525">
            <a:solidFill>
              <a:schemeClr val="tx1"/>
            </a:solidFill>
            <a:round/>
            <a:headEnd/>
            <a:tailEnd/>
          </a:ln>
        </p:spPr>
        <p:txBody>
          <a:bodyPr wrap="none" anchor="ctr"/>
          <a:lstStyle/>
          <a:p>
            <a:endParaRPr lang="el-GR"/>
          </a:p>
        </p:txBody>
      </p:sp>
      <p:sp>
        <p:nvSpPr>
          <p:cNvPr id="50" name="TextBox 49"/>
          <p:cNvSpPr txBox="1"/>
          <p:nvPr/>
        </p:nvSpPr>
        <p:spPr>
          <a:xfrm>
            <a:off x="539552" y="5661248"/>
            <a:ext cx="3857652" cy="307777"/>
          </a:xfrm>
          <a:prstGeom prst="rect">
            <a:avLst/>
          </a:prstGeom>
          <a:noFill/>
        </p:spPr>
        <p:txBody>
          <a:bodyPr wrap="square" rtlCol="0">
            <a:spAutoFit/>
          </a:bodyPr>
          <a:lstStyle/>
          <a:p>
            <a:r>
              <a:rPr lang="el-GR" sz="1400" dirty="0" smtClean="0">
                <a:solidFill>
                  <a:schemeClr val="tx2">
                    <a:lumMod val="50000"/>
                  </a:schemeClr>
                </a:solidFill>
                <a:latin typeface="Calibri" pitchFamily="34" charset="0"/>
                <a:cs typeface="Calibri" pitchFamily="34" charset="0"/>
              </a:rPr>
              <a:t>Παράδειγμα: αυτοκίνητο/ιδιοκτήτης</a:t>
            </a:r>
            <a:endParaRPr lang="en-US" sz="1400" dirty="0">
              <a:solidFill>
                <a:schemeClr val="tx2">
                  <a:lumMod val="50000"/>
                </a:schemeClr>
              </a:solidFill>
              <a:latin typeface="Calibri" pitchFamily="34" charset="0"/>
              <a:cs typeface="Calibri" pitchFamily="34" charset="0"/>
            </a:endParaRPr>
          </a:p>
        </p:txBody>
      </p:sp>
      <p:sp>
        <p:nvSpPr>
          <p:cNvPr id="5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5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056179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6"/>
          <p:cNvSpPr>
            <a:spLocks noGrp="1" noChangeArrowheads="1"/>
          </p:cNvSpPr>
          <p:nvPr>
            <p:ph type="ftr" sz="quarter" idx="11"/>
          </p:nvPr>
        </p:nvSpPr>
        <p:spPr>
          <a:noFill/>
        </p:spPr>
        <p:txBody>
          <a:bodyPr/>
          <a:lstStyle/>
          <a:p>
            <a:r>
              <a:rPr lang="el-GR" altLang="en-US"/>
              <a:t>Ευαγγελία Πιτουρά</a:t>
            </a:r>
          </a:p>
        </p:txBody>
      </p:sp>
      <p:sp>
        <p:nvSpPr>
          <p:cNvPr id="44036" name="Rectangle 7"/>
          <p:cNvSpPr>
            <a:spLocks noGrp="1" noChangeArrowheads="1"/>
          </p:cNvSpPr>
          <p:nvPr>
            <p:ph type="sldNum" sz="quarter" idx="12"/>
          </p:nvPr>
        </p:nvSpPr>
        <p:spPr>
          <a:noFill/>
        </p:spPr>
        <p:txBody>
          <a:bodyPr/>
          <a:lstStyle/>
          <a:p>
            <a:fld id="{14A07BEE-4656-4846-B664-AC0844B44DCA}" type="slidenum">
              <a:rPr lang="el-GR" altLang="en-US" smtClean="0"/>
              <a:pPr/>
              <a:t>14</a:t>
            </a:fld>
            <a:endParaRPr lang="el-GR" altLang="en-US" smtClean="0"/>
          </a:p>
        </p:txBody>
      </p:sp>
      <p:sp>
        <p:nvSpPr>
          <p:cNvPr id="44038" name="Text Box 3"/>
          <p:cNvSpPr txBox="1">
            <a:spLocks noChangeArrowheads="1"/>
          </p:cNvSpPr>
          <p:nvPr/>
        </p:nvSpPr>
        <p:spPr bwMode="auto">
          <a:xfrm>
            <a:off x="395288" y="1727984"/>
            <a:ext cx="8128000" cy="954107"/>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800" dirty="0">
                <a:solidFill>
                  <a:schemeClr val="tx2">
                    <a:lumMod val="50000"/>
                  </a:schemeClr>
                </a:solidFill>
                <a:latin typeface="Calibri" pitchFamily="34" charset="0"/>
                <a:cs typeface="Calibri" pitchFamily="34" charset="0"/>
              </a:rPr>
              <a:t> Εναλλακτικά, </a:t>
            </a:r>
            <a:r>
              <a:rPr lang="el-GR" sz="2800" i="1" dirty="0">
                <a:solidFill>
                  <a:schemeClr val="tx2">
                    <a:lumMod val="75000"/>
                  </a:schemeClr>
                </a:solidFill>
                <a:latin typeface="Calibri" pitchFamily="34" charset="0"/>
                <a:cs typeface="Calibri" pitchFamily="34" charset="0"/>
              </a:rPr>
              <a:t>συγχώνευση των </a:t>
            </a:r>
            <a:r>
              <a:rPr lang="en-US" sz="2800" i="1" dirty="0">
                <a:solidFill>
                  <a:schemeClr val="tx2">
                    <a:lumMod val="75000"/>
                  </a:schemeClr>
                </a:solidFill>
                <a:latin typeface="Calibri" pitchFamily="34" charset="0"/>
                <a:cs typeface="Calibri" pitchFamily="34" charset="0"/>
              </a:rPr>
              <a:t>S </a:t>
            </a:r>
            <a:r>
              <a:rPr lang="el-GR" sz="2800" i="1" dirty="0">
                <a:solidFill>
                  <a:schemeClr val="tx2">
                    <a:lumMod val="75000"/>
                  </a:schemeClr>
                </a:solidFill>
                <a:latin typeface="Calibri" pitchFamily="34" charset="0"/>
                <a:cs typeface="Calibri" pitchFamily="34" charset="0"/>
              </a:rPr>
              <a:t>και </a:t>
            </a:r>
            <a:r>
              <a:rPr lang="en-US" sz="2800" i="1" dirty="0">
                <a:solidFill>
                  <a:schemeClr val="tx2">
                    <a:lumMod val="75000"/>
                  </a:schemeClr>
                </a:solidFill>
                <a:latin typeface="Calibri" pitchFamily="34" charset="0"/>
                <a:cs typeface="Calibri" pitchFamily="34" charset="0"/>
              </a:rPr>
              <a:t>T </a:t>
            </a:r>
            <a:r>
              <a:rPr lang="el-GR" sz="2800" dirty="0">
                <a:solidFill>
                  <a:schemeClr val="tx2">
                    <a:lumMod val="50000"/>
                  </a:schemeClr>
                </a:solidFill>
                <a:latin typeface="Calibri" pitchFamily="34" charset="0"/>
                <a:cs typeface="Calibri" pitchFamily="34" charset="0"/>
              </a:rPr>
              <a:t>σε μία μόνο σχέση</a:t>
            </a:r>
          </a:p>
        </p:txBody>
      </p:sp>
      <p:sp>
        <p:nvSpPr>
          <p:cNvPr id="44039" name="Text Box 4"/>
          <p:cNvSpPr txBox="1">
            <a:spLocks noChangeArrowheads="1"/>
          </p:cNvSpPr>
          <p:nvPr/>
        </p:nvSpPr>
        <p:spPr bwMode="auto">
          <a:xfrm>
            <a:off x="1692275" y="3141663"/>
            <a:ext cx="6324600" cy="1169551"/>
          </a:xfrm>
          <a:prstGeom prst="rect">
            <a:avLst/>
          </a:prstGeom>
          <a:noFill/>
          <a:ln w="9525">
            <a:noFill/>
            <a:miter lim="800000"/>
            <a:headEnd/>
            <a:tailEnd/>
          </a:ln>
        </p:spPr>
        <p:txBody>
          <a:bodyPr>
            <a:spAutoFit/>
          </a:bodyPr>
          <a:lstStyle/>
          <a:p>
            <a:pPr eaLnBrk="0" hangingPunct="0">
              <a:spcBef>
                <a:spcPct val="50000"/>
              </a:spcBef>
            </a:pPr>
            <a:r>
              <a:rPr lang="el-GR" sz="2800">
                <a:latin typeface="Calibri" pitchFamily="34" charset="0"/>
                <a:cs typeface="Calibri" pitchFamily="34" charset="0"/>
              </a:rPr>
              <a:t>-- πότε;</a:t>
            </a:r>
          </a:p>
          <a:p>
            <a:pPr eaLnBrk="0" hangingPunct="0">
              <a:spcBef>
                <a:spcPct val="50000"/>
              </a:spcBef>
            </a:pPr>
            <a:r>
              <a:rPr lang="el-GR" sz="2800">
                <a:latin typeface="Calibri" pitchFamily="34" charset="0"/>
                <a:cs typeface="Calibri" pitchFamily="34" charset="0"/>
              </a:rPr>
              <a:t>-- κλειδί;</a:t>
            </a:r>
            <a:endParaRPr lang="el-GR" sz="2800" b="1">
              <a:latin typeface="Calibri" pitchFamily="34" charset="0"/>
              <a:cs typeface="Calibri" pitchFamily="34" charset="0"/>
            </a:endParaRPr>
          </a:p>
        </p:txBody>
      </p:sp>
      <p:sp>
        <p:nvSpPr>
          <p:cNvPr id="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1461996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15</a:t>
            </a:fld>
            <a:endParaRPr lang="el-GR" altLang="en-US" smtClean="0"/>
          </a:p>
        </p:txBody>
      </p:sp>
      <p:sp>
        <p:nvSpPr>
          <p:cNvPr id="40966" name="Text Box 3"/>
          <p:cNvSpPr txBox="1">
            <a:spLocks noChangeArrowheads="1"/>
          </p:cNvSpPr>
          <p:nvPr/>
        </p:nvSpPr>
        <p:spPr bwMode="auto">
          <a:xfrm>
            <a:off x="366711" y="1328738"/>
            <a:ext cx="8207375" cy="4154984"/>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Θέλουμε να κατασκευάσουμε μια </a:t>
            </a:r>
            <a:r>
              <a:rPr lang="el-GR" sz="2400" dirty="0" err="1" smtClean="0">
                <a:latin typeface="Calibri" pitchFamily="34" charset="0"/>
                <a:ea typeface="Calibri" pitchFamily="34" charset="0"/>
                <a:cs typeface="Calibri" pitchFamily="34" charset="0"/>
              </a:rPr>
              <a:t>βδ</a:t>
            </a:r>
            <a:r>
              <a:rPr lang="el-GR" sz="2400" dirty="0" smtClean="0">
                <a:latin typeface="Calibri" pitchFamily="34" charset="0"/>
                <a:ea typeface="Calibri" pitchFamily="34" charset="0"/>
                <a:cs typeface="Calibri" pitchFamily="34" charset="0"/>
              </a:rPr>
              <a:t> για δρομολόγια τρένων.</a:t>
            </a:r>
          </a:p>
          <a:p>
            <a:pPr algn="just" eaLnBrk="0" hangingPunct="0">
              <a:spcBef>
                <a:spcPct val="50000"/>
              </a:spcBef>
            </a:pPr>
            <a:r>
              <a:rPr lang="el-GR" sz="2400" dirty="0" smtClean="0">
                <a:latin typeface="Calibri" pitchFamily="34" charset="0"/>
                <a:ea typeface="Calibri" pitchFamily="34" charset="0"/>
                <a:cs typeface="Calibri" pitchFamily="34" charset="0"/>
              </a:rPr>
              <a:t>Ένα  δρομολόγιο </a:t>
            </a:r>
            <a:r>
              <a:rPr lang="el-GR" sz="2400" dirty="0" smtClean="0">
                <a:solidFill>
                  <a:schemeClr val="accent6">
                    <a:lumMod val="75000"/>
                  </a:schemeClr>
                </a:solidFill>
                <a:latin typeface="Calibri" pitchFamily="34" charset="0"/>
                <a:ea typeface="Calibri" pitchFamily="34" charset="0"/>
                <a:cs typeface="Calibri" pitchFamily="34" charset="0"/>
              </a:rPr>
              <a:t>περνά </a:t>
            </a:r>
            <a:r>
              <a:rPr lang="el-GR" sz="2400" dirty="0" smtClean="0">
                <a:latin typeface="Calibri" pitchFamily="34" charset="0"/>
                <a:ea typeface="Calibri" pitchFamily="34" charset="0"/>
                <a:cs typeface="Calibri" pitchFamily="34" charset="0"/>
              </a:rPr>
              <a:t>από σταθμούς.</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σταθμός</a:t>
            </a:r>
            <a:r>
              <a:rPr lang="el-GR" sz="2400" dirty="0" smtClean="0">
                <a:latin typeface="Calibri" pitchFamily="34" charset="0"/>
                <a:ea typeface="Calibri" pitchFamily="34" charset="0"/>
                <a:cs typeface="Calibri" pitchFamily="34" charset="0"/>
              </a:rPr>
              <a:t> έχει ένα (μοναδικό) όνομα και διεύθυνση.</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δρομολόγιο</a:t>
            </a:r>
            <a:r>
              <a:rPr lang="el-GR" sz="2400" dirty="0" smtClean="0">
                <a:solidFill>
                  <a:srgbClr val="FF9933"/>
                </a:solidFill>
                <a:latin typeface="Calibri" pitchFamily="34" charset="0"/>
                <a:ea typeface="Calibri" pitchFamily="34" charset="0"/>
                <a:cs typeface="Calibri" pitchFamily="34" charset="0"/>
              </a:rPr>
              <a:t> </a:t>
            </a:r>
            <a:r>
              <a:rPr lang="el-GR" sz="2400" dirty="0" smtClean="0">
                <a:latin typeface="Calibri" pitchFamily="34" charset="0"/>
                <a:ea typeface="Calibri" pitchFamily="34" charset="0"/>
                <a:cs typeface="Calibri" pitchFamily="34" charset="0"/>
              </a:rPr>
              <a:t>χαρακτηρίζεται από ένα (μοναδικό) αριθμό, μια συνολική διάρκεια, έχει ένα σταθμό αφετηρία, ένα σταθμό προορισμό, καθώς και ένα χρόνο αναχώρησης από την αφετηρία και ένα χρόνο άφιξης στον προορισμό.</a:t>
            </a:r>
          </a:p>
          <a:p>
            <a:pPr algn="just" eaLnBrk="0" hangingPunct="0">
              <a:spcBef>
                <a:spcPct val="50000"/>
              </a:spcBef>
            </a:pPr>
            <a:r>
              <a:rPr lang="el-GR" sz="2400" dirty="0" smtClean="0">
                <a:latin typeface="Calibri" pitchFamily="34" charset="0"/>
                <a:ea typeface="Calibri" pitchFamily="34" charset="0"/>
                <a:cs typeface="Calibri" pitchFamily="34" charset="0"/>
              </a:rPr>
              <a:t>Επίσης, κάθε δρομολόγιο έχει </a:t>
            </a:r>
            <a:r>
              <a:rPr lang="el-GR" sz="2400" i="1" dirty="0" smtClean="0">
                <a:latin typeface="Calibri" pitchFamily="34" charset="0"/>
                <a:ea typeface="Calibri" pitchFamily="34" charset="0"/>
                <a:cs typeface="Calibri" pitchFamily="34" charset="0"/>
              </a:rPr>
              <a:t>τουλάχιστον έναν </a:t>
            </a:r>
            <a:r>
              <a:rPr lang="el-GR" sz="2400" dirty="0" smtClean="0">
                <a:latin typeface="Calibri" pitchFamily="34" charset="0"/>
                <a:ea typeface="Calibri" pitchFamily="34" charset="0"/>
                <a:cs typeface="Calibri" pitchFamily="34" charset="0"/>
              </a:rPr>
              <a:t>ενδιάμεσο σταθμό καθώς και ένα χρόνο άφιξης σε αυτόν.</a:t>
            </a:r>
            <a:endParaRPr lang="el-GR" sz="2400" dirty="0">
              <a:latin typeface="Calibri" pitchFamily="34" charset="0"/>
              <a:ea typeface="Calibri" pitchFamily="34" charset="0"/>
              <a:cs typeface="Calibri" pitchFamily="34" charset="0"/>
            </a:endParaRPr>
          </a:p>
        </p:txBody>
      </p:sp>
      <p:sp>
        <p:nvSpPr>
          <p:cNvPr id="2" name="Title 1"/>
          <p:cNvSpPr>
            <a:spLocks noGrp="1"/>
          </p:cNvSpPr>
          <p:nvPr>
            <p:ph type="title"/>
          </p:nvPr>
        </p:nvSpPr>
        <p:spPr>
          <a:xfrm>
            <a:off x="457200" y="185738"/>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764367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6"/>
          <p:cNvSpPr>
            <a:spLocks noGrp="1" noChangeArrowheads="1"/>
          </p:cNvSpPr>
          <p:nvPr>
            <p:ph type="ftr" sz="quarter" idx="11"/>
          </p:nvPr>
        </p:nvSpPr>
        <p:spPr>
          <a:noFill/>
        </p:spPr>
        <p:txBody>
          <a:bodyPr/>
          <a:lstStyle/>
          <a:p>
            <a:r>
              <a:rPr lang="el-GR" altLang="en-US"/>
              <a:t>Ευαγγελία Πιτουρά</a:t>
            </a:r>
          </a:p>
        </p:txBody>
      </p:sp>
      <p:sp>
        <p:nvSpPr>
          <p:cNvPr id="45060" name="Rectangle 7"/>
          <p:cNvSpPr>
            <a:spLocks noGrp="1" noChangeArrowheads="1"/>
          </p:cNvSpPr>
          <p:nvPr>
            <p:ph type="sldNum" sz="quarter" idx="12"/>
          </p:nvPr>
        </p:nvSpPr>
        <p:spPr>
          <a:noFill/>
        </p:spPr>
        <p:txBody>
          <a:bodyPr/>
          <a:lstStyle/>
          <a:p>
            <a:fld id="{32B52FE3-F241-49AC-9E6F-F7FA314E597F}" type="slidenum">
              <a:rPr lang="el-GR" altLang="en-US" smtClean="0"/>
              <a:pPr/>
              <a:t>16</a:t>
            </a:fld>
            <a:endParaRPr lang="el-GR" altLang="en-US" smtClean="0"/>
          </a:p>
        </p:txBody>
      </p:sp>
      <p:sp>
        <p:nvSpPr>
          <p:cNvPr id="45062" name="AutoShape 3"/>
          <p:cNvSpPr>
            <a:spLocks noChangeArrowheads="1"/>
          </p:cNvSpPr>
          <p:nvPr/>
        </p:nvSpPr>
        <p:spPr bwMode="auto">
          <a:xfrm>
            <a:off x="4497388" y="22764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5063" name="AutoShape 4"/>
          <p:cNvSpPr>
            <a:spLocks noChangeArrowheads="1"/>
          </p:cNvSpPr>
          <p:nvPr/>
        </p:nvSpPr>
        <p:spPr bwMode="auto">
          <a:xfrm>
            <a:off x="2625725" y="19177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5064" name="AutoShape 5"/>
          <p:cNvSpPr>
            <a:spLocks noChangeArrowheads="1"/>
          </p:cNvSpPr>
          <p:nvPr/>
        </p:nvSpPr>
        <p:spPr bwMode="auto">
          <a:xfrm>
            <a:off x="969963" y="22764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5065" name="Text Box 6"/>
          <p:cNvSpPr txBox="1">
            <a:spLocks noChangeArrowheads="1"/>
          </p:cNvSpPr>
          <p:nvPr/>
        </p:nvSpPr>
        <p:spPr bwMode="auto">
          <a:xfrm>
            <a:off x="1114425" y="23495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5066" name="Text Box 7"/>
          <p:cNvSpPr txBox="1">
            <a:spLocks noChangeArrowheads="1"/>
          </p:cNvSpPr>
          <p:nvPr/>
        </p:nvSpPr>
        <p:spPr bwMode="auto">
          <a:xfrm>
            <a:off x="2986088" y="23495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5067" name="Text Box 8"/>
          <p:cNvSpPr txBox="1">
            <a:spLocks noChangeArrowheads="1"/>
          </p:cNvSpPr>
          <p:nvPr/>
        </p:nvSpPr>
        <p:spPr bwMode="auto">
          <a:xfrm>
            <a:off x="4786313" y="23495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5068" name="Line 9"/>
          <p:cNvSpPr>
            <a:spLocks noChangeShapeType="1"/>
          </p:cNvSpPr>
          <p:nvPr/>
        </p:nvSpPr>
        <p:spPr bwMode="auto">
          <a:xfrm>
            <a:off x="1905000" y="2565400"/>
            <a:ext cx="720725" cy="0"/>
          </a:xfrm>
          <a:prstGeom prst="line">
            <a:avLst/>
          </a:prstGeom>
          <a:noFill/>
          <a:ln w="9525">
            <a:solidFill>
              <a:schemeClr val="tx1"/>
            </a:solidFill>
            <a:round/>
            <a:headEnd/>
            <a:tailEnd/>
          </a:ln>
        </p:spPr>
        <p:txBody>
          <a:bodyPr wrap="none" anchor="ctr"/>
          <a:lstStyle/>
          <a:p>
            <a:endParaRPr lang="el-GR"/>
          </a:p>
        </p:txBody>
      </p:sp>
      <p:sp>
        <p:nvSpPr>
          <p:cNvPr id="45069" name="Line 10"/>
          <p:cNvSpPr>
            <a:spLocks noChangeShapeType="1"/>
          </p:cNvSpPr>
          <p:nvPr/>
        </p:nvSpPr>
        <p:spPr bwMode="auto">
          <a:xfrm>
            <a:off x="3849688" y="2565400"/>
            <a:ext cx="647700" cy="0"/>
          </a:xfrm>
          <a:prstGeom prst="line">
            <a:avLst/>
          </a:prstGeom>
          <a:noFill/>
          <a:ln w="9525">
            <a:solidFill>
              <a:schemeClr val="tx1"/>
            </a:solidFill>
            <a:round/>
            <a:headEnd/>
            <a:tailEnd/>
          </a:ln>
        </p:spPr>
        <p:txBody>
          <a:bodyPr wrap="none" anchor="ctr"/>
          <a:lstStyle/>
          <a:p>
            <a:endParaRPr lang="el-GR"/>
          </a:p>
        </p:txBody>
      </p:sp>
      <p:sp>
        <p:nvSpPr>
          <p:cNvPr id="45070" name="Oval 11"/>
          <p:cNvSpPr>
            <a:spLocks noChangeArrowheads="1"/>
          </p:cNvSpPr>
          <p:nvPr/>
        </p:nvSpPr>
        <p:spPr bwMode="auto">
          <a:xfrm>
            <a:off x="1041400" y="1484313"/>
            <a:ext cx="865188" cy="431800"/>
          </a:xfrm>
          <a:prstGeom prst="ellipse">
            <a:avLst/>
          </a:prstGeom>
          <a:noFill/>
          <a:ln w="9525">
            <a:solidFill>
              <a:schemeClr val="tx1"/>
            </a:solidFill>
            <a:round/>
            <a:headEnd/>
            <a:tailEnd/>
          </a:ln>
        </p:spPr>
        <p:txBody>
          <a:bodyPr wrap="none" anchor="ctr"/>
          <a:lstStyle/>
          <a:p>
            <a:endParaRPr lang="el-GR"/>
          </a:p>
        </p:txBody>
      </p:sp>
      <p:sp>
        <p:nvSpPr>
          <p:cNvPr id="45071" name="Text Box 12"/>
          <p:cNvSpPr txBox="1">
            <a:spLocks noChangeArrowheads="1"/>
          </p:cNvSpPr>
          <p:nvPr/>
        </p:nvSpPr>
        <p:spPr bwMode="auto">
          <a:xfrm>
            <a:off x="1258888" y="14843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5072" name="Oval 13"/>
          <p:cNvSpPr>
            <a:spLocks noChangeArrowheads="1"/>
          </p:cNvSpPr>
          <p:nvPr/>
        </p:nvSpPr>
        <p:spPr bwMode="auto">
          <a:xfrm>
            <a:off x="1041400" y="3429000"/>
            <a:ext cx="865188" cy="431800"/>
          </a:xfrm>
          <a:prstGeom prst="ellipse">
            <a:avLst/>
          </a:prstGeom>
          <a:noFill/>
          <a:ln w="9525">
            <a:solidFill>
              <a:schemeClr val="tx1"/>
            </a:solidFill>
            <a:round/>
            <a:headEnd/>
            <a:tailEnd/>
          </a:ln>
        </p:spPr>
        <p:txBody>
          <a:bodyPr wrap="none" anchor="ctr"/>
          <a:lstStyle/>
          <a:p>
            <a:endParaRPr lang="el-GR"/>
          </a:p>
        </p:txBody>
      </p:sp>
      <p:sp>
        <p:nvSpPr>
          <p:cNvPr id="45073" name="Text Box 14"/>
          <p:cNvSpPr txBox="1">
            <a:spLocks noChangeArrowheads="1"/>
          </p:cNvSpPr>
          <p:nvPr/>
        </p:nvSpPr>
        <p:spPr bwMode="auto">
          <a:xfrm>
            <a:off x="1257300" y="34290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74" name="Line 15"/>
          <p:cNvSpPr>
            <a:spLocks noChangeShapeType="1"/>
          </p:cNvSpPr>
          <p:nvPr/>
        </p:nvSpPr>
        <p:spPr bwMode="auto">
          <a:xfrm flipH="1">
            <a:off x="1473200" y="1917700"/>
            <a:ext cx="71438" cy="358775"/>
          </a:xfrm>
          <a:prstGeom prst="line">
            <a:avLst/>
          </a:prstGeom>
          <a:noFill/>
          <a:ln w="9525">
            <a:solidFill>
              <a:schemeClr val="tx1"/>
            </a:solidFill>
            <a:round/>
            <a:headEnd/>
            <a:tailEnd/>
          </a:ln>
        </p:spPr>
        <p:txBody>
          <a:bodyPr/>
          <a:lstStyle/>
          <a:p>
            <a:endParaRPr lang="el-GR"/>
          </a:p>
        </p:txBody>
      </p:sp>
      <p:sp>
        <p:nvSpPr>
          <p:cNvPr id="45075" name="Line 16"/>
          <p:cNvSpPr>
            <a:spLocks noChangeShapeType="1"/>
          </p:cNvSpPr>
          <p:nvPr/>
        </p:nvSpPr>
        <p:spPr bwMode="auto">
          <a:xfrm>
            <a:off x="1185863" y="2925763"/>
            <a:ext cx="287337" cy="503237"/>
          </a:xfrm>
          <a:prstGeom prst="line">
            <a:avLst/>
          </a:prstGeom>
          <a:noFill/>
          <a:ln w="9525">
            <a:solidFill>
              <a:schemeClr val="tx1"/>
            </a:solidFill>
            <a:round/>
            <a:headEnd/>
            <a:tailEnd/>
          </a:ln>
        </p:spPr>
        <p:txBody>
          <a:bodyPr/>
          <a:lstStyle/>
          <a:p>
            <a:endParaRPr lang="el-GR"/>
          </a:p>
        </p:txBody>
      </p:sp>
      <p:sp>
        <p:nvSpPr>
          <p:cNvPr id="45076" name="Oval 17"/>
          <p:cNvSpPr>
            <a:spLocks noChangeArrowheads="1"/>
          </p:cNvSpPr>
          <p:nvPr/>
        </p:nvSpPr>
        <p:spPr bwMode="auto">
          <a:xfrm>
            <a:off x="4497388" y="1484313"/>
            <a:ext cx="865187" cy="431800"/>
          </a:xfrm>
          <a:prstGeom prst="ellipse">
            <a:avLst/>
          </a:prstGeom>
          <a:noFill/>
          <a:ln w="9525">
            <a:solidFill>
              <a:schemeClr val="tx1"/>
            </a:solidFill>
            <a:round/>
            <a:headEnd/>
            <a:tailEnd/>
          </a:ln>
        </p:spPr>
        <p:txBody>
          <a:bodyPr wrap="none" anchor="ctr"/>
          <a:lstStyle/>
          <a:p>
            <a:endParaRPr lang="el-GR"/>
          </a:p>
        </p:txBody>
      </p:sp>
      <p:sp>
        <p:nvSpPr>
          <p:cNvPr id="45077" name="Oval 18"/>
          <p:cNvSpPr>
            <a:spLocks noChangeArrowheads="1"/>
          </p:cNvSpPr>
          <p:nvPr/>
        </p:nvSpPr>
        <p:spPr bwMode="auto">
          <a:xfrm>
            <a:off x="4210050" y="3213100"/>
            <a:ext cx="865188" cy="431800"/>
          </a:xfrm>
          <a:prstGeom prst="ellipse">
            <a:avLst/>
          </a:prstGeom>
          <a:noFill/>
          <a:ln w="9525">
            <a:solidFill>
              <a:schemeClr val="tx1"/>
            </a:solidFill>
            <a:round/>
            <a:headEnd/>
            <a:tailEnd/>
          </a:ln>
        </p:spPr>
        <p:txBody>
          <a:bodyPr wrap="none" anchor="ctr"/>
          <a:lstStyle/>
          <a:p>
            <a:endParaRPr lang="el-GR"/>
          </a:p>
        </p:txBody>
      </p:sp>
      <p:sp>
        <p:nvSpPr>
          <p:cNvPr id="45078" name="Line 19"/>
          <p:cNvSpPr>
            <a:spLocks noChangeShapeType="1"/>
          </p:cNvSpPr>
          <p:nvPr/>
        </p:nvSpPr>
        <p:spPr bwMode="auto">
          <a:xfrm flipH="1">
            <a:off x="4929188" y="1917700"/>
            <a:ext cx="73025" cy="358775"/>
          </a:xfrm>
          <a:prstGeom prst="line">
            <a:avLst/>
          </a:prstGeom>
          <a:noFill/>
          <a:ln w="9525">
            <a:solidFill>
              <a:schemeClr val="tx1"/>
            </a:solidFill>
            <a:round/>
            <a:headEnd/>
            <a:tailEnd/>
          </a:ln>
        </p:spPr>
        <p:txBody>
          <a:bodyPr/>
          <a:lstStyle/>
          <a:p>
            <a:endParaRPr lang="el-GR"/>
          </a:p>
        </p:txBody>
      </p:sp>
      <p:sp>
        <p:nvSpPr>
          <p:cNvPr id="45079" name="Line 20"/>
          <p:cNvSpPr>
            <a:spLocks noChangeShapeType="1"/>
          </p:cNvSpPr>
          <p:nvPr/>
        </p:nvSpPr>
        <p:spPr bwMode="auto">
          <a:xfrm flipH="1">
            <a:off x="4786313" y="2925763"/>
            <a:ext cx="142875" cy="287337"/>
          </a:xfrm>
          <a:prstGeom prst="line">
            <a:avLst/>
          </a:prstGeom>
          <a:noFill/>
          <a:ln w="9525">
            <a:solidFill>
              <a:schemeClr val="tx1"/>
            </a:solidFill>
            <a:round/>
            <a:headEnd/>
            <a:tailEnd/>
          </a:ln>
        </p:spPr>
        <p:txBody>
          <a:bodyPr/>
          <a:lstStyle/>
          <a:p>
            <a:endParaRPr lang="el-GR"/>
          </a:p>
        </p:txBody>
      </p:sp>
      <p:sp>
        <p:nvSpPr>
          <p:cNvPr id="45080" name="Text Box 21"/>
          <p:cNvSpPr txBox="1">
            <a:spLocks noChangeArrowheads="1"/>
          </p:cNvSpPr>
          <p:nvPr/>
        </p:nvSpPr>
        <p:spPr bwMode="auto">
          <a:xfrm>
            <a:off x="4786313" y="14843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5081" name="Text Box 22"/>
          <p:cNvSpPr txBox="1">
            <a:spLocks noChangeArrowheads="1"/>
          </p:cNvSpPr>
          <p:nvPr/>
        </p:nvSpPr>
        <p:spPr bwMode="auto">
          <a:xfrm>
            <a:off x="4425950" y="32131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82" name="Oval 23"/>
          <p:cNvSpPr>
            <a:spLocks noChangeArrowheads="1"/>
          </p:cNvSpPr>
          <p:nvPr/>
        </p:nvSpPr>
        <p:spPr bwMode="auto">
          <a:xfrm>
            <a:off x="2770188" y="3429000"/>
            <a:ext cx="865187" cy="431800"/>
          </a:xfrm>
          <a:prstGeom prst="ellipse">
            <a:avLst/>
          </a:prstGeom>
          <a:noFill/>
          <a:ln w="9525">
            <a:solidFill>
              <a:schemeClr val="tx1"/>
            </a:solidFill>
            <a:round/>
            <a:headEnd/>
            <a:tailEnd/>
          </a:ln>
        </p:spPr>
        <p:txBody>
          <a:bodyPr wrap="none" anchor="ctr"/>
          <a:lstStyle/>
          <a:p>
            <a:endParaRPr lang="el-GR"/>
          </a:p>
        </p:txBody>
      </p:sp>
      <p:sp>
        <p:nvSpPr>
          <p:cNvPr id="45083" name="Text Box 24"/>
          <p:cNvSpPr txBox="1">
            <a:spLocks noChangeArrowheads="1"/>
          </p:cNvSpPr>
          <p:nvPr/>
        </p:nvSpPr>
        <p:spPr bwMode="auto">
          <a:xfrm>
            <a:off x="2986088" y="34290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5084" name="Line 25"/>
          <p:cNvSpPr>
            <a:spLocks noChangeShapeType="1"/>
          </p:cNvSpPr>
          <p:nvPr/>
        </p:nvSpPr>
        <p:spPr bwMode="auto">
          <a:xfrm>
            <a:off x="3201988" y="3213100"/>
            <a:ext cx="0" cy="215900"/>
          </a:xfrm>
          <a:prstGeom prst="line">
            <a:avLst/>
          </a:prstGeom>
          <a:noFill/>
          <a:ln w="9525">
            <a:solidFill>
              <a:schemeClr val="tx1"/>
            </a:solidFill>
            <a:round/>
            <a:headEnd/>
            <a:tailEnd/>
          </a:ln>
        </p:spPr>
        <p:txBody>
          <a:bodyPr/>
          <a:lstStyle/>
          <a:p>
            <a:endParaRPr lang="el-GR"/>
          </a:p>
        </p:txBody>
      </p:sp>
      <p:sp>
        <p:nvSpPr>
          <p:cNvPr id="45085" name="Text Box 26"/>
          <p:cNvSpPr txBox="1">
            <a:spLocks noChangeArrowheads="1"/>
          </p:cNvSpPr>
          <p:nvPr/>
        </p:nvSpPr>
        <p:spPr bwMode="auto">
          <a:xfrm>
            <a:off x="2049463" y="22050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6" name="Text Box 27"/>
          <p:cNvSpPr txBox="1">
            <a:spLocks noChangeArrowheads="1"/>
          </p:cNvSpPr>
          <p:nvPr/>
        </p:nvSpPr>
        <p:spPr bwMode="auto">
          <a:xfrm>
            <a:off x="3849688" y="21336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7" name="Rectangle 28"/>
          <p:cNvSpPr>
            <a:spLocks noChangeArrowheads="1"/>
          </p:cNvSpPr>
          <p:nvPr/>
        </p:nvSpPr>
        <p:spPr bwMode="auto">
          <a:xfrm>
            <a:off x="4427538" y="5375275"/>
            <a:ext cx="3744912" cy="431800"/>
          </a:xfrm>
          <a:prstGeom prst="rect">
            <a:avLst/>
          </a:prstGeom>
          <a:noFill/>
          <a:ln w="9525">
            <a:solidFill>
              <a:schemeClr val="tx1"/>
            </a:solidFill>
            <a:miter lim="800000"/>
            <a:headEnd/>
            <a:tailEnd/>
          </a:ln>
        </p:spPr>
        <p:txBody>
          <a:bodyPr wrap="none" anchor="ctr"/>
          <a:lstStyle/>
          <a:p>
            <a:endParaRPr lang="el-GR"/>
          </a:p>
        </p:txBody>
      </p:sp>
      <p:sp>
        <p:nvSpPr>
          <p:cNvPr id="45088" name="Text Box 29"/>
          <p:cNvSpPr txBox="1">
            <a:spLocks noChangeArrowheads="1"/>
          </p:cNvSpPr>
          <p:nvPr/>
        </p:nvSpPr>
        <p:spPr bwMode="auto">
          <a:xfrm>
            <a:off x="4427538" y="5446713"/>
            <a:ext cx="360362"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5089" name="Text Box 30"/>
          <p:cNvSpPr txBox="1">
            <a:spLocks noChangeArrowheads="1"/>
          </p:cNvSpPr>
          <p:nvPr/>
        </p:nvSpPr>
        <p:spPr bwMode="auto">
          <a:xfrm>
            <a:off x="5146675" y="5446713"/>
            <a:ext cx="792163"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90" name="Text Box 31"/>
          <p:cNvSpPr txBox="1">
            <a:spLocks noChangeArrowheads="1"/>
          </p:cNvSpPr>
          <p:nvPr/>
        </p:nvSpPr>
        <p:spPr bwMode="auto">
          <a:xfrm>
            <a:off x="5867400" y="5446713"/>
            <a:ext cx="576263" cy="366712"/>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45091" name="Text Box 32"/>
          <p:cNvSpPr txBox="1">
            <a:spLocks noChangeArrowheads="1"/>
          </p:cNvSpPr>
          <p:nvPr/>
        </p:nvSpPr>
        <p:spPr bwMode="auto">
          <a:xfrm>
            <a:off x="6804025" y="5446713"/>
            <a:ext cx="503238"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92" name="Text Box 33"/>
          <p:cNvSpPr txBox="1">
            <a:spLocks noChangeArrowheads="1"/>
          </p:cNvSpPr>
          <p:nvPr/>
        </p:nvSpPr>
        <p:spPr bwMode="auto">
          <a:xfrm>
            <a:off x="7523163" y="5446713"/>
            <a:ext cx="504825"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5093" name="Line 34"/>
          <p:cNvSpPr>
            <a:spLocks noChangeShapeType="1"/>
          </p:cNvSpPr>
          <p:nvPr/>
        </p:nvSpPr>
        <p:spPr bwMode="auto">
          <a:xfrm>
            <a:off x="5075238" y="5375275"/>
            <a:ext cx="0" cy="431800"/>
          </a:xfrm>
          <a:prstGeom prst="line">
            <a:avLst/>
          </a:prstGeom>
          <a:noFill/>
          <a:ln w="9525">
            <a:solidFill>
              <a:schemeClr val="tx1"/>
            </a:solidFill>
            <a:round/>
            <a:headEnd/>
            <a:tailEnd/>
          </a:ln>
        </p:spPr>
        <p:txBody>
          <a:bodyPr/>
          <a:lstStyle/>
          <a:p>
            <a:endParaRPr lang="el-GR"/>
          </a:p>
        </p:txBody>
      </p:sp>
      <p:sp>
        <p:nvSpPr>
          <p:cNvPr id="45094" name="Line 35"/>
          <p:cNvSpPr>
            <a:spLocks noChangeShapeType="1"/>
          </p:cNvSpPr>
          <p:nvPr/>
        </p:nvSpPr>
        <p:spPr bwMode="auto">
          <a:xfrm>
            <a:off x="5795963" y="5375275"/>
            <a:ext cx="0" cy="431800"/>
          </a:xfrm>
          <a:prstGeom prst="line">
            <a:avLst/>
          </a:prstGeom>
          <a:noFill/>
          <a:ln w="9525">
            <a:solidFill>
              <a:schemeClr val="tx1"/>
            </a:solidFill>
            <a:round/>
            <a:headEnd/>
            <a:tailEnd/>
          </a:ln>
        </p:spPr>
        <p:txBody>
          <a:bodyPr/>
          <a:lstStyle/>
          <a:p>
            <a:endParaRPr lang="el-GR"/>
          </a:p>
        </p:txBody>
      </p:sp>
      <p:sp>
        <p:nvSpPr>
          <p:cNvPr id="45095" name="Line 36"/>
          <p:cNvSpPr>
            <a:spLocks noChangeShapeType="1"/>
          </p:cNvSpPr>
          <p:nvPr/>
        </p:nvSpPr>
        <p:spPr bwMode="auto">
          <a:xfrm>
            <a:off x="6588125" y="5375275"/>
            <a:ext cx="0" cy="431800"/>
          </a:xfrm>
          <a:prstGeom prst="line">
            <a:avLst/>
          </a:prstGeom>
          <a:noFill/>
          <a:ln w="9525">
            <a:solidFill>
              <a:schemeClr val="tx1"/>
            </a:solidFill>
            <a:round/>
            <a:headEnd/>
            <a:tailEnd/>
          </a:ln>
        </p:spPr>
        <p:txBody>
          <a:bodyPr/>
          <a:lstStyle/>
          <a:p>
            <a:endParaRPr lang="el-GR"/>
          </a:p>
        </p:txBody>
      </p:sp>
      <p:sp>
        <p:nvSpPr>
          <p:cNvPr id="45096" name="Line 37"/>
          <p:cNvSpPr>
            <a:spLocks noChangeShapeType="1"/>
          </p:cNvSpPr>
          <p:nvPr/>
        </p:nvSpPr>
        <p:spPr bwMode="auto">
          <a:xfrm>
            <a:off x="7451725" y="5375275"/>
            <a:ext cx="0" cy="431800"/>
          </a:xfrm>
          <a:prstGeom prst="line">
            <a:avLst/>
          </a:prstGeom>
          <a:noFill/>
          <a:ln w="9525">
            <a:solidFill>
              <a:schemeClr val="tx1"/>
            </a:solidFill>
            <a:round/>
            <a:headEnd/>
            <a:tailEnd/>
          </a:ln>
        </p:spPr>
        <p:txBody>
          <a:bodyPr/>
          <a:lstStyle/>
          <a:p>
            <a:endParaRPr lang="el-GR"/>
          </a:p>
        </p:txBody>
      </p:sp>
      <p:sp>
        <p:nvSpPr>
          <p:cNvPr id="45097" name="Text Box 38"/>
          <p:cNvSpPr txBox="1">
            <a:spLocks noChangeArrowheads="1"/>
          </p:cNvSpPr>
          <p:nvPr/>
        </p:nvSpPr>
        <p:spPr bwMode="auto">
          <a:xfrm>
            <a:off x="4094163" y="3986213"/>
            <a:ext cx="4049712" cy="1054100"/>
          </a:xfrm>
          <a:prstGeom prst="rect">
            <a:avLst/>
          </a:prstGeom>
          <a:noFill/>
          <a:ln w="9525">
            <a:noFill/>
            <a:miter lim="800000"/>
            <a:headEnd/>
            <a:tailEnd/>
          </a:ln>
        </p:spPr>
        <p:txBody>
          <a:bodyPr>
            <a:spAutoFit/>
          </a:bodyPr>
          <a:lstStyle/>
          <a:p>
            <a:pPr>
              <a:spcBef>
                <a:spcPct val="50000"/>
              </a:spcBef>
            </a:pPr>
            <a:r>
              <a:rPr lang="el-GR" sz="1800" dirty="0">
                <a:solidFill>
                  <a:schemeClr val="accent2">
                    <a:lumMod val="75000"/>
                  </a:schemeClr>
                </a:solidFill>
                <a:latin typeface="Calibri" pitchFamily="34" charset="0"/>
                <a:cs typeface="Calibri" pitchFamily="34" charset="0"/>
              </a:rPr>
              <a:t>Αλλά πρόβλημα με </a:t>
            </a:r>
            <a:r>
              <a:rPr lang="en-US" sz="1800" dirty="0">
                <a:solidFill>
                  <a:schemeClr val="accent2">
                    <a:lumMod val="75000"/>
                  </a:schemeClr>
                </a:solidFill>
                <a:latin typeface="Calibri" pitchFamily="34" charset="0"/>
                <a:cs typeface="Calibri" pitchFamily="34" charset="0"/>
              </a:rPr>
              <a:t>null </a:t>
            </a:r>
            <a:r>
              <a:rPr lang="el-GR" sz="1800" dirty="0">
                <a:solidFill>
                  <a:schemeClr val="accent2">
                    <a:lumMod val="75000"/>
                  </a:schemeClr>
                </a:solidFill>
                <a:latin typeface="Calibri" pitchFamily="34" charset="0"/>
                <a:cs typeface="Calibri" pitchFamily="34" charset="0"/>
              </a:rPr>
              <a:t>στο κλειδί !!!</a:t>
            </a:r>
          </a:p>
          <a:p>
            <a:pPr>
              <a:spcBef>
                <a:spcPct val="50000"/>
              </a:spcBef>
            </a:pPr>
            <a:r>
              <a:rPr lang="el-GR" sz="1800" dirty="0">
                <a:solidFill>
                  <a:schemeClr val="accent2">
                    <a:lumMod val="75000"/>
                  </a:schemeClr>
                </a:solidFill>
                <a:latin typeface="Calibri" pitchFamily="34" charset="0"/>
                <a:cs typeface="Calibri" pitchFamily="34" charset="0"/>
              </a:rPr>
              <a:t>Απαιτεί ολική συμμετοχή για τουλάχιστον μια από τις οντότητες</a:t>
            </a:r>
          </a:p>
        </p:txBody>
      </p:sp>
      <p:sp>
        <p:nvSpPr>
          <p:cNvPr id="45098" name="Rectangle 39"/>
          <p:cNvSpPr>
            <a:spLocks noChangeArrowheads="1"/>
          </p:cNvSpPr>
          <p:nvPr/>
        </p:nvSpPr>
        <p:spPr bwMode="auto">
          <a:xfrm>
            <a:off x="4067175" y="3933825"/>
            <a:ext cx="4248150" cy="2087563"/>
          </a:xfrm>
          <a:prstGeom prst="rect">
            <a:avLst/>
          </a:prstGeom>
          <a:noFill/>
          <a:ln w="28575">
            <a:solidFill>
              <a:schemeClr val="accent2">
                <a:lumMod val="75000"/>
              </a:schemeClr>
            </a:solidFill>
            <a:miter lim="800000"/>
            <a:headEnd/>
            <a:tailEnd/>
          </a:ln>
        </p:spPr>
        <p:txBody>
          <a:bodyPr wrap="none" anchor="ctr"/>
          <a:lstStyle/>
          <a:p>
            <a:endParaRPr lang="el-GR"/>
          </a:p>
        </p:txBody>
      </p:sp>
      <p:sp>
        <p:nvSpPr>
          <p:cNvPr id="4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43"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066701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smtClean="0"/>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17</a:t>
            </a:fld>
            <a:endParaRPr lang="el-GR" altLang="en-US" dirty="0" smtClean="0"/>
          </a:p>
        </p:txBody>
      </p:sp>
      <p:sp>
        <p:nvSpPr>
          <p:cNvPr id="7" name="Title 6"/>
          <p:cNvSpPr>
            <a:spLocks noGrp="1"/>
          </p:cNvSpPr>
          <p:nvPr>
            <p:ph type="title"/>
          </p:nvPr>
        </p:nvSpPr>
        <p:spPr>
          <a:xfrm>
            <a:off x="330200" y="279400"/>
            <a:ext cx="8229600" cy="1143000"/>
          </a:xfrm>
        </p:spPr>
        <p:txBody>
          <a:bodyPr>
            <a:normAutofit/>
          </a:bodyPr>
          <a:lstStyle/>
          <a:p>
            <a:r>
              <a:rPr lang="el-GR" dirty="0" smtClean="0">
                <a:solidFill>
                  <a:schemeClr val="accent6">
                    <a:lumMod val="75000"/>
                  </a:schemeClr>
                </a:solidFill>
              </a:rPr>
              <a:t>Παράδειγμα</a:t>
            </a:r>
            <a:endParaRPr lang="el-GR" sz="2700" dirty="0">
              <a:solidFill>
                <a:schemeClr val="accent6">
                  <a:lumMod val="75000"/>
                </a:schemeClr>
              </a:solidFill>
            </a:endParaRPr>
          </a:p>
        </p:txBody>
      </p:sp>
      <p:pic>
        <p:nvPicPr>
          <p:cNvPr id="1026" name="Picture 2"/>
          <p:cNvPicPr>
            <a:picLocks noChangeAspect="1" noChangeArrowheads="1"/>
          </p:cNvPicPr>
          <p:nvPr/>
        </p:nvPicPr>
        <p:blipFill>
          <a:blip r:embed="rId3"/>
          <a:srcRect/>
          <a:stretch>
            <a:fillRect/>
          </a:stretch>
        </p:blipFill>
        <p:spPr bwMode="auto">
          <a:xfrm>
            <a:off x="620713" y="2595564"/>
            <a:ext cx="7786025" cy="1824036"/>
          </a:xfrm>
          <a:prstGeom prst="rect">
            <a:avLst/>
          </a:prstGeom>
          <a:noFill/>
          <a:ln w="9525">
            <a:noFill/>
            <a:miter lim="800000"/>
            <a:headEnd/>
            <a:tailEnd/>
          </a:ln>
        </p:spPr>
      </p:pic>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18</a:t>
            </a:fld>
            <a:endParaRPr lang="el-GR" altLang="en-US" smtClean="0"/>
          </a:p>
        </p:txBody>
      </p:sp>
      <p:sp>
        <p:nvSpPr>
          <p:cNvPr id="47112" name="Text Box 5"/>
          <p:cNvSpPr txBox="1">
            <a:spLocks noChangeArrowheads="1"/>
          </p:cNvSpPr>
          <p:nvPr/>
        </p:nvSpPr>
        <p:spPr bwMode="auto">
          <a:xfrm>
            <a:off x="755650" y="2349500"/>
            <a:ext cx="77724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tx2">
                    <a:lumMod val="50000"/>
                  </a:schemeClr>
                </a:solidFill>
                <a:latin typeface="Calibri" pitchFamily="34" charset="0"/>
                <a:cs typeface="Calibri" pitchFamily="34" charset="0"/>
              </a:rPr>
              <a:t>Ένα γνώρισμα για κάθε απλό γνώρισμα που απαρτίζει το σύνθετο.</a:t>
            </a:r>
          </a:p>
        </p:txBody>
      </p:sp>
      <p:sp>
        <p:nvSpPr>
          <p:cNvPr id="12"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Σύνθετα Γνωρίσματα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7204064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19</a:t>
            </a:fld>
            <a:endParaRPr lang="el-GR" altLang="en-US" smtClean="0"/>
          </a:p>
        </p:txBody>
      </p:sp>
      <p:sp>
        <p:nvSpPr>
          <p:cNvPr id="47114" name="Text Box 7"/>
          <p:cNvSpPr txBox="1">
            <a:spLocks noChangeArrowheads="1"/>
          </p:cNvSpPr>
          <p:nvPr/>
        </p:nvSpPr>
        <p:spPr bwMode="auto">
          <a:xfrm>
            <a:off x="514350" y="1862138"/>
            <a:ext cx="8001000" cy="2677656"/>
          </a:xfrm>
          <a:prstGeom prst="rect">
            <a:avLst/>
          </a:prstGeom>
          <a:noFill/>
          <a:ln w="9525">
            <a:noFill/>
            <a:miter lim="800000"/>
            <a:headEnd/>
            <a:tailEnd/>
          </a:ln>
        </p:spPr>
        <p:txBody>
          <a:bodyPr>
            <a:spAutoFit/>
          </a:bodyPr>
          <a:lstStyle/>
          <a:p>
            <a:pPr marL="457200" indent="-457200"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a:t>
            </a:r>
            <a:r>
              <a:rPr lang="el-GR" sz="2400" dirty="0" err="1">
                <a:solidFill>
                  <a:schemeClr val="tx2">
                    <a:lumMod val="50000"/>
                  </a:schemeClr>
                </a:solidFill>
                <a:latin typeface="Calibri" pitchFamily="34" charset="0"/>
                <a:cs typeface="Calibri" pitchFamily="34" charset="0"/>
              </a:rPr>
              <a:t>πλειότιμο</a:t>
            </a:r>
            <a:r>
              <a:rPr lang="el-GR" sz="2400" dirty="0">
                <a:solidFill>
                  <a:schemeClr val="tx2">
                    <a:lumMod val="50000"/>
                  </a:schemeClr>
                </a:solidFill>
                <a:latin typeface="Calibri" pitchFamily="34" charset="0"/>
                <a:cs typeface="Calibri" pitchFamily="34" charset="0"/>
              </a:rPr>
              <a:t> γνώρισμα Α, κατασκευάζουμε μια σχέση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 γνωρίσματα:</a:t>
            </a:r>
            <a:endParaRPr lang="en-US" sz="2400" dirty="0">
              <a:solidFill>
                <a:schemeClr val="tx2">
                  <a:lumMod val="50000"/>
                </a:schemeClr>
              </a:solidFill>
              <a:latin typeface="Calibri" pitchFamily="34" charset="0"/>
              <a:cs typeface="Calibri" pitchFamily="34" charset="0"/>
            </a:endParaRPr>
          </a:p>
          <a:p>
            <a:pPr marL="457200" indent="-457200"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το Α (ή τα γνωρίσματα του </a:t>
            </a:r>
            <a:r>
              <a:rPr lang="el-GR" sz="2400" dirty="0" smtClean="0">
                <a:solidFill>
                  <a:schemeClr val="tx2">
                    <a:lumMod val="50000"/>
                  </a:schemeClr>
                </a:solidFill>
                <a:latin typeface="Calibri" pitchFamily="34" charset="0"/>
                <a:cs typeface="Calibri" pitchFamily="34" charset="0"/>
              </a:rPr>
              <a:t>Α</a:t>
            </a:r>
            <a:r>
              <a:rPr lang="en-US" sz="2400" dirty="0" smtClean="0">
                <a:solidFill>
                  <a:schemeClr val="tx2">
                    <a:lumMod val="50000"/>
                  </a:schemeClr>
                </a:solidFill>
                <a:latin typeface="Calibri" pitchFamily="34" charset="0"/>
                <a:cs typeface="Calibri" pitchFamily="34" charset="0"/>
              </a:rPr>
              <a:t>,</a:t>
            </a:r>
            <a:r>
              <a:rPr lang="el-GR" sz="2400" dirty="0" smtClean="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αν το Α είναι σύνθετο) και</a:t>
            </a:r>
          </a:p>
          <a:p>
            <a:pPr marL="457200" indent="-457200"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a:t>
            </a:r>
            <a:r>
              <a:rPr lang="el-GR" sz="2400" dirty="0" smtClean="0">
                <a:solidFill>
                  <a:schemeClr val="tx2">
                    <a:lumMod val="50000"/>
                  </a:schemeClr>
                </a:solidFill>
                <a:latin typeface="Calibri" pitchFamily="34" charset="0"/>
                <a:cs typeface="Calibri" pitchFamily="34" charset="0"/>
              </a:rPr>
              <a:t>του </a:t>
            </a:r>
            <a:r>
              <a:rPr lang="el-GR" sz="2400" dirty="0">
                <a:solidFill>
                  <a:schemeClr val="tx2">
                    <a:lumMod val="50000"/>
                  </a:schemeClr>
                </a:solidFill>
                <a:latin typeface="Calibri" pitchFamily="34" charset="0"/>
                <a:cs typeface="Calibri" pitchFamily="34" charset="0"/>
              </a:rPr>
              <a:t>πρωτεύοντος κλειδιού της σχέσης που </a:t>
            </a:r>
            <a:r>
              <a:rPr lang="el-GR" sz="2400" dirty="0" smtClean="0">
                <a:solidFill>
                  <a:schemeClr val="tx2">
                    <a:lumMod val="50000"/>
                  </a:schemeClr>
                </a:solidFill>
                <a:latin typeface="Calibri" pitchFamily="34" charset="0"/>
                <a:cs typeface="Calibri" pitchFamily="34" charset="0"/>
              </a:rPr>
              <a:t>αντιστοιχεί στον </a:t>
            </a:r>
            <a:r>
              <a:rPr lang="el-GR" sz="2400" dirty="0">
                <a:solidFill>
                  <a:schemeClr val="tx2">
                    <a:lumMod val="50000"/>
                  </a:schemeClr>
                </a:solidFill>
                <a:latin typeface="Calibri" pitchFamily="34" charset="0"/>
                <a:cs typeface="Calibri" pitchFamily="34" charset="0"/>
              </a:rPr>
              <a:t>τύπο οντοτήτων </a:t>
            </a:r>
            <a:r>
              <a:rPr lang="el-GR" sz="2400" dirty="0" smtClean="0">
                <a:solidFill>
                  <a:schemeClr val="tx2">
                    <a:lumMod val="50000"/>
                  </a:schemeClr>
                </a:solidFill>
                <a:latin typeface="Calibri" pitchFamily="34" charset="0"/>
                <a:cs typeface="Calibri" pitchFamily="34" charset="0"/>
              </a:rPr>
              <a:t>ή συσχετίσεων </a:t>
            </a:r>
            <a:r>
              <a:rPr lang="el-GR" sz="2400" dirty="0">
                <a:solidFill>
                  <a:schemeClr val="tx2">
                    <a:lumMod val="50000"/>
                  </a:schemeClr>
                </a:solidFill>
                <a:latin typeface="Calibri" pitchFamily="34" charset="0"/>
                <a:cs typeface="Calibri" pitchFamily="34" charset="0"/>
              </a:rPr>
              <a:t>του οποίου γνώρισμα είναι το </a:t>
            </a:r>
            <a:r>
              <a:rPr lang="el-GR" sz="2400" dirty="0" smtClean="0">
                <a:solidFill>
                  <a:schemeClr val="tx2">
                    <a:lumMod val="50000"/>
                  </a:schemeClr>
                </a:solidFill>
                <a:latin typeface="Calibri" pitchFamily="34" charset="0"/>
                <a:cs typeface="Calibri" pitchFamily="34" charset="0"/>
              </a:rPr>
              <a:t>Α (ως ξένο κλειδί)</a:t>
            </a:r>
            <a:endParaRPr lang="el-GR" sz="2400" dirty="0">
              <a:solidFill>
                <a:schemeClr val="tx2">
                  <a:lumMod val="50000"/>
                </a:schemeClr>
              </a:solidFill>
              <a:latin typeface="Calibri" pitchFamily="34" charset="0"/>
              <a:cs typeface="Calibri" pitchFamily="34" charset="0"/>
            </a:endParaRPr>
          </a:p>
        </p:txBody>
      </p:sp>
      <p:sp>
        <p:nvSpPr>
          <p:cNvPr id="12" name="Title 1"/>
          <p:cNvSpPr>
            <a:spLocks noGrp="1"/>
          </p:cNvSpPr>
          <p:nvPr>
            <p:ph type="title"/>
          </p:nvPr>
        </p:nvSpPr>
        <p:spPr>
          <a:xfrm>
            <a:off x="457200" y="274638"/>
            <a:ext cx="8229600" cy="1143000"/>
          </a:xfrm>
        </p:spPr>
        <p:txBody>
          <a:bodyPr/>
          <a:lstStyle/>
          <a:p>
            <a:r>
              <a:rPr lang="el-GR" dirty="0" err="1" smtClean="0">
                <a:solidFill>
                  <a:schemeClr val="accent6">
                    <a:lumMod val="75000"/>
                  </a:schemeClr>
                </a:solidFill>
              </a:rPr>
              <a:t>Πλειότιμα</a:t>
            </a:r>
            <a:r>
              <a:rPr lang="el-GR" dirty="0" smtClean="0">
                <a:solidFill>
                  <a:schemeClr val="accent6">
                    <a:lumMod val="75000"/>
                  </a:schemeClr>
                </a:solidFill>
              </a:rPr>
              <a:t> Γνωρίσματα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25144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2</a:t>
            </a:fld>
            <a:endParaRPr lang="el-GR" altLang="en-US" smtClean="0"/>
          </a:p>
        </p:txBody>
      </p:sp>
      <p:sp>
        <p:nvSpPr>
          <p:cNvPr id="2" name="TextBox 1"/>
          <p:cNvSpPr txBox="1"/>
          <p:nvPr/>
        </p:nvSpPr>
        <p:spPr>
          <a:xfrm>
            <a:off x="930031" y="2149230"/>
            <a:ext cx="7112000" cy="2031325"/>
          </a:xfrm>
          <a:prstGeom prst="rect">
            <a:avLst/>
          </a:prstGeom>
          <a:noFill/>
        </p:spPr>
        <p:txBody>
          <a:bodyPr wrap="square" rtlCol="0">
            <a:spAutoFit/>
          </a:bodyPr>
          <a:lstStyle/>
          <a:p>
            <a:pPr eaLnBrk="0" hangingPunct="0">
              <a:spcBef>
                <a:spcPct val="50000"/>
              </a:spcBef>
            </a:pPr>
            <a:r>
              <a:rPr lang="el-GR" dirty="0">
                <a:solidFill>
                  <a:schemeClr val="accent6">
                    <a:lumMod val="75000"/>
                  </a:schemeClr>
                </a:solidFill>
              </a:rPr>
              <a:t>Τι θα δούμε σήμερα:</a:t>
            </a:r>
          </a:p>
          <a:p>
            <a:pPr marL="800100" lvl="1" indent="-342900" eaLnBrk="0" hangingPunct="0">
              <a:spcBef>
                <a:spcPct val="50000"/>
              </a:spcBef>
              <a:buFont typeface="+mj-lt"/>
              <a:buAutoNum type="arabicPeriod"/>
            </a:pPr>
            <a:r>
              <a:rPr lang="el-GR" dirty="0">
                <a:solidFill>
                  <a:schemeClr val="accent6">
                    <a:lumMod val="75000"/>
                  </a:schemeClr>
                </a:solidFill>
              </a:rPr>
              <a:t>Ο/Σ -&gt; σχεσιακό</a:t>
            </a:r>
          </a:p>
          <a:p>
            <a:pPr marL="800100" lvl="1" indent="-342900" eaLnBrk="0" hangingPunct="0">
              <a:spcBef>
                <a:spcPct val="50000"/>
              </a:spcBef>
              <a:buFont typeface="+mj-lt"/>
              <a:buAutoNum type="arabicPeriod"/>
            </a:pPr>
            <a:r>
              <a:rPr lang="el-GR" dirty="0">
                <a:solidFill>
                  <a:schemeClr val="accent6">
                    <a:lumMod val="75000"/>
                  </a:schemeClr>
                </a:solidFill>
              </a:rPr>
              <a:t>Ορισμός </a:t>
            </a:r>
            <a:r>
              <a:rPr lang="el-GR" dirty="0" smtClean="0">
                <a:solidFill>
                  <a:schemeClr val="accent6">
                    <a:lumMod val="75000"/>
                  </a:schemeClr>
                </a:solidFill>
              </a:rPr>
              <a:t>σχεσιακής βάσης σε </a:t>
            </a:r>
            <a:r>
              <a:rPr lang="en-US" dirty="0">
                <a:solidFill>
                  <a:schemeClr val="accent6">
                    <a:lumMod val="75000"/>
                  </a:schemeClr>
                </a:solidFill>
              </a:rPr>
              <a:t>SQL</a:t>
            </a:r>
            <a:endParaRPr lang="el-GR" dirty="0">
              <a:solidFill>
                <a:schemeClr val="accent6">
                  <a:lumMod val="75000"/>
                </a:schemeClr>
              </a:solidFill>
            </a:endParaRPr>
          </a:p>
          <a:p>
            <a:endParaRPr lang="en-US" dirty="0" smtClean="0"/>
          </a:p>
          <a:p>
            <a:r>
              <a:rPr lang="el-GR" dirty="0" smtClean="0"/>
              <a:t>Αρχικά ας σχεδιάσουμε μια σχεσιακή βάση δεδομένων χωρίς να σχεδιάσουμε πρώτα το μοντέλο </a:t>
            </a:r>
            <a:r>
              <a:rPr lang="en-US" dirty="0" smtClean="0"/>
              <a:t>O/</a:t>
            </a:r>
            <a:r>
              <a:rPr lang="el-GR" dirty="0" smtClean="0"/>
              <a:t>Σ</a:t>
            </a:r>
            <a:endParaRPr lang="el-GR" dirty="0"/>
          </a:p>
        </p:txBody>
      </p:sp>
    </p:spTree>
    <p:extLst>
      <p:ext uri="{BB962C8B-B14F-4D97-AF65-F5344CB8AC3E}">
        <p14:creationId xmlns:p14="http://schemas.microsoft.com/office/powerpoint/2010/main" val="2655792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20</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graphicFrame>
        <p:nvGraphicFramePr>
          <p:cNvPr id="2050" name="Object 2"/>
          <p:cNvGraphicFramePr>
            <a:graphicFrameLocks noChangeAspect="1"/>
          </p:cNvGraphicFramePr>
          <p:nvPr/>
        </p:nvGraphicFramePr>
        <p:xfrm>
          <a:off x="1109663" y="2438400"/>
          <a:ext cx="7543362" cy="2641600"/>
        </p:xfrm>
        <a:graphic>
          <a:graphicData uri="http://schemas.openxmlformats.org/presentationml/2006/ole">
            <mc:AlternateContent xmlns:mc="http://schemas.openxmlformats.org/markup-compatibility/2006">
              <mc:Choice xmlns:v="urn:schemas-microsoft-com:vml" Requires="v">
                <p:oleObj spid="_x0000_s2064" name="Visio" r:id="rId4" imgW="6402418" imgH="2239275" progId="Visio.Drawing.11">
                  <p:embed/>
                </p:oleObj>
              </mc:Choice>
              <mc:Fallback>
                <p:oleObj name="Visio" r:id="rId4" imgW="6402418" imgH="2239275" progId="Visio.Drawing.11">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9663" y="2438400"/>
                        <a:ext cx="7543362" cy="264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21</a:t>
            </a:fld>
            <a:endParaRPr lang="el-GR" altLang="en-US" dirty="0" smtClean="0"/>
          </a:p>
        </p:txBody>
      </p:sp>
      <p:sp>
        <p:nvSpPr>
          <p:cNvPr id="40966" name="Text Box 3"/>
          <p:cNvSpPr txBox="1">
            <a:spLocks noChangeArrowheads="1"/>
          </p:cNvSpPr>
          <p:nvPr/>
        </p:nvSpPr>
        <p:spPr bwMode="auto">
          <a:xfrm>
            <a:off x="417511" y="13573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τις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22</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Rectangle 1"/>
          <p:cNvSpPr>
            <a:spLocks noChangeArrowheads="1"/>
          </p:cNvSpPr>
          <p:nvPr/>
        </p:nvSpPr>
        <p:spPr bwMode="auto">
          <a:xfrm>
            <a:off x="558800" y="2236619"/>
            <a:ext cx="76581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Θέλουμε να σχεδιάσουμε μια βάση δεδομένων για </a:t>
            </a:r>
            <a:r>
              <a:rPr lang="el-GR" sz="2000" i="1" dirty="0" smtClean="0">
                <a:solidFill>
                  <a:schemeClr val="accent6">
                    <a:lumMod val="75000"/>
                  </a:schemeClr>
                </a:solidFill>
                <a:latin typeface="Calibri" pitchFamily="34" charset="0"/>
                <a:ea typeface="Calibri" pitchFamily="34" charset="0"/>
                <a:cs typeface="Calibri" pitchFamily="34" charset="0"/>
              </a:rPr>
              <a:t>πόλεις</a:t>
            </a:r>
            <a:r>
              <a:rPr lang="el-GR" sz="2000" dirty="0" smtClean="0">
                <a:solidFill>
                  <a:schemeClr val="accent1">
                    <a:lumMod val="50000"/>
                  </a:schemeClr>
                </a:solidFill>
                <a:latin typeface="Calibri" pitchFamily="34" charset="0"/>
                <a:ea typeface="Calibri" pitchFamily="34" charset="0"/>
                <a:cs typeface="Calibri" pitchFamily="34" charset="0"/>
              </a:rPr>
              <a:t> και </a:t>
            </a:r>
            <a:r>
              <a:rPr lang="el-GR" sz="2000" i="1" dirty="0" smtClean="0">
                <a:solidFill>
                  <a:schemeClr val="accent6">
                    <a:lumMod val="75000"/>
                  </a:schemeClr>
                </a:solidFill>
                <a:latin typeface="Calibri" pitchFamily="34" charset="0"/>
                <a:ea typeface="Calibri" pitchFamily="34" charset="0"/>
                <a:cs typeface="Calibri" pitchFamily="34" charset="0"/>
              </a:rPr>
              <a:t>αποστάσεις</a:t>
            </a:r>
            <a:r>
              <a:rPr lang="el-GR" sz="2000" dirty="0" smtClean="0">
                <a:solidFill>
                  <a:schemeClr val="accent1">
                    <a:lumMod val="50000"/>
                  </a:schemeClr>
                </a:solidFill>
                <a:latin typeface="Calibri" pitchFamily="34" charset="0"/>
                <a:ea typeface="Calibri" pitchFamily="34" charset="0"/>
                <a:cs typeface="Calibri" pitchFamily="34" charset="0"/>
              </a:rPr>
              <a:t>. </a:t>
            </a: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Συγκεκριμένα, θέλουμε να διατηρούμε το όνομα και τον πληθυσμό κάθε πόλης και την χιλιομετρική απόσταση ανάμεσα σε δύο πόλεις.</a:t>
            </a:r>
          </a:p>
          <a:p>
            <a:pPr marR="0" lvl="0" indent="0" algn="just" eaLnBrk="0" fontAlgn="base" hangingPunct="0">
              <a:lnSpc>
                <a:spcPct val="100000"/>
              </a:lnSpc>
              <a:spcBef>
                <a:spcPct val="50000"/>
              </a:spcBef>
              <a:spcAft>
                <a:spcPct val="0"/>
              </a:spcAft>
              <a:buClrTx/>
              <a:buSzTx/>
              <a:tabLst/>
            </a:pPr>
            <a:endParaRPr lang="el-GR" sz="20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Δώστε ένα κατάλληλο σχεσιακό μοντέλο</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6"/>
          <p:cNvSpPr>
            <a:spLocks noGrp="1" noChangeArrowheads="1"/>
          </p:cNvSpPr>
          <p:nvPr>
            <p:ph type="ftr" sz="quarter" idx="11"/>
          </p:nvPr>
        </p:nvSpPr>
        <p:spPr>
          <a:noFill/>
        </p:spPr>
        <p:txBody>
          <a:bodyPr/>
          <a:lstStyle/>
          <a:p>
            <a:r>
              <a:rPr lang="el-GR" altLang="en-US"/>
              <a:t>Ευαγγελία Πιτουρά</a:t>
            </a:r>
          </a:p>
        </p:txBody>
      </p:sp>
      <p:sp>
        <p:nvSpPr>
          <p:cNvPr id="48132" name="Rectangle 7"/>
          <p:cNvSpPr>
            <a:spLocks noGrp="1" noChangeArrowheads="1"/>
          </p:cNvSpPr>
          <p:nvPr>
            <p:ph type="sldNum" sz="quarter" idx="12"/>
          </p:nvPr>
        </p:nvSpPr>
        <p:spPr>
          <a:noFill/>
        </p:spPr>
        <p:txBody>
          <a:bodyPr/>
          <a:lstStyle/>
          <a:p>
            <a:fld id="{ED993E4A-E66E-4EEF-B74D-9115961B7F16}" type="slidenum">
              <a:rPr lang="el-GR" altLang="en-US" smtClean="0"/>
              <a:pPr/>
              <a:t>23</a:t>
            </a:fld>
            <a:endParaRPr lang="el-GR" altLang="en-US" smtClean="0"/>
          </a:p>
        </p:txBody>
      </p:sp>
      <p:sp>
        <p:nvSpPr>
          <p:cNvPr id="48135" name="Text Box 4"/>
          <p:cNvSpPr txBox="1">
            <a:spLocks noChangeArrowheads="1"/>
          </p:cNvSpPr>
          <p:nvPr/>
        </p:nvSpPr>
        <p:spPr bwMode="auto">
          <a:xfrm>
            <a:off x="468313" y="1616075"/>
            <a:ext cx="7772400" cy="267765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ασθενή τύπο οντοτήτων Α που εξαρτάται από τον ισχυρό τύπο οντοτήτων Β (προσδιορίζον ιδιοκτήτης)  δημιουργούμε ένα σχήμα σχέσης R με γνωρίσματα:</a:t>
            </a:r>
          </a:p>
          <a:p>
            <a:pPr algn="just" eaLnBrk="0" hangingPunct="0">
              <a:spcBef>
                <a:spcPct val="50000"/>
              </a:spcBef>
              <a:buFontTx/>
              <a:buChar char="1"/>
            </a:pPr>
            <a:r>
              <a:rPr lang="el-GR" sz="2400" dirty="0">
                <a:solidFill>
                  <a:schemeClr val="tx2">
                    <a:lumMod val="50000"/>
                  </a:schemeClr>
                </a:solidFill>
                <a:latin typeface="Calibri" pitchFamily="34" charset="0"/>
                <a:cs typeface="Calibri" pitchFamily="34" charset="0"/>
              </a:rPr>
              <a:t>. τα γνωρίσματα του Α, και</a:t>
            </a:r>
          </a:p>
          <a:p>
            <a:pPr algn="just" eaLnBrk="0" hangingPunct="0">
              <a:spcBef>
                <a:spcPct val="50000"/>
              </a:spcBef>
              <a:buFontTx/>
              <a:buChar char="2"/>
            </a:pPr>
            <a:r>
              <a:rPr lang="el-GR" sz="2400" dirty="0">
                <a:solidFill>
                  <a:schemeClr val="tx2">
                    <a:lumMod val="50000"/>
                  </a:schemeClr>
                </a:solidFill>
                <a:latin typeface="Calibri" pitchFamily="34" charset="0"/>
                <a:cs typeface="Calibri" pitchFamily="34" charset="0"/>
              </a:rPr>
              <a:t>. τα γνωρίσματα του </a:t>
            </a:r>
            <a:r>
              <a:rPr lang="el-GR" sz="2400" i="1" dirty="0">
                <a:solidFill>
                  <a:schemeClr val="tx2">
                    <a:lumMod val="50000"/>
                  </a:schemeClr>
                </a:solidFill>
                <a:latin typeface="Calibri" pitchFamily="34" charset="0"/>
                <a:cs typeface="Calibri" pitchFamily="34" charset="0"/>
              </a:rPr>
              <a:t>πρωτεύοντος κλειδιού</a:t>
            </a:r>
            <a:r>
              <a:rPr lang="el-GR" sz="2400" dirty="0">
                <a:solidFill>
                  <a:schemeClr val="tx2">
                    <a:lumMod val="50000"/>
                  </a:schemeClr>
                </a:solidFill>
                <a:latin typeface="Calibri" pitchFamily="34" charset="0"/>
                <a:cs typeface="Calibri" pitchFamily="34" charset="0"/>
              </a:rPr>
              <a:t> του Β</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(τα οποία είναι και </a:t>
            </a:r>
            <a:r>
              <a:rPr lang="el-GR" sz="2400" u="sng" dirty="0">
                <a:solidFill>
                  <a:schemeClr val="tx2">
                    <a:lumMod val="50000"/>
                  </a:schemeClr>
                </a:solidFill>
                <a:latin typeface="Calibri" pitchFamily="34" charset="0"/>
                <a:cs typeface="Calibri" pitchFamily="34" charset="0"/>
              </a:rPr>
              <a:t>ξένο</a:t>
            </a:r>
            <a:r>
              <a:rPr lang="el-GR" sz="2400" dirty="0">
                <a:solidFill>
                  <a:schemeClr val="tx2">
                    <a:lumMod val="50000"/>
                  </a:schemeClr>
                </a:solidFill>
                <a:latin typeface="Calibri" pitchFamily="34" charset="0"/>
                <a:cs typeface="Calibri" pitchFamily="34" charset="0"/>
              </a:rPr>
              <a:t> κλειδί)</a:t>
            </a:r>
          </a:p>
        </p:txBody>
      </p:sp>
      <p:sp>
        <p:nvSpPr>
          <p:cNvPr id="48136" name="Text Box 5"/>
          <p:cNvSpPr txBox="1">
            <a:spLocks noChangeArrowheads="1"/>
          </p:cNvSpPr>
          <p:nvPr/>
        </p:nvSpPr>
        <p:spPr bwMode="auto">
          <a:xfrm>
            <a:off x="468313" y="4732338"/>
            <a:ext cx="73152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tx2">
                    <a:lumMod val="50000"/>
                  </a:schemeClr>
                </a:solidFill>
                <a:latin typeface="Calibri" pitchFamily="34" charset="0"/>
                <a:cs typeface="Calibri" pitchFamily="34" charset="0"/>
              </a:rPr>
              <a:t>Κλειδί</a:t>
            </a:r>
            <a:r>
              <a:rPr lang="el-GR" sz="2400" dirty="0">
                <a:latin typeface="Calibri" pitchFamily="34" charset="0"/>
                <a:cs typeface="Calibri" pitchFamily="34" charset="0"/>
              </a:rPr>
              <a:t> </a:t>
            </a:r>
            <a:r>
              <a:rPr lang="el-GR" sz="2400" i="1" dirty="0">
                <a:solidFill>
                  <a:srgbClr val="800000"/>
                </a:solidFill>
                <a:latin typeface="Calibri" pitchFamily="34" charset="0"/>
                <a:cs typeface="Calibri" pitchFamily="34" charset="0"/>
              </a:rPr>
              <a:t>(μερικό κλειδί+ πρωτεύον κλειδί)</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8" name="TextBox 7"/>
          <p:cNvSpPr txBox="1"/>
          <p:nvPr/>
        </p:nvSpPr>
        <p:spPr>
          <a:xfrm>
            <a:off x="342900" y="5422900"/>
            <a:ext cx="8369300" cy="830997"/>
          </a:xfrm>
          <a:prstGeom prst="rect">
            <a:avLst/>
          </a:prstGeom>
          <a:noFill/>
        </p:spPr>
        <p:txBody>
          <a:bodyPr wrap="square" rtlCol="0">
            <a:spAutoFit/>
          </a:bodyPr>
          <a:lstStyle/>
          <a:p>
            <a:r>
              <a:rPr lang="el-GR" sz="2400" dirty="0" smtClean="0">
                <a:solidFill>
                  <a:schemeClr val="accent3">
                    <a:lumMod val="50000"/>
                  </a:schemeClr>
                </a:solidFill>
              </a:rPr>
              <a:t>Δε δημιουργούμε σχέση για την προσδιορίζουσα συσχέτιση (είναι περιττή)</a:t>
            </a:r>
            <a:endParaRPr lang="el-GR" sz="2400" dirty="0">
              <a:solidFill>
                <a:schemeClr val="accent3">
                  <a:lumMod val="50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2160358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Footer Placeholder 3"/>
          <p:cNvSpPr>
            <a:spLocks noGrp="1"/>
          </p:cNvSpPr>
          <p:nvPr>
            <p:ph type="ftr" sz="quarter" idx="11"/>
          </p:nvPr>
        </p:nvSpPr>
        <p:spPr>
          <a:noFill/>
        </p:spPr>
        <p:txBody>
          <a:bodyPr/>
          <a:lstStyle/>
          <a:p>
            <a:r>
              <a:rPr lang="el-GR" altLang="en-US" smtClean="0"/>
              <a:t>Ευαγγελία Πιτουρά</a:t>
            </a:r>
          </a:p>
        </p:txBody>
      </p:sp>
      <p:sp>
        <p:nvSpPr>
          <p:cNvPr id="46084" name="Slide Number Placeholder 4"/>
          <p:cNvSpPr>
            <a:spLocks noGrp="1"/>
          </p:cNvSpPr>
          <p:nvPr>
            <p:ph type="sldNum" sz="quarter" idx="12"/>
          </p:nvPr>
        </p:nvSpPr>
        <p:spPr>
          <a:noFill/>
        </p:spPr>
        <p:txBody>
          <a:bodyPr/>
          <a:lstStyle/>
          <a:p>
            <a:fld id="{72B96A4B-6FF2-4299-AD57-7CA0C55B13DA}" type="slidenum">
              <a:rPr lang="el-GR" altLang="en-US" smtClean="0"/>
              <a:pPr/>
              <a:t>24</a:t>
            </a:fld>
            <a:endParaRPr lang="el-GR" altLang="en-US" smtClean="0"/>
          </a:p>
        </p:txBody>
      </p:sp>
      <p:sp>
        <p:nvSpPr>
          <p:cNvPr id="46085" name="Rectangle 2"/>
          <p:cNvSpPr>
            <a:spLocks noChangeArrowheads="1"/>
          </p:cNvSpPr>
          <p:nvPr/>
        </p:nvSpPr>
        <p:spPr bwMode="auto">
          <a:xfrm>
            <a:off x="840581" y="2587625"/>
            <a:ext cx="1524000" cy="533400"/>
          </a:xfrm>
          <a:prstGeom prst="rect">
            <a:avLst/>
          </a:prstGeom>
          <a:noFill/>
          <a:ln w="9525">
            <a:solidFill>
              <a:schemeClr val="tx1"/>
            </a:solidFill>
            <a:miter lim="800000"/>
            <a:headEnd/>
            <a:tailEnd/>
          </a:ln>
        </p:spPr>
        <p:txBody>
          <a:bodyPr wrap="none" anchor="ctr"/>
          <a:lstStyle/>
          <a:p>
            <a:endParaRPr lang="el-GR"/>
          </a:p>
        </p:txBody>
      </p:sp>
      <p:sp>
        <p:nvSpPr>
          <p:cNvPr id="46086" name="Text Box 3"/>
          <p:cNvSpPr txBox="1">
            <a:spLocks noChangeArrowheads="1"/>
          </p:cNvSpPr>
          <p:nvPr/>
        </p:nvSpPr>
        <p:spPr bwMode="auto">
          <a:xfrm>
            <a:off x="892969" y="2638425"/>
            <a:ext cx="1657350" cy="366713"/>
          </a:xfrm>
          <a:prstGeom prst="rect">
            <a:avLst/>
          </a:prstGeom>
          <a:noFill/>
          <a:ln w="9525">
            <a:noFill/>
            <a:miter lim="800000"/>
            <a:headEnd/>
            <a:tailEnd/>
          </a:ln>
        </p:spPr>
        <p:txBody>
          <a:bodyPr>
            <a:spAutoFit/>
          </a:bodyPr>
          <a:lstStyle/>
          <a:p>
            <a:pPr>
              <a:spcBef>
                <a:spcPct val="50000"/>
              </a:spcBef>
            </a:pPr>
            <a:r>
              <a:rPr lang="el-GR" sz="1800"/>
              <a:t>ΦΟΙΤΗΤΗΣ</a:t>
            </a:r>
          </a:p>
        </p:txBody>
      </p:sp>
      <p:sp>
        <p:nvSpPr>
          <p:cNvPr id="46087" name="Text Box 4"/>
          <p:cNvSpPr txBox="1">
            <a:spLocks noChangeArrowheads="1"/>
          </p:cNvSpPr>
          <p:nvPr/>
        </p:nvSpPr>
        <p:spPr bwMode="auto">
          <a:xfrm>
            <a:off x="658019" y="3359150"/>
            <a:ext cx="1603375" cy="366713"/>
          </a:xfrm>
          <a:prstGeom prst="rect">
            <a:avLst/>
          </a:prstGeom>
          <a:noFill/>
          <a:ln w="9525">
            <a:noFill/>
            <a:miter lim="800000"/>
            <a:headEnd/>
            <a:tailEnd/>
          </a:ln>
        </p:spPr>
        <p:txBody>
          <a:bodyPr>
            <a:spAutoFit/>
          </a:bodyPr>
          <a:lstStyle/>
          <a:p>
            <a:endParaRPr lang="en-US" sz="1800"/>
          </a:p>
        </p:txBody>
      </p:sp>
      <p:sp>
        <p:nvSpPr>
          <p:cNvPr id="46088" name="Text Box 5"/>
          <p:cNvSpPr txBox="1">
            <a:spLocks noChangeArrowheads="1"/>
          </p:cNvSpPr>
          <p:nvPr/>
        </p:nvSpPr>
        <p:spPr bwMode="auto">
          <a:xfrm>
            <a:off x="892969" y="3430588"/>
            <a:ext cx="1584325" cy="366712"/>
          </a:xfrm>
          <a:prstGeom prst="rect">
            <a:avLst/>
          </a:prstGeom>
          <a:noFill/>
          <a:ln w="9525">
            <a:noFill/>
            <a:miter lim="800000"/>
            <a:headEnd/>
            <a:tailEnd/>
          </a:ln>
        </p:spPr>
        <p:txBody>
          <a:bodyPr>
            <a:spAutoFit/>
          </a:bodyPr>
          <a:lstStyle/>
          <a:p>
            <a:pPr>
              <a:spcBef>
                <a:spcPct val="50000"/>
              </a:spcBef>
            </a:pPr>
            <a:r>
              <a:rPr lang="el-GR" sz="1800" u="sng"/>
              <a:t>ΑΜ</a:t>
            </a:r>
          </a:p>
        </p:txBody>
      </p:sp>
      <p:sp>
        <p:nvSpPr>
          <p:cNvPr id="46089" name="Text Box 6"/>
          <p:cNvSpPr txBox="1">
            <a:spLocks noChangeArrowheads="1"/>
          </p:cNvSpPr>
          <p:nvPr/>
        </p:nvSpPr>
        <p:spPr bwMode="auto">
          <a:xfrm>
            <a:off x="318294" y="1846263"/>
            <a:ext cx="1008062"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090" name="Oval 7"/>
          <p:cNvSpPr>
            <a:spLocks noChangeArrowheads="1"/>
          </p:cNvSpPr>
          <p:nvPr/>
        </p:nvSpPr>
        <p:spPr bwMode="auto">
          <a:xfrm>
            <a:off x="821531" y="3359150"/>
            <a:ext cx="647700" cy="503238"/>
          </a:xfrm>
          <a:prstGeom prst="ellipse">
            <a:avLst/>
          </a:prstGeom>
          <a:noFill/>
          <a:ln w="9525">
            <a:solidFill>
              <a:schemeClr val="tx1"/>
            </a:solidFill>
            <a:round/>
            <a:headEnd/>
            <a:tailEnd/>
          </a:ln>
        </p:spPr>
        <p:txBody>
          <a:bodyPr wrap="none" anchor="ctr"/>
          <a:lstStyle/>
          <a:p>
            <a:endParaRPr lang="el-GR"/>
          </a:p>
        </p:txBody>
      </p:sp>
      <p:sp>
        <p:nvSpPr>
          <p:cNvPr id="46091" name="Oval 8"/>
          <p:cNvSpPr>
            <a:spLocks noChangeArrowheads="1"/>
          </p:cNvSpPr>
          <p:nvPr/>
        </p:nvSpPr>
        <p:spPr bwMode="auto">
          <a:xfrm>
            <a:off x="245269" y="1846263"/>
            <a:ext cx="1008062" cy="504825"/>
          </a:xfrm>
          <a:prstGeom prst="ellipse">
            <a:avLst/>
          </a:prstGeom>
          <a:noFill/>
          <a:ln w="9525">
            <a:solidFill>
              <a:schemeClr val="tx1"/>
            </a:solidFill>
            <a:round/>
            <a:headEnd/>
            <a:tailEnd/>
          </a:ln>
        </p:spPr>
        <p:txBody>
          <a:bodyPr wrap="none" anchor="ctr"/>
          <a:lstStyle/>
          <a:p>
            <a:endParaRPr lang="el-GR"/>
          </a:p>
        </p:txBody>
      </p:sp>
      <p:sp>
        <p:nvSpPr>
          <p:cNvPr id="46092" name="Line 9"/>
          <p:cNvSpPr>
            <a:spLocks noChangeShapeType="1"/>
          </p:cNvSpPr>
          <p:nvPr/>
        </p:nvSpPr>
        <p:spPr bwMode="auto">
          <a:xfrm>
            <a:off x="1253331" y="2278063"/>
            <a:ext cx="431800" cy="288925"/>
          </a:xfrm>
          <a:prstGeom prst="line">
            <a:avLst/>
          </a:prstGeom>
          <a:noFill/>
          <a:ln w="9525">
            <a:solidFill>
              <a:schemeClr val="tx1"/>
            </a:solidFill>
            <a:round/>
            <a:headEnd/>
            <a:tailEnd/>
          </a:ln>
        </p:spPr>
        <p:txBody>
          <a:bodyPr/>
          <a:lstStyle/>
          <a:p>
            <a:endParaRPr lang="el-GR"/>
          </a:p>
        </p:txBody>
      </p:sp>
      <p:sp>
        <p:nvSpPr>
          <p:cNvPr id="46093" name="Line 10"/>
          <p:cNvSpPr>
            <a:spLocks noChangeShapeType="1"/>
          </p:cNvSpPr>
          <p:nvPr/>
        </p:nvSpPr>
        <p:spPr bwMode="auto">
          <a:xfrm flipH="1">
            <a:off x="1326356" y="3141663"/>
            <a:ext cx="431800" cy="217487"/>
          </a:xfrm>
          <a:prstGeom prst="line">
            <a:avLst/>
          </a:prstGeom>
          <a:noFill/>
          <a:ln w="9525">
            <a:solidFill>
              <a:schemeClr val="tx1"/>
            </a:solidFill>
            <a:round/>
            <a:headEnd/>
            <a:tailEnd/>
          </a:ln>
        </p:spPr>
        <p:txBody>
          <a:bodyPr/>
          <a:lstStyle/>
          <a:p>
            <a:endParaRPr lang="el-GR"/>
          </a:p>
        </p:txBody>
      </p:sp>
      <p:sp>
        <p:nvSpPr>
          <p:cNvPr id="46094" name="Text Box 11"/>
          <p:cNvSpPr txBox="1">
            <a:spLocks noChangeArrowheads="1"/>
          </p:cNvSpPr>
          <p:nvPr/>
        </p:nvSpPr>
        <p:spPr bwMode="auto">
          <a:xfrm>
            <a:off x="5212556" y="3287713"/>
            <a:ext cx="1511300" cy="304800"/>
          </a:xfrm>
          <a:prstGeom prst="rect">
            <a:avLst/>
          </a:prstGeom>
          <a:noFill/>
          <a:ln w="9525">
            <a:noFill/>
            <a:miter lim="800000"/>
            <a:headEnd/>
            <a:tailEnd/>
          </a:ln>
        </p:spPr>
        <p:txBody>
          <a:bodyPr>
            <a:spAutoFit/>
          </a:bodyPr>
          <a:lstStyle/>
          <a:p>
            <a:pPr>
              <a:spcBef>
                <a:spcPct val="50000"/>
              </a:spcBef>
            </a:pPr>
            <a:r>
              <a:rPr lang="el-GR" sz="1400"/>
              <a:t>ΕΧΕΙ</a:t>
            </a:r>
          </a:p>
        </p:txBody>
      </p:sp>
      <p:sp>
        <p:nvSpPr>
          <p:cNvPr id="46095" name="Rectangle 12"/>
          <p:cNvSpPr>
            <a:spLocks noChangeArrowheads="1"/>
          </p:cNvSpPr>
          <p:nvPr/>
        </p:nvSpPr>
        <p:spPr bwMode="auto">
          <a:xfrm>
            <a:off x="5215731" y="4581525"/>
            <a:ext cx="1371600" cy="533400"/>
          </a:xfrm>
          <a:prstGeom prst="rect">
            <a:avLst/>
          </a:prstGeom>
          <a:noFill/>
          <a:ln w="9525">
            <a:solidFill>
              <a:schemeClr val="tx1"/>
            </a:solidFill>
            <a:miter lim="800000"/>
            <a:headEnd/>
            <a:tailEnd/>
          </a:ln>
        </p:spPr>
        <p:txBody>
          <a:bodyPr wrap="none" anchor="ctr"/>
          <a:lstStyle/>
          <a:p>
            <a:endParaRPr lang="el-GR"/>
          </a:p>
        </p:txBody>
      </p:sp>
      <p:sp>
        <p:nvSpPr>
          <p:cNvPr id="46096" name="AutoShape 13"/>
          <p:cNvSpPr>
            <a:spLocks noChangeArrowheads="1"/>
          </p:cNvSpPr>
          <p:nvPr/>
        </p:nvSpPr>
        <p:spPr bwMode="auto">
          <a:xfrm>
            <a:off x="2912269" y="4221163"/>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6097" name="Line 14"/>
          <p:cNvSpPr>
            <a:spLocks noChangeShapeType="1"/>
          </p:cNvSpPr>
          <p:nvPr/>
        </p:nvSpPr>
        <p:spPr bwMode="auto">
          <a:xfrm>
            <a:off x="4709319" y="4870450"/>
            <a:ext cx="381000" cy="0"/>
          </a:xfrm>
          <a:prstGeom prst="line">
            <a:avLst/>
          </a:prstGeom>
          <a:noFill/>
          <a:ln w="9525">
            <a:solidFill>
              <a:schemeClr val="tx1"/>
            </a:solidFill>
            <a:round/>
            <a:headEnd/>
            <a:tailEnd/>
          </a:ln>
        </p:spPr>
        <p:txBody>
          <a:bodyPr wrap="none" anchor="ctr"/>
          <a:lstStyle/>
          <a:p>
            <a:endParaRPr lang="el-GR"/>
          </a:p>
        </p:txBody>
      </p:sp>
      <p:sp>
        <p:nvSpPr>
          <p:cNvPr id="46098" name="Text Box 15"/>
          <p:cNvSpPr txBox="1">
            <a:spLocks noChangeArrowheads="1"/>
          </p:cNvSpPr>
          <p:nvPr/>
        </p:nvSpPr>
        <p:spPr bwMode="auto">
          <a:xfrm>
            <a:off x="7228681" y="4727575"/>
            <a:ext cx="1262063" cy="304800"/>
          </a:xfrm>
          <a:prstGeom prst="rect">
            <a:avLst/>
          </a:prstGeom>
          <a:noFill/>
          <a:ln w="9525">
            <a:noFill/>
            <a:miter lim="800000"/>
            <a:headEnd/>
            <a:tailEnd/>
          </a:ln>
        </p:spPr>
        <p:txBody>
          <a:bodyPr>
            <a:spAutoFit/>
          </a:bodyPr>
          <a:lstStyle/>
          <a:p>
            <a:pPr>
              <a:spcBef>
                <a:spcPct val="50000"/>
              </a:spcBef>
            </a:pPr>
            <a:r>
              <a:rPr lang="el-GR" sz="1400"/>
              <a:t>ΔΙΔΑΣΚΕΙ</a:t>
            </a:r>
          </a:p>
        </p:txBody>
      </p:sp>
      <p:sp>
        <p:nvSpPr>
          <p:cNvPr id="46099" name="Text Box 16"/>
          <p:cNvSpPr txBox="1">
            <a:spLocks noChangeArrowheads="1"/>
          </p:cNvSpPr>
          <p:nvPr/>
        </p:nvSpPr>
        <p:spPr bwMode="auto">
          <a:xfrm>
            <a:off x="5360194" y="4652963"/>
            <a:ext cx="1657350" cy="366712"/>
          </a:xfrm>
          <a:prstGeom prst="rect">
            <a:avLst/>
          </a:prstGeom>
          <a:noFill/>
          <a:ln w="9525">
            <a:noFill/>
            <a:miter lim="800000"/>
            <a:headEnd/>
            <a:tailEnd/>
          </a:ln>
        </p:spPr>
        <p:txBody>
          <a:bodyPr>
            <a:spAutoFit/>
          </a:bodyPr>
          <a:lstStyle/>
          <a:p>
            <a:pPr>
              <a:spcBef>
                <a:spcPct val="50000"/>
              </a:spcBef>
            </a:pPr>
            <a:r>
              <a:rPr lang="el-GR" sz="1800"/>
              <a:t>ΤΜΗΜΑ</a:t>
            </a:r>
          </a:p>
        </p:txBody>
      </p:sp>
      <p:sp>
        <p:nvSpPr>
          <p:cNvPr id="46100" name="Text Box 17"/>
          <p:cNvSpPr txBox="1">
            <a:spLocks noChangeArrowheads="1"/>
          </p:cNvSpPr>
          <p:nvPr/>
        </p:nvSpPr>
        <p:spPr bwMode="auto">
          <a:xfrm>
            <a:off x="5215731" y="5589588"/>
            <a:ext cx="2160588" cy="336550"/>
          </a:xfrm>
          <a:prstGeom prst="rect">
            <a:avLst/>
          </a:prstGeom>
          <a:noFill/>
          <a:ln w="9525">
            <a:noFill/>
            <a:miter lim="800000"/>
            <a:headEnd/>
            <a:tailEnd/>
          </a:ln>
        </p:spPr>
        <p:txBody>
          <a:bodyPr>
            <a:spAutoFit/>
          </a:bodyPr>
          <a:lstStyle/>
          <a:p>
            <a:pPr>
              <a:spcBef>
                <a:spcPct val="50000"/>
              </a:spcBef>
            </a:pPr>
            <a:r>
              <a:rPr lang="el-GR"/>
              <a:t>Αριθμός-Τμήματος</a:t>
            </a:r>
          </a:p>
        </p:txBody>
      </p:sp>
      <p:sp>
        <p:nvSpPr>
          <p:cNvPr id="46101" name="Oval 18"/>
          <p:cNvSpPr>
            <a:spLocks noChangeArrowheads="1"/>
          </p:cNvSpPr>
          <p:nvPr/>
        </p:nvSpPr>
        <p:spPr bwMode="auto">
          <a:xfrm>
            <a:off x="5071269" y="5446713"/>
            <a:ext cx="2085975" cy="719137"/>
          </a:xfrm>
          <a:prstGeom prst="ellipse">
            <a:avLst/>
          </a:prstGeom>
          <a:noFill/>
          <a:ln w="9525">
            <a:solidFill>
              <a:schemeClr val="tx1"/>
            </a:solidFill>
            <a:round/>
            <a:headEnd/>
            <a:tailEnd/>
          </a:ln>
        </p:spPr>
        <p:txBody>
          <a:bodyPr wrap="none" anchor="ctr"/>
          <a:lstStyle/>
          <a:p>
            <a:endParaRPr lang="el-GR"/>
          </a:p>
        </p:txBody>
      </p:sp>
      <p:sp>
        <p:nvSpPr>
          <p:cNvPr id="46102" name="Line 19"/>
          <p:cNvSpPr>
            <a:spLocks noChangeShapeType="1"/>
          </p:cNvSpPr>
          <p:nvPr/>
        </p:nvSpPr>
        <p:spPr bwMode="auto">
          <a:xfrm>
            <a:off x="5720556" y="5156200"/>
            <a:ext cx="71438" cy="288925"/>
          </a:xfrm>
          <a:prstGeom prst="line">
            <a:avLst/>
          </a:prstGeom>
          <a:noFill/>
          <a:ln w="9525">
            <a:solidFill>
              <a:schemeClr val="tx1"/>
            </a:solidFill>
            <a:round/>
            <a:headEnd/>
            <a:tailEnd/>
          </a:ln>
        </p:spPr>
        <p:txBody>
          <a:bodyPr/>
          <a:lstStyle/>
          <a:p>
            <a:endParaRPr lang="el-GR"/>
          </a:p>
        </p:txBody>
      </p:sp>
      <p:sp>
        <p:nvSpPr>
          <p:cNvPr id="46103" name="Line 20"/>
          <p:cNvSpPr>
            <a:spLocks noChangeShapeType="1"/>
          </p:cNvSpPr>
          <p:nvPr/>
        </p:nvSpPr>
        <p:spPr bwMode="auto">
          <a:xfrm>
            <a:off x="6580981" y="4943475"/>
            <a:ext cx="504825" cy="0"/>
          </a:xfrm>
          <a:prstGeom prst="line">
            <a:avLst/>
          </a:prstGeom>
          <a:noFill/>
          <a:ln w="9525">
            <a:solidFill>
              <a:schemeClr val="tx1"/>
            </a:solidFill>
            <a:round/>
            <a:headEnd/>
            <a:tailEnd/>
          </a:ln>
        </p:spPr>
        <p:txBody>
          <a:bodyPr/>
          <a:lstStyle/>
          <a:p>
            <a:endParaRPr lang="el-GR"/>
          </a:p>
        </p:txBody>
      </p:sp>
      <p:sp>
        <p:nvSpPr>
          <p:cNvPr id="46104" name="Line 21"/>
          <p:cNvSpPr>
            <a:spLocks noChangeShapeType="1"/>
          </p:cNvSpPr>
          <p:nvPr/>
        </p:nvSpPr>
        <p:spPr bwMode="auto">
          <a:xfrm>
            <a:off x="1902619" y="3141663"/>
            <a:ext cx="0" cy="1728787"/>
          </a:xfrm>
          <a:prstGeom prst="line">
            <a:avLst/>
          </a:prstGeom>
          <a:noFill/>
          <a:ln w="9525">
            <a:solidFill>
              <a:schemeClr val="tx1"/>
            </a:solidFill>
            <a:round/>
            <a:headEnd/>
            <a:tailEnd/>
          </a:ln>
        </p:spPr>
        <p:txBody>
          <a:bodyPr/>
          <a:lstStyle/>
          <a:p>
            <a:endParaRPr lang="el-GR"/>
          </a:p>
        </p:txBody>
      </p:sp>
      <p:sp>
        <p:nvSpPr>
          <p:cNvPr id="46105" name="Line 22"/>
          <p:cNvSpPr>
            <a:spLocks noChangeShapeType="1"/>
          </p:cNvSpPr>
          <p:nvPr/>
        </p:nvSpPr>
        <p:spPr bwMode="auto">
          <a:xfrm>
            <a:off x="1902619" y="4870450"/>
            <a:ext cx="1008062" cy="0"/>
          </a:xfrm>
          <a:prstGeom prst="line">
            <a:avLst/>
          </a:prstGeom>
          <a:noFill/>
          <a:ln w="9525">
            <a:solidFill>
              <a:schemeClr val="tx1"/>
            </a:solidFill>
            <a:round/>
            <a:headEnd/>
            <a:tailEnd/>
          </a:ln>
        </p:spPr>
        <p:txBody>
          <a:bodyPr/>
          <a:lstStyle/>
          <a:p>
            <a:endParaRPr lang="el-GR"/>
          </a:p>
        </p:txBody>
      </p:sp>
      <p:grpSp>
        <p:nvGrpSpPr>
          <p:cNvPr id="2" name="Group 23"/>
          <p:cNvGrpSpPr>
            <a:grpSpLocks/>
          </p:cNvGrpSpPr>
          <p:nvPr/>
        </p:nvGrpSpPr>
        <p:grpSpPr bwMode="auto">
          <a:xfrm>
            <a:off x="4996656" y="2854325"/>
            <a:ext cx="1223963" cy="1220788"/>
            <a:chOff x="3787" y="1661"/>
            <a:chExt cx="771" cy="769"/>
          </a:xfrm>
        </p:grpSpPr>
        <p:sp>
          <p:nvSpPr>
            <p:cNvPr id="46137" name="AutoShape 24"/>
            <p:cNvSpPr>
              <a:spLocks noChangeArrowheads="1"/>
            </p:cNvSpPr>
            <p:nvPr/>
          </p:nvSpPr>
          <p:spPr bwMode="auto">
            <a:xfrm>
              <a:off x="3878" y="1752"/>
              <a:ext cx="590" cy="588"/>
            </a:xfrm>
            <a:prstGeom prst="diamond">
              <a:avLst/>
            </a:prstGeom>
            <a:noFill/>
            <a:ln w="9525">
              <a:solidFill>
                <a:schemeClr val="tx1"/>
              </a:solidFill>
              <a:miter lim="800000"/>
              <a:headEnd/>
              <a:tailEnd/>
            </a:ln>
          </p:spPr>
          <p:txBody>
            <a:bodyPr wrap="none" anchor="ctr"/>
            <a:lstStyle/>
            <a:p>
              <a:endParaRPr lang="el-GR"/>
            </a:p>
          </p:txBody>
        </p:sp>
        <p:sp>
          <p:nvSpPr>
            <p:cNvPr id="46138" name="AutoShape 25"/>
            <p:cNvSpPr>
              <a:spLocks noChangeArrowheads="1"/>
            </p:cNvSpPr>
            <p:nvPr/>
          </p:nvSpPr>
          <p:spPr bwMode="auto">
            <a:xfrm>
              <a:off x="3787" y="1661"/>
              <a:ext cx="771" cy="769"/>
            </a:xfrm>
            <a:prstGeom prst="diamond">
              <a:avLst/>
            </a:prstGeom>
            <a:noFill/>
            <a:ln w="9525">
              <a:solidFill>
                <a:schemeClr val="tx1"/>
              </a:solidFill>
              <a:miter lim="800000"/>
              <a:headEnd/>
              <a:tailEnd/>
            </a:ln>
          </p:spPr>
          <p:txBody>
            <a:bodyPr wrap="none" anchor="ctr"/>
            <a:lstStyle/>
            <a:p>
              <a:endParaRPr lang="el-GR"/>
            </a:p>
          </p:txBody>
        </p:sp>
      </p:grpSp>
      <p:sp>
        <p:nvSpPr>
          <p:cNvPr id="46107" name="Rectangle 26"/>
          <p:cNvSpPr>
            <a:spLocks noChangeArrowheads="1"/>
          </p:cNvSpPr>
          <p:nvPr/>
        </p:nvSpPr>
        <p:spPr bwMode="auto">
          <a:xfrm>
            <a:off x="4925219" y="1774825"/>
            <a:ext cx="1371600" cy="533400"/>
          </a:xfrm>
          <a:prstGeom prst="rect">
            <a:avLst/>
          </a:prstGeom>
          <a:noFill/>
          <a:ln w="9525">
            <a:solidFill>
              <a:schemeClr val="tx1"/>
            </a:solidFill>
            <a:miter lim="800000"/>
            <a:headEnd/>
            <a:tailEnd/>
          </a:ln>
        </p:spPr>
        <p:txBody>
          <a:bodyPr wrap="none" anchor="ctr"/>
          <a:lstStyle/>
          <a:p>
            <a:endParaRPr lang="el-GR"/>
          </a:p>
        </p:txBody>
      </p:sp>
      <p:sp>
        <p:nvSpPr>
          <p:cNvPr id="46108" name="Line 27"/>
          <p:cNvSpPr>
            <a:spLocks noChangeShapeType="1"/>
          </p:cNvSpPr>
          <p:nvPr/>
        </p:nvSpPr>
        <p:spPr bwMode="auto">
          <a:xfrm>
            <a:off x="5572919" y="4079875"/>
            <a:ext cx="0" cy="503238"/>
          </a:xfrm>
          <a:prstGeom prst="line">
            <a:avLst/>
          </a:prstGeom>
          <a:noFill/>
          <a:ln w="9525">
            <a:solidFill>
              <a:schemeClr val="tx1"/>
            </a:solidFill>
            <a:round/>
            <a:headEnd/>
            <a:tailEnd/>
          </a:ln>
        </p:spPr>
        <p:txBody>
          <a:bodyPr/>
          <a:lstStyle/>
          <a:p>
            <a:endParaRPr lang="el-GR"/>
          </a:p>
        </p:txBody>
      </p:sp>
      <p:sp>
        <p:nvSpPr>
          <p:cNvPr id="46109" name="Line 28"/>
          <p:cNvSpPr>
            <a:spLocks noChangeShapeType="1"/>
          </p:cNvSpPr>
          <p:nvPr/>
        </p:nvSpPr>
        <p:spPr bwMode="auto">
          <a:xfrm>
            <a:off x="5644356" y="4079875"/>
            <a:ext cx="0" cy="503238"/>
          </a:xfrm>
          <a:prstGeom prst="line">
            <a:avLst/>
          </a:prstGeom>
          <a:noFill/>
          <a:ln w="9525">
            <a:solidFill>
              <a:schemeClr val="tx1"/>
            </a:solidFill>
            <a:round/>
            <a:headEnd/>
            <a:tailEnd/>
          </a:ln>
        </p:spPr>
        <p:txBody>
          <a:bodyPr/>
          <a:lstStyle/>
          <a:p>
            <a:endParaRPr lang="el-GR"/>
          </a:p>
        </p:txBody>
      </p:sp>
      <p:sp>
        <p:nvSpPr>
          <p:cNvPr id="46110" name="Text Box 29"/>
          <p:cNvSpPr txBox="1">
            <a:spLocks noChangeArrowheads="1"/>
          </p:cNvSpPr>
          <p:nvPr/>
        </p:nvSpPr>
        <p:spPr bwMode="auto">
          <a:xfrm>
            <a:off x="4996656" y="1846263"/>
            <a:ext cx="1584325" cy="366712"/>
          </a:xfrm>
          <a:prstGeom prst="rect">
            <a:avLst/>
          </a:prstGeom>
          <a:noFill/>
          <a:ln w="9525">
            <a:noFill/>
            <a:miter lim="800000"/>
            <a:headEnd/>
            <a:tailEnd/>
          </a:ln>
        </p:spPr>
        <p:txBody>
          <a:bodyPr>
            <a:spAutoFit/>
          </a:bodyPr>
          <a:lstStyle/>
          <a:p>
            <a:pPr>
              <a:spcBef>
                <a:spcPct val="50000"/>
              </a:spcBef>
            </a:pPr>
            <a:r>
              <a:rPr lang="el-GR" sz="1800"/>
              <a:t>ΜΑΘΗΜΑ</a:t>
            </a:r>
          </a:p>
        </p:txBody>
      </p:sp>
      <p:sp>
        <p:nvSpPr>
          <p:cNvPr id="46111" name="AutoShape 30"/>
          <p:cNvSpPr>
            <a:spLocks noChangeArrowheads="1"/>
          </p:cNvSpPr>
          <p:nvPr/>
        </p:nvSpPr>
        <p:spPr bwMode="auto">
          <a:xfrm>
            <a:off x="7085806" y="4367213"/>
            <a:ext cx="1150938" cy="1150937"/>
          </a:xfrm>
          <a:prstGeom prst="diamond">
            <a:avLst/>
          </a:prstGeom>
          <a:noFill/>
          <a:ln w="9525">
            <a:solidFill>
              <a:schemeClr val="tx1"/>
            </a:solidFill>
            <a:miter lim="800000"/>
            <a:headEnd/>
            <a:tailEnd/>
          </a:ln>
        </p:spPr>
        <p:txBody>
          <a:bodyPr wrap="none" anchor="ctr"/>
          <a:lstStyle/>
          <a:p>
            <a:endParaRPr lang="el-GR"/>
          </a:p>
        </p:txBody>
      </p:sp>
      <p:sp>
        <p:nvSpPr>
          <p:cNvPr id="46112" name="Rectangle 31"/>
          <p:cNvSpPr>
            <a:spLocks noChangeArrowheads="1"/>
          </p:cNvSpPr>
          <p:nvPr/>
        </p:nvSpPr>
        <p:spPr bwMode="auto">
          <a:xfrm>
            <a:off x="5285581" y="4654550"/>
            <a:ext cx="1223963" cy="360363"/>
          </a:xfrm>
          <a:prstGeom prst="rect">
            <a:avLst/>
          </a:prstGeom>
          <a:noFill/>
          <a:ln w="9525">
            <a:solidFill>
              <a:schemeClr val="tx1"/>
            </a:solidFill>
            <a:miter lim="800000"/>
            <a:headEnd/>
            <a:tailEnd/>
          </a:ln>
        </p:spPr>
        <p:txBody>
          <a:bodyPr wrap="none" anchor="ctr"/>
          <a:lstStyle/>
          <a:p>
            <a:endParaRPr lang="el-GR"/>
          </a:p>
        </p:txBody>
      </p:sp>
      <p:sp>
        <p:nvSpPr>
          <p:cNvPr id="46113" name="Line 32"/>
          <p:cNvSpPr>
            <a:spLocks noChangeShapeType="1"/>
          </p:cNvSpPr>
          <p:nvPr/>
        </p:nvSpPr>
        <p:spPr bwMode="auto">
          <a:xfrm>
            <a:off x="5572919" y="2422525"/>
            <a:ext cx="0" cy="431800"/>
          </a:xfrm>
          <a:prstGeom prst="line">
            <a:avLst/>
          </a:prstGeom>
          <a:noFill/>
          <a:ln w="9525">
            <a:solidFill>
              <a:schemeClr val="tx1"/>
            </a:solidFill>
            <a:round/>
            <a:headEnd/>
            <a:tailEnd/>
          </a:ln>
        </p:spPr>
        <p:txBody>
          <a:bodyPr/>
          <a:lstStyle/>
          <a:p>
            <a:endParaRPr lang="el-GR"/>
          </a:p>
        </p:txBody>
      </p:sp>
      <p:sp>
        <p:nvSpPr>
          <p:cNvPr id="46114" name="Text Box 33"/>
          <p:cNvSpPr txBox="1">
            <a:spLocks noChangeArrowheads="1"/>
          </p:cNvSpPr>
          <p:nvPr/>
        </p:nvSpPr>
        <p:spPr bwMode="auto">
          <a:xfrm>
            <a:off x="3053556" y="4727575"/>
            <a:ext cx="1512888" cy="274638"/>
          </a:xfrm>
          <a:prstGeom prst="rect">
            <a:avLst/>
          </a:prstGeom>
          <a:noFill/>
          <a:ln w="9525">
            <a:noFill/>
            <a:miter lim="800000"/>
            <a:headEnd/>
            <a:tailEnd/>
          </a:ln>
        </p:spPr>
        <p:txBody>
          <a:bodyPr>
            <a:spAutoFit/>
          </a:bodyPr>
          <a:lstStyle/>
          <a:p>
            <a:pPr>
              <a:spcBef>
                <a:spcPct val="50000"/>
              </a:spcBef>
            </a:pPr>
            <a:r>
              <a:rPr lang="el-GR" sz="1200" b="1"/>
              <a:t>ΠΑΡΑΚΟΛΟΥΘΕΙ</a:t>
            </a:r>
          </a:p>
        </p:txBody>
      </p:sp>
      <p:sp>
        <p:nvSpPr>
          <p:cNvPr id="46116" name="Line 35"/>
          <p:cNvSpPr>
            <a:spLocks noChangeShapeType="1"/>
          </p:cNvSpPr>
          <p:nvPr/>
        </p:nvSpPr>
        <p:spPr bwMode="auto">
          <a:xfrm>
            <a:off x="5212556" y="5880100"/>
            <a:ext cx="1800225" cy="0"/>
          </a:xfrm>
          <a:prstGeom prst="line">
            <a:avLst/>
          </a:prstGeom>
          <a:noFill/>
          <a:ln w="9525">
            <a:solidFill>
              <a:schemeClr val="tx1"/>
            </a:solidFill>
            <a:prstDash val="dash"/>
            <a:round/>
            <a:headEnd/>
            <a:tailEnd/>
          </a:ln>
        </p:spPr>
        <p:txBody>
          <a:bodyPr/>
          <a:lstStyle/>
          <a:p>
            <a:endParaRPr lang="el-GR"/>
          </a:p>
        </p:txBody>
      </p:sp>
      <p:sp>
        <p:nvSpPr>
          <p:cNvPr id="46117" name="Text Box 36"/>
          <p:cNvSpPr txBox="1">
            <a:spLocks noChangeArrowheads="1"/>
          </p:cNvSpPr>
          <p:nvPr/>
        </p:nvSpPr>
        <p:spPr bwMode="auto">
          <a:xfrm>
            <a:off x="6149181" y="2566988"/>
            <a:ext cx="792163" cy="366712"/>
          </a:xfrm>
          <a:prstGeom prst="rect">
            <a:avLst/>
          </a:prstGeom>
          <a:noFill/>
          <a:ln w="9525">
            <a:noFill/>
            <a:miter lim="800000"/>
            <a:headEnd/>
            <a:tailEnd/>
          </a:ln>
        </p:spPr>
        <p:txBody>
          <a:bodyPr>
            <a:spAutoFit/>
          </a:bodyPr>
          <a:lstStyle/>
          <a:p>
            <a:pPr>
              <a:spcBef>
                <a:spcPct val="50000"/>
              </a:spcBef>
            </a:pPr>
            <a:r>
              <a:rPr lang="el-GR" sz="1800"/>
              <a:t>ΔΜ</a:t>
            </a:r>
          </a:p>
        </p:txBody>
      </p:sp>
      <p:sp>
        <p:nvSpPr>
          <p:cNvPr id="46118" name="Text Box 37"/>
          <p:cNvSpPr txBox="1">
            <a:spLocks noChangeArrowheads="1"/>
          </p:cNvSpPr>
          <p:nvPr/>
        </p:nvSpPr>
        <p:spPr bwMode="auto">
          <a:xfrm>
            <a:off x="6509544" y="1846263"/>
            <a:ext cx="935037"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119" name="Text Box 38"/>
          <p:cNvSpPr txBox="1">
            <a:spLocks noChangeArrowheads="1"/>
          </p:cNvSpPr>
          <p:nvPr/>
        </p:nvSpPr>
        <p:spPr bwMode="auto">
          <a:xfrm>
            <a:off x="5717381" y="1198563"/>
            <a:ext cx="1081088" cy="366712"/>
          </a:xfrm>
          <a:prstGeom prst="rect">
            <a:avLst/>
          </a:prstGeom>
          <a:noFill/>
          <a:ln w="9525">
            <a:noFill/>
            <a:miter lim="800000"/>
            <a:headEnd/>
            <a:tailEnd/>
          </a:ln>
        </p:spPr>
        <p:txBody>
          <a:bodyPr>
            <a:spAutoFit/>
          </a:bodyPr>
          <a:lstStyle/>
          <a:p>
            <a:pPr>
              <a:spcBef>
                <a:spcPct val="50000"/>
              </a:spcBef>
            </a:pPr>
            <a:r>
              <a:rPr lang="el-GR" sz="1800" u="sng"/>
              <a:t>ΚΜ</a:t>
            </a:r>
          </a:p>
        </p:txBody>
      </p:sp>
      <p:sp>
        <p:nvSpPr>
          <p:cNvPr id="46120" name="Oval 39"/>
          <p:cNvSpPr>
            <a:spLocks noChangeArrowheads="1"/>
          </p:cNvSpPr>
          <p:nvPr/>
        </p:nvSpPr>
        <p:spPr bwMode="auto">
          <a:xfrm>
            <a:off x="5572919" y="1198563"/>
            <a:ext cx="792162" cy="360362"/>
          </a:xfrm>
          <a:prstGeom prst="ellipse">
            <a:avLst/>
          </a:prstGeom>
          <a:noFill/>
          <a:ln w="9525">
            <a:solidFill>
              <a:schemeClr val="tx1"/>
            </a:solidFill>
            <a:round/>
            <a:headEnd/>
            <a:tailEnd/>
          </a:ln>
        </p:spPr>
        <p:txBody>
          <a:bodyPr wrap="none" anchor="ctr"/>
          <a:lstStyle/>
          <a:p>
            <a:endParaRPr lang="el-GR"/>
          </a:p>
        </p:txBody>
      </p:sp>
      <p:sp>
        <p:nvSpPr>
          <p:cNvPr id="46121" name="Oval 40"/>
          <p:cNvSpPr>
            <a:spLocks noChangeArrowheads="1"/>
          </p:cNvSpPr>
          <p:nvPr/>
        </p:nvSpPr>
        <p:spPr bwMode="auto">
          <a:xfrm>
            <a:off x="6509544" y="1846263"/>
            <a:ext cx="935037" cy="360362"/>
          </a:xfrm>
          <a:prstGeom prst="ellipse">
            <a:avLst/>
          </a:prstGeom>
          <a:noFill/>
          <a:ln w="9525">
            <a:solidFill>
              <a:schemeClr val="tx1"/>
            </a:solidFill>
            <a:round/>
            <a:headEnd/>
            <a:tailEnd/>
          </a:ln>
        </p:spPr>
        <p:txBody>
          <a:bodyPr wrap="none" anchor="ctr"/>
          <a:lstStyle/>
          <a:p>
            <a:endParaRPr lang="el-GR"/>
          </a:p>
        </p:txBody>
      </p:sp>
      <p:sp>
        <p:nvSpPr>
          <p:cNvPr id="46122" name="Oval 41"/>
          <p:cNvSpPr>
            <a:spLocks noChangeArrowheads="1"/>
          </p:cNvSpPr>
          <p:nvPr/>
        </p:nvSpPr>
        <p:spPr bwMode="auto">
          <a:xfrm>
            <a:off x="6077744" y="2566988"/>
            <a:ext cx="647700" cy="431800"/>
          </a:xfrm>
          <a:prstGeom prst="ellipse">
            <a:avLst/>
          </a:prstGeom>
          <a:noFill/>
          <a:ln w="9525">
            <a:solidFill>
              <a:schemeClr val="tx1"/>
            </a:solidFill>
            <a:round/>
            <a:headEnd/>
            <a:tailEnd/>
          </a:ln>
        </p:spPr>
        <p:txBody>
          <a:bodyPr wrap="none" anchor="ctr"/>
          <a:lstStyle/>
          <a:p>
            <a:endParaRPr lang="el-GR"/>
          </a:p>
        </p:txBody>
      </p:sp>
      <p:sp>
        <p:nvSpPr>
          <p:cNvPr id="46123" name="Line 42"/>
          <p:cNvSpPr>
            <a:spLocks noChangeShapeType="1"/>
          </p:cNvSpPr>
          <p:nvPr/>
        </p:nvSpPr>
        <p:spPr bwMode="auto">
          <a:xfrm flipH="1">
            <a:off x="5861844" y="1558925"/>
            <a:ext cx="142875" cy="144463"/>
          </a:xfrm>
          <a:prstGeom prst="line">
            <a:avLst/>
          </a:prstGeom>
          <a:noFill/>
          <a:ln w="9525">
            <a:solidFill>
              <a:schemeClr val="tx1"/>
            </a:solidFill>
            <a:round/>
            <a:headEnd/>
            <a:tailEnd/>
          </a:ln>
        </p:spPr>
        <p:txBody>
          <a:bodyPr/>
          <a:lstStyle/>
          <a:p>
            <a:endParaRPr lang="el-GR"/>
          </a:p>
        </p:txBody>
      </p:sp>
      <p:sp>
        <p:nvSpPr>
          <p:cNvPr id="46124" name="Line 43"/>
          <p:cNvSpPr>
            <a:spLocks noChangeShapeType="1"/>
          </p:cNvSpPr>
          <p:nvPr/>
        </p:nvSpPr>
        <p:spPr bwMode="auto">
          <a:xfrm>
            <a:off x="6293644" y="2062163"/>
            <a:ext cx="215900" cy="0"/>
          </a:xfrm>
          <a:prstGeom prst="line">
            <a:avLst/>
          </a:prstGeom>
          <a:noFill/>
          <a:ln w="9525">
            <a:solidFill>
              <a:schemeClr val="tx1"/>
            </a:solidFill>
            <a:round/>
            <a:headEnd/>
            <a:tailEnd/>
          </a:ln>
        </p:spPr>
        <p:txBody>
          <a:bodyPr/>
          <a:lstStyle/>
          <a:p>
            <a:endParaRPr lang="el-GR"/>
          </a:p>
        </p:txBody>
      </p:sp>
      <p:sp>
        <p:nvSpPr>
          <p:cNvPr id="46125" name="Line 44"/>
          <p:cNvSpPr>
            <a:spLocks noChangeShapeType="1"/>
          </p:cNvSpPr>
          <p:nvPr/>
        </p:nvSpPr>
        <p:spPr bwMode="auto">
          <a:xfrm>
            <a:off x="6004719" y="2351088"/>
            <a:ext cx="144462" cy="215900"/>
          </a:xfrm>
          <a:prstGeom prst="line">
            <a:avLst/>
          </a:prstGeom>
          <a:noFill/>
          <a:ln w="9525">
            <a:solidFill>
              <a:schemeClr val="tx1"/>
            </a:solidFill>
            <a:round/>
            <a:headEnd/>
            <a:tailEnd/>
          </a:ln>
        </p:spPr>
        <p:txBody>
          <a:bodyPr/>
          <a:lstStyle/>
          <a:p>
            <a:endParaRPr lang="el-GR"/>
          </a:p>
        </p:txBody>
      </p:sp>
      <p:sp>
        <p:nvSpPr>
          <p:cNvPr id="46126" name="Text Box 45"/>
          <p:cNvSpPr txBox="1">
            <a:spLocks noChangeArrowheads="1"/>
          </p:cNvSpPr>
          <p:nvPr/>
        </p:nvSpPr>
        <p:spPr bwMode="auto">
          <a:xfrm>
            <a:off x="6077744" y="4006850"/>
            <a:ext cx="1296987" cy="336550"/>
          </a:xfrm>
          <a:prstGeom prst="rect">
            <a:avLst/>
          </a:prstGeom>
          <a:noFill/>
          <a:ln w="9525">
            <a:noFill/>
            <a:miter lim="800000"/>
            <a:headEnd/>
            <a:tailEnd/>
          </a:ln>
        </p:spPr>
        <p:txBody>
          <a:bodyPr>
            <a:spAutoFit/>
          </a:bodyPr>
          <a:lstStyle/>
          <a:p>
            <a:pPr>
              <a:spcBef>
                <a:spcPct val="50000"/>
              </a:spcBef>
            </a:pPr>
            <a:r>
              <a:rPr lang="el-GR"/>
              <a:t>Αίθουσα</a:t>
            </a:r>
          </a:p>
        </p:txBody>
      </p:sp>
      <p:sp>
        <p:nvSpPr>
          <p:cNvPr id="46127" name="Oval 46"/>
          <p:cNvSpPr>
            <a:spLocks noChangeArrowheads="1"/>
          </p:cNvSpPr>
          <p:nvPr/>
        </p:nvSpPr>
        <p:spPr bwMode="auto">
          <a:xfrm>
            <a:off x="6077744" y="4006850"/>
            <a:ext cx="1008062" cy="360363"/>
          </a:xfrm>
          <a:prstGeom prst="ellipse">
            <a:avLst/>
          </a:prstGeom>
          <a:noFill/>
          <a:ln w="9525">
            <a:solidFill>
              <a:schemeClr val="tx1"/>
            </a:solidFill>
            <a:round/>
            <a:headEnd/>
            <a:tailEnd/>
          </a:ln>
        </p:spPr>
        <p:txBody>
          <a:bodyPr wrap="none" anchor="ctr"/>
          <a:lstStyle/>
          <a:p>
            <a:endParaRPr lang="el-GR"/>
          </a:p>
        </p:txBody>
      </p:sp>
      <p:sp>
        <p:nvSpPr>
          <p:cNvPr id="46128" name="Line 47"/>
          <p:cNvSpPr>
            <a:spLocks noChangeShapeType="1"/>
          </p:cNvSpPr>
          <p:nvPr/>
        </p:nvSpPr>
        <p:spPr bwMode="auto">
          <a:xfrm flipH="1">
            <a:off x="6004719" y="4367213"/>
            <a:ext cx="360362" cy="215900"/>
          </a:xfrm>
          <a:prstGeom prst="line">
            <a:avLst/>
          </a:prstGeom>
          <a:noFill/>
          <a:ln w="9525">
            <a:solidFill>
              <a:schemeClr val="tx1"/>
            </a:solidFill>
            <a:round/>
            <a:headEnd/>
            <a:tailEnd/>
          </a:ln>
        </p:spPr>
        <p:txBody>
          <a:bodyPr/>
          <a:lstStyle/>
          <a:p>
            <a:endParaRPr lang="el-GR"/>
          </a:p>
        </p:txBody>
      </p:sp>
      <p:sp>
        <p:nvSpPr>
          <p:cNvPr id="46129" name="Text Box 48"/>
          <p:cNvSpPr txBox="1">
            <a:spLocks noChangeArrowheads="1"/>
          </p:cNvSpPr>
          <p:nvPr/>
        </p:nvSpPr>
        <p:spPr bwMode="auto">
          <a:xfrm>
            <a:off x="1972469" y="4367213"/>
            <a:ext cx="5746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46130" name="Text Box 49"/>
          <p:cNvSpPr txBox="1">
            <a:spLocks noChangeArrowheads="1"/>
          </p:cNvSpPr>
          <p:nvPr/>
        </p:nvSpPr>
        <p:spPr bwMode="auto">
          <a:xfrm>
            <a:off x="4636294" y="4511675"/>
            <a:ext cx="431800"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6131" name="Line 50"/>
          <p:cNvSpPr>
            <a:spLocks noChangeShapeType="1"/>
          </p:cNvSpPr>
          <p:nvPr/>
        </p:nvSpPr>
        <p:spPr bwMode="auto">
          <a:xfrm>
            <a:off x="4709319" y="4943475"/>
            <a:ext cx="431800" cy="0"/>
          </a:xfrm>
          <a:prstGeom prst="line">
            <a:avLst/>
          </a:prstGeom>
          <a:noFill/>
          <a:ln w="9525">
            <a:solidFill>
              <a:schemeClr val="tx1"/>
            </a:solidFill>
            <a:round/>
            <a:headEnd/>
            <a:tailEnd/>
          </a:ln>
        </p:spPr>
        <p:txBody>
          <a:bodyPr/>
          <a:lstStyle/>
          <a:p>
            <a:endParaRPr lang="el-GR"/>
          </a:p>
        </p:txBody>
      </p:sp>
      <p:sp>
        <p:nvSpPr>
          <p:cNvPr id="46132" name="Text Box 51"/>
          <p:cNvSpPr txBox="1">
            <a:spLocks noChangeArrowheads="1"/>
          </p:cNvSpPr>
          <p:nvPr/>
        </p:nvSpPr>
        <p:spPr bwMode="auto">
          <a:xfrm>
            <a:off x="8328815" y="4122738"/>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46133" name="Text Box 52"/>
          <p:cNvSpPr txBox="1">
            <a:spLocks noChangeArrowheads="1"/>
          </p:cNvSpPr>
          <p:nvPr/>
        </p:nvSpPr>
        <p:spPr bwMode="auto">
          <a:xfrm>
            <a:off x="5285581" y="407987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46134" name="Line 53"/>
          <p:cNvSpPr>
            <a:spLocks noChangeShapeType="1"/>
          </p:cNvSpPr>
          <p:nvPr/>
        </p:nvSpPr>
        <p:spPr bwMode="auto">
          <a:xfrm>
            <a:off x="6580981" y="4870450"/>
            <a:ext cx="576263" cy="0"/>
          </a:xfrm>
          <a:prstGeom prst="line">
            <a:avLst/>
          </a:prstGeom>
          <a:noFill/>
          <a:ln w="9525">
            <a:solidFill>
              <a:schemeClr val="tx1"/>
            </a:solidFill>
            <a:round/>
            <a:headEnd/>
            <a:tailEnd/>
          </a:ln>
        </p:spPr>
        <p:txBody>
          <a:bodyPr/>
          <a:lstStyle/>
          <a:p>
            <a:endParaRPr lang="el-GR"/>
          </a:p>
        </p:txBody>
      </p:sp>
      <p:sp>
        <p:nvSpPr>
          <p:cNvPr id="58" name="Rectangle 2"/>
          <p:cNvSpPr>
            <a:spLocks noChangeArrowheads="1"/>
          </p:cNvSpPr>
          <p:nvPr/>
        </p:nvSpPr>
        <p:spPr bwMode="auto">
          <a:xfrm>
            <a:off x="7250903" y="3440113"/>
            <a:ext cx="1524000" cy="533400"/>
          </a:xfrm>
          <a:prstGeom prst="rect">
            <a:avLst/>
          </a:prstGeom>
          <a:noFill/>
          <a:ln w="9525">
            <a:solidFill>
              <a:schemeClr val="tx1"/>
            </a:solidFill>
            <a:miter lim="800000"/>
            <a:headEnd/>
            <a:tailEnd/>
          </a:ln>
        </p:spPr>
        <p:txBody>
          <a:bodyPr wrap="none" anchor="ctr"/>
          <a:lstStyle/>
          <a:p>
            <a:endParaRPr lang="el-GR"/>
          </a:p>
        </p:txBody>
      </p:sp>
      <p:sp>
        <p:nvSpPr>
          <p:cNvPr id="59" name="Text Box 3"/>
          <p:cNvSpPr txBox="1">
            <a:spLocks noChangeArrowheads="1"/>
          </p:cNvSpPr>
          <p:nvPr/>
        </p:nvSpPr>
        <p:spPr bwMode="auto">
          <a:xfrm>
            <a:off x="7250903" y="3559969"/>
            <a:ext cx="1657350" cy="366713"/>
          </a:xfrm>
          <a:prstGeom prst="rect">
            <a:avLst/>
          </a:prstGeom>
          <a:noFill/>
          <a:ln w="9525">
            <a:noFill/>
            <a:miter lim="800000"/>
            <a:headEnd/>
            <a:tailEnd/>
          </a:ln>
        </p:spPr>
        <p:txBody>
          <a:bodyPr>
            <a:spAutoFit/>
          </a:bodyPr>
          <a:lstStyle/>
          <a:p>
            <a:pPr>
              <a:spcBef>
                <a:spcPct val="50000"/>
              </a:spcBef>
            </a:pPr>
            <a:r>
              <a:rPr lang="el-GR" sz="1800" dirty="0" smtClean="0"/>
              <a:t>ΚΑΘΗΓΗΤΗΣ</a:t>
            </a:r>
            <a:endParaRPr lang="el-GR" sz="1800" dirty="0"/>
          </a:p>
        </p:txBody>
      </p:sp>
      <p:sp>
        <p:nvSpPr>
          <p:cNvPr id="60" name="Text Box 4"/>
          <p:cNvSpPr txBox="1">
            <a:spLocks noChangeArrowheads="1"/>
          </p:cNvSpPr>
          <p:nvPr/>
        </p:nvSpPr>
        <p:spPr bwMode="auto">
          <a:xfrm>
            <a:off x="7788273" y="1937545"/>
            <a:ext cx="1603375" cy="366713"/>
          </a:xfrm>
          <a:prstGeom prst="rect">
            <a:avLst/>
          </a:prstGeom>
          <a:noFill/>
          <a:ln w="9525">
            <a:noFill/>
            <a:miter lim="800000"/>
            <a:headEnd/>
            <a:tailEnd/>
          </a:ln>
        </p:spPr>
        <p:txBody>
          <a:bodyPr>
            <a:spAutoFit/>
          </a:bodyPr>
          <a:lstStyle/>
          <a:p>
            <a:endParaRPr lang="en-US" sz="1800"/>
          </a:p>
        </p:txBody>
      </p:sp>
      <p:sp>
        <p:nvSpPr>
          <p:cNvPr id="61" name="Text Box 5"/>
          <p:cNvSpPr txBox="1">
            <a:spLocks noChangeArrowheads="1"/>
          </p:cNvSpPr>
          <p:nvPr/>
        </p:nvSpPr>
        <p:spPr bwMode="auto">
          <a:xfrm>
            <a:off x="8460180" y="2669659"/>
            <a:ext cx="529434" cy="369332"/>
          </a:xfrm>
          <a:prstGeom prst="rect">
            <a:avLst/>
          </a:prstGeom>
          <a:noFill/>
          <a:ln w="9525">
            <a:noFill/>
            <a:miter lim="800000"/>
            <a:headEnd/>
            <a:tailEnd/>
          </a:ln>
        </p:spPr>
        <p:txBody>
          <a:bodyPr wrap="square">
            <a:spAutoFit/>
          </a:bodyPr>
          <a:lstStyle/>
          <a:p>
            <a:pPr>
              <a:spcBef>
                <a:spcPct val="50000"/>
              </a:spcBef>
            </a:pPr>
            <a:r>
              <a:rPr lang="el-GR" sz="1800" u="sng" dirty="0" smtClean="0"/>
              <a:t>ΑΤ</a:t>
            </a:r>
            <a:endParaRPr lang="el-GR" sz="1800" u="sng" dirty="0"/>
          </a:p>
        </p:txBody>
      </p:sp>
      <p:sp>
        <p:nvSpPr>
          <p:cNvPr id="62" name="Text Box 6"/>
          <p:cNvSpPr txBox="1">
            <a:spLocks noChangeArrowheads="1"/>
          </p:cNvSpPr>
          <p:nvPr/>
        </p:nvSpPr>
        <p:spPr bwMode="auto">
          <a:xfrm>
            <a:off x="7157244" y="2732089"/>
            <a:ext cx="1008062" cy="366712"/>
          </a:xfrm>
          <a:prstGeom prst="rect">
            <a:avLst/>
          </a:prstGeom>
          <a:noFill/>
          <a:ln w="9525">
            <a:noFill/>
            <a:miter lim="800000"/>
            <a:headEnd/>
            <a:tailEnd/>
          </a:ln>
        </p:spPr>
        <p:txBody>
          <a:bodyPr>
            <a:spAutoFit/>
          </a:bodyPr>
          <a:lstStyle/>
          <a:p>
            <a:pPr>
              <a:spcBef>
                <a:spcPct val="50000"/>
              </a:spcBef>
            </a:pPr>
            <a:r>
              <a:rPr lang="el-GR" sz="1800" dirty="0"/>
              <a:t>Όνομα</a:t>
            </a:r>
          </a:p>
        </p:txBody>
      </p:sp>
      <p:sp>
        <p:nvSpPr>
          <p:cNvPr id="63" name="Oval 7"/>
          <p:cNvSpPr>
            <a:spLocks noChangeArrowheads="1"/>
          </p:cNvSpPr>
          <p:nvPr/>
        </p:nvSpPr>
        <p:spPr bwMode="auto">
          <a:xfrm>
            <a:off x="8401047" y="2597151"/>
            <a:ext cx="647700" cy="503238"/>
          </a:xfrm>
          <a:prstGeom prst="ellipse">
            <a:avLst/>
          </a:prstGeom>
          <a:noFill/>
          <a:ln w="9525">
            <a:solidFill>
              <a:schemeClr val="tx1"/>
            </a:solidFill>
            <a:round/>
            <a:headEnd/>
            <a:tailEnd/>
          </a:ln>
        </p:spPr>
        <p:txBody>
          <a:bodyPr wrap="none" anchor="ctr"/>
          <a:lstStyle/>
          <a:p>
            <a:endParaRPr lang="el-GR"/>
          </a:p>
        </p:txBody>
      </p:sp>
      <p:sp>
        <p:nvSpPr>
          <p:cNvPr id="64" name="Line 9"/>
          <p:cNvSpPr>
            <a:spLocks noChangeShapeType="1"/>
          </p:cNvSpPr>
          <p:nvPr/>
        </p:nvSpPr>
        <p:spPr bwMode="auto">
          <a:xfrm>
            <a:off x="7785097" y="3152221"/>
            <a:ext cx="310355" cy="242647"/>
          </a:xfrm>
          <a:prstGeom prst="line">
            <a:avLst/>
          </a:prstGeom>
          <a:noFill/>
          <a:ln w="9525">
            <a:solidFill>
              <a:schemeClr val="tx1"/>
            </a:solidFill>
            <a:round/>
            <a:headEnd/>
            <a:tailEnd/>
          </a:ln>
        </p:spPr>
        <p:txBody>
          <a:bodyPr/>
          <a:lstStyle/>
          <a:p>
            <a:endParaRPr lang="el-GR"/>
          </a:p>
        </p:txBody>
      </p:sp>
      <p:sp>
        <p:nvSpPr>
          <p:cNvPr id="65" name="Line 10"/>
          <p:cNvSpPr>
            <a:spLocks noChangeShapeType="1"/>
          </p:cNvSpPr>
          <p:nvPr/>
        </p:nvSpPr>
        <p:spPr bwMode="auto">
          <a:xfrm flipH="1">
            <a:off x="8293097" y="3141664"/>
            <a:ext cx="431800" cy="217487"/>
          </a:xfrm>
          <a:prstGeom prst="line">
            <a:avLst/>
          </a:prstGeom>
          <a:noFill/>
          <a:ln w="9525">
            <a:solidFill>
              <a:schemeClr val="tx1"/>
            </a:solidFill>
            <a:round/>
            <a:headEnd/>
            <a:tailEnd/>
          </a:ln>
        </p:spPr>
        <p:txBody>
          <a:bodyPr/>
          <a:lstStyle/>
          <a:p>
            <a:endParaRPr lang="el-GR"/>
          </a:p>
        </p:txBody>
      </p:sp>
      <p:sp>
        <p:nvSpPr>
          <p:cNvPr id="66" name="Oval 7"/>
          <p:cNvSpPr>
            <a:spLocks noChangeArrowheads="1"/>
          </p:cNvSpPr>
          <p:nvPr/>
        </p:nvSpPr>
        <p:spPr bwMode="auto">
          <a:xfrm>
            <a:off x="7157244" y="2663826"/>
            <a:ext cx="766759" cy="503238"/>
          </a:xfrm>
          <a:prstGeom prst="ellipse">
            <a:avLst/>
          </a:prstGeom>
          <a:noFill/>
          <a:ln w="9525">
            <a:solidFill>
              <a:schemeClr val="tx1"/>
            </a:solidFill>
            <a:round/>
            <a:headEnd/>
            <a:tailEnd/>
          </a:ln>
        </p:spPr>
        <p:txBody>
          <a:bodyPr wrap="none" anchor="ctr"/>
          <a:lstStyle/>
          <a:p>
            <a:endParaRPr lang="el-GR"/>
          </a:p>
        </p:txBody>
      </p:sp>
      <p:cxnSp>
        <p:nvCxnSpPr>
          <p:cNvPr id="4" name="Straight Connector 3"/>
          <p:cNvCxnSpPr/>
          <p:nvPr/>
        </p:nvCxnSpPr>
        <p:spPr>
          <a:xfrm>
            <a:off x="8236744" y="3973513"/>
            <a:ext cx="0" cy="47307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flipH="1">
            <a:off x="8079578" y="4446588"/>
            <a:ext cx="157166" cy="280987"/>
          </a:xfrm>
          <a:prstGeom prst="line">
            <a:avLst/>
          </a:prstGeom>
        </p:spPr>
        <p:style>
          <a:lnRef idx="1">
            <a:schemeClr val="dk1"/>
          </a:lnRef>
          <a:fillRef idx="0">
            <a:schemeClr val="dk1"/>
          </a:fillRef>
          <a:effectRef idx="0">
            <a:schemeClr val="dk1"/>
          </a:effectRef>
          <a:fontRef idx="minor">
            <a:schemeClr val="tx1"/>
          </a:fontRef>
        </p:style>
      </p:cxnSp>
      <p:sp>
        <p:nvSpPr>
          <p:cNvPr id="71" name="Text Box 51"/>
          <p:cNvSpPr txBox="1">
            <a:spLocks noChangeArrowheads="1"/>
          </p:cNvSpPr>
          <p:nvPr/>
        </p:nvSpPr>
        <p:spPr bwMode="auto">
          <a:xfrm>
            <a:off x="5285581" y="2422525"/>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72" name="Text Box 52"/>
          <p:cNvSpPr txBox="1">
            <a:spLocks noChangeArrowheads="1"/>
          </p:cNvSpPr>
          <p:nvPr/>
        </p:nvSpPr>
        <p:spPr bwMode="auto">
          <a:xfrm>
            <a:off x="6761162" y="5032375"/>
            <a:ext cx="431800" cy="366713"/>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73" name="Title 1"/>
          <p:cNvSpPr>
            <a:spLocks noGrp="1"/>
          </p:cNvSpPr>
          <p:nvPr>
            <p:ph type="title"/>
          </p:nvPr>
        </p:nvSpPr>
        <p:spPr>
          <a:xfrm>
            <a:off x="386552" y="55563"/>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2579224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25</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099" name="Object 3"/>
          <p:cNvGraphicFramePr>
            <a:graphicFrameLocks noChangeAspect="1"/>
          </p:cNvGraphicFramePr>
          <p:nvPr/>
        </p:nvGraphicFramePr>
        <p:xfrm>
          <a:off x="419100" y="2197100"/>
          <a:ext cx="8329723" cy="2590800"/>
        </p:xfrm>
        <a:graphic>
          <a:graphicData uri="http://schemas.openxmlformats.org/presentationml/2006/ole">
            <mc:AlternateContent xmlns:mc="http://schemas.openxmlformats.org/markup-compatibility/2006">
              <mc:Choice xmlns:v="urn:schemas-microsoft-com:vml" Requires="v">
                <p:oleObj spid="_x0000_s4113" name="Visio" r:id="rId4" imgW="8854845" imgH="2752082" progId="Visio.Drawing.11">
                  <p:embed/>
                </p:oleObj>
              </mc:Choice>
              <mc:Fallback>
                <p:oleObj name="Visio" r:id="rId4" imgW="8854845" imgH="2752082" progId="Visio.Drawing.11">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 y="2197100"/>
                        <a:ext cx="8329723" cy="259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26</a:t>
            </a:fld>
            <a:endParaRPr lang="el-GR" altLang="en-US" smtClean="0"/>
          </a:p>
        </p:txBody>
      </p:sp>
      <p:sp>
        <p:nvSpPr>
          <p:cNvPr id="49158" name="Text Box 3"/>
          <p:cNvSpPr txBox="1">
            <a:spLocks noChangeArrowheads="1"/>
          </p:cNvSpPr>
          <p:nvPr/>
        </p:nvSpPr>
        <p:spPr bwMode="auto">
          <a:xfrm>
            <a:off x="903288" y="1722438"/>
            <a:ext cx="7377112" cy="376396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Ομάδες</a:t>
            </a:r>
            <a:r>
              <a:rPr lang="el-GR" sz="2000" dirty="0">
                <a:solidFill>
                  <a:schemeClr val="accent1">
                    <a:lumMod val="50000"/>
                  </a:schemeClr>
                </a:solidFill>
                <a:latin typeface="Calibri" pitchFamily="34" charset="0"/>
                <a:ea typeface="Calibri" pitchFamily="34" charset="0"/>
                <a:cs typeface="Calibri" pitchFamily="34" charset="0"/>
              </a:rPr>
              <a:t> και </a:t>
            </a:r>
            <a:r>
              <a:rPr lang="el-GR" sz="2000" dirty="0">
                <a:solidFill>
                  <a:schemeClr val="accent6">
                    <a:lumMod val="75000"/>
                  </a:schemeClr>
                </a:solidFill>
                <a:latin typeface="Calibri" pitchFamily="34" charset="0"/>
                <a:ea typeface="Calibri" pitchFamily="34" charset="0"/>
                <a:cs typeface="Calibri" pitchFamily="34" charset="0"/>
              </a:rPr>
              <a:t>Παίκτες</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smtClean="0">
                <a:solidFill>
                  <a:schemeClr val="accent1">
                    <a:lumMod val="50000"/>
                  </a:schemeClr>
                </a:solidFill>
                <a:latin typeface="Calibri" pitchFamily="34" charset="0"/>
                <a:ea typeface="Calibri" pitchFamily="34" charset="0"/>
                <a:cs typeface="Calibri" pitchFamily="34" charset="0"/>
              </a:rPr>
              <a:t>Για τα πρωταθλήματα και τις ομάδες έχουμε το όνομα τους και για τους παίκτες τον αριθμό τους</a:t>
            </a:r>
          </a:p>
          <a:p>
            <a:pPr algn="just" eaLnBrk="0" hangingPunct="0">
              <a:spcBef>
                <a:spcPct val="50000"/>
              </a:spcBef>
              <a:buFont typeface="Wingdings" pitchFamily="2" charset="2"/>
              <a:buChar char="§"/>
            </a:pPr>
            <a:r>
              <a:rPr lang="el-GR" sz="2000" dirty="0" smtClean="0">
                <a:solidFill>
                  <a:schemeClr val="accent1">
                    <a:lumMod val="50000"/>
                  </a:schemeClr>
                </a:solidFill>
                <a:latin typeface="Calibri" pitchFamily="34" charset="0"/>
                <a:ea typeface="Calibri" pitchFamily="34" charset="0"/>
                <a:cs typeface="Calibri" pitchFamily="34" charset="0"/>
              </a:rPr>
              <a:t>  Τα </a:t>
            </a:r>
            <a:r>
              <a:rPr lang="el-GR" sz="2000" dirty="0">
                <a:solidFill>
                  <a:schemeClr val="accent1">
                    <a:lumMod val="50000"/>
                  </a:schemeClr>
                </a:solidFill>
                <a:latin typeface="Calibri" pitchFamily="34" charset="0"/>
                <a:ea typeface="Calibri" pitchFamily="34" charset="0"/>
                <a:cs typeface="Calibri" pitchFamily="34" charset="0"/>
              </a:rPr>
              <a:t>ονόματα των πρωταθλημάτων είναι μοναδικά.</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καμιά ομάδα δεν υπάρχουν παίκτες με το ίδιο νούμερο. Ωστόσο, μπορεί να υπάρχουν παίκτες με το ίδιο νούμερο σε διαφορετικές ομάδες.</a:t>
            </a:r>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801388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27</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53916"/>
          </a:xfrm>
          <a:prstGeom prst="rect">
            <a:avLst/>
          </a:prstGeom>
          <a:noFill/>
          <a:ln w="9525">
            <a:noFill/>
            <a:miter lim="800000"/>
            <a:headEnd/>
            <a:tailEnd/>
          </a:ln>
        </p:spPr>
        <p:txBody>
          <a:bodyPr>
            <a:spAutoFit/>
          </a:bodyPr>
          <a:lstStyle/>
          <a:p>
            <a:pPr eaLnBrk="0" hangingPunct="0">
              <a:spcBef>
                <a:spcPct val="50000"/>
              </a:spcBef>
            </a:pPr>
            <a:r>
              <a:rPr lang="el-GR" sz="1050" dirty="0"/>
              <a:t>ΠΡΟΜΗΘΕΥΤΗΣ</a:t>
            </a:r>
            <a:endParaRPr lang="el-GR" sz="1050" baseline="-25000" dirty="0"/>
          </a:p>
        </p:txBody>
      </p:sp>
      <p:sp>
        <p:nvSpPr>
          <p:cNvPr id="51211" name="Text Box 8"/>
          <p:cNvSpPr txBox="1">
            <a:spLocks noChangeArrowheads="1"/>
          </p:cNvSpPr>
          <p:nvPr/>
        </p:nvSpPr>
        <p:spPr bwMode="auto">
          <a:xfrm>
            <a:off x="2516188" y="2871788"/>
            <a:ext cx="1295400" cy="253916"/>
          </a:xfrm>
          <a:prstGeom prst="rect">
            <a:avLst/>
          </a:prstGeom>
          <a:noFill/>
          <a:ln w="9525">
            <a:noFill/>
            <a:miter lim="800000"/>
            <a:headEnd/>
            <a:tailEnd/>
          </a:ln>
        </p:spPr>
        <p:txBody>
          <a:bodyPr>
            <a:spAutoFit/>
          </a:bodyPr>
          <a:lstStyle/>
          <a:p>
            <a:pPr eaLnBrk="0" hangingPunct="0">
              <a:spcBef>
                <a:spcPct val="50000"/>
              </a:spcBef>
            </a:pPr>
            <a:r>
              <a:rPr lang="el-GR" sz="1050"/>
              <a:t>ΠΡΟΜΗΘΕΥΕΙ</a:t>
            </a:r>
          </a:p>
        </p:txBody>
      </p:sp>
      <p:sp>
        <p:nvSpPr>
          <p:cNvPr id="51212" name="Text Box 9"/>
          <p:cNvSpPr txBox="1">
            <a:spLocks noChangeArrowheads="1"/>
          </p:cNvSpPr>
          <p:nvPr/>
        </p:nvSpPr>
        <p:spPr bwMode="auto">
          <a:xfrm>
            <a:off x="2408238" y="4324350"/>
            <a:ext cx="1657350" cy="253916"/>
          </a:xfrm>
          <a:prstGeom prst="rect">
            <a:avLst/>
          </a:prstGeom>
          <a:noFill/>
          <a:ln w="9525">
            <a:noFill/>
            <a:miter lim="800000"/>
            <a:headEnd/>
            <a:tailEnd/>
          </a:ln>
        </p:spPr>
        <p:txBody>
          <a:bodyPr>
            <a:spAutoFit/>
          </a:bodyPr>
          <a:lstStyle/>
          <a:p>
            <a:pPr eaLnBrk="0" hangingPunct="0">
              <a:spcBef>
                <a:spcPct val="50000"/>
              </a:spcBef>
            </a:pPr>
            <a:r>
              <a:rPr lang="el-GR" sz="1050" dirty="0"/>
              <a:t>ΕΞΑΡΤΗΜΑ</a:t>
            </a:r>
            <a:endParaRPr lang="el-GR" sz="1050" baseline="-25000" dirty="0"/>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230832"/>
          </a:xfrm>
          <a:prstGeom prst="rect">
            <a:avLst/>
          </a:prstGeom>
          <a:noFill/>
          <a:ln w="9525">
            <a:noFill/>
            <a:miter lim="800000"/>
            <a:headEnd/>
            <a:tailEnd/>
          </a:ln>
        </p:spPr>
        <p:txBody>
          <a:bodyPr>
            <a:spAutoFit/>
          </a:bodyPr>
          <a:lstStyle/>
          <a:p>
            <a:pPr>
              <a:spcBef>
                <a:spcPct val="50000"/>
              </a:spcBef>
            </a:pPr>
            <a:r>
              <a:rPr lang="el-GR" sz="900" dirty="0" smtClean="0"/>
              <a:t>Αμοιβή</a:t>
            </a:r>
            <a:endParaRPr lang="el-GR" sz="900" dirty="0"/>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253916"/>
          </a:xfrm>
          <a:prstGeom prst="rect">
            <a:avLst/>
          </a:prstGeom>
          <a:noFill/>
          <a:ln w="9525">
            <a:noFill/>
            <a:miter lim="800000"/>
            <a:headEnd/>
            <a:tailEnd/>
          </a:ln>
        </p:spPr>
        <p:txBody>
          <a:bodyPr>
            <a:spAutoFit/>
          </a:bodyPr>
          <a:lstStyle/>
          <a:p>
            <a:pPr>
              <a:spcBef>
                <a:spcPct val="50000"/>
              </a:spcBef>
            </a:pPr>
            <a:r>
              <a:rPr lang="el-GR" sz="1050"/>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40" name="TextBox 39"/>
          <p:cNvSpPr txBox="1"/>
          <p:nvPr/>
        </p:nvSpPr>
        <p:spPr>
          <a:xfrm>
            <a:off x="5652120" y="1844824"/>
            <a:ext cx="3024336" cy="646331"/>
          </a:xfrm>
          <a:prstGeom prst="rect">
            <a:avLst/>
          </a:prstGeom>
          <a:noFill/>
        </p:spPr>
        <p:txBody>
          <a:bodyPr wrap="square" rtlCol="0">
            <a:spAutoFit/>
          </a:bodyPr>
          <a:lstStyle/>
          <a:p>
            <a:pPr algn="just"/>
            <a:r>
              <a:rPr lang="el-GR" dirty="0" smtClean="0">
                <a:solidFill>
                  <a:schemeClr val="tx2">
                    <a:lumMod val="50000"/>
                  </a:schemeClr>
                </a:solidFill>
                <a:latin typeface="Calibri" pitchFamily="34" charset="0"/>
                <a:cs typeface="Calibri" pitchFamily="34" charset="0"/>
              </a:rPr>
              <a:t>Παρατήρηση για το </a:t>
            </a:r>
            <a:r>
              <a:rPr lang="el-GR" dirty="0" smtClean="0">
                <a:solidFill>
                  <a:schemeClr val="accent6">
                    <a:lumMod val="75000"/>
                  </a:schemeClr>
                </a:solidFill>
                <a:latin typeface="Calibri" pitchFamily="34" charset="0"/>
                <a:cs typeface="Calibri" pitchFamily="34" charset="0"/>
              </a:rPr>
              <a:t>συμβολισμό στο </a:t>
            </a:r>
            <a:r>
              <a:rPr lang="en-US" dirty="0" smtClean="0">
                <a:solidFill>
                  <a:schemeClr val="accent6">
                    <a:lumMod val="75000"/>
                  </a:schemeClr>
                </a:solidFill>
                <a:latin typeface="Calibri" pitchFamily="34" charset="0"/>
                <a:cs typeface="Calibri" pitchFamily="34" charset="0"/>
              </a:rPr>
              <a:t>“cow book”</a:t>
            </a:r>
            <a:endParaRPr lang="el-GR" dirty="0">
              <a:solidFill>
                <a:schemeClr val="accent6">
                  <a:lumMod val="75000"/>
                </a:schemeClr>
              </a:solidFill>
              <a:latin typeface="Calibri" pitchFamily="34" charset="0"/>
              <a:cs typeface="Calibri" pitchFamily="34" charset="0"/>
            </a:endParaRPr>
          </a:p>
        </p:txBody>
      </p:sp>
      <p:cxnSp>
        <p:nvCxnSpPr>
          <p:cNvPr id="42" name="Straight Arrow Connector 41"/>
          <p:cNvCxnSpPr/>
          <p:nvPr/>
        </p:nvCxnSpPr>
        <p:spPr>
          <a:xfrm flipV="1">
            <a:off x="3131840" y="3789040"/>
            <a:ext cx="0" cy="4320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940152" y="2790379"/>
            <a:ext cx="2736304" cy="1477328"/>
          </a:xfrm>
          <a:prstGeom prst="rect">
            <a:avLst/>
          </a:prstGeom>
          <a:noFill/>
        </p:spPr>
        <p:txBody>
          <a:bodyPr wrap="square" rtlCol="0">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Ο συμβολισμός με το «βέλος» σημαίνει ότι το εξάρτημα προσδιορίζει μοναδικά τον προμηθευτή και το έργο</a:t>
            </a:r>
            <a:endParaRPr lang="el-GR" dirty="0">
              <a:solidFill>
                <a:schemeClr val="tx2">
                  <a:lumMod val="50000"/>
                </a:schemeClr>
              </a:solidFill>
              <a:latin typeface="Calibri" pitchFamily="34" charset="0"/>
              <a:cs typeface="Calibri" pitchFamily="34" charset="0"/>
            </a:endParaRPr>
          </a:p>
        </p:txBody>
      </p:sp>
      <p:sp>
        <p:nvSpPr>
          <p:cNvPr id="37" name="TextBox 36"/>
          <p:cNvSpPr txBox="1"/>
          <p:nvPr/>
        </p:nvSpPr>
        <p:spPr>
          <a:xfrm>
            <a:off x="4932363" y="4471194"/>
            <a:ext cx="3960117" cy="923330"/>
          </a:xfrm>
          <a:prstGeom prst="rect">
            <a:avLst/>
          </a:prstGeom>
          <a:noFill/>
          <a:ln>
            <a:solidFill>
              <a:schemeClr val="tx1"/>
            </a:solidFill>
            <a:prstDash val="dash"/>
          </a:ln>
        </p:spPr>
        <p:txBody>
          <a:bodyPr wrap="square" rtlCol="0">
            <a:spAutoFit/>
          </a:bodyPr>
          <a:lstStyle/>
          <a:p>
            <a:r>
              <a:rPr lang="el-GR" dirty="0" smtClean="0">
                <a:solidFill>
                  <a:schemeClr val="accent2">
                    <a:lumMod val="75000"/>
                  </a:schemeClr>
                </a:solidFill>
                <a:latin typeface="Calibri" pitchFamily="34" charset="0"/>
                <a:cs typeface="Calibri" pitchFamily="34" charset="0"/>
              </a:rPr>
              <a:t>Ο συμβολισμός αυτός για τριαδικές συσχετικές δεν εκφράζει το ίδιο με τον συμβολισμό που χρησιμοποιεί 1-Ν-Μ</a:t>
            </a:r>
            <a:endParaRPr lang="el-GR" dirty="0">
              <a:solidFill>
                <a:schemeClr val="accent2">
                  <a:lumMod val="75000"/>
                </a:schemeClr>
              </a:solidFill>
              <a:latin typeface="Calibri" pitchFamily="34" charset="0"/>
              <a:cs typeface="Calibri" pitchFamily="34" charset="0"/>
            </a:endParaRPr>
          </a:p>
        </p:txBody>
      </p:sp>
      <p:sp>
        <p:nvSpPr>
          <p:cNvPr id="3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4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454205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6"/>
          <p:cNvSpPr>
            <a:spLocks noGrp="1" noChangeArrowheads="1"/>
          </p:cNvSpPr>
          <p:nvPr>
            <p:ph type="ftr" sz="quarter" idx="11"/>
          </p:nvPr>
        </p:nvSpPr>
        <p:spPr>
          <a:noFill/>
        </p:spPr>
        <p:txBody>
          <a:bodyPr/>
          <a:lstStyle/>
          <a:p>
            <a:r>
              <a:rPr lang="el-GR" altLang="en-US"/>
              <a:t>Ευαγγελία Πιτουρά</a:t>
            </a:r>
          </a:p>
        </p:txBody>
      </p:sp>
      <p:sp>
        <p:nvSpPr>
          <p:cNvPr id="50180" name="Rectangle 7"/>
          <p:cNvSpPr>
            <a:spLocks noGrp="1" noChangeArrowheads="1"/>
          </p:cNvSpPr>
          <p:nvPr>
            <p:ph type="sldNum" sz="quarter" idx="12"/>
          </p:nvPr>
        </p:nvSpPr>
        <p:spPr>
          <a:noFill/>
        </p:spPr>
        <p:txBody>
          <a:bodyPr/>
          <a:lstStyle/>
          <a:p>
            <a:fld id="{52282F24-91D4-45B4-B9B5-E5CA6547B768}" type="slidenum">
              <a:rPr lang="el-GR" altLang="en-US" smtClean="0"/>
              <a:pPr/>
              <a:t>28</a:t>
            </a:fld>
            <a:endParaRPr lang="el-GR" altLang="en-US" smtClean="0"/>
          </a:p>
        </p:txBody>
      </p:sp>
      <p:sp>
        <p:nvSpPr>
          <p:cNvPr id="50181"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0183"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0184"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0185"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0186"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dirty="0">
                <a:latin typeface="Times New Roman" pitchFamily="18" charset="0"/>
              </a:rPr>
              <a:t>ΠΡΟΜΗΘΕΥΤΗΣ</a:t>
            </a:r>
            <a:endParaRPr lang="el-GR" sz="1200" baseline="-25000" dirty="0">
              <a:latin typeface="Times New Roman" pitchFamily="18" charset="0"/>
            </a:endParaRPr>
          </a:p>
        </p:txBody>
      </p:sp>
      <p:sp>
        <p:nvSpPr>
          <p:cNvPr id="50187"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0188" name="Text Box 9"/>
          <p:cNvSpPr txBox="1">
            <a:spLocks noChangeArrowheads="1"/>
          </p:cNvSpPr>
          <p:nvPr/>
        </p:nvSpPr>
        <p:spPr bwMode="auto">
          <a:xfrm>
            <a:off x="2379663" y="4306888"/>
            <a:ext cx="1657350" cy="336550"/>
          </a:xfrm>
          <a:prstGeom prst="rect">
            <a:avLst/>
          </a:prstGeom>
          <a:noFill/>
          <a:ln w="9525">
            <a:noFill/>
            <a:miter lim="800000"/>
            <a:headEnd/>
            <a:tailEnd/>
          </a:ln>
        </p:spPr>
        <p:txBody>
          <a:bodyPr>
            <a:spAutoFit/>
          </a:bodyPr>
          <a:lstStyle/>
          <a:p>
            <a:pPr eaLnBrk="0" hangingPunct="0">
              <a:spcBef>
                <a:spcPct val="50000"/>
              </a:spcBef>
            </a:pPr>
            <a:r>
              <a:rPr lang="el-GR" sz="1600" dirty="0">
                <a:latin typeface="Times New Roman" pitchFamily="18" charset="0"/>
              </a:rPr>
              <a:t>ΕΞΑΡΤΗΜΑ</a:t>
            </a:r>
            <a:endParaRPr lang="el-GR" sz="1600" baseline="-25000" dirty="0">
              <a:latin typeface="Times New Roman" pitchFamily="18" charset="0"/>
            </a:endParaRPr>
          </a:p>
        </p:txBody>
      </p:sp>
      <p:sp>
        <p:nvSpPr>
          <p:cNvPr id="50189"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0191"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0193"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0194"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0195"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0196"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0197"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0198"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0199"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0200"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0201"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0202"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0203" name="Oval 24"/>
          <p:cNvSpPr>
            <a:spLocks noChangeArrowheads="1"/>
          </p:cNvSpPr>
          <p:nvPr/>
        </p:nvSpPr>
        <p:spPr bwMode="auto">
          <a:xfrm>
            <a:off x="2657475" y="1747838"/>
            <a:ext cx="865188" cy="431800"/>
          </a:xfrm>
          <a:prstGeom prst="ellipse">
            <a:avLst/>
          </a:prstGeom>
          <a:noFill/>
          <a:ln w="9525">
            <a:solidFill>
              <a:schemeClr val="tx1"/>
            </a:solidFill>
            <a:round/>
            <a:headEnd/>
            <a:tailEnd/>
          </a:ln>
        </p:spPr>
        <p:txBody>
          <a:bodyPr wrap="none" anchor="ctr"/>
          <a:lstStyle/>
          <a:p>
            <a:endParaRPr lang="el-GR"/>
          </a:p>
        </p:txBody>
      </p:sp>
      <p:sp>
        <p:nvSpPr>
          <p:cNvPr id="50204" name="Text Box 25"/>
          <p:cNvSpPr txBox="1">
            <a:spLocks noChangeArrowheads="1"/>
          </p:cNvSpPr>
          <p:nvPr/>
        </p:nvSpPr>
        <p:spPr bwMode="auto">
          <a:xfrm>
            <a:off x="2855913" y="1801813"/>
            <a:ext cx="576262" cy="246221"/>
          </a:xfrm>
          <a:prstGeom prst="rect">
            <a:avLst/>
          </a:prstGeom>
          <a:noFill/>
          <a:ln w="9525">
            <a:noFill/>
            <a:miter lim="800000"/>
            <a:headEnd/>
            <a:tailEnd/>
          </a:ln>
        </p:spPr>
        <p:txBody>
          <a:bodyPr>
            <a:spAutoFit/>
          </a:bodyPr>
          <a:lstStyle/>
          <a:p>
            <a:pPr>
              <a:spcBef>
                <a:spcPct val="50000"/>
              </a:spcBef>
            </a:pPr>
            <a:r>
              <a:rPr lang="el-GR" sz="1000" dirty="0" smtClean="0"/>
              <a:t>Αμοιβή</a:t>
            </a:r>
            <a:endParaRPr lang="el-GR" sz="1000" dirty="0"/>
          </a:p>
        </p:txBody>
      </p:sp>
      <p:sp>
        <p:nvSpPr>
          <p:cNvPr id="50205"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0206" name="Text Box 27"/>
          <p:cNvSpPr txBox="1">
            <a:spLocks noChangeArrowheads="1"/>
          </p:cNvSpPr>
          <p:nvPr/>
        </p:nvSpPr>
        <p:spPr bwMode="auto">
          <a:xfrm>
            <a:off x="4500563" y="2852738"/>
            <a:ext cx="1081087" cy="336550"/>
          </a:xfrm>
          <a:prstGeom prst="rect">
            <a:avLst/>
          </a:prstGeom>
          <a:noFill/>
          <a:ln w="9525">
            <a:noFill/>
            <a:miter lim="800000"/>
            <a:headEnd/>
            <a:tailEnd/>
          </a:ln>
        </p:spPr>
        <p:txBody>
          <a:bodyPr>
            <a:spAutoFit/>
          </a:bodyPr>
          <a:lstStyle/>
          <a:p>
            <a:pPr>
              <a:spcBef>
                <a:spcPct val="50000"/>
              </a:spcBef>
            </a:pPr>
            <a:r>
              <a:rPr lang="el-GR">
                <a:latin typeface="Times New Roman" pitchFamily="18" charset="0"/>
              </a:rPr>
              <a:t>ΕΡΓΟ</a:t>
            </a:r>
          </a:p>
        </p:txBody>
      </p:sp>
      <p:sp>
        <p:nvSpPr>
          <p:cNvPr id="50207" name="Line 28"/>
          <p:cNvSpPr>
            <a:spLocks noChangeShapeType="1"/>
          </p:cNvSpPr>
          <p:nvPr/>
        </p:nvSpPr>
        <p:spPr bwMode="auto">
          <a:xfrm>
            <a:off x="3097213" y="3733800"/>
            <a:ext cx="0" cy="433388"/>
          </a:xfrm>
          <a:prstGeom prst="line">
            <a:avLst/>
          </a:prstGeom>
          <a:noFill/>
          <a:ln w="9525">
            <a:solidFill>
              <a:schemeClr val="tx1"/>
            </a:solidFill>
            <a:round/>
            <a:headEnd/>
            <a:tailEnd/>
          </a:ln>
        </p:spPr>
        <p:txBody>
          <a:bodyPr/>
          <a:lstStyle/>
          <a:p>
            <a:endParaRPr lang="el-GR"/>
          </a:p>
        </p:txBody>
      </p:sp>
      <p:sp>
        <p:nvSpPr>
          <p:cNvPr id="50208"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0209"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0210"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0212" name="Text Box 33"/>
          <p:cNvSpPr txBox="1">
            <a:spLocks noChangeArrowheads="1"/>
          </p:cNvSpPr>
          <p:nvPr/>
        </p:nvSpPr>
        <p:spPr bwMode="auto">
          <a:xfrm>
            <a:off x="5140325" y="3760788"/>
            <a:ext cx="3635375" cy="1615827"/>
          </a:xfrm>
          <a:prstGeom prst="rect">
            <a:avLst/>
          </a:prstGeom>
          <a:noFill/>
          <a:ln w="9525">
            <a:noFill/>
            <a:miter lim="800000"/>
            <a:headEnd/>
            <a:tailEnd/>
          </a:ln>
        </p:spPr>
        <p:txBody>
          <a:bodyPr wrap="square">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Ποια είναι τα κλειδιά της </a:t>
            </a:r>
            <a:r>
              <a:rPr lang="en-US" dirty="0" smtClean="0">
                <a:solidFill>
                  <a:schemeClr val="tx2">
                    <a:lumMod val="50000"/>
                  </a:schemeClr>
                </a:solidFill>
                <a:latin typeface="Calibri" pitchFamily="34" charset="0"/>
                <a:cs typeface="Calibri" pitchFamily="34" charset="0"/>
              </a:rPr>
              <a:t>“</a:t>
            </a:r>
            <a:r>
              <a:rPr lang="el-GR" dirty="0" smtClean="0">
                <a:solidFill>
                  <a:schemeClr val="tx2">
                    <a:lumMod val="50000"/>
                  </a:schemeClr>
                </a:solidFill>
                <a:latin typeface="Calibri" pitchFamily="34" charset="0"/>
                <a:cs typeface="Calibri" pitchFamily="34" charset="0"/>
              </a:rPr>
              <a:t>Προμηθεύει</a:t>
            </a:r>
            <a:r>
              <a:rPr lang="en-US" dirty="0" smtClean="0">
                <a:solidFill>
                  <a:schemeClr val="tx2">
                    <a:lumMod val="50000"/>
                  </a:schemeClr>
                </a:solidFill>
                <a:latin typeface="Calibri" pitchFamily="34" charset="0"/>
                <a:cs typeface="Calibri" pitchFamily="34" charset="0"/>
              </a:rPr>
              <a:t>”</a:t>
            </a:r>
            <a:r>
              <a:rPr lang="el-GR" dirty="0" smtClean="0">
                <a:solidFill>
                  <a:schemeClr val="tx2">
                    <a:lumMod val="50000"/>
                  </a:schemeClr>
                </a:solidFill>
                <a:latin typeface="Calibri" pitchFamily="34" charset="0"/>
                <a:cs typeface="Calibri" pitchFamily="34" charset="0"/>
              </a:rPr>
              <a:t> στο σχεσιακό </a:t>
            </a:r>
            <a:r>
              <a:rPr lang="el-GR" dirty="0" err="1" smtClean="0">
                <a:solidFill>
                  <a:schemeClr val="tx2">
                    <a:lumMod val="50000"/>
                  </a:schemeClr>
                </a:solidFill>
                <a:latin typeface="Calibri" pitchFamily="34" charset="0"/>
                <a:cs typeface="Calibri" pitchFamily="34" charset="0"/>
              </a:rPr>
              <a:t>μοντέλ</a:t>
            </a:r>
            <a:r>
              <a:rPr lang="en-US" dirty="0" smtClean="0">
                <a:solidFill>
                  <a:schemeClr val="tx2">
                    <a:lumMod val="50000"/>
                  </a:schemeClr>
                </a:solidFill>
                <a:latin typeface="Calibri" pitchFamily="34" charset="0"/>
                <a:cs typeface="Calibri" pitchFamily="34" charset="0"/>
              </a:rPr>
              <a:t>o;</a:t>
            </a:r>
            <a:endParaRPr lang="el-GR" dirty="0" smtClean="0">
              <a:solidFill>
                <a:schemeClr val="tx2">
                  <a:lumMod val="50000"/>
                </a:schemeClr>
              </a:solidFill>
              <a:latin typeface="Calibri" pitchFamily="34" charset="0"/>
              <a:cs typeface="Calibri" pitchFamily="34" charset="0"/>
            </a:endParaRPr>
          </a:p>
          <a:p>
            <a:pPr algn="just">
              <a:spcBef>
                <a:spcPct val="50000"/>
              </a:spcBef>
            </a:pPr>
            <a:r>
              <a:rPr lang="el-GR" dirty="0" smtClean="0">
                <a:solidFill>
                  <a:schemeClr val="tx2">
                    <a:lumMod val="50000"/>
                  </a:schemeClr>
                </a:solidFill>
                <a:latin typeface="Calibri" pitchFamily="34" charset="0"/>
                <a:cs typeface="Calibri" pitchFamily="34" charset="0"/>
              </a:rPr>
              <a:t>Γενικά</a:t>
            </a:r>
            <a:r>
              <a:rPr lang="el-GR" dirty="0">
                <a:solidFill>
                  <a:schemeClr val="tx2">
                    <a:lumMod val="50000"/>
                  </a:schemeClr>
                </a:solidFill>
                <a:latin typeface="Calibri" pitchFamily="34" charset="0"/>
                <a:cs typeface="Calibri" pitchFamily="34" charset="0"/>
              </a:rPr>
              <a:t>, </a:t>
            </a:r>
            <a:r>
              <a:rPr lang="en-US" dirty="0" smtClean="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διαφορετικές περιπτώσεις με βάση την </a:t>
            </a:r>
            <a:r>
              <a:rPr lang="el-GR" dirty="0" err="1" smtClean="0">
                <a:solidFill>
                  <a:schemeClr val="tx2">
                    <a:lumMod val="50000"/>
                  </a:schemeClr>
                </a:solidFill>
                <a:latin typeface="Calibri" pitchFamily="34" charset="0"/>
                <a:cs typeface="Calibri" pitchFamily="34" charset="0"/>
              </a:rPr>
              <a:t>πληθικότητα</a:t>
            </a:r>
            <a:endParaRPr lang="el-GR"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3867499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29</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1211"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1212" name="Text Box 9"/>
          <p:cNvSpPr txBox="1">
            <a:spLocks noChangeArrowheads="1"/>
          </p:cNvSpPr>
          <p:nvPr/>
        </p:nvSpPr>
        <p:spPr bwMode="auto">
          <a:xfrm>
            <a:off x="2408238" y="4324350"/>
            <a:ext cx="1657350" cy="307777"/>
          </a:xfrm>
          <a:prstGeom prst="rect">
            <a:avLst/>
          </a:prstGeom>
          <a:noFill/>
          <a:ln w="9525">
            <a:noFill/>
            <a:miter lim="800000"/>
            <a:headEnd/>
            <a:tailEnd/>
          </a:ln>
        </p:spPr>
        <p:txBody>
          <a:bodyPr>
            <a:spAutoFit/>
          </a:bodyPr>
          <a:lstStyle/>
          <a:p>
            <a:pPr eaLnBrk="0" hangingPunct="0">
              <a:spcBef>
                <a:spcPct val="50000"/>
              </a:spcBef>
            </a:pPr>
            <a:r>
              <a:rPr lang="el-GR" sz="1400" dirty="0">
                <a:latin typeface="Times New Roman" pitchFamily="18" charset="0"/>
              </a:rPr>
              <a:t>ΕΞΑΡΤΗΜΑ</a:t>
            </a:r>
            <a:endParaRPr lang="el-GR" sz="1400" baseline="-25000" dirty="0">
              <a:latin typeface="Times New Roman" pitchFamily="18" charset="0"/>
            </a:endParaRPr>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246221"/>
          </a:xfrm>
          <a:prstGeom prst="rect">
            <a:avLst/>
          </a:prstGeom>
          <a:noFill/>
          <a:ln w="9525">
            <a:noFill/>
            <a:miter lim="800000"/>
            <a:headEnd/>
            <a:tailEnd/>
          </a:ln>
        </p:spPr>
        <p:txBody>
          <a:bodyPr>
            <a:spAutoFit/>
          </a:bodyPr>
          <a:lstStyle/>
          <a:p>
            <a:pPr>
              <a:spcBef>
                <a:spcPct val="50000"/>
              </a:spcBef>
            </a:pPr>
            <a:r>
              <a:rPr lang="el-GR" sz="1000" dirty="0" smtClean="0"/>
              <a:t>Αμοιβή</a:t>
            </a:r>
            <a:endParaRPr lang="el-GR" sz="1000" dirty="0"/>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304800"/>
          </a:xfrm>
          <a:prstGeom prst="rect">
            <a:avLst/>
          </a:prstGeom>
          <a:noFill/>
          <a:ln w="9525">
            <a:noFill/>
            <a:miter lim="800000"/>
            <a:headEnd/>
            <a:tailEnd/>
          </a:ln>
        </p:spPr>
        <p:txBody>
          <a:bodyPr>
            <a:spAutoFit/>
          </a:bodyPr>
          <a:lstStyle/>
          <a:p>
            <a:pPr>
              <a:spcBef>
                <a:spcPct val="50000"/>
              </a:spcBef>
            </a:pPr>
            <a:r>
              <a:rPr lang="el-GR" sz="1400">
                <a:latin typeface="Times New Roman" pitchFamily="18" charset="0"/>
              </a:rPr>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1234" name="Text Box 31"/>
          <p:cNvSpPr txBox="1">
            <a:spLocks noChangeArrowheads="1"/>
          </p:cNvSpPr>
          <p:nvPr/>
        </p:nvSpPr>
        <p:spPr bwMode="auto">
          <a:xfrm>
            <a:off x="5710238" y="2078038"/>
            <a:ext cx="3044825" cy="1892826"/>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Έργο και εξάρτημα προσδιορίζουν μοναδικά τον προμηθευτή</a:t>
            </a:r>
          </a:p>
          <a:p>
            <a:pPr algn="just">
              <a:spcBef>
                <a:spcPct val="50000"/>
              </a:spcBef>
            </a:pPr>
            <a:r>
              <a:rPr lang="el-GR" dirty="0">
                <a:solidFill>
                  <a:schemeClr val="tx2">
                    <a:lumMod val="50000"/>
                  </a:schemeClr>
                </a:solidFill>
                <a:latin typeface="Calibri" pitchFamily="34" charset="0"/>
                <a:cs typeface="Calibri" pitchFamily="34" charset="0"/>
              </a:rPr>
              <a:t>(δηλαδή, ένα εξάρτημα για ένα έργο μόνο από ένα συγκεκριμένο προμηθευτή)</a:t>
            </a:r>
          </a:p>
        </p:txBody>
      </p:sp>
      <p:sp>
        <p:nvSpPr>
          <p:cNvPr id="51235" name="Line 32"/>
          <p:cNvSpPr>
            <a:spLocks noChangeShapeType="1"/>
          </p:cNvSpPr>
          <p:nvPr/>
        </p:nvSpPr>
        <p:spPr bwMode="auto">
          <a:xfrm>
            <a:off x="3097213" y="3709988"/>
            <a:ext cx="0" cy="517525"/>
          </a:xfrm>
          <a:prstGeom prst="line">
            <a:avLst/>
          </a:prstGeom>
          <a:noFill/>
          <a:ln w="9525">
            <a:solidFill>
              <a:schemeClr val="tx1"/>
            </a:solidFill>
            <a:round/>
            <a:headEnd/>
            <a:tailEnd/>
          </a:ln>
        </p:spPr>
        <p:txBody>
          <a:bodyPr/>
          <a:lstStyle/>
          <a:p>
            <a:endParaRPr lang="el-GR"/>
          </a:p>
        </p:txBody>
      </p:sp>
      <p:sp>
        <p:nvSpPr>
          <p:cNvPr id="51237" name="Text Box 34"/>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1238" name="Text Box 35"/>
          <p:cNvSpPr txBox="1">
            <a:spLocks noChangeArrowheads="1"/>
          </p:cNvSpPr>
          <p:nvPr/>
        </p:nvSpPr>
        <p:spPr bwMode="auto">
          <a:xfrm>
            <a:off x="3806825" y="2549525"/>
            <a:ext cx="34607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51239" name="Text Box 36"/>
          <p:cNvSpPr txBox="1">
            <a:spLocks noChangeArrowheads="1"/>
          </p:cNvSpPr>
          <p:nvPr/>
        </p:nvSpPr>
        <p:spPr bwMode="auto">
          <a:xfrm>
            <a:off x="2287588" y="3556000"/>
            <a:ext cx="523875"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525942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a:t>
            </a:fld>
            <a:endParaRPr lang="el-GR" altLang="en-US" smtClean="0"/>
          </a:p>
        </p:txBody>
      </p:sp>
      <p:sp>
        <p:nvSpPr>
          <p:cNvPr id="40966" name="Text Box 3"/>
          <p:cNvSpPr txBox="1">
            <a:spLocks noChangeArrowheads="1"/>
          </p:cNvSpPr>
          <p:nvPr/>
        </p:nvSpPr>
        <p:spPr bwMode="auto">
          <a:xfrm>
            <a:off x="366711" y="1328738"/>
            <a:ext cx="8207375" cy="4154984"/>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Θέλουμε να κατασκευάσουμε μια </a:t>
            </a:r>
            <a:r>
              <a:rPr lang="el-GR" sz="2400" dirty="0" err="1" smtClean="0">
                <a:latin typeface="Calibri" pitchFamily="34" charset="0"/>
                <a:ea typeface="Calibri" pitchFamily="34" charset="0"/>
                <a:cs typeface="Calibri" pitchFamily="34" charset="0"/>
              </a:rPr>
              <a:t>βδ</a:t>
            </a:r>
            <a:r>
              <a:rPr lang="el-GR" sz="2400" dirty="0" smtClean="0">
                <a:latin typeface="Calibri" pitchFamily="34" charset="0"/>
                <a:ea typeface="Calibri" pitchFamily="34" charset="0"/>
                <a:cs typeface="Calibri" pitchFamily="34" charset="0"/>
              </a:rPr>
              <a:t> για δρομολόγια τρένων.</a:t>
            </a:r>
          </a:p>
          <a:p>
            <a:pPr algn="just" eaLnBrk="0" hangingPunct="0">
              <a:spcBef>
                <a:spcPct val="50000"/>
              </a:spcBef>
            </a:pPr>
            <a:r>
              <a:rPr lang="el-GR" sz="2400" dirty="0" smtClean="0">
                <a:latin typeface="Calibri" pitchFamily="34" charset="0"/>
                <a:ea typeface="Calibri" pitchFamily="34" charset="0"/>
                <a:cs typeface="Calibri" pitchFamily="34" charset="0"/>
              </a:rPr>
              <a:t>Ένα  δρομολόγιο </a:t>
            </a:r>
            <a:r>
              <a:rPr lang="el-GR" sz="2400" dirty="0" smtClean="0">
                <a:solidFill>
                  <a:schemeClr val="accent6">
                    <a:lumMod val="75000"/>
                  </a:schemeClr>
                </a:solidFill>
                <a:latin typeface="Calibri" pitchFamily="34" charset="0"/>
                <a:ea typeface="Calibri" pitchFamily="34" charset="0"/>
                <a:cs typeface="Calibri" pitchFamily="34" charset="0"/>
              </a:rPr>
              <a:t>περνά </a:t>
            </a:r>
            <a:r>
              <a:rPr lang="el-GR" sz="2400" dirty="0" smtClean="0">
                <a:latin typeface="Calibri" pitchFamily="34" charset="0"/>
                <a:ea typeface="Calibri" pitchFamily="34" charset="0"/>
                <a:cs typeface="Calibri" pitchFamily="34" charset="0"/>
              </a:rPr>
              <a:t>από σταθμούς.</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σταθμός</a:t>
            </a:r>
            <a:r>
              <a:rPr lang="el-GR" sz="2400" dirty="0" smtClean="0">
                <a:latin typeface="Calibri" pitchFamily="34" charset="0"/>
                <a:ea typeface="Calibri" pitchFamily="34" charset="0"/>
                <a:cs typeface="Calibri" pitchFamily="34" charset="0"/>
              </a:rPr>
              <a:t> έχει ένα (μοναδικό) όνομα και διεύθυνση.</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δρομολόγιο</a:t>
            </a:r>
            <a:r>
              <a:rPr lang="el-GR" sz="2400" dirty="0" smtClean="0">
                <a:solidFill>
                  <a:srgbClr val="FF9933"/>
                </a:solidFill>
                <a:latin typeface="Calibri" pitchFamily="34" charset="0"/>
                <a:ea typeface="Calibri" pitchFamily="34" charset="0"/>
                <a:cs typeface="Calibri" pitchFamily="34" charset="0"/>
              </a:rPr>
              <a:t> </a:t>
            </a:r>
            <a:r>
              <a:rPr lang="el-GR" sz="2400" dirty="0" smtClean="0">
                <a:latin typeface="Calibri" pitchFamily="34" charset="0"/>
                <a:ea typeface="Calibri" pitchFamily="34" charset="0"/>
                <a:cs typeface="Calibri" pitchFamily="34" charset="0"/>
              </a:rPr>
              <a:t>χαρακτηρίζεται από έναν (μοναδικό) αριθμό, μια συνολική διάρκεια, έχει ένα σταθμό αφετηρία, ένα σταθμό προορισμό, καθώς και ένα χρόνο αναχώρησης από την αφετηρία και ένα χρόνο άφιξης στον προορισμό.</a:t>
            </a:r>
          </a:p>
          <a:p>
            <a:pPr algn="just" eaLnBrk="0" hangingPunct="0">
              <a:spcBef>
                <a:spcPct val="50000"/>
              </a:spcBef>
            </a:pPr>
            <a:r>
              <a:rPr lang="el-GR" sz="2400" dirty="0" smtClean="0">
                <a:latin typeface="Calibri" pitchFamily="34" charset="0"/>
                <a:ea typeface="Calibri" pitchFamily="34" charset="0"/>
                <a:cs typeface="Calibri" pitchFamily="34" charset="0"/>
              </a:rPr>
              <a:t>Επίσης, κάθε δρομολόγιο έχει </a:t>
            </a:r>
            <a:r>
              <a:rPr lang="el-GR" sz="2400" i="1" dirty="0" smtClean="0">
                <a:latin typeface="Calibri" pitchFamily="34" charset="0"/>
                <a:ea typeface="Calibri" pitchFamily="34" charset="0"/>
                <a:cs typeface="Calibri" pitchFamily="34" charset="0"/>
              </a:rPr>
              <a:t>τουλάχιστον έναν </a:t>
            </a:r>
            <a:r>
              <a:rPr lang="el-GR" sz="2400" dirty="0" smtClean="0">
                <a:latin typeface="Calibri" pitchFamily="34" charset="0"/>
                <a:ea typeface="Calibri" pitchFamily="34" charset="0"/>
                <a:cs typeface="Calibri" pitchFamily="34" charset="0"/>
              </a:rPr>
              <a:t>ενδιάμεσο σταθμό καθώς και ένα χρόνο άφιξης σε αυτόν.</a:t>
            </a:r>
            <a:endParaRPr lang="el-GR" sz="2400" dirty="0">
              <a:latin typeface="Calibri" pitchFamily="34" charset="0"/>
              <a:ea typeface="Calibri" pitchFamily="34" charset="0"/>
              <a:cs typeface="Calibri" pitchFamily="34" charset="0"/>
            </a:endParaRPr>
          </a:p>
        </p:txBody>
      </p:sp>
      <p:sp>
        <p:nvSpPr>
          <p:cNvPr id="2" name="Title 1"/>
          <p:cNvSpPr>
            <a:spLocks noGrp="1"/>
          </p:cNvSpPr>
          <p:nvPr>
            <p:ph type="title"/>
          </p:nvPr>
        </p:nvSpPr>
        <p:spPr>
          <a:xfrm>
            <a:off x="457200" y="185738"/>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3879698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30</a:t>
            </a:fld>
            <a:endParaRPr lang="el-GR" altLang="en-US" smtClean="0"/>
          </a:p>
        </p:txBody>
      </p:sp>
      <p:sp>
        <p:nvSpPr>
          <p:cNvPr id="52229"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2235"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2236" name="Text Box 9"/>
          <p:cNvSpPr txBox="1">
            <a:spLocks noChangeArrowheads="1"/>
          </p:cNvSpPr>
          <p:nvPr/>
        </p:nvSpPr>
        <p:spPr bwMode="auto">
          <a:xfrm>
            <a:off x="2389188" y="4324350"/>
            <a:ext cx="1657350" cy="336550"/>
          </a:xfrm>
          <a:prstGeom prst="rect">
            <a:avLst/>
          </a:prstGeom>
          <a:noFill/>
          <a:ln w="9525">
            <a:noFill/>
            <a:miter lim="800000"/>
            <a:headEnd/>
            <a:tailEnd/>
          </a:ln>
        </p:spPr>
        <p:txBody>
          <a:bodyPr>
            <a:spAutoFit/>
          </a:bodyPr>
          <a:lstStyle/>
          <a:p>
            <a:pPr eaLnBrk="0" hangingPunct="0">
              <a:spcBef>
                <a:spcPct val="50000"/>
              </a:spcBef>
            </a:pPr>
            <a:r>
              <a:rPr lang="el-GR" sz="1600" dirty="0">
                <a:latin typeface="Times New Roman" pitchFamily="18" charset="0"/>
              </a:rPr>
              <a:t>ΕΞΑΡΤΗΜΑ</a:t>
            </a:r>
            <a:endParaRPr lang="el-GR" sz="1600" baseline="-25000" dirty="0">
              <a:latin typeface="Times New Roman" pitchFamily="18" charset="0"/>
            </a:endParaRPr>
          </a:p>
        </p:txBody>
      </p:sp>
      <p:sp>
        <p:nvSpPr>
          <p:cNvPr id="52237"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2239"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2241"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2242"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2243"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2244"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2246"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2248"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2250"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2251" name="Oval 24"/>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700338" y="1844675"/>
            <a:ext cx="576262" cy="246221"/>
          </a:xfrm>
          <a:prstGeom prst="rect">
            <a:avLst/>
          </a:prstGeom>
          <a:noFill/>
          <a:ln w="9525">
            <a:noFill/>
            <a:miter lim="800000"/>
            <a:headEnd/>
            <a:tailEnd/>
          </a:ln>
        </p:spPr>
        <p:txBody>
          <a:bodyPr>
            <a:spAutoFit/>
          </a:bodyPr>
          <a:lstStyle/>
          <a:p>
            <a:pPr>
              <a:spcBef>
                <a:spcPct val="50000"/>
              </a:spcBef>
            </a:pPr>
            <a:r>
              <a:rPr lang="el-GR" sz="1000" dirty="0" smtClean="0"/>
              <a:t>Αμοιβή</a:t>
            </a:r>
            <a:endParaRPr lang="el-GR" sz="1000" dirty="0"/>
          </a:p>
        </p:txBody>
      </p:sp>
      <p:sp>
        <p:nvSpPr>
          <p:cNvPr id="52253"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4500563" y="2852738"/>
            <a:ext cx="1081087" cy="336550"/>
          </a:xfrm>
          <a:prstGeom prst="rect">
            <a:avLst/>
          </a:prstGeom>
          <a:noFill/>
          <a:ln w="9525">
            <a:noFill/>
            <a:miter lim="800000"/>
            <a:headEnd/>
            <a:tailEnd/>
          </a:ln>
        </p:spPr>
        <p:txBody>
          <a:bodyPr>
            <a:spAutoFit/>
          </a:bodyPr>
          <a:lstStyle/>
          <a:p>
            <a:pPr>
              <a:spcBef>
                <a:spcPct val="50000"/>
              </a:spcBef>
            </a:pPr>
            <a:r>
              <a:rPr lang="el-GR"/>
              <a:t>ΕΡΓΟ</a:t>
            </a:r>
          </a:p>
        </p:txBody>
      </p:sp>
      <p:sp>
        <p:nvSpPr>
          <p:cNvPr id="52255" name="Line 28"/>
          <p:cNvSpPr>
            <a:spLocks noChangeShapeType="1"/>
          </p:cNvSpPr>
          <p:nvPr/>
        </p:nvSpPr>
        <p:spPr bwMode="auto">
          <a:xfrm>
            <a:off x="3097213" y="3733800"/>
            <a:ext cx="0" cy="50323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2258"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2259" name="Text Box 32"/>
          <p:cNvSpPr txBox="1">
            <a:spLocks noChangeArrowheads="1"/>
          </p:cNvSpPr>
          <p:nvPr/>
        </p:nvSpPr>
        <p:spPr bwMode="auto">
          <a:xfrm>
            <a:off x="5800725" y="2551907"/>
            <a:ext cx="3165475" cy="1892826"/>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Προμηθευτής και έργο προσδιορίζουν μοναδικά το εξάρτημα</a:t>
            </a:r>
          </a:p>
          <a:p>
            <a:pPr algn="just">
              <a:spcBef>
                <a:spcPct val="50000"/>
              </a:spcBef>
            </a:pPr>
            <a:r>
              <a:rPr lang="el-GR" dirty="0">
                <a:solidFill>
                  <a:schemeClr val="tx2">
                    <a:lumMod val="50000"/>
                  </a:schemeClr>
                </a:solidFill>
                <a:latin typeface="Calibri" pitchFamily="34" charset="0"/>
                <a:cs typeface="Calibri" pitchFamily="34" charset="0"/>
              </a:rPr>
              <a:t>(δηλαδή, ένας συγκεκριμένος προμηθευτής μόνο ένα εξάρτημα ανά έργο)</a:t>
            </a:r>
          </a:p>
        </p:txBody>
      </p:sp>
      <p:sp>
        <p:nvSpPr>
          <p:cNvPr id="52260" name="Text Box 33"/>
          <p:cNvSpPr txBox="1">
            <a:spLocks noChangeArrowheads="1"/>
          </p:cNvSpPr>
          <p:nvPr/>
        </p:nvSpPr>
        <p:spPr bwMode="auto">
          <a:xfrm>
            <a:off x="5211763" y="5624513"/>
            <a:ext cx="3105150" cy="366712"/>
          </a:xfrm>
          <a:prstGeom prst="rect">
            <a:avLst/>
          </a:prstGeom>
          <a:noFill/>
          <a:ln w="9525">
            <a:noFill/>
            <a:miter lim="800000"/>
            <a:headEnd/>
            <a:tailEnd/>
          </a:ln>
        </p:spPr>
        <p:txBody>
          <a:bodyPr>
            <a:spAutoFit/>
          </a:bodyPr>
          <a:lstStyle/>
          <a:p>
            <a:pPr>
              <a:spcBef>
                <a:spcPct val="50000"/>
              </a:spcBef>
            </a:pPr>
            <a:r>
              <a:rPr lang="el-GR" sz="1800" dirty="0">
                <a:latin typeface="Calibri" pitchFamily="34" charset="0"/>
                <a:cs typeface="Calibri" pitchFamily="34" charset="0"/>
              </a:rPr>
              <a:t>Σχεσιακό μοντέλο;</a:t>
            </a:r>
          </a:p>
        </p:txBody>
      </p:sp>
      <p:sp>
        <p:nvSpPr>
          <p:cNvPr id="52261"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808413" y="2528888"/>
            <a:ext cx="430212" cy="366712"/>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4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6238938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6"/>
          <p:cNvSpPr>
            <a:spLocks noGrp="1" noChangeArrowheads="1"/>
          </p:cNvSpPr>
          <p:nvPr>
            <p:ph type="ftr" sz="quarter" idx="11"/>
          </p:nvPr>
        </p:nvSpPr>
        <p:spPr>
          <a:noFill/>
        </p:spPr>
        <p:txBody>
          <a:bodyPr/>
          <a:lstStyle/>
          <a:p>
            <a:r>
              <a:rPr lang="el-GR" altLang="en-US"/>
              <a:t>Ευαγγελία Πιτουρά</a:t>
            </a:r>
          </a:p>
        </p:txBody>
      </p:sp>
      <p:sp>
        <p:nvSpPr>
          <p:cNvPr id="53252" name="Rectangle 7"/>
          <p:cNvSpPr>
            <a:spLocks noGrp="1" noChangeArrowheads="1"/>
          </p:cNvSpPr>
          <p:nvPr>
            <p:ph type="sldNum" sz="quarter" idx="12"/>
          </p:nvPr>
        </p:nvSpPr>
        <p:spPr>
          <a:noFill/>
        </p:spPr>
        <p:txBody>
          <a:bodyPr/>
          <a:lstStyle/>
          <a:p>
            <a:fld id="{8B2241D2-95F3-4274-B403-C90560AA0A73}" type="slidenum">
              <a:rPr lang="el-GR" altLang="en-US" smtClean="0"/>
              <a:pPr/>
              <a:t>31</a:t>
            </a:fld>
            <a:endParaRPr lang="el-GR" altLang="en-US" smtClean="0"/>
          </a:p>
        </p:txBody>
      </p:sp>
      <p:sp>
        <p:nvSpPr>
          <p:cNvPr id="53253"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3255"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3256"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3257"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3258"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3259"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3260" name="Text Box 9"/>
          <p:cNvSpPr txBox="1">
            <a:spLocks noChangeArrowheads="1"/>
          </p:cNvSpPr>
          <p:nvPr/>
        </p:nvSpPr>
        <p:spPr bwMode="auto">
          <a:xfrm>
            <a:off x="2493963" y="4306888"/>
            <a:ext cx="165735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ΕΞΑΡΤΗΜΑ</a:t>
            </a:r>
            <a:endParaRPr lang="el-GR" sz="1200" baseline="-25000">
              <a:latin typeface="Times New Roman" pitchFamily="18" charset="0"/>
            </a:endParaRPr>
          </a:p>
        </p:txBody>
      </p:sp>
      <p:sp>
        <p:nvSpPr>
          <p:cNvPr id="53261" name="Line 10"/>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3262" name="Oval 11"/>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3263" name="Text Box 12"/>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3264" name="Oval 13"/>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3265" name="Text Box 14"/>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3266" name="Line 15"/>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3268" name="Oval 17"/>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3269" name="Oval 18"/>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3270" name="Line 19"/>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3271" name="Line 20"/>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3272" name="Text Box 21"/>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3273" name="Text Box 22"/>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3274" name="Oval 23"/>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3275" name="Text Box 24"/>
          <p:cNvSpPr txBox="1">
            <a:spLocks noChangeArrowheads="1"/>
          </p:cNvSpPr>
          <p:nvPr/>
        </p:nvSpPr>
        <p:spPr bwMode="auto">
          <a:xfrm>
            <a:off x="2700338" y="1844675"/>
            <a:ext cx="576262" cy="246221"/>
          </a:xfrm>
          <a:prstGeom prst="rect">
            <a:avLst/>
          </a:prstGeom>
          <a:noFill/>
          <a:ln w="9525">
            <a:noFill/>
            <a:miter lim="800000"/>
            <a:headEnd/>
            <a:tailEnd/>
          </a:ln>
        </p:spPr>
        <p:txBody>
          <a:bodyPr>
            <a:spAutoFit/>
          </a:bodyPr>
          <a:lstStyle/>
          <a:p>
            <a:pPr>
              <a:spcBef>
                <a:spcPct val="50000"/>
              </a:spcBef>
            </a:pPr>
            <a:r>
              <a:rPr lang="el-GR" sz="1000" dirty="0" smtClean="0"/>
              <a:t>Αμοιβή</a:t>
            </a:r>
            <a:endParaRPr lang="el-GR" sz="1000" dirty="0"/>
          </a:p>
        </p:txBody>
      </p:sp>
      <p:sp>
        <p:nvSpPr>
          <p:cNvPr id="53276" name="Line 25"/>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3277" name="Text Box 26"/>
          <p:cNvSpPr txBox="1">
            <a:spLocks noChangeArrowheads="1"/>
          </p:cNvSpPr>
          <p:nvPr/>
        </p:nvSpPr>
        <p:spPr bwMode="auto">
          <a:xfrm>
            <a:off x="4500563" y="2852738"/>
            <a:ext cx="1081087" cy="274637"/>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3278" name="Oval 27"/>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3279" name="Text Box 28"/>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3280" name="Line 29"/>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3281" name="Text Box 30"/>
          <p:cNvSpPr txBox="1">
            <a:spLocks noChangeArrowheads="1"/>
          </p:cNvSpPr>
          <p:nvPr/>
        </p:nvSpPr>
        <p:spPr bwMode="auto">
          <a:xfrm>
            <a:off x="5727700" y="3751263"/>
            <a:ext cx="3044825" cy="369332"/>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Ισχύουν και τα δύο</a:t>
            </a:r>
          </a:p>
        </p:txBody>
      </p:sp>
      <p:sp>
        <p:nvSpPr>
          <p:cNvPr id="53283" name="Line 32"/>
          <p:cNvSpPr>
            <a:spLocks noChangeShapeType="1"/>
          </p:cNvSpPr>
          <p:nvPr/>
        </p:nvSpPr>
        <p:spPr bwMode="auto">
          <a:xfrm>
            <a:off x="1814513" y="3043238"/>
            <a:ext cx="647700" cy="0"/>
          </a:xfrm>
          <a:prstGeom prst="line">
            <a:avLst/>
          </a:prstGeom>
          <a:noFill/>
          <a:ln w="9525">
            <a:solidFill>
              <a:schemeClr val="tx1"/>
            </a:solidFill>
            <a:round/>
            <a:headEnd/>
            <a:tailEnd/>
          </a:ln>
        </p:spPr>
        <p:txBody>
          <a:bodyPr wrap="none" anchor="ctr"/>
          <a:lstStyle/>
          <a:p>
            <a:endParaRPr lang="el-GR"/>
          </a:p>
        </p:txBody>
      </p:sp>
      <p:sp>
        <p:nvSpPr>
          <p:cNvPr id="53284" name="Line 33"/>
          <p:cNvSpPr>
            <a:spLocks noChangeShapeType="1"/>
          </p:cNvSpPr>
          <p:nvPr/>
        </p:nvSpPr>
        <p:spPr bwMode="auto">
          <a:xfrm>
            <a:off x="3060700" y="3751263"/>
            <a:ext cx="0" cy="447675"/>
          </a:xfrm>
          <a:prstGeom prst="line">
            <a:avLst/>
          </a:prstGeom>
          <a:noFill/>
          <a:ln w="9525">
            <a:solidFill>
              <a:schemeClr val="tx1"/>
            </a:solidFill>
            <a:round/>
            <a:headEnd/>
            <a:tailEnd/>
          </a:ln>
        </p:spPr>
        <p:txBody>
          <a:bodyPr/>
          <a:lstStyle/>
          <a:p>
            <a:endParaRPr lang="el-GR"/>
          </a:p>
        </p:txBody>
      </p:sp>
      <p:sp>
        <p:nvSpPr>
          <p:cNvPr id="53285"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3286" name="Text Box 35"/>
          <p:cNvSpPr txBox="1">
            <a:spLocks noChangeArrowheads="1"/>
          </p:cNvSpPr>
          <p:nvPr/>
        </p:nvSpPr>
        <p:spPr bwMode="auto">
          <a:xfrm>
            <a:off x="3779838" y="2530475"/>
            <a:ext cx="346075"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3287" name="Text Box 36"/>
          <p:cNvSpPr txBox="1">
            <a:spLocks noChangeArrowheads="1"/>
          </p:cNvSpPr>
          <p:nvPr/>
        </p:nvSpPr>
        <p:spPr bwMode="auto">
          <a:xfrm>
            <a:off x="1916113" y="2570163"/>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 name="Title 1"/>
          <p:cNvSpPr>
            <a:spLocks noGrp="1"/>
          </p:cNvSpPr>
          <p:nvPr>
            <p:ph type="title"/>
          </p:nvPr>
        </p:nvSpPr>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9191572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32</a:t>
            </a:fld>
            <a:endParaRPr lang="el-GR" altLang="en-US" smtClean="0"/>
          </a:p>
        </p:txBody>
      </p:sp>
      <p:sp>
        <p:nvSpPr>
          <p:cNvPr id="52229" name="Rectangle 2"/>
          <p:cNvSpPr>
            <a:spLocks noChangeArrowheads="1"/>
          </p:cNvSpPr>
          <p:nvPr/>
        </p:nvSpPr>
        <p:spPr bwMode="auto">
          <a:xfrm>
            <a:off x="2136516" y="3234895"/>
            <a:ext cx="1016045" cy="317410"/>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3667457" y="2155935"/>
            <a:ext cx="908567" cy="387170"/>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192754" y="1893171"/>
            <a:ext cx="963556" cy="94176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549336" y="2208255"/>
            <a:ext cx="1076033" cy="395309"/>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549336" y="2260575"/>
            <a:ext cx="1133521"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ΠΡΟΜΗΘΕΥΤΗΣ</a:t>
            </a:r>
            <a:endParaRPr lang="el-GR" sz="800" baseline="-25000" dirty="0">
              <a:latin typeface="Times New Roman" pitchFamily="18" charset="0"/>
            </a:endParaRPr>
          </a:p>
        </p:txBody>
      </p:sp>
      <p:sp>
        <p:nvSpPr>
          <p:cNvPr id="52235" name="Text Box 8"/>
          <p:cNvSpPr txBox="1">
            <a:spLocks noChangeArrowheads="1"/>
          </p:cNvSpPr>
          <p:nvPr/>
        </p:nvSpPr>
        <p:spPr bwMode="auto">
          <a:xfrm>
            <a:off x="2219000" y="2222207"/>
            <a:ext cx="1019795"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ΠΡΟΜΗΘΕΥΕΙ</a:t>
            </a:r>
          </a:p>
        </p:txBody>
      </p:sp>
      <p:sp>
        <p:nvSpPr>
          <p:cNvPr id="52236" name="Text Box 9"/>
          <p:cNvSpPr txBox="1">
            <a:spLocks noChangeArrowheads="1"/>
          </p:cNvSpPr>
          <p:nvPr/>
        </p:nvSpPr>
        <p:spPr bwMode="auto">
          <a:xfrm>
            <a:off x="2119020" y="3286052"/>
            <a:ext cx="1304737" cy="157789"/>
          </a:xfrm>
          <a:prstGeom prst="rect">
            <a:avLst/>
          </a:prstGeom>
          <a:noFill/>
          <a:ln w="9525">
            <a:noFill/>
            <a:miter lim="800000"/>
            <a:headEnd/>
            <a:tailEnd/>
          </a:ln>
        </p:spPr>
        <p:txBody>
          <a:bodyPr>
            <a:spAutoFit/>
          </a:bodyPr>
          <a:lstStyle/>
          <a:p>
            <a:pPr eaLnBrk="0" hangingPunct="0">
              <a:spcBef>
                <a:spcPct val="50000"/>
              </a:spcBef>
            </a:pPr>
            <a:r>
              <a:rPr lang="el-GR" sz="800" dirty="0">
                <a:latin typeface="Times New Roman" pitchFamily="18" charset="0"/>
              </a:rPr>
              <a:t>ΕΞΑΡΤΗΜΑ</a:t>
            </a:r>
            <a:endParaRPr lang="el-GR" sz="800" baseline="-25000" dirty="0">
              <a:latin typeface="Times New Roman" pitchFamily="18" charset="0"/>
            </a:endParaRPr>
          </a:p>
        </p:txBody>
      </p:sp>
      <p:sp>
        <p:nvSpPr>
          <p:cNvPr id="52237" name="Line 10"/>
          <p:cNvSpPr>
            <a:spLocks noChangeShapeType="1"/>
          </p:cNvSpPr>
          <p:nvPr/>
        </p:nvSpPr>
        <p:spPr bwMode="auto">
          <a:xfrm>
            <a:off x="1625369" y="2367541"/>
            <a:ext cx="567386"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156311" y="2367541"/>
            <a:ext cx="509897" cy="0"/>
          </a:xfrm>
          <a:prstGeom prst="line">
            <a:avLst/>
          </a:prstGeom>
          <a:noFill/>
          <a:ln w="9525">
            <a:solidFill>
              <a:schemeClr val="tx1"/>
            </a:solidFill>
            <a:round/>
            <a:headEnd/>
            <a:tailEnd/>
          </a:ln>
        </p:spPr>
        <p:txBody>
          <a:bodyPr wrap="none" anchor="ctr"/>
          <a:lstStyle/>
          <a:p>
            <a:endParaRPr lang="el-GR"/>
          </a:p>
        </p:txBody>
      </p:sp>
      <p:grpSp>
        <p:nvGrpSpPr>
          <p:cNvPr id="3" name="Group 2"/>
          <p:cNvGrpSpPr/>
          <p:nvPr/>
        </p:nvGrpSpPr>
        <p:grpSpPr>
          <a:xfrm>
            <a:off x="945506" y="1531580"/>
            <a:ext cx="881073" cy="360428"/>
            <a:chOff x="945506" y="1531580"/>
            <a:chExt cx="881073" cy="360428"/>
          </a:xfrm>
        </p:grpSpPr>
        <p:sp>
          <p:nvSpPr>
            <p:cNvPr id="52239" name="Oval 12"/>
            <p:cNvSpPr>
              <a:spLocks noChangeArrowheads="1"/>
            </p:cNvSpPr>
            <p:nvPr/>
          </p:nvSpPr>
          <p:spPr bwMode="auto">
            <a:xfrm>
              <a:off x="945506" y="1531580"/>
              <a:ext cx="871075" cy="360428"/>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75480" y="1550183"/>
              <a:ext cx="751099"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προμηθευτή</a:t>
              </a:r>
            </a:p>
          </p:txBody>
        </p:sp>
      </p:grpSp>
      <p:sp>
        <p:nvSpPr>
          <p:cNvPr id="52243" name="Line 16"/>
          <p:cNvSpPr>
            <a:spLocks noChangeShapeType="1"/>
          </p:cNvSpPr>
          <p:nvPr/>
        </p:nvSpPr>
        <p:spPr bwMode="auto">
          <a:xfrm flipH="1">
            <a:off x="1285437" y="1893171"/>
            <a:ext cx="56239" cy="262764"/>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3666208" y="1575761"/>
            <a:ext cx="681112" cy="316247"/>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006140" y="1893171"/>
            <a:ext cx="57488" cy="262764"/>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3826176" y="1575761"/>
            <a:ext cx="509897"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έργου</a:t>
            </a:r>
          </a:p>
        </p:txBody>
      </p:sp>
      <p:sp>
        <p:nvSpPr>
          <p:cNvPr id="52251" name="Oval 24"/>
          <p:cNvSpPr>
            <a:spLocks noChangeArrowheads="1"/>
          </p:cNvSpPr>
          <p:nvPr/>
        </p:nvSpPr>
        <p:spPr bwMode="auto">
          <a:xfrm>
            <a:off x="2194005" y="1417638"/>
            <a:ext cx="681112" cy="316247"/>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331291" y="1446013"/>
            <a:ext cx="543825" cy="215444"/>
          </a:xfrm>
          <a:prstGeom prst="rect">
            <a:avLst/>
          </a:prstGeom>
          <a:noFill/>
          <a:ln w="9525">
            <a:noFill/>
            <a:miter lim="800000"/>
            <a:headEnd/>
            <a:tailEnd/>
          </a:ln>
        </p:spPr>
        <p:txBody>
          <a:bodyPr wrap="square">
            <a:spAutoFit/>
          </a:bodyPr>
          <a:lstStyle/>
          <a:p>
            <a:pPr>
              <a:spcBef>
                <a:spcPct val="50000"/>
              </a:spcBef>
            </a:pPr>
            <a:r>
              <a:rPr lang="el-GR" sz="800" dirty="0" smtClean="0"/>
              <a:t>Αμοιβή</a:t>
            </a:r>
            <a:endParaRPr lang="el-GR" sz="800" dirty="0"/>
          </a:p>
        </p:txBody>
      </p:sp>
      <p:sp>
        <p:nvSpPr>
          <p:cNvPr id="52253" name="Line 26"/>
          <p:cNvSpPr>
            <a:spLocks noChangeShapeType="1"/>
          </p:cNvSpPr>
          <p:nvPr/>
        </p:nvSpPr>
        <p:spPr bwMode="auto">
          <a:xfrm>
            <a:off x="2646413" y="1733885"/>
            <a:ext cx="0" cy="158123"/>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3781185" y="2208255"/>
            <a:ext cx="851078" cy="157789"/>
          </a:xfrm>
          <a:prstGeom prst="rect">
            <a:avLst/>
          </a:prstGeom>
          <a:noFill/>
          <a:ln w="9525">
            <a:noFill/>
            <a:miter lim="800000"/>
            <a:headEnd/>
            <a:tailEnd/>
          </a:ln>
        </p:spPr>
        <p:txBody>
          <a:bodyPr>
            <a:spAutoFit/>
          </a:bodyPr>
          <a:lstStyle/>
          <a:p>
            <a:pPr>
              <a:spcBef>
                <a:spcPct val="50000"/>
              </a:spcBef>
            </a:pPr>
            <a:r>
              <a:rPr lang="el-GR" sz="800" dirty="0"/>
              <a:t>ΕΡΓΟ</a:t>
            </a:r>
          </a:p>
        </p:txBody>
      </p:sp>
      <p:sp>
        <p:nvSpPr>
          <p:cNvPr id="52255" name="Line 28"/>
          <p:cNvSpPr>
            <a:spLocks noChangeShapeType="1"/>
          </p:cNvSpPr>
          <p:nvPr/>
        </p:nvSpPr>
        <p:spPr bwMode="auto">
          <a:xfrm>
            <a:off x="2676407" y="2853538"/>
            <a:ext cx="0" cy="36856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001342" y="3691825"/>
            <a:ext cx="664866" cy="37999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012589" y="3697638"/>
            <a:ext cx="781093" cy="157789"/>
          </a:xfrm>
          <a:prstGeom prst="rect">
            <a:avLst/>
          </a:prstGeom>
          <a:noFill/>
          <a:ln w="9525">
            <a:noFill/>
            <a:miter lim="800000"/>
            <a:headEnd/>
            <a:tailEnd/>
          </a:ln>
        </p:spPr>
        <p:txBody>
          <a:bodyPr>
            <a:spAutoFit/>
          </a:bodyPr>
          <a:lstStyle/>
          <a:p>
            <a:pPr>
              <a:spcBef>
                <a:spcPct val="50000"/>
              </a:spcBef>
            </a:pPr>
            <a:r>
              <a:rPr lang="en-US" sz="800" u="sng" dirty="0"/>
              <a:t>ID-</a:t>
            </a:r>
            <a:r>
              <a:rPr lang="el-GR" sz="800" u="sng" dirty="0"/>
              <a:t>εξαρτήματος</a:t>
            </a:r>
          </a:p>
        </p:txBody>
      </p:sp>
      <p:sp>
        <p:nvSpPr>
          <p:cNvPr id="52258" name="Line 31"/>
          <p:cNvSpPr>
            <a:spLocks noChangeShapeType="1"/>
          </p:cNvSpPr>
          <p:nvPr/>
        </p:nvSpPr>
        <p:spPr bwMode="auto">
          <a:xfrm>
            <a:off x="2947602" y="3555792"/>
            <a:ext cx="183713" cy="151147"/>
          </a:xfrm>
          <a:prstGeom prst="line">
            <a:avLst/>
          </a:prstGeom>
          <a:noFill/>
          <a:ln w="9525">
            <a:solidFill>
              <a:schemeClr val="tx1"/>
            </a:solidFill>
            <a:round/>
            <a:headEnd/>
            <a:tailEnd/>
          </a:ln>
        </p:spPr>
        <p:txBody>
          <a:bodyPr/>
          <a:lstStyle/>
          <a:p>
            <a:endParaRPr lang="el-GR"/>
          </a:p>
        </p:txBody>
      </p:sp>
      <p:sp>
        <p:nvSpPr>
          <p:cNvPr id="52261" name="Text Box 34"/>
          <p:cNvSpPr txBox="1">
            <a:spLocks noChangeArrowheads="1"/>
          </p:cNvSpPr>
          <p:nvPr/>
        </p:nvSpPr>
        <p:spPr bwMode="auto">
          <a:xfrm>
            <a:off x="2155262" y="2853538"/>
            <a:ext cx="272445" cy="268578"/>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795335" y="1971070"/>
            <a:ext cx="272445" cy="268577"/>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236295" y="1971070"/>
            <a:ext cx="338681" cy="268577"/>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σε δυαδικές</a:t>
            </a:r>
            <a:endParaRPr lang="en-US" dirty="0">
              <a:solidFill>
                <a:schemeClr val="accent6">
                  <a:lumMod val="75000"/>
                </a:schemeClr>
              </a:solidFill>
            </a:endParaRPr>
          </a:p>
        </p:txBody>
      </p:sp>
      <p:sp>
        <p:nvSpPr>
          <p:cNvPr id="4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grpSp>
        <p:nvGrpSpPr>
          <p:cNvPr id="42" name="Group 41"/>
          <p:cNvGrpSpPr/>
          <p:nvPr/>
        </p:nvGrpSpPr>
        <p:grpSpPr>
          <a:xfrm>
            <a:off x="4081124" y="2630305"/>
            <a:ext cx="4682392" cy="3672742"/>
            <a:chOff x="444500" y="1229442"/>
            <a:chExt cx="7044532" cy="4936408"/>
          </a:xfrm>
        </p:grpSpPr>
        <p:sp>
          <p:nvSpPr>
            <p:cNvPr id="43" name="Text Box 4"/>
            <p:cNvSpPr txBox="1">
              <a:spLocks noChangeArrowheads="1"/>
            </p:cNvSpPr>
            <p:nvPr/>
          </p:nvSpPr>
          <p:spPr bwMode="auto">
            <a:xfrm>
              <a:off x="5976144" y="2241440"/>
              <a:ext cx="1512888" cy="215444"/>
            </a:xfrm>
            <a:prstGeom prst="rect">
              <a:avLst/>
            </a:prstGeom>
            <a:noFill/>
            <a:ln w="9525">
              <a:noFill/>
              <a:miter lim="800000"/>
              <a:headEnd/>
              <a:tailEnd/>
            </a:ln>
          </p:spPr>
          <p:txBody>
            <a:bodyPr>
              <a:spAutoFit/>
            </a:bodyPr>
            <a:lstStyle/>
            <a:p>
              <a:pPr eaLnBrk="0" hangingPunct="0">
                <a:spcBef>
                  <a:spcPct val="50000"/>
                </a:spcBef>
              </a:pPr>
              <a:r>
                <a:rPr lang="el-GR" sz="800" dirty="0" smtClean="0"/>
                <a:t>ΕΡΓΟ</a:t>
              </a:r>
              <a:endParaRPr lang="el-GR" sz="800" dirty="0"/>
            </a:p>
          </p:txBody>
        </p:sp>
        <p:sp>
          <p:nvSpPr>
            <p:cNvPr id="44" name="AutoShape 39"/>
            <p:cNvSpPr>
              <a:spLocks noChangeArrowheads="1"/>
            </p:cNvSpPr>
            <p:nvPr/>
          </p:nvSpPr>
          <p:spPr bwMode="auto">
            <a:xfrm>
              <a:off x="5364163" y="3141663"/>
              <a:ext cx="1655762" cy="1584325"/>
            </a:xfrm>
            <a:prstGeom prst="diamond">
              <a:avLst/>
            </a:prstGeom>
            <a:noFill/>
            <a:ln w="9525">
              <a:solidFill>
                <a:schemeClr val="tx1"/>
              </a:solidFill>
              <a:miter lim="800000"/>
              <a:headEnd/>
              <a:tailEnd/>
            </a:ln>
          </p:spPr>
          <p:txBody>
            <a:bodyPr wrap="none" anchor="ctr"/>
            <a:lstStyle/>
            <a:p>
              <a:endParaRPr lang="el-GR"/>
            </a:p>
          </p:txBody>
        </p:sp>
        <p:grpSp>
          <p:nvGrpSpPr>
            <p:cNvPr id="45" name="Group 44"/>
            <p:cNvGrpSpPr/>
            <p:nvPr/>
          </p:nvGrpSpPr>
          <p:grpSpPr>
            <a:xfrm>
              <a:off x="444500" y="1229442"/>
              <a:ext cx="6435725" cy="4936408"/>
              <a:chOff x="444500" y="1229442"/>
              <a:chExt cx="6435725" cy="4936408"/>
            </a:xfrm>
          </p:grpSpPr>
          <p:sp>
            <p:nvSpPr>
              <p:cNvPr id="46" name="Text Box 3"/>
              <p:cNvSpPr txBox="1">
                <a:spLocks noChangeArrowheads="1"/>
              </p:cNvSpPr>
              <p:nvPr/>
            </p:nvSpPr>
            <p:spPr bwMode="auto">
              <a:xfrm>
                <a:off x="685800" y="2133600"/>
                <a:ext cx="1752600" cy="215444"/>
              </a:xfrm>
              <a:prstGeom prst="rect">
                <a:avLst/>
              </a:prstGeom>
              <a:noFill/>
              <a:ln w="9525">
                <a:noFill/>
                <a:miter lim="800000"/>
                <a:headEnd/>
                <a:tailEnd/>
              </a:ln>
            </p:spPr>
            <p:txBody>
              <a:bodyPr>
                <a:spAutoFit/>
              </a:bodyPr>
              <a:lstStyle/>
              <a:p>
                <a:pPr eaLnBrk="0" hangingPunct="0">
                  <a:spcBef>
                    <a:spcPct val="50000"/>
                  </a:spcBef>
                </a:pPr>
                <a:r>
                  <a:rPr lang="el-GR" sz="800" dirty="0" smtClean="0"/>
                  <a:t>ΠΡΟΜΗΘΕΥΤΗ</a:t>
                </a:r>
                <a:endParaRPr lang="el-GR" sz="800" dirty="0"/>
              </a:p>
            </p:txBody>
          </p:sp>
          <p:sp>
            <p:nvSpPr>
              <p:cNvPr id="47" name="Text Box 5"/>
              <p:cNvSpPr txBox="1">
                <a:spLocks noChangeArrowheads="1"/>
              </p:cNvSpPr>
              <p:nvPr/>
            </p:nvSpPr>
            <p:spPr bwMode="auto">
              <a:xfrm>
                <a:off x="3338512" y="2278017"/>
                <a:ext cx="2133600" cy="215444"/>
              </a:xfrm>
              <a:prstGeom prst="rect">
                <a:avLst/>
              </a:prstGeom>
              <a:noFill/>
              <a:ln w="9525">
                <a:noFill/>
                <a:miter lim="800000"/>
                <a:headEnd/>
                <a:tailEnd/>
              </a:ln>
            </p:spPr>
            <p:txBody>
              <a:bodyPr>
                <a:spAutoFit/>
              </a:bodyPr>
              <a:lstStyle/>
              <a:p>
                <a:pPr eaLnBrk="0" hangingPunct="0">
                  <a:spcBef>
                    <a:spcPct val="50000"/>
                  </a:spcBef>
                </a:pPr>
                <a:r>
                  <a:rPr lang="el-GR" sz="800" dirty="0" smtClean="0"/>
                  <a:t>ΕΞΑΡΤΗΜΑ</a:t>
                </a:r>
                <a:endParaRPr lang="el-GR" sz="800" dirty="0"/>
              </a:p>
            </p:txBody>
          </p:sp>
          <p:sp>
            <p:nvSpPr>
              <p:cNvPr id="48"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49"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0" name="Rectangle 8"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1" name="Text Box 9"/>
              <p:cNvSpPr txBox="1">
                <a:spLocks noChangeArrowheads="1"/>
              </p:cNvSpPr>
              <p:nvPr/>
            </p:nvSpPr>
            <p:spPr bwMode="auto">
              <a:xfrm>
                <a:off x="3186113" y="5608866"/>
                <a:ext cx="1524000" cy="215444"/>
              </a:xfrm>
              <a:prstGeom prst="rect">
                <a:avLst/>
              </a:prstGeom>
              <a:noFill/>
              <a:ln w="9525">
                <a:noFill/>
                <a:miter lim="800000"/>
                <a:headEnd/>
                <a:tailEnd/>
              </a:ln>
            </p:spPr>
            <p:txBody>
              <a:bodyPr>
                <a:spAutoFit/>
              </a:bodyPr>
              <a:lstStyle/>
              <a:p>
                <a:pPr algn="ctr">
                  <a:spcBef>
                    <a:spcPct val="50000"/>
                  </a:spcBef>
                </a:pPr>
                <a:r>
                  <a:rPr lang="el-GR" sz="800" dirty="0"/>
                  <a:t>Σ</a:t>
                </a:r>
                <a:r>
                  <a:rPr lang="el-GR" sz="800" dirty="0"/>
                  <a:t>ΥΜΒΑΣΗ</a:t>
                </a:r>
              </a:p>
            </p:txBody>
          </p:sp>
          <p:sp>
            <p:nvSpPr>
              <p:cNvPr id="52" name="AutoShape 10"/>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 name="AutoShape 11"/>
              <p:cNvSpPr>
                <a:spLocks noChangeArrowheads="1"/>
              </p:cNvSpPr>
              <p:nvPr/>
            </p:nvSpPr>
            <p:spPr bwMode="auto">
              <a:xfrm>
                <a:off x="3203575" y="3284538"/>
                <a:ext cx="1655763" cy="1439862"/>
              </a:xfrm>
              <a:prstGeom prst="diamond">
                <a:avLst/>
              </a:prstGeom>
              <a:noFill/>
              <a:ln w="9525">
                <a:solidFill>
                  <a:schemeClr val="tx1"/>
                </a:solidFill>
                <a:miter lim="800000"/>
                <a:headEnd/>
                <a:tailEnd/>
              </a:ln>
            </p:spPr>
            <p:txBody>
              <a:bodyPr wrap="none" anchor="ctr"/>
              <a:lstStyle/>
              <a:p>
                <a:endParaRPr lang="el-GR"/>
              </a:p>
            </p:txBody>
          </p:sp>
          <p:sp>
            <p:nvSpPr>
              <p:cNvPr id="54" name="Line 12"/>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5" name="Line 13"/>
              <p:cNvSpPr>
                <a:spLocks noChangeShapeType="1"/>
              </p:cNvSpPr>
              <p:nvPr/>
            </p:nvSpPr>
            <p:spPr bwMode="auto">
              <a:xfrm flipV="1">
                <a:off x="1331913" y="4941888"/>
                <a:ext cx="0" cy="792162"/>
              </a:xfrm>
              <a:prstGeom prst="line">
                <a:avLst/>
              </a:prstGeom>
              <a:noFill/>
              <a:ln w="9525">
                <a:solidFill>
                  <a:schemeClr val="tx1"/>
                </a:solidFill>
                <a:round/>
                <a:headEnd/>
                <a:tailEnd/>
              </a:ln>
            </p:spPr>
            <p:txBody>
              <a:bodyPr/>
              <a:lstStyle/>
              <a:p>
                <a:endParaRPr lang="el-GR"/>
              </a:p>
            </p:txBody>
          </p:sp>
          <p:sp>
            <p:nvSpPr>
              <p:cNvPr id="56" name="Line 14"/>
              <p:cNvSpPr>
                <a:spLocks noChangeShapeType="1"/>
              </p:cNvSpPr>
              <p:nvPr/>
            </p:nvSpPr>
            <p:spPr bwMode="auto">
              <a:xfrm flipV="1">
                <a:off x="1258888" y="2565400"/>
                <a:ext cx="0" cy="720725"/>
              </a:xfrm>
              <a:prstGeom prst="line">
                <a:avLst/>
              </a:prstGeom>
              <a:noFill/>
              <a:ln w="9525">
                <a:solidFill>
                  <a:schemeClr val="tx1"/>
                </a:solidFill>
                <a:round/>
                <a:headEnd/>
                <a:tailEnd/>
              </a:ln>
            </p:spPr>
            <p:txBody>
              <a:bodyPr/>
              <a:lstStyle/>
              <a:p>
                <a:endParaRPr lang="el-GR"/>
              </a:p>
            </p:txBody>
          </p:sp>
          <p:sp>
            <p:nvSpPr>
              <p:cNvPr id="57" name="Line 15"/>
              <p:cNvSpPr>
                <a:spLocks noChangeShapeType="1"/>
              </p:cNvSpPr>
              <p:nvPr/>
            </p:nvSpPr>
            <p:spPr bwMode="auto">
              <a:xfrm flipV="1">
                <a:off x="4067175" y="4867275"/>
                <a:ext cx="0" cy="433388"/>
              </a:xfrm>
              <a:prstGeom prst="line">
                <a:avLst/>
              </a:prstGeom>
              <a:noFill/>
              <a:ln w="9525">
                <a:solidFill>
                  <a:schemeClr val="tx1"/>
                </a:solidFill>
                <a:round/>
                <a:headEnd/>
                <a:tailEnd/>
              </a:ln>
            </p:spPr>
            <p:txBody>
              <a:bodyPr/>
              <a:lstStyle/>
              <a:p>
                <a:endParaRPr lang="el-GR"/>
              </a:p>
            </p:txBody>
          </p:sp>
          <p:sp>
            <p:nvSpPr>
              <p:cNvPr id="58" name="Line 16"/>
              <p:cNvSpPr>
                <a:spLocks noChangeShapeType="1"/>
              </p:cNvSpPr>
              <p:nvPr/>
            </p:nvSpPr>
            <p:spPr bwMode="auto">
              <a:xfrm flipV="1">
                <a:off x="4031454" y="2932363"/>
                <a:ext cx="2" cy="295276"/>
              </a:xfrm>
              <a:prstGeom prst="line">
                <a:avLst/>
              </a:prstGeom>
              <a:noFill/>
              <a:ln w="9525">
                <a:solidFill>
                  <a:schemeClr val="tx1"/>
                </a:solidFill>
                <a:round/>
                <a:headEnd/>
                <a:tailEnd/>
              </a:ln>
            </p:spPr>
            <p:txBody>
              <a:bodyPr/>
              <a:lstStyle/>
              <a:p>
                <a:endParaRPr lang="el-GR"/>
              </a:p>
            </p:txBody>
          </p:sp>
          <p:sp>
            <p:nvSpPr>
              <p:cNvPr id="59" name="Line 17"/>
              <p:cNvSpPr>
                <a:spLocks noChangeShapeType="1"/>
              </p:cNvSpPr>
              <p:nvPr/>
            </p:nvSpPr>
            <p:spPr bwMode="auto">
              <a:xfrm>
                <a:off x="4787900" y="5805488"/>
                <a:ext cx="1368425" cy="0"/>
              </a:xfrm>
              <a:prstGeom prst="line">
                <a:avLst/>
              </a:prstGeom>
              <a:noFill/>
              <a:ln w="9525">
                <a:solidFill>
                  <a:schemeClr val="tx1"/>
                </a:solidFill>
                <a:round/>
                <a:headEnd/>
                <a:tailEnd/>
              </a:ln>
            </p:spPr>
            <p:txBody>
              <a:bodyPr/>
              <a:lstStyle/>
              <a:p>
                <a:endParaRPr lang="el-GR"/>
              </a:p>
            </p:txBody>
          </p:sp>
          <p:sp>
            <p:nvSpPr>
              <p:cNvPr id="60" name="Text Box 18"/>
              <p:cNvSpPr txBox="1">
                <a:spLocks noChangeArrowheads="1"/>
              </p:cNvSpPr>
              <p:nvPr/>
            </p:nvSpPr>
            <p:spPr bwMode="auto">
              <a:xfrm>
                <a:off x="752234" y="3933411"/>
                <a:ext cx="1584324" cy="215444"/>
              </a:xfrm>
              <a:prstGeom prst="rect">
                <a:avLst/>
              </a:prstGeom>
              <a:noFill/>
              <a:ln w="9525">
                <a:noFill/>
                <a:miter lim="800000"/>
                <a:headEnd/>
                <a:tailEnd/>
              </a:ln>
            </p:spPr>
            <p:txBody>
              <a:bodyPr>
                <a:spAutoFit/>
              </a:bodyPr>
              <a:lstStyle/>
              <a:p>
                <a:pPr>
                  <a:spcBef>
                    <a:spcPct val="50000"/>
                  </a:spcBef>
                </a:pPr>
                <a:r>
                  <a:rPr lang="el-GR" sz="800" dirty="0" smtClean="0"/>
                  <a:t>ΠΡΟΜΗΘΕΥΕΙ</a:t>
                </a:r>
                <a:endParaRPr lang="el-GR" sz="800" dirty="0"/>
              </a:p>
            </p:txBody>
          </p:sp>
          <p:sp>
            <p:nvSpPr>
              <p:cNvPr id="61" name="Text Box 19"/>
              <p:cNvSpPr txBox="1">
                <a:spLocks noChangeArrowheads="1"/>
              </p:cNvSpPr>
              <p:nvPr/>
            </p:nvSpPr>
            <p:spPr bwMode="auto">
              <a:xfrm>
                <a:off x="3236671" y="3797299"/>
                <a:ext cx="1512887" cy="215444"/>
              </a:xfrm>
              <a:prstGeom prst="rect">
                <a:avLst/>
              </a:prstGeom>
              <a:noFill/>
              <a:ln w="9525">
                <a:noFill/>
                <a:miter lim="800000"/>
                <a:headEnd/>
                <a:tailEnd/>
              </a:ln>
            </p:spPr>
            <p:txBody>
              <a:bodyPr>
                <a:spAutoFit/>
              </a:bodyPr>
              <a:lstStyle/>
              <a:p>
                <a:pPr algn="ctr">
                  <a:spcBef>
                    <a:spcPct val="50000"/>
                  </a:spcBef>
                </a:pPr>
                <a:r>
                  <a:rPr lang="el-GR" sz="800" dirty="0" smtClean="0"/>
                  <a:t>ΧΡΕΙΑΖΕΤΑΙ</a:t>
                </a:r>
                <a:endParaRPr lang="el-GR" sz="800" dirty="0"/>
              </a:p>
            </p:txBody>
          </p:sp>
          <p:sp>
            <p:nvSpPr>
              <p:cNvPr id="62" name="Text Box 20"/>
              <p:cNvSpPr txBox="1">
                <a:spLocks noChangeArrowheads="1"/>
              </p:cNvSpPr>
              <p:nvPr/>
            </p:nvSpPr>
            <p:spPr bwMode="auto">
              <a:xfrm>
                <a:off x="5651501" y="3797299"/>
                <a:ext cx="1219200" cy="215444"/>
              </a:xfrm>
              <a:prstGeom prst="rect">
                <a:avLst/>
              </a:prstGeom>
              <a:noFill/>
              <a:ln w="9525">
                <a:noFill/>
                <a:miter lim="800000"/>
                <a:headEnd/>
                <a:tailEnd/>
              </a:ln>
            </p:spPr>
            <p:txBody>
              <a:bodyPr wrap="square">
                <a:spAutoFit/>
              </a:bodyPr>
              <a:lstStyle/>
              <a:p>
                <a:pPr algn="ctr">
                  <a:spcBef>
                    <a:spcPct val="50000"/>
                  </a:spcBef>
                </a:pPr>
                <a:r>
                  <a:rPr lang="el-GR" sz="800" dirty="0"/>
                  <a:t>ΑΦΟΡΑ</a:t>
                </a:r>
                <a:endParaRPr lang="el-GR" sz="800" dirty="0"/>
              </a:p>
            </p:txBody>
          </p:sp>
          <p:grpSp>
            <p:nvGrpSpPr>
              <p:cNvPr id="63" name="Group 24"/>
              <p:cNvGrpSpPr>
                <a:grpSpLocks/>
              </p:cNvGrpSpPr>
              <p:nvPr/>
            </p:nvGrpSpPr>
            <p:grpSpPr bwMode="auto">
              <a:xfrm>
                <a:off x="2555875" y="1484305"/>
                <a:ext cx="1597025" cy="288924"/>
                <a:chOff x="2971" y="3067"/>
                <a:chExt cx="771" cy="182"/>
              </a:xfrm>
            </p:grpSpPr>
            <p:sp>
              <p:nvSpPr>
                <p:cNvPr id="92" name="Oval 2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93" name="Text Box 26"/>
                <p:cNvSpPr txBox="1">
                  <a:spLocks noChangeArrowheads="1"/>
                </p:cNvSpPr>
                <p:nvPr/>
              </p:nvSpPr>
              <p:spPr bwMode="auto">
                <a:xfrm>
                  <a:off x="2971" y="3067"/>
                  <a:ext cx="726" cy="182"/>
                </a:xfrm>
                <a:prstGeom prst="rect">
                  <a:avLst/>
                </a:prstGeom>
                <a:noFill/>
                <a:ln w="9525">
                  <a:noFill/>
                  <a:miter lim="800000"/>
                  <a:headEnd/>
                  <a:tailEnd/>
                </a:ln>
              </p:spPr>
              <p:txBody>
                <a:bodyPr>
                  <a:spAutoFit/>
                </a:bodyPr>
                <a:lstStyle/>
                <a:p>
                  <a:pPr>
                    <a:spcBef>
                      <a:spcPct val="50000"/>
                    </a:spcBef>
                  </a:pPr>
                  <a:r>
                    <a:rPr lang="en-US" sz="800" u="sng" dirty="0" smtClean="0"/>
                    <a:t>ID</a:t>
                  </a:r>
                  <a:r>
                    <a:rPr lang="el-GR" sz="800" u="sng" dirty="0" smtClean="0"/>
                    <a:t>-Εξαρτήματος</a:t>
                  </a:r>
                  <a:endParaRPr lang="el-GR" sz="800" u="sng" dirty="0"/>
                </a:p>
              </p:txBody>
            </p:sp>
          </p:grpSp>
          <p:sp>
            <p:nvSpPr>
              <p:cNvPr id="64" name="Line 27"/>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65" name="Line 28"/>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66" name="Rectangle 30"/>
              <p:cNvSpPr>
                <a:spLocks noChangeArrowheads="1"/>
              </p:cNvSpPr>
              <p:nvPr/>
            </p:nvSpPr>
            <p:spPr bwMode="auto">
              <a:xfrm>
                <a:off x="3132138" y="5300663"/>
                <a:ext cx="1655762" cy="865187"/>
              </a:xfrm>
              <a:prstGeom prst="rect">
                <a:avLst/>
              </a:prstGeom>
              <a:noFill/>
              <a:ln w="9525">
                <a:solidFill>
                  <a:schemeClr val="tx1"/>
                </a:solidFill>
                <a:miter lim="800000"/>
                <a:headEnd/>
                <a:tailEnd/>
              </a:ln>
            </p:spPr>
            <p:txBody>
              <a:bodyPr wrap="none" anchor="ctr"/>
              <a:lstStyle/>
              <a:p>
                <a:endParaRPr lang="el-GR"/>
              </a:p>
            </p:txBody>
          </p:sp>
          <p:sp>
            <p:nvSpPr>
              <p:cNvPr id="67" name="Rectangle 31"/>
              <p:cNvSpPr>
                <a:spLocks noChangeArrowheads="1"/>
              </p:cNvSpPr>
              <p:nvPr/>
            </p:nvSpPr>
            <p:spPr bwMode="auto">
              <a:xfrm>
                <a:off x="55086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68" name="AutoShape 32"/>
              <p:cNvSpPr>
                <a:spLocks noChangeArrowheads="1"/>
              </p:cNvSpPr>
              <p:nvPr/>
            </p:nvSpPr>
            <p:spPr bwMode="auto">
              <a:xfrm>
                <a:off x="55086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69" name="Line 33"/>
              <p:cNvSpPr>
                <a:spLocks noChangeShapeType="1"/>
              </p:cNvSpPr>
              <p:nvPr/>
            </p:nvSpPr>
            <p:spPr bwMode="auto">
              <a:xfrm flipV="1">
                <a:off x="6156325" y="4797425"/>
                <a:ext cx="0" cy="1008063"/>
              </a:xfrm>
              <a:prstGeom prst="line">
                <a:avLst/>
              </a:prstGeom>
              <a:noFill/>
              <a:ln w="9525">
                <a:solidFill>
                  <a:schemeClr val="tx1"/>
                </a:solidFill>
                <a:round/>
                <a:headEnd/>
                <a:tailEnd/>
              </a:ln>
            </p:spPr>
            <p:txBody>
              <a:bodyPr/>
              <a:lstStyle/>
              <a:p>
                <a:endParaRPr lang="el-GR"/>
              </a:p>
            </p:txBody>
          </p:sp>
          <p:sp>
            <p:nvSpPr>
              <p:cNvPr id="70" name="Line 34"/>
              <p:cNvSpPr>
                <a:spLocks noChangeShapeType="1"/>
              </p:cNvSpPr>
              <p:nvPr/>
            </p:nvSpPr>
            <p:spPr bwMode="auto">
              <a:xfrm flipV="1">
                <a:off x="6156325" y="2636838"/>
                <a:ext cx="0" cy="504825"/>
              </a:xfrm>
              <a:prstGeom prst="line">
                <a:avLst/>
              </a:prstGeom>
              <a:noFill/>
              <a:ln w="6350">
                <a:solidFill>
                  <a:schemeClr val="tx1"/>
                </a:solidFill>
                <a:round/>
                <a:headEnd/>
                <a:tailEnd/>
              </a:ln>
            </p:spPr>
            <p:txBody>
              <a:bodyPr/>
              <a:lstStyle/>
              <a:p>
                <a:endParaRPr lang="el-GR"/>
              </a:p>
            </p:txBody>
          </p:sp>
          <p:grpSp>
            <p:nvGrpSpPr>
              <p:cNvPr id="71" name="Group 35"/>
              <p:cNvGrpSpPr>
                <a:grpSpLocks/>
              </p:cNvGrpSpPr>
              <p:nvPr/>
            </p:nvGrpSpPr>
            <p:grpSpPr bwMode="auto">
              <a:xfrm>
                <a:off x="4896644" y="1524569"/>
                <a:ext cx="1223962" cy="320674"/>
                <a:chOff x="431" y="1459"/>
                <a:chExt cx="771" cy="202"/>
              </a:xfrm>
            </p:grpSpPr>
            <p:sp>
              <p:nvSpPr>
                <p:cNvPr id="90" name="Oval 3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91" name="Text Box 37"/>
                <p:cNvSpPr txBox="1">
                  <a:spLocks noChangeArrowheads="1"/>
                </p:cNvSpPr>
                <p:nvPr/>
              </p:nvSpPr>
              <p:spPr bwMode="auto">
                <a:xfrm>
                  <a:off x="476" y="1459"/>
                  <a:ext cx="726" cy="154"/>
                </a:xfrm>
                <a:prstGeom prst="rect">
                  <a:avLst/>
                </a:prstGeom>
                <a:noFill/>
                <a:ln w="9525">
                  <a:noFill/>
                  <a:miter lim="800000"/>
                  <a:headEnd/>
                  <a:tailEnd/>
                </a:ln>
              </p:spPr>
              <p:txBody>
                <a:bodyPr>
                  <a:spAutoFit/>
                </a:bodyPr>
                <a:lstStyle/>
                <a:p>
                  <a:pPr>
                    <a:spcBef>
                      <a:spcPct val="50000"/>
                    </a:spcBef>
                  </a:pPr>
                  <a:r>
                    <a:rPr lang="en-US" sz="1000" u="sng" dirty="0"/>
                    <a:t>ID</a:t>
                  </a:r>
                  <a:r>
                    <a:rPr lang="el-GR" sz="1000" u="sng" dirty="0"/>
                    <a:t>-έργου</a:t>
                  </a:r>
                  <a:endParaRPr lang="el-GR" sz="1000" u="sng" dirty="0"/>
                </a:p>
              </p:txBody>
            </p:sp>
          </p:grpSp>
          <p:sp>
            <p:nvSpPr>
              <p:cNvPr id="72" name="Line 38"/>
              <p:cNvSpPr>
                <a:spLocks noChangeShapeType="1"/>
              </p:cNvSpPr>
              <p:nvPr/>
            </p:nvSpPr>
            <p:spPr bwMode="auto">
              <a:xfrm>
                <a:off x="5724525" y="1844675"/>
                <a:ext cx="287338" cy="215900"/>
              </a:xfrm>
              <a:prstGeom prst="line">
                <a:avLst/>
              </a:prstGeom>
              <a:noFill/>
              <a:ln w="9525">
                <a:solidFill>
                  <a:schemeClr val="tx1"/>
                </a:solidFill>
                <a:round/>
                <a:headEnd/>
                <a:tailEnd/>
              </a:ln>
            </p:spPr>
            <p:txBody>
              <a:bodyPr/>
              <a:lstStyle/>
              <a:p>
                <a:endParaRPr lang="el-GR"/>
              </a:p>
            </p:txBody>
          </p:sp>
          <p:sp>
            <p:nvSpPr>
              <p:cNvPr id="73" name="Oval 40"/>
              <p:cNvSpPr>
                <a:spLocks noChangeArrowheads="1"/>
              </p:cNvSpPr>
              <p:nvPr/>
            </p:nvSpPr>
            <p:spPr bwMode="auto">
              <a:xfrm>
                <a:off x="4787900" y="5013325"/>
                <a:ext cx="720725" cy="287338"/>
              </a:xfrm>
              <a:prstGeom prst="ellipse">
                <a:avLst/>
              </a:prstGeom>
              <a:noFill/>
              <a:ln w="9525">
                <a:solidFill>
                  <a:schemeClr val="tx1"/>
                </a:solidFill>
                <a:round/>
                <a:headEnd/>
                <a:tailEnd/>
              </a:ln>
            </p:spPr>
            <p:txBody>
              <a:bodyPr wrap="none" anchor="ctr"/>
              <a:lstStyle/>
              <a:p>
                <a:endParaRPr lang="el-GR"/>
              </a:p>
            </p:txBody>
          </p:sp>
          <p:sp>
            <p:nvSpPr>
              <p:cNvPr id="74" name="Text Box 41"/>
              <p:cNvSpPr txBox="1">
                <a:spLocks noChangeArrowheads="1"/>
              </p:cNvSpPr>
              <p:nvPr/>
            </p:nvSpPr>
            <p:spPr bwMode="auto">
              <a:xfrm>
                <a:off x="4824411" y="5017499"/>
                <a:ext cx="863601" cy="289571"/>
              </a:xfrm>
              <a:prstGeom prst="rect">
                <a:avLst/>
              </a:prstGeom>
              <a:noFill/>
              <a:ln w="9525">
                <a:noFill/>
                <a:miter lim="800000"/>
                <a:headEnd/>
                <a:tailEnd/>
              </a:ln>
            </p:spPr>
            <p:txBody>
              <a:bodyPr>
                <a:spAutoFit/>
              </a:bodyPr>
              <a:lstStyle/>
              <a:p>
                <a:pPr>
                  <a:spcBef>
                    <a:spcPct val="50000"/>
                  </a:spcBef>
                </a:pPr>
                <a:r>
                  <a:rPr lang="el-GR" sz="800" dirty="0"/>
                  <a:t>Αμοιβ</a:t>
                </a:r>
                <a:r>
                  <a:rPr lang="el-GR" sz="800" dirty="0"/>
                  <a:t>ή</a:t>
                </a:r>
              </a:p>
            </p:txBody>
          </p:sp>
          <p:sp>
            <p:nvSpPr>
              <p:cNvPr id="75" name="Line 42"/>
              <p:cNvSpPr>
                <a:spLocks noChangeShapeType="1"/>
              </p:cNvSpPr>
              <p:nvPr/>
            </p:nvSpPr>
            <p:spPr bwMode="auto">
              <a:xfrm flipH="1">
                <a:off x="4787900" y="5300663"/>
                <a:ext cx="288925" cy="215900"/>
              </a:xfrm>
              <a:prstGeom prst="line">
                <a:avLst/>
              </a:prstGeom>
              <a:noFill/>
              <a:ln w="9525">
                <a:solidFill>
                  <a:schemeClr val="tx1"/>
                </a:solidFill>
                <a:round/>
                <a:headEnd/>
                <a:tailEnd/>
              </a:ln>
            </p:spPr>
            <p:txBody>
              <a:bodyPr/>
              <a:lstStyle/>
              <a:p>
                <a:endParaRPr lang="el-GR"/>
              </a:p>
            </p:txBody>
          </p:sp>
          <p:sp>
            <p:nvSpPr>
              <p:cNvPr id="76" name="Line 44"/>
              <p:cNvSpPr>
                <a:spLocks noChangeShapeType="1"/>
              </p:cNvSpPr>
              <p:nvPr/>
            </p:nvSpPr>
            <p:spPr bwMode="auto">
              <a:xfrm>
                <a:off x="4787900" y="5734050"/>
                <a:ext cx="1296988" cy="0"/>
              </a:xfrm>
              <a:prstGeom prst="line">
                <a:avLst/>
              </a:prstGeom>
              <a:noFill/>
              <a:ln w="9525">
                <a:solidFill>
                  <a:schemeClr val="tx1"/>
                </a:solidFill>
                <a:round/>
                <a:headEnd/>
                <a:tailEnd/>
              </a:ln>
            </p:spPr>
            <p:txBody>
              <a:bodyPr/>
              <a:lstStyle/>
              <a:p>
                <a:endParaRPr lang="el-GR"/>
              </a:p>
            </p:txBody>
          </p:sp>
          <p:sp>
            <p:nvSpPr>
              <p:cNvPr id="77" name="Line 45"/>
              <p:cNvSpPr>
                <a:spLocks noChangeShapeType="1"/>
              </p:cNvSpPr>
              <p:nvPr/>
            </p:nvSpPr>
            <p:spPr bwMode="auto">
              <a:xfrm>
                <a:off x="6084888" y="4797425"/>
                <a:ext cx="0" cy="936625"/>
              </a:xfrm>
              <a:prstGeom prst="line">
                <a:avLst/>
              </a:prstGeom>
              <a:noFill/>
              <a:ln w="9525">
                <a:solidFill>
                  <a:schemeClr val="tx1"/>
                </a:solidFill>
                <a:round/>
                <a:headEnd/>
                <a:tailEnd/>
              </a:ln>
            </p:spPr>
            <p:txBody>
              <a:bodyPr/>
              <a:lstStyle/>
              <a:p>
                <a:endParaRPr lang="el-GR"/>
              </a:p>
            </p:txBody>
          </p:sp>
          <p:sp>
            <p:nvSpPr>
              <p:cNvPr id="78" name="Line 46"/>
              <p:cNvSpPr>
                <a:spLocks noChangeShapeType="1"/>
              </p:cNvSpPr>
              <p:nvPr/>
            </p:nvSpPr>
            <p:spPr bwMode="auto">
              <a:xfrm>
                <a:off x="1403350" y="4941888"/>
                <a:ext cx="0" cy="719137"/>
              </a:xfrm>
              <a:prstGeom prst="line">
                <a:avLst/>
              </a:prstGeom>
              <a:noFill/>
              <a:ln w="9525">
                <a:solidFill>
                  <a:schemeClr val="tx1"/>
                </a:solidFill>
                <a:round/>
                <a:headEnd/>
                <a:tailEnd/>
              </a:ln>
            </p:spPr>
            <p:txBody>
              <a:bodyPr/>
              <a:lstStyle/>
              <a:p>
                <a:endParaRPr lang="el-GR"/>
              </a:p>
            </p:txBody>
          </p:sp>
          <p:sp>
            <p:nvSpPr>
              <p:cNvPr id="79" name="Line 47"/>
              <p:cNvSpPr>
                <a:spLocks noChangeShapeType="1"/>
              </p:cNvSpPr>
              <p:nvPr/>
            </p:nvSpPr>
            <p:spPr bwMode="auto">
              <a:xfrm>
                <a:off x="1403350" y="5661025"/>
                <a:ext cx="1728788" cy="0"/>
              </a:xfrm>
              <a:prstGeom prst="line">
                <a:avLst/>
              </a:prstGeom>
              <a:noFill/>
              <a:ln w="9525">
                <a:solidFill>
                  <a:schemeClr val="tx1"/>
                </a:solidFill>
                <a:round/>
                <a:headEnd/>
                <a:tailEnd/>
              </a:ln>
            </p:spPr>
            <p:txBody>
              <a:bodyPr/>
              <a:lstStyle/>
              <a:p>
                <a:endParaRPr lang="el-GR"/>
              </a:p>
            </p:txBody>
          </p:sp>
          <p:sp>
            <p:nvSpPr>
              <p:cNvPr id="80" name="Line 48"/>
              <p:cNvSpPr>
                <a:spLocks noChangeShapeType="1"/>
              </p:cNvSpPr>
              <p:nvPr/>
            </p:nvSpPr>
            <p:spPr bwMode="auto">
              <a:xfrm>
                <a:off x="3995738" y="4867275"/>
                <a:ext cx="0" cy="433388"/>
              </a:xfrm>
              <a:prstGeom prst="line">
                <a:avLst/>
              </a:prstGeom>
              <a:noFill/>
              <a:ln w="9525">
                <a:solidFill>
                  <a:schemeClr val="tx1"/>
                </a:solidFill>
                <a:round/>
                <a:headEnd/>
                <a:tailEnd/>
              </a:ln>
            </p:spPr>
            <p:txBody>
              <a:bodyPr/>
              <a:lstStyle/>
              <a:p>
                <a:endParaRPr lang="el-GR"/>
              </a:p>
            </p:txBody>
          </p:sp>
          <p:sp>
            <p:nvSpPr>
              <p:cNvPr id="81" name="AutoShape 49"/>
              <p:cNvSpPr>
                <a:spLocks noChangeArrowheads="1"/>
              </p:cNvSpPr>
              <p:nvPr/>
            </p:nvSpPr>
            <p:spPr bwMode="auto">
              <a:xfrm>
                <a:off x="468313" y="3284538"/>
                <a:ext cx="1655762" cy="1584325"/>
              </a:xfrm>
              <a:prstGeom prst="diamond">
                <a:avLst/>
              </a:prstGeom>
              <a:noFill/>
              <a:ln w="9525">
                <a:solidFill>
                  <a:schemeClr val="tx1"/>
                </a:solidFill>
                <a:miter lim="800000"/>
                <a:headEnd/>
                <a:tailEnd/>
              </a:ln>
            </p:spPr>
            <p:txBody>
              <a:bodyPr wrap="none" anchor="ctr"/>
              <a:lstStyle/>
              <a:p>
                <a:endParaRPr lang="el-GR"/>
              </a:p>
            </p:txBody>
          </p:sp>
          <p:sp>
            <p:nvSpPr>
              <p:cNvPr id="82" name="Text Box 50"/>
              <p:cNvSpPr txBox="1">
                <a:spLocks noChangeArrowheads="1"/>
              </p:cNvSpPr>
              <p:nvPr/>
            </p:nvSpPr>
            <p:spPr bwMode="auto">
              <a:xfrm>
                <a:off x="1619250" y="2852738"/>
                <a:ext cx="431800" cy="366712"/>
              </a:xfrm>
              <a:prstGeom prst="rect">
                <a:avLst/>
              </a:prstGeom>
              <a:noFill/>
              <a:ln w="9525">
                <a:noFill/>
                <a:miter lim="800000"/>
                <a:headEnd/>
                <a:tailEnd/>
              </a:ln>
            </p:spPr>
            <p:txBody>
              <a:bodyPr>
                <a:spAutoFit/>
              </a:bodyPr>
              <a:lstStyle/>
              <a:p>
                <a:pPr>
                  <a:spcBef>
                    <a:spcPct val="50000"/>
                  </a:spcBef>
                </a:pPr>
                <a:r>
                  <a:rPr lang="el-GR" sz="1800"/>
                  <a:t>1</a:t>
                </a:r>
              </a:p>
            </p:txBody>
          </p:sp>
          <p:sp>
            <p:nvSpPr>
              <p:cNvPr id="83" name="Text Box 51"/>
              <p:cNvSpPr txBox="1">
                <a:spLocks noChangeArrowheads="1"/>
              </p:cNvSpPr>
              <p:nvPr/>
            </p:nvSpPr>
            <p:spPr bwMode="auto">
              <a:xfrm>
                <a:off x="1692275" y="4941888"/>
                <a:ext cx="431800" cy="366712"/>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84" name="Text Box 52"/>
              <p:cNvSpPr txBox="1">
                <a:spLocks noChangeArrowheads="1"/>
              </p:cNvSpPr>
              <p:nvPr/>
            </p:nvSpPr>
            <p:spPr bwMode="auto">
              <a:xfrm>
                <a:off x="3203575" y="29972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85" name="Text Box 53"/>
              <p:cNvSpPr txBox="1">
                <a:spLocks noChangeArrowheads="1"/>
              </p:cNvSpPr>
              <p:nvPr/>
            </p:nvSpPr>
            <p:spPr bwMode="auto">
              <a:xfrm>
                <a:off x="6300788" y="27813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86" name="Text Box 54"/>
              <p:cNvSpPr txBox="1">
                <a:spLocks noChangeArrowheads="1"/>
              </p:cNvSpPr>
              <p:nvPr/>
            </p:nvSpPr>
            <p:spPr bwMode="auto">
              <a:xfrm>
                <a:off x="3132138" y="4652963"/>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87" name="Text Box 55"/>
              <p:cNvSpPr txBox="1">
                <a:spLocks noChangeArrowheads="1"/>
              </p:cNvSpPr>
              <p:nvPr/>
            </p:nvSpPr>
            <p:spPr bwMode="auto">
              <a:xfrm>
                <a:off x="6227763" y="501332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88" name="Oval 11"/>
              <p:cNvSpPr>
                <a:spLocks noChangeArrowheads="1"/>
              </p:cNvSpPr>
              <p:nvPr/>
            </p:nvSpPr>
            <p:spPr bwMode="auto">
              <a:xfrm>
                <a:off x="444500" y="1229442"/>
                <a:ext cx="1367631" cy="492124"/>
              </a:xfrm>
              <a:prstGeom prst="ellipse">
                <a:avLst/>
              </a:prstGeom>
              <a:noFill/>
              <a:ln w="9525">
                <a:solidFill>
                  <a:schemeClr val="tx1"/>
                </a:solidFill>
                <a:round/>
                <a:headEnd/>
                <a:tailEnd/>
              </a:ln>
            </p:spPr>
            <p:txBody>
              <a:bodyPr wrap="none" anchor="ctr"/>
              <a:lstStyle/>
              <a:p>
                <a:endParaRPr lang="el-GR"/>
              </a:p>
            </p:txBody>
          </p:sp>
          <p:sp>
            <p:nvSpPr>
              <p:cNvPr id="89" name="Text Box 12"/>
              <p:cNvSpPr txBox="1">
                <a:spLocks noChangeArrowheads="1"/>
              </p:cNvSpPr>
              <p:nvPr/>
            </p:nvSpPr>
            <p:spPr bwMode="auto">
              <a:xfrm>
                <a:off x="609599" y="1254842"/>
                <a:ext cx="1109320" cy="455039"/>
              </a:xfrm>
              <a:prstGeom prst="rect">
                <a:avLst/>
              </a:prstGeom>
              <a:noFill/>
              <a:ln w="9525">
                <a:noFill/>
                <a:miter lim="800000"/>
                <a:headEnd/>
                <a:tailEnd/>
              </a:ln>
            </p:spPr>
            <p:txBody>
              <a:bodyPr wrap="square">
                <a:spAutoFit/>
              </a:bodyPr>
              <a:lstStyle/>
              <a:p>
                <a:pPr>
                  <a:spcBef>
                    <a:spcPct val="50000"/>
                  </a:spcBef>
                </a:pPr>
                <a:r>
                  <a:rPr lang="en-US" sz="800" u="sng" dirty="0"/>
                  <a:t>ID-</a:t>
                </a:r>
                <a:r>
                  <a:rPr lang="el-GR" sz="800" u="sng" dirty="0"/>
                  <a:t>προμηθευτή</a:t>
                </a:r>
              </a:p>
            </p:txBody>
          </p:sp>
        </p:grpSp>
      </p:grpSp>
    </p:spTree>
    <p:extLst>
      <p:ext uri="{BB962C8B-B14F-4D97-AF65-F5344CB8AC3E}">
        <p14:creationId xmlns:p14="http://schemas.microsoft.com/office/powerpoint/2010/main" val="39331125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33</a:t>
            </a:fld>
            <a:endParaRPr lang="el-GR" altLang="en-US" smtClean="0"/>
          </a:p>
        </p:txBody>
      </p:sp>
      <p:sp>
        <p:nvSpPr>
          <p:cNvPr id="54278" name="Rectangle 3"/>
          <p:cNvSpPr>
            <a:spLocks noChangeArrowheads="1"/>
          </p:cNvSpPr>
          <p:nvPr/>
        </p:nvSpPr>
        <p:spPr bwMode="auto">
          <a:xfrm>
            <a:off x="3700463" y="1197771"/>
            <a:ext cx="2159000" cy="647700"/>
          </a:xfrm>
          <a:prstGeom prst="rect">
            <a:avLst/>
          </a:prstGeom>
          <a:noFill/>
          <a:ln w="9525">
            <a:solidFill>
              <a:schemeClr val="tx1"/>
            </a:solidFill>
            <a:miter lim="800000"/>
            <a:headEnd/>
            <a:tailEnd/>
          </a:ln>
        </p:spPr>
        <p:txBody>
          <a:bodyPr wrap="none" anchor="ctr"/>
          <a:lstStyle/>
          <a:p>
            <a:endParaRPr lang="el-GR"/>
          </a:p>
        </p:txBody>
      </p:sp>
      <p:sp>
        <p:nvSpPr>
          <p:cNvPr id="54279" name="Text Box 4"/>
          <p:cNvSpPr txBox="1">
            <a:spLocks noChangeArrowheads="1"/>
          </p:cNvSpPr>
          <p:nvPr/>
        </p:nvSpPr>
        <p:spPr bwMode="auto">
          <a:xfrm>
            <a:off x="4281488" y="1342233"/>
            <a:ext cx="1223962" cy="366713"/>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54280" name="Rectangle 5"/>
          <p:cNvSpPr>
            <a:spLocks noChangeArrowheads="1"/>
          </p:cNvSpPr>
          <p:nvPr/>
        </p:nvSpPr>
        <p:spPr bwMode="auto">
          <a:xfrm>
            <a:off x="1108075" y="3431383"/>
            <a:ext cx="1728788" cy="649288"/>
          </a:xfrm>
          <a:prstGeom prst="rect">
            <a:avLst/>
          </a:prstGeom>
          <a:noFill/>
          <a:ln w="9525">
            <a:solidFill>
              <a:schemeClr val="tx1"/>
            </a:solidFill>
            <a:miter lim="800000"/>
            <a:headEnd/>
            <a:tailEnd/>
          </a:ln>
        </p:spPr>
        <p:txBody>
          <a:bodyPr wrap="none" anchor="ctr"/>
          <a:lstStyle/>
          <a:p>
            <a:endParaRPr lang="el-GR"/>
          </a:p>
        </p:txBody>
      </p:sp>
      <p:sp>
        <p:nvSpPr>
          <p:cNvPr id="54281" name="Text Box 6"/>
          <p:cNvSpPr txBox="1">
            <a:spLocks noChangeArrowheads="1"/>
          </p:cNvSpPr>
          <p:nvPr/>
        </p:nvSpPr>
        <p:spPr bwMode="auto">
          <a:xfrm>
            <a:off x="1468438" y="3574258"/>
            <a:ext cx="1008062" cy="366713"/>
          </a:xfrm>
          <a:prstGeom prst="rect">
            <a:avLst/>
          </a:prstGeom>
          <a:noFill/>
          <a:ln w="9525">
            <a:noFill/>
            <a:miter lim="800000"/>
            <a:headEnd/>
            <a:tailEnd/>
          </a:ln>
        </p:spPr>
        <p:txBody>
          <a:bodyPr>
            <a:spAutoFit/>
          </a:bodyPr>
          <a:lstStyle/>
          <a:p>
            <a:pPr>
              <a:spcBef>
                <a:spcPct val="50000"/>
              </a:spcBef>
            </a:pPr>
            <a:r>
              <a:rPr lang="en-US" sz="1800"/>
              <a:t>S1</a:t>
            </a:r>
            <a:endParaRPr lang="el-GR" sz="1800"/>
          </a:p>
        </p:txBody>
      </p:sp>
      <p:sp>
        <p:nvSpPr>
          <p:cNvPr id="54282" name="Rectangle 7"/>
          <p:cNvSpPr>
            <a:spLocks noChangeArrowheads="1"/>
          </p:cNvSpPr>
          <p:nvPr/>
        </p:nvSpPr>
        <p:spPr bwMode="auto">
          <a:xfrm>
            <a:off x="3484563" y="3502821"/>
            <a:ext cx="1728787" cy="649287"/>
          </a:xfrm>
          <a:prstGeom prst="rect">
            <a:avLst/>
          </a:prstGeom>
          <a:noFill/>
          <a:ln w="9525">
            <a:solidFill>
              <a:schemeClr val="tx1"/>
            </a:solidFill>
            <a:miter lim="800000"/>
            <a:headEnd/>
            <a:tailEnd/>
          </a:ln>
        </p:spPr>
        <p:txBody>
          <a:bodyPr wrap="none" anchor="ctr"/>
          <a:lstStyle/>
          <a:p>
            <a:endParaRPr lang="el-GR"/>
          </a:p>
        </p:txBody>
      </p:sp>
      <p:sp>
        <p:nvSpPr>
          <p:cNvPr id="54283" name="Text Box 8"/>
          <p:cNvSpPr txBox="1">
            <a:spLocks noChangeArrowheads="1"/>
          </p:cNvSpPr>
          <p:nvPr/>
        </p:nvSpPr>
        <p:spPr bwMode="auto">
          <a:xfrm>
            <a:off x="3629025" y="3574258"/>
            <a:ext cx="1223963" cy="366713"/>
          </a:xfrm>
          <a:prstGeom prst="rect">
            <a:avLst/>
          </a:prstGeom>
          <a:noFill/>
          <a:ln w="9525">
            <a:noFill/>
            <a:miter lim="800000"/>
            <a:headEnd/>
            <a:tailEnd/>
          </a:ln>
        </p:spPr>
        <p:txBody>
          <a:bodyPr>
            <a:spAutoFit/>
          </a:bodyPr>
          <a:lstStyle/>
          <a:p>
            <a:pPr>
              <a:spcBef>
                <a:spcPct val="50000"/>
              </a:spcBef>
            </a:pPr>
            <a:r>
              <a:rPr lang="en-US" sz="1800"/>
              <a:t>S2</a:t>
            </a:r>
            <a:endParaRPr lang="el-GR" sz="1800"/>
          </a:p>
        </p:txBody>
      </p:sp>
      <p:sp>
        <p:nvSpPr>
          <p:cNvPr id="54284" name="Rectangle 9"/>
          <p:cNvSpPr>
            <a:spLocks noChangeArrowheads="1"/>
          </p:cNvSpPr>
          <p:nvPr/>
        </p:nvSpPr>
        <p:spPr bwMode="auto">
          <a:xfrm>
            <a:off x="6148388" y="3431383"/>
            <a:ext cx="1584325" cy="719138"/>
          </a:xfrm>
          <a:prstGeom prst="rect">
            <a:avLst/>
          </a:prstGeom>
          <a:noFill/>
          <a:ln w="9525">
            <a:solidFill>
              <a:schemeClr val="tx1"/>
            </a:solidFill>
            <a:miter lim="800000"/>
            <a:headEnd/>
            <a:tailEnd/>
          </a:ln>
        </p:spPr>
        <p:txBody>
          <a:bodyPr wrap="none" anchor="ctr"/>
          <a:lstStyle/>
          <a:p>
            <a:endParaRPr lang="el-GR"/>
          </a:p>
        </p:txBody>
      </p:sp>
      <p:sp>
        <p:nvSpPr>
          <p:cNvPr id="54285" name="Text Box 10"/>
          <p:cNvSpPr txBox="1">
            <a:spLocks noChangeArrowheads="1"/>
          </p:cNvSpPr>
          <p:nvPr/>
        </p:nvSpPr>
        <p:spPr bwMode="auto">
          <a:xfrm>
            <a:off x="6437313" y="3502821"/>
            <a:ext cx="863600" cy="366712"/>
          </a:xfrm>
          <a:prstGeom prst="rect">
            <a:avLst/>
          </a:prstGeom>
          <a:noFill/>
          <a:ln w="9525">
            <a:noFill/>
            <a:miter lim="800000"/>
            <a:headEnd/>
            <a:tailEnd/>
          </a:ln>
        </p:spPr>
        <p:txBody>
          <a:bodyPr>
            <a:spAutoFit/>
          </a:bodyPr>
          <a:lstStyle/>
          <a:p>
            <a:pPr>
              <a:spcBef>
                <a:spcPct val="50000"/>
              </a:spcBef>
            </a:pPr>
            <a:r>
              <a:rPr lang="en-US" sz="1800"/>
              <a:t>S3</a:t>
            </a:r>
            <a:endParaRPr lang="el-GR" sz="1800"/>
          </a:p>
        </p:txBody>
      </p:sp>
      <p:sp>
        <p:nvSpPr>
          <p:cNvPr id="54286" name="Oval 11"/>
          <p:cNvSpPr>
            <a:spLocks noChangeArrowheads="1"/>
          </p:cNvSpPr>
          <p:nvPr/>
        </p:nvSpPr>
        <p:spPr bwMode="auto">
          <a:xfrm>
            <a:off x="4492625" y="2278858"/>
            <a:ext cx="287338" cy="287338"/>
          </a:xfrm>
          <a:prstGeom prst="ellips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4637088" y="1847058"/>
            <a:ext cx="0" cy="358775"/>
          </a:xfrm>
          <a:prstGeom prst="line">
            <a:avLst/>
          </a:prstGeom>
          <a:noFill/>
          <a:ln w="9525">
            <a:solidFill>
              <a:srgbClr val="FF6600"/>
            </a:solidFill>
            <a:round/>
            <a:headEnd/>
            <a:tailEnd/>
          </a:ln>
        </p:spPr>
        <p:txBody>
          <a:bodyPr/>
          <a:lstStyle/>
          <a:p>
            <a:endParaRPr lang="el-GR"/>
          </a:p>
        </p:txBody>
      </p:sp>
      <p:sp>
        <p:nvSpPr>
          <p:cNvPr id="54288" name="Line 13"/>
          <p:cNvSpPr>
            <a:spLocks noChangeShapeType="1"/>
          </p:cNvSpPr>
          <p:nvPr/>
        </p:nvSpPr>
        <p:spPr bwMode="auto">
          <a:xfrm flipH="1">
            <a:off x="2116138" y="2494758"/>
            <a:ext cx="2376487" cy="863600"/>
          </a:xfrm>
          <a:prstGeom prst="line">
            <a:avLst/>
          </a:prstGeom>
          <a:noFill/>
          <a:ln w="9525">
            <a:solidFill>
              <a:schemeClr val="tx1"/>
            </a:solidFill>
            <a:round/>
            <a:headEnd/>
            <a:tailEnd/>
          </a:ln>
        </p:spPr>
        <p:txBody>
          <a:bodyPr/>
          <a:lstStyle/>
          <a:p>
            <a:endParaRPr lang="el-GR"/>
          </a:p>
        </p:txBody>
      </p:sp>
      <p:sp>
        <p:nvSpPr>
          <p:cNvPr id="54289" name="Line 14"/>
          <p:cNvSpPr>
            <a:spLocks noChangeShapeType="1"/>
          </p:cNvSpPr>
          <p:nvPr/>
        </p:nvSpPr>
        <p:spPr bwMode="auto">
          <a:xfrm>
            <a:off x="4708525" y="2566196"/>
            <a:ext cx="215900" cy="936625"/>
          </a:xfrm>
          <a:prstGeom prst="line">
            <a:avLst/>
          </a:prstGeom>
          <a:noFill/>
          <a:ln w="9525">
            <a:solidFill>
              <a:schemeClr val="tx1"/>
            </a:solidFill>
            <a:round/>
            <a:headEnd/>
            <a:tailEnd/>
          </a:ln>
        </p:spPr>
        <p:txBody>
          <a:bodyPr/>
          <a:lstStyle/>
          <a:p>
            <a:endParaRPr lang="el-GR"/>
          </a:p>
        </p:txBody>
      </p:sp>
      <p:sp>
        <p:nvSpPr>
          <p:cNvPr id="54290" name="Line 15"/>
          <p:cNvSpPr>
            <a:spLocks noChangeShapeType="1"/>
          </p:cNvSpPr>
          <p:nvPr/>
        </p:nvSpPr>
        <p:spPr bwMode="auto">
          <a:xfrm>
            <a:off x="4779963" y="2421733"/>
            <a:ext cx="1944687" cy="1009650"/>
          </a:xfrm>
          <a:prstGeom prst="line">
            <a:avLst/>
          </a:prstGeom>
          <a:noFill/>
          <a:ln w="9525">
            <a:solidFill>
              <a:schemeClr val="tx1"/>
            </a:solidFill>
            <a:round/>
            <a:headEnd/>
            <a:tailEnd/>
          </a:ln>
        </p:spPr>
        <p:txBody>
          <a:bodyPr/>
          <a:lstStyle/>
          <a:p>
            <a:endParaRPr lang="el-GR"/>
          </a:p>
        </p:txBody>
      </p:sp>
      <p:grpSp>
        <p:nvGrpSpPr>
          <p:cNvPr id="54291" name="Group 16"/>
          <p:cNvGrpSpPr>
            <a:grpSpLocks/>
          </p:cNvGrpSpPr>
          <p:nvPr/>
        </p:nvGrpSpPr>
        <p:grpSpPr bwMode="auto">
          <a:xfrm>
            <a:off x="6000750" y="879478"/>
            <a:ext cx="1223962" cy="438150"/>
            <a:chOff x="1565" y="709"/>
            <a:chExt cx="771" cy="276"/>
          </a:xfrm>
        </p:grpSpPr>
        <p:sp>
          <p:nvSpPr>
            <p:cNvPr id="54319" name="Oval 17"/>
            <p:cNvSpPr>
              <a:spLocks noChangeArrowheads="1"/>
            </p:cNvSpPr>
            <p:nvPr/>
          </p:nvSpPr>
          <p:spPr bwMode="auto">
            <a:xfrm>
              <a:off x="1565" y="709"/>
              <a:ext cx="771" cy="272"/>
            </a:xfrm>
            <a:prstGeom prst="ellipse">
              <a:avLst/>
            </a:prstGeom>
            <a:noFill/>
            <a:ln w="9525">
              <a:solidFill>
                <a:schemeClr val="tx1"/>
              </a:solidFill>
              <a:round/>
              <a:headEnd/>
              <a:tailEnd/>
            </a:ln>
          </p:spPr>
          <p:txBody>
            <a:bodyPr wrap="none" anchor="ctr"/>
            <a:lstStyle/>
            <a:p>
              <a:endParaRPr lang="el-GR"/>
            </a:p>
          </p:txBody>
        </p:sp>
        <p:sp>
          <p:nvSpPr>
            <p:cNvPr id="54320" name="Text Box 18"/>
            <p:cNvSpPr txBox="1">
              <a:spLocks noChangeArrowheads="1"/>
            </p:cNvSpPr>
            <p:nvPr/>
          </p:nvSpPr>
          <p:spPr bwMode="auto">
            <a:xfrm>
              <a:off x="1791" y="754"/>
              <a:ext cx="408" cy="231"/>
            </a:xfrm>
            <a:prstGeom prst="rect">
              <a:avLst/>
            </a:prstGeom>
            <a:noFill/>
            <a:ln w="9525">
              <a:noFill/>
              <a:miter lim="800000"/>
              <a:headEnd/>
              <a:tailEnd/>
            </a:ln>
          </p:spPr>
          <p:txBody>
            <a:bodyPr>
              <a:spAutoFit/>
            </a:bodyPr>
            <a:lstStyle/>
            <a:p>
              <a:pPr>
                <a:spcBef>
                  <a:spcPct val="50000"/>
                </a:spcBef>
              </a:pPr>
              <a:r>
                <a:rPr lang="en-US" sz="1800" u="sng"/>
                <a:t>C1</a:t>
              </a:r>
              <a:endParaRPr lang="el-GR" sz="1800" u="sng"/>
            </a:p>
          </p:txBody>
        </p:sp>
      </p:grpSp>
      <p:grpSp>
        <p:nvGrpSpPr>
          <p:cNvPr id="54292" name="Group 19"/>
          <p:cNvGrpSpPr>
            <a:grpSpLocks/>
          </p:cNvGrpSpPr>
          <p:nvPr/>
        </p:nvGrpSpPr>
        <p:grpSpPr bwMode="auto">
          <a:xfrm>
            <a:off x="820738" y="4366421"/>
            <a:ext cx="935037" cy="366712"/>
            <a:chOff x="431" y="3067"/>
            <a:chExt cx="589" cy="231"/>
          </a:xfrm>
        </p:grpSpPr>
        <p:sp>
          <p:nvSpPr>
            <p:cNvPr id="54317" name="Oval 2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8" name="Text Box 2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S1</a:t>
              </a:r>
              <a:r>
                <a:rPr lang="el-GR" sz="1800"/>
                <a:t>Α</a:t>
              </a:r>
            </a:p>
          </p:txBody>
        </p:sp>
      </p:grpSp>
      <p:sp>
        <p:nvSpPr>
          <p:cNvPr id="54293" name="Freeform 22"/>
          <p:cNvSpPr>
            <a:spLocks/>
          </p:cNvSpPr>
          <p:nvPr/>
        </p:nvSpPr>
        <p:spPr bwMode="auto">
          <a:xfrm>
            <a:off x="3344863" y="2723358"/>
            <a:ext cx="406400" cy="219075"/>
          </a:xfrm>
          <a:custGeom>
            <a:avLst/>
            <a:gdLst>
              <a:gd name="T0" fmla="*/ 0 w 256"/>
              <a:gd name="T1" fmla="*/ 0 h 138"/>
              <a:gd name="T2" fmla="*/ 147 w 256"/>
              <a:gd name="T3" fmla="*/ 125 h 138"/>
              <a:gd name="T4" fmla="*/ 256 w 256"/>
              <a:gd name="T5" fmla="*/ 76 h 138"/>
              <a:gd name="T6" fmla="*/ 0 60000 65536"/>
              <a:gd name="T7" fmla="*/ 0 60000 65536"/>
              <a:gd name="T8" fmla="*/ 0 60000 65536"/>
              <a:gd name="T9" fmla="*/ 0 w 256"/>
              <a:gd name="T10" fmla="*/ 0 h 138"/>
              <a:gd name="T11" fmla="*/ 256 w 256"/>
              <a:gd name="T12" fmla="*/ 138 h 138"/>
            </a:gdLst>
            <a:ahLst/>
            <a:cxnLst>
              <a:cxn ang="T6">
                <a:pos x="T0" y="T1"/>
              </a:cxn>
              <a:cxn ang="T7">
                <a:pos x="T2" y="T3"/>
              </a:cxn>
              <a:cxn ang="T8">
                <a:pos x="T4" y="T5"/>
              </a:cxn>
            </a:cxnLst>
            <a:rect l="T9" t="T10" r="T11" b="T12"/>
            <a:pathLst>
              <a:path w="256" h="138">
                <a:moveTo>
                  <a:pt x="0" y="0"/>
                </a:moveTo>
                <a:cubicBezTo>
                  <a:pt x="52" y="56"/>
                  <a:pt x="104" y="112"/>
                  <a:pt x="147" y="125"/>
                </a:cubicBezTo>
                <a:cubicBezTo>
                  <a:pt x="190" y="138"/>
                  <a:pt x="239" y="83"/>
                  <a:pt x="256" y="76"/>
                </a:cubicBezTo>
              </a:path>
            </a:pathLst>
          </a:custGeom>
          <a:noFill/>
          <a:ln w="9525">
            <a:solidFill>
              <a:schemeClr val="tx1"/>
            </a:solidFill>
            <a:round/>
            <a:headEnd/>
            <a:tailEnd/>
          </a:ln>
        </p:spPr>
        <p:txBody>
          <a:bodyPr/>
          <a:lstStyle/>
          <a:p>
            <a:endParaRPr lang="el-GR"/>
          </a:p>
        </p:txBody>
      </p:sp>
      <p:sp>
        <p:nvSpPr>
          <p:cNvPr id="54294" name="Freeform 23"/>
          <p:cNvSpPr>
            <a:spLocks/>
          </p:cNvSpPr>
          <p:nvPr/>
        </p:nvSpPr>
        <p:spPr bwMode="auto">
          <a:xfrm>
            <a:off x="4570413" y="2870996"/>
            <a:ext cx="371475" cy="203200"/>
          </a:xfrm>
          <a:custGeom>
            <a:avLst/>
            <a:gdLst>
              <a:gd name="T0" fmla="*/ 0 w 234"/>
              <a:gd name="T1" fmla="*/ 21 h 128"/>
              <a:gd name="T2" fmla="*/ 147 w 234"/>
              <a:gd name="T3" fmla="*/ 125 h 128"/>
              <a:gd name="T4" fmla="*/ 234 w 234"/>
              <a:gd name="T5" fmla="*/ 0 h 128"/>
              <a:gd name="T6" fmla="*/ 0 60000 65536"/>
              <a:gd name="T7" fmla="*/ 0 60000 65536"/>
              <a:gd name="T8" fmla="*/ 0 60000 65536"/>
              <a:gd name="T9" fmla="*/ 0 w 234"/>
              <a:gd name="T10" fmla="*/ 0 h 128"/>
              <a:gd name="T11" fmla="*/ 234 w 234"/>
              <a:gd name="T12" fmla="*/ 128 h 128"/>
            </a:gdLst>
            <a:ahLst/>
            <a:cxnLst>
              <a:cxn ang="T6">
                <a:pos x="T0" y="T1"/>
              </a:cxn>
              <a:cxn ang="T7">
                <a:pos x="T2" y="T3"/>
              </a:cxn>
              <a:cxn ang="T8">
                <a:pos x="T4" y="T5"/>
              </a:cxn>
            </a:cxnLst>
            <a:rect l="T9" t="T10" r="T11" b="T12"/>
            <a:pathLst>
              <a:path w="234" h="128">
                <a:moveTo>
                  <a:pt x="0" y="21"/>
                </a:moveTo>
                <a:cubicBezTo>
                  <a:pt x="54" y="74"/>
                  <a:pt x="108" y="128"/>
                  <a:pt x="147" y="125"/>
                </a:cubicBezTo>
                <a:cubicBezTo>
                  <a:pt x="186" y="122"/>
                  <a:pt x="210" y="61"/>
                  <a:pt x="234" y="0"/>
                </a:cubicBezTo>
              </a:path>
            </a:pathLst>
          </a:custGeom>
          <a:noFill/>
          <a:ln w="9525">
            <a:solidFill>
              <a:schemeClr val="tx1"/>
            </a:solidFill>
            <a:round/>
            <a:headEnd/>
            <a:tailEnd/>
          </a:ln>
        </p:spPr>
        <p:txBody>
          <a:bodyPr/>
          <a:lstStyle/>
          <a:p>
            <a:endParaRPr lang="el-GR"/>
          </a:p>
        </p:txBody>
      </p:sp>
      <p:sp>
        <p:nvSpPr>
          <p:cNvPr id="54295" name="Freeform 24"/>
          <p:cNvSpPr>
            <a:spLocks/>
          </p:cNvSpPr>
          <p:nvPr/>
        </p:nvSpPr>
        <p:spPr bwMode="auto">
          <a:xfrm>
            <a:off x="5621338" y="2837658"/>
            <a:ext cx="379412" cy="161925"/>
          </a:xfrm>
          <a:custGeom>
            <a:avLst/>
            <a:gdLst>
              <a:gd name="T0" fmla="*/ 0 w 239"/>
              <a:gd name="T1" fmla="*/ 32 h 102"/>
              <a:gd name="T2" fmla="*/ 104 w 239"/>
              <a:gd name="T3" fmla="*/ 97 h 102"/>
              <a:gd name="T4" fmla="*/ 239 w 239"/>
              <a:gd name="T5" fmla="*/ 0 h 102"/>
              <a:gd name="T6" fmla="*/ 0 60000 65536"/>
              <a:gd name="T7" fmla="*/ 0 60000 65536"/>
              <a:gd name="T8" fmla="*/ 0 60000 65536"/>
              <a:gd name="T9" fmla="*/ 0 w 239"/>
              <a:gd name="T10" fmla="*/ 0 h 102"/>
              <a:gd name="T11" fmla="*/ 239 w 239"/>
              <a:gd name="T12" fmla="*/ 102 h 102"/>
            </a:gdLst>
            <a:ahLst/>
            <a:cxnLst>
              <a:cxn ang="T6">
                <a:pos x="T0" y="T1"/>
              </a:cxn>
              <a:cxn ang="T7">
                <a:pos x="T2" y="T3"/>
              </a:cxn>
              <a:cxn ang="T8">
                <a:pos x="T4" y="T5"/>
              </a:cxn>
            </a:cxnLst>
            <a:rect l="T9" t="T10" r="T11" b="T12"/>
            <a:pathLst>
              <a:path w="239" h="102">
                <a:moveTo>
                  <a:pt x="0" y="32"/>
                </a:moveTo>
                <a:cubicBezTo>
                  <a:pt x="32" y="67"/>
                  <a:pt x="64" y="102"/>
                  <a:pt x="104" y="97"/>
                </a:cubicBezTo>
                <a:cubicBezTo>
                  <a:pt x="144" y="92"/>
                  <a:pt x="216" y="16"/>
                  <a:pt x="239" y="0"/>
                </a:cubicBezTo>
              </a:path>
            </a:pathLst>
          </a:custGeom>
          <a:noFill/>
          <a:ln w="9525">
            <a:solidFill>
              <a:schemeClr val="tx1"/>
            </a:solidFill>
            <a:round/>
            <a:headEnd/>
            <a:tailEnd/>
          </a:ln>
        </p:spPr>
        <p:txBody>
          <a:bodyPr/>
          <a:lstStyle/>
          <a:p>
            <a:endParaRPr lang="el-GR"/>
          </a:p>
        </p:txBody>
      </p:sp>
      <p:sp>
        <p:nvSpPr>
          <p:cNvPr id="54296" name="Line 25"/>
          <p:cNvSpPr>
            <a:spLocks noChangeShapeType="1"/>
          </p:cNvSpPr>
          <p:nvPr/>
        </p:nvSpPr>
        <p:spPr bwMode="auto">
          <a:xfrm flipH="1">
            <a:off x="1490663" y="4079083"/>
            <a:ext cx="293687" cy="284163"/>
          </a:xfrm>
          <a:prstGeom prst="line">
            <a:avLst/>
          </a:prstGeom>
          <a:noFill/>
          <a:ln w="9525">
            <a:solidFill>
              <a:schemeClr val="tx1"/>
            </a:solidFill>
            <a:round/>
            <a:headEnd/>
            <a:tailEnd/>
          </a:ln>
        </p:spPr>
        <p:txBody>
          <a:bodyPr/>
          <a:lstStyle/>
          <a:p>
            <a:endParaRPr lang="el-GR"/>
          </a:p>
        </p:txBody>
      </p:sp>
      <p:grpSp>
        <p:nvGrpSpPr>
          <p:cNvPr id="54297" name="Group 26"/>
          <p:cNvGrpSpPr>
            <a:grpSpLocks/>
          </p:cNvGrpSpPr>
          <p:nvPr/>
        </p:nvGrpSpPr>
        <p:grpSpPr bwMode="auto">
          <a:xfrm>
            <a:off x="6480175" y="4426746"/>
            <a:ext cx="935038" cy="366712"/>
            <a:chOff x="431" y="3067"/>
            <a:chExt cx="589" cy="231"/>
          </a:xfrm>
        </p:grpSpPr>
        <p:sp>
          <p:nvSpPr>
            <p:cNvPr id="54315" name="Oval 27"/>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6" name="Text Box 28"/>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3Α</a:t>
              </a:r>
            </a:p>
          </p:txBody>
        </p:sp>
      </p:grpSp>
      <p:grpSp>
        <p:nvGrpSpPr>
          <p:cNvPr id="54298" name="Group 29"/>
          <p:cNvGrpSpPr>
            <a:grpSpLocks/>
          </p:cNvGrpSpPr>
          <p:nvPr/>
        </p:nvGrpSpPr>
        <p:grpSpPr bwMode="auto">
          <a:xfrm>
            <a:off x="3797300" y="4506121"/>
            <a:ext cx="935038" cy="366712"/>
            <a:chOff x="431" y="3067"/>
            <a:chExt cx="589" cy="231"/>
          </a:xfrm>
        </p:grpSpPr>
        <p:sp>
          <p:nvSpPr>
            <p:cNvPr id="54313" name="Oval 3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4" name="Text Box 3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2Α</a:t>
              </a:r>
            </a:p>
          </p:txBody>
        </p:sp>
      </p:grpSp>
      <p:sp>
        <p:nvSpPr>
          <p:cNvPr id="54299" name="Line 32"/>
          <p:cNvSpPr>
            <a:spLocks noChangeShapeType="1"/>
          </p:cNvSpPr>
          <p:nvPr/>
        </p:nvSpPr>
        <p:spPr bwMode="auto">
          <a:xfrm flipH="1">
            <a:off x="4319588" y="4137821"/>
            <a:ext cx="77787" cy="346075"/>
          </a:xfrm>
          <a:prstGeom prst="line">
            <a:avLst/>
          </a:prstGeom>
          <a:noFill/>
          <a:ln w="9525">
            <a:solidFill>
              <a:schemeClr val="tx1"/>
            </a:solidFill>
            <a:round/>
            <a:headEnd/>
            <a:tailEnd/>
          </a:ln>
        </p:spPr>
        <p:txBody>
          <a:bodyPr/>
          <a:lstStyle/>
          <a:p>
            <a:endParaRPr lang="el-GR"/>
          </a:p>
        </p:txBody>
      </p:sp>
      <p:sp>
        <p:nvSpPr>
          <p:cNvPr id="54300" name="Line 33"/>
          <p:cNvSpPr>
            <a:spLocks noChangeShapeType="1"/>
          </p:cNvSpPr>
          <p:nvPr/>
        </p:nvSpPr>
        <p:spPr bwMode="auto">
          <a:xfrm>
            <a:off x="6727825" y="4172746"/>
            <a:ext cx="188913" cy="223837"/>
          </a:xfrm>
          <a:prstGeom prst="line">
            <a:avLst/>
          </a:prstGeom>
          <a:noFill/>
          <a:ln w="9525">
            <a:solidFill>
              <a:schemeClr val="tx1"/>
            </a:solidFill>
            <a:round/>
            <a:headEnd/>
            <a:tailEnd/>
          </a:ln>
        </p:spPr>
        <p:txBody>
          <a:bodyPr/>
          <a:lstStyle/>
          <a:p>
            <a:endParaRPr lang="el-GR"/>
          </a:p>
        </p:txBody>
      </p:sp>
      <p:sp>
        <p:nvSpPr>
          <p:cNvPr id="54301" name="Text Box 34"/>
          <p:cNvSpPr txBox="1">
            <a:spLocks noChangeArrowheads="1"/>
          </p:cNvSpPr>
          <p:nvPr/>
        </p:nvSpPr>
        <p:spPr bwMode="auto">
          <a:xfrm>
            <a:off x="5130800" y="2137571"/>
            <a:ext cx="1104900" cy="369332"/>
          </a:xfrm>
          <a:prstGeom prst="rect">
            <a:avLst/>
          </a:prstGeom>
          <a:noFill/>
          <a:ln w="9525">
            <a:noFill/>
            <a:miter lim="800000"/>
            <a:headEnd/>
            <a:tailEnd/>
          </a:ln>
        </p:spPr>
        <p:txBody>
          <a:bodyPr>
            <a:spAutoFit/>
          </a:bodyPr>
          <a:lstStyle/>
          <a:p>
            <a:pPr>
              <a:spcBef>
                <a:spcPct val="50000"/>
              </a:spcBef>
            </a:pPr>
            <a:r>
              <a:rPr lang="el-GR" b="1" dirty="0" smtClean="0">
                <a:solidFill>
                  <a:srgbClr val="FF6600"/>
                </a:solidFill>
              </a:rPr>
              <a:t> ο </a:t>
            </a:r>
            <a:r>
              <a:rPr lang="el-GR" b="1" dirty="0">
                <a:solidFill>
                  <a:srgbClr val="FF6600"/>
                </a:solidFill>
              </a:rPr>
              <a:t>ή </a:t>
            </a:r>
            <a:r>
              <a:rPr lang="en-US" b="1" dirty="0">
                <a:solidFill>
                  <a:srgbClr val="FF6600"/>
                </a:solidFill>
              </a:rPr>
              <a:t>d</a:t>
            </a:r>
            <a:endParaRPr lang="el-GR" b="1" dirty="0">
              <a:solidFill>
                <a:srgbClr val="FF6600"/>
              </a:solidFill>
            </a:endParaRPr>
          </a:p>
        </p:txBody>
      </p:sp>
      <p:sp>
        <p:nvSpPr>
          <p:cNvPr id="54302" name="Line 35"/>
          <p:cNvSpPr>
            <a:spLocks noChangeShapeType="1"/>
          </p:cNvSpPr>
          <p:nvPr/>
        </p:nvSpPr>
        <p:spPr bwMode="auto">
          <a:xfrm flipH="1">
            <a:off x="4613275" y="2343946"/>
            <a:ext cx="595313" cy="77787"/>
          </a:xfrm>
          <a:prstGeom prst="line">
            <a:avLst/>
          </a:prstGeom>
          <a:noFill/>
          <a:ln w="9525">
            <a:solidFill>
              <a:srgbClr val="FF6600"/>
            </a:solidFill>
            <a:round/>
            <a:headEnd/>
            <a:tailEnd type="triangle" w="med" len="med"/>
          </a:ln>
        </p:spPr>
        <p:txBody>
          <a:bodyPr/>
          <a:lstStyle/>
          <a:p>
            <a:endParaRPr lang="el-GR"/>
          </a:p>
        </p:txBody>
      </p:sp>
      <p:sp>
        <p:nvSpPr>
          <p:cNvPr id="54303" name="Line 36"/>
          <p:cNvSpPr>
            <a:spLocks noChangeShapeType="1"/>
          </p:cNvSpPr>
          <p:nvPr/>
        </p:nvSpPr>
        <p:spPr bwMode="auto">
          <a:xfrm>
            <a:off x="3914775" y="1886746"/>
            <a:ext cx="0" cy="361950"/>
          </a:xfrm>
          <a:prstGeom prst="line">
            <a:avLst/>
          </a:prstGeom>
          <a:noFill/>
          <a:ln w="9525">
            <a:solidFill>
              <a:srgbClr val="FF6600"/>
            </a:solidFill>
            <a:round/>
            <a:headEnd/>
            <a:tailEnd/>
          </a:ln>
        </p:spPr>
        <p:txBody>
          <a:bodyPr/>
          <a:lstStyle/>
          <a:p>
            <a:endParaRPr lang="el-GR"/>
          </a:p>
        </p:txBody>
      </p:sp>
      <p:sp>
        <p:nvSpPr>
          <p:cNvPr id="54304" name="Line 37"/>
          <p:cNvSpPr>
            <a:spLocks noChangeShapeType="1"/>
          </p:cNvSpPr>
          <p:nvPr/>
        </p:nvSpPr>
        <p:spPr bwMode="auto">
          <a:xfrm>
            <a:off x="3949700" y="1896271"/>
            <a:ext cx="0" cy="344487"/>
          </a:xfrm>
          <a:prstGeom prst="line">
            <a:avLst/>
          </a:prstGeom>
          <a:noFill/>
          <a:ln w="9525">
            <a:solidFill>
              <a:srgbClr val="FF6600"/>
            </a:solidFill>
            <a:round/>
            <a:headEnd/>
            <a:tailEnd/>
          </a:ln>
        </p:spPr>
        <p:txBody>
          <a:bodyPr/>
          <a:lstStyle/>
          <a:p>
            <a:endParaRPr lang="el-GR"/>
          </a:p>
        </p:txBody>
      </p:sp>
      <p:sp>
        <p:nvSpPr>
          <p:cNvPr id="54305" name="Text Box 38"/>
          <p:cNvSpPr txBox="1">
            <a:spLocks noChangeArrowheads="1"/>
          </p:cNvSpPr>
          <p:nvPr/>
        </p:nvSpPr>
        <p:spPr bwMode="auto">
          <a:xfrm>
            <a:off x="4095750" y="1947071"/>
            <a:ext cx="293688" cy="336550"/>
          </a:xfrm>
          <a:prstGeom prst="rect">
            <a:avLst/>
          </a:prstGeom>
          <a:noFill/>
          <a:ln w="9525">
            <a:noFill/>
            <a:miter lim="800000"/>
            <a:headEnd/>
            <a:tailEnd/>
          </a:ln>
        </p:spPr>
        <p:txBody>
          <a:bodyPr>
            <a:spAutoFit/>
          </a:bodyPr>
          <a:lstStyle/>
          <a:p>
            <a:pPr>
              <a:spcBef>
                <a:spcPct val="50000"/>
              </a:spcBef>
            </a:pPr>
            <a:r>
              <a:rPr lang="el-GR" b="1">
                <a:solidFill>
                  <a:srgbClr val="FF6600"/>
                </a:solidFill>
              </a:rPr>
              <a:t>ή</a:t>
            </a:r>
          </a:p>
        </p:txBody>
      </p:sp>
      <p:sp>
        <p:nvSpPr>
          <p:cNvPr id="54307" name="Text Box 40"/>
          <p:cNvSpPr txBox="1">
            <a:spLocks noChangeArrowheads="1"/>
          </p:cNvSpPr>
          <p:nvPr/>
        </p:nvSpPr>
        <p:spPr bwMode="auto">
          <a:xfrm>
            <a:off x="2025650" y="4302921"/>
            <a:ext cx="500063"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8" name="Text Box 41"/>
          <p:cNvSpPr txBox="1">
            <a:spLocks noChangeArrowheads="1"/>
          </p:cNvSpPr>
          <p:nvPr/>
        </p:nvSpPr>
        <p:spPr bwMode="auto">
          <a:xfrm>
            <a:off x="5053013" y="4518821"/>
            <a:ext cx="500062"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9" name="Text Box 42"/>
          <p:cNvSpPr txBox="1">
            <a:spLocks noChangeArrowheads="1"/>
          </p:cNvSpPr>
          <p:nvPr/>
        </p:nvSpPr>
        <p:spPr bwMode="auto">
          <a:xfrm>
            <a:off x="7900988" y="4390233"/>
            <a:ext cx="500062" cy="366713"/>
          </a:xfrm>
          <a:prstGeom prst="rect">
            <a:avLst/>
          </a:prstGeom>
          <a:noFill/>
          <a:ln w="9525">
            <a:noFill/>
            <a:miter lim="800000"/>
            <a:headEnd/>
            <a:tailEnd/>
          </a:ln>
        </p:spPr>
        <p:txBody>
          <a:bodyPr>
            <a:spAutoFit/>
          </a:bodyPr>
          <a:lstStyle/>
          <a:p>
            <a:pPr>
              <a:spcBef>
                <a:spcPct val="50000"/>
              </a:spcBef>
            </a:pPr>
            <a:r>
              <a:rPr lang="el-GR" sz="1800"/>
              <a:t>.. .</a:t>
            </a:r>
          </a:p>
        </p:txBody>
      </p:sp>
      <p:sp>
        <p:nvSpPr>
          <p:cNvPr id="54312" name="Line 45"/>
          <p:cNvSpPr>
            <a:spLocks noChangeShapeType="1"/>
          </p:cNvSpPr>
          <p:nvPr/>
        </p:nvSpPr>
        <p:spPr bwMode="auto">
          <a:xfrm flipH="1">
            <a:off x="5887244" y="1253335"/>
            <a:ext cx="227012" cy="263525"/>
          </a:xfrm>
          <a:prstGeom prst="line">
            <a:avLst/>
          </a:prstGeom>
          <a:noFill/>
          <a:ln w="9525">
            <a:solidFill>
              <a:schemeClr val="tx1"/>
            </a:solidFill>
            <a:round/>
            <a:headEnd/>
            <a:tailEnd/>
          </a:ln>
        </p:spPr>
        <p:txBody>
          <a:bodyPr/>
          <a:lstStyle/>
          <a:p>
            <a:endParaRPr lang="el-GR"/>
          </a:p>
        </p:txBody>
      </p:sp>
      <p:sp>
        <p:nvSpPr>
          <p:cNvPr id="2" name="Title 1"/>
          <p:cNvSpPr>
            <a:spLocks noGrp="1"/>
          </p:cNvSpPr>
          <p:nvPr>
            <p:ph type="title"/>
          </p:nvPr>
        </p:nvSpPr>
        <p:spPr>
          <a:xfrm>
            <a:off x="457200" y="0"/>
            <a:ext cx="8229600" cy="1143000"/>
          </a:xfrm>
        </p:spPr>
        <p:txBody>
          <a:bodyPr/>
          <a:lstStyle/>
          <a:p>
            <a:r>
              <a:rPr lang="el-GR" dirty="0" smtClean="0">
                <a:solidFill>
                  <a:schemeClr val="accent6">
                    <a:lumMod val="75000"/>
                  </a:schemeClr>
                </a:solidFill>
              </a:rPr>
              <a:t>Κλάσεις</a:t>
            </a:r>
            <a:endParaRPr lang="en-US" dirty="0">
              <a:solidFill>
                <a:schemeClr val="accent6">
                  <a:lumMod val="75000"/>
                </a:schemeClr>
              </a:solidFill>
            </a:endParaRPr>
          </a:p>
        </p:txBody>
      </p:sp>
      <p:sp>
        <p:nvSpPr>
          <p:cNvPr id="49" name="Text Box 39"/>
          <p:cNvSpPr txBox="1">
            <a:spLocks noChangeArrowheads="1"/>
          </p:cNvSpPr>
          <p:nvPr/>
        </p:nvSpPr>
        <p:spPr bwMode="auto">
          <a:xfrm>
            <a:off x="300831" y="4885533"/>
            <a:ext cx="8539163" cy="1200329"/>
          </a:xfrm>
          <a:prstGeom prst="rect">
            <a:avLst/>
          </a:prstGeom>
          <a:noFill/>
          <a:ln w="9525">
            <a:noFill/>
            <a:miter lim="800000"/>
            <a:headEnd/>
            <a:tailEnd/>
          </a:ln>
        </p:spPr>
        <p:txBody>
          <a:bodyPr wrap="square">
            <a:spAutoFit/>
          </a:bodyPr>
          <a:lstStyle/>
          <a:p>
            <a:pPr algn="just">
              <a:buFont typeface="Wingdings" pitchFamily="2" charset="2"/>
              <a:buChar char="§"/>
            </a:pPr>
            <a:r>
              <a:rPr lang="el-GR" sz="2400" dirty="0">
                <a:solidFill>
                  <a:schemeClr val="tx2">
                    <a:lumMod val="50000"/>
                  </a:schemeClr>
                </a:solidFill>
                <a:latin typeface="Calibri" pitchFamily="34" charset="0"/>
                <a:cs typeface="Calibri" pitchFamily="34" charset="0"/>
              </a:rPr>
              <a:t> </a:t>
            </a:r>
            <a:r>
              <a:rPr lang="el-GR" sz="2400" dirty="0" smtClean="0">
                <a:solidFill>
                  <a:schemeClr val="tx2">
                    <a:lumMod val="50000"/>
                  </a:schemeClr>
                </a:solidFill>
                <a:latin typeface="Calibri" pitchFamily="34" charset="0"/>
                <a:cs typeface="Calibri" pitchFamily="34" charset="0"/>
              </a:rPr>
              <a:t>Γενική λύση</a:t>
            </a:r>
            <a:endParaRPr lang="en-US" sz="2400" dirty="0" smtClean="0">
              <a:solidFill>
                <a:schemeClr val="tx2">
                  <a:lumMod val="50000"/>
                </a:schemeClr>
              </a:solidFill>
              <a:latin typeface="Calibri" pitchFamily="34" charset="0"/>
              <a:cs typeface="Calibri" pitchFamily="34" charset="0"/>
            </a:endParaRPr>
          </a:p>
          <a:p>
            <a:pPr algn="just"/>
            <a:r>
              <a:rPr lang="el-GR" sz="2400" dirty="0" smtClean="0">
                <a:solidFill>
                  <a:schemeClr val="tx2">
                    <a:lumMod val="50000"/>
                  </a:schemeClr>
                </a:solidFill>
                <a:latin typeface="Calibri" pitchFamily="34" charset="0"/>
                <a:cs typeface="Calibri" pitchFamily="34" charset="0"/>
              </a:rPr>
              <a:t>Μια σχέση για την </a:t>
            </a:r>
            <a:r>
              <a:rPr lang="el-GR" sz="2400" dirty="0" err="1" smtClean="0">
                <a:solidFill>
                  <a:schemeClr val="tx2">
                    <a:lumMod val="50000"/>
                  </a:schemeClr>
                </a:solidFill>
                <a:latin typeface="Calibri" pitchFamily="34" charset="0"/>
                <a:cs typeface="Calibri" pitchFamily="34" charset="0"/>
              </a:rPr>
              <a:t>υπερκλάση</a:t>
            </a:r>
            <a:endParaRPr lang="el-GR" sz="2400" dirty="0" smtClean="0">
              <a:solidFill>
                <a:schemeClr val="tx2">
                  <a:lumMod val="50000"/>
                </a:schemeClr>
              </a:solidFill>
              <a:latin typeface="Calibri" pitchFamily="34" charset="0"/>
              <a:cs typeface="Calibri" pitchFamily="34" charset="0"/>
            </a:endParaRPr>
          </a:p>
          <a:p>
            <a:pPr algn="just"/>
            <a:r>
              <a:rPr lang="el-GR" sz="2400" dirty="0" smtClean="0">
                <a:solidFill>
                  <a:schemeClr val="tx2">
                    <a:lumMod val="50000"/>
                  </a:schemeClr>
                </a:solidFill>
                <a:latin typeface="Calibri" pitchFamily="34" charset="0"/>
                <a:cs typeface="Calibri" pitchFamily="34" charset="0"/>
              </a:rPr>
              <a:t>Μια σχέση για κάθε υποκλάση</a:t>
            </a:r>
            <a:endParaRPr lang="el-GR" sz="2400" dirty="0">
              <a:solidFill>
                <a:schemeClr val="tx2">
                  <a:lumMod val="50000"/>
                </a:schemeClr>
              </a:solidFill>
              <a:latin typeface="Calibri" pitchFamily="34" charset="0"/>
              <a:cs typeface="Calibri" pitchFamily="34" charset="0"/>
            </a:endParaRPr>
          </a:p>
        </p:txBody>
      </p:sp>
      <p:sp>
        <p:nvSpPr>
          <p:cNvPr id="4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0089214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34</a:t>
            </a:fld>
            <a:endParaRPr lang="el-GR" altLang="en-US" smtClean="0"/>
          </a:p>
        </p:txBody>
      </p:sp>
      <p:sp>
        <p:nvSpPr>
          <p:cNvPr id="54306" name="Text Box 39"/>
          <p:cNvSpPr txBox="1">
            <a:spLocks noChangeArrowheads="1"/>
          </p:cNvSpPr>
          <p:nvPr/>
        </p:nvSpPr>
        <p:spPr bwMode="auto">
          <a:xfrm>
            <a:off x="340994" y="3761403"/>
            <a:ext cx="8137525" cy="1631216"/>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2000" dirty="0">
                <a:solidFill>
                  <a:schemeClr val="tx2">
                    <a:lumMod val="50000"/>
                  </a:schemeClr>
                </a:solidFill>
                <a:latin typeface="Calibri" pitchFamily="34" charset="0"/>
                <a:cs typeface="Calibri" pitchFamily="34" charset="0"/>
              </a:rPr>
              <a:t> Χρειάζεται (σχήμα) σχέσης για την </a:t>
            </a:r>
            <a:r>
              <a:rPr lang="el-GR" sz="2000" dirty="0" err="1">
                <a:solidFill>
                  <a:schemeClr val="tx2">
                    <a:lumMod val="50000"/>
                  </a:schemeClr>
                </a:solidFill>
                <a:latin typeface="Calibri" pitchFamily="34" charset="0"/>
                <a:cs typeface="Calibri" pitchFamily="34" charset="0"/>
              </a:rPr>
              <a:t>υπερκλάση</a:t>
            </a:r>
            <a:r>
              <a:rPr lang="el-GR" sz="2000" dirty="0">
                <a:solidFill>
                  <a:schemeClr val="tx2">
                    <a:lumMod val="50000"/>
                  </a:schemeClr>
                </a:solidFill>
                <a:latin typeface="Calibri" pitchFamily="34" charset="0"/>
                <a:cs typeface="Calibri" pitchFamily="34" charset="0"/>
              </a:rPr>
              <a:t> ή αρκούν (σχήματα) σχέσεων για την υποκλάση;</a:t>
            </a:r>
          </a:p>
          <a:p>
            <a:pPr>
              <a:spcBef>
                <a:spcPct val="50000"/>
              </a:spcBef>
              <a:buFont typeface="Wingdings" pitchFamily="2" charset="2"/>
              <a:buNone/>
            </a:pPr>
            <a:r>
              <a:rPr lang="el-GR" sz="2000" dirty="0">
                <a:solidFill>
                  <a:schemeClr val="tx2">
                    <a:lumMod val="50000"/>
                  </a:schemeClr>
                </a:solidFill>
                <a:latin typeface="Calibri" pitchFamily="34" charset="0"/>
                <a:cs typeface="Calibri" pitchFamily="34" charset="0"/>
              </a:rPr>
              <a:t>	Γενική περίπτωση</a:t>
            </a:r>
          </a:p>
          <a:p>
            <a:pPr lvl="2">
              <a:spcBef>
                <a:spcPct val="50000"/>
              </a:spcBef>
              <a:buFont typeface="Wingdings" pitchFamily="2" charset="2"/>
              <a:buNone/>
            </a:pPr>
            <a:r>
              <a:rPr lang="el-GR" sz="2000" dirty="0">
                <a:solidFill>
                  <a:schemeClr val="tx2">
                    <a:lumMod val="50000"/>
                  </a:schemeClr>
                </a:solidFill>
                <a:latin typeface="Calibri" pitchFamily="34" charset="0"/>
                <a:cs typeface="Calibri" pitchFamily="34" charset="0"/>
              </a:rPr>
              <a:t>Ειδική περίπτωση: όταν ολική συμμετοχή και μη επικάλυψη</a:t>
            </a:r>
          </a:p>
        </p:txBody>
      </p:sp>
      <p:sp>
        <p:nvSpPr>
          <p:cNvPr id="54310" name="Text Box 43"/>
          <p:cNvSpPr txBox="1">
            <a:spLocks noChangeArrowheads="1"/>
          </p:cNvSpPr>
          <p:nvPr/>
        </p:nvSpPr>
        <p:spPr bwMode="auto">
          <a:xfrm>
            <a:off x="670878" y="2780158"/>
            <a:ext cx="6469062" cy="646331"/>
          </a:xfrm>
          <a:prstGeom prst="rect">
            <a:avLst/>
          </a:prstGeom>
          <a:noFill/>
          <a:ln w="9525">
            <a:noFill/>
            <a:miter lim="800000"/>
            <a:headEnd/>
            <a:tailEnd/>
          </a:ln>
        </p:spPr>
        <p:txBody>
          <a:bodyPr wrap="square">
            <a:spAutoFit/>
          </a:bodyPr>
          <a:lstStyle/>
          <a:p>
            <a:r>
              <a:rPr lang="el-GR" dirty="0">
                <a:solidFill>
                  <a:schemeClr val="accent3">
                    <a:lumMod val="75000"/>
                  </a:schemeClr>
                </a:solidFill>
                <a:latin typeface="Calibri" pitchFamily="34" charset="0"/>
                <a:cs typeface="Calibri" pitchFamily="34" charset="0"/>
              </a:rPr>
              <a:t>Παράδειγμα</a:t>
            </a:r>
          </a:p>
          <a:p>
            <a:r>
              <a:rPr lang="el-GR" dirty="0">
                <a:solidFill>
                  <a:schemeClr val="accent3">
                    <a:lumMod val="75000"/>
                  </a:schemeClr>
                </a:solidFill>
                <a:latin typeface="Calibri" pitchFamily="34" charset="0"/>
                <a:cs typeface="Calibri" pitchFamily="34" charset="0"/>
              </a:rPr>
              <a:t>Μάθημα </a:t>
            </a:r>
            <a:r>
              <a:rPr lang="el-GR" dirty="0" smtClean="0">
                <a:solidFill>
                  <a:schemeClr val="accent3">
                    <a:lumMod val="75000"/>
                  </a:schemeClr>
                </a:solidFill>
                <a:latin typeface="Calibri" pitchFamily="34" charset="0"/>
                <a:cs typeface="Calibri" pitchFamily="34" charset="0"/>
              </a:rPr>
              <a:t>(</a:t>
            </a:r>
            <a:r>
              <a:rPr lang="el-GR" dirty="0">
                <a:solidFill>
                  <a:schemeClr val="accent3">
                    <a:lumMod val="75000"/>
                  </a:schemeClr>
                </a:solidFill>
                <a:latin typeface="Calibri" pitchFamily="34" charset="0"/>
                <a:cs typeface="Calibri" pitchFamily="34" charset="0"/>
              </a:rPr>
              <a:t>Υποχρεωτικό (</a:t>
            </a:r>
            <a:r>
              <a:rPr lang="el-GR" dirty="0" smtClean="0">
                <a:solidFill>
                  <a:schemeClr val="accent3">
                    <a:lumMod val="75000"/>
                  </a:schemeClr>
                </a:solidFill>
                <a:latin typeface="Calibri" pitchFamily="34" charset="0"/>
                <a:cs typeface="Calibri" pitchFamily="34" charset="0"/>
              </a:rPr>
              <a:t>εξάμηνο) Επιλογής </a:t>
            </a:r>
            <a:r>
              <a:rPr lang="el-GR" dirty="0">
                <a:solidFill>
                  <a:schemeClr val="accent3">
                    <a:lumMod val="75000"/>
                  </a:schemeClr>
                </a:solidFill>
                <a:latin typeface="Calibri" pitchFamily="34" charset="0"/>
                <a:cs typeface="Calibri" pitchFamily="34" charset="0"/>
              </a:rPr>
              <a:t>(κατεύθυνση</a:t>
            </a:r>
            <a:r>
              <a:rPr lang="el-GR" dirty="0" smtClean="0">
                <a:solidFill>
                  <a:schemeClr val="accent3">
                    <a:lumMod val="75000"/>
                  </a:schemeClr>
                </a:solidFill>
                <a:latin typeface="Calibri" pitchFamily="34" charset="0"/>
                <a:cs typeface="Calibri" pitchFamily="34" charset="0"/>
              </a:rPr>
              <a:t>))</a:t>
            </a:r>
            <a:endParaRPr lang="el-GR" dirty="0">
              <a:solidFill>
                <a:schemeClr val="accent3">
                  <a:lumMod val="75000"/>
                </a:schemeClr>
              </a:solidFill>
              <a:latin typeface="Calibri" pitchFamily="34" charset="0"/>
              <a:cs typeface="Calibri" pitchFamily="34" charset="0"/>
            </a:endParaRPr>
          </a:p>
        </p:txBody>
      </p:sp>
      <p:sp>
        <p:nvSpPr>
          <p:cNvPr id="54311" name="Text Box 44"/>
          <p:cNvSpPr txBox="1">
            <a:spLocks noChangeArrowheads="1"/>
          </p:cNvSpPr>
          <p:nvPr/>
        </p:nvSpPr>
        <p:spPr bwMode="auto">
          <a:xfrm>
            <a:off x="269874" y="1757362"/>
            <a:ext cx="8586789" cy="861774"/>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
            </a:pPr>
            <a:r>
              <a:rPr lang="el-GR" sz="2000" dirty="0">
                <a:solidFill>
                  <a:schemeClr val="tx2">
                    <a:lumMod val="75000"/>
                  </a:schemeClr>
                </a:solidFill>
                <a:latin typeface="Calibri" pitchFamily="34" charset="0"/>
                <a:cs typeface="Calibri" pitchFamily="34" charset="0"/>
              </a:rPr>
              <a:t> </a:t>
            </a:r>
            <a:r>
              <a:rPr lang="el-GR" sz="2000" dirty="0" smtClean="0">
                <a:solidFill>
                  <a:schemeClr val="tx2">
                    <a:lumMod val="75000"/>
                  </a:schemeClr>
                </a:solidFill>
                <a:latin typeface="Calibri" pitchFamily="34" charset="0"/>
                <a:cs typeface="Calibri" pitchFamily="34" charset="0"/>
              </a:rPr>
              <a:t>Μια μόνο σχέση (για την </a:t>
            </a:r>
            <a:r>
              <a:rPr lang="el-GR" sz="2000" dirty="0" err="1" smtClean="0">
                <a:solidFill>
                  <a:schemeClr val="tx2">
                    <a:lumMod val="75000"/>
                  </a:schemeClr>
                </a:solidFill>
                <a:latin typeface="Calibri" pitchFamily="34" charset="0"/>
                <a:cs typeface="Calibri" pitchFamily="34" charset="0"/>
              </a:rPr>
              <a:t>υπερκλάση</a:t>
            </a:r>
            <a:r>
              <a:rPr lang="el-GR" sz="2000" dirty="0" smtClean="0">
                <a:solidFill>
                  <a:schemeClr val="tx2">
                    <a:lumMod val="75000"/>
                  </a:schemeClr>
                </a:solidFill>
                <a:latin typeface="Calibri" pitchFamily="34" charset="0"/>
                <a:cs typeface="Calibri" pitchFamily="34" charset="0"/>
              </a:rPr>
              <a:t>)</a:t>
            </a:r>
            <a:endParaRPr lang="el-GR" sz="2000" dirty="0">
              <a:solidFill>
                <a:schemeClr val="tx2">
                  <a:lumMod val="75000"/>
                </a:schemeClr>
              </a:solidFill>
              <a:latin typeface="Calibri" pitchFamily="34" charset="0"/>
              <a:cs typeface="Calibri" pitchFamily="34" charset="0"/>
            </a:endParaRPr>
          </a:p>
          <a:p>
            <a:pPr algn="just">
              <a:spcBef>
                <a:spcPct val="50000"/>
              </a:spcBef>
              <a:buFont typeface="Wingdings" pitchFamily="2" charset="2"/>
              <a:buChar char="§"/>
            </a:pPr>
            <a:r>
              <a:rPr lang="el-GR" sz="2000" dirty="0" smtClean="0">
                <a:solidFill>
                  <a:schemeClr val="tx2">
                    <a:lumMod val="75000"/>
                  </a:schemeClr>
                </a:solidFill>
                <a:latin typeface="Calibri" pitchFamily="34" charset="0"/>
                <a:cs typeface="Calibri" pitchFamily="34" charset="0"/>
              </a:rPr>
              <a:t> Σχέσεις μόνο για τις υποκλάσεις</a:t>
            </a:r>
            <a:endParaRPr lang="el-GR" sz="2000" dirty="0">
              <a:solidFill>
                <a:schemeClr val="tx2">
                  <a:lumMod val="75000"/>
                </a:schemeClr>
              </a:solidFill>
              <a:latin typeface="Calibri" pitchFamily="34" charset="0"/>
              <a:cs typeface="Calibri" pitchFamily="34" charset="0"/>
            </a:endParaRPr>
          </a:p>
        </p:txBody>
      </p:sp>
      <p:sp>
        <p:nvSpPr>
          <p:cNvPr id="2" name="Title 1"/>
          <p:cNvSpPr>
            <a:spLocks noGrp="1"/>
          </p:cNvSpPr>
          <p:nvPr>
            <p:ph type="title"/>
          </p:nvPr>
        </p:nvSpPr>
        <p:spPr>
          <a:xfrm>
            <a:off x="504825" y="0"/>
            <a:ext cx="8229600" cy="1143000"/>
          </a:xfrm>
        </p:spPr>
        <p:txBody>
          <a:bodyPr/>
          <a:lstStyle/>
          <a:p>
            <a:r>
              <a:rPr lang="el-GR" dirty="0" smtClean="0">
                <a:solidFill>
                  <a:schemeClr val="accent6">
                    <a:lumMod val="75000"/>
                  </a:schemeClr>
                </a:solidFill>
              </a:rPr>
              <a:t>Κλάσεις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7133790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35</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352257" name="Rectangle 1"/>
          <p:cNvSpPr>
            <a:spLocks noChangeArrowheads="1"/>
          </p:cNvSpPr>
          <p:nvPr/>
        </p:nvSpPr>
        <p:spPr bwMode="auto">
          <a:xfrm>
            <a:off x="203200" y="957235"/>
            <a:ext cx="8636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50000"/>
              </a:spcBef>
              <a:spcAft>
                <a:spcPct val="0"/>
              </a:spcAft>
            </a:pPr>
            <a:r>
              <a:rPr lang="el-GR" sz="1600" dirty="0" smtClean="0">
                <a:solidFill>
                  <a:schemeClr val="accent1">
                    <a:lumMod val="50000"/>
                  </a:schemeClr>
                </a:solidFill>
                <a:latin typeface="Calibri" pitchFamily="34" charset="0"/>
                <a:ea typeface="Calibri" pitchFamily="34" charset="0"/>
                <a:cs typeface="Calibri" pitchFamily="34" charset="0"/>
              </a:rPr>
              <a:t>Θέλουμε να σχεδιάσουμε μια βάση δεδομένων για γυμναστήρια και τους εργαζόμενούς τους, συγκεκριμένα, θέλουμε να έχουμε την παρακάτω πληροφορία.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γυμναστήριο</a:t>
            </a:r>
            <a:r>
              <a:rPr lang="el-GR" sz="1600" dirty="0" smtClean="0">
                <a:solidFill>
                  <a:schemeClr val="accent1">
                    <a:lumMod val="50000"/>
                  </a:schemeClr>
                </a:solidFill>
                <a:latin typeface="Calibri" pitchFamily="34" charset="0"/>
                <a:ea typeface="Calibri" pitchFamily="34" charset="0"/>
                <a:cs typeface="Calibri" pitchFamily="34" charset="0"/>
              </a:rPr>
              <a:t> έχει ένα όνομα (που είναι μοναδικό), μια διεύθυνση που αποτελείται από την οδό, αριθμό, και ταχυδρομικό κώδικα και τέλος ένα ή περισσότερα τηλέφωνα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εργαζόμενος</a:t>
            </a:r>
            <a:r>
              <a:rPr lang="el-GR" sz="1600" dirty="0" smtClean="0">
                <a:solidFill>
                  <a:schemeClr val="accent1">
                    <a:lumMod val="50000"/>
                  </a:schemeClr>
                </a:solidFill>
                <a:latin typeface="Calibri" pitchFamily="34" charset="0"/>
                <a:ea typeface="Calibri" pitchFamily="34" charset="0"/>
                <a:cs typeface="Calibri" pitchFamily="34" charset="0"/>
              </a:rPr>
              <a:t> έχει ένα μοναδικό  ΑΤ και επίσης διατηρούμε και το όνομά του.</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Ένας εργαζόμενος μπορεί να </a:t>
            </a:r>
            <a:r>
              <a:rPr lang="el-GR" sz="1600" i="1" dirty="0" smtClean="0">
                <a:solidFill>
                  <a:schemeClr val="accent6">
                    <a:lumMod val="75000"/>
                  </a:schemeClr>
                </a:solidFill>
                <a:latin typeface="Calibri" pitchFamily="34" charset="0"/>
                <a:ea typeface="Calibri" pitchFamily="34" charset="0"/>
                <a:cs typeface="Calibri" pitchFamily="34" charset="0"/>
              </a:rPr>
              <a:t>δουλεύει</a:t>
            </a:r>
            <a:r>
              <a:rPr lang="el-GR" sz="1600" dirty="0" smtClean="0">
                <a:solidFill>
                  <a:schemeClr val="accent1">
                    <a:lumMod val="50000"/>
                  </a:schemeClr>
                </a:solidFill>
                <a:latin typeface="Calibri" pitchFamily="34" charset="0"/>
                <a:ea typeface="Calibri" pitchFamily="34" charset="0"/>
                <a:cs typeface="Calibri" pitchFamily="34" charset="0"/>
              </a:rPr>
              <a:t> σε πολλά γυμναστήρια. </a:t>
            </a:r>
            <a:r>
              <a:rPr lang="el-GR" sz="1400" dirty="0" smtClean="0">
                <a:solidFill>
                  <a:schemeClr val="accent1">
                    <a:lumMod val="50000"/>
                  </a:schemeClr>
                </a:solidFill>
                <a:latin typeface="Calibri" pitchFamily="34" charset="0"/>
                <a:ea typeface="Calibri" pitchFamily="34" charset="0"/>
                <a:cs typeface="Calibri" pitchFamily="34" charset="0"/>
              </a:rPr>
              <a:t>Για παράδειγμα, ο εργαζόμενος  με ΑΤ ΜΝ203910 μπορεί να δουλεύει και στο γυμναστήριο με όνομα «</a:t>
            </a:r>
            <a:r>
              <a:rPr lang="en-US" sz="1400" dirty="0" err="1" smtClean="0">
                <a:solidFill>
                  <a:schemeClr val="accent1">
                    <a:lumMod val="50000"/>
                  </a:schemeClr>
                </a:solidFill>
                <a:latin typeface="Calibri" pitchFamily="34" charset="0"/>
                <a:ea typeface="Calibri" pitchFamily="34" charset="0"/>
                <a:cs typeface="Calibri" pitchFamily="34" charset="0"/>
              </a:rPr>
              <a:t>Ioannina</a:t>
            </a:r>
            <a:r>
              <a:rPr lang="en-US" sz="1400" dirty="0" smtClean="0">
                <a:solidFill>
                  <a:schemeClr val="accent1">
                    <a:lumMod val="50000"/>
                  </a:schemeClr>
                </a:solidFill>
                <a:latin typeface="Calibri" pitchFamily="34" charset="0"/>
                <a:ea typeface="Calibri" pitchFamily="34" charset="0"/>
                <a:cs typeface="Calibri" pitchFamily="34" charset="0"/>
              </a:rPr>
              <a:t> Fitness</a:t>
            </a:r>
            <a:r>
              <a:rPr lang="el-GR" sz="1400" dirty="0" smtClean="0">
                <a:solidFill>
                  <a:schemeClr val="accent1">
                    <a:lumMod val="50000"/>
                  </a:schemeClr>
                </a:solidFill>
                <a:latin typeface="Calibri" pitchFamily="34" charset="0"/>
                <a:ea typeface="Calibri" pitchFamily="34" charset="0"/>
                <a:cs typeface="Calibri" pitchFamily="34" charset="0"/>
              </a:rPr>
              <a:t>»  και στο γυμναστήριο με όνομα «</a:t>
            </a:r>
            <a:r>
              <a:rPr lang="en-US" sz="1400" dirty="0" smtClean="0">
                <a:solidFill>
                  <a:schemeClr val="accent1">
                    <a:lumMod val="50000"/>
                  </a:schemeClr>
                </a:solidFill>
                <a:latin typeface="Calibri" pitchFamily="34" charset="0"/>
                <a:ea typeface="Calibri" pitchFamily="34" charset="0"/>
                <a:cs typeface="Calibri" pitchFamily="34" charset="0"/>
              </a:rPr>
              <a:t>HDV</a:t>
            </a:r>
            <a:r>
              <a:rPr lang="el-GR" sz="14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Για κάθε εργαζόμενο, καταγράφουμε και το ποσοστό του χρόνου  που δουλεύει σε ένα γυμναστήριο. </a:t>
            </a:r>
            <a:r>
              <a:rPr lang="el-GR" sz="1400" dirty="0" smtClean="0">
                <a:solidFill>
                  <a:schemeClr val="accent1">
                    <a:lumMod val="50000"/>
                  </a:schemeClr>
                </a:solidFill>
                <a:latin typeface="Calibri" pitchFamily="34" charset="0"/>
                <a:ea typeface="Calibri" pitchFamily="34" charset="0"/>
                <a:cs typeface="Calibri" pitchFamily="34" charset="0"/>
              </a:rPr>
              <a:t>Για παράδειγμα, για τον  παραπάνω εργαζόμενο με ΑΤ ΜΝ203910 ότι δουλεύει π.χ., 50% στο γυμναστήριο «</a:t>
            </a:r>
            <a:r>
              <a:rPr lang="en-US" sz="1400" dirty="0" err="1" smtClean="0">
                <a:solidFill>
                  <a:schemeClr val="accent1">
                    <a:lumMod val="50000"/>
                  </a:schemeClr>
                </a:solidFill>
                <a:latin typeface="Calibri" pitchFamily="34" charset="0"/>
                <a:ea typeface="Calibri" pitchFamily="34" charset="0"/>
                <a:cs typeface="Calibri" pitchFamily="34" charset="0"/>
              </a:rPr>
              <a:t>Ioannina</a:t>
            </a:r>
            <a:r>
              <a:rPr lang="en-US" sz="1400" dirty="0" smtClean="0">
                <a:solidFill>
                  <a:schemeClr val="accent1">
                    <a:lumMod val="50000"/>
                  </a:schemeClr>
                </a:solidFill>
                <a:latin typeface="Calibri" pitchFamily="34" charset="0"/>
                <a:ea typeface="Calibri" pitchFamily="34" charset="0"/>
                <a:cs typeface="Calibri" pitchFamily="34" charset="0"/>
              </a:rPr>
              <a:t> Fitness</a:t>
            </a:r>
            <a:r>
              <a:rPr lang="el-GR" sz="1400" dirty="0" smtClean="0">
                <a:solidFill>
                  <a:schemeClr val="accent1">
                    <a:lumMod val="50000"/>
                  </a:schemeClr>
                </a:solidFill>
                <a:latin typeface="Calibri" pitchFamily="34" charset="0"/>
                <a:ea typeface="Calibri" pitchFamily="34" charset="0"/>
                <a:cs typeface="Calibri" pitchFamily="34" charset="0"/>
              </a:rPr>
              <a:t>» και 50% στο γυμναστήριο «</a:t>
            </a:r>
            <a:r>
              <a:rPr lang="en-US" sz="1400" dirty="0" smtClean="0">
                <a:solidFill>
                  <a:schemeClr val="accent1">
                    <a:lumMod val="50000"/>
                  </a:schemeClr>
                </a:solidFill>
                <a:latin typeface="Calibri" pitchFamily="34" charset="0"/>
                <a:ea typeface="Calibri" pitchFamily="34" charset="0"/>
                <a:cs typeface="Calibri" pitchFamily="34" charset="0"/>
              </a:rPr>
              <a:t>HDV</a:t>
            </a:r>
            <a:r>
              <a:rPr lang="el-GR" sz="1400" dirty="0" smtClean="0">
                <a:solidFill>
                  <a:schemeClr val="accent1">
                    <a:lumMod val="50000"/>
                  </a:schemeClr>
                </a:solidFill>
                <a:latin typeface="Calibri" pitchFamily="34" charset="0"/>
                <a:ea typeface="Calibri" pitchFamily="34" charset="0"/>
                <a:cs typeface="Calibri" pitchFamily="34" charset="0"/>
              </a:rPr>
              <a:t>».</a:t>
            </a:r>
          </a:p>
          <a:p>
            <a:pPr algn="just" eaLnBrk="0" fontAlgn="base" hangingPunct="0">
              <a:spcBef>
                <a:spcPct val="50000"/>
              </a:spcBef>
              <a:spcAft>
                <a:spcPct val="0"/>
              </a:spcAft>
              <a:buFont typeface="Wingdings" pitchFamily="2" charset="2"/>
              <a:buChar char="§"/>
            </a:pPr>
            <a:r>
              <a:rPr lang="el-GR" sz="14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Κάποιοι από τους εργαζομένους έχουν μία από τις παρακάτω </a:t>
            </a:r>
            <a:r>
              <a:rPr lang="el-GR" sz="1600" i="1" dirty="0" smtClean="0">
                <a:solidFill>
                  <a:schemeClr val="accent6">
                    <a:lumMod val="75000"/>
                  </a:schemeClr>
                </a:solidFill>
                <a:latin typeface="Calibri" pitchFamily="34" charset="0"/>
                <a:ea typeface="Calibri" pitchFamily="34" charset="0"/>
                <a:cs typeface="Calibri" pitchFamily="34" charset="0"/>
              </a:rPr>
              <a:t>ειδικότητες</a:t>
            </a:r>
            <a:r>
              <a:rPr lang="el-GR" sz="1600" dirty="0" smtClean="0">
                <a:solidFill>
                  <a:schemeClr val="accent1">
                    <a:lumMod val="50000"/>
                  </a:schemeClr>
                </a:solidFill>
                <a:latin typeface="Calibri" pitchFamily="34" charset="0"/>
                <a:ea typeface="Calibri" pitchFamily="34" charset="0"/>
                <a:cs typeface="Calibri" pitchFamily="34" charset="0"/>
              </a:rPr>
              <a:t>: γραμματέας, προσωπικός γυμναστής και διευθυντής. Κάθε εργαζόμενος έχει το πολύ μία (δηλαδή, μία ή καμία) ειδικότητα.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διευθυντής </a:t>
            </a:r>
            <a:r>
              <a:rPr lang="el-GR" sz="1600" i="1" dirty="0" smtClean="0">
                <a:solidFill>
                  <a:schemeClr val="accent6">
                    <a:lumMod val="75000"/>
                  </a:schemeClr>
                </a:solidFill>
                <a:latin typeface="Calibri" pitchFamily="34" charset="0"/>
                <a:ea typeface="Calibri" pitchFamily="34" charset="0"/>
                <a:cs typeface="Calibri" pitchFamily="34" charset="0"/>
              </a:rPr>
              <a:t>διευθύνει </a:t>
            </a:r>
            <a:r>
              <a:rPr lang="el-GR" sz="1600" dirty="0" smtClean="0">
                <a:solidFill>
                  <a:schemeClr val="accent1">
                    <a:lumMod val="50000"/>
                  </a:schemeClr>
                </a:solidFill>
                <a:latin typeface="Calibri" pitchFamily="34" charset="0"/>
                <a:ea typeface="Calibri" pitchFamily="34" charset="0"/>
                <a:cs typeface="Calibri" pitchFamily="34" charset="0"/>
              </a:rPr>
              <a:t>ένα ή περισσότερα γυμναστήρια. Κάθε γυμναστήριο έχει ακριβώς έναν διευθυντή.</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Για κάθε προσωπικό γυμναστή διατηρούμε και το είδος (ένα ή περισσότερα) των γνώσεων του (πχ </a:t>
            </a:r>
            <a:r>
              <a:rPr lang="en-US" sz="1600" dirty="0" smtClean="0">
                <a:solidFill>
                  <a:schemeClr val="accent1">
                    <a:lumMod val="50000"/>
                  </a:schemeClr>
                </a:solidFill>
                <a:latin typeface="Calibri" pitchFamily="34" charset="0"/>
                <a:ea typeface="Calibri" pitchFamily="34" charset="0"/>
                <a:cs typeface="Calibri" pitchFamily="34" charset="0"/>
              </a:rPr>
              <a:t>yoga</a:t>
            </a:r>
            <a:r>
              <a:rPr lang="el-GR" sz="1600" dirty="0" smtClean="0">
                <a:solidFill>
                  <a:schemeClr val="accent1">
                    <a:lumMod val="50000"/>
                  </a:schemeClr>
                </a:solidFill>
                <a:latin typeface="Calibri" pitchFamily="34" charset="0"/>
                <a:ea typeface="Calibri" pitchFamily="34" charset="0"/>
                <a:cs typeface="Calibri" pitchFamily="34" charset="0"/>
              </a:rPr>
              <a:t>, αεροβική, κλπ).</a:t>
            </a:r>
          </a:p>
          <a:p>
            <a:pPr algn="just" eaLnBrk="0" fontAlgn="base" hangingPunct="0">
              <a:spcBef>
                <a:spcPct val="50000"/>
              </a:spcBef>
              <a:spcAft>
                <a:spcPct val="0"/>
              </a:spcAft>
            </a:pPr>
            <a:r>
              <a:rPr lang="el-GR" sz="1600" dirty="0" smtClean="0">
                <a:solidFill>
                  <a:schemeClr val="accent1">
                    <a:lumMod val="50000"/>
                  </a:schemeClr>
                </a:solidFill>
                <a:latin typeface="Calibri" pitchFamily="34" charset="0"/>
                <a:ea typeface="Calibri" pitchFamily="34" charset="0"/>
                <a:cs typeface="Calibri" pitchFamily="34" charset="0"/>
              </a:rPr>
              <a:t>Σχεδιάστε ένα κατάλληλο μοντέλο </a:t>
            </a:r>
            <a:r>
              <a:rPr lang="el-GR" sz="1600" dirty="0" smtClean="0">
                <a:solidFill>
                  <a:schemeClr val="accent1">
                    <a:lumMod val="50000"/>
                  </a:schemeClr>
                </a:solidFill>
                <a:latin typeface="Calibri" pitchFamily="34" charset="0"/>
                <a:ea typeface="Calibri" pitchFamily="34" charset="0"/>
                <a:cs typeface="Calibri" pitchFamily="34" charset="0"/>
              </a:rPr>
              <a:t>Οντοτήτων/Συσχετίσεων και μετατρέψτε το σε σχεσιακό. </a:t>
            </a:r>
            <a:endParaRPr lang="el-GR" sz="1600" dirty="0" smtClean="0">
              <a:solidFill>
                <a:schemeClr val="accent1">
                  <a:lumMod val="50000"/>
                </a:schemeClr>
              </a:solidFill>
              <a:latin typeface="Calibri" pitchFamily="34" charset="0"/>
              <a:ea typeface="Calibri" pitchFamily="34" charset="0"/>
              <a:cs typeface="Calibri" pitchFamily="34" charset="0"/>
            </a:endParaRPr>
          </a:p>
        </p:txBody>
      </p:sp>
      <p:sp>
        <p:nvSpPr>
          <p:cNvPr id="10" name="Title 7"/>
          <p:cNvSpPr>
            <a:spLocks noGrp="1"/>
          </p:cNvSpPr>
          <p:nvPr>
            <p:ph type="title"/>
          </p:nvPr>
        </p:nvSpPr>
        <p:spPr>
          <a:xfrm>
            <a:off x="4826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(ιεραρχίες)</a:t>
            </a:r>
            <a:endParaRPr lang="el-GR" sz="24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1143317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36</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826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(ιεραρχίες)</a:t>
            </a:r>
            <a:endParaRPr lang="el-GR" sz="2400" dirty="0">
              <a:solidFill>
                <a:schemeClr val="accent6">
                  <a:lumMod val="75000"/>
                </a:schemeClr>
              </a:solidFill>
            </a:endParaRPr>
          </a:p>
        </p:txBody>
      </p:sp>
      <p:sp>
        <p:nvSpPr>
          <p:cNvPr id="265217" name="Rectangle 1"/>
          <p:cNvSpPr>
            <a:spLocks noChangeArrowheads="1"/>
          </p:cNvSpPr>
          <p:nvPr/>
        </p:nvSpPr>
        <p:spPr bwMode="auto">
          <a:xfrm>
            <a:off x="368300" y="1104451"/>
            <a:ext cx="82550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Θεωρείστε μια βάση δεδομένων που διατηρεί πληροφορίες για συλλόγους ενός Πανεπιστημίου</a:t>
            </a:r>
            <a:r>
              <a:rPr lang="en-US" sz="16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σύλλογος</a:t>
            </a:r>
            <a:r>
              <a:rPr lang="el-GR" sz="1600" dirty="0" smtClean="0">
                <a:solidFill>
                  <a:schemeClr val="accent1">
                    <a:lumMod val="50000"/>
                  </a:schemeClr>
                </a:solidFill>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Οι φοιτητές </a:t>
            </a:r>
            <a:r>
              <a:rPr lang="el-GR" sz="1600" i="1" dirty="0" smtClean="0">
                <a:solidFill>
                  <a:schemeClr val="accent6">
                    <a:lumMod val="75000"/>
                  </a:schemeClr>
                </a:solidFill>
                <a:latin typeface="Calibri" pitchFamily="34" charset="0"/>
                <a:ea typeface="Calibri" pitchFamily="34" charset="0"/>
                <a:cs typeface="Calibri" pitchFamily="34" charset="0"/>
              </a:rPr>
              <a:t>ανήκουν</a:t>
            </a:r>
            <a:r>
              <a:rPr lang="el-GR" sz="1600" dirty="0" smtClean="0">
                <a:solidFill>
                  <a:schemeClr val="accent1">
                    <a:lumMod val="50000"/>
                  </a:schemeClr>
                </a:solidFill>
                <a:latin typeface="Calibri" pitchFamily="34" charset="0"/>
                <a:ea typeface="Calibri" pitchFamily="34" charset="0"/>
                <a:cs typeface="Calibri" pitchFamily="34" charset="0"/>
              </a:rPr>
              <a:t> σε έναν ή περισσότερους συλλόγους. Καταγράφουμε την ημερομηνία εγγραφής του φοιτητή στο σύλλογο. Κάθε σύλλογος έχει τουλάχιστον έναν φοιτητή ως μέλος </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Για κάθε </a:t>
            </a:r>
            <a:r>
              <a:rPr lang="el-GR" sz="1600" i="1" dirty="0" smtClean="0">
                <a:solidFill>
                  <a:schemeClr val="accent6">
                    <a:lumMod val="75000"/>
                  </a:schemeClr>
                </a:solidFill>
                <a:latin typeface="Calibri" pitchFamily="34" charset="0"/>
                <a:ea typeface="Calibri" pitchFamily="34" charset="0"/>
                <a:cs typeface="Calibri" pitchFamily="34" charset="0"/>
              </a:rPr>
              <a:t>φοιτητή</a:t>
            </a:r>
            <a:r>
              <a:rPr lang="el-GR" sz="1600" dirty="0" smtClean="0">
                <a:solidFill>
                  <a:schemeClr val="accent1">
                    <a:lumMod val="50000"/>
                  </a:schemeClr>
                </a:solidFill>
                <a:latin typeface="Calibri" pitchFamily="34" charset="0"/>
                <a:ea typeface="Calibri" pitchFamily="34" charset="0"/>
                <a:cs typeface="Calibri" pitchFamily="34" charset="0"/>
              </a:rPr>
              <a:t> έχουμε επίσης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Ένας </a:t>
            </a:r>
            <a:r>
              <a:rPr lang="el-GR" sz="1600" i="1" dirty="0" smtClean="0">
                <a:solidFill>
                  <a:schemeClr val="accent6">
                    <a:lumMod val="75000"/>
                  </a:schemeClr>
                </a:solidFill>
                <a:latin typeface="Calibri" pitchFamily="34" charset="0"/>
                <a:ea typeface="Calibri" pitchFamily="34" charset="0"/>
                <a:cs typeface="Calibri" pitchFamily="34" charset="0"/>
              </a:rPr>
              <a:t>καθηγητής</a:t>
            </a:r>
            <a:r>
              <a:rPr lang="el-GR" sz="1600" dirty="0" smtClean="0">
                <a:solidFill>
                  <a:schemeClr val="accent1">
                    <a:lumMod val="50000"/>
                  </a:schemeClr>
                </a:solidFill>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Ένας καθηγητής είναι είτε </a:t>
            </a:r>
            <a:r>
              <a:rPr lang="el-GR" sz="1600" i="1" dirty="0" smtClean="0">
                <a:solidFill>
                  <a:schemeClr val="accent6">
                    <a:lumMod val="75000"/>
                  </a:schemeClr>
                </a:solidFill>
                <a:latin typeface="Calibri" pitchFamily="34" charset="0"/>
                <a:ea typeface="Calibri" pitchFamily="34" charset="0"/>
                <a:cs typeface="Calibri" pitchFamily="34" charset="0"/>
              </a:rPr>
              <a:t>μερικής</a:t>
            </a:r>
            <a:r>
              <a:rPr lang="el-GR" sz="1600" dirty="0" smtClean="0">
                <a:solidFill>
                  <a:schemeClr val="accent1">
                    <a:lumMod val="50000"/>
                  </a:schemeClr>
                </a:solidFill>
                <a:latin typeface="Calibri" pitchFamily="34" charset="0"/>
                <a:ea typeface="Calibri" pitchFamily="34" charset="0"/>
                <a:cs typeface="Calibri" pitchFamily="34" charset="0"/>
              </a:rPr>
              <a:t> είτε </a:t>
            </a:r>
            <a:r>
              <a:rPr lang="el-GR" sz="1600" i="1" dirty="0" smtClean="0">
                <a:solidFill>
                  <a:schemeClr val="accent6">
                    <a:lumMod val="75000"/>
                  </a:schemeClr>
                </a:solidFill>
                <a:latin typeface="Calibri" pitchFamily="34" charset="0"/>
                <a:ea typeface="Calibri" pitchFamily="34" charset="0"/>
                <a:cs typeface="Calibri" pitchFamily="34" charset="0"/>
              </a:rPr>
              <a:t>ολικής</a:t>
            </a:r>
            <a:r>
              <a:rPr lang="el-GR" sz="1600" dirty="0" smtClean="0">
                <a:solidFill>
                  <a:schemeClr val="accent1">
                    <a:lumMod val="50000"/>
                  </a:schemeClr>
                </a:solidFill>
                <a:latin typeface="Calibri" pitchFamily="34" charset="0"/>
                <a:ea typeface="Calibri" pitchFamily="34" charset="0"/>
                <a:cs typeface="Calibri" pitchFamily="34" charset="0"/>
              </a:rPr>
              <a:t> απασχόλησης</a:t>
            </a:r>
            <a:r>
              <a:rPr lang="en-US" sz="1600" dirty="0" smtClean="0">
                <a:solidFill>
                  <a:schemeClr val="accent1">
                    <a:lumMod val="50000"/>
                  </a:schemeClr>
                </a:solidFill>
                <a:latin typeface="Calibri" pitchFamily="34" charset="0"/>
                <a:ea typeface="Calibri" pitchFamily="34" charset="0"/>
                <a:cs typeface="Calibri" pitchFamily="34" charset="0"/>
              </a:rPr>
              <a:t>.</a:t>
            </a:r>
            <a:r>
              <a:rPr lang="el-GR" sz="1600" dirty="0" smtClean="0">
                <a:solidFill>
                  <a:schemeClr val="accent1">
                    <a:lumMod val="50000"/>
                  </a:schemeClr>
                </a:solidFill>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ολικής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Κάθε σύλλογος έχει ακριβώς έναν καθηγητή ως </a:t>
            </a:r>
            <a:r>
              <a:rPr lang="el-GR" sz="1600" i="1" dirty="0" smtClean="0">
                <a:solidFill>
                  <a:schemeClr val="accent6">
                    <a:lumMod val="75000"/>
                  </a:schemeClr>
                </a:solidFill>
                <a:latin typeface="Calibri" pitchFamily="34" charset="0"/>
                <a:ea typeface="Calibri" pitchFamily="34" charset="0"/>
                <a:cs typeface="Calibri" pitchFamily="34" charset="0"/>
              </a:rPr>
              <a:t>σύμβουλο</a:t>
            </a:r>
            <a:r>
              <a:rPr lang="el-GR" sz="1600" dirty="0" smtClean="0">
                <a:solidFill>
                  <a:schemeClr val="accent1">
                    <a:lumMod val="50000"/>
                  </a:schemeClr>
                </a:solidFill>
                <a:latin typeface="Calibri" pitchFamily="34" charset="0"/>
                <a:ea typeface="Calibri" pitchFamily="34" charset="0"/>
                <a:cs typeface="Calibri" pitchFamily="34" charset="0"/>
              </a:rPr>
              <a:t>, ο οποίος πρέπει να είναι καθηγητής ολικής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Δώστε ένα μοντέλο </a:t>
            </a:r>
            <a:r>
              <a:rPr lang="el-GR" sz="1600" dirty="0" smtClean="0">
                <a:solidFill>
                  <a:schemeClr val="accent1">
                    <a:lumMod val="50000"/>
                  </a:schemeClr>
                </a:solidFill>
                <a:latin typeface="Calibri" pitchFamily="34" charset="0"/>
                <a:ea typeface="Calibri" pitchFamily="34" charset="0"/>
                <a:cs typeface="Calibri" pitchFamily="34" charset="0"/>
              </a:rPr>
              <a:t>Οντοτήτων/Συσχετίσεων και ένα σχεσιακό μοντέλο.</a:t>
            </a:r>
            <a:endParaRPr lang="el-GR" sz="16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Τι αλλάζει στο μοντέλο Οντοτήτων/Συσχετίσεων και τι στο σχεσιακό μοντέλο αν δεν ισχύει ο περιορισμός ότι ο σύμβουλος καθηγητής πρέπει να είναι ολικής απασχόλησης </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6720512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6"/>
          <p:cNvSpPr>
            <a:spLocks noGrp="1" noChangeArrowheads="1"/>
          </p:cNvSpPr>
          <p:nvPr>
            <p:ph type="ftr" sz="quarter" idx="11"/>
          </p:nvPr>
        </p:nvSpPr>
        <p:spPr>
          <a:noFill/>
        </p:spPr>
        <p:txBody>
          <a:bodyPr/>
          <a:lstStyle/>
          <a:p>
            <a:r>
              <a:rPr lang="el-GR" altLang="en-US"/>
              <a:t>Ευαγγελία Πιτουρά</a:t>
            </a:r>
          </a:p>
        </p:txBody>
      </p:sp>
      <p:sp>
        <p:nvSpPr>
          <p:cNvPr id="60420" name="Rectangle 7"/>
          <p:cNvSpPr>
            <a:spLocks noGrp="1" noChangeArrowheads="1"/>
          </p:cNvSpPr>
          <p:nvPr>
            <p:ph type="sldNum" sz="quarter" idx="12"/>
          </p:nvPr>
        </p:nvSpPr>
        <p:spPr>
          <a:noFill/>
        </p:spPr>
        <p:txBody>
          <a:bodyPr/>
          <a:lstStyle/>
          <a:p>
            <a:fld id="{7EDEE014-08AE-4ED1-9809-2027480EBC16}" type="slidenum">
              <a:rPr lang="el-GR" altLang="en-US" smtClean="0"/>
              <a:pPr/>
              <a:t>37</a:t>
            </a:fld>
            <a:endParaRPr lang="el-GR" altLang="en-US" smtClean="0"/>
          </a:p>
        </p:txBody>
      </p:sp>
      <p:sp>
        <p:nvSpPr>
          <p:cNvPr id="6042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60423" name="Text Box 4"/>
          <p:cNvSpPr txBox="1">
            <a:spLocks noChangeArrowheads="1"/>
          </p:cNvSpPr>
          <p:nvPr/>
        </p:nvSpPr>
        <p:spPr bwMode="auto">
          <a:xfrm>
            <a:off x="292100" y="1206500"/>
            <a:ext cx="8167688" cy="4154984"/>
          </a:xfrm>
          <a:prstGeom prst="rect">
            <a:avLst/>
          </a:prstGeom>
          <a:noFill/>
          <a:ln w="9525">
            <a:noFill/>
            <a:miter lim="800000"/>
            <a:headEnd/>
            <a:tailEnd/>
          </a:ln>
        </p:spPr>
        <p:txBody>
          <a:bodyPr wrap="square">
            <a:spAutoFit/>
          </a:bodyPr>
          <a:lstStyle/>
          <a:p>
            <a:pPr marL="457200" indent="-457200" algn="just" eaLnBrk="0" hangingPunct="0"/>
            <a:r>
              <a:rPr lang="el-GR" sz="2400" dirty="0" smtClean="0">
                <a:solidFill>
                  <a:schemeClr val="tx2">
                    <a:lumMod val="50000"/>
                  </a:schemeClr>
                </a:solidFill>
                <a:latin typeface="Calibri" pitchFamily="34" charset="0"/>
                <a:cs typeface="Calibri" pitchFamily="34" charset="0"/>
              </a:rPr>
              <a:t>Μετά </a:t>
            </a:r>
            <a:r>
              <a:rPr lang="el-GR" sz="2400" dirty="0">
                <a:solidFill>
                  <a:schemeClr val="tx2">
                    <a:lumMod val="50000"/>
                  </a:schemeClr>
                </a:solidFill>
                <a:latin typeface="Calibri" pitchFamily="34" charset="0"/>
                <a:cs typeface="Calibri" pitchFamily="34" charset="0"/>
              </a:rPr>
              <a:t>τη φάση του σχεδιασμού, καταλήγουμε σε ένα σχεσιακό σχήμα.</a:t>
            </a:r>
          </a:p>
          <a:p>
            <a:pPr marL="457200" indent="-457200" algn="just" eaLnBrk="0" hangingPunct="0"/>
            <a:endParaRPr lang="el-GR" sz="2400" dirty="0">
              <a:solidFill>
                <a:schemeClr val="tx2">
                  <a:lumMod val="50000"/>
                </a:schemeClr>
              </a:solidFill>
              <a:latin typeface="Calibri" pitchFamily="34" charset="0"/>
              <a:cs typeface="Calibri" pitchFamily="34" charset="0"/>
            </a:endParaRPr>
          </a:p>
          <a:p>
            <a:pPr marL="457200" indent="-457200" algn="just" eaLnBrk="0" hangingPunct="0"/>
            <a:r>
              <a:rPr lang="el-GR" sz="2400" dirty="0">
                <a:solidFill>
                  <a:schemeClr val="tx2">
                    <a:lumMod val="50000"/>
                  </a:schemeClr>
                </a:solidFill>
                <a:latin typeface="Calibri" pitchFamily="34" charset="0"/>
                <a:cs typeface="Calibri" pitchFamily="34" charset="0"/>
              </a:rPr>
              <a:t>Δυο </a:t>
            </a:r>
            <a:r>
              <a:rPr lang="el-GR" sz="2400" dirty="0" smtClean="0">
                <a:solidFill>
                  <a:schemeClr val="tx2">
                    <a:lumMod val="50000"/>
                  </a:schemeClr>
                </a:solidFill>
                <a:latin typeface="Calibri" pitchFamily="34" charset="0"/>
                <a:cs typeface="Calibri" pitchFamily="34" charset="0"/>
              </a:rPr>
              <a:t>ερωτήματα</a:t>
            </a:r>
            <a:endParaRPr lang="el-GR" sz="2400" dirty="0">
              <a:solidFill>
                <a:schemeClr val="tx2">
                  <a:lumMod val="50000"/>
                </a:schemeClr>
              </a:solidFill>
              <a:latin typeface="Calibri" pitchFamily="34" charset="0"/>
              <a:cs typeface="Calibri" pitchFamily="34" charset="0"/>
            </a:endParaRPr>
          </a:p>
          <a:p>
            <a:pPr marL="457200" indent="-457200" algn="just" eaLnBrk="0" hangingPunct="0">
              <a:buFontTx/>
              <a:buAutoNum type="arabicPeriod"/>
            </a:pPr>
            <a:r>
              <a:rPr lang="el-GR" sz="2400" dirty="0">
                <a:solidFill>
                  <a:schemeClr val="tx2">
                    <a:lumMod val="50000"/>
                  </a:schemeClr>
                </a:solidFill>
                <a:latin typeface="Calibri" pitchFamily="34" charset="0"/>
                <a:cs typeface="Calibri" pitchFamily="34" charset="0"/>
              </a:rPr>
              <a:t>Είναι ο σχεδιασμός μας καλός;</a:t>
            </a:r>
          </a:p>
          <a:p>
            <a:pPr marL="1371600" lvl="2" indent="-457200" algn="just" eaLnBrk="0" hangingPunct="0"/>
            <a:r>
              <a:rPr lang="el-GR" sz="2400" i="1" dirty="0">
                <a:solidFill>
                  <a:schemeClr val="tx2">
                    <a:lumMod val="50000"/>
                  </a:schemeClr>
                </a:solidFill>
                <a:latin typeface="Calibri" pitchFamily="34" charset="0"/>
                <a:cs typeface="Calibri" pitchFamily="34" charset="0"/>
              </a:rPr>
              <a:t>Θεωρία Κανονικών </a:t>
            </a:r>
            <a:r>
              <a:rPr lang="el-GR" sz="2400" i="1" dirty="0" smtClean="0">
                <a:solidFill>
                  <a:schemeClr val="tx2">
                    <a:lumMod val="50000"/>
                  </a:schemeClr>
                </a:solidFill>
                <a:latin typeface="Calibri" pitchFamily="34" charset="0"/>
                <a:cs typeface="Calibri" pitchFamily="34" charset="0"/>
              </a:rPr>
              <a:t>Μορφών</a:t>
            </a:r>
            <a:endParaRPr lang="el-GR" sz="2400" dirty="0">
              <a:solidFill>
                <a:schemeClr val="tx2">
                  <a:lumMod val="50000"/>
                </a:schemeClr>
              </a:solidFill>
              <a:latin typeface="Calibri" pitchFamily="34" charset="0"/>
              <a:cs typeface="Calibri" pitchFamily="34" charset="0"/>
            </a:endParaRPr>
          </a:p>
          <a:p>
            <a:pPr marL="457200" indent="-457200" algn="just" eaLnBrk="0" hangingPunct="0">
              <a:buFontTx/>
              <a:buAutoNum type="arabicPeriod"/>
            </a:pPr>
            <a:r>
              <a:rPr lang="el-GR" sz="2400" dirty="0">
                <a:solidFill>
                  <a:schemeClr val="tx2">
                    <a:lumMod val="50000"/>
                  </a:schemeClr>
                </a:solidFill>
                <a:latin typeface="Calibri" pitchFamily="34" charset="0"/>
                <a:cs typeface="Calibri" pitchFamily="34" charset="0"/>
              </a:rPr>
              <a:t>Πως θα υλοποιήσουμε (προγραμματίσουμε) την εφαρμογή μας χρησιμοποιώντας ένα ΣΔΒΔ;</a:t>
            </a:r>
          </a:p>
          <a:p>
            <a:pPr marL="457200" indent="-457200" algn="just" eaLnBrk="0" hangingPunct="0"/>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Σχεσιακή Άλγεβρα – </a:t>
            </a:r>
            <a:r>
              <a:rPr lang="en-US" sz="2400" i="1" dirty="0">
                <a:solidFill>
                  <a:schemeClr val="tx2">
                    <a:lumMod val="50000"/>
                  </a:schemeClr>
                </a:solidFill>
                <a:latin typeface="Calibri" pitchFamily="34" charset="0"/>
                <a:cs typeface="Calibri" pitchFamily="34" charset="0"/>
              </a:rPr>
              <a:t>SQL</a:t>
            </a:r>
          </a:p>
          <a:p>
            <a:pPr marL="457200" indent="-457200" algn="just" eaLnBrk="0" hangingPunct="0"/>
            <a:endParaRPr lang="en-US" sz="2400" dirty="0">
              <a:solidFill>
                <a:schemeClr val="tx2">
                  <a:lumMod val="50000"/>
                </a:schemeClr>
              </a:solidFill>
              <a:latin typeface="Calibri" pitchFamily="34" charset="0"/>
              <a:cs typeface="Calibri" pitchFamily="34" charset="0"/>
            </a:endParaRPr>
          </a:p>
          <a:p>
            <a:pPr marL="457200" indent="-457200" algn="just" eaLnBrk="0" hangingPunct="0"/>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Θα αρχίσουμε από το ερώτημα </a:t>
            </a:r>
            <a:r>
              <a:rPr lang="el-GR" sz="2400" i="1" dirty="0" smtClean="0">
                <a:solidFill>
                  <a:schemeClr val="tx2">
                    <a:lumMod val="50000"/>
                  </a:schemeClr>
                </a:solidFill>
                <a:latin typeface="Calibri" pitchFamily="34" charset="0"/>
                <a:cs typeface="Calibri" pitchFamily="34" charset="0"/>
              </a:rPr>
              <a:t>2</a:t>
            </a:r>
            <a:endParaRPr lang="el-GR" sz="2400" i="1"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a:xfrm>
            <a:off x="421481" y="185738"/>
            <a:ext cx="8229600" cy="1143000"/>
          </a:xfrm>
        </p:spPr>
        <p:txBody>
          <a:bodyPr/>
          <a:lstStyle/>
          <a:p>
            <a:r>
              <a:rPr lang="el-GR" dirty="0" smtClean="0">
                <a:solidFill>
                  <a:schemeClr val="accent6">
                    <a:lumMod val="75000"/>
                  </a:schemeClr>
                </a:solidFill>
              </a:rPr>
              <a:t>Σε επόμενα μαθήματα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8915534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6"/>
          <p:cNvSpPr>
            <a:spLocks noGrp="1" noChangeArrowheads="1"/>
          </p:cNvSpPr>
          <p:nvPr>
            <p:ph type="ftr" sz="quarter" idx="11"/>
          </p:nvPr>
        </p:nvSpPr>
        <p:spPr>
          <a:noFill/>
        </p:spPr>
        <p:txBody>
          <a:bodyPr/>
          <a:lstStyle/>
          <a:p>
            <a:r>
              <a:rPr lang="el-GR" altLang="en-US"/>
              <a:t>Ευαγγελία Πιτουρά</a:t>
            </a:r>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38</a:t>
            </a:fld>
            <a:endParaRPr lang="el-GR" altLang="en-US" smtClean="0"/>
          </a:p>
        </p:txBody>
      </p:sp>
      <p:sp>
        <p:nvSpPr>
          <p:cNvPr id="55302" name="Text Box 3"/>
          <p:cNvSpPr txBox="1">
            <a:spLocks noChangeArrowheads="1"/>
          </p:cNvSpPr>
          <p:nvPr/>
        </p:nvSpPr>
        <p:spPr bwMode="auto">
          <a:xfrm>
            <a:off x="571500" y="1814512"/>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οντοτήτων		</a:t>
            </a:r>
            <a:endParaRPr lang="el-GR" sz="2000" b="1">
              <a:solidFill>
                <a:schemeClr val="accent3">
                  <a:lumMod val="75000"/>
                </a:schemeClr>
              </a:solidFill>
            </a:endParaRPr>
          </a:p>
        </p:txBody>
      </p:sp>
      <p:sp>
        <p:nvSpPr>
          <p:cNvPr id="55304" name="Text Box 5"/>
          <p:cNvSpPr txBox="1">
            <a:spLocks noChangeArrowheads="1"/>
          </p:cNvSpPr>
          <p:nvPr/>
        </p:nvSpPr>
        <p:spPr bwMode="auto">
          <a:xfrm>
            <a:off x="4610100" y="1814512"/>
            <a:ext cx="2209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(οντοτήτων)</a:t>
            </a:r>
          </a:p>
        </p:txBody>
      </p:sp>
      <p:sp>
        <p:nvSpPr>
          <p:cNvPr id="55305" name="Text Box 6"/>
          <p:cNvSpPr txBox="1">
            <a:spLocks noChangeArrowheads="1"/>
          </p:cNvSpPr>
          <p:nvPr/>
        </p:nvSpPr>
        <p:spPr bwMode="auto">
          <a:xfrm>
            <a:off x="571500" y="2211387"/>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συσχέτισης 1:1 ή 1:Ν</a:t>
            </a:r>
            <a:endParaRPr lang="el-GR" sz="2000" b="1">
              <a:solidFill>
                <a:schemeClr val="accent3">
                  <a:lumMod val="75000"/>
                </a:schemeClr>
              </a:solidFill>
            </a:endParaRPr>
          </a:p>
        </p:txBody>
      </p:sp>
      <p:sp>
        <p:nvSpPr>
          <p:cNvPr id="55306" name="Text Box 7"/>
          <p:cNvSpPr txBox="1">
            <a:spLocks noChangeArrowheads="1"/>
          </p:cNvSpPr>
          <p:nvPr/>
        </p:nvSpPr>
        <p:spPr bwMode="auto">
          <a:xfrm>
            <a:off x="4610100" y="2211387"/>
            <a:ext cx="39624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Ξένο κλειδί ή Σχέση (συσχέτισης)</a:t>
            </a:r>
          </a:p>
        </p:txBody>
      </p:sp>
      <p:sp>
        <p:nvSpPr>
          <p:cNvPr id="55307" name="Text Box 8"/>
          <p:cNvSpPr txBox="1">
            <a:spLocks noChangeArrowheads="1"/>
          </p:cNvSpPr>
          <p:nvPr/>
        </p:nvSpPr>
        <p:spPr bwMode="auto">
          <a:xfrm>
            <a:off x="571500" y="2608262"/>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συσχέτισης Μ:Ν</a:t>
            </a:r>
            <a:endParaRPr lang="el-GR" sz="2000" b="1">
              <a:solidFill>
                <a:schemeClr val="accent3">
                  <a:lumMod val="75000"/>
                </a:schemeClr>
              </a:solidFill>
            </a:endParaRPr>
          </a:p>
        </p:txBody>
      </p:sp>
      <p:sp>
        <p:nvSpPr>
          <p:cNvPr id="55308" name="Text Box 9"/>
          <p:cNvSpPr txBox="1">
            <a:spLocks noChangeArrowheads="1"/>
          </p:cNvSpPr>
          <p:nvPr/>
        </p:nvSpPr>
        <p:spPr bwMode="auto">
          <a:xfrm>
            <a:off x="4610100" y="2608262"/>
            <a:ext cx="4114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(συσχέτισης) με 2 ξένα κλειδιά</a:t>
            </a:r>
            <a:endParaRPr lang="el-GR" sz="2000" b="1">
              <a:solidFill>
                <a:schemeClr val="accent3">
                  <a:lumMod val="75000"/>
                </a:schemeClr>
              </a:solidFill>
            </a:endParaRPr>
          </a:p>
        </p:txBody>
      </p:sp>
      <p:sp>
        <p:nvSpPr>
          <p:cNvPr id="55309" name="Text Box 10"/>
          <p:cNvSpPr txBox="1">
            <a:spLocks noChangeArrowheads="1"/>
          </p:cNvSpPr>
          <p:nvPr/>
        </p:nvSpPr>
        <p:spPr bwMode="auto">
          <a:xfrm>
            <a:off x="495300" y="3005137"/>
            <a:ext cx="3581400" cy="8540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    (και γενικά) </a:t>
            </a:r>
            <a:r>
              <a:rPr lang="en-US" sz="2000">
                <a:solidFill>
                  <a:schemeClr val="accent3">
                    <a:lumMod val="75000"/>
                  </a:schemeClr>
                </a:solidFill>
              </a:rPr>
              <a:t>n-</a:t>
            </a:r>
            <a:r>
              <a:rPr lang="el-GR" sz="2000">
                <a:solidFill>
                  <a:schemeClr val="accent3">
                    <a:lumMod val="75000"/>
                  </a:schemeClr>
                </a:solidFill>
              </a:rPr>
              <a:t>αδικός τύπος </a:t>
            </a:r>
          </a:p>
          <a:p>
            <a:pPr algn="just" eaLnBrk="0" hangingPunct="0">
              <a:spcBef>
                <a:spcPct val="50000"/>
              </a:spcBef>
            </a:pPr>
            <a:r>
              <a:rPr lang="el-GR" sz="2000">
                <a:solidFill>
                  <a:schemeClr val="accent3">
                    <a:lumMod val="75000"/>
                  </a:schemeClr>
                </a:solidFill>
              </a:rPr>
              <a:t>    συσχέτισης		</a:t>
            </a:r>
            <a:endParaRPr lang="el-GR" sz="2000" b="1">
              <a:solidFill>
                <a:schemeClr val="accent3">
                  <a:lumMod val="75000"/>
                </a:schemeClr>
              </a:solidFill>
            </a:endParaRPr>
          </a:p>
        </p:txBody>
      </p:sp>
      <p:sp>
        <p:nvSpPr>
          <p:cNvPr id="55310" name="Text Box 11"/>
          <p:cNvSpPr txBox="1">
            <a:spLocks noChangeArrowheads="1"/>
          </p:cNvSpPr>
          <p:nvPr/>
        </p:nvSpPr>
        <p:spPr bwMode="auto">
          <a:xfrm>
            <a:off x="4610100" y="3462337"/>
            <a:ext cx="4114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(συσχέτισης) με </a:t>
            </a:r>
            <a:r>
              <a:rPr lang="en-US" sz="2000">
                <a:solidFill>
                  <a:schemeClr val="accent3">
                    <a:lumMod val="75000"/>
                  </a:schemeClr>
                </a:solidFill>
              </a:rPr>
              <a:t>n</a:t>
            </a:r>
            <a:r>
              <a:rPr lang="el-GR" sz="2000">
                <a:solidFill>
                  <a:schemeClr val="accent3">
                    <a:lumMod val="75000"/>
                  </a:schemeClr>
                </a:solidFill>
              </a:rPr>
              <a:t> ξένα κλειδιά</a:t>
            </a:r>
          </a:p>
        </p:txBody>
      </p:sp>
      <p:sp>
        <p:nvSpPr>
          <p:cNvPr id="55311" name="Text Box 12"/>
          <p:cNvSpPr txBox="1">
            <a:spLocks noChangeArrowheads="1"/>
          </p:cNvSpPr>
          <p:nvPr/>
        </p:nvSpPr>
        <p:spPr bwMode="auto">
          <a:xfrm>
            <a:off x="571500" y="3859212"/>
            <a:ext cx="18288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Απλό γνώρισμα</a:t>
            </a:r>
            <a:endParaRPr lang="el-GR" sz="2000" b="1">
              <a:solidFill>
                <a:schemeClr val="accent3">
                  <a:lumMod val="75000"/>
                </a:schemeClr>
              </a:solidFill>
            </a:endParaRPr>
          </a:p>
        </p:txBody>
      </p:sp>
      <p:sp>
        <p:nvSpPr>
          <p:cNvPr id="55312" name="Text Box 13"/>
          <p:cNvSpPr txBox="1">
            <a:spLocks noChangeArrowheads="1"/>
          </p:cNvSpPr>
          <p:nvPr/>
        </p:nvSpPr>
        <p:spPr bwMode="auto">
          <a:xfrm>
            <a:off x="4610100" y="3859212"/>
            <a:ext cx="1447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Γνώρισμα</a:t>
            </a:r>
            <a:endParaRPr lang="el-GR" sz="2000" b="1">
              <a:solidFill>
                <a:schemeClr val="accent3">
                  <a:lumMod val="75000"/>
                </a:schemeClr>
              </a:solidFill>
            </a:endParaRPr>
          </a:p>
        </p:txBody>
      </p:sp>
      <p:sp>
        <p:nvSpPr>
          <p:cNvPr id="55313" name="Text Box 14"/>
          <p:cNvSpPr txBox="1">
            <a:spLocks noChangeArrowheads="1"/>
          </p:cNvSpPr>
          <p:nvPr/>
        </p:nvSpPr>
        <p:spPr bwMode="auto">
          <a:xfrm>
            <a:off x="571500" y="4256087"/>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Σύνθετο γνώρισμα</a:t>
            </a:r>
            <a:endParaRPr lang="el-GR" sz="2000" b="1">
              <a:solidFill>
                <a:schemeClr val="accent3">
                  <a:lumMod val="75000"/>
                </a:schemeClr>
              </a:solidFill>
            </a:endParaRPr>
          </a:p>
        </p:txBody>
      </p:sp>
      <p:sp>
        <p:nvSpPr>
          <p:cNvPr id="55314" name="Text Box 15"/>
          <p:cNvSpPr txBox="1">
            <a:spLocks noChangeArrowheads="1"/>
          </p:cNvSpPr>
          <p:nvPr/>
        </p:nvSpPr>
        <p:spPr bwMode="auto">
          <a:xfrm>
            <a:off x="4610100" y="4256087"/>
            <a:ext cx="32004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Σύνολο από γνωρίσματα</a:t>
            </a:r>
            <a:endParaRPr lang="el-GR" sz="2000" b="1">
              <a:solidFill>
                <a:schemeClr val="accent3">
                  <a:lumMod val="75000"/>
                </a:schemeClr>
              </a:solidFill>
            </a:endParaRPr>
          </a:p>
        </p:txBody>
      </p:sp>
      <p:sp>
        <p:nvSpPr>
          <p:cNvPr id="55315" name="Text Box 16"/>
          <p:cNvSpPr txBox="1">
            <a:spLocks noChangeArrowheads="1"/>
          </p:cNvSpPr>
          <p:nvPr/>
        </p:nvSpPr>
        <p:spPr bwMode="auto">
          <a:xfrm>
            <a:off x="571500" y="4652962"/>
            <a:ext cx="41148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Πλειότιμο γνώρισμα</a:t>
            </a:r>
            <a:endParaRPr lang="el-GR" sz="2000" b="1">
              <a:solidFill>
                <a:schemeClr val="accent3">
                  <a:lumMod val="75000"/>
                </a:schemeClr>
              </a:solidFill>
            </a:endParaRPr>
          </a:p>
        </p:txBody>
      </p:sp>
      <p:sp>
        <p:nvSpPr>
          <p:cNvPr id="55316" name="Text Box 17"/>
          <p:cNvSpPr txBox="1">
            <a:spLocks noChangeArrowheads="1"/>
          </p:cNvSpPr>
          <p:nvPr/>
        </p:nvSpPr>
        <p:spPr bwMode="auto">
          <a:xfrm>
            <a:off x="4610100" y="4652962"/>
            <a:ext cx="26670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και ξένο κλειδί</a:t>
            </a:r>
            <a:endParaRPr lang="el-GR" sz="2000" b="1">
              <a:solidFill>
                <a:schemeClr val="accent3">
                  <a:lumMod val="75000"/>
                </a:schemeClr>
              </a:solidFill>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Ανακεφαλαίωση</a:t>
            </a:r>
            <a:endParaRPr lang="en-US" dirty="0">
              <a:solidFill>
                <a:schemeClr val="accent6">
                  <a:lumMod val="75000"/>
                </a:schemeClr>
              </a:solidFill>
            </a:endParaRPr>
          </a:p>
        </p:txBody>
      </p:sp>
      <p:sp>
        <p:nvSpPr>
          <p:cNvPr id="2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1557764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6"/>
          <p:cNvSpPr>
            <a:spLocks noGrp="1" noChangeArrowheads="1"/>
          </p:cNvSpPr>
          <p:nvPr>
            <p:ph type="ftr" sz="quarter" idx="11"/>
          </p:nvPr>
        </p:nvSpPr>
        <p:spPr>
          <a:noFill/>
        </p:spPr>
        <p:txBody>
          <a:bodyPr/>
          <a:lstStyle/>
          <a:p>
            <a:r>
              <a:rPr lang="el-GR" altLang="en-US"/>
              <a:t>Ευαγγελία Πιτουρά</a:t>
            </a:r>
          </a:p>
        </p:txBody>
      </p:sp>
      <p:sp>
        <p:nvSpPr>
          <p:cNvPr id="56324" name="Rectangle 7"/>
          <p:cNvSpPr>
            <a:spLocks noGrp="1" noChangeArrowheads="1"/>
          </p:cNvSpPr>
          <p:nvPr>
            <p:ph type="sldNum" sz="quarter" idx="12"/>
          </p:nvPr>
        </p:nvSpPr>
        <p:spPr>
          <a:noFill/>
        </p:spPr>
        <p:txBody>
          <a:bodyPr/>
          <a:lstStyle/>
          <a:p>
            <a:fld id="{F164ED83-045C-41AD-97AA-26F2DC02B057}" type="slidenum">
              <a:rPr lang="el-GR" altLang="en-US" smtClean="0"/>
              <a:pPr/>
              <a:t>39</a:t>
            </a:fld>
            <a:endParaRPr lang="el-GR" altLang="en-US" smtClean="0"/>
          </a:p>
        </p:txBody>
      </p:sp>
      <p:sp>
        <p:nvSpPr>
          <p:cNvPr id="56326" name="Text Box 3"/>
          <p:cNvSpPr txBox="1">
            <a:spLocks noChangeArrowheads="1"/>
          </p:cNvSpPr>
          <p:nvPr/>
        </p:nvSpPr>
        <p:spPr bwMode="auto">
          <a:xfrm>
            <a:off x="323850" y="1090613"/>
            <a:ext cx="8351838" cy="5139869"/>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50000"/>
                  </a:schemeClr>
                </a:solidFill>
                <a:latin typeface="Calibri" pitchFamily="34" charset="0"/>
                <a:cs typeface="Calibri" pitchFamily="34" charset="0"/>
              </a:rPr>
              <a:t>Υποθέστε ότι σας έχουν προσλάβει σε ένα τμήμα «Επιστήμης Πουλερικών»</a:t>
            </a:r>
            <a:br>
              <a:rPr lang="el-GR" dirty="0">
                <a:solidFill>
                  <a:schemeClr val="tx2">
                    <a:lumMod val="50000"/>
                  </a:schemeClr>
                </a:solidFill>
                <a:latin typeface="Calibri" pitchFamily="34" charset="0"/>
                <a:cs typeface="Calibri" pitchFamily="34" charset="0"/>
              </a:rPr>
            </a:br>
            <a:r>
              <a:rPr lang="el-GR" dirty="0">
                <a:solidFill>
                  <a:schemeClr val="tx2">
                    <a:lumMod val="50000"/>
                  </a:schemeClr>
                </a:solidFill>
                <a:latin typeface="Calibri" pitchFamily="34" charset="0"/>
                <a:cs typeface="Calibri" pitchFamily="34" charset="0"/>
              </a:rPr>
              <a:t>και σας ζητούν να σχεδιάστε τη βάση δεδομένων τους.</a:t>
            </a:r>
          </a:p>
          <a:p>
            <a:pPr algn="just" eaLnBrk="0" hangingPunct="0">
              <a:spcBef>
                <a:spcPct val="50000"/>
              </a:spcBef>
            </a:pPr>
            <a:r>
              <a:rPr lang="el-GR" dirty="0">
                <a:solidFill>
                  <a:schemeClr val="tx2">
                    <a:lumMod val="50000"/>
                  </a:schemeClr>
                </a:solidFill>
                <a:latin typeface="Calibri" pitchFamily="34" charset="0"/>
                <a:cs typeface="Calibri" pitchFamily="34" charset="0"/>
              </a:rPr>
              <a:t>Το βασικό πρόβλημα είναι η αποθήκευση πληροφορίας σχετικά με μια σειρά από</a:t>
            </a:r>
            <a:br>
              <a:rPr lang="el-GR" dirty="0">
                <a:solidFill>
                  <a:schemeClr val="tx2">
                    <a:lumMod val="50000"/>
                  </a:schemeClr>
                </a:solidFill>
                <a:latin typeface="Calibri" pitchFamily="34" charset="0"/>
                <a:cs typeface="Calibri" pitchFamily="34" charset="0"/>
              </a:rPr>
            </a:br>
            <a:r>
              <a:rPr lang="el-GR" dirty="0">
                <a:solidFill>
                  <a:schemeClr val="tx2">
                    <a:lumMod val="50000"/>
                  </a:schemeClr>
                </a:solidFill>
                <a:latin typeface="Calibri" pitchFamily="34" charset="0"/>
                <a:cs typeface="Calibri" pitchFamily="34" charset="0"/>
              </a:rPr>
              <a:t>πειράματα πάνω στον τρόπο εκτροφής κοτόπουλων. </a:t>
            </a:r>
            <a:endParaRPr lang="en-US" dirty="0">
              <a:solidFill>
                <a:schemeClr val="tx2">
                  <a:lumMod val="50000"/>
                </a:schemeClr>
              </a:solidFill>
              <a:latin typeface="Calibri" pitchFamily="34" charset="0"/>
              <a:cs typeface="Calibri" pitchFamily="34" charset="0"/>
            </a:endParaRP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Κάθε </a:t>
            </a:r>
            <a:r>
              <a:rPr lang="el-GR" sz="1800" dirty="0">
                <a:solidFill>
                  <a:schemeClr val="accent6">
                    <a:lumMod val="75000"/>
                  </a:schemeClr>
                </a:solidFill>
                <a:latin typeface="Calibri" pitchFamily="34" charset="0"/>
                <a:cs typeface="Calibri" pitchFamily="34" charset="0"/>
              </a:rPr>
              <a:t>κοτόπουλο</a:t>
            </a:r>
            <a:r>
              <a:rPr lang="el-GR" dirty="0">
                <a:solidFill>
                  <a:schemeClr val="tx2">
                    <a:lumMod val="50000"/>
                  </a:schemeClr>
                </a:solidFill>
                <a:latin typeface="Calibri" pitchFamily="34" charset="0"/>
                <a:cs typeface="Calibri" pitchFamily="34" charset="0"/>
              </a:rPr>
              <a:t> έχει έναν όνομα, ένα είδος, μια ημερομηνία γέννησης και ένα</a:t>
            </a:r>
            <a:r>
              <a:rPr lang="en-US"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μοναδικό αριθμό που ονομάζεται ID-κοτόπουλου.</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Τα </a:t>
            </a:r>
            <a:r>
              <a:rPr lang="el-GR" sz="1800" dirty="0">
                <a:solidFill>
                  <a:schemeClr val="accent6">
                    <a:lumMod val="75000"/>
                  </a:schemeClr>
                </a:solidFill>
                <a:latin typeface="Calibri" pitchFamily="34" charset="0"/>
                <a:cs typeface="Calibri" pitchFamily="34" charset="0"/>
              </a:rPr>
              <a:t>πειράματα</a:t>
            </a:r>
            <a:r>
              <a:rPr lang="el-GR" dirty="0">
                <a:solidFill>
                  <a:schemeClr val="tx2">
                    <a:lumMod val="50000"/>
                  </a:schemeClr>
                </a:solidFill>
                <a:latin typeface="Calibri" pitchFamily="34" charset="0"/>
                <a:cs typeface="Calibri" pitchFamily="34" charset="0"/>
              </a:rPr>
              <a:t> έχουν ένα όνομα, ένα μοναδικό αριθμό που ονομάζεται</a:t>
            </a:r>
            <a:r>
              <a:rPr lang="en-US"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ID-πειράματος</a:t>
            </a:r>
            <a:r>
              <a:rPr lang="el-GR" sz="2000"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 μια ημερομηνία έναρξης και μια ημερομηνία περάτωσης.</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Για κάθε κοτόπουλο που συμμετέχει σε κάθε πείραμα, πρέπει να καταγράψετε το βάρος του πριν και μετά το πείραμα. </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Κάθε κοτόπουλο συμμετέχει το </a:t>
            </a:r>
            <a:r>
              <a:rPr lang="el-GR" i="1" dirty="0">
                <a:solidFill>
                  <a:schemeClr val="tx2">
                    <a:lumMod val="50000"/>
                  </a:schemeClr>
                </a:solidFill>
                <a:latin typeface="Calibri" pitchFamily="34" charset="0"/>
                <a:cs typeface="Calibri" pitchFamily="34" charset="0"/>
              </a:rPr>
              <a:t>πολύ σε ένα</a:t>
            </a:r>
            <a:r>
              <a:rPr lang="el-GR" dirty="0">
                <a:solidFill>
                  <a:schemeClr val="tx2">
                    <a:lumMod val="50000"/>
                  </a:schemeClr>
                </a:solidFill>
                <a:latin typeface="Calibri" pitchFamily="34" charset="0"/>
                <a:cs typeface="Calibri" pitchFamily="34" charset="0"/>
              </a:rPr>
              <a:t> πείραμα άλλα σε κάθε πείραμα συμμετέχουν </a:t>
            </a:r>
            <a:r>
              <a:rPr lang="el-GR" i="1" dirty="0">
                <a:solidFill>
                  <a:schemeClr val="tx2">
                    <a:lumMod val="50000"/>
                  </a:schemeClr>
                </a:solidFill>
                <a:latin typeface="Calibri" pitchFamily="34" charset="0"/>
                <a:cs typeface="Calibri" pitchFamily="34" charset="0"/>
              </a:rPr>
              <a:t>πολλά κοτόπουλα</a:t>
            </a:r>
            <a:r>
              <a:rPr lang="el-GR" dirty="0">
                <a:solidFill>
                  <a:schemeClr val="tx2">
                    <a:lumMod val="50000"/>
                  </a:schemeClr>
                </a:solidFill>
                <a:latin typeface="Calibri" pitchFamily="34" charset="0"/>
                <a:cs typeface="Calibri" pitchFamily="34" charset="0"/>
              </a:rPr>
              <a:t>. Επίσης, κάθε πείραμα αφορά </a:t>
            </a:r>
            <a:r>
              <a:rPr lang="el-GR" i="1" dirty="0">
                <a:solidFill>
                  <a:schemeClr val="tx2">
                    <a:lumMod val="50000"/>
                  </a:schemeClr>
                </a:solidFill>
                <a:latin typeface="Calibri" pitchFamily="34" charset="0"/>
                <a:cs typeface="Calibri" pitchFamily="34" charset="0"/>
              </a:rPr>
              <a:t>τουλάχιστον ένα</a:t>
            </a:r>
            <a:r>
              <a:rPr lang="el-GR" dirty="0">
                <a:solidFill>
                  <a:schemeClr val="tx2">
                    <a:lumMod val="50000"/>
                  </a:schemeClr>
                </a:solidFill>
                <a:latin typeface="Calibri" pitchFamily="34" charset="0"/>
                <a:cs typeface="Calibri" pitchFamily="34" charset="0"/>
              </a:rPr>
              <a:t> κοτόπουλο.</a:t>
            </a:r>
          </a:p>
          <a:p>
            <a:pPr algn="just" eaLnBrk="0" hangingPunct="0">
              <a:spcBef>
                <a:spcPct val="50000"/>
              </a:spcBef>
            </a:pPr>
            <a:r>
              <a:rPr lang="el-GR" i="1" dirty="0">
                <a:solidFill>
                  <a:schemeClr val="tx2">
                    <a:lumMod val="50000"/>
                  </a:schemeClr>
                </a:solidFill>
                <a:latin typeface="Calibri" pitchFamily="34" charset="0"/>
                <a:cs typeface="Calibri" pitchFamily="34" charset="0"/>
              </a:rPr>
              <a:t>Σχεδιάστε το διάγραμμα Οντοτήτων/Συσχετίσεων (Ο/Σ</a:t>
            </a:r>
            <a:r>
              <a:rPr lang="el-GR" i="1" dirty="0" smtClean="0">
                <a:solidFill>
                  <a:schemeClr val="tx2">
                    <a:lumMod val="50000"/>
                  </a:schemeClr>
                </a:solidFill>
                <a:latin typeface="Calibri" pitchFamily="34" charset="0"/>
                <a:cs typeface="Calibri" pitchFamily="34" charset="0"/>
              </a:rPr>
              <a:t>) που να αναπαριστά </a:t>
            </a:r>
            <a:r>
              <a:rPr lang="el-GR" i="1" dirty="0">
                <a:solidFill>
                  <a:schemeClr val="tx2">
                    <a:lumMod val="50000"/>
                  </a:schemeClr>
                </a:solidFill>
                <a:latin typeface="Calibri" pitchFamily="34" charset="0"/>
                <a:cs typeface="Calibri" pitchFamily="34" charset="0"/>
              </a:rPr>
              <a:t>την παραπάνω</a:t>
            </a:r>
            <a:r>
              <a:rPr lang="el-GR" sz="2000" i="1" dirty="0">
                <a:solidFill>
                  <a:schemeClr val="tx2">
                    <a:lumMod val="50000"/>
                  </a:schemeClr>
                </a:solidFill>
                <a:latin typeface="Calibri" pitchFamily="34" charset="0"/>
                <a:cs typeface="Calibri" pitchFamily="34" charset="0"/>
              </a:rPr>
              <a:t> </a:t>
            </a:r>
            <a:r>
              <a:rPr lang="el-GR" i="1" dirty="0">
                <a:solidFill>
                  <a:schemeClr val="tx2">
                    <a:lumMod val="50000"/>
                  </a:schemeClr>
                </a:solidFill>
                <a:latin typeface="Calibri" pitchFamily="34" charset="0"/>
                <a:cs typeface="Calibri" pitchFamily="34" charset="0"/>
              </a:rPr>
              <a:t>πληροφορία</a:t>
            </a:r>
            <a:r>
              <a:rPr lang="el-GR" dirty="0">
                <a:solidFill>
                  <a:schemeClr val="tx2">
                    <a:lumMod val="50000"/>
                  </a:schemeClr>
                </a:solidFill>
                <a:latin typeface="Calibri" pitchFamily="34" charset="0"/>
                <a:cs typeface="Calibri" pitchFamily="34" charset="0"/>
              </a:rPr>
              <a:t>.</a:t>
            </a:r>
          </a:p>
        </p:txBody>
      </p:sp>
      <p:sp>
        <p:nvSpPr>
          <p:cNvPr id="2"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951502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6"/>
          <p:cNvSpPr>
            <a:spLocks noGrp="1" noChangeArrowheads="1"/>
          </p:cNvSpPr>
          <p:nvPr>
            <p:ph type="ftr" sz="quarter" idx="11"/>
          </p:nvPr>
        </p:nvSpPr>
        <p:spPr>
          <a:noFill/>
        </p:spPr>
        <p:txBody>
          <a:bodyPr/>
          <a:lstStyle/>
          <a:p>
            <a:r>
              <a:rPr lang="el-GR" altLang="en-US"/>
              <a:t>Ευαγγελία Πιτουρά</a:t>
            </a:r>
          </a:p>
        </p:txBody>
      </p:sp>
      <p:sp>
        <p:nvSpPr>
          <p:cNvPr id="33796" name="Rectangle 7"/>
          <p:cNvSpPr>
            <a:spLocks noGrp="1" noChangeArrowheads="1"/>
          </p:cNvSpPr>
          <p:nvPr>
            <p:ph type="sldNum" sz="quarter" idx="12"/>
          </p:nvPr>
        </p:nvSpPr>
        <p:spPr>
          <a:noFill/>
        </p:spPr>
        <p:txBody>
          <a:bodyPr/>
          <a:lstStyle/>
          <a:p>
            <a:fld id="{FF2D30BF-2CB5-43F1-9173-4311D1ACC397}" type="slidenum">
              <a:rPr lang="el-GR" altLang="en-US" smtClean="0"/>
              <a:pPr/>
              <a:t>4</a:t>
            </a:fld>
            <a:endParaRPr lang="el-GR" altLang="en-US" smtClean="0"/>
          </a:p>
        </p:txBody>
      </p:sp>
      <p:sp>
        <p:nvSpPr>
          <p:cNvPr id="33798" name="Text Box 3"/>
          <p:cNvSpPr txBox="1">
            <a:spLocks noChangeArrowheads="1"/>
          </p:cNvSpPr>
          <p:nvPr/>
        </p:nvSpPr>
        <p:spPr bwMode="auto">
          <a:xfrm>
            <a:off x="762000" y="1943100"/>
            <a:ext cx="7239000" cy="1384995"/>
          </a:xfrm>
          <a:prstGeom prst="rect">
            <a:avLst/>
          </a:prstGeom>
          <a:noFill/>
          <a:ln w="9525">
            <a:solidFill>
              <a:schemeClr val="tx1"/>
            </a:solid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Για κάθε </a:t>
            </a:r>
            <a:r>
              <a:rPr lang="el-GR" sz="2800" i="1" dirty="0">
                <a:solidFill>
                  <a:schemeClr val="accent5">
                    <a:lumMod val="50000"/>
                  </a:schemeClr>
                </a:solidFill>
                <a:latin typeface="Calibri" pitchFamily="34" charset="0"/>
                <a:cs typeface="Calibri" pitchFamily="34" charset="0"/>
              </a:rPr>
              <a:t>τύπο οντοτήτων </a:t>
            </a:r>
            <a:r>
              <a:rPr lang="el-GR" sz="2800" dirty="0">
                <a:latin typeface="Calibri" pitchFamily="34" charset="0"/>
                <a:cs typeface="Calibri" pitchFamily="34" charset="0"/>
              </a:rPr>
              <a:t>και για κάθε </a:t>
            </a:r>
            <a:r>
              <a:rPr lang="el-GR" sz="2800" i="1" dirty="0">
                <a:solidFill>
                  <a:schemeClr val="accent5">
                    <a:lumMod val="50000"/>
                  </a:schemeClr>
                </a:solidFill>
                <a:latin typeface="Calibri" pitchFamily="34" charset="0"/>
                <a:cs typeface="Calibri" pitchFamily="34" charset="0"/>
              </a:rPr>
              <a:t>τύπο συσχετίσεων </a:t>
            </a:r>
            <a:r>
              <a:rPr lang="el-GR" sz="2800" dirty="0">
                <a:latin typeface="Calibri" pitchFamily="34" charset="0"/>
                <a:cs typeface="Calibri" pitchFamily="34" charset="0"/>
              </a:rPr>
              <a:t>δημιουργούμε ένα </a:t>
            </a:r>
            <a:r>
              <a:rPr lang="el-GR" sz="2800" i="1" dirty="0">
                <a:solidFill>
                  <a:schemeClr val="accent5">
                    <a:lumMod val="50000"/>
                  </a:schemeClr>
                </a:solidFill>
                <a:latin typeface="Calibri" pitchFamily="34" charset="0"/>
                <a:cs typeface="Calibri" pitchFamily="34" charset="0"/>
              </a:rPr>
              <a:t>σχήμα σχέσης  </a:t>
            </a:r>
            <a:r>
              <a:rPr lang="el-GR" sz="2800" dirty="0">
                <a:latin typeface="Calibri" pitchFamily="34" charset="0"/>
                <a:cs typeface="Calibri" pitchFamily="34" charset="0"/>
              </a:rPr>
              <a:t>που παίρνει το όνομα του αντίστοιχου τύπου</a:t>
            </a:r>
            <a:r>
              <a:rPr lang="el-GR" sz="2800" b="1" dirty="0">
                <a:latin typeface="Calibri" pitchFamily="34" charset="0"/>
                <a:cs typeface="Calibri" pitchFamily="34" charset="0"/>
              </a:rPr>
              <a:t>.</a:t>
            </a:r>
          </a:p>
        </p:txBody>
      </p:sp>
      <p:sp>
        <p:nvSpPr>
          <p:cNvPr id="2" name="Title 1"/>
          <p:cNvSpPr>
            <a:spLocks noGrp="1"/>
          </p:cNvSpPr>
          <p:nvPr>
            <p:ph type="title"/>
          </p:nvPr>
        </p:nvSpPr>
        <p:spPr>
          <a:xfrm>
            <a:off x="457200" y="236538"/>
            <a:ext cx="8229600" cy="1143000"/>
          </a:xfrm>
        </p:spPr>
        <p:txBody>
          <a:bodyPr/>
          <a:lstStyle/>
          <a:p>
            <a:r>
              <a:rPr lang="el-GR" dirty="0" smtClean="0">
                <a:solidFill>
                  <a:schemeClr val="accent6">
                    <a:lumMod val="75000"/>
                  </a:schemeClr>
                </a:solidFill>
              </a:rPr>
              <a:t>Γενικά</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2695604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6"/>
          <p:cNvSpPr>
            <a:spLocks noGrp="1" noChangeArrowheads="1"/>
          </p:cNvSpPr>
          <p:nvPr>
            <p:ph type="ftr" sz="quarter" idx="11"/>
          </p:nvPr>
        </p:nvSpPr>
        <p:spPr>
          <a:noFill/>
        </p:spPr>
        <p:txBody>
          <a:bodyPr/>
          <a:lstStyle/>
          <a:p>
            <a:r>
              <a:rPr lang="el-GR" altLang="en-US"/>
              <a:t>Ευαγγελία Πιτουρά</a:t>
            </a:r>
          </a:p>
        </p:txBody>
      </p:sp>
      <p:sp>
        <p:nvSpPr>
          <p:cNvPr id="57348" name="Rectangle 7"/>
          <p:cNvSpPr>
            <a:spLocks noGrp="1" noChangeArrowheads="1"/>
          </p:cNvSpPr>
          <p:nvPr>
            <p:ph type="sldNum" sz="quarter" idx="12"/>
          </p:nvPr>
        </p:nvSpPr>
        <p:spPr>
          <a:noFill/>
        </p:spPr>
        <p:txBody>
          <a:bodyPr/>
          <a:lstStyle/>
          <a:p>
            <a:fld id="{0FA13F14-0B2E-4292-A007-8E591BB50159}" type="slidenum">
              <a:rPr lang="el-GR" altLang="en-US" smtClean="0"/>
              <a:pPr/>
              <a:t>40</a:t>
            </a:fld>
            <a:endParaRPr lang="el-GR" altLang="en-US" smtClean="0"/>
          </a:p>
        </p:txBody>
      </p:sp>
      <p:sp>
        <p:nvSpPr>
          <p:cNvPr id="57350" name="Text Box 3"/>
          <p:cNvSpPr txBox="1">
            <a:spLocks noChangeArrowheads="1"/>
          </p:cNvSpPr>
          <p:nvPr/>
        </p:nvSpPr>
        <p:spPr bwMode="auto">
          <a:xfrm>
            <a:off x="438150" y="1577975"/>
            <a:ext cx="7920038" cy="3713163"/>
          </a:xfrm>
          <a:prstGeom prst="rect">
            <a:avLst/>
          </a:prstGeom>
          <a:noFill/>
          <a:ln w="9525">
            <a:noFill/>
            <a:miter lim="800000"/>
            <a:headEnd/>
            <a:tailEnd/>
          </a:ln>
        </p:spPr>
        <p:txBody>
          <a:bodyPr>
            <a:spAutoFit/>
          </a:bodyPr>
          <a:lstStyle/>
          <a:p>
            <a:pPr algn="just" eaLnBrk="0" hangingPunct="0">
              <a:spcBef>
                <a:spcPct val="50000"/>
              </a:spcBef>
            </a:pPr>
            <a:r>
              <a:rPr lang="el-GR" sz="1800" dirty="0" smtClean="0">
                <a:solidFill>
                  <a:schemeClr val="tx2">
                    <a:lumMod val="50000"/>
                  </a:schemeClr>
                </a:solidFill>
                <a:latin typeface="Calibri" pitchFamily="34" charset="0"/>
                <a:cs typeface="Calibri" pitchFamily="34" charset="0"/>
              </a:rPr>
              <a:t>Μετατρέψτε </a:t>
            </a:r>
            <a:r>
              <a:rPr lang="el-GR" sz="1800" dirty="0">
                <a:solidFill>
                  <a:schemeClr val="tx2">
                    <a:lumMod val="50000"/>
                  </a:schemeClr>
                </a:solidFill>
                <a:latin typeface="Calibri" pitchFamily="34" charset="0"/>
                <a:cs typeface="Calibri" pitchFamily="34" charset="0"/>
              </a:rPr>
              <a:t>το διάγραμμα σε σχεσιακό σχήμα.</a:t>
            </a:r>
          </a:p>
          <a:p>
            <a:pPr algn="just" eaLnBrk="0" hangingPunct="0">
              <a:spcBef>
                <a:spcPct val="50000"/>
              </a:spcBef>
            </a:pPr>
            <a:endParaRPr lang="el-GR" sz="1800" dirty="0">
              <a:solidFill>
                <a:schemeClr val="tx2">
                  <a:lumMod val="50000"/>
                </a:schemeClr>
              </a:solidFill>
              <a:latin typeface="Calibri" pitchFamily="34" charset="0"/>
              <a:cs typeface="Calibri" pitchFamily="34" charset="0"/>
            </a:endParaRPr>
          </a:p>
          <a:p>
            <a:pPr algn="just" eaLnBrk="0" hangingPunct="0">
              <a:spcBef>
                <a:spcPct val="50000"/>
              </a:spcBef>
            </a:pPr>
            <a:r>
              <a:rPr lang="el-GR" sz="1800" dirty="0">
                <a:solidFill>
                  <a:schemeClr val="tx2">
                    <a:lumMod val="50000"/>
                  </a:schemeClr>
                </a:solidFill>
                <a:latin typeface="Calibri" pitchFamily="34" charset="0"/>
                <a:cs typeface="Calibri" pitchFamily="34" charset="0"/>
              </a:rPr>
              <a:t>Δώστε δυο διαφορετικά σχεσιακά σχήματα, </a:t>
            </a:r>
          </a:p>
          <a:p>
            <a:pPr algn="just" eaLnBrk="0" hangingPunct="0">
              <a:spcBef>
                <a:spcPct val="50000"/>
              </a:spcBef>
              <a:buFont typeface="Wingdings" pitchFamily="2" charset="2"/>
              <a:buChar char="§"/>
            </a:pPr>
            <a:r>
              <a:rPr lang="el-GR" sz="1800" dirty="0">
                <a:solidFill>
                  <a:schemeClr val="tx2">
                    <a:lumMod val="50000"/>
                  </a:schemeClr>
                </a:solidFill>
                <a:latin typeface="Calibri" pitchFamily="34" charset="0"/>
                <a:cs typeface="Calibri" pitchFamily="34" charset="0"/>
              </a:rPr>
              <a:t> ένα κατάλληλο στην περίπτωση που σχεδόν όλα τα κοτόπουλα συμμετέχουν σε κάποιο πείραμα και </a:t>
            </a:r>
          </a:p>
          <a:p>
            <a:pPr algn="just" eaLnBrk="0" hangingPunct="0">
              <a:spcBef>
                <a:spcPct val="50000"/>
              </a:spcBef>
              <a:buFont typeface="Wingdings" pitchFamily="2" charset="2"/>
              <a:buChar char="§"/>
            </a:pPr>
            <a:r>
              <a:rPr lang="el-GR" sz="1800" dirty="0">
                <a:solidFill>
                  <a:schemeClr val="tx2">
                    <a:lumMod val="50000"/>
                  </a:schemeClr>
                </a:solidFill>
                <a:latin typeface="Calibri" pitchFamily="34" charset="0"/>
                <a:cs typeface="Calibri" pitchFamily="34" charset="0"/>
              </a:rPr>
              <a:t> ένα κατάλληλο για την περίπτωση που μόνο ένα πολύ μικρό ποσοστό συμμετέχει σε αυτά. </a:t>
            </a:r>
          </a:p>
          <a:p>
            <a:pPr algn="just" eaLnBrk="0" hangingPunct="0">
              <a:spcBef>
                <a:spcPct val="50000"/>
              </a:spcBef>
            </a:pPr>
            <a:endParaRPr lang="el-GR" sz="800" dirty="0">
              <a:solidFill>
                <a:schemeClr val="tx2">
                  <a:lumMod val="50000"/>
                </a:schemeClr>
              </a:solidFill>
              <a:latin typeface="Calibri" pitchFamily="34" charset="0"/>
              <a:cs typeface="Calibri" pitchFamily="34" charset="0"/>
            </a:endParaRPr>
          </a:p>
          <a:p>
            <a:pPr algn="just" eaLnBrk="0" hangingPunct="0">
              <a:spcBef>
                <a:spcPct val="50000"/>
              </a:spcBef>
            </a:pPr>
            <a:r>
              <a:rPr lang="el-GR" sz="1800" dirty="0">
                <a:solidFill>
                  <a:schemeClr val="tx2">
                    <a:lumMod val="50000"/>
                  </a:schemeClr>
                </a:solidFill>
                <a:latin typeface="Calibri" pitchFamily="34" charset="0"/>
                <a:cs typeface="Calibri" pitchFamily="34" charset="0"/>
              </a:rPr>
              <a:t>Εξηγείστε.</a:t>
            </a:r>
            <a:br>
              <a:rPr lang="el-GR" sz="1800" dirty="0">
                <a:solidFill>
                  <a:schemeClr val="tx2">
                    <a:lumMod val="50000"/>
                  </a:schemeClr>
                </a:solidFill>
                <a:latin typeface="Calibri" pitchFamily="34" charset="0"/>
                <a:cs typeface="Calibri" pitchFamily="34" charset="0"/>
              </a:rPr>
            </a:br>
            <a:r>
              <a:rPr lang="el-GR" sz="1800" dirty="0">
                <a:solidFill>
                  <a:schemeClr val="tx2">
                    <a:lumMod val="50000"/>
                  </a:schemeClr>
                </a:solidFill>
                <a:latin typeface="Calibri" pitchFamily="34" charset="0"/>
                <a:cs typeface="Calibri" pitchFamily="34" charset="0"/>
              </a:rPr>
              <a:t/>
            </a:r>
            <a:br>
              <a:rPr lang="el-GR" sz="1800" dirty="0">
                <a:solidFill>
                  <a:schemeClr val="tx2">
                    <a:lumMod val="50000"/>
                  </a:schemeClr>
                </a:solidFill>
                <a:latin typeface="Calibri" pitchFamily="34" charset="0"/>
                <a:cs typeface="Calibri" pitchFamily="34" charset="0"/>
              </a:rPr>
            </a:br>
            <a:endParaRPr lang="el-GR" sz="1800" dirty="0">
              <a:solidFill>
                <a:schemeClr val="tx2">
                  <a:lumMod val="50000"/>
                </a:schemeClr>
              </a:solidFill>
              <a:latin typeface="Calibri" pitchFamily="34" charset="0"/>
              <a:cs typeface="Calibri" pitchFamily="34" charset="0"/>
            </a:endParaRPr>
          </a:p>
        </p:txBody>
      </p:sp>
      <p:sp>
        <p:nvSpPr>
          <p:cNvPr id="8"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 (συνέχεια)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26271380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41</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9" name="Text Box 4"/>
          <p:cNvSpPr txBox="1">
            <a:spLocks noChangeArrowheads="1"/>
          </p:cNvSpPr>
          <p:nvPr/>
        </p:nvSpPr>
        <p:spPr bwMode="auto">
          <a:xfrm>
            <a:off x="192088" y="1519238"/>
            <a:ext cx="8712200" cy="4339650"/>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αγώνισμα</a:t>
            </a:r>
            <a:r>
              <a:rPr lang="el-GR" sz="1600" dirty="0">
                <a:solidFill>
                  <a:schemeClr val="accent1">
                    <a:lumMod val="75000"/>
                  </a:schemeClr>
                </a:solidFill>
                <a:latin typeface="Calibri" pitchFamily="34" charset="0"/>
                <a:ea typeface="Calibri" pitchFamily="34" charset="0"/>
                <a:cs typeface="Calibri" pitchFamily="34"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αγώνισμα έχει έναν αριθμό από </a:t>
            </a:r>
            <a:r>
              <a:rPr lang="el-GR" sz="1600" i="1" dirty="0">
                <a:solidFill>
                  <a:schemeClr val="accent6">
                    <a:lumMod val="75000"/>
                  </a:schemeClr>
                </a:solidFill>
                <a:latin typeface="Calibri" pitchFamily="34" charset="0"/>
                <a:ea typeface="Calibri" pitchFamily="34" charset="0"/>
                <a:cs typeface="Calibri" pitchFamily="34" charset="0"/>
              </a:rPr>
              <a:t>κούρσες</a:t>
            </a:r>
            <a:r>
              <a:rPr lang="el-GR" sz="1600" dirty="0">
                <a:solidFill>
                  <a:schemeClr val="accent1">
                    <a:lumMod val="75000"/>
                  </a:schemeClr>
                </a:solidFill>
                <a:latin typeface="Calibri" pitchFamily="34" charset="0"/>
                <a:ea typeface="Calibri" pitchFamily="34" charset="0"/>
                <a:cs typeface="Calibri" pitchFamily="34"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κολυμβητής</a:t>
            </a:r>
            <a:r>
              <a:rPr lang="el-GR" sz="1600" dirty="0">
                <a:solidFill>
                  <a:schemeClr val="accent1">
                    <a:lumMod val="75000"/>
                  </a:schemeClr>
                </a:solidFill>
                <a:latin typeface="Calibri" pitchFamily="34" charset="0"/>
                <a:ea typeface="Calibri" pitchFamily="34" charset="0"/>
                <a:cs typeface="Calibri" pitchFamily="34" charset="0"/>
              </a:rPr>
              <a:t> έχει ένα μοναδικό όνομα (πχ Michael </a:t>
            </a:r>
            <a:r>
              <a:rPr lang="el-GR" sz="1600" dirty="0" err="1">
                <a:solidFill>
                  <a:schemeClr val="accent1">
                    <a:lumMod val="75000"/>
                  </a:schemeClr>
                </a:solidFill>
                <a:latin typeface="Calibri" pitchFamily="34" charset="0"/>
                <a:ea typeface="Calibri" pitchFamily="34" charset="0"/>
                <a:cs typeface="Calibri" pitchFamily="34" charset="0"/>
              </a:rPr>
              <a:t>Phelps</a:t>
            </a:r>
            <a:r>
              <a:rPr lang="el-GR" sz="1600" dirty="0">
                <a:solidFill>
                  <a:schemeClr val="accent1">
                    <a:lumMod val="75000"/>
                  </a:schemeClr>
                </a:solidFill>
                <a:latin typeface="Calibri" pitchFamily="34" charset="0"/>
                <a:ea typeface="Calibri" pitchFamily="34" charset="0"/>
                <a:cs typeface="Calibri" pitchFamily="34" charset="0"/>
              </a:rPr>
              <a:t>). Για κάθε αθλητή καταγράφουμε επίσης την ηλικία του και τη χώρα καταγωγής του.</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κολυμβητής </a:t>
            </a:r>
            <a:r>
              <a:rPr lang="el-GR" sz="1600" i="1" dirty="0">
                <a:solidFill>
                  <a:schemeClr val="accent6">
                    <a:lumMod val="75000"/>
                  </a:schemeClr>
                </a:solidFill>
                <a:latin typeface="Calibri" pitchFamily="34" charset="0"/>
                <a:ea typeface="Calibri" pitchFamily="34" charset="0"/>
                <a:cs typeface="Calibri" pitchFamily="34" charset="0"/>
              </a:rPr>
              <a:t>αγωνίζεται</a:t>
            </a:r>
            <a:r>
              <a:rPr lang="el-GR" sz="1600" dirty="0">
                <a:solidFill>
                  <a:schemeClr val="accent1">
                    <a:lumMod val="75000"/>
                  </a:schemeClr>
                </a:solidFill>
                <a:latin typeface="Calibri" pitchFamily="34" charset="0"/>
                <a:ea typeface="Calibri" pitchFamily="34" charset="0"/>
                <a:cs typeface="Calibri" pitchFamily="34" charset="0"/>
              </a:rPr>
              <a:t> σε μία ή παραπάνω κούρσες και θέλουμε να καταγράψουμε το χρόνο που κάνει σε κάθε κούρσα που συμμετέχει</a:t>
            </a:r>
            <a:r>
              <a:rPr lang="el-GR" sz="1800" dirty="0">
                <a:latin typeface="Calibri" pitchFamily="34" charset="0"/>
                <a:ea typeface="Calibri" pitchFamily="34" charset="0"/>
                <a:cs typeface="Calibri" pitchFamily="34" charset="0"/>
              </a:rPr>
              <a:t>.</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42</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p14="http://schemas.microsoft.com/office/powerpoint/2010/main" val="1216187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6"/>
          <p:cNvSpPr>
            <a:spLocks noGrp="1" noChangeArrowheads="1"/>
          </p:cNvSpPr>
          <p:nvPr>
            <p:ph type="ftr" sz="quarter" idx="11"/>
          </p:nvPr>
        </p:nvSpPr>
        <p:spPr>
          <a:noFill/>
        </p:spPr>
        <p:txBody>
          <a:bodyPr/>
          <a:lstStyle/>
          <a:p>
            <a:r>
              <a:rPr lang="el-GR" altLang="en-US"/>
              <a:t>Ευαγγελία Πιτουρά</a:t>
            </a:r>
          </a:p>
        </p:txBody>
      </p:sp>
      <p:sp>
        <p:nvSpPr>
          <p:cNvPr id="34820" name="Rectangle 7"/>
          <p:cNvSpPr>
            <a:spLocks noGrp="1" noChangeArrowheads="1"/>
          </p:cNvSpPr>
          <p:nvPr>
            <p:ph type="sldNum" sz="quarter" idx="12"/>
          </p:nvPr>
        </p:nvSpPr>
        <p:spPr>
          <a:noFill/>
        </p:spPr>
        <p:txBody>
          <a:bodyPr/>
          <a:lstStyle/>
          <a:p>
            <a:fld id="{A16C6E6E-D19A-407E-9987-F6421C6C0A02}" type="slidenum">
              <a:rPr lang="el-GR" altLang="en-US" smtClean="0"/>
              <a:pPr/>
              <a:t>5</a:t>
            </a:fld>
            <a:endParaRPr lang="el-GR" altLang="en-US" smtClean="0"/>
          </a:p>
        </p:txBody>
      </p:sp>
      <p:sp>
        <p:nvSpPr>
          <p:cNvPr id="34822" name="Text Box 3"/>
          <p:cNvSpPr txBox="1">
            <a:spLocks noChangeArrowheads="1"/>
          </p:cNvSpPr>
          <p:nvPr/>
        </p:nvSpPr>
        <p:spPr bwMode="auto">
          <a:xfrm>
            <a:off x="406400" y="1514872"/>
            <a:ext cx="8128000" cy="954107"/>
          </a:xfrm>
          <a:prstGeom prst="rect">
            <a:avLst/>
          </a:prstGeom>
          <a:noFill/>
          <a:ln w="9525">
            <a:noFill/>
            <a:miter lim="800000"/>
            <a:headEnd/>
            <a:tailEnd/>
          </a:ln>
        </p:spPr>
        <p:txBody>
          <a:bodyPr>
            <a:spAutoFit/>
          </a:bodyPr>
          <a:lstStyle/>
          <a:p>
            <a:pPr algn="ctr" eaLnBrk="0" hangingPunct="0">
              <a:spcBef>
                <a:spcPct val="50000"/>
              </a:spcBef>
            </a:pPr>
            <a:r>
              <a:rPr lang="el-GR" sz="2800" dirty="0">
                <a:solidFill>
                  <a:schemeClr val="accent6">
                    <a:lumMod val="75000"/>
                  </a:schemeClr>
                </a:solidFill>
                <a:latin typeface="Calibri" pitchFamily="34" charset="0"/>
                <a:cs typeface="Calibri" pitchFamily="34" charset="0"/>
              </a:rPr>
              <a:t>Ισχυροί τύποι οντοτήτων με </a:t>
            </a:r>
            <a:r>
              <a:rPr lang="el-GR" sz="2800" dirty="0" err="1">
                <a:solidFill>
                  <a:schemeClr val="accent6">
                    <a:lumMod val="75000"/>
                  </a:schemeClr>
                </a:solidFill>
                <a:latin typeface="Calibri" pitchFamily="34" charset="0"/>
                <a:cs typeface="Calibri" pitchFamily="34" charset="0"/>
              </a:rPr>
              <a:t>μονότιμα</a:t>
            </a:r>
            <a:r>
              <a:rPr lang="el-GR" sz="2800" dirty="0">
                <a:solidFill>
                  <a:schemeClr val="accent6">
                    <a:lumMod val="75000"/>
                  </a:schemeClr>
                </a:solidFill>
                <a:latin typeface="Calibri" pitchFamily="34" charset="0"/>
                <a:cs typeface="Calibri" pitchFamily="34" charset="0"/>
              </a:rPr>
              <a:t> απλά γνωρίσματα</a:t>
            </a:r>
          </a:p>
        </p:txBody>
      </p:sp>
      <p:sp>
        <p:nvSpPr>
          <p:cNvPr id="34823" name="Text Box 4"/>
          <p:cNvSpPr txBox="1">
            <a:spLocks noChangeArrowheads="1"/>
          </p:cNvSpPr>
          <p:nvPr/>
        </p:nvSpPr>
        <p:spPr bwMode="auto">
          <a:xfrm>
            <a:off x="551656" y="2798192"/>
            <a:ext cx="7837487" cy="1200329"/>
          </a:xfrm>
          <a:prstGeom prst="rect">
            <a:avLst/>
          </a:prstGeom>
          <a:noFill/>
          <a:ln w="9525">
            <a:solidFill>
              <a:schemeClr val="bg2">
                <a:lumMod val="5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(ισχυρό) τύπο οντοτήτων Ε δημιουργούμε ένα σχήμα σχέσης R με τα ίδια γνωρίσματα - ένα για κάθε απλό γνώρισμα του Ε.</a:t>
            </a:r>
          </a:p>
        </p:txBody>
      </p:sp>
      <p:sp>
        <p:nvSpPr>
          <p:cNvPr id="2" name="Title 1"/>
          <p:cNvSpPr>
            <a:spLocks noGrp="1"/>
          </p:cNvSpPr>
          <p:nvPr>
            <p:ph type="title"/>
          </p:nvPr>
        </p:nvSpPr>
        <p:spPr/>
        <p:txBody>
          <a:body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232607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6"/>
          <p:cNvSpPr>
            <a:spLocks noGrp="1" noChangeArrowheads="1"/>
          </p:cNvSpPr>
          <p:nvPr>
            <p:ph type="ftr" sz="quarter" idx="11"/>
          </p:nvPr>
        </p:nvSpPr>
        <p:spPr>
          <a:noFill/>
        </p:spPr>
        <p:txBody>
          <a:bodyPr/>
          <a:lstStyle/>
          <a:p>
            <a:r>
              <a:rPr lang="el-GR" altLang="en-US"/>
              <a:t>Ευαγγελία Πιτουρά</a:t>
            </a:r>
          </a:p>
        </p:txBody>
      </p:sp>
      <p:sp>
        <p:nvSpPr>
          <p:cNvPr id="35844" name="Rectangle 7"/>
          <p:cNvSpPr>
            <a:spLocks noGrp="1" noChangeArrowheads="1"/>
          </p:cNvSpPr>
          <p:nvPr>
            <p:ph type="sldNum" sz="quarter" idx="12"/>
          </p:nvPr>
        </p:nvSpPr>
        <p:spPr>
          <a:noFill/>
        </p:spPr>
        <p:txBody>
          <a:bodyPr/>
          <a:lstStyle/>
          <a:p>
            <a:fld id="{FE28874E-14BF-4338-9584-E1D860F851FE}" type="slidenum">
              <a:rPr lang="el-GR" altLang="en-US" smtClean="0"/>
              <a:pPr/>
              <a:t>6</a:t>
            </a:fld>
            <a:endParaRPr lang="el-GR" altLang="en-US" smtClean="0"/>
          </a:p>
        </p:txBody>
      </p:sp>
      <p:sp>
        <p:nvSpPr>
          <p:cNvPr id="35847" name="Text Box 4"/>
          <p:cNvSpPr txBox="1">
            <a:spLocks noChangeArrowheads="1"/>
          </p:cNvSpPr>
          <p:nvPr/>
        </p:nvSpPr>
        <p:spPr bwMode="auto">
          <a:xfrm>
            <a:off x="565076" y="1747912"/>
            <a:ext cx="7772400" cy="3046988"/>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Γενικά, για κάθε συσχέτιση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μεταξύ </a:t>
            </a:r>
            <a:r>
              <a:rPr lang="en-US" sz="2400" dirty="0">
                <a:solidFill>
                  <a:schemeClr val="tx2">
                    <a:lumMod val="50000"/>
                  </a:schemeClr>
                </a:solidFill>
                <a:latin typeface="Calibri" pitchFamily="34" charset="0"/>
                <a:cs typeface="Calibri" pitchFamily="34" charset="0"/>
              </a:rPr>
              <a:t>n </a:t>
            </a:r>
            <a:r>
              <a:rPr lang="el-GR" sz="2400" dirty="0">
                <a:solidFill>
                  <a:schemeClr val="tx2">
                    <a:lumMod val="50000"/>
                  </a:schemeClr>
                </a:solidFill>
                <a:latin typeface="Calibri" pitchFamily="34" charset="0"/>
                <a:cs typeface="Calibri" pitchFamily="34" charset="0"/>
              </a:rPr>
              <a:t>τύπων οντοτήτων που αντιστοιχούν στις σχέσεις </a:t>
            </a:r>
            <a:r>
              <a:rPr lang="en-US" sz="2400" dirty="0">
                <a:solidFill>
                  <a:schemeClr val="tx2">
                    <a:lumMod val="50000"/>
                  </a:schemeClr>
                </a:solidFill>
                <a:latin typeface="Calibri" pitchFamily="34" charset="0"/>
                <a:cs typeface="Calibri" pitchFamily="34" charset="0"/>
              </a:rPr>
              <a:t>S</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S</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 </a:t>
            </a:r>
            <a:r>
              <a:rPr lang="en-US" sz="2400" dirty="0" err="1">
                <a:solidFill>
                  <a:schemeClr val="tx2">
                    <a:lumMod val="50000"/>
                  </a:schemeClr>
                </a:solidFill>
                <a:latin typeface="Calibri" pitchFamily="34" charset="0"/>
                <a:cs typeface="Calibri" pitchFamily="34" charset="0"/>
              </a:rPr>
              <a:t>S</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δημιουργούμε μια νέα σχέση R με γνωρίσματα:</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a:t>
            </a:r>
            <a:r>
              <a:rPr lang="el-GR" sz="2400" dirty="0" smtClean="0">
                <a:solidFill>
                  <a:schemeClr val="tx2">
                    <a:lumMod val="50000"/>
                  </a:schemeClr>
                </a:solidFill>
                <a:latin typeface="Calibri" pitchFamily="34" charset="0"/>
                <a:cs typeface="Calibri" pitchFamily="34" charset="0"/>
              </a:rPr>
              <a:t>γνωρίσματα του </a:t>
            </a:r>
            <a:r>
              <a:rPr lang="el-GR" sz="2400" dirty="0">
                <a:solidFill>
                  <a:schemeClr val="tx2">
                    <a:lumMod val="50000"/>
                  </a:schemeClr>
                </a:solidFill>
                <a:latin typeface="Calibri" pitchFamily="34" charset="0"/>
                <a:cs typeface="Calibri" pitchFamily="34" charset="0"/>
              </a:rPr>
              <a:t>πρωτεύοντος κλειδιού κάθε συμμετέχουσας σχέσης </a:t>
            </a:r>
            <a:r>
              <a:rPr lang="en-US" sz="2400" dirty="0" smtClean="0">
                <a:solidFill>
                  <a:schemeClr val="tx2">
                    <a:lumMod val="50000"/>
                  </a:schemeClr>
                </a:solidFill>
                <a:latin typeface="Calibri" pitchFamily="34" charset="0"/>
                <a:cs typeface="Calibri" pitchFamily="34" charset="0"/>
              </a:rPr>
              <a:t>S</a:t>
            </a:r>
            <a:r>
              <a:rPr lang="en-US" sz="2400" baseline="-25000" dirty="0" smtClean="0">
                <a:solidFill>
                  <a:schemeClr val="tx2">
                    <a:lumMod val="50000"/>
                  </a:schemeClr>
                </a:solidFill>
                <a:latin typeface="Calibri" pitchFamily="34" charset="0"/>
                <a:cs typeface="Calibri" pitchFamily="34" charset="0"/>
              </a:rPr>
              <a:t>i</a:t>
            </a:r>
            <a:r>
              <a:rPr lang="el-GR" sz="2400" dirty="0" smtClean="0">
                <a:solidFill>
                  <a:schemeClr val="tx2">
                    <a:lumMod val="50000"/>
                  </a:schemeClr>
                </a:solidFill>
                <a:latin typeface="Calibri" pitchFamily="34" charset="0"/>
                <a:cs typeface="Calibri" pitchFamily="34" charset="0"/>
              </a:rPr>
              <a:t>. Αυτά τα γνωρίσματα είναι και ξένα κλειδιά.</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l-GR" sz="2400" dirty="0" smtClean="0">
                <a:solidFill>
                  <a:schemeClr val="tx2">
                    <a:lumMod val="50000"/>
                  </a:schemeClr>
                </a:solidFill>
                <a:latin typeface="Calibri" pitchFamily="34" charset="0"/>
                <a:cs typeface="Calibri" pitchFamily="34" charset="0"/>
              </a:rPr>
              <a:t>αρχικής συσχέτισης </a:t>
            </a:r>
            <a:r>
              <a:rPr lang="en-US" sz="2400" dirty="0" smtClean="0">
                <a:solidFill>
                  <a:schemeClr val="tx2">
                    <a:lumMod val="50000"/>
                  </a:schemeClr>
                </a:solidFill>
                <a:latin typeface="Calibri" pitchFamily="34" charset="0"/>
                <a:cs typeface="Calibri" pitchFamily="34" charset="0"/>
              </a:rPr>
              <a:t>(</a:t>
            </a:r>
            <a:r>
              <a:rPr lang="el-GR" sz="2400" dirty="0">
                <a:solidFill>
                  <a:schemeClr val="tx2">
                    <a:lumMod val="50000"/>
                  </a:schemeClr>
                </a:solidFill>
                <a:latin typeface="Calibri" pitchFamily="34" charset="0"/>
                <a:cs typeface="Calibri" pitchFamily="34" charset="0"/>
              </a:rPr>
              <a:t>αν υπάρχουν)</a:t>
            </a:r>
          </a:p>
        </p:txBody>
      </p:sp>
      <p:sp>
        <p:nvSpPr>
          <p:cNvPr id="35848" name="Text Box 5"/>
          <p:cNvSpPr txBox="1">
            <a:spLocks noChangeArrowheads="1"/>
          </p:cNvSpPr>
          <p:nvPr/>
        </p:nvSpPr>
        <p:spPr bwMode="auto">
          <a:xfrm>
            <a:off x="861616" y="5294510"/>
            <a:ext cx="7772400" cy="396875"/>
          </a:xfrm>
          <a:prstGeom prst="rect">
            <a:avLst/>
          </a:prstGeom>
          <a:noFill/>
          <a:ln w="9525">
            <a:noFill/>
            <a:miter lim="800000"/>
            <a:headEnd/>
            <a:tailEnd/>
          </a:ln>
        </p:spPr>
        <p:txBody>
          <a:bodyPr>
            <a:spAutoFit/>
          </a:bodyPr>
          <a:lstStyle/>
          <a:p>
            <a:pPr algn="r" eaLnBrk="0" hangingPunct="0">
              <a:spcBef>
                <a:spcPct val="50000"/>
              </a:spcBef>
            </a:pPr>
            <a:r>
              <a:rPr lang="el-GR" sz="2000" dirty="0">
                <a:solidFill>
                  <a:schemeClr val="accent3">
                    <a:lumMod val="75000"/>
                  </a:schemeClr>
                </a:solidFill>
                <a:latin typeface="Calibri" pitchFamily="34" charset="0"/>
                <a:cs typeface="Calibri" pitchFamily="34" charset="0"/>
              </a:rPr>
              <a:t>	</a:t>
            </a:r>
            <a:r>
              <a:rPr lang="el-GR" sz="2000" i="1" dirty="0">
                <a:solidFill>
                  <a:schemeClr val="accent3">
                    <a:lumMod val="75000"/>
                  </a:schemeClr>
                </a:solidFill>
                <a:latin typeface="Calibri" pitchFamily="34" charset="0"/>
                <a:cs typeface="Calibri" pitchFamily="34" charset="0"/>
              </a:rPr>
              <a:t>Θα δούμε </a:t>
            </a:r>
            <a:r>
              <a:rPr lang="el-GR" sz="2000" i="1" dirty="0" smtClean="0">
                <a:solidFill>
                  <a:schemeClr val="accent3">
                    <a:lumMod val="75000"/>
                  </a:schemeClr>
                </a:solidFill>
                <a:latin typeface="Calibri" pitchFamily="34" charset="0"/>
                <a:cs typeface="Calibri" pitchFamily="34" charset="0"/>
              </a:rPr>
              <a:t>και κάποιες </a:t>
            </a:r>
            <a:r>
              <a:rPr lang="el-GR" sz="2000" i="1" dirty="0">
                <a:solidFill>
                  <a:schemeClr val="accent3">
                    <a:lumMod val="75000"/>
                  </a:schemeClr>
                </a:solidFill>
                <a:latin typeface="Calibri" pitchFamily="34" charset="0"/>
                <a:cs typeface="Calibri" pitchFamily="34" charset="0"/>
              </a:rPr>
              <a:t>ειδικές περιπτώσεις</a:t>
            </a:r>
            <a:endParaRPr lang="el-GR" sz="2000" b="1" dirty="0">
              <a:solidFill>
                <a:schemeClr val="accent3">
                  <a:lumMod val="75000"/>
                </a:schemeClr>
              </a:solidFill>
              <a:latin typeface="Calibri" pitchFamily="34" charset="0"/>
              <a:cs typeface="Calibri" pitchFamily="34" charset="0"/>
            </a:endParaRPr>
          </a:p>
        </p:txBody>
      </p:sp>
      <p:sp>
        <p:nvSpPr>
          <p:cNvPr id="2" name="Title 1"/>
          <p:cNvSpPr>
            <a:spLocks noGrp="1"/>
          </p:cNvSpPr>
          <p:nvPr>
            <p:ph type="title"/>
          </p:nvPr>
        </p:nvSpPr>
        <p:spPr>
          <a:xfrm>
            <a:off x="404416" y="363538"/>
            <a:ext cx="8229600" cy="1143000"/>
          </a:xfrm>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347395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6"/>
          <p:cNvSpPr>
            <a:spLocks noGrp="1" noChangeArrowheads="1"/>
          </p:cNvSpPr>
          <p:nvPr>
            <p:ph type="ftr" sz="quarter" idx="11"/>
          </p:nvPr>
        </p:nvSpPr>
        <p:spPr>
          <a:noFill/>
        </p:spPr>
        <p:txBody>
          <a:bodyPr/>
          <a:lstStyle/>
          <a:p>
            <a:r>
              <a:rPr lang="el-GR" altLang="en-US"/>
              <a:t>Ευαγγελία Πιτουρά</a:t>
            </a:r>
          </a:p>
        </p:txBody>
      </p:sp>
      <p:sp>
        <p:nvSpPr>
          <p:cNvPr id="36868" name="Rectangle 7"/>
          <p:cNvSpPr>
            <a:spLocks noGrp="1" noChangeArrowheads="1"/>
          </p:cNvSpPr>
          <p:nvPr>
            <p:ph type="sldNum" sz="quarter" idx="12"/>
          </p:nvPr>
        </p:nvSpPr>
        <p:spPr>
          <a:noFill/>
        </p:spPr>
        <p:txBody>
          <a:bodyPr/>
          <a:lstStyle/>
          <a:p>
            <a:fld id="{F85F4658-4502-43D0-A201-A46ACC859279}" type="slidenum">
              <a:rPr lang="el-GR" altLang="en-US" smtClean="0"/>
              <a:pPr/>
              <a:t>7</a:t>
            </a:fld>
            <a:endParaRPr lang="el-GR" altLang="en-US" smtClean="0"/>
          </a:p>
        </p:txBody>
      </p:sp>
      <p:sp>
        <p:nvSpPr>
          <p:cNvPr id="36870" name="AutoShape 3"/>
          <p:cNvSpPr>
            <a:spLocks noChangeArrowheads="1"/>
          </p:cNvSpPr>
          <p:nvPr/>
        </p:nvSpPr>
        <p:spPr bwMode="auto">
          <a:xfrm>
            <a:off x="3851275" y="2779713"/>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6871" name="AutoShape 4"/>
          <p:cNvSpPr>
            <a:spLocks noChangeArrowheads="1"/>
          </p:cNvSpPr>
          <p:nvPr/>
        </p:nvSpPr>
        <p:spPr bwMode="auto">
          <a:xfrm>
            <a:off x="1979613" y="2420938"/>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23850" y="2779713"/>
            <a:ext cx="935038" cy="611187"/>
          </a:xfrm>
          <a:prstGeom prst="flowChartProcess">
            <a:avLst/>
          </a:prstGeom>
          <a:noFill/>
          <a:ln w="9525">
            <a:solidFill>
              <a:schemeClr val="tx1"/>
            </a:solidFill>
            <a:miter lim="800000"/>
            <a:headEnd/>
            <a:tailEnd/>
          </a:ln>
        </p:spPr>
        <p:txBody>
          <a:bodyPr wrap="none" anchor="ctr"/>
          <a:lstStyle/>
          <a:p>
            <a:endParaRPr lang="el-GR"/>
          </a:p>
        </p:txBody>
      </p:sp>
      <p:sp>
        <p:nvSpPr>
          <p:cNvPr id="36873" name="Text Box 6"/>
          <p:cNvSpPr txBox="1">
            <a:spLocks noChangeArrowheads="1"/>
          </p:cNvSpPr>
          <p:nvPr/>
        </p:nvSpPr>
        <p:spPr bwMode="auto">
          <a:xfrm>
            <a:off x="468313" y="2852738"/>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6874" name="Text Box 7"/>
          <p:cNvSpPr txBox="1">
            <a:spLocks noChangeArrowheads="1"/>
          </p:cNvSpPr>
          <p:nvPr/>
        </p:nvSpPr>
        <p:spPr bwMode="auto">
          <a:xfrm>
            <a:off x="2339975" y="2852738"/>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6875" name="Text Box 8"/>
          <p:cNvSpPr txBox="1">
            <a:spLocks noChangeArrowheads="1"/>
          </p:cNvSpPr>
          <p:nvPr/>
        </p:nvSpPr>
        <p:spPr bwMode="auto">
          <a:xfrm>
            <a:off x="4140200" y="2852738"/>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6876" name="Line 9"/>
          <p:cNvSpPr>
            <a:spLocks noChangeShapeType="1"/>
          </p:cNvSpPr>
          <p:nvPr/>
        </p:nvSpPr>
        <p:spPr bwMode="auto">
          <a:xfrm>
            <a:off x="1258888" y="3068638"/>
            <a:ext cx="720725" cy="0"/>
          </a:xfrm>
          <a:prstGeom prst="line">
            <a:avLst/>
          </a:prstGeom>
          <a:noFill/>
          <a:ln w="9525">
            <a:solidFill>
              <a:schemeClr val="tx1"/>
            </a:solidFill>
            <a:round/>
            <a:headEnd/>
            <a:tailEnd/>
          </a:ln>
        </p:spPr>
        <p:txBody>
          <a:bodyPr wrap="none" anchor="ctr"/>
          <a:lstStyle/>
          <a:p>
            <a:endParaRPr lang="el-GR"/>
          </a:p>
        </p:txBody>
      </p:sp>
      <p:sp>
        <p:nvSpPr>
          <p:cNvPr id="36877" name="Line 10"/>
          <p:cNvSpPr>
            <a:spLocks noChangeShapeType="1"/>
          </p:cNvSpPr>
          <p:nvPr/>
        </p:nvSpPr>
        <p:spPr bwMode="auto">
          <a:xfrm>
            <a:off x="3203575" y="3068638"/>
            <a:ext cx="647700" cy="0"/>
          </a:xfrm>
          <a:prstGeom prst="line">
            <a:avLst/>
          </a:prstGeom>
          <a:noFill/>
          <a:ln w="9525">
            <a:solidFill>
              <a:schemeClr val="tx1"/>
            </a:solidFill>
            <a:round/>
            <a:headEnd/>
            <a:tailEnd/>
          </a:ln>
        </p:spPr>
        <p:txBody>
          <a:bodyPr wrap="none" anchor="ctr"/>
          <a:lstStyle/>
          <a:p>
            <a:endParaRPr lang="el-GR"/>
          </a:p>
        </p:txBody>
      </p:sp>
      <p:sp>
        <p:nvSpPr>
          <p:cNvPr id="36878" name="Oval 11"/>
          <p:cNvSpPr>
            <a:spLocks noChangeArrowheads="1"/>
          </p:cNvSpPr>
          <p:nvPr/>
        </p:nvSpPr>
        <p:spPr bwMode="auto">
          <a:xfrm>
            <a:off x="395288" y="1987550"/>
            <a:ext cx="865187" cy="431800"/>
          </a:xfrm>
          <a:prstGeom prst="ellipse">
            <a:avLst/>
          </a:prstGeom>
          <a:noFill/>
          <a:ln w="9525">
            <a:solidFill>
              <a:schemeClr val="tx1"/>
            </a:solidFill>
            <a:round/>
            <a:headEnd/>
            <a:tailEnd/>
          </a:ln>
        </p:spPr>
        <p:txBody>
          <a:bodyPr wrap="none" anchor="ctr"/>
          <a:lstStyle/>
          <a:p>
            <a:endParaRPr lang="el-GR"/>
          </a:p>
        </p:txBody>
      </p:sp>
      <p:sp>
        <p:nvSpPr>
          <p:cNvPr id="36879" name="Text Box 12"/>
          <p:cNvSpPr txBox="1">
            <a:spLocks noChangeArrowheads="1"/>
          </p:cNvSpPr>
          <p:nvPr/>
        </p:nvSpPr>
        <p:spPr bwMode="auto">
          <a:xfrm>
            <a:off x="612775" y="1987550"/>
            <a:ext cx="7207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0" name="Oval 13"/>
          <p:cNvSpPr>
            <a:spLocks noChangeArrowheads="1"/>
          </p:cNvSpPr>
          <p:nvPr/>
        </p:nvSpPr>
        <p:spPr bwMode="auto">
          <a:xfrm>
            <a:off x="395288" y="3932238"/>
            <a:ext cx="865187" cy="431800"/>
          </a:xfrm>
          <a:prstGeom prst="ellipse">
            <a:avLst/>
          </a:prstGeom>
          <a:noFill/>
          <a:ln w="9525">
            <a:solidFill>
              <a:schemeClr val="tx1"/>
            </a:solidFill>
            <a:round/>
            <a:headEnd/>
            <a:tailEnd/>
          </a:ln>
        </p:spPr>
        <p:txBody>
          <a:bodyPr wrap="none" anchor="ctr"/>
          <a:lstStyle/>
          <a:p>
            <a:endParaRPr lang="el-GR"/>
          </a:p>
        </p:txBody>
      </p:sp>
      <p:sp>
        <p:nvSpPr>
          <p:cNvPr id="36881" name="Text Box 14"/>
          <p:cNvSpPr txBox="1">
            <a:spLocks noChangeArrowheads="1"/>
          </p:cNvSpPr>
          <p:nvPr/>
        </p:nvSpPr>
        <p:spPr bwMode="auto">
          <a:xfrm>
            <a:off x="611188" y="3932238"/>
            <a:ext cx="504825"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2" name="Line 15"/>
          <p:cNvSpPr>
            <a:spLocks noChangeShapeType="1"/>
          </p:cNvSpPr>
          <p:nvPr/>
        </p:nvSpPr>
        <p:spPr bwMode="auto">
          <a:xfrm flipH="1">
            <a:off x="827088" y="2420938"/>
            <a:ext cx="71437" cy="358775"/>
          </a:xfrm>
          <a:prstGeom prst="line">
            <a:avLst/>
          </a:prstGeom>
          <a:noFill/>
          <a:ln w="9525">
            <a:solidFill>
              <a:schemeClr val="tx1"/>
            </a:solidFill>
            <a:round/>
            <a:headEnd/>
            <a:tailEnd/>
          </a:ln>
        </p:spPr>
        <p:txBody>
          <a:bodyPr/>
          <a:lstStyle/>
          <a:p>
            <a:endParaRPr lang="el-GR"/>
          </a:p>
        </p:txBody>
      </p:sp>
      <p:sp>
        <p:nvSpPr>
          <p:cNvPr id="36883" name="Line 16"/>
          <p:cNvSpPr>
            <a:spLocks noChangeShapeType="1"/>
          </p:cNvSpPr>
          <p:nvPr/>
        </p:nvSpPr>
        <p:spPr bwMode="auto">
          <a:xfrm>
            <a:off x="539750" y="3429000"/>
            <a:ext cx="287338" cy="503238"/>
          </a:xfrm>
          <a:prstGeom prst="line">
            <a:avLst/>
          </a:prstGeom>
          <a:noFill/>
          <a:ln w="9525">
            <a:solidFill>
              <a:schemeClr val="tx1"/>
            </a:solidFill>
            <a:round/>
            <a:headEnd/>
            <a:tailEnd/>
          </a:ln>
        </p:spPr>
        <p:txBody>
          <a:bodyPr/>
          <a:lstStyle/>
          <a:p>
            <a:endParaRPr lang="el-GR"/>
          </a:p>
        </p:txBody>
      </p:sp>
      <p:sp>
        <p:nvSpPr>
          <p:cNvPr id="36884" name="Rectangle 17"/>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36885" name="Text Box 18"/>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6" name="Text Box 19"/>
          <p:cNvSpPr txBox="1">
            <a:spLocks noChangeArrowheads="1"/>
          </p:cNvSpPr>
          <p:nvPr/>
        </p:nvSpPr>
        <p:spPr bwMode="auto">
          <a:xfrm>
            <a:off x="5364163" y="4652963"/>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7" name="Line 20"/>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36888" name="Text Box 21"/>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36889" name="Rectangle 22"/>
          <p:cNvSpPr>
            <a:spLocks noChangeArrowheads="1"/>
          </p:cNvSpPr>
          <p:nvPr/>
        </p:nvSpPr>
        <p:spPr bwMode="auto">
          <a:xfrm>
            <a:off x="7237413" y="4581525"/>
            <a:ext cx="1295400" cy="360363"/>
          </a:xfrm>
          <a:prstGeom prst="rect">
            <a:avLst/>
          </a:prstGeom>
          <a:noFill/>
          <a:ln w="9525">
            <a:solidFill>
              <a:schemeClr val="tx1"/>
            </a:solidFill>
            <a:miter lim="800000"/>
            <a:headEnd/>
            <a:tailEnd/>
          </a:ln>
        </p:spPr>
        <p:txBody>
          <a:bodyPr wrap="none" anchor="ctr"/>
          <a:lstStyle/>
          <a:p>
            <a:endParaRPr lang="el-GR"/>
          </a:p>
        </p:txBody>
      </p:sp>
      <p:sp>
        <p:nvSpPr>
          <p:cNvPr id="36890" name="Text Box 23"/>
          <p:cNvSpPr txBox="1">
            <a:spLocks noChangeArrowheads="1"/>
          </p:cNvSpPr>
          <p:nvPr/>
        </p:nvSpPr>
        <p:spPr bwMode="auto">
          <a:xfrm>
            <a:off x="7308850" y="45815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1" name="Text Box 24"/>
          <p:cNvSpPr txBox="1">
            <a:spLocks noChangeArrowheads="1"/>
          </p:cNvSpPr>
          <p:nvPr/>
        </p:nvSpPr>
        <p:spPr bwMode="auto">
          <a:xfrm>
            <a:off x="8101013" y="45815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892" name="Line 25"/>
          <p:cNvSpPr>
            <a:spLocks noChangeShapeType="1"/>
          </p:cNvSpPr>
          <p:nvPr/>
        </p:nvSpPr>
        <p:spPr bwMode="auto">
          <a:xfrm>
            <a:off x="7885113" y="4581525"/>
            <a:ext cx="0" cy="360363"/>
          </a:xfrm>
          <a:prstGeom prst="line">
            <a:avLst/>
          </a:prstGeom>
          <a:noFill/>
          <a:ln w="9525">
            <a:solidFill>
              <a:schemeClr val="tx1"/>
            </a:solidFill>
            <a:round/>
            <a:headEnd/>
            <a:tailEnd/>
          </a:ln>
        </p:spPr>
        <p:txBody>
          <a:bodyPr/>
          <a:lstStyle/>
          <a:p>
            <a:endParaRPr lang="el-GR"/>
          </a:p>
        </p:txBody>
      </p:sp>
      <p:sp>
        <p:nvSpPr>
          <p:cNvPr id="36893" name="Text Box 26"/>
          <p:cNvSpPr txBox="1">
            <a:spLocks noChangeArrowheads="1"/>
          </p:cNvSpPr>
          <p:nvPr/>
        </p:nvSpPr>
        <p:spPr bwMode="auto">
          <a:xfrm>
            <a:off x="658812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6894" name="Oval 27"/>
          <p:cNvSpPr>
            <a:spLocks noChangeArrowheads="1"/>
          </p:cNvSpPr>
          <p:nvPr/>
        </p:nvSpPr>
        <p:spPr bwMode="auto">
          <a:xfrm>
            <a:off x="3851275" y="1987550"/>
            <a:ext cx="865188" cy="431800"/>
          </a:xfrm>
          <a:prstGeom prst="ellipse">
            <a:avLst/>
          </a:prstGeom>
          <a:noFill/>
          <a:ln w="9525">
            <a:solidFill>
              <a:schemeClr val="tx1"/>
            </a:solidFill>
            <a:round/>
            <a:headEnd/>
            <a:tailEnd/>
          </a:ln>
        </p:spPr>
        <p:txBody>
          <a:bodyPr wrap="none" anchor="ctr"/>
          <a:lstStyle/>
          <a:p>
            <a:endParaRPr lang="el-GR"/>
          </a:p>
        </p:txBody>
      </p:sp>
      <p:sp>
        <p:nvSpPr>
          <p:cNvPr id="36895" name="Oval 28"/>
          <p:cNvSpPr>
            <a:spLocks noChangeArrowheads="1"/>
          </p:cNvSpPr>
          <p:nvPr/>
        </p:nvSpPr>
        <p:spPr bwMode="auto">
          <a:xfrm>
            <a:off x="3563938" y="3716338"/>
            <a:ext cx="865187" cy="431800"/>
          </a:xfrm>
          <a:prstGeom prst="ellipse">
            <a:avLst/>
          </a:prstGeom>
          <a:noFill/>
          <a:ln w="9525">
            <a:solidFill>
              <a:schemeClr val="tx1"/>
            </a:solidFill>
            <a:round/>
            <a:headEnd/>
            <a:tailEnd/>
          </a:ln>
        </p:spPr>
        <p:txBody>
          <a:bodyPr wrap="none" anchor="ctr"/>
          <a:lstStyle/>
          <a:p>
            <a:endParaRPr lang="el-GR"/>
          </a:p>
        </p:txBody>
      </p:sp>
      <p:sp>
        <p:nvSpPr>
          <p:cNvPr id="36896" name="Line 29"/>
          <p:cNvSpPr>
            <a:spLocks noChangeShapeType="1"/>
          </p:cNvSpPr>
          <p:nvPr/>
        </p:nvSpPr>
        <p:spPr bwMode="auto">
          <a:xfrm flipH="1">
            <a:off x="4283075" y="2420938"/>
            <a:ext cx="73025" cy="358775"/>
          </a:xfrm>
          <a:prstGeom prst="line">
            <a:avLst/>
          </a:prstGeom>
          <a:noFill/>
          <a:ln w="9525">
            <a:solidFill>
              <a:schemeClr val="tx1"/>
            </a:solidFill>
            <a:round/>
            <a:headEnd/>
            <a:tailEnd/>
          </a:ln>
        </p:spPr>
        <p:txBody>
          <a:bodyPr/>
          <a:lstStyle/>
          <a:p>
            <a:endParaRPr lang="el-GR"/>
          </a:p>
        </p:txBody>
      </p:sp>
      <p:sp>
        <p:nvSpPr>
          <p:cNvPr id="36897" name="Line 30"/>
          <p:cNvSpPr>
            <a:spLocks noChangeShapeType="1"/>
          </p:cNvSpPr>
          <p:nvPr/>
        </p:nvSpPr>
        <p:spPr bwMode="auto">
          <a:xfrm flipH="1">
            <a:off x="4140200" y="3429000"/>
            <a:ext cx="142875" cy="287338"/>
          </a:xfrm>
          <a:prstGeom prst="line">
            <a:avLst/>
          </a:prstGeom>
          <a:noFill/>
          <a:ln w="9525">
            <a:solidFill>
              <a:schemeClr val="tx1"/>
            </a:solidFill>
            <a:round/>
            <a:headEnd/>
            <a:tailEnd/>
          </a:ln>
        </p:spPr>
        <p:txBody>
          <a:bodyPr/>
          <a:lstStyle/>
          <a:p>
            <a:endParaRPr lang="el-GR"/>
          </a:p>
        </p:txBody>
      </p:sp>
      <p:sp>
        <p:nvSpPr>
          <p:cNvPr id="36898" name="Text Box 31"/>
          <p:cNvSpPr txBox="1">
            <a:spLocks noChangeArrowheads="1"/>
          </p:cNvSpPr>
          <p:nvPr/>
        </p:nvSpPr>
        <p:spPr bwMode="auto">
          <a:xfrm>
            <a:off x="4140200" y="1987550"/>
            <a:ext cx="647700"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9" name="Text Box 32"/>
          <p:cNvSpPr txBox="1">
            <a:spLocks noChangeArrowheads="1"/>
          </p:cNvSpPr>
          <p:nvPr/>
        </p:nvSpPr>
        <p:spPr bwMode="auto">
          <a:xfrm>
            <a:off x="3779838" y="371633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900" name="Rectangle 33"/>
          <p:cNvSpPr>
            <a:spLocks noChangeArrowheads="1"/>
          </p:cNvSpPr>
          <p:nvPr/>
        </p:nvSpPr>
        <p:spPr bwMode="auto">
          <a:xfrm>
            <a:off x="6084888" y="5661025"/>
            <a:ext cx="1800225" cy="360363"/>
          </a:xfrm>
          <a:prstGeom prst="rect">
            <a:avLst/>
          </a:prstGeom>
          <a:noFill/>
          <a:ln w="9525">
            <a:solidFill>
              <a:schemeClr val="tx1"/>
            </a:solidFill>
            <a:miter lim="800000"/>
            <a:headEnd/>
            <a:tailEnd/>
          </a:ln>
        </p:spPr>
        <p:txBody>
          <a:bodyPr wrap="none" anchor="ctr"/>
          <a:lstStyle/>
          <a:p>
            <a:endParaRPr lang="el-GR"/>
          </a:p>
        </p:txBody>
      </p:sp>
      <p:sp>
        <p:nvSpPr>
          <p:cNvPr id="36901" name="Text Box 34"/>
          <p:cNvSpPr txBox="1">
            <a:spLocks noChangeArrowheads="1"/>
          </p:cNvSpPr>
          <p:nvPr/>
        </p:nvSpPr>
        <p:spPr bwMode="auto">
          <a:xfrm>
            <a:off x="6156325" y="56610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902" name="Text Box 35"/>
          <p:cNvSpPr txBox="1">
            <a:spLocks noChangeArrowheads="1"/>
          </p:cNvSpPr>
          <p:nvPr/>
        </p:nvSpPr>
        <p:spPr bwMode="auto">
          <a:xfrm>
            <a:off x="6804025" y="5661025"/>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903" name="Line 36"/>
          <p:cNvSpPr>
            <a:spLocks noChangeShapeType="1"/>
          </p:cNvSpPr>
          <p:nvPr/>
        </p:nvSpPr>
        <p:spPr bwMode="auto">
          <a:xfrm>
            <a:off x="6732588" y="5661025"/>
            <a:ext cx="0" cy="360363"/>
          </a:xfrm>
          <a:prstGeom prst="line">
            <a:avLst/>
          </a:prstGeom>
          <a:noFill/>
          <a:ln w="9525">
            <a:solidFill>
              <a:schemeClr val="tx1"/>
            </a:solidFill>
            <a:round/>
            <a:headEnd/>
            <a:tailEnd/>
          </a:ln>
        </p:spPr>
        <p:txBody>
          <a:bodyPr/>
          <a:lstStyle/>
          <a:p>
            <a:endParaRPr lang="el-GR"/>
          </a:p>
        </p:txBody>
      </p:sp>
      <p:sp>
        <p:nvSpPr>
          <p:cNvPr id="36904" name="Text Box 37"/>
          <p:cNvSpPr txBox="1">
            <a:spLocks noChangeArrowheads="1"/>
          </p:cNvSpPr>
          <p:nvPr/>
        </p:nvSpPr>
        <p:spPr bwMode="auto">
          <a:xfrm>
            <a:off x="5292725" y="5589588"/>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36905" name="Line 38"/>
          <p:cNvSpPr>
            <a:spLocks noChangeShapeType="1"/>
          </p:cNvSpPr>
          <p:nvPr/>
        </p:nvSpPr>
        <p:spPr bwMode="auto">
          <a:xfrm flipH="1">
            <a:off x="4859338" y="5300663"/>
            <a:ext cx="1368425" cy="0"/>
          </a:xfrm>
          <a:prstGeom prst="line">
            <a:avLst/>
          </a:prstGeom>
          <a:noFill/>
          <a:ln w="9525">
            <a:solidFill>
              <a:schemeClr val="tx1"/>
            </a:solidFill>
            <a:round/>
            <a:headEnd/>
            <a:tailEnd/>
          </a:ln>
        </p:spPr>
        <p:txBody>
          <a:bodyPr/>
          <a:lstStyle/>
          <a:p>
            <a:endParaRPr lang="el-GR"/>
          </a:p>
        </p:txBody>
      </p:sp>
      <p:sp>
        <p:nvSpPr>
          <p:cNvPr id="36906" name="Line 39"/>
          <p:cNvSpPr>
            <a:spLocks noChangeShapeType="1"/>
          </p:cNvSpPr>
          <p:nvPr/>
        </p:nvSpPr>
        <p:spPr bwMode="auto">
          <a:xfrm>
            <a:off x="6227763" y="5300663"/>
            <a:ext cx="0" cy="360362"/>
          </a:xfrm>
          <a:prstGeom prst="line">
            <a:avLst/>
          </a:prstGeom>
          <a:noFill/>
          <a:ln w="9525">
            <a:solidFill>
              <a:schemeClr val="tx1"/>
            </a:solidFill>
            <a:round/>
            <a:headEnd/>
            <a:tailEnd/>
          </a:ln>
        </p:spPr>
        <p:txBody>
          <a:bodyPr/>
          <a:lstStyle/>
          <a:p>
            <a:endParaRPr lang="el-GR"/>
          </a:p>
        </p:txBody>
      </p:sp>
      <p:sp>
        <p:nvSpPr>
          <p:cNvPr id="36907" name="Line 40"/>
          <p:cNvSpPr>
            <a:spLocks noChangeShapeType="1"/>
          </p:cNvSpPr>
          <p:nvPr/>
        </p:nvSpPr>
        <p:spPr bwMode="auto">
          <a:xfrm flipV="1">
            <a:off x="4859338" y="5013325"/>
            <a:ext cx="0" cy="287338"/>
          </a:xfrm>
          <a:prstGeom prst="line">
            <a:avLst/>
          </a:prstGeom>
          <a:noFill/>
          <a:ln w="9525">
            <a:solidFill>
              <a:schemeClr val="tx1"/>
            </a:solidFill>
            <a:round/>
            <a:headEnd/>
            <a:tailEnd type="triangle" w="med" len="med"/>
          </a:ln>
        </p:spPr>
        <p:txBody>
          <a:bodyPr/>
          <a:lstStyle/>
          <a:p>
            <a:endParaRPr lang="el-GR"/>
          </a:p>
        </p:txBody>
      </p:sp>
      <p:sp>
        <p:nvSpPr>
          <p:cNvPr id="36908" name="Line 41"/>
          <p:cNvSpPr>
            <a:spLocks noChangeShapeType="1"/>
          </p:cNvSpPr>
          <p:nvPr/>
        </p:nvSpPr>
        <p:spPr bwMode="auto">
          <a:xfrm flipV="1">
            <a:off x="7164388" y="5229225"/>
            <a:ext cx="0" cy="431800"/>
          </a:xfrm>
          <a:prstGeom prst="line">
            <a:avLst/>
          </a:prstGeom>
          <a:noFill/>
          <a:ln w="9525">
            <a:solidFill>
              <a:schemeClr val="tx1"/>
            </a:solidFill>
            <a:round/>
            <a:headEnd/>
            <a:tailEnd/>
          </a:ln>
        </p:spPr>
        <p:txBody>
          <a:bodyPr/>
          <a:lstStyle/>
          <a:p>
            <a:endParaRPr lang="el-GR"/>
          </a:p>
        </p:txBody>
      </p:sp>
      <p:sp>
        <p:nvSpPr>
          <p:cNvPr id="36909" name="Line 42"/>
          <p:cNvSpPr>
            <a:spLocks noChangeShapeType="1"/>
          </p:cNvSpPr>
          <p:nvPr/>
        </p:nvSpPr>
        <p:spPr bwMode="auto">
          <a:xfrm>
            <a:off x="7164388" y="5229225"/>
            <a:ext cx="503237" cy="0"/>
          </a:xfrm>
          <a:prstGeom prst="line">
            <a:avLst/>
          </a:prstGeom>
          <a:noFill/>
          <a:ln w="9525">
            <a:solidFill>
              <a:schemeClr val="tx1"/>
            </a:solidFill>
            <a:round/>
            <a:headEnd/>
            <a:tailEnd/>
          </a:ln>
        </p:spPr>
        <p:txBody>
          <a:bodyPr/>
          <a:lstStyle/>
          <a:p>
            <a:endParaRPr lang="el-GR"/>
          </a:p>
        </p:txBody>
      </p:sp>
      <p:sp>
        <p:nvSpPr>
          <p:cNvPr id="36910" name="Line 43"/>
          <p:cNvSpPr>
            <a:spLocks noChangeShapeType="1"/>
          </p:cNvSpPr>
          <p:nvPr/>
        </p:nvSpPr>
        <p:spPr bwMode="auto">
          <a:xfrm flipV="1">
            <a:off x="7667625" y="4941888"/>
            <a:ext cx="0" cy="287337"/>
          </a:xfrm>
          <a:prstGeom prst="line">
            <a:avLst/>
          </a:prstGeom>
          <a:noFill/>
          <a:ln w="9525">
            <a:solidFill>
              <a:schemeClr val="tx1"/>
            </a:solidFill>
            <a:round/>
            <a:headEnd/>
            <a:tailEnd type="triangle" w="med" len="med"/>
          </a:ln>
        </p:spPr>
        <p:txBody>
          <a:bodyPr/>
          <a:lstStyle/>
          <a:p>
            <a:endParaRPr lang="el-GR"/>
          </a:p>
        </p:txBody>
      </p:sp>
      <p:sp>
        <p:nvSpPr>
          <p:cNvPr id="36911" name="Oval 44"/>
          <p:cNvSpPr>
            <a:spLocks noChangeArrowheads="1"/>
          </p:cNvSpPr>
          <p:nvPr/>
        </p:nvSpPr>
        <p:spPr bwMode="auto">
          <a:xfrm>
            <a:off x="2124075" y="3932238"/>
            <a:ext cx="865188" cy="431800"/>
          </a:xfrm>
          <a:prstGeom prst="ellipse">
            <a:avLst/>
          </a:prstGeom>
          <a:noFill/>
          <a:ln w="9525">
            <a:solidFill>
              <a:schemeClr val="tx1"/>
            </a:solidFill>
            <a:round/>
            <a:headEnd/>
            <a:tailEnd/>
          </a:ln>
        </p:spPr>
        <p:txBody>
          <a:bodyPr wrap="none" anchor="ctr"/>
          <a:lstStyle/>
          <a:p>
            <a:endParaRPr lang="el-GR"/>
          </a:p>
        </p:txBody>
      </p:sp>
      <p:sp>
        <p:nvSpPr>
          <p:cNvPr id="36912" name="Text Box 45"/>
          <p:cNvSpPr txBox="1">
            <a:spLocks noChangeArrowheads="1"/>
          </p:cNvSpPr>
          <p:nvPr/>
        </p:nvSpPr>
        <p:spPr bwMode="auto">
          <a:xfrm>
            <a:off x="2339975" y="3932238"/>
            <a:ext cx="576263" cy="366712"/>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3" name="Line 46"/>
          <p:cNvSpPr>
            <a:spLocks noChangeShapeType="1"/>
          </p:cNvSpPr>
          <p:nvPr/>
        </p:nvSpPr>
        <p:spPr bwMode="auto">
          <a:xfrm>
            <a:off x="2555875" y="3716338"/>
            <a:ext cx="0" cy="215900"/>
          </a:xfrm>
          <a:prstGeom prst="line">
            <a:avLst/>
          </a:prstGeom>
          <a:noFill/>
          <a:ln w="9525">
            <a:solidFill>
              <a:schemeClr val="tx1"/>
            </a:solidFill>
            <a:round/>
            <a:headEnd/>
            <a:tailEnd/>
          </a:ln>
        </p:spPr>
        <p:txBody>
          <a:bodyPr/>
          <a:lstStyle/>
          <a:p>
            <a:endParaRPr lang="el-GR"/>
          </a:p>
        </p:txBody>
      </p:sp>
      <p:sp>
        <p:nvSpPr>
          <p:cNvPr id="36914" name="Line 47"/>
          <p:cNvSpPr>
            <a:spLocks noChangeShapeType="1"/>
          </p:cNvSpPr>
          <p:nvPr/>
        </p:nvSpPr>
        <p:spPr bwMode="auto">
          <a:xfrm>
            <a:off x="7308850" y="5661025"/>
            <a:ext cx="0" cy="360363"/>
          </a:xfrm>
          <a:prstGeom prst="line">
            <a:avLst/>
          </a:prstGeom>
          <a:noFill/>
          <a:ln w="9525">
            <a:solidFill>
              <a:schemeClr val="tx1"/>
            </a:solidFill>
            <a:round/>
            <a:headEnd/>
            <a:tailEnd/>
          </a:ln>
        </p:spPr>
        <p:txBody>
          <a:bodyPr/>
          <a:lstStyle/>
          <a:p>
            <a:endParaRPr lang="el-GR"/>
          </a:p>
        </p:txBody>
      </p:sp>
      <p:sp>
        <p:nvSpPr>
          <p:cNvPr id="36915" name="Text Box 48"/>
          <p:cNvSpPr txBox="1">
            <a:spLocks noChangeArrowheads="1"/>
          </p:cNvSpPr>
          <p:nvPr/>
        </p:nvSpPr>
        <p:spPr bwMode="auto">
          <a:xfrm>
            <a:off x="7380288" y="5661025"/>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6" name="Text Box 49"/>
          <p:cNvSpPr txBox="1">
            <a:spLocks noChangeArrowheads="1"/>
          </p:cNvSpPr>
          <p:nvPr/>
        </p:nvSpPr>
        <p:spPr bwMode="auto">
          <a:xfrm>
            <a:off x="1474788" y="2708275"/>
            <a:ext cx="360362" cy="366713"/>
          </a:xfrm>
          <a:prstGeom prst="rect">
            <a:avLst/>
          </a:prstGeom>
          <a:noFill/>
          <a:ln w="9525">
            <a:noFill/>
            <a:miter lim="800000"/>
            <a:headEnd/>
            <a:tailEnd/>
          </a:ln>
        </p:spPr>
        <p:txBody>
          <a:bodyPr>
            <a:spAutoFit/>
          </a:bodyPr>
          <a:lstStyle/>
          <a:p>
            <a:pPr>
              <a:spcBef>
                <a:spcPct val="50000"/>
              </a:spcBef>
            </a:pPr>
            <a:r>
              <a:rPr lang="en-US" sz="1800"/>
              <a:t>M</a:t>
            </a:r>
            <a:endParaRPr lang="el-GR" sz="1800"/>
          </a:p>
        </p:txBody>
      </p:sp>
      <p:sp>
        <p:nvSpPr>
          <p:cNvPr id="36917" name="Text Box 50"/>
          <p:cNvSpPr txBox="1">
            <a:spLocks noChangeArrowheads="1"/>
          </p:cNvSpPr>
          <p:nvPr/>
        </p:nvSpPr>
        <p:spPr bwMode="auto">
          <a:xfrm>
            <a:off x="3275013" y="2708275"/>
            <a:ext cx="50482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2" name="Title 1"/>
          <p:cNvSpPr>
            <a:spLocks noGrp="1"/>
          </p:cNvSpPr>
          <p:nvPr>
            <p:ph type="title"/>
          </p:nvPr>
        </p:nvSpPr>
        <p:spPr/>
        <p:txBody>
          <a:bodyPr/>
          <a:lstStyle/>
          <a:p>
            <a:r>
              <a:rPr lang="el-GR" dirty="0" smtClean="0">
                <a:solidFill>
                  <a:schemeClr val="accent6">
                    <a:lumMod val="75000"/>
                  </a:schemeClr>
                </a:solidFill>
              </a:rPr>
              <a:t>Γενική Περίπτωση (παράδειγμα)</a:t>
            </a:r>
            <a:endParaRPr lang="en-US" dirty="0">
              <a:solidFill>
                <a:schemeClr val="accent6">
                  <a:lumMod val="75000"/>
                </a:schemeClr>
              </a:solidFill>
            </a:endParaRPr>
          </a:p>
        </p:txBody>
      </p:sp>
      <p:sp>
        <p:nvSpPr>
          <p:cNvPr id="5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985984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6"/>
          <p:cNvSpPr>
            <a:spLocks noGrp="1" noChangeArrowheads="1"/>
          </p:cNvSpPr>
          <p:nvPr>
            <p:ph type="ftr" sz="quarter" idx="11"/>
          </p:nvPr>
        </p:nvSpPr>
        <p:spPr>
          <a:noFill/>
        </p:spPr>
        <p:txBody>
          <a:bodyPr/>
          <a:lstStyle/>
          <a:p>
            <a:r>
              <a:rPr lang="el-GR" altLang="en-US"/>
              <a:t>Ευαγγελία Πιτουρά</a:t>
            </a:r>
          </a:p>
        </p:txBody>
      </p:sp>
      <p:sp>
        <p:nvSpPr>
          <p:cNvPr id="38916" name="Rectangle 7"/>
          <p:cNvSpPr>
            <a:spLocks noGrp="1" noChangeArrowheads="1"/>
          </p:cNvSpPr>
          <p:nvPr>
            <p:ph type="sldNum" sz="quarter" idx="12"/>
          </p:nvPr>
        </p:nvSpPr>
        <p:spPr>
          <a:noFill/>
        </p:spPr>
        <p:txBody>
          <a:bodyPr/>
          <a:lstStyle/>
          <a:p>
            <a:fld id="{5660DD98-BBBE-4BA1-BAC2-C3FA14665848}" type="slidenum">
              <a:rPr lang="el-GR" altLang="en-US" smtClean="0"/>
              <a:pPr/>
              <a:t>8</a:t>
            </a:fld>
            <a:endParaRPr lang="el-GR" altLang="en-US" smtClean="0"/>
          </a:p>
        </p:txBody>
      </p:sp>
      <p:sp>
        <p:nvSpPr>
          <p:cNvPr id="38920" name="Text Box 5"/>
          <p:cNvSpPr txBox="1">
            <a:spLocks noChangeArrowheads="1"/>
          </p:cNvSpPr>
          <p:nvPr/>
        </p:nvSpPr>
        <p:spPr bwMode="auto">
          <a:xfrm>
            <a:off x="547687" y="5513139"/>
            <a:ext cx="5472113" cy="366713"/>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a:t>
            </a:r>
            <a:r>
              <a:rPr lang="el-GR" dirty="0" smtClean="0">
                <a:solidFill>
                  <a:schemeClr val="tx2">
                    <a:lumMod val="50000"/>
                  </a:schemeClr>
                </a:solidFill>
                <a:latin typeface="Calibri" pitchFamily="34" charset="0"/>
                <a:cs typeface="Calibri" pitchFamily="34" charset="0"/>
              </a:rPr>
              <a:t>Τμήμα</a:t>
            </a:r>
            <a:r>
              <a:rPr lang="el-GR" sz="1800" dirty="0" smtClean="0">
                <a:solidFill>
                  <a:schemeClr val="tx2">
                    <a:lumMod val="50000"/>
                  </a:schemeClr>
                </a:solidFill>
                <a:latin typeface="Calibri" pitchFamily="34" charset="0"/>
                <a:cs typeface="Calibri" pitchFamily="34" charset="0"/>
              </a:rPr>
              <a:t> </a:t>
            </a:r>
            <a:r>
              <a:rPr lang="el-GR" sz="1800" dirty="0">
                <a:solidFill>
                  <a:schemeClr val="tx2">
                    <a:lumMod val="50000"/>
                  </a:schemeClr>
                </a:solidFill>
                <a:latin typeface="Calibri" pitchFamily="34" charset="0"/>
                <a:cs typeface="Calibri" pitchFamily="34" charset="0"/>
              </a:rPr>
              <a:t>– </a:t>
            </a:r>
            <a:r>
              <a:rPr lang="el-GR" sz="1800" dirty="0" smtClean="0">
                <a:solidFill>
                  <a:schemeClr val="tx2">
                    <a:lumMod val="50000"/>
                  </a:schemeClr>
                </a:solidFill>
                <a:latin typeface="Calibri" pitchFamily="34" charset="0"/>
                <a:cs typeface="Calibri" pitchFamily="34" charset="0"/>
              </a:rPr>
              <a:t>Εργαζόμενος </a:t>
            </a:r>
            <a:r>
              <a:rPr lang="el-GR" sz="1800" dirty="0">
                <a:solidFill>
                  <a:schemeClr val="tx2">
                    <a:lumMod val="50000"/>
                  </a:schemeClr>
                </a:solidFill>
                <a:latin typeface="Calibri" pitchFamily="34" charset="0"/>
                <a:cs typeface="Calibri" pitchFamily="34" charset="0"/>
              </a:rPr>
              <a:t>(1-Ν</a:t>
            </a:r>
            <a:r>
              <a:rPr lang="el-GR" sz="1800" dirty="0" smtClean="0">
                <a:solidFill>
                  <a:schemeClr val="tx2">
                    <a:lumMod val="50000"/>
                  </a:schemeClr>
                </a:solidFill>
                <a:latin typeface="Calibri" pitchFamily="34" charset="0"/>
                <a:cs typeface="Calibri" pitchFamily="34" charset="0"/>
              </a:rPr>
              <a:t>)</a:t>
            </a:r>
            <a:endParaRPr lang="el-GR" sz="1800" dirty="0">
              <a:solidFill>
                <a:schemeClr val="tx2">
                  <a:lumMod val="50000"/>
                </a:schemeClr>
              </a:solidFill>
              <a:latin typeface="Calibri" pitchFamily="34" charset="0"/>
              <a:cs typeface="Calibri" pitchFamily="34" charset="0"/>
            </a:endParaRPr>
          </a:p>
        </p:txBody>
      </p:sp>
      <p:sp>
        <p:nvSpPr>
          <p:cNvPr id="9" name="Text Box 4"/>
          <p:cNvSpPr txBox="1">
            <a:spLocks noChangeArrowheads="1"/>
          </p:cNvSpPr>
          <p:nvPr/>
        </p:nvSpPr>
        <p:spPr bwMode="auto">
          <a:xfrm>
            <a:off x="469528" y="2243584"/>
            <a:ext cx="7772400" cy="2462213"/>
          </a:xfrm>
          <a:prstGeom prst="rect">
            <a:avLst/>
          </a:prstGeom>
          <a:noFill/>
          <a:ln w="9525">
            <a:noFill/>
            <a:miter lim="800000"/>
            <a:headEnd/>
            <a:tailEnd/>
          </a:ln>
        </p:spPr>
        <p:txBody>
          <a:bodyPr>
            <a:spAutoFit/>
          </a:bodyPr>
          <a:lstStyle/>
          <a:p>
            <a:pPr algn="just" eaLnBrk="0" hangingPunct="0">
              <a:spcBef>
                <a:spcPct val="50000"/>
              </a:spcBef>
            </a:pPr>
            <a:r>
              <a:rPr lang="el-GR" sz="2800" dirty="0" smtClean="0">
                <a:latin typeface="Calibri" pitchFamily="34" charset="0"/>
                <a:cs typeface="Calibri" pitchFamily="34" charset="0"/>
              </a:rPr>
              <a:t>Έστω μια 1-Ν </a:t>
            </a:r>
            <a:r>
              <a:rPr lang="el-GR" sz="2800" dirty="0">
                <a:latin typeface="Calibri" pitchFamily="34" charset="0"/>
                <a:cs typeface="Calibri" pitchFamily="34" charset="0"/>
              </a:rPr>
              <a:t>δυαδική συσχέτιση </a:t>
            </a:r>
            <a:r>
              <a:rPr lang="en-US" sz="2800" dirty="0">
                <a:latin typeface="Calibri" pitchFamily="34" charset="0"/>
                <a:cs typeface="Calibri" pitchFamily="34" charset="0"/>
              </a:rPr>
              <a:t>R</a:t>
            </a:r>
            <a:r>
              <a:rPr lang="el-GR" sz="2800" dirty="0">
                <a:latin typeface="Calibri" pitchFamily="34" charset="0"/>
                <a:cs typeface="Calibri" pitchFamily="34" charset="0"/>
              </a:rPr>
              <a:t> μεταξύ δύο τύπων οντοτήτων </a:t>
            </a:r>
            <a:r>
              <a:rPr lang="en-US" sz="2800" dirty="0" smtClean="0">
                <a:latin typeface="Calibri" pitchFamily="34" charset="0"/>
                <a:cs typeface="Calibri" pitchFamily="34" charset="0"/>
              </a:rPr>
              <a:t>E1 </a:t>
            </a:r>
            <a:r>
              <a:rPr lang="el-GR" sz="2800" dirty="0" smtClean="0">
                <a:latin typeface="Calibri" pitchFamily="34" charset="0"/>
                <a:cs typeface="Calibri" pitchFamily="34" charset="0"/>
              </a:rPr>
              <a:t>και </a:t>
            </a:r>
            <a:r>
              <a:rPr lang="en-US" sz="2800" dirty="0" smtClean="0">
                <a:latin typeface="Calibri" pitchFamily="34" charset="0"/>
                <a:cs typeface="Calibri" pitchFamily="34" charset="0"/>
              </a:rPr>
              <a:t>E2</a:t>
            </a:r>
            <a:r>
              <a:rPr lang="el-GR" sz="2800" dirty="0" smtClean="0">
                <a:latin typeface="Calibri" pitchFamily="34" charset="0"/>
                <a:cs typeface="Calibri" pitchFamily="34" charset="0"/>
              </a:rPr>
              <a:t>. Έστω ότι από την πλευρά του 1 είναι </a:t>
            </a:r>
            <a:r>
              <a:rPr lang="el-GR" sz="2800" dirty="0">
                <a:latin typeface="Calibri" pitchFamily="34" charset="0"/>
                <a:cs typeface="Calibri" pitchFamily="34" charset="0"/>
              </a:rPr>
              <a:t>η </a:t>
            </a:r>
            <a:r>
              <a:rPr lang="en-US" sz="2800" dirty="0">
                <a:latin typeface="Calibri" pitchFamily="34" charset="0"/>
                <a:cs typeface="Calibri" pitchFamily="34" charset="0"/>
              </a:rPr>
              <a:t>E1</a:t>
            </a:r>
            <a:r>
              <a:rPr lang="el-GR" sz="2800" dirty="0">
                <a:latin typeface="Calibri" pitchFamily="34" charset="0"/>
                <a:cs typeface="Calibri" pitchFamily="34" charset="0"/>
              </a:rPr>
              <a:t> .</a:t>
            </a:r>
            <a:endParaRPr lang="el-GR" sz="2800" dirty="0" smtClean="0">
              <a:latin typeface="Calibri" pitchFamily="34" charset="0"/>
              <a:cs typeface="Calibri" pitchFamily="34" charset="0"/>
            </a:endParaRPr>
          </a:p>
          <a:p>
            <a:pPr algn="just" eaLnBrk="0" hangingPunct="0">
              <a:spcBef>
                <a:spcPct val="50000"/>
              </a:spcBef>
            </a:pPr>
            <a:r>
              <a:rPr lang="el-GR" sz="2800" i="1" dirty="0" smtClean="0">
                <a:solidFill>
                  <a:schemeClr val="accent5">
                    <a:lumMod val="50000"/>
                  </a:schemeClr>
                </a:solidFill>
                <a:latin typeface="Calibri" pitchFamily="34" charset="0"/>
                <a:cs typeface="Calibri" pitchFamily="34" charset="0"/>
              </a:rPr>
              <a:t>Πο</a:t>
            </a:r>
            <a:r>
              <a:rPr lang="el-GR" sz="2800" i="1" dirty="0" smtClean="0">
                <a:solidFill>
                  <a:schemeClr val="accent1">
                    <a:lumMod val="75000"/>
                  </a:schemeClr>
                </a:solidFill>
                <a:latin typeface="Calibri" pitchFamily="34" charset="0"/>
                <a:cs typeface="Calibri" pitchFamily="34" charset="0"/>
              </a:rPr>
              <a:t>ιο </a:t>
            </a:r>
            <a:r>
              <a:rPr lang="el-GR" sz="2800" i="1" dirty="0" smtClean="0">
                <a:solidFill>
                  <a:schemeClr val="accent5">
                    <a:lumMod val="50000"/>
                  </a:schemeClr>
                </a:solidFill>
                <a:latin typeface="Calibri" pitchFamily="34" charset="0"/>
                <a:cs typeface="Calibri" pitchFamily="34" charset="0"/>
              </a:rPr>
              <a:t>είναι το πρωτεύον κλειδί της σχέσης που προκύπτει για τη συσχέτιση;</a:t>
            </a:r>
            <a:endParaRPr lang="en-US" sz="2800" i="1" dirty="0">
              <a:solidFill>
                <a:schemeClr val="accent5">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1502782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xfrm>
            <a:off x="3059832" y="6381328"/>
            <a:ext cx="2952750" cy="196850"/>
          </a:xfrm>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9</a:t>
            </a:fld>
            <a:endParaRPr lang="el-GR" altLang="en-US" smtClean="0"/>
          </a:p>
        </p:txBody>
      </p:sp>
      <p:sp>
        <p:nvSpPr>
          <p:cNvPr id="39942" name="AutoShape 3"/>
          <p:cNvSpPr>
            <a:spLocks noChangeArrowheads="1"/>
          </p:cNvSpPr>
          <p:nvPr/>
        </p:nvSpPr>
        <p:spPr bwMode="auto">
          <a:xfrm>
            <a:off x="3804544" y="2898179"/>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32881" y="2539404"/>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277119" y="2898179"/>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21581" y="2971204"/>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293244" y="2971204"/>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093469" y="2971204"/>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12156" y="3187104"/>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156844" y="3187104"/>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48556" y="2106017"/>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566044" y="2106017"/>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48556" y="4050704"/>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564456" y="4050704"/>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780356" y="2539404"/>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493019" y="3547467"/>
            <a:ext cx="287337" cy="503237"/>
          </a:xfrm>
          <a:prstGeom prst="line">
            <a:avLst/>
          </a:prstGeom>
          <a:noFill/>
          <a:ln w="9525">
            <a:solidFill>
              <a:schemeClr val="tx1"/>
            </a:solidFill>
            <a:round/>
            <a:headEnd/>
            <a:tailEnd/>
          </a:ln>
        </p:spPr>
        <p:txBody>
          <a:bodyPr/>
          <a:lstStyle/>
          <a:p>
            <a:endParaRPr lang="el-GR"/>
          </a:p>
        </p:txBody>
      </p:sp>
      <p:sp>
        <p:nvSpPr>
          <p:cNvPr id="39966" name="Oval 27"/>
          <p:cNvSpPr>
            <a:spLocks noChangeArrowheads="1"/>
          </p:cNvSpPr>
          <p:nvPr/>
        </p:nvSpPr>
        <p:spPr bwMode="auto">
          <a:xfrm>
            <a:off x="3804544" y="2106017"/>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17206" y="3834804"/>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36344" y="2539404"/>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093469" y="3547467"/>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093469" y="2106017"/>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33106" y="3834804"/>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077344" y="4050704"/>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293244" y="4050704"/>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09144" y="3834804"/>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356619" y="2826742"/>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156844" y="2755304"/>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51" name="Rectangle 47"/>
          <p:cNvSpPr>
            <a:spLocks noChangeArrowheads="1"/>
          </p:cNvSpPr>
          <p:nvPr/>
        </p:nvSpPr>
        <p:spPr bwMode="auto">
          <a:xfrm>
            <a:off x="5436096" y="3789040"/>
            <a:ext cx="1295400" cy="360362"/>
          </a:xfrm>
          <a:prstGeom prst="rect">
            <a:avLst/>
          </a:prstGeom>
          <a:noFill/>
          <a:ln w="9525">
            <a:solidFill>
              <a:schemeClr val="tx1"/>
            </a:solidFill>
            <a:miter lim="800000"/>
            <a:headEnd/>
            <a:tailEnd/>
          </a:ln>
        </p:spPr>
        <p:txBody>
          <a:bodyPr wrap="none" anchor="ctr"/>
          <a:lstStyle/>
          <a:p>
            <a:endParaRPr lang="el-GR"/>
          </a:p>
        </p:txBody>
      </p:sp>
      <p:sp>
        <p:nvSpPr>
          <p:cNvPr id="52" name="Text Box 48"/>
          <p:cNvSpPr txBox="1">
            <a:spLocks noChangeArrowheads="1"/>
          </p:cNvSpPr>
          <p:nvPr/>
        </p:nvSpPr>
        <p:spPr bwMode="auto">
          <a:xfrm>
            <a:off x="5508104" y="3789040"/>
            <a:ext cx="504825" cy="366712"/>
          </a:xfrm>
          <a:prstGeom prst="rect">
            <a:avLst/>
          </a:prstGeom>
          <a:noFill/>
          <a:ln w="9525">
            <a:noFill/>
            <a:miter lim="800000"/>
            <a:headEnd/>
            <a:tailEnd/>
          </a:ln>
        </p:spPr>
        <p:txBody>
          <a:bodyPr>
            <a:spAutoFit/>
          </a:bodyPr>
          <a:lstStyle/>
          <a:p>
            <a:pPr>
              <a:spcBef>
                <a:spcPct val="50000"/>
              </a:spcBef>
            </a:pPr>
            <a:r>
              <a:rPr lang="en-US" sz="1800" u="sng" dirty="0"/>
              <a:t>A</a:t>
            </a:r>
            <a:endParaRPr lang="el-GR" sz="1800" u="sng" dirty="0"/>
          </a:p>
        </p:txBody>
      </p:sp>
      <p:sp>
        <p:nvSpPr>
          <p:cNvPr id="53" name="Text Box 49"/>
          <p:cNvSpPr txBox="1">
            <a:spLocks noChangeArrowheads="1"/>
          </p:cNvSpPr>
          <p:nvPr/>
        </p:nvSpPr>
        <p:spPr bwMode="auto">
          <a:xfrm>
            <a:off x="6300192" y="3789040"/>
            <a:ext cx="649287"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54" name="Line 50"/>
          <p:cNvSpPr>
            <a:spLocks noChangeShapeType="1"/>
          </p:cNvSpPr>
          <p:nvPr/>
        </p:nvSpPr>
        <p:spPr bwMode="auto">
          <a:xfrm>
            <a:off x="6012160" y="3789040"/>
            <a:ext cx="0" cy="360362"/>
          </a:xfrm>
          <a:prstGeom prst="line">
            <a:avLst/>
          </a:prstGeom>
          <a:noFill/>
          <a:ln w="9525">
            <a:solidFill>
              <a:schemeClr val="tx1"/>
            </a:solidFill>
            <a:round/>
            <a:headEnd/>
            <a:tailEnd/>
          </a:ln>
        </p:spPr>
        <p:txBody>
          <a:bodyPr/>
          <a:lstStyle/>
          <a:p>
            <a:endParaRPr lang="el-GR"/>
          </a:p>
        </p:txBody>
      </p:sp>
      <p:sp>
        <p:nvSpPr>
          <p:cNvPr id="55" name="Text Box 51"/>
          <p:cNvSpPr txBox="1">
            <a:spLocks noChangeArrowheads="1"/>
          </p:cNvSpPr>
          <p:nvPr/>
        </p:nvSpPr>
        <p:spPr bwMode="auto">
          <a:xfrm>
            <a:off x="5580112" y="3356992"/>
            <a:ext cx="1008063" cy="366712"/>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56" name="Rectangle 52"/>
          <p:cNvSpPr>
            <a:spLocks noChangeArrowheads="1"/>
          </p:cNvSpPr>
          <p:nvPr/>
        </p:nvSpPr>
        <p:spPr bwMode="auto">
          <a:xfrm>
            <a:off x="7524328" y="3717032"/>
            <a:ext cx="1295400" cy="360363"/>
          </a:xfrm>
          <a:prstGeom prst="rect">
            <a:avLst/>
          </a:prstGeom>
          <a:noFill/>
          <a:ln w="9525">
            <a:solidFill>
              <a:schemeClr val="tx1"/>
            </a:solidFill>
            <a:miter lim="800000"/>
            <a:headEnd/>
            <a:tailEnd/>
          </a:ln>
        </p:spPr>
        <p:txBody>
          <a:bodyPr wrap="none" anchor="ctr"/>
          <a:lstStyle/>
          <a:p>
            <a:endParaRPr lang="el-GR"/>
          </a:p>
        </p:txBody>
      </p:sp>
      <p:sp>
        <p:nvSpPr>
          <p:cNvPr id="57" name="Text Box 53"/>
          <p:cNvSpPr txBox="1">
            <a:spLocks noChangeArrowheads="1"/>
          </p:cNvSpPr>
          <p:nvPr/>
        </p:nvSpPr>
        <p:spPr bwMode="auto">
          <a:xfrm>
            <a:off x="7668344" y="3717032"/>
            <a:ext cx="504825" cy="366713"/>
          </a:xfrm>
          <a:prstGeom prst="rect">
            <a:avLst/>
          </a:prstGeom>
          <a:noFill/>
          <a:ln w="9525">
            <a:noFill/>
            <a:miter lim="800000"/>
            <a:headEnd/>
            <a:tailEnd/>
          </a:ln>
        </p:spPr>
        <p:txBody>
          <a:bodyPr>
            <a:spAutoFit/>
          </a:bodyPr>
          <a:lstStyle/>
          <a:p>
            <a:pPr>
              <a:spcBef>
                <a:spcPct val="50000"/>
              </a:spcBef>
            </a:pPr>
            <a:r>
              <a:rPr lang="en-US" sz="1800" u="sng" dirty="0"/>
              <a:t>C</a:t>
            </a:r>
            <a:endParaRPr lang="el-GR" sz="1800" u="sng" dirty="0"/>
          </a:p>
        </p:txBody>
      </p:sp>
      <p:sp>
        <p:nvSpPr>
          <p:cNvPr id="58" name="Line 55"/>
          <p:cNvSpPr>
            <a:spLocks noChangeShapeType="1"/>
          </p:cNvSpPr>
          <p:nvPr/>
        </p:nvSpPr>
        <p:spPr bwMode="auto">
          <a:xfrm>
            <a:off x="8172400" y="3717032"/>
            <a:ext cx="0" cy="360363"/>
          </a:xfrm>
          <a:prstGeom prst="line">
            <a:avLst/>
          </a:prstGeom>
          <a:noFill/>
          <a:ln w="9525">
            <a:solidFill>
              <a:schemeClr val="tx1"/>
            </a:solidFill>
            <a:round/>
            <a:headEnd/>
            <a:tailEnd/>
          </a:ln>
        </p:spPr>
        <p:txBody>
          <a:bodyPr/>
          <a:lstStyle/>
          <a:p>
            <a:endParaRPr lang="el-GR"/>
          </a:p>
        </p:txBody>
      </p:sp>
      <p:sp>
        <p:nvSpPr>
          <p:cNvPr id="59" name="Rectangle 57"/>
          <p:cNvSpPr>
            <a:spLocks noChangeArrowheads="1"/>
          </p:cNvSpPr>
          <p:nvPr/>
        </p:nvSpPr>
        <p:spPr bwMode="auto">
          <a:xfrm>
            <a:off x="6696075" y="4797102"/>
            <a:ext cx="1800225" cy="360363"/>
          </a:xfrm>
          <a:prstGeom prst="rect">
            <a:avLst/>
          </a:prstGeom>
          <a:noFill/>
          <a:ln w="9525">
            <a:solidFill>
              <a:schemeClr val="tx1"/>
            </a:solidFill>
            <a:miter lim="800000"/>
            <a:headEnd/>
            <a:tailEnd/>
          </a:ln>
        </p:spPr>
        <p:txBody>
          <a:bodyPr wrap="none" anchor="ctr"/>
          <a:lstStyle/>
          <a:p>
            <a:endParaRPr lang="el-GR"/>
          </a:p>
        </p:txBody>
      </p:sp>
      <p:sp>
        <p:nvSpPr>
          <p:cNvPr id="60" name="Text Box 58"/>
          <p:cNvSpPr txBox="1">
            <a:spLocks noChangeArrowheads="1"/>
          </p:cNvSpPr>
          <p:nvPr/>
        </p:nvSpPr>
        <p:spPr bwMode="auto">
          <a:xfrm>
            <a:off x="6767512" y="4797102"/>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61" name="Text Box 59"/>
          <p:cNvSpPr txBox="1">
            <a:spLocks noChangeArrowheads="1"/>
          </p:cNvSpPr>
          <p:nvPr/>
        </p:nvSpPr>
        <p:spPr bwMode="auto">
          <a:xfrm>
            <a:off x="7415212" y="4797102"/>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62" name="Line 60"/>
          <p:cNvSpPr>
            <a:spLocks noChangeShapeType="1"/>
          </p:cNvSpPr>
          <p:nvPr/>
        </p:nvSpPr>
        <p:spPr bwMode="auto">
          <a:xfrm>
            <a:off x="7343775" y="4797102"/>
            <a:ext cx="0" cy="360363"/>
          </a:xfrm>
          <a:prstGeom prst="line">
            <a:avLst/>
          </a:prstGeom>
          <a:noFill/>
          <a:ln w="9525">
            <a:solidFill>
              <a:schemeClr val="tx1"/>
            </a:solidFill>
            <a:round/>
            <a:headEnd/>
            <a:tailEnd/>
          </a:ln>
        </p:spPr>
        <p:txBody>
          <a:bodyPr/>
          <a:lstStyle/>
          <a:p>
            <a:endParaRPr lang="el-GR"/>
          </a:p>
        </p:txBody>
      </p:sp>
      <p:sp>
        <p:nvSpPr>
          <p:cNvPr id="63" name="Text Box 61"/>
          <p:cNvSpPr txBox="1">
            <a:spLocks noChangeArrowheads="1"/>
          </p:cNvSpPr>
          <p:nvPr/>
        </p:nvSpPr>
        <p:spPr bwMode="auto">
          <a:xfrm>
            <a:off x="6119812" y="4725665"/>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65" name="Line 63"/>
          <p:cNvSpPr>
            <a:spLocks noChangeShapeType="1"/>
          </p:cNvSpPr>
          <p:nvPr/>
        </p:nvSpPr>
        <p:spPr bwMode="auto">
          <a:xfrm>
            <a:off x="6838950" y="4436740"/>
            <a:ext cx="0" cy="360362"/>
          </a:xfrm>
          <a:prstGeom prst="line">
            <a:avLst/>
          </a:prstGeom>
          <a:noFill/>
          <a:ln w="9525">
            <a:solidFill>
              <a:schemeClr val="tx1"/>
            </a:solidFill>
            <a:round/>
            <a:headEnd/>
            <a:tailEnd/>
          </a:ln>
        </p:spPr>
        <p:txBody>
          <a:bodyPr/>
          <a:lstStyle/>
          <a:p>
            <a:endParaRPr lang="el-GR"/>
          </a:p>
        </p:txBody>
      </p:sp>
      <p:sp>
        <p:nvSpPr>
          <p:cNvPr id="66" name="Line 64"/>
          <p:cNvSpPr>
            <a:spLocks noChangeShapeType="1"/>
          </p:cNvSpPr>
          <p:nvPr/>
        </p:nvSpPr>
        <p:spPr bwMode="auto">
          <a:xfrm flipV="1">
            <a:off x="5724128" y="4149080"/>
            <a:ext cx="0" cy="287338"/>
          </a:xfrm>
          <a:prstGeom prst="line">
            <a:avLst/>
          </a:prstGeom>
          <a:noFill/>
          <a:ln w="9525">
            <a:solidFill>
              <a:schemeClr val="tx1"/>
            </a:solidFill>
            <a:round/>
            <a:headEnd/>
            <a:tailEnd type="triangle" w="med" len="med"/>
          </a:ln>
        </p:spPr>
        <p:txBody>
          <a:bodyPr/>
          <a:lstStyle/>
          <a:p>
            <a:endParaRPr lang="el-GR"/>
          </a:p>
        </p:txBody>
      </p:sp>
      <p:sp>
        <p:nvSpPr>
          <p:cNvPr id="67" name="Line 65"/>
          <p:cNvSpPr>
            <a:spLocks noChangeShapeType="1"/>
          </p:cNvSpPr>
          <p:nvPr/>
        </p:nvSpPr>
        <p:spPr bwMode="auto">
          <a:xfrm flipV="1">
            <a:off x="7775575" y="4365302"/>
            <a:ext cx="0" cy="431800"/>
          </a:xfrm>
          <a:prstGeom prst="line">
            <a:avLst/>
          </a:prstGeom>
          <a:noFill/>
          <a:ln w="9525">
            <a:solidFill>
              <a:schemeClr val="tx1"/>
            </a:solidFill>
            <a:round/>
            <a:headEnd/>
            <a:tailEnd/>
          </a:ln>
        </p:spPr>
        <p:txBody>
          <a:bodyPr/>
          <a:lstStyle/>
          <a:p>
            <a:endParaRPr lang="el-GR"/>
          </a:p>
        </p:txBody>
      </p:sp>
      <p:sp>
        <p:nvSpPr>
          <p:cNvPr id="68" name="Line 66"/>
          <p:cNvSpPr>
            <a:spLocks noChangeShapeType="1"/>
          </p:cNvSpPr>
          <p:nvPr/>
        </p:nvSpPr>
        <p:spPr bwMode="auto">
          <a:xfrm>
            <a:off x="7775575" y="4365302"/>
            <a:ext cx="503237" cy="0"/>
          </a:xfrm>
          <a:prstGeom prst="line">
            <a:avLst/>
          </a:prstGeom>
          <a:noFill/>
          <a:ln w="9525">
            <a:solidFill>
              <a:schemeClr val="tx1"/>
            </a:solidFill>
            <a:round/>
            <a:headEnd/>
            <a:tailEnd/>
          </a:ln>
        </p:spPr>
        <p:txBody>
          <a:bodyPr/>
          <a:lstStyle/>
          <a:p>
            <a:endParaRPr lang="el-GR"/>
          </a:p>
        </p:txBody>
      </p:sp>
      <p:sp>
        <p:nvSpPr>
          <p:cNvPr id="69" name="Line 67"/>
          <p:cNvSpPr>
            <a:spLocks noChangeShapeType="1"/>
          </p:cNvSpPr>
          <p:nvPr/>
        </p:nvSpPr>
        <p:spPr bwMode="auto">
          <a:xfrm flipV="1">
            <a:off x="8278812" y="4077965"/>
            <a:ext cx="0" cy="287337"/>
          </a:xfrm>
          <a:prstGeom prst="line">
            <a:avLst/>
          </a:prstGeom>
          <a:noFill/>
          <a:ln w="9525">
            <a:solidFill>
              <a:schemeClr val="tx1"/>
            </a:solidFill>
            <a:round/>
            <a:headEnd/>
            <a:tailEnd type="triangle" w="med" len="med"/>
          </a:ln>
        </p:spPr>
        <p:txBody>
          <a:bodyPr/>
          <a:lstStyle/>
          <a:p>
            <a:endParaRPr lang="el-GR"/>
          </a:p>
        </p:txBody>
      </p:sp>
      <p:sp>
        <p:nvSpPr>
          <p:cNvPr id="70" name="Line 68"/>
          <p:cNvSpPr>
            <a:spLocks noChangeShapeType="1"/>
          </p:cNvSpPr>
          <p:nvPr/>
        </p:nvSpPr>
        <p:spPr bwMode="auto">
          <a:xfrm>
            <a:off x="7920037" y="4797102"/>
            <a:ext cx="0" cy="360363"/>
          </a:xfrm>
          <a:prstGeom prst="line">
            <a:avLst/>
          </a:prstGeom>
          <a:noFill/>
          <a:ln w="9525">
            <a:solidFill>
              <a:schemeClr val="tx1"/>
            </a:solidFill>
            <a:round/>
            <a:headEnd/>
            <a:tailEnd/>
          </a:ln>
        </p:spPr>
        <p:txBody>
          <a:bodyPr/>
          <a:lstStyle/>
          <a:p>
            <a:endParaRPr lang="el-GR"/>
          </a:p>
        </p:txBody>
      </p:sp>
      <p:sp>
        <p:nvSpPr>
          <p:cNvPr id="71" name="Text Box 69"/>
          <p:cNvSpPr txBox="1">
            <a:spLocks noChangeArrowheads="1"/>
          </p:cNvSpPr>
          <p:nvPr/>
        </p:nvSpPr>
        <p:spPr bwMode="auto">
          <a:xfrm>
            <a:off x="7991475" y="4797102"/>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72" name="Text Box 51"/>
          <p:cNvSpPr txBox="1">
            <a:spLocks noChangeArrowheads="1"/>
          </p:cNvSpPr>
          <p:nvPr/>
        </p:nvSpPr>
        <p:spPr bwMode="auto">
          <a:xfrm>
            <a:off x="7452320" y="3284984"/>
            <a:ext cx="1008063" cy="366712"/>
          </a:xfrm>
          <a:prstGeom prst="rect">
            <a:avLst/>
          </a:prstGeom>
          <a:noFill/>
          <a:ln w="9525">
            <a:noFill/>
            <a:miter lim="800000"/>
            <a:headEnd/>
            <a:tailEnd/>
          </a:ln>
        </p:spPr>
        <p:txBody>
          <a:bodyPr>
            <a:spAutoFit/>
          </a:bodyPr>
          <a:lstStyle/>
          <a:p>
            <a:pPr>
              <a:spcBef>
                <a:spcPct val="50000"/>
              </a:spcBef>
            </a:pPr>
            <a:r>
              <a:rPr lang="en-US" sz="1800" dirty="0" smtClean="0"/>
              <a:t>E</a:t>
            </a:r>
            <a:r>
              <a:rPr lang="en-US" sz="2400" baseline="-25000" dirty="0" smtClean="0">
                <a:latin typeface="Times New Roman" pitchFamily="18" charset="0"/>
              </a:rPr>
              <a:t>2</a:t>
            </a:r>
            <a:endParaRPr lang="el-GR" sz="2400" baseline="-25000" dirty="0">
              <a:latin typeface="Times New Roman" pitchFamily="18" charset="0"/>
            </a:endParaRPr>
          </a:p>
        </p:txBody>
      </p:sp>
      <p:sp>
        <p:nvSpPr>
          <p:cNvPr id="73" name="Text Box 49"/>
          <p:cNvSpPr txBox="1">
            <a:spLocks noChangeArrowheads="1"/>
          </p:cNvSpPr>
          <p:nvPr/>
        </p:nvSpPr>
        <p:spPr bwMode="auto">
          <a:xfrm>
            <a:off x="8244408" y="3717032"/>
            <a:ext cx="649287" cy="366712"/>
          </a:xfrm>
          <a:prstGeom prst="rect">
            <a:avLst/>
          </a:prstGeom>
          <a:noFill/>
          <a:ln w="9525">
            <a:noFill/>
            <a:miter lim="800000"/>
            <a:headEnd/>
            <a:tailEnd/>
          </a:ln>
        </p:spPr>
        <p:txBody>
          <a:bodyPr>
            <a:spAutoFit/>
          </a:bodyPr>
          <a:lstStyle/>
          <a:p>
            <a:pPr>
              <a:spcBef>
                <a:spcPct val="50000"/>
              </a:spcBef>
            </a:pPr>
            <a:r>
              <a:rPr lang="en-US" sz="1800" dirty="0" smtClean="0"/>
              <a:t>D</a:t>
            </a:r>
            <a:endParaRPr lang="el-GR" sz="1800" dirty="0"/>
          </a:p>
        </p:txBody>
      </p:sp>
      <p:cxnSp>
        <p:nvCxnSpPr>
          <p:cNvPr id="75" name="Straight Connector 74"/>
          <p:cNvCxnSpPr>
            <a:stCxn id="66" idx="0"/>
            <a:endCxn id="65" idx="0"/>
          </p:cNvCxnSpPr>
          <p:nvPr/>
        </p:nvCxnSpPr>
        <p:spPr>
          <a:xfrm>
            <a:off x="5724128" y="4436418"/>
            <a:ext cx="1114822" cy="32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7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16</a:t>
            </a:r>
            <a:r>
              <a:rPr lang="el-GR" altLang="en-US" dirty="0" smtClean="0"/>
              <a:t>-20</a:t>
            </a:r>
            <a:r>
              <a:rPr lang="en-US" altLang="en-US" dirty="0" smtClean="0"/>
              <a:t>17</a:t>
            </a:r>
            <a:endParaRPr lang="el-GR" altLang="en-US" dirty="0" smtClean="0"/>
          </a:p>
        </p:txBody>
      </p:sp>
    </p:spTree>
    <p:extLst>
      <p:ext uri="{BB962C8B-B14F-4D97-AF65-F5344CB8AC3E}">
        <p14:creationId xmlns:p14="http://schemas.microsoft.com/office/powerpoint/2010/main" val="4194425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2189</TotalTime>
  <Words>2555</Words>
  <Application>Microsoft Office PowerPoint</Application>
  <PresentationFormat>On-screen Show (4:3)</PresentationFormat>
  <Paragraphs>574</Paragraphs>
  <Slides>42</Slides>
  <Notes>42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9" baseType="lpstr">
      <vt:lpstr>Arial</vt:lpstr>
      <vt:lpstr>Calibri</vt:lpstr>
      <vt:lpstr>Comic Sans MS</vt:lpstr>
      <vt:lpstr>Times New Roman</vt:lpstr>
      <vt:lpstr>Wingdings</vt:lpstr>
      <vt:lpstr>Office Theme</vt:lpstr>
      <vt:lpstr>Visio</vt:lpstr>
      <vt:lpstr>PowerPoint Presentation</vt:lpstr>
      <vt:lpstr>PowerPoint Presentation</vt:lpstr>
      <vt:lpstr>Παράδειγμα</vt:lpstr>
      <vt:lpstr>Γενικά</vt:lpstr>
      <vt:lpstr>Οντότητες</vt:lpstr>
      <vt:lpstr>Συσχετίσεις</vt:lpstr>
      <vt:lpstr>Γενική Περίπτωση (παράδειγμα)</vt:lpstr>
      <vt:lpstr>(Δυαδική) 1-Ν Συσχέτιση</vt:lpstr>
      <vt:lpstr>(Δυαδική) 1-Ν Συσχέτιση</vt:lpstr>
      <vt:lpstr>(Δυαδική) 1-Ν Συσχέτιση</vt:lpstr>
      <vt:lpstr>PowerPoint Presentation</vt:lpstr>
      <vt:lpstr>(Δυαδική) 1-1 Συσχέτιση</vt:lpstr>
      <vt:lpstr>(Δυαδική) 1-1 Συσχέτιση</vt:lpstr>
      <vt:lpstr>(Δυαδική) 1-1 Συσχέτιση</vt:lpstr>
      <vt:lpstr>Παράδειγμα</vt:lpstr>
      <vt:lpstr>(Δυαδική) 1-Ν Συσχέτιση</vt:lpstr>
      <vt:lpstr>Παράδειγμα</vt:lpstr>
      <vt:lpstr>Σύνθετα Γνωρίσματα</vt:lpstr>
      <vt:lpstr>Πλειότιμα Γνωρίσματα</vt:lpstr>
      <vt:lpstr>Παράδειγμα</vt:lpstr>
      <vt:lpstr>Παράδειγμα</vt:lpstr>
      <vt:lpstr>Παράδειγμα</vt:lpstr>
      <vt:lpstr>Ασθενείς Τύποι Οντοτήτων</vt:lpstr>
      <vt:lpstr>Παράδειγμα</vt:lpstr>
      <vt:lpstr>Παράδειγμα</vt:lpstr>
      <vt:lpstr>Παράδειγμα</vt:lpstr>
      <vt:lpstr>Τριαδικές Συσχετίσεις</vt:lpstr>
      <vt:lpstr>Τριαδικές Συσχετίσεις</vt:lpstr>
      <vt:lpstr>Τριαδικές Συσχετίσεις</vt:lpstr>
      <vt:lpstr>Τριαδικές Συσχετίσεις</vt:lpstr>
      <vt:lpstr>Τριαδικές Συσχετίσεις</vt:lpstr>
      <vt:lpstr>Τριαδικές σε δυαδικές</vt:lpstr>
      <vt:lpstr>Κλάσεις</vt:lpstr>
      <vt:lpstr>Κλάσεις</vt:lpstr>
      <vt:lpstr>Παράδειγμα (ιεραρχίες)</vt:lpstr>
      <vt:lpstr>Παράδειγμα (ιεραρχίες)</vt:lpstr>
      <vt:lpstr>Σε επόμενα μαθήματα</vt:lpstr>
      <vt:lpstr>Ανακεφαλαίωση</vt:lpstr>
      <vt:lpstr>Παράδειγμα</vt:lpstr>
      <vt:lpstr>Παράδειγμα (συνέχεια)</vt:lpstr>
      <vt:lpstr>Παράδειγμα</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People Describe Themselves on Twitter</dc:title>
  <dc:creator>Konstantinos Semertzidis</dc:creator>
  <cp:lastModifiedBy>pitoura</cp:lastModifiedBy>
  <cp:revision>300</cp:revision>
  <dcterms:created xsi:type="dcterms:W3CDTF">2013-06-13T09:19:30Z</dcterms:created>
  <dcterms:modified xsi:type="dcterms:W3CDTF">2016-10-13T07:44:27Z</dcterms:modified>
</cp:coreProperties>
</file>