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08"/>
  </p:notesMasterIdLst>
  <p:sldIdLst>
    <p:sldId id="457" r:id="rId2"/>
    <p:sldId id="1111" r:id="rId3"/>
    <p:sldId id="1080" r:id="rId4"/>
    <p:sldId id="1082" r:id="rId5"/>
    <p:sldId id="1083" r:id="rId6"/>
    <p:sldId id="1084" r:id="rId7"/>
    <p:sldId id="1086" r:id="rId8"/>
    <p:sldId id="1087" r:id="rId9"/>
    <p:sldId id="1088" r:id="rId10"/>
    <p:sldId id="1089" r:id="rId11"/>
    <p:sldId id="1079" r:id="rId12"/>
    <p:sldId id="972" r:id="rId13"/>
    <p:sldId id="975" r:id="rId14"/>
    <p:sldId id="976" r:id="rId15"/>
    <p:sldId id="977" r:id="rId16"/>
    <p:sldId id="978" r:id="rId17"/>
    <p:sldId id="980" r:id="rId18"/>
    <p:sldId id="981" r:id="rId19"/>
    <p:sldId id="982" r:id="rId20"/>
    <p:sldId id="983" r:id="rId21"/>
    <p:sldId id="984" r:id="rId22"/>
    <p:sldId id="986" r:id="rId23"/>
    <p:sldId id="987" r:id="rId24"/>
    <p:sldId id="988" r:id="rId25"/>
    <p:sldId id="989" r:id="rId26"/>
    <p:sldId id="990" r:id="rId27"/>
    <p:sldId id="991" r:id="rId28"/>
    <p:sldId id="992" r:id="rId29"/>
    <p:sldId id="993" r:id="rId30"/>
    <p:sldId id="994" r:id="rId31"/>
    <p:sldId id="995" r:id="rId32"/>
    <p:sldId id="996" r:id="rId33"/>
    <p:sldId id="999" r:id="rId34"/>
    <p:sldId id="1000" r:id="rId35"/>
    <p:sldId id="1001" r:id="rId36"/>
    <p:sldId id="1002" r:id="rId37"/>
    <p:sldId id="1112" r:id="rId38"/>
    <p:sldId id="1113" r:id="rId39"/>
    <p:sldId id="1114" r:id="rId40"/>
    <p:sldId id="1115" r:id="rId41"/>
    <p:sldId id="1003" r:id="rId42"/>
    <p:sldId id="1004" r:id="rId43"/>
    <p:sldId id="1005" r:id="rId44"/>
    <p:sldId id="1006" r:id="rId45"/>
    <p:sldId id="1007" r:id="rId46"/>
    <p:sldId id="1008" r:id="rId47"/>
    <p:sldId id="1009" r:id="rId48"/>
    <p:sldId id="1010" r:id="rId49"/>
    <p:sldId id="1011" r:id="rId50"/>
    <p:sldId id="1012" r:id="rId51"/>
    <p:sldId id="1013" r:id="rId52"/>
    <p:sldId id="1014" r:id="rId53"/>
    <p:sldId id="1015" r:id="rId54"/>
    <p:sldId id="657" r:id="rId55"/>
    <p:sldId id="1090" r:id="rId56"/>
    <p:sldId id="1027" r:id="rId57"/>
    <p:sldId id="1028" r:id="rId58"/>
    <p:sldId id="1029" r:id="rId59"/>
    <p:sldId id="1031" r:id="rId60"/>
    <p:sldId id="1032" r:id="rId61"/>
    <p:sldId id="1033" r:id="rId62"/>
    <p:sldId id="1034" r:id="rId63"/>
    <p:sldId id="1035" r:id="rId64"/>
    <p:sldId id="1091" r:id="rId65"/>
    <p:sldId id="1036" r:id="rId66"/>
    <p:sldId id="1037" r:id="rId67"/>
    <p:sldId id="1038" r:id="rId68"/>
    <p:sldId id="1039" r:id="rId69"/>
    <p:sldId id="1041" r:id="rId70"/>
    <p:sldId id="1042" r:id="rId71"/>
    <p:sldId id="1043" r:id="rId72"/>
    <p:sldId id="1045" r:id="rId73"/>
    <p:sldId id="1016" r:id="rId74"/>
    <p:sldId id="1092" r:id="rId75"/>
    <p:sldId id="1094" r:id="rId76"/>
    <p:sldId id="1048" r:id="rId77"/>
    <p:sldId id="1049" r:id="rId78"/>
    <p:sldId id="1050" r:id="rId79"/>
    <p:sldId id="1051" r:id="rId80"/>
    <p:sldId id="1053" r:id="rId81"/>
    <p:sldId id="1054" r:id="rId82"/>
    <p:sldId id="1055" r:id="rId83"/>
    <p:sldId id="1056" r:id="rId84"/>
    <p:sldId id="1057" r:id="rId85"/>
    <p:sldId id="1058" r:id="rId86"/>
    <p:sldId id="1059" r:id="rId87"/>
    <p:sldId id="1060" r:id="rId88"/>
    <p:sldId id="1061" r:id="rId89"/>
    <p:sldId id="1062" r:id="rId90"/>
    <p:sldId id="1063" r:id="rId91"/>
    <p:sldId id="1064" r:id="rId92"/>
    <p:sldId id="1065" r:id="rId93"/>
    <p:sldId id="1067" r:id="rId94"/>
    <p:sldId id="1068" r:id="rId95"/>
    <p:sldId id="1076" r:id="rId96"/>
    <p:sldId id="1077" r:id="rId97"/>
    <p:sldId id="1069" r:id="rId98"/>
    <p:sldId id="1070" r:id="rId99"/>
    <p:sldId id="1071" r:id="rId100"/>
    <p:sldId id="1072" r:id="rId101"/>
    <p:sldId id="1073" r:id="rId102"/>
    <p:sldId id="1074" r:id="rId103"/>
    <p:sldId id="1116" r:id="rId104"/>
    <p:sldId id="1109" r:id="rId105"/>
    <p:sldId id="1110" r:id="rId106"/>
    <p:sldId id="1078" r:id="rId10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2736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notesMaster" Target="notesMasters/notesMaster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commentAuthors" Target="commentAuthor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0188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FBB73-DA3A-4381-B57B-A9D96A8F0508}" type="slidenum">
              <a:rPr lang="el-GR" smtClean="0"/>
              <a:pPr/>
              <a:t>96</a:t>
            </a:fld>
            <a:endParaRPr lang="el-G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197257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106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736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796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8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797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4456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8502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1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73DD-8789-454C-87DB-BBA8B3A3A018}" type="slidenum">
              <a:rPr lang="el-GR" smtClean="0"/>
              <a:pPr/>
              <a:t>95</a:t>
            </a:fld>
            <a:endParaRPr lang="el-G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8461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Λογικός Σχεδιασμός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48" y="1481848"/>
            <a:ext cx="8615436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Ο τρόπος που σχεδιάζαμε ένα σχήμα ΒΔ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μέχρι τώρα:</a:t>
            </a:r>
          </a:p>
          <a:p>
            <a:pPr marL="800100" lvl="1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από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το εννοιολογικό στο σχεσιακό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μοντέλο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Θα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δούμε 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τυπικό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κατασκευής 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Ξεκινάμε από 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Διαδοχικές διασπάσεις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έτσι ώστε τα σχήματα που προκύπτουν να ικανοποιούν κάποιες ιδιότητες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(με βάση συναρτησιακές εξαρτήσεις)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Γενικός 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4879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BB50F6-2FC5-4B87-9366-CE74AE23D496}" type="slidenum">
              <a:rPr lang="el-GR" altLang="en-US" smtClean="0"/>
              <a:pPr/>
              <a:t>100</a:t>
            </a:fld>
            <a:endParaRPr lang="el-GR" altLang="en-US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331913" y="206057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6013" y="2636844"/>
            <a:ext cx="7391400" cy="369888"/>
            <a:chOff x="288" y="2976"/>
            <a:chExt cx="4656" cy="23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3120"/>
              <a:ext cx="288" cy="0"/>
              <a:chOff x="3840" y="1392"/>
              <a:chExt cx="288" cy="0"/>
            </a:xfrm>
          </p:grpSpPr>
          <p:sp>
            <p:nvSpPr>
              <p:cNvPr id="29711" name="Line 7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12" name="Line 8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288" y="2976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                 </a:t>
              </a:r>
              <a:r>
                <a:rPr lang="el-GR" dirty="0" smtClean="0">
                  <a:latin typeface="Calibri" pitchFamily="34" charset="0"/>
                </a:rPr>
                <a:t>       Οδός  </a:t>
              </a:r>
              <a:r>
                <a:rPr lang="el-GR" dirty="0">
                  <a:latin typeface="Calibri" pitchFamily="34" charset="0"/>
                </a:rPr>
                <a:t>Πόλη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3850" y="3933825"/>
            <a:ext cx="8305800" cy="2225675"/>
            <a:chOff x="288" y="2880"/>
            <a:chExt cx="5232" cy="1402"/>
          </a:xfrm>
        </p:grpSpPr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336" y="2880"/>
              <a:ext cx="5184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Times New Roman" pitchFamily="18" charset="0"/>
                </a:rPr>
                <a:t>Όνομα          Οδός                    Πόλη              Τίτλος                              Έτος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C. Fisher     123 Mapple Str    Hollywood     Star Wars                         1977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C. Fisher      5 Locust Ln         Malibu            Empire Strikes Back       1980</a:t>
              </a:r>
              <a:endParaRPr lang="el-GR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Times New Roman" pitchFamily="18" charset="0"/>
                </a:rPr>
                <a:t>?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288" y="3120"/>
              <a:ext cx="5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323850" y="3284538"/>
            <a:ext cx="648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Ο ηθοποιός </a:t>
            </a:r>
            <a:r>
              <a:rPr lang="en-US" sz="1800">
                <a:latin typeface="Calibri" pitchFamily="34" charset="0"/>
              </a:rPr>
              <a:t>C. Fisher </a:t>
            </a:r>
            <a:r>
              <a:rPr lang="el-GR" sz="1800">
                <a:latin typeface="Calibri" pitchFamily="34" charset="0"/>
              </a:rPr>
              <a:t>έχει 2 διευθύνσεις: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1AFCA-5EDE-4354-829D-53096CA722AA}" type="slidenum">
              <a:rPr lang="el-GR" altLang="en-US" smtClean="0"/>
              <a:pPr/>
              <a:t>101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81000" y="2590800"/>
            <a:ext cx="838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Για κάθε ζεύγος πλειάδων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l-GR" b="1" dirty="0">
                <a:latin typeface="Calibri" pitchFamily="34" charset="0"/>
              </a:rPr>
              <a:t>και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l-GR" b="1" dirty="0">
                <a:latin typeface="Calibri" pitchFamily="34" charset="0"/>
              </a:rPr>
              <a:t>της σχέσης </a:t>
            </a:r>
            <a:r>
              <a:rPr lang="en-US" b="1" dirty="0">
                <a:latin typeface="Calibri" pitchFamily="34" charset="0"/>
              </a:rPr>
              <a:t>R </a:t>
            </a:r>
            <a:r>
              <a:rPr lang="el-GR" b="1" dirty="0">
                <a:latin typeface="Calibri" pitchFamily="34" charset="0"/>
              </a:rPr>
              <a:t>που συμφωνούν σε όλα τα γνωρίσματα του </a:t>
            </a:r>
            <a:r>
              <a:rPr lang="en-US" b="1" dirty="0">
                <a:latin typeface="Calibri" pitchFamily="34" charset="0"/>
              </a:rPr>
              <a:t>X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μπορούμε να βρούμε στο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δυο πλειάδες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τέτοιες ώστε</a:t>
            </a:r>
            <a:r>
              <a:rPr lang="en-US" dirty="0">
                <a:latin typeface="Calibri" pitchFamily="34" charset="0"/>
              </a:rPr>
              <a:t>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>
                <a:latin typeface="Calibri" pitchFamily="34" charset="0"/>
              </a:rPr>
              <a:t> και οι δυo συμφωνούν με τις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και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2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στο </a:t>
            </a:r>
            <a:r>
              <a:rPr lang="en-US">
                <a:latin typeface="Calibri" pitchFamily="34" charset="0"/>
              </a:rPr>
              <a:t>X: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 </a:t>
            </a:r>
            <a:r>
              <a:rPr lang="en-US" b="1">
                <a:latin typeface="Calibri" pitchFamily="34" charset="0"/>
              </a:rPr>
              <a:t>t</a:t>
            </a:r>
            <a:r>
              <a:rPr lang="en-US" b="1" baseline="-25000">
                <a:latin typeface="Calibri" pitchFamily="34" charset="0"/>
              </a:rPr>
              <a:t>1</a:t>
            </a:r>
            <a:r>
              <a:rPr lang="en-US" b="1">
                <a:latin typeface="Calibri" pitchFamily="34" charset="0"/>
              </a:rPr>
              <a:t>[X]</a:t>
            </a:r>
            <a:r>
              <a:rPr lang="en-US">
                <a:latin typeface="Calibri" pitchFamily="34" charset="0"/>
              </a:rPr>
              <a:t> =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[X]</a:t>
            </a:r>
            <a:r>
              <a:rPr lang="en-US">
                <a:latin typeface="Calibri" pitchFamily="34" charset="0"/>
              </a:rPr>
              <a:t> = </a:t>
            </a:r>
            <a:r>
              <a:rPr lang="en-US" b="1">
                <a:solidFill>
                  <a:srgbClr val="0066FF"/>
                </a:solidFill>
                <a:latin typeface="Calibri" pitchFamily="34" charset="0"/>
              </a:rPr>
              <a:t>t3[X]</a:t>
            </a:r>
            <a:r>
              <a:rPr lang="en-US">
                <a:latin typeface="Calibri" pitchFamily="34" charset="0"/>
              </a:rPr>
              <a:t> = </a:t>
            </a:r>
            <a:r>
              <a:rPr lang="en-US" b="1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>
                <a:solidFill>
                  <a:srgbClr val="009900"/>
                </a:solidFill>
                <a:latin typeface="Calibri" pitchFamily="34" charset="0"/>
              </a:rPr>
              <a:t>[X]</a:t>
            </a:r>
            <a:endParaRPr lang="el-GR" b="1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457200" y="4495800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>
                <a:latin typeface="Calibri" pitchFamily="34" charset="0"/>
              </a:rPr>
              <a:t> η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3 </a:t>
            </a:r>
            <a:r>
              <a:rPr lang="el-GR">
                <a:latin typeface="Calibri" pitchFamily="34" charset="0"/>
              </a:rPr>
              <a:t>συμφωνεί με την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στο Υ</a:t>
            </a:r>
            <a:r>
              <a:rPr lang="en-US">
                <a:latin typeface="Calibri" pitchFamily="34" charset="0"/>
              </a:rPr>
              <a:t>: </a:t>
            </a:r>
            <a:r>
              <a:rPr lang="en-US" b="1">
                <a:solidFill>
                  <a:srgbClr val="0066FF"/>
                </a:solidFill>
                <a:latin typeface="Calibri" pitchFamily="34" charset="0"/>
              </a:rPr>
              <a:t>t3[Y]</a:t>
            </a:r>
            <a:r>
              <a:rPr lang="en-US">
                <a:latin typeface="Calibri" pitchFamily="34" charset="0"/>
              </a:rPr>
              <a:t> = </a:t>
            </a:r>
            <a:r>
              <a:rPr lang="en-US" b="1">
                <a:latin typeface="Calibri" pitchFamily="34" charset="0"/>
              </a:rPr>
              <a:t>t</a:t>
            </a:r>
            <a:r>
              <a:rPr lang="en-US" b="1" baseline="-25000">
                <a:latin typeface="Calibri" pitchFamily="34" charset="0"/>
              </a:rPr>
              <a:t>1</a:t>
            </a:r>
            <a:r>
              <a:rPr lang="en-US" b="1">
                <a:latin typeface="Calibri" pitchFamily="34" charset="0"/>
              </a:rPr>
              <a:t>[Y]</a:t>
            </a:r>
            <a:endParaRPr lang="el-GR" b="1">
              <a:latin typeface="Calibri" pitchFamily="34" charset="0"/>
            </a:endParaRP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57200" y="49530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>
                <a:latin typeface="Calibri" pitchFamily="34" charset="0"/>
              </a:rPr>
              <a:t> η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3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συμφωνεί με την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2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στο </a:t>
            </a:r>
            <a:r>
              <a:rPr lang="en-US">
                <a:latin typeface="Calibri" pitchFamily="34" charset="0"/>
              </a:rPr>
              <a:t>R - X - Y: </a:t>
            </a:r>
            <a:r>
              <a:rPr lang="en-US" b="1">
                <a:solidFill>
                  <a:srgbClr val="0066FF"/>
                </a:solidFill>
                <a:latin typeface="Calibri" pitchFamily="34" charset="0"/>
              </a:rPr>
              <a:t>t3[R- X - Y]</a:t>
            </a:r>
            <a:r>
              <a:rPr lang="en-US">
                <a:latin typeface="Calibri" pitchFamily="34" charset="0"/>
              </a:rPr>
              <a:t> =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t2[R - X - Y]</a:t>
            </a:r>
            <a:endParaRPr lang="el-GR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68313" y="5805488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>
                <a:latin typeface="Calibri" pitchFamily="34" charset="0"/>
              </a:rPr>
              <a:t> η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4 </a:t>
            </a:r>
            <a:r>
              <a:rPr lang="el-GR">
                <a:latin typeface="Calibri" pitchFamily="34" charset="0"/>
              </a:rPr>
              <a:t>συμφωνεί με την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στο </a:t>
            </a:r>
            <a:r>
              <a:rPr lang="en-US">
                <a:latin typeface="Calibri" pitchFamily="34" charset="0"/>
              </a:rPr>
              <a:t>R - X - Y: </a:t>
            </a:r>
            <a:r>
              <a:rPr lang="en-US" b="1">
                <a:solidFill>
                  <a:srgbClr val="009900"/>
                </a:solidFill>
                <a:latin typeface="Calibri" pitchFamily="34" charset="0"/>
              </a:rPr>
              <a:t>t4[R- X - Y]</a:t>
            </a:r>
            <a:r>
              <a:rPr lang="en-US">
                <a:latin typeface="Calibri" pitchFamily="34" charset="0"/>
              </a:rPr>
              <a:t> = </a:t>
            </a:r>
            <a:r>
              <a:rPr lang="en-US" b="1">
                <a:latin typeface="Calibri" pitchFamily="34" charset="0"/>
              </a:rPr>
              <a:t>t</a:t>
            </a:r>
            <a:r>
              <a:rPr lang="en-US" b="1" baseline="-25000">
                <a:latin typeface="Calibri" pitchFamily="34" charset="0"/>
              </a:rPr>
              <a:t>1</a:t>
            </a:r>
            <a:r>
              <a:rPr lang="en-US" b="1">
                <a:latin typeface="Calibri" pitchFamily="34" charset="0"/>
              </a:rPr>
              <a:t>[R - X - Y]</a:t>
            </a:r>
            <a:endParaRPr lang="el-GR" b="1">
              <a:latin typeface="Calibri" pitchFamily="34" charset="0"/>
            </a:endParaRP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457200" y="5334000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>
                <a:latin typeface="Calibri" pitchFamily="34" charset="0"/>
              </a:rPr>
              <a:t> η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4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συμφωνεί με την </a:t>
            </a:r>
            <a:r>
              <a:rPr lang="en-US">
                <a:latin typeface="Calibri" pitchFamily="34" charset="0"/>
              </a:rPr>
              <a:t>t</a:t>
            </a:r>
            <a:r>
              <a:rPr lang="en-US" baseline="-25000">
                <a:latin typeface="Calibri" pitchFamily="34" charset="0"/>
              </a:rPr>
              <a:t>2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στο Υ</a:t>
            </a:r>
            <a:r>
              <a:rPr lang="en-US">
                <a:latin typeface="Calibri" pitchFamily="34" charset="0"/>
              </a:rPr>
              <a:t>: </a:t>
            </a:r>
            <a:r>
              <a:rPr lang="en-US" b="1">
                <a:solidFill>
                  <a:srgbClr val="009900"/>
                </a:solidFill>
                <a:latin typeface="Calibri" pitchFamily="34" charset="0"/>
              </a:rPr>
              <a:t>t4[Y]</a:t>
            </a:r>
            <a:r>
              <a:rPr lang="en-US">
                <a:latin typeface="Calibri" pitchFamily="34" charset="0"/>
              </a:rPr>
              <a:t> =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t2[Y]</a:t>
            </a:r>
            <a:endParaRPr lang="el-GR" b="1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09800" y="1981200"/>
            <a:ext cx="2667000" cy="396875"/>
            <a:chOff x="1392" y="1584"/>
            <a:chExt cx="1680" cy="250"/>
          </a:xfrm>
        </p:grpSpPr>
        <p:sp>
          <p:nvSpPr>
            <p:cNvPr id="30733" name="Text Box 10"/>
            <p:cNvSpPr txBox="1">
              <a:spLocks noChangeArrowheads="1"/>
            </p:cNvSpPr>
            <p:nvPr/>
          </p:nvSpPr>
          <p:spPr bwMode="auto">
            <a:xfrm>
              <a:off x="1392" y="1584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omic Sans MS" pitchFamily="66" charset="0"/>
                </a:rPr>
                <a:t>X            Y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632" y="1680"/>
              <a:ext cx="288" cy="0"/>
              <a:chOff x="3840" y="1392"/>
              <a:chExt cx="288" cy="0"/>
            </a:xfrm>
          </p:grpSpPr>
          <p:sp>
            <p:nvSpPr>
              <p:cNvPr id="30735" name="Line 12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0736" name="Line 13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102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1547813" y="1844675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A</a:t>
            </a:r>
            <a:r>
              <a:rPr lang="el-GR" baseline="-25000" dirty="0">
                <a:latin typeface="Times New Roman" pitchFamily="18" charset="0"/>
              </a:rPr>
              <a:t>1</a:t>
            </a:r>
            <a:r>
              <a:rPr lang="el-GR" dirty="0">
                <a:latin typeface="Times New Roman" pitchFamily="18" charset="0"/>
              </a:rPr>
              <a:t> A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A</a:t>
            </a:r>
            <a:r>
              <a:rPr lang="el-GR" baseline="-25000" dirty="0" err="1">
                <a:latin typeface="Times New Roman" pitchFamily="18" charset="0"/>
              </a:rPr>
              <a:t>n</a:t>
            </a:r>
            <a:r>
              <a:rPr lang="el-GR" dirty="0">
                <a:latin typeface="Times New Roman" pitchFamily="18" charset="0"/>
              </a:rPr>
              <a:t>                </a:t>
            </a:r>
            <a:r>
              <a:rPr lang="el-GR" dirty="0" smtClean="0">
                <a:latin typeface="Times New Roman" pitchFamily="18" charset="0"/>
              </a:rPr>
              <a:t> B</a:t>
            </a:r>
            <a:r>
              <a:rPr lang="el-GR" baseline="-25000" dirty="0" smtClean="0">
                <a:latin typeface="Times New Roman" pitchFamily="18" charset="0"/>
              </a:rPr>
              <a:t>1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</a:rPr>
              <a:t>B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B</a:t>
            </a:r>
            <a:r>
              <a:rPr lang="el-GR" baseline="-25000" dirty="0" err="1">
                <a:latin typeface="Times New Roman" pitchFamily="18" charset="0"/>
              </a:rPr>
              <a:t>m</a:t>
            </a:r>
            <a:r>
              <a:rPr lang="el-GR" dirty="0">
                <a:latin typeface="Times New Roman" pitchFamily="18" charset="0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3575" y="2060575"/>
            <a:ext cx="457200" cy="0"/>
            <a:chOff x="3840" y="1392"/>
            <a:chExt cx="288" cy="0"/>
          </a:xfrm>
        </p:grpSpPr>
        <p:sp>
          <p:nvSpPr>
            <p:cNvPr id="31777" name="Line 5"/>
            <p:cNvSpPr>
              <a:spLocks noChangeShapeType="1"/>
            </p:cNvSpPr>
            <p:nvPr/>
          </p:nvSpPr>
          <p:spPr bwMode="auto">
            <a:xfrm>
              <a:off x="3840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8" name="Line 6"/>
            <p:cNvSpPr>
              <a:spLocks noChangeShapeType="1"/>
            </p:cNvSpPr>
            <p:nvPr/>
          </p:nvSpPr>
          <p:spPr bwMode="auto">
            <a:xfrm>
              <a:off x="3936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68313" y="3644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457200" y="41910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" y="4724400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b’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b’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…  c’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81000" y="41148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315200" y="4267200"/>
            <a:ext cx="1600200" cy="396875"/>
            <a:chOff x="4608" y="2688"/>
            <a:chExt cx="1008" cy="250"/>
          </a:xfrm>
        </p:grpSpPr>
        <p:sp>
          <p:nvSpPr>
            <p:cNvPr id="31775" name="Text Box 12"/>
            <p:cNvSpPr txBox="1">
              <a:spLocks noChangeArrowheads="1"/>
            </p:cNvSpPr>
            <p:nvPr/>
          </p:nvSpPr>
          <p:spPr bwMode="auto">
            <a:xfrm>
              <a:off x="5040" y="2688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1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6" name="Line 13"/>
            <p:cNvSpPr>
              <a:spLocks noChangeShapeType="1"/>
            </p:cNvSpPr>
            <p:nvPr/>
          </p:nvSpPr>
          <p:spPr bwMode="auto">
            <a:xfrm flipH="1">
              <a:off x="4608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315200" y="4724400"/>
            <a:ext cx="1600200" cy="396875"/>
            <a:chOff x="4608" y="2976"/>
            <a:chExt cx="1008" cy="250"/>
          </a:xfrm>
        </p:grpSpPr>
        <p:sp>
          <p:nvSpPr>
            <p:cNvPr id="31773" name="Text Box 15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2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4" name="Line 16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315200" y="5181600"/>
            <a:ext cx="1600200" cy="396875"/>
            <a:chOff x="4608" y="2976"/>
            <a:chExt cx="1008" cy="250"/>
          </a:xfrm>
        </p:grpSpPr>
        <p:sp>
          <p:nvSpPr>
            <p:cNvPr id="31771" name="Text Box 18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3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2" name="Line 19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315200" y="5562600"/>
            <a:ext cx="1600200" cy="396875"/>
            <a:chOff x="4608" y="2976"/>
            <a:chExt cx="1008" cy="250"/>
          </a:xfrm>
        </p:grpSpPr>
        <p:sp>
          <p:nvSpPr>
            <p:cNvPr id="31769" name="Text Box 21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4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0" name="Line 22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9" name="Text Box 23"/>
          <p:cNvSpPr txBox="1">
            <a:spLocks noChangeArrowheads="1"/>
          </p:cNvSpPr>
          <p:nvPr/>
        </p:nvSpPr>
        <p:spPr bwMode="auto">
          <a:xfrm>
            <a:off x="1331913" y="3068638"/>
            <a:ext cx="865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/>
              <a:t>Χ</a:t>
            </a:r>
          </a:p>
        </p:txBody>
      </p:sp>
      <p:sp>
        <p:nvSpPr>
          <p:cNvPr id="31760" name="Text Box 24"/>
          <p:cNvSpPr txBox="1">
            <a:spLocks noChangeArrowheads="1"/>
          </p:cNvSpPr>
          <p:nvPr/>
        </p:nvSpPr>
        <p:spPr bwMode="auto">
          <a:xfrm>
            <a:off x="3779838" y="3141663"/>
            <a:ext cx="1081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/>
              <a:t>Υ</a:t>
            </a:r>
          </a:p>
        </p:txBody>
      </p:sp>
      <p:sp>
        <p:nvSpPr>
          <p:cNvPr id="31761" name="Line 25"/>
          <p:cNvSpPr>
            <a:spLocks noChangeShapeType="1"/>
          </p:cNvSpPr>
          <p:nvPr/>
        </p:nvSpPr>
        <p:spPr bwMode="auto">
          <a:xfrm>
            <a:off x="611188" y="3644900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2" name="Line 26"/>
          <p:cNvSpPr>
            <a:spLocks noChangeShapeType="1"/>
          </p:cNvSpPr>
          <p:nvPr/>
        </p:nvSpPr>
        <p:spPr bwMode="auto">
          <a:xfrm>
            <a:off x="3348038" y="364490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3" name="Text Box 27"/>
          <p:cNvSpPr txBox="1">
            <a:spLocks noChangeArrowheads="1"/>
          </p:cNvSpPr>
          <p:nvPr/>
        </p:nvSpPr>
        <p:spPr bwMode="auto">
          <a:xfrm>
            <a:off x="5724525" y="3141663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 – X - Y</a:t>
            </a:r>
            <a:endParaRPr lang="el-GR"/>
          </a:p>
        </p:txBody>
      </p:sp>
      <p:sp>
        <p:nvSpPr>
          <p:cNvPr id="31764" name="Line 28"/>
          <p:cNvSpPr>
            <a:spLocks noChangeShapeType="1"/>
          </p:cNvSpPr>
          <p:nvPr/>
        </p:nvSpPr>
        <p:spPr bwMode="auto">
          <a:xfrm>
            <a:off x="5651500" y="36449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5" name="Text Box 29"/>
          <p:cNvSpPr txBox="1">
            <a:spLocks noChangeArrowheads="1"/>
          </p:cNvSpPr>
          <p:nvPr/>
        </p:nvSpPr>
        <p:spPr bwMode="auto">
          <a:xfrm>
            <a:off x="827088" y="2636838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Όνομα</a:t>
            </a:r>
          </a:p>
        </p:txBody>
      </p:sp>
      <p:sp>
        <p:nvSpPr>
          <p:cNvPr id="31766" name="Text Box 30"/>
          <p:cNvSpPr txBox="1">
            <a:spLocks noChangeArrowheads="1"/>
          </p:cNvSpPr>
          <p:nvPr/>
        </p:nvSpPr>
        <p:spPr bwMode="auto">
          <a:xfrm>
            <a:off x="2987675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Πόλη Οδός</a:t>
            </a:r>
          </a:p>
        </p:txBody>
      </p:sp>
      <p:sp>
        <p:nvSpPr>
          <p:cNvPr id="31767" name="Text Box 31"/>
          <p:cNvSpPr txBox="1">
            <a:spLocks noChangeArrowheads="1"/>
          </p:cNvSpPr>
          <p:nvPr/>
        </p:nvSpPr>
        <p:spPr bwMode="auto">
          <a:xfrm>
            <a:off x="5580063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Τίτλος Έτος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103</a:t>
            </a:fld>
            <a:endParaRPr lang="el-GR" altLang="en-US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14951"/>
              </p:ext>
            </p:extLst>
          </p:nvPr>
        </p:nvGraphicFramePr>
        <p:xfrm>
          <a:off x="5619262" y="2466201"/>
          <a:ext cx="1659597" cy="1828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/>
                <a:gridCol w="553199"/>
                <a:gridCol w="553199"/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95572"/>
              </p:ext>
            </p:extLst>
          </p:nvPr>
        </p:nvGraphicFramePr>
        <p:xfrm>
          <a:off x="1314319" y="2797248"/>
          <a:ext cx="1659597" cy="10972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/>
                <a:gridCol w="553199"/>
                <a:gridCol w="553199"/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ight Arrow 14"/>
          <p:cNvSpPr/>
          <p:nvPr/>
        </p:nvSpPr>
        <p:spPr>
          <a:xfrm>
            <a:off x="3440818" y="2832222"/>
            <a:ext cx="1749286" cy="548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charset="0"/>
                        </a:rPr>
                        <m:t>𝑿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↠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61462" y="2015291"/>
            <a:ext cx="2111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= {x}, Y = {y}: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96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104</a:t>
            </a:fld>
            <a:endParaRPr lang="el-GR" altLang="en-US" smtClean="0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4413" y="1417638"/>
            <a:ext cx="83951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1. Έστω το σχεσιακό σχήμα R( A, B, C, D)  στο οποίο ισχύει </a:t>
            </a:r>
            <a:r>
              <a:rPr lang="el-GR" i="1" dirty="0" smtClean="0"/>
              <a:t>μόνο</a:t>
            </a:r>
            <a:r>
              <a:rPr lang="el-GR" dirty="0" smtClean="0"/>
              <a:t> η συναρτησιακή εξάρτηση  A → B. </a:t>
            </a:r>
          </a:p>
          <a:p>
            <a:endParaRPr lang="el-GR" dirty="0" smtClean="0"/>
          </a:p>
          <a:p>
            <a:r>
              <a:rPr lang="el-GR" dirty="0" smtClean="0"/>
              <a:t>(</a:t>
            </a:r>
            <a:r>
              <a:rPr lang="en-US" dirty="0" err="1" smtClean="0"/>
              <a:t>i</a:t>
            </a:r>
            <a:r>
              <a:rPr lang="el-GR" dirty="0" smtClean="0"/>
              <a:t>) Δώστε το υποψήφια (υποψήφιο) κλειδιά.</a:t>
            </a:r>
          </a:p>
          <a:p>
            <a:r>
              <a:rPr lang="el-GR" dirty="0" smtClean="0"/>
              <a:t>(</a:t>
            </a:r>
            <a:r>
              <a:rPr lang="en-US" dirty="0" smtClean="0"/>
              <a:t>ii</a:t>
            </a:r>
            <a:r>
              <a:rPr lang="el-GR" dirty="0" smtClean="0"/>
              <a:t>) Είναι σε </a:t>
            </a:r>
            <a:r>
              <a:rPr lang="en-US" dirty="0" smtClean="0"/>
              <a:t>BCNF  </a:t>
            </a:r>
            <a:r>
              <a:rPr lang="el-GR" dirty="0" smtClean="0"/>
              <a:t>ή όχι και γιατί. Αν όχι διασπάστε τη σχέση σε σχέσεις που να είναι σε </a:t>
            </a:r>
            <a:r>
              <a:rPr lang="en-US" dirty="0" smtClean="0"/>
              <a:t>BCNF </a:t>
            </a:r>
            <a:r>
              <a:rPr lang="el-GR" dirty="0" smtClean="0"/>
              <a:t>(χρησιμοποιώντας το σχετικό αλγόριθμο) και δώστε τα το υποψήφια (υποψήφιο) κλειδιά για κάθε μια από τις σχέσεις που προκύπτουν.</a:t>
            </a:r>
          </a:p>
          <a:p>
            <a:r>
              <a:rPr lang="el-GR" dirty="0" smtClean="0"/>
              <a:t> </a:t>
            </a:r>
          </a:p>
          <a:p>
            <a:endParaRPr lang="el-GR" dirty="0" smtClean="0"/>
          </a:p>
          <a:p>
            <a:r>
              <a:rPr lang="el-GR" dirty="0" smtClean="0"/>
              <a:t>2. Έστω μια σχεσιακή βάση με σχήμα  S( E, F, G) και το στιγμιότυπο με 2 πλειάδες: {(123, </a:t>
            </a:r>
            <a:r>
              <a:rPr lang="el-GR" dirty="0" err="1" smtClean="0"/>
              <a:t>smith</a:t>
            </a:r>
            <a:r>
              <a:rPr lang="el-GR" dirty="0" smtClean="0"/>
              <a:t>, </a:t>
            </a:r>
            <a:r>
              <a:rPr lang="el-GR" dirty="0" err="1" smtClean="0"/>
              <a:t>main-street</a:t>
            </a:r>
            <a:r>
              <a:rPr lang="el-GR" dirty="0" smtClean="0"/>
              <a:t>), (123, </a:t>
            </a:r>
            <a:r>
              <a:rPr lang="el-GR" dirty="0" err="1" smtClean="0"/>
              <a:t>johnson</a:t>
            </a:r>
            <a:r>
              <a:rPr lang="el-GR" dirty="0" smtClean="0"/>
              <a:t>, </a:t>
            </a:r>
            <a:r>
              <a:rPr lang="el-GR" dirty="0" err="1" smtClean="0"/>
              <a:t>forbes</a:t>
            </a:r>
            <a:r>
              <a:rPr lang="el-GR" dirty="0" smtClean="0"/>
              <a:t>)}. Για κάθε μία από τις συναρτησιακές εξαρτήσεις (</a:t>
            </a:r>
            <a:r>
              <a:rPr lang="en-US" dirty="0" err="1" smtClean="0"/>
              <a:t>i</a:t>
            </a:r>
            <a:r>
              <a:rPr lang="el-GR" dirty="0" smtClean="0"/>
              <a:t>)-(</a:t>
            </a:r>
            <a:r>
              <a:rPr lang="en-US" dirty="0" smtClean="0"/>
              <a:t>iii</a:t>
            </a:r>
            <a:r>
              <a:rPr lang="el-GR" dirty="0" smtClean="0"/>
              <a:t>) παρακάτω εξηγείστε αν μπορείτε ή όχι να πείτε αν ισχύουν ή όχι.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E → F </a:t>
            </a:r>
            <a:endParaRPr lang="el-GR" dirty="0" smtClean="0"/>
          </a:p>
          <a:p>
            <a:r>
              <a:rPr lang="en-US" dirty="0" smtClean="0"/>
              <a:t>(ii) EF → G</a:t>
            </a:r>
            <a:endParaRPr lang="el-GR" dirty="0" smtClean="0"/>
          </a:p>
          <a:p>
            <a:r>
              <a:rPr lang="en-US" dirty="0" smtClean="0"/>
              <a:t>(iii) F → G </a:t>
            </a:r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105</a:t>
            </a:fld>
            <a:endParaRPr lang="el-GR" altLang="en-US" smtClean="0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194" y="1866508"/>
            <a:ext cx="8078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3.  Έστω ότι στο σχεσιακό σχήμα  R = (</a:t>
            </a:r>
            <a:r>
              <a:rPr lang="en-US" dirty="0" smtClean="0"/>
              <a:t>P</a:t>
            </a:r>
            <a:r>
              <a:rPr lang="el-GR" dirty="0" smtClean="0"/>
              <a:t>, </a:t>
            </a:r>
            <a:r>
              <a:rPr lang="en-US" dirty="0" smtClean="0"/>
              <a:t>Q</a:t>
            </a:r>
            <a:r>
              <a:rPr lang="el-GR" dirty="0" smtClean="0"/>
              <a:t>, </a:t>
            </a:r>
            <a:r>
              <a:rPr lang="en-US" dirty="0" smtClean="0"/>
              <a:t>S</a:t>
            </a:r>
            <a:r>
              <a:rPr lang="el-GR" dirty="0" smtClean="0"/>
              <a:t>,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U, V</a:t>
            </a:r>
            <a:r>
              <a:rPr lang="el-GR" dirty="0" smtClean="0"/>
              <a:t>) ισχύει το σύνολο των συναρτησιακών εξαρτήσεων </a:t>
            </a:r>
            <a:r>
              <a:rPr lang="en-US" dirty="0" smtClean="0"/>
              <a:t>F</a:t>
            </a:r>
            <a:r>
              <a:rPr lang="el-GR" dirty="0" smtClean="0"/>
              <a:t> = {</a:t>
            </a:r>
            <a:r>
              <a:rPr lang="en-US" dirty="0" smtClean="0"/>
              <a:t>Q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ST</a:t>
            </a:r>
            <a:r>
              <a:rPr lang="el-GR" dirty="0" smtClean="0"/>
              <a:t>, </a:t>
            </a:r>
            <a:r>
              <a:rPr lang="en-US" dirty="0" smtClean="0"/>
              <a:t>P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PS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T</a:t>
            </a:r>
            <a:r>
              <a:rPr lang="el-GR" dirty="0" smtClean="0"/>
              <a:t>, </a:t>
            </a:r>
            <a:r>
              <a:rPr lang="en-US" dirty="0" smtClean="0"/>
              <a:t>QU </a:t>
            </a:r>
            <a:r>
              <a:rPr lang="el-GR" dirty="0" smtClean="0">
                <a:sym typeface="Symbol"/>
              </a:rPr>
              <a:t></a:t>
            </a:r>
            <a:r>
              <a:rPr lang="el-GR" dirty="0" smtClean="0"/>
              <a:t> </a:t>
            </a:r>
            <a:r>
              <a:rPr lang="en-US" dirty="0" smtClean="0"/>
              <a:t>V</a:t>
            </a:r>
            <a:r>
              <a:rPr lang="el-GR" dirty="0" smtClean="0"/>
              <a:t>}. 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(</a:t>
            </a:r>
            <a:r>
              <a:rPr lang="en-US" dirty="0" err="1" smtClean="0"/>
              <a:t>i</a:t>
            </a:r>
            <a:r>
              <a:rPr lang="el-GR" dirty="0" smtClean="0"/>
              <a:t>) Υπάρχει κάποια εξάρτηση που είναι περιττή. Εξηγείστε.</a:t>
            </a:r>
          </a:p>
          <a:p>
            <a:r>
              <a:rPr lang="el-GR" dirty="0" smtClean="0"/>
              <a:t>(</a:t>
            </a:r>
            <a:r>
              <a:rPr lang="en-US" dirty="0" smtClean="0"/>
              <a:t>ii</a:t>
            </a:r>
            <a:r>
              <a:rPr lang="el-GR" dirty="0" smtClean="0"/>
              <a:t>) Ισχύει ή όχι </a:t>
            </a:r>
            <a:r>
              <a:rPr lang="en-US" dirty="0" smtClean="0"/>
              <a:t>Q </a:t>
            </a:r>
            <a:r>
              <a:rPr lang="el-GR" dirty="0" smtClean="0">
                <a:sym typeface="Symbol"/>
              </a:rPr>
              <a:t></a:t>
            </a:r>
            <a:r>
              <a:rPr lang="en-US" dirty="0" smtClean="0"/>
              <a:t> S. </a:t>
            </a:r>
            <a:endParaRPr lang="el-GR" dirty="0" smtClean="0"/>
          </a:p>
          <a:p>
            <a:r>
              <a:rPr lang="el-GR" dirty="0" smtClean="0"/>
              <a:t>(</a:t>
            </a:r>
            <a:r>
              <a:rPr lang="en-US" dirty="0" smtClean="0"/>
              <a:t>iii</a:t>
            </a:r>
            <a:r>
              <a:rPr lang="el-GR" dirty="0" smtClean="0"/>
              <a:t>) Είναι το {</a:t>
            </a:r>
            <a:r>
              <a:rPr lang="en-US" dirty="0" smtClean="0"/>
              <a:t>Q, P} </a:t>
            </a:r>
            <a:r>
              <a:rPr lang="el-GR" dirty="0" smtClean="0"/>
              <a:t>κλειδί ή όχι; </a:t>
            </a:r>
          </a:p>
          <a:p>
            <a:r>
              <a:rPr lang="el-GR" dirty="0" smtClean="0"/>
              <a:t>(</a:t>
            </a:r>
            <a:r>
              <a:rPr lang="en-US" dirty="0" smtClean="0"/>
              <a:t>iv</a:t>
            </a:r>
            <a:r>
              <a:rPr lang="el-GR" dirty="0" smtClean="0"/>
              <a:t>) Είναι το {</a:t>
            </a:r>
            <a:r>
              <a:rPr lang="en-US" dirty="0" smtClean="0"/>
              <a:t>Q, P, V</a:t>
            </a:r>
            <a:r>
              <a:rPr lang="el-GR" dirty="0" smtClean="0"/>
              <a:t>, </a:t>
            </a:r>
            <a:r>
              <a:rPr lang="en-US" dirty="0" smtClean="0"/>
              <a:t>U} </a:t>
            </a:r>
            <a:r>
              <a:rPr lang="el-GR" dirty="0" smtClean="0"/>
              <a:t>υποψήφιο κλειδί ή όχι; </a:t>
            </a:r>
          </a:p>
          <a:p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106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495300" y="23457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Συναρτησιακές Εξαρτήσεις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313" y="1810294"/>
            <a:ext cx="80629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Τι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είναι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;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Εξαρτήσεις ανάμεσα σε σύνολα από γνωρίσματα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Συμβολισμός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S1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S2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(όπου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S1, S2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σύνολα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γνωρισμάτων)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Τι σημαίνει: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Αν ίδιες τιμές στα γνωρίσματα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S1 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ίδιες τιμές στα γνωρίσματα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S2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B56B3-8A82-4EE0-9825-EEAE7386C3DD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497681" y="173672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Παράδειγμα: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Σχήμα Σχέσης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(Υπενθύμιση συμβολισμού)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92275" y="2725833"/>
            <a:ext cx="6767513" cy="2647950"/>
            <a:chOff x="384" y="1968"/>
            <a:chExt cx="4704" cy="1715"/>
          </a:xfrm>
        </p:grpSpPr>
        <p:sp>
          <p:nvSpPr>
            <p:cNvPr id="5135" name="Text Box 5"/>
            <p:cNvSpPr txBox="1">
              <a:spLocks noChangeArrowheads="1"/>
            </p:cNvSpPr>
            <p:nvPr/>
          </p:nvSpPr>
          <p:spPr bwMode="auto">
            <a:xfrm>
              <a:off x="433" y="1968"/>
              <a:ext cx="4655" cy="1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>
                  <a:latin typeface="Times New Roman" pitchFamily="18" charset="0"/>
                </a:rPr>
                <a:t>Α   Β    </a:t>
              </a:r>
              <a:r>
                <a:rPr lang="en-US" sz="2400">
                  <a:latin typeface="Times New Roman" pitchFamily="18" charset="0"/>
                </a:rPr>
                <a:t>C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1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1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1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2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  <a:r>
                <a:rPr lang="en-US" sz="2400">
                  <a:latin typeface="Times New Roman" pitchFamily="18" charset="0"/>
                </a:rPr>
                <a:t>   c</a:t>
              </a:r>
              <a:r>
                <a:rPr lang="en-US" sz="2400" baseline="-25000">
                  <a:latin typeface="Times New Roman" pitchFamily="18" charset="0"/>
                </a:rPr>
                <a:t>2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a</a:t>
              </a:r>
              <a:r>
                <a:rPr lang="en-US" sz="2400" baseline="-25000">
                  <a:latin typeface="Times New Roman" pitchFamily="18" charset="0"/>
                </a:rPr>
                <a:t>3</a:t>
              </a:r>
              <a:r>
                <a:rPr lang="en-US" sz="2400">
                  <a:latin typeface="Times New Roman" pitchFamily="18" charset="0"/>
                </a:rPr>
                <a:t>   b</a:t>
              </a:r>
              <a:r>
                <a:rPr lang="en-US" sz="2400" baseline="-25000">
                  <a:latin typeface="Times New Roman" pitchFamily="18" charset="0"/>
                </a:rPr>
                <a:t>3  </a:t>
              </a:r>
              <a:r>
                <a:rPr lang="en-US" sz="2400">
                  <a:latin typeface="Times New Roman" pitchFamily="18" charset="0"/>
                </a:rPr>
                <a:t>  c</a:t>
              </a:r>
              <a:r>
                <a:rPr lang="en-US" sz="2400" baseline="-25000">
                  <a:latin typeface="Times New Roman" pitchFamily="18" charset="0"/>
                </a:rPr>
                <a:t>2  </a:t>
              </a:r>
              <a:r>
                <a:rPr lang="en-US" sz="2400">
                  <a:latin typeface="Times New Roman" pitchFamily="18" charset="0"/>
                </a:rPr>
                <a:t> d</a:t>
              </a:r>
              <a:r>
                <a:rPr lang="en-US" sz="2400" baseline="-25000">
                  <a:latin typeface="Times New Roman" pitchFamily="18" charset="0"/>
                </a:rPr>
                <a:t>4</a:t>
              </a:r>
              <a:endParaRPr lang="el-GR" sz="2400" baseline="-25000">
                <a:latin typeface="Times New Roman" pitchFamily="18" charset="0"/>
              </a:endParaRPr>
            </a:p>
          </p:txBody>
        </p:sp>
        <p:sp>
          <p:nvSpPr>
            <p:cNvPr id="5136" name="Line 6"/>
            <p:cNvSpPr>
              <a:spLocks noChangeShapeType="1"/>
            </p:cNvSpPr>
            <p:nvPr/>
          </p:nvSpPr>
          <p:spPr bwMode="auto">
            <a:xfrm>
              <a:off x="384" y="23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323850" y="2367058"/>
            <a:ext cx="280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Στιγμιότυπο, </a:t>
            </a: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l-GR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R)</a:t>
            </a:r>
            <a:endParaRPr lang="el-GR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187450" y="33020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r1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187450" y="39497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r2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1187450" y="4453033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r3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1187450" y="50292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r4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5651500" y="2941733"/>
            <a:ext cx="2592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Συμβολισμός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r1[A] = a</a:t>
            </a:r>
            <a:r>
              <a:rPr lang="en-US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r2[BC] = b</a:t>
            </a:r>
            <a:r>
              <a:rPr lang="en-US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c</a:t>
            </a:r>
            <a:r>
              <a:rPr lang="en-US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endParaRPr lang="el-GR" baseline="-2500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1481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94E23-A1C6-4D97-8C7E-2A9C6848D577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50824" y="2070891"/>
            <a:ext cx="870210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Έστω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Y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συναρτησιακή εξάρτηση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functional dependency)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Χ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 ισχύει 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 για κάθε σχέση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r(R),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κάθε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ζεύγος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πλειάδων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[X] =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[X]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[Y] =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]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If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[X] =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[X]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then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[Y] = 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[Y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]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179387" y="4740370"/>
            <a:ext cx="84963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 απλά λόγια, μια συναρτησιακή εξάρτηση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X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Y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μας λέει ότι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 οποιεσδήποτε δυο πλειάδες μιας σχέσης της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συμφωνούν (έχουν την ίδια τιμή) στα γνωρίσματα Χ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R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τότε συμφωνούν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έχουν την ίδια τιμή) και στα γνωρίσματα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Y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R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50824" y="1147395"/>
            <a:ext cx="842486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Έστω ένα σχήμα σχέσης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R(Α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Α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Θα συμβολίζουμε με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= {Α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Α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}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το σύνολο των γνωρισμάτων της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R.</a:t>
            </a:r>
            <a:endParaRPr lang="el-GR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8B3A6-C097-4C44-BFE8-69BFB7BBDEAE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215900" y="3136625"/>
            <a:ext cx="8280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Παράδειγμα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: Ποιες (μη τετριμμένες) συναρτησιακές εξαρτήσεις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δεν παραβιάζει η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παρακάτω σχέση – δεν ξέρουμε αν ισχύουν στο σχήμα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Μπορούμε όμως να πούμε ποιες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ισχύουν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913271" y="3881390"/>
            <a:ext cx="23764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Α   Β    </a:t>
            </a:r>
            <a:r>
              <a:rPr lang="en-US" sz="20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  </a:t>
            </a:r>
            <a:r>
              <a:rPr lang="en-US" sz="2000" dirty="0">
                <a:latin typeface="Times New Roman" pitchFamily="18" charset="0"/>
              </a:rPr>
              <a:t>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4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3850" y="1399135"/>
            <a:ext cx="80645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Αντί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{Α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Α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}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{Β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}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γράφουμε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Α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…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…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5796040" y="429704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9471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492922"/>
            <a:ext cx="90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Ισχύουν 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δηλαδή για όλες τις πιθανές σχέσεις (πλειάδες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457200" y="1555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To Y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εξαρτάται συναρτησιακά από το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317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Γιατί καλούνται συναρτησιακές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;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457200" y="32316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Κ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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κλειδί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της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R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ανν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K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?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1187450" y="3711054"/>
            <a:ext cx="6264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Υπενθύμιση: </a:t>
            </a:r>
            <a:r>
              <a:rPr lang="en-US" sz="16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 </a:t>
            </a:r>
            <a:r>
              <a:rPr lang="el-GR" sz="16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είναι το σύνολο των γνωρισμάτων του σχήματος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823119" y="4096509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Μια γενίκευση της έννοιας του κλειδιού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1000" y="4853983"/>
            <a:ext cx="7711281" cy="1015663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Παρατήρηση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 και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 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</a:t>
            </a:r>
            <a:r>
              <a:rPr lang="en-US" sz="2400" dirty="0">
                <a:latin typeface="Calibri" pitchFamily="34" charset="0"/>
              </a:rPr>
              <a:t>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 smtClean="0">
                <a:latin typeface="Calibri" pitchFamily="34" charset="0"/>
              </a:rPr>
              <a:t>Β</a:t>
            </a:r>
            <a:r>
              <a:rPr lang="en-US" sz="2400" baseline="-25000" dirty="0" smtClean="0">
                <a:latin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</a:rPr>
              <a:t>Β</a:t>
            </a:r>
            <a:r>
              <a:rPr lang="en-US" sz="2400" baseline="-25000" dirty="0" smtClean="0">
                <a:latin typeface="Calibri" pitchFamily="34" charset="0"/>
              </a:rPr>
              <a:t>2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50824" y="1839011"/>
            <a:ext cx="84963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το παρακάτω σχεσιακό σχήμα: </a:t>
            </a:r>
            <a:r>
              <a:rPr lang="el-GR" sz="1600" dirty="0" smtClean="0">
                <a:latin typeface="Calibri" pitchFamily="34" charset="0"/>
              </a:rPr>
              <a:t>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 err="1" smtClean="0">
                <a:latin typeface="Calibri" pitchFamily="34" charset="0"/>
              </a:rPr>
              <a:t>Εγγραφή(Μάθημα</a:t>
            </a:r>
            <a:r>
              <a:rPr lang="el-GR" sz="1600" dirty="0">
                <a:latin typeface="Calibri" pitchFamily="34" charset="0"/>
              </a:rPr>
              <a:t>, Φοιτητής,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</a:t>
            </a:r>
            <a:r>
              <a:rPr lang="en-US" sz="1600" dirty="0">
                <a:latin typeface="Calibri" pitchFamily="34" charset="0"/>
              </a:rPr>
              <a:t>,</a:t>
            </a:r>
            <a:r>
              <a:rPr lang="el-GR" sz="1600" dirty="0">
                <a:latin typeface="Calibri" pitchFamily="34" charset="0"/>
              </a:rPr>
              <a:t> Αίθουσα, Βαθμός)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(συντομογραφία) 	</a:t>
            </a:r>
            <a:r>
              <a:rPr lang="el-GR" sz="1600" b="1" dirty="0">
                <a:latin typeface="Calibri" pitchFamily="34" charset="0"/>
              </a:rPr>
              <a:t>Ε(Μ, Φ, Ω, Α, Β)</a:t>
            </a:r>
            <a:r>
              <a:rPr lang="el-GR" sz="1600" dirty="0">
                <a:latin typeface="Calibri" pitchFamily="34" charset="0"/>
              </a:rPr>
              <a:t> </a:t>
            </a:r>
            <a:endParaRPr lang="el-GR" sz="16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Ποιες συναρτησιακές εξαρτήσεις εκφράζουν τα 1 έως 4</a:t>
            </a: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Τα </a:t>
            </a:r>
            <a:r>
              <a:rPr lang="el-GR" sz="1600" dirty="0">
                <a:latin typeface="Calibri" pitchFamily="34" charset="0"/>
              </a:rPr>
              <a:t>μαθήματα προσφέρονται μόνο μια φορά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σε </a:t>
            </a:r>
            <a:r>
              <a:rPr lang="el-GR" sz="1600" dirty="0">
                <a:latin typeface="Calibri" pitchFamily="34" charset="0"/>
              </a:rPr>
              <a:t>μια συγκεκριμένη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 και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αίθουσα.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Οι </a:t>
            </a:r>
            <a:r>
              <a:rPr lang="el-GR" sz="1600" dirty="0">
                <a:latin typeface="Calibri" pitchFamily="34" charset="0"/>
              </a:rPr>
              <a:t>φοιτητές δεν μπορούν να είναι ταυτόχρονα (δηλαδή, 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σε δυο διαφορετικές αίθουσες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 Δε γίνεται να έχουμε δυο μαθήματα ταυτόχρονα (την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στην ίδια </a:t>
            </a:r>
            <a:r>
              <a:rPr lang="el-GR" sz="1600" dirty="0" smtClean="0">
                <a:latin typeface="Calibri" pitchFamily="34" charset="0"/>
              </a:rPr>
              <a:t>αίθουσα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Ένας </a:t>
            </a:r>
            <a:r>
              <a:rPr lang="el-GR" sz="1600" dirty="0">
                <a:latin typeface="Calibri" pitchFamily="34" charset="0"/>
              </a:rPr>
              <a:t>φοιτητής παίρνει μόνο ένα βαθμό σε κάθε </a:t>
            </a:r>
            <a:r>
              <a:rPr lang="el-GR" sz="1600" dirty="0" smtClean="0">
                <a:latin typeface="Calibri" pitchFamily="34" charset="0"/>
              </a:rPr>
              <a:t>μάθημα</a:t>
            </a:r>
            <a:endParaRPr lang="el-GR" sz="1600" i="1" dirty="0">
              <a:solidFill>
                <a:srgbClr val="7030A0"/>
              </a:solidFill>
              <a:latin typeface="Calibri" pitchFamily="34" charset="0"/>
            </a:endParaRPr>
          </a:p>
          <a:p>
            <a:pPr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Ποιο (ποια) είναι το κλειδί αν ισχύουν τα </a:t>
            </a:r>
            <a:r>
              <a:rPr lang="el-GR" sz="1600" dirty="0" smtClean="0">
                <a:latin typeface="Calibri" pitchFamily="34" charset="0"/>
              </a:rPr>
              <a:t>1 </a:t>
            </a:r>
            <a:r>
              <a:rPr lang="el-GR" sz="1600" dirty="0">
                <a:latin typeface="Calibri" pitchFamily="34" charset="0"/>
              </a:rPr>
              <a:t>έως </a:t>
            </a:r>
            <a:r>
              <a:rPr lang="el-GR" sz="1600" dirty="0" smtClean="0">
                <a:latin typeface="Calibri" pitchFamily="34" charset="0"/>
              </a:rPr>
              <a:t>4</a:t>
            </a:r>
            <a:endParaRPr lang="el-GR" sz="1600" dirty="0">
              <a:latin typeface="Calibri" pitchFamily="34" charset="0"/>
            </a:endParaRPr>
          </a:p>
          <a:p>
            <a:pPr marL="457200" indent="-457200"/>
            <a:r>
              <a:rPr lang="el-GR" sz="1600" dirty="0" smtClean="0">
                <a:latin typeface="Calibri" pitchFamily="34" charset="0"/>
              </a:rPr>
              <a:t>Τι </a:t>
            </a:r>
            <a:r>
              <a:rPr lang="el-GR" sz="1600" dirty="0">
                <a:latin typeface="Calibri" pitchFamily="34" charset="0"/>
              </a:rPr>
              <a:t>σημαίνει </a:t>
            </a:r>
            <a:endParaRPr lang="el-GR" sz="1600" dirty="0" smtClean="0">
              <a:latin typeface="Calibri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</a:rPr>
              <a:t>Φ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 smtClean="0">
                <a:latin typeface="Calibri" pitchFamily="34" charset="0"/>
                <a:sym typeface="Symbol" pitchFamily="18" charset="2"/>
              </a:rPr>
              <a:t>Μ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 smtClean="0">
                <a:latin typeface="Calibri" pitchFamily="34" charset="0"/>
                <a:sym typeface="Symbol" pitchFamily="18" charset="2"/>
              </a:rPr>
              <a:t>ΜΒ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Φ</a:t>
            </a:r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250824" y="968162"/>
            <a:ext cx="8360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Όπως και τα κλειδιά, οι συναρτησιακές εξαρτήσεις προκύπτουν από τη φυσική περιγραφή του προβλήματος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δηλαδή από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τον πραγματικό κόσμο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80EE6-78ED-46A4-B0A5-4ACAA25FC7ED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22937" y="2382043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/>
              <a:t>Λογαριασμός </a:t>
            </a:r>
            <a:r>
              <a:rPr lang="en-US" sz="1800" b="1" dirty="0"/>
              <a:t>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4359424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/>
              <a:t>Πελάτης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22937" y="1181714"/>
            <a:ext cx="8512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Παράδειγμα: Στο παρακάτω σχήμα Λογαριασμός θεωρούμε ότι ένας λογαριασμός μπορεί να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ανήκει σε παραπάνω από έναν πελάτη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και ένας πελάτης μπορεί να έχει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πολλούς λογαριασμούς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. Ποιες άλλες (εκτός του κλειδιού) συναρτησιακές εξαρτήσεις μπορεί να ισχύουν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αλλά δε φαίνονται στο παρακάτω σχήμα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;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9737" y="2806700"/>
            <a:ext cx="8153400" cy="381000"/>
            <a:chOff x="480" y="1824"/>
            <a:chExt cx="5136" cy="240"/>
          </a:xfrm>
        </p:grpSpPr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Όνομα-Υποκαταστήματος  </a:t>
              </a:r>
              <a:r>
                <a:rPr lang="el-GR" dirty="0" smtClean="0"/>
                <a:t>         </a:t>
              </a:r>
              <a:r>
                <a:rPr lang="el-GR" u="sng" dirty="0" smtClean="0"/>
                <a:t>Αριθμός-Λογαριασμού</a:t>
              </a:r>
              <a:r>
                <a:rPr lang="el-GR" dirty="0" smtClean="0"/>
                <a:t>         Ποσό     </a:t>
              </a:r>
              <a:r>
                <a:rPr lang="el-GR" u="sng" dirty="0"/>
                <a:t>Όνομα-Πελάτη</a:t>
              </a:r>
              <a:endParaRPr lang="el-GR" dirty="0"/>
            </a:p>
          </p:txBody>
        </p:sp>
        <p:sp>
          <p:nvSpPr>
            <p:cNvPr id="11285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6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7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8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dirty="0" smtClean="0"/>
                <a:t> </a:t>
              </a:r>
              <a:endParaRPr lang="el-GR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31913" y="4383858"/>
            <a:ext cx="6143625" cy="403225"/>
            <a:chOff x="720" y="2770"/>
            <a:chExt cx="3870" cy="254"/>
          </a:xfrm>
        </p:grpSpPr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750" y="2770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/>
                <a:t>Όνομα-Πελάτη</a:t>
              </a:r>
              <a:r>
                <a:rPr lang="el-GR" dirty="0" smtClean="0"/>
                <a:t>      </a:t>
              </a:r>
              <a:r>
                <a:rPr lang="el-GR" dirty="0"/>
                <a:t>Οδός    </a:t>
              </a:r>
              <a:r>
                <a:rPr lang="el-GR" dirty="0" smtClean="0"/>
                <a:t> Πόλη        </a:t>
              </a:r>
              <a:r>
                <a:rPr lang="el-GR" u="sng" dirty="0"/>
                <a:t>Αριθμός-Δανείου</a:t>
              </a:r>
              <a:endParaRPr lang="el-GR" dirty="0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36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222937" y="3467503"/>
            <a:ext cx="8512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Παράδειγμα: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Παρόμοια,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στο παρακάτω σχήμα, ένας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Πελάτης έχει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πολλά δάνεια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και ένα Δάνειο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αφορά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παραπάνω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από έναν Π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ελάτη, ενώ ένας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πελάτης δίνει μόνο μια διεύθυνση</a:t>
            </a: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217275" y="5359400"/>
            <a:ext cx="87457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παραπάνω σχεσιακά μοντέλα, με τα κλειδιά εκφράζεται μόνο ένα υποσύνολο των περιορισμών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Διαισθητικά</a:t>
            </a: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, οι δύο παραπάνω σχεδιασμοί δεν είναι «καλοί», γιατί;</a:t>
            </a:r>
          </a:p>
        </p:txBody>
      </p:sp>
      <p:sp>
        <p:nvSpPr>
          <p:cNvPr id="11277" name="Text Box 20"/>
          <p:cNvSpPr txBox="1">
            <a:spLocks noChangeArrowheads="1"/>
          </p:cNvSpPr>
          <p:nvPr/>
        </p:nvSpPr>
        <p:spPr bwMode="auto">
          <a:xfrm>
            <a:off x="3924300" y="5032673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</a:rPr>
              <a:t>Διεύθυνση πελάτη</a:t>
            </a:r>
          </a:p>
        </p:txBody>
      </p:sp>
      <p:sp>
        <p:nvSpPr>
          <p:cNvPr id="11278" name="AutoShape 21"/>
          <p:cNvSpPr>
            <a:spLocks/>
          </p:cNvSpPr>
          <p:nvPr/>
        </p:nvSpPr>
        <p:spPr bwMode="auto">
          <a:xfrm rot="-5400000">
            <a:off x="3635375" y="43362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ΙΙ (φυσική σημασία)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CAFE-5DC3-4E86-982C-38A2AB9889E7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986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Τετριμμένες </a:t>
            </a:r>
            <a:r>
              <a:rPr lang="en-US" sz="2400" dirty="0" smtClean="0">
                <a:latin typeface="Calibri" pitchFamily="34" charset="0"/>
              </a:rPr>
              <a:t> (trivial) </a:t>
            </a:r>
            <a:r>
              <a:rPr lang="el-GR" sz="2400" dirty="0" smtClean="0">
                <a:latin typeface="Calibri" pitchFamily="34" charset="0"/>
              </a:rPr>
              <a:t>εξαρτήσεις: ισχύουν </a:t>
            </a:r>
            <a:r>
              <a:rPr lang="el-GR" sz="2400" dirty="0">
                <a:latin typeface="Calibri" pitchFamily="34" charset="0"/>
              </a:rPr>
              <a:t>για όλα τα </a:t>
            </a:r>
            <a:r>
              <a:rPr lang="el-GR" sz="2400" dirty="0" smtClean="0">
                <a:latin typeface="Calibri" pitchFamily="34" charset="0"/>
              </a:rPr>
              <a:t>σχήματα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62000" y="2819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Παράδειγμα:  Α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</a:rPr>
              <a:t>Α  ή  ΑΒ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>
                <a:latin typeface="Calibri" pitchFamily="34" charset="0"/>
              </a:rPr>
              <a:t> Β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28800" y="3860800"/>
            <a:ext cx="4687888" cy="1014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Γενικά, 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τετριμμένη</a:t>
            </a:r>
            <a:r>
              <a:rPr lang="el-GR" sz="2400" dirty="0">
                <a:latin typeface="Calibri" pitchFamily="34" charset="0"/>
              </a:rPr>
              <a:t>,  όταν 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</a:t>
            </a:r>
            <a:r>
              <a:rPr lang="el-GR" sz="2400" dirty="0">
                <a:latin typeface="Calibri" pitchFamily="34" charset="0"/>
              </a:rPr>
              <a:t> X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Τετριμμένη Συναρτησιακή  Εξάρτηση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3137" y="1852246"/>
            <a:ext cx="700258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Ανακοινώθηκε το </a:t>
            </a:r>
            <a:r>
              <a:rPr lang="en-US" sz="3200" dirty="0" smtClean="0"/>
              <a:t>2</a:t>
            </a:r>
            <a:r>
              <a:rPr lang="el-GR" sz="3200" baseline="30000" dirty="0" smtClean="0"/>
              <a:t>ο</a:t>
            </a:r>
            <a:r>
              <a:rPr lang="el-GR" sz="3200" dirty="0" smtClean="0"/>
              <a:t> Σύνολο Ασκήσεων στη σελίδα του μαθήματος</a:t>
            </a:r>
          </a:p>
          <a:p>
            <a:endParaRPr lang="el-GR" sz="3200" dirty="0"/>
          </a:p>
          <a:p>
            <a:r>
              <a:rPr lang="el-GR" sz="3200" dirty="0" smtClean="0"/>
              <a:t>Ημερομηνία Παράδοσης </a:t>
            </a:r>
            <a:r>
              <a:rPr lang="en-US" sz="3200" dirty="0" smtClean="0"/>
              <a:t>6</a:t>
            </a:r>
            <a:r>
              <a:rPr lang="el-GR" sz="3200" dirty="0" smtClean="0"/>
              <a:t>/1</a:t>
            </a:r>
            <a:r>
              <a:rPr lang="en-US" sz="3200" dirty="0" smtClean="0"/>
              <a:t>2</a:t>
            </a:r>
            <a:r>
              <a:rPr lang="el-GR" sz="3200" dirty="0" smtClean="0"/>
              <a:t>/2016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029621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75E62-BE09-4E14-A21F-D23530452F92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599388" y="1880647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Οι </a:t>
            </a:r>
            <a:r>
              <a:rPr lang="el-GR" sz="2400" dirty="0">
                <a:latin typeface="Calibri" pitchFamily="34" charset="0"/>
              </a:rPr>
              <a:t>συναρτησιακές εξαρτήσεις ορίζονται στο </a:t>
            </a:r>
            <a:r>
              <a:rPr lang="el-GR" sz="2400" b="1" dirty="0">
                <a:latin typeface="Calibri" pitchFamily="34" charset="0"/>
              </a:rPr>
              <a:t>σχήμα</a:t>
            </a:r>
            <a:r>
              <a:rPr lang="el-GR" sz="2400" dirty="0">
                <a:latin typeface="Calibri" pitchFamily="34" charset="0"/>
              </a:rPr>
              <a:t> μιας </a:t>
            </a:r>
            <a:r>
              <a:rPr lang="el-GR" sz="2400" dirty="0" smtClean="0">
                <a:latin typeface="Calibri" pitchFamily="34" charset="0"/>
              </a:rPr>
              <a:t>σχέσης, εκφράζουν περιορισμούς ορθότητας (</a:t>
            </a:r>
            <a:r>
              <a:rPr lang="en-US" sz="2400" dirty="0" smtClean="0">
                <a:latin typeface="Calibri" pitchFamily="34" charset="0"/>
              </a:rPr>
              <a:t>integrity constraints)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8077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400" dirty="0" smtClean="0">
                <a:latin typeface="Calibri" pitchFamily="34" charset="0"/>
              </a:rPr>
              <a:t>   Ένα σύνολο από συναρτησιακές εξαρτήσεις F </a:t>
            </a:r>
            <a:r>
              <a:rPr lang="el-GR" sz="2400" i="1" dirty="0" smtClean="0">
                <a:latin typeface="Calibri" pitchFamily="34" charset="0"/>
              </a:rPr>
              <a:t>ισχύει </a:t>
            </a:r>
            <a:r>
              <a:rPr lang="el-GR" sz="2400" dirty="0" smtClean="0">
                <a:latin typeface="Calibri" pitchFamily="34" charset="0"/>
              </a:rPr>
              <a:t>σε ένα σχήμα, όλα τα νόμιμα (</a:t>
            </a:r>
            <a:r>
              <a:rPr lang="el-GR" sz="2400" dirty="0" err="1" smtClean="0">
                <a:latin typeface="Calibri" pitchFamily="34" charset="0"/>
              </a:rPr>
              <a:t>legal</a:t>
            </a:r>
            <a:r>
              <a:rPr lang="el-GR" sz="2400" dirty="0" smtClean="0">
                <a:latin typeface="Calibri" pitchFamily="34" charset="0"/>
              </a:rPr>
              <a:t>) στιγμιότυπα πρέπει να ικανοποιούν το σύνολο των εξαρτήσεων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endParaRPr lang="el-GR" sz="16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400" dirty="0" smtClean="0">
                <a:latin typeface="Calibri" pitchFamily="34" charset="0"/>
              </a:rPr>
              <a:t>   Έλεγχος αν μια σχέση (στιγμιότυπο) </a:t>
            </a:r>
            <a:r>
              <a:rPr lang="el-GR" sz="2400" i="1" dirty="0" smtClean="0">
                <a:latin typeface="Calibri" pitchFamily="34" charset="0"/>
              </a:rPr>
              <a:t>ικανοποιεί </a:t>
            </a:r>
            <a:r>
              <a:rPr lang="el-GR" sz="2400" dirty="0" smtClean="0">
                <a:latin typeface="Calibri" pitchFamily="34" charset="0"/>
              </a:rPr>
              <a:t>το σύνολο 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Σχήματος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AB32C-D7A8-41F7-8653-1BE42D4279F5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54291" y="162141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Πως μπορούμε να συνάγουμε </a:t>
            </a:r>
            <a:r>
              <a:rPr lang="el-GR" sz="2400" dirty="0">
                <a:latin typeface="Calibri" pitchFamily="34" charset="0"/>
              </a:rPr>
              <a:t>νέες εξαρτήσεις από ένα δεδομένο σύνολο εξαρτήσεων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254" y="2834801"/>
            <a:ext cx="8455025" cy="714375"/>
            <a:chOff x="336" y="2208"/>
            <a:chExt cx="5326" cy="450"/>
          </a:xfrm>
        </p:grpSpPr>
        <p:sp>
          <p:nvSpPr>
            <p:cNvPr id="14344" name="Text Box 5"/>
            <p:cNvSpPr txBox="1">
              <a:spLocks noChangeArrowheads="1"/>
            </p:cNvSpPr>
            <p:nvPr/>
          </p:nvSpPr>
          <p:spPr bwMode="auto">
            <a:xfrm>
              <a:off x="336" y="2251"/>
              <a:ext cx="532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n-US" dirty="0" smtClean="0">
                  <a:latin typeface="Calibri" pitchFamily="34" charset="0"/>
                </a:rPr>
                <a:t> F   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  Y </a:t>
              </a:r>
              <a:r>
                <a:rPr lang="en-US" dirty="0">
                  <a:latin typeface="Calibri" pitchFamily="34" charset="0"/>
                </a:rPr>
                <a:t>: </a:t>
              </a:r>
              <a:r>
                <a:rPr lang="el-GR" dirty="0">
                  <a:latin typeface="Calibri" pitchFamily="34" charset="0"/>
                </a:rPr>
                <a:t>η συναρτησιακή εξάρτηση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 </a:t>
              </a:r>
              <a:r>
                <a:rPr lang="el-GR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συνάγεται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n-US" dirty="0" smtClean="0">
                  <a:latin typeface="Calibri" pitchFamily="34" charset="0"/>
                </a:rPr>
                <a:t>(inferred/implied) </a:t>
              </a:r>
              <a:r>
                <a:rPr lang="el-GR" dirty="0" smtClean="0">
                  <a:latin typeface="Calibri" pitchFamily="34" charset="0"/>
                </a:rPr>
                <a:t>από </a:t>
              </a:r>
              <a:r>
                <a:rPr lang="el-GR" dirty="0">
                  <a:latin typeface="Calibri" pitchFamily="34" charset="0"/>
                </a:rPr>
                <a:t>το σύνολο εξαρτήσεων </a:t>
              </a:r>
              <a:r>
                <a:rPr lang="en-US" dirty="0">
                  <a:latin typeface="Calibri" pitchFamily="34" charset="0"/>
                </a:rPr>
                <a:t>F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0" y="2208"/>
              <a:ext cx="240" cy="288"/>
              <a:chOff x="1968" y="1824"/>
              <a:chExt cx="240" cy="288"/>
            </a:xfrm>
          </p:grpSpPr>
          <p:sp>
            <p:nvSpPr>
              <p:cNvPr id="14346" name="Text Box 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 smtClean="0">
                    <a:latin typeface="Calibri" pitchFamily="34" charset="0"/>
                  </a:rPr>
                  <a:t>=</a:t>
                </a:r>
                <a:r>
                  <a:rPr lang="en-US" sz="2400" dirty="0" smtClean="0">
                    <a:latin typeface="Calibri" pitchFamily="34" charset="0"/>
                  </a:rPr>
                  <a:t> </a:t>
                </a:r>
                <a:r>
                  <a:rPr lang="el-GR" sz="2400" dirty="0" smtClean="0">
                    <a:latin typeface="Calibri" pitchFamily="34" charset="0"/>
                  </a:rPr>
                  <a:t> </a:t>
                </a:r>
                <a:r>
                  <a:rPr lang="en-US" sz="2400" dirty="0" smtClean="0">
                    <a:latin typeface="Calibri" pitchFamily="34" charset="0"/>
                  </a:rPr>
                  <a:t>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4347" name="Line 8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18510" y="4317970"/>
            <a:ext cx="78486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F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: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κλειστότητα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(εγκλεισμός)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</a:rPr>
              <a:t>closure): </a:t>
            </a:r>
            <a:r>
              <a:rPr lang="el-GR" sz="2000" dirty="0">
                <a:latin typeface="Calibri" pitchFamily="34" charset="0"/>
              </a:rPr>
              <a:t>σύνολο όλων των συναρτησιακών εξαρτήσεων που συνάγονται από το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05119" y="540285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Συμπερασμού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 για τη </a:t>
            </a:r>
            <a:r>
              <a:rPr lang="el-GR" sz="2400" dirty="0" smtClean="0">
                <a:latin typeface="Calibri" pitchFamily="34" charset="0"/>
              </a:rPr>
              <a:t>δημιουργία εξαρτήσεων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3060" y="3506771"/>
            <a:ext cx="830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l-GR" dirty="0" smtClean="0"/>
              <a:t> Χ </a:t>
            </a:r>
            <a:r>
              <a:rPr lang="el-GR" dirty="0" smtClean="0">
                <a:sym typeface="Symbol"/>
              </a:rPr>
              <a:t> Υ ισχύει σε κάθε στιγμιότυπο που ικανοποιεί το σύνολο των εξαρτήσεων στο </a:t>
            </a:r>
            <a:r>
              <a:rPr lang="en-US" dirty="0" smtClean="0">
                <a:sym typeface="Symbol"/>
              </a:rPr>
              <a:t>F</a:t>
            </a:r>
            <a:endParaRPr lang="el-GR" dirty="0"/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E7AB8-C747-4E3A-89ED-0D73EB461A67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254476" y="1983867"/>
            <a:ext cx="7474744" cy="3124200"/>
            <a:chOff x="431800" y="2087562"/>
            <a:chExt cx="8269288" cy="3124200"/>
          </a:xfrm>
        </p:grpSpPr>
        <p:sp>
          <p:nvSpPr>
            <p:cNvPr id="16391" name="Text Box 4"/>
            <p:cNvSpPr txBox="1">
              <a:spLocks noChangeArrowheads="1"/>
            </p:cNvSpPr>
            <p:nvPr/>
          </p:nvSpPr>
          <p:spPr bwMode="auto">
            <a:xfrm>
              <a:off x="431800" y="20875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1. Ανακλαστικός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(reflexivity)</a:t>
              </a:r>
              <a:endParaRPr lang="el-GR" sz="2400" dirty="0">
                <a:latin typeface="Calibri" pitchFamily="34" charset="0"/>
              </a:endParaRPr>
            </a:p>
          </p:txBody>
        </p:sp>
        <p:sp>
          <p:nvSpPr>
            <p:cNvPr id="16392" name="Text Box 5"/>
            <p:cNvSpPr txBox="1">
              <a:spLocks noChangeArrowheads="1"/>
            </p:cNvSpPr>
            <p:nvPr/>
          </p:nvSpPr>
          <p:spPr bwMode="auto">
            <a:xfrm>
              <a:off x="1193800" y="2620962"/>
              <a:ext cx="7391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Αν   Χ </a:t>
              </a:r>
              <a:r>
                <a:rPr lang="el-GR" dirty="0">
                  <a:sym typeface="Symbol" pitchFamily="18" charset="2"/>
                </a:rPr>
                <a:t> </a:t>
              </a:r>
              <a:r>
                <a:rPr lang="el-GR" dirty="0"/>
                <a:t>Υ, τότε </a:t>
              </a:r>
              <a:r>
                <a:rPr lang="en-US" dirty="0"/>
                <a:t>X </a:t>
              </a:r>
              <a:r>
                <a:rPr lang="en-US" dirty="0">
                  <a:sym typeface="Symbol" pitchFamily="18" charset="2"/>
                </a:rPr>
                <a:t></a:t>
              </a:r>
              <a:r>
                <a:rPr lang="en-US" dirty="0"/>
                <a:t> Y</a:t>
              </a:r>
              <a:endParaRPr lang="el-GR" dirty="0"/>
            </a:p>
          </p:txBody>
        </p:sp>
        <p:sp>
          <p:nvSpPr>
            <p:cNvPr id="16393" name="Text Box 6"/>
            <p:cNvSpPr txBox="1">
              <a:spLocks noChangeArrowheads="1"/>
            </p:cNvSpPr>
            <p:nvPr/>
          </p:nvSpPr>
          <p:spPr bwMode="auto">
            <a:xfrm>
              <a:off x="508000" y="4221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3. Μεταβατικός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(transitivity)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>
              <a:off x="1309688" y="3662362"/>
              <a:ext cx="7391400" cy="457200"/>
              <a:chOff x="720" y="3024"/>
              <a:chExt cx="4656" cy="288"/>
            </a:xfrm>
          </p:grpSpPr>
          <p:sp>
            <p:nvSpPr>
              <p:cNvPr id="16403" name="Text Box 8"/>
              <p:cNvSpPr txBox="1">
                <a:spLocks noChangeArrowheads="1"/>
              </p:cNvSpPr>
              <p:nvPr/>
            </p:nvSpPr>
            <p:spPr bwMode="auto">
              <a:xfrm>
                <a:off x="720" y="3024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Y}    </a:t>
                </a:r>
                <a:r>
                  <a:rPr lang="el-GR" dirty="0" smtClean="0"/>
                  <a:t>      </a:t>
                </a:r>
                <a:r>
                  <a:rPr lang="en-US" dirty="0" smtClean="0"/>
                  <a:t>    </a:t>
                </a:r>
                <a:r>
                  <a:rPr lang="en-US" dirty="0"/>
                  <a:t>ΧΖ </a:t>
                </a:r>
                <a:r>
                  <a:rPr lang="en-US" dirty="0">
                    <a:sym typeface="Symbol" pitchFamily="18" charset="2"/>
                  </a:rPr>
                  <a:t>YZ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3" name="Group 9"/>
              <p:cNvGrpSpPr>
                <a:grpSpLocks/>
              </p:cNvGrpSpPr>
              <p:nvPr/>
            </p:nvGrpSpPr>
            <p:grpSpPr bwMode="auto">
              <a:xfrm>
                <a:off x="1440" y="3024"/>
                <a:ext cx="240" cy="288"/>
                <a:chOff x="1968" y="1824"/>
                <a:chExt cx="240" cy="288"/>
              </a:xfrm>
            </p:grpSpPr>
            <p:sp>
              <p:nvSpPr>
                <p:cNvPr id="1640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/>
                    <a:t>=</a:t>
                  </a:r>
                </a:p>
              </p:txBody>
            </p:sp>
            <p:sp>
              <p:nvSpPr>
                <p:cNvPr id="16406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431800" y="3078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2. </a:t>
              </a:r>
              <a:r>
                <a:rPr lang="el-GR" sz="2400" dirty="0" err="1">
                  <a:latin typeface="Calibri" pitchFamily="34" charset="0"/>
                </a:rPr>
                <a:t>Επαυξητικός</a:t>
              </a:r>
              <a:r>
                <a:rPr lang="el-GR" sz="2400" dirty="0">
                  <a:latin typeface="Calibri" pitchFamily="34" charset="0"/>
                </a:rPr>
                <a:t>  </a:t>
              </a:r>
              <a:r>
                <a:rPr lang="el-GR" sz="2400" dirty="0" smtClean="0">
                  <a:latin typeface="Calibri" pitchFamily="34" charset="0"/>
                </a:rPr>
                <a:t>Κανόνας</a:t>
              </a:r>
              <a:r>
                <a:rPr lang="en-US" sz="2400" dirty="0" smtClean="0">
                  <a:latin typeface="Calibri" pitchFamily="34" charset="0"/>
                </a:rPr>
                <a:t> (augmentation)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270000" y="4754562"/>
              <a:ext cx="7391400" cy="457200"/>
              <a:chOff x="768" y="3120"/>
              <a:chExt cx="4656" cy="288"/>
            </a:xfrm>
          </p:grpSpPr>
          <p:sp>
            <p:nvSpPr>
              <p:cNvPr id="16399" name="Text Box 14"/>
              <p:cNvSpPr txBox="1">
                <a:spLocks noChangeArrowheads="1"/>
              </p:cNvSpPr>
              <p:nvPr/>
            </p:nvSpPr>
            <p:spPr bwMode="auto">
              <a:xfrm>
                <a:off x="768" y="3120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Y, Υ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}         </a:t>
                </a:r>
                <a:r>
                  <a:rPr lang="el-GR" dirty="0" smtClean="0"/>
                  <a:t>              </a:t>
                </a:r>
                <a:r>
                  <a:rPr lang="en-US" dirty="0" smtClean="0"/>
                  <a:t> </a:t>
                </a:r>
                <a:r>
                  <a:rPr lang="en-US" dirty="0"/>
                  <a:t>Χ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288"/>
                <a:chOff x="1968" y="1824"/>
                <a:chExt cx="240" cy="288"/>
              </a:xfrm>
            </p:grpSpPr>
            <p:sp>
              <p:nvSpPr>
                <p:cNvPr id="1640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>
                      <a:latin typeface="Comic Sans MS" pitchFamily="66" charset="0"/>
                    </a:rPr>
                    <a:t>=</a:t>
                  </a:r>
                </a:p>
              </p:txBody>
            </p:sp>
            <p:sp>
              <p:nvSpPr>
                <p:cNvPr id="16402" name="Line 17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279400" y="5430126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του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Amstrong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l-GR" i="1" dirty="0" smtClean="0">
                <a:latin typeface="Calibri" pitchFamily="34" charset="0"/>
              </a:rPr>
              <a:t>βάσιμοι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l-GR" dirty="0" err="1" smtClean="0">
                <a:latin typeface="Calibri" pitchFamily="34" charset="0"/>
              </a:rPr>
              <a:t>sound</a:t>
            </a:r>
            <a:r>
              <a:rPr lang="el-GR" dirty="0" smtClean="0">
                <a:latin typeface="Calibri" pitchFamily="34" charset="0"/>
              </a:rPr>
              <a:t>) δε δίνουν λανθασμένες εξαρτήσεις και </a:t>
            </a:r>
            <a:r>
              <a:rPr lang="el-GR" i="1" dirty="0" smtClean="0">
                <a:latin typeface="Calibri" pitchFamily="34" charset="0"/>
              </a:rPr>
              <a:t>πλήρεις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l-GR" dirty="0" err="1" smtClean="0">
                <a:latin typeface="Calibri" pitchFamily="34" charset="0"/>
              </a:rPr>
              <a:t>complete</a:t>
            </a:r>
            <a:r>
              <a:rPr lang="el-GR" dirty="0" smtClean="0">
                <a:latin typeface="Calibri" pitchFamily="34" charset="0"/>
              </a:rPr>
              <a:t>) μας δίνουν όλο το F</a:t>
            </a:r>
            <a:r>
              <a:rPr lang="el-GR" baseline="30000" dirty="0" smtClean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51DEE-C965-48C8-BF39-9A77D3CFC245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981200"/>
            <a:ext cx="7391400" cy="457200"/>
            <a:chOff x="720" y="3024"/>
            <a:chExt cx="4656" cy="288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720" y="3024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Y} 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n-US" dirty="0" smtClean="0">
                  <a:latin typeface="Calibri" pitchFamily="34" charset="0"/>
                </a:rPr>
                <a:t>     </a:t>
              </a:r>
              <a:r>
                <a:rPr lang="en-US" dirty="0">
                  <a:latin typeface="Calibri" pitchFamily="34" charset="0"/>
                </a:rPr>
                <a:t>ΧΖ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YZ</a:t>
              </a:r>
              <a:r>
                <a:rPr lang="en-US" dirty="0">
                  <a:latin typeface="Calibri" pitchFamily="34" charset="0"/>
                </a:rPr>
                <a:t> 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3024"/>
              <a:ext cx="240" cy="288"/>
              <a:chOff x="1968" y="1824"/>
              <a:chExt cx="240" cy="288"/>
            </a:xfrm>
          </p:grpSpPr>
          <p:sp>
            <p:nvSpPr>
              <p:cNvPr id="17420" name="Text Box 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7421" name="Line 7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038600" y="198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Επαυξητικός  Κανόνας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95287" y="2868531"/>
            <a:ext cx="8315079" cy="330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Απόδειξη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i="1" dirty="0">
                <a:latin typeface="Calibri" pitchFamily="34" charset="0"/>
              </a:rPr>
              <a:t>(με επαγωγή σε άτοπο:) </a:t>
            </a:r>
            <a:r>
              <a:rPr lang="el-GR" sz="1600" dirty="0">
                <a:latin typeface="Calibri" pitchFamily="34" charset="0"/>
              </a:rPr>
              <a:t>έστω ότι σε κάποιο στιγμιότυπο της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ισχύει</a:t>
            </a:r>
            <a:r>
              <a:rPr lang="el-GR" sz="1800" dirty="0">
                <a:latin typeface="Calibri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 (1) </a:t>
            </a:r>
            <a:r>
              <a:rPr lang="en-US" sz="1800" dirty="0" err="1">
                <a:latin typeface="Calibri" pitchFamily="34" charset="0"/>
              </a:rPr>
              <a:t>αλλά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όχι</a:t>
            </a:r>
            <a:r>
              <a:rPr lang="en-US" sz="1800" dirty="0">
                <a:latin typeface="Calibri" pitchFamily="34" charset="0"/>
              </a:rPr>
              <a:t>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  <a:r>
              <a:rPr lang="en-US" sz="1800" dirty="0">
                <a:latin typeface="Calibri" pitchFamily="34" charset="0"/>
              </a:rPr>
              <a:t> (2)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(2</a:t>
            </a:r>
            <a:r>
              <a:rPr lang="en-US" sz="1800" dirty="0">
                <a:latin typeface="Calibri" pitchFamily="34" charset="0"/>
              </a:rPr>
              <a:t> &amp; </a:t>
            </a:r>
            <a:r>
              <a:rPr lang="el-GR" sz="1800" dirty="0">
                <a:latin typeface="Calibri" pitchFamily="34" charset="0"/>
              </a:rPr>
              <a:t>ορισμό), υπάρχουν δυο </a:t>
            </a:r>
            <a:r>
              <a:rPr lang="el-GR" sz="1800" dirty="0" smtClean="0">
                <a:latin typeface="Calibri" pitchFamily="34" charset="0"/>
              </a:rPr>
              <a:t>πλειάδες, </a:t>
            </a:r>
            <a:r>
              <a:rPr lang="en-US" sz="1800" dirty="0" smtClean="0">
                <a:latin typeface="Calibri" pitchFamily="34" charset="0"/>
              </a:rPr>
              <a:t>t1 </a:t>
            </a:r>
            <a:r>
              <a:rPr lang="el-GR" sz="1800" dirty="0" smtClean="0">
                <a:latin typeface="Calibri" pitchFamily="34" charset="0"/>
              </a:rPr>
              <a:t>και </a:t>
            </a:r>
            <a:r>
              <a:rPr lang="en-US" sz="1800" dirty="0" smtClean="0">
                <a:latin typeface="Calibri" pitchFamily="34" charset="0"/>
              </a:rPr>
              <a:t>t2, </a:t>
            </a:r>
            <a:r>
              <a:rPr lang="el-GR" sz="1800" dirty="0" smtClean="0">
                <a:latin typeface="Calibri" pitchFamily="34" charset="0"/>
              </a:rPr>
              <a:t>τέτοιες ώστε </a:t>
            </a:r>
            <a:r>
              <a:rPr lang="en-US" sz="1800" dirty="0">
                <a:latin typeface="Calibri" pitchFamily="34" charset="0"/>
              </a:rPr>
              <a:t>t1[XZ] = t2[XZ] (3)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		        και </a:t>
            </a:r>
            <a:r>
              <a:rPr lang="en-US" sz="1800" dirty="0">
                <a:latin typeface="Calibri" pitchFamily="34" charset="0"/>
              </a:rPr>
              <a:t>t1[YZ]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</a:t>
            </a:r>
            <a:r>
              <a:rPr lang="en-US" sz="1800" dirty="0">
                <a:latin typeface="Calibri" pitchFamily="34" charset="0"/>
              </a:rPr>
              <a:t> t2[YZ]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(3),  </a:t>
            </a:r>
            <a:r>
              <a:rPr lang="en-US" sz="1800" dirty="0">
                <a:latin typeface="Calibri" pitchFamily="34" charset="0"/>
              </a:rPr>
              <a:t>t1[X] = t2[X] (4)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t1[Z] = t2[Z] (5)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(1) και (4), </a:t>
            </a:r>
            <a:r>
              <a:rPr lang="en-US" sz="1800" dirty="0">
                <a:latin typeface="Calibri" pitchFamily="34" charset="0"/>
              </a:rPr>
              <a:t>t1[Y] = t2[</a:t>
            </a:r>
            <a:r>
              <a:rPr lang="el-GR" sz="1800" dirty="0">
                <a:latin typeface="Calibri" pitchFamily="34" charset="0"/>
              </a:rPr>
              <a:t>Υ</a:t>
            </a:r>
            <a:r>
              <a:rPr lang="en-US" sz="1800" dirty="0">
                <a:latin typeface="Calibri" pitchFamily="34" charset="0"/>
              </a:rPr>
              <a:t>] (6)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(5) και (6), </a:t>
            </a:r>
            <a:r>
              <a:rPr lang="en-US" sz="1800" dirty="0">
                <a:latin typeface="Calibri" pitchFamily="34" charset="0"/>
              </a:rPr>
              <a:t>t1[ΥZ] = t2[ΥZ] </a:t>
            </a:r>
            <a:r>
              <a:rPr lang="en-US" sz="1800" dirty="0" err="1">
                <a:latin typeface="Calibri" pitchFamily="34" charset="0"/>
              </a:rPr>
              <a:t>Άτοπο</a:t>
            </a:r>
            <a:r>
              <a:rPr lang="en-US" sz="1800" dirty="0">
                <a:latin typeface="Calibri" pitchFamily="34" charset="0"/>
              </a:rPr>
              <a:t>!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242062" y="2573928"/>
            <a:ext cx="41572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3 κανόνων με βάση τον ορισμό</a:t>
            </a:r>
          </a:p>
        </p:txBody>
      </p:sp>
      <p:sp>
        <p:nvSpPr>
          <p:cNvPr id="15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59B90-541B-44CD-93B0-928AAC768C09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Επιπρόσθετοι κανόνες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3487" y="25240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4. Ενωτικός  </a:t>
            </a:r>
            <a:r>
              <a:rPr lang="el-GR" sz="2400" dirty="0" smtClean="0">
                <a:latin typeface="Calibri" pitchFamily="34" charset="0"/>
              </a:rPr>
              <a:t>Κανόνας</a:t>
            </a:r>
            <a:r>
              <a:rPr lang="en-US" sz="2400" dirty="0" smtClean="0">
                <a:latin typeface="Calibri" pitchFamily="34" charset="0"/>
              </a:rPr>
              <a:t> (union)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833487" y="37432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5. Διασπαστικός  </a:t>
            </a:r>
            <a:r>
              <a:rPr lang="el-GR" sz="2400" dirty="0" smtClean="0">
                <a:latin typeface="Calibri" pitchFamily="34" charset="0"/>
              </a:rPr>
              <a:t>Κανόνας</a:t>
            </a:r>
            <a:r>
              <a:rPr lang="en-US" sz="2400" dirty="0" smtClean="0">
                <a:latin typeface="Calibri" pitchFamily="34" charset="0"/>
              </a:rPr>
              <a:t> (decomposition)</a:t>
            </a:r>
            <a:endParaRPr lang="el-GR" sz="2400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36700" y="5525990"/>
            <a:ext cx="7391400" cy="457200"/>
            <a:chOff x="432" y="3552"/>
            <a:chExt cx="4656" cy="288"/>
          </a:xfrm>
        </p:grpSpPr>
        <p:sp>
          <p:nvSpPr>
            <p:cNvPr id="18453" name="Text Box 7"/>
            <p:cNvSpPr txBox="1">
              <a:spLocks noChangeArrowheads="1"/>
            </p:cNvSpPr>
            <p:nvPr/>
          </p:nvSpPr>
          <p:spPr bwMode="auto">
            <a:xfrm>
              <a:off x="432" y="3552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Y, ΥΖ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r>
                <a:rPr lang="en-US" dirty="0">
                  <a:latin typeface="Calibri" pitchFamily="34" charset="0"/>
                </a:rPr>
                <a:t> }           </a:t>
              </a:r>
              <a:r>
                <a:rPr lang="el-GR" dirty="0" smtClean="0">
                  <a:latin typeface="Calibri" pitchFamily="34" charset="0"/>
                </a:rPr>
                <a:t>           </a:t>
              </a:r>
              <a:r>
                <a:rPr lang="en-US" dirty="0" smtClean="0">
                  <a:latin typeface="Calibri" pitchFamily="34" charset="0"/>
                </a:rPr>
                <a:t>      </a:t>
              </a:r>
              <a:r>
                <a:rPr lang="en-US" dirty="0">
                  <a:latin typeface="Calibri" pitchFamily="34" charset="0"/>
                </a:rPr>
                <a:t>ΧZ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920" y="3552"/>
              <a:ext cx="240" cy="288"/>
              <a:chOff x="1968" y="1824"/>
              <a:chExt cx="240" cy="288"/>
            </a:xfrm>
          </p:grpSpPr>
          <p:sp>
            <p:nvSpPr>
              <p:cNvPr id="18455" name="Text Box 9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56" name="Line 1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847775" y="502275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6. Ψευδομεταβατικός  Κανόνας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95475" y="4230590"/>
            <a:ext cx="7391400" cy="473075"/>
            <a:chOff x="576" y="2928"/>
            <a:chExt cx="4656" cy="298"/>
          </a:xfrm>
        </p:grpSpPr>
        <p:sp>
          <p:nvSpPr>
            <p:cNvPr id="18449" name="Text Box 13"/>
            <p:cNvSpPr txBox="1">
              <a:spLocks noChangeArrowheads="1"/>
            </p:cNvSpPr>
            <p:nvPr/>
          </p:nvSpPr>
          <p:spPr bwMode="auto">
            <a:xfrm>
              <a:off x="576" y="2976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Z</a:t>
              </a:r>
              <a:r>
                <a:rPr lang="en-US">
                  <a:latin typeface="Calibri" pitchFamily="34" charset="0"/>
                </a:rPr>
                <a:t> }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440" y="2928"/>
              <a:ext cx="240" cy="288"/>
              <a:chOff x="1968" y="1824"/>
              <a:chExt cx="240" cy="288"/>
            </a:xfrm>
          </p:grpSpPr>
          <p:sp>
            <p:nvSpPr>
              <p:cNvPr id="18451" name="Text Box 1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 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8452" name="Line 16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424037" y="3078065"/>
            <a:ext cx="7391400" cy="457200"/>
            <a:chOff x="768" y="3120"/>
            <a:chExt cx="4656" cy="288"/>
          </a:xfrm>
        </p:grpSpPr>
        <p:sp>
          <p:nvSpPr>
            <p:cNvPr id="18445" name="Text Box 18"/>
            <p:cNvSpPr txBox="1">
              <a:spLocks noChangeArrowheads="1"/>
            </p:cNvSpPr>
            <p:nvPr/>
          </p:nvSpPr>
          <p:spPr bwMode="auto">
            <a:xfrm>
              <a:off x="768" y="3120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}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112" y="3120"/>
              <a:ext cx="240" cy="288"/>
              <a:chOff x="1968" y="1824"/>
              <a:chExt cx="240" cy="288"/>
            </a:xfrm>
          </p:grpSpPr>
          <p:sp>
            <p:nvSpPr>
              <p:cNvPr id="18447" name="Text Box 20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48" name="Line 2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6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A63A8-F326-483F-B6E9-437CB99D4434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Ενωτικός  Κανόνας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304800" y="2971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Απόδειξη (με χρήση των κανόνων του </a:t>
            </a:r>
            <a:r>
              <a:rPr lang="en-US">
                <a:latin typeface="Calibri" pitchFamily="34" charset="0"/>
              </a:rPr>
              <a:t>Amstrong)</a:t>
            </a:r>
            <a:endParaRPr lang="el-GR">
              <a:latin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286000"/>
            <a:ext cx="7391400" cy="473075"/>
            <a:chOff x="432" y="2304"/>
            <a:chExt cx="4656" cy="298"/>
          </a:xfrm>
        </p:grpSpPr>
        <p:sp>
          <p:nvSpPr>
            <p:cNvPr id="19474" name="Text Box 6"/>
            <p:cNvSpPr txBox="1">
              <a:spLocks noChangeArrowheads="1"/>
            </p:cNvSpPr>
            <p:nvPr/>
          </p:nvSpPr>
          <p:spPr bwMode="auto">
            <a:xfrm>
              <a:off x="432" y="2352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 (1),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(2)}   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256" y="2304"/>
              <a:ext cx="240" cy="288"/>
              <a:chOff x="1968" y="1824"/>
              <a:chExt cx="240" cy="288"/>
            </a:xfrm>
          </p:grpSpPr>
          <p:sp>
            <p:nvSpPr>
              <p:cNvPr id="19476" name="Text Box 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9477" name="Line 9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533400" y="3733800"/>
            <a:ext cx="3429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(2) 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ΧY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  (3)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(1) </a:t>
            </a:r>
            <a:r>
              <a:rPr lang="el-GR" sz="1800" dirty="0">
                <a:latin typeface="Calibri" pitchFamily="34" charset="0"/>
              </a:rPr>
              <a:t>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XY (4)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(3) (4) </a:t>
            </a:r>
            <a:r>
              <a:rPr lang="el-GR" sz="1800" dirty="0">
                <a:latin typeface="Calibri" pitchFamily="34" charset="0"/>
              </a:rPr>
              <a:t>Μεταβ.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4495800" y="3553905"/>
            <a:ext cx="3319021" cy="24357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Ανακλαστικός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   Χ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</a:t>
            </a: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Υ, τότε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Y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Επαυξητικός</a:t>
            </a: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{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Y}         ΧΖ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YZ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Μεταβατικός  Κανόνας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{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X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Y, Υ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}              </a:t>
            </a:r>
            <a:r>
              <a:rPr lang="el-GR" sz="1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Χ 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el-GR" sz="1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562600" y="4800600"/>
            <a:ext cx="381000" cy="381000"/>
            <a:chOff x="1968" y="1824"/>
            <a:chExt cx="240" cy="240"/>
          </a:xfrm>
        </p:grpSpPr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3" name="Line 14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400800" y="5638800"/>
            <a:ext cx="381000" cy="381000"/>
            <a:chOff x="1968" y="1824"/>
            <a:chExt cx="240" cy="240"/>
          </a:xfrm>
        </p:grpSpPr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1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4738655" y="1791092"/>
            <a:ext cx="4131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επιπλέον κανόνων με βάση τον ορισμό ή/και των κανόνων του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Amstrong</a:t>
            </a:r>
            <a:endParaRPr lang="el-GR" sz="16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2614" y="170943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D993D-2C5B-4F2A-8446-323660C4EF4C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95288" y="2060575"/>
            <a:ext cx="83566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Ανακλαστικός Κανόνας </a:t>
            </a:r>
            <a:r>
              <a:rPr lang="el-GR" sz="1800">
                <a:latin typeface="Calibri" pitchFamily="34" charset="0"/>
              </a:rPr>
              <a:t>Αν   Χ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 </a:t>
            </a:r>
            <a:r>
              <a:rPr lang="el-GR" sz="1800">
                <a:latin typeface="Calibri" pitchFamily="34" charset="0"/>
              </a:rPr>
              <a:t>Υ, τότε 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Επαυξητικός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Y} 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YZ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3.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4.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Ενωτικός Κανόνας</a:t>
            </a:r>
            <a:r>
              <a:rPr lang="en-US" sz="2800" i="1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YZ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5.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Διασπαστικός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r>
              <a:rPr lang="en-US" sz="1800">
                <a:latin typeface="Calibri" pitchFamily="34" charset="0"/>
                <a:sym typeface="Symbol" pitchFamily="18" charset="2"/>
              </a:rPr>
              <a:t>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6.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Ψευδομεταβατικός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ΧZ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endParaRPr lang="el-GR" sz="18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95288" y="1916113"/>
            <a:ext cx="8280400" cy="388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b="1">
              <a:latin typeface="Calibri" pitchFamily="34" charset="0"/>
            </a:endParaRPr>
          </a:p>
        </p:txBody>
      </p:sp>
      <p:sp>
        <p:nvSpPr>
          <p:cNvPr id="9" name="Title 2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Κανόνες Συμπερασμού (σύνοψη)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530323" y="1472807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3400" y="2021263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Παραδείγματα συναρτησιακών εξαρτήσεων που συνάγονται από το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543836" y="2647803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1553262" y="319180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CG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ΗI</a:t>
            </a:r>
          </a:p>
        </p:txBody>
      </p:sp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1572116" y="380577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I</a:t>
            </a:r>
          </a:p>
        </p:txBody>
      </p:sp>
      <p:sp>
        <p:nvSpPr>
          <p:cNvPr id="21515" name="Text Box 8"/>
          <p:cNvSpPr txBox="1">
            <a:spLocks noChangeArrowheads="1"/>
          </p:cNvSpPr>
          <p:nvPr/>
        </p:nvSpPr>
        <p:spPr bwMode="auto">
          <a:xfrm>
            <a:off x="544612" y="4722828"/>
            <a:ext cx="779811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Υπάρχει τρόπος/αλγόριθμος να τις υπολογίσουμε όλες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Πως μπορούμε να υπολογίσουμε το κλειδί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F2DAD-C734-4997-8314-437B0128A847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14142" y="1622411"/>
            <a:ext cx="7994568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Χ</a:t>
            </a:r>
            <a:r>
              <a:rPr lang="el-GR" sz="28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: κλειστότητα (εγκλεισμός) (</a:t>
            </a:r>
            <a:r>
              <a:rPr lang="en-US" sz="2000" dirty="0">
                <a:latin typeface="Calibri" pitchFamily="34" charset="0"/>
              </a:rPr>
              <a:t>closure) </a:t>
            </a:r>
            <a:r>
              <a:rPr lang="el-GR" sz="2000" dirty="0">
                <a:latin typeface="Calibri" pitchFamily="34" charset="0"/>
              </a:rPr>
              <a:t>ενός συνόλου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από γνωρίσματα </a:t>
            </a:r>
            <a:r>
              <a:rPr lang="el-GR" sz="2000" dirty="0" smtClean="0">
                <a:latin typeface="Calibri" pitchFamily="34" charset="0"/>
              </a:rPr>
              <a:t>από </a:t>
            </a:r>
            <a:r>
              <a:rPr lang="el-GR" sz="2000" dirty="0">
                <a:latin typeface="Calibri" pitchFamily="34" charset="0"/>
              </a:rPr>
              <a:t>το </a:t>
            </a:r>
            <a:r>
              <a:rPr lang="en-US" sz="2000" dirty="0" smtClean="0">
                <a:latin typeface="Calibri" pitchFamily="34" charset="0"/>
              </a:rPr>
              <a:t>F</a:t>
            </a:r>
            <a:r>
              <a:rPr lang="el-GR" sz="2000" dirty="0" smtClean="0">
                <a:latin typeface="Calibri" pitchFamily="34" charset="0"/>
              </a:rPr>
              <a:t> : σύνολο </a:t>
            </a:r>
            <a:r>
              <a:rPr lang="el-GR" sz="2000" dirty="0">
                <a:latin typeface="Calibri" pitchFamily="34" charset="0"/>
              </a:rPr>
              <a:t>όλων των γνωρισμάτων που εξαρτώνται συναρτησιακά από το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μέσω του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70984" y="3240464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του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54636" y="3923482"/>
            <a:ext cx="647700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Result := </a:t>
            </a:r>
            <a:r>
              <a:rPr lang="el-GR">
                <a:latin typeface="Calibri" pitchFamily="34" charset="0"/>
              </a:rPr>
              <a:t>Χ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while (</a:t>
            </a:r>
            <a:r>
              <a:rPr lang="el-GR">
                <a:latin typeface="Calibri" pitchFamily="34" charset="0"/>
              </a:rPr>
              <a:t>αλλαγή στο </a:t>
            </a:r>
            <a:r>
              <a:rPr lang="en-US">
                <a:latin typeface="Calibri" pitchFamily="34" charset="0"/>
              </a:rPr>
              <a:t>Result</a:t>
            </a:r>
            <a:r>
              <a:rPr lang="el-GR">
                <a:latin typeface="Calibri" pitchFamily="34" charset="0"/>
              </a:rPr>
              <a:t>) 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Για κάθε συναρτησιακή εξάρτηση: Υ </a:t>
            </a:r>
            <a:r>
              <a:rPr lang="el-GR">
                <a:latin typeface="Calibri" pitchFamily="34" charset="0"/>
                <a:sym typeface="Symbol" pitchFamily="18" charset="2"/>
              </a:rPr>
              <a:t> </a:t>
            </a:r>
            <a:r>
              <a:rPr lang="el-GR">
                <a:latin typeface="Calibri" pitchFamily="34" charset="0"/>
              </a:rPr>
              <a:t>Ζ </a:t>
            </a:r>
            <a:r>
              <a:rPr lang="el-GR">
                <a:latin typeface="Calibri" pitchFamily="34" charset="0"/>
                <a:sym typeface="Symbol" pitchFamily="18" charset="2"/>
              </a:rPr>
              <a:t> F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Αν Υ </a:t>
            </a:r>
            <a:r>
              <a:rPr lang="el-GR">
                <a:latin typeface="Calibri" pitchFamily="34" charset="0"/>
                <a:sym typeface="Symbol" pitchFamily="18" charset="2"/>
              </a:rPr>
              <a:t> </a:t>
            </a:r>
            <a:r>
              <a:rPr lang="en-US">
                <a:latin typeface="Calibri" pitchFamily="34" charset="0"/>
              </a:rPr>
              <a:t>Result, Result := Result </a:t>
            </a:r>
            <a:r>
              <a:rPr lang="en-US">
                <a:latin typeface="Calibri" pitchFamily="34" charset="0"/>
                <a:sym typeface="Symbol" pitchFamily="18" charset="2"/>
              </a:rPr>
              <a:t></a:t>
            </a:r>
            <a:r>
              <a:rPr lang="en-US">
                <a:latin typeface="Calibri" pitchFamily="34" charset="0"/>
              </a:rPr>
              <a:t> Z</a:t>
            </a:r>
            <a:endParaRPr lang="el-GR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15861-7317-4F2F-B53B-AADE47311B37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12976" y="2598655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570322" y="3494202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Υπολογισμός του {Α}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{Β}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</a:t>
            </a:r>
            <a:r>
              <a:rPr lang="en-US" dirty="0">
                <a:latin typeface="Calibri" pitchFamily="34" charset="0"/>
              </a:rPr>
              <a:t>A, G}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123F-EE76-40D6-9623-AF44D9B1AF08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519113" y="2093912"/>
            <a:ext cx="81803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Θα εξετάσουμε πότε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ένα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σχεσιακό σχήμα για μια βάση δεδομένων είναι </a:t>
            </a:r>
            <a:r>
              <a:rPr lang="el-GR" sz="28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«καλό</a:t>
            </a:r>
            <a:r>
              <a:rPr lang="el-GR" sz="28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»</a:t>
            </a:r>
            <a:endParaRPr lang="el-GR" sz="2800" i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Μη τυπικές γενικές κατευθύνσεις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Θεωρία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κανονικών μορφών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η οποία βασίζεται στην έννοια των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συναρτησιακών εξαρτήσεων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480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7A6CA4-621F-4B1E-99C7-B7B6F38B384D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81000" y="26670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Είναι ο αλγόριθμος σωστός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990600" y="3276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(α) Για κάθε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Result, </a:t>
            </a:r>
            <a:r>
              <a:rPr lang="en-US" dirty="0" err="1">
                <a:latin typeface="Calibri" pitchFamily="34" charset="0"/>
              </a:rPr>
              <a:t>ισχύει</a:t>
            </a:r>
            <a:r>
              <a:rPr lang="en-US" dirty="0">
                <a:latin typeface="Calibri" pitchFamily="34" charset="0"/>
              </a:rPr>
              <a:t> Υ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Χ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990600" y="38100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(β) Για κάθε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Χ</a:t>
            </a:r>
            <a:r>
              <a:rPr lang="el-GR" baseline="30000">
                <a:latin typeface="Calibri" pitchFamily="34" charset="0"/>
              </a:rPr>
              <a:t>+</a:t>
            </a:r>
            <a:r>
              <a:rPr lang="el-GR">
                <a:latin typeface="Calibri" pitchFamily="34" charset="0"/>
              </a:rPr>
              <a:t>,  ισχύει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Result</a:t>
            </a:r>
            <a:endParaRPr lang="el-GR">
              <a:latin typeface="Calibri" pitchFamily="34" charset="0"/>
            </a:endParaRP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95288" y="4652963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Πολυπλοκότητα χειρότερης περίπτωσης</a:t>
            </a: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334652" y="284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Εγκλεισμός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Γνωρισμάτων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3148D-2B18-4FB1-803B-A6C3D0DEE5B7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Μπορούμε να χρησιμοποιήσουμε τον αλγόριθμο (πως</a:t>
            </a:r>
            <a:r>
              <a:rPr lang="en-US" sz="2400">
                <a:latin typeface="Calibri" pitchFamily="34" charset="0"/>
              </a:rPr>
              <a:t>;</a:t>
            </a:r>
            <a:r>
              <a:rPr lang="el-GR" sz="2400">
                <a:latin typeface="Calibri" pitchFamily="34" charset="0"/>
              </a:rPr>
              <a:t>) για να</a:t>
            </a:r>
            <a:r>
              <a:rPr lang="en-US" sz="2400">
                <a:latin typeface="Calibri" pitchFamily="34" charset="0"/>
              </a:rPr>
              <a:t>: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999830" y="2889529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Δείξουμε αν μια συναρτησιακή εξάρτηση </a:t>
            </a:r>
            <a:r>
              <a:rPr lang="el-GR" sz="2400" dirty="0" smtClean="0">
                <a:latin typeface="Calibri" pitchFamily="34" charset="0"/>
              </a:rPr>
              <a:t>ισχύει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δηλαδή, αν συνάγεται από ένα σύνολο εξαρτήσεων 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971550" y="3789363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2. Υπολογίσουμε τα κλειδιά ενός σχήματος σχέσης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1042988" y="450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3. Υπολογίσουμε το </a:t>
            </a:r>
            <a:r>
              <a:rPr lang="en-US" sz="2400">
                <a:latin typeface="Calibri" pitchFamily="34" charset="0"/>
              </a:rPr>
              <a:t>F</a:t>
            </a:r>
            <a:r>
              <a:rPr lang="en-US" sz="2400" baseline="30000">
                <a:latin typeface="Calibri" pitchFamily="34" charset="0"/>
              </a:rPr>
              <a:t>+</a:t>
            </a:r>
            <a:endParaRPr lang="el-GR" sz="2400" baseline="30000">
              <a:latin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A4362C-D10A-456C-B845-C4596CEA63D8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451849" y="1923461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1. Δείξουμε αν μια συναρτησιακή εξάρτηση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ισχύει (συνάγεται από την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F)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34681" y="1407065"/>
            <a:ext cx="762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D)  F = {AB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D</a:t>
            </a:r>
            <a:r>
              <a:rPr lang="en-US" sz="2400" dirty="0">
                <a:latin typeface="Calibri" pitchFamily="34" charset="0"/>
              </a:rPr>
              <a:t> , 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2555875" y="3357563"/>
            <a:ext cx="352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2308634" y="2631699"/>
            <a:ext cx="3889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D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i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D ?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4107" y="4309915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2.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Υπολογισμός κλειδιών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70703" y="5045206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3. Υπολογίσουμε το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sz="2400" baseline="300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CEC2C4-B0C8-49A6-B744-7FB65E44F93E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319873" y="1668627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 smtClean="0">
                <a:latin typeface="Calibri" pitchFamily="34" charset="0"/>
              </a:rPr>
              <a:t>Στόχος η απλοποίηση </a:t>
            </a:r>
            <a:r>
              <a:rPr lang="el-GR" sz="2400" dirty="0" smtClean="0">
                <a:latin typeface="Calibri" pitchFamily="34" charset="0"/>
              </a:rPr>
              <a:t>ενός συνόλου συναρτησιακών εξαρτήσεων χωρίς να μεταβάλλουμε την κλειστότητά του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361557" y="2723822"/>
            <a:ext cx="8229600" cy="12618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Λέμε ότι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καλύπτει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E (</a:t>
            </a:r>
            <a:r>
              <a:rPr lang="el-GR" sz="2000" dirty="0">
                <a:latin typeface="Calibri" pitchFamily="34" charset="0"/>
              </a:rPr>
              <a:t>ή το Ε καλύπτεται από το </a:t>
            </a:r>
            <a:r>
              <a:rPr lang="en-US" sz="2000" dirty="0">
                <a:latin typeface="Calibri" pitchFamily="34" charset="0"/>
              </a:rPr>
              <a:t>F), </a:t>
            </a:r>
            <a:r>
              <a:rPr lang="el-GR" sz="2000" dirty="0">
                <a:latin typeface="Calibri" pitchFamily="34" charset="0"/>
              </a:rPr>
              <a:t>αν κάθε ΣΕ στο Ε, ανήκει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</a:rPr>
              <a:t>δηλαδή, συνάγεται από το </a:t>
            </a:r>
            <a:r>
              <a:rPr lang="en-US" sz="2000" dirty="0">
                <a:latin typeface="Calibri" pitchFamily="34" charset="0"/>
              </a:rPr>
              <a:t>F) </a:t>
            </a:r>
            <a:r>
              <a:rPr lang="el-GR" sz="2000" dirty="0">
                <a:latin typeface="Calibri" pitchFamily="34" charset="0"/>
              </a:rPr>
              <a:t>(ισοδύναμα, αν Ε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)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409280" y="4383464"/>
            <a:ext cx="8229600" cy="13849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n-US" sz="2000" dirty="0" err="1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ισοδύναμα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err="1">
                <a:latin typeface="Calibri" pitchFamily="34" charset="0"/>
              </a:rPr>
              <a:t>αν</a:t>
            </a:r>
            <a:r>
              <a:rPr lang="el-GR" sz="2000" dirty="0">
                <a:latin typeface="Calibri" pitchFamily="34" charset="0"/>
              </a:rPr>
              <a:t>ν </a:t>
            </a:r>
            <a:r>
              <a:rPr lang="en-US" sz="2000" dirty="0">
                <a:latin typeface="Calibri" pitchFamily="34" charset="0"/>
              </a:rPr>
              <a:t> E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= 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αν το Ε καλύπτει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καλύπτει το Ε)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AA4AE-0759-4E8A-8D71-FB446DAB06DC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69537" y="2283644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Πως μπορούμε να υπολογίσουμε αν ένα σύνολο F  καλύπτει ένα σύνολο E;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70321" y="3446283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 Πως μπορούμε να υπολογίσουμε αν ένα σύνολο F  είναι ισοδύναμο με ένα σύνολο E;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C845E-9F88-41BF-AAB3-90E9DA6489B1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457200" y="1417638"/>
            <a:ext cx="762158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F1 = 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C, B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F2 = </a:t>
            </a:r>
            <a:r>
              <a:rPr lang="en-US" sz="2000" dirty="0">
                <a:latin typeface="Calibri" pitchFamily="34" charset="0"/>
              </a:rPr>
              <a:t>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B, A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F3 = {A </a:t>
            </a:r>
            <a:r>
              <a:rPr lang="en-US" sz="2000" i="1" dirty="0"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B, 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AB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F3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latin typeface="Calibri" pitchFamily="34" charset="0"/>
                <a:sym typeface="Symbol" pitchFamily="18" charset="2"/>
              </a:rPr>
              <a:t>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ισοδύναμο του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ισοδύναμο με το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ounded Rectangle 17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7527" y="1603001"/>
            <a:ext cx="3877057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5208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20" name="Rounded Rectangle 19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ounded Rectangle 20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ight Arrow 3"/>
          <p:cNvSpPr/>
          <p:nvPr/>
        </p:nvSpPr>
        <p:spPr>
          <a:xfrm>
            <a:off x="2406496" y="2559414"/>
            <a:ext cx="561305" cy="185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7527" y="1603001"/>
            <a:ext cx="3877057" cy="2192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R</a:t>
            </a:r>
            <a:endParaRPr lang="en-US" sz="1950" dirty="0">
              <a:latin typeface="+mj-lt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99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 smtClean="0"/>
              <a:t>Αν </a:t>
            </a:r>
            <a:r>
              <a:rPr lang="en-US" sz="1350" dirty="0" smtClean="0"/>
              <a:t>t1,t2 </a:t>
            </a:r>
            <a:r>
              <a:rPr lang="el-GR" sz="1350" dirty="0" smtClean="0"/>
              <a:t>συμφωνούν εδώ</a:t>
            </a:r>
            <a:r>
              <a:rPr lang="en-US" sz="1350" dirty="0" smtClean="0"/>
              <a:t>..</a:t>
            </a:r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7527" y="1603001"/>
            <a:ext cx="3877057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R </a:t>
            </a:r>
            <a:r>
              <a:rPr lang="el-GR" sz="1950" dirty="0" smtClean="0">
                <a:latin typeface="+mj-lt"/>
                <a:sym typeface="Wingdings"/>
              </a:rPr>
              <a:t>ισχύει, αν για κάθε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,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err="1" smtClean="0">
                <a:latin typeface="+mj-lt"/>
              </a:rPr>
              <a:t>t</a:t>
            </a:r>
            <a:r>
              <a:rPr lang="en-US" sz="1950" baseline="-25000" dirty="0" err="1" smtClean="0">
                <a:latin typeface="+mj-lt"/>
              </a:rPr>
              <a:t>j</a:t>
            </a:r>
            <a:r>
              <a:rPr lang="en-US" sz="1950" dirty="0" smtClean="0">
                <a:latin typeface="+mj-lt"/>
              </a:rPr>
              <a:t> </a:t>
            </a:r>
            <a:r>
              <a:rPr lang="el-GR" sz="1950" dirty="0" smtClean="0">
                <a:latin typeface="+mj-lt"/>
              </a:rPr>
              <a:t>στο </a:t>
            </a:r>
            <a:r>
              <a:rPr lang="en-US" sz="1950" dirty="0" smtClean="0">
                <a:latin typeface="+mj-lt"/>
              </a:rPr>
              <a:t>R:</a:t>
            </a:r>
            <a:endParaRPr lang="en-US" sz="1950" dirty="0">
              <a:latin typeface="+mj-lt"/>
            </a:endParaRPr>
          </a:p>
          <a:p>
            <a:endParaRPr lang="en-US" sz="1950" dirty="0">
              <a:latin typeface="+mj-lt"/>
            </a:endParaRPr>
          </a:p>
          <a:p>
            <a:r>
              <a:rPr lang="el-GR" sz="1950" u="sng" dirty="0" smtClean="0">
                <a:latin typeface="+mj-lt"/>
              </a:rPr>
              <a:t>Αν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[A</a:t>
            </a:r>
            <a:r>
              <a:rPr lang="en-US" sz="1950" baseline="-25000" dirty="0" smtClean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 smtClean="0">
                <a:latin typeface="+mj-lt"/>
              </a:rPr>
              <a:t>]</a:t>
            </a:r>
            <a:endParaRPr lang="en-US" sz="1950" dirty="0">
              <a:latin typeface="+mj-lt"/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133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1CF37-AA17-49C3-8A7D-AF84E6BE2273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762000" y="2298700"/>
            <a:ext cx="7772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Σημασιολογία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Ελάττωση πλεονασμού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3. Ελάττωση τιμών </a:t>
            </a:r>
            <a:r>
              <a:rPr lang="en-US" sz="2400" dirty="0">
                <a:latin typeface="Calibri" pitchFamily="34" charset="0"/>
              </a:rPr>
              <a:t>null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4. </a:t>
            </a:r>
            <a:r>
              <a:rPr lang="el-GR" sz="2400" dirty="0">
                <a:latin typeface="Calibri" pitchFamily="34" charset="0"/>
              </a:rPr>
              <a:t>Μη πλασματικές πλειάδες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Γενικές Κατευθύνσεις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5669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007527" y="1603001"/>
            <a:ext cx="3877057" cy="3993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 smtClean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 smtClean="0">
                <a:latin typeface="+mj-lt"/>
              </a:rPr>
              <a:t>Έστω δύο σύνολα γνωρισμάτων </a:t>
            </a:r>
            <a:r>
              <a:rPr lang="en-US" sz="1950" b="1" dirty="0" smtClean="0">
                <a:latin typeface="+mj-lt"/>
                <a:sym typeface="Wingdings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 smtClean="0">
                <a:latin typeface="+mj-lt"/>
                <a:sym typeface="Wingdings"/>
              </a:rPr>
              <a:t>και</a:t>
            </a:r>
            <a:r>
              <a:rPr lang="en-US" sz="1950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 smtClean="0">
                <a:latin typeface="+mj-lt"/>
                <a:sym typeface="Wingdings"/>
              </a:rPr>
              <a:t>ενός πίνακα </a:t>
            </a:r>
            <a:r>
              <a:rPr lang="en-US" sz="1950" b="1" dirty="0" smtClean="0">
                <a:latin typeface="+mj-lt"/>
                <a:sym typeface="Wingdings"/>
              </a:rPr>
              <a:t>R,</a:t>
            </a:r>
            <a:endParaRPr lang="en-US" sz="1950" b="1" dirty="0">
              <a:latin typeface="+mj-lt"/>
              <a:sym typeface="Wingdings"/>
            </a:endParaRP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 smtClean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 smtClean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 smtClean="0">
                <a:latin typeface="+mj-lt"/>
                <a:sym typeface="Wingdings"/>
              </a:rPr>
              <a:t>στο</a:t>
            </a:r>
            <a:r>
              <a:rPr lang="en-US" sz="1950" b="1" dirty="0" smtClean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R </a:t>
            </a:r>
            <a:r>
              <a:rPr lang="el-GR" sz="1950" dirty="0" smtClean="0">
                <a:latin typeface="+mj-lt"/>
                <a:sym typeface="Wingdings"/>
              </a:rPr>
              <a:t>ισχύει, αν για κάθε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,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err="1" smtClean="0">
                <a:latin typeface="+mj-lt"/>
              </a:rPr>
              <a:t>t</a:t>
            </a:r>
            <a:r>
              <a:rPr lang="en-US" sz="1950" baseline="-25000" dirty="0" err="1" smtClean="0">
                <a:latin typeface="+mj-lt"/>
              </a:rPr>
              <a:t>j</a:t>
            </a:r>
            <a:r>
              <a:rPr lang="en-US" sz="1950" dirty="0" smtClean="0">
                <a:latin typeface="+mj-lt"/>
              </a:rPr>
              <a:t> </a:t>
            </a:r>
            <a:r>
              <a:rPr lang="el-GR" sz="1950" dirty="0" smtClean="0">
                <a:latin typeface="+mj-lt"/>
              </a:rPr>
              <a:t>στο </a:t>
            </a:r>
            <a:r>
              <a:rPr lang="en-US" sz="1950" dirty="0" smtClean="0">
                <a:latin typeface="+mj-lt"/>
              </a:rPr>
              <a:t>R:</a:t>
            </a:r>
            <a:endParaRPr lang="en-US" sz="1950" dirty="0">
              <a:latin typeface="+mj-lt"/>
            </a:endParaRPr>
          </a:p>
          <a:p>
            <a:endParaRPr lang="en-US" sz="1950" dirty="0">
              <a:latin typeface="+mj-lt"/>
            </a:endParaRPr>
          </a:p>
          <a:p>
            <a:r>
              <a:rPr lang="el-GR" sz="1950" u="sng" dirty="0" smtClean="0">
                <a:latin typeface="+mj-lt"/>
              </a:rPr>
              <a:t>Αν</a:t>
            </a:r>
            <a:r>
              <a:rPr lang="el-GR" sz="1950" dirty="0" smtClean="0">
                <a:latin typeface="+mj-lt"/>
              </a:rPr>
              <a:t> </a:t>
            </a:r>
            <a:r>
              <a:rPr lang="en-US" sz="1950" dirty="0" smtClean="0">
                <a:latin typeface="+mj-lt"/>
              </a:rPr>
              <a:t>t</a:t>
            </a:r>
            <a:r>
              <a:rPr lang="en-US" sz="1950" baseline="-25000" dirty="0" smtClean="0">
                <a:latin typeface="+mj-lt"/>
              </a:rPr>
              <a:t>i</a:t>
            </a:r>
            <a:r>
              <a:rPr lang="en-US" sz="1950" dirty="0" smtClean="0">
                <a:latin typeface="+mj-lt"/>
              </a:rPr>
              <a:t>[A</a:t>
            </a:r>
            <a:r>
              <a:rPr lang="en-US" sz="1950" baseline="-25000" dirty="0" smtClean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b="1" u="sng" dirty="0" smtClean="0">
                <a:solidFill>
                  <a:srgbClr val="FF0000"/>
                </a:solidFill>
                <a:latin typeface="+mj-lt"/>
              </a:rPr>
              <a:t>Τότε</a:t>
            </a:r>
            <a:r>
              <a:rPr lang="en-US" sz="1950" b="1" dirty="0" smtClean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   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r>
                        <a:rPr lang="en-US" sz="1400" b="1" baseline="-25000" dirty="0" smtClean="0"/>
                        <a:t>m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r>
                        <a:rPr lang="en-US" sz="1400" b="1" baseline="-25000" dirty="0" smtClean="0"/>
                        <a:t>1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…</a:t>
                      </a:r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</a:t>
                      </a:r>
                      <a:r>
                        <a:rPr lang="en-US" sz="1400" b="1" baseline="-25000" dirty="0" err="1" smtClean="0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2655017" y="4641562"/>
            <a:ext cx="1901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smtClean="0"/>
              <a:t>…</a:t>
            </a:r>
            <a:r>
              <a:rPr lang="el-GR" sz="1350" dirty="0" smtClean="0"/>
              <a:t> συμφωνούν και εδώ</a:t>
            </a:r>
            <a:r>
              <a:rPr lang="en-US" sz="1350" dirty="0" smtClean="0"/>
              <a:t>!</a:t>
            </a:r>
            <a:endParaRPr lang="en-US" sz="1350" dirty="0"/>
          </a:p>
        </p:txBody>
      </p:sp>
      <p:sp>
        <p:nvSpPr>
          <p:cNvPr id="18" name="Left Bracket 17"/>
          <p:cNvSpPr/>
          <p:nvPr/>
        </p:nvSpPr>
        <p:spPr>
          <a:xfrm rot="16200000">
            <a:off x="3459214" y="3761371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22" name="Rounded Rectangle 21"/>
          <p:cNvSpPr/>
          <p:nvPr/>
        </p:nvSpPr>
        <p:spPr>
          <a:xfrm>
            <a:off x="2878489" y="3002568"/>
            <a:ext cx="1454207" cy="96555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ight Arrow 22"/>
          <p:cNvSpPr/>
          <p:nvPr/>
        </p:nvSpPr>
        <p:spPr>
          <a:xfrm>
            <a:off x="2418014" y="3310819"/>
            <a:ext cx="616263" cy="349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Εξαρτήσεις (εικόνα)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 smtClean="0"/>
              <a:t>Αν </a:t>
            </a:r>
            <a:r>
              <a:rPr lang="en-US" sz="1350" dirty="0" smtClean="0"/>
              <a:t>t1,t2 </a:t>
            </a:r>
            <a:r>
              <a:rPr lang="el-GR" sz="1350" dirty="0" smtClean="0"/>
              <a:t>συμφωνούν εδώ</a:t>
            </a:r>
            <a:r>
              <a:rPr lang="en-US" sz="1350" dirty="0" smtClean="0"/>
              <a:t>..</a:t>
            </a:r>
            <a:endParaRPr lang="en-US" sz="1350" dirty="0"/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956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?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Υπολογίστε τα Α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Β+,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C+, D+, E+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Υποψήφια 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0F284-659B-4ADD-B943-DFA5A359885E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09280" y="1416689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 Ένα σύνολο F συναρτησιακών εξαρτήσεων είναι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</a:t>
            </a:r>
            <a:r>
              <a:rPr lang="el-GR" sz="2000" dirty="0" smtClean="0">
                <a:latin typeface="Calibri" pitchFamily="34" charset="0"/>
              </a:rPr>
              <a:t> αν: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855368" y="199612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. κάθε ΣΕ στο F έχει </a:t>
            </a:r>
            <a:r>
              <a:rPr lang="el-GR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μόνο γνώρισμα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στο δεξιό </a:t>
            </a:r>
            <a:r>
              <a:rPr lang="el-GR" sz="2000" dirty="0" smtClean="0">
                <a:latin typeface="Calibri" pitchFamily="34" charset="0"/>
              </a:rPr>
              <a:t>της μέρος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855368" y="3836709"/>
            <a:ext cx="7195123" cy="73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3</a:t>
            </a:r>
            <a:r>
              <a:rPr lang="el-GR" sz="2000" dirty="0" smtClean="0">
                <a:latin typeface="Calibri" pitchFamily="34" charset="0"/>
              </a:rPr>
              <a:t>. δε </a:t>
            </a:r>
            <a:r>
              <a:rPr lang="el-GR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μπορούμε να αφαιρέσουμε </a:t>
            </a:r>
            <a:r>
              <a:rPr lang="el-GR" sz="2000" i="1" dirty="0" smtClean="0">
                <a:latin typeface="Calibri" pitchFamily="34" charset="0"/>
              </a:rPr>
              <a:t>μια ΣΕ</a:t>
            </a:r>
            <a:r>
              <a:rPr lang="el-GR" sz="2000" dirty="0" smtClean="0">
                <a:latin typeface="Calibri" pitchFamily="34" charset="0"/>
              </a:rPr>
              <a:t> από το F και να πάρουμε ένα σύνολο ισοδύναμο του F (δηλαδή, δεν υπάρχει περιττή ΣΕ)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902502" y="2479249"/>
            <a:ext cx="70442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. δε μπορούμε να αντικαταστήσουμε  μια ΣΕ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Ζ </a:t>
            </a:r>
            <a:r>
              <a:rPr lang="el-GR" sz="2000" dirty="0" smtClean="0">
                <a:latin typeface="Calibri" pitchFamily="34" charset="0"/>
              </a:rPr>
              <a:t>στο F με μια ΣΕ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Z  </a:t>
            </a:r>
            <a:r>
              <a:rPr lang="el-GR" sz="2000" dirty="0" smtClean="0">
                <a:latin typeface="Calibri" pitchFamily="34" charset="0"/>
              </a:rPr>
              <a:t>τέτοια ώστε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Y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 </a:t>
            </a:r>
            <a:r>
              <a:rPr lang="el-G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X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να πάρουμε ένα σύνολο ισοδύναμο του F (δηλαδή, δεν υπάρχει </a:t>
            </a:r>
            <a:r>
              <a:rPr lang="el-GR" sz="20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περιττό γνώρισμα </a:t>
            </a:r>
            <a:r>
              <a:rPr lang="el-GR" sz="2000" i="1" dirty="0" smtClean="0">
                <a:latin typeface="Calibri" pitchFamily="34" charset="0"/>
              </a:rPr>
              <a:t>στο </a:t>
            </a:r>
            <a:r>
              <a:rPr lang="el-GR" sz="2000" i="1" dirty="0" err="1" smtClean="0">
                <a:latin typeface="Calibri" pitchFamily="34" charset="0"/>
              </a:rPr>
              <a:t>α.μ</a:t>
            </a:r>
            <a:r>
              <a:rPr lang="el-GR" sz="2000" dirty="0" smtClean="0">
                <a:latin typeface="Calibri" pitchFamily="34" charset="0"/>
              </a:rPr>
              <a:t> της συναρτησιακής εξάρτησης)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502763" y="4845378"/>
            <a:ext cx="7783398" cy="90025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 κάλυμμα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F: </a:t>
            </a:r>
            <a:r>
              <a:rPr lang="el-GR" sz="2400" dirty="0">
                <a:latin typeface="Calibri" pitchFamily="34" charset="0"/>
              </a:rPr>
              <a:t>ελάχιστο σύνολο από ΣΕ που είναι ισοδύναμο με την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50A1F-23A2-403A-9A64-517FFB99A427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27369" y="2145728"/>
            <a:ext cx="7391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 Χ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Υ</a:t>
            </a:r>
            <a:r>
              <a:rPr lang="el-GR" sz="2000" baseline="-25000" dirty="0" smtClean="0">
                <a:latin typeface="Calibri" pitchFamily="34" charset="0"/>
              </a:rPr>
              <a:t>2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με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Χ</a:t>
            </a:r>
            <a:r>
              <a:rPr lang="el-GR" sz="2000" baseline="-25000" dirty="0" smtClean="0">
                <a:latin typeface="Calibri" pitchFamily="34" charset="0"/>
              </a:rPr>
              <a:t>1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 και Χ</a:t>
            </a:r>
            <a:r>
              <a:rPr lang="el-GR" sz="2000" baseline="-25000" dirty="0" smtClean="0">
                <a:latin typeface="Calibri" pitchFamily="34" charset="0"/>
              </a:rPr>
              <a:t>1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smtClean="0">
                <a:latin typeface="Calibri" pitchFamily="34" charset="0"/>
              </a:rPr>
              <a:t> Υ</a:t>
            </a:r>
            <a:r>
              <a:rPr lang="el-GR" sz="2000" baseline="-25000" dirty="0" smtClean="0"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l-GR" sz="20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2.Για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(i)  Βρες τα </a:t>
            </a:r>
            <a:r>
              <a:rPr lang="el-GR" sz="2000" i="1" dirty="0" smtClean="0">
                <a:latin typeface="Calibri" pitchFamily="34" charset="0"/>
              </a:rPr>
              <a:t>περιττά γνωρίσματα</a:t>
            </a:r>
            <a:r>
              <a:rPr lang="el-GR" sz="2000" dirty="0" smtClean="0">
                <a:latin typeface="Calibri" pitchFamily="34" charset="0"/>
              </a:rPr>
              <a:t> στο </a:t>
            </a:r>
            <a:r>
              <a:rPr lang="el-GR" sz="2000" dirty="0" err="1" smtClean="0">
                <a:latin typeface="Calibri" pitchFamily="34" charset="0"/>
              </a:rPr>
              <a:t>α.μ.</a:t>
            </a:r>
            <a:r>
              <a:rPr lang="el-GR" sz="2000" dirty="0" smtClean="0">
                <a:latin typeface="Calibri" pitchFamily="34" charset="0"/>
              </a:rPr>
              <a:t>, αφαίρεσε τα</a:t>
            </a:r>
          </a:p>
          <a:p>
            <a:pPr eaLnBrk="0" hangingPunct="0">
              <a:spcBef>
                <a:spcPct val="50000"/>
              </a:spcBef>
            </a:pPr>
            <a:endParaRPr lang="el-GR" sz="2000" baseline="30000" dirty="0" smtClean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(</a:t>
            </a:r>
            <a:r>
              <a:rPr lang="el-GR" sz="2000" dirty="0" err="1" smtClean="0">
                <a:latin typeface="Calibri" pitchFamily="34" charset="0"/>
              </a:rPr>
              <a:t>ii</a:t>
            </a:r>
            <a:r>
              <a:rPr lang="el-GR" sz="2000" dirty="0" smtClean="0">
                <a:latin typeface="Calibri" pitchFamily="34" charset="0"/>
              </a:rPr>
              <a:t>) Έλεγξε αν είναι </a:t>
            </a:r>
            <a:r>
              <a:rPr lang="el-GR" sz="2000" i="1" dirty="0" smtClean="0">
                <a:latin typeface="Calibri" pitchFamily="34" charset="0"/>
              </a:rPr>
              <a:t>περιττή</a:t>
            </a:r>
            <a:r>
              <a:rPr lang="el-GR" sz="2000" dirty="0" smtClean="0">
                <a:latin typeface="Calibri" pitchFamily="34" charset="0"/>
              </a:rPr>
              <a:t>, αν ναι αφαίρεσέ τη</a:t>
            </a:r>
            <a:endParaRPr lang="el-GR" sz="2000" baseline="30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2C4B2B-B3CD-4E09-9BEB-887E43544CB8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508409" y="1532674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Περιττά γνωρίσματα</a:t>
            </a:r>
            <a:r>
              <a:rPr lang="el-GR" sz="2400" dirty="0">
                <a:latin typeface="Calibri" pitchFamily="34" charset="0"/>
              </a:rPr>
              <a:t>: γνωρίσματα που αν αφαιρεθούν δεν επηρεάζουν τη κλειστότητα (δηλαδή προκύπτει ισοδύναμο σύνολο)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620615" y="2997725"/>
            <a:ext cx="8127459" cy="10877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παράδειγμα: το γνώρισμα 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 Α είναι περιττό στην εξάρτηση </a:t>
            </a:r>
            <a:r>
              <a:rPr lang="el-GR" dirty="0" smtClean="0">
                <a:latin typeface="Calibri" pitchFamily="34" charset="0"/>
              </a:rPr>
              <a:t>(στο αριστερό μέρος)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ανν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F   </a:t>
            </a:r>
            <a:r>
              <a:rPr lang="el-GR" dirty="0">
                <a:latin typeface="Calibri" pitchFamily="34" charset="0"/>
              </a:rPr>
              <a:t>ισοδύναμο</a:t>
            </a:r>
            <a:r>
              <a:rPr lang="en-US" dirty="0">
                <a:latin typeface="Calibri" pitchFamily="34" charset="0"/>
              </a:rPr>
              <a:t>    (F - {</a:t>
            </a:r>
            <a:r>
              <a:rPr lang="el-GR" dirty="0">
                <a:latin typeface="Calibri" pitchFamily="34" charset="0"/>
              </a:rPr>
              <a:t>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</a:t>
            </a:r>
            <a:r>
              <a:rPr lang="en-US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{</a:t>
            </a:r>
            <a:r>
              <a:rPr lang="en-US" dirty="0">
                <a:latin typeface="Calibri" pitchFamily="34" charset="0"/>
                <a:sym typeface="Symbol" pitchFamily="18" charset="2"/>
              </a:rPr>
              <a:t>B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 </a:t>
            </a:r>
          </a:p>
        </p:txBody>
      </p:sp>
      <p:sp>
        <p:nvSpPr>
          <p:cNvPr id="36872" name="Text Box 16"/>
          <p:cNvSpPr txBox="1">
            <a:spLocks noChangeArrowheads="1"/>
          </p:cNvSpPr>
          <p:nvPr/>
        </p:nvSpPr>
        <p:spPr bwMode="auto">
          <a:xfrm>
            <a:off x="235949" y="5607525"/>
            <a:ext cx="8713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 </a:t>
            </a:r>
            <a:r>
              <a:rPr lang="el-GR" sz="1800" dirty="0" smtClean="0">
                <a:latin typeface="Calibri" pitchFamily="34" charset="0"/>
              </a:rPr>
              <a:t>Προφανώς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F’ </a:t>
            </a:r>
            <a:r>
              <a:rPr lang="el-GR" sz="1800" dirty="0">
                <a:latin typeface="Calibri" pitchFamily="34" charset="0"/>
              </a:rPr>
              <a:t>καλύπτει το </a:t>
            </a:r>
            <a:r>
              <a:rPr lang="en-US" sz="1800" dirty="0">
                <a:latin typeface="Calibri" pitchFamily="34" charset="0"/>
              </a:rPr>
              <a:t>F, </a:t>
            </a:r>
            <a:r>
              <a:rPr lang="el-GR" sz="1800" dirty="0">
                <a:latin typeface="Calibri" pitchFamily="34" charset="0"/>
              </a:rPr>
              <a:t>άρα αρκεί να ελέγξουμε αν το </a:t>
            </a:r>
            <a:r>
              <a:rPr lang="en-US" sz="1800" dirty="0">
                <a:latin typeface="Calibri" pitchFamily="34" charset="0"/>
              </a:rPr>
              <a:t>F </a:t>
            </a:r>
            <a:r>
              <a:rPr lang="el-GR" sz="1800" dirty="0">
                <a:latin typeface="Calibri" pitchFamily="34" charset="0"/>
              </a:rPr>
              <a:t>καλύπτει το </a:t>
            </a:r>
            <a:r>
              <a:rPr lang="en-US" sz="1800" dirty="0">
                <a:latin typeface="Calibri" pitchFamily="34" charset="0"/>
              </a:rPr>
              <a:t>F’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6873" name="AutoShape 17"/>
          <p:cNvSpPr>
            <a:spLocks/>
          </p:cNvSpPr>
          <p:nvPr/>
        </p:nvSpPr>
        <p:spPr bwMode="auto">
          <a:xfrm rot="-5400000">
            <a:off x="3605392" y="2961163"/>
            <a:ext cx="298452" cy="2275787"/>
          </a:xfrm>
          <a:prstGeom prst="leftBrace">
            <a:avLst>
              <a:gd name="adj1" fmla="val 74771"/>
              <a:gd name="adj2" fmla="val 50000"/>
            </a:avLst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874" name="Text Box 18"/>
          <p:cNvSpPr txBox="1">
            <a:spLocks noChangeArrowheads="1"/>
          </p:cNvSpPr>
          <p:nvPr/>
        </p:nvSpPr>
        <p:spPr bwMode="auto">
          <a:xfrm>
            <a:off x="4161754" y="4172505"/>
            <a:ext cx="533126" cy="38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5" name="TextBox 10"/>
          <p:cNvSpPr txBox="1">
            <a:spLocks noChangeArrowheads="1"/>
          </p:cNvSpPr>
          <p:nvPr/>
        </p:nvSpPr>
        <p:spPr bwMode="auto">
          <a:xfrm>
            <a:off x="287338" y="4645679"/>
            <a:ext cx="8856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Δηλαδή, αν αφαιρέσουμε το Α από την ΣΕ, το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 </a:t>
            </a:r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που προκύπτει είναι ισοδύναμο με το αρχικό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</a:t>
            </a:r>
            <a:endParaRPr lang="el-GR" sz="1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Περιττά Γνωρίσματα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F6BAF7-BCF2-4403-AE09-3D5558DD57E4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35138" y="1715761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R(A, B, C, D,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)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dirty="0">
                <a:latin typeface="Calibri" pitchFamily="34" charset="0"/>
              </a:rPr>
              <a:t> ,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D, AD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E}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84213" y="2565400"/>
            <a:ext cx="71278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Είναι κάποιο γνώρισμα της </a:t>
            </a:r>
            <a:r>
              <a:rPr lang="en-US" sz="1800" dirty="0">
                <a:latin typeface="Calibri" pitchFamily="34" charset="0"/>
              </a:rPr>
              <a:t>AD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E</a:t>
            </a:r>
            <a:r>
              <a:rPr lang="el-GR" sz="1800" dirty="0">
                <a:latin typeface="Calibri" pitchFamily="34" charset="0"/>
              </a:rPr>
              <a:t> περιττό;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-- </a:t>
            </a:r>
            <a:r>
              <a:rPr lang="el-GR" sz="1800" dirty="0">
                <a:latin typeface="Calibri" pitchFamily="34" charset="0"/>
              </a:rPr>
              <a:t>Α περιττό</a:t>
            </a:r>
            <a:r>
              <a:rPr lang="en-US" sz="1800" dirty="0">
                <a:latin typeface="Calibri" pitchFamily="34" charset="0"/>
              </a:rPr>
              <a:t>?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n-US" sz="1600" dirty="0">
                <a:latin typeface="Calibri" pitchFamily="34" charset="0"/>
              </a:rPr>
              <a:t>F’ = {A 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Β</a:t>
            </a:r>
            <a:r>
              <a:rPr lang="en-US" sz="1600" dirty="0">
                <a:latin typeface="Calibri" pitchFamily="34" charset="0"/>
              </a:rPr>
              <a:t>C, C 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1600" dirty="0">
                <a:latin typeface="Calibri" pitchFamily="34" charset="0"/>
              </a:rPr>
              <a:t> , </a:t>
            </a:r>
            <a:r>
              <a:rPr lang="el-GR" sz="1600" dirty="0">
                <a:latin typeface="Calibri" pitchFamily="34" charset="0"/>
              </a:rPr>
              <a:t>Β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Ε</a:t>
            </a:r>
            <a:r>
              <a:rPr lang="en-US" sz="1600" dirty="0">
                <a:latin typeface="Calibri" pitchFamily="34" charset="0"/>
              </a:rPr>
              <a:t>D, </a:t>
            </a: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D </a:t>
            </a:r>
            <a:r>
              <a:rPr lang="en-US" sz="1600" i="1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 E</a:t>
            </a:r>
            <a:r>
              <a:rPr lang="en-US" sz="1600" dirty="0">
                <a:latin typeface="Calibri" pitchFamily="34" charset="0"/>
              </a:rPr>
              <a:t>}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	F’ </a:t>
            </a:r>
            <a:r>
              <a:rPr lang="el-GR" sz="1600" dirty="0">
                <a:latin typeface="Calibri" pitchFamily="34" charset="0"/>
              </a:rPr>
              <a:t>ισοδύναμο με </a:t>
            </a:r>
            <a:r>
              <a:rPr lang="en-US" sz="1600" dirty="0" smtClean="0">
                <a:latin typeface="Calibri" pitchFamily="34" charset="0"/>
              </a:rPr>
              <a:t>F</a:t>
            </a:r>
            <a:r>
              <a:rPr lang="el-GR" sz="1600" dirty="0" smtClean="0">
                <a:latin typeface="Calibri" pitchFamily="34" charset="0"/>
              </a:rPr>
              <a:t>;</a:t>
            </a:r>
            <a:r>
              <a:rPr lang="en-US" sz="1600" dirty="0" smtClean="0">
                <a:latin typeface="Calibri" pitchFamily="34" charset="0"/>
              </a:rPr>
              <a:t> </a:t>
            </a:r>
            <a:endParaRPr lang="en-US" sz="1600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 smtClean="0">
                <a:latin typeface="Calibri" pitchFamily="34" charset="0"/>
              </a:rPr>
              <a:t>	</a:t>
            </a:r>
            <a:r>
              <a:rPr lang="el-GR" sz="1600" dirty="0" err="1" smtClean="0">
                <a:latin typeface="Calibri" pitchFamily="34" charset="0"/>
              </a:rPr>
              <a:t>ανν</a:t>
            </a:r>
            <a:r>
              <a:rPr lang="el-GR" sz="1600" dirty="0" smtClean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(F</a:t>
            </a:r>
            <a:r>
              <a:rPr lang="en-US" sz="1600" dirty="0">
                <a:latin typeface="Calibri" pitchFamily="34" charset="0"/>
              </a:rPr>
              <a:t>’ </a:t>
            </a:r>
            <a:r>
              <a:rPr lang="el-GR" sz="1600" dirty="0">
                <a:latin typeface="Calibri" pitchFamily="34" charset="0"/>
              </a:rPr>
              <a:t>καλύπτει </a:t>
            </a:r>
            <a:r>
              <a:rPr lang="en-US" sz="1600" dirty="0" smtClean="0">
                <a:latin typeface="Calibri" pitchFamily="34" charset="0"/>
              </a:rPr>
              <a:t>F) </a:t>
            </a:r>
            <a:r>
              <a:rPr lang="el-GR" sz="1600" dirty="0">
                <a:latin typeface="Calibri" pitchFamily="34" charset="0"/>
              </a:rPr>
              <a:t>και </a:t>
            </a:r>
            <a:r>
              <a:rPr lang="en-US" sz="1600" dirty="0" smtClean="0">
                <a:latin typeface="Calibri" pitchFamily="34" charset="0"/>
              </a:rPr>
              <a:t>(F </a:t>
            </a:r>
            <a:r>
              <a:rPr lang="el-GR" sz="1600" dirty="0">
                <a:latin typeface="Calibri" pitchFamily="34" charset="0"/>
              </a:rPr>
              <a:t>καλύπτει </a:t>
            </a:r>
            <a:r>
              <a:rPr lang="en-US" sz="1600" dirty="0">
                <a:latin typeface="Calibri" pitchFamily="34" charset="0"/>
              </a:rPr>
              <a:t>F</a:t>
            </a:r>
            <a:r>
              <a:rPr lang="en-US" sz="1600" dirty="0" smtClean="0">
                <a:latin typeface="Calibri" pitchFamily="34" charset="0"/>
              </a:rPr>
              <a:t>’)</a:t>
            </a:r>
            <a:endParaRPr lang="en-US" sz="1600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 smtClean="0">
                <a:latin typeface="Calibri" pitchFamily="34" charset="0"/>
              </a:rPr>
              <a:t>	προφανώς</a:t>
            </a:r>
            <a:r>
              <a:rPr lang="el-GR" sz="1600" dirty="0">
                <a:latin typeface="Calibri" pitchFamily="34" charset="0"/>
              </a:rPr>
              <a:t>, </a:t>
            </a:r>
            <a:r>
              <a:rPr lang="en-US" sz="1600" dirty="0">
                <a:latin typeface="Calibri" pitchFamily="34" charset="0"/>
              </a:rPr>
              <a:t>F’ </a:t>
            </a:r>
            <a:r>
              <a:rPr lang="el-GR" sz="1600" dirty="0">
                <a:latin typeface="Calibri" pitchFamily="34" charset="0"/>
              </a:rPr>
              <a:t>καλύπτει </a:t>
            </a:r>
            <a:r>
              <a:rPr lang="en-US" sz="1600" dirty="0">
                <a:latin typeface="Calibri" pitchFamily="34" charset="0"/>
              </a:rPr>
              <a:t>F (</a:t>
            </a:r>
            <a:r>
              <a:rPr lang="el-GR" sz="1600" dirty="0" err="1">
                <a:latin typeface="Calibri" pitchFamily="34" charset="0"/>
              </a:rPr>
              <a:t>επαυξητικός</a:t>
            </a:r>
            <a:r>
              <a:rPr lang="el-GR" sz="1600" dirty="0">
                <a:latin typeface="Calibri" pitchFamily="34" charset="0"/>
              </a:rPr>
              <a:t> κανόνας)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</a:t>
            </a:r>
            <a:r>
              <a:rPr lang="el-GR" sz="1600" dirty="0" smtClean="0">
                <a:latin typeface="Calibri" pitchFamily="34" charset="0"/>
              </a:rPr>
              <a:t>	άρα αρκεί να ελέγξουμε αν (</a:t>
            </a:r>
            <a:r>
              <a:rPr lang="en-US" sz="1600" dirty="0" smtClean="0">
                <a:latin typeface="Calibri" pitchFamily="34" charset="0"/>
              </a:rPr>
              <a:t>F </a:t>
            </a:r>
            <a:r>
              <a:rPr lang="el-GR" sz="1600" dirty="0">
                <a:latin typeface="Calibri" pitchFamily="34" charset="0"/>
              </a:rPr>
              <a:t>καλύπτει </a:t>
            </a:r>
            <a:r>
              <a:rPr lang="en-US" sz="1600" dirty="0">
                <a:latin typeface="Calibri" pitchFamily="34" charset="0"/>
              </a:rPr>
              <a:t>F</a:t>
            </a:r>
            <a:r>
              <a:rPr lang="en-US" sz="1600" dirty="0" smtClean="0">
                <a:latin typeface="Calibri" pitchFamily="34" charset="0"/>
              </a:rPr>
              <a:t>’</a:t>
            </a:r>
            <a:r>
              <a:rPr lang="el-GR" sz="1600" dirty="0" smtClean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</a:t>
            </a:r>
            <a:r>
              <a:rPr lang="en-US" sz="1800" dirty="0">
                <a:latin typeface="Calibri" pitchFamily="34" charset="0"/>
              </a:rPr>
              <a:t>D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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18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baseline="30000" dirty="0">
                <a:latin typeface="Calibri" pitchFamily="34" charset="0"/>
              </a:rPr>
              <a:t> </a:t>
            </a:r>
            <a:endParaRPr lang="en-US" sz="1800" baseline="30000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-- </a:t>
            </a:r>
            <a:r>
              <a:rPr lang="el-GR" dirty="0" smtClean="0">
                <a:latin typeface="Calibri" pitchFamily="34" charset="0"/>
              </a:rPr>
              <a:t>όμοια, </a:t>
            </a:r>
            <a:r>
              <a:rPr lang="en-US" sz="1800" dirty="0" smtClean="0">
                <a:latin typeface="Calibri" pitchFamily="34" charset="0"/>
              </a:rPr>
              <a:t>D</a:t>
            </a:r>
            <a:r>
              <a:rPr lang="el-GR" sz="1800" dirty="0" smtClean="0">
                <a:latin typeface="Calibri" pitchFamily="34" charset="0"/>
              </a:rPr>
              <a:t> περιττό? </a:t>
            </a:r>
            <a:r>
              <a:rPr lang="el-GR" sz="1800" dirty="0">
                <a:latin typeface="Calibri" pitchFamily="34" charset="0"/>
              </a:rPr>
              <a:t>αν </a:t>
            </a:r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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18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baseline="30000" dirty="0">
                <a:latin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9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700" dirty="0" smtClean="0">
                <a:solidFill>
                  <a:schemeClr val="accent6">
                    <a:lumMod val="75000"/>
                  </a:schemeClr>
                </a:solidFill>
              </a:rPr>
              <a:t>(περιττού γνωρίσματος στο αριστερό μέρος)</a:t>
            </a:r>
            <a:endParaRPr lang="en-US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18477-E91B-48D1-9E92-231E05D74EB9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364618" y="1426279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Γενικεύοντας: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539750" y="1920089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σύνολο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συναρτησιακών εξαρτήσεων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ΣΕ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Υ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441057" y="2592371"/>
            <a:ext cx="5431083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γνώρισμα Α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sz="2000" dirty="0">
                <a:latin typeface="Calibri" pitchFamily="34" charset="0"/>
              </a:rPr>
              <a:t> Χ είναι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περιττό στο Χ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F  </a:t>
            </a:r>
            <a:r>
              <a:rPr lang="el-GR" sz="2000" dirty="0">
                <a:latin typeface="Calibri" pitchFamily="34" charset="0"/>
              </a:rPr>
              <a:t>καλύπτει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n-US" sz="2000" dirty="0" smtClean="0">
                <a:latin typeface="Calibri" pitchFamily="34" charset="0"/>
              </a:rPr>
              <a:t>(F </a:t>
            </a:r>
            <a:r>
              <a:rPr lang="en-US" sz="2000" dirty="0">
                <a:latin typeface="Calibri" pitchFamily="34" charset="0"/>
              </a:rPr>
              <a:t>- {</a:t>
            </a:r>
            <a:r>
              <a:rPr lang="el-GR" sz="2000" dirty="0">
                <a:latin typeface="Calibri" pitchFamily="34" charset="0"/>
              </a:rPr>
              <a:t>Χ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</a:t>
            </a:r>
            <a:r>
              <a:rPr lang="en-US" sz="2000" dirty="0">
                <a:latin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{(</a:t>
            </a:r>
            <a:r>
              <a:rPr lang="el-GR" sz="2000" dirty="0">
                <a:latin typeface="Calibri" pitchFamily="34" charset="0"/>
              </a:rPr>
              <a:t>Χ - A)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 </a:t>
            </a:r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1013235" y="4739947"/>
            <a:ext cx="74168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Υπολόγισε το (Χ - {Α})</a:t>
            </a:r>
            <a:r>
              <a:rPr lang="el-GR" sz="24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με βάση τις ΣΕ του συνόλου F: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Το Α είναι περιττό αν το Υ ανήκει στο (Χ - {Α})</a:t>
            </a:r>
            <a:r>
              <a:rPr lang="el-GR" sz="2400" baseline="30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στο F</a:t>
            </a:r>
            <a:endParaRPr lang="el-GR" sz="2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468313" y="3789363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Πως θα υπολογίσουμε αν ένα γνώρισμα  στο </a:t>
            </a:r>
            <a:r>
              <a:rPr lang="el-GR" b="1" dirty="0" err="1">
                <a:latin typeface="Calibri" pitchFamily="34" charset="0"/>
              </a:rPr>
              <a:t>α.μ</a:t>
            </a:r>
            <a:r>
              <a:rPr lang="el-GR" b="1" dirty="0">
                <a:latin typeface="Calibri" pitchFamily="34" charset="0"/>
              </a:rPr>
              <a:t>.</a:t>
            </a:r>
            <a:r>
              <a:rPr lang="el-GR" dirty="0">
                <a:latin typeface="Calibri" pitchFamily="34" charset="0"/>
              </a:rPr>
              <a:t> μιας ΣΕ είναι περιττό; Θα πρέπει να δείξουμε ότι οι ΣΕ του </a:t>
            </a:r>
            <a:r>
              <a:rPr lang="en-US" dirty="0">
                <a:latin typeface="Calibri" pitchFamily="34" charset="0"/>
              </a:rPr>
              <a:t>F’ </a:t>
            </a:r>
            <a:r>
              <a:rPr lang="el-GR" dirty="0">
                <a:latin typeface="Calibri" pitchFamily="34" charset="0"/>
              </a:rPr>
              <a:t>ανήκουν στο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30000" dirty="0">
                <a:latin typeface="Calibri" pitchFamily="34" charset="0"/>
              </a:rPr>
              <a:t>+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δηλαδή</a:t>
            </a:r>
            <a:r>
              <a:rPr lang="en-US" dirty="0">
                <a:latin typeface="Calibri" pitchFamily="34" charset="0"/>
              </a:rPr>
              <a:t>: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Περιττό Γνώρισμα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51D8F-BDEB-4506-A3DA-9A60B83704A0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42703" y="2068169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Πως θα υπολογίσουμε αν μια ΣΕ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(με ένα γνώρισμα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.) είναι περιττή;</a:t>
            </a:r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1476375" y="4652963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i="1">
              <a:latin typeface="Times New Roman" pitchFamily="18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971550" y="3644900"/>
            <a:ext cx="69850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Υπολογίζουμε το (Χ)+ χρησιμοποιώντας το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– {Χ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Β}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Περιττό αν το Β ανήκει στο (Χ)+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Περιττή Εξάρτηση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BD042-C6EC-41FF-AFC9-BCAF3DCBF872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755650" y="2081573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 Χ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με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και 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. 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 </a:t>
            </a:r>
            <a:r>
              <a:rPr lang="el-GR" sz="2400" dirty="0">
                <a:latin typeface="Calibri" pitchFamily="34" charset="0"/>
              </a:rPr>
              <a:t>Βρες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 περιττό στο Χ (Χ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Υ)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(Χ-{Α})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(ii) </a:t>
            </a:r>
            <a:r>
              <a:rPr lang="el-GR" sz="2400" dirty="0">
                <a:latin typeface="Calibri" pitchFamily="34" charset="0"/>
              </a:rPr>
              <a:t>Έλεγξε αν είναι περιττή, αν ναι αφαίρεσε τη</a:t>
            </a:r>
            <a:endParaRPr lang="el-GR" sz="2400" dirty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aseline="-25000" dirty="0">
                <a:latin typeface="Calibri" pitchFamily="34" charset="0"/>
              </a:rPr>
              <a:t>	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Εξάρτηση Χ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Β περιττή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33D53-E021-400B-88BC-C36753783915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599388" y="2704707"/>
            <a:ext cx="784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R(A, B, C)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F = {A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BC,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B, AB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Βρείτε το </a:t>
            </a:r>
            <a:r>
              <a:rPr lang="en-US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8B40D-F71D-4880-8947-CD5F28708A1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762000" y="36195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2819400" y="35433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Τίτλος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  </a:t>
            </a:r>
            <a:r>
              <a:rPr lang="el-GR" dirty="0">
                <a:latin typeface="Calibri" pitchFamily="34" charset="0"/>
              </a:rPr>
              <a:t>   </a:t>
            </a:r>
            <a:r>
              <a:rPr lang="el-GR" dirty="0" smtClean="0">
                <a:latin typeface="Calibri" pitchFamily="34" charset="0"/>
              </a:rPr>
              <a:t>Διάρκεια   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Είδος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2819400" y="3543300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762000" y="4381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4305300"/>
            <a:ext cx="5334000" cy="396875"/>
            <a:chOff x="1674" y="2294"/>
            <a:chExt cx="3360" cy="250"/>
          </a:xfrm>
        </p:grpSpPr>
        <p:sp>
          <p:nvSpPr>
            <p:cNvPr id="7190" name="Text Box 9"/>
            <p:cNvSpPr txBox="1">
              <a:spLocks noChangeArrowheads="1"/>
            </p:cNvSpPr>
            <p:nvPr/>
          </p:nvSpPr>
          <p:spPr bwMode="auto">
            <a:xfrm>
              <a:off x="1770" y="2294"/>
              <a:ext cx="32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>
                  <a:latin typeface="Calibri" pitchFamily="34" charset="0"/>
                </a:rPr>
                <a:t>Όνομα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n-US" dirty="0" smtClean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 Έτος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7191" name="Rectangle 10"/>
            <p:cNvSpPr>
              <a:spLocks noChangeArrowheads="1"/>
            </p:cNvSpPr>
            <p:nvPr/>
          </p:nvSpPr>
          <p:spPr bwMode="auto">
            <a:xfrm>
              <a:off x="1674" y="2304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2" name="Line 11"/>
            <p:cNvSpPr>
              <a:spLocks noChangeShapeType="1"/>
            </p:cNvSpPr>
            <p:nvPr/>
          </p:nvSpPr>
          <p:spPr bwMode="auto">
            <a:xfrm>
              <a:off x="2970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3" name="Line 12"/>
            <p:cNvSpPr>
              <a:spLocks noChangeShapeType="1"/>
            </p:cNvSpPr>
            <p:nvPr/>
          </p:nvSpPr>
          <p:spPr bwMode="auto">
            <a:xfrm>
              <a:off x="2394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62000" y="506730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Ηθοποιός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19400" y="5143500"/>
            <a:ext cx="5476875" cy="396875"/>
            <a:chOff x="1488" y="3456"/>
            <a:chExt cx="3450" cy="250"/>
          </a:xfrm>
        </p:grpSpPr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1584" y="3456"/>
              <a:ext cx="33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  </a:t>
              </a:r>
              <a:r>
                <a:rPr lang="el-GR" dirty="0">
                  <a:latin typeface="Calibri" pitchFamily="34" charset="0"/>
                </a:rPr>
                <a:t>Διεύθυνση       Έτος-Γέννησης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7187" name="Rectangle 16"/>
            <p:cNvSpPr>
              <a:spLocks noChangeArrowheads="1"/>
            </p:cNvSpPr>
            <p:nvPr/>
          </p:nvSpPr>
          <p:spPr bwMode="auto">
            <a:xfrm>
              <a:off x="1488" y="3456"/>
              <a:ext cx="2976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8" name="Line 17"/>
            <p:cNvSpPr>
              <a:spLocks noChangeShapeType="1"/>
            </p:cNvSpPr>
            <p:nvPr/>
          </p:nvSpPr>
          <p:spPr bwMode="auto">
            <a:xfrm>
              <a:off x="216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9" name="Line 18"/>
            <p:cNvSpPr>
              <a:spLocks noChangeShapeType="1"/>
            </p:cNvSpPr>
            <p:nvPr/>
          </p:nvSpPr>
          <p:spPr bwMode="auto">
            <a:xfrm>
              <a:off x="312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381000" y="1727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Εύκολη η εξήγηση της σημασίας του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Αποφυγή συνδυασμού γνωρισμάτων από πολλές οντότητες και συσχετίσεις στην ίδια σχέση</a:t>
            </a:r>
          </a:p>
        </p:txBody>
      </p:sp>
      <p:sp>
        <p:nvSpPr>
          <p:cNvPr id="7183" name="Line 20"/>
          <p:cNvSpPr>
            <a:spLocks noChangeShapeType="1"/>
          </p:cNvSpPr>
          <p:nvPr/>
        </p:nvSpPr>
        <p:spPr bwMode="auto">
          <a:xfrm>
            <a:off x="36576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4" name="Line 21"/>
          <p:cNvSpPr>
            <a:spLocks noChangeShapeType="1"/>
          </p:cNvSpPr>
          <p:nvPr/>
        </p:nvSpPr>
        <p:spPr bwMode="auto">
          <a:xfrm>
            <a:off x="5638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5" name="Line 22"/>
          <p:cNvSpPr>
            <a:spLocks noChangeShapeType="1"/>
          </p:cNvSpPr>
          <p:nvPr/>
        </p:nvSpPr>
        <p:spPr bwMode="auto">
          <a:xfrm>
            <a:off x="4495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Σημασιολογία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9628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EC10B-C2A7-4DDD-9EED-C07DA2F139C5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30605" y="1635453"/>
            <a:ext cx="7956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/>
              <a:t>Έστω </a:t>
            </a:r>
            <a:r>
              <a:rPr lang="en-US" sz="2000" dirty="0"/>
              <a:t>R(A, B, C) </a:t>
            </a:r>
            <a:r>
              <a:rPr lang="el-GR" sz="2000" dirty="0"/>
              <a:t>και </a:t>
            </a:r>
            <a:r>
              <a:rPr lang="en-US" sz="2000" dirty="0"/>
              <a:t>F = {A 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/>
              <a:t>BC, 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C, A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B, AB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C}. </a:t>
            </a:r>
            <a:r>
              <a:rPr lang="el-GR" sz="2000" dirty="0"/>
              <a:t>Βρείτε το </a:t>
            </a:r>
            <a:r>
              <a:rPr lang="en-US" sz="2000" dirty="0" err="1"/>
              <a:t>F</a:t>
            </a:r>
            <a:r>
              <a:rPr lang="en-US" sz="2000" baseline="-25000" dirty="0" err="1"/>
              <a:t>min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432994" y="2444325"/>
            <a:ext cx="80518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Μετά το βήμα 1: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Α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l-GR" sz="1800" dirty="0"/>
              <a:t> </a:t>
            </a:r>
            <a:r>
              <a:rPr lang="en-US" sz="1800" dirty="0"/>
              <a:t>B, 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2: Εξέταση αν το Α είναι περιττό στο </a:t>
            </a:r>
            <a:r>
              <a:rPr lang="en-US" sz="1800" dirty="0"/>
              <a:t>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υπολογίζοντας το (Β)</a:t>
            </a:r>
            <a:r>
              <a:rPr lang="el-GR" sz="1800" baseline="30000" dirty="0"/>
              <a:t>+</a:t>
            </a:r>
            <a:endParaRPr lang="en-US" sz="1800" baseline="30000" dirty="0"/>
          </a:p>
          <a:p>
            <a:pPr eaLnBrk="0" hangingPunct="0">
              <a:spcBef>
                <a:spcPct val="50000"/>
              </a:spcBef>
            </a:pPr>
            <a:r>
              <a:rPr lang="en-US" sz="1800" dirty="0"/>
              <a:t>	</a:t>
            </a:r>
            <a:r>
              <a:rPr lang="el-GR" sz="1800" i="1" dirty="0"/>
              <a:t>είναι περιττό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 smtClean="0"/>
              <a:t>		</a:t>
            </a:r>
            <a:r>
              <a:rPr lang="el-GR" sz="1800" i="1" dirty="0" smtClean="0"/>
              <a:t>Νέο </a:t>
            </a:r>
            <a:r>
              <a:rPr lang="el-GR" sz="1800" i="1" dirty="0"/>
              <a:t>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3: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            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ναι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 smtClean="0"/>
              <a:t>		</a:t>
            </a:r>
            <a:r>
              <a:rPr lang="el-GR" sz="1800" i="1" dirty="0" smtClean="0"/>
              <a:t>Νέο </a:t>
            </a:r>
            <a:r>
              <a:rPr lang="el-GR" sz="1800" i="1" dirty="0"/>
              <a:t>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	Εξέταση αν η ΣΕ  Β</a:t>
            </a:r>
            <a:r>
              <a:rPr lang="en-US" sz="1800" dirty="0"/>
              <a:t>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Αποτέλεσμα: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R(A, B, C, D,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)  F = {A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C, C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>
                <a:latin typeface="Calibri" pitchFamily="34" charset="0"/>
              </a:rPr>
              <a:t> ,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D, AD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E}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755650" y="3284538"/>
            <a:ext cx="698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Ποιο είναι το ελάχιστο κάλυμμα της </a:t>
            </a:r>
            <a:r>
              <a:rPr lang="en-US" sz="2400">
                <a:latin typeface="Calibri" pitchFamily="34" charset="0"/>
              </a:rPr>
              <a:t>F;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77505-E3DB-44E3-96A7-4F07C7702217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477740" y="2141194"/>
            <a:ext cx="8051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Παρατηρήσεις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ελάχιστο κάλυμμα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>
                <a:latin typeface="Calibri" pitchFamily="34" charset="0"/>
              </a:rPr>
              <a:t> είναι μοναδικό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βήμα 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l-GR" sz="2400" dirty="0">
                <a:latin typeface="Calibri" pitchFamily="34" charset="0"/>
              </a:rPr>
              <a:t>πρέπει να προηγηθεί του βήματος </a:t>
            </a:r>
            <a:r>
              <a:rPr lang="en-US" sz="2400" dirty="0">
                <a:latin typeface="Calibri" pitchFamily="34" charset="0"/>
              </a:rPr>
              <a:t>(ii), </a:t>
            </a:r>
            <a:r>
              <a:rPr lang="el-GR" sz="2400" dirty="0">
                <a:latin typeface="Calibri" pitchFamily="34" charset="0"/>
              </a:rPr>
              <a:t>δηλαδή πρέπει </a:t>
            </a:r>
            <a:r>
              <a:rPr lang="el-GR" sz="2400" i="1" dirty="0">
                <a:latin typeface="Calibri" pitchFamily="34" charset="0"/>
              </a:rPr>
              <a:t>πρώτα</a:t>
            </a:r>
            <a:r>
              <a:rPr lang="el-GR" sz="2400" dirty="0">
                <a:latin typeface="Calibri" pitchFamily="34" charset="0"/>
              </a:rPr>
              <a:t> να βρούμε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 και μετά τις περιττές εξαρτήσεις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7CDB3-C063-4325-8262-D54BAA96F377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είδαμε: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426590" y="2658358"/>
            <a:ext cx="70386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Ορισμό συναρτησιακής εξάρτησης</a:t>
            </a:r>
            <a:endParaRPr lang="el-GR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Κανόνες συμπερασμού συναρτησιακών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Κλειστότητα γνωρίσματος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Ισοδυναμία συνόλου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Ελάχιστο κάλυμμα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899910" y="361905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Διάσπαση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137525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μέχρι τώρα: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από το εννοιολογικό στο σχεσιακό μοντέλο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θεωρητικό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(formal)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κατασκευής </a:t>
            </a:r>
            <a:r>
              <a:rPr lang="el-GR" sz="2400" dirty="0">
                <a:latin typeface="Calibri" pitchFamily="34" charset="0"/>
              </a:rPr>
              <a:t>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Ξεκινάμε από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Διαδοχικές διασπάσεις έτσι ώστε τα σχήματα που προκύπτουν να ικανοποιούν κάποιες ιδιότητες (να είναι σε </a:t>
            </a:r>
            <a:r>
              <a:rPr lang="el-GR" dirty="0" smtClean="0">
                <a:latin typeface="Calibri" pitchFamily="34" charset="0"/>
              </a:rPr>
              <a:t>κάποια κανονική μορφή)</a:t>
            </a:r>
            <a:endParaRPr lang="el-GR" dirty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 smtClean="0">
                <a:latin typeface="Calibri" pitchFamily="34" charset="0"/>
              </a:rPr>
              <a:t>		-- </a:t>
            </a:r>
            <a:r>
              <a:rPr lang="en-US" dirty="0">
                <a:latin typeface="Calibri" pitchFamily="34" charset="0"/>
              </a:rPr>
              <a:t>top-down </a:t>
            </a:r>
            <a:r>
              <a:rPr lang="el-GR" dirty="0">
                <a:latin typeface="Calibri" pitchFamily="34" charset="0"/>
              </a:rPr>
              <a:t>τεχνική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08FCB-6BA5-4B15-B92A-A0FCA2F0DFF6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39751" y="2507530"/>
            <a:ext cx="7265644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Μπορούμε </a:t>
            </a:r>
            <a:r>
              <a:rPr lang="el-GR" dirty="0" smtClean="0">
                <a:latin typeface="Calibri" pitchFamily="34" charset="0"/>
              </a:rPr>
              <a:t>να εφαρμόσουμε αυτόν τον τρόπο και </a:t>
            </a:r>
            <a:r>
              <a:rPr lang="el-GR" dirty="0">
                <a:latin typeface="Calibri" pitchFamily="34" charset="0"/>
              </a:rPr>
              <a:t>για να «διασπάσουμε» μια «προβληματική» σχέση που προέκυψε από την μετατροπή του εννοιολογικού σχεδιασμού</a:t>
            </a: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Μειονέκτημα των διασπάσεων: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μπορεί να απαιτεί συνενώσεις (</a:t>
            </a:r>
            <a:r>
              <a:rPr lang="en-US" dirty="0">
                <a:latin typeface="Calibri" pitchFamily="34" charset="0"/>
              </a:rPr>
              <a:t>join) </a:t>
            </a:r>
            <a:r>
              <a:rPr lang="el-GR" dirty="0">
                <a:latin typeface="Calibri" pitchFamily="34" charset="0"/>
              </a:rPr>
              <a:t>για να απαντηθούν ερωτήματα </a:t>
            </a:r>
            <a:r>
              <a:rPr lang="el-GR" dirty="0" smtClean="0">
                <a:latin typeface="Calibri" pitchFamily="34" charset="0"/>
              </a:rPr>
              <a:t>ή για </a:t>
            </a:r>
            <a:r>
              <a:rPr lang="el-GR" dirty="0">
                <a:latin typeface="Calibri" pitchFamily="34" charset="0"/>
              </a:rPr>
              <a:t>να ελεγχθούν εξαρτήσεις </a:t>
            </a:r>
            <a:r>
              <a:rPr lang="en-US" dirty="0">
                <a:latin typeface="Calibri" pitchFamily="34" charset="0"/>
              </a:rPr>
              <a:t>-&gt;  </a:t>
            </a:r>
            <a:r>
              <a:rPr lang="el-GR" dirty="0">
                <a:latin typeface="Calibri" pitchFamily="34" charset="0"/>
              </a:rPr>
              <a:t>αποδοτικότητα του συστήματος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F071-21CA-4C79-9B09-9476B8AC1244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539750" y="29972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Αλγόριθμος σχεδιασμού 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754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Αρχικά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(universal)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σχήμα </a:t>
            </a:r>
            <a:r>
              <a:rPr lang="el-GR" dirty="0">
                <a:latin typeface="Calibri" pitchFamily="34" charset="0"/>
              </a:rPr>
              <a:t>σχέσης που περιέχει όλα τα γνωρίσματα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Προσδιορισμός των συναρτησιακών εξαρτήσεων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Διάσπαση σε ένα σύνολο από σχήματα σχέσεων που ικανοποιούν κάποιες ιδιότητες 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1692275" y="2205038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Αποσύνθεση/Διάσπαση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decomposition)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68313" y="2781300"/>
            <a:ext cx="7920037" cy="302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EDA6D-DAF5-4679-8C4A-109E97B5BB65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9071" y="1480009"/>
            <a:ext cx="8333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Σχήμα: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7545" y="2592370"/>
            <a:ext cx="827339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F = {</a:t>
            </a:r>
            <a:r>
              <a:rPr lang="el-GR" sz="1800" dirty="0" smtClean="0">
                <a:latin typeface="Calibri" pitchFamily="34" charset="0"/>
              </a:rPr>
              <a:t>Τίτλος </a:t>
            </a:r>
            <a:r>
              <a:rPr lang="el-GR" sz="1800" dirty="0" smtClean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Είδος</a:t>
            </a:r>
            <a:r>
              <a:rPr lang="en-US" sz="1800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Διάρκεια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sz="1800" dirty="0" smtClean="0">
                <a:latin typeface="Calibri" pitchFamily="34" charset="0"/>
              </a:rPr>
              <a:t>Όνομα </a:t>
            </a:r>
            <a:r>
              <a:rPr lang="el-GR" sz="1800" dirty="0">
                <a:latin typeface="Calibri" pitchFamily="34" charset="0"/>
              </a:rPr>
              <a:t>Ηθοποιού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Διεύθυνση</a:t>
            </a:r>
            <a:r>
              <a:rPr lang="en-US" sz="1800" dirty="0" smtClean="0">
                <a:latin typeface="Calibri" pitchFamily="34" charset="0"/>
              </a:rPr>
              <a:t>,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 smtClean="0">
                <a:latin typeface="Calibri" pitchFamily="34" charset="0"/>
              </a:rPr>
              <a:t>Γέννησης</a:t>
            </a:r>
            <a:r>
              <a:rPr lang="en-US" sz="1800" dirty="0" smtClean="0">
                <a:latin typeface="Calibri" pitchFamily="34" charset="0"/>
              </a:rPr>
              <a:t>}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3080732" y="3656159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Όνομα-Ηθοποιού, Διεύθυνση, Έτος-Γέννησης}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404715" y="4931546"/>
            <a:ext cx="8305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l-GR" sz="1800" i="1" dirty="0" smtClean="0">
                <a:latin typeface="Calibri" pitchFamily="34" charset="0"/>
              </a:rPr>
              <a:t>Ποια </a:t>
            </a:r>
            <a:r>
              <a:rPr lang="el-GR" sz="1800" i="1" dirty="0">
                <a:latin typeface="Calibri" pitchFamily="34" charset="0"/>
              </a:rPr>
              <a:t>είναι μια καλή διάσπαση; Πως μπορούμε να πάρουμε την αρχική σχέση; </a:t>
            </a:r>
            <a:endParaRPr lang="el-GR" sz="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l-GR" sz="1800" i="1" dirty="0" smtClean="0">
                <a:latin typeface="Calibri" pitchFamily="34" charset="0"/>
              </a:rPr>
              <a:t>Μπορούμε </a:t>
            </a:r>
            <a:r>
              <a:rPr lang="el-GR" sz="1800" i="1" dirty="0">
                <a:latin typeface="Calibri" pitchFamily="34" charset="0"/>
              </a:rPr>
              <a:t>να διασπάσουμε την </a:t>
            </a:r>
            <a:r>
              <a:rPr lang="en-US" sz="1800" i="1" dirty="0">
                <a:latin typeface="Calibri" pitchFamily="34" charset="0"/>
              </a:rPr>
              <a:t>R</a:t>
            </a:r>
            <a:r>
              <a:rPr lang="en-US" sz="1800" i="1" baseline="-25000" dirty="0">
                <a:latin typeface="Calibri" pitchFamily="34" charset="0"/>
              </a:rPr>
              <a:t>2</a:t>
            </a:r>
            <a:r>
              <a:rPr lang="en-US" sz="1800" i="1" dirty="0">
                <a:latin typeface="Calibri" pitchFamily="34" charset="0"/>
              </a:rPr>
              <a:t>  </a:t>
            </a:r>
            <a:r>
              <a:rPr lang="el-GR" sz="1800" i="1" dirty="0">
                <a:latin typeface="Calibri" pitchFamily="34" charset="0"/>
              </a:rPr>
              <a:t>με τον ίδιο τρόπο.</a:t>
            </a:r>
          </a:p>
        </p:txBody>
      </p:sp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3083" y="2170947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Σύνολο ΣΕ που ισχύουν στο πρόβλημα: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777285" y="3302164"/>
            <a:ext cx="259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Πιθανή διάσπαση: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80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Διάσπασης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7500E-3FEB-42CD-96CB-0E582A8B6731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85748" y="1700452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1524000" y="1727439"/>
            <a:ext cx="681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 smtClean="0">
                <a:latin typeface="Calibri" pitchFamily="34" charset="0"/>
              </a:rPr>
              <a:t>Τίτλος </a:t>
            </a:r>
            <a:r>
              <a:rPr lang="el-GR" dirty="0" smtClean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    Διάρκεια      </a:t>
            </a:r>
            <a:r>
              <a:rPr lang="el-GR" dirty="0" smtClean="0">
                <a:latin typeface="Calibri" pitchFamily="34" charset="0"/>
              </a:rPr>
              <a:t>Είδος        </a:t>
            </a:r>
            <a:r>
              <a:rPr lang="el-GR" u="sng" dirty="0">
                <a:latin typeface="Calibri" pitchFamily="34" charset="0"/>
              </a:rPr>
              <a:t>Όνομα-Ηθοποιού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1529862" y="1700452"/>
            <a:ext cx="58277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8205" name="Line 8"/>
          <p:cNvSpPr>
            <a:spLocks noChangeShapeType="1"/>
          </p:cNvSpPr>
          <p:nvPr/>
        </p:nvSpPr>
        <p:spPr bwMode="auto">
          <a:xfrm>
            <a:off x="4298462" y="1725852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6" name="Line 9"/>
          <p:cNvSpPr>
            <a:spLocks noChangeShapeType="1"/>
          </p:cNvSpPr>
          <p:nvPr/>
        </p:nvSpPr>
        <p:spPr bwMode="auto">
          <a:xfrm>
            <a:off x="2368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Line 10"/>
          <p:cNvSpPr>
            <a:spLocks noChangeShapeType="1"/>
          </p:cNvSpPr>
          <p:nvPr/>
        </p:nvSpPr>
        <p:spPr bwMode="auto">
          <a:xfrm>
            <a:off x="5090625" y="17258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1"/>
          <p:cNvSpPr>
            <a:spLocks noChangeShapeType="1"/>
          </p:cNvSpPr>
          <p:nvPr/>
        </p:nvSpPr>
        <p:spPr bwMode="auto">
          <a:xfrm>
            <a:off x="3130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260350" y="2790824"/>
            <a:ext cx="8153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Για την εισαγωγή μιας νέας ταινίας πρέπει να εισάγουμε τουλάχιστον έναν ηθοποιό (τιμή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null;)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Για την εισαγωγή ενός ηθοποιού στην ταινία πρέπει να επαναλάβουμε τα γνωρίσματα (διάρκεια, είδος) της ταινίας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4122099" y="2621547"/>
            <a:ext cx="389890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εδώ βοηθούν οι συναρτησιακές εξαρτήσεις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8118" y="0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85748" y="4711699"/>
            <a:ext cx="81534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Τι γίνεται αν διαγράψουμε και τον τελευταίο ηθοποιό 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Διαγραφή μιας ταινίας;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344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4E4122-B96B-4747-ADFB-B266EFCBEBD7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70702" y="1812172"/>
            <a:ext cx="834866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 </a:t>
            </a:r>
            <a:r>
              <a:rPr lang="el-GR" sz="1800" i="1" dirty="0">
                <a:latin typeface="Calibri" pitchFamily="34" charset="0"/>
              </a:rPr>
              <a:t>καθολικό σχήμα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R = {A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A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A</a:t>
            </a:r>
            <a:r>
              <a:rPr lang="en-US" sz="1800" b="1" baseline="-25000" dirty="0">
                <a:latin typeface="Calibri" pitchFamily="34" charset="0"/>
              </a:rPr>
              <a:t>n</a:t>
            </a:r>
            <a:r>
              <a:rPr lang="en-US" sz="1800" b="1" dirty="0" smtClean="0">
                <a:latin typeface="Calibri" pitchFamily="34" charset="0"/>
              </a:rPr>
              <a:t>}.</a:t>
            </a:r>
            <a:r>
              <a:rPr lang="en-US" sz="1800" dirty="0" smtClean="0">
                <a:latin typeface="Calibri" pitchFamily="34" charset="0"/>
              </a:rPr>
              <a:t> </a:t>
            </a:r>
            <a:endParaRPr lang="el-GR" sz="18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Διάσπαση/α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ποσύνθεση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(decomposition)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του σε </a:t>
            </a:r>
            <a:r>
              <a:rPr lang="el-GR" sz="1800" dirty="0">
                <a:latin typeface="Calibri" pitchFamily="34" charset="0"/>
              </a:rPr>
              <a:t>δύο σχήματα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 = {B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B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</a:t>
            </a:r>
            <a:r>
              <a:rPr lang="en-US" sz="1800" b="1" dirty="0" err="1">
                <a:latin typeface="Calibri" pitchFamily="34" charset="0"/>
              </a:rPr>
              <a:t>B</a:t>
            </a:r>
            <a:r>
              <a:rPr lang="en-US" sz="1800" b="1" baseline="-25000" dirty="0" err="1">
                <a:latin typeface="Calibri" pitchFamily="34" charset="0"/>
              </a:rPr>
              <a:t>m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l-GR" sz="1800" b="1" dirty="0">
                <a:latin typeface="Calibri" pitchFamily="34" charset="0"/>
              </a:rPr>
              <a:t> = {</a:t>
            </a:r>
            <a:r>
              <a:rPr lang="en-US" sz="1800" b="1" dirty="0">
                <a:latin typeface="Calibri" pitchFamily="34" charset="0"/>
              </a:rPr>
              <a:t>C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C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C</a:t>
            </a:r>
            <a:r>
              <a:rPr lang="en-US" sz="1800" b="1" baseline="-25000" dirty="0">
                <a:latin typeface="Calibri" pitchFamily="34" charset="0"/>
              </a:rPr>
              <a:t>k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τέτοια ώστε: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 smtClean="0">
                <a:latin typeface="Calibri" pitchFamily="34" charset="0"/>
              </a:rPr>
              <a:t>1.</a:t>
            </a:r>
            <a:r>
              <a:rPr lang="el-GR" sz="1800" dirty="0" smtClean="0">
                <a:latin typeface="Calibri" pitchFamily="34" charset="0"/>
              </a:rPr>
              <a:t> {</a:t>
            </a:r>
            <a:r>
              <a:rPr lang="en-US" sz="1800" dirty="0">
                <a:latin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</a:rPr>
              <a:t>n</a:t>
            </a:r>
            <a:r>
              <a:rPr lang="en-US" sz="1800" dirty="0">
                <a:latin typeface="Calibri" pitchFamily="34" charset="0"/>
              </a:rPr>
              <a:t>} = 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i="1" dirty="0">
                <a:latin typeface="Calibri" pitchFamily="34" charset="0"/>
              </a:rPr>
              <a:t>(</a:t>
            </a:r>
            <a:r>
              <a:rPr lang="el-GR" sz="1800" i="1" dirty="0">
                <a:latin typeface="Calibri" pitchFamily="34" charset="0"/>
              </a:rPr>
              <a:t>διατήρηση γνωρισμάτων)</a:t>
            </a:r>
            <a:r>
              <a:rPr lang="en-US" sz="1800" i="1" dirty="0">
                <a:latin typeface="Calibri" pitchFamily="34" charset="0"/>
              </a:rPr>
              <a:t>	</a:t>
            </a:r>
            <a:r>
              <a:rPr lang="el-GR" sz="18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[γνωρίσματα]</a:t>
            </a:r>
            <a:endParaRPr lang="el-GR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2.</a:t>
            </a:r>
            <a:r>
              <a:rPr lang="el-GR" sz="1800" dirty="0">
                <a:latin typeface="Calibri" pitchFamily="34" charset="0"/>
              </a:rPr>
              <a:t> 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</a:t>
            </a:r>
            <a:r>
              <a:rPr lang="el-GR" sz="1800" dirty="0">
                <a:latin typeface="Calibri" pitchFamily="34" charset="0"/>
              </a:rPr>
              <a:t> 	</a:t>
            </a:r>
            <a:r>
              <a:rPr lang="el-GR" sz="18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  <a:endParaRPr lang="en-US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3.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l-GR" sz="1800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Διάσπασης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583F2-88DD-493D-8475-0C07CC5A0B0E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9750" y="3213100"/>
            <a:ext cx="1905000" cy="1311275"/>
            <a:chOff x="192" y="2928"/>
            <a:chExt cx="1200" cy="826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>
              <a:off x="240" y="2928"/>
              <a:ext cx="11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Α  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2   3   4</a:t>
              </a:r>
            </a:p>
          </p:txBody>
        </p:sp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>
              <a:off x="192" y="31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50825" y="2852738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r(R) </a:t>
            </a:r>
            <a:endParaRPr lang="el-GR" sz="1600" b="1">
              <a:latin typeface="Calibri" pitchFamily="34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32138" y="3213100"/>
            <a:ext cx="1600200" cy="1311275"/>
            <a:chOff x="1440" y="2880"/>
            <a:chExt cx="1008" cy="826"/>
          </a:xfrm>
        </p:grpSpPr>
        <p:sp>
          <p:nvSpPr>
            <p:cNvPr id="19475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2    3</a:t>
              </a:r>
            </a:p>
          </p:txBody>
        </p:sp>
        <p:sp>
          <p:nvSpPr>
            <p:cNvPr id="19476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2339975" y="29972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1</a:t>
            </a:r>
            <a:r>
              <a:rPr lang="en-US" sz="1600" b="1">
                <a:latin typeface="Calibri" pitchFamily="34" charset="0"/>
              </a:rPr>
              <a:t>(R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n-US" sz="1600" b="1">
                <a:latin typeface="Calibri" pitchFamily="34" charset="0"/>
              </a:rPr>
              <a:t>)</a:t>
            </a:r>
            <a:endParaRPr lang="el-GR" sz="1600" b="1">
              <a:latin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940425" y="3213100"/>
            <a:ext cx="1371600" cy="1311275"/>
            <a:chOff x="2880" y="2496"/>
            <a:chExt cx="864" cy="826"/>
          </a:xfrm>
        </p:grpSpPr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3   4</a:t>
              </a:r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7" name="Text Box 14"/>
          <p:cNvSpPr txBox="1">
            <a:spLocks noChangeArrowheads="1"/>
          </p:cNvSpPr>
          <p:nvPr/>
        </p:nvSpPr>
        <p:spPr bwMode="auto">
          <a:xfrm>
            <a:off x="6084888" y="3213100"/>
            <a:ext cx="244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1" baseline="-25000">
              <a:latin typeface="Times New Roman" pitchFamily="18" charset="0"/>
            </a:endParaRP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5334000" y="4495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401654" y="1671933"/>
            <a:ext cx="8569325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το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l-GR" sz="1800" dirty="0">
                <a:latin typeface="Calibri" pitchFamily="34" charset="0"/>
              </a:rPr>
              <a:t>καθολικό) σχήμα </a:t>
            </a:r>
            <a:r>
              <a:rPr lang="en-US" sz="1800" dirty="0">
                <a:latin typeface="Calibri" pitchFamily="34" charset="0"/>
              </a:rPr>
              <a:t>R(A, B, C) </a:t>
            </a:r>
            <a:r>
              <a:rPr lang="el-GR" sz="1800" dirty="0" smtClean="0">
                <a:latin typeface="Calibri" pitchFamily="34" charset="0"/>
              </a:rPr>
              <a:t>και διάσπαση </a:t>
            </a:r>
            <a:r>
              <a:rPr lang="el-GR" sz="1800" dirty="0">
                <a:latin typeface="Calibri" pitchFamily="34" charset="0"/>
              </a:rPr>
              <a:t>σε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(A, B)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(B, C)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1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T</a:t>
            </a:r>
            <a:r>
              <a:rPr lang="el-GR" sz="1800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sz="1800" dirty="0">
                <a:latin typeface="Calibri" pitchFamily="34" charset="0"/>
              </a:rPr>
              <a:t>r(R)</a:t>
            </a:r>
            <a:r>
              <a:rPr lang="el-GR" sz="1800" dirty="0">
                <a:latin typeface="Calibri" pitchFamily="34" charset="0"/>
              </a:rPr>
              <a:t> ή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l-GR" sz="1800" dirty="0">
                <a:latin typeface="Calibri" pitchFamily="34" charset="0"/>
              </a:rPr>
              <a:t>)</a:t>
            </a: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4859338" y="3068638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n-US" sz="1600" b="1">
                <a:latin typeface="Calibri" pitchFamily="34" charset="0"/>
              </a:rPr>
              <a:t>(R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n-US" sz="1600" b="1">
                <a:latin typeface="Calibri" pitchFamily="34" charset="0"/>
              </a:rPr>
              <a:t>)</a:t>
            </a:r>
            <a:endParaRPr lang="el-GR" sz="1600" b="1">
              <a:latin typeface="Calibri" pitchFamily="34" charset="0"/>
            </a:endParaRPr>
          </a:p>
        </p:txBody>
      </p:sp>
      <p:sp>
        <p:nvSpPr>
          <p:cNvPr id="19471" name="Text Box 18"/>
          <p:cNvSpPr txBox="1">
            <a:spLocks noChangeArrowheads="1"/>
          </p:cNvSpPr>
          <p:nvPr/>
        </p:nvSpPr>
        <p:spPr bwMode="auto">
          <a:xfrm>
            <a:off x="1476375" y="4868863"/>
            <a:ext cx="5329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Μπορούμε να πάρουμε το αρχικό στιγμιότυπο;</a:t>
            </a:r>
          </a:p>
        </p:txBody>
      </p:sp>
      <p:sp>
        <p:nvSpPr>
          <p:cNvPr id="19472" name="Text Box 19"/>
          <p:cNvSpPr txBox="1">
            <a:spLocks noChangeArrowheads="1"/>
          </p:cNvSpPr>
          <p:nvPr/>
        </p:nvSpPr>
        <p:spPr bwMode="auto">
          <a:xfrm>
            <a:off x="3419475" y="5445125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Φυσική συνένωση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*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l-GR" sz="1600" b="1" baseline="-250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682AD-EC09-4613-99CA-28ABC365BE5C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20486" name="Text Box 3" descr="Parchment"/>
          <p:cNvSpPr txBox="1">
            <a:spLocks noChangeArrowheads="1"/>
          </p:cNvSpPr>
          <p:nvPr/>
        </p:nvSpPr>
        <p:spPr bwMode="auto">
          <a:xfrm>
            <a:off x="533400" y="2057400"/>
            <a:ext cx="7772400" cy="1446213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ένα σχεσιακό σχήμα </a:t>
            </a:r>
            <a:r>
              <a:rPr lang="en-US" sz="2400" dirty="0">
                <a:latin typeface="Calibri" pitchFamily="34" charset="0"/>
              </a:rPr>
              <a:t>R. </a:t>
            </a:r>
            <a:r>
              <a:rPr lang="el-GR" sz="2400" dirty="0">
                <a:latin typeface="Calibri" pitchFamily="34" charset="0"/>
              </a:rPr>
              <a:t>Ένα σύνολο από σχεσιακά σχήματα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  <a:r>
              <a:rPr lang="el-GR" sz="2400" b="1" dirty="0" smtClean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αν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=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908175" y="3644900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latin typeface="Calibri" pitchFamily="34" charset="0"/>
              </a:rPr>
              <a:t>Δηλαδή,  </a:t>
            </a:r>
            <a:r>
              <a:rPr lang="el-GR" sz="2400" i="1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i="1">
                <a:latin typeface="Calibri" pitchFamily="34" charset="0"/>
              </a:rPr>
              <a:t>i = 1,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..,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n    R</a:t>
            </a:r>
            <a:r>
              <a:rPr lang="en-US" sz="2400" i="1" baseline="-25000">
                <a:latin typeface="Calibri" pitchFamily="34" charset="0"/>
              </a:rPr>
              <a:t>i</a:t>
            </a:r>
            <a:r>
              <a:rPr lang="en-US" sz="2400" i="1">
                <a:latin typeface="Calibri" pitchFamily="34" charset="0"/>
              </a:rPr>
              <a:t>  </a:t>
            </a:r>
            <a:r>
              <a:rPr lang="en-US" sz="2400" i="1">
                <a:latin typeface="Calibri" pitchFamily="34" charset="0"/>
                <a:sym typeface="Symbol" pitchFamily="18" charset="2"/>
              </a:rPr>
              <a:t>  </a:t>
            </a:r>
            <a:r>
              <a:rPr lang="en-US" sz="2400" i="1">
                <a:latin typeface="Calibri" pitchFamily="34" charset="0"/>
              </a:rPr>
              <a:t>R </a:t>
            </a:r>
            <a:endParaRPr lang="el-GR" sz="2400" i="1">
              <a:latin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786991" y="4826621"/>
            <a:ext cx="74676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 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36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(r),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= 1,..,n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FF66FF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*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* … *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4787900" y="1545996"/>
            <a:ext cx="1405510" cy="38067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γνωρίσματα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971767" y="4317476"/>
            <a:ext cx="1465982" cy="373652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στιγμιότυπα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 flipH="1">
            <a:off x="3851275" y="1700213"/>
            <a:ext cx="863600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3851275" y="1700213"/>
            <a:ext cx="0" cy="360362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 flipH="1">
            <a:off x="5322478" y="4466259"/>
            <a:ext cx="576263" cy="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5322478" y="4466259"/>
            <a:ext cx="0" cy="360362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Επιθυμητές Ιδιότητες Διάσπασης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559" y="2139885"/>
            <a:ext cx="6872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Διασπάσεις χωρίς απώλειες στη συνένωση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Διατήρηση των συναρτησιακών εξαρτήσεων</a:t>
            </a:r>
            <a:endParaRPr lang="el-GR" sz="2400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21512" name="Text Box 5" descr="Parchment"/>
          <p:cNvSpPr txBox="1">
            <a:spLocks noChangeArrowheads="1"/>
          </p:cNvSpPr>
          <p:nvPr/>
        </p:nvSpPr>
        <p:spPr bwMode="auto">
          <a:xfrm>
            <a:off x="381000" y="2109247"/>
            <a:ext cx="8367713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</a:t>
            </a:r>
            <a:r>
              <a:rPr lang="en-US" sz="2400" dirty="0" smtClean="0">
                <a:latin typeface="Calibri" pitchFamily="34" charset="0"/>
              </a:rPr>
              <a:t>C </a:t>
            </a:r>
            <a:r>
              <a:rPr lang="el-GR" sz="2400" dirty="0" smtClean="0">
                <a:latin typeface="Calibri" pitchFamily="34" charset="0"/>
              </a:rPr>
              <a:t>το σύνολο περιορισμών στην </a:t>
            </a:r>
            <a:r>
              <a:rPr lang="en-US" sz="2400" dirty="0" smtClean="0">
                <a:latin typeface="Calibri" pitchFamily="34" charset="0"/>
              </a:rPr>
              <a:t>R</a:t>
            </a:r>
            <a:r>
              <a:rPr lang="el-GR" sz="2400" dirty="0" smtClean="0">
                <a:latin typeface="Calibri" pitchFamily="34" charset="0"/>
              </a:rPr>
              <a:t>. Μια διάσπαση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σε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άνευ απωλειών στη συνένωση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(lossless  join decomposition) </a:t>
            </a:r>
            <a:r>
              <a:rPr lang="el-GR" sz="2400" dirty="0">
                <a:latin typeface="Calibri" pitchFamily="34" charset="0"/>
              </a:rPr>
              <a:t>αν για όλες τις σχέσεις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που είναι νόμιμες στο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ισχύει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(r) *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(r) * …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 err="1">
                <a:latin typeface="Calibri" pitchFamily="34" charset="0"/>
              </a:rPr>
              <a:t>R</a:t>
            </a:r>
            <a:r>
              <a:rPr lang="en-US" sz="2400" baseline="-46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(r)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523958" y="4977353"/>
            <a:ext cx="791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Ονομάζεται 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προσθετική συνένωση </a:t>
            </a:r>
            <a:r>
              <a:rPr lang="en-US" sz="2400" dirty="0">
                <a:latin typeface="Calibri" pitchFamily="34" charset="0"/>
              </a:rPr>
              <a:t>(non-additive join)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B6B92-781D-4D77-9AA6-DBA6CC7AE8EA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850" y="2060575"/>
            <a:ext cx="2362200" cy="1463675"/>
            <a:chOff x="288" y="2304"/>
            <a:chExt cx="1488" cy="92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76" y="2400"/>
              <a:ext cx="1200" cy="826"/>
              <a:chOff x="192" y="2928"/>
              <a:chExt cx="1200" cy="826"/>
            </a:xfrm>
          </p:grpSpPr>
          <p:sp>
            <p:nvSpPr>
              <p:cNvPr id="22564" name="Text Box 7"/>
              <p:cNvSpPr txBox="1">
                <a:spLocks noChangeArrowheads="1"/>
              </p:cNvSpPr>
              <p:nvPr/>
            </p:nvSpPr>
            <p:spPr bwMode="auto">
              <a:xfrm>
                <a:off x="240" y="2928"/>
                <a:ext cx="1152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Α  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4   2   5</a:t>
                </a:r>
              </a:p>
            </p:txBody>
          </p:sp>
          <p:sp>
            <p:nvSpPr>
              <p:cNvPr id="22565" name="Line 8"/>
              <p:cNvSpPr>
                <a:spLocks noChangeShapeType="1"/>
              </p:cNvSpPr>
              <p:nvPr/>
            </p:nvSpPr>
            <p:spPr bwMode="auto">
              <a:xfrm>
                <a:off x="192" y="31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63" name="Text Box 9"/>
            <p:cNvSpPr txBox="1">
              <a:spLocks noChangeArrowheads="1"/>
            </p:cNvSpPr>
            <p:nvPr/>
          </p:nvSpPr>
          <p:spPr bwMode="auto">
            <a:xfrm>
              <a:off x="288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987675" y="1484313"/>
            <a:ext cx="2057400" cy="1463675"/>
            <a:chOff x="1392" y="2352"/>
            <a:chExt cx="1296" cy="922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680" y="2448"/>
              <a:ext cx="1008" cy="826"/>
              <a:chOff x="1440" y="2880"/>
              <a:chExt cx="1008" cy="826"/>
            </a:xfrm>
          </p:grpSpPr>
          <p:sp>
            <p:nvSpPr>
              <p:cNvPr id="22560" name="Text Box 12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A   B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4    2</a:t>
                </a:r>
              </a:p>
            </p:txBody>
          </p:sp>
          <p:sp>
            <p:nvSpPr>
              <p:cNvPr id="22561" name="Line 13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59" name="Text Box 14"/>
            <p:cNvSpPr txBox="1">
              <a:spLocks noChangeArrowheads="1"/>
            </p:cNvSpPr>
            <p:nvPr/>
          </p:nvSpPr>
          <p:spPr bwMode="auto">
            <a:xfrm>
              <a:off x="1392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</a:t>
              </a:r>
              <a:endParaRPr lang="el-GR" sz="2400" b="1">
                <a:latin typeface="Calibri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700338" y="2852738"/>
            <a:ext cx="2057400" cy="1539875"/>
            <a:chOff x="2448" y="2352"/>
            <a:chExt cx="1296" cy="970"/>
          </a:xfrm>
        </p:grpSpPr>
        <p:sp>
          <p:nvSpPr>
            <p:cNvPr id="22554" name="Text Box 16"/>
            <p:cNvSpPr txBox="1">
              <a:spLocks noChangeArrowheads="1"/>
            </p:cNvSpPr>
            <p:nvPr/>
          </p:nvSpPr>
          <p:spPr bwMode="auto">
            <a:xfrm>
              <a:off x="2448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  <a:endParaRPr lang="el-GR" sz="2400" b="1">
                <a:latin typeface="Calibri" pitchFamily="34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880" y="2496"/>
              <a:ext cx="864" cy="826"/>
              <a:chOff x="2880" y="2496"/>
              <a:chExt cx="864" cy="826"/>
            </a:xfrm>
          </p:grpSpPr>
          <p:sp>
            <p:nvSpPr>
              <p:cNvPr id="22556" name="Text Box 18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2   5</a:t>
                </a:r>
              </a:p>
            </p:txBody>
          </p:sp>
          <p:sp>
            <p:nvSpPr>
              <p:cNvPr id="22557" name="Line 19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4643438" y="1412875"/>
            <a:ext cx="3276600" cy="2835275"/>
            <a:chOff x="3696" y="2016"/>
            <a:chExt cx="2064" cy="1786"/>
          </a:xfrm>
        </p:grpSpPr>
        <p:sp>
          <p:nvSpPr>
            <p:cNvPr id="22550" name="Text Box 21"/>
            <p:cNvSpPr txBox="1">
              <a:spLocks noChangeArrowheads="1"/>
            </p:cNvSpPr>
            <p:nvPr/>
          </p:nvSpPr>
          <p:spPr bwMode="auto">
            <a:xfrm>
              <a:off x="3696" y="201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  * </a:t>
              </a: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792" y="2400"/>
              <a:ext cx="1968" cy="1402"/>
              <a:chOff x="3552" y="2448"/>
              <a:chExt cx="1968" cy="1402"/>
            </a:xfrm>
          </p:grpSpPr>
          <p:sp>
            <p:nvSpPr>
              <p:cNvPr id="22552" name="Text Box 23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1968" cy="1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A     B   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4      2       5</a:t>
                </a:r>
              </a:p>
            </p:txBody>
          </p:sp>
          <p:sp>
            <p:nvSpPr>
              <p:cNvPr id="22553" name="Line 24"/>
              <p:cNvSpPr>
                <a:spLocks noChangeShapeType="1"/>
              </p:cNvSpPr>
              <p:nvPr/>
            </p:nvSpPr>
            <p:spPr bwMode="auto">
              <a:xfrm>
                <a:off x="3552" y="2688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250825" y="4292600"/>
            <a:ext cx="8208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Δεν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μπορούμε να πάρουμε την αρχική σχέση r από τα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και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40" name="Text Box 27"/>
          <p:cNvSpPr txBox="1">
            <a:spLocks noChangeArrowheads="1"/>
          </p:cNvSpPr>
          <p:nvPr/>
        </p:nvSpPr>
        <p:spPr bwMode="auto">
          <a:xfrm>
            <a:off x="7019925" y="242093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Β</a:t>
            </a:r>
            <a:endParaRPr lang="el-GR" baseline="-25000">
              <a:latin typeface="Calibri" pitchFamily="34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348038" y="4941888"/>
            <a:ext cx="1600200" cy="1311275"/>
            <a:chOff x="1440" y="2880"/>
            <a:chExt cx="1008" cy="826"/>
          </a:xfrm>
        </p:grpSpPr>
        <p:sp>
          <p:nvSpPr>
            <p:cNvPr id="22548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4     5</a:t>
              </a:r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832475" y="4865688"/>
            <a:ext cx="1371600" cy="1311275"/>
            <a:chOff x="2880" y="2496"/>
            <a:chExt cx="864" cy="826"/>
          </a:xfrm>
        </p:grpSpPr>
        <p:sp>
          <p:nvSpPr>
            <p:cNvPr id="22546" name="Text Box 11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2   5</a:t>
              </a:r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2411413" y="50847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1</a:t>
            </a:r>
            <a:endParaRPr lang="el-GR" sz="2400" b="1" baseline="-25000">
              <a:latin typeface="Calibri" pitchFamily="34" charset="0"/>
            </a:endParaRP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859338" y="501332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r</a:t>
            </a:r>
            <a:r>
              <a:rPr lang="en-US" sz="2400" b="1" baseline="-25000">
                <a:latin typeface="Calibri" pitchFamily="34" charset="0"/>
              </a:rPr>
              <a:t>2</a:t>
            </a:r>
            <a:endParaRPr lang="el-GR" sz="2400" b="1" baseline="-25000">
              <a:latin typeface="Calibri" pitchFamily="34" charset="0"/>
            </a:endParaRPr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>
            <a:off x="7092950" y="494188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</a:t>
            </a:r>
            <a:r>
              <a:rPr lang="en-US">
                <a:latin typeface="Calibri" pitchFamily="34" charset="0"/>
              </a:rPr>
              <a:t>C</a:t>
            </a:r>
            <a:endParaRPr lang="el-GR" baseline="-25000">
              <a:latin typeface="Calibri" pitchFamily="34" charset="0"/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457200" y="18979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210E8-70B1-49A7-9D22-DBB3BE884928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610385" y="2461183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ένα σχεσιακό σχήμα 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συναρτησιακές εξαρτήσεις στο </a:t>
            </a:r>
            <a:r>
              <a:rPr lang="en-US" sz="2000" dirty="0">
                <a:latin typeface="Calibri" pitchFamily="34" charset="0"/>
              </a:rPr>
              <a:t>R. </a:t>
            </a: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μια </a:t>
            </a:r>
            <a:r>
              <a:rPr lang="el-GR" sz="2000" dirty="0" smtClean="0">
                <a:latin typeface="Calibri" pitchFamily="34" charset="0"/>
              </a:rPr>
              <a:t>διάσπαση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. Αν μια τουλάχιστον από τις ΣΕ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ανήκει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τότε η διάσπαση είναι χωρίς απώλειες στη συνένωση.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05585" y="169918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Θεώρημα</a:t>
            </a:r>
          </a:p>
        </p:txBody>
      </p:sp>
      <p:sp>
        <p:nvSpPr>
          <p:cNvPr id="23560" name="Text Box 5" descr="Recycled paper"/>
          <p:cNvSpPr txBox="1">
            <a:spLocks noChangeArrowheads="1"/>
          </p:cNvSpPr>
          <p:nvPr/>
        </p:nvSpPr>
        <p:spPr bwMode="auto">
          <a:xfrm>
            <a:off x="842636" y="4962214"/>
            <a:ext cx="727392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Δηλαδή τα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κοινά γνωρίσματα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δύο σχημάτων είναι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κλειδί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για τουλάχιστον  ένα από τα δύο σχήματα</a:t>
            </a:r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67410" y="2440759"/>
            <a:ext cx="8280663" cy="2027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5C9C9-FC0A-427E-878B-FAFB1FA1D5D1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160256" y="2057401"/>
            <a:ext cx="8861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Παράδειγμα: </a:t>
            </a:r>
            <a:r>
              <a:rPr lang="en-US" dirty="0">
                <a:latin typeface="Calibri" pitchFamily="34" charset="0"/>
              </a:rPr>
              <a:t>R 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</a:t>
            </a:r>
            <a:r>
              <a:rPr lang="el-GR" dirty="0" smtClean="0">
                <a:latin typeface="Calibri" pitchFamily="34" charset="0"/>
              </a:rPr>
              <a:t>Έτος-Γέννησης</a:t>
            </a:r>
            <a:r>
              <a:rPr lang="el-GR" dirty="0">
                <a:latin typeface="Calibri" pitchFamily="34" charset="0"/>
              </a:rPr>
              <a:t>}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411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</a:t>
            </a:r>
            <a:r>
              <a:rPr lang="el-GR">
                <a:latin typeface="Calibri" pitchFamily="34" charset="0"/>
                <a:sym typeface="Symbol" pitchFamily="18" charset="2"/>
              </a:rPr>
              <a:t> </a:t>
            </a:r>
            <a:r>
              <a:rPr lang="el-GR">
                <a:latin typeface="Calibri" pitchFamily="34" charset="0"/>
              </a:rPr>
              <a:t>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Είδος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 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Διεύθυνση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Όνομα-Ηθοποιού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Έτος Γέννησης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4800600" y="3352800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1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2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Όνομα-Ηθοποιού, Διεύθυνση, Έτος-Γέννησης}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733800" y="54864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{Τίτλος,  Έτος}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8E14B-6E62-4027-BA74-D294C4AC623E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73377" y="1659119"/>
            <a:ext cx="852183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Στόχος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Για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να ελέγξουμε ότι διατηρούνται οι Σ.Ε.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στο αρχικό σχήμα, όταν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γίνονται τροποποιήσεις σε μία από τις σχέσεις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),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να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αρκεί να </a:t>
            </a:r>
            <a:r>
              <a:rPr lang="el-GR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ελέγξουμε μόνο τη συγκεκριμένη </a:t>
            </a:r>
            <a:r>
              <a:rPr lang="el-GR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σχέση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(δηλαδή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, να μη χρειάζεται να υπολογίσουμε </a:t>
            </a:r>
            <a:r>
              <a:rPr lang="el-GR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την αρχική σχέση  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 αποφυγή των συνενώσεων)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09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 descr="Parchment"/>
          <p:cNvSpPr txBox="1">
            <a:spLocks noChangeArrowheads="1"/>
          </p:cNvSpPr>
          <p:nvPr/>
        </p:nvSpPr>
        <p:spPr bwMode="auto">
          <a:xfrm>
            <a:off x="421180" y="4534292"/>
            <a:ext cx="805351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περιορισμός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(ή προβολή)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σύνολο όλων των συναρτησιακών εξαρτήσεων του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που περιέχουν μόνο γνωρίσματα του </a:t>
            </a:r>
            <a:r>
              <a:rPr lang="el-GR" sz="2000" dirty="0" err="1">
                <a:latin typeface="Calibri" pitchFamily="34" charset="0"/>
              </a:rPr>
              <a:t>R</a:t>
            </a:r>
            <a:r>
              <a:rPr lang="el-GR" sz="2000" baseline="-25000" dirty="0" err="1">
                <a:latin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38728" y="3928309"/>
            <a:ext cx="8522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ΣΕ στο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και {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..,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n-US" sz="2000" dirty="0" err="1">
                <a:latin typeface="Calibri" pitchFamily="34" charset="0"/>
              </a:rPr>
              <a:t>μια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διάσπαση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του</a:t>
            </a:r>
            <a:r>
              <a:rPr lang="en-US" sz="2000" dirty="0">
                <a:latin typeface="Calibri" pitchFamily="34" charset="0"/>
              </a:rPr>
              <a:t> R.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759290" y="5433553"/>
            <a:ext cx="324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Προσοχή</a:t>
            </a:r>
            <a:r>
              <a:rPr lang="en-US" sz="2400" dirty="0">
                <a:latin typeface="Calibri" pitchFamily="34" charset="0"/>
              </a:rPr>
              <a:t>: F</a:t>
            </a:r>
            <a:r>
              <a:rPr lang="en-US" sz="2400" b="1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όχι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515447" y="2579671"/>
            <a:ext cx="79359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1: Έστω </a:t>
            </a:r>
            <a:r>
              <a:rPr lang="en-US" dirty="0">
                <a:latin typeface="Calibri" pitchFamily="34" charset="0"/>
              </a:rPr>
              <a:t>R(A, B, C, D),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B,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C) </a:t>
            </a:r>
            <a:r>
              <a:rPr lang="el-GR" i="1" dirty="0">
                <a:latin typeface="Calibri" pitchFamily="34" charset="0"/>
              </a:rPr>
              <a:t>(δηλαδή ποιες ΣΕ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του </a:t>
            </a:r>
            <a:r>
              <a:rPr lang="en-US" sz="2400" i="1" dirty="0">
                <a:latin typeface="Calibri" pitchFamily="34" charset="0"/>
              </a:rPr>
              <a:t>F</a:t>
            </a:r>
            <a:r>
              <a:rPr lang="en-US" sz="2400" i="1" baseline="30000" dirty="0">
                <a:latin typeface="Calibri" pitchFamily="34" charset="0"/>
              </a:rPr>
              <a:t>+</a:t>
            </a:r>
            <a:r>
              <a:rPr lang="el-GR" i="1" baseline="30000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ισχύουν στο </a:t>
            </a:r>
            <a:r>
              <a:rPr lang="en-US" i="1" dirty="0">
                <a:latin typeface="Calibri" pitchFamily="34" charset="0"/>
              </a:rPr>
              <a:t>S)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496593" y="3628502"/>
            <a:ext cx="8075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2: Έστω </a:t>
            </a:r>
            <a:r>
              <a:rPr lang="en-US" dirty="0">
                <a:latin typeface="Calibri" pitchFamily="34" charset="0"/>
              </a:rPr>
              <a:t>R(A, B, C, D, E),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D,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Ε, </a:t>
            </a:r>
            <a:r>
              <a:rPr lang="en-US" dirty="0" smtClean="0">
                <a:latin typeface="Calibri" pitchFamily="34" charset="0"/>
              </a:rPr>
              <a:t>DE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C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D}.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B, C)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850DF-0F85-4008-8137-3B2394C941E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04018" y="2837170"/>
            <a:ext cx="8153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Τροποποίηση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Τι γίνεται αν θελήσουμε να τροποποιήσουμε τη διάρκεια μιας ταινίας;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539750" y="5229225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Comic Sans MS" pitchFamily="66" charset="0"/>
            </a:endParaRP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432095" y="3909870"/>
            <a:ext cx="5905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Σύνοψη Προβλημάτων Λόγω Πλεονασμού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Πλεονασμός στην αποθήκευση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Προβληματική ενημέρωση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Προβληματική εισαγωγή 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Προβληματική διαγραφή</a:t>
            </a:r>
          </a:p>
        </p:txBody>
      </p:sp>
      <p:sp>
        <p:nvSpPr>
          <p:cNvPr id="18" name="Title 2"/>
          <p:cNvSpPr>
            <a:spLocks noGrp="1"/>
          </p:cNvSpPr>
          <p:nvPr>
            <p:ph type="title"/>
          </p:nvPr>
        </p:nvSpPr>
        <p:spPr>
          <a:xfrm>
            <a:off x="201494" y="121291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2574" y="2055426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1490662" y="2116336"/>
            <a:ext cx="6810375" cy="504825"/>
            <a:chOff x="768" y="2304"/>
            <a:chExt cx="4290" cy="318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l-GR" u="sng" dirty="0" smtClean="0">
                  <a:latin typeface="Calibri" pitchFamily="34" charset="0"/>
                </a:rPr>
                <a:t>Τίτλος </a:t>
              </a:r>
              <a:r>
                <a:rPr lang="el-GR" dirty="0" smtClean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Διάρκεια      </a:t>
              </a:r>
              <a:r>
                <a:rPr lang="el-GR" dirty="0" smtClean="0">
                  <a:latin typeface="Calibri" pitchFamily="34" charset="0"/>
                </a:rPr>
                <a:t>Είδος 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71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560" y="2320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3059" y="23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5060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C1117-F676-4B46-A448-D3A66CFA0557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28678" name="Text Box 3" descr="Parchment"/>
          <p:cNvSpPr txBox="1">
            <a:spLocks noChangeArrowheads="1"/>
          </p:cNvSpPr>
          <p:nvPr/>
        </p:nvSpPr>
        <p:spPr bwMode="auto">
          <a:xfrm>
            <a:off x="458887" y="4082820"/>
            <a:ext cx="8153400" cy="8302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Μια διάσπαση είναι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που διατηρεί τις εξαρτήσεις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(dependency preserving) </a:t>
            </a:r>
            <a:r>
              <a:rPr lang="el-GR" sz="2400" dirty="0" smtClean="0">
                <a:latin typeface="Calibri" pitchFamily="34" charset="0"/>
              </a:rPr>
              <a:t>αν F’</a:t>
            </a:r>
            <a:r>
              <a:rPr lang="el-GR" sz="2400" baseline="30000" dirty="0" smtClean="0">
                <a:latin typeface="Calibri" pitchFamily="34" charset="0"/>
              </a:rPr>
              <a:t>+ </a:t>
            </a:r>
            <a:r>
              <a:rPr lang="el-GR" sz="2400" dirty="0" smtClean="0">
                <a:latin typeface="Calibri" pitchFamily="34" charset="0"/>
              </a:rPr>
              <a:t>= F</a:t>
            </a:r>
            <a:r>
              <a:rPr lang="el-GR" sz="2400" baseline="30000" dirty="0" smtClean="0">
                <a:latin typeface="Calibri" pitchFamily="34" charset="0"/>
              </a:rPr>
              <a:t>+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83472" y="1944147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F ένα σύνολο από ΣΕ στο σχήμα R και {R</a:t>
            </a:r>
            <a:r>
              <a:rPr lang="el-GR" sz="2400" baseline="-25000" dirty="0" smtClean="0">
                <a:latin typeface="Calibri" pitchFamily="34" charset="0"/>
              </a:rPr>
              <a:t>1</a:t>
            </a:r>
            <a:r>
              <a:rPr lang="el-GR" sz="2400" dirty="0" smtClean="0">
                <a:latin typeface="Calibri" pitchFamily="34" charset="0"/>
              </a:rPr>
              <a:t>, R</a:t>
            </a:r>
            <a:r>
              <a:rPr lang="el-GR" sz="2400" baseline="-25000" dirty="0" smtClean="0">
                <a:latin typeface="Calibri" pitchFamily="34" charset="0"/>
              </a:rPr>
              <a:t>2</a:t>
            </a:r>
            <a:r>
              <a:rPr lang="el-GR" sz="2400" dirty="0" smtClean="0">
                <a:latin typeface="Calibri" pitchFamily="34" charset="0"/>
              </a:rPr>
              <a:t>, .., </a:t>
            </a:r>
            <a:r>
              <a:rPr lang="el-GR" sz="2400" dirty="0" err="1" smtClean="0">
                <a:latin typeface="Calibri" pitchFamily="34" charset="0"/>
              </a:rPr>
              <a:t>R</a:t>
            </a:r>
            <a:r>
              <a:rPr lang="el-GR" sz="2400" baseline="-25000" dirty="0" err="1" smtClean="0">
                <a:latin typeface="Calibri" pitchFamily="34" charset="0"/>
              </a:rPr>
              <a:t>n</a:t>
            </a:r>
            <a:r>
              <a:rPr lang="el-GR" sz="2400" dirty="0" smtClean="0">
                <a:latin typeface="Calibri" pitchFamily="34" charset="0"/>
              </a:rPr>
              <a:t>} μια διάσπαση του R και </a:t>
            </a:r>
            <a:r>
              <a:rPr lang="el-GR" sz="2400" dirty="0" err="1" smtClean="0">
                <a:latin typeface="Calibri" pitchFamily="34" charset="0"/>
              </a:rPr>
              <a:t>F</a:t>
            </a:r>
            <a:r>
              <a:rPr lang="el-GR" sz="2400" baseline="-25000" dirty="0" err="1" smtClean="0">
                <a:latin typeface="Calibri" pitchFamily="34" charset="0"/>
              </a:rPr>
              <a:t>i</a:t>
            </a:r>
            <a:r>
              <a:rPr lang="el-GR" sz="2400" dirty="0" smtClean="0">
                <a:latin typeface="Calibri" pitchFamily="34" charset="0"/>
              </a:rPr>
              <a:t> η προβολή (περιορισμός της F στο </a:t>
            </a:r>
            <a:r>
              <a:rPr lang="el-GR" sz="2400" dirty="0" err="1" smtClean="0">
                <a:latin typeface="Calibri" pitchFamily="34" charset="0"/>
              </a:rPr>
              <a:t>R</a:t>
            </a:r>
            <a:r>
              <a:rPr lang="el-GR" sz="2400" baseline="-25000" dirty="0" err="1" smtClean="0">
                <a:latin typeface="Calibri" pitchFamily="34" charset="0"/>
              </a:rPr>
              <a:t>i</a:t>
            </a:r>
            <a:r>
              <a:rPr lang="el-GR" sz="2400" dirty="0" smtClean="0">
                <a:latin typeface="Calibri" pitchFamily="34" charset="0"/>
              </a:rPr>
              <a:t>).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2377683" y="3099062"/>
            <a:ext cx="4752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F’ =  F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F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...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 F</a:t>
            </a:r>
            <a:r>
              <a:rPr lang="en-US" sz="2400" baseline="-25000" dirty="0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379495" y="2186494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R(A, B, C, D),  F = {A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C, 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C, ΒD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A} και η  διάσπαση του R σε  R</a:t>
            </a:r>
            <a:r>
              <a:rPr lang="el-GR" baseline="-25000" dirty="0" smtClean="0">
                <a:latin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</a:rPr>
              <a:t>(A, C)  και R</a:t>
            </a:r>
            <a:r>
              <a:rPr lang="el-GR" baseline="-25000" dirty="0" smtClean="0"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(Α, Β, D).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(α) Διατηρεί τις εξαρτήσεις;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(β) Είναι χωρίς απώλειες (</a:t>
            </a:r>
            <a:r>
              <a:rPr lang="el-GR" dirty="0" err="1" smtClean="0">
                <a:latin typeface="Calibri" pitchFamily="34" charset="0"/>
              </a:rPr>
              <a:t>lossless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join</a:t>
            </a:r>
            <a:r>
              <a:rPr lang="el-GR" dirty="0" smtClean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74601" y="4141150"/>
            <a:ext cx="7993062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R(A, B, C, D, E),  F = {A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latin typeface="Calibri" pitchFamily="34" charset="0"/>
              </a:rPr>
              <a:t>D, 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Ε, DE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 smtClean="0">
                <a:latin typeface="Calibri" pitchFamily="34" charset="0"/>
              </a:rPr>
              <a:t> C, B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C</a:t>
            </a:r>
            <a:r>
              <a:rPr lang="el-GR" dirty="0" smtClean="0">
                <a:latin typeface="Calibri" pitchFamily="34" charset="0"/>
              </a:rPr>
              <a:t>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(α) Η  διάσπαση του R σε  S(A, Β, C)  και T(A, B, D, E) διατηρεί τις εξαρτήσεις;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(β) Είναι χωρίς απώλειες (</a:t>
            </a:r>
            <a:r>
              <a:rPr lang="el-GR" dirty="0" err="1" smtClean="0">
                <a:latin typeface="Calibri" pitchFamily="34" charset="0"/>
              </a:rPr>
              <a:t>lossless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join</a:t>
            </a:r>
            <a:r>
              <a:rPr lang="el-GR" dirty="0" smtClean="0">
                <a:latin typeface="Calibri" pitchFamily="34" charset="0"/>
              </a:rPr>
              <a:t>);</a:t>
            </a:r>
            <a:endParaRPr lang="el-GR" baseline="-25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6323F-A2D0-4B4D-951E-0C9051AD6D88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423846" y="3364240"/>
            <a:ext cx="8569325" cy="170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2. Διατήρηση Εξαρτήσεων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Στόχος: Έλεγχος διατήρησης εξαρτήσεων όταν γίνονται τροποποιήσεις χωρίς να υπολογίζουμε τις αρχικές σχέσεις  (αποφυγή των συνενώσεων)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 =  F1 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F2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...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Fn</a:t>
            </a:r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 πρέπει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</a:t>
            </a:r>
            <a:r>
              <a:rPr lang="en-US" sz="16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= F</a:t>
            </a:r>
            <a:r>
              <a:rPr lang="en-US" sz="16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sz="1600" b="1" baseline="30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l-GR" sz="1600" b="1" baseline="30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370984" y="1536652"/>
            <a:ext cx="85693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1. Συνενώσεις Άνευ Απωλειών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Η φυσική συνένωση των σχέσεων που προκύπτουν μας δίνει </a:t>
            </a:r>
            <a:r>
              <a:rPr lang="el-GR" sz="1800" i="1" dirty="0">
                <a:latin typeface="Calibri" pitchFamily="34" charset="0"/>
              </a:rPr>
              <a:t>ακριβώς </a:t>
            </a:r>
            <a:r>
              <a:rPr lang="el-GR" sz="1800" dirty="0">
                <a:latin typeface="Calibri" pitchFamily="34" charset="0"/>
              </a:rPr>
              <a:t>την αρχική σχέση (χωρίς επιπρόσθετες πλειάδες)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r</a:t>
            </a:r>
            <a:r>
              <a:rPr lang="en-US" sz="1400" b="1" dirty="0">
                <a:latin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R1</a:t>
            </a:r>
            <a:r>
              <a:rPr lang="en-US" sz="1400" dirty="0">
                <a:latin typeface="Calibri" pitchFamily="34" charset="0"/>
              </a:rPr>
              <a:t> (r) *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R2</a:t>
            </a:r>
            <a:r>
              <a:rPr lang="en-US" sz="1400" dirty="0">
                <a:latin typeface="Calibri" pitchFamily="34" charset="0"/>
              </a:rPr>
              <a:t> (r) * …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 err="1">
                <a:latin typeface="Calibri" pitchFamily="34" charset="0"/>
              </a:rPr>
              <a:t>Rn</a:t>
            </a:r>
            <a:r>
              <a:rPr lang="en-US" sz="1400" dirty="0">
                <a:latin typeface="Calibri" pitchFamily="34" charset="0"/>
              </a:rPr>
              <a:t> (r)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ανήκει στο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18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δηλαδή τα κοινά γνωρίσματα των δύο σχημάτων είναι κλειδί για τουλάχιστον  ένα από τα δύο</a:t>
            </a:r>
            <a:endParaRPr lang="el-GR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531240" y="5158344"/>
            <a:ext cx="8351838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Αποφυγή Επανάληψης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Πληροφορίας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			</a:t>
            </a: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πως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;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Κανονικές Μορφές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Επιθυμητές Ιδιότητες (ανασκόπηση)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683095" y="3204280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63441" y="2517769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Κανονικοποίηση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Σχήματος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75A21-3CF2-4516-B0A9-67C4F98FB919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765993" y="2091916"/>
            <a:ext cx="72723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Διάσπαση </a:t>
            </a:r>
            <a:r>
              <a:rPr lang="el-GR" sz="2400" dirty="0">
                <a:latin typeface="Calibri" pitchFamily="34" charset="0"/>
              </a:rPr>
              <a:t>καθολικού σχήματος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Επιθυμητές ιδιότητες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όχι απώλειες στη συνένωση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διατήρηση εξαρτήσεων</a:t>
            </a:r>
            <a:endParaRPr lang="el-GR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όχι επανάληψη πληροφορίας λόγω ΣΕ</a:t>
            </a: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V="1">
            <a:off x="4249345" y="4832989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3207553" y="5396764"/>
            <a:ext cx="302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Κανονικές μορφές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B0D70D-57C9-4D10-80E1-49C9B71A4691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54626" y="1489436"/>
            <a:ext cx="792949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Στόχος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Δοθέντος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ενός σχήματος, αν είναι «καλό» ή χρειάζεται περαιτέρω διάσπαση.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Πως; Κανονικές μορφές.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Ξέρουμε ότι αν ένα σχήμα είναι σε κάποια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κανονική μορφή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δεν υπάρχουν συγκεκριμένα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προβλήματα</a:t>
            </a: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Με φθίνουσα σειρά (από την πιο περιοριστική στη λιγότερο περιοριστική)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2NF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1NF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Οι ορισμοί των κανονικών μορφών βασίζονται σε Σ.Ε., οι Σ.Ε. έχουν σχέση με την επανάληψη πληροφορίας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761DE-9C18-45ED-B4FE-40C71803A807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95288" y="1989138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Πλεονασμός (επανάληψη πληροφορίας)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03350" y="3429000"/>
            <a:ext cx="6810375" cy="457200"/>
            <a:chOff x="768" y="2304"/>
            <a:chExt cx="4290" cy="288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n-US" u="sng" dirty="0">
                  <a:latin typeface="Calibri" pitchFamily="34" charset="0"/>
                </a:rPr>
                <a:t>  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</a:t>
              </a:r>
              <a:r>
                <a:rPr lang="en-US" dirty="0">
                  <a:latin typeface="Calibri" pitchFamily="34" charset="0"/>
                </a:rPr>
                <a:t>    </a:t>
              </a:r>
              <a:r>
                <a:rPr lang="el-GR" dirty="0">
                  <a:latin typeface="Calibri" pitchFamily="34" charset="0"/>
                </a:rPr>
                <a:t>    Είδος  </a:t>
              </a:r>
              <a:r>
                <a:rPr lang="el-GR" dirty="0" smtClean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6155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2640" y="2304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8" name="Line 10"/>
            <p:cNvSpPr>
              <a:spLocks noChangeShapeType="1"/>
            </p:cNvSpPr>
            <p:nvPr/>
          </p:nvSpPr>
          <p:spPr bwMode="auto">
            <a:xfrm>
              <a:off x="3168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395288" y="4365625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Τι συμβαίνει με το (πρωτεύον) κλειδί και τις συναρτησιακές εξαρτήσεις;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5438E-4A96-4859-AFF9-252C4D9CFF59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7173" name="Text Box 3" descr="Parchment"/>
          <p:cNvSpPr txBox="1">
            <a:spLocks noChangeArrowheads="1"/>
          </p:cNvSpPr>
          <p:nvPr/>
        </p:nvSpPr>
        <p:spPr bwMode="auto">
          <a:xfrm>
            <a:off x="348154" y="1537568"/>
            <a:ext cx="8201957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 Μορφή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Boyce-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Codd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(BCNF)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για όλες τις ΣΕ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της μορφής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ισχύει τουλάχιστον ένα από τα παρακάτω: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Y </a:t>
            </a:r>
            <a:r>
              <a:rPr lang="el-GR" sz="2000" dirty="0">
                <a:latin typeface="Calibri" pitchFamily="34" charset="0"/>
              </a:rPr>
              <a:t>είναι μια τετριμμένη ΣΕ ή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X</a:t>
            </a:r>
            <a:r>
              <a:rPr lang="en-US" sz="200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υπερκλειδί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 υποψήφιο κλειδί ή υπερσύνολο υποψήφιου κλειδιού) </a:t>
            </a:r>
            <a:r>
              <a:rPr lang="el-GR" sz="2000" dirty="0">
                <a:latin typeface="Calibri" pitchFamily="34" charset="0"/>
              </a:rPr>
              <a:t>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270350" y="4797425"/>
            <a:ext cx="8675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Δηλαδή  το αριστερό μέρος κάθε μη τετριμμένης ΣΕ πρέπει να περιέχει ένα κλειδί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395288" y="5516563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σχήμα μιας ΒΔ είναι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αν το σχήμα </a:t>
            </a:r>
            <a:r>
              <a:rPr lang="el-GR" sz="2000" u="sng" dirty="0">
                <a:latin typeface="Calibri" pitchFamily="34" charset="0"/>
              </a:rPr>
              <a:t>κάθε</a:t>
            </a:r>
            <a:r>
              <a:rPr lang="el-GR" sz="2000" dirty="0">
                <a:latin typeface="Calibri" pitchFamily="34" charset="0"/>
              </a:rPr>
              <a:t> σχέσης της είναι σε </a:t>
            </a:r>
            <a:r>
              <a:rPr lang="en-US" sz="2000" dirty="0">
                <a:latin typeface="Calibri" pitchFamily="34" charset="0"/>
              </a:rPr>
              <a:t>BCNF.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70A084-4209-4EF7-90BF-649530150852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91212" y="1496376"/>
            <a:ext cx="75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1</a:t>
            </a: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430490" y="2122217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Ταινία (Τίτλος,  Έτος,  Διάρκεια, Είδος, Όνομα-Ηθοποιού)</a:t>
            </a:r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1023593" y="2519714"/>
            <a:ext cx="63325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Η σχέση Ταινία δεν είναι σε </a:t>
            </a:r>
            <a:r>
              <a:rPr lang="en-US" sz="2000" dirty="0" smtClean="0">
                <a:latin typeface="Calibri" pitchFamily="34" charset="0"/>
              </a:rPr>
              <a:t>BCNF</a:t>
            </a:r>
            <a:endParaRPr lang="el-GR" sz="20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(υποψήφιο) κλειδί: {Τίτλος, Έτος, Όνομα-Ηθοποιού}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Για παράδειγμα η ΣΕ  Τίτλος Έτος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 smtClean="0">
                <a:latin typeface="Calibri" pitchFamily="34" charset="0"/>
              </a:rPr>
              <a:t>Διάρκεια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73930" y="4416564"/>
            <a:ext cx="75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sz="20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64998" y="5118957"/>
            <a:ext cx="63341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</a:rPr>
              <a:t>Οποιαδήποτε σχέση με δύο </a:t>
            </a:r>
            <a:r>
              <a:rPr lang="el-GR" sz="2000">
                <a:latin typeface="Calibri" pitchFamily="34" charset="0"/>
              </a:rPr>
              <a:t>γνωρίσματα</a:t>
            </a:r>
            <a:r>
              <a:rPr lang="el-GR" sz="2000" i="1">
                <a:latin typeface="Calibri" pitchFamily="34" charset="0"/>
              </a:rPr>
              <a:t> είναι σε </a:t>
            </a:r>
            <a:r>
              <a:rPr lang="en-US" sz="2000" i="1">
                <a:latin typeface="Calibri" pitchFamily="34" charset="0"/>
              </a:rPr>
              <a:t>BCNF</a:t>
            </a:r>
            <a:endParaRPr lang="el-GR" sz="2000" i="1">
              <a:latin typeface="Calibri" pitchFamily="34" charset="0"/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482F6-19EC-4790-8405-597839C29DA3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799" y="1872800"/>
            <a:ext cx="8620125" cy="877888"/>
            <a:chOff x="192" y="1920"/>
            <a:chExt cx="5430" cy="553"/>
          </a:xfrm>
        </p:grpSpPr>
        <p:sp>
          <p:nvSpPr>
            <p:cNvPr id="11293" name="Text Box 5"/>
            <p:cNvSpPr txBox="1">
              <a:spLocks noChangeArrowheads="1"/>
            </p:cNvSpPr>
            <p:nvPr/>
          </p:nvSpPr>
          <p:spPr bwMode="auto">
            <a:xfrm>
              <a:off x="192" y="192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</a:t>
              </a:r>
              <a:r>
                <a:rPr lang="el-GR" b="1">
                  <a:latin typeface="Times New Roman" pitchFamily="18" charset="0"/>
                </a:rPr>
                <a:t>       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2208"/>
              <a:ext cx="4614" cy="265"/>
              <a:chOff x="912" y="3168"/>
              <a:chExt cx="4614" cy="265"/>
            </a:xfrm>
          </p:grpSpPr>
          <p:sp>
            <p:nvSpPr>
              <p:cNvPr id="11295" name="Text Box 7"/>
              <p:cNvSpPr txBox="1">
                <a:spLocks noChangeArrowheads="1"/>
              </p:cNvSpPr>
              <p:nvPr/>
            </p:nvSpPr>
            <p:spPr bwMode="auto">
              <a:xfrm>
                <a:off x="924" y="3183"/>
                <a:ext cx="46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</a:t>
                </a:r>
                <a:r>
                  <a:rPr lang="en-US" dirty="0">
                    <a:latin typeface="Calibri" pitchFamily="34" charset="0"/>
                  </a:rPr>
                  <a:t>     </a:t>
                </a:r>
                <a:r>
                  <a:rPr lang="el-GR" dirty="0">
                    <a:latin typeface="Calibri" pitchFamily="34" charset="0"/>
                  </a:rPr>
                  <a:t>     Διεύθυνση       Έτος-Γέννησης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       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6" name="Rectangle 8"/>
              <p:cNvSpPr>
                <a:spLocks noChangeArrowheads="1"/>
              </p:cNvSpPr>
              <p:nvPr/>
            </p:nvSpPr>
            <p:spPr bwMode="auto">
              <a:xfrm>
                <a:off x="912" y="3168"/>
                <a:ext cx="4489" cy="2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7" name="Line 9"/>
              <p:cNvSpPr>
                <a:spLocks noChangeShapeType="1"/>
              </p:cNvSpPr>
              <p:nvPr/>
            </p:nvSpPr>
            <p:spPr bwMode="auto">
              <a:xfrm>
                <a:off x="1632" y="3183"/>
                <a:ext cx="0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8" name="Line 10"/>
              <p:cNvSpPr>
                <a:spLocks noChangeShapeType="1"/>
              </p:cNvSpPr>
              <p:nvPr/>
            </p:nvSpPr>
            <p:spPr bwMode="auto">
              <a:xfrm>
                <a:off x="2539" y="3183"/>
                <a:ext cx="5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9" name="Line 11"/>
              <p:cNvSpPr>
                <a:spLocks noChangeShapeType="1"/>
              </p:cNvSpPr>
              <p:nvPr/>
            </p:nvSpPr>
            <p:spPr bwMode="auto">
              <a:xfrm>
                <a:off x="3621" y="3181"/>
                <a:ext cx="0" cy="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87846" y="3641275"/>
            <a:ext cx="7467600" cy="1600200"/>
            <a:chOff x="192" y="2784"/>
            <a:chExt cx="4704" cy="1008"/>
          </a:xfrm>
        </p:grpSpPr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>
              <a:off x="432" y="2784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       </a:t>
              </a:r>
            </a:p>
          </p:txBody>
        </p:sp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192" y="3312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>
                  <a:latin typeface="Calibri" pitchFamily="34" charset="0"/>
                </a:rPr>
                <a:t>Ζευγάρι-Ηθοποιών       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016" y="3552"/>
              <a:ext cx="2592" cy="240"/>
              <a:chOff x="960" y="3504"/>
              <a:chExt cx="2592" cy="240"/>
            </a:xfrm>
          </p:grpSpPr>
          <p:sp>
            <p:nvSpPr>
              <p:cNvPr id="11290" name="Text Box 16"/>
              <p:cNvSpPr txBox="1">
                <a:spLocks noChangeArrowheads="1"/>
              </p:cNvSpPr>
              <p:nvPr/>
            </p:nvSpPr>
            <p:spPr bwMode="auto">
              <a:xfrm>
                <a:off x="1062" y="3504"/>
                <a:ext cx="24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 </a:t>
                </a:r>
                <a:r>
                  <a:rPr lang="en-US" dirty="0" smtClean="0">
                    <a:latin typeface="Calibri" pitchFamily="34" charset="0"/>
                  </a:rPr>
                  <a:t>  </a:t>
                </a:r>
                <a:r>
                  <a:rPr lang="el-GR" dirty="0" smtClean="0">
                    <a:latin typeface="Calibri" pitchFamily="34" charset="0"/>
                  </a:rPr>
                  <a:t>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1" name="Rectangle 17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2208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1680" y="35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824" y="2928"/>
              <a:ext cx="3072" cy="288"/>
              <a:chOff x="1008" y="2928"/>
              <a:chExt cx="3072" cy="288"/>
            </a:xfrm>
          </p:grpSpPr>
          <p:sp>
            <p:nvSpPr>
              <p:cNvPr id="11286" name="Text Box 20"/>
              <p:cNvSpPr txBox="1">
                <a:spLocks noChangeArrowheads="1"/>
              </p:cNvSpPr>
              <p:nvPr/>
            </p:nvSpPr>
            <p:spPr bwMode="auto">
              <a:xfrm>
                <a:off x="1110" y="2928"/>
                <a:ext cx="29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</a:t>
                </a:r>
                <a:r>
                  <a:rPr lang="en-US" dirty="0" smtClean="0">
                    <a:latin typeface="Calibri" pitchFamily="34" charset="0"/>
                  </a:rPr>
                  <a:t>    </a:t>
                </a:r>
                <a:r>
                  <a:rPr lang="el-GR" dirty="0" smtClean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Διεύθυνση      </a:t>
                </a:r>
                <a:r>
                  <a:rPr lang="en-US" dirty="0" smtClean="0">
                    <a:latin typeface="Calibri" pitchFamily="34" charset="0"/>
                  </a:rPr>
                  <a:t>   </a:t>
                </a:r>
                <a:r>
                  <a:rPr lang="el-GR" dirty="0" smtClean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Έτος-Γέννησης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87" name="Rectangle 21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97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88" name="Line 22"/>
              <p:cNvSpPr>
                <a:spLocks noChangeShapeType="1"/>
              </p:cNvSpPr>
              <p:nvPr/>
            </p:nvSpPr>
            <p:spPr bwMode="auto">
              <a:xfrm>
                <a:off x="2640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89" name="Line 23"/>
              <p:cNvSpPr>
                <a:spLocks noChangeShapeType="1"/>
              </p:cNvSpPr>
              <p:nvPr/>
            </p:nvSpPr>
            <p:spPr bwMode="auto">
              <a:xfrm>
                <a:off x="17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1280" name="Line 24"/>
            <p:cNvSpPr>
              <a:spLocks noChangeShapeType="1"/>
            </p:cNvSpPr>
            <p:nvPr/>
          </p:nvSpPr>
          <p:spPr bwMode="auto">
            <a:xfrm flipV="1">
              <a:off x="2496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25"/>
            <p:cNvSpPr>
              <a:spLocks noChangeShapeType="1"/>
            </p:cNvSpPr>
            <p:nvPr/>
          </p:nvSpPr>
          <p:spPr bwMode="auto">
            <a:xfrm>
              <a:off x="2160" y="33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26"/>
            <p:cNvSpPr>
              <a:spLocks noChangeShapeType="1"/>
            </p:cNvSpPr>
            <p:nvPr/>
          </p:nvSpPr>
          <p:spPr bwMode="auto">
            <a:xfrm flipV="1">
              <a:off x="2160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27"/>
            <p:cNvSpPr>
              <a:spLocks noChangeShapeType="1"/>
            </p:cNvSpPr>
            <p:nvPr/>
          </p:nvSpPr>
          <p:spPr bwMode="auto">
            <a:xfrm>
              <a:off x="2352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4" name="Line 28"/>
            <p:cNvSpPr>
              <a:spLocks noChangeShapeType="1"/>
            </p:cNvSpPr>
            <p:nvPr/>
          </p:nvSpPr>
          <p:spPr bwMode="auto">
            <a:xfrm>
              <a:off x="3504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5" name="Line 29"/>
            <p:cNvSpPr>
              <a:spLocks noChangeShapeType="1"/>
            </p:cNvSpPr>
            <p:nvPr/>
          </p:nvSpPr>
          <p:spPr bwMode="auto">
            <a:xfrm flipV="1">
              <a:off x="2352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V="1">
            <a:off x="7524749" y="1626738"/>
            <a:ext cx="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339974" y="1626738"/>
            <a:ext cx="518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339974" y="1626738"/>
            <a:ext cx="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Αποφυγή τιμών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657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0B28BF-B467-4A29-9167-368A3AC89A03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579749" y="4967141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err="1">
                <a:latin typeface="Calibri" pitchFamily="34" charset="0"/>
              </a:rPr>
              <a:t>Ευριστικός</a:t>
            </a:r>
            <a:r>
              <a:rPr lang="el-GR" i="1" dirty="0">
                <a:latin typeface="Calibri" pitchFamily="34" charset="0"/>
              </a:rPr>
              <a:t>: στα δεξιά όσο το δυνατόν περισσότερα γνωρίσματα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647422" y="5433865"/>
            <a:ext cx="807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Διάσπαση </a:t>
            </a:r>
            <a:r>
              <a:rPr lang="el-GR" i="1" dirty="0">
                <a:latin typeface="Calibri" pitchFamily="34" charset="0"/>
              </a:rPr>
              <a:t>χωρίς απώλειες;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Αλγόριθμος Διάσπασης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9558" y="1923067"/>
            <a:ext cx="7987645" cy="2554664"/>
            <a:chOff x="433633" y="2158738"/>
            <a:chExt cx="7987645" cy="2554664"/>
          </a:xfrm>
        </p:grpSpPr>
        <p:sp>
          <p:nvSpPr>
            <p:cNvPr id="10246" name="Text Box 4"/>
            <p:cNvSpPr txBox="1">
              <a:spLocks noChangeArrowheads="1"/>
            </p:cNvSpPr>
            <p:nvPr/>
          </p:nvSpPr>
          <p:spPr bwMode="auto">
            <a:xfrm>
              <a:off x="572678" y="2327635"/>
              <a:ext cx="7848600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Βρες μια  </a:t>
              </a:r>
              <a:r>
                <a:rPr lang="el-GR" dirty="0" smtClean="0">
                  <a:latin typeface="Calibri" pitchFamily="34" charset="0"/>
                </a:rPr>
                <a:t>ΣΕ </a:t>
              </a:r>
              <a:r>
                <a:rPr lang="el-GR" dirty="0">
                  <a:latin typeface="Calibri" pitchFamily="34" charset="0"/>
                </a:rPr>
                <a:t>που παραβιάζει τον </a:t>
              </a:r>
              <a:r>
                <a:rPr lang="en-US" dirty="0">
                  <a:latin typeface="Calibri" pitchFamily="34" charset="0"/>
                </a:rPr>
                <a:t>BCNF </a:t>
              </a:r>
              <a:r>
                <a:rPr lang="el-GR" dirty="0">
                  <a:latin typeface="Calibri" pitchFamily="34" charset="0"/>
                </a:rPr>
                <a:t>ορισμό,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έστω X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 Y </a:t>
              </a:r>
              <a:r>
                <a:rPr lang="el-GR" dirty="0">
                  <a:latin typeface="Calibri" pitchFamily="34" charset="0"/>
                </a:rPr>
                <a:t>και 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 </a:t>
              </a:r>
              <a:r>
                <a:rPr lang="el-GR" dirty="0">
                  <a:latin typeface="Calibri" pitchFamily="34" charset="0"/>
                </a:rPr>
                <a:t>Υ =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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554610" y="3194116"/>
              <a:ext cx="7848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Διάσπαση </a:t>
              </a:r>
              <a:r>
                <a:rPr lang="el-GR" dirty="0">
                  <a:latin typeface="Calibri" pitchFamily="34" charset="0"/>
                </a:rPr>
                <a:t>του αρχικού σχήματος </a:t>
              </a:r>
              <a:r>
                <a:rPr lang="en-US" dirty="0">
                  <a:latin typeface="Calibri" pitchFamily="34" charset="0"/>
                </a:rPr>
                <a:t>R </a:t>
              </a:r>
              <a:r>
                <a:rPr lang="el-GR" dirty="0">
                  <a:latin typeface="Calibri" pitchFamily="34" charset="0"/>
                </a:rPr>
                <a:t>σε δύο σχήματα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	R</a:t>
              </a:r>
              <a:r>
                <a:rPr lang="en-US" baseline="-25000" dirty="0">
                  <a:latin typeface="Calibri" pitchFamily="34" charset="0"/>
                </a:rPr>
                <a:t>1 </a:t>
              </a:r>
              <a:r>
                <a:rPr lang="el-GR" dirty="0">
                  <a:latin typeface="Calibri" pitchFamily="34" charset="0"/>
                </a:rPr>
                <a:t>με γνωρίσματα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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Y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sym typeface="Symbol" pitchFamily="18" charset="2"/>
                </a:rPr>
                <a:t>	R</a:t>
              </a:r>
              <a:r>
                <a:rPr lang="en-US" baseline="-25000" dirty="0">
                  <a:latin typeface="Calibri" pitchFamily="34" charset="0"/>
                  <a:sym typeface="Symbol" pitchFamily="18" charset="2"/>
                </a:rPr>
                <a:t>2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 </a:t>
              </a:r>
              <a:r>
                <a:rPr lang="el-GR" dirty="0">
                  <a:latin typeface="Calibri" pitchFamily="34" charset="0"/>
                </a:rPr>
                <a:t>με γνωρίσματα R - Y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33633" y="2158738"/>
              <a:ext cx="6410227" cy="2554664"/>
            </a:xfrm>
            <a:prstGeom prst="rect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81</a:t>
            </a:fld>
            <a:endParaRPr lang="el-GR" altLang="en-US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304800" y="26670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033562" y="3426857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Διάρκεια  Είδος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971550" y="4149725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rgbClr val="993300"/>
                </a:solidFill>
                <a:latin typeface="Calibri" pitchFamily="34" charset="0"/>
              </a:rPr>
              <a:t>Ταινία1</a:t>
            </a:r>
            <a:r>
              <a:rPr lang="el-GR" sz="2000">
                <a:latin typeface="Calibri" pitchFamily="34" charset="0"/>
              </a:rPr>
              <a:t>(Τίτλος,  Έτος,  Διάρκεια, Είδος)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971550" y="4797425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rgbClr val="993300"/>
                </a:solidFill>
                <a:latin typeface="Calibri" pitchFamily="34" charset="0"/>
              </a:rPr>
              <a:t>Ταινία2</a:t>
            </a:r>
            <a:r>
              <a:rPr lang="el-GR" sz="2000">
                <a:latin typeface="Calibri" pitchFamily="34" charset="0"/>
              </a:rPr>
              <a:t>(Τίτλος,  Έτος, Όνομα-Ηθοποιού)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74B2C-7D0C-4444-8936-35AC4CEB840D}" type="slidenum">
              <a:rPr lang="el-GR" altLang="en-US" smtClean="0"/>
              <a:pPr/>
              <a:t>82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602154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Μπορεί να χρειαστεί παραπάνω από μία </a:t>
            </a:r>
            <a:r>
              <a:rPr lang="el-GR" sz="2400" dirty="0" smtClean="0">
                <a:latin typeface="Calibri" pitchFamily="34" charset="0"/>
              </a:rPr>
              <a:t>διάσπαση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687388" y="2321292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Διάσπαση </a:t>
            </a:r>
            <a:r>
              <a:rPr lang="el-GR" sz="2000" dirty="0">
                <a:latin typeface="Calibri" pitchFamily="34" charset="0"/>
              </a:rPr>
              <a:t>του αρχικού σχήματος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σε δύο σχήματα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</a:rPr>
              <a:t> 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με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Y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 R</a:t>
            </a:r>
            <a:r>
              <a:rPr lang="en-US" sz="2000" baseline="-25000" dirty="0">
                <a:latin typeface="Calibri" pitchFamily="34" charset="0"/>
                <a:sym typeface="Symbol" pitchFamily="18" charset="2"/>
              </a:rPr>
              <a:t>2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</a:rPr>
              <a:t>με γνωρίσματα R - Y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3919216"/>
            <a:ext cx="792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Διάσπαση της </a:t>
            </a:r>
            <a:r>
              <a:rPr lang="en-US" sz="2000" dirty="0" smtClean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αν χρειάζεται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Πιθανών συνεχείς διασπάσεις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Αφού παίρνουμε σχέσεις </a:t>
            </a:r>
            <a:r>
              <a:rPr lang="el-GR" sz="2000" dirty="0">
                <a:latin typeface="Calibri" pitchFamily="34" charset="0"/>
              </a:rPr>
              <a:t>με αυστηρά μικρότερο αριθμό γνωρισμάτων, η διαδικασία </a:t>
            </a:r>
            <a:r>
              <a:rPr lang="el-GR" sz="2000" dirty="0" smtClean="0">
                <a:latin typeface="Calibri" pitchFamily="34" charset="0"/>
              </a:rPr>
              <a:t>τερματίζει  (στη χειρότερη περίπτωση όταν 2 γνωρίσματα)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8518-0B7B-40CA-9813-860311F0F573}" type="slidenum">
              <a:rPr lang="el-GR" altLang="en-US" smtClean="0"/>
              <a:pPr/>
              <a:t>83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68313" y="1773238"/>
            <a:ext cx="8351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solidFill>
                  <a:schemeClr val="tx2"/>
                </a:solidFill>
                <a:latin typeface="Calibri" pitchFamily="34" charset="0"/>
              </a:rPr>
              <a:t>Παραβίαση του </a:t>
            </a:r>
            <a:r>
              <a:rPr lang="en-US">
                <a:solidFill>
                  <a:schemeClr val="tx2"/>
                </a:solidFill>
                <a:latin typeface="Calibri" pitchFamily="34" charset="0"/>
              </a:rPr>
              <a:t>BCNF </a:t>
            </a:r>
            <a:r>
              <a:rPr lang="el-GR">
                <a:solidFill>
                  <a:schemeClr val="tx2"/>
                </a:solidFill>
                <a:latin typeface="Calibri" pitchFamily="34" charset="0"/>
              </a:rPr>
              <a:t>σημαίνει ότι υπάρχει </a:t>
            </a:r>
            <a:r>
              <a:rPr lang="en-US">
                <a:solidFill>
                  <a:schemeClr val="tx2"/>
                </a:solidFill>
                <a:latin typeface="Calibri" pitchFamily="34" charset="0"/>
              </a:rPr>
              <a:t>X </a:t>
            </a:r>
            <a:r>
              <a:rPr lang="en-US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 A </a:t>
            </a:r>
            <a:r>
              <a:rPr lang="el-GR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όπου το Χ δεν είναι υπερκλειδί</a:t>
            </a:r>
            <a:endParaRPr lang="en-US">
              <a:solidFill>
                <a:schemeClr val="tx2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549177" y="2404228"/>
            <a:ext cx="7561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1</a:t>
            </a:r>
            <a:r>
              <a:rPr lang="el-GR" dirty="0">
                <a:latin typeface="Calibri" pitchFamily="34" charset="0"/>
              </a:rPr>
              <a:t>: Χ είναι γνήσιο υποσύνολο κάποιου υποψήφιου κλειδιού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μερική εξάρτηση)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5D07A-1769-452D-AA1C-3EB18C2B0782}" type="slidenum">
              <a:rPr lang="el-GR" altLang="en-US" smtClean="0"/>
              <a:pPr/>
              <a:t>84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457200" y="2772522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>
                <a:latin typeface="Calibri" pitchFamily="34" charset="0"/>
              </a:rPr>
              <a:t>Λογαριασμός </a:t>
            </a:r>
            <a:r>
              <a:rPr lang="en-US" sz="1800" b="1" dirty="0">
                <a:latin typeface="Calibri" pitchFamily="34" charset="0"/>
              </a:rPr>
              <a:t>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59412" y="4046439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</a:rPr>
              <a:t>Πελάτης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4285" y="3237576"/>
            <a:ext cx="8153400" cy="381000"/>
            <a:chOff x="480" y="1824"/>
            <a:chExt cx="5136" cy="240"/>
          </a:xfrm>
        </p:grpSpPr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Όνομα-Υποκαταστήματος  </a:t>
              </a:r>
              <a:r>
                <a:rPr lang="el-GR" dirty="0" smtClean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r>
                <a:rPr lang="el-GR" dirty="0">
                  <a:latin typeface="Calibri" pitchFamily="34" charset="0"/>
                </a:rPr>
                <a:t>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Ποσό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Όνομα-Πελάτη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7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59412" y="4397977"/>
            <a:ext cx="6096000" cy="381000"/>
            <a:chOff x="720" y="2784"/>
            <a:chExt cx="3840" cy="240"/>
          </a:xfrm>
        </p:grpSpPr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Όνομα-Πελάτη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Οδός    </a:t>
              </a:r>
              <a:r>
                <a:rPr lang="el-GR" dirty="0" smtClean="0">
                  <a:latin typeface="Calibri" pitchFamily="34" charset="0"/>
                </a:rPr>
                <a:t>   Πόλη    </a:t>
              </a:r>
              <a:r>
                <a:rPr lang="el-GR" u="sng" dirty="0">
                  <a:latin typeface="Calibri" pitchFamily="34" charset="0"/>
                </a:rPr>
                <a:t>Αριθμός-Δανείου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2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36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3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4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5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348" name="Text Box 20"/>
          <p:cNvSpPr txBox="1">
            <a:spLocks noChangeArrowheads="1"/>
          </p:cNvSpPr>
          <p:nvPr/>
        </p:nvSpPr>
        <p:spPr bwMode="auto">
          <a:xfrm>
            <a:off x="2338022" y="5216471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  <a:latin typeface="Calibri" pitchFamily="34" charset="0"/>
              </a:rPr>
              <a:t>Διεύθυνση πελάτη</a:t>
            </a:r>
          </a:p>
        </p:txBody>
      </p:sp>
      <p:sp>
        <p:nvSpPr>
          <p:cNvPr id="14349" name="AutoShape 21"/>
          <p:cNvSpPr>
            <a:spLocks/>
          </p:cNvSpPr>
          <p:nvPr/>
        </p:nvSpPr>
        <p:spPr bwMode="auto">
          <a:xfrm rot="-5400000">
            <a:off x="2947623" y="4352587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 Μερικής Εξάρτησης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04800" y="1886019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EC5F1-3A1A-40D2-ADA2-CD10AB50BDC5}" type="slidenum">
              <a:rPr lang="el-GR" altLang="en-US" smtClean="0"/>
              <a:pPr/>
              <a:t>85</a:t>
            </a:fld>
            <a:endParaRPr lang="el-GR" altLang="en-US" smtClean="0"/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386862" y="1701787"/>
            <a:ext cx="82804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2</a:t>
            </a:r>
            <a:r>
              <a:rPr lang="el-GR" dirty="0">
                <a:latin typeface="Calibri" pitchFamily="34" charset="0"/>
              </a:rPr>
              <a:t>: Χ δεν είναι γνήσιο υποσύνολο κάποιου υποψήφιου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έστω Κ (υποψήφιο κλειδί)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		Κ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Χ  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 εξάρτηση)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συνδυάσω μια τιμή του Χ με μια τιμή του Κ χωρίς να συνδυάσω μια τιμή Α με μια τιμή Χ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εισάγω τιμή του Χ, χωρίς να ξέρω και το «σωστό» 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71470A-1594-496D-904D-504C47FFEE4E}" type="slidenum">
              <a:rPr lang="el-GR" altLang="en-US" smtClean="0"/>
              <a:pPr/>
              <a:t>86</a:t>
            </a:fld>
            <a:endParaRPr lang="el-GR" altLang="en-US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649366" y="5148264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Ταινία-Εταιρεία1 (Εταιρεία-Παραγωγής, Διεύθυνση-Εταιρείας)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714866" y="3117130"/>
            <a:ext cx="7239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Τίτλος  Έτος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 Εταιρεία-Παραγωγής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Εταιρεία-Παραγωγής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377072" y="2546022"/>
            <a:ext cx="624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Πρόβλημα: υπάρχει μια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</a:t>
            </a:r>
            <a:r>
              <a:rPr lang="el-GR" dirty="0">
                <a:latin typeface="Calibri" pitchFamily="34" charset="0"/>
              </a:rPr>
              <a:t> εξάρτηση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390170" y="3979126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Τίτλος  Έτος  </a:t>
            </a:r>
            <a:r>
              <a:rPr lang="el-GR" i="1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i="1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674786" y="5550964"/>
            <a:ext cx="800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Ταινία-Εταιρεία2 (Τίτλος,  Έτος,  Διάρκεια, Είδος, Εταιρεία-Παραγωγής)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160256" y="1643407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585967" y="4331536"/>
            <a:ext cx="7561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i="1" dirty="0">
                <a:latin typeface="Calibri" pitchFamily="34" charset="0"/>
              </a:rPr>
              <a:t>Για να αντιστοιχήσουμε μια ταινία σε εταιρεία πρέπει να ξέρουμε τη διεύθυνση! 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62932" y="1520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Μεταβατικής Εξάρτησης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C12A09-2721-483C-8D96-15272099808A}" type="slidenum">
              <a:rPr lang="el-GR" altLang="en-US" smtClean="0"/>
              <a:pPr/>
              <a:t>87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66700" y="1932954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Δεν είναι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πάντα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δυνατή η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διάσπαση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σε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που να διατηρεί τις εξαρτήσεις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653" y="2592371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Παράδειγμα 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58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η σχέση </a:t>
            </a:r>
            <a:r>
              <a:rPr lang="el-GR" dirty="0">
                <a:latin typeface="Calibri" pitchFamily="34" charset="0"/>
              </a:rPr>
              <a:t>Παίζει(Έργο, </a:t>
            </a:r>
            <a:r>
              <a:rPr lang="el-GR" dirty="0" smtClean="0">
                <a:latin typeface="Calibri" pitchFamily="34" charset="0"/>
              </a:rPr>
              <a:t>Κινηματογράφος, </a:t>
            </a:r>
            <a:r>
              <a:rPr lang="el-GR" dirty="0">
                <a:latin typeface="Calibri" pitchFamily="34" charset="0"/>
              </a:rPr>
              <a:t>Πόλη)</a:t>
            </a:r>
            <a:r>
              <a:rPr lang="el-GR" sz="1600" dirty="0">
                <a:latin typeface="Calibri" pitchFamily="34" charset="0"/>
              </a:rPr>
              <a:t> με τους </a:t>
            </a:r>
            <a:r>
              <a:rPr lang="el-GR" sz="1600" dirty="0" smtClean="0">
                <a:latin typeface="Calibri" pitchFamily="34" charset="0"/>
              </a:rPr>
              <a:t>περιορισμούς: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370787" y="375501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Κινηματογράφος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Πόλη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3491060" y="376915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Έργο Πόλη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Κινηματογράφος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729791" y="4556289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Υποψήφια Κλειδιά</a:t>
            </a:r>
            <a:r>
              <a:rPr lang="el-GR" dirty="0">
                <a:latin typeface="Calibri" pitchFamily="34" charset="0"/>
              </a:rPr>
              <a:t>;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332321" y="5070049"/>
            <a:ext cx="4016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{Έργο, Πόλη} {Κινηματογράφος, Έργο}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64DC6-9684-400A-A6CD-FD7E4C22699F}" type="slidenum">
              <a:rPr lang="el-GR" altLang="en-US" smtClean="0"/>
              <a:pPr/>
              <a:t>88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411752" y="1740980"/>
            <a:ext cx="838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386644" y="1715678"/>
            <a:ext cx="50786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759348" y="2318994"/>
            <a:ext cx="46233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333277" y="2873735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Διάσπαση </a:t>
            </a:r>
            <a:r>
              <a:rPr lang="el-GR" sz="1800" dirty="0">
                <a:latin typeface="Calibri" pitchFamily="34" charset="0"/>
              </a:rPr>
              <a:t>σε:</a:t>
            </a:r>
            <a:r>
              <a:rPr lang="en-US" sz="1800" dirty="0">
                <a:latin typeface="Calibri" pitchFamily="34" charset="0"/>
              </a:rPr>
              <a:t> 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{Κινηματογράφος, Πόλη} 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{Κινηματογράφος, Έργο}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067175" y="4038077"/>
            <a:ext cx="46799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Κινηματογράφος   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  </a:t>
            </a:r>
            <a:r>
              <a:rPr lang="en-US" sz="1600" dirty="0" smtClean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	Έργο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Odeon-</a:t>
            </a:r>
            <a:r>
              <a:rPr lang="el-GR" sz="1600" dirty="0">
                <a:latin typeface="Calibri" pitchFamily="34" charset="0"/>
              </a:rPr>
              <a:t>ΑΒΑΝΑ		</a:t>
            </a:r>
            <a:r>
              <a:rPr lang="en-US" sz="1600" dirty="0" smtClean="0">
                <a:latin typeface="Calibri" pitchFamily="34" charset="0"/>
              </a:rPr>
              <a:t>		</a:t>
            </a:r>
            <a:r>
              <a:rPr lang="en-US" sz="1400" dirty="0" smtClean="0">
                <a:latin typeface="Calibri" pitchFamily="34" charset="0"/>
              </a:rPr>
              <a:t>Gravity</a:t>
            </a:r>
            <a:endParaRPr lang="el-GR" sz="1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Village Center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Μαρούσι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Gravity</a:t>
            </a:r>
            <a:endParaRPr lang="el-GR" sz="1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179388" y="4111102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Κινηματογράφος</a:t>
            </a:r>
            <a:r>
              <a:rPr lang="en-US" sz="1600">
                <a:latin typeface="Calibri" pitchFamily="34" charset="0"/>
              </a:rPr>
              <a:t>		</a:t>
            </a:r>
            <a:r>
              <a:rPr lang="el-GR" sz="1600">
                <a:latin typeface="Calibri" pitchFamily="34" charset="0"/>
              </a:rPr>
              <a:t>Πόλη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Odeon-ABANA</a:t>
            </a:r>
            <a:r>
              <a:rPr lang="el-GR" sz="1600">
                <a:latin typeface="Calibri" pitchFamily="34" charset="0"/>
              </a:rPr>
              <a:t>                 </a:t>
            </a:r>
            <a:r>
              <a:rPr lang="en-US" sz="1600">
                <a:latin typeface="Calibri" pitchFamily="34" charset="0"/>
              </a:rPr>
              <a:t>	</a:t>
            </a:r>
            <a:r>
              <a:rPr lang="el-GR" sz="1600">
                <a:latin typeface="Calibri" pitchFamily="34" charset="0"/>
              </a:rPr>
              <a:t>Αθήνα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Village Center</a:t>
            </a:r>
            <a:r>
              <a:rPr lang="el-GR" sz="1600">
                <a:latin typeface="Calibri" pitchFamily="34" charset="0"/>
              </a:rPr>
              <a:t> Μαρούσι</a:t>
            </a:r>
            <a:r>
              <a:rPr lang="en-US" sz="1600">
                <a:latin typeface="Calibri" pitchFamily="34" charset="0"/>
              </a:rPr>
              <a:t>   	</a:t>
            </a:r>
            <a:r>
              <a:rPr lang="el-GR" sz="1600">
                <a:latin typeface="Calibri" pitchFamily="34" charset="0"/>
              </a:rPr>
              <a:t>Αθήνα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323850" y="5406502"/>
            <a:ext cx="8424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Δε μπορώ κοιτάζοντας μόνο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ή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1</a:t>
            </a:r>
            <a:r>
              <a:rPr lang="en-US" sz="1600">
                <a:latin typeface="Calibri" pitchFamily="34" charset="0"/>
              </a:rPr>
              <a:t>) </a:t>
            </a:r>
            <a:r>
              <a:rPr lang="el-GR" sz="1600">
                <a:latin typeface="Calibri" pitchFamily="34" charset="0"/>
              </a:rPr>
              <a:t>να δω ότι η εισαγωγή της δεύτερης πλειάδας παραβιάζει μια ΣΕ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πρέπει να κάνω συνένωση!)</a:t>
            </a:r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250825" y="439844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2411413" y="4111102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4140200" y="4398440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9" name="Line 15"/>
          <p:cNvSpPr>
            <a:spLocks noChangeShapeType="1"/>
          </p:cNvSpPr>
          <p:nvPr/>
        </p:nvSpPr>
        <p:spPr bwMode="auto">
          <a:xfrm>
            <a:off x="6516688" y="403807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3924300" y="4758802"/>
            <a:ext cx="4824413" cy="36036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2411413" y="353484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Διατηρεί τις εξαρτήσεις;</a:t>
            </a:r>
          </a:p>
        </p:txBody>
      </p:sp>
      <p:sp>
        <p:nvSpPr>
          <p:cNvPr id="22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68DDEE-4189-4755-B852-B952664DD4A8}" type="slidenum">
              <a:rPr lang="el-GR" altLang="en-US" smtClean="0"/>
              <a:pPr/>
              <a:t>89</a:t>
            </a:fld>
            <a:endParaRPr lang="el-GR" altLang="en-US" smtClean="0"/>
          </a:p>
        </p:txBody>
      </p:sp>
      <p:sp>
        <p:nvSpPr>
          <p:cNvPr id="19461" name="Text Box 3" descr="Parchment"/>
          <p:cNvSpPr txBox="1">
            <a:spLocks noChangeArrowheads="1"/>
          </p:cNvSpPr>
          <p:nvPr/>
        </p:nvSpPr>
        <p:spPr bwMode="auto">
          <a:xfrm>
            <a:off x="264199" y="1266275"/>
            <a:ext cx="8713787" cy="2473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ρίτη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μορφή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(3ΝF)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 smtClean="0">
                <a:latin typeface="Calibri" pitchFamily="34" charset="0"/>
              </a:rPr>
              <a:t>F </a:t>
            </a:r>
            <a:r>
              <a:rPr lang="el-GR" sz="2000" dirty="0" smtClean="0">
                <a:latin typeface="Calibri" pitchFamily="34" charset="0"/>
              </a:rPr>
              <a:t>συναρτησιακών </a:t>
            </a:r>
            <a:r>
              <a:rPr lang="el-GR" sz="2000" dirty="0">
                <a:latin typeface="Calibri" pitchFamily="34" charset="0"/>
              </a:rPr>
              <a:t>εξαρτήσεων </a:t>
            </a:r>
            <a:r>
              <a:rPr lang="el-GR" sz="2000" dirty="0" smtClean="0">
                <a:latin typeface="Calibri" pitchFamily="34" charset="0"/>
              </a:rPr>
              <a:t>αν </a:t>
            </a:r>
            <a:r>
              <a:rPr lang="el-GR" sz="2000" dirty="0">
                <a:latin typeface="Calibri" pitchFamily="34" charset="0"/>
              </a:rPr>
              <a:t>για όλες τις ΣΕ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της μορφής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ισχύει τουλάχιστον ένα από τα παρακάτω: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Y </a:t>
            </a:r>
            <a:r>
              <a:rPr lang="el-GR" sz="2000" dirty="0">
                <a:latin typeface="Calibri" pitchFamily="34" charset="0"/>
              </a:rPr>
              <a:t>είναι μια τετριμμένη ΣΕ ή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X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dirty="0" err="1">
                <a:latin typeface="Calibri" pitchFamily="34" charset="0"/>
              </a:rPr>
              <a:t>υπερκλειδί</a:t>
            </a:r>
            <a:r>
              <a:rPr lang="el-GR" sz="2000" dirty="0">
                <a:latin typeface="Calibri" pitchFamily="34" charset="0"/>
              </a:rPr>
              <a:t> του σχήματος </a:t>
            </a:r>
            <a:r>
              <a:rPr lang="en-US" sz="2000" dirty="0">
                <a:latin typeface="Calibri" pitchFamily="34" charset="0"/>
              </a:rPr>
              <a:t>R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κάθε γνώρισμα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 - Χ περιέχεται σε κάποιο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υποψήφιο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κλειδί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612521" y="5682362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πιο περιοριστική -- αν σε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3NF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264199" y="3931142"/>
            <a:ext cx="863041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γνώρισμα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(prime attribute): </a:t>
            </a:r>
            <a:r>
              <a:rPr lang="el-GR" sz="2000" dirty="0">
                <a:latin typeface="Calibri" pitchFamily="34" charset="0"/>
              </a:rPr>
              <a:t>Γνώρισμα που ανήκει σε κάποιο υποψήφιο </a:t>
            </a:r>
            <a:r>
              <a:rPr lang="el-GR" sz="2000" dirty="0" smtClean="0">
                <a:latin typeface="Calibri" pitchFamily="34" charset="0"/>
              </a:rPr>
              <a:t>κλειδί</a:t>
            </a:r>
          </a:p>
          <a:p>
            <a:pPr algn="just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Δηλαδή, επιτρέπει συναρτησιακές εξαρτήσεις που στο </a:t>
            </a:r>
            <a:r>
              <a:rPr lang="el-GR" sz="2000" dirty="0" err="1" smtClean="0">
                <a:latin typeface="Calibri" pitchFamily="34" charset="0"/>
              </a:rPr>
              <a:t>δ.μ</a:t>
            </a:r>
            <a:r>
              <a:rPr lang="el-GR" sz="2000" dirty="0" smtClean="0">
                <a:latin typeface="Calibri" pitchFamily="34" charset="0"/>
              </a:rPr>
              <a:t>. έχουν πρωτεύοντα γνωρίσματα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114A2-88BD-460C-A226-2ADCBEB2A7C1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4375" y="5037137"/>
            <a:ext cx="6886575" cy="457200"/>
            <a:chOff x="1152" y="2016"/>
            <a:chExt cx="4338" cy="288"/>
          </a:xfrm>
        </p:grpSpPr>
        <p:sp>
          <p:nvSpPr>
            <p:cNvPr id="12311" name="Text Box 5"/>
            <p:cNvSpPr txBox="1">
              <a:spLocks noChangeArrowheads="1"/>
            </p:cNvSpPr>
            <p:nvPr/>
          </p:nvSpPr>
          <p:spPr bwMode="auto">
            <a:xfrm>
              <a:off x="1200" y="2016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      Είδος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12" name="Rectangle 6"/>
            <p:cNvSpPr>
              <a:spLocks noChangeArrowheads="1"/>
            </p:cNvSpPr>
            <p:nvPr/>
          </p:nvSpPr>
          <p:spPr bwMode="auto">
            <a:xfrm>
              <a:off x="1152" y="2016"/>
              <a:ext cx="37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>
              <a:off x="3119" y="201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4" name="Line 8"/>
            <p:cNvSpPr>
              <a:spLocks noChangeShapeType="1"/>
            </p:cNvSpPr>
            <p:nvPr/>
          </p:nvSpPr>
          <p:spPr bwMode="auto">
            <a:xfrm>
              <a:off x="17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5" name="Line 9"/>
            <p:cNvSpPr>
              <a:spLocks noChangeShapeType="1"/>
            </p:cNvSpPr>
            <p:nvPr/>
          </p:nvSpPr>
          <p:spPr bwMode="auto">
            <a:xfrm>
              <a:off x="360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6" name="Line 10"/>
            <p:cNvSpPr>
              <a:spLocks noChangeShapeType="1"/>
            </p:cNvSpPr>
            <p:nvPr/>
          </p:nvSpPr>
          <p:spPr bwMode="auto">
            <a:xfrm>
              <a:off x="2304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68538" y="2679700"/>
            <a:ext cx="5334000" cy="457200"/>
            <a:chOff x="1392" y="2736"/>
            <a:chExt cx="3360" cy="288"/>
          </a:xfrm>
        </p:grpSpPr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1392" y="2736"/>
              <a:ext cx="25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1440" y="2736"/>
              <a:ext cx="3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 smtClean="0">
                  <a:latin typeface="Calibri" pitchFamily="34" charset="0"/>
                </a:rPr>
                <a:t>Τίτλος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l-GR" dirty="0" smtClean="0">
                  <a:latin typeface="Calibri" pitchFamily="34" charset="0"/>
                </a:rPr>
                <a:t>      </a:t>
              </a:r>
              <a:r>
                <a:rPr lang="el-GR" dirty="0">
                  <a:latin typeface="Calibri" pitchFamily="34" charset="0"/>
                </a:rPr>
                <a:t>Διάρκεια      Είδος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8" name="Line 14"/>
            <p:cNvSpPr>
              <a:spLocks noChangeShapeType="1"/>
            </p:cNvSpPr>
            <p:nvPr/>
          </p:nvSpPr>
          <p:spPr bwMode="auto">
            <a:xfrm>
              <a:off x="3312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9" name="Line 15"/>
            <p:cNvSpPr>
              <a:spLocks noChangeShapeType="1"/>
            </p:cNvSpPr>
            <p:nvPr/>
          </p:nvSpPr>
          <p:spPr bwMode="auto">
            <a:xfrm>
              <a:off x="1968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0" name="Line 16"/>
            <p:cNvSpPr>
              <a:spLocks noChangeShapeType="1"/>
            </p:cNvSpPr>
            <p:nvPr/>
          </p:nvSpPr>
          <p:spPr bwMode="auto">
            <a:xfrm>
              <a:off x="2544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975" y="3398837"/>
            <a:ext cx="4800600" cy="457200"/>
            <a:chOff x="1104" y="3168"/>
            <a:chExt cx="3024" cy="288"/>
          </a:xfrm>
        </p:grpSpPr>
        <p:sp>
          <p:nvSpPr>
            <p:cNvPr id="12303" name="Text Box 18"/>
            <p:cNvSpPr txBox="1">
              <a:spLocks noChangeArrowheads="1"/>
            </p:cNvSpPr>
            <p:nvPr/>
          </p:nvSpPr>
          <p:spPr bwMode="auto">
            <a:xfrm>
              <a:off x="1104" y="3168"/>
              <a:ext cx="30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dirty="0" smtClean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4" name="Rectangle 19"/>
            <p:cNvSpPr>
              <a:spLocks noChangeArrowheads="1"/>
            </p:cNvSpPr>
            <p:nvPr/>
          </p:nvSpPr>
          <p:spPr bwMode="auto">
            <a:xfrm>
              <a:off x="1104" y="3168"/>
              <a:ext cx="192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1680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298" name="Text Box 21"/>
          <p:cNvSpPr txBox="1">
            <a:spLocks noChangeArrowheads="1"/>
          </p:cNvSpPr>
          <p:nvPr/>
        </p:nvSpPr>
        <p:spPr bwMode="auto">
          <a:xfrm>
            <a:off x="611188" y="5118502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</a:t>
            </a:r>
          </a:p>
        </p:txBody>
      </p:sp>
      <p:sp>
        <p:nvSpPr>
          <p:cNvPr id="12299" name="Text Box 22"/>
          <p:cNvSpPr txBox="1">
            <a:spLocks noChangeArrowheads="1"/>
          </p:cNvSpPr>
          <p:nvPr/>
        </p:nvSpPr>
        <p:spPr bwMode="auto">
          <a:xfrm>
            <a:off x="611188" y="26797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Ταινία</a:t>
            </a:r>
          </a:p>
        </p:txBody>
      </p:sp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755650" y="3471862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sp>
        <p:nvSpPr>
          <p:cNvPr id="12301" name="Text Box 24"/>
          <p:cNvSpPr txBox="1">
            <a:spLocks noChangeArrowheads="1"/>
          </p:cNvSpPr>
          <p:nvPr/>
        </p:nvSpPr>
        <p:spPr bwMode="auto">
          <a:xfrm>
            <a:off x="973138" y="1742364"/>
            <a:ext cx="662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(αδυναμία  αναπαράστασης συγκεκριμένης πληροφορίας)</a:t>
            </a:r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275692" y="4222757"/>
            <a:ext cx="8351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Χάνουμε πληροφορία δεν μπορούμε να βρούμε ποιος ηθοποιός σε ποια ταινία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Αποφυγή δημιουργίας πλασματικών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9310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90</a:t>
            </a:fld>
            <a:endParaRPr lang="el-GR" altLang="en-US" smtClean="0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685014" y="4556212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0492" name="Text Box 10"/>
          <p:cNvSpPr txBox="1">
            <a:spLocks noChangeArrowheads="1"/>
          </p:cNvSpPr>
          <p:nvPr/>
        </p:nvSpPr>
        <p:spPr bwMode="auto">
          <a:xfrm>
            <a:off x="386358" y="3393649"/>
            <a:ext cx="838908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Υπάρχει μια μεταβατική εξάρτηση </a:t>
            </a:r>
          </a:p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Αλλά απαιτούμε να είναι σε πρωτεύον γνώρισμα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  <a:endParaRPr lang="el-GR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16587-101F-4A3A-A4D1-E8E51479C5DE}" type="slidenum">
              <a:rPr lang="el-GR" altLang="en-US" smtClean="0"/>
              <a:pPr/>
              <a:t>91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04800" y="1449402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Αλγόριθμος </a:t>
            </a:r>
            <a:r>
              <a:rPr lang="el-GR" sz="2400" b="1" dirty="0">
                <a:solidFill>
                  <a:srgbClr val="666699"/>
                </a:solidFill>
                <a:latin typeface="Calibri" pitchFamily="34" charset="0"/>
              </a:rPr>
              <a:t>(Από)</a:t>
            </a:r>
            <a:r>
              <a:rPr lang="el-GR" sz="2400" b="1" dirty="0">
                <a:latin typeface="Calibri" pitchFamily="34" charset="0"/>
              </a:rPr>
              <a:t> σύνθεσης σε </a:t>
            </a:r>
            <a:r>
              <a:rPr lang="en-US" sz="2400" b="1" dirty="0">
                <a:latin typeface="Calibri" pitchFamily="34" charset="0"/>
              </a:rPr>
              <a:t>3NF</a:t>
            </a:r>
            <a:endParaRPr lang="el-GR" sz="2400" b="1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07646" y="2398389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dirty="0">
                <a:latin typeface="Calibri" pitchFamily="34" charset="0"/>
              </a:rPr>
              <a:t> Υπολόγισε το ελάχιστο κάλυμμα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sz="2400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του F της αρχικής </a:t>
            </a:r>
            <a:r>
              <a:rPr lang="en-US" dirty="0">
                <a:latin typeface="Calibri" pitchFamily="34" charset="0"/>
              </a:rPr>
              <a:t>R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606059" y="2804789"/>
            <a:ext cx="78486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2.	</a:t>
            </a:r>
            <a:r>
              <a:rPr lang="el-GR" dirty="0">
                <a:latin typeface="Calibri" pitchFamily="34" charset="0"/>
              </a:rPr>
              <a:t>Για κάθε </a:t>
            </a:r>
            <a:r>
              <a:rPr lang="el-GR" dirty="0" err="1">
                <a:latin typeface="Calibri" pitchFamily="34" charset="0"/>
              </a:rPr>
              <a:t>α.μ</a:t>
            </a:r>
            <a:r>
              <a:rPr lang="el-GR" dirty="0">
                <a:latin typeface="Calibri" pitchFamily="34" charset="0"/>
              </a:rPr>
              <a:t>. Χ μιας συναρτησιακής εξάρτισης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l-GR" dirty="0">
                <a:latin typeface="Calibri" pitchFamily="34" charset="0"/>
              </a:rPr>
              <a:t>το σύνολο όλων των γνωρισμάτων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baseline="-25000" dirty="0" err="1">
                <a:latin typeface="Calibri" pitchFamily="34" charset="0"/>
                <a:sym typeface="Symbol" pitchFamily="18" charset="2"/>
              </a:rPr>
              <a:t>i</a:t>
            </a:r>
            <a:r>
              <a:rPr lang="el-GR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</a:rPr>
              <a:t>που εμφανίζονται στο </a:t>
            </a:r>
            <a:r>
              <a:rPr lang="el-GR" dirty="0" err="1">
                <a:latin typeface="Calibri" pitchFamily="34" charset="0"/>
              </a:rPr>
              <a:t>δ.μ</a:t>
            </a:r>
            <a:r>
              <a:rPr lang="el-GR" dirty="0">
                <a:latin typeface="Calibri" pitchFamily="34" charset="0"/>
              </a:rPr>
              <a:t>. μιας ΣΕ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		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Α</a:t>
            </a:r>
            <a:r>
              <a:rPr lang="en-US" baseline="-25000" dirty="0" err="1">
                <a:latin typeface="Calibri" pitchFamily="34" charset="0"/>
                <a:sym typeface="Symbol" pitchFamily="18" charset="2"/>
              </a:rPr>
              <a:t>i</a:t>
            </a:r>
            <a:endParaRPr lang="el-GR" baseline="-250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νέα σχέση με γνωρίσματα  Χ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  </a:t>
            </a:r>
            <a:r>
              <a:rPr lang="en-US" dirty="0" smtClean="0">
                <a:latin typeface="Calibri" pitchFamily="34" charset="0"/>
                <a:sym typeface="Symbol" pitchFamily="18" charset="2"/>
              </a:rPr>
              <a:t>Y</a:t>
            </a:r>
            <a:endParaRPr lang="el-GR" dirty="0" smtClean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sym typeface="Symbol" pitchFamily="18" charset="2"/>
              </a:rPr>
              <a:t>(δηλαδή, το Χ και όλα τα γνωρίσματα που εξαρτώνται από το Χ)</a:t>
            </a:r>
            <a:endParaRPr lang="el-GR" sz="16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677496" y="4633589"/>
            <a:ext cx="792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3.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 κανένα από τα σχήματα που δημιουργούνται δεν περιέχει κλειδί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της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δημιούργησε ένα σχήμα σχέσης που να περιέχει τα γνωρίσματα που σχηματίζουν 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(όχι απώλεια)</a:t>
            </a: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295131" y="2107863"/>
            <a:ext cx="8626764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Διάσπαση σε 3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003034-BA0C-4DE6-9740-A42FEDDD894B}" type="slidenum">
              <a:rPr lang="el-GR" altLang="en-US" smtClean="0"/>
              <a:pPr/>
              <a:t>92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304800" y="2514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Αλγόριθμος Αποσύνθεσης σε </a:t>
            </a:r>
            <a:r>
              <a:rPr lang="en-US" b="1">
                <a:latin typeface="Calibri" pitchFamily="34" charset="0"/>
              </a:rPr>
              <a:t>3NF</a:t>
            </a:r>
            <a:endParaRPr lang="el-GR" b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539750" y="3284538"/>
            <a:ext cx="74183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Απώλειες στη συνένωση;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Διατήρηση εξαρτήσεων;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77553D-9F61-4193-9FCE-1314AF4BC0FD}" type="slidenum">
              <a:rPr lang="el-GR" altLang="en-US" smtClean="0"/>
              <a:pPr/>
              <a:t>93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195513" y="1773238"/>
            <a:ext cx="4284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 Μορφή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Boyce-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Codd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95288" y="2276475"/>
            <a:ext cx="8424862" cy="19851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Ένα σχεσιακό σχήμα </a:t>
            </a:r>
            <a:r>
              <a:rPr lang="en-US" sz="1800" dirty="0">
                <a:latin typeface="Calibri" pitchFamily="34" charset="0"/>
              </a:rPr>
              <a:t>R </a:t>
            </a:r>
            <a:r>
              <a:rPr lang="el-GR" sz="1800" dirty="0">
                <a:latin typeface="Calibri" pitchFamily="34" charset="0"/>
              </a:rPr>
              <a:t>είναι σε </a:t>
            </a:r>
            <a:r>
              <a:rPr lang="en-US" sz="1800" dirty="0">
                <a:latin typeface="Calibri" pitchFamily="34" charset="0"/>
              </a:rPr>
              <a:t>BCNF </a:t>
            </a:r>
            <a:r>
              <a:rPr lang="el-GR" sz="1800" dirty="0">
                <a:latin typeface="Calibri" pitchFamily="34" charset="0"/>
              </a:rPr>
              <a:t>σε σχέση με ένα σύνολο </a:t>
            </a:r>
            <a:r>
              <a:rPr lang="en-US" sz="1800" dirty="0">
                <a:latin typeface="Calibri" pitchFamily="34" charset="0"/>
              </a:rPr>
              <a:t>F </a:t>
            </a:r>
            <a:r>
              <a:rPr lang="el-GR" sz="1800" dirty="0">
                <a:latin typeface="Calibri" pitchFamily="34" charset="0"/>
              </a:rPr>
              <a:t>συναρτησιακών εξαρτήσεων αν για όλες τις ΣΕ στο </a:t>
            </a:r>
            <a:r>
              <a:rPr lang="en-US" sz="1800" dirty="0">
                <a:latin typeface="Calibri" pitchFamily="34" charset="0"/>
              </a:rPr>
              <a:t>F</a:t>
            </a:r>
            <a:r>
              <a:rPr lang="en-US" sz="1800" baseline="30000" dirty="0">
                <a:latin typeface="Calibri" pitchFamily="34" charset="0"/>
              </a:rPr>
              <a:t>+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της μορφής </a:t>
            </a:r>
            <a:r>
              <a:rPr lang="en-US" sz="1800" dirty="0">
                <a:latin typeface="Calibri" pitchFamily="34" charset="0"/>
              </a:rPr>
              <a:t> 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dirty="0">
                <a:latin typeface="Calibri" pitchFamily="34" charset="0"/>
              </a:rPr>
              <a:t>Y </a:t>
            </a:r>
            <a:r>
              <a:rPr lang="el-GR" sz="1800" dirty="0">
                <a:latin typeface="Calibri" pitchFamily="34" charset="0"/>
              </a:rPr>
              <a:t>ισχύει τουλάχιστον ένα από τα παρακάτω: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--  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 </a:t>
            </a:r>
            <a:r>
              <a:rPr lang="el-GR" sz="1800" dirty="0">
                <a:latin typeface="Calibri" pitchFamily="34" charset="0"/>
              </a:rPr>
              <a:t>είναι μια τετριμμένη ΣΕ ή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	-- 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X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είναι </a:t>
            </a:r>
            <a:r>
              <a:rPr lang="el-GR" sz="1800" dirty="0" err="1">
                <a:latin typeface="Calibri" pitchFamily="34" charset="0"/>
              </a:rPr>
              <a:t>υπερκλειδί</a:t>
            </a:r>
            <a:r>
              <a:rPr lang="el-GR" sz="1800" dirty="0">
                <a:latin typeface="Calibri" pitchFamily="34" charset="0"/>
              </a:rPr>
              <a:t> του σχήματος </a:t>
            </a:r>
            <a:r>
              <a:rPr lang="en-US" sz="1800" dirty="0">
                <a:latin typeface="Calibri" pitchFamily="34" charset="0"/>
              </a:rPr>
              <a:t>R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2555875" y="4508500"/>
            <a:ext cx="341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Τρίτη Κανονική Μορφή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04800" y="5029200"/>
            <a:ext cx="8458200" cy="8002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-- </a:t>
            </a:r>
            <a:r>
              <a:rPr lang="el-GR" sz="1800" dirty="0">
                <a:latin typeface="Calibri" pitchFamily="34" charset="0"/>
              </a:rPr>
              <a:t>κάθε γνώρισμα Α του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</a:t>
            </a:r>
            <a:r>
              <a:rPr lang="el-GR" sz="1800" dirty="0">
                <a:latin typeface="Calibri" pitchFamily="34" charset="0"/>
              </a:rPr>
              <a:t> - Χ περιέχεται σε κάποιο υποψήφιο κλειδί  (είναι πρωτεύον γνώρισμα)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 (επανάληψη)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F1360-C481-484C-BDAB-F2EAC909E10A}" type="slidenum">
              <a:rPr lang="el-GR" altLang="en-US" smtClean="0"/>
              <a:pPr/>
              <a:t>94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1600" dirty="0">
                <a:latin typeface="Calibri" pitchFamily="34" charset="0"/>
              </a:rPr>
              <a:t> Αποφυγή επανάληψης πληροφορίας	      		</a:t>
            </a:r>
            <a:r>
              <a:rPr lang="el-GR" sz="1600" dirty="0" smtClean="0">
                <a:latin typeface="Calibri" pitchFamily="34" charset="0"/>
              </a:rPr>
              <a:t>	ναι</a:t>
            </a:r>
            <a:r>
              <a:rPr lang="el-GR" sz="1600" dirty="0">
                <a:latin typeface="Calibri" pitchFamily="34" charset="0"/>
              </a:rPr>
              <a:t>	  </a:t>
            </a:r>
            <a:r>
              <a:rPr lang="el-GR" sz="1600" dirty="0" smtClean="0">
                <a:latin typeface="Calibri" pitchFamily="34" charset="0"/>
              </a:rPr>
              <a:t>			     </a:t>
            </a:r>
            <a:r>
              <a:rPr lang="el-GR" sz="1600" dirty="0">
                <a:latin typeface="Calibri" pitchFamily="34" charset="0"/>
              </a:rPr>
              <a:t>όχι πάντα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Αποσύνθεση χωρίς απώλειες στη συνένωση    		</a:t>
            </a:r>
            <a:r>
              <a:rPr lang="el-GR" sz="1600" dirty="0" smtClean="0">
                <a:latin typeface="Calibri" pitchFamily="34" charset="0"/>
              </a:rPr>
              <a:t>	ναι</a:t>
            </a:r>
            <a:r>
              <a:rPr lang="el-GR" sz="1600" dirty="0">
                <a:latin typeface="Calibri" pitchFamily="34" charset="0"/>
              </a:rPr>
              <a:t>	       </a:t>
            </a:r>
            <a:r>
              <a:rPr lang="el-GR" sz="1600" dirty="0" smtClean="0">
                <a:latin typeface="Calibri" pitchFamily="34" charset="0"/>
              </a:rPr>
              <a:t>			    </a:t>
            </a:r>
            <a:r>
              <a:rPr lang="el-GR" sz="1600" dirty="0" err="1">
                <a:latin typeface="Calibri" pitchFamily="34" charset="0"/>
              </a:rPr>
              <a:t>ναι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Διατήρηση εξαρτήσεων 			         </a:t>
            </a:r>
            <a:r>
              <a:rPr lang="el-GR" sz="1600" dirty="0" smtClean="0">
                <a:latin typeface="Calibri" pitchFamily="34" charset="0"/>
              </a:rPr>
              <a:t>				όχι πάντα	</a:t>
            </a:r>
            <a:r>
              <a:rPr lang="el-GR" sz="1600" dirty="0">
                <a:latin typeface="Calibri" pitchFamily="34" charset="0"/>
              </a:rPr>
              <a:t>	           ναι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5089525" y="2303463"/>
            <a:ext cx="2917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    BCNF	     </a:t>
            </a:r>
            <a:r>
              <a:rPr lang="el-GR" dirty="0" smtClean="0">
                <a:latin typeface="Calibri" pitchFamily="34" charset="0"/>
              </a:rPr>
              <a:t>			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3NF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51054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381000" y="2743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>
            <a:off x="381000" y="3505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381000" y="4267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381000" y="5029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>
            <a:off x="69342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Μορφές (επανάληψη)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CC068C-95A0-449E-A149-845B2C334DBA}" type="slidenum">
              <a:rPr lang="el-GR" altLang="en-US" smtClean="0"/>
              <a:pPr/>
              <a:t>95</a:t>
            </a:fld>
            <a:endParaRPr lang="el-GR" alt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6018" y="1583140"/>
            <a:ext cx="7921127" cy="3872245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Η διαδικασία </a:t>
            </a:r>
            <a:r>
              <a:rPr lang="el-GR" sz="2400" dirty="0" err="1" smtClean="0">
                <a:latin typeface="Calibri" pitchFamily="34" charset="0"/>
              </a:rPr>
              <a:t>κανονικοποίησης</a:t>
            </a:r>
            <a:r>
              <a:rPr lang="el-GR" sz="2400" dirty="0" smtClean="0">
                <a:latin typeface="Calibri" pitchFamily="34" charset="0"/>
              </a:rPr>
              <a:t> έχει και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μειονεκτήματα</a:t>
            </a:r>
            <a:r>
              <a:rPr lang="en-US" sz="2400" i="1" dirty="0" smtClean="0">
                <a:latin typeface="Calibri" pitchFamily="34" charset="0"/>
              </a:rPr>
              <a:t>: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latin typeface="Calibri" pitchFamily="34" charset="0"/>
              </a:rPr>
              <a:t>Δεν είναι δημιουργική</a:t>
            </a:r>
            <a:r>
              <a:rPr lang="en-US" sz="2400" dirty="0" smtClean="0">
                <a:latin typeface="Calibri" pitchFamily="34" charset="0"/>
              </a:rPr>
              <a:t>  </a:t>
            </a:r>
            <a:endParaRPr lang="el-GR" sz="2400" dirty="0" smtClean="0"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Συνήθως η </a:t>
            </a:r>
            <a:r>
              <a:rPr lang="el-GR" sz="24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κανονικοποίηση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γίνεται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αφού έχουμε κάποιο σχήμα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μας λέει αν είναι «καλό» ή «κακό»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 smtClean="0">
                <a:latin typeface="Calibri" pitchFamily="34" charset="0"/>
              </a:rPr>
              <a:t>Δεν προσφέρει ένα εννοιολογικό σχήμα</a:t>
            </a:r>
            <a:r>
              <a:rPr lang="en-US" sz="2400" dirty="0" smtClean="0">
                <a:latin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</a:rPr>
              <a:t>ασχολείται μόνο με σχέσεις και γνωρίσματα</a:t>
            </a:r>
            <a:r>
              <a:rPr lang="en-US" sz="2400" dirty="0" smtClean="0"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2400" dirty="0" smtClean="0">
                <a:latin typeface="Calibri" pitchFamily="34" charset="0"/>
              </a:rPr>
              <a:t>	Όμως</a:t>
            </a:r>
            <a:r>
              <a:rPr lang="en-US" sz="2400" dirty="0" smtClean="0">
                <a:latin typeface="Calibri" pitchFamily="34" charset="0"/>
              </a:rPr>
              <a:t>,  </a:t>
            </a:r>
            <a:r>
              <a:rPr lang="el-GR" sz="2400" dirty="0" smtClean="0">
                <a:latin typeface="Calibri" pitchFamily="34" charset="0"/>
              </a:rPr>
              <a:t>είναι μια ενδιαφέρουσα και πρακτικά χρήσιμη προσπάθεια να γίνουν με τυπικό και συστηματικό τρόπο πράγματα που τα κάνουμε συνήθως διαισθητικά.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37328-0A09-46B6-ADAB-C94B5058615D}" type="slidenum">
              <a:rPr lang="el-GR" altLang="en-US" smtClean="0"/>
              <a:pPr/>
              <a:t>96</a:t>
            </a:fld>
            <a:endParaRPr lang="el-GR" alt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30777"/>
            <a:ext cx="7920038" cy="403225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Υπάρχουν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εμπορικά εργαλεία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που με είσοδο ένα σύνολο σχημάτων σχέσεων/γνωρισμάτων  και ένα σύνολο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συναρτησιακών εξαρτήσεων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δημιουργούν αυτόματα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σχήματα σχέσεων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σε μορφή </a:t>
            </a:r>
            <a:r>
              <a:rPr lang="en-US" sz="2000" i="1" dirty="0" smtClean="0">
                <a:latin typeface="Calibri" pitchFamily="34" charset="0"/>
              </a:rPr>
              <a:t>3NF</a:t>
            </a:r>
            <a:r>
              <a:rPr lang="en-US" sz="2000" dirty="0" smtClean="0">
                <a:latin typeface="Calibri" pitchFamily="34" charset="0"/>
              </a:rPr>
              <a:t> (</a:t>
            </a:r>
            <a:r>
              <a:rPr lang="el-GR" sz="2000" dirty="0" smtClean="0">
                <a:latin typeface="Calibri" pitchFamily="34" charset="0"/>
              </a:rPr>
              <a:t>σπάνια πάνε σε</a:t>
            </a:r>
            <a:r>
              <a:rPr lang="en-US" sz="2000" dirty="0" smtClean="0">
                <a:latin typeface="Calibri" pitchFamily="34" charset="0"/>
              </a:rPr>
              <a:t> BCNF, 4NF </a:t>
            </a:r>
            <a:r>
              <a:rPr lang="el-GR" sz="2000" dirty="0" smtClean="0">
                <a:latin typeface="Calibri" pitchFamily="34" charset="0"/>
              </a:rPr>
              <a:t>και </a:t>
            </a:r>
            <a:r>
              <a:rPr lang="en-US" sz="2000" dirty="0" smtClean="0">
                <a:latin typeface="Calibri" pitchFamily="34" charset="0"/>
              </a:rPr>
              <a:t>5NF)</a:t>
            </a: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Μια άλλη χρήση τέτοιων εργαλείων είναι να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ελέγχουν</a:t>
            </a:r>
            <a:r>
              <a:rPr lang="en-US" sz="2000" i="1" dirty="0" smtClean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το επίπεδο </a:t>
            </a:r>
            <a:r>
              <a:rPr lang="el-GR" sz="2000" i="1" dirty="0" err="1" smtClean="0">
                <a:solidFill>
                  <a:srgbClr val="CC3300"/>
                </a:solidFill>
                <a:latin typeface="Calibri" pitchFamily="34" charset="0"/>
              </a:rPr>
              <a:t>κανονικοποίησης</a:t>
            </a:r>
            <a:r>
              <a:rPr lang="el-GR" sz="2000" dirty="0" smtClean="0">
                <a:latin typeface="Calibri" pitchFamily="34" charset="0"/>
              </a:rPr>
              <a:t> μιας σχέσης</a:t>
            </a:r>
            <a:r>
              <a:rPr lang="en-US" sz="2000" dirty="0" smtClean="0">
                <a:latin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</a:rPr>
              <a:t>- γενικά,  η χρήση ως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ευριστικό</a:t>
            </a:r>
            <a:r>
              <a:rPr lang="el-GR" sz="2000" dirty="0" smtClean="0">
                <a:latin typeface="Calibri" pitchFamily="34" charset="0"/>
              </a:rPr>
              <a:t> εργαλείο επιλογής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ενός σχεδιασμού έναντι κάποιου άλλου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Υπάρχουν </a:t>
            </a:r>
            <a:r>
              <a:rPr lang="el-GR" sz="2000" i="1" dirty="0" smtClean="0">
                <a:solidFill>
                  <a:srgbClr val="CC3300"/>
                </a:solidFill>
                <a:latin typeface="Calibri" pitchFamily="34" charset="0"/>
              </a:rPr>
              <a:t>πρακτικά αποτελέσματα</a:t>
            </a:r>
            <a:r>
              <a:rPr lang="el-GR" sz="2000" dirty="0" smtClean="0">
                <a:latin typeface="Calibri" pitchFamily="34" charset="0"/>
              </a:rPr>
              <a:t> της θεωρίας που επιτρέπουν σε έναν σχεδιαστή να κάνει ανάλυση της μορφής</a:t>
            </a:r>
            <a:r>
              <a:rPr lang="en-US" sz="2000" dirty="0" smtClean="0">
                <a:latin typeface="Calibri" pitchFamily="34" charset="0"/>
              </a:rPr>
              <a:t>: </a:t>
            </a: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l-GR" sz="800" dirty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1600" dirty="0" smtClean="0">
                <a:latin typeface="Calibri" pitchFamily="34" charset="0"/>
              </a:rPr>
              <a:t>Διάφορα θεωρητικά αποτελέσματα, πχ: Αν μια σχέση είναι σε</a:t>
            </a:r>
            <a:r>
              <a:rPr lang="en-US" sz="1600" dirty="0" smtClean="0">
                <a:latin typeface="Calibri" pitchFamily="34" charset="0"/>
              </a:rPr>
              <a:t> 3NF </a:t>
            </a:r>
            <a:r>
              <a:rPr lang="el-GR" sz="1600" dirty="0" smtClean="0">
                <a:latin typeface="Calibri" pitchFamily="34" charset="0"/>
              </a:rPr>
              <a:t>και κάθε υποψήφιο κλειδί 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αποτελείται ακριβώς από ένα γνώρισμα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τότε είναι και σε</a:t>
            </a:r>
            <a:r>
              <a:rPr lang="en-US" sz="1600" dirty="0" smtClean="0">
                <a:latin typeface="Calibri" pitchFamily="34" charset="0"/>
              </a:rPr>
              <a:t> 5NF   (Fagin, 1991)</a:t>
            </a:r>
            <a:endParaRPr lang="el-GR" sz="1600" dirty="0" smtClean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i="1" dirty="0" smtClean="0">
              <a:latin typeface="Calibri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52DABC-BDF9-41D7-A325-C434444C0DF3}" type="slidenum">
              <a:rPr lang="el-GR" altLang="en-US" smtClean="0"/>
              <a:pPr/>
              <a:t>97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561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>
                <a:latin typeface="Calibri" pitchFamily="34" charset="0"/>
              </a:rPr>
              <a:t>Υπάρχει επανάληψη πληροφορίας που δεν μπορεί να εκφραστεί με απλές ΣΕ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D3388B-60C5-4495-B12A-07E30E31E84F}" type="slidenum">
              <a:rPr lang="el-GR" altLang="en-US" smtClean="0"/>
              <a:pPr/>
              <a:t>98</a:t>
            </a:fld>
            <a:endParaRPr lang="el-GR" altLang="en-US" dirty="0" smtClean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285161" y="1804448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 smtClean="0">
                <a:latin typeface="Calibri" pitchFamily="34" charset="0"/>
              </a:rPr>
              <a:t>  Προκύπτουν </a:t>
            </a:r>
            <a:r>
              <a:rPr lang="el-GR" i="1" dirty="0">
                <a:latin typeface="Calibri" pitchFamily="34" charset="0"/>
              </a:rPr>
              <a:t>όταν δυο γνωρίσματα είναι ανεξάρτητα το ένα από το άλλο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</a:t>
            </a: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914400" y="31242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28600" y="3553905"/>
            <a:ext cx="8698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Ας υποθέσουμε ότι για κάθε ηθοποιό είναι πιθανόν να υπάρχουν </a:t>
            </a:r>
            <a:r>
              <a:rPr lang="el-GR" i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πολλές διευθύνσεις</a:t>
            </a:r>
            <a:r>
              <a:rPr lang="el-GR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, και ένα ηθοποιός παίζει σε πολλές ταινίες</a:t>
            </a:r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304800" y="44196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Κανένα από τα 5 γνωρίσματα δεν εξαρτάται συναρτησιακά από τα άλλα τέσσερα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</a:t>
            </a:r>
            <a:r>
              <a:rPr lang="el-GR" dirty="0">
                <a:latin typeface="Calibri" pitchFamily="34" charset="0"/>
              </a:rPr>
              <a:t> δεν υπάρχουν μη </a:t>
            </a:r>
            <a:r>
              <a:rPr lang="el-GR" dirty="0" smtClean="0">
                <a:latin typeface="Calibri" pitchFamily="34" charset="0"/>
              </a:rPr>
              <a:t>τετριμμένες </a:t>
            </a:r>
            <a:r>
              <a:rPr lang="el-GR" dirty="0">
                <a:latin typeface="Calibri" pitchFamily="34" charset="0"/>
              </a:rPr>
              <a:t>εξαρτήσεις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dirty="0">
                <a:latin typeface="Calibri" pitchFamily="34" charset="0"/>
              </a:rPr>
              <a:t>κλειδί ?</a:t>
            </a: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914400" y="54102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π.χ.,   Όνομα Οδός Τίτλος Έτος  </a:t>
            </a:r>
            <a:r>
              <a:rPr lang="el-GR">
                <a:latin typeface="Calibri" pitchFamily="34" charset="0"/>
                <a:sym typeface="Symbol" pitchFamily="18" charset="2"/>
              </a:rPr>
              <a:t>  </a:t>
            </a:r>
            <a:r>
              <a:rPr lang="el-GR">
                <a:latin typeface="Calibri" pitchFamily="34" charset="0"/>
              </a:rPr>
              <a:t>Πόλη     δεν  ισχύει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99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 (συνέχεια)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684213" y="4221163"/>
            <a:ext cx="754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 σχήμα </a:t>
            </a:r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είναι σε </a:t>
            </a: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αλλά </a:t>
            </a:r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υπάρχει επανάληψη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πληροφορίας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που δεν οφείλεται όμως σε συναρτησιακές εξαρτήσεις </a:t>
            </a:r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685800" y="3429000"/>
            <a:ext cx="5973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Όλες οι εξαρτήσεις είναι τετριμμένες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3129</TotalTime>
  <Words>6584</Words>
  <Application>Microsoft Office PowerPoint</Application>
  <PresentationFormat>On-screen Show (4:3)</PresentationFormat>
  <Paragraphs>1147</Paragraphs>
  <Slides>106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106</vt:i4>
      </vt:variant>
    </vt:vector>
  </HeadingPairs>
  <TitlesOfParts>
    <vt:vector size="115" baseType="lpstr">
      <vt:lpstr>Arial</vt:lpstr>
      <vt:lpstr>Calibri</vt:lpstr>
      <vt:lpstr>Cambria Math</vt:lpstr>
      <vt:lpstr>Comic Sans MS</vt:lpstr>
      <vt:lpstr>Courier New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Εισαγωγή</vt:lpstr>
      <vt:lpstr>Γενικές Κατευθύνσεις</vt:lpstr>
      <vt:lpstr>Σημασιολογία</vt:lpstr>
      <vt:lpstr>Πλεονασμός (επανάληψη πληροφορίας)</vt:lpstr>
      <vt:lpstr>Πλεονασμός (επανάληψη πληροφορίας)</vt:lpstr>
      <vt:lpstr>Αποφυγή τιμών null</vt:lpstr>
      <vt:lpstr>Αποφυγή δημιουργίας πλασματικών πλειάδων</vt:lpstr>
      <vt:lpstr>Γενικός Αλγόριθμος Σχεδιασμού</vt:lpstr>
      <vt:lpstr>PowerPoint Presentation</vt:lpstr>
      <vt:lpstr>Εισαγωγή</vt:lpstr>
      <vt:lpstr>Παράδειγμα</vt:lpstr>
      <vt:lpstr>Ορισμός</vt:lpstr>
      <vt:lpstr>Συναρτησιακές Εξαρτήσεις</vt:lpstr>
      <vt:lpstr>Συναρτησιακές Εξαρτήσεις</vt:lpstr>
      <vt:lpstr>Παράδειγμα I (φυσική σημασία)</vt:lpstr>
      <vt:lpstr>Παράδειγμα ΙΙ (φυσική σημασία)</vt:lpstr>
      <vt:lpstr>Τετριμμένη Συναρτησιακή  Εξάρτηση</vt:lpstr>
      <vt:lpstr>Περιορισμοί Σχήματος</vt:lpstr>
      <vt:lpstr>Κανόνες Συμπερασμού (Inference Rules)</vt:lpstr>
      <vt:lpstr>Κανόνες Συμπερασμού (Inference Rules)</vt:lpstr>
      <vt:lpstr>Κανόνες Συμπερασμού</vt:lpstr>
      <vt:lpstr>Κανόνες Συμπερασμού</vt:lpstr>
      <vt:lpstr>Κανόνες Συμπερασμού</vt:lpstr>
      <vt:lpstr>PowerPoint Presentation</vt:lpstr>
      <vt:lpstr>Παράδειγμα</vt:lpstr>
      <vt:lpstr>Εγκλεισμός Γνωρισμάτων</vt:lpstr>
      <vt:lpstr>Παράδειγμα</vt:lpstr>
      <vt:lpstr>PowerPoint Presentation</vt:lpstr>
      <vt:lpstr>Εγκλεισμός Γνωρισμάτων</vt:lpstr>
      <vt:lpstr>Παράδειγμα Ι</vt:lpstr>
      <vt:lpstr>Παράδειγμα IΙ</vt:lpstr>
      <vt:lpstr>Κάλυμμα</vt:lpstr>
      <vt:lpstr>Κάλυμμα</vt:lpstr>
      <vt:lpstr>Παράδειγμα</vt:lpstr>
      <vt:lpstr>Συναρτησιακές Εξαρτήσεις (επανάληψη)</vt:lpstr>
      <vt:lpstr>Συναρτησιακές Εξαρτήσεις (εικόνα)</vt:lpstr>
      <vt:lpstr>Συναρτησιακές Εξαρτήσεις (εικόνα)</vt:lpstr>
      <vt:lpstr>Συναρτησιακές Εξαρτήσεις (εικόνα)</vt:lpstr>
      <vt:lpstr>Άσκηση</vt:lpstr>
      <vt:lpstr>Ελάχιστο Κάλυμμα</vt:lpstr>
      <vt:lpstr>Αλγόριθμος Υπολογισμού Ελάχιστου Καλύμματος</vt:lpstr>
      <vt:lpstr>Περιττά Γνωρίσματα</vt:lpstr>
      <vt:lpstr>Παράδειγμα (περιττού γνωρίσματος στο αριστερό μέρος)</vt:lpstr>
      <vt:lpstr>Περιττό Γνώρισμα</vt:lpstr>
      <vt:lpstr>Περιττή Εξάρτηση</vt:lpstr>
      <vt:lpstr>Αλγόριθμος Υπολογισμού Ελάχιστου Καλύμματος</vt:lpstr>
      <vt:lpstr>Παράδειγμα</vt:lpstr>
      <vt:lpstr>Παράδειγμα</vt:lpstr>
      <vt:lpstr>Άσκηση</vt:lpstr>
      <vt:lpstr>Ελάχιστο Κάλυμμα</vt:lpstr>
      <vt:lpstr>Σύνοψη</vt:lpstr>
      <vt:lpstr>PowerPoint Presentation</vt:lpstr>
      <vt:lpstr>PowerPoint Presentation</vt:lpstr>
      <vt:lpstr>Αλγόριθμος Σχεδιασμού</vt:lpstr>
      <vt:lpstr>Αλγόριθμος Σχεδιασμού</vt:lpstr>
      <vt:lpstr>Αλγόριθμος Σχεδιασμού</vt:lpstr>
      <vt:lpstr>Παράδειγμα Διάσπασης Σχήματος</vt:lpstr>
      <vt:lpstr>Τυπικός Ορισμός Διάσπασης</vt:lpstr>
      <vt:lpstr>Παράδειγμα</vt:lpstr>
      <vt:lpstr>Διάσπαση</vt:lpstr>
      <vt:lpstr>Επιθυμητές Ιδιότητες Διάσπασης</vt:lpstr>
      <vt:lpstr>Διάσπαση Άνευ Απωλειών στη Συνένωση</vt:lpstr>
      <vt:lpstr>Παράδειγμα</vt:lpstr>
      <vt:lpstr>Διάσπαση Άνευ Απωλειών στη Συνένωση</vt:lpstr>
      <vt:lpstr>Παράδειγμα</vt:lpstr>
      <vt:lpstr>Διατήρηση Εξαρτήσεων</vt:lpstr>
      <vt:lpstr>Παραδείγματα</vt:lpstr>
      <vt:lpstr>Διατήρηση Εξαρτήσεων</vt:lpstr>
      <vt:lpstr>Παραδείγματα</vt:lpstr>
      <vt:lpstr>Επιθυμητές Ιδιότητες (ανασκόπηση)</vt:lpstr>
      <vt:lpstr>PowerPoint Presentation</vt:lpstr>
      <vt:lpstr>PowerPoint Presentation</vt:lpstr>
      <vt:lpstr>Σχεδιασμός</vt:lpstr>
      <vt:lpstr>Κανονικές Μορφές</vt:lpstr>
      <vt:lpstr>Κανονικές Μορφές</vt:lpstr>
      <vt:lpstr>BCNF</vt:lpstr>
      <vt:lpstr>Παραδείγματα</vt:lpstr>
      <vt:lpstr>Αλγόριθμος Διάσπασης σε BCNF</vt:lpstr>
      <vt:lpstr>Παράδειγμα</vt:lpstr>
      <vt:lpstr>BCNF</vt:lpstr>
      <vt:lpstr>BCNF</vt:lpstr>
      <vt:lpstr>Παραδείγματα Μερικής Εξάρτησης</vt:lpstr>
      <vt:lpstr>BCNF</vt:lpstr>
      <vt:lpstr>Παράδειγμα Μεταβατικής Εξάρτησης</vt:lpstr>
      <vt:lpstr>BCNF Διάσπαση και Διατήρηση Εξαρτήσεων</vt:lpstr>
      <vt:lpstr>BCNF Διάσπαση και Διατήρηση Εξαρτήσεων</vt:lpstr>
      <vt:lpstr>3NF</vt:lpstr>
      <vt:lpstr>Παράδειγμα</vt:lpstr>
      <vt:lpstr>Διάσπαση σε 3NF</vt:lpstr>
      <vt:lpstr>3NF</vt:lpstr>
      <vt:lpstr>Κανονικές Μορφές (επανάληψη)</vt:lpstr>
      <vt:lpstr>Κανονικές Μορφές (επανάληψη)</vt:lpstr>
      <vt:lpstr>Σχεδιασμός Σχεσιακών Σχημάτων</vt:lpstr>
      <vt:lpstr>Σχεδιασμός Σχεσιακών Σχημάτων</vt:lpstr>
      <vt:lpstr>Πλειότιμες Εξαρτήσεις</vt:lpstr>
      <vt:lpstr>Πλειότιμες Εξαρτήσεις</vt:lpstr>
      <vt:lpstr>Πλειότιμες Εξαρτήσεις</vt:lpstr>
      <vt:lpstr>Παράδειγμα</vt:lpstr>
      <vt:lpstr>Πλειότιμες Εξαρτήσεις</vt:lpstr>
      <vt:lpstr>Πλειότιμες Εξαρτήσεις</vt:lpstr>
      <vt:lpstr>Πλειότιμες Εξαρτήσεις</vt:lpstr>
      <vt:lpstr>Ασκήσεις</vt:lpstr>
      <vt:lpstr>Ασκήσεις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380</cp:revision>
  <dcterms:created xsi:type="dcterms:W3CDTF">2013-06-13T09:19:30Z</dcterms:created>
  <dcterms:modified xsi:type="dcterms:W3CDTF">2016-11-14T15:51:24Z</dcterms:modified>
</cp:coreProperties>
</file>