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4"/>
  </p:notesMasterIdLst>
  <p:sldIdLst>
    <p:sldId id="457" r:id="rId2"/>
    <p:sldId id="656" r:id="rId3"/>
    <p:sldId id="650" r:id="rId4"/>
    <p:sldId id="667" r:id="rId5"/>
    <p:sldId id="652" r:id="rId6"/>
    <p:sldId id="655" r:id="rId7"/>
    <p:sldId id="459" r:id="rId8"/>
    <p:sldId id="597" r:id="rId9"/>
    <p:sldId id="596" r:id="rId10"/>
    <p:sldId id="599" r:id="rId11"/>
    <p:sldId id="600" r:id="rId12"/>
    <p:sldId id="601" r:id="rId13"/>
    <p:sldId id="602" r:id="rId14"/>
    <p:sldId id="603" r:id="rId15"/>
    <p:sldId id="663" r:id="rId16"/>
    <p:sldId id="604" r:id="rId17"/>
    <p:sldId id="605" r:id="rId18"/>
    <p:sldId id="606" r:id="rId19"/>
    <p:sldId id="607" r:id="rId20"/>
    <p:sldId id="608" r:id="rId21"/>
    <p:sldId id="662" r:id="rId22"/>
    <p:sldId id="609" r:id="rId23"/>
    <p:sldId id="610" r:id="rId24"/>
    <p:sldId id="612" r:id="rId25"/>
    <p:sldId id="613" r:id="rId26"/>
    <p:sldId id="614" r:id="rId27"/>
    <p:sldId id="615" r:id="rId28"/>
    <p:sldId id="616" r:id="rId29"/>
    <p:sldId id="617" r:id="rId30"/>
    <p:sldId id="664" r:id="rId31"/>
    <p:sldId id="666" r:id="rId32"/>
    <p:sldId id="65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5" d="100"/>
          <a:sy n="105" d="100"/>
        </p:scale>
        <p:origin x="11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229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1127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287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4424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863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19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1095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602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04593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382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32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EE0-9A41-4770-901B-9C8EA1E2DDFE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6533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1975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2988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23390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102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2131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7893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049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22368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4168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000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2099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05117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246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0028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097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C5DB-7721-4A23-9977-8023102138F0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244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686263" indent="-263947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55789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478105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00420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322736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745052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167367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589683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457A4D-0C1A-454C-A595-425E79A91FE6}" type="slidenum">
              <a:rPr lang="el-GR" altLang="en-US" sz="1200">
                <a:latin typeface="Times New Roman" pitchFamily="18" charset="0"/>
              </a:rPr>
              <a:pPr/>
              <a:t>6</a:t>
            </a:fld>
            <a:endParaRPr lang="el-GR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191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FA3A-D89B-43E2-98CC-CE28656011AB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46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122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335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Το Σχεσιακό Μοντέλο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27036" y="3290888"/>
            <a:ext cx="8658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σχέση  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ή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r(R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(ή ένα στιγμιότυπο r του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είναι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ένα 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</a:rPr>
              <a:t>σύνολο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από πλειάδες.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427037" y="201136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Σχήμα σχέσης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που 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- Στιγμιότυπο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23850" y="3821758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πεδίο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σύνολο από </a:t>
            </a:r>
            <a:r>
              <a:rPr lang="el-GR" sz="2400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481138"/>
            <a:ext cx="8461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ονομάζεται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l-GR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γνώρισμα είναι το όνομα ενός ρόλου που παίζει κάποιο πεδίο ορισμού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24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68462" y="5086995"/>
            <a:ext cx="634523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γνωρίσματος 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363094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554162"/>
            <a:ext cx="820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είναι μια </a:t>
            </a:r>
            <a:r>
              <a:rPr lang="el-GR" sz="2400" i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dom(A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798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του καρτεσιανού γινομένου: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υπάρχει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πλειάδων σε μια σχέση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Υποθέτουμε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γνωρισμάτων στο σχήμα σχέσης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Πλειάδες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76400" y="1806575"/>
            <a:ext cx="5276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βαθμού n  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637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αναφορά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στις συνιστώσες τιμές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όνομα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γνωρίσματος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t.A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1852614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μιας σχεσιακής βάσης δεδομένων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Σχεσιακής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15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 και ηθοποιούς όπου κρατάμε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έτος γέννησης,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όνομα (που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μοναδικό) 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τίτλο, έτος, διάρκεια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είδος για τις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Ταινίες.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Ο τίτλος μιας ταινίας δεν είναι μοναδικός, αλλά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υπάρχει μόνο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μια ταινία με τον ίδιο τίτλο κάθε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έτος.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ποιος ηθοποιός έπαιξε σε ποια ταινία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5379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5380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Όνομα-Ηθοποιού    Τίτλος      </a:t>
              </a:r>
              <a:r>
                <a:rPr lang="el-GR" sz="2000" dirty="0" smtClean="0">
                  <a:latin typeface="Times New Roman" pitchFamily="18" charset="0"/>
                </a:rPr>
                <a:t>Έτος  </a:t>
              </a:r>
              <a:endParaRPr lang="el-GR" sz="2000" dirty="0">
                <a:latin typeface="Times New Roman" pitchFamily="18" charset="0"/>
              </a:endParaRPr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Όνομα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58800" y="14967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Μια σχέση ορίζεται ως ένα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πλειάδων, άρα όλες οι πλειάδες πρέπει να είναι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457200" y="2633690"/>
            <a:ext cx="807104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Υπερ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)-κλειδί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γνωρισμάτων του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 ώστε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στιγμιότυπο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κανένα ζευγάρι πλειάδων δε μπορεί να έχει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τις ίδιες τιμές για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 γνωρίσματα αυτά,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δηλαδή, Κ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κλειδί,  αν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μπορούν να υπάρχουν σε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οποιοδήποτε στιγμιότυπο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δύο διαφορετικές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πλειάδες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για τις οποίες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8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47676" y="15113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(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υπερ)κλειδί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- υποψήφιο κλειδί 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πρωτεύον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υποψήφιο κλειδί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Κ: κλειδί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με την ιδιότητα ότι αν αφαιρεθεί ένα οποιοδήποτε γνώρισμα Α από το Κ, το Κ’ που προκύπτει δεν είναι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κλειδί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25464" y="3265626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400" b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5464" y="44196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Κάθε σχέση έχει τουλάχιστον ένα </a:t>
            </a:r>
            <a:r>
              <a:rPr lang="el-GR" sz="2400" dirty="0" err="1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υπερ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-κλειδί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, ποιο;</a:t>
            </a:r>
            <a:endParaRPr lang="el-GR" sz="2400" b="1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7676" y="5092700"/>
            <a:ext cx="80724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chemeClr val="accent3">
                    <a:lumMod val="50000"/>
                  </a:schemeClr>
                </a:solidFill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3903663"/>
            <a:ext cx="7010400" cy="457200"/>
            <a:chOff x="1152" y="2544"/>
            <a:chExt cx="4416" cy="288"/>
          </a:xfrm>
        </p:grpSpPr>
        <p:sp>
          <p:nvSpPr>
            <p:cNvPr id="18452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65124" y="4086226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76412" y="5413375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365124" y="5310187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816100" y="4629151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Όνομα      Διεύθυνση       Έτος-Γέννησης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828799" y="4589463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325937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79724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27818" y="4619625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438148" y="1409700"/>
            <a:ext cx="83121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Υποθέσεις: 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(1) Το όνομα του ηθοποιού είναι μοναδικό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έτος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5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11FDB-DED2-47C1-839A-E24A75A431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41300" y="3659883"/>
            <a:ext cx="835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Δεδομένων: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έννοιες (δομικά στοιχεία) που μπορούν να χρησιμοποιηθούν για την περιγραφή της δομής της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ς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300" y="1871663"/>
            <a:ext cx="85677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 (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database schema)</a:t>
            </a: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περιγραφή της δομής της πληροφορίας που είναι αποθηκευμένη στη 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 τη χρήση ενός μοντέλου δεδομένων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0369" y="3254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9475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r>
                <a:rPr lang="el-GR" sz="2000">
                  <a:latin typeface="Times New Roman" pitchFamily="18" charset="0"/>
                </a:rPr>
                <a:t>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9476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Όνομα-Ηθοποιού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endParaRPr lang="el-GR" sz="2000">
                <a:latin typeface="Times New Roman" pitchFamily="18" charset="0"/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8084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7480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68300" y="3152774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21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το </a:t>
            </a:r>
            <a:r>
              <a:rPr lang="el-GR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φοιτητολόγιο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πανεπιστήμιο που να περιέχει τις παρακάτω πληροφορίες: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αριθμό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μητρώου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(που είναι μοναδικός)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Φοιτητές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κωδικό (που είναι μοναδικός), μονάδες, εξάμηνο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Μαθήματα 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πήρε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φοιτητής σε κάποιο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Υποθέστε ότι καταγράφεται μόνο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(ο τελικός βαθμός) του φοιτητή στο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085768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R(A, B, C, 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7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	5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Τι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μπορείτε να πείτε για τα κλειδιά της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018333" y="2366392"/>
            <a:ext cx="25630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1757" y="4534746"/>
            <a:ext cx="8307125" cy="16312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έχουν την ιδιότητα του κλειδιού, αλλά δεν μπορούμε να πούμε ποια την έχουν</a:t>
            </a:r>
          </a:p>
          <a:p>
            <a:pPr algn="just"/>
            <a:endParaRPr lang="el-GR" sz="2000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Αυτό ισχύει για ΟΛΟΥΣ ΤΟΥΣ ΠΕΡΙΟΡΙΣΜΟΥΣ ΑΚΕΡΑΙΟΤΗΤΑΣ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2768848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null.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6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Ακεραιότητας Οντοτήτων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92100" y="1587500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Ορίζεται μεταξύ </a:t>
            </a:r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δύο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σχημάτων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σχέσεων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Λέμε ότι κάποια γνωρίσματα της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 στην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 γνωρίσματα μιας πλειάδας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αναφέρεται σε μια άλλη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τότε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οι τιμές που παίρνουν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πρέπει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στην αναφερόμενη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αν δεν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μια τιμή που εμφανίζεται στην αναφερόμενη)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886200"/>
            <a:ext cx="8534400" cy="1920875"/>
            <a:chOff x="192" y="2448"/>
            <a:chExt cx="5376" cy="121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92" y="244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b="1" dirty="0"/>
                <a:t>ΤΑΙΝΙΑ </a:t>
              </a:r>
              <a:r>
                <a:rPr lang="el-GR" sz="1800" b="1" dirty="0">
                  <a:latin typeface="Times New Roman" pitchFamily="18" charset="0"/>
                </a:rPr>
                <a:t>     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2544"/>
              <a:ext cx="4416" cy="288"/>
              <a:chOff x="1152" y="2544"/>
              <a:chExt cx="4416" cy="288"/>
            </a:xfrm>
          </p:grpSpPr>
          <p:sp>
            <p:nvSpPr>
              <p:cNvPr id="23575" name="Text Box 8"/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4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</a:t>
                </a:r>
                <a:r>
                  <a:rPr lang="el-GR" sz="2000" u="sng">
                    <a:latin typeface="Times New Roman" pitchFamily="18" charset="0"/>
                  </a:rPr>
                  <a:t>Έτος</a:t>
                </a:r>
                <a:r>
                  <a:rPr lang="el-GR" sz="2000">
                    <a:latin typeface="Times New Roman" pitchFamily="18" charset="0"/>
                  </a:rPr>
                  <a:t>     Διάρκεια   Είδος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23576" name="Rectangle 9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240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680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Line 11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Line 12"/>
              <p:cNvSpPr>
                <a:spLocks noChangeShapeType="1"/>
              </p:cNvSpPr>
              <p:nvPr/>
            </p:nvSpPr>
            <p:spPr bwMode="auto">
              <a:xfrm>
                <a:off x="292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3" name="Text Box 13"/>
            <p:cNvSpPr txBox="1">
              <a:spLocks noChangeArrowheads="1"/>
            </p:cNvSpPr>
            <p:nvPr/>
          </p:nvSpPr>
          <p:spPr bwMode="auto">
            <a:xfrm>
              <a:off x="192" y="3120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ΠΑΙΖΕΙ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152" y="3370"/>
              <a:ext cx="3360" cy="288"/>
              <a:chOff x="1056" y="3082"/>
              <a:chExt cx="3360" cy="288"/>
            </a:xfrm>
          </p:grpSpPr>
          <p:sp>
            <p:nvSpPr>
              <p:cNvPr id="23571" name="Text Box 15"/>
              <p:cNvSpPr txBox="1">
                <a:spLocks noChangeArrowheads="1"/>
              </p:cNvSpPr>
              <p:nvPr/>
            </p:nvSpPr>
            <p:spPr bwMode="auto">
              <a:xfrm>
                <a:off x="1152" y="3120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3572" name="Rectangle 16"/>
              <p:cNvSpPr>
                <a:spLocks noChangeArrowheads="1"/>
              </p:cNvSpPr>
              <p:nvPr/>
            </p:nvSpPr>
            <p:spPr bwMode="auto">
              <a:xfrm>
                <a:off x="1056" y="3082"/>
                <a:ext cx="249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>
                <a:off x="3072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Line 18"/>
              <p:cNvSpPr>
                <a:spLocks noChangeShapeType="1"/>
              </p:cNvSpPr>
              <p:nvPr/>
            </p:nvSpPr>
            <p:spPr bwMode="auto">
              <a:xfrm>
                <a:off x="2400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5" name="Line 19"/>
            <p:cNvSpPr>
              <a:spLocks noChangeShapeType="1"/>
            </p:cNvSpPr>
            <p:nvPr/>
          </p:nvSpPr>
          <p:spPr bwMode="auto">
            <a:xfrm flipV="1">
              <a:off x="2928" y="312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20"/>
            <p:cNvSpPr>
              <a:spLocks noChangeShapeType="1"/>
            </p:cNvSpPr>
            <p:nvPr/>
          </p:nvSpPr>
          <p:spPr bwMode="auto">
            <a:xfrm flipH="1">
              <a:off x="1536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22"/>
            <p:cNvSpPr>
              <a:spLocks noChangeShapeType="1"/>
            </p:cNvSpPr>
            <p:nvPr/>
          </p:nvSpPr>
          <p:spPr bwMode="auto">
            <a:xfrm>
              <a:off x="3356" y="2948"/>
              <a:ext cx="0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23"/>
            <p:cNvSpPr>
              <a:spLocks noChangeShapeType="1"/>
            </p:cNvSpPr>
            <p:nvPr/>
          </p:nvSpPr>
          <p:spPr bwMode="auto">
            <a:xfrm>
              <a:off x="1945" y="2948"/>
              <a:ext cx="1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24"/>
            <p:cNvSpPr>
              <a:spLocks noChangeShapeType="1"/>
            </p:cNvSpPr>
            <p:nvPr/>
          </p:nvSpPr>
          <p:spPr bwMode="auto">
            <a:xfrm>
              <a:off x="1945" y="2832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1</a:t>
            </a:r>
            <a:endParaRPr lang="el-GR" sz="1800" baseline="-2500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84900" y="4533106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2</a:t>
            </a:r>
            <a:endParaRPr lang="el-GR" sz="1800" baseline="-25000" dirty="0"/>
          </a:p>
        </p:txBody>
      </p:sp>
    </p:spTree>
    <p:extLst>
      <p:ext uri="{BB962C8B-B14F-4D97-AF65-F5344CB8AC3E}">
        <p14:creationId xmlns:p14="http://schemas.microsoft.com/office/powerpoint/2010/main" val="52191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55600" y="1460501"/>
            <a:ext cx="83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Έστω δύο σχήματα σχέσεων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l-GR" sz="2400" i="1" dirty="0" smtClean="0"/>
              <a:t>(</a:t>
            </a:r>
            <a:r>
              <a:rPr lang="en-US" sz="2400" i="1" dirty="0" smtClean="0"/>
              <a:t>X</a:t>
            </a:r>
            <a:r>
              <a:rPr lang="el-GR" sz="2400" i="1" dirty="0" smtClean="0"/>
              <a:t>)</a:t>
            </a:r>
            <a:r>
              <a:rPr lang="el-GR" sz="2400" dirty="0" smtClean="0"/>
              <a:t> και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l-GR" sz="2400" i="1" dirty="0" smtClean="0"/>
              <a:t>(</a:t>
            </a:r>
            <a:r>
              <a:rPr lang="en-US" sz="2400" i="1" dirty="0" smtClean="0"/>
              <a:t>Y</a:t>
            </a:r>
            <a:r>
              <a:rPr lang="el-GR" sz="2400" i="1" dirty="0" smtClean="0"/>
              <a:t>)</a:t>
            </a:r>
            <a:r>
              <a:rPr lang="el-GR" sz="2400" i="1" baseline="-25000" dirty="0" smtClean="0"/>
              <a:t>,  </a:t>
            </a:r>
            <a:r>
              <a:rPr lang="el-GR" sz="2400" dirty="0" smtClean="0"/>
              <a:t>ένα σύνολο</a:t>
            </a:r>
            <a:r>
              <a:rPr lang="en-US" sz="2400" dirty="0" smtClean="0"/>
              <a:t> </a:t>
            </a:r>
            <a:r>
              <a:rPr lang="el-GR" sz="2400" dirty="0" smtClean="0"/>
              <a:t>γνωρισμάτων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ξένο κλειδί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που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αναφέρεται</a:t>
            </a:r>
            <a:r>
              <a:rPr lang="el-GR" sz="2400" dirty="0" smtClean="0"/>
              <a:t> στην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αν </a:t>
            </a:r>
          </a:p>
          <a:p>
            <a:pPr marL="457200" indent="-457200" algn="just">
              <a:buAutoNum type="arabicParenBoth"/>
            </a:pPr>
            <a:r>
              <a:rPr lang="el-GR" sz="2400" dirty="0" smtClean="0"/>
              <a:t>το σύνολο </a:t>
            </a:r>
            <a:r>
              <a:rPr lang="en-US" sz="2400" i="1" dirty="0" smtClean="0"/>
              <a:t>F</a:t>
            </a:r>
            <a:r>
              <a:rPr lang="el-GR" sz="2400" dirty="0" smtClean="0"/>
              <a:t> αποτελείται από το ίδιο πλήθος και με το ίδιο πεδίο ορισμού γνωρισμάτων όπως και το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πρωτεύον κλειδί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</a:p>
          <a:p>
            <a:pPr marL="457200" indent="-457200" algn="just">
              <a:buAutoNum type="arabicParenBoth"/>
            </a:pPr>
            <a:r>
              <a:rPr lang="el-GR" sz="2400" i="1" dirty="0" smtClean="0"/>
              <a:t>σε οποιοδήποτε στιγμιότυπο</a:t>
            </a:r>
            <a:r>
              <a:rPr lang="el-GR" sz="2400" dirty="0" smtClean="0"/>
              <a:t>, για μια πλειάδα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ισχύει ότι 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(α) όλα τα γνωρίσματα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dirty="0" smtClean="0"/>
              <a:t> έχουν την τιμή </a:t>
            </a:r>
            <a:r>
              <a:rPr lang="en-US" sz="2400" dirty="0" smtClean="0"/>
              <a:t>null </a:t>
            </a:r>
            <a:r>
              <a:rPr lang="el-GR" sz="2400" dirty="0" smtClean="0"/>
              <a:t>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(β) στο ίδιο στιγμιότυπο, υπάρχει μια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l-GR" sz="2400" dirty="0" smtClean="0"/>
              <a:t>τέτοια ώστε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[F]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[</a:t>
            </a:r>
            <a:r>
              <a:rPr lang="el-GR" sz="2400" i="1" dirty="0" smtClean="0"/>
              <a:t>Κ</a:t>
            </a:r>
            <a:r>
              <a:rPr lang="en-US" sz="2400" i="1" dirty="0" smtClean="0"/>
              <a:t>].</a:t>
            </a:r>
            <a:r>
              <a:rPr lang="en-US" sz="2400" dirty="0" smtClean="0"/>
              <a:t> </a:t>
            </a:r>
          </a:p>
          <a:p>
            <a:pPr marL="457200" indent="-457200" algn="just"/>
            <a:r>
              <a:rPr lang="el-GR" sz="2400" dirty="0" smtClean="0"/>
              <a:t>Λέμε ότι η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αναφέρεται στην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/>
            <a:r>
              <a:rPr lang="en-US" sz="2400" dirty="0" smtClean="0"/>
              <a:t>H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l-GR" sz="2400" dirty="0" smtClean="0"/>
              <a:t>καλείται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αναφερόμενη</a:t>
            </a:r>
            <a:r>
              <a:rPr lang="el-GR" sz="2400" i="1" dirty="0" smtClean="0"/>
              <a:t> </a:t>
            </a:r>
            <a:r>
              <a:rPr lang="el-GR" sz="2400" dirty="0" smtClean="0"/>
              <a:t>σχέση και η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αναφέρουσα</a:t>
            </a:r>
            <a:r>
              <a:rPr lang="el-GR" sz="2400" dirty="0" smtClean="0"/>
              <a:t> σχέση.</a:t>
            </a:r>
            <a:endParaRPr lang="el-GR" sz="2400" dirty="0"/>
          </a:p>
        </p:txBody>
      </p:sp>
      <p:sp>
        <p:nvSpPr>
          <p:cNvPr id="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03201" y="1790402"/>
            <a:ext cx="8623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03201" y="2744508"/>
            <a:ext cx="8775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76262" y="4400271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97363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06400" y="2044700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b="1" dirty="0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Σημασιολογικής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8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79400" y="1930400"/>
            <a:ext cx="8521699" cy="39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Πεδίου Ορισμού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κάθε γνωρίσματος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ατομική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Ακεραιότητας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Οντοτήτων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Σημασιολογικής Ακεραιότητας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integrity constraints)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68312" y="1247428"/>
            <a:ext cx="8070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σχεσιακό σχήμα βάσης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δεδομένων είναι ένα σύνολο από σχήματα σχέσεων Σ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ένα σύνολο από περιορισμούς ακεραιότητας.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3550" y="2469814"/>
            <a:ext cx="82184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 μιας σχεσιακής βάσης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ΒΔ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830997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Προσοχή: οι περιορισμοί ακεραιότητας πρέπει να ισχύουν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εφαρμογές θα κτιστούν πάνω στα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Εννοιολογικός Σχεδιασμός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-- </a:t>
            </a:r>
            <a:r>
              <a:rPr lang="el-GR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αποθηκευτούν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στη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είδους πληροφορία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ακεραιότητας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831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31800" y="368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μιας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8000" y="2616200"/>
          <a:ext cx="804545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Visio" r:id="rId4" imgW="5701918" imgH="1625960" progId="Visio.Drawing.11">
                  <p:embed/>
                </p:oleObj>
              </mc:Choice>
              <mc:Fallback>
                <p:oleObj name="Visio" r:id="rId4" imgW="5701918" imgH="162596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6200"/>
                        <a:ext cx="804545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6900" y="1638301"/>
            <a:ext cx="704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ΠΡΟΣΟΧΗ - το παρακάτω σχήμα για ταινίες είναι διαφορετικό από αυτό στις προηγούμενες διαφάνειες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του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49577" y="1447800"/>
          <a:ext cx="8345069" cy="389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7" name="Visio" r:id="rId4" imgW="6691304" imgH="3071438" progId="Visio.Drawing.11">
                  <p:embed/>
                </p:oleObj>
              </mc:Choice>
              <mc:Fallback>
                <p:oleObj name="Visio" r:id="rId4" imgW="6691304" imgH="3071438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77" y="1447800"/>
                        <a:ext cx="8345069" cy="3898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ποιες εφαρμογές θα κτιστούν πάνω στα δεδομένα 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-- 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αποθηκευτούν  στη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είδους πληροφορία (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ακεραιότητας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78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5B4AC-3B5B-46A1-8484-404269A75F6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23863" y="142399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Λογικός Σχεδιασμός (ή Απεικόνιση των Μοντέλων Δεδομένων)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(logical design)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Μετατροπή του εννοιολογικού σχεδιασμού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σχήμα στο μοντέλο δεδομένων του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επιλεγμένου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sz="18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43100" y="3672824"/>
            <a:ext cx="5257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χρήση 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Σχεσιακού Μοντέλου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πίνακες)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60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00" y="4762909"/>
            <a:ext cx="8064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Κανονικοποίηση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π.χ., έλεγχοι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πλεονασμού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Βελτίωση Σχήματος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(Schema Refinement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53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Ευαγγελία </a:t>
            </a:r>
            <a:r>
              <a:rPr lang="el-GR" altLang="en-US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Πιτουρά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F57D58-AA1E-4E9C-866D-B9D7CCD78796}" type="slidenum">
              <a:rPr lang="el-GR" alt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/>
              <a:t>6</a:t>
            </a:fld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Σχήμα της Βάσης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371600" y="2162175"/>
            <a:ext cx="678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Μοντέλο : (1) δομικά </a:t>
            </a: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στοιχεία </a:t>
            </a: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	   (2) περιορισμοί ακεραιότητας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0525" y="4100938"/>
            <a:ext cx="835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Στιγμιότυπο της Βάσης (κατάσταση ή σύνολο εμφανίσεων ή σύνολο </a:t>
            </a:r>
            <a:r>
              <a:rPr lang="el-GR" altLang="en-US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στιγμιοτύπων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352800" y="1676400"/>
            <a:ext cx="2387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Πρόθεση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(intension)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537200" y="3653263"/>
            <a:ext cx="2781300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solidFill>
                  <a:schemeClr val="tx2">
                    <a:lumMod val="50000"/>
                  </a:schemeClr>
                </a:solidFill>
                <a:latin typeface="+mn-lt"/>
              </a:rPr>
              <a:t>Ανάπτυξη (extension)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725613" y="4970035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(αρχική κατάσταση, έγκυρη κατάσταση)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και Στιγμιότυπο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3" grpId="0"/>
      <p:bldP spid="83974" grpId="0"/>
      <p:bldP spid="83975" grpId="0" animBg="1"/>
      <p:bldP spid="83976" grpId="0" animBg="1"/>
      <p:bldP spid="839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F5973-94F6-420A-825D-974F0CB198D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85813" y="2098675"/>
            <a:ext cx="708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romanUcPeriod"/>
            </a:pPr>
            <a:r>
              <a:rPr lang="el-GR" sz="3200" dirty="0"/>
              <a:t> 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Το Σχεσιακό Μοντέλο</a:t>
            </a:r>
            <a:endParaRPr lang="el-GR" sz="3200" dirty="0">
              <a:solidFill>
                <a:schemeClr val="tx2">
                  <a:lumMod val="75000"/>
                </a:schemeClr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Μετατροπή/αντιστοιχία Σχήματος Ο/Σ σε Σχεσιακό Σχήμα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39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Τι θα δούμε σήμερα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31826" y="1783040"/>
            <a:ext cx="7827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80262" y="2817237"/>
            <a:ext cx="755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 - Τ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(τίτλος, χρόνος, διάρκεια, είδος)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85493" y="579278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980262" y="1321375"/>
            <a:ext cx="745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Βασικό δομικό στοιχείο είναι οι «πίνακες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88" y="88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2757017" y="5117799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l-GR" sz="2000" b="1" dirty="0"/>
          </a:p>
        </p:txBody>
      </p: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812007" y="4046236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4402783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2971000" y="4421597"/>
            <a:ext cx="178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τίτλος</a:t>
            </a: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4141851" y="4459697"/>
            <a:ext cx="75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χρόνος</a:t>
            </a: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367026" y="4487669"/>
            <a:ext cx="96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διάρκεια</a:t>
            </a: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 rot="10800000" flipV="1">
            <a:off x="6629400" y="4475270"/>
            <a:ext cx="715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είδος</a:t>
            </a: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H="1">
            <a:off x="3695388" y="3798987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4819337" y="3798988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5759139" y="3798987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5501168" y="3798988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862381" y="4391706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526696" y="4380655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149371" y="4356480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402994" y="4428218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2909252" y="4351475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 Box 91"/>
          <p:cNvSpPr txBox="1">
            <a:spLocks noChangeArrowheads="1"/>
          </p:cNvSpPr>
          <p:nvPr/>
        </p:nvSpPr>
        <p:spPr bwMode="auto">
          <a:xfrm>
            <a:off x="3697770" y="3409284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959100" y="4356100"/>
            <a:ext cx="44450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921000" y="4813300"/>
            <a:ext cx="4483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533400" y="1016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απλός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τρόπος αναπαράστασης δεδομένων: ένας δυσδιάστατος πίνακας που λέγεται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55838" y="27836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86226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9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100638" y="27836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6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247901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86226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9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6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800976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247901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55838" y="31900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86226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95751" y="31900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9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100638" y="31900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6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70638" y="31900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800976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247901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86226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9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6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800976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247901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55838" y="36472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86226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95751" y="36472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9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100638" y="36472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6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70638" y="36472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800976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247901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86226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9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6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800976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20926" y="2783622"/>
            <a:ext cx="5480050" cy="1654175"/>
            <a:chOff x="968" y="2348"/>
            <a:chExt cx="3452" cy="1042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2"/>
              <a:chOff x="968" y="2348"/>
              <a:chExt cx="3452" cy="1042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τίτλος</a:t>
                </a: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47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χρόνος</a:t>
                </a: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0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διάρκεια</a:t>
                </a: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35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είδος</a:t>
                </a: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Star Wars</a:t>
                </a:r>
                <a:endParaRPr lang="el-GR" sz="2000" b="1"/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1997</a:t>
                </a:r>
                <a:endParaRPr lang="el-GR" sz="2000" b="1"/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124</a:t>
                </a:r>
                <a:endParaRPr lang="el-GR" sz="2000" b="1"/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88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Mighty Ducks</a:t>
                </a:r>
                <a:endParaRPr lang="el-GR" sz="2000" b="1"/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1991</a:t>
                </a:r>
                <a:endParaRPr lang="el-GR" sz="2000" b="1"/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104</a:t>
                </a:r>
                <a:endParaRPr lang="el-GR" sz="2000" b="1"/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9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Wayne’s World</a:t>
                </a:r>
                <a:endParaRPr lang="el-GR" sz="2000" b="1"/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1992</a:t>
                </a:r>
                <a:endParaRPr lang="el-GR" sz="2000" b="1"/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95</a:t>
                </a:r>
                <a:endParaRPr lang="el-GR" sz="2000" b="1"/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247901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55838" y="4118710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86226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95751" y="4118710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9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100638" y="4118710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6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70638" y="4118710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800976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247901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55838" y="457908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86226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86226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95751" y="457908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9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9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100638" y="457908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6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6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70638" y="457908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800976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479800" y="1874967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94857" y="2271593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418806" y="2271594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358608" y="2271593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800976" y="2793147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75916" y="2585184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5100637" y="2271594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Text Box 19"/>
          <p:cNvSpPr txBox="1">
            <a:spLocks noChangeArrowheads="1"/>
          </p:cNvSpPr>
          <p:nvPr/>
        </p:nvSpPr>
        <p:spPr bwMode="auto">
          <a:xfrm>
            <a:off x="228601" y="466566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επικεφαλίδας) ονομάζονται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635000" y="5084763"/>
            <a:ext cx="568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Στιγμιότυπο: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Σύνολο από Πλειάδες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560386" y="5588001"/>
            <a:ext cx="8050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/>
              <a:t>Παράδειγμα: </a:t>
            </a:r>
            <a:r>
              <a:rPr lang="en-US" dirty="0" smtClean="0"/>
              <a:t>{</a:t>
            </a:r>
            <a:r>
              <a:rPr lang="el-GR" dirty="0" smtClean="0"/>
              <a:t>(</a:t>
            </a:r>
            <a:r>
              <a:rPr lang="en-US" dirty="0"/>
              <a:t>Star Wars, 1997, 124, </a:t>
            </a:r>
            <a:r>
              <a:rPr lang="el-GR" dirty="0"/>
              <a:t>έγχρωμη</a:t>
            </a:r>
            <a:r>
              <a:rPr lang="el-GR" dirty="0" smtClean="0"/>
              <a:t>)</a:t>
            </a:r>
            <a:r>
              <a:rPr lang="en-US" dirty="0" smtClean="0"/>
              <a:t>, (Mighty Ducks, 1991, 104, </a:t>
            </a:r>
            <a:r>
              <a:rPr lang="el-GR" dirty="0" smtClean="0"/>
              <a:t>έγχρωμη), (</a:t>
            </a:r>
            <a:r>
              <a:rPr lang="en-US" dirty="0"/>
              <a:t>Wayne’s World, 1992, 95, </a:t>
            </a:r>
            <a:r>
              <a:rPr lang="el-GR" dirty="0"/>
              <a:t>έγχρωμη</a:t>
            </a:r>
            <a:r>
              <a:rPr lang="el-GR" dirty="0" smtClean="0"/>
              <a:t>)}</a:t>
            </a:r>
            <a:endParaRPr lang="el-GR" dirty="0"/>
          </a:p>
        </p:txBody>
      </p:sp>
      <p:cxnSp>
        <p:nvCxnSpPr>
          <p:cNvPr id="9" name="Straight Connector 8"/>
          <p:cNvCxnSpPr>
            <a:stCxn id="9275" idx="2"/>
            <a:endCxn id="9287" idx="3"/>
          </p:cNvCxnSpPr>
          <p:nvPr/>
        </p:nvCxnSpPr>
        <p:spPr>
          <a:xfrm>
            <a:off x="2251870" y="4579085"/>
            <a:ext cx="5549106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</TotalTime>
  <Words>1900</Words>
  <Application>Microsoft Office PowerPoint</Application>
  <PresentationFormat>On-screen Show (4:3)</PresentationFormat>
  <Paragraphs>306</Paragraphs>
  <Slides>32</Slides>
  <Notes>32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Wingdings</vt:lpstr>
      <vt:lpstr>Office Theme</vt:lpstr>
      <vt:lpstr>Visio</vt:lpstr>
      <vt:lpstr>PowerPoint Presentation</vt:lpstr>
      <vt:lpstr>Μοντελοποίηση</vt:lpstr>
      <vt:lpstr>Βήματα Σχεδιασμού</vt:lpstr>
      <vt:lpstr>Βήματα Σχεδιασμού</vt:lpstr>
      <vt:lpstr>PowerPoint Presentation</vt:lpstr>
      <vt:lpstr>Σχήμα και Στιγμιότυπο </vt:lpstr>
      <vt:lpstr>PowerPoint Presentation</vt:lpstr>
      <vt:lpstr>Σχήμα Σχέσης</vt:lpstr>
      <vt:lpstr>PowerPoint Presentation</vt:lpstr>
      <vt:lpstr>Σχήμα - Στιγμιότυπο</vt:lpstr>
      <vt:lpstr>Πεδίο Ορισμού</vt:lpstr>
      <vt:lpstr>Πλειάδες</vt:lpstr>
      <vt:lpstr>Συμβολισμός</vt:lpstr>
      <vt:lpstr>Σχήμα Σχεσιακής Βάσης Δεδομένων</vt:lpstr>
      <vt:lpstr>Παράδειγμα</vt:lpstr>
      <vt:lpstr>Σχεσιακό Σχήμα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Παράδειγμα</vt:lpstr>
      <vt:lpstr>Περιορισμός Κλειδιού</vt:lpstr>
      <vt:lpstr>Περιορισμός Ακεραιότητας Οντοτήτων</vt:lpstr>
      <vt:lpstr>Περιορισμός Αναφορικής Ακεραιότητας</vt:lpstr>
      <vt:lpstr>Περιορισμός Αναφορικής Ακεραιότητας </vt:lpstr>
      <vt:lpstr>Περιορισμός Αναφορικής Ακεραιότητας</vt:lpstr>
      <vt:lpstr>Περιορισμός Σημασιολογικής Ακεραιότητας</vt:lpstr>
      <vt:lpstr>Περιορισμοί Ακεραιότητας (integrity constraints)</vt:lpstr>
      <vt:lpstr>Σχεσιακό Σχήμα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295</cp:revision>
  <dcterms:created xsi:type="dcterms:W3CDTF">2013-06-13T09:19:30Z</dcterms:created>
  <dcterms:modified xsi:type="dcterms:W3CDTF">2015-11-05T09:19:56Z</dcterms:modified>
</cp:coreProperties>
</file>