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656" r:id="rId3"/>
    <p:sldId id="650" r:id="rId4"/>
    <p:sldId id="667" r:id="rId5"/>
    <p:sldId id="652" r:id="rId6"/>
    <p:sldId id="655" r:id="rId7"/>
    <p:sldId id="459" r:id="rId8"/>
    <p:sldId id="597" r:id="rId9"/>
    <p:sldId id="596" r:id="rId10"/>
    <p:sldId id="599" r:id="rId11"/>
    <p:sldId id="600" r:id="rId12"/>
    <p:sldId id="601" r:id="rId13"/>
    <p:sldId id="602" r:id="rId14"/>
    <p:sldId id="603" r:id="rId15"/>
    <p:sldId id="663" r:id="rId16"/>
    <p:sldId id="604" r:id="rId17"/>
    <p:sldId id="605" r:id="rId18"/>
    <p:sldId id="606" r:id="rId19"/>
    <p:sldId id="607" r:id="rId20"/>
    <p:sldId id="608" r:id="rId21"/>
    <p:sldId id="662" r:id="rId22"/>
    <p:sldId id="609" r:id="rId23"/>
    <p:sldId id="610" r:id="rId24"/>
    <p:sldId id="612" r:id="rId25"/>
    <p:sldId id="613" r:id="rId26"/>
    <p:sldId id="614" r:id="rId27"/>
    <p:sldId id="615" r:id="rId28"/>
    <p:sldId id="616" r:id="rId29"/>
    <p:sldId id="617" r:id="rId30"/>
    <p:sldId id="664" r:id="rId31"/>
    <p:sldId id="666" r:id="rId32"/>
    <p:sldId id="65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5" d="100"/>
          <a:sy n="105" d="100"/>
        </p:scale>
        <p:origin x="11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294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1127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6287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4424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2863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193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109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02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0459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382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32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6533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975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2988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2339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3102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21318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7893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049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22368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4168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000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209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05117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2246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002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97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244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6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1915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46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4122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35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είναι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i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γνωρίσματος 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υπάρχει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Υποθέτουμε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15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τίτλο, έτος, διάρκεια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είδος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Ταινίες.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έτος.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έπαιξε σε ποια ταινία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5379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Όνομα-Ηθοποιού    Τίτλος      </a:t>
              </a:r>
              <a:r>
                <a:rPr lang="el-GR" sz="2000" dirty="0" smtClean="0">
                  <a:latin typeface="Times New Roman" pitchFamily="18" charset="0"/>
                </a:rPr>
                <a:t>Έτος  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58800" y="14967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57200" y="2633690"/>
            <a:ext cx="807104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)-κλειδί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τις ίδιες τιμές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κλειδί,  αν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μπορούν να υπάρχουν σε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οποιοδήποτε στιγμιότυπο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δύο διαφορετικές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τις οποίες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err="1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υπερ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-κλειδί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3903663"/>
            <a:ext cx="7010400" cy="457200"/>
            <a:chOff x="1152" y="2544"/>
            <a:chExt cx="4416" cy="288"/>
          </a:xfrm>
        </p:grpSpPr>
        <p:sp>
          <p:nvSpPr>
            <p:cNvPr id="18452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Όνομα      Διεύθυνση       Έτος-Γέννησης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41300" y="3659883"/>
            <a:ext cx="8356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ς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περιγραφή της δομής της πληροφορίας που είναι αποθηκευμένη στη 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μοντέλου δεδομένων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10369" y="325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9475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r>
                <a:rPr lang="el-GR" sz="2000">
                  <a:latin typeface="Times New Roman" pitchFamily="18" charset="0"/>
                </a:rPr>
                <a:t>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9476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Όνομα-Ηθοποιού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endParaRPr lang="el-GR" sz="2000">
                <a:latin typeface="Times New Roman" pitchFamily="18" charset="0"/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21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 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σε 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085768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7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18333" y="2366392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1757" y="4534746"/>
            <a:ext cx="8307125" cy="16312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</a:p>
          <a:p>
            <a:pPr algn="just"/>
            <a:endParaRPr lang="el-GR" sz="2000" i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Αυτό ισχύει για ΟΛΟΥΣ ΤΟΥΣ ΠΕΡΙΟΡΙΣΜΟΥΣ ΑΚΕΡΑΙΟΤΗΤΑΣ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587500"/>
            <a:ext cx="8229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σχέσεων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Λέμε ότι κάποια γνωρίσματα της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στην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μιας πλειάδας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αναφέρεται σε μια άλλη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παίρνουν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αν δεν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886200"/>
            <a:ext cx="8534400" cy="1920875"/>
            <a:chOff x="192" y="2448"/>
            <a:chExt cx="5376" cy="121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192" y="2448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b="1" dirty="0"/>
                <a:t>ΤΑΙΝΙΑ </a:t>
              </a:r>
              <a:r>
                <a:rPr lang="el-GR" sz="1800" b="1" dirty="0">
                  <a:latin typeface="Times New Roman" pitchFamily="18" charset="0"/>
                </a:rPr>
                <a:t>     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2544"/>
              <a:ext cx="4416" cy="288"/>
              <a:chOff x="1152" y="2544"/>
              <a:chExt cx="4416" cy="288"/>
            </a:xfrm>
          </p:grpSpPr>
          <p:sp>
            <p:nvSpPr>
              <p:cNvPr id="23575" name="Text Box 8"/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44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</a:t>
                </a:r>
                <a:r>
                  <a:rPr lang="el-GR" sz="2000" u="sng">
                    <a:latin typeface="Times New Roman" pitchFamily="18" charset="0"/>
                  </a:rPr>
                  <a:t>Έτος</a:t>
                </a:r>
                <a:r>
                  <a:rPr lang="el-GR" sz="2000">
                    <a:latin typeface="Times New Roman" pitchFamily="18" charset="0"/>
                  </a:rPr>
                  <a:t>     Διάρκεια   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23576" name="Rectangle 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240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680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Line 11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Line 12"/>
              <p:cNvSpPr>
                <a:spLocks noChangeShapeType="1"/>
              </p:cNvSpPr>
              <p:nvPr/>
            </p:nvSpPr>
            <p:spPr bwMode="auto">
              <a:xfrm>
                <a:off x="292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3" name="Text Box 13"/>
            <p:cNvSpPr txBox="1">
              <a:spLocks noChangeArrowheads="1"/>
            </p:cNvSpPr>
            <p:nvPr/>
          </p:nvSpPr>
          <p:spPr bwMode="auto">
            <a:xfrm>
              <a:off x="192" y="3120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ΠΑΙΖΕΙ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152" y="3370"/>
              <a:ext cx="3360" cy="288"/>
              <a:chOff x="1056" y="3082"/>
              <a:chExt cx="3360" cy="288"/>
            </a:xfrm>
          </p:grpSpPr>
          <p:sp>
            <p:nvSpPr>
              <p:cNvPr id="23571" name="Text Box 15"/>
              <p:cNvSpPr txBox="1">
                <a:spLocks noChangeArrowheads="1"/>
              </p:cNvSpPr>
              <p:nvPr/>
            </p:nvSpPr>
            <p:spPr bwMode="auto">
              <a:xfrm>
                <a:off x="1152" y="3120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3572" name="Rectangle 16"/>
              <p:cNvSpPr>
                <a:spLocks noChangeArrowheads="1"/>
              </p:cNvSpPr>
              <p:nvPr/>
            </p:nvSpPr>
            <p:spPr bwMode="auto">
              <a:xfrm>
                <a:off x="1056" y="3082"/>
                <a:ext cx="249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>
                <a:off x="3072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Line 18"/>
              <p:cNvSpPr>
                <a:spLocks noChangeShapeType="1"/>
              </p:cNvSpPr>
              <p:nvPr/>
            </p:nvSpPr>
            <p:spPr bwMode="auto">
              <a:xfrm>
                <a:off x="2400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 flipV="1">
              <a:off x="2928" y="312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H="1">
              <a:off x="153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 flipV="1">
              <a:off x="153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22"/>
            <p:cNvSpPr>
              <a:spLocks noChangeShapeType="1"/>
            </p:cNvSpPr>
            <p:nvPr/>
          </p:nvSpPr>
          <p:spPr bwMode="auto">
            <a:xfrm>
              <a:off x="3356" y="2948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23"/>
            <p:cNvSpPr>
              <a:spLocks noChangeShapeType="1"/>
            </p:cNvSpPr>
            <p:nvPr/>
          </p:nvSpPr>
          <p:spPr bwMode="auto">
            <a:xfrm>
              <a:off x="1945" y="2948"/>
              <a:ext cx="1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24"/>
            <p:cNvSpPr>
              <a:spLocks noChangeShapeType="1"/>
            </p:cNvSpPr>
            <p:nvPr/>
          </p:nvSpPr>
          <p:spPr bwMode="auto">
            <a:xfrm>
              <a:off x="1945" y="2832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2</a:t>
            </a:r>
            <a:endParaRPr lang="el-GR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52191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55600" y="1460501"/>
            <a:ext cx="83439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Έστω δύο σχήματα σχέσεων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l-GR" sz="2400" i="1" dirty="0" smtClean="0"/>
              <a:t>(</a:t>
            </a:r>
            <a:r>
              <a:rPr lang="en-US" sz="2400" i="1" dirty="0" smtClean="0"/>
              <a:t>X</a:t>
            </a:r>
            <a:r>
              <a:rPr lang="el-GR" sz="2400" i="1" dirty="0" smtClean="0"/>
              <a:t>)</a:t>
            </a:r>
            <a:r>
              <a:rPr lang="el-GR" sz="2400" dirty="0" smtClean="0"/>
              <a:t> και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l-GR" sz="2400" i="1" dirty="0" smtClean="0"/>
              <a:t>(</a:t>
            </a:r>
            <a:r>
              <a:rPr lang="en-US" sz="2400" i="1" dirty="0" smtClean="0"/>
              <a:t>Y</a:t>
            </a:r>
            <a:r>
              <a:rPr lang="el-GR" sz="2400" i="1" dirty="0" smtClean="0"/>
              <a:t>)</a:t>
            </a:r>
            <a:r>
              <a:rPr lang="el-GR" sz="2400" i="1" baseline="-25000" dirty="0" smtClean="0"/>
              <a:t>,  </a:t>
            </a:r>
            <a:r>
              <a:rPr lang="el-GR" sz="2400" dirty="0" smtClean="0"/>
              <a:t>ένα σύνολο</a:t>
            </a:r>
            <a:r>
              <a:rPr lang="en-US" sz="2400" dirty="0" smtClean="0"/>
              <a:t> </a:t>
            </a:r>
            <a:r>
              <a:rPr lang="el-GR" sz="2400" dirty="0" smtClean="0"/>
              <a:t>γνωρισμάτων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ξένο κλειδί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που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αναφέρεται</a:t>
            </a:r>
            <a:r>
              <a:rPr lang="el-GR" sz="2400" dirty="0" smtClean="0"/>
              <a:t> στην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αν </a:t>
            </a:r>
          </a:p>
          <a:p>
            <a:pPr marL="457200" indent="-457200" algn="just">
              <a:buAutoNum type="arabicParenBoth"/>
            </a:pPr>
            <a:r>
              <a:rPr lang="el-GR" sz="2400" dirty="0" smtClean="0"/>
              <a:t>το σύνολο </a:t>
            </a:r>
            <a:r>
              <a:rPr lang="en-US" sz="2400" i="1" dirty="0" smtClean="0"/>
              <a:t>F</a:t>
            </a:r>
            <a:r>
              <a:rPr lang="el-GR" sz="2400" dirty="0" smtClean="0"/>
              <a:t> αποτελείται από το ίδιο πλήθος και με το ίδιο πεδίο ορισμού γνωρισμάτων όπως και το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πρωτεύον κλειδί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</a:p>
          <a:p>
            <a:pPr marL="457200" indent="-457200" algn="just">
              <a:buAutoNum type="arabicParenBoth"/>
            </a:pPr>
            <a:r>
              <a:rPr lang="el-GR" sz="2400" i="1" dirty="0" smtClean="0"/>
              <a:t>σε οποιοδήποτε στιγμιότυπο</a:t>
            </a:r>
            <a:r>
              <a:rPr lang="el-GR" sz="2400" dirty="0" smtClean="0"/>
              <a:t>, για μια πλειάδα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ισχύει ότι 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(α) όλα τα γνωρίσματα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dirty="0" smtClean="0"/>
              <a:t> έχουν την τιμή </a:t>
            </a:r>
            <a:r>
              <a:rPr lang="en-US" sz="2400" dirty="0" smtClean="0"/>
              <a:t>null </a:t>
            </a:r>
            <a:r>
              <a:rPr lang="el-GR" sz="2400" dirty="0" smtClean="0"/>
              <a:t>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(β) στο ίδιο στιγμιότυπο, υπάρχει μια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l-GR" sz="2400" dirty="0" smtClean="0"/>
              <a:t>τέτοια ώστε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[F]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[</a:t>
            </a:r>
            <a:r>
              <a:rPr lang="el-GR" sz="2400" i="1" dirty="0" smtClean="0"/>
              <a:t>Κ</a:t>
            </a:r>
            <a:r>
              <a:rPr lang="en-US" sz="2400" i="1" dirty="0" smtClean="0"/>
              <a:t>].</a:t>
            </a:r>
            <a:r>
              <a:rPr lang="en-US" sz="2400" dirty="0" smtClean="0"/>
              <a:t> </a:t>
            </a:r>
          </a:p>
          <a:p>
            <a:pPr marL="457200" indent="-457200" algn="just"/>
            <a:r>
              <a:rPr lang="el-GR" sz="2400" dirty="0" smtClean="0"/>
              <a:t>Λέμε ότι η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αναφέρεται στην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/>
            <a:r>
              <a:rPr lang="en-US" sz="2400" dirty="0" smtClean="0"/>
              <a:t>H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l-GR" sz="2400" dirty="0" smtClean="0"/>
              <a:t>καλείται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αναφερόμενη</a:t>
            </a:r>
            <a:r>
              <a:rPr lang="el-GR" sz="2400" i="1" dirty="0" smtClean="0"/>
              <a:t> </a:t>
            </a:r>
            <a:r>
              <a:rPr lang="el-GR" sz="2400" dirty="0" smtClean="0"/>
              <a:t>σχέση και η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αναφέρουσα</a:t>
            </a:r>
            <a:r>
              <a:rPr lang="el-GR" sz="2400" dirty="0" smtClean="0"/>
              <a:t> σχέση.</a:t>
            </a:r>
            <a:endParaRPr lang="el-GR" sz="2400" dirty="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06400" y="2044700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εφαρμογές θα κτιστούν πάνω στα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Εννοιολογικός Σχεδιασμός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αποθηκευτούν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στη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είδους πληροφορία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315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31800" y="368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μιας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8000" y="2616200"/>
          <a:ext cx="804545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Visio" r:id="rId4" imgW="5701918" imgH="1625960" progId="Visio.Drawing.11">
                  <p:embed/>
                </p:oleObj>
              </mc:Choice>
              <mc:Fallback>
                <p:oleObj name="Visio" r:id="rId4" imgW="5701918" imgH="162596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6200"/>
                        <a:ext cx="8045450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6900" y="1638301"/>
            <a:ext cx="704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ΠΡΟΣΟΧΗ - το παρακάτω σχήμα για ταινίες είναι διαφορετικό από αυτό στις προηγούμενες διαφάνειες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του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49577" y="1447800"/>
          <a:ext cx="8345069" cy="38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7" name="Visio" r:id="rId4" imgW="6691304" imgH="3071438" progId="Visio.Drawing.11">
                  <p:embed/>
                </p:oleObj>
              </mc:Choice>
              <mc:Fallback>
                <p:oleObj name="Visio" r:id="rId4" imgW="6691304" imgH="3071438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7" y="1447800"/>
                        <a:ext cx="8345069" cy="38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ποιες εφαρμογές θα κτιστούν πάνω στα δεδομένα 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αποθηκευτούν  στη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είδους πληροφορία (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ακεραιότητας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78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επιλεγμένου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πίνακες)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53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6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Βάσης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Βάσης (κατάσταση 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352800" y="1676400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3" grpId="0"/>
      <p:bldP spid="83974" grpId="0"/>
      <p:bldP spid="83975" grpId="0" animBg="1"/>
      <p:bldP spid="83976" grpId="0" animBg="1"/>
      <p:bldP spid="839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/>
              <a:t> 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Το Σχεσιακό Μοντέλο</a:t>
            </a:r>
            <a:endParaRPr lang="el-G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(τίτλος, χρόνος, διάρκεια, είδος)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493" y="579278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4215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141851" y="4459697"/>
            <a:ext cx="752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367026" y="4487669"/>
            <a:ext cx="962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διάρκεια</a:t>
            </a: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 rot="10800000" flipV="1">
            <a:off x="6629400" y="4475270"/>
            <a:ext cx="715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είδος</a:t>
            </a: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862381" y="4391706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6526696" y="438065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149371" y="4356480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402994" y="4428218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2909252" y="435147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2959100" y="4356100"/>
            <a:ext cx="4445000" cy="38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921000" y="4813300"/>
            <a:ext cx="44831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7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0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35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είδος</a:t>
                </a: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75916" y="2585184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επικεφαλίδας) 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560386" y="5588001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2096</TotalTime>
  <Words>1900</Words>
  <Application>Microsoft Office PowerPoint</Application>
  <PresentationFormat>On-screen Show (4:3)</PresentationFormat>
  <Paragraphs>306</Paragraphs>
  <Slides>32</Slides>
  <Notes>32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Wingdings</vt:lpstr>
      <vt:lpstr>Office Theme</vt:lpstr>
      <vt:lpstr>Visio</vt:lpstr>
      <vt:lpstr>PowerPoint Presentation</vt:lpstr>
      <vt:lpstr>Μοντελοποίηση</vt:lpstr>
      <vt:lpstr>Βήματα Σχεδιασμού</vt:lpstr>
      <vt:lpstr>Βήματα Σχεδιασμού</vt:lpstr>
      <vt:lpstr>PowerPoint Presentation</vt:lpstr>
      <vt:lpstr>Σχήμα και Στιγμιότυπο </vt:lpstr>
      <vt:lpstr>PowerPoint Presentation</vt:lpstr>
      <vt:lpstr>Σχήμα Σχέσης</vt:lpstr>
      <vt:lpstr>PowerPoint Presentation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Παράδειγμα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 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295</cp:revision>
  <dcterms:created xsi:type="dcterms:W3CDTF">2013-06-13T09:19:30Z</dcterms:created>
  <dcterms:modified xsi:type="dcterms:W3CDTF">2015-11-05T09:19:56Z</dcterms:modified>
</cp:coreProperties>
</file>