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69" r:id="rId1"/>
  </p:sldMasterIdLst>
  <p:notesMasterIdLst>
    <p:notesMasterId r:id="rId41"/>
  </p:notesMasterIdLst>
  <p:sldIdLst>
    <p:sldId id="457" r:id="rId2"/>
    <p:sldId id="459" r:id="rId3"/>
    <p:sldId id="458" r:id="rId4"/>
    <p:sldId id="460" r:id="rId5"/>
    <p:sldId id="464" r:id="rId6"/>
    <p:sldId id="465" r:id="rId7"/>
    <p:sldId id="461" r:id="rId8"/>
    <p:sldId id="462" r:id="rId9"/>
    <p:sldId id="463" r:id="rId10"/>
    <p:sldId id="467" r:id="rId11"/>
    <p:sldId id="468" r:id="rId12"/>
    <p:sldId id="469" r:id="rId13"/>
    <p:sldId id="470" r:id="rId14"/>
    <p:sldId id="496" r:id="rId15"/>
    <p:sldId id="473" r:id="rId16"/>
    <p:sldId id="474" r:id="rId17"/>
    <p:sldId id="503" r:id="rId18"/>
    <p:sldId id="500" r:id="rId19"/>
    <p:sldId id="501" r:id="rId20"/>
    <p:sldId id="502" r:id="rId21"/>
    <p:sldId id="497" r:id="rId22"/>
    <p:sldId id="475" r:id="rId23"/>
    <p:sldId id="498" r:id="rId24"/>
    <p:sldId id="466" r:id="rId25"/>
    <p:sldId id="477" r:id="rId26"/>
    <p:sldId id="478" r:id="rId27"/>
    <p:sldId id="482" r:id="rId28"/>
    <p:sldId id="481" r:id="rId29"/>
    <p:sldId id="483" r:id="rId30"/>
    <p:sldId id="484" r:id="rId31"/>
    <p:sldId id="485" r:id="rId32"/>
    <p:sldId id="486" r:id="rId33"/>
    <p:sldId id="504" r:id="rId34"/>
    <p:sldId id="494" r:id="rId35"/>
    <p:sldId id="487" r:id="rId36"/>
    <p:sldId id="488" r:id="rId37"/>
    <p:sldId id="489" r:id="rId38"/>
    <p:sldId id="493" r:id="rId39"/>
    <p:sldId id="492" r:id="rId40"/>
  </p:sldIdLst>
  <p:sldSz cx="9144000" cy="6858000" type="screen4x3"/>
  <p:notesSz cx="7099300" cy="102235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0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nstantinos Semertzidis" initials="KS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17" autoAdjust="0"/>
    <p:restoredTop sz="94671" autoAdjust="0"/>
  </p:normalViewPr>
  <p:slideViewPr>
    <p:cSldViewPr snapToGrid="0">
      <p:cViewPr varScale="1">
        <p:scale>
          <a:sx n="125" d="100"/>
          <a:sy n="125" d="100"/>
        </p:scale>
        <p:origin x="154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1752" y="-90"/>
      </p:cViewPr>
      <p:guideLst>
        <p:guide orient="horz" pos="3220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175"/>
          </a:xfrm>
          <a:prstGeom prst="rect">
            <a:avLst/>
          </a:prstGeom>
        </p:spPr>
        <p:txBody>
          <a:bodyPr vert="horz" lIns="98984" tIns="49492" rIns="98984" bIns="4949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175"/>
          </a:xfrm>
          <a:prstGeom prst="rect">
            <a:avLst/>
          </a:prstGeom>
        </p:spPr>
        <p:txBody>
          <a:bodyPr vert="horz" lIns="98984" tIns="49492" rIns="98984" bIns="49492" rtlCol="0"/>
          <a:lstStyle>
            <a:lvl1pPr algn="r">
              <a:defRPr sz="1300"/>
            </a:lvl1pPr>
          </a:lstStyle>
          <a:p>
            <a:fld id="{AB1D4467-F767-4192-8C2C-9C235F6643CF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1750" cy="3833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984" tIns="49492" rIns="98984" bIns="4949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56163"/>
            <a:ext cx="5679440" cy="4600575"/>
          </a:xfrm>
          <a:prstGeom prst="rect">
            <a:avLst/>
          </a:prstGeom>
        </p:spPr>
        <p:txBody>
          <a:bodyPr vert="horz" lIns="98984" tIns="49492" rIns="98984" bIns="4949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10551"/>
            <a:ext cx="3076363" cy="511175"/>
          </a:xfrm>
          <a:prstGeom prst="rect">
            <a:avLst/>
          </a:prstGeom>
        </p:spPr>
        <p:txBody>
          <a:bodyPr vert="horz" lIns="98984" tIns="49492" rIns="98984" bIns="4949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10551"/>
            <a:ext cx="3076363" cy="511175"/>
          </a:xfrm>
          <a:prstGeom prst="rect">
            <a:avLst/>
          </a:prstGeom>
        </p:spPr>
        <p:txBody>
          <a:bodyPr vert="horz" lIns="98984" tIns="49492" rIns="98984" bIns="49492" rtlCol="0" anchor="b"/>
          <a:lstStyle>
            <a:lvl1pPr algn="r">
              <a:defRPr sz="1300"/>
            </a:lvl1pPr>
          </a:lstStyle>
          <a:p>
            <a:fld id="{14C084C1-148C-4550-AE34-103EED2538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679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6FF92D-C5E1-4CF9-AB74-603E5CC547AD}" type="slidenum">
              <a:rPr lang="el-GR" smtClean="0"/>
              <a:pPr/>
              <a:t>1</a:t>
            </a:fld>
            <a:endParaRPr lang="el-GR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098887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37B43E-C8A2-499C-82FF-8560224BCB04}" type="slidenum">
              <a:rPr lang="el-GR" smtClean="0"/>
              <a:pPr/>
              <a:t>10</a:t>
            </a:fld>
            <a:endParaRPr lang="el-GR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18930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B08DE0-FAD7-4780-97F1-A9704CB745A1}" type="slidenum">
              <a:rPr lang="el-GR" smtClean="0"/>
              <a:pPr/>
              <a:t>11</a:t>
            </a:fld>
            <a:endParaRPr lang="el-GR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790002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D6127D-FAB0-4199-99A1-BED2288FA1A7}" type="slidenum">
              <a:rPr lang="el-GR" smtClean="0"/>
              <a:pPr/>
              <a:t>12</a:t>
            </a:fld>
            <a:endParaRPr lang="el-GR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402316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357DF2-3615-4566-8B0C-DC3BB41D891B}" type="slidenum">
              <a:rPr lang="el-GR" smtClean="0"/>
              <a:pPr/>
              <a:t>13</a:t>
            </a:fld>
            <a:endParaRPr lang="el-GR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772006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357DF2-3615-4566-8B0C-DC3BB41D891B}" type="slidenum">
              <a:rPr lang="el-GR" smtClean="0"/>
              <a:pPr/>
              <a:t>14</a:t>
            </a:fld>
            <a:endParaRPr lang="el-GR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783844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2AEE0-9A41-4770-901B-9C8EA1E2DDFE}" type="slidenum">
              <a:rPr lang="el-GR" smtClean="0"/>
              <a:pPr/>
              <a:t>16</a:t>
            </a:fld>
            <a:endParaRPr lang="el-GR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014723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2AEE0-9A41-4770-901B-9C8EA1E2DDFE}" type="slidenum">
              <a:rPr lang="el-GR" smtClean="0"/>
              <a:pPr/>
              <a:t>17</a:t>
            </a:fld>
            <a:endParaRPr lang="el-GR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1855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506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880" indent="-285723" defTabSz="990506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2892" indent="-228579" defTabSz="990506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049" indent="-228579" defTabSz="990506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205" indent="-228579" defTabSz="990506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362" indent="-228579" defTabSz="990506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519" indent="-228579" defTabSz="990506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8675" indent="-228579" defTabSz="990506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5832" indent="-228579" defTabSz="990506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F54A9DA-87E5-4B05-A7EB-938C420E9414}" type="slidenum">
              <a:rPr lang="el-GR" altLang="en-US" sz="1300">
                <a:latin typeface="Times New Roman" pitchFamily="18" charset="0"/>
              </a:rPr>
              <a:pPr/>
              <a:t>18</a:t>
            </a:fld>
            <a:endParaRPr lang="el-GR" altLang="en-US" sz="1300" dirty="0">
              <a:latin typeface="Times New Roman" pitchFamily="18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520934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506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880" indent="-285723" defTabSz="990506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2892" indent="-228579" defTabSz="990506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049" indent="-228579" defTabSz="990506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205" indent="-228579" defTabSz="990506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362" indent="-228579" defTabSz="990506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519" indent="-228579" defTabSz="990506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8675" indent="-228579" defTabSz="990506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5832" indent="-228579" defTabSz="990506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11C1AA1-D90D-43AE-8DC4-04FDFD8712FC}" type="slidenum">
              <a:rPr lang="el-GR" altLang="en-US" sz="1300">
                <a:latin typeface="Times New Roman" pitchFamily="18" charset="0"/>
              </a:rPr>
              <a:pPr/>
              <a:t>19</a:t>
            </a:fld>
            <a:endParaRPr lang="el-GR" altLang="en-US" sz="1300" dirty="0">
              <a:latin typeface="Times New Roman" pitchFamily="18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155594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506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880" indent="-285723" defTabSz="990506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2892" indent="-228579" defTabSz="990506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049" indent="-228579" defTabSz="990506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205" indent="-228579" defTabSz="990506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362" indent="-228579" defTabSz="990506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519" indent="-228579" defTabSz="990506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8675" indent="-228579" defTabSz="990506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5832" indent="-228579" defTabSz="990506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8457A4D-0C1A-454C-A595-425E79A91FE6}" type="slidenum">
              <a:rPr lang="el-GR" altLang="en-US" sz="1300">
                <a:latin typeface="Times New Roman" pitchFamily="18" charset="0"/>
              </a:rPr>
              <a:pPr/>
              <a:t>20</a:t>
            </a:fld>
            <a:endParaRPr lang="el-GR" altLang="en-US" sz="1300" dirty="0">
              <a:latin typeface="Times New Roman" pitchFamily="18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6585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7AFA3A-D89B-43E2-98CC-CE28656011AB}" type="slidenum">
              <a:rPr lang="el-GR" smtClean="0"/>
              <a:pPr/>
              <a:t>2</a:t>
            </a:fld>
            <a:endParaRPr lang="el-G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190020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F4339A-5896-43C4-84F5-96667F566943}" type="slidenum">
              <a:rPr lang="el-GR" smtClean="0"/>
              <a:pPr/>
              <a:t>24</a:t>
            </a:fld>
            <a:endParaRPr lang="el-GR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166021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82BE43-EBB3-47EF-9549-02E5ABCB7517}" type="slidenum">
              <a:rPr lang="el-GR" smtClean="0"/>
              <a:pPr/>
              <a:t>25</a:t>
            </a:fld>
            <a:endParaRPr lang="el-GR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382912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737814-73BF-48CB-AF9D-3C5811AB5D50}" type="slidenum">
              <a:rPr lang="el-GR" smtClean="0"/>
              <a:pPr/>
              <a:t>26</a:t>
            </a:fld>
            <a:endParaRPr lang="el-GR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752792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4269CF-9A8A-4FB7-85C0-EDB3887B461E}" type="slidenum">
              <a:rPr lang="el-GR" smtClean="0"/>
              <a:pPr/>
              <a:t>27</a:t>
            </a:fld>
            <a:endParaRPr lang="el-GR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951830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E74BF1-DA8C-4552-923C-5FEF32A86FB2}" type="slidenum">
              <a:rPr lang="el-GR" smtClean="0"/>
              <a:pPr/>
              <a:t>28</a:t>
            </a:fld>
            <a:endParaRPr lang="el-GR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647252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98C56-AFFF-49BF-89C3-2BE23AB92591}" type="slidenum">
              <a:rPr lang="el-GR" smtClean="0"/>
              <a:pPr/>
              <a:t>29</a:t>
            </a:fld>
            <a:endParaRPr lang="el-GR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281290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7F913D-4AD3-4D95-ADFD-268DFF30610F}" type="slidenum">
              <a:rPr lang="el-GR" smtClean="0"/>
              <a:pPr/>
              <a:t>30</a:t>
            </a:fld>
            <a:endParaRPr lang="el-GR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252964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A8E847-A9DB-4F33-B013-C548BF72F772}" type="slidenum">
              <a:rPr lang="el-GR" smtClean="0"/>
              <a:pPr/>
              <a:t>31</a:t>
            </a:fld>
            <a:endParaRPr lang="el-GR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523344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5E577C-B28C-46B4-8930-C308C00C84B2}" type="slidenum">
              <a:rPr lang="el-GR" smtClean="0"/>
              <a:pPr/>
              <a:t>32</a:t>
            </a:fld>
            <a:endParaRPr lang="el-GR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0649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165C23-DBC2-4B9B-B601-BCA7FD39BE40}" type="slidenum">
              <a:rPr lang="el-GR" smtClean="0"/>
              <a:pPr/>
              <a:t>33</a:t>
            </a:fld>
            <a:endParaRPr lang="el-GR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06319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23E0A7-4384-4915-B7F8-C143483F7510}" type="slidenum">
              <a:rPr lang="el-GR" smtClean="0"/>
              <a:pPr/>
              <a:t>3</a:t>
            </a:fld>
            <a:endParaRPr lang="el-GR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849931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165C23-DBC2-4B9B-B601-BCA7FD39BE40}" type="slidenum">
              <a:rPr lang="el-GR" smtClean="0"/>
              <a:pPr/>
              <a:t>34</a:t>
            </a:fld>
            <a:endParaRPr lang="el-GR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979868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5DB870-3DA4-4747-A20E-0F29D6B238C3}" type="slidenum">
              <a:rPr lang="el-GR" smtClean="0"/>
              <a:pPr/>
              <a:t>35</a:t>
            </a:fld>
            <a:endParaRPr lang="el-GR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867706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A16E02-4AAE-4D60-9C43-CE93BFFE3048}" type="slidenum">
              <a:rPr lang="el-GR" smtClean="0"/>
              <a:pPr/>
              <a:t>36</a:t>
            </a:fld>
            <a:endParaRPr lang="el-GR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549578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4ECACC-82DD-4412-9E67-2A5B0E39687C}" type="slidenum">
              <a:rPr lang="el-GR" smtClean="0"/>
              <a:pPr/>
              <a:t>37</a:t>
            </a:fld>
            <a:endParaRPr lang="el-GR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002204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165C23-DBC2-4B9B-B601-BCA7FD39BE40}" type="slidenum">
              <a:rPr lang="el-GR" smtClean="0"/>
              <a:pPr/>
              <a:t>38</a:t>
            </a:fld>
            <a:endParaRPr lang="el-GR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565118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2FF545-9252-4F1A-9327-CE4428D9337C}" type="slidenum">
              <a:rPr lang="el-GR" smtClean="0"/>
              <a:pPr/>
              <a:t>39</a:t>
            </a:fld>
            <a:endParaRPr lang="el-GR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70199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8676CB-4EC7-4279-B5D0-696D4AAA5984}" type="slidenum">
              <a:rPr lang="el-GR" smtClean="0"/>
              <a:pPr/>
              <a:t>4</a:t>
            </a:fld>
            <a:endParaRPr lang="el-GR" smtClean="0"/>
          </a:p>
        </p:txBody>
      </p:sp>
      <p:sp>
        <p:nvSpPr>
          <p:cNvPr id="44035" name="Rectangle 7"/>
          <p:cNvSpPr txBox="1">
            <a:spLocks noGrp="1" noChangeArrowheads="1"/>
          </p:cNvSpPr>
          <p:nvPr/>
        </p:nvSpPr>
        <p:spPr bwMode="auto">
          <a:xfrm>
            <a:off x="4022725" y="9712325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506" tIns="48252" rIns="96506" bIns="48252" anchor="b"/>
          <a:lstStyle/>
          <a:p>
            <a:pPr algn="r" defTabSz="965108" eaLnBrk="0" hangingPunct="0"/>
            <a:fld id="{222CD826-3032-4C1E-8E34-A4E5F5FF52C4}" type="slidenum">
              <a:rPr lang="en-US" sz="1300">
                <a:ea typeface="ＭＳ Ｐゴシック" pitchFamily="34" charset="-128"/>
              </a:rPr>
              <a:pPr algn="r" defTabSz="965108" eaLnBrk="0" hangingPunct="0"/>
              <a:t>4</a:t>
            </a:fld>
            <a:endParaRPr lang="en-US" sz="1300" dirty="0">
              <a:ea typeface="ＭＳ Ｐゴシック" pitchFamily="34" charset="-128"/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3113"/>
            <a:ext cx="5092700" cy="3821112"/>
          </a:xfrm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9" y="4854576"/>
            <a:ext cx="5203825" cy="4602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284" tIns="45643" rIns="91284" bIns="45643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31303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B84174-6FD3-4293-8CDD-07DDA857A016}" type="slidenum">
              <a:rPr lang="el-GR" smtClean="0"/>
              <a:pPr/>
              <a:t>5</a:t>
            </a:fld>
            <a:endParaRPr lang="el-GR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34477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92A343-C3D1-4919-A4B5-9C923C76329D}" type="slidenum">
              <a:rPr lang="el-GR" smtClean="0"/>
              <a:pPr/>
              <a:t>6</a:t>
            </a:fld>
            <a:endParaRPr lang="el-GR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56228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CEDD7A-DBEF-424B-8727-1C193D6F1124}" type="slidenum">
              <a:rPr lang="el-GR" smtClean="0"/>
              <a:pPr/>
              <a:t>7</a:t>
            </a:fld>
            <a:endParaRPr lang="el-GR" smtClean="0"/>
          </a:p>
        </p:txBody>
      </p:sp>
      <p:sp>
        <p:nvSpPr>
          <p:cNvPr id="45059" name="Rectangle 7"/>
          <p:cNvSpPr txBox="1">
            <a:spLocks noGrp="1" noChangeArrowheads="1"/>
          </p:cNvSpPr>
          <p:nvPr/>
        </p:nvSpPr>
        <p:spPr bwMode="auto">
          <a:xfrm>
            <a:off x="4022725" y="9712325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506" tIns="48252" rIns="96506" bIns="48252" anchor="b"/>
          <a:lstStyle/>
          <a:p>
            <a:pPr algn="r" defTabSz="965108" eaLnBrk="0" hangingPunct="0"/>
            <a:fld id="{C1930B8B-E8DC-4B38-83B8-6910AC7C3F4F}" type="slidenum">
              <a:rPr lang="en-US" sz="1300">
                <a:ea typeface="ＭＳ Ｐゴシック" pitchFamily="34" charset="-128"/>
              </a:rPr>
              <a:pPr algn="r" defTabSz="965108" eaLnBrk="0" hangingPunct="0"/>
              <a:t>7</a:t>
            </a:fld>
            <a:endParaRPr lang="en-US" sz="1300" dirty="0">
              <a:ea typeface="ＭＳ Ｐゴシック" pitchFamily="34" charset="-128"/>
            </a:endParaRPr>
          </a:p>
        </p:txBody>
      </p:sp>
      <p:sp>
        <p:nvSpPr>
          <p:cNvPr id="45060" name="Rectangle 7"/>
          <p:cNvSpPr txBox="1">
            <a:spLocks noGrp="1"/>
          </p:cNvSpPr>
          <p:nvPr/>
        </p:nvSpPr>
        <p:spPr bwMode="auto">
          <a:xfrm>
            <a:off x="4022725" y="9712325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506" tIns="48252" rIns="96506" bIns="48252" anchor="b"/>
          <a:lstStyle/>
          <a:p>
            <a:pPr algn="r" defTabSz="965108"/>
            <a:fld id="{4FD7CD09-171E-416A-8F42-D2D74B283CAD}" type="slidenum">
              <a:rPr lang="en-US" sz="1300">
                <a:solidFill>
                  <a:srgbClr val="000000"/>
                </a:solidFill>
                <a:ea typeface="Osaka"/>
                <a:cs typeface="Osaka"/>
              </a:rPr>
              <a:pPr algn="r" defTabSz="965108"/>
              <a:t>7</a:t>
            </a:fld>
            <a:endParaRPr lang="en-US" sz="1300" dirty="0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450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2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6506" tIns="48252" rIns="96506" bIns="48252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372753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C77216-88DD-410B-B459-DE5BEDAD4337}" type="slidenum">
              <a:rPr lang="el-GR" smtClean="0"/>
              <a:pPr/>
              <a:t>8</a:t>
            </a:fld>
            <a:endParaRPr lang="el-GR" smtClean="0"/>
          </a:p>
        </p:txBody>
      </p:sp>
      <p:sp>
        <p:nvSpPr>
          <p:cNvPr id="46083" name="Rectangle 7"/>
          <p:cNvSpPr txBox="1">
            <a:spLocks noGrp="1" noChangeArrowheads="1"/>
          </p:cNvSpPr>
          <p:nvPr/>
        </p:nvSpPr>
        <p:spPr bwMode="auto">
          <a:xfrm>
            <a:off x="4022725" y="9712325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506" tIns="48252" rIns="96506" bIns="48252" anchor="b"/>
          <a:lstStyle/>
          <a:p>
            <a:pPr algn="r" defTabSz="965108" eaLnBrk="0" hangingPunct="0"/>
            <a:fld id="{A96E51A6-293A-41CE-9A71-0A9D9F01D6B7}" type="slidenum">
              <a:rPr lang="en-US" sz="1300">
                <a:ea typeface="ＭＳ Ｐゴシック" pitchFamily="34" charset="-128"/>
              </a:rPr>
              <a:pPr algn="r" defTabSz="965108" eaLnBrk="0" hangingPunct="0"/>
              <a:t>8</a:t>
            </a:fld>
            <a:endParaRPr lang="en-US" sz="1300" dirty="0">
              <a:ea typeface="ＭＳ Ｐゴシック" pitchFamily="34" charset="-128"/>
            </a:endParaRPr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66763"/>
            <a:ext cx="5110163" cy="3833812"/>
          </a:xfrm>
          <a:ln/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497" tIns="48248" rIns="96497" bIns="48248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85526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AE1154-FD38-46CD-8587-697B0887DADA}" type="slidenum">
              <a:rPr lang="el-GR" smtClean="0"/>
              <a:pPr/>
              <a:t>9</a:t>
            </a:fld>
            <a:endParaRPr lang="el-GR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12273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C8965-12A5-42B6-9587-775B0C92BBE0}" type="datetime1">
              <a:rPr lang="en-US" smtClean="0"/>
              <a:pPr/>
              <a:t>10/1/2015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825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F8C0-775D-4C86-9912-48CE32DF3814}" type="datetime1">
              <a:rPr lang="en-US" smtClean="0"/>
              <a:pPr/>
              <a:t>10/1/2015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978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2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2"/>
            <a:ext cx="8077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91709-3B43-46B9-9561-13844D15F033}" type="datetime1">
              <a:rPr lang="en-US" smtClean="0"/>
              <a:pPr/>
              <a:t>10/1/2015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8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DE42-E6E6-41B3-97AE-B6CA5833C18A}" type="datetime1">
              <a:rPr lang="en-US" smtClean="0"/>
              <a:pPr/>
              <a:t>10/1/2015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@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804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ADE63-83BD-4EC2-98A1-769AB774F631}" type="datetime1">
              <a:rPr lang="en-US" smtClean="0"/>
              <a:pPr/>
              <a:t>10/1/2015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302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7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7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101F-9917-4AB4-85A1-8A5B41A96093}" type="datetime1">
              <a:rPr lang="en-US" smtClean="0"/>
              <a:pPr/>
              <a:t>10/1/2015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050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01F15-B326-4CB5-BB3A-483D5BD187D7}" type="datetime1">
              <a:rPr lang="en-US" smtClean="0"/>
              <a:pPr/>
              <a:t>10/1/2015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631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0E4B-7F52-4321-8DA4-44A83280689A}" type="datetime1">
              <a:rPr lang="en-US" smtClean="0"/>
              <a:pPr/>
              <a:t>10/1/2015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276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@</a:t>
            </a:r>
            <a:r>
              <a:rPr lang="en-US" dirty="0" err="1" smtClean="0"/>
              <a:t>dbsocial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808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9C2A0-1671-4538-B482-3C3B44FC226C}" type="datetime1">
              <a:rPr lang="en-US" smtClean="0"/>
              <a:pPr/>
              <a:t>10/1/2015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442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FE1C-6B81-420D-8A60-DCA64F848011}" type="datetime1">
              <a:rPr lang="en-US" smtClean="0"/>
              <a:pPr/>
              <a:t>10/1/2015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5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3F703-D0DD-468A-A6C9-6C30316E6976}" type="datetime1">
              <a:rPr lang="en-US" smtClean="0"/>
              <a:pPr/>
              <a:t>10/1/2015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885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oi.gr/~pitoura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hyperlink" Target="http://www.amazon.com/exec/obidos/subst/home/redirect.html/ref=nh_gateway/002-7972088-5679262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2.jpe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l-GR" altLang="en-US" dirty="0" smtClean="0"/>
              <a:t>Βάσεις Δεδομένων 20</a:t>
            </a:r>
            <a:r>
              <a:rPr lang="en-US" altLang="en-US" dirty="0" smtClean="0"/>
              <a:t>14</a:t>
            </a:r>
            <a:r>
              <a:rPr lang="el-GR" altLang="en-US" dirty="0" smtClean="0"/>
              <a:t>-20</a:t>
            </a:r>
            <a:r>
              <a:rPr lang="en-US" altLang="en-US" dirty="0" smtClean="0"/>
              <a:t>15</a:t>
            </a:r>
            <a:endParaRPr lang="el-GR" altLang="en-US" dirty="0" smtClean="0"/>
          </a:p>
        </p:txBody>
      </p:sp>
      <p:sp>
        <p:nvSpPr>
          <p:cNvPr id="307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altLang="en-US" dirty="0" smtClean="0"/>
              <a:t>Ευαγγελία </a:t>
            </a:r>
            <a:r>
              <a:rPr lang="el-GR" altLang="en-US" dirty="0" err="1" smtClean="0"/>
              <a:t>Πιτουρά</a:t>
            </a:r>
            <a:endParaRPr lang="el-GR" altLang="en-US" dirty="0" smtClean="0"/>
          </a:p>
        </p:txBody>
      </p:sp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5439CE-18FB-4F61-8DF2-B1E397797CB2}" type="slidenum">
              <a:rPr lang="el-GR" altLang="en-US" smtClean="0"/>
              <a:pPr/>
              <a:t>1</a:t>
            </a:fld>
            <a:endParaRPr lang="el-GR" altLang="en-US" smtClean="0"/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1054100" y="2222500"/>
            <a:ext cx="71120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l-GR" sz="5400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Εισαγωγή στα Συστήματα Βάσεων Δεδομένων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altLang="en-US" smtClean="0"/>
              <a:t>Ευαγγελία Πιτουρά</a:t>
            </a:r>
          </a:p>
        </p:txBody>
      </p:sp>
      <p:sp>
        <p:nvSpPr>
          <p:cNvPr id="1331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E27F19-0188-49F4-8E45-7EED8B76DE2B}" type="slidenum">
              <a:rPr lang="el-GR" altLang="en-US" smtClean="0"/>
              <a:pPr/>
              <a:t>10</a:t>
            </a:fld>
            <a:endParaRPr lang="el-GR" altLang="en-US" smtClean="0"/>
          </a:p>
        </p:txBody>
      </p:sp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709612" y="2387600"/>
            <a:ext cx="8066087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Κοινή λειτουργικότητα ήδη υλοποιημένη</a:t>
            </a:r>
          </a:p>
          <a:p>
            <a:pPr algn="just"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Σωστή </a:t>
            </a: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υλοποίηση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Αποδοτική προσπέλαση 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Γρήγορη ανάπτυξη εφαρμογών</a:t>
            </a:r>
            <a:endParaRPr lang="el-GR" sz="2400" dirty="0">
              <a:solidFill>
                <a:schemeClr val="tx2">
                  <a:lumMod val="7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Ανεξαρτησία δεδομένων (θα δούμε </a:t>
            </a: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περισσότερα)</a:t>
            </a:r>
            <a:endParaRPr lang="el-GR" sz="2400" dirty="0">
              <a:solidFill>
                <a:schemeClr val="tx2">
                  <a:lumMod val="7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Μόνιμη </a:t>
            </a: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αποθήκευση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06400" y="2921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40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Γιατί ΣΔΒΔ;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57213" y="1623686"/>
            <a:ext cx="67675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800" dirty="0" smtClean="0">
                <a:solidFill>
                  <a:schemeClr val="tx2">
                    <a:lumMod val="75000"/>
                  </a:schemeClr>
                </a:solidFill>
              </a:rPr>
              <a:t>Γιατί χρειαζόμαστε ειδικό λογισμικό;</a:t>
            </a:r>
            <a:endParaRPr lang="el-GR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356364"/>
            <a:ext cx="2133600" cy="365125"/>
          </a:xfrm>
          <a:noFill/>
        </p:spPr>
        <p:txBody>
          <a:bodyPr/>
          <a:lstStyle/>
          <a:p>
            <a:r>
              <a:rPr lang="el-GR" altLang="en-US" dirty="0" smtClean="0"/>
              <a:t>Βάσεις Δεδομένων 20</a:t>
            </a:r>
            <a:r>
              <a:rPr lang="en-US" altLang="en-US" dirty="0" smtClean="0"/>
              <a:t>14</a:t>
            </a:r>
            <a:r>
              <a:rPr lang="el-GR" altLang="en-US" dirty="0" smtClean="0"/>
              <a:t>-20</a:t>
            </a:r>
            <a:r>
              <a:rPr lang="en-US" altLang="en-US" dirty="0" smtClean="0"/>
              <a:t>15</a:t>
            </a:r>
            <a:endParaRPr lang="el-GR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0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altLang="en-US" smtClean="0"/>
              <a:t>Ευαγγελία Πιτουρά</a:t>
            </a:r>
          </a:p>
        </p:txBody>
      </p:sp>
      <p:sp>
        <p:nvSpPr>
          <p:cNvPr id="1434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DEE8B7B-DC14-4EC4-9DEE-173AF3E27C52}" type="slidenum">
              <a:rPr lang="el-GR" altLang="en-US" smtClean="0"/>
              <a:pPr/>
              <a:t>11</a:t>
            </a:fld>
            <a:endParaRPr lang="el-GR" altLang="en-US" smtClean="0"/>
          </a:p>
        </p:txBody>
      </p:sp>
      <p:sp>
        <p:nvSpPr>
          <p:cNvPr id="129027" name="Text Box 3"/>
          <p:cNvSpPr txBox="1">
            <a:spLocks noChangeArrowheads="1"/>
          </p:cNvSpPr>
          <p:nvPr/>
        </p:nvSpPr>
        <p:spPr bwMode="auto">
          <a:xfrm>
            <a:off x="684213" y="2276475"/>
            <a:ext cx="72009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3200" dirty="0">
                <a:latin typeface="Calibri" pitchFamily="34" charset="0"/>
                <a:ea typeface="Calibri" pitchFamily="34" charset="0"/>
                <a:cs typeface="Calibri" pitchFamily="34" charset="0"/>
              </a:rPr>
              <a:t> Επένδυση σε λογισμικό και υλικό, καθώς και για εκπαίδευση</a:t>
            </a:r>
          </a:p>
          <a:p>
            <a:pPr algn="just"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3200" dirty="0">
                <a:latin typeface="Calibri" pitchFamily="34" charset="0"/>
                <a:ea typeface="Calibri" pitchFamily="34" charset="0"/>
                <a:cs typeface="Calibri" pitchFamily="34" charset="0"/>
              </a:rPr>
              <a:t> Η γενικότητα που παρέχει προκαλεί χρονική επιβάρυνση (</a:t>
            </a:r>
            <a:r>
              <a:rPr lang="en-US" sz="3200" dirty="0">
                <a:latin typeface="Calibri" pitchFamily="34" charset="0"/>
                <a:ea typeface="Calibri" pitchFamily="34" charset="0"/>
                <a:cs typeface="Calibri" pitchFamily="34" charset="0"/>
              </a:rPr>
              <a:t>overhead</a:t>
            </a:r>
            <a:r>
              <a:rPr lang="el-GR" sz="3200" dirty="0">
                <a:latin typeface="Calibri" pitchFamily="34" charset="0"/>
                <a:ea typeface="Calibri" pitchFamily="34" charset="0"/>
                <a:cs typeface="Calibri" pitchFamily="34" charset="0"/>
              </a:rPr>
              <a:t>) </a:t>
            </a:r>
          </a:p>
          <a:p>
            <a:pPr algn="just"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3200" dirty="0">
                <a:latin typeface="Calibri" pitchFamily="34" charset="0"/>
                <a:ea typeface="Calibri" pitchFamily="34" charset="0"/>
                <a:cs typeface="Calibri" pitchFamily="34" charset="0"/>
              </a:rPr>
              <a:t> Δε </a:t>
            </a:r>
            <a:r>
              <a:rPr lang="el-GR" sz="3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3200" dirty="0">
                <a:latin typeface="Calibri" pitchFamily="34" charset="0"/>
                <a:ea typeface="Calibri" pitchFamily="34" charset="0"/>
                <a:cs typeface="Calibri" pitchFamily="34" charset="0"/>
              </a:rPr>
              <a:t>χρειάζονται όσα προσφέρει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68300" y="5159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400" noProof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Γιατί όχι ΣΔΒΔ;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356364"/>
            <a:ext cx="2133600" cy="365125"/>
          </a:xfrm>
          <a:noFill/>
        </p:spPr>
        <p:txBody>
          <a:bodyPr/>
          <a:lstStyle/>
          <a:p>
            <a:r>
              <a:rPr lang="el-GR" altLang="en-US" dirty="0" smtClean="0"/>
              <a:t>Βάσεις Δεδομένων 20</a:t>
            </a:r>
            <a:r>
              <a:rPr lang="en-US" altLang="en-US" dirty="0" smtClean="0"/>
              <a:t>14</a:t>
            </a:r>
            <a:r>
              <a:rPr lang="el-GR" altLang="en-US" dirty="0" smtClean="0"/>
              <a:t>-20</a:t>
            </a:r>
            <a:r>
              <a:rPr lang="en-US" altLang="en-US" dirty="0" smtClean="0"/>
              <a:t>15</a:t>
            </a:r>
            <a:endParaRPr lang="el-GR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altLang="en-US" smtClean="0"/>
              <a:t>Ευαγγελία Πιτουρά</a:t>
            </a:r>
          </a:p>
        </p:txBody>
      </p:sp>
      <p:sp>
        <p:nvSpPr>
          <p:cNvPr id="153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59569A9-8C2F-47D3-BC64-646AF87C21FD}" type="slidenum">
              <a:rPr lang="el-GR" altLang="en-US" smtClean="0"/>
              <a:pPr/>
              <a:t>12</a:t>
            </a:fld>
            <a:endParaRPr lang="el-GR" altLang="en-US" smtClean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368300" y="1803401"/>
            <a:ext cx="8382000" cy="457199"/>
          </a:xfrm>
        </p:spPr>
        <p:txBody>
          <a:bodyPr>
            <a:noAutofit/>
          </a:bodyPr>
          <a:lstStyle/>
          <a:p>
            <a:pPr eaLnBrk="1" hangingPunct="1"/>
            <a:r>
              <a:rPr lang="el-GR" sz="3200" b="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Η θέση των ΣΔΒΔ στη στοίβα του λογισμικού συστημάτων</a:t>
            </a:r>
          </a:p>
        </p:txBody>
      </p:sp>
      <p:sp>
        <p:nvSpPr>
          <p:cNvPr id="15366" name="Text Box 5"/>
          <p:cNvSpPr txBox="1">
            <a:spLocks noChangeArrowheads="1"/>
          </p:cNvSpPr>
          <p:nvPr/>
        </p:nvSpPr>
        <p:spPr bwMode="auto">
          <a:xfrm>
            <a:off x="2627313" y="4752181"/>
            <a:ext cx="3455987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800"/>
              <a:t>Δίκτυο</a:t>
            </a:r>
          </a:p>
        </p:txBody>
      </p:sp>
      <p:sp>
        <p:nvSpPr>
          <p:cNvPr id="15367" name="Text Box 6"/>
          <p:cNvSpPr txBox="1">
            <a:spLocks noChangeArrowheads="1"/>
          </p:cNvSpPr>
          <p:nvPr/>
        </p:nvSpPr>
        <p:spPr bwMode="auto">
          <a:xfrm>
            <a:off x="2627313" y="4320381"/>
            <a:ext cx="3455987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800"/>
              <a:t>Λειτουργικό</a:t>
            </a:r>
          </a:p>
        </p:txBody>
      </p:sp>
      <p:sp>
        <p:nvSpPr>
          <p:cNvPr id="15368" name="Text Box 7"/>
          <p:cNvSpPr txBox="1">
            <a:spLocks noChangeArrowheads="1"/>
          </p:cNvSpPr>
          <p:nvPr/>
        </p:nvSpPr>
        <p:spPr bwMode="auto">
          <a:xfrm>
            <a:off x="2627313" y="3888581"/>
            <a:ext cx="3455987" cy="376238"/>
          </a:xfrm>
          <a:prstGeom prst="rect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800" b="1">
                <a:solidFill>
                  <a:schemeClr val="bg1"/>
                </a:solidFill>
              </a:rPr>
              <a:t>ΣΔΒΔ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2627313" y="3456781"/>
            <a:ext cx="3455987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800"/>
              <a:t>Εφαρμογές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2627313" y="3024981"/>
            <a:ext cx="3455987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800"/>
              <a:t>Διεπαφή με χρήστη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68300" y="2873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40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Βασικές Έννοιες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356364"/>
            <a:ext cx="2133600" cy="365125"/>
          </a:xfrm>
          <a:noFill/>
        </p:spPr>
        <p:txBody>
          <a:bodyPr/>
          <a:lstStyle/>
          <a:p>
            <a:r>
              <a:rPr lang="el-GR" altLang="en-US" dirty="0" smtClean="0"/>
              <a:t>Βάσεις Δεδομένων 20</a:t>
            </a:r>
            <a:r>
              <a:rPr lang="en-US" altLang="en-US" dirty="0" smtClean="0"/>
              <a:t>14</a:t>
            </a:r>
            <a:r>
              <a:rPr lang="el-GR" altLang="en-US" dirty="0" smtClean="0"/>
              <a:t>-20</a:t>
            </a:r>
            <a:r>
              <a:rPr lang="en-US" altLang="en-US" dirty="0" smtClean="0"/>
              <a:t>15</a:t>
            </a:r>
            <a:endParaRPr lang="el-GR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altLang="en-US" smtClean="0"/>
              <a:t>Ευαγγελία Πιτουρά</a:t>
            </a:r>
          </a:p>
        </p:txBody>
      </p:sp>
      <p:sp>
        <p:nvSpPr>
          <p:cNvPr id="1638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E1CB1E-BC3F-48F1-9FA4-47D0E5ABEFD6}" type="slidenum">
              <a:rPr lang="el-GR" altLang="en-US" smtClean="0"/>
              <a:pPr/>
              <a:t>13</a:t>
            </a:fld>
            <a:endParaRPr lang="el-GR" altLang="en-US" smtClean="0"/>
          </a:p>
        </p:txBody>
      </p:sp>
      <p:sp>
        <p:nvSpPr>
          <p:cNvPr id="16390" name="Text Box 15"/>
          <p:cNvSpPr txBox="1">
            <a:spLocks noChangeArrowheads="1"/>
          </p:cNvSpPr>
          <p:nvPr/>
        </p:nvSpPr>
        <p:spPr bwMode="auto">
          <a:xfrm>
            <a:off x="533401" y="1524000"/>
            <a:ext cx="782955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l-GR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Τρεις Βασικοί Στόχοι:</a:t>
            </a:r>
            <a:endParaRPr lang="el-GR" sz="28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457200" indent="-457200" algn="just" eaLnBrk="0" hangingPunct="0">
              <a:spcBef>
                <a:spcPct val="50000"/>
              </a:spcBef>
              <a:buFont typeface="+mj-lt"/>
              <a:buAutoNum type="arabicPeriod"/>
            </a:pPr>
            <a:r>
              <a:rPr lang="el-GR" sz="28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Να μπορείτε να σχεδιάσετε και υλοποιήστε ένα σύστημα βάσεων δεδομένων χρησιμοποιώντας </a:t>
            </a:r>
            <a:r>
              <a:rPr lang="el-GR" sz="28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ένα </a:t>
            </a:r>
            <a:r>
              <a:rPr lang="el-GR" sz="28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ΣΔΒΔ</a:t>
            </a:r>
          </a:p>
          <a:p>
            <a:pPr algn="just" eaLnBrk="0" hangingPunct="0">
              <a:spcBef>
                <a:spcPct val="50000"/>
              </a:spcBef>
            </a:pPr>
            <a:r>
              <a:rPr lang="el-GR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Τι σημαίνει αυτό:</a:t>
            </a:r>
            <a:endParaRPr lang="el-GR" sz="24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42900" indent="-342900" algn="just" eaLnBrk="0" hangingPunct="0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l-GR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Μοντελοποίηση</a:t>
            </a:r>
          </a:p>
          <a:p>
            <a:pPr marL="342900" indent="-342900" algn="just" eaLnBrk="0" hangingPunct="0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l-GR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Προγραμματισμός (σε 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SQL)</a:t>
            </a:r>
          </a:p>
          <a:p>
            <a:pPr algn="just" eaLnBrk="0" hangingPunct="0">
              <a:spcBef>
                <a:spcPct val="50000"/>
              </a:spcBef>
            </a:pPr>
            <a:r>
              <a:rPr lang="el-GR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Καθώς και τη </a:t>
            </a:r>
            <a:r>
              <a:rPr lang="el-GR" sz="2400" i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σχετική θεωρία </a:t>
            </a:r>
            <a:r>
              <a:rPr lang="el-GR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στην οποία τα παραπάνω βασίζονται (κανονικός μορφές, σχεσιακή άλγεβρα)</a:t>
            </a:r>
            <a:endParaRPr lang="el-GR" sz="24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Σκοπός του Μαθήματος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356364"/>
            <a:ext cx="2133600" cy="365125"/>
          </a:xfrm>
          <a:noFill/>
        </p:spPr>
        <p:txBody>
          <a:bodyPr/>
          <a:lstStyle/>
          <a:p>
            <a:r>
              <a:rPr lang="el-GR" altLang="en-US" dirty="0" smtClean="0"/>
              <a:t>Βάσεις Δεδομένων 20</a:t>
            </a:r>
            <a:r>
              <a:rPr lang="en-US" altLang="en-US" dirty="0" smtClean="0"/>
              <a:t>14</a:t>
            </a:r>
            <a:r>
              <a:rPr lang="el-GR" altLang="en-US" dirty="0" smtClean="0"/>
              <a:t>-20</a:t>
            </a:r>
            <a:r>
              <a:rPr lang="en-US" altLang="en-US" dirty="0" smtClean="0"/>
              <a:t>15</a:t>
            </a:r>
            <a:endParaRPr lang="el-GR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altLang="en-US" smtClean="0"/>
              <a:t>Ευαγγελία Πιτουρά</a:t>
            </a:r>
          </a:p>
        </p:txBody>
      </p:sp>
      <p:sp>
        <p:nvSpPr>
          <p:cNvPr id="1638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E1CB1E-BC3F-48F1-9FA4-47D0E5ABEFD6}" type="slidenum">
              <a:rPr lang="el-GR" altLang="en-US" smtClean="0"/>
              <a:pPr/>
              <a:t>14</a:t>
            </a:fld>
            <a:endParaRPr lang="el-GR" altLang="en-US" smtClean="0"/>
          </a:p>
        </p:txBody>
      </p:sp>
      <p:sp>
        <p:nvSpPr>
          <p:cNvPr id="16390" name="Text Box 15"/>
          <p:cNvSpPr txBox="1">
            <a:spLocks noChangeArrowheads="1"/>
          </p:cNvSpPr>
          <p:nvPr/>
        </p:nvSpPr>
        <p:spPr bwMode="auto">
          <a:xfrm>
            <a:off x="684213" y="1557338"/>
            <a:ext cx="8040687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  <a:buFont typeface="Wingdings" pitchFamily="2" charset="2"/>
              <a:buNone/>
            </a:pPr>
            <a:endParaRPr lang="el-GR" sz="28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514350" indent="-514350" algn="just" eaLnBrk="0" hangingPunct="0">
              <a:spcBef>
                <a:spcPct val="50000"/>
              </a:spcBef>
              <a:buFont typeface="+mj-lt"/>
              <a:buAutoNum type="arabicPeriod" startAt="2"/>
            </a:pPr>
            <a:r>
              <a:rPr lang="el-GR" sz="2800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Θ</a:t>
            </a:r>
            <a:r>
              <a:rPr lang="el-GR" sz="28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έματα </a:t>
            </a:r>
            <a:r>
              <a:rPr lang="el-GR" sz="2800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υλοποίησης ενός ΣΔΒΔ (το εσωτερικό του)</a:t>
            </a:r>
          </a:p>
          <a:p>
            <a:pPr marL="457200" indent="-457200" algn="just" eaLnBrk="0" hangingPunct="0">
              <a:spcBef>
                <a:spcPct val="50000"/>
              </a:spcBef>
              <a:buFont typeface="+mj-lt"/>
              <a:buAutoNum type="arabicPeriod" startAt="2"/>
            </a:pPr>
            <a:endParaRPr lang="el-GR" sz="2800" dirty="0">
              <a:solidFill>
                <a:schemeClr val="accent3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457200" indent="-457200" algn="just" eaLnBrk="0" hangingPunct="0">
              <a:spcBef>
                <a:spcPct val="50000"/>
              </a:spcBef>
              <a:buFont typeface="+mj-lt"/>
              <a:buAutoNum type="arabicPeriod" startAt="2"/>
            </a:pPr>
            <a:r>
              <a:rPr lang="el-GR" sz="2800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Γενικές </a:t>
            </a:r>
            <a:r>
              <a:rPr lang="el-GR" sz="28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γνώσεις και δεξιότητες για τη διαχείριση δεδομένων </a:t>
            </a:r>
            <a:endParaRPr lang="el-GR" sz="2800" dirty="0">
              <a:solidFill>
                <a:schemeClr val="accent3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Σκοπός του Μαθήματος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356364"/>
            <a:ext cx="2133600" cy="365125"/>
          </a:xfrm>
          <a:noFill/>
        </p:spPr>
        <p:txBody>
          <a:bodyPr/>
          <a:lstStyle/>
          <a:p>
            <a:r>
              <a:rPr lang="el-GR" altLang="en-US" dirty="0" smtClean="0"/>
              <a:t>Βάσεις Δεδομένων 20</a:t>
            </a:r>
            <a:r>
              <a:rPr lang="en-US" altLang="en-US" dirty="0" smtClean="0"/>
              <a:t>14</a:t>
            </a:r>
            <a:r>
              <a:rPr lang="el-GR" altLang="en-US" dirty="0" smtClean="0"/>
              <a:t>-20</a:t>
            </a:r>
            <a:r>
              <a:rPr lang="en-US" altLang="en-US" dirty="0" smtClean="0"/>
              <a:t>15</a:t>
            </a:r>
            <a:endParaRPr lang="el-G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8961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altLang="en-US" smtClean="0"/>
              <a:t>Ευαγγελία Πιτουρά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4D6C49D-80DA-44D1-B7FC-9B171B544AC8}" type="slidenum">
              <a:rPr lang="el-GR" altLang="en-US" smtClean="0"/>
              <a:pPr/>
              <a:t>15</a:t>
            </a:fld>
            <a:endParaRPr lang="el-GR" altLang="en-US" smtClean="0"/>
          </a:p>
        </p:txBody>
      </p:sp>
      <p:sp>
        <p:nvSpPr>
          <p:cNvPr id="19462" name="Text Box 4"/>
          <p:cNvSpPr txBox="1">
            <a:spLocks noChangeArrowheads="1"/>
          </p:cNvSpPr>
          <p:nvPr/>
        </p:nvSpPr>
        <p:spPr bwMode="auto">
          <a:xfrm>
            <a:off x="483393" y="1760539"/>
            <a:ext cx="7999413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kumimoji="1" lang="el-GR" sz="24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ΒΗΜΑ 1</a:t>
            </a:r>
            <a:r>
              <a:rPr kumimoji="1"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: Μοντελοποίηση</a:t>
            </a:r>
          </a:p>
          <a:p>
            <a:pPr eaLnBrk="0" hangingPunct="0"/>
            <a:endParaRPr kumimoji="1" lang="el-GR" sz="2400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>
              <a:buFont typeface="Wingdings" pitchFamily="2" charset="2"/>
              <a:buChar char="§"/>
            </a:pPr>
            <a:r>
              <a:rPr kumimoji="1"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Εννοιολογικό Μοντέλο (Μοντέλο Οντοτήτων/Συσχετίσεων)</a:t>
            </a:r>
          </a:p>
          <a:p>
            <a:pPr eaLnBrk="0" hangingPunct="0">
              <a:buFont typeface="Wingdings" pitchFamily="2" charset="2"/>
              <a:buChar char="§"/>
            </a:pPr>
            <a:r>
              <a:rPr kumimoji="1"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Μοντέλο Υλοποίησης (Σχεσιακό μοντέλο)</a:t>
            </a:r>
          </a:p>
          <a:p>
            <a:pPr eaLnBrk="0" hangingPunct="0">
              <a:buFont typeface="Wingdings" pitchFamily="2" charset="2"/>
              <a:buNone/>
            </a:pPr>
            <a:endParaRPr kumimoji="1" lang="el-GR" sz="2400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kumimoji="1" lang="el-GR" sz="24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ΒΗΜΑ 2:</a:t>
            </a:r>
            <a:r>
              <a:rPr kumimoji="1"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Προγραμματισμός/Υλοποίηση</a:t>
            </a:r>
          </a:p>
          <a:p>
            <a:pPr eaLnBrk="0" hangingPunct="0"/>
            <a:endParaRPr kumimoji="1" lang="el-GR" sz="2400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>
              <a:spcBef>
                <a:spcPct val="50000"/>
              </a:spcBef>
            </a:pPr>
            <a:endParaRPr lang="el-GR" sz="2400" b="1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68300" y="2873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40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Μια γενική εικόνα: δημιουργία ΣΒΔ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356364"/>
            <a:ext cx="2133600" cy="365125"/>
          </a:xfrm>
          <a:noFill/>
        </p:spPr>
        <p:txBody>
          <a:bodyPr/>
          <a:lstStyle/>
          <a:p>
            <a:r>
              <a:rPr lang="el-GR" altLang="en-US" dirty="0" smtClean="0"/>
              <a:t>Βάσεις Δεδομένων 20</a:t>
            </a:r>
            <a:r>
              <a:rPr lang="en-US" altLang="en-US" dirty="0" smtClean="0"/>
              <a:t>14</a:t>
            </a:r>
            <a:r>
              <a:rPr lang="el-GR" altLang="en-US" dirty="0" smtClean="0"/>
              <a:t>-20</a:t>
            </a:r>
            <a:r>
              <a:rPr lang="en-US" altLang="en-US" dirty="0" smtClean="0"/>
              <a:t>15</a:t>
            </a:r>
            <a:endParaRPr lang="el-GR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altLang="en-US" smtClean="0"/>
              <a:t>Ευαγγελία Πιτουρά</a:t>
            </a: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011FDB-DED2-47C1-839A-E24A75A431A4}" type="slidenum">
              <a:rPr lang="el-GR" altLang="en-US" smtClean="0"/>
              <a:pPr/>
              <a:t>16</a:t>
            </a:fld>
            <a:endParaRPr lang="el-GR" altLang="en-US" smtClean="0"/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356394" y="1670050"/>
            <a:ext cx="8356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l-GR" sz="28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Μοντέλο Δεδομένων: </a:t>
            </a:r>
            <a:r>
              <a:rPr lang="el-GR" sz="28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ένα σύνολο από έννοιες (δομικά στοιχεία) που μπορούν να χρησιμοποιηθούν για την περιγραφή της δομής της πληροφορίας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250825" y="3636963"/>
            <a:ext cx="856773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l-GR" sz="2800" u="sng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Σχήμα (</a:t>
            </a:r>
            <a:r>
              <a:rPr lang="en-US" sz="2800" u="sng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database schema)</a:t>
            </a:r>
            <a:r>
              <a:rPr lang="el-GR" sz="2800" u="sng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:</a:t>
            </a: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8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η περιγραφή της δομής της πληροφορίας που είναι αποθηκευμένη στη </a:t>
            </a:r>
            <a:r>
              <a:rPr lang="el-GR" sz="28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βδ</a:t>
            </a:r>
            <a:r>
              <a:rPr lang="el-GR" sz="28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με τη χρήση ενός μοντέλου δεδομένων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19894" y="160338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Μοντελοποίηση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356364"/>
            <a:ext cx="2133600" cy="365125"/>
          </a:xfrm>
          <a:noFill/>
        </p:spPr>
        <p:txBody>
          <a:bodyPr/>
          <a:lstStyle/>
          <a:p>
            <a:r>
              <a:rPr lang="el-GR" altLang="en-US" dirty="0" smtClean="0"/>
              <a:t>Βάσεις Δεδομένων 20</a:t>
            </a:r>
            <a:r>
              <a:rPr lang="en-US" altLang="en-US" dirty="0" smtClean="0"/>
              <a:t>14</a:t>
            </a:r>
            <a:r>
              <a:rPr lang="el-GR" altLang="en-US" dirty="0" smtClean="0"/>
              <a:t>-20</a:t>
            </a:r>
            <a:r>
              <a:rPr lang="en-US" altLang="en-US" dirty="0" smtClean="0"/>
              <a:t>15</a:t>
            </a:r>
            <a:endParaRPr lang="el-GR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altLang="en-US" dirty="0" smtClean="0"/>
              <a:t>Ευαγγελία </a:t>
            </a:r>
            <a:r>
              <a:rPr lang="el-GR" altLang="en-US" dirty="0" err="1" smtClean="0"/>
              <a:t>Πιτουρά</a:t>
            </a:r>
            <a:endParaRPr lang="el-GR" altLang="en-US" dirty="0" smtClean="0"/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011FDB-DED2-47C1-839A-E24A75A431A4}" type="slidenum">
              <a:rPr lang="el-GR" altLang="en-US" smtClean="0"/>
              <a:pPr/>
              <a:t>17</a:t>
            </a:fld>
            <a:endParaRPr lang="el-GR" altLang="en-US" dirty="0" smtClean="0"/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299244" y="1260475"/>
            <a:ext cx="82169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l-GR" sz="28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Υψηλού επιπέδου (εννοιολογικά) μοντέλα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	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Υψηλού 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επιπέδου, περισσότερο αφηρημένη περιγραφή της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	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δομής </a:t>
            </a:r>
            <a:endParaRPr lang="el-GR" sz="2400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	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Μοντέλο 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Οντοτήτων/Συσχετίσεων</a:t>
            </a:r>
          </a:p>
          <a:p>
            <a:pPr marL="342900" indent="-342900" eaLnBrk="0" hangingPunct="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8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Παραστατικά μοντέλα ή μοντέλα υλοποίησης ή λογικά μοντέλα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	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Σχεσιακό 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Μοντέλο, Ιεραρχικό Μοντέλο, Δικτυωτό Μοντέλο</a:t>
            </a:r>
          </a:p>
          <a:p>
            <a:pPr marL="342900" indent="-342900" eaLnBrk="0" hangingPunct="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8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Χαμηλού επιπέδου ή φυσικά μοντέλα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	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Μοντέλα αποθήκευσης</a:t>
            </a:r>
            <a:endParaRPr lang="el-GR" sz="2400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19894" y="160338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Μοντελοποίηση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356364"/>
            <a:ext cx="2133600" cy="365125"/>
          </a:xfrm>
          <a:noFill/>
        </p:spPr>
        <p:txBody>
          <a:bodyPr/>
          <a:lstStyle/>
          <a:p>
            <a:r>
              <a:rPr lang="el-GR" altLang="en-US" dirty="0" smtClean="0"/>
              <a:t>Βάσεις Δεδομένων 20</a:t>
            </a:r>
            <a:r>
              <a:rPr lang="en-US" altLang="en-US" dirty="0" smtClean="0"/>
              <a:t>14</a:t>
            </a:r>
            <a:r>
              <a:rPr lang="el-GR" altLang="en-US" dirty="0" smtClean="0"/>
              <a:t>-20</a:t>
            </a:r>
            <a:r>
              <a:rPr lang="en-US" altLang="en-US" dirty="0" smtClean="0"/>
              <a:t>15</a:t>
            </a:r>
            <a:endParaRPr lang="el-G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68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D6AE99C-8353-43CA-927D-479B3D8311E0}" type="slidenum">
              <a:rPr lang="el-GR" alt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 eaLnBrk="1" hangingPunct="1"/>
              <a:t>18</a:t>
            </a:fld>
            <a:endParaRPr lang="el-GR" alt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8918" name="AutoShape 5"/>
          <p:cNvSpPr>
            <a:spLocks noChangeArrowheads="1"/>
          </p:cNvSpPr>
          <p:nvPr/>
        </p:nvSpPr>
        <p:spPr bwMode="auto">
          <a:xfrm>
            <a:off x="3292475" y="4557713"/>
            <a:ext cx="381000" cy="533400"/>
          </a:xfrm>
          <a:prstGeom prst="can">
            <a:avLst>
              <a:gd name="adj" fmla="val 35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19" name="AutoShape 6"/>
          <p:cNvSpPr>
            <a:spLocks noChangeArrowheads="1"/>
          </p:cNvSpPr>
          <p:nvPr/>
        </p:nvSpPr>
        <p:spPr bwMode="auto">
          <a:xfrm>
            <a:off x="4130675" y="4557713"/>
            <a:ext cx="381000" cy="533400"/>
          </a:xfrm>
          <a:prstGeom prst="can">
            <a:avLst>
              <a:gd name="adj" fmla="val 35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20" name="AutoShape 7"/>
          <p:cNvSpPr>
            <a:spLocks noChangeArrowheads="1"/>
          </p:cNvSpPr>
          <p:nvPr/>
        </p:nvSpPr>
        <p:spPr bwMode="auto">
          <a:xfrm>
            <a:off x="5045075" y="4557713"/>
            <a:ext cx="381000" cy="533400"/>
          </a:xfrm>
          <a:prstGeom prst="can">
            <a:avLst>
              <a:gd name="adj" fmla="val 35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2484438" y="3716338"/>
            <a:ext cx="37338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2000" b="1">
                <a:solidFill>
                  <a:schemeClr val="accent4">
                    <a:lumMod val="50000"/>
                  </a:schemeClr>
                </a:solidFill>
                <a:latin typeface="+mn-lt"/>
              </a:rPr>
              <a:t>Εσωτερικό (ή φυσικό) Σχήμα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2987675" y="2636838"/>
            <a:ext cx="3733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2000" b="1">
                <a:solidFill>
                  <a:schemeClr val="accent4">
                    <a:lumMod val="50000"/>
                  </a:schemeClr>
                </a:solidFill>
                <a:latin typeface="+mn-lt"/>
              </a:rPr>
              <a:t>Εννοιολογικό Σχήμα</a:t>
            </a:r>
          </a:p>
        </p:txBody>
      </p:sp>
      <p:sp>
        <p:nvSpPr>
          <p:cNvPr id="38923" name="Rectangle 12"/>
          <p:cNvSpPr>
            <a:spLocks noChangeArrowheads="1"/>
          </p:cNvSpPr>
          <p:nvPr/>
        </p:nvSpPr>
        <p:spPr bwMode="auto">
          <a:xfrm>
            <a:off x="2987675" y="2636838"/>
            <a:ext cx="2667000" cy="396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24" name="Text Box 13"/>
          <p:cNvSpPr txBox="1">
            <a:spLocks noChangeArrowheads="1"/>
          </p:cNvSpPr>
          <p:nvPr/>
        </p:nvSpPr>
        <p:spPr bwMode="auto">
          <a:xfrm>
            <a:off x="396875" y="1662113"/>
            <a:ext cx="3733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20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Εξωτερική Όψη 1</a:t>
            </a:r>
          </a:p>
        </p:txBody>
      </p:sp>
      <p:sp>
        <p:nvSpPr>
          <p:cNvPr id="38925" name="Rectangle 14"/>
          <p:cNvSpPr>
            <a:spLocks noChangeArrowheads="1"/>
          </p:cNvSpPr>
          <p:nvPr/>
        </p:nvSpPr>
        <p:spPr bwMode="auto">
          <a:xfrm>
            <a:off x="396875" y="1662113"/>
            <a:ext cx="2209800" cy="396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26" name="Text Box 15"/>
          <p:cNvSpPr txBox="1">
            <a:spLocks noChangeArrowheads="1"/>
          </p:cNvSpPr>
          <p:nvPr/>
        </p:nvSpPr>
        <p:spPr bwMode="auto">
          <a:xfrm>
            <a:off x="5959475" y="1662113"/>
            <a:ext cx="2438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20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Εξωτερική Όψη </a:t>
            </a:r>
            <a:r>
              <a:rPr lang="en-US" altLang="en-US" sz="20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n</a:t>
            </a:r>
            <a:endParaRPr lang="el-GR" altLang="en-US" sz="20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8927" name="Rectangle 16"/>
          <p:cNvSpPr>
            <a:spLocks noChangeArrowheads="1"/>
          </p:cNvSpPr>
          <p:nvPr/>
        </p:nvSpPr>
        <p:spPr bwMode="auto">
          <a:xfrm>
            <a:off x="5959475" y="1662113"/>
            <a:ext cx="2209800" cy="396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b="1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8928" name="Line 26"/>
          <p:cNvSpPr>
            <a:spLocks noChangeShapeType="1"/>
          </p:cNvSpPr>
          <p:nvPr/>
        </p:nvSpPr>
        <p:spPr bwMode="auto">
          <a:xfrm flipH="1">
            <a:off x="5807075" y="2195513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9" name="Line 27"/>
          <p:cNvSpPr>
            <a:spLocks noChangeShapeType="1"/>
          </p:cNvSpPr>
          <p:nvPr/>
        </p:nvSpPr>
        <p:spPr bwMode="auto">
          <a:xfrm>
            <a:off x="2149475" y="2271713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0" name="Line 28"/>
          <p:cNvSpPr>
            <a:spLocks noChangeShapeType="1"/>
          </p:cNvSpPr>
          <p:nvPr/>
        </p:nvSpPr>
        <p:spPr bwMode="auto">
          <a:xfrm>
            <a:off x="4206875" y="3109913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1" name="Text Box 29"/>
          <p:cNvSpPr txBox="1">
            <a:spLocks noChangeArrowheads="1"/>
          </p:cNvSpPr>
          <p:nvPr/>
        </p:nvSpPr>
        <p:spPr bwMode="auto">
          <a:xfrm>
            <a:off x="4587875" y="3186113"/>
            <a:ext cx="2209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800" i="1">
                <a:latin typeface="+mn-lt"/>
              </a:rPr>
              <a:t>Απεικόνιση </a:t>
            </a:r>
            <a:endParaRPr lang="el-GR" altLang="en-US" sz="2000" i="1">
              <a:latin typeface="+mn-lt"/>
            </a:endParaRPr>
          </a:p>
        </p:txBody>
      </p:sp>
      <p:sp>
        <p:nvSpPr>
          <p:cNvPr id="38932" name="Text Box 30"/>
          <p:cNvSpPr txBox="1">
            <a:spLocks noChangeArrowheads="1"/>
          </p:cNvSpPr>
          <p:nvPr/>
        </p:nvSpPr>
        <p:spPr bwMode="auto">
          <a:xfrm>
            <a:off x="6188075" y="2424113"/>
            <a:ext cx="2209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800" i="1">
                <a:latin typeface="+mn-lt"/>
              </a:rPr>
              <a:t>Απεικόνιση </a:t>
            </a:r>
            <a:endParaRPr lang="el-GR" altLang="en-US" sz="2000" i="1">
              <a:latin typeface="+mn-lt"/>
            </a:endParaRPr>
          </a:p>
        </p:txBody>
      </p:sp>
      <p:sp>
        <p:nvSpPr>
          <p:cNvPr id="38933" name="Text Box 33"/>
          <p:cNvSpPr txBox="1">
            <a:spLocks noChangeArrowheads="1"/>
          </p:cNvSpPr>
          <p:nvPr/>
        </p:nvSpPr>
        <p:spPr bwMode="auto">
          <a:xfrm>
            <a:off x="5735638" y="4186238"/>
            <a:ext cx="2881312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l-GR" altLang="en-US" sz="1400" dirty="0">
                <a:latin typeface="+mn-lt"/>
              </a:rPr>
              <a:t>Περιγράφει λεπτομέρειες σχετικά με την αποθήκευση και τους δρόμους προσπέλασης</a:t>
            </a:r>
          </a:p>
          <a:p>
            <a:pPr algn="just">
              <a:spcBef>
                <a:spcPct val="50000"/>
              </a:spcBef>
            </a:pPr>
            <a:r>
              <a:rPr lang="el-GR" altLang="en-US" sz="1400" dirty="0">
                <a:latin typeface="+mn-lt"/>
              </a:rPr>
              <a:t>Πως οι σχέσεις αποθηκεύονται στο δίσκο, ευρετήρια, κλπ</a:t>
            </a:r>
          </a:p>
        </p:txBody>
      </p:sp>
      <p:sp>
        <p:nvSpPr>
          <p:cNvPr id="38934" name="Text Box 34"/>
          <p:cNvSpPr txBox="1">
            <a:spLocks noChangeArrowheads="1"/>
          </p:cNvSpPr>
          <p:nvPr/>
        </p:nvSpPr>
        <p:spPr bwMode="auto">
          <a:xfrm>
            <a:off x="323850" y="2708275"/>
            <a:ext cx="251936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l-GR" altLang="en-US" sz="1400" dirty="0">
                <a:latin typeface="+mn-lt"/>
              </a:rPr>
              <a:t>Περιγράφει τα αποθηκευμένα δεδομένα με βάση το μοντέλο δεδομένων</a:t>
            </a:r>
          </a:p>
        </p:txBody>
      </p:sp>
      <p:sp>
        <p:nvSpPr>
          <p:cNvPr id="38935" name="Text Box 35"/>
          <p:cNvSpPr txBox="1">
            <a:spLocks noChangeArrowheads="1"/>
          </p:cNvSpPr>
          <p:nvPr/>
        </p:nvSpPr>
        <p:spPr bwMode="auto">
          <a:xfrm>
            <a:off x="215900" y="5664200"/>
            <a:ext cx="8686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l-GR" altLang="en-US" sz="1400" dirty="0">
                <a:latin typeface="Comic Sans MS" pitchFamily="66" charset="0"/>
              </a:rPr>
              <a:t> </a:t>
            </a:r>
            <a:r>
              <a:rPr lang="el-GR" altLang="en-US" dirty="0">
                <a:latin typeface="+mn-lt"/>
              </a:rPr>
              <a:t>Η περιγραφή της βάσης δεδομένων περιλαμβάνει ένα σχήμα για καθένα από τα επίπεδα αφαίρεσης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3838"/>
            <a:ext cx="8229600" cy="1143000"/>
          </a:xfrm>
        </p:spPr>
        <p:txBody>
          <a:bodyPr/>
          <a:lstStyle/>
          <a:p>
            <a:r>
              <a:rPr lang="el-GR" smtClean="0">
                <a:solidFill>
                  <a:schemeClr val="accent6">
                    <a:lumMod val="75000"/>
                  </a:schemeClr>
                </a:solidFill>
              </a:rPr>
              <a:t>Αρχιτεκτονική Τριών Επιπέδων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356364"/>
            <a:ext cx="2133600" cy="365125"/>
          </a:xfrm>
          <a:noFill/>
        </p:spPr>
        <p:txBody>
          <a:bodyPr/>
          <a:lstStyle/>
          <a:p>
            <a:r>
              <a:rPr lang="el-GR" altLang="en-US" smtClean="0"/>
              <a:t>Βάσεις Δεδομένων 20</a:t>
            </a:r>
            <a:r>
              <a:rPr lang="en-US" altLang="en-US" smtClean="0"/>
              <a:t>14</a:t>
            </a:r>
            <a:r>
              <a:rPr lang="el-GR" altLang="en-US" smtClean="0"/>
              <a:t>-20</a:t>
            </a:r>
            <a:r>
              <a:rPr lang="en-US" altLang="en-US" smtClean="0"/>
              <a:t>15</a:t>
            </a:r>
            <a:endParaRPr lang="el-GR" altLang="en-US" dirty="0" smtClean="0"/>
          </a:p>
        </p:txBody>
      </p:sp>
      <p:sp>
        <p:nvSpPr>
          <p:cNvPr id="2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mtClean="0"/>
              <a:t>Ευαγγελία Πιτουρά</a:t>
            </a:r>
            <a:endParaRPr lang="el-G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3078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2B3353B-53CB-4718-AFB7-AC56DCFF3759}" type="slidenum">
              <a:rPr lang="el-GR" alt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eaLnBrk="1" hangingPunct="1"/>
              <a:t>19</a:t>
            </a:fld>
            <a:endParaRPr lang="el-GR" alt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9942" name="Text Box 3"/>
          <p:cNvSpPr txBox="1">
            <a:spLocks noChangeArrowheads="1"/>
          </p:cNvSpPr>
          <p:nvPr/>
        </p:nvSpPr>
        <p:spPr bwMode="auto">
          <a:xfrm>
            <a:off x="163512" y="1154113"/>
            <a:ext cx="875188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l-GR" altLang="en-US" sz="2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Ανεξαρτησία Δεδομένων: </a:t>
            </a:r>
            <a:r>
              <a:rPr lang="el-GR" altLang="en-US" sz="28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αλλαγή του σχήματος ενός επιπέδου χωρίς να αλλάξουμε το σχήμα του αμέσως υψηλότερου επιπέδου </a:t>
            </a:r>
          </a:p>
        </p:txBody>
      </p:sp>
      <p:sp>
        <p:nvSpPr>
          <p:cNvPr id="39943" name="Text Box 5"/>
          <p:cNvSpPr txBox="1">
            <a:spLocks noChangeArrowheads="1"/>
          </p:cNvSpPr>
          <p:nvPr/>
        </p:nvSpPr>
        <p:spPr bwMode="auto">
          <a:xfrm>
            <a:off x="544513" y="2542283"/>
            <a:ext cx="8370886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algn="just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l-GR" altLang="en-US" sz="24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el-GR" altLang="en-US" sz="2400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Λογική Ανεξαρτησία Δεδομένων</a:t>
            </a:r>
          </a:p>
          <a:p>
            <a:pPr algn="just">
              <a:spcBef>
                <a:spcPct val="50000"/>
              </a:spcBef>
            </a:pPr>
            <a:r>
              <a:rPr lang="el-GR" altLang="en-US" sz="24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	αλλαγή </a:t>
            </a:r>
            <a:r>
              <a:rPr lang="el-GR" altLang="en-US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του εννοιολογικού δεν επηρεάζει τα εξωτερικά 		σχήματα ή τα προγράμματα εφαρμογών</a:t>
            </a:r>
            <a:endParaRPr lang="el-GR" altLang="en-US" sz="24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342900" indent="-342900" algn="just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l-GR" altLang="en-US" sz="24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el-GR" altLang="en-US" sz="2400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Φυσική Ανεξαρτησία Δεδομένων</a:t>
            </a:r>
          </a:p>
          <a:p>
            <a:pPr algn="just">
              <a:spcBef>
                <a:spcPct val="50000"/>
              </a:spcBef>
            </a:pPr>
            <a:r>
              <a:rPr lang="el-GR" altLang="en-US" sz="24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	αλλαγή </a:t>
            </a:r>
            <a:r>
              <a:rPr lang="el-GR" altLang="en-US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του εσωτερικού σχήματος χωρίς να χρειάζεται 		αλλαγή του εννοιολογικού</a:t>
            </a:r>
            <a:endParaRPr lang="el-GR" altLang="en-US" sz="24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9944" name="Text Box 6"/>
          <p:cNvSpPr txBox="1">
            <a:spLocks noChangeArrowheads="1"/>
          </p:cNvSpPr>
          <p:nvPr/>
        </p:nvSpPr>
        <p:spPr bwMode="auto">
          <a:xfrm>
            <a:off x="2051050" y="5562600"/>
            <a:ext cx="4743450" cy="51911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2800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αλλαγή  μόνο της απεικόνισης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655" y="11113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Ανεξαρτησία Δεδομένων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356364"/>
            <a:ext cx="2133600" cy="365125"/>
          </a:xfrm>
          <a:noFill/>
        </p:spPr>
        <p:txBody>
          <a:bodyPr/>
          <a:lstStyle/>
          <a:p>
            <a:r>
              <a:rPr lang="el-GR" altLang="en-US" smtClean="0"/>
              <a:t>Βάσεις Δεδομένων 20</a:t>
            </a:r>
            <a:r>
              <a:rPr lang="en-US" altLang="en-US" smtClean="0"/>
              <a:t>14</a:t>
            </a:r>
            <a:r>
              <a:rPr lang="el-GR" altLang="en-US" smtClean="0"/>
              <a:t>-20</a:t>
            </a:r>
            <a:r>
              <a:rPr lang="en-US" altLang="en-US" smtClean="0"/>
              <a:t>15</a:t>
            </a:r>
            <a:endParaRPr lang="el-GR" altLang="en-US" dirty="0" smtClean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mtClean="0"/>
              <a:t>Ευαγγελία Πιτουρά</a:t>
            </a:r>
          </a:p>
        </p:txBody>
      </p:sp>
    </p:spTree>
    <p:extLst>
      <p:ext uri="{BB962C8B-B14F-4D97-AF65-F5344CB8AC3E}">
        <p14:creationId xmlns:p14="http://schemas.microsoft.com/office/powerpoint/2010/main" val="307419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altLang="en-US" smtClean="0"/>
              <a:t>Ευαγγελία Πιτουρά</a:t>
            </a:r>
          </a:p>
        </p:txBody>
      </p:sp>
      <p:sp>
        <p:nvSpPr>
          <p:cNvPr id="512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CF5973-94F6-420A-825D-974F0CB198D3}" type="slidenum">
              <a:rPr lang="el-GR" altLang="en-US" smtClean="0"/>
              <a:pPr/>
              <a:t>2</a:t>
            </a:fld>
            <a:endParaRPr lang="el-GR" altLang="en-US" smtClean="0"/>
          </a:p>
        </p:txBody>
      </p:sp>
      <p:sp>
        <p:nvSpPr>
          <p:cNvPr id="5126" name="TextBox 8"/>
          <p:cNvSpPr txBox="1">
            <a:spLocks noChangeArrowheads="1"/>
          </p:cNvSpPr>
          <p:nvPr/>
        </p:nvSpPr>
        <p:spPr bwMode="auto">
          <a:xfrm>
            <a:off x="785813" y="2098675"/>
            <a:ext cx="7088187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71550" lvl="1" indent="-514350">
              <a:buFont typeface="+mj-lt"/>
              <a:buAutoNum type="romanUcPeriod"/>
            </a:pPr>
            <a:r>
              <a:rPr lang="el-GR" sz="3200" dirty="0"/>
              <a:t> </a:t>
            </a:r>
            <a:r>
              <a:rPr lang="el-GR" sz="3200" dirty="0">
                <a:solidFill>
                  <a:schemeClr val="tx2">
                    <a:lumMod val="75000"/>
                  </a:schemeClr>
                </a:solidFill>
              </a:rPr>
              <a:t>Σύντομη </a:t>
            </a:r>
            <a:r>
              <a:rPr lang="el-GR" sz="3200" dirty="0" smtClean="0">
                <a:solidFill>
                  <a:schemeClr val="tx2">
                    <a:lumMod val="75000"/>
                  </a:schemeClr>
                </a:solidFill>
              </a:rPr>
              <a:t>εισαγωγή στις ΒΔ</a:t>
            </a:r>
            <a:endParaRPr lang="el-GR" sz="3200" dirty="0">
              <a:solidFill>
                <a:schemeClr val="tx2">
                  <a:lumMod val="75000"/>
                </a:schemeClr>
              </a:solidFill>
            </a:endParaRPr>
          </a:p>
          <a:p>
            <a:pPr marL="1028700" lvl="1" indent="-571500">
              <a:buFont typeface="+mj-lt"/>
              <a:buAutoNum type="romanUcPeriod"/>
            </a:pPr>
            <a:r>
              <a:rPr lang="el-GR" sz="3200" dirty="0" smtClean="0">
                <a:solidFill>
                  <a:schemeClr val="tx2">
                    <a:lumMod val="75000"/>
                  </a:schemeClr>
                </a:solidFill>
              </a:rPr>
              <a:t>Περιγραφή σκοπού και περιεχομένου μαθήματος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l-GR" sz="3200" dirty="0" smtClean="0">
                <a:solidFill>
                  <a:schemeClr val="tx2">
                    <a:lumMod val="75000"/>
                  </a:schemeClr>
                </a:solidFill>
              </a:rPr>
              <a:t>Ιστορία των ΣΔΒΔ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l-GR" sz="3200" dirty="0" smtClean="0">
                <a:solidFill>
                  <a:schemeClr val="tx2">
                    <a:lumMod val="75000"/>
                  </a:schemeClr>
                </a:solidFill>
              </a:rPr>
              <a:t>Διαδικαστικά θέματα</a:t>
            </a:r>
            <a:endParaRPr lang="el-GR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1000" y="4397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40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Τι θα δούμε σήμερα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356364"/>
            <a:ext cx="2133600" cy="365125"/>
          </a:xfrm>
          <a:noFill/>
        </p:spPr>
        <p:txBody>
          <a:bodyPr/>
          <a:lstStyle/>
          <a:p>
            <a:r>
              <a:rPr lang="el-GR" altLang="en-US" dirty="0" smtClean="0"/>
              <a:t>Βάσεις Δεδομένων 20</a:t>
            </a:r>
            <a:r>
              <a:rPr lang="en-US" altLang="en-US" dirty="0" smtClean="0"/>
              <a:t>14</a:t>
            </a:r>
            <a:r>
              <a:rPr lang="el-GR" altLang="en-US" dirty="0" smtClean="0"/>
              <a:t>-20</a:t>
            </a:r>
            <a:r>
              <a:rPr lang="en-US" altLang="en-US" dirty="0" smtClean="0"/>
              <a:t>15</a:t>
            </a:r>
            <a:endParaRPr lang="el-GR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1F57D58-AA1E-4E9C-866D-B9D7CCD78796}" type="slidenum">
              <a:rPr lang="el-GR" alt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eaLnBrk="1" hangingPunct="1"/>
              <a:t>20</a:t>
            </a:fld>
            <a:endParaRPr lang="el-GR" alt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406400" y="1676400"/>
            <a:ext cx="835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l-GR" altLang="en-US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Σχήμα της Βάσης</a:t>
            </a:r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1371600" y="2162175"/>
            <a:ext cx="678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Μοντέλο (δομικά </a:t>
            </a:r>
            <a:r>
              <a:rPr lang="el-GR" altLang="en-US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στοιχεία + περιορισμοί ακεραιότητας)</a:t>
            </a:r>
            <a:endParaRPr lang="el-GR" altLang="en-US" sz="20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250825" y="3707238"/>
            <a:ext cx="8356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l-GR" altLang="en-US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Στιγμιότυπο της Βάσης (κατάσταση ή σύνολο εμφανίσεων ή σύνολο </a:t>
            </a:r>
            <a:r>
              <a:rPr lang="el-GR" altLang="en-US" sz="24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στιγμιοτύπων</a:t>
            </a:r>
            <a:r>
              <a:rPr lang="el-GR" altLang="en-US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)</a:t>
            </a:r>
          </a:p>
        </p:txBody>
      </p:sp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3352800" y="1676400"/>
            <a:ext cx="238760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2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Πρόθεση </a:t>
            </a:r>
            <a:r>
              <a:rPr lang="en-US" altLang="en-US" sz="2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(intension)</a:t>
            </a:r>
            <a:endParaRPr lang="el-GR" altLang="en-US" sz="20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3976" name="Text Box 8"/>
          <p:cNvSpPr txBox="1">
            <a:spLocks noChangeArrowheads="1"/>
          </p:cNvSpPr>
          <p:nvPr/>
        </p:nvSpPr>
        <p:spPr bwMode="auto">
          <a:xfrm>
            <a:off x="3454400" y="3234163"/>
            <a:ext cx="2781300" cy="3968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2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Ανάπτυξη (</a:t>
            </a:r>
            <a:r>
              <a:rPr lang="el-GR" altLang="en-US" sz="2000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extension</a:t>
            </a:r>
            <a:r>
              <a:rPr lang="el-GR" altLang="en-US" sz="2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)</a:t>
            </a:r>
          </a:p>
        </p:txBody>
      </p:sp>
      <p:sp>
        <p:nvSpPr>
          <p:cNvPr id="83978" name="Text Box 10"/>
          <p:cNvSpPr txBox="1">
            <a:spLocks noChangeArrowheads="1"/>
          </p:cNvSpPr>
          <p:nvPr/>
        </p:nvSpPr>
        <p:spPr bwMode="auto">
          <a:xfrm>
            <a:off x="1700213" y="4538235"/>
            <a:ext cx="510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(αρχική κατάσταση, έγκυρη κατάσταση)</a:t>
            </a:r>
            <a:endParaRPr lang="el-GR" altLang="en-US" sz="20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Σχήμα και Στιγμιότυπο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356364"/>
            <a:ext cx="2133600" cy="365125"/>
          </a:xfrm>
          <a:noFill/>
        </p:spPr>
        <p:txBody>
          <a:bodyPr/>
          <a:lstStyle/>
          <a:p>
            <a:r>
              <a:rPr lang="el-GR" altLang="en-US" smtClean="0"/>
              <a:t>Βάσεις Δεδομένων 20</a:t>
            </a:r>
            <a:r>
              <a:rPr lang="en-US" altLang="en-US" smtClean="0"/>
              <a:t>14</a:t>
            </a:r>
            <a:r>
              <a:rPr lang="el-GR" altLang="en-US" smtClean="0"/>
              <a:t>-20</a:t>
            </a:r>
            <a:r>
              <a:rPr lang="en-US" altLang="en-US" smtClean="0"/>
              <a:t>15</a:t>
            </a:r>
            <a:endParaRPr lang="el-GR" altLang="en-US" dirty="0" smtClean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mtClean="0"/>
              <a:t>Ευαγγελία Πιτουρά</a:t>
            </a:r>
          </a:p>
        </p:txBody>
      </p:sp>
    </p:spTree>
    <p:extLst>
      <p:ext uri="{BB962C8B-B14F-4D97-AF65-F5344CB8AC3E}">
        <p14:creationId xmlns:p14="http://schemas.microsoft.com/office/powerpoint/2010/main" val="232442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/>
      <p:bldP spid="83973" grpId="0"/>
      <p:bldP spid="83974" grpId="0"/>
      <p:bldP spid="83975" grpId="0" animBg="1"/>
      <p:bldP spid="83976" grpId="0" animBg="1"/>
      <p:bldP spid="8397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altLang="en-US" smtClean="0"/>
              <a:t>Ευαγγελία Πιτουρά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4D6C49D-80DA-44D1-B7FC-9B171B544AC8}" type="slidenum">
              <a:rPr lang="el-GR" altLang="en-US" smtClean="0"/>
              <a:pPr/>
              <a:t>21</a:t>
            </a:fld>
            <a:endParaRPr lang="el-GR" altLang="en-US" dirty="0" smtClean="0"/>
          </a:p>
        </p:txBody>
      </p:sp>
      <p:sp>
        <p:nvSpPr>
          <p:cNvPr id="19462" name="Text Box 4"/>
          <p:cNvSpPr txBox="1">
            <a:spLocks noChangeArrowheads="1"/>
          </p:cNvSpPr>
          <p:nvPr/>
        </p:nvSpPr>
        <p:spPr bwMode="auto">
          <a:xfrm>
            <a:off x="419893" y="1354139"/>
            <a:ext cx="7999413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kumimoji="1" lang="el-GR" sz="24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ΒΗΜΑ 1</a:t>
            </a:r>
            <a:r>
              <a:rPr kumimoji="1"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: </a:t>
            </a:r>
            <a:r>
              <a:rPr kumimoji="1" lang="el-GR" sz="24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Μοντελοποίηση (ορισμός σχήματος)</a:t>
            </a:r>
          </a:p>
          <a:p>
            <a:pPr eaLnBrk="0" hangingPunct="0"/>
            <a:endParaRPr kumimoji="1" lang="el-GR" sz="2400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endParaRPr kumimoji="1" lang="el-GR" sz="2400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kumimoji="1" lang="en-US" sz="24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BHMA 2:</a:t>
            </a:r>
            <a:r>
              <a:rPr kumimoji="1" lang="el-GR" sz="24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Υλοποίηση του μοντέλου </a:t>
            </a:r>
            <a:endParaRPr kumimoji="1" lang="el-GR" sz="2400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endParaRPr kumimoji="1" lang="el-GR" sz="2400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endParaRPr kumimoji="1" lang="en-US" sz="2400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kumimoji="1" lang="el-GR" sz="24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Χρήση ΒΔ:</a:t>
            </a:r>
            <a:endParaRPr kumimoji="1" lang="el-GR" sz="2400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endParaRPr kumimoji="1" lang="el-GR" sz="2400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>
              <a:buFont typeface="Wingdings" pitchFamily="2" charset="2"/>
              <a:buChar char="§"/>
            </a:pPr>
            <a:r>
              <a:rPr kumimoji="1"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Εισαγωγή </a:t>
            </a:r>
            <a:r>
              <a:rPr kumimoji="1" lang="el-GR" sz="24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στοιχείων </a:t>
            </a:r>
            <a:r>
              <a:rPr kumimoji="1"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(δημιουργία του αρχικού στιγμιότυπου</a:t>
            </a:r>
            <a:r>
              <a:rPr kumimoji="1" lang="el-GR" sz="24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eaLnBrk="0" hangingPunct="0"/>
            <a:endParaRPr kumimoji="1" lang="el-GR" sz="2400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>
              <a:buFont typeface="Wingdings" pitchFamily="2" charset="2"/>
              <a:buChar char="§"/>
            </a:pPr>
            <a:r>
              <a:rPr kumimoji="1"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Διατύπωση </a:t>
            </a:r>
            <a:r>
              <a:rPr kumimoji="1" lang="el-GR" sz="24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ερωτήσεων</a:t>
            </a:r>
          </a:p>
          <a:p>
            <a:pPr eaLnBrk="0" hangingPunct="0">
              <a:buFont typeface="Wingdings" pitchFamily="2" charset="2"/>
              <a:buChar char="§"/>
            </a:pPr>
            <a:r>
              <a:rPr kumimoji="1"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1" lang="el-GR" sz="24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Εισαγωγή/διαγραφή/τροποποίηση δεδομένων</a:t>
            </a:r>
            <a:endParaRPr lang="el-GR" sz="2400" b="1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68300" y="2873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40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Δημιουργία ΣΒΔ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356364"/>
            <a:ext cx="2133600" cy="365125"/>
          </a:xfrm>
          <a:noFill/>
        </p:spPr>
        <p:txBody>
          <a:bodyPr/>
          <a:lstStyle/>
          <a:p>
            <a:r>
              <a:rPr lang="el-GR" altLang="en-US" smtClean="0"/>
              <a:t>Βάσεις Δεδομένων 20</a:t>
            </a:r>
            <a:r>
              <a:rPr lang="en-US" altLang="en-US" smtClean="0"/>
              <a:t>14</a:t>
            </a:r>
            <a:r>
              <a:rPr lang="el-GR" altLang="en-US" smtClean="0"/>
              <a:t>-20</a:t>
            </a:r>
            <a:r>
              <a:rPr lang="en-US" altLang="en-US" smtClean="0"/>
              <a:t>15</a:t>
            </a:r>
            <a:endParaRPr lang="el-G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57140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29857"/>
            <a:ext cx="2895600" cy="365125"/>
          </a:xfrm>
          <a:noFill/>
        </p:spPr>
        <p:txBody>
          <a:bodyPr/>
          <a:lstStyle/>
          <a:p>
            <a:r>
              <a:rPr lang="el-GR" altLang="en-US" smtClean="0"/>
              <a:t>Ευαγγελία Πιτουρά</a:t>
            </a:r>
          </a:p>
        </p:txBody>
      </p:sp>
      <p:sp>
        <p:nvSpPr>
          <p:cNvPr id="2150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0A81DC-3348-4DA9-A598-5C94AB9C86A2}" type="slidenum">
              <a:rPr lang="el-GR" altLang="en-US" smtClean="0"/>
              <a:pPr/>
              <a:t>22</a:t>
            </a:fld>
            <a:endParaRPr lang="el-GR" altLang="en-US" smtClean="0"/>
          </a:p>
        </p:txBody>
      </p:sp>
      <p:sp>
        <p:nvSpPr>
          <p:cNvPr id="21510" name="Text Box 7"/>
          <p:cNvSpPr txBox="1">
            <a:spLocks noChangeArrowheads="1"/>
          </p:cNvSpPr>
          <p:nvPr/>
        </p:nvSpPr>
        <p:spPr bwMode="auto">
          <a:xfrm>
            <a:off x="539750" y="1409700"/>
            <a:ext cx="7010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Γλώσσα Ορισμού</a:t>
            </a:r>
            <a:endParaRPr lang="el-GR" sz="2400" dirty="0">
              <a:solidFill>
                <a:schemeClr val="accent6">
                  <a:lumMod val="7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>
              <a:spcBef>
                <a:spcPct val="50000"/>
              </a:spcBef>
            </a:pPr>
            <a:endParaRPr lang="el-GR" sz="2400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1511" name="Text Box 8"/>
          <p:cNvSpPr txBox="1">
            <a:spLocks noChangeArrowheads="1"/>
          </p:cNvSpPr>
          <p:nvPr/>
        </p:nvSpPr>
        <p:spPr bwMode="auto">
          <a:xfrm>
            <a:off x="400050" y="2790826"/>
            <a:ext cx="827405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l-GR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Γλώσσα </a:t>
            </a:r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Χειρισμού/Επεξεργασίας Δεδομένων </a:t>
            </a:r>
          </a:p>
          <a:p>
            <a:pPr algn="just" eaLnBrk="0" hangingPunct="0">
              <a:spcBef>
                <a:spcPct val="50000"/>
              </a:spcBef>
            </a:pPr>
            <a:r>
              <a:rPr lang="el-GR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	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εισαγωγή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διαγραφή, τροποποίηση 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δεδομένων</a:t>
            </a:r>
          </a:p>
          <a:p>
            <a:pPr algn="just" eaLnBrk="0" hangingPunct="0">
              <a:spcBef>
                <a:spcPct val="50000"/>
              </a:spcBef>
            </a:pPr>
            <a:endParaRPr lang="el-GR" sz="2400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eaLnBrk="0" hangingPunct="0">
              <a:spcBef>
                <a:spcPct val="50000"/>
              </a:spcBef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	διατύπωση ερωτημάτων</a:t>
            </a:r>
            <a:endParaRPr lang="el-GR" sz="2400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eaLnBrk="0" hangingPunct="0">
              <a:spcBef>
                <a:spcPct val="50000"/>
              </a:spcBef>
            </a:pPr>
            <a:endParaRPr lang="en-US" sz="2400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eaLnBrk="0" hangingPunct="0">
              <a:spcBef>
                <a:spcPct val="50000"/>
              </a:spcBef>
            </a:pPr>
            <a:endParaRPr lang="el-GR" sz="2000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39750" y="122238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Γλώσσες ΣΔΒΔ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(SQL)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375568" y="2033251"/>
            <a:ext cx="4967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create table R(A1 T1, A2, T2, …)</a:t>
            </a:r>
            <a:endParaRPr lang="el-GR" sz="20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271587" y="3792537"/>
            <a:ext cx="5327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insert/delete/update</a:t>
            </a:r>
            <a:endParaRPr lang="el-GR" sz="20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266825" y="4851400"/>
            <a:ext cx="770572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20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select</a:t>
            </a:r>
            <a:r>
              <a:rPr lang="el-GR" sz="20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i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Γνωρίσματα</a:t>
            </a:r>
            <a:endParaRPr lang="en-US" sz="2000" i="1" dirty="0">
              <a:solidFill>
                <a:schemeClr val="accent3">
                  <a:lumMod val="7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from </a:t>
            </a:r>
            <a:r>
              <a:rPr lang="el-GR" sz="2000" i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Πίνακες</a:t>
            </a:r>
            <a:endParaRPr lang="en-US" sz="2000" i="1" dirty="0">
              <a:solidFill>
                <a:schemeClr val="accent3">
                  <a:lumMod val="7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where </a:t>
            </a:r>
            <a:r>
              <a:rPr lang="el-GR" sz="2000" i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Συνθήκη</a:t>
            </a:r>
            <a:endParaRPr lang="el-GR" sz="2000" i="1" dirty="0">
              <a:solidFill>
                <a:schemeClr val="accent3">
                  <a:lumMod val="7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356364"/>
            <a:ext cx="2133600" cy="365125"/>
          </a:xfrm>
          <a:noFill/>
        </p:spPr>
        <p:txBody>
          <a:bodyPr/>
          <a:lstStyle/>
          <a:p>
            <a:r>
              <a:rPr lang="el-GR" altLang="en-US" smtClean="0"/>
              <a:t>Βάσεις Δεδομένων 20</a:t>
            </a:r>
            <a:r>
              <a:rPr lang="en-US" altLang="en-US" smtClean="0"/>
              <a:t>14</a:t>
            </a:r>
            <a:r>
              <a:rPr lang="el-GR" altLang="en-US" smtClean="0"/>
              <a:t>-20</a:t>
            </a:r>
            <a:r>
              <a:rPr lang="en-US" altLang="en-US" smtClean="0"/>
              <a:t>15</a:t>
            </a:r>
            <a:endParaRPr lang="el-GR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29857"/>
            <a:ext cx="2895600" cy="365125"/>
          </a:xfrm>
          <a:noFill/>
        </p:spPr>
        <p:txBody>
          <a:bodyPr/>
          <a:lstStyle/>
          <a:p>
            <a:r>
              <a:rPr lang="el-GR" altLang="en-US" smtClean="0"/>
              <a:t>Ευαγγελία Πιτουρά</a:t>
            </a:r>
          </a:p>
        </p:txBody>
      </p:sp>
      <p:sp>
        <p:nvSpPr>
          <p:cNvPr id="2150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0A81DC-3348-4DA9-A598-5C94AB9C86A2}" type="slidenum">
              <a:rPr lang="el-GR" altLang="en-US" smtClean="0"/>
              <a:pPr/>
              <a:t>23</a:t>
            </a:fld>
            <a:endParaRPr lang="el-GR" altLang="en-US" smtClean="0"/>
          </a:p>
        </p:txBody>
      </p:sp>
      <p:sp>
        <p:nvSpPr>
          <p:cNvPr id="21511" name="Text Box 8"/>
          <p:cNvSpPr txBox="1">
            <a:spLocks noChangeArrowheads="1"/>
          </p:cNvSpPr>
          <p:nvPr/>
        </p:nvSpPr>
        <p:spPr bwMode="auto">
          <a:xfrm>
            <a:off x="400050" y="1622426"/>
            <a:ext cx="827405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Γλώσσες Ερωτήσεων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(Query Languages)</a:t>
            </a:r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el-GR" sz="2800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42900" indent="-342900" algn="just" eaLnBrk="0" hangingPunct="0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δεν είναι γλώσσα προγραμματισμού (δυνατότητα εμφύτευσης σε μια γλώσσα υψηλού επιπέδου)</a:t>
            </a:r>
          </a:p>
          <a:p>
            <a:pPr marL="342900" indent="-342900" algn="just" eaLnBrk="0" hangingPunct="0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δηλωτικές (μη διαδικαστικές)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39750" y="122238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Γλώσσες ΣΔΒΔ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356364"/>
            <a:ext cx="2133600" cy="365125"/>
          </a:xfrm>
          <a:noFill/>
        </p:spPr>
        <p:txBody>
          <a:bodyPr/>
          <a:lstStyle/>
          <a:p>
            <a:r>
              <a:rPr lang="el-GR" altLang="en-US" smtClean="0"/>
              <a:t>Βάσεις Δεδομένων 20</a:t>
            </a:r>
            <a:r>
              <a:rPr lang="en-US" altLang="en-US" smtClean="0"/>
              <a:t>14</a:t>
            </a:r>
            <a:r>
              <a:rPr lang="el-GR" altLang="en-US" smtClean="0"/>
              <a:t>-20</a:t>
            </a:r>
            <a:r>
              <a:rPr lang="en-US" altLang="en-US" smtClean="0"/>
              <a:t>15</a:t>
            </a:r>
            <a:endParaRPr lang="el-G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90168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altLang="en-US" smtClean="0"/>
              <a:t>Ευαγγελία Πιτουρά</a:t>
            </a: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674E5F-1DA9-4958-9EB7-B15194D6F6C8}" type="slidenum">
              <a:rPr lang="el-GR" altLang="en-US" smtClean="0"/>
              <a:pPr/>
              <a:t>24</a:t>
            </a:fld>
            <a:endParaRPr lang="el-GR" altLang="en-US" smtClean="0"/>
          </a:p>
        </p:txBody>
      </p:sp>
      <p:sp>
        <p:nvSpPr>
          <p:cNvPr id="12294" name="Text Box 15"/>
          <p:cNvSpPr txBox="1">
            <a:spLocks noChangeArrowheads="1"/>
          </p:cNvSpPr>
          <p:nvPr/>
        </p:nvSpPr>
        <p:spPr bwMode="auto">
          <a:xfrm>
            <a:off x="412750" y="1557338"/>
            <a:ext cx="81407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l-GR" sz="32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Κάποιες λειτουργίες ενός </a:t>
            </a:r>
            <a:r>
              <a:rPr lang="el-GR" sz="32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ΣΔΒΔ</a:t>
            </a:r>
            <a:endParaRPr lang="el-GR" sz="3200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24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Ορισμός </a:t>
            </a:r>
            <a:r>
              <a:rPr lang="el-GR" sz="24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και Δημιουργία 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μιας 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βάσης δεδομένων: προδιαγραφή των τύπων, των δομών και των περιορισμών των δεδομένων που θα αποθηκευτούν στη ΒΔ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24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Χειρισμός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(manipulation) 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μιας βάσης δεδομένων: υποβολή ερωτήσεων για την ανάκτηση δεδομένων, ενημέρωση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εισαγωγές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διαγραφές ή τροποποιήσεις)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24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Άλλες λειτουργίες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: Διαμοιρασμός, προστασία από αστοχίες υλικού και λογισμικού, 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ασφάλεια, ρύθμιση (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tuning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  <a:endParaRPr lang="el-GR" sz="2400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68300" y="147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40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Βασικές Έννοιες (ανασκόπηση)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356364"/>
            <a:ext cx="2133600" cy="365125"/>
          </a:xfrm>
          <a:noFill/>
        </p:spPr>
        <p:txBody>
          <a:bodyPr/>
          <a:lstStyle/>
          <a:p>
            <a:r>
              <a:rPr lang="el-GR" altLang="en-US" smtClean="0"/>
              <a:t>Βάσεις Δεδομένων 20</a:t>
            </a:r>
            <a:r>
              <a:rPr lang="en-US" altLang="en-US" smtClean="0"/>
              <a:t>14</a:t>
            </a:r>
            <a:r>
              <a:rPr lang="el-GR" altLang="en-US" smtClean="0"/>
              <a:t>-20</a:t>
            </a:r>
            <a:r>
              <a:rPr lang="en-US" altLang="en-US" smtClean="0"/>
              <a:t>15</a:t>
            </a:r>
            <a:endParaRPr lang="el-GR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altLang="en-US" smtClean="0"/>
              <a:t>Ευαγγελία Πιτουρά</a:t>
            </a:r>
          </a:p>
        </p:txBody>
      </p:sp>
      <p:sp>
        <p:nvSpPr>
          <p:cNvPr id="2355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A1B666-E969-4E8E-A4F2-FBB3A9E5E651}" type="slidenum">
              <a:rPr lang="el-GR" altLang="en-US" smtClean="0"/>
              <a:pPr/>
              <a:t>25</a:t>
            </a:fld>
            <a:endParaRPr lang="el-GR" altLang="en-US" smtClean="0"/>
          </a:p>
        </p:txBody>
      </p:sp>
      <p:sp>
        <p:nvSpPr>
          <p:cNvPr id="23558" name="Text Box 3"/>
          <p:cNvSpPr txBox="1">
            <a:spLocks noChangeArrowheads="1"/>
          </p:cNvSpPr>
          <p:nvPr/>
        </p:nvSpPr>
        <p:spPr bwMode="auto">
          <a:xfrm>
            <a:off x="990600" y="1841500"/>
            <a:ext cx="66294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3200" dirty="0">
                <a:latin typeface="Calibri" pitchFamily="34" charset="0"/>
                <a:ea typeface="Calibri" pitchFamily="34" charset="0"/>
                <a:cs typeface="Calibri" pitchFamily="34" charset="0"/>
              </a:rPr>
              <a:t> Απλοί Χρήστες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3200" dirty="0">
                <a:latin typeface="Calibri" pitchFamily="34" charset="0"/>
                <a:ea typeface="Calibri" pitchFamily="34" charset="0"/>
                <a:cs typeface="Calibri" pitchFamily="34" charset="0"/>
              </a:rPr>
              <a:t> Προγραμματιστές εφαρμογών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3200" dirty="0">
                <a:latin typeface="Calibri" pitchFamily="34" charset="0"/>
                <a:ea typeface="Calibri" pitchFamily="34" charset="0"/>
                <a:cs typeface="Calibri" pitchFamily="34" charset="0"/>
              </a:rPr>
              <a:t> Σχεδιαστές βάσεων δεδομένων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3200" dirty="0">
                <a:latin typeface="Calibri" pitchFamily="34" charset="0"/>
                <a:ea typeface="Calibri" pitchFamily="34" charset="0"/>
                <a:cs typeface="Calibri" pitchFamily="34" charset="0"/>
              </a:rPr>
              <a:t> Διαχειριστές </a:t>
            </a:r>
            <a:r>
              <a:rPr lang="el-GR" sz="3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συστήματος</a:t>
            </a:r>
            <a:endParaRPr lang="en-US" sz="32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32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3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Δημιουργοί ΣΔΒΔ</a:t>
            </a:r>
            <a:endParaRPr lang="el-GR" sz="3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Χρήστες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356364"/>
            <a:ext cx="2133600" cy="365125"/>
          </a:xfrm>
          <a:noFill/>
        </p:spPr>
        <p:txBody>
          <a:bodyPr/>
          <a:lstStyle/>
          <a:p>
            <a:r>
              <a:rPr lang="el-GR" altLang="en-US" smtClean="0"/>
              <a:t>Βάσεις Δεδομένων 20</a:t>
            </a:r>
            <a:r>
              <a:rPr lang="en-US" altLang="en-US" smtClean="0"/>
              <a:t>14</a:t>
            </a:r>
            <a:r>
              <a:rPr lang="el-GR" altLang="en-US" smtClean="0"/>
              <a:t>-20</a:t>
            </a:r>
            <a:r>
              <a:rPr lang="en-US" altLang="en-US" smtClean="0"/>
              <a:t>15</a:t>
            </a:r>
            <a:endParaRPr lang="el-GR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altLang="en-US" smtClean="0"/>
              <a:t>Ευαγγελία Πιτουρά</a:t>
            </a:r>
          </a:p>
        </p:txBody>
      </p:sp>
      <p:sp>
        <p:nvSpPr>
          <p:cNvPr id="2458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7B49E3D-4EFC-43CB-9DCA-3A08AB0184A4}" type="slidenum">
              <a:rPr lang="el-GR" altLang="en-US" smtClean="0"/>
              <a:pPr/>
              <a:t>26</a:t>
            </a:fld>
            <a:endParaRPr lang="el-GR" altLang="en-US" smtClean="0"/>
          </a:p>
        </p:txBody>
      </p:sp>
      <p:sp>
        <p:nvSpPr>
          <p:cNvPr id="24582" name="Rectangle 3"/>
          <p:cNvSpPr>
            <a:spLocks noChangeArrowheads="1"/>
          </p:cNvSpPr>
          <p:nvPr/>
        </p:nvSpPr>
        <p:spPr bwMode="auto">
          <a:xfrm>
            <a:off x="2209800" y="2335212"/>
            <a:ext cx="4648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583" name="Text Box 4"/>
          <p:cNvSpPr txBox="1">
            <a:spLocks noChangeArrowheads="1"/>
          </p:cNvSpPr>
          <p:nvPr/>
        </p:nvSpPr>
        <p:spPr bwMode="auto">
          <a:xfrm>
            <a:off x="3346450" y="2632074"/>
            <a:ext cx="205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l-GR" sz="2000" b="1" dirty="0"/>
              <a:t>ΣΔΒΔ</a:t>
            </a:r>
          </a:p>
        </p:txBody>
      </p:sp>
      <p:sp>
        <p:nvSpPr>
          <p:cNvPr id="24584" name="AutoShape 5"/>
          <p:cNvSpPr>
            <a:spLocks noChangeArrowheads="1"/>
          </p:cNvSpPr>
          <p:nvPr/>
        </p:nvSpPr>
        <p:spPr bwMode="auto">
          <a:xfrm>
            <a:off x="3635375" y="3927475"/>
            <a:ext cx="1524000" cy="9144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585" name="Text Box 6"/>
          <p:cNvSpPr txBox="1">
            <a:spLocks noChangeArrowheads="1"/>
          </p:cNvSpPr>
          <p:nvPr/>
        </p:nvSpPr>
        <p:spPr bwMode="auto">
          <a:xfrm>
            <a:off x="3635375" y="4143375"/>
            <a:ext cx="15240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l-GR" sz="1400" b="1" dirty="0"/>
              <a:t>ΒΑΣΗ </a:t>
            </a:r>
          </a:p>
          <a:p>
            <a:pPr algn="ctr" eaLnBrk="0" hangingPunct="0">
              <a:spcBef>
                <a:spcPct val="50000"/>
              </a:spcBef>
            </a:pPr>
            <a:r>
              <a:rPr lang="el-GR" sz="1400" b="1" dirty="0"/>
              <a:t>ΔΕΔΟΜΕΝΩΝ</a:t>
            </a:r>
          </a:p>
        </p:txBody>
      </p:sp>
      <p:sp>
        <p:nvSpPr>
          <p:cNvPr id="24586" name="Line 7"/>
          <p:cNvSpPr>
            <a:spLocks noChangeShapeType="1"/>
          </p:cNvSpPr>
          <p:nvPr/>
        </p:nvSpPr>
        <p:spPr bwMode="auto">
          <a:xfrm>
            <a:off x="4343400" y="3402012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587" name="Line 8"/>
          <p:cNvSpPr>
            <a:spLocks noChangeShapeType="1"/>
          </p:cNvSpPr>
          <p:nvPr/>
        </p:nvSpPr>
        <p:spPr bwMode="auto">
          <a:xfrm>
            <a:off x="4267200" y="1649412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588" name="Text Box 9"/>
          <p:cNvSpPr txBox="1">
            <a:spLocks noChangeArrowheads="1"/>
          </p:cNvSpPr>
          <p:nvPr/>
        </p:nvSpPr>
        <p:spPr bwMode="auto">
          <a:xfrm>
            <a:off x="4546600" y="1644788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/>
              <a:t>SQL </a:t>
            </a:r>
            <a:endParaRPr lang="el-GR" sz="2000" b="1"/>
          </a:p>
        </p:txBody>
      </p:sp>
      <p:sp>
        <p:nvSpPr>
          <p:cNvPr id="24589" name="Text Box 10"/>
          <p:cNvSpPr txBox="1">
            <a:spLocks noChangeArrowheads="1"/>
          </p:cNvSpPr>
          <p:nvPr/>
        </p:nvSpPr>
        <p:spPr bwMode="auto">
          <a:xfrm>
            <a:off x="1193799" y="1246990"/>
            <a:ext cx="22548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2000" dirty="0"/>
              <a:t>Web </a:t>
            </a:r>
            <a:r>
              <a:rPr lang="el-GR" sz="2000" dirty="0" err="1"/>
              <a:t>forms</a:t>
            </a:r>
            <a:endParaRPr lang="el-GR" sz="2000" dirty="0"/>
          </a:p>
        </p:txBody>
      </p:sp>
      <p:sp>
        <p:nvSpPr>
          <p:cNvPr id="24590" name="Text Box 11"/>
          <p:cNvSpPr txBox="1">
            <a:spLocks noChangeArrowheads="1"/>
          </p:cNvSpPr>
          <p:nvPr/>
        </p:nvSpPr>
        <p:spPr bwMode="auto">
          <a:xfrm>
            <a:off x="3346450" y="1080144"/>
            <a:ext cx="38227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2000" dirty="0" err="1"/>
              <a:t>front</a:t>
            </a:r>
            <a:r>
              <a:rPr lang="el-GR" sz="2000" dirty="0"/>
              <a:t> </a:t>
            </a:r>
            <a:r>
              <a:rPr lang="el-GR" sz="2000" dirty="0" err="1" smtClean="0"/>
              <a:t>ends</a:t>
            </a:r>
            <a:r>
              <a:rPr lang="el-GR" sz="2000" dirty="0"/>
              <a:t> </a:t>
            </a:r>
            <a:r>
              <a:rPr lang="el-GR" sz="2000" dirty="0" smtClean="0"/>
              <a:t>εφαρμογών</a:t>
            </a:r>
            <a:endParaRPr lang="el-GR" sz="2000" dirty="0"/>
          </a:p>
        </p:txBody>
      </p:sp>
      <p:sp>
        <p:nvSpPr>
          <p:cNvPr id="24591" name="Text Box 12"/>
          <p:cNvSpPr txBox="1">
            <a:spLocks noChangeArrowheads="1"/>
          </p:cNvSpPr>
          <p:nvPr/>
        </p:nvSpPr>
        <p:spPr bwMode="auto">
          <a:xfrm>
            <a:off x="6096000" y="1173102"/>
            <a:ext cx="215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2000" dirty="0" err="1" smtClean="0"/>
              <a:t>Διεπαφή</a:t>
            </a:r>
            <a:r>
              <a:rPr lang="el-GR" sz="2000" dirty="0"/>
              <a:t> </a:t>
            </a:r>
            <a:r>
              <a:rPr lang="el-GR" sz="2000" dirty="0" smtClean="0"/>
              <a:t>SQL</a:t>
            </a:r>
            <a:endParaRPr lang="el-GR" sz="2000" dirty="0"/>
          </a:p>
        </p:txBody>
      </p:sp>
      <p:sp>
        <p:nvSpPr>
          <p:cNvPr id="24592" name="Line 13"/>
          <p:cNvSpPr>
            <a:spLocks noChangeShapeType="1"/>
          </p:cNvSpPr>
          <p:nvPr/>
        </p:nvSpPr>
        <p:spPr bwMode="auto">
          <a:xfrm>
            <a:off x="2514600" y="1573212"/>
            <a:ext cx="1295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593" name="Line 14"/>
          <p:cNvSpPr>
            <a:spLocks noChangeShapeType="1"/>
          </p:cNvSpPr>
          <p:nvPr/>
        </p:nvSpPr>
        <p:spPr bwMode="auto">
          <a:xfrm flipH="1">
            <a:off x="5257800" y="1725612"/>
            <a:ext cx="1371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1092200" y="2046287"/>
            <a:ext cx="6908800" cy="3070225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6"/>
          <p:cNvSpPr>
            <a:spLocks noGrp="1"/>
          </p:cNvSpPr>
          <p:nvPr>
            <p:ph type="title"/>
          </p:nvPr>
        </p:nvSpPr>
        <p:spPr>
          <a:xfrm>
            <a:off x="431800" y="137199"/>
            <a:ext cx="8229600" cy="1143000"/>
          </a:xfrm>
        </p:spPr>
        <p:txBody>
          <a:bodyPr/>
          <a:lstStyle/>
          <a:p>
            <a:r>
              <a:rPr lang="el-GR" dirty="0" err="1" smtClean="0">
                <a:solidFill>
                  <a:schemeClr val="accent6">
                    <a:lumMod val="75000"/>
                  </a:schemeClr>
                </a:solidFill>
              </a:rPr>
              <a:t>Διεπαφές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492125" y="5248275"/>
            <a:ext cx="78105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 eaLnBrk="0" hangingPunct="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Βασιζόμενες σε μενού (κατάλογο από </a:t>
            </a: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επιλογές), Γραφικών, Βασιζόμενες 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σε </a:t>
            </a: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φόρμες, Φυσικής γλώσσας, Για 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παραμετρικούς </a:t>
            </a: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χρήστες, Για 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το ΔΒΔ</a:t>
            </a:r>
          </a:p>
        </p:txBody>
      </p:sp>
      <p:sp>
        <p:nvSpPr>
          <p:cNvPr id="21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356364"/>
            <a:ext cx="2133600" cy="365125"/>
          </a:xfrm>
          <a:noFill/>
        </p:spPr>
        <p:txBody>
          <a:bodyPr/>
          <a:lstStyle/>
          <a:p>
            <a:r>
              <a:rPr lang="el-GR" altLang="en-US" smtClean="0"/>
              <a:t>Βάσεις Δεδομένων 20</a:t>
            </a:r>
            <a:r>
              <a:rPr lang="en-US" altLang="en-US" smtClean="0"/>
              <a:t>14</a:t>
            </a:r>
            <a:r>
              <a:rPr lang="el-GR" altLang="en-US" smtClean="0"/>
              <a:t>-20</a:t>
            </a:r>
            <a:r>
              <a:rPr lang="en-US" altLang="en-US" smtClean="0"/>
              <a:t>15</a:t>
            </a:r>
            <a:endParaRPr lang="el-GR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altLang="en-US" smtClean="0"/>
              <a:t>Ευαγγελία Πιτουρά</a:t>
            </a:r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455233-272F-463B-96FA-F782E0F9BEF7}" type="slidenum">
              <a:rPr lang="el-GR" altLang="en-US" smtClean="0"/>
              <a:pPr/>
              <a:t>27</a:t>
            </a:fld>
            <a:endParaRPr lang="el-GR" altLang="en-US" smtClean="0"/>
          </a:p>
        </p:txBody>
      </p:sp>
      <p:sp>
        <p:nvSpPr>
          <p:cNvPr id="28678" name="AutoShape 3"/>
          <p:cNvSpPr>
            <a:spLocks noChangeArrowheads="1"/>
          </p:cNvSpPr>
          <p:nvPr/>
        </p:nvSpPr>
        <p:spPr bwMode="auto">
          <a:xfrm>
            <a:off x="3779838" y="5157788"/>
            <a:ext cx="1524000" cy="9144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8679" name="Text Box 4"/>
          <p:cNvSpPr txBox="1">
            <a:spLocks noChangeArrowheads="1"/>
          </p:cNvSpPr>
          <p:nvPr/>
        </p:nvSpPr>
        <p:spPr bwMode="auto">
          <a:xfrm>
            <a:off x="3779838" y="5373688"/>
            <a:ext cx="15240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l-GR" sz="1400" b="1" dirty="0"/>
              <a:t>ΒΑΣΗ </a:t>
            </a:r>
          </a:p>
          <a:p>
            <a:pPr algn="ctr" eaLnBrk="0" hangingPunct="0">
              <a:spcBef>
                <a:spcPct val="50000"/>
              </a:spcBef>
            </a:pPr>
            <a:r>
              <a:rPr lang="el-GR" sz="1400" b="1" dirty="0"/>
              <a:t>ΔΕΔΟΜΕΝΩΝ</a:t>
            </a:r>
          </a:p>
        </p:txBody>
      </p:sp>
      <p:sp>
        <p:nvSpPr>
          <p:cNvPr id="28680" name="Rectangle 5"/>
          <p:cNvSpPr>
            <a:spLocks noChangeArrowheads="1"/>
          </p:cNvSpPr>
          <p:nvPr/>
        </p:nvSpPr>
        <p:spPr bwMode="auto">
          <a:xfrm>
            <a:off x="468313" y="1700213"/>
            <a:ext cx="8229600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8681" name="Text Box 6"/>
          <p:cNvSpPr txBox="1">
            <a:spLocks noChangeArrowheads="1"/>
          </p:cNvSpPr>
          <p:nvPr/>
        </p:nvSpPr>
        <p:spPr bwMode="auto">
          <a:xfrm>
            <a:off x="468313" y="1916113"/>
            <a:ext cx="2057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dirty="0"/>
              <a:t>ΣΔΒΔ</a:t>
            </a:r>
          </a:p>
        </p:txBody>
      </p:sp>
      <p:sp>
        <p:nvSpPr>
          <p:cNvPr id="28682" name="Text Box 7"/>
          <p:cNvSpPr txBox="1">
            <a:spLocks noChangeArrowheads="1"/>
          </p:cNvSpPr>
          <p:nvPr/>
        </p:nvSpPr>
        <p:spPr bwMode="auto">
          <a:xfrm>
            <a:off x="2987675" y="3213100"/>
            <a:ext cx="3657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/>
              <a:t>Μέθοδοι Προσπέλασης Αρχείων</a:t>
            </a:r>
          </a:p>
        </p:txBody>
      </p:sp>
      <p:sp>
        <p:nvSpPr>
          <p:cNvPr id="28683" name="Text Box 8"/>
          <p:cNvSpPr txBox="1">
            <a:spLocks noChangeArrowheads="1"/>
          </p:cNvSpPr>
          <p:nvPr/>
        </p:nvSpPr>
        <p:spPr bwMode="auto">
          <a:xfrm>
            <a:off x="3132138" y="4508500"/>
            <a:ext cx="30956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/>
              <a:t>Διαχειριστής Δίσκου</a:t>
            </a:r>
          </a:p>
        </p:txBody>
      </p:sp>
      <p:sp>
        <p:nvSpPr>
          <p:cNvPr id="28684" name="Text Box 9"/>
          <p:cNvSpPr txBox="1">
            <a:spLocks noChangeArrowheads="1"/>
          </p:cNvSpPr>
          <p:nvPr/>
        </p:nvSpPr>
        <p:spPr bwMode="auto">
          <a:xfrm>
            <a:off x="3348038" y="3860800"/>
            <a:ext cx="3657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/>
              <a:t>Διαχειριστής </a:t>
            </a:r>
            <a:r>
              <a:rPr lang="en-US"/>
              <a:t>Buffer</a:t>
            </a:r>
            <a:endParaRPr lang="el-GR"/>
          </a:p>
        </p:txBody>
      </p:sp>
      <p:sp>
        <p:nvSpPr>
          <p:cNvPr id="28685" name="Rectangle 10"/>
          <p:cNvSpPr>
            <a:spLocks noChangeArrowheads="1"/>
          </p:cNvSpPr>
          <p:nvPr/>
        </p:nvSpPr>
        <p:spPr bwMode="auto">
          <a:xfrm>
            <a:off x="2916238" y="3213100"/>
            <a:ext cx="3810000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8686" name="Rectangle 11"/>
          <p:cNvSpPr>
            <a:spLocks noChangeArrowheads="1"/>
          </p:cNvSpPr>
          <p:nvPr/>
        </p:nvSpPr>
        <p:spPr bwMode="auto">
          <a:xfrm>
            <a:off x="684213" y="2997200"/>
            <a:ext cx="1676400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8687" name="Text Box 12"/>
          <p:cNvSpPr txBox="1">
            <a:spLocks noChangeArrowheads="1"/>
          </p:cNvSpPr>
          <p:nvPr/>
        </p:nvSpPr>
        <p:spPr bwMode="auto">
          <a:xfrm>
            <a:off x="684213" y="3213100"/>
            <a:ext cx="1676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/>
              <a:t>Διαχειριστής συναλλαγών</a:t>
            </a:r>
          </a:p>
        </p:txBody>
      </p:sp>
      <p:sp>
        <p:nvSpPr>
          <p:cNvPr id="28688" name="Text Box 13"/>
          <p:cNvSpPr txBox="1">
            <a:spLocks noChangeArrowheads="1"/>
          </p:cNvSpPr>
          <p:nvPr/>
        </p:nvSpPr>
        <p:spPr bwMode="auto">
          <a:xfrm>
            <a:off x="684213" y="4005263"/>
            <a:ext cx="1676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/>
              <a:t>Επεξεργαστής Κλειδιών</a:t>
            </a:r>
          </a:p>
        </p:txBody>
      </p:sp>
      <p:sp>
        <p:nvSpPr>
          <p:cNvPr id="28689" name="Text Box 14"/>
          <p:cNvSpPr txBox="1">
            <a:spLocks noChangeArrowheads="1"/>
          </p:cNvSpPr>
          <p:nvPr/>
        </p:nvSpPr>
        <p:spPr bwMode="auto">
          <a:xfrm>
            <a:off x="7092950" y="3357563"/>
            <a:ext cx="14335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/>
              <a:t>Διαχειριστής Ανάκαμψης</a:t>
            </a:r>
          </a:p>
        </p:txBody>
      </p:sp>
      <p:sp>
        <p:nvSpPr>
          <p:cNvPr id="28690" name="Rectangle 15"/>
          <p:cNvSpPr>
            <a:spLocks noChangeArrowheads="1"/>
          </p:cNvSpPr>
          <p:nvPr/>
        </p:nvSpPr>
        <p:spPr bwMode="auto">
          <a:xfrm>
            <a:off x="2339975" y="1989138"/>
            <a:ext cx="51816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8691" name="Text Box 16"/>
          <p:cNvSpPr txBox="1">
            <a:spLocks noChangeArrowheads="1"/>
          </p:cNvSpPr>
          <p:nvPr/>
        </p:nvSpPr>
        <p:spPr bwMode="auto">
          <a:xfrm>
            <a:off x="2916238" y="2133600"/>
            <a:ext cx="426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/>
              <a:t>Μηχανή Εκτέλεσης Ερωτήσεων</a:t>
            </a:r>
          </a:p>
        </p:txBody>
      </p:sp>
      <p:sp>
        <p:nvSpPr>
          <p:cNvPr id="28692" name="Line 17"/>
          <p:cNvSpPr>
            <a:spLocks noChangeShapeType="1"/>
          </p:cNvSpPr>
          <p:nvPr/>
        </p:nvSpPr>
        <p:spPr bwMode="auto">
          <a:xfrm>
            <a:off x="4643438" y="270827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8693" name="Line 18"/>
          <p:cNvSpPr>
            <a:spLocks noChangeShapeType="1"/>
          </p:cNvSpPr>
          <p:nvPr/>
        </p:nvSpPr>
        <p:spPr bwMode="auto">
          <a:xfrm>
            <a:off x="4572000" y="35734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8694" name="Line 19"/>
          <p:cNvSpPr>
            <a:spLocks noChangeShapeType="1"/>
          </p:cNvSpPr>
          <p:nvPr/>
        </p:nvSpPr>
        <p:spPr bwMode="auto">
          <a:xfrm>
            <a:off x="4572000" y="42211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8695" name="Rectangle 20"/>
          <p:cNvSpPr>
            <a:spLocks noChangeArrowheads="1"/>
          </p:cNvSpPr>
          <p:nvPr/>
        </p:nvSpPr>
        <p:spPr bwMode="auto">
          <a:xfrm>
            <a:off x="7086600" y="3124200"/>
            <a:ext cx="12954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8696" name="Line 21"/>
          <p:cNvSpPr>
            <a:spLocks noChangeShapeType="1"/>
          </p:cNvSpPr>
          <p:nvPr/>
        </p:nvSpPr>
        <p:spPr bwMode="auto">
          <a:xfrm>
            <a:off x="2411413" y="40767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8697" name="Line 22"/>
          <p:cNvSpPr>
            <a:spLocks noChangeShapeType="1"/>
          </p:cNvSpPr>
          <p:nvPr/>
        </p:nvSpPr>
        <p:spPr bwMode="auto">
          <a:xfrm>
            <a:off x="6781800" y="3962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8698" name="Line 23"/>
          <p:cNvSpPr>
            <a:spLocks noChangeShapeType="1"/>
          </p:cNvSpPr>
          <p:nvPr/>
        </p:nvSpPr>
        <p:spPr bwMode="auto">
          <a:xfrm>
            <a:off x="4427538" y="1341438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8699" name="Text Box 24"/>
          <p:cNvSpPr txBox="1">
            <a:spLocks noChangeArrowheads="1"/>
          </p:cNvSpPr>
          <p:nvPr/>
        </p:nvSpPr>
        <p:spPr bwMode="auto">
          <a:xfrm>
            <a:off x="3563938" y="1052513"/>
            <a:ext cx="20875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 dirty="0"/>
              <a:t>SQL </a:t>
            </a:r>
            <a:r>
              <a:rPr lang="el-GR" sz="1800" dirty="0"/>
              <a:t>ερώτηση</a:t>
            </a:r>
          </a:p>
        </p:txBody>
      </p:sp>
      <p:sp>
        <p:nvSpPr>
          <p:cNvPr id="28700" name="Text Box 25"/>
          <p:cNvSpPr txBox="1">
            <a:spLocks noChangeArrowheads="1"/>
          </p:cNvSpPr>
          <p:nvPr/>
        </p:nvSpPr>
        <p:spPr bwMode="auto">
          <a:xfrm>
            <a:off x="4716463" y="2708275"/>
            <a:ext cx="3600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000" b="1"/>
              <a:t>Κλήση συναρτήσεων βιβλιοθήκης που υλοποιούν πράξεις σχεσιακής άλγεβρας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240713" cy="777875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Το εσωτερικό ενός ΣΔΒΔ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356364"/>
            <a:ext cx="2133600" cy="365125"/>
          </a:xfrm>
          <a:noFill/>
        </p:spPr>
        <p:txBody>
          <a:bodyPr/>
          <a:lstStyle/>
          <a:p>
            <a:r>
              <a:rPr lang="el-GR" altLang="en-US" smtClean="0"/>
              <a:t>Βάσεις Δεδομένων 20</a:t>
            </a:r>
            <a:r>
              <a:rPr lang="en-US" altLang="en-US" smtClean="0"/>
              <a:t>14</a:t>
            </a:r>
            <a:r>
              <a:rPr lang="el-GR" altLang="en-US" smtClean="0"/>
              <a:t>-20</a:t>
            </a:r>
            <a:r>
              <a:rPr lang="en-US" altLang="en-US" smtClean="0"/>
              <a:t>15</a:t>
            </a:r>
            <a:endParaRPr lang="el-GR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altLang="en-US" smtClean="0"/>
              <a:t>Ευαγγελία Πιτουρά</a:t>
            </a:r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6786FEF-EC17-4F7F-992C-0769CAB8EEC1}" type="slidenum">
              <a:rPr lang="el-GR" altLang="en-US" smtClean="0"/>
              <a:pPr/>
              <a:t>28</a:t>
            </a:fld>
            <a:endParaRPr lang="el-GR" altLang="en-US" smtClean="0"/>
          </a:p>
        </p:txBody>
      </p:sp>
      <p:sp>
        <p:nvSpPr>
          <p:cNvPr id="27654" name="AutoShape 3"/>
          <p:cNvSpPr>
            <a:spLocks noChangeArrowheads="1"/>
          </p:cNvSpPr>
          <p:nvPr/>
        </p:nvSpPr>
        <p:spPr bwMode="auto">
          <a:xfrm>
            <a:off x="2627313" y="3357563"/>
            <a:ext cx="3810000" cy="2205037"/>
          </a:xfrm>
          <a:prstGeom prst="can">
            <a:avLst>
              <a:gd name="adj" fmla="val 25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7655" name="Text Box 4"/>
          <p:cNvSpPr txBox="1">
            <a:spLocks noChangeArrowheads="1"/>
          </p:cNvSpPr>
          <p:nvPr/>
        </p:nvSpPr>
        <p:spPr bwMode="auto">
          <a:xfrm>
            <a:off x="6588125" y="4149725"/>
            <a:ext cx="2057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1800"/>
              <a:t>ΒΑΣΗ ΔΕΔΟΜΕΝΩΝ</a:t>
            </a:r>
          </a:p>
        </p:txBody>
      </p:sp>
      <p:sp>
        <p:nvSpPr>
          <p:cNvPr id="27656" name="Text Box 5"/>
          <p:cNvSpPr txBox="1">
            <a:spLocks noChangeArrowheads="1"/>
          </p:cNvSpPr>
          <p:nvPr/>
        </p:nvSpPr>
        <p:spPr bwMode="auto">
          <a:xfrm>
            <a:off x="2743200" y="5105400"/>
            <a:ext cx="312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2000"/>
              <a:t>Αρχεία δεδομένων</a:t>
            </a:r>
          </a:p>
        </p:txBody>
      </p:sp>
      <p:sp>
        <p:nvSpPr>
          <p:cNvPr id="27657" name="Text Box 6"/>
          <p:cNvSpPr txBox="1">
            <a:spLocks noChangeArrowheads="1"/>
          </p:cNvSpPr>
          <p:nvPr/>
        </p:nvSpPr>
        <p:spPr bwMode="auto">
          <a:xfrm>
            <a:off x="2667000" y="4038600"/>
            <a:ext cx="312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2000" dirty="0"/>
              <a:t>Αρχεία ευρετηρίου</a:t>
            </a:r>
          </a:p>
        </p:txBody>
      </p:sp>
      <p:sp>
        <p:nvSpPr>
          <p:cNvPr id="27658" name="Text Box 7"/>
          <p:cNvSpPr txBox="1">
            <a:spLocks noChangeArrowheads="1"/>
          </p:cNvSpPr>
          <p:nvPr/>
        </p:nvSpPr>
        <p:spPr bwMode="auto">
          <a:xfrm>
            <a:off x="4953000" y="4267200"/>
            <a:ext cx="31242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2000"/>
              <a:t>Κατάλογος </a:t>
            </a:r>
            <a:endParaRPr lang="el-GR" sz="800"/>
          </a:p>
          <a:p>
            <a:pPr eaLnBrk="0" hangingPunct="0">
              <a:spcBef>
                <a:spcPct val="50000"/>
              </a:spcBef>
            </a:pPr>
            <a:r>
              <a:rPr lang="el-GR" sz="2000"/>
              <a:t>συστήματος</a:t>
            </a:r>
          </a:p>
        </p:txBody>
      </p:sp>
      <p:sp>
        <p:nvSpPr>
          <p:cNvPr id="27659" name="Line 8"/>
          <p:cNvSpPr>
            <a:spLocks noChangeShapeType="1"/>
          </p:cNvSpPr>
          <p:nvPr/>
        </p:nvSpPr>
        <p:spPr bwMode="auto">
          <a:xfrm>
            <a:off x="3657600" y="4495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7660" name="Line 9"/>
          <p:cNvSpPr>
            <a:spLocks noChangeShapeType="1"/>
          </p:cNvSpPr>
          <p:nvPr/>
        </p:nvSpPr>
        <p:spPr bwMode="auto">
          <a:xfrm flipH="1" flipV="1">
            <a:off x="4495800" y="449580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7661" name="Line 10"/>
          <p:cNvSpPr>
            <a:spLocks noChangeShapeType="1"/>
          </p:cNvSpPr>
          <p:nvPr/>
        </p:nvSpPr>
        <p:spPr bwMode="auto">
          <a:xfrm flipH="1">
            <a:off x="4572000" y="48006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7662" name="Rectangle 11"/>
          <p:cNvSpPr>
            <a:spLocks noChangeArrowheads="1"/>
          </p:cNvSpPr>
          <p:nvPr/>
        </p:nvSpPr>
        <p:spPr bwMode="auto">
          <a:xfrm>
            <a:off x="1981200" y="1905000"/>
            <a:ext cx="49530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7663" name="Text Box 12"/>
          <p:cNvSpPr txBox="1">
            <a:spLocks noChangeArrowheads="1"/>
          </p:cNvSpPr>
          <p:nvPr/>
        </p:nvSpPr>
        <p:spPr bwMode="auto">
          <a:xfrm>
            <a:off x="3467100" y="2201862"/>
            <a:ext cx="205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l-GR" sz="2800" dirty="0"/>
              <a:t>ΣΔΒΔ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57200" y="350838"/>
            <a:ext cx="8240713" cy="777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Το εσωτερικό ενός ΣΔΒΔ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356364"/>
            <a:ext cx="2133600" cy="365125"/>
          </a:xfrm>
          <a:noFill/>
        </p:spPr>
        <p:txBody>
          <a:bodyPr/>
          <a:lstStyle/>
          <a:p>
            <a:r>
              <a:rPr lang="el-GR" altLang="en-US" smtClean="0"/>
              <a:t>Βάσεις Δεδομένων 20</a:t>
            </a:r>
            <a:r>
              <a:rPr lang="en-US" altLang="en-US" smtClean="0"/>
              <a:t>14</a:t>
            </a:r>
            <a:r>
              <a:rPr lang="el-GR" altLang="en-US" smtClean="0"/>
              <a:t>-20</a:t>
            </a:r>
            <a:r>
              <a:rPr lang="en-US" altLang="en-US" smtClean="0"/>
              <a:t>15</a:t>
            </a:r>
            <a:endParaRPr lang="el-GR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altLang="en-US" smtClean="0"/>
              <a:t>Ευαγγελία Πιτουρά</a:t>
            </a:r>
          </a:p>
        </p:txBody>
      </p:sp>
      <p:sp>
        <p:nvSpPr>
          <p:cNvPr id="297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E19DF2-A706-4036-A1DF-2B3F423220A2}" type="slidenum">
              <a:rPr lang="el-GR" altLang="en-US" smtClean="0"/>
              <a:pPr/>
              <a:t>29</a:t>
            </a:fld>
            <a:endParaRPr lang="el-GR" altLang="en-US" smtClean="0"/>
          </a:p>
        </p:txBody>
      </p:sp>
      <p:sp>
        <p:nvSpPr>
          <p:cNvPr id="29702" name="Text Box 3"/>
          <p:cNvSpPr txBox="1">
            <a:spLocks noChangeArrowheads="1"/>
          </p:cNvSpPr>
          <p:nvPr/>
        </p:nvSpPr>
        <p:spPr bwMode="auto">
          <a:xfrm>
            <a:off x="423862" y="2035175"/>
            <a:ext cx="8229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18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Αρχή του 1960</a:t>
            </a:r>
          </a:p>
          <a:p>
            <a:pPr eaLnBrk="0" hangingPunct="0">
              <a:spcBef>
                <a:spcPct val="50000"/>
              </a:spcBef>
            </a:pPr>
            <a:r>
              <a:rPr lang="el-GR" sz="18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Γενικευμένη χρήση δίσκων</a:t>
            </a:r>
          </a:p>
          <a:p>
            <a:pPr eaLnBrk="0" hangingPunct="0">
              <a:spcBef>
                <a:spcPct val="50000"/>
              </a:spcBef>
            </a:pPr>
            <a:r>
              <a:rPr lang="el-GR" sz="18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πρώτο </a:t>
            </a:r>
            <a:r>
              <a:rPr lang="el-GR" sz="1800" i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γενικού-σκοπού</a:t>
            </a:r>
            <a:r>
              <a:rPr lang="el-GR" sz="18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18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ΣΔΒΔ (διαχωρισμός της 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λειτουργικότητας διαχείρισης δεδομένων από τις εφαρμογές)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: 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Integrated Data Store (GE)</a:t>
            </a:r>
          </a:p>
          <a:p>
            <a:pPr eaLnBrk="0" hangingPunct="0">
              <a:spcBef>
                <a:spcPct val="50000"/>
              </a:spcBef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	Charles Bachman (Recipient of the 1</a:t>
            </a:r>
            <a:r>
              <a:rPr lang="en-US" sz="1800" baseline="30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st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Calibri" pitchFamily="34" charset="0"/>
              </a:rPr>
              <a:t>Turing Award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1973)</a:t>
            </a:r>
          </a:p>
          <a:p>
            <a:pPr eaLnBrk="0" hangingPunct="0">
              <a:spcBef>
                <a:spcPct val="50000"/>
              </a:spcBef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	network data model (</a:t>
            </a:r>
            <a:r>
              <a:rPr lang="el-GR" sz="18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δικτυωτό) </a:t>
            </a:r>
            <a:endParaRPr lang="el-GR" sz="1800" b="1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9703" name="Text Box 4"/>
          <p:cNvSpPr txBox="1">
            <a:spLocks noChangeArrowheads="1"/>
          </p:cNvSpPr>
          <p:nvPr/>
        </p:nvSpPr>
        <p:spPr bwMode="auto">
          <a:xfrm>
            <a:off x="507999" y="4233863"/>
            <a:ext cx="8229600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1800" b="1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Τέλη του 1960</a:t>
            </a:r>
          </a:p>
          <a:p>
            <a:pPr eaLnBrk="0" hangingPunct="0">
              <a:spcBef>
                <a:spcPct val="50000"/>
              </a:spcBef>
            </a:pPr>
            <a:r>
              <a:rPr lang="en-US" sz="180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Information Management System (IMS) IBM</a:t>
            </a:r>
          </a:p>
          <a:p>
            <a:pPr eaLnBrk="0" hangingPunct="0">
              <a:spcBef>
                <a:spcPct val="50000"/>
              </a:spcBef>
            </a:pPr>
            <a:r>
              <a:rPr lang="en-US" sz="180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	hierarchical data model (</a:t>
            </a:r>
            <a:r>
              <a:rPr lang="el-GR" sz="180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Ιεραρχικό) </a:t>
            </a:r>
          </a:p>
          <a:p>
            <a:pPr eaLnBrk="0" hangingPunct="0">
              <a:spcBef>
                <a:spcPct val="50000"/>
              </a:spcBef>
            </a:pPr>
            <a:r>
              <a:rPr lang="el-GR" sz="180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	</a:t>
            </a:r>
            <a:r>
              <a:rPr lang="en-US" sz="180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SABRE Airline Reservation System (AA+IBM, travelocity!!)</a:t>
            </a:r>
            <a:endParaRPr lang="el-GR" sz="1800" b="1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9704" name="Text Box 5"/>
          <p:cNvSpPr txBox="1">
            <a:spLocks noChangeArrowheads="1"/>
          </p:cNvSpPr>
          <p:nvPr/>
        </p:nvSpPr>
        <p:spPr bwMode="auto">
          <a:xfrm>
            <a:off x="436562" y="1171575"/>
            <a:ext cx="8208962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18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Δεκαετία του 1950</a:t>
            </a:r>
          </a:p>
          <a:p>
            <a:pPr eaLnBrk="0" hangingPunct="0">
              <a:spcBef>
                <a:spcPct val="50000"/>
              </a:spcBef>
            </a:pPr>
            <a:r>
              <a:rPr lang="el-GR" sz="18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Κάρτες και ταινίες (σειριακή επεξεργασία) – 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Batch processing</a:t>
            </a:r>
            <a:endParaRPr lang="el-GR" sz="1800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04811" y="388938"/>
            <a:ext cx="8240713" cy="777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Ιστορία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356364"/>
            <a:ext cx="2133600" cy="365125"/>
          </a:xfrm>
          <a:noFill/>
        </p:spPr>
        <p:txBody>
          <a:bodyPr/>
          <a:lstStyle/>
          <a:p>
            <a:r>
              <a:rPr lang="el-GR" altLang="en-US" smtClean="0"/>
              <a:t>Βάσεις Δεδομένων 20</a:t>
            </a:r>
            <a:r>
              <a:rPr lang="en-US" altLang="en-US" smtClean="0"/>
              <a:t>14</a:t>
            </a:r>
            <a:r>
              <a:rPr lang="el-GR" altLang="en-US" smtClean="0"/>
              <a:t>-20</a:t>
            </a:r>
            <a:r>
              <a:rPr lang="en-US" altLang="en-US" smtClean="0"/>
              <a:t>15</a:t>
            </a:r>
            <a:endParaRPr lang="el-GR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altLang="en-US" smtClean="0"/>
              <a:t>Ευαγγελία Πιτουρά</a:t>
            </a:r>
          </a:p>
        </p:txBody>
      </p:sp>
      <p:sp>
        <p:nvSpPr>
          <p:cNvPr id="41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050E6B5-43E1-4C08-BD3A-1AB6EBB574E8}" type="slidenum">
              <a:rPr lang="el-GR" altLang="en-US" smtClean="0"/>
              <a:pPr/>
              <a:t>3</a:t>
            </a:fld>
            <a:endParaRPr lang="el-GR" altLang="en-US" smtClean="0"/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755650" y="2781300"/>
            <a:ext cx="7727950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l-GR" sz="2800" dirty="0">
                <a:solidFill>
                  <a:schemeClr val="accent6">
                    <a:lumMod val="75000"/>
                  </a:schemeClr>
                </a:solidFill>
              </a:rPr>
              <a:t>Βάση Δεδομένων</a:t>
            </a:r>
            <a:r>
              <a:rPr lang="el-GR" sz="2800" dirty="0">
                <a:solidFill>
                  <a:schemeClr val="tx2">
                    <a:lumMod val="75000"/>
                  </a:schemeClr>
                </a:solidFill>
              </a:rPr>
              <a:t>: συλλογή από σχετιζόμενα δεδομένα</a:t>
            </a:r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412750" y="1722438"/>
            <a:ext cx="67675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800" dirty="0">
                <a:solidFill>
                  <a:schemeClr val="tx2">
                    <a:lumMod val="75000"/>
                  </a:schemeClr>
                </a:solidFill>
              </a:rPr>
              <a:t>Τι είναι μια βάση δεδομένων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;</a:t>
            </a:r>
            <a:endParaRPr lang="el-GR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4397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40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Βασικές Έννοιες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356364"/>
            <a:ext cx="2133600" cy="365125"/>
          </a:xfrm>
          <a:noFill/>
        </p:spPr>
        <p:txBody>
          <a:bodyPr/>
          <a:lstStyle/>
          <a:p>
            <a:r>
              <a:rPr lang="el-GR" altLang="en-US" dirty="0" smtClean="0"/>
              <a:t>Βάσεις Δεδομένων 20</a:t>
            </a:r>
            <a:r>
              <a:rPr lang="en-US" altLang="en-US" dirty="0" smtClean="0"/>
              <a:t>14</a:t>
            </a:r>
            <a:r>
              <a:rPr lang="el-GR" altLang="en-US" dirty="0" smtClean="0"/>
              <a:t>-20</a:t>
            </a:r>
            <a:r>
              <a:rPr lang="en-US" altLang="en-US" dirty="0" smtClean="0"/>
              <a:t>15</a:t>
            </a:r>
            <a:endParaRPr lang="el-GR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animBg="1" autoUpdateAnimBg="0"/>
      <p:bldP spid="8704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altLang="en-US" smtClean="0"/>
              <a:t>Ευαγγελία Πιτουρά</a:t>
            </a:r>
          </a:p>
        </p:txBody>
      </p:sp>
      <p:sp>
        <p:nvSpPr>
          <p:cNvPr id="3072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E97CE8-AAE6-403F-B1B2-D5E2A0CDF59B}" type="slidenum">
              <a:rPr lang="el-GR" altLang="en-US" smtClean="0"/>
              <a:pPr/>
              <a:t>30</a:t>
            </a:fld>
            <a:endParaRPr lang="el-GR" altLang="en-US" smtClean="0"/>
          </a:p>
        </p:txBody>
      </p:sp>
      <p:sp>
        <p:nvSpPr>
          <p:cNvPr id="30726" name="Text Box 3"/>
          <p:cNvSpPr txBox="1">
            <a:spLocks noChangeArrowheads="1"/>
          </p:cNvSpPr>
          <p:nvPr/>
        </p:nvSpPr>
        <p:spPr bwMode="auto">
          <a:xfrm>
            <a:off x="468313" y="1687513"/>
            <a:ext cx="8229600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1800" b="1" dirty="0">
                <a:ea typeface="Calibri" pitchFamily="34" charset="0"/>
                <a:cs typeface="Calibri" pitchFamily="34" charset="0"/>
              </a:rPr>
              <a:t>1970</a:t>
            </a:r>
          </a:p>
          <a:p>
            <a:pPr eaLnBrk="0" hangingPunct="0">
              <a:spcBef>
                <a:spcPct val="50000"/>
              </a:spcBef>
            </a:pPr>
            <a:r>
              <a:rPr lang="el-GR" sz="1800" dirty="0" err="1">
                <a:ea typeface="Calibri" pitchFamily="34" charset="0"/>
                <a:cs typeface="Calibri" pitchFamily="34" charset="0"/>
              </a:rPr>
              <a:t>Edgar</a:t>
            </a:r>
            <a:r>
              <a:rPr lang="el-GR" sz="1800" dirty="0">
                <a:ea typeface="Calibri" pitchFamily="34" charset="0"/>
                <a:cs typeface="Calibri" pitchFamily="34" charset="0"/>
              </a:rPr>
              <a:t> </a:t>
            </a:r>
            <a:r>
              <a:rPr lang="el-GR" sz="1800" dirty="0" err="1">
                <a:ea typeface="Calibri" pitchFamily="34" charset="0"/>
                <a:cs typeface="Calibri" pitchFamily="34" charset="0"/>
              </a:rPr>
              <a:t>Codd</a:t>
            </a:r>
            <a:r>
              <a:rPr lang="el-GR" sz="1800" dirty="0">
                <a:ea typeface="Calibri" pitchFamily="34" charset="0"/>
                <a:cs typeface="Calibri" pitchFamily="34" charset="0"/>
              </a:rPr>
              <a:t> (IBM, </a:t>
            </a:r>
            <a:r>
              <a:rPr lang="el-GR" sz="1800" dirty="0" err="1">
                <a:ea typeface="Calibri" pitchFamily="34" charset="0"/>
                <a:cs typeface="Calibri" pitchFamily="34" charset="0"/>
              </a:rPr>
              <a:t>San</a:t>
            </a:r>
            <a:r>
              <a:rPr lang="el-GR" sz="1800" dirty="0">
                <a:ea typeface="Calibri" pitchFamily="34" charset="0"/>
                <a:cs typeface="Calibri" pitchFamily="34" charset="0"/>
              </a:rPr>
              <a:t> </a:t>
            </a:r>
            <a:r>
              <a:rPr lang="el-GR" sz="1800" dirty="0" err="1">
                <a:ea typeface="Calibri" pitchFamily="34" charset="0"/>
                <a:cs typeface="Calibri" pitchFamily="34" charset="0"/>
              </a:rPr>
              <a:t>Jose</a:t>
            </a:r>
            <a:r>
              <a:rPr lang="el-GR" sz="1800" dirty="0">
                <a:ea typeface="Calibri" pitchFamily="34" charset="0"/>
                <a:cs typeface="Calibri" pitchFamily="34" charset="0"/>
              </a:rPr>
              <a:t>) </a:t>
            </a:r>
            <a:r>
              <a:rPr lang="el-GR" sz="1800" i="1" dirty="0">
                <a:solidFill>
                  <a:srgbClr val="FF0000"/>
                </a:solidFill>
                <a:ea typeface="Calibri" pitchFamily="34" charset="0"/>
                <a:cs typeface="Calibri" pitchFamily="34" charset="0"/>
              </a:rPr>
              <a:t>σχεσιακό μοντέλο δεδομένων </a:t>
            </a:r>
            <a:r>
              <a:rPr lang="el-GR" sz="1800" dirty="0">
                <a:ea typeface="Calibri" pitchFamily="34" charset="0"/>
                <a:cs typeface="Calibri" pitchFamily="34" charset="0"/>
              </a:rPr>
              <a:t>(</a:t>
            </a:r>
            <a:r>
              <a:rPr lang="el-GR" sz="1800" dirty="0" err="1">
                <a:ea typeface="Calibri" pitchFamily="34" charset="0"/>
                <a:cs typeface="Calibri" pitchFamily="34" charset="0"/>
              </a:rPr>
              <a:t>relational</a:t>
            </a:r>
            <a:r>
              <a:rPr lang="el-GR" sz="1800" dirty="0">
                <a:ea typeface="Calibri" pitchFamily="34" charset="0"/>
                <a:cs typeface="Calibri" pitchFamily="34" charset="0"/>
              </a:rPr>
              <a:t> </a:t>
            </a:r>
            <a:r>
              <a:rPr lang="el-GR" sz="1800" dirty="0" err="1">
                <a:ea typeface="Calibri" pitchFamily="34" charset="0"/>
                <a:cs typeface="Calibri" pitchFamily="34" charset="0"/>
              </a:rPr>
              <a:t>data</a:t>
            </a:r>
            <a:r>
              <a:rPr lang="el-GR" sz="1800" dirty="0">
                <a:ea typeface="Calibri" pitchFamily="34" charset="0"/>
                <a:cs typeface="Calibri" pitchFamily="34" charset="0"/>
              </a:rPr>
              <a:t> </a:t>
            </a:r>
            <a:r>
              <a:rPr lang="el-GR" sz="1800" dirty="0" err="1">
                <a:ea typeface="Calibri" pitchFamily="34" charset="0"/>
                <a:cs typeface="Calibri" pitchFamily="34" charset="0"/>
              </a:rPr>
              <a:t>model</a:t>
            </a:r>
            <a:r>
              <a:rPr lang="el-GR" sz="1800" dirty="0">
                <a:ea typeface="Calibri" pitchFamily="34" charset="0"/>
                <a:cs typeface="Calibri" pitchFamily="34" charset="0"/>
              </a:rPr>
              <a:t>)</a:t>
            </a:r>
          </a:p>
          <a:p>
            <a:pPr eaLnBrk="0" hangingPunct="0">
              <a:spcBef>
                <a:spcPct val="50000"/>
              </a:spcBef>
            </a:pPr>
            <a:r>
              <a:rPr lang="en-US" sz="1800" dirty="0">
                <a:ea typeface="Calibri" pitchFamily="34" charset="0"/>
                <a:cs typeface="Calibri" pitchFamily="34" charset="0"/>
              </a:rPr>
              <a:t>	 (Recipient of the 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Calibri" pitchFamily="34" charset="0"/>
              </a:rPr>
              <a:t>Turing Award</a:t>
            </a:r>
            <a:r>
              <a:rPr lang="en-US" sz="1800" dirty="0">
                <a:ea typeface="Calibri" pitchFamily="34" charset="0"/>
                <a:cs typeface="Calibri" pitchFamily="34" charset="0"/>
              </a:rPr>
              <a:t>, 1981)</a:t>
            </a:r>
          </a:p>
          <a:p>
            <a:pPr eaLnBrk="0" hangingPunct="0">
              <a:spcBef>
                <a:spcPct val="50000"/>
              </a:spcBef>
            </a:pPr>
            <a:r>
              <a:rPr lang="en-US" sz="1800" dirty="0">
                <a:ea typeface="Calibri" pitchFamily="34" charset="0"/>
                <a:cs typeface="Calibri" pitchFamily="34" charset="0"/>
              </a:rPr>
              <a:t>	</a:t>
            </a:r>
            <a:r>
              <a:rPr lang="el-GR" sz="1800" dirty="0">
                <a:ea typeface="Calibri" pitchFamily="34" charset="0"/>
                <a:cs typeface="Calibri" pitchFamily="34" charset="0"/>
              </a:rPr>
              <a:t>Ερευνητικά Προγράμματα: </a:t>
            </a:r>
            <a:r>
              <a:rPr lang="en-US" sz="1800" dirty="0">
                <a:ea typeface="Calibri" pitchFamily="34" charset="0"/>
                <a:cs typeface="Calibri" pitchFamily="34" charset="0"/>
              </a:rPr>
              <a:t>System R, INGRES - </a:t>
            </a:r>
            <a:r>
              <a:rPr lang="el-GR" sz="1800" dirty="0">
                <a:ea typeface="Calibri" pitchFamily="34" charset="0"/>
                <a:cs typeface="Calibri" pitchFamily="34" charset="0"/>
              </a:rPr>
              <a:t>Γλώσσες</a:t>
            </a:r>
            <a:r>
              <a:rPr lang="en-US" sz="1800" dirty="0">
                <a:ea typeface="Calibri" pitchFamily="34" charset="0"/>
                <a:cs typeface="Calibri" pitchFamily="34" charset="0"/>
              </a:rPr>
              <a:t>: 	SEQUEL, QBE, QUEL</a:t>
            </a:r>
            <a:endParaRPr lang="el-GR" sz="1800" b="1" dirty="0">
              <a:ea typeface="Calibri" pitchFamily="34" charset="0"/>
              <a:cs typeface="Calibri" pitchFamily="34" charset="0"/>
            </a:endParaRPr>
          </a:p>
        </p:txBody>
      </p:sp>
      <p:sp>
        <p:nvSpPr>
          <p:cNvPr id="30727" name="Text Box 4"/>
          <p:cNvSpPr txBox="1">
            <a:spLocks noChangeArrowheads="1"/>
          </p:cNvSpPr>
          <p:nvPr/>
        </p:nvSpPr>
        <p:spPr bwMode="auto">
          <a:xfrm>
            <a:off x="395288" y="3630613"/>
            <a:ext cx="822960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1800" b="1" dirty="0">
                <a:ea typeface="Calibri" pitchFamily="34" charset="0"/>
                <a:cs typeface="Calibri" pitchFamily="34" charset="0"/>
              </a:rPr>
              <a:t>Δεκαετία του 1980 </a:t>
            </a:r>
          </a:p>
          <a:p>
            <a:pPr eaLnBrk="0" hangingPunct="0">
              <a:spcBef>
                <a:spcPct val="50000"/>
              </a:spcBef>
            </a:pPr>
            <a:r>
              <a:rPr lang="en-US" sz="1800" dirty="0">
                <a:ea typeface="Calibri" pitchFamily="34" charset="0"/>
                <a:cs typeface="Calibri" pitchFamily="34" charset="0"/>
              </a:rPr>
              <a:t>	SQL (</a:t>
            </a:r>
            <a:r>
              <a:rPr lang="el-GR" sz="1800" dirty="0">
                <a:ea typeface="Calibri" pitchFamily="34" charset="0"/>
                <a:cs typeface="Calibri" pitchFamily="34" charset="0"/>
              </a:rPr>
              <a:t>μέρος του </a:t>
            </a:r>
            <a:r>
              <a:rPr lang="en-US" sz="1800" dirty="0">
                <a:ea typeface="Calibri" pitchFamily="34" charset="0"/>
                <a:cs typeface="Calibri" pitchFamily="34" charset="0"/>
              </a:rPr>
              <a:t>System R)</a:t>
            </a:r>
          </a:p>
          <a:p>
            <a:pPr eaLnBrk="0" hangingPunct="0">
              <a:spcBef>
                <a:spcPct val="50000"/>
              </a:spcBef>
            </a:pPr>
            <a:r>
              <a:rPr lang="en-US" sz="1800" dirty="0">
                <a:ea typeface="Calibri" pitchFamily="34" charset="0"/>
                <a:cs typeface="Calibri" pitchFamily="34" charset="0"/>
              </a:rPr>
              <a:t>	transaction management (Jim Gray,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Calibri" pitchFamily="34" charset="0"/>
              </a:rPr>
              <a:t>Turing Award</a:t>
            </a:r>
            <a:r>
              <a:rPr lang="en-US" sz="1800" dirty="0">
                <a:ea typeface="Calibri" pitchFamily="34" charset="0"/>
                <a:cs typeface="Calibri" pitchFamily="34" charset="0"/>
              </a:rPr>
              <a:t>, 1999)</a:t>
            </a:r>
            <a:endParaRPr lang="el-GR" sz="1800" dirty="0">
              <a:ea typeface="Calibri" pitchFamily="34" charset="0"/>
              <a:cs typeface="Calibri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l-GR" sz="1800" dirty="0">
                <a:ea typeface="Calibri" pitchFamily="34" charset="0"/>
                <a:cs typeface="Calibri" pitchFamily="34" charset="0"/>
              </a:rPr>
              <a:t>		υποσημείωση: </a:t>
            </a:r>
            <a:r>
              <a:rPr lang="en-US" sz="1800" dirty="0">
                <a:ea typeface="Calibri" pitchFamily="34" charset="0"/>
                <a:cs typeface="Calibri" pitchFamily="34" charset="0"/>
              </a:rPr>
              <a:t>Jim Gray gone missing</a:t>
            </a:r>
          </a:p>
          <a:p>
            <a:pPr eaLnBrk="0" hangingPunct="0">
              <a:spcBef>
                <a:spcPct val="50000"/>
              </a:spcBef>
            </a:pPr>
            <a:r>
              <a:rPr lang="en-US" sz="1800" dirty="0">
                <a:ea typeface="Calibri" pitchFamily="34" charset="0"/>
                <a:cs typeface="Calibri" pitchFamily="34" charset="0"/>
              </a:rPr>
              <a:t>	[</a:t>
            </a:r>
            <a:r>
              <a:rPr lang="el-GR" sz="1800" i="1" dirty="0">
                <a:ea typeface="Calibri" pitchFamily="34" charset="0"/>
                <a:cs typeface="Calibri" pitchFamily="34" charset="0"/>
              </a:rPr>
              <a:t>Τάσεις: αντικειμενοστραφή, αρχιτεκτονική πελάτη-</a:t>
            </a:r>
            <a:r>
              <a:rPr lang="el-GR" sz="1800" i="1" dirty="0" err="1">
                <a:ea typeface="Calibri" pitchFamily="34" charset="0"/>
                <a:cs typeface="Calibri" pitchFamily="34" charset="0"/>
              </a:rPr>
              <a:t>εξυπηρέτη</a:t>
            </a:r>
            <a:r>
              <a:rPr lang="el-GR" sz="1800" i="1" dirty="0">
                <a:ea typeface="Calibri" pitchFamily="34" charset="0"/>
                <a:cs typeface="Calibri" pitchFamily="34" charset="0"/>
              </a:rPr>
              <a:t>, 	κατανεμημένες, έμπειρα</a:t>
            </a:r>
            <a:r>
              <a:rPr lang="el-GR" sz="1800" dirty="0">
                <a:ea typeface="Calibri" pitchFamily="34" charset="0"/>
                <a:cs typeface="Calibri" pitchFamily="34" charset="0"/>
              </a:rPr>
              <a:t>]</a:t>
            </a:r>
            <a:endParaRPr lang="el-GR" sz="1800" b="1" dirty="0">
              <a:ea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Ιστορία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356364"/>
            <a:ext cx="2133600" cy="365125"/>
          </a:xfrm>
          <a:noFill/>
        </p:spPr>
        <p:txBody>
          <a:bodyPr/>
          <a:lstStyle/>
          <a:p>
            <a:r>
              <a:rPr lang="el-GR" altLang="en-US" smtClean="0"/>
              <a:t>Βάσεις Δεδομένων 20</a:t>
            </a:r>
            <a:r>
              <a:rPr lang="en-US" altLang="en-US" smtClean="0"/>
              <a:t>14</a:t>
            </a:r>
            <a:r>
              <a:rPr lang="el-GR" altLang="en-US" smtClean="0"/>
              <a:t>-20</a:t>
            </a:r>
            <a:r>
              <a:rPr lang="en-US" altLang="en-US" smtClean="0"/>
              <a:t>15</a:t>
            </a:r>
            <a:endParaRPr lang="el-GR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altLang="en-US" smtClean="0"/>
              <a:t>Ευαγγελία Πιτουρά</a:t>
            </a:r>
          </a:p>
        </p:txBody>
      </p:sp>
      <p:sp>
        <p:nvSpPr>
          <p:cNvPr id="317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4D4A576-258F-48B0-B7CA-633EDC3FBEB6}" type="slidenum">
              <a:rPr lang="el-GR" altLang="en-US" smtClean="0"/>
              <a:pPr/>
              <a:t>31</a:t>
            </a:fld>
            <a:endParaRPr lang="el-GR" altLang="en-US" smtClean="0"/>
          </a:p>
        </p:txBody>
      </p:sp>
      <p:sp>
        <p:nvSpPr>
          <p:cNvPr id="31750" name="Text Box 3"/>
          <p:cNvSpPr txBox="1">
            <a:spLocks noChangeArrowheads="1"/>
          </p:cNvSpPr>
          <p:nvPr/>
        </p:nvSpPr>
        <p:spPr bwMode="auto">
          <a:xfrm>
            <a:off x="468313" y="1233488"/>
            <a:ext cx="7923212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l-GR" sz="20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Δεκαετία του 1990 </a:t>
            </a:r>
          </a:p>
          <a:p>
            <a:pPr algn="just" eaLnBrk="0" hangingPunct="0">
              <a:spcBef>
                <a:spcPct val="50000"/>
              </a:spcBef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	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εμπορικά αντικειμενοστραφή συστήματα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eaLnBrk="0" hangingPunct="0">
              <a:spcBef>
                <a:spcPct val="50000"/>
              </a:spcBef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	[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Τάσεις: </a:t>
            </a:r>
            <a:r>
              <a:rPr lang="el-GR" sz="20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πολυβάσεις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χωρικές &amp; χρονικές, πολυμέσα, 		</a:t>
            </a: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συμπερασματικές, αποθήκες 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δεδομένων (αναλυτική 	επεξεργασία), προγραμματισμό πόρων της επιχείρησης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(ERP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	– </a:t>
            </a: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	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Enterprise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Resource Planning) 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και της διαχείρισης τους 	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(MRP – </a:t>
            </a: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	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Management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Resource Planning), Internet]</a:t>
            </a:r>
            <a:endParaRPr lang="el-GR" sz="2000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eaLnBrk="0" hangingPunct="0">
              <a:spcBef>
                <a:spcPct val="50000"/>
              </a:spcBef>
            </a:pPr>
            <a:r>
              <a:rPr lang="el-GR" sz="2000" i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		</a:t>
            </a:r>
            <a:endParaRPr lang="el-GR" sz="2000" b="1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1751" name="Text Box 3"/>
          <p:cNvSpPr txBox="1">
            <a:spLocks noChangeArrowheads="1"/>
          </p:cNvSpPr>
          <p:nvPr/>
        </p:nvSpPr>
        <p:spPr bwMode="auto">
          <a:xfrm>
            <a:off x="468313" y="4221163"/>
            <a:ext cx="7848600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l-GR" sz="20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Δεκαετία του 2000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eaLnBrk="0" hangingPunct="0">
              <a:spcBef>
                <a:spcPct val="50000"/>
              </a:spcBef>
            </a:pPr>
            <a:endParaRPr lang="en-US" sz="1000" b="1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eaLnBrk="0" hangingPunct="0">
              <a:spcBef>
                <a:spcPct val="50000"/>
              </a:spcBef>
            </a:pPr>
            <a:r>
              <a:rPr lang="el-GR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Σύστημα Διαχείρισης Χρωμοσωμάτων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Human Genome Project)</a:t>
            </a:r>
          </a:p>
          <a:p>
            <a:pPr algn="just" eaLnBrk="0" hangingPunct="0">
              <a:spcBef>
                <a:spcPct val="50000"/>
              </a:spcBef>
            </a:pPr>
            <a:r>
              <a:rPr lang="el-GR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Σύστημα Παρατήρησης της Γης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(Earth Observation System)</a:t>
            </a:r>
            <a:endParaRPr lang="el-GR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94" y="122238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Ιστορία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356364"/>
            <a:ext cx="2133600" cy="365125"/>
          </a:xfrm>
          <a:noFill/>
        </p:spPr>
        <p:txBody>
          <a:bodyPr/>
          <a:lstStyle/>
          <a:p>
            <a:r>
              <a:rPr lang="el-GR" altLang="en-US" smtClean="0"/>
              <a:t>Βάσεις Δεδομένων 20</a:t>
            </a:r>
            <a:r>
              <a:rPr lang="en-US" altLang="en-US" smtClean="0"/>
              <a:t>14</a:t>
            </a:r>
            <a:r>
              <a:rPr lang="el-GR" altLang="en-US" smtClean="0"/>
              <a:t>-20</a:t>
            </a:r>
            <a:r>
              <a:rPr lang="en-US" altLang="en-US" smtClean="0"/>
              <a:t>15</a:t>
            </a:r>
            <a:endParaRPr lang="el-GR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altLang="en-US" smtClean="0"/>
              <a:t>Ευαγγελία Πιτουρά</a:t>
            </a:r>
          </a:p>
        </p:txBody>
      </p:sp>
      <p:sp>
        <p:nvSpPr>
          <p:cNvPr id="3277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30CE924-8428-4545-87D6-33996390E4F8}" type="slidenum">
              <a:rPr lang="el-GR" altLang="en-US" smtClean="0"/>
              <a:pPr/>
              <a:t>32</a:t>
            </a:fld>
            <a:endParaRPr lang="el-GR" altLang="en-US" smtClean="0"/>
          </a:p>
        </p:txBody>
      </p:sp>
      <p:sp>
        <p:nvSpPr>
          <p:cNvPr id="32774" name="Text Box 3"/>
          <p:cNvSpPr txBox="1">
            <a:spLocks noChangeArrowheads="1"/>
          </p:cNvSpPr>
          <p:nvPr/>
        </p:nvSpPr>
        <p:spPr bwMode="auto">
          <a:xfrm>
            <a:off x="323850" y="1577975"/>
            <a:ext cx="8208963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Σήμερα</a:t>
            </a:r>
          </a:p>
          <a:p>
            <a:pPr marL="342900" indent="-342900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l-GR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Μεγάλος </a:t>
            </a:r>
            <a:r>
              <a:rPr lang="el-GR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όγκος δεδομένων </a:t>
            </a:r>
            <a:r>
              <a:rPr lang="el-GR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BIG DATA) </a:t>
            </a:r>
          </a:p>
          <a:p>
            <a:pPr marL="342900" indent="-342900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l-GR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Αλλαγές </a:t>
            </a:r>
            <a:r>
              <a:rPr lang="el-GR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σε υλικό (επεξεργαστές με πολλούς πυρήνες, ιεραρχία αποθήκευσης)</a:t>
            </a:r>
          </a:p>
          <a:p>
            <a:pPr marL="342900" indent="-342900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cloud computing, software as 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service</a:t>
            </a:r>
            <a:endParaRPr lang="el-GR" sz="24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spcBef>
                <a:spcPct val="50000"/>
              </a:spcBef>
            </a:pPr>
            <a:endParaRPr lang="el-GR" sz="24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l-GR" sz="2400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Κίνηση </a:t>
            </a:r>
            <a:r>
              <a:rPr lang="en-US" sz="2400" i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NoSQL</a:t>
            </a:r>
            <a:endParaRPr lang="en-US" sz="2400" i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147638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Ιστορία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356364"/>
            <a:ext cx="2133600" cy="365125"/>
          </a:xfrm>
          <a:noFill/>
        </p:spPr>
        <p:txBody>
          <a:bodyPr/>
          <a:lstStyle/>
          <a:p>
            <a:r>
              <a:rPr lang="el-GR" altLang="en-US" smtClean="0"/>
              <a:t>Βάσεις Δεδομένων 20</a:t>
            </a:r>
            <a:r>
              <a:rPr lang="en-US" altLang="en-US" smtClean="0"/>
              <a:t>14</a:t>
            </a:r>
            <a:r>
              <a:rPr lang="el-GR" altLang="en-US" smtClean="0"/>
              <a:t>-20</a:t>
            </a:r>
            <a:r>
              <a:rPr lang="en-US" altLang="en-US" smtClean="0"/>
              <a:t>15</a:t>
            </a:r>
            <a:endParaRPr lang="el-GR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86100" y="6492875"/>
            <a:ext cx="2895600" cy="365125"/>
          </a:xfrm>
          <a:noFill/>
        </p:spPr>
        <p:txBody>
          <a:bodyPr/>
          <a:lstStyle/>
          <a:p>
            <a:r>
              <a:rPr lang="el-GR" altLang="en-US" dirty="0" smtClean="0"/>
              <a:t>Ευαγγελία </a:t>
            </a:r>
            <a:r>
              <a:rPr lang="el-GR" altLang="en-US" dirty="0" err="1" smtClean="0"/>
              <a:t>Πιτουρά</a:t>
            </a:r>
            <a:endParaRPr lang="el-GR" alt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744253-F9C7-49A0-AA67-C008701869B7}" type="slidenum">
              <a:rPr lang="el-GR" altLang="en-US" smtClean="0"/>
              <a:pPr/>
              <a:t>33</a:t>
            </a:fld>
            <a:endParaRPr lang="el-GR" altLang="en-US" smtClean="0"/>
          </a:p>
        </p:txBody>
      </p:sp>
      <p:sp>
        <p:nvSpPr>
          <p:cNvPr id="6" name="Date Placeholder 1"/>
          <p:cNvSpPr>
            <a:spLocks noGrp="1"/>
          </p:cNvSpPr>
          <p:nvPr>
            <p:ph type="dt" sz="quarter" idx="10"/>
          </p:nvPr>
        </p:nvSpPr>
        <p:spPr>
          <a:xfrm>
            <a:off x="317500" y="6492875"/>
            <a:ext cx="2133600" cy="365125"/>
          </a:xfrm>
          <a:noFill/>
        </p:spPr>
        <p:txBody>
          <a:bodyPr/>
          <a:lstStyle/>
          <a:p>
            <a:r>
              <a:rPr lang="el-GR" altLang="en-US" dirty="0" smtClean="0"/>
              <a:t>Βάσεις Δεδομένων 20</a:t>
            </a:r>
            <a:r>
              <a:rPr lang="en-US" altLang="en-US" dirty="0" smtClean="0"/>
              <a:t>14</a:t>
            </a:r>
            <a:r>
              <a:rPr lang="el-GR" altLang="en-US" dirty="0" smtClean="0"/>
              <a:t>-20</a:t>
            </a:r>
            <a:r>
              <a:rPr lang="en-US" altLang="en-US" dirty="0" smtClean="0"/>
              <a:t>15</a:t>
            </a:r>
            <a:endParaRPr lang="el-GR" altLang="en-US" dirty="0" smtClean="0"/>
          </a:p>
        </p:txBody>
      </p:sp>
      <p:pic>
        <p:nvPicPr>
          <p:cNvPr id="8" name="Picture 7" descr="dataplatform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100" y="330200"/>
            <a:ext cx="8128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altLang="en-US" smtClean="0"/>
              <a:t>Ευαγγελία Πιτουρά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744253-F9C7-49A0-AA67-C008701869B7}" type="slidenum">
              <a:rPr lang="el-GR" altLang="en-US" smtClean="0"/>
              <a:pPr/>
              <a:t>34</a:t>
            </a:fld>
            <a:endParaRPr lang="el-GR" altLang="en-US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8300" y="2873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40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Τι ΣΔΒΔ να χρησιμοποιήσω;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27200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1"/>
          <p:cNvSpPr>
            <a:spLocks noGrp="1"/>
          </p:cNvSpPr>
          <p:nvPr>
            <p:ph type="dt" sz="quarter" idx="10"/>
          </p:nvPr>
        </p:nvSpPr>
        <p:spPr>
          <a:xfrm>
            <a:off x="317500" y="6492875"/>
            <a:ext cx="2133600" cy="365125"/>
          </a:xfrm>
          <a:noFill/>
        </p:spPr>
        <p:txBody>
          <a:bodyPr/>
          <a:lstStyle/>
          <a:p>
            <a:r>
              <a:rPr lang="el-GR" altLang="en-US" dirty="0" smtClean="0"/>
              <a:t>Βάσεις Δεδομένων 20</a:t>
            </a:r>
            <a:r>
              <a:rPr lang="en-US" altLang="en-US" dirty="0" smtClean="0"/>
              <a:t>14</a:t>
            </a:r>
            <a:r>
              <a:rPr lang="el-GR" altLang="en-US" dirty="0" smtClean="0"/>
              <a:t>-20</a:t>
            </a:r>
            <a:r>
              <a:rPr lang="en-US" altLang="en-US" dirty="0" smtClean="0"/>
              <a:t>15</a:t>
            </a:r>
            <a:endParaRPr lang="el-GR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altLang="en-US" smtClean="0"/>
              <a:t>Ευαγγελία Πιτουρά</a:t>
            </a: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41A957-C48E-431D-846C-2C70E134F253}" type="slidenum">
              <a:rPr lang="el-GR" altLang="en-US" smtClean="0"/>
              <a:pPr/>
              <a:t>35</a:t>
            </a:fld>
            <a:endParaRPr lang="el-GR" altLang="en-US" smtClean="0"/>
          </a:p>
        </p:txBody>
      </p:sp>
      <p:sp>
        <p:nvSpPr>
          <p:cNvPr id="33798" name="Text Box 3"/>
          <p:cNvSpPr txBox="1">
            <a:spLocks noChangeArrowheads="1"/>
          </p:cNvSpPr>
          <p:nvPr/>
        </p:nvSpPr>
        <p:spPr bwMode="auto">
          <a:xfrm>
            <a:off x="395288" y="981075"/>
            <a:ext cx="8208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web </a:t>
            </a:r>
            <a:r>
              <a:rPr lang="el-GR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σελίδα </a:t>
            </a:r>
            <a:r>
              <a:rPr lang="en-US" sz="1800" dirty="0">
                <a:solidFill>
                  <a:srgbClr val="FF33CC"/>
                </a:solidFill>
                <a:latin typeface="Calibri" pitchFamily="34" charset="0"/>
                <a:ea typeface="Calibri" pitchFamily="34" charset="0"/>
                <a:cs typeface="Calibri" pitchFamily="34" charset="0"/>
                <a:hlinkClick r:id="rId3"/>
              </a:rPr>
              <a:t>http://www.cs.uoi.gr/~pitoura</a:t>
            </a:r>
            <a:r>
              <a:rPr lang="en-US" sz="1800" dirty="0">
                <a:solidFill>
                  <a:srgbClr val="FF33CC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el-GR" sz="18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33799" name="Picture 4" descr="elmasr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325" y="2318195"/>
            <a:ext cx="1831975" cy="2396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Text Box 5"/>
          <p:cNvSpPr txBox="1">
            <a:spLocks noChangeArrowheads="1"/>
          </p:cNvSpPr>
          <p:nvPr/>
        </p:nvSpPr>
        <p:spPr bwMode="auto">
          <a:xfrm>
            <a:off x="681831" y="1554162"/>
            <a:ext cx="53292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l-GR" dirty="0">
                <a:latin typeface="Calibri" pitchFamily="34" charset="0"/>
                <a:ea typeface="Calibri" pitchFamily="34" charset="0"/>
                <a:cs typeface="Calibri" pitchFamily="34" charset="0"/>
              </a:rPr>
              <a:t>«Θεμελιώδεις Αρχές Συστημάτων Βάσεων Δεδομένων», </a:t>
            </a:r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Elmasri</a:t>
            </a:r>
            <a:r>
              <a:rPr lang="el-GR" dirty="0">
                <a:latin typeface="Calibri" pitchFamily="34" charset="0"/>
                <a:ea typeface="Calibri" pitchFamily="34" charset="0"/>
                <a:cs typeface="Calibri" pitchFamily="34" charset="0"/>
              </a:rPr>
              <a:t>&amp;</a:t>
            </a:r>
            <a:r>
              <a:rPr lang="en-US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Navathe</a:t>
            </a:r>
            <a:endParaRPr lang="en-US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3801" name="Text Box 6"/>
          <p:cNvSpPr txBox="1">
            <a:spLocks noChangeArrowheads="1"/>
          </p:cNvSpPr>
          <p:nvPr/>
        </p:nvSpPr>
        <p:spPr bwMode="auto">
          <a:xfrm>
            <a:off x="3346450" y="4911726"/>
            <a:ext cx="51847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l-GR" dirty="0">
                <a:latin typeface="Calibri" pitchFamily="34" charset="0"/>
                <a:ea typeface="Calibri" pitchFamily="34" charset="0"/>
                <a:cs typeface="Calibri" pitchFamily="34" charset="0"/>
              </a:rPr>
              <a:t>«Συστήματα Διαχείρισης Βάσεων Δεδομένων»</a:t>
            </a:r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Ramakrishnan&amp;Gehrke</a:t>
            </a:r>
            <a:endParaRPr lang="el-GR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33802" name="Picture 7" descr="ragu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2325400"/>
            <a:ext cx="2025650" cy="2631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3" name="Text Box 8"/>
          <p:cNvSpPr txBox="1">
            <a:spLocks noChangeArrowheads="1"/>
          </p:cNvSpPr>
          <p:nvPr/>
        </p:nvSpPr>
        <p:spPr bwMode="auto">
          <a:xfrm>
            <a:off x="395288" y="5661025"/>
            <a:ext cx="81359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>
                <a:latin typeface="Calibri" pitchFamily="34" charset="0"/>
                <a:ea typeface="Calibri" pitchFamily="34" charset="0"/>
                <a:cs typeface="Calibri" pitchFamily="34" charset="0"/>
              </a:rPr>
              <a:t>Hank Korth, Avi Silberschatz, and S. Sudarshan, </a:t>
            </a:r>
            <a:r>
              <a:rPr lang="el-GR" i="1">
                <a:latin typeface="Calibri" pitchFamily="34" charset="0"/>
                <a:ea typeface="Calibri" pitchFamily="34" charset="0"/>
                <a:cs typeface="Calibri" pitchFamily="34" charset="0"/>
              </a:rPr>
              <a:t>Database System Concepts</a:t>
            </a:r>
            <a:r>
              <a:rPr lang="el-GR">
                <a:latin typeface="Calibri" pitchFamily="34" charset="0"/>
                <a:ea typeface="Calibri" pitchFamily="34" charset="0"/>
                <a:cs typeface="Calibri" pitchFamily="34" charset="0"/>
              </a:rPr>
              <a:t>, 5th Edition, McGraw-Hill, 2005. </a:t>
            </a:r>
          </a:p>
        </p:txBody>
      </p:sp>
      <p:sp>
        <p:nvSpPr>
          <p:cNvPr id="13" name="Title 7"/>
          <p:cNvSpPr>
            <a:spLocks noGrp="1"/>
          </p:cNvSpPr>
          <p:nvPr>
            <p:ph type="title"/>
          </p:nvPr>
        </p:nvSpPr>
        <p:spPr>
          <a:xfrm>
            <a:off x="395288" y="66675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Διαχειριστικά Θέματα</a:t>
            </a:r>
            <a:endParaRPr lang="el-G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Date Placeholder 1"/>
          <p:cNvSpPr>
            <a:spLocks noGrp="1"/>
          </p:cNvSpPr>
          <p:nvPr>
            <p:ph type="dt" sz="quarter" idx="10"/>
          </p:nvPr>
        </p:nvSpPr>
        <p:spPr>
          <a:xfrm>
            <a:off x="317500" y="6492875"/>
            <a:ext cx="2133600" cy="365125"/>
          </a:xfrm>
          <a:noFill/>
        </p:spPr>
        <p:txBody>
          <a:bodyPr/>
          <a:lstStyle/>
          <a:p>
            <a:r>
              <a:rPr lang="el-GR" altLang="en-US" dirty="0" smtClean="0"/>
              <a:t>Βάσεις Δεδομένων 20</a:t>
            </a:r>
            <a:r>
              <a:rPr lang="en-US" altLang="en-US" dirty="0" smtClean="0"/>
              <a:t>14</a:t>
            </a:r>
            <a:r>
              <a:rPr lang="el-GR" altLang="en-US" dirty="0" smtClean="0"/>
              <a:t>-20</a:t>
            </a:r>
            <a:r>
              <a:rPr lang="en-US" altLang="en-US" dirty="0" smtClean="0"/>
              <a:t>15</a:t>
            </a:r>
            <a:endParaRPr lang="el-GR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altLang="en-US" smtClean="0"/>
              <a:t>Ευαγγελία Πιτουρά</a:t>
            </a:r>
          </a:p>
        </p:txBody>
      </p:sp>
      <p:sp>
        <p:nvSpPr>
          <p:cNvPr id="348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3838839-2AA3-4C7B-B556-A5C58FE9C793}" type="slidenum">
              <a:rPr lang="el-GR" altLang="en-US" smtClean="0"/>
              <a:pPr/>
              <a:t>36</a:t>
            </a:fld>
            <a:endParaRPr lang="el-GR" altLang="en-US" smtClean="0"/>
          </a:p>
        </p:txBody>
      </p:sp>
      <p:sp>
        <p:nvSpPr>
          <p:cNvPr id="34822" name="Text Box 3"/>
          <p:cNvSpPr txBox="1">
            <a:spLocks noChangeArrowheads="1"/>
          </p:cNvSpPr>
          <p:nvPr/>
        </p:nvSpPr>
        <p:spPr bwMode="auto">
          <a:xfrm>
            <a:off x="323850" y="1666875"/>
            <a:ext cx="8208963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l-GR" sz="20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Βαθμός</a:t>
            </a:r>
          </a:p>
          <a:p>
            <a:pPr lvl="1" algn="just"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20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Ασκήσεις (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 </a:t>
            </a:r>
            <a:r>
              <a:rPr lang="el-GR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σύνολα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+ Μια προγραμματιστική άσκηση </a:t>
            </a:r>
            <a:r>
              <a:rPr lang="el-GR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(≥ 4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  <a:r>
              <a:rPr lang="el-GR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0)</a:t>
            </a:r>
          </a:p>
          <a:p>
            <a:pPr lvl="1" indent="-342900" algn="just"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20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u="sng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Τελικό διαγώνισμα </a:t>
            </a:r>
            <a:r>
              <a:rPr lang="el-GR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(≥ 4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  <a:r>
              <a:rPr lang="el-GR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0)</a:t>
            </a:r>
          </a:p>
          <a:p>
            <a:pPr lvl="1" indent="-342900" algn="just"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20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Τελικός Βαθμός </a:t>
            </a:r>
            <a:r>
              <a:rPr lang="el-GR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(≥ 5.0)</a:t>
            </a:r>
          </a:p>
          <a:p>
            <a:pPr lvl="1" algn="just"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20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35% 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* (Βαθμός </a:t>
            </a:r>
            <a:r>
              <a:rPr lang="el-GR" sz="2000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Ασκήσεων+Προγραμματιστικής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+</a:t>
            </a:r>
          </a:p>
          <a:p>
            <a:pPr lvl="1" algn="just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l-GR" sz="20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</a:t>
            </a:r>
            <a:r>
              <a:rPr lang="el-GR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65% 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* Βαθμός Τελικού Διαγωνίσματος</a:t>
            </a:r>
          </a:p>
        </p:txBody>
      </p:sp>
      <p:sp>
        <p:nvSpPr>
          <p:cNvPr id="34823" name="Text Box 6"/>
          <p:cNvSpPr txBox="1">
            <a:spLocks noChangeArrowheads="1"/>
          </p:cNvSpPr>
          <p:nvPr/>
        </p:nvSpPr>
        <p:spPr bwMode="auto">
          <a:xfrm>
            <a:off x="468313" y="4797425"/>
            <a:ext cx="8135937" cy="1054100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l-GR" sz="1800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Όσοι έδωσαν ασκήσεις  </a:t>
            </a:r>
            <a:r>
              <a:rPr lang="el-GR" sz="18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τ</a:t>
            </a:r>
            <a:r>
              <a:rPr lang="el-GR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α</a:t>
            </a:r>
            <a:r>
              <a:rPr lang="el-GR" sz="18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2 προηγούμενα Ακαδημαϊκά </a:t>
            </a:r>
            <a:r>
              <a:rPr lang="el-GR" sz="18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Έτη </a:t>
            </a:r>
            <a:r>
              <a:rPr lang="el-GR" sz="1800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μπορούν να «κρατήσουν» το βαθμό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1800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τους</a:t>
            </a:r>
          </a:p>
          <a:p>
            <a:pPr algn="just">
              <a:spcBef>
                <a:spcPct val="50000"/>
              </a:spcBef>
            </a:pPr>
            <a:r>
              <a:rPr lang="el-GR" sz="1800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Οι υπόλοιποι </a:t>
            </a:r>
            <a:r>
              <a:rPr lang="el-GR" sz="18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πρέπει</a:t>
            </a:r>
            <a:r>
              <a:rPr lang="el-GR" sz="1800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να τις επαναλάβουν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Διαχειριστικά Θέματα</a:t>
            </a:r>
            <a:endParaRPr lang="el-G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Date Placeholder 1"/>
          <p:cNvSpPr>
            <a:spLocks noGrp="1"/>
          </p:cNvSpPr>
          <p:nvPr>
            <p:ph type="dt" sz="quarter" idx="10"/>
          </p:nvPr>
        </p:nvSpPr>
        <p:spPr>
          <a:xfrm>
            <a:off x="317500" y="6492875"/>
            <a:ext cx="2133600" cy="365125"/>
          </a:xfrm>
          <a:noFill/>
        </p:spPr>
        <p:txBody>
          <a:bodyPr/>
          <a:lstStyle/>
          <a:p>
            <a:r>
              <a:rPr lang="el-GR" altLang="en-US" dirty="0" smtClean="0"/>
              <a:t>Βάσεις Δεδομένων 20</a:t>
            </a:r>
            <a:r>
              <a:rPr lang="en-US" altLang="en-US" dirty="0" smtClean="0"/>
              <a:t>14</a:t>
            </a:r>
            <a:r>
              <a:rPr lang="el-GR" altLang="en-US" dirty="0" smtClean="0"/>
              <a:t>-20</a:t>
            </a:r>
            <a:r>
              <a:rPr lang="en-US" altLang="en-US" dirty="0" smtClean="0"/>
              <a:t>15</a:t>
            </a:r>
            <a:endParaRPr lang="el-GR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altLang="en-US" smtClean="0"/>
              <a:t>Ευαγγελία Πιτουρά</a:t>
            </a:r>
          </a:p>
        </p:txBody>
      </p:sp>
      <p:sp>
        <p:nvSpPr>
          <p:cNvPr id="358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2FC161-7899-4ABB-AC5C-3BBFC6E17757}" type="slidenum">
              <a:rPr lang="el-GR" altLang="en-US" smtClean="0"/>
              <a:pPr/>
              <a:t>37</a:t>
            </a:fld>
            <a:endParaRPr lang="el-GR" altLang="en-US" smtClean="0"/>
          </a:p>
        </p:txBody>
      </p:sp>
      <p:sp>
        <p:nvSpPr>
          <p:cNvPr id="35846" name="Text Box 3"/>
          <p:cNvSpPr txBox="1">
            <a:spLocks noChangeArrowheads="1"/>
          </p:cNvSpPr>
          <p:nvPr/>
        </p:nvSpPr>
        <p:spPr bwMode="auto">
          <a:xfrm>
            <a:off x="265113" y="1422400"/>
            <a:ext cx="7900987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 eaLnBrk="0" hangingPunct="0">
              <a:spcBef>
                <a:spcPct val="50000"/>
              </a:spcBef>
              <a:buFont typeface="+mj-lt"/>
              <a:buAutoNum type="arabicPeriod"/>
            </a:pPr>
            <a:r>
              <a:rPr lang="el-GR" sz="28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800" u="sng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ΔΕΝ</a:t>
            </a:r>
            <a:r>
              <a:rPr lang="el-GR" sz="28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8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υπάρχει </a:t>
            </a:r>
            <a:r>
              <a:rPr lang="el-GR" sz="28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«μεθοδολογία ασκήσεων»</a:t>
            </a:r>
            <a:endParaRPr lang="el-GR" sz="2800" dirty="0">
              <a:solidFill>
                <a:schemeClr val="accent3">
                  <a:lumMod val="7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514350" indent="-514350" algn="just" eaLnBrk="0" hangingPunct="0">
              <a:spcBef>
                <a:spcPct val="50000"/>
              </a:spcBef>
              <a:buFont typeface="+mj-lt"/>
              <a:buAutoNum type="arabicPeriod"/>
            </a:pPr>
            <a:r>
              <a:rPr lang="el-GR" sz="28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Καλό θα είναι να παρακολουθείτε το μάθημα (τις διαλέξεις, αλλά και το «ρυθμό» του</a:t>
            </a:r>
            <a:r>
              <a:rPr lang="el-GR" sz="28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  <a:endParaRPr lang="el-GR" sz="2800" dirty="0">
              <a:solidFill>
                <a:schemeClr val="accent3">
                  <a:lumMod val="7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514350" indent="-514350" algn="just" eaLnBrk="0" hangingPunct="0">
              <a:spcBef>
                <a:spcPct val="50000"/>
              </a:spcBef>
              <a:buFont typeface="+mj-lt"/>
              <a:buAutoNum type="arabicPeriod"/>
            </a:pPr>
            <a:r>
              <a:rPr lang="el-GR" sz="28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8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Οι διαφάνειες ΔΕΝ αντικαθιστούν το </a:t>
            </a:r>
            <a:r>
              <a:rPr lang="el-GR" sz="28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βιβλίο (είναι συμπληρωματικές σε αυτό)</a:t>
            </a:r>
          </a:p>
          <a:p>
            <a:pPr marL="514350" indent="-514350" algn="just" eaLnBrk="0" hangingPunct="0">
              <a:spcBef>
                <a:spcPct val="50000"/>
              </a:spcBef>
              <a:buFont typeface="+mj-lt"/>
              <a:buAutoNum type="arabicPeriod"/>
            </a:pPr>
            <a:r>
              <a:rPr lang="el-GR" sz="28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Κάποιες ασκήσεις λύνονται ΜΟΝΟ στον πίνακα σκόπιμα</a:t>
            </a:r>
            <a:endParaRPr lang="el-GR" sz="2800" dirty="0">
              <a:solidFill>
                <a:schemeClr val="accent3">
                  <a:lumMod val="7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6" name="Date Placeholder 1"/>
          <p:cNvSpPr>
            <a:spLocks noGrp="1"/>
          </p:cNvSpPr>
          <p:nvPr>
            <p:ph type="dt" sz="quarter" idx="10"/>
          </p:nvPr>
        </p:nvSpPr>
        <p:spPr>
          <a:xfrm>
            <a:off x="317500" y="6492875"/>
            <a:ext cx="2133600" cy="365125"/>
          </a:xfrm>
          <a:noFill/>
        </p:spPr>
        <p:txBody>
          <a:bodyPr/>
          <a:lstStyle/>
          <a:p>
            <a:r>
              <a:rPr lang="el-GR" altLang="en-US" dirty="0" smtClean="0"/>
              <a:t>Βάσεις Δεδομένων 20</a:t>
            </a:r>
            <a:r>
              <a:rPr lang="en-US" altLang="en-US" dirty="0" smtClean="0"/>
              <a:t>14</a:t>
            </a:r>
            <a:r>
              <a:rPr lang="el-GR" altLang="en-US" dirty="0" smtClean="0"/>
              <a:t>-20</a:t>
            </a:r>
            <a:r>
              <a:rPr lang="en-US" altLang="en-US" dirty="0" smtClean="0"/>
              <a:t>15</a:t>
            </a:r>
            <a:endParaRPr lang="el-GR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altLang="en-US" smtClean="0"/>
              <a:t>Ευαγγελία Πιτουρά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744253-F9C7-49A0-AA67-C008701869B7}" type="slidenum">
              <a:rPr lang="el-GR" altLang="en-US" smtClean="0"/>
              <a:pPr/>
              <a:t>38</a:t>
            </a:fld>
            <a:endParaRPr lang="el-GR" altLang="en-US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4463" y="385762"/>
            <a:ext cx="4737100" cy="2544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400" noProof="0" dirty="0" smtClean="0">
                <a:solidFill>
                  <a:schemeClr val="accent6"/>
                </a:solidFill>
                <a:ea typeface="+mj-ea"/>
                <a:cs typeface="+mj-cs"/>
              </a:rPr>
              <a:t>Και αν δεν περάσω το μάθημα</a:t>
            </a:r>
            <a:r>
              <a:rPr lang="el-GR" sz="440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;</a:t>
            </a:r>
            <a:r>
              <a:rPr lang="el-GR" sz="4400" noProof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 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3" descr="C:\d_drive\Keith\SQL Standards\NoSQL Databases\Geek and Poke NoSQL 6a00d8341d3df553ef0148c80ac6ef970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1563" y="419100"/>
            <a:ext cx="3953277" cy="585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1"/>
          <p:cNvSpPr>
            <a:spLocks noGrp="1"/>
          </p:cNvSpPr>
          <p:nvPr>
            <p:ph type="dt" sz="quarter" idx="10"/>
          </p:nvPr>
        </p:nvSpPr>
        <p:spPr>
          <a:xfrm>
            <a:off x="368300" y="6340475"/>
            <a:ext cx="2133600" cy="365125"/>
          </a:xfrm>
          <a:noFill/>
        </p:spPr>
        <p:txBody>
          <a:bodyPr/>
          <a:lstStyle/>
          <a:p>
            <a:r>
              <a:rPr lang="el-GR" altLang="en-US" dirty="0" smtClean="0"/>
              <a:t>Βάσεις Δεδομένων 20</a:t>
            </a:r>
            <a:r>
              <a:rPr lang="en-US" altLang="en-US" dirty="0" smtClean="0"/>
              <a:t>14</a:t>
            </a:r>
            <a:r>
              <a:rPr lang="el-GR" altLang="en-US" dirty="0" smtClean="0"/>
              <a:t>-20</a:t>
            </a:r>
            <a:r>
              <a:rPr lang="en-US" altLang="en-US" dirty="0" smtClean="0"/>
              <a:t>15</a:t>
            </a:r>
            <a:endParaRPr lang="el-GR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altLang="en-US" smtClean="0"/>
              <a:t>Ευαγγελία Πιτουρά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8BE01A-1549-4FD9-8F37-77ED03559DF4}" type="slidenum">
              <a:rPr lang="el-GR" altLang="en-US" smtClean="0"/>
              <a:pPr/>
              <a:t>39</a:t>
            </a:fld>
            <a:endParaRPr lang="el-GR" altLang="en-US" smtClean="0"/>
          </a:p>
        </p:txBody>
      </p:sp>
      <p:sp>
        <p:nvSpPr>
          <p:cNvPr id="38917" name="Text Box 2"/>
          <p:cNvSpPr txBox="1">
            <a:spLocks noChangeArrowheads="1"/>
          </p:cNvSpPr>
          <p:nvPr/>
        </p:nvSpPr>
        <p:spPr bwMode="auto">
          <a:xfrm>
            <a:off x="1258888" y="2205038"/>
            <a:ext cx="61198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l-GR" sz="6000" dirty="0">
                <a:solidFill>
                  <a:schemeClr val="accent3">
                    <a:lumMod val="75000"/>
                  </a:schemeClr>
                </a:solidFill>
              </a:rPr>
              <a:t>Ερωτήσεις;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quarter" idx="10"/>
          </p:nvPr>
        </p:nvSpPr>
        <p:spPr>
          <a:xfrm>
            <a:off x="317500" y="6492875"/>
            <a:ext cx="2133600" cy="365125"/>
          </a:xfrm>
          <a:noFill/>
        </p:spPr>
        <p:txBody>
          <a:bodyPr/>
          <a:lstStyle/>
          <a:p>
            <a:r>
              <a:rPr lang="el-GR" altLang="en-US" dirty="0" smtClean="0"/>
              <a:t>Βάσεις Δεδομένων 20</a:t>
            </a:r>
            <a:r>
              <a:rPr lang="en-US" altLang="en-US" dirty="0" smtClean="0"/>
              <a:t>14</a:t>
            </a:r>
            <a:r>
              <a:rPr lang="el-GR" altLang="en-US" dirty="0" smtClean="0"/>
              <a:t>-20</a:t>
            </a:r>
            <a:r>
              <a:rPr lang="en-US" altLang="en-US" dirty="0" smtClean="0"/>
              <a:t>15</a:t>
            </a:r>
            <a:endParaRPr lang="el-GR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altLang="en-US" smtClean="0"/>
              <a:t>Ευαγγελία Πιτουρά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84778BC-AF7A-4450-9B52-DA9AF24E12FD}" type="slidenum">
              <a:rPr lang="el-GR" altLang="en-US" smtClean="0"/>
              <a:pPr/>
              <a:t>4</a:t>
            </a:fld>
            <a:endParaRPr lang="el-GR" altLang="en-US" smtClean="0"/>
          </a:p>
        </p:txBody>
      </p:sp>
      <p:pic>
        <p:nvPicPr>
          <p:cNvPr id="18435" name="Picture 3" descr="ATM machine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249738" y="3271838"/>
            <a:ext cx="1260475" cy="2124075"/>
          </a:xfrm>
        </p:spPr>
      </p:pic>
      <p:pic>
        <p:nvPicPr>
          <p:cNvPr id="18437" name="Picture 5" descr="ebay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304800" y="4724400"/>
            <a:ext cx="1428750" cy="1428750"/>
          </a:xfrm>
        </p:spPr>
      </p:pic>
      <p:pic>
        <p:nvPicPr>
          <p:cNvPr id="18438" name="Picture 6" descr="logo-no-border(1)">
            <a:hlinkClick r:id="rId5"/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304800" y="4038600"/>
            <a:ext cx="1409700" cy="409575"/>
          </a:xfrm>
        </p:spPr>
      </p:pic>
      <p:pic>
        <p:nvPicPr>
          <p:cNvPr id="18439" name="Picture 7" descr="airline-ticke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16638" y="3438525"/>
            <a:ext cx="2589212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9" descr="tivo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62200" y="3352800"/>
            <a:ext cx="1287463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84438" y="5589588"/>
            <a:ext cx="28575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4800" y="1219200"/>
            <a:ext cx="29146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4" descr="logoBi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492500" y="1052513"/>
            <a:ext cx="2303463" cy="19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15" descr="STUDENTSWEB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435600" y="1773238"/>
            <a:ext cx="316865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4318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40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Που υπάρχουν ΒΔ;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77800" y="6305564"/>
            <a:ext cx="2133600" cy="365125"/>
          </a:xfrm>
          <a:noFill/>
        </p:spPr>
        <p:txBody>
          <a:bodyPr/>
          <a:lstStyle/>
          <a:p>
            <a:r>
              <a:rPr lang="el-GR" altLang="en-US" dirty="0" smtClean="0"/>
              <a:t>Βάσεις Δεδομένων 20</a:t>
            </a:r>
            <a:r>
              <a:rPr lang="en-US" altLang="en-US" dirty="0" smtClean="0"/>
              <a:t>14</a:t>
            </a:r>
            <a:r>
              <a:rPr lang="el-GR" altLang="en-US" dirty="0" smtClean="0"/>
              <a:t>-20</a:t>
            </a:r>
            <a:r>
              <a:rPr lang="en-US" altLang="en-US" dirty="0" smtClean="0"/>
              <a:t>15</a:t>
            </a:r>
            <a:endParaRPr lang="el-GR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altLang="en-US" smtClean="0"/>
              <a:t>Ευαγγελία Πιτουρά</a:t>
            </a:r>
          </a:p>
        </p:txBody>
      </p:sp>
      <p:sp>
        <p:nvSpPr>
          <p:cNvPr id="102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F6359C-747D-43D9-B3CB-B7F0EE4AC8DB}" type="slidenum">
              <a:rPr lang="el-GR" altLang="en-US" smtClean="0"/>
              <a:pPr/>
              <a:t>5</a:t>
            </a:fld>
            <a:endParaRPr lang="el-GR" altLang="en-US" smtClean="0"/>
          </a:p>
        </p:txBody>
      </p:sp>
      <p:sp>
        <p:nvSpPr>
          <p:cNvPr id="153604" name="Text Box 4"/>
          <p:cNvSpPr txBox="1">
            <a:spLocks noChangeArrowheads="1"/>
          </p:cNvSpPr>
          <p:nvPr/>
        </p:nvSpPr>
        <p:spPr bwMode="auto">
          <a:xfrm>
            <a:off x="519113" y="1446213"/>
            <a:ext cx="8137525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l-GR" sz="3200" b="1" dirty="0">
                <a:solidFill>
                  <a:schemeClr val="accent6">
                    <a:lumMod val="75000"/>
                  </a:schemeClr>
                </a:solidFill>
              </a:rPr>
              <a:t>Σύστημα Διαχείρισης Βάσεων Δεδομένων (ΣΔΒΔ</a:t>
            </a:r>
            <a:r>
              <a:rPr lang="el-GR" sz="3200" b="1" dirty="0" smtClean="0">
                <a:solidFill>
                  <a:schemeClr val="accent6">
                    <a:lumMod val="75000"/>
                  </a:schemeClr>
                </a:solidFill>
              </a:rPr>
              <a:t>)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Database Management System (DBMS) </a:t>
            </a:r>
            <a:r>
              <a:rPr lang="el-GR" sz="3200" dirty="0" smtClean="0">
                <a:solidFill>
                  <a:schemeClr val="tx2">
                    <a:lumMod val="75000"/>
                  </a:schemeClr>
                </a:solidFill>
              </a:rPr>
              <a:t>λογισμικό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l-GR" sz="3200" dirty="0">
                <a:solidFill>
                  <a:schemeClr val="tx2">
                    <a:lumMod val="75000"/>
                  </a:schemeClr>
                </a:solidFill>
              </a:rPr>
              <a:t>σύνολο από προγράμματα) για δημιουργία και χρήση μιας βάσης δεδομένων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154238" y="3898900"/>
            <a:ext cx="5402262" cy="2270125"/>
            <a:chOff x="1791" y="2568"/>
            <a:chExt cx="3403" cy="1430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791" y="2568"/>
              <a:ext cx="3403" cy="1430"/>
              <a:chOff x="1791" y="2614"/>
              <a:chExt cx="3403" cy="1430"/>
            </a:xfrm>
          </p:grpSpPr>
          <p:sp>
            <p:nvSpPr>
              <p:cNvPr id="10251" name="AutoShape 8"/>
              <p:cNvSpPr>
                <a:spLocks noChangeArrowheads="1"/>
              </p:cNvSpPr>
              <p:nvPr/>
            </p:nvSpPr>
            <p:spPr bwMode="auto">
              <a:xfrm>
                <a:off x="2336" y="3385"/>
                <a:ext cx="408" cy="273"/>
              </a:xfrm>
              <a:prstGeom prst="can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l-GR" dirty="0"/>
              </a:p>
            </p:txBody>
          </p:sp>
          <p:sp>
            <p:nvSpPr>
              <p:cNvPr id="10252" name="Rectangle 9"/>
              <p:cNvSpPr>
                <a:spLocks noChangeArrowheads="1"/>
              </p:cNvSpPr>
              <p:nvPr/>
            </p:nvSpPr>
            <p:spPr bwMode="auto">
              <a:xfrm>
                <a:off x="2109" y="2795"/>
                <a:ext cx="817" cy="3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253" name="Rectangle 10"/>
              <p:cNvSpPr>
                <a:spLocks noChangeArrowheads="1"/>
              </p:cNvSpPr>
              <p:nvPr/>
            </p:nvSpPr>
            <p:spPr bwMode="auto">
              <a:xfrm>
                <a:off x="1791" y="2614"/>
                <a:ext cx="1496" cy="1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254" name="Text Box 11"/>
              <p:cNvSpPr txBox="1">
                <a:spLocks noChangeArrowheads="1"/>
              </p:cNvSpPr>
              <p:nvPr/>
            </p:nvSpPr>
            <p:spPr bwMode="auto">
              <a:xfrm>
                <a:off x="2336" y="3438"/>
                <a:ext cx="362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1400" dirty="0"/>
                  <a:t>  </a:t>
                </a:r>
                <a:r>
                  <a:rPr lang="el-GR" sz="1400" dirty="0"/>
                  <a:t>ΒΔ</a:t>
                </a:r>
              </a:p>
            </p:txBody>
          </p:sp>
          <p:sp>
            <p:nvSpPr>
              <p:cNvPr id="10255" name="Text Box 12"/>
              <p:cNvSpPr txBox="1">
                <a:spLocks noChangeArrowheads="1"/>
              </p:cNvSpPr>
              <p:nvPr/>
            </p:nvSpPr>
            <p:spPr bwMode="auto">
              <a:xfrm>
                <a:off x="2200" y="2854"/>
                <a:ext cx="642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dirty="0"/>
                  <a:t> </a:t>
                </a:r>
                <a:r>
                  <a:rPr lang="el-GR" dirty="0"/>
                  <a:t>ΣΔΒΔ</a:t>
                </a:r>
              </a:p>
            </p:txBody>
          </p:sp>
          <p:sp>
            <p:nvSpPr>
              <p:cNvPr id="10256" name="Text Box 13"/>
              <p:cNvSpPr txBox="1">
                <a:spLocks noChangeArrowheads="1"/>
              </p:cNvSpPr>
              <p:nvPr/>
            </p:nvSpPr>
            <p:spPr bwMode="auto">
              <a:xfrm>
                <a:off x="3334" y="3521"/>
                <a:ext cx="1860" cy="5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l-GR" sz="2400" b="1" dirty="0">
                    <a:solidFill>
                      <a:schemeClr val="accent6">
                        <a:lumMod val="75000"/>
                      </a:schemeClr>
                    </a:solidFill>
                  </a:rPr>
                  <a:t>Σύστημα Βάσεων Δεδομένων</a:t>
                </a:r>
              </a:p>
            </p:txBody>
          </p:sp>
        </p:grpSp>
        <p:sp>
          <p:nvSpPr>
            <p:cNvPr id="10250" name="Line 14"/>
            <p:cNvSpPr>
              <a:spLocks noChangeShapeType="1"/>
            </p:cNvSpPr>
            <p:nvPr/>
          </p:nvSpPr>
          <p:spPr bwMode="auto">
            <a:xfrm>
              <a:off x="2562" y="3158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8" name="Title 1"/>
          <p:cNvSpPr txBox="1">
            <a:spLocks/>
          </p:cNvSpPr>
          <p:nvPr/>
        </p:nvSpPr>
        <p:spPr>
          <a:xfrm>
            <a:off x="368300" y="1857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40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Βασικές Έννοιες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356364"/>
            <a:ext cx="2133600" cy="365125"/>
          </a:xfrm>
          <a:noFill/>
        </p:spPr>
        <p:txBody>
          <a:bodyPr/>
          <a:lstStyle/>
          <a:p>
            <a:r>
              <a:rPr lang="el-GR" altLang="en-US" dirty="0" smtClean="0"/>
              <a:t>Βάσεις Δεδομένων 20</a:t>
            </a:r>
            <a:r>
              <a:rPr lang="en-US" altLang="en-US" dirty="0" smtClean="0"/>
              <a:t>14</a:t>
            </a:r>
            <a:r>
              <a:rPr lang="el-GR" altLang="en-US" dirty="0" smtClean="0"/>
              <a:t>-20</a:t>
            </a:r>
            <a:r>
              <a:rPr lang="en-US" altLang="en-US" dirty="0" smtClean="0"/>
              <a:t>15</a:t>
            </a:r>
            <a:endParaRPr lang="el-GR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altLang="en-US" smtClean="0"/>
              <a:t>Ευαγγελία Πιτουρά</a:t>
            </a:r>
          </a:p>
        </p:txBody>
      </p:sp>
      <p:sp>
        <p:nvSpPr>
          <p:cNvPr id="112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983B56-B515-4DDA-B385-ABB12ACAFF55}" type="slidenum">
              <a:rPr lang="el-GR" altLang="en-US" smtClean="0"/>
              <a:pPr/>
              <a:t>6</a:t>
            </a:fld>
            <a:endParaRPr lang="el-GR" altLang="en-US" smtClean="0"/>
          </a:p>
        </p:txBody>
      </p:sp>
      <p:sp>
        <p:nvSpPr>
          <p:cNvPr id="11270" name="Text Box 8"/>
          <p:cNvSpPr txBox="1">
            <a:spLocks noChangeArrowheads="1"/>
          </p:cNvSpPr>
          <p:nvPr/>
        </p:nvSpPr>
        <p:spPr bwMode="auto">
          <a:xfrm>
            <a:off x="539750" y="1395413"/>
            <a:ext cx="7127875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800" dirty="0">
                <a:solidFill>
                  <a:schemeClr val="accent6">
                    <a:lumMod val="75000"/>
                  </a:schemeClr>
                </a:solidFill>
              </a:rPr>
              <a:t>Εμπορικά</a:t>
            </a:r>
          </a:p>
          <a:p>
            <a:pPr lvl="1">
              <a:buFont typeface="Courier New" pitchFamily="49" charset="0"/>
              <a:buChar char="o"/>
            </a:pPr>
            <a:r>
              <a:rPr lang="el-GR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tx2">
                    <a:lumMod val="50000"/>
                  </a:schemeClr>
                </a:solidFill>
              </a:rPr>
              <a:t>Oracle</a:t>
            </a:r>
            <a:endParaRPr lang="el-GR" sz="2000" dirty="0">
              <a:solidFill>
                <a:schemeClr val="tx2">
                  <a:lumMod val="50000"/>
                </a:schemeClr>
              </a:solidFill>
            </a:endParaRPr>
          </a:p>
          <a:p>
            <a:pPr lvl="1">
              <a:buFont typeface="Courier New" pitchFamily="49" charset="0"/>
              <a:buChar char="o"/>
            </a:pPr>
            <a:r>
              <a:rPr lang="el-GR" sz="2000" dirty="0">
                <a:solidFill>
                  <a:schemeClr val="tx2">
                    <a:lumMod val="50000"/>
                  </a:schemeClr>
                </a:solidFill>
              </a:rPr>
              <a:t> IBM/DB2</a:t>
            </a:r>
          </a:p>
          <a:p>
            <a:pPr lvl="1">
              <a:buFont typeface="Courier New" pitchFamily="49" charset="0"/>
              <a:buChar char="o"/>
            </a:pPr>
            <a:r>
              <a:rPr lang="el-GR" sz="2000" dirty="0">
                <a:solidFill>
                  <a:schemeClr val="tx2">
                    <a:lumMod val="50000"/>
                  </a:schemeClr>
                </a:solidFill>
              </a:rPr>
              <a:t> MS SQL-server</a:t>
            </a:r>
          </a:p>
          <a:p>
            <a:pPr lvl="1">
              <a:buFont typeface="Courier New" pitchFamily="49" charset="0"/>
              <a:buChar char="o"/>
            </a:pPr>
            <a:r>
              <a:rPr lang="el-GR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tx2">
                    <a:lumMod val="50000"/>
                  </a:schemeClr>
                </a:solidFill>
              </a:rPr>
              <a:t>Sybase</a:t>
            </a:r>
            <a:endParaRPr lang="el-GR" sz="2000" dirty="0">
              <a:solidFill>
                <a:schemeClr val="tx2">
                  <a:lumMod val="50000"/>
                </a:schemeClr>
              </a:solidFill>
            </a:endParaRPr>
          </a:p>
          <a:p>
            <a:pPr lvl="1">
              <a:buFont typeface="Courier New" pitchFamily="49" charset="0"/>
              <a:buChar char="o"/>
            </a:pPr>
            <a:r>
              <a:rPr lang="el-GR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tx2">
                    <a:lumMod val="50000"/>
                  </a:schemeClr>
                </a:solidFill>
              </a:rPr>
              <a:t>Informix</a:t>
            </a:r>
            <a:endParaRPr lang="el-GR" sz="2000" dirty="0">
              <a:solidFill>
                <a:schemeClr val="tx2">
                  <a:lumMod val="50000"/>
                </a:schemeClr>
              </a:solidFill>
            </a:endParaRPr>
          </a:p>
          <a:p>
            <a:pPr lvl="1">
              <a:buFont typeface="Courier New" pitchFamily="49" charset="0"/>
              <a:buChar char="o"/>
            </a:pPr>
            <a:r>
              <a:rPr lang="el-GR" sz="2000" dirty="0">
                <a:solidFill>
                  <a:schemeClr val="tx2">
                    <a:lumMod val="50000"/>
                  </a:schemeClr>
                </a:solidFill>
              </a:rPr>
              <a:t> (MS Access,  ...)</a:t>
            </a:r>
          </a:p>
          <a:p>
            <a:endParaRPr lang="el-GR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l-GR" sz="2800" dirty="0">
                <a:solidFill>
                  <a:schemeClr val="accent6">
                    <a:lumMod val="75000"/>
                  </a:schemeClr>
                </a:solidFill>
              </a:rPr>
              <a:t>Ελεύθερο Λογισμικό- </a:t>
            </a:r>
            <a:r>
              <a:rPr lang="el-GR" sz="2800" dirty="0" err="1">
                <a:solidFill>
                  <a:schemeClr val="accent6">
                    <a:lumMod val="75000"/>
                  </a:schemeClr>
                </a:solidFill>
              </a:rPr>
              <a:t>Open</a:t>
            </a:r>
            <a:r>
              <a:rPr lang="el-GR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l-GR" sz="2800" dirty="0" err="1">
                <a:solidFill>
                  <a:schemeClr val="accent6">
                    <a:lumMod val="75000"/>
                  </a:schemeClr>
                </a:solidFill>
              </a:rPr>
              <a:t>ource</a:t>
            </a:r>
            <a:endParaRPr lang="el-GR" sz="2800" dirty="0">
              <a:solidFill>
                <a:schemeClr val="accent6">
                  <a:lumMod val="75000"/>
                </a:schemeClr>
              </a:solidFill>
            </a:endParaRPr>
          </a:p>
          <a:p>
            <a:pPr lvl="1" indent="-285750">
              <a:buFont typeface="Courier New" pitchFamily="49" charset="0"/>
              <a:buChar char="o"/>
            </a:pPr>
            <a:r>
              <a:rPr lang="el-GR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tx2">
                    <a:lumMod val="50000"/>
                  </a:schemeClr>
                </a:solidFill>
              </a:rPr>
              <a:t>Postgres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</a:rPr>
              <a:t> (UCB)</a:t>
            </a:r>
          </a:p>
          <a:p>
            <a:pPr lvl="1" indent="-285750">
              <a:buFont typeface="Courier New" pitchFamily="49" charset="0"/>
              <a:buChar char="o"/>
            </a:pPr>
            <a:r>
              <a:rPr lang="el-GR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tx2">
                    <a:lumMod val="50000"/>
                  </a:schemeClr>
                </a:solidFill>
              </a:rPr>
              <a:t>mySQL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l-GR" sz="2000" dirty="0" err="1">
                <a:solidFill>
                  <a:schemeClr val="tx2">
                    <a:lumMod val="50000"/>
                  </a:schemeClr>
                </a:solidFill>
              </a:rPr>
              <a:t>mSQL</a:t>
            </a:r>
            <a:endParaRPr lang="el-GR" sz="2000" dirty="0">
              <a:solidFill>
                <a:schemeClr val="tx2">
                  <a:lumMod val="50000"/>
                </a:schemeClr>
              </a:solidFill>
            </a:endParaRPr>
          </a:p>
          <a:p>
            <a:pPr lvl="1" indent="-285750">
              <a:buFont typeface="Courier New" pitchFamily="49" charset="0"/>
              <a:buChar char="o"/>
            </a:pPr>
            <a:r>
              <a:rPr lang="el-GR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tx2">
                    <a:lumMod val="50000"/>
                  </a:schemeClr>
                </a:solidFill>
              </a:rPr>
              <a:t>miniBase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el-GR" sz="2000" dirty="0" err="1">
                <a:solidFill>
                  <a:schemeClr val="tx2">
                    <a:lumMod val="50000"/>
                  </a:schemeClr>
                </a:solidFill>
              </a:rPr>
              <a:t>Wisc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lvl="1" indent="-285750">
              <a:buFont typeface="Courier New" pitchFamily="49" charset="0"/>
              <a:buChar char="o"/>
            </a:pPr>
            <a:r>
              <a:rPr lang="el-GR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tx2">
                    <a:lumMod val="50000"/>
                  </a:schemeClr>
                </a:solidFill>
              </a:rPr>
              <a:t>Predator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el-GR" sz="2000" dirty="0" err="1">
                <a:solidFill>
                  <a:schemeClr val="tx2">
                    <a:lumMod val="50000"/>
                  </a:schemeClr>
                </a:solidFill>
              </a:rPr>
              <a:t>Cornell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lvl="1" indent="-285750">
              <a:buFont typeface="Courier New" pitchFamily="49" charset="0"/>
              <a:buChar char="o"/>
            </a:pPr>
            <a:r>
              <a:rPr lang="el-GR" sz="2000" dirty="0">
                <a:solidFill>
                  <a:schemeClr val="tx2">
                    <a:lumMod val="50000"/>
                  </a:schemeClr>
                </a:solidFill>
              </a:rPr>
              <a:t> …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68300" y="2873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40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Μερικά ΣΔΒΔ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356364"/>
            <a:ext cx="2133600" cy="365125"/>
          </a:xfrm>
          <a:noFill/>
        </p:spPr>
        <p:txBody>
          <a:bodyPr/>
          <a:lstStyle/>
          <a:p>
            <a:r>
              <a:rPr lang="el-GR" altLang="en-US" dirty="0" smtClean="0"/>
              <a:t>Βάσεις Δεδομένων 20</a:t>
            </a:r>
            <a:r>
              <a:rPr lang="en-US" altLang="en-US" dirty="0" smtClean="0"/>
              <a:t>14</a:t>
            </a:r>
            <a:r>
              <a:rPr lang="el-GR" altLang="en-US" dirty="0" smtClean="0"/>
              <a:t>-20</a:t>
            </a:r>
            <a:r>
              <a:rPr lang="en-US" altLang="en-US" dirty="0" smtClean="0"/>
              <a:t>15</a:t>
            </a:r>
            <a:endParaRPr lang="el-GR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l-GR" altLang="en-US" smtClean="0"/>
              <a:t>Βάσεις Δεδομένων 20</a:t>
            </a:r>
            <a:r>
              <a:rPr lang="en-US" altLang="en-US" smtClean="0"/>
              <a:t>11</a:t>
            </a:r>
            <a:r>
              <a:rPr lang="el-GR" altLang="en-US" smtClean="0"/>
              <a:t>-20</a:t>
            </a:r>
            <a:r>
              <a:rPr lang="en-US" altLang="en-US" smtClean="0"/>
              <a:t>12</a:t>
            </a:r>
            <a:endParaRPr lang="el-GR" altLang="en-US" smtClean="0"/>
          </a:p>
        </p:txBody>
      </p:sp>
      <p:sp>
        <p:nvSpPr>
          <p:cNvPr id="717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altLang="en-US" smtClean="0"/>
              <a:t>Ευαγγελία Πιτουρά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67D6D0-5C1A-4417-832A-52B7D8046C02}" type="slidenum">
              <a:rPr lang="el-GR" altLang="en-US" smtClean="0"/>
              <a:pPr/>
              <a:t>7</a:t>
            </a:fld>
            <a:endParaRPr lang="el-GR" altLang="en-US" smtClean="0"/>
          </a:p>
        </p:txBody>
      </p:sp>
      <p:sp>
        <p:nvSpPr>
          <p:cNvPr id="7173" name="Footer Placeholder 1"/>
          <p:cNvSpPr txBox="1">
            <a:spLocks noGrp="1"/>
          </p:cNvSpPr>
          <p:nvPr/>
        </p:nvSpPr>
        <p:spPr bwMode="auto">
          <a:xfrm>
            <a:off x="633413" y="6453188"/>
            <a:ext cx="2895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endParaRPr lang="en-US" sz="1200">
              <a:latin typeface="Times New Roman" pitchFamily="18" charset="0"/>
              <a:ea typeface="ＭＳ Ｐゴシック" pitchFamily="34" charset="-128"/>
            </a:endParaRPr>
          </a:p>
          <a:p>
            <a:pPr eaLnBrk="0" hangingPunct="0"/>
            <a:endParaRPr lang="en-US" sz="1200">
              <a:solidFill>
                <a:schemeClr val="tx2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175" name="Picture 4" descr="yahoomap"/>
          <p:cNvPicPr>
            <a:picLocks noChangeAspect="1" noChangeArrowheads="1"/>
          </p:cNvPicPr>
          <p:nvPr/>
        </p:nvPicPr>
        <p:blipFill>
          <a:blip r:embed="rId3"/>
          <a:srcRect b="25655"/>
          <a:stretch>
            <a:fillRect/>
          </a:stretch>
        </p:blipFill>
        <p:spPr bwMode="auto">
          <a:xfrm>
            <a:off x="12700" y="914400"/>
            <a:ext cx="9131300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318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40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Πολλά είδη δεδομένων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noFill/>
        </p:spPr>
        <p:txBody>
          <a:bodyPr/>
          <a:lstStyle/>
          <a:p>
            <a:r>
              <a:rPr lang="el-GR" altLang="en-US" dirty="0" smtClean="0"/>
              <a:t>Ευαγγελία </a:t>
            </a:r>
            <a:r>
              <a:rPr lang="el-GR" altLang="en-US" dirty="0" err="1" smtClean="0"/>
              <a:t>Πιτουρά</a:t>
            </a:r>
            <a:endParaRPr lang="el-GR" altLang="en-US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96A3FC9-F658-4E94-8F4A-835D6032EA7E}" type="slidenum">
              <a:rPr lang="el-GR" altLang="en-US" smtClean="0"/>
              <a:pPr/>
              <a:t>8</a:t>
            </a:fld>
            <a:endParaRPr lang="el-GR" altLang="en-US" smtClean="0"/>
          </a:p>
        </p:txBody>
      </p:sp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9200"/>
            <a:ext cx="914400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318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40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Πολλά είδη δεδομένων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356364"/>
            <a:ext cx="2133600" cy="365125"/>
          </a:xfrm>
          <a:noFill/>
        </p:spPr>
        <p:txBody>
          <a:bodyPr/>
          <a:lstStyle/>
          <a:p>
            <a:r>
              <a:rPr lang="el-GR" altLang="en-US" dirty="0" smtClean="0"/>
              <a:t>Βάσεις Δεδομένων 20</a:t>
            </a:r>
            <a:r>
              <a:rPr lang="en-US" altLang="en-US" dirty="0" smtClean="0"/>
              <a:t>14</a:t>
            </a:r>
            <a:r>
              <a:rPr lang="el-GR" altLang="en-US" dirty="0" smtClean="0"/>
              <a:t>-20</a:t>
            </a:r>
            <a:r>
              <a:rPr lang="en-US" altLang="en-US" dirty="0" smtClean="0"/>
              <a:t>15</a:t>
            </a:r>
            <a:endParaRPr lang="el-GR" alt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altLang="en-US" smtClean="0"/>
              <a:t>Ευαγγελία Πιτουρά</a:t>
            </a:r>
          </a:p>
        </p:txBody>
      </p:sp>
      <p:sp>
        <p:nvSpPr>
          <p:cNvPr id="92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175B58-26F4-473A-AF63-59262D1AC94D}" type="slidenum">
              <a:rPr lang="el-GR" altLang="en-US" smtClean="0"/>
              <a:pPr/>
              <a:t>9</a:t>
            </a:fld>
            <a:endParaRPr lang="el-GR" altLang="en-US" smtClean="0"/>
          </a:p>
        </p:txBody>
      </p:sp>
      <p:sp>
        <p:nvSpPr>
          <p:cNvPr id="9224" name="Text Box 5"/>
          <p:cNvSpPr txBox="1">
            <a:spLocks noChangeArrowheads="1"/>
          </p:cNvSpPr>
          <p:nvPr/>
        </p:nvSpPr>
        <p:spPr bwMode="auto">
          <a:xfrm>
            <a:off x="558801" y="1219200"/>
            <a:ext cx="81153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  <a:buClr>
                <a:schemeClr val="tx2">
                  <a:lumMod val="75000"/>
                </a:schemeClr>
              </a:buClr>
              <a:buSzPct val="100000"/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ΒΔ υπάρχουν παντού</a:t>
            </a:r>
            <a:endParaRPr lang="el-GR" sz="2400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 algn="just">
              <a:spcBef>
                <a:spcPct val="50000"/>
              </a:spcBef>
              <a:buClr>
                <a:schemeClr val="tx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 Κοινά θέματα – τι προσφέρουν: </a:t>
            </a:r>
          </a:p>
          <a:p>
            <a:pPr lvl="1" algn="just">
              <a:spcBef>
                <a:spcPct val="50000"/>
              </a:spcBef>
              <a:buClr>
                <a:schemeClr val="tx2">
                  <a:lumMod val="75000"/>
                </a:schemeClr>
              </a:buClr>
              <a:buSzPct val="100000"/>
              <a:buFont typeface="Wingdings" pitchFamily="2" charset="2"/>
              <a:buChar char="ü"/>
            </a:pP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</a:rPr>
              <a:t> μοντελοποίηση, </a:t>
            </a:r>
            <a:r>
              <a:rPr lang="el-GR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έλεγχος πλεονασμού, περιορισμοί ακεραιότητας</a:t>
            </a:r>
            <a:endParaRPr lang="el-GR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1" algn="just">
              <a:spcBef>
                <a:spcPct val="50000"/>
              </a:spcBef>
              <a:buClr>
                <a:schemeClr val="tx2">
                  <a:lumMod val="75000"/>
                </a:schemeClr>
              </a:buClr>
              <a:buSzPct val="100000"/>
              <a:buFont typeface="Wingdings" pitchFamily="2" charset="2"/>
              <a:buChar char="ü"/>
            </a:pP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l-GR" sz="2000" dirty="0" smtClean="0">
                <a:solidFill>
                  <a:srgbClr val="FF0000"/>
                </a:solidFill>
              </a:rPr>
              <a:t>αποδοτική επεξεργασία ερωτήσεων (</a:t>
            </a:r>
            <a:r>
              <a:rPr lang="en-US" sz="2000" dirty="0" smtClean="0">
                <a:solidFill>
                  <a:srgbClr val="FF0000"/>
                </a:solidFill>
              </a:rPr>
              <a:t>queries)</a:t>
            </a:r>
            <a:r>
              <a:rPr lang="el-GR" sz="2000" dirty="0" smtClean="0">
                <a:solidFill>
                  <a:srgbClr val="FF0000"/>
                </a:solidFill>
              </a:rPr>
              <a:t> (ευρετήρια, βελτιστοποίηση)</a:t>
            </a:r>
          </a:p>
          <a:p>
            <a:pPr lvl="1" algn="just">
              <a:spcBef>
                <a:spcPct val="50000"/>
              </a:spcBef>
              <a:buClr>
                <a:schemeClr val="tx2">
                  <a:lumMod val="75000"/>
                </a:schemeClr>
              </a:buClr>
              <a:buSzPct val="100000"/>
              <a:buFont typeface="Wingdings" pitchFamily="2" charset="2"/>
              <a:buChar char="ü"/>
            </a:pPr>
            <a:r>
              <a:rPr lang="el-GR" sz="2000" dirty="0" smtClean="0">
                <a:solidFill>
                  <a:srgbClr val="FF0000"/>
                </a:solidFill>
              </a:rPr>
              <a:t> μόνιμη αποθήκευση</a:t>
            </a:r>
            <a:r>
              <a:rPr lang="en-US" sz="2000" dirty="0" smtClean="0">
                <a:solidFill>
                  <a:srgbClr val="FF0000"/>
                </a:solidFill>
              </a:rPr>
              <a:t> (persistent storage)</a:t>
            </a:r>
          </a:p>
          <a:p>
            <a:pPr lvl="1" algn="just">
              <a:spcBef>
                <a:spcPct val="50000"/>
              </a:spcBef>
              <a:buClr>
                <a:schemeClr val="tx2">
                  <a:lumMod val="75000"/>
                </a:schemeClr>
              </a:buClr>
              <a:buSzPct val="100000"/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l-GR" sz="2000" dirty="0" smtClean="0">
                <a:solidFill>
                  <a:srgbClr val="FF0000"/>
                </a:solidFill>
              </a:rPr>
              <a:t>ενημέρωση δεδομένων</a:t>
            </a:r>
            <a:endParaRPr lang="el-GR" sz="2000" dirty="0">
              <a:solidFill>
                <a:srgbClr val="FF0000"/>
              </a:solidFill>
            </a:endParaRPr>
          </a:p>
          <a:p>
            <a:pPr lvl="1" algn="just">
              <a:spcBef>
                <a:spcPct val="50000"/>
              </a:spcBef>
              <a:buClr>
                <a:schemeClr val="tx2">
                  <a:lumMod val="75000"/>
                </a:schemeClr>
              </a:buClr>
              <a:buSzPct val="100000"/>
              <a:buFont typeface="Wingdings" pitchFamily="2" charset="2"/>
              <a:buChar char="ü"/>
            </a:pPr>
            <a:r>
              <a:rPr lang="el-GR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</a:rPr>
              <a:t>  ορθότητα λειτουργίας: Πως 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</a:rPr>
              <a:t>θα διασφαλίσουμε την ορθότητά τους κατά τη διάρκεια αποτυχιών και ταυτόχρονης προσπέλασης από πολλούς </a:t>
            </a: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</a:rPr>
              <a:t>χρήστες, ανάκαμψη από σφάλματα</a:t>
            </a:r>
          </a:p>
          <a:p>
            <a:pPr lvl="1" algn="just">
              <a:spcBef>
                <a:spcPct val="50000"/>
              </a:spcBef>
              <a:buClr>
                <a:schemeClr val="tx2">
                  <a:lumMod val="75000"/>
                </a:schemeClr>
              </a:buClr>
              <a:buSzPct val="100000"/>
              <a:buFont typeface="Wingdings" pitchFamily="2" charset="2"/>
              <a:buChar char="ü"/>
            </a:pPr>
            <a:r>
              <a:rPr lang="el-GR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</a:rPr>
              <a:t>  Επίσης: θέματα 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</a:rPr>
              <a:t>ασφάλειας, </a:t>
            </a: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</a:rPr>
              <a:t>δικαιωμάτων/εξουσι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o</a:t>
            </a:r>
            <a:r>
              <a:rPr lang="el-GR" sz="2000" dirty="0" err="1" smtClean="0">
                <a:solidFill>
                  <a:schemeClr val="tx2">
                    <a:lumMod val="50000"/>
                  </a:schemeClr>
                </a:solidFill>
              </a:rPr>
              <a:t>δότηση</a:t>
            </a: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</a:rPr>
              <a:t> προσπέλασης, 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</a:rPr>
              <a:t>…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04800" y="1984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40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Γιατί ΣΔΒΔ;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356364"/>
            <a:ext cx="2133600" cy="365125"/>
          </a:xfrm>
          <a:noFill/>
        </p:spPr>
        <p:txBody>
          <a:bodyPr/>
          <a:lstStyle/>
          <a:p>
            <a:r>
              <a:rPr lang="el-GR" altLang="en-US" dirty="0" smtClean="0"/>
              <a:t>Βάσεις Δεδομένων 20</a:t>
            </a:r>
            <a:r>
              <a:rPr lang="en-US" altLang="en-US" dirty="0" smtClean="0"/>
              <a:t>14</a:t>
            </a:r>
            <a:r>
              <a:rPr lang="el-GR" altLang="en-US" dirty="0" smtClean="0"/>
              <a:t>-20</a:t>
            </a:r>
            <a:r>
              <a:rPr lang="en-US" altLang="en-US" dirty="0" smtClean="0"/>
              <a:t>15</a:t>
            </a:r>
            <a:endParaRPr lang="el-GR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1752</TotalTime>
  <Words>1535</Words>
  <Application>Microsoft Office PowerPoint</Application>
  <PresentationFormat>On-screen Show (4:3)</PresentationFormat>
  <Paragraphs>398</Paragraphs>
  <Slides>39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ＭＳ Ｐゴシック</vt:lpstr>
      <vt:lpstr>Arial</vt:lpstr>
      <vt:lpstr>Calibri</vt:lpstr>
      <vt:lpstr>Comic Sans MS</vt:lpstr>
      <vt:lpstr>Courier New</vt:lpstr>
      <vt:lpstr>Osaka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Η θέση των ΣΔΒΔ στη στοίβα του λογισμικού συστημάτων</vt:lpstr>
      <vt:lpstr>Σκοπός του Μαθήματος</vt:lpstr>
      <vt:lpstr>Σκοπός του Μαθήματος</vt:lpstr>
      <vt:lpstr>PowerPoint Presentation</vt:lpstr>
      <vt:lpstr>Μοντελοποίηση</vt:lpstr>
      <vt:lpstr>Μοντελοποίηση</vt:lpstr>
      <vt:lpstr>Αρχιτεκτονική Τριών Επιπέδων</vt:lpstr>
      <vt:lpstr>Ανεξαρτησία Δεδομένων</vt:lpstr>
      <vt:lpstr>Σχήμα και Στιγμιότυπο </vt:lpstr>
      <vt:lpstr>PowerPoint Presentation</vt:lpstr>
      <vt:lpstr>Γλώσσες ΣΔΒΔ (SQL)</vt:lpstr>
      <vt:lpstr>Γλώσσες ΣΔΒΔ</vt:lpstr>
      <vt:lpstr>PowerPoint Presentation</vt:lpstr>
      <vt:lpstr>Χρήστες</vt:lpstr>
      <vt:lpstr>Διεπαφές</vt:lpstr>
      <vt:lpstr>Το εσωτερικό ενός ΣΔΒΔ</vt:lpstr>
      <vt:lpstr>PowerPoint Presentation</vt:lpstr>
      <vt:lpstr>PowerPoint Presentation</vt:lpstr>
      <vt:lpstr>Ιστορία</vt:lpstr>
      <vt:lpstr>Ιστορία</vt:lpstr>
      <vt:lpstr>Ιστορία</vt:lpstr>
      <vt:lpstr>PowerPoint Presentation</vt:lpstr>
      <vt:lpstr>PowerPoint Presentation</vt:lpstr>
      <vt:lpstr>Διαχειριστικά Θέματα</vt:lpstr>
      <vt:lpstr>Διαχειριστικά Θέματα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Βάσεις Δεδομένων</dc:title>
  <dc:creator>Ευαγγελία Πιτουρά</dc:creator>
  <cp:lastModifiedBy>pitoura</cp:lastModifiedBy>
  <cp:revision>10</cp:revision>
  <dcterms:created xsi:type="dcterms:W3CDTF">2013-06-13T09:19:30Z</dcterms:created>
  <dcterms:modified xsi:type="dcterms:W3CDTF">2015-10-01T10:53:25Z</dcterms:modified>
</cp:coreProperties>
</file>