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969" r:id="rId1"/>
  </p:sldMasterIdLst>
  <p:notesMasterIdLst>
    <p:notesMasterId r:id="rId41"/>
  </p:notesMasterIdLst>
  <p:sldIdLst>
    <p:sldId id="654" r:id="rId2"/>
    <p:sldId id="622" r:id="rId3"/>
    <p:sldId id="623" r:id="rId4"/>
    <p:sldId id="624" r:id="rId5"/>
    <p:sldId id="625" r:id="rId6"/>
    <p:sldId id="627" r:id="rId7"/>
    <p:sldId id="628" r:id="rId8"/>
    <p:sldId id="629" r:id="rId9"/>
    <p:sldId id="630" r:id="rId10"/>
    <p:sldId id="631" r:id="rId11"/>
    <p:sldId id="632" r:id="rId12"/>
    <p:sldId id="633" r:id="rId13"/>
    <p:sldId id="665" r:id="rId14"/>
    <p:sldId id="634" r:id="rId15"/>
    <p:sldId id="560" r:id="rId16"/>
    <p:sldId id="635" r:id="rId17"/>
    <p:sldId id="658" r:id="rId18"/>
    <p:sldId id="662" r:id="rId19"/>
    <p:sldId id="583" r:id="rId20"/>
    <p:sldId id="663" r:id="rId21"/>
    <p:sldId id="636" r:id="rId22"/>
    <p:sldId id="659" r:id="rId23"/>
    <p:sldId id="664" r:id="rId24"/>
    <p:sldId id="660" r:id="rId25"/>
    <p:sldId id="643" r:id="rId26"/>
    <p:sldId id="639" r:id="rId27"/>
    <p:sldId id="640" r:id="rId28"/>
    <p:sldId id="641" r:id="rId29"/>
    <p:sldId id="642" r:id="rId30"/>
    <p:sldId id="644" r:id="rId31"/>
    <p:sldId id="661" r:id="rId32"/>
    <p:sldId id="645" r:id="rId33"/>
    <p:sldId id="649" r:id="rId34"/>
    <p:sldId id="646" r:id="rId35"/>
    <p:sldId id="647" r:id="rId36"/>
    <p:sldId id="648" r:id="rId37"/>
    <p:sldId id="562" r:id="rId38"/>
    <p:sldId id="563" r:id="rId39"/>
    <p:sldId id="657" r:id="rId4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onstantinos Semertzidis" initials="KS"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617" autoAdjust="0"/>
    <p:restoredTop sz="94671" autoAdjust="0"/>
  </p:normalViewPr>
  <p:slideViewPr>
    <p:cSldViewPr snapToGrid="0">
      <p:cViewPr varScale="1">
        <p:scale>
          <a:sx n="125" d="100"/>
          <a:sy n="125" d="100"/>
        </p:scale>
        <p:origin x="1542" y="108"/>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notesViewPr>
    <p:cSldViewPr snapToGrid="0">
      <p:cViewPr varScale="1">
        <p:scale>
          <a:sx n="81" d="100"/>
          <a:sy n="81" d="100"/>
        </p:scale>
        <p:origin x="-1752"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commentAuthors" Target="commentAuthor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B1D4467-F767-4192-8C2C-9C235F6643CF}" type="datetimeFigureOut">
              <a:rPr lang="en-US" smtClean="0"/>
              <a:pPr/>
              <a:t>10/13/2015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4C084C1-148C-4550-AE34-103EED253824}" type="slidenum">
              <a:rPr lang="en-US" smtClean="0"/>
              <a:pPr/>
              <a:t>‹#›</a:t>
            </a:fld>
            <a:endParaRPr lang="en-US"/>
          </a:p>
        </p:txBody>
      </p:sp>
    </p:spTree>
    <p:extLst>
      <p:ext uri="{BB962C8B-B14F-4D97-AF65-F5344CB8AC3E}">
        <p14:creationId xmlns:p14="http://schemas.microsoft.com/office/powerpoint/2010/main" val="15776792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256FF92D-C5E1-4CF9-AB74-603E5CC547AD}" type="slidenum">
              <a:rPr lang="el-GR" smtClean="0"/>
              <a:pPr/>
              <a:t>1</a:t>
            </a:fld>
            <a:endParaRPr lang="el-GR" smtClean="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40875007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Rot="1" noChangeAspect="1" noChangeArrowheads="1" noTextEdit="1"/>
          </p:cNvSpPr>
          <p:nvPr>
            <p:ph type="sldImg"/>
          </p:nvPr>
        </p:nvSpPr>
        <p:spPr>
          <a:ln/>
        </p:spPr>
      </p:sp>
      <p:sp>
        <p:nvSpPr>
          <p:cNvPr id="101379"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9838151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Rot="1" noChangeAspect="1" noChangeArrowheads="1" noTextEdit="1"/>
          </p:cNvSpPr>
          <p:nvPr>
            <p:ph type="sldImg"/>
          </p:nvPr>
        </p:nvSpPr>
        <p:spPr>
          <a:ln/>
        </p:spPr>
      </p:sp>
      <p:sp>
        <p:nvSpPr>
          <p:cNvPr id="102403"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16681397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Rot="1" noChangeAspect="1" noChangeArrowheads="1" noTextEdit="1"/>
          </p:cNvSpPr>
          <p:nvPr>
            <p:ph type="sldImg"/>
          </p:nvPr>
        </p:nvSpPr>
        <p:spPr>
          <a:ln/>
        </p:spPr>
      </p:sp>
      <p:sp>
        <p:nvSpPr>
          <p:cNvPr id="103427"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13238931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p:spPr>
        <p:txBody>
          <a:bodyPr/>
          <a:lstStyle/>
          <a:p>
            <a:fld id="{09A8A026-4993-4CD4-8944-77BCD77ADD6C}" type="slidenum">
              <a:rPr lang="el-GR" smtClean="0"/>
              <a:pPr/>
              <a:t>13</a:t>
            </a:fld>
            <a:endParaRPr lang="el-GR" smtClean="0"/>
          </a:p>
        </p:txBody>
      </p:sp>
      <p:sp>
        <p:nvSpPr>
          <p:cNvPr id="116739" name="Rectangle 2"/>
          <p:cNvSpPr>
            <a:spLocks noGrp="1" noRot="1" noChangeAspect="1" noChangeArrowheads="1" noTextEdit="1"/>
          </p:cNvSpPr>
          <p:nvPr>
            <p:ph type="sldImg"/>
          </p:nvPr>
        </p:nvSpPr>
        <p:spPr>
          <a:ln/>
        </p:spPr>
      </p:sp>
      <p:sp>
        <p:nvSpPr>
          <p:cNvPr id="116740"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79544056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Rot="1" noChangeAspect="1" noChangeArrowheads="1" noTextEdit="1"/>
          </p:cNvSpPr>
          <p:nvPr>
            <p:ph type="sldImg"/>
          </p:nvPr>
        </p:nvSpPr>
        <p:spPr>
          <a:ln/>
        </p:spPr>
      </p:sp>
      <p:sp>
        <p:nvSpPr>
          <p:cNvPr id="104451"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1082942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7"/>
          <p:cNvSpPr>
            <a:spLocks noGrp="1" noChangeArrowheads="1"/>
          </p:cNvSpPr>
          <p:nvPr>
            <p:ph type="sldNum" sz="quarter" idx="5"/>
          </p:nvPr>
        </p:nvSpPr>
        <p:spPr>
          <a:noFill/>
        </p:spPr>
        <p:txBody>
          <a:bodyPr/>
          <a:lstStyle/>
          <a:p>
            <a:fld id="{083F8A2A-9370-403F-882C-D91A59BF1B34}" type="slidenum">
              <a:rPr lang="el-GR" smtClean="0"/>
              <a:pPr/>
              <a:t>15</a:t>
            </a:fld>
            <a:endParaRPr lang="el-GR" smtClean="0"/>
          </a:p>
        </p:txBody>
      </p:sp>
      <p:sp>
        <p:nvSpPr>
          <p:cNvPr id="147459" name="Rectangle 2"/>
          <p:cNvSpPr>
            <a:spLocks noGrp="1" noRot="1" noChangeAspect="1" noChangeArrowheads="1" noTextEdit="1"/>
          </p:cNvSpPr>
          <p:nvPr>
            <p:ph type="sldImg"/>
          </p:nvPr>
        </p:nvSpPr>
        <p:spPr>
          <a:ln/>
        </p:spPr>
      </p:sp>
      <p:sp>
        <p:nvSpPr>
          <p:cNvPr id="147460"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2267815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Rot="1" noChangeAspect="1" noChangeArrowheads="1" noTextEdit="1"/>
          </p:cNvSpPr>
          <p:nvPr>
            <p:ph type="sldImg"/>
          </p:nvPr>
        </p:nvSpPr>
        <p:spPr>
          <a:ln/>
        </p:spPr>
      </p:sp>
      <p:sp>
        <p:nvSpPr>
          <p:cNvPr id="106499"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336082463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Rot="1" noChangeAspect="1" noChangeArrowheads="1" noTextEdit="1"/>
          </p:cNvSpPr>
          <p:nvPr>
            <p:ph type="sldImg"/>
          </p:nvPr>
        </p:nvSpPr>
        <p:spPr>
          <a:ln/>
        </p:spPr>
      </p:sp>
      <p:sp>
        <p:nvSpPr>
          <p:cNvPr id="106499"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30761587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p:spPr>
        <p:txBody>
          <a:bodyPr/>
          <a:lstStyle/>
          <a:p>
            <a:fld id="{09A8A026-4993-4CD4-8944-77BCD77ADD6C}" type="slidenum">
              <a:rPr lang="el-GR" smtClean="0"/>
              <a:pPr/>
              <a:t>18</a:t>
            </a:fld>
            <a:endParaRPr lang="el-GR" smtClean="0"/>
          </a:p>
        </p:txBody>
      </p:sp>
      <p:sp>
        <p:nvSpPr>
          <p:cNvPr id="116739" name="Rectangle 2"/>
          <p:cNvSpPr>
            <a:spLocks noGrp="1" noRot="1" noChangeAspect="1" noChangeArrowheads="1" noTextEdit="1"/>
          </p:cNvSpPr>
          <p:nvPr>
            <p:ph type="sldImg"/>
          </p:nvPr>
        </p:nvSpPr>
        <p:spPr>
          <a:ln/>
        </p:spPr>
      </p:sp>
      <p:sp>
        <p:nvSpPr>
          <p:cNvPr id="116740"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39870276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p:spPr>
        <p:txBody>
          <a:bodyPr/>
          <a:lstStyle/>
          <a:p>
            <a:fld id="{09A8A026-4993-4CD4-8944-77BCD77ADD6C}" type="slidenum">
              <a:rPr lang="el-GR" smtClean="0"/>
              <a:pPr/>
              <a:t>19</a:t>
            </a:fld>
            <a:endParaRPr lang="el-GR" smtClean="0"/>
          </a:p>
        </p:txBody>
      </p:sp>
      <p:sp>
        <p:nvSpPr>
          <p:cNvPr id="116739" name="Rectangle 2"/>
          <p:cNvSpPr>
            <a:spLocks noGrp="1" noRot="1" noChangeAspect="1" noChangeArrowheads="1" noTextEdit="1"/>
          </p:cNvSpPr>
          <p:nvPr>
            <p:ph type="sldImg"/>
          </p:nvPr>
        </p:nvSpPr>
        <p:spPr>
          <a:ln/>
        </p:spPr>
      </p:sp>
      <p:sp>
        <p:nvSpPr>
          <p:cNvPr id="116740"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1092153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Rot="1" noChangeAspect="1" noChangeArrowheads="1" noTextEdit="1"/>
          </p:cNvSpPr>
          <p:nvPr>
            <p:ph type="sldImg"/>
          </p:nvPr>
        </p:nvSpPr>
        <p:spPr>
          <a:ln/>
        </p:spPr>
      </p:sp>
      <p:sp>
        <p:nvSpPr>
          <p:cNvPr id="93187"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30114822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p:spPr>
        <p:txBody>
          <a:bodyPr/>
          <a:lstStyle/>
          <a:p>
            <a:fld id="{09A8A026-4993-4CD4-8944-77BCD77ADD6C}" type="slidenum">
              <a:rPr lang="el-GR" smtClean="0"/>
              <a:pPr/>
              <a:t>20</a:t>
            </a:fld>
            <a:endParaRPr lang="el-GR" smtClean="0"/>
          </a:p>
        </p:txBody>
      </p:sp>
      <p:sp>
        <p:nvSpPr>
          <p:cNvPr id="116739" name="Rectangle 2"/>
          <p:cNvSpPr>
            <a:spLocks noGrp="1" noRot="1" noChangeAspect="1" noChangeArrowheads="1" noTextEdit="1"/>
          </p:cNvSpPr>
          <p:nvPr>
            <p:ph type="sldImg"/>
          </p:nvPr>
        </p:nvSpPr>
        <p:spPr>
          <a:ln/>
        </p:spPr>
      </p:sp>
      <p:sp>
        <p:nvSpPr>
          <p:cNvPr id="116740"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23499934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Rot="1" noChangeAspect="1" noChangeArrowheads="1" noTextEdit="1"/>
          </p:cNvSpPr>
          <p:nvPr>
            <p:ph type="sldImg"/>
          </p:nvPr>
        </p:nvSpPr>
        <p:spPr>
          <a:ln/>
        </p:spPr>
      </p:sp>
      <p:sp>
        <p:nvSpPr>
          <p:cNvPr id="107523"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268866930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7"/>
          <p:cNvSpPr>
            <a:spLocks noGrp="1" noChangeArrowheads="1"/>
          </p:cNvSpPr>
          <p:nvPr>
            <p:ph type="sldNum" sz="quarter" idx="5"/>
          </p:nvPr>
        </p:nvSpPr>
        <p:spPr>
          <a:noFill/>
        </p:spPr>
        <p:txBody>
          <a:bodyPr/>
          <a:lstStyle/>
          <a:p>
            <a:fld id="{905D4D31-174B-4A43-A1FF-6DA4C9FBE1AD}" type="slidenum">
              <a:rPr lang="el-GR" smtClean="0"/>
              <a:pPr/>
              <a:t>22</a:t>
            </a:fld>
            <a:endParaRPr lang="el-GR" smtClean="0"/>
          </a:p>
        </p:txBody>
      </p:sp>
      <p:sp>
        <p:nvSpPr>
          <p:cNvPr id="121859" name="Rectangle 2"/>
          <p:cNvSpPr>
            <a:spLocks noGrp="1" noRot="1" noChangeAspect="1" noChangeArrowheads="1" noTextEdit="1"/>
          </p:cNvSpPr>
          <p:nvPr>
            <p:ph type="sldImg"/>
          </p:nvPr>
        </p:nvSpPr>
        <p:spPr>
          <a:ln/>
        </p:spPr>
      </p:sp>
      <p:sp>
        <p:nvSpPr>
          <p:cNvPr id="121860"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46071204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p:spPr>
        <p:txBody>
          <a:bodyPr/>
          <a:lstStyle/>
          <a:p>
            <a:fld id="{09A8A026-4993-4CD4-8944-77BCD77ADD6C}" type="slidenum">
              <a:rPr lang="el-GR" smtClean="0"/>
              <a:pPr/>
              <a:t>23</a:t>
            </a:fld>
            <a:endParaRPr lang="el-GR" smtClean="0"/>
          </a:p>
        </p:txBody>
      </p:sp>
      <p:sp>
        <p:nvSpPr>
          <p:cNvPr id="116739" name="Rectangle 2"/>
          <p:cNvSpPr>
            <a:spLocks noGrp="1" noRot="1" noChangeAspect="1" noChangeArrowheads="1" noTextEdit="1"/>
          </p:cNvSpPr>
          <p:nvPr>
            <p:ph type="sldImg"/>
          </p:nvPr>
        </p:nvSpPr>
        <p:spPr>
          <a:ln/>
        </p:spPr>
      </p:sp>
      <p:sp>
        <p:nvSpPr>
          <p:cNvPr id="116740"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92212868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p:cNvSpPr>
            <a:spLocks noGrp="1" noChangeArrowheads="1"/>
          </p:cNvSpPr>
          <p:nvPr>
            <p:ph type="sldNum" sz="quarter" idx="5"/>
          </p:nvPr>
        </p:nvSpPr>
        <p:spPr>
          <a:noFill/>
        </p:spPr>
        <p:txBody>
          <a:bodyPr/>
          <a:lstStyle/>
          <a:p>
            <a:fld id="{94B59BB6-9049-44EA-85AE-670D6080777D}" type="slidenum">
              <a:rPr lang="el-GR" smtClean="0"/>
              <a:pPr/>
              <a:t>24</a:t>
            </a:fld>
            <a:endParaRPr lang="el-GR" smtClean="0"/>
          </a:p>
        </p:txBody>
      </p:sp>
      <p:sp>
        <p:nvSpPr>
          <p:cNvPr id="124931" name="Rectangle 2"/>
          <p:cNvSpPr>
            <a:spLocks noGrp="1" noRot="1" noChangeAspect="1" noChangeArrowheads="1" noTextEdit="1"/>
          </p:cNvSpPr>
          <p:nvPr>
            <p:ph type="sldImg"/>
          </p:nvPr>
        </p:nvSpPr>
        <p:spPr>
          <a:ln/>
        </p:spPr>
      </p:sp>
      <p:sp>
        <p:nvSpPr>
          <p:cNvPr id="124932"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9549774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Rot="1" noChangeAspect="1" noChangeArrowheads="1" noTextEdit="1"/>
          </p:cNvSpPr>
          <p:nvPr>
            <p:ph type="sldImg"/>
          </p:nvPr>
        </p:nvSpPr>
        <p:spPr>
          <a:ln/>
        </p:spPr>
      </p:sp>
      <p:sp>
        <p:nvSpPr>
          <p:cNvPr id="110595"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346505724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Rot="1" noChangeAspect="1" noChangeArrowheads="1" noTextEdit="1"/>
          </p:cNvSpPr>
          <p:nvPr>
            <p:ph type="sldImg"/>
          </p:nvPr>
        </p:nvSpPr>
        <p:spPr>
          <a:ln/>
        </p:spPr>
      </p:sp>
      <p:sp>
        <p:nvSpPr>
          <p:cNvPr id="109571"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324830405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Rot="1" noChangeAspect="1" noChangeArrowheads="1" noTextEdit="1"/>
          </p:cNvSpPr>
          <p:nvPr>
            <p:ph type="sldImg"/>
          </p:nvPr>
        </p:nvSpPr>
        <p:spPr>
          <a:ln/>
        </p:spPr>
      </p:sp>
      <p:sp>
        <p:nvSpPr>
          <p:cNvPr id="110595"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310095909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Rot="1" noChangeAspect="1" noChangeArrowheads="1" noTextEdit="1"/>
          </p:cNvSpPr>
          <p:nvPr>
            <p:ph type="sldImg"/>
          </p:nvPr>
        </p:nvSpPr>
        <p:spPr>
          <a:ln/>
        </p:spPr>
      </p:sp>
      <p:sp>
        <p:nvSpPr>
          <p:cNvPr id="111619"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220987209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Rot="1" noChangeAspect="1" noChangeArrowheads="1" noTextEdit="1"/>
          </p:cNvSpPr>
          <p:nvPr>
            <p:ph type="sldImg"/>
          </p:nvPr>
        </p:nvSpPr>
        <p:spPr>
          <a:ln/>
        </p:spPr>
      </p:sp>
      <p:sp>
        <p:nvSpPr>
          <p:cNvPr id="112643"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3103678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Rot="1" noChangeAspect="1" noChangeArrowheads="1" noTextEdit="1"/>
          </p:cNvSpPr>
          <p:nvPr>
            <p:ph type="sldImg"/>
          </p:nvPr>
        </p:nvSpPr>
        <p:spPr>
          <a:ln/>
        </p:spPr>
      </p:sp>
      <p:sp>
        <p:nvSpPr>
          <p:cNvPr id="94211"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317562469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Rot="1" noChangeAspect="1" noChangeArrowheads="1" noTextEdit="1"/>
          </p:cNvSpPr>
          <p:nvPr>
            <p:ph type="sldImg"/>
          </p:nvPr>
        </p:nvSpPr>
        <p:spPr>
          <a:ln/>
        </p:spPr>
      </p:sp>
      <p:sp>
        <p:nvSpPr>
          <p:cNvPr id="113667"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161316888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Rot="1" noChangeAspect="1" noChangeArrowheads="1" noTextEdit="1"/>
          </p:cNvSpPr>
          <p:nvPr>
            <p:ph type="sldImg"/>
          </p:nvPr>
        </p:nvSpPr>
        <p:spPr>
          <a:ln/>
        </p:spPr>
      </p:sp>
      <p:sp>
        <p:nvSpPr>
          <p:cNvPr id="113667"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261413534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Rot="1" noChangeAspect="1" noChangeArrowheads="1" noTextEdit="1"/>
          </p:cNvSpPr>
          <p:nvPr>
            <p:ph type="sldImg"/>
          </p:nvPr>
        </p:nvSpPr>
        <p:spPr>
          <a:ln/>
        </p:spPr>
      </p:sp>
      <p:sp>
        <p:nvSpPr>
          <p:cNvPr id="114691"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110051949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Rot="1" noChangeAspect="1" noChangeArrowheads="1" noTextEdit="1"/>
          </p:cNvSpPr>
          <p:nvPr>
            <p:ph type="sldImg"/>
          </p:nvPr>
        </p:nvSpPr>
        <p:spPr>
          <a:ln/>
        </p:spPr>
      </p:sp>
      <p:sp>
        <p:nvSpPr>
          <p:cNvPr id="119811"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384074040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Rot="1" noChangeAspect="1" noChangeArrowheads="1" noTextEdit="1"/>
          </p:cNvSpPr>
          <p:nvPr>
            <p:ph type="sldImg"/>
          </p:nvPr>
        </p:nvSpPr>
        <p:spPr>
          <a:ln/>
        </p:spPr>
      </p:sp>
      <p:sp>
        <p:nvSpPr>
          <p:cNvPr id="115715"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11216958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Rot="1" noChangeAspect="1" noChangeArrowheads="1" noTextEdit="1"/>
          </p:cNvSpPr>
          <p:nvPr>
            <p:ph type="sldImg"/>
          </p:nvPr>
        </p:nvSpPr>
        <p:spPr>
          <a:ln/>
        </p:spPr>
      </p:sp>
      <p:sp>
        <p:nvSpPr>
          <p:cNvPr id="116739"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52666066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7"/>
          <p:cNvSpPr>
            <a:spLocks noGrp="1" noChangeArrowheads="1"/>
          </p:cNvSpPr>
          <p:nvPr>
            <p:ph type="sldNum" sz="quarter" idx="5"/>
          </p:nvPr>
        </p:nvSpPr>
        <p:spPr>
          <a:noFill/>
        </p:spPr>
        <p:txBody>
          <a:bodyPr/>
          <a:lstStyle/>
          <a:p>
            <a:fld id="{A006F3A2-B364-430F-93A7-CB416E086B2A}" type="slidenum">
              <a:rPr lang="el-GR" smtClean="0"/>
              <a:pPr/>
              <a:t>36</a:t>
            </a:fld>
            <a:endParaRPr lang="el-GR" smtClean="0"/>
          </a:p>
        </p:txBody>
      </p:sp>
      <p:sp>
        <p:nvSpPr>
          <p:cNvPr id="151555" name="Rectangle 2"/>
          <p:cNvSpPr>
            <a:spLocks noGrp="1" noRot="1" noChangeAspect="1" noChangeArrowheads="1" noTextEdit="1"/>
          </p:cNvSpPr>
          <p:nvPr>
            <p:ph type="sldImg"/>
          </p:nvPr>
        </p:nvSpPr>
        <p:spPr>
          <a:ln/>
        </p:spPr>
      </p:sp>
      <p:sp>
        <p:nvSpPr>
          <p:cNvPr id="151556"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40668230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7"/>
          <p:cNvSpPr>
            <a:spLocks noGrp="1" noChangeArrowheads="1"/>
          </p:cNvSpPr>
          <p:nvPr>
            <p:ph type="sldNum" sz="quarter" idx="5"/>
          </p:nvPr>
        </p:nvSpPr>
        <p:spPr>
          <a:noFill/>
        </p:spPr>
        <p:txBody>
          <a:bodyPr/>
          <a:lstStyle/>
          <a:p>
            <a:fld id="{06DC8C73-FBF3-45A1-990F-215AEEC8C799}" type="slidenum">
              <a:rPr lang="el-GR" smtClean="0"/>
              <a:pPr/>
              <a:t>37</a:t>
            </a:fld>
            <a:endParaRPr lang="el-GR" smtClean="0"/>
          </a:p>
        </p:txBody>
      </p:sp>
      <p:sp>
        <p:nvSpPr>
          <p:cNvPr id="149507" name="Rectangle 2"/>
          <p:cNvSpPr>
            <a:spLocks noGrp="1" noRot="1" noChangeAspect="1" noChangeArrowheads="1" noTextEdit="1"/>
          </p:cNvSpPr>
          <p:nvPr>
            <p:ph type="sldImg"/>
          </p:nvPr>
        </p:nvSpPr>
        <p:spPr>
          <a:ln/>
        </p:spPr>
      </p:sp>
      <p:sp>
        <p:nvSpPr>
          <p:cNvPr id="149508"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3530186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7"/>
          <p:cNvSpPr>
            <a:spLocks noGrp="1" noChangeArrowheads="1"/>
          </p:cNvSpPr>
          <p:nvPr>
            <p:ph type="sldNum" sz="quarter" idx="5"/>
          </p:nvPr>
        </p:nvSpPr>
        <p:spPr>
          <a:noFill/>
        </p:spPr>
        <p:txBody>
          <a:bodyPr/>
          <a:lstStyle/>
          <a:p>
            <a:fld id="{8395DA5C-74B9-47AA-AD9B-F9BA13AD5062}" type="slidenum">
              <a:rPr lang="el-GR" smtClean="0"/>
              <a:pPr/>
              <a:t>38</a:t>
            </a:fld>
            <a:endParaRPr lang="el-GR" smtClean="0"/>
          </a:p>
        </p:txBody>
      </p:sp>
      <p:sp>
        <p:nvSpPr>
          <p:cNvPr id="150531" name="Rectangle 2"/>
          <p:cNvSpPr>
            <a:spLocks noGrp="1" noRot="1" noChangeAspect="1" noChangeArrowheads="1" noTextEdit="1"/>
          </p:cNvSpPr>
          <p:nvPr>
            <p:ph type="sldImg"/>
          </p:nvPr>
        </p:nvSpPr>
        <p:spPr>
          <a:ln/>
        </p:spPr>
      </p:sp>
      <p:sp>
        <p:nvSpPr>
          <p:cNvPr id="150532"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67870563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p>
            <a:fld id="{812FF545-9252-4F1A-9327-CE4428D9337C}" type="slidenum">
              <a:rPr lang="el-GR" smtClean="0"/>
              <a:pPr/>
              <a:t>39</a:t>
            </a:fld>
            <a:endParaRPr lang="el-GR" smtClean="0"/>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9292490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Rot="1" noChangeAspect="1" noChangeArrowheads="1" noTextEdit="1"/>
          </p:cNvSpPr>
          <p:nvPr>
            <p:ph type="sldImg"/>
          </p:nvPr>
        </p:nvSpPr>
        <p:spPr>
          <a:ln/>
        </p:spPr>
      </p:sp>
      <p:sp>
        <p:nvSpPr>
          <p:cNvPr id="95235"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30677184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Rot="1" noChangeAspect="1" noChangeArrowheads="1" noTextEdit="1"/>
          </p:cNvSpPr>
          <p:nvPr>
            <p:ph type="sldImg"/>
          </p:nvPr>
        </p:nvSpPr>
        <p:spPr>
          <a:ln/>
        </p:spPr>
      </p:sp>
      <p:sp>
        <p:nvSpPr>
          <p:cNvPr id="96259"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15278435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Rot="1" noChangeAspect="1" noChangeArrowheads="1" noTextEdit="1"/>
          </p:cNvSpPr>
          <p:nvPr>
            <p:ph type="sldImg"/>
          </p:nvPr>
        </p:nvSpPr>
        <p:spPr>
          <a:ln/>
        </p:spPr>
      </p:sp>
      <p:sp>
        <p:nvSpPr>
          <p:cNvPr id="98307"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4296247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Rot="1" noChangeAspect="1" noChangeArrowheads="1" noTextEdit="1"/>
          </p:cNvSpPr>
          <p:nvPr>
            <p:ph type="sldImg"/>
          </p:nvPr>
        </p:nvSpPr>
        <p:spPr>
          <a:ln/>
        </p:spPr>
      </p:sp>
      <p:sp>
        <p:nvSpPr>
          <p:cNvPr id="99331"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19575339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Rot="1" noChangeAspect="1" noChangeArrowheads="1" noTextEdit="1"/>
          </p:cNvSpPr>
          <p:nvPr>
            <p:ph type="sldImg"/>
          </p:nvPr>
        </p:nvSpPr>
        <p:spPr>
          <a:ln/>
        </p:spPr>
      </p:sp>
      <p:sp>
        <p:nvSpPr>
          <p:cNvPr id="99331"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37429496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Rot="1" noChangeAspect="1" noChangeArrowheads="1" noTextEdit="1"/>
          </p:cNvSpPr>
          <p:nvPr>
            <p:ph type="sldImg"/>
          </p:nvPr>
        </p:nvSpPr>
        <p:spPr>
          <a:ln/>
        </p:spPr>
      </p:sp>
      <p:sp>
        <p:nvSpPr>
          <p:cNvPr id="100355"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29706729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39"/>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3EC8965-12A5-42B6-9587-775B0C92BBE0}" type="datetime1">
              <a:rPr lang="en-US" smtClean="0"/>
              <a:pPr/>
              <a:t>10/13/2015</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7858259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14F8C0-775D-4C86-9912-48CE32DF3814}" type="datetime1">
              <a:rPr lang="en-US" smtClean="0"/>
              <a:pPr/>
              <a:t>10/13/2015</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663978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52"/>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52"/>
            <a:ext cx="80772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3891709-3B43-46B9-9561-13844D15F033}" type="datetime1">
              <a:rPr lang="en-US" smtClean="0"/>
              <a:pPr/>
              <a:t>10/13/2015</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613858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E7DE42-E6E6-41B3-97AE-B6CA5833C18A}" type="datetime1">
              <a:rPr lang="en-US" smtClean="0"/>
              <a:pPr/>
              <a:t>10/13/2015</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3478045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14"/>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6"/>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3CADE63-83BD-4EC2-98A1-769AB774F631}" type="datetime1">
              <a:rPr lang="en-US" smtClean="0"/>
              <a:pPr/>
              <a:t>10/13/2015</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5873029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7"/>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600207"/>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4F4101F-9917-4AB4-85A1-8A5B41A96093}" type="datetime1">
              <a:rPr lang="en-US" smtClean="0"/>
              <a:pPr/>
              <a:t>10/13/2015</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2290506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33" y="1535113"/>
            <a:ext cx="4041774"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33" y="2174875"/>
            <a:ext cx="4041774"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1D01F15-B326-4CB5-BB3A-483D5BD187D7}" type="datetime1">
              <a:rPr lang="en-US" smtClean="0"/>
              <a:pPr/>
              <a:t>10/13/2015</a:t>
            </a:fld>
            <a:endParaRPr lang="en-US" dirty="0"/>
          </a:p>
        </p:txBody>
      </p:sp>
      <p:sp>
        <p:nvSpPr>
          <p:cNvPr id="8" name="Footer Placeholder 7"/>
          <p:cNvSpPr>
            <a:spLocks noGrp="1"/>
          </p:cNvSpPr>
          <p:nvPr>
            <p:ph type="ftr" sz="quarter" idx="11"/>
          </p:nvPr>
        </p:nvSpPr>
        <p:spPr/>
        <p:txBody>
          <a:bodyPr/>
          <a:lstStyle/>
          <a:p>
            <a:r>
              <a:rPr lang="en-US" smtClean="0"/>
              <a:t>
              </a:t>
            </a:r>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3326314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FB30E4B-7F52-4321-8DA4-44A83280689A}" type="datetime1">
              <a:rPr lang="en-US" smtClean="0"/>
              <a:pPr/>
              <a:t>10/13/2015</a:t>
            </a:fld>
            <a:endParaRPr lang="en-US" dirty="0"/>
          </a:p>
        </p:txBody>
      </p:sp>
      <p:sp>
        <p:nvSpPr>
          <p:cNvPr id="4" name="Footer Placeholder 3"/>
          <p:cNvSpPr>
            <a:spLocks noGrp="1"/>
          </p:cNvSpPr>
          <p:nvPr>
            <p:ph type="ftr" sz="quarter" idx="11"/>
          </p:nvPr>
        </p:nvSpPr>
        <p:spPr/>
        <p:txBody>
          <a:bodyPr/>
          <a:lstStyle/>
          <a:p>
            <a:r>
              <a:rPr lang="en-US" smtClean="0"/>
              <a:t>
              </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7022765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r>
              <a:rPr lang="en-US" dirty="0" smtClean="0"/>
              <a:t>
              @</a:t>
            </a:r>
            <a:r>
              <a:rPr lang="en-US" dirty="0" err="1" smtClean="0"/>
              <a:t>dbsocial</a:t>
            </a: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8398081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4"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62"/>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4" y="1435104"/>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D9C2A0-1671-4538-B482-3C3B44FC226C}" type="datetime1">
              <a:rPr lang="en-US" smtClean="0"/>
              <a:pPr/>
              <a:t>10/13/2015</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2974421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AF8FE1C-6B81-420D-8A60-DCA64F848011}" type="datetime1">
              <a:rPr lang="en-US" smtClean="0"/>
              <a:pPr/>
              <a:t>10/13/2015</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836506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7"/>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64"/>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43F703-D0DD-468A-A6C9-6C30316E6976}" type="datetime1">
              <a:rPr lang="en-US" smtClean="0"/>
              <a:pPr/>
              <a:t>10/13/2015</a:t>
            </a:fld>
            <a:endParaRPr lang="en-US" dirty="0"/>
          </a:p>
        </p:txBody>
      </p:sp>
      <p:sp>
        <p:nvSpPr>
          <p:cNvPr id="5" name="Footer Placeholder 4"/>
          <p:cNvSpPr>
            <a:spLocks noGrp="1"/>
          </p:cNvSpPr>
          <p:nvPr>
            <p:ph type="ftr" sz="quarter" idx="3"/>
          </p:nvPr>
        </p:nvSpPr>
        <p:spPr>
          <a:xfrm>
            <a:off x="3124200" y="6356364"/>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
              </a:t>
            </a:r>
            <a:endParaRPr lang="en-US" dirty="0"/>
          </a:p>
        </p:txBody>
      </p:sp>
      <p:sp>
        <p:nvSpPr>
          <p:cNvPr id="6" name="Slide Number Placeholder 5"/>
          <p:cNvSpPr>
            <a:spLocks noGrp="1"/>
          </p:cNvSpPr>
          <p:nvPr>
            <p:ph type="sldNum" sz="quarter" idx="4"/>
          </p:nvPr>
        </p:nvSpPr>
        <p:spPr>
          <a:xfrm>
            <a:off x="6553200" y="6356364"/>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488885803"/>
      </p:ext>
    </p:extLst>
  </p:cSld>
  <p:clrMap bg1="lt1" tx1="dk1" bg2="lt2" tx2="dk2" accent1="accent1" accent2="accent2" accent3="accent3" accent4="accent4" accent5="accent5" accent6="accent6" hlink="hlink" folHlink="folHlink"/>
  <p:sldLayoutIdLst>
    <p:sldLayoutId id="2147483970" r:id="rId1"/>
    <p:sldLayoutId id="2147483971" r:id="rId2"/>
    <p:sldLayoutId id="2147483972" r:id="rId3"/>
    <p:sldLayoutId id="2147483973" r:id="rId4"/>
    <p:sldLayoutId id="2147483974" r:id="rId5"/>
    <p:sldLayoutId id="2147483975" r:id="rId6"/>
    <p:sldLayoutId id="2147483976" r:id="rId7"/>
    <p:sldLayoutId id="2147483977" r:id="rId8"/>
    <p:sldLayoutId id="2147483978" r:id="rId9"/>
    <p:sldLayoutId id="2147483979" r:id="rId10"/>
    <p:sldLayoutId id="2147483980"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oleObject" Target="../embeddings/oleObject1.bin"/></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6.xml"/><Relationship Id="rId1" Type="http://schemas.openxmlformats.org/officeDocument/2006/relationships/vmlDrawing" Target="../drawings/vmlDrawing2.vml"/><Relationship Id="rId5" Type="http://schemas.openxmlformats.org/officeDocument/2006/relationships/image" Target="../media/image3.emf"/><Relationship Id="rId4" Type="http://schemas.openxmlformats.org/officeDocument/2006/relationships/oleObject" Target="../embeddings/oleObject2.bin"/></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1"/>
          <p:cNvSpPr>
            <a:spLocks noGrp="1"/>
          </p:cNvSpPr>
          <p:nvPr>
            <p:ph type="dt" sz="quarter" idx="10"/>
          </p:nvPr>
        </p:nvSpPr>
        <p:spPr>
          <a:noFill/>
        </p:spPr>
        <p:txBody>
          <a:bodyPr/>
          <a:lstStyle/>
          <a:p>
            <a:r>
              <a:rPr lang="el-GR" altLang="en-US" dirty="0" smtClean="0"/>
              <a:t>Βάσεις Δεδομένων 20</a:t>
            </a:r>
            <a:r>
              <a:rPr lang="en-US" altLang="en-US" dirty="0" smtClean="0"/>
              <a:t>1</a:t>
            </a:r>
            <a:r>
              <a:rPr lang="en-US" altLang="en-US" dirty="0"/>
              <a:t>4</a:t>
            </a:r>
            <a:r>
              <a:rPr lang="el-GR" altLang="en-US" dirty="0" smtClean="0"/>
              <a:t>-20</a:t>
            </a:r>
            <a:r>
              <a:rPr lang="en-US" altLang="en-US" dirty="0" smtClean="0"/>
              <a:t>15</a:t>
            </a:r>
            <a:endParaRPr lang="el-GR" altLang="en-US" dirty="0" smtClean="0"/>
          </a:p>
        </p:txBody>
      </p:sp>
      <p:sp>
        <p:nvSpPr>
          <p:cNvPr id="3075" name="Footer Placeholder 2"/>
          <p:cNvSpPr>
            <a:spLocks noGrp="1"/>
          </p:cNvSpPr>
          <p:nvPr>
            <p:ph type="ftr" sz="quarter" idx="11"/>
          </p:nvPr>
        </p:nvSpPr>
        <p:spPr>
          <a:noFill/>
        </p:spPr>
        <p:txBody>
          <a:bodyPr/>
          <a:lstStyle/>
          <a:p>
            <a:r>
              <a:rPr lang="el-GR" altLang="en-US" smtClean="0"/>
              <a:t>Ευαγγελία Πιτουρά</a:t>
            </a:r>
          </a:p>
        </p:txBody>
      </p:sp>
      <p:sp>
        <p:nvSpPr>
          <p:cNvPr id="3076" name="Slide Number Placeholder 3"/>
          <p:cNvSpPr>
            <a:spLocks noGrp="1"/>
          </p:cNvSpPr>
          <p:nvPr>
            <p:ph type="sldNum" sz="quarter" idx="12"/>
          </p:nvPr>
        </p:nvSpPr>
        <p:spPr>
          <a:noFill/>
        </p:spPr>
        <p:txBody>
          <a:bodyPr/>
          <a:lstStyle/>
          <a:p>
            <a:fld id="{615439CE-18FB-4F61-8DF2-B1E397797CB2}" type="slidenum">
              <a:rPr lang="el-GR" altLang="en-US" smtClean="0"/>
              <a:pPr/>
              <a:t>1</a:t>
            </a:fld>
            <a:endParaRPr lang="el-GR" altLang="en-US" smtClean="0"/>
          </a:p>
        </p:txBody>
      </p:sp>
      <p:sp>
        <p:nvSpPr>
          <p:cNvPr id="3077" name="Text Box 4"/>
          <p:cNvSpPr txBox="1">
            <a:spLocks noChangeArrowheads="1"/>
          </p:cNvSpPr>
          <p:nvPr/>
        </p:nvSpPr>
        <p:spPr bwMode="auto">
          <a:xfrm>
            <a:off x="622300" y="1397000"/>
            <a:ext cx="8089900" cy="1754326"/>
          </a:xfrm>
          <a:prstGeom prst="rect">
            <a:avLst/>
          </a:prstGeom>
          <a:noFill/>
          <a:ln w="9525">
            <a:noFill/>
            <a:miter lim="800000"/>
            <a:headEnd/>
            <a:tailEnd/>
          </a:ln>
        </p:spPr>
        <p:txBody>
          <a:bodyPr wrap="square">
            <a:spAutoFit/>
          </a:bodyPr>
          <a:lstStyle/>
          <a:p>
            <a:pPr algn="ctr" eaLnBrk="0" hangingPunct="0">
              <a:spcBef>
                <a:spcPct val="50000"/>
              </a:spcBef>
            </a:pPr>
            <a:r>
              <a:rPr lang="el-GR" sz="5400" dirty="0" smtClean="0">
                <a:solidFill>
                  <a:schemeClr val="accent6">
                    <a:lumMod val="75000"/>
                  </a:schemeClr>
                </a:solidFill>
                <a:latin typeface="+mj-lt"/>
                <a:ea typeface="+mj-ea"/>
                <a:cs typeface="+mj-cs"/>
              </a:rPr>
              <a:t>Μετατροπή Σχήματος Ο/Σ σε Σχεσιακό Σχήμα</a:t>
            </a:r>
            <a:endParaRPr lang="en-US" sz="5400" dirty="0" smtClean="0">
              <a:solidFill>
                <a:schemeClr val="accent6">
                  <a:lumMod val="75000"/>
                </a:schemeClr>
              </a:solidFill>
              <a:latin typeface="+mj-lt"/>
              <a:ea typeface="+mj-ea"/>
              <a:cs typeface="+mj-cs"/>
            </a:endParaRPr>
          </a:p>
        </p:txBody>
      </p:sp>
    </p:spTree>
    <p:extLst>
      <p:ext uri="{BB962C8B-B14F-4D97-AF65-F5344CB8AC3E}">
        <p14:creationId xmlns:p14="http://schemas.microsoft.com/office/powerpoint/2010/main" val="10541056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7" name="Rectangle 6"/>
          <p:cNvSpPr>
            <a:spLocks noGrp="1" noChangeArrowheads="1"/>
          </p:cNvSpPr>
          <p:nvPr>
            <p:ph type="ftr" sz="quarter" idx="11"/>
          </p:nvPr>
        </p:nvSpPr>
        <p:spPr>
          <a:noFill/>
        </p:spPr>
        <p:txBody>
          <a:bodyPr/>
          <a:lstStyle/>
          <a:p>
            <a:r>
              <a:rPr lang="el-GR" altLang="en-US"/>
              <a:t>Ευαγγελία Πιτουρά</a:t>
            </a:r>
          </a:p>
        </p:txBody>
      </p:sp>
      <p:sp>
        <p:nvSpPr>
          <p:cNvPr id="41988" name="Rectangle 7"/>
          <p:cNvSpPr>
            <a:spLocks noGrp="1" noChangeArrowheads="1"/>
          </p:cNvSpPr>
          <p:nvPr>
            <p:ph type="sldNum" sz="quarter" idx="12"/>
          </p:nvPr>
        </p:nvSpPr>
        <p:spPr>
          <a:noFill/>
        </p:spPr>
        <p:txBody>
          <a:bodyPr/>
          <a:lstStyle/>
          <a:p>
            <a:fld id="{3A330AEE-F252-4CA8-B28D-FA5E6D05B10C}" type="slidenum">
              <a:rPr lang="el-GR" altLang="en-US" smtClean="0"/>
              <a:pPr/>
              <a:t>10</a:t>
            </a:fld>
            <a:endParaRPr lang="el-GR" altLang="en-US" smtClean="0"/>
          </a:p>
        </p:txBody>
      </p:sp>
      <p:sp>
        <p:nvSpPr>
          <p:cNvPr id="41991" name="Text Box 4"/>
          <p:cNvSpPr txBox="1">
            <a:spLocks noChangeArrowheads="1"/>
          </p:cNvSpPr>
          <p:nvPr/>
        </p:nvSpPr>
        <p:spPr bwMode="auto">
          <a:xfrm>
            <a:off x="506412" y="1473200"/>
            <a:ext cx="7915275" cy="2308324"/>
          </a:xfrm>
          <a:prstGeom prst="rect">
            <a:avLst/>
          </a:prstGeom>
          <a:noFill/>
          <a:ln w="9525">
            <a:noFill/>
            <a:miter lim="800000"/>
            <a:headEnd/>
            <a:tailEnd/>
          </a:ln>
        </p:spPr>
        <p:txBody>
          <a:bodyPr>
            <a:spAutoFit/>
          </a:bodyPr>
          <a:lstStyle/>
          <a:p>
            <a:pPr algn="just" eaLnBrk="0" hangingPunct="0">
              <a:spcBef>
                <a:spcPct val="50000"/>
              </a:spcBef>
            </a:pPr>
            <a:r>
              <a:rPr lang="el-GR" sz="2400" dirty="0">
                <a:solidFill>
                  <a:schemeClr val="tx2">
                    <a:lumMod val="50000"/>
                  </a:schemeClr>
                </a:solidFill>
                <a:latin typeface="Calibri" pitchFamily="34" charset="0"/>
                <a:cs typeface="Calibri" pitchFamily="34" charset="0"/>
              </a:rPr>
              <a:t>Για κάθε 1-1 δυαδική συσχέτιση </a:t>
            </a:r>
            <a:r>
              <a:rPr lang="en-US" sz="2400" dirty="0">
                <a:solidFill>
                  <a:schemeClr val="tx2">
                    <a:lumMod val="50000"/>
                  </a:schemeClr>
                </a:solidFill>
                <a:latin typeface="Calibri" pitchFamily="34" charset="0"/>
                <a:cs typeface="Calibri" pitchFamily="34" charset="0"/>
              </a:rPr>
              <a:t>R</a:t>
            </a:r>
            <a:r>
              <a:rPr lang="el-GR" sz="2400" dirty="0">
                <a:solidFill>
                  <a:schemeClr val="tx2">
                    <a:lumMod val="50000"/>
                  </a:schemeClr>
                </a:solidFill>
                <a:latin typeface="Calibri" pitchFamily="34" charset="0"/>
                <a:cs typeface="Calibri" pitchFamily="34" charset="0"/>
              </a:rPr>
              <a:t> μεταξύ δύο τύπων οντοτήτων του διαγράμματος  Ο/Σ που αντιστοιχούν στις σχέσεις </a:t>
            </a:r>
            <a:r>
              <a:rPr lang="en-US" sz="2400" dirty="0">
                <a:solidFill>
                  <a:schemeClr val="tx2">
                    <a:lumMod val="50000"/>
                  </a:schemeClr>
                </a:solidFill>
                <a:latin typeface="Calibri" pitchFamily="34" charset="0"/>
                <a:cs typeface="Calibri" pitchFamily="34" charset="0"/>
              </a:rPr>
              <a:t>Τ </a:t>
            </a:r>
            <a:r>
              <a:rPr lang="el-GR" sz="2400" dirty="0">
                <a:solidFill>
                  <a:schemeClr val="tx2">
                    <a:lumMod val="50000"/>
                  </a:schemeClr>
                </a:solidFill>
                <a:latin typeface="Calibri" pitchFamily="34" charset="0"/>
                <a:cs typeface="Calibri" pitchFamily="34" charset="0"/>
              </a:rPr>
              <a:t>και </a:t>
            </a:r>
            <a:r>
              <a:rPr lang="en-US" sz="2400" dirty="0">
                <a:solidFill>
                  <a:schemeClr val="tx2">
                    <a:lumMod val="50000"/>
                  </a:schemeClr>
                </a:solidFill>
                <a:latin typeface="Calibri" pitchFamily="34" charset="0"/>
                <a:cs typeface="Calibri" pitchFamily="34" charset="0"/>
              </a:rPr>
              <a:t>S </a:t>
            </a:r>
            <a:endParaRPr lang="el-GR" sz="2400" dirty="0">
              <a:solidFill>
                <a:schemeClr val="tx2">
                  <a:lumMod val="50000"/>
                </a:schemeClr>
              </a:solidFill>
              <a:latin typeface="Calibri" pitchFamily="34" charset="0"/>
              <a:cs typeface="Calibri" pitchFamily="34" charset="0"/>
            </a:endParaRPr>
          </a:p>
          <a:p>
            <a:pPr algn="just" eaLnBrk="0" hangingPunct="0">
              <a:spcBef>
                <a:spcPct val="50000"/>
              </a:spcBef>
            </a:pPr>
            <a:r>
              <a:rPr lang="el-GR" sz="2400" dirty="0">
                <a:solidFill>
                  <a:schemeClr val="tx2">
                    <a:lumMod val="50000"/>
                  </a:schemeClr>
                </a:solidFill>
                <a:latin typeface="Calibri" pitchFamily="34" charset="0"/>
                <a:cs typeface="Calibri" pitchFamily="34" charset="0"/>
              </a:rPr>
              <a:t> 1. </a:t>
            </a:r>
            <a:r>
              <a:rPr lang="el-GR" sz="2400" i="1" dirty="0">
                <a:solidFill>
                  <a:schemeClr val="tx2">
                    <a:lumMod val="50000"/>
                  </a:schemeClr>
                </a:solidFill>
                <a:latin typeface="Calibri" pitchFamily="34" charset="0"/>
                <a:cs typeface="Calibri" pitchFamily="34" charset="0"/>
              </a:rPr>
              <a:t>επιλογή </a:t>
            </a:r>
            <a:r>
              <a:rPr lang="el-GR" sz="2400" dirty="0">
                <a:solidFill>
                  <a:schemeClr val="tx2">
                    <a:lumMod val="50000"/>
                  </a:schemeClr>
                </a:solidFill>
                <a:latin typeface="Calibri" pitchFamily="34" charset="0"/>
                <a:cs typeface="Calibri" pitchFamily="34" charset="0"/>
              </a:rPr>
              <a:t>μιας  εκ των </a:t>
            </a:r>
            <a:r>
              <a:rPr lang="en-US" sz="2400" dirty="0">
                <a:solidFill>
                  <a:schemeClr val="tx2">
                    <a:lumMod val="50000"/>
                  </a:schemeClr>
                </a:solidFill>
                <a:latin typeface="Calibri" pitchFamily="34" charset="0"/>
                <a:cs typeface="Calibri" pitchFamily="34" charset="0"/>
              </a:rPr>
              <a:t>Τ  </a:t>
            </a:r>
            <a:r>
              <a:rPr lang="el-GR" sz="2400" dirty="0">
                <a:solidFill>
                  <a:schemeClr val="tx2">
                    <a:lumMod val="50000"/>
                  </a:schemeClr>
                </a:solidFill>
                <a:latin typeface="Calibri" pitchFamily="34" charset="0"/>
                <a:cs typeface="Calibri" pitchFamily="34" charset="0"/>
              </a:rPr>
              <a:t>και S</a:t>
            </a:r>
            <a:r>
              <a:rPr lang="en-US" sz="2400" dirty="0">
                <a:solidFill>
                  <a:schemeClr val="tx2">
                    <a:lumMod val="50000"/>
                  </a:schemeClr>
                </a:solidFill>
                <a:latin typeface="Calibri" pitchFamily="34" charset="0"/>
                <a:cs typeface="Calibri" pitchFamily="34" charset="0"/>
              </a:rPr>
              <a:t>, </a:t>
            </a:r>
            <a:r>
              <a:rPr lang="el-GR" sz="2400" dirty="0">
                <a:solidFill>
                  <a:schemeClr val="tx2">
                    <a:lumMod val="50000"/>
                  </a:schemeClr>
                </a:solidFill>
                <a:latin typeface="Calibri" pitchFamily="34" charset="0"/>
                <a:cs typeface="Calibri" pitchFamily="34" charset="0"/>
              </a:rPr>
              <a:t>έστω της </a:t>
            </a:r>
            <a:r>
              <a:rPr lang="en-US" sz="2400" dirty="0">
                <a:solidFill>
                  <a:schemeClr val="tx2">
                    <a:lumMod val="50000"/>
                  </a:schemeClr>
                </a:solidFill>
                <a:latin typeface="Calibri" pitchFamily="34" charset="0"/>
                <a:cs typeface="Calibri" pitchFamily="34" charset="0"/>
              </a:rPr>
              <a:t>S </a:t>
            </a:r>
          </a:p>
          <a:p>
            <a:pPr algn="just" eaLnBrk="0" hangingPunct="0">
              <a:spcBef>
                <a:spcPct val="50000"/>
              </a:spcBef>
            </a:pPr>
            <a:r>
              <a:rPr lang="el-GR" sz="2400" dirty="0">
                <a:solidFill>
                  <a:schemeClr val="tx2">
                    <a:lumMod val="50000"/>
                  </a:schemeClr>
                </a:solidFill>
                <a:latin typeface="Calibri" pitchFamily="34" charset="0"/>
                <a:cs typeface="Calibri" pitchFamily="34" charset="0"/>
              </a:rPr>
              <a:t> </a:t>
            </a:r>
            <a:r>
              <a:rPr lang="en-US" sz="2400" dirty="0">
                <a:solidFill>
                  <a:schemeClr val="tx2">
                    <a:lumMod val="50000"/>
                  </a:schemeClr>
                </a:solidFill>
                <a:latin typeface="Calibri" pitchFamily="34" charset="0"/>
                <a:cs typeface="Calibri" pitchFamily="34" charset="0"/>
              </a:rPr>
              <a:t>2. </a:t>
            </a:r>
            <a:r>
              <a:rPr lang="en-US" sz="2400" dirty="0" err="1">
                <a:solidFill>
                  <a:schemeClr val="tx2">
                    <a:lumMod val="50000"/>
                  </a:schemeClr>
                </a:solidFill>
                <a:latin typeface="Calibri" pitchFamily="34" charset="0"/>
                <a:cs typeface="Calibri" pitchFamily="34" charset="0"/>
              </a:rPr>
              <a:t>το</a:t>
            </a:r>
            <a:r>
              <a:rPr lang="en-US" sz="2400" dirty="0">
                <a:solidFill>
                  <a:schemeClr val="tx2">
                    <a:lumMod val="50000"/>
                  </a:schemeClr>
                </a:solidFill>
                <a:latin typeface="Calibri" pitchFamily="34" charset="0"/>
                <a:cs typeface="Calibri" pitchFamily="34" charset="0"/>
              </a:rPr>
              <a:t> π</a:t>
            </a:r>
            <a:r>
              <a:rPr lang="en-US" sz="2400" dirty="0" err="1">
                <a:solidFill>
                  <a:schemeClr val="tx2">
                    <a:lumMod val="50000"/>
                  </a:schemeClr>
                </a:solidFill>
                <a:latin typeface="Calibri" pitchFamily="34" charset="0"/>
                <a:cs typeface="Calibri" pitchFamily="34" charset="0"/>
              </a:rPr>
              <a:t>ρωτεύον</a:t>
            </a:r>
            <a:r>
              <a:rPr lang="en-US" sz="2400" dirty="0">
                <a:solidFill>
                  <a:schemeClr val="tx2">
                    <a:lumMod val="50000"/>
                  </a:schemeClr>
                </a:solidFill>
                <a:latin typeface="Calibri" pitchFamily="34" charset="0"/>
                <a:cs typeface="Calibri" pitchFamily="34" charset="0"/>
              </a:rPr>
              <a:t> </a:t>
            </a:r>
            <a:r>
              <a:rPr lang="en-US" sz="2400" dirty="0" err="1">
                <a:solidFill>
                  <a:schemeClr val="tx2">
                    <a:lumMod val="50000"/>
                  </a:schemeClr>
                </a:solidFill>
                <a:latin typeface="Calibri" pitchFamily="34" charset="0"/>
                <a:cs typeface="Calibri" pitchFamily="34" charset="0"/>
              </a:rPr>
              <a:t>κλειδί</a:t>
            </a:r>
            <a:r>
              <a:rPr lang="en-US" sz="2400" dirty="0">
                <a:solidFill>
                  <a:schemeClr val="tx2">
                    <a:lumMod val="50000"/>
                  </a:schemeClr>
                </a:solidFill>
                <a:latin typeface="Calibri" pitchFamily="34" charset="0"/>
                <a:cs typeface="Calibri" pitchFamily="34" charset="0"/>
              </a:rPr>
              <a:t> </a:t>
            </a:r>
            <a:r>
              <a:rPr lang="en-US" sz="2400" dirty="0" err="1">
                <a:solidFill>
                  <a:schemeClr val="tx2">
                    <a:lumMod val="50000"/>
                  </a:schemeClr>
                </a:solidFill>
                <a:latin typeface="Calibri" pitchFamily="34" charset="0"/>
                <a:cs typeface="Calibri" pitchFamily="34" charset="0"/>
              </a:rPr>
              <a:t>της</a:t>
            </a:r>
            <a:r>
              <a:rPr lang="en-US" sz="2400" dirty="0">
                <a:solidFill>
                  <a:schemeClr val="tx2">
                    <a:lumMod val="50000"/>
                  </a:schemeClr>
                </a:solidFill>
                <a:latin typeface="Calibri" pitchFamily="34" charset="0"/>
                <a:cs typeface="Calibri" pitchFamily="34" charset="0"/>
              </a:rPr>
              <a:t> S </a:t>
            </a:r>
            <a:r>
              <a:rPr lang="el-GR" sz="2400" dirty="0">
                <a:solidFill>
                  <a:schemeClr val="tx2">
                    <a:lumMod val="50000"/>
                  </a:schemeClr>
                </a:solidFill>
                <a:latin typeface="Calibri" pitchFamily="34" charset="0"/>
                <a:cs typeface="Calibri" pitchFamily="34" charset="0"/>
              </a:rPr>
              <a:t>γίνεται ξένο κλειδί της </a:t>
            </a:r>
            <a:r>
              <a:rPr lang="en-US" sz="2400" dirty="0">
                <a:solidFill>
                  <a:schemeClr val="tx2">
                    <a:lumMod val="50000"/>
                  </a:schemeClr>
                </a:solidFill>
                <a:latin typeface="Calibri" pitchFamily="34" charset="0"/>
                <a:cs typeface="Calibri" pitchFamily="34" charset="0"/>
              </a:rPr>
              <a:t>Τ</a:t>
            </a:r>
          </a:p>
        </p:txBody>
      </p:sp>
      <p:sp>
        <p:nvSpPr>
          <p:cNvPr id="41992" name="Text Box 5"/>
          <p:cNvSpPr txBox="1">
            <a:spLocks noChangeArrowheads="1"/>
          </p:cNvSpPr>
          <p:nvPr/>
        </p:nvSpPr>
        <p:spPr bwMode="auto">
          <a:xfrm>
            <a:off x="374650" y="4860926"/>
            <a:ext cx="8440738" cy="1384995"/>
          </a:xfrm>
          <a:prstGeom prst="rect">
            <a:avLst/>
          </a:prstGeom>
          <a:noFill/>
          <a:ln w="9525">
            <a:noFill/>
            <a:miter lim="800000"/>
            <a:headEnd/>
            <a:tailEnd/>
          </a:ln>
        </p:spPr>
        <p:txBody>
          <a:bodyPr wrap="square">
            <a:spAutoFit/>
          </a:bodyPr>
          <a:lstStyle/>
          <a:p>
            <a:pPr algn="just" eaLnBrk="0" hangingPunct="0">
              <a:spcBef>
                <a:spcPct val="50000"/>
              </a:spcBef>
              <a:buFont typeface="Wingdings" pitchFamily="2" charset="2"/>
              <a:buChar char="§"/>
            </a:pPr>
            <a:r>
              <a:rPr lang="el-GR" sz="2400" dirty="0">
                <a:solidFill>
                  <a:schemeClr val="tx2">
                    <a:lumMod val="50000"/>
                  </a:schemeClr>
                </a:solidFill>
                <a:latin typeface="Calibri" pitchFamily="34" charset="0"/>
                <a:cs typeface="Calibri" pitchFamily="34" charset="0"/>
              </a:rPr>
              <a:t> Προτιμάμε τη σχέση  που αντιστοιχεί σε τύπο οντοτήτων με </a:t>
            </a:r>
            <a:r>
              <a:rPr lang="el-GR" sz="2400" i="1" dirty="0">
                <a:solidFill>
                  <a:schemeClr val="accent2">
                    <a:lumMod val="75000"/>
                  </a:schemeClr>
                </a:solidFill>
                <a:latin typeface="Calibri" pitchFamily="34" charset="0"/>
                <a:cs typeface="Calibri" pitchFamily="34" charset="0"/>
              </a:rPr>
              <a:t>ολική συμμετοχή</a:t>
            </a:r>
            <a:r>
              <a:rPr lang="el-GR" sz="2400" dirty="0">
                <a:solidFill>
                  <a:schemeClr val="tx2">
                    <a:lumMod val="50000"/>
                  </a:schemeClr>
                </a:solidFill>
                <a:latin typeface="Calibri" pitchFamily="34" charset="0"/>
                <a:cs typeface="Calibri" pitchFamily="34" charset="0"/>
              </a:rPr>
              <a:t>, γιατί;</a:t>
            </a:r>
          </a:p>
          <a:p>
            <a:pPr algn="just" eaLnBrk="0" hangingPunct="0">
              <a:spcBef>
                <a:spcPct val="50000"/>
              </a:spcBef>
              <a:buFont typeface="Wingdings" pitchFamily="2" charset="2"/>
              <a:buChar char="§"/>
            </a:pPr>
            <a:r>
              <a:rPr lang="el-GR" sz="2400" dirty="0">
                <a:solidFill>
                  <a:schemeClr val="tx2">
                    <a:lumMod val="50000"/>
                  </a:schemeClr>
                </a:solidFill>
                <a:latin typeface="Calibri" pitchFamily="34" charset="0"/>
                <a:cs typeface="Calibri" pitchFamily="34" charset="0"/>
              </a:rPr>
              <a:t> Τα γνωρίσματα της </a:t>
            </a:r>
            <a:r>
              <a:rPr lang="en-US" sz="2400" dirty="0">
                <a:solidFill>
                  <a:schemeClr val="tx2">
                    <a:lumMod val="50000"/>
                  </a:schemeClr>
                </a:solidFill>
                <a:latin typeface="Calibri" pitchFamily="34" charset="0"/>
                <a:cs typeface="Calibri" pitchFamily="34" charset="0"/>
              </a:rPr>
              <a:t>R</a:t>
            </a:r>
            <a:r>
              <a:rPr lang="el-GR" sz="2400" dirty="0">
                <a:solidFill>
                  <a:schemeClr val="tx2">
                    <a:lumMod val="50000"/>
                  </a:schemeClr>
                </a:solidFill>
                <a:latin typeface="Calibri" pitchFamily="34" charset="0"/>
                <a:cs typeface="Calibri" pitchFamily="34" charset="0"/>
              </a:rPr>
              <a:t>;</a:t>
            </a:r>
          </a:p>
        </p:txBody>
      </p:sp>
      <p:sp>
        <p:nvSpPr>
          <p:cNvPr id="41993" name="Text Box 6"/>
          <p:cNvSpPr txBox="1">
            <a:spLocks noChangeArrowheads="1"/>
          </p:cNvSpPr>
          <p:nvPr/>
        </p:nvSpPr>
        <p:spPr bwMode="auto">
          <a:xfrm>
            <a:off x="374650" y="4218782"/>
            <a:ext cx="5472113" cy="366712"/>
          </a:xfrm>
          <a:prstGeom prst="rect">
            <a:avLst/>
          </a:prstGeom>
          <a:noFill/>
          <a:ln w="9525">
            <a:noFill/>
            <a:miter lim="800000"/>
            <a:headEnd/>
            <a:tailEnd/>
          </a:ln>
        </p:spPr>
        <p:txBody>
          <a:bodyPr>
            <a:spAutoFit/>
          </a:bodyPr>
          <a:lstStyle/>
          <a:p>
            <a:pPr>
              <a:spcBef>
                <a:spcPct val="50000"/>
              </a:spcBef>
            </a:pPr>
            <a:r>
              <a:rPr lang="el-GR" sz="1800" dirty="0">
                <a:solidFill>
                  <a:schemeClr val="tx2">
                    <a:lumMod val="50000"/>
                  </a:schemeClr>
                </a:solidFill>
                <a:latin typeface="Calibri" pitchFamily="34" charset="0"/>
                <a:cs typeface="Calibri" pitchFamily="34" charset="0"/>
              </a:rPr>
              <a:t>Παράδειγμα: καθηγητής – διδασκαλία (1-</a:t>
            </a:r>
            <a:r>
              <a:rPr lang="en-US" sz="1800" dirty="0">
                <a:solidFill>
                  <a:schemeClr val="tx2">
                    <a:lumMod val="50000"/>
                  </a:schemeClr>
                </a:solidFill>
                <a:latin typeface="Calibri" pitchFamily="34" charset="0"/>
                <a:cs typeface="Calibri" pitchFamily="34" charset="0"/>
              </a:rPr>
              <a:t>1</a:t>
            </a:r>
            <a:r>
              <a:rPr lang="el-GR" sz="1800" dirty="0">
                <a:solidFill>
                  <a:schemeClr val="tx2">
                    <a:lumMod val="50000"/>
                  </a:schemeClr>
                </a:solidFill>
                <a:latin typeface="Calibri" pitchFamily="34" charset="0"/>
                <a:cs typeface="Calibri" pitchFamily="34" charset="0"/>
              </a:rPr>
              <a:t>)</a:t>
            </a:r>
          </a:p>
        </p:txBody>
      </p:sp>
      <p:sp>
        <p:nvSpPr>
          <p:cNvPr id="11" name="Title 1"/>
          <p:cNvSpPr>
            <a:spLocks noGrp="1"/>
          </p:cNvSpPr>
          <p:nvPr>
            <p:ph type="title"/>
          </p:nvPr>
        </p:nvSpPr>
        <p:spPr>
          <a:xfrm>
            <a:off x="457200" y="274638"/>
            <a:ext cx="8229600" cy="1143000"/>
          </a:xfrm>
        </p:spPr>
        <p:txBody>
          <a:bodyPr/>
          <a:lstStyle/>
          <a:p>
            <a:r>
              <a:rPr lang="el-GR" dirty="0" smtClean="0">
                <a:solidFill>
                  <a:schemeClr val="accent6">
                    <a:lumMod val="75000"/>
                  </a:schemeClr>
                </a:solidFill>
              </a:rPr>
              <a:t>(Δυαδική) 1-1 Συσχέτιση</a:t>
            </a:r>
            <a:endParaRPr lang="en-US" dirty="0">
              <a:solidFill>
                <a:schemeClr val="accent6">
                  <a:lumMod val="75000"/>
                </a:schemeClr>
              </a:solidFill>
            </a:endParaRPr>
          </a:p>
        </p:txBody>
      </p:sp>
      <p:sp>
        <p:nvSpPr>
          <p:cNvPr id="8"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n-US" altLang="en-US" dirty="0"/>
              <a:t>4</a:t>
            </a:r>
            <a:r>
              <a:rPr lang="el-GR" altLang="en-US" dirty="0" smtClean="0"/>
              <a:t>-20</a:t>
            </a:r>
            <a:r>
              <a:rPr lang="en-US" altLang="en-US" dirty="0" smtClean="0"/>
              <a:t>15</a:t>
            </a:r>
            <a:endParaRPr lang="el-GR" altLang="en-US" dirty="0" smtClean="0"/>
          </a:p>
        </p:txBody>
      </p:sp>
    </p:spTree>
    <p:extLst>
      <p:ext uri="{BB962C8B-B14F-4D97-AF65-F5344CB8AC3E}">
        <p14:creationId xmlns:p14="http://schemas.microsoft.com/office/powerpoint/2010/main" val="32415357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011" name="Rectangle 6"/>
          <p:cNvSpPr>
            <a:spLocks noGrp="1" noChangeArrowheads="1"/>
          </p:cNvSpPr>
          <p:nvPr>
            <p:ph type="ftr" sz="quarter" idx="11"/>
          </p:nvPr>
        </p:nvSpPr>
        <p:spPr>
          <a:noFill/>
        </p:spPr>
        <p:txBody>
          <a:bodyPr/>
          <a:lstStyle/>
          <a:p>
            <a:r>
              <a:rPr lang="el-GR" altLang="en-US"/>
              <a:t>Ευαγγελία Πιτουρά</a:t>
            </a:r>
          </a:p>
        </p:txBody>
      </p:sp>
      <p:sp>
        <p:nvSpPr>
          <p:cNvPr id="43012" name="Rectangle 7"/>
          <p:cNvSpPr>
            <a:spLocks noGrp="1" noChangeArrowheads="1"/>
          </p:cNvSpPr>
          <p:nvPr>
            <p:ph type="sldNum" sz="quarter" idx="12"/>
          </p:nvPr>
        </p:nvSpPr>
        <p:spPr>
          <a:noFill/>
        </p:spPr>
        <p:txBody>
          <a:bodyPr/>
          <a:lstStyle/>
          <a:p>
            <a:fld id="{F0C65D1E-8E7D-4234-BF0A-20291D443F2C}" type="slidenum">
              <a:rPr lang="el-GR" altLang="en-US" smtClean="0"/>
              <a:pPr/>
              <a:t>11</a:t>
            </a:fld>
            <a:endParaRPr lang="el-GR" altLang="en-US" smtClean="0"/>
          </a:p>
        </p:txBody>
      </p:sp>
      <p:sp>
        <p:nvSpPr>
          <p:cNvPr id="43013" name="AutoShape 2"/>
          <p:cNvSpPr>
            <a:spLocks noChangeArrowheads="1"/>
          </p:cNvSpPr>
          <p:nvPr/>
        </p:nvSpPr>
        <p:spPr bwMode="auto">
          <a:xfrm>
            <a:off x="4211638" y="2492375"/>
            <a:ext cx="1247775" cy="600075"/>
          </a:xfrm>
          <a:prstGeom prst="flowChartProcess">
            <a:avLst/>
          </a:prstGeom>
          <a:noFill/>
          <a:ln w="9525">
            <a:solidFill>
              <a:schemeClr val="tx1"/>
            </a:solidFill>
            <a:miter lim="800000"/>
            <a:headEnd/>
            <a:tailEnd/>
          </a:ln>
        </p:spPr>
        <p:txBody>
          <a:bodyPr wrap="none" anchor="ctr"/>
          <a:lstStyle/>
          <a:p>
            <a:endParaRPr lang="el-GR"/>
          </a:p>
        </p:txBody>
      </p:sp>
      <p:sp>
        <p:nvSpPr>
          <p:cNvPr id="43014" name="AutoShape 3"/>
          <p:cNvSpPr>
            <a:spLocks noChangeArrowheads="1"/>
          </p:cNvSpPr>
          <p:nvPr/>
        </p:nvSpPr>
        <p:spPr bwMode="auto">
          <a:xfrm>
            <a:off x="2339975" y="2133600"/>
            <a:ext cx="1223963" cy="1285875"/>
          </a:xfrm>
          <a:prstGeom prst="flowChartDecision">
            <a:avLst/>
          </a:prstGeom>
          <a:noFill/>
          <a:ln w="9525">
            <a:solidFill>
              <a:schemeClr val="tx1"/>
            </a:solidFill>
            <a:miter lim="800000"/>
            <a:headEnd/>
            <a:tailEnd/>
          </a:ln>
        </p:spPr>
        <p:txBody>
          <a:bodyPr wrap="none" anchor="ctr"/>
          <a:lstStyle/>
          <a:p>
            <a:endParaRPr lang="el-GR"/>
          </a:p>
        </p:txBody>
      </p:sp>
      <p:sp>
        <p:nvSpPr>
          <p:cNvPr id="43015" name="AutoShape 4"/>
          <p:cNvSpPr>
            <a:spLocks noChangeArrowheads="1"/>
          </p:cNvSpPr>
          <p:nvPr/>
        </p:nvSpPr>
        <p:spPr bwMode="auto">
          <a:xfrm>
            <a:off x="684213" y="2492375"/>
            <a:ext cx="935037" cy="611188"/>
          </a:xfrm>
          <a:prstGeom prst="flowChartProcess">
            <a:avLst/>
          </a:prstGeom>
          <a:noFill/>
          <a:ln w="9525">
            <a:solidFill>
              <a:schemeClr val="tx1"/>
            </a:solidFill>
            <a:miter lim="800000"/>
            <a:headEnd/>
            <a:tailEnd/>
          </a:ln>
        </p:spPr>
        <p:txBody>
          <a:bodyPr wrap="none" anchor="ctr"/>
          <a:lstStyle/>
          <a:p>
            <a:endParaRPr lang="el-GR"/>
          </a:p>
        </p:txBody>
      </p:sp>
      <p:sp>
        <p:nvSpPr>
          <p:cNvPr id="43016" name="Text Box 5"/>
          <p:cNvSpPr txBox="1">
            <a:spLocks noChangeArrowheads="1"/>
          </p:cNvSpPr>
          <p:nvPr/>
        </p:nvSpPr>
        <p:spPr bwMode="auto">
          <a:xfrm>
            <a:off x="828675" y="2565400"/>
            <a:ext cx="863600"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E</a:t>
            </a:r>
            <a:r>
              <a:rPr lang="en-US" sz="2400" baseline="-25000">
                <a:latin typeface="Times New Roman" pitchFamily="18" charset="0"/>
              </a:rPr>
              <a:t>1</a:t>
            </a:r>
            <a:endParaRPr lang="el-GR" sz="2400" baseline="-25000">
              <a:latin typeface="Times New Roman" pitchFamily="18" charset="0"/>
            </a:endParaRPr>
          </a:p>
        </p:txBody>
      </p:sp>
      <p:sp>
        <p:nvSpPr>
          <p:cNvPr id="43017" name="Text Box 6"/>
          <p:cNvSpPr txBox="1">
            <a:spLocks noChangeArrowheads="1"/>
          </p:cNvSpPr>
          <p:nvPr/>
        </p:nvSpPr>
        <p:spPr bwMode="auto">
          <a:xfrm>
            <a:off x="2700338" y="2565400"/>
            <a:ext cx="1295400"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R</a:t>
            </a:r>
            <a:endParaRPr lang="el-GR" sz="2400">
              <a:latin typeface="Times New Roman" pitchFamily="18" charset="0"/>
            </a:endParaRPr>
          </a:p>
        </p:txBody>
      </p:sp>
      <p:sp>
        <p:nvSpPr>
          <p:cNvPr id="43018" name="Text Box 7"/>
          <p:cNvSpPr txBox="1">
            <a:spLocks noChangeArrowheads="1"/>
          </p:cNvSpPr>
          <p:nvPr/>
        </p:nvSpPr>
        <p:spPr bwMode="auto">
          <a:xfrm>
            <a:off x="4500563" y="2565400"/>
            <a:ext cx="1008062"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E</a:t>
            </a:r>
            <a:r>
              <a:rPr lang="en-US" sz="2400" baseline="-25000">
                <a:latin typeface="Times New Roman" pitchFamily="18" charset="0"/>
              </a:rPr>
              <a:t>2</a:t>
            </a:r>
            <a:endParaRPr lang="el-GR" sz="2400" baseline="-25000">
              <a:latin typeface="Times New Roman" pitchFamily="18" charset="0"/>
            </a:endParaRPr>
          </a:p>
        </p:txBody>
      </p:sp>
      <p:sp>
        <p:nvSpPr>
          <p:cNvPr id="43019" name="Line 8"/>
          <p:cNvSpPr>
            <a:spLocks noChangeShapeType="1"/>
          </p:cNvSpPr>
          <p:nvPr/>
        </p:nvSpPr>
        <p:spPr bwMode="auto">
          <a:xfrm>
            <a:off x="1619250" y="2781300"/>
            <a:ext cx="720725" cy="0"/>
          </a:xfrm>
          <a:prstGeom prst="line">
            <a:avLst/>
          </a:prstGeom>
          <a:noFill/>
          <a:ln w="9525">
            <a:solidFill>
              <a:schemeClr val="tx1"/>
            </a:solidFill>
            <a:round/>
            <a:headEnd/>
            <a:tailEnd/>
          </a:ln>
        </p:spPr>
        <p:txBody>
          <a:bodyPr wrap="none" anchor="ctr"/>
          <a:lstStyle/>
          <a:p>
            <a:endParaRPr lang="el-GR"/>
          </a:p>
        </p:txBody>
      </p:sp>
      <p:sp>
        <p:nvSpPr>
          <p:cNvPr id="43020" name="Line 9"/>
          <p:cNvSpPr>
            <a:spLocks noChangeShapeType="1"/>
          </p:cNvSpPr>
          <p:nvPr/>
        </p:nvSpPr>
        <p:spPr bwMode="auto">
          <a:xfrm>
            <a:off x="3563938" y="2781300"/>
            <a:ext cx="647700" cy="0"/>
          </a:xfrm>
          <a:prstGeom prst="line">
            <a:avLst/>
          </a:prstGeom>
          <a:noFill/>
          <a:ln w="9525">
            <a:solidFill>
              <a:schemeClr val="tx1"/>
            </a:solidFill>
            <a:round/>
            <a:headEnd/>
            <a:tailEnd/>
          </a:ln>
        </p:spPr>
        <p:txBody>
          <a:bodyPr wrap="none" anchor="ctr"/>
          <a:lstStyle/>
          <a:p>
            <a:endParaRPr lang="el-GR"/>
          </a:p>
        </p:txBody>
      </p:sp>
      <p:sp>
        <p:nvSpPr>
          <p:cNvPr id="43021" name="Oval 10"/>
          <p:cNvSpPr>
            <a:spLocks noChangeArrowheads="1"/>
          </p:cNvSpPr>
          <p:nvPr/>
        </p:nvSpPr>
        <p:spPr bwMode="auto">
          <a:xfrm>
            <a:off x="755650" y="1700213"/>
            <a:ext cx="865188" cy="431800"/>
          </a:xfrm>
          <a:prstGeom prst="ellipse">
            <a:avLst/>
          </a:prstGeom>
          <a:noFill/>
          <a:ln w="9525">
            <a:solidFill>
              <a:schemeClr val="tx1"/>
            </a:solidFill>
            <a:round/>
            <a:headEnd/>
            <a:tailEnd/>
          </a:ln>
        </p:spPr>
        <p:txBody>
          <a:bodyPr wrap="none" anchor="ctr"/>
          <a:lstStyle/>
          <a:p>
            <a:endParaRPr lang="el-GR"/>
          </a:p>
        </p:txBody>
      </p:sp>
      <p:sp>
        <p:nvSpPr>
          <p:cNvPr id="43022" name="Text Box 11"/>
          <p:cNvSpPr txBox="1">
            <a:spLocks noChangeArrowheads="1"/>
          </p:cNvSpPr>
          <p:nvPr/>
        </p:nvSpPr>
        <p:spPr bwMode="auto">
          <a:xfrm>
            <a:off x="973138" y="1700213"/>
            <a:ext cx="720725" cy="366712"/>
          </a:xfrm>
          <a:prstGeom prst="rect">
            <a:avLst/>
          </a:prstGeom>
          <a:noFill/>
          <a:ln w="9525">
            <a:noFill/>
            <a:miter lim="800000"/>
            <a:headEnd/>
            <a:tailEnd/>
          </a:ln>
        </p:spPr>
        <p:txBody>
          <a:bodyPr>
            <a:spAutoFit/>
          </a:bodyPr>
          <a:lstStyle/>
          <a:p>
            <a:pPr>
              <a:spcBef>
                <a:spcPct val="50000"/>
              </a:spcBef>
            </a:pPr>
            <a:r>
              <a:rPr lang="en-US" sz="1800" u="sng"/>
              <a:t>A</a:t>
            </a:r>
            <a:endParaRPr lang="el-GR" sz="1800" u="sng"/>
          </a:p>
        </p:txBody>
      </p:sp>
      <p:sp>
        <p:nvSpPr>
          <p:cNvPr id="43023" name="Oval 12"/>
          <p:cNvSpPr>
            <a:spLocks noChangeArrowheads="1"/>
          </p:cNvSpPr>
          <p:nvPr/>
        </p:nvSpPr>
        <p:spPr bwMode="auto">
          <a:xfrm>
            <a:off x="755650" y="3644900"/>
            <a:ext cx="865188" cy="431800"/>
          </a:xfrm>
          <a:prstGeom prst="ellipse">
            <a:avLst/>
          </a:prstGeom>
          <a:noFill/>
          <a:ln w="9525">
            <a:solidFill>
              <a:schemeClr val="tx1"/>
            </a:solidFill>
            <a:round/>
            <a:headEnd/>
            <a:tailEnd/>
          </a:ln>
        </p:spPr>
        <p:txBody>
          <a:bodyPr wrap="none" anchor="ctr"/>
          <a:lstStyle/>
          <a:p>
            <a:endParaRPr lang="el-GR"/>
          </a:p>
        </p:txBody>
      </p:sp>
      <p:sp>
        <p:nvSpPr>
          <p:cNvPr id="43024" name="Text Box 13"/>
          <p:cNvSpPr txBox="1">
            <a:spLocks noChangeArrowheads="1"/>
          </p:cNvSpPr>
          <p:nvPr/>
        </p:nvSpPr>
        <p:spPr bwMode="auto">
          <a:xfrm>
            <a:off x="971550" y="3644900"/>
            <a:ext cx="504825" cy="366713"/>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43025" name="Line 14"/>
          <p:cNvSpPr>
            <a:spLocks noChangeShapeType="1"/>
          </p:cNvSpPr>
          <p:nvPr/>
        </p:nvSpPr>
        <p:spPr bwMode="auto">
          <a:xfrm flipH="1">
            <a:off x="1187450" y="2133600"/>
            <a:ext cx="71438" cy="358775"/>
          </a:xfrm>
          <a:prstGeom prst="line">
            <a:avLst/>
          </a:prstGeom>
          <a:noFill/>
          <a:ln w="9525">
            <a:solidFill>
              <a:schemeClr val="tx1"/>
            </a:solidFill>
            <a:round/>
            <a:headEnd/>
            <a:tailEnd/>
          </a:ln>
        </p:spPr>
        <p:txBody>
          <a:bodyPr/>
          <a:lstStyle/>
          <a:p>
            <a:endParaRPr lang="el-GR"/>
          </a:p>
        </p:txBody>
      </p:sp>
      <p:sp>
        <p:nvSpPr>
          <p:cNvPr id="43026" name="Line 15"/>
          <p:cNvSpPr>
            <a:spLocks noChangeShapeType="1"/>
          </p:cNvSpPr>
          <p:nvPr/>
        </p:nvSpPr>
        <p:spPr bwMode="auto">
          <a:xfrm>
            <a:off x="900113" y="3141663"/>
            <a:ext cx="287337" cy="503237"/>
          </a:xfrm>
          <a:prstGeom prst="line">
            <a:avLst/>
          </a:prstGeom>
          <a:noFill/>
          <a:ln w="9525">
            <a:solidFill>
              <a:schemeClr val="tx1"/>
            </a:solidFill>
            <a:round/>
            <a:headEnd/>
            <a:tailEnd/>
          </a:ln>
        </p:spPr>
        <p:txBody>
          <a:bodyPr/>
          <a:lstStyle/>
          <a:p>
            <a:endParaRPr lang="el-GR"/>
          </a:p>
        </p:txBody>
      </p:sp>
      <p:sp>
        <p:nvSpPr>
          <p:cNvPr id="43027" name="Rectangle 16"/>
          <p:cNvSpPr>
            <a:spLocks noChangeArrowheads="1"/>
          </p:cNvSpPr>
          <p:nvPr/>
        </p:nvSpPr>
        <p:spPr bwMode="auto">
          <a:xfrm>
            <a:off x="4500563" y="4652963"/>
            <a:ext cx="1295400" cy="360362"/>
          </a:xfrm>
          <a:prstGeom prst="rect">
            <a:avLst/>
          </a:prstGeom>
          <a:noFill/>
          <a:ln w="9525">
            <a:solidFill>
              <a:schemeClr val="tx1"/>
            </a:solidFill>
            <a:miter lim="800000"/>
            <a:headEnd/>
            <a:tailEnd/>
          </a:ln>
        </p:spPr>
        <p:txBody>
          <a:bodyPr wrap="none" anchor="ctr"/>
          <a:lstStyle/>
          <a:p>
            <a:endParaRPr lang="el-GR"/>
          </a:p>
        </p:txBody>
      </p:sp>
      <p:sp>
        <p:nvSpPr>
          <p:cNvPr id="43028" name="Text Box 17"/>
          <p:cNvSpPr txBox="1">
            <a:spLocks noChangeArrowheads="1"/>
          </p:cNvSpPr>
          <p:nvPr/>
        </p:nvSpPr>
        <p:spPr bwMode="auto">
          <a:xfrm>
            <a:off x="4572000" y="4652963"/>
            <a:ext cx="504825" cy="366712"/>
          </a:xfrm>
          <a:prstGeom prst="rect">
            <a:avLst/>
          </a:prstGeom>
          <a:noFill/>
          <a:ln w="9525">
            <a:noFill/>
            <a:miter lim="800000"/>
            <a:headEnd/>
            <a:tailEnd/>
          </a:ln>
        </p:spPr>
        <p:txBody>
          <a:bodyPr>
            <a:spAutoFit/>
          </a:bodyPr>
          <a:lstStyle/>
          <a:p>
            <a:pPr>
              <a:spcBef>
                <a:spcPct val="50000"/>
              </a:spcBef>
            </a:pPr>
            <a:r>
              <a:rPr lang="en-US" sz="1800" u="sng"/>
              <a:t>A</a:t>
            </a:r>
            <a:endParaRPr lang="el-GR" sz="1800" u="sng"/>
          </a:p>
        </p:txBody>
      </p:sp>
      <p:sp>
        <p:nvSpPr>
          <p:cNvPr id="43029" name="Text Box 18"/>
          <p:cNvSpPr txBox="1">
            <a:spLocks noChangeArrowheads="1"/>
          </p:cNvSpPr>
          <p:nvPr/>
        </p:nvSpPr>
        <p:spPr bwMode="auto">
          <a:xfrm>
            <a:off x="5292725" y="4652963"/>
            <a:ext cx="649288" cy="366712"/>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43030" name="Line 19"/>
          <p:cNvSpPr>
            <a:spLocks noChangeShapeType="1"/>
          </p:cNvSpPr>
          <p:nvPr/>
        </p:nvSpPr>
        <p:spPr bwMode="auto">
          <a:xfrm>
            <a:off x="5148263" y="4652963"/>
            <a:ext cx="0" cy="360362"/>
          </a:xfrm>
          <a:prstGeom prst="line">
            <a:avLst/>
          </a:prstGeom>
          <a:noFill/>
          <a:ln w="9525">
            <a:solidFill>
              <a:schemeClr val="tx1"/>
            </a:solidFill>
            <a:round/>
            <a:headEnd/>
            <a:tailEnd/>
          </a:ln>
        </p:spPr>
        <p:txBody>
          <a:bodyPr/>
          <a:lstStyle/>
          <a:p>
            <a:endParaRPr lang="el-GR"/>
          </a:p>
        </p:txBody>
      </p:sp>
      <p:sp>
        <p:nvSpPr>
          <p:cNvPr id="43031" name="Text Box 20"/>
          <p:cNvSpPr txBox="1">
            <a:spLocks noChangeArrowheads="1"/>
          </p:cNvSpPr>
          <p:nvPr/>
        </p:nvSpPr>
        <p:spPr bwMode="auto">
          <a:xfrm>
            <a:off x="3851275" y="4365625"/>
            <a:ext cx="1008063" cy="366713"/>
          </a:xfrm>
          <a:prstGeom prst="rect">
            <a:avLst/>
          </a:prstGeom>
          <a:noFill/>
          <a:ln w="9525">
            <a:noFill/>
            <a:miter lim="800000"/>
            <a:headEnd/>
            <a:tailEnd/>
          </a:ln>
        </p:spPr>
        <p:txBody>
          <a:bodyPr>
            <a:spAutoFit/>
          </a:bodyPr>
          <a:lstStyle/>
          <a:p>
            <a:pPr>
              <a:spcBef>
                <a:spcPct val="50000"/>
              </a:spcBef>
            </a:pPr>
            <a:r>
              <a:rPr lang="en-US" sz="1800"/>
              <a:t>E</a:t>
            </a:r>
            <a:r>
              <a:rPr lang="en-US" sz="2400" baseline="-25000">
                <a:latin typeface="Times New Roman" pitchFamily="18" charset="0"/>
              </a:rPr>
              <a:t>1</a:t>
            </a:r>
            <a:endParaRPr lang="el-GR" sz="2400" baseline="-25000">
              <a:latin typeface="Times New Roman" pitchFamily="18" charset="0"/>
            </a:endParaRPr>
          </a:p>
        </p:txBody>
      </p:sp>
      <p:sp>
        <p:nvSpPr>
          <p:cNvPr id="43032" name="Rectangle 21"/>
          <p:cNvSpPr>
            <a:spLocks noChangeArrowheads="1"/>
          </p:cNvSpPr>
          <p:nvPr/>
        </p:nvSpPr>
        <p:spPr bwMode="auto">
          <a:xfrm>
            <a:off x="6156325" y="4652963"/>
            <a:ext cx="2376488" cy="360362"/>
          </a:xfrm>
          <a:prstGeom prst="rect">
            <a:avLst/>
          </a:prstGeom>
          <a:noFill/>
          <a:ln w="9525">
            <a:solidFill>
              <a:schemeClr val="tx1"/>
            </a:solidFill>
            <a:miter lim="800000"/>
            <a:headEnd/>
            <a:tailEnd/>
          </a:ln>
        </p:spPr>
        <p:txBody>
          <a:bodyPr wrap="none" anchor="ctr"/>
          <a:lstStyle/>
          <a:p>
            <a:endParaRPr lang="el-GR"/>
          </a:p>
        </p:txBody>
      </p:sp>
      <p:sp>
        <p:nvSpPr>
          <p:cNvPr id="43033" name="Text Box 22"/>
          <p:cNvSpPr txBox="1">
            <a:spLocks noChangeArrowheads="1"/>
          </p:cNvSpPr>
          <p:nvPr/>
        </p:nvSpPr>
        <p:spPr bwMode="auto">
          <a:xfrm>
            <a:off x="6227763" y="4652963"/>
            <a:ext cx="504825" cy="366712"/>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43034" name="Text Box 23"/>
          <p:cNvSpPr txBox="1">
            <a:spLocks noChangeArrowheads="1"/>
          </p:cNvSpPr>
          <p:nvPr/>
        </p:nvSpPr>
        <p:spPr bwMode="auto">
          <a:xfrm>
            <a:off x="6948488" y="4652963"/>
            <a:ext cx="649287" cy="366712"/>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43035" name="Line 24"/>
          <p:cNvSpPr>
            <a:spLocks noChangeShapeType="1"/>
          </p:cNvSpPr>
          <p:nvPr/>
        </p:nvSpPr>
        <p:spPr bwMode="auto">
          <a:xfrm>
            <a:off x="6804025" y="4652963"/>
            <a:ext cx="0" cy="360362"/>
          </a:xfrm>
          <a:prstGeom prst="line">
            <a:avLst/>
          </a:prstGeom>
          <a:noFill/>
          <a:ln w="9525">
            <a:solidFill>
              <a:schemeClr val="tx1"/>
            </a:solidFill>
            <a:round/>
            <a:headEnd/>
            <a:tailEnd/>
          </a:ln>
        </p:spPr>
        <p:txBody>
          <a:bodyPr/>
          <a:lstStyle/>
          <a:p>
            <a:endParaRPr lang="el-GR"/>
          </a:p>
        </p:txBody>
      </p:sp>
      <p:sp>
        <p:nvSpPr>
          <p:cNvPr id="43036" name="Text Box 25"/>
          <p:cNvSpPr txBox="1">
            <a:spLocks noChangeArrowheads="1"/>
          </p:cNvSpPr>
          <p:nvPr/>
        </p:nvSpPr>
        <p:spPr bwMode="auto">
          <a:xfrm>
            <a:off x="6732588" y="4221163"/>
            <a:ext cx="1008062" cy="366712"/>
          </a:xfrm>
          <a:prstGeom prst="rect">
            <a:avLst/>
          </a:prstGeom>
          <a:noFill/>
          <a:ln w="9525">
            <a:noFill/>
            <a:miter lim="800000"/>
            <a:headEnd/>
            <a:tailEnd/>
          </a:ln>
        </p:spPr>
        <p:txBody>
          <a:bodyPr>
            <a:spAutoFit/>
          </a:bodyPr>
          <a:lstStyle/>
          <a:p>
            <a:pPr>
              <a:spcBef>
                <a:spcPct val="50000"/>
              </a:spcBef>
            </a:pPr>
            <a:r>
              <a:rPr lang="en-US" sz="1800"/>
              <a:t>E</a:t>
            </a:r>
            <a:r>
              <a:rPr lang="en-US" sz="2400" baseline="-25000">
                <a:latin typeface="Times New Roman" pitchFamily="18" charset="0"/>
              </a:rPr>
              <a:t>2</a:t>
            </a:r>
            <a:endParaRPr lang="el-GR" sz="2400" baseline="-25000">
              <a:latin typeface="Times New Roman" pitchFamily="18" charset="0"/>
            </a:endParaRPr>
          </a:p>
        </p:txBody>
      </p:sp>
      <p:sp>
        <p:nvSpPr>
          <p:cNvPr id="43037" name="Oval 26"/>
          <p:cNvSpPr>
            <a:spLocks noChangeArrowheads="1"/>
          </p:cNvSpPr>
          <p:nvPr/>
        </p:nvSpPr>
        <p:spPr bwMode="auto">
          <a:xfrm>
            <a:off x="4211638" y="1700213"/>
            <a:ext cx="865187" cy="431800"/>
          </a:xfrm>
          <a:prstGeom prst="ellipse">
            <a:avLst/>
          </a:prstGeom>
          <a:noFill/>
          <a:ln w="9525">
            <a:solidFill>
              <a:schemeClr val="tx1"/>
            </a:solidFill>
            <a:round/>
            <a:headEnd/>
            <a:tailEnd/>
          </a:ln>
        </p:spPr>
        <p:txBody>
          <a:bodyPr wrap="none" anchor="ctr"/>
          <a:lstStyle/>
          <a:p>
            <a:endParaRPr lang="el-GR"/>
          </a:p>
        </p:txBody>
      </p:sp>
      <p:sp>
        <p:nvSpPr>
          <p:cNvPr id="43038" name="Oval 27"/>
          <p:cNvSpPr>
            <a:spLocks noChangeArrowheads="1"/>
          </p:cNvSpPr>
          <p:nvPr/>
        </p:nvSpPr>
        <p:spPr bwMode="auto">
          <a:xfrm>
            <a:off x="3924300" y="3429000"/>
            <a:ext cx="865188" cy="431800"/>
          </a:xfrm>
          <a:prstGeom prst="ellipse">
            <a:avLst/>
          </a:prstGeom>
          <a:noFill/>
          <a:ln w="9525">
            <a:solidFill>
              <a:schemeClr val="tx1"/>
            </a:solidFill>
            <a:round/>
            <a:headEnd/>
            <a:tailEnd/>
          </a:ln>
        </p:spPr>
        <p:txBody>
          <a:bodyPr wrap="none" anchor="ctr"/>
          <a:lstStyle/>
          <a:p>
            <a:endParaRPr lang="el-GR"/>
          </a:p>
        </p:txBody>
      </p:sp>
      <p:sp>
        <p:nvSpPr>
          <p:cNvPr id="43039" name="Line 28"/>
          <p:cNvSpPr>
            <a:spLocks noChangeShapeType="1"/>
          </p:cNvSpPr>
          <p:nvPr/>
        </p:nvSpPr>
        <p:spPr bwMode="auto">
          <a:xfrm flipH="1">
            <a:off x="4643438" y="2133600"/>
            <a:ext cx="73025" cy="358775"/>
          </a:xfrm>
          <a:prstGeom prst="line">
            <a:avLst/>
          </a:prstGeom>
          <a:noFill/>
          <a:ln w="9525">
            <a:solidFill>
              <a:schemeClr val="tx1"/>
            </a:solidFill>
            <a:round/>
            <a:headEnd/>
            <a:tailEnd/>
          </a:ln>
        </p:spPr>
        <p:txBody>
          <a:bodyPr/>
          <a:lstStyle/>
          <a:p>
            <a:endParaRPr lang="el-GR"/>
          </a:p>
        </p:txBody>
      </p:sp>
      <p:sp>
        <p:nvSpPr>
          <p:cNvPr id="43040" name="Line 29"/>
          <p:cNvSpPr>
            <a:spLocks noChangeShapeType="1"/>
          </p:cNvSpPr>
          <p:nvPr/>
        </p:nvSpPr>
        <p:spPr bwMode="auto">
          <a:xfrm flipH="1">
            <a:off x="4500563" y="3141663"/>
            <a:ext cx="142875" cy="287337"/>
          </a:xfrm>
          <a:prstGeom prst="line">
            <a:avLst/>
          </a:prstGeom>
          <a:noFill/>
          <a:ln w="9525">
            <a:solidFill>
              <a:schemeClr val="tx1"/>
            </a:solidFill>
            <a:round/>
            <a:headEnd/>
            <a:tailEnd/>
          </a:ln>
        </p:spPr>
        <p:txBody>
          <a:bodyPr/>
          <a:lstStyle/>
          <a:p>
            <a:endParaRPr lang="el-GR"/>
          </a:p>
        </p:txBody>
      </p:sp>
      <p:sp>
        <p:nvSpPr>
          <p:cNvPr id="43041" name="Text Box 30"/>
          <p:cNvSpPr txBox="1">
            <a:spLocks noChangeArrowheads="1"/>
          </p:cNvSpPr>
          <p:nvPr/>
        </p:nvSpPr>
        <p:spPr bwMode="auto">
          <a:xfrm>
            <a:off x="4500563" y="1700213"/>
            <a:ext cx="647700" cy="366712"/>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43042" name="Text Box 31"/>
          <p:cNvSpPr txBox="1">
            <a:spLocks noChangeArrowheads="1"/>
          </p:cNvSpPr>
          <p:nvPr/>
        </p:nvSpPr>
        <p:spPr bwMode="auto">
          <a:xfrm>
            <a:off x="4140200" y="3429000"/>
            <a:ext cx="649288" cy="366713"/>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43043" name="Oval 32"/>
          <p:cNvSpPr>
            <a:spLocks noChangeArrowheads="1"/>
          </p:cNvSpPr>
          <p:nvPr/>
        </p:nvSpPr>
        <p:spPr bwMode="auto">
          <a:xfrm>
            <a:off x="2484438" y="3644900"/>
            <a:ext cx="865187" cy="431800"/>
          </a:xfrm>
          <a:prstGeom prst="ellipse">
            <a:avLst/>
          </a:prstGeom>
          <a:noFill/>
          <a:ln w="9525">
            <a:solidFill>
              <a:schemeClr val="tx1"/>
            </a:solidFill>
            <a:round/>
            <a:headEnd/>
            <a:tailEnd/>
          </a:ln>
        </p:spPr>
        <p:txBody>
          <a:bodyPr wrap="none" anchor="ctr"/>
          <a:lstStyle/>
          <a:p>
            <a:endParaRPr lang="el-GR"/>
          </a:p>
        </p:txBody>
      </p:sp>
      <p:sp>
        <p:nvSpPr>
          <p:cNvPr id="43044" name="Text Box 33"/>
          <p:cNvSpPr txBox="1">
            <a:spLocks noChangeArrowheads="1"/>
          </p:cNvSpPr>
          <p:nvPr/>
        </p:nvSpPr>
        <p:spPr bwMode="auto">
          <a:xfrm>
            <a:off x="2700338" y="3644900"/>
            <a:ext cx="576262" cy="366713"/>
          </a:xfrm>
          <a:prstGeom prst="rect">
            <a:avLst/>
          </a:prstGeom>
          <a:noFill/>
          <a:ln w="9525">
            <a:noFill/>
            <a:miter lim="800000"/>
            <a:headEnd/>
            <a:tailEnd/>
          </a:ln>
        </p:spPr>
        <p:txBody>
          <a:bodyPr>
            <a:spAutoFit/>
          </a:bodyPr>
          <a:lstStyle/>
          <a:p>
            <a:pPr>
              <a:spcBef>
                <a:spcPct val="50000"/>
              </a:spcBef>
            </a:pPr>
            <a:r>
              <a:rPr lang="en-US" sz="1800">
                <a:solidFill>
                  <a:srgbClr val="800000"/>
                </a:solidFill>
              </a:rPr>
              <a:t>X</a:t>
            </a:r>
            <a:endParaRPr lang="el-GR" sz="1800">
              <a:solidFill>
                <a:srgbClr val="800000"/>
              </a:solidFill>
            </a:endParaRPr>
          </a:p>
        </p:txBody>
      </p:sp>
      <p:sp>
        <p:nvSpPr>
          <p:cNvPr id="43045" name="Line 34"/>
          <p:cNvSpPr>
            <a:spLocks noChangeShapeType="1"/>
          </p:cNvSpPr>
          <p:nvPr/>
        </p:nvSpPr>
        <p:spPr bwMode="auto">
          <a:xfrm>
            <a:off x="2916238" y="3429000"/>
            <a:ext cx="0" cy="215900"/>
          </a:xfrm>
          <a:prstGeom prst="line">
            <a:avLst/>
          </a:prstGeom>
          <a:noFill/>
          <a:ln w="9525">
            <a:solidFill>
              <a:schemeClr val="tx1"/>
            </a:solidFill>
            <a:round/>
            <a:headEnd/>
            <a:tailEnd/>
          </a:ln>
        </p:spPr>
        <p:txBody>
          <a:bodyPr/>
          <a:lstStyle/>
          <a:p>
            <a:endParaRPr lang="el-GR"/>
          </a:p>
        </p:txBody>
      </p:sp>
      <p:sp>
        <p:nvSpPr>
          <p:cNvPr id="43046" name="Text Box 35"/>
          <p:cNvSpPr txBox="1">
            <a:spLocks noChangeArrowheads="1"/>
          </p:cNvSpPr>
          <p:nvPr/>
        </p:nvSpPr>
        <p:spPr bwMode="auto">
          <a:xfrm>
            <a:off x="1763713" y="2420938"/>
            <a:ext cx="576262" cy="366712"/>
          </a:xfrm>
          <a:prstGeom prst="rect">
            <a:avLst/>
          </a:prstGeom>
          <a:noFill/>
          <a:ln w="9525">
            <a:noFill/>
            <a:miter lim="800000"/>
            <a:headEnd/>
            <a:tailEnd/>
          </a:ln>
        </p:spPr>
        <p:txBody>
          <a:bodyPr>
            <a:spAutoFit/>
          </a:bodyPr>
          <a:lstStyle/>
          <a:p>
            <a:pPr>
              <a:spcBef>
                <a:spcPct val="50000"/>
              </a:spcBef>
            </a:pPr>
            <a:r>
              <a:rPr lang="en-US" sz="1800"/>
              <a:t>1</a:t>
            </a:r>
            <a:endParaRPr lang="el-GR" sz="1800"/>
          </a:p>
        </p:txBody>
      </p:sp>
      <p:sp>
        <p:nvSpPr>
          <p:cNvPr id="43047" name="Text Box 36"/>
          <p:cNvSpPr txBox="1">
            <a:spLocks noChangeArrowheads="1"/>
          </p:cNvSpPr>
          <p:nvPr/>
        </p:nvSpPr>
        <p:spPr bwMode="auto">
          <a:xfrm>
            <a:off x="3563938" y="2349500"/>
            <a:ext cx="431800" cy="366713"/>
          </a:xfrm>
          <a:prstGeom prst="rect">
            <a:avLst/>
          </a:prstGeom>
          <a:noFill/>
          <a:ln w="9525">
            <a:noFill/>
            <a:miter lim="800000"/>
            <a:headEnd/>
            <a:tailEnd/>
          </a:ln>
        </p:spPr>
        <p:txBody>
          <a:bodyPr>
            <a:spAutoFit/>
          </a:bodyPr>
          <a:lstStyle/>
          <a:p>
            <a:pPr>
              <a:spcBef>
                <a:spcPct val="50000"/>
              </a:spcBef>
            </a:pPr>
            <a:r>
              <a:rPr lang="en-US" sz="1800"/>
              <a:t>1</a:t>
            </a:r>
            <a:endParaRPr lang="el-GR" sz="1800"/>
          </a:p>
        </p:txBody>
      </p:sp>
      <p:sp>
        <p:nvSpPr>
          <p:cNvPr id="43048" name="Text Box 37"/>
          <p:cNvSpPr txBox="1">
            <a:spLocks noChangeArrowheads="1"/>
          </p:cNvSpPr>
          <p:nvPr/>
        </p:nvSpPr>
        <p:spPr bwMode="auto">
          <a:xfrm>
            <a:off x="7524750" y="4652963"/>
            <a:ext cx="433388" cy="366712"/>
          </a:xfrm>
          <a:prstGeom prst="rect">
            <a:avLst/>
          </a:prstGeom>
          <a:noFill/>
          <a:ln w="9525">
            <a:noFill/>
            <a:miter lim="800000"/>
            <a:headEnd/>
            <a:tailEnd/>
          </a:ln>
        </p:spPr>
        <p:txBody>
          <a:bodyPr>
            <a:spAutoFit/>
          </a:bodyPr>
          <a:lstStyle/>
          <a:p>
            <a:pPr>
              <a:spcBef>
                <a:spcPct val="50000"/>
              </a:spcBef>
            </a:pPr>
            <a:r>
              <a:rPr lang="en-US" sz="1800"/>
              <a:t>A</a:t>
            </a:r>
            <a:endParaRPr lang="el-GR" sz="1800"/>
          </a:p>
        </p:txBody>
      </p:sp>
      <p:sp>
        <p:nvSpPr>
          <p:cNvPr id="43049" name="Text Box 38"/>
          <p:cNvSpPr txBox="1">
            <a:spLocks noChangeArrowheads="1"/>
          </p:cNvSpPr>
          <p:nvPr/>
        </p:nvSpPr>
        <p:spPr bwMode="auto">
          <a:xfrm>
            <a:off x="8027988" y="4652963"/>
            <a:ext cx="431800" cy="366712"/>
          </a:xfrm>
          <a:prstGeom prst="rect">
            <a:avLst/>
          </a:prstGeom>
          <a:noFill/>
          <a:ln w="9525">
            <a:noFill/>
            <a:miter lim="800000"/>
            <a:headEnd/>
            <a:tailEnd/>
          </a:ln>
        </p:spPr>
        <p:txBody>
          <a:bodyPr>
            <a:spAutoFit/>
          </a:bodyPr>
          <a:lstStyle/>
          <a:p>
            <a:pPr>
              <a:spcBef>
                <a:spcPct val="50000"/>
              </a:spcBef>
            </a:pPr>
            <a:r>
              <a:rPr lang="en-US" sz="1800"/>
              <a:t>X</a:t>
            </a:r>
            <a:endParaRPr lang="el-GR" sz="1800"/>
          </a:p>
        </p:txBody>
      </p:sp>
      <p:sp>
        <p:nvSpPr>
          <p:cNvPr id="43050" name="Line 39"/>
          <p:cNvSpPr>
            <a:spLocks noChangeShapeType="1"/>
          </p:cNvSpPr>
          <p:nvPr/>
        </p:nvSpPr>
        <p:spPr bwMode="auto">
          <a:xfrm>
            <a:off x="7451725" y="4652963"/>
            <a:ext cx="0" cy="360362"/>
          </a:xfrm>
          <a:prstGeom prst="line">
            <a:avLst/>
          </a:prstGeom>
          <a:noFill/>
          <a:ln w="9525">
            <a:solidFill>
              <a:schemeClr val="tx1"/>
            </a:solidFill>
            <a:round/>
            <a:headEnd/>
            <a:tailEnd/>
          </a:ln>
        </p:spPr>
        <p:txBody>
          <a:bodyPr/>
          <a:lstStyle/>
          <a:p>
            <a:endParaRPr lang="el-GR"/>
          </a:p>
        </p:txBody>
      </p:sp>
      <p:sp>
        <p:nvSpPr>
          <p:cNvPr id="43051" name="Line 40"/>
          <p:cNvSpPr>
            <a:spLocks noChangeShapeType="1"/>
          </p:cNvSpPr>
          <p:nvPr/>
        </p:nvSpPr>
        <p:spPr bwMode="auto">
          <a:xfrm>
            <a:off x="7956550" y="4652963"/>
            <a:ext cx="0" cy="360362"/>
          </a:xfrm>
          <a:prstGeom prst="line">
            <a:avLst/>
          </a:prstGeom>
          <a:noFill/>
          <a:ln w="9525">
            <a:solidFill>
              <a:schemeClr val="tx1"/>
            </a:solidFill>
            <a:round/>
            <a:headEnd/>
            <a:tailEnd/>
          </a:ln>
        </p:spPr>
        <p:txBody>
          <a:bodyPr/>
          <a:lstStyle/>
          <a:p>
            <a:endParaRPr lang="el-GR"/>
          </a:p>
        </p:txBody>
      </p:sp>
      <p:sp>
        <p:nvSpPr>
          <p:cNvPr id="43052" name="Line 41"/>
          <p:cNvSpPr>
            <a:spLocks noChangeShapeType="1"/>
          </p:cNvSpPr>
          <p:nvPr/>
        </p:nvSpPr>
        <p:spPr bwMode="auto">
          <a:xfrm>
            <a:off x="7740650" y="5013325"/>
            <a:ext cx="0" cy="503238"/>
          </a:xfrm>
          <a:prstGeom prst="line">
            <a:avLst/>
          </a:prstGeom>
          <a:noFill/>
          <a:ln w="9525">
            <a:solidFill>
              <a:schemeClr val="tx1"/>
            </a:solidFill>
            <a:round/>
            <a:headEnd/>
            <a:tailEnd/>
          </a:ln>
        </p:spPr>
        <p:txBody>
          <a:bodyPr/>
          <a:lstStyle/>
          <a:p>
            <a:endParaRPr lang="el-GR"/>
          </a:p>
        </p:txBody>
      </p:sp>
      <p:sp>
        <p:nvSpPr>
          <p:cNvPr id="43053" name="Line 42"/>
          <p:cNvSpPr>
            <a:spLocks noChangeShapeType="1"/>
          </p:cNvSpPr>
          <p:nvPr/>
        </p:nvSpPr>
        <p:spPr bwMode="auto">
          <a:xfrm flipH="1">
            <a:off x="4787900" y="5516563"/>
            <a:ext cx="2952750" cy="0"/>
          </a:xfrm>
          <a:prstGeom prst="line">
            <a:avLst/>
          </a:prstGeom>
          <a:noFill/>
          <a:ln w="9525">
            <a:solidFill>
              <a:schemeClr val="tx1"/>
            </a:solidFill>
            <a:round/>
            <a:headEnd/>
            <a:tailEnd/>
          </a:ln>
        </p:spPr>
        <p:txBody>
          <a:bodyPr/>
          <a:lstStyle/>
          <a:p>
            <a:endParaRPr lang="el-GR"/>
          </a:p>
        </p:txBody>
      </p:sp>
      <p:sp>
        <p:nvSpPr>
          <p:cNvPr id="43054" name="Line 43"/>
          <p:cNvSpPr>
            <a:spLocks noChangeShapeType="1"/>
          </p:cNvSpPr>
          <p:nvPr/>
        </p:nvSpPr>
        <p:spPr bwMode="auto">
          <a:xfrm flipV="1">
            <a:off x="4787900" y="5013325"/>
            <a:ext cx="0" cy="503238"/>
          </a:xfrm>
          <a:prstGeom prst="line">
            <a:avLst/>
          </a:prstGeom>
          <a:noFill/>
          <a:ln w="9525">
            <a:solidFill>
              <a:schemeClr val="tx1"/>
            </a:solidFill>
            <a:round/>
            <a:headEnd/>
            <a:tailEnd type="triangle" w="med" len="med"/>
          </a:ln>
        </p:spPr>
        <p:txBody>
          <a:bodyPr/>
          <a:lstStyle/>
          <a:p>
            <a:endParaRPr lang="el-GR"/>
          </a:p>
        </p:txBody>
      </p:sp>
      <p:sp>
        <p:nvSpPr>
          <p:cNvPr id="43057" name="Line 46"/>
          <p:cNvSpPr>
            <a:spLocks noChangeShapeType="1"/>
          </p:cNvSpPr>
          <p:nvPr/>
        </p:nvSpPr>
        <p:spPr bwMode="auto">
          <a:xfrm>
            <a:off x="3560763" y="2805113"/>
            <a:ext cx="647700" cy="0"/>
          </a:xfrm>
          <a:prstGeom prst="line">
            <a:avLst/>
          </a:prstGeom>
          <a:noFill/>
          <a:ln w="9525">
            <a:solidFill>
              <a:schemeClr val="tx1"/>
            </a:solidFill>
            <a:round/>
            <a:headEnd/>
            <a:tailEnd/>
          </a:ln>
        </p:spPr>
        <p:txBody>
          <a:bodyPr wrap="none" anchor="ctr"/>
          <a:lstStyle/>
          <a:p>
            <a:endParaRPr lang="el-GR"/>
          </a:p>
        </p:txBody>
      </p:sp>
      <p:sp>
        <p:nvSpPr>
          <p:cNvPr id="50" name="TextBox 49"/>
          <p:cNvSpPr txBox="1"/>
          <p:nvPr/>
        </p:nvSpPr>
        <p:spPr>
          <a:xfrm>
            <a:off x="539552" y="5661248"/>
            <a:ext cx="3857652" cy="307777"/>
          </a:xfrm>
          <a:prstGeom prst="rect">
            <a:avLst/>
          </a:prstGeom>
          <a:noFill/>
        </p:spPr>
        <p:txBody>
          <a:bodyPr wrap="square" rtlCol="0">
            <a:spAutoFit/>
          </a:bodyPr>
          <a:lstStyle/>
          <a:p>
            <a:r>
              <a:rPr lang="el-GR" sz="1400" dirty="0" smtClean="0">
                <a:solidFill>
                  <a:schemeClr val="tx2">
                    <a:lumMod val="50000"/>
                  </a:schemeClr>
                </a:solidFill>
                <a:latin typeface="Calibri" pitchFamily="34" charset="0"/>
                <a:cs typeface="Calibri" pitchFamily="34" charset="0"/>
              </a:rPr>
              <a:t>Παράδειγμα: αυτοκίνητο/ιδιοκτήτης</a:t>
            </a:r>
            <a:endParaRPr lang="en-US" sz="1400" dirty="0">
              <a:solidFill>
                <a:schemeClr val="tx2">
                  <a:lumMod val="50000"/>
                </a:schemeClr>
              </a:solidFill>
              <a:latin typeface="Calibri" pitchFamily="34" charset="0"/>
              <a:cs typeface="Calibri" pitchFamily="34" charset="0"/>
            </a:endParaRPr>
          </a:p>
        </p:txBody>
      </p:sp>
      <p:sp>
        <p:nvSpPr>
          <p:cNvPr id="51" name="Title 1"/>
          <p:cNvSpPr>
            <a:spLocks noGrp="1"/>
          </p:cNvSpPr>
          <p:nvPr>
            <p:ph type="title"/>
          </p:nvPr>
        </p:nvSpPr>
        <p:spPr>
          <a:xfrm>
            <a:off x="457200" y="274638"/>
            <a:ext cx="8229600" cy="1143000"/>
          </a:xfrm>
        </p:spPr>
        <p:txBody>
          <a:bodyPr/>
          <a:lstStyle/>
          <a:p>
            <a:r>
              <a:rPr lang="el-GR" dirty="0" smtClean="0">
                <a:solidFill>
                  <a:schemeClr val="accent6">
                    <a:lumMod val="75000"/>
                  </a:schemeClr>
                </a:solidFill>
              </a:rPr>
              <a:t>(Δυαδική) 1-1 Συσχέτιση</a:t>
            </a:r>
            <a:endParaRPr lang="en-US" dirty="0">
              <a:solidFill>
                <a:schemeClr val="accent6">
                  <a:lumMod val="75000"/>
                </a:schemeClr>
              </a:solidFill>
            </a:endParaRPr>
          </a:p>
        </p:txBody>
      </p:sp>
      <p:sp>
        <p:nvSpPr>
          <p:cNvPr id="49"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n-US" altLang="en-US" dirty="0"/>
              <a:t>4</a:t>
            </a:r>
            <a:r>
              <a:rPr lang="el-GR" altLang="en-US" dirty="0" smtClean="0"/>
              <a:t>-20</a:t>
            </a:r>
            <a:r>
              <a:rPr lang="en-US" altLang="en-US" dirty="0" smtClean="0"/>
              <a:t>15</a:t>
            </a:r>
            <a:endParaRPr lang="el-GR" altLang="en-US" dirty="0" smtClean="0"/>
          </a:p>
        </p:txBody>
      </p:sp>
    </p:spTree>
    <p:extLst>
      <p:ext uri="{BB962C8B-B14F-4D97-AF65-F5344CB8AC3E}">
        <p14:creationId xmlns:p14="http://schemas.microsoft.com/office/powerpoint/2010/main" val="40561799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5" name="Rectangle 6"/>
          <p:cNvSpPr>
            <a:spLocks noGrp="1" noChangeArrowheads="1"/>
          </p:cNvSpPr>
          <p:nvPr>
            <p:ph type="ftr" sz="quarter" idx="11"/>
          </p:nvPr>
        </p:nvSpPr>
        <p:spPr>
          <a:noFill/>
        </p:spPr>
        <p:txBody>
          <a:bodyPr/>
          <a:lstStyle/>
          <a:p>
            <a:r>
              <a:rPr lang="el-GR" altLang="en-US"/>
              <a:t>Ευαγγελία Πιτουρά</a:t>
            </a:r>
          </a:p>
        </p:txBody>
      </p:sp>
      <p:sp>
        <p:nvSpPr>
          <p:cNvPr id="44036" name="Rectangle 7"/>
          <p:cNvSpPr>
            <a:spLocks noGrp="1" noChangeArrowheads="1"/>
          </p:cNvSpPr>
          <p:nvPr>
            <p:ph type="sldNum" sz="quarter" idx="12"/>
          </p:nvPr>
        </p:nvSpPr>
        <p:spPr>
          <a:noFill/>
        </p:spPr>
        <p:txBody>
          <a:bodyPr/>
          <a:lstStyle/>
          <a:p>
            <a:fld id="{14A07BEE-4656-4846-B664-AC0844B44DCA}" type="slidenum">
              <a:rPr lang="el-GR" altLang="en-US" smtClean="0"/>
              <a:pPr/>
              <a:t>12</a:t>
            </a:fld>
            <a:endParaRPr lang="el-GR" altLang="en-US" smtClean="0"/>
          </a:p>
        </p:txBody>
      </p:sp>
      <p:sp>
        <p:nvSpPr>
          <p:cNvPr id="44038" name="Text Box 3"/>
          <p:cNvSpPr txBox="1">
            <a:spLocks noChangeArrowheads="1"/>
          </p:cNvSpPr>
          <p:nvPr/>
        </p:nvSpPr>
        <p:spPr bwMode="auto">
          <a:xfrm>
            <a:off x="395288" y="1727984"/>
            <a:ext cx="8128000" cy="954107"/>
          </a:xfrm>
          <a:prstGeom prst="rect">
            <a:avLst/>
          </a:prstGeom>
          <a:noFill/>
          <a:ln w="9525">
            <a:noFill/>
            <a:miter lim="800000"/>
            <a:headEnd/>
            <a:tailEnd/>
          </a:ln>
        </p:spPr>
        <p:txBody>
          <a:bodyPr>
            <a:spAutoFit/>
          </a:bodyPr>
          <a:lstStyle/>
          <a:p>
            <a:pPr eaLnBrk="0" hangingPunct="0">
              <a:spcBef>
                <a:spcPct val="50000"/>
              </a:spcBef>
              <a:buFont typeface="Wingdings" pitchFamily="2" charset="2"/>
              <a:buChar char="§"/>
            </a:pPr>
            <a:r>
              <a:rPr lang="el-GR" sz="2800" dirty="0">
                <a:solidFill>
                  <a:schemeClr val="tx2">
                    <a:lumMod val="50000"/>
                  </a:schemeClr>
                </a:solidFill>
                <a:latin typeface="Calibri" pitchFamily="34" charset="0"/>
                <a:cs typeface="Calibri" pitchFamily="34" charset="0"/>
              </a:rPr>
              <a:t> Εναλλακτικά, </a:t>
            </a:r>
            <a:r>
              <a:rPr lang="el-GR" sz="2800" i="1" dirty="0">
                <a:solidFill>
                  <a:schemeClr val="tx2">
                    <a:lumMod val="75000"/>
                  </a:schemeClr>
                </a:solidFill>
                <a:latin typeface="Calibri" pitchFamily="34" charset="0"/>
                <a:cs typeface="Calibri" pitchFamily="34" charset="0"/>
              </a:rPr>
              <a:t>συγχώνευση των </a:t>
            </a:r>
            <a:r>
              <a:rPr lang="en-US" sz="2800" i="1" dirty="0">
                <a:solidFill>
                  <a:schemeClr val="tx2">
                    <a:lumMod val="75000"/>
                  </a:schemeClr>
                </a:solidFill>
                <a:latin typeface="Calibri" pitchFamily="34" charset="0"/>
                <a:cs typeface="Calibri" pitchFamily="34" charset="0"/>
              </a:rPr>
              <a:t>S </a:t>
            </a:r>
            <a:r>
              <a:rPr lang="el-GR" sz="2800" i="1" dirty="0">
                <a:solidFill>
                  <a:schemeClr val="tx2">
                    <a:lumMod val="75000"/>
                  </a:schemeClr>
                </a:solidFill>
                <a:latin typeface="Calibri" pitchFamily="34" charset="0"/>
                <a:cs typeface="Calibri" pitchFamily="34" charset="0"/>
              </a:rPr>
              <a:t>και </a:t>
            </a:r>
            <a:r>
              <a:rPr lang="en-US" sz="2800" i="1" dirty="0">
                <a:solidFill>
                  <a:schemeClr val="tx2">
                    <a:lumMod val="75000"/>
                  </a:schemeClr>
                </a:solidFill>
                <a:latin typeface="Calibri" pitchFamily="34" charset="0"/>
                <a:cs typeface="Calibri" pitchFamily="34" charset="0"/>
              </a:rPr>
              <a:t>T </a:t>
            </a:r>
            <a:r>
              <a:rPr lang="el-GR" sz="2800" dirty="0">
                <a:solidFill>
                  <a:schemeClr val="tx2">
                    <a:lumMod val="50000"/>
                  </a:schemeClr>
                </a:solidFill>
                <a:latin typeface="Calibri" pitchFamily="34" charset="0"/>
                <a:cs typeface="Calibri" pitchFamily="34" charset="0"/>
              </a:rPr>
              <a:t>σε μία μόνο σχέση</a:t>
            </a:r>
          </a:p>
        </p:txBody>
      </p:sp>
      <p:sp>
        <p:nvSpPr>
          <p:cNvPr id="44039" name="Text Box 4"/>
          <p:cNvSpPr txBox="1">
            <a:spLocks noChangeArrowheads="1"/>
          </p:cNvSpPr>
          <p:nvPr/>
        </p:nvSpPr>
        <p:spPr bwMode="auto">
          <a:xfrm>
            <a:off x="1692275" y="3141663"/>
            <a:ext cx="6324600" cy="1169551"/>
          </a:xfrm>
          <a:prstGeom prst="rect">
            <a:avLst/>
          </a:prstGeom>
          <a:noFill/>
          <a:ln w="9525">
            <a:noFill/>
            <a:miter lim="800000"/>
            <a:headEnd/>
            <a:tailEnd/>
          </a:ln>
        </p:spPr>
        <p:txBody>
          <a:bodyPr>
            <a:spAutoFit/>
          </a:bodyPr>
          <a:lstStyle/>
          <a:p>
            <a:pPr eaLnBrk="0" hangingPunct="0">
              <a:spcBef>
                <a:spcPct val="50000"/>
              </a:spcBef>
            </a:pPr>
            <a:r>
              <a:rPr lang="el-GR" sz="2800">
                <a:latin typeface="Calibri" pitchFamily="34" charset="0"/>
                <a:cs typeface="Calibri" pitchFamily="34" charset="0"/>
              </a:rPr>
              <a:t>-- πότε;</a:t>
            </a:r>
          </a:p>
          <a:p>
            <a:pPr eaLnBrk="0" hangingPunct="0">
              <a:spcBef>
                <a:spcPct val="50000"/>
              </a:spcBef>
            </a:pPr>
            <a:r>
              <a:rPr lang="el-GR" sz="2800">
                <a:latin typeface="Calibri" pitchFamily="34" charset="0"/>
                <a:cs typeface="Calibri" pitchFamily="34" charset="0"/>
              </a:rPr>
              <a:t>-- κλειδί;</a:t>
            </a:r>
            <a:endParaRPr lang="el-GR" sz="2800" b="1">
              <a:latin typeface="Calibri" pitchFamily="34" charset="0"/>
              <a:cs typeface="Calibri" pitchFamily="34" charset="0"/>
            </a:endParaRPr>
          </a:p>
        </p:txBody>
      </p:sp>
      <p:sp>
        <p:nvSpPr>
          <p:cNvPr id="9" name="Title 1"/>
          <p:cNvSpPr>
            <a:spLocks noGrp="1"/>
          </p:cNvSpPr>
          <p:nvPr>
            <p:ph type="title"/>
          </p:nvPr>
        </p:nvSpPr>
        <p:spPr>
          <a:xfrm>
            <a:off x="457200" y="274638"/>
            <a:ext cx="8229600" cy="1143000"/>
          </a:xfrm>
        </p:spPr>
        <p:txBody>
          <a:bodyPr/>
          <a:lstStyle/>
          <a:p>
            <a:r>
              <a:rPr lang="el-GR" dirty="0" smtClean="0">
                <a:solidFill>
                  <a:schemeClr val="accent6">
                    <a:lumMod val="75000"/>
                  </a:schemeClr>
                </a:solidFill>
              </a:rPr>
              <a:t>(Δυαδική) 1-1 Συσχέτιση</a:t>
            </a:r>
            <a:endParaRPr lang="en-US" dirty="0">
              <a:solidFill>
                <a:schemeClr val="accent6">
                  <a:lumMod val="75000"/>
                </a:schemeClr>
              </a:solidFill>
            </a:endParaRPr>
          </a:p>
        </p:txBody>
      </p:sp>
      <p:sp>
        <p:nvSpPr>
          <p:cNvPr id="7"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n-US" altLang="en-US" dirty="0"/>
              <a:t>4</a:t>
            </a:r>
            <a:r>
              <a:rPr lang="el-GR" altLang="en-US" dirty="0" smtClean="0"/>
              <a:t>-20</a:t>
            </a:r>
            <a:r>
              <a:rPr lang="en-US" altLang="en-US" dirty="0" smtClean="0"/>
              <a:t>15</a:t>
            </a:r>
            <a:endParaRPr lang="el-GR" altLang="en-US" dirty="0" smtClean="0"/>
          </a:p>
        </p:txBody>
      </p:sp>
    </p:spTree>
    <p:extLst>
      <p:ext uri="{BB962C8B-B14F-4D97-AF65-F5344CB8AC3E}">
        <p14:creationId xmlns:p14="http://schemas.microsoft.com/office/powerpoint/2010/main" val="11461996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Footer Placeholder 3"/>
          <p:cNvSpPr>
            <a:spLocks noGrp="1"/>
          </p:cNvSpPr>
          <p:nvPr>
            <p:ph type="ftr" sz="quarter" idx="11"/>
          </p:nvPr>
        </p:nvSpPr>
        <p:spPr>
          <a:noFill/>
        </p:spPr>
        <p:txBody>
          <a:bodyPr/>
          <a:lstStyle/>
          <a:p>
            <a:r>
              <a:rPr lang="el-GR" altLang="en-US" smtClean="0"/>
              <a:t>Ευαγγελία Πιτουρά</a:t>
            </a:r>
          </a:p>
        </p:txBody>
      </p:sp>
      <p:sp>
        <p:nvSpPr>
          <p:cNvPr id="40964" name="Slide Number Placeholder 4"/>
          <p:cNvSpPr>
            <a:spLocks noGrp="1"/>
          </p:cNvSpPr>
          <p:nvPr>
            <p:ph type="sldNum" sz="quarter" idx="12"/>
          </p:nvPr>
        </p:nvSpPr>
        <p:spPr>
          <a:noFill/>
        </p:spPr>
        <p:txBody>
          <a:bodyPr/>
          <a:lstStyle/>
          <a:p>
            <a:fld id="{B7159812-9ACC-4768-B97F-CF75AF6B0AD8}" type="slidenum">
              <a:rPr lang="el-GR" altLang="en-US" smtClean="0"/>
              <a:pPr/>
              <a:t>13</a:t>
            </a:fld>
            <a:endParaRPr lang="el-GR" altLang="en-US" smtClean="0"/>
          </a:p>
        </p:txBody>
      </p:sp>
      <p:sp>
        <p:nvSpPr>
          <p:cNvPr id="40966" name="Text Box 3"/>
          <p:cNvSpPr txBox="1">
            <a:spLocks noChangeArrowheads="1"/>
          </p:cNvSpPr>
          <p:nvPr/>
        </p:nvSpPr>
        <p:spPr bwMode="auto">
          <a:xfrm>
            <a:off x="366711" y="1328738"/>
            <a:ext cx="8207375" cy="4154984"/>
          </a:xfrm>
          <a:prstGeom prst="rect">
            <a:avLst/>
          </a:prstGeom>
          <a:noFill/>
          <a:ln w="9525">
            <a:noFill/>
            <a:miter lim="800000"/>
            <a:headEnd/>
            <a:tailEnd/>
          </a:ln>
        </p:spPr>
        <p:txBody>
          <a:bodyPr>
            <a:spAutoFit/>
          </a:bodyPr>
          <a:lstStyle/>
          <a:p>
            <a:pPr algn="just" eaLnBrk="0" hangingPunct="0">
              <a:spcBef>
                <a:spcPct val="50000"/>
              </a:spcBef>
            </a:pPr>
            <a:r>
              <a:rPr lang="el-GR" sz="2400" dirty="0" smtClean="0">
                <a:latin typeface="Calibri" pitchFamily="34" charset="0"/>
                <a:ea typeface="Calibri" pitchFamily="34" charset="0"/>
                <a:cs typeface="Calibri" pitchFamily="34" charset="0"/>
              </a:rPr>
              <a:t>Θέλουμε να κατασκευάσουμε μια </a:t>
            </a:r>
            <a:r>
              <a:rPr lang="el-GR" sz="2400" dirty="0" err="1" smtClean="0">
                <a:latin typeface="Calibri" pitchFamily="34" charset="0"/>
                <a:ea typeface="Calibri" pitchFamily="34" charset="0"/>
                <a:cs typeface="Calibri" pitchFamily="34" charset="0"/>
              </a:rPr>
              <a:t>βδ</a:t>
            </a:r>
            <a:r>
              <a:rPr lang="el-GR" sz="2400" dirty="0" smtClean="0">
                <a:latin typeface="Calibri" pitchFamily="34" charset="0"/>
                <a:ea typeface="Calibri" pitchFamily="34" charset="0"/>
                <a:cs typeface="Calibri" pitchFamily="34" charset="0"/>
              </a:rPr>
              <a:t> για δρομολόγια τρένων.</a:t>
            </a:r>
          </a:p>
          <a:p>
            <a:pPr algn="just" eaLnBrk="0" hangingPunct="0">
              <a:spcBef>
                <a:spcPct val="50000"/>
              </a:spcBef>
            </a:pPr>
            <a:r>
              <a:rPr lang="el-GR" sz="2400" dirty="0" smtClean="0">
                <a:latin typeface="Calibri" pitchFamily="34" charset="0"/>
                <a:ea typeface="Calibri" pitchFamily="34" charset="0"/>
                <a:cs typeface="Calibri" pitchFamily="34" charset="0"/>
              </a:rPr>
              <a:t>Ένα  δρομολόγιο </a:t>
            </a:r>
            <a:r>
              <a:rPr lang="el-GR" sz="2400" dirty="0" smtClean="0">
                <a:solidFill>
                  <a:schemeClr val="accent6">
                    <a:lumMod val="75000"/>
                  </a:schemeClr>
                </a:solidFill>
                <a:latin typeface="Calibri" pitchFamily="34" charset="0"/>
                <a:ea typeface="Calibri" pitchFamily="34" charset="0"/>
                <a:cs typeface="Calibri" pitchFamily="34" charset="0"/>
              </a:rPr>
              <a:t>περνά </a:t>
            </a:r>
            <a:r>
              <a:rPr lang="el-GR" sz="2400" dirty="0" smtClean="0">
                <a:latin typeface="Calibri" pitchFamily="34" charset="0"/>
                <a:ea typeface="Calibri" pitchFamily="34" charset="0"/>
                <a:cs typeface="Calibri" pitchFamily="34" charset="0"/>
              </a:rPr>
              <a:t>από σταθμούς.</a:t>
            </a:r>
          </a:p>
          <a:p>
            <a:pPr algn="just" eaLnBrk="0" hangingPunct="0">
              <a:spcBef>
                <a:spcPct val="50000"/>
              </a:spcBef>
            </a:pPr>
            <a:r>
              <a:rPr lang="el-GR" sz="2400" dirty="0" smtClean="0">
                <a:latin typeface="Calibri" pitchFamily="34" charset="0"/>
                <a:ea typeface="Calibri" pitchFamily="34" charset="0"/>
                <a:cs typeface="Calibri" pitchFamily="34" charset="0"/>
              </a:rPr>
              <a:t>Κάθε </a:t>
            </a:r>
            <a:r>
              <a:rPr lang="el-GR" sz="2400" i="1" dirty="0" smtClean="0">
                <a:solidFill>
                  <a:schemeClr val="accent6">
                    <a:lumMod val="75000"/>
                  </a:schemeClr>
                </a:solidFill>
                <a:latin typeface="Calibri" pitchFamily="34" charset="0"/>
                <a:ea typeface="Calibri" pitchFamily="34" charset="0"/>
                <a:cs typeface="Calibri" pitchFamily="34" charset="0"/>
              </a:rPr>
              <a:t>σταθμός</a:t>
            </a:r>
            <a:r>
              <a:rPr lang="el-GR" sz="2400" dirty="0" smtClean="0">
                <a:latin typeface="Calibri" pitchFamily="34" charset="0"/>
                <a:ea typeface="Calibri" pitchFamily="34" charset="0"/>
                <a:cs typeface="Calibri" pitchFamily="34" charset="0"/>
              </a:rPr>
              <a:t> έχει ένα (μοναδικό) όνομα και διεύθυνση.</a:t>
            </a:r>
          </a:p>
          <a:p>
            <a:pPr algn="just" eaLnBrk="0" hangingPunct="0">
              <a:spcBef>
                <a:spcPct val="50000"/>
              </a:spcBef>
            </a:pPr>
            <a:r>
              <a:rPr lang="el-GR" sz="2400" dirty="0" smtClean="0">
                <a:latin typeface="Calibri" pitchFamily="34" charset="0"/>
                <a:ea typeface="Calibri" pitchFamily="34" charset="0"/>
                <a:cs typeface="Calibri" pitchFamily="34" charset="0"/>
              </a:rPr>
              <a:t>Κάθε </a:t>
            </a:r>
            <a:r>
              <a:rPr lang="el-GR" sz="2400" i="1" dirty="0" smtClean="0">
                <a:solidFill>
                  <a:schemeClr val="accent6">
                    <a:lumMod val="75000"/>
                  </a:schemeClr>
                </a:solidFill>
                <a:latin typeface="Calibri" pitchFamily="34" charset="0"/>
                <a:ea typeface="Calibri" pitchFamily="34" charset="0"/>
                <a:cs typeface="Calibri" pitchFamily="34" charset="0"/>
              </a:rPr>
              <a:t>δρομολόγιο</a:t>
            </a:r>
            <a:r>
              <a:rPr lang="el-GR" sz="2400" dirty="0" smtClean="0">
                <a:solidFill>
                  <a:srgbClr val="FF9933"/>
                </a:solidFill>
                <a:latin typeface="Calibri" pitchFamily="34" charset="0"/>
                <a:ea typeface="Calibri" pitchFamily="34" charset="0"/>
                <a:cs typeface="Calibri" pitchFamily="34" charset="0"/>
              </a:rPr>
              <a:t> </a:t>
            </a:r>
            <a:r>
              <a:rPr lang="el-GR" sz="2400" dirty="0" smtClean="0">
                <a:latin typeface="Calibri" pitchFamily="34" charset="0"/>
                <a:ea typeface="Calibri" pitchFamily="34" charset="0"/>
                <a:cs typeface="Calibri" pitchFamily="34" charset="0"/>
              </a:rPr>
              <a:t>χαρακτηρίζεται από ένα (μοναδικό) αριθμό, έχει ένα σταθμό προορισμό, ένα σταθμό αφετηρία, καθώς και ένα χρόνο αναχώρησης από την αφετηρία και ένα χρόνο άφιξης στον προορισμό.</a:t>
            </a:r>
          </a:p>
          <a:p>
            <a:pPr algn="just" eaLnBrk="0" hangingPunct="0">
              <a:spcBef>
                <a:spcPct val="50000"/>
              </a:spcBef>
            </a:pPr>
            <a:r>
              <a:rPr lang="el-GR" sz="2400" dirty="0" smtClean="0">
                <a:latin typeface="Calibri" pitchFamily="34" charset="0"/>
                <a:ea typeface="Calibri" pitchFamily="34" charset="0"/>
                <a:cs typeface="Calibri" pitchFamily="34" charset="0"/>
              </a:rPr>
              <a:t>Επίσης, κάθε δρομολόγιο έχει </a:t>
            </a:r>
            <a:r>
              <a:rPr lang="el-GR" sz="2400" i="1" dirty="0" smtClean="0">
                <a:latin typeface="Calibri" pitchFamily="34" charset="0"/>
                <a:ea typeface="Calibri" pitchFamily="34" charset="0"/>
                <a:cs typeface="Calibri" pitchFamily="34" charset="0"/>
              </a:rPr>
              <a:t>τουλάχιστον έναν </a:t>
            </a:r>
            <a:r>
              <a:rPr lang="el-GR" sz="2400" dirty="0" smtClean="0">
                <a:latin typeface="Calibri" pitchFamily="34" charset="0"/>
                <a:ea typeface="Calibri" pitchFamily="34" charset="0"/>
                <a:cs typeface="Calibri" pitchFamily="34" charset="0"/>
              </a:rPr>
              <a:t>ενδιάμεσο σταθμό καθώς και ένα χρόνο άφιξης σε αυτόν.</a:t>
            </a:r>
            <a:endParaRPr lang="el-GR" sz="2400" dirty="0">
              <a:latin typeface="Calibri" pitchFamily="34" charset="0"/>
              <a:ea typeface="Calibri" pitchFamily="34" charset="0"/>
              <a:cs typeface="Calibri" pitchFamily="34" charset="0"/>
            </a:endParaRPr>
          </a:p>
        </p:txBody>
      </p:sp>
      <p:sp>
        <p:nvSpPr>
          <p:cNvPr id="2" name="Title 1"/>
          <p:cNvSpPr>
            <a:spLocks noGrp="1"/>
          </p:cNvSpPr>
          <p:nvPr>
            <p:ph type="title"/>
          </p:nvPr>
        </p:nvSpPr>
        <p:spPr>
          <a:xfrm>
            <a:off x="457200" y="185738"/>
            <a:ext cx="8229600" cy="1143000"/>
          </a:xfrm>
        </p:spPr>
        <p:txBody>
          <a:bodyPr/>
          <a:lstStyle/>
          <a:p>
            <a:r>
              <a:rPr lang="el-GR" dirty="0" smtClean="0">
                <a:solidFill>
                  <a:schemeClr val="accent6">
                    <a:lumMod val="75000"/>
                  </a:schemeClr>
                </a:solidFill>
              </a:rPr>
              <a:t>Παράδειγμα</a:t>
            </a:r>
            <a:endParaRPr lang="en-US" dirty="0">
              <a:solidFill>
                <a:schemeClr val="accent6">
                  <a:lumMod val="75000"/>
                </a:schemeClr>
              </a:solidFill>
            </a:endParaRPr>
          </a:p>
        </p:txBody>
      </p:sp>
      <p:sp>
        <p:nvSpPr>
          <p:cNvPr id="7"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14</a:t>
            </a:r>
            <a:r>
              <a:rPr lang="el-GR" altLang="en-US" dirty="0" smtClean="0"/>
              <a:t>-20</a:t>
            </a:r>
            <a:r>
              <a:rPr lang="en-US" altLang="en-US" dirty="0" smtClean="0"/>
              <a:t>15</a:t>
            </a:r>
            <a:endParaRPr lang="el-GR" altLang="en-US" dirty="0" smtClean="0"/>
          </a:p>
        </p:txBody>
      </p:sp>
    </p:spTree>
    <p:extLst>
      <p:ext uri="{BB962C8B-B14F-4D97-AF65-F5344CB8AC3E}">
        <p14:creationId xmlns:p14="http://schemas.microsoft.com/office/powerpoint/2010/main" val="37643671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9" name="Rectangle 6"/>
          <p:cNvSpPr>
            <a:spLocks noGrp="1" noChangeArrowheads="1"/>
          </p:cNvSpPr>
          <p:nvPr>
            <p:ph type="ftr" sz="quarter" idx="11"/>
          </p:nvPr>
        </p:nvSpPr>
        <p:spPr>
          <a:noFill/>
        </p:spPr>
        <p:txBody>
          <a:bodyPr/>
          <a:lstStyle/>
          <a:p>
            <a:r>
              <a:rPr lang="el-GR" altLang="en-US"/>
              <a:t>Ευαγγελία Πιτουρά</a:t>
            </a:r>
          </a:p>
        </p:txBody>
      </p:sp>
      <p:sp>
        <p:nvSpPr>
          <p:cNvPr id="45060" name="Rectangle 7"/>
          <p:cNvSpPr>
            <a:spLocks noGrp="1" noChangeArrowheads="1"/>
          </p:cNvSpPr>
          <p:nvPr>
            <p:ph type="sldNum" sz="quarter" idx="12"/>
          </p:nvPr>
        </p:nvSpPr>
        <p:spPr>
          <a:noFill/>
        </p:spPr>
        <p:txBody>
          <a:bodyPr/>
          <a:lstStyle/>
          <a:p>
            <a:fld id="{32B52FE3-F241-49AC-9E6F-F7FA314E597F}" type="slidenum">
              <a:rPr lang="el-GR" altLang="en-US" smtClean="0"/>
              <a:pPr/>
              <a:t>14</a:t>
            </a:fld>
            <a:endParaRPr lang="el-GR" altLang="en-US" smtClean="0"/>
          </a:p>
        </p:txBody>
      </p:sp>
      <p:sp>
        <p:nvSpPr>
          <p:cNvPr id="45062" name="AutoShape 3"/>
          <p:cNvSpPr>
            <a:spLocks noChangeArrowheads="1"/>
          </p:cNvSpPr>
          <p:nvPr/>
        </p:nvSpPr>
        <p:spPr bwMode="auto">
          <a:xfrm>
            <a:off x="4497388" y="2276475"/>
            <a:ext cx="1247775" cy="600075"/>
          </a:xfrm>
          <a:prstGeom prst="flowChartProcess">
            <a:avLst/>
          </a:prstGeom>
          <a:noFill/>
          <a:ln w="9525">
            <a:solidFill>
              <a:schemeClr val="tx1"/>
            </a:solidFill>
            <a:miter lim="800000"/>
            <a:headEnd/>
            <a:tailEnd/>
          </a:ln>
        </p:spPr>
        <p:txBody>
          <a:bodyPr wrap="none" anchor="ctr"/>
          <a:lstStyle/>
          <a:p>
            <a:endParaRPr lang="el-GR"/>
          </a:p>
        </p:txBody>
      </p:sp>
      <p:sp>
        <p:nvSpPr>
          <p:cNvPr id="45063" name="AutoShape 4"/>
          <p:cNvSpPr>
            <a:spLocks noChangeArrowheads="1"/>
          </p:cNvSpPr>
          <p:nvPr/>
        </p:nvSpPr>
        <p:spPr bwMode="auto">
          <a:xfrm>
            <a:off x="2625725" y="1917700"/>
            <a:ext cx="1223963" cy="1285875"/>
          </a:xfrm>
          <a:prstGeom prst="flowChartDecision">
            <a:avLst/>
          </a:prstGeom>
          <a:noFill/>
          <a:ln w="9525">
            <a:solidFill>
              <a:schemeClr val="tx1"/>
            </a:solidFill>
            <a:miter lim="800000"/>
            <a:headEnd/>
            <a:tailEnd/>
          </a:ln>
        </p:spPr>
        <p:txBody>
          <a:bodyPr wrap="none" anchor="ctr"/>
          <a:lstStyle/>
          <a:p>
            <a:endParaRPr lang="el-GR"/>
          </a:p>
        </p:txBody>
      </p:sp>
      <p:sp>
        <p:nvSpPr>
          <p:cNvPr id="45064" name="AutoShape 5"/>
          <p:cNvSpPr>
            <a:spLocks noChangeArrowheads="1"/>
          </p:cNvSpPr>
          <p:nvPr/>
        </p:nvSpPr>
        <p:spPr bwMode="auto">
          <a:xfrm>
            <a:off x="969963" y="2276475"/>
            <a:ext cx="935037" cy="611188"/>
          </a:xfrm>
          <a:prstGeom prst="flowChartProcess">
            <a:avLst/>
          </a:prstGeom>
          <a:noFill/>
          <a:ln w="9525">
            <a:solidFill>
              <a:schemeClr val="tx1"/>
            </a:solidFill>
            <a:miter lim="800000"/>
            <a:headEnd/>
            <a:tailEnd/>
          </a:ln>
        </p:spPr>
        <p:txBody>
          <a:bodyPr wrap="none" anchor="ctr"/>
          <a:lstStyle/>
          <a:p>
            <a:endParaRPr lang="el-GR"/>
          </a:p>
        </p:txBody>
      </p:sp>
      <p:sp>
        <p:nvSpPr>
          <p:cNvPr id="45065" name="Text Box 6"/>
          <p:cNvSpPr txBox="1">
            <a:spLocks noChangeArrowheads="1"/>
          </p:cNvSpPr>
          <p:nvPr/>
        </p:nvSpPr>
        <p:spPr bwMode="auto">
          <a:xfrm>
            <a:off x="1114425" y="2349500"/>
            <a:ext cx="863600"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E</a:t>
            </a:r>
            <a:r>
              <a:rPr lang="en-US" sz="2400" baseline="-25000">
                <a:latin typeface="Times New Roman" pitchFamily="18" charset="0"/>
              </a:rPr>
              <a:t>1</a:t>
            </a:r>
            <a:endParaRPr lang="el-GR" sz="2400" baseline="-25000">
              <a:latin typeface="Times New Roman" pitchFamily="18" charset="0"/>
            </a:endParaRPr>
          </a:p>
        </p:txBody>
      </p:sp>
      <p:sp>
        <p:nvSpPr>
          <p:cNvPr id="45066" name="Text Box 7"/>
          <p:cNvSpPr txBox="1">
            <a:spLocks noChangeArrowheads="1"/>
          </p:cNvSpPr>
          <p:nvPr/>
        </p:nvSpPr>
        <p:spPr bwMode="auto">
          <a:xfrm>
            <a:off x="2986088" y="2349500"/>
            <a:ext cx="1295400"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R</a:t>
            </a:r>
            <a:endParaRPr lang="el-GR" sz="2400">
              <a:latin typeface="Times New Roman" pitchFamily="18" charset="0"/>
            </a:endParaRPr>
          </a:p>
        </p:txBody>
      </p:sp>
      <p:sp>
        <p:nvSpPr>
          <p:cNvPr id="45067" name="Text Box 8"/>
          <p:cNvSpPr txBox="1">
            <a:spLocks noChangeArrowheads="1"/>
          </p:cNvSpPr>
          <p:nvPr/>
        </p:nvSpPr>
        <p:spPr bwMode="auto">
          <a:xfrm>
            <a:off x="4786313" y="2349500"/>
            <a:ext cx="1008062"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E</a:t>
            </a:r>
            <a:r>
              <a:rPr lang="en-US" sz="2400" baseline="-25000">
                <a:latin typeface="Times New Roman" pitchFamily="18" charset="0"/>
              </a:rPr>
              <a:t>2</a:t>
            </a:r>
            <a:endParaRPr lang="el-GR" sz="2400" baseline="-25000">
              <a:latin typeface="Times New Roman" pitchFamily="18" charset="0"/>
            </a:endParaRPr>
          </a:p>
        </p:txBody>
      </p:sp>
      <p:sp>
        <p:nvSpPr>
          <p:cNvPr id="45068" name="Line 9"/>
          <p:cNvSpPr>
            <a:spLocks noChangeShapeType="1"/>
          </p:cNvSpPr>
          <p:nvPr/>
        </p:nvSpPr>
        <p:spPr bwMode="auto">
          <a:xfrm>
            <a:off x="1905000" y="2565400"/>
            <a:ext cx="720725" cy="0"/>
          </a:xfrm>
          <a:prstGeom prst="line">
            <a:avLst/>
          </a:prstGeom>
          <a:noFill/>
          <a:ln w="9525">
            <a:solidFill>
              <a:schemeClr val="tx1"/>
            </a:solidFill>
            <a:round/>
            <a:headEnd/>
            <a:tailEnd/>
          </a:ln>
        </p:spPr>
        <p:txBody>
          <a:bodyPr wrap="none" anchor="ctr"/>
          <a:lstStyle/>
          <a:p>
            <a:endParaRPr lang="el-GR"/>
          </a:p>
        </p:txBody>
      </p:sp>
      <p:sp>
        <p:nvSpPr>
          <p:cNvPr id="45069" name="Line 10"/>
          <p:cNvSpPr>
            <a:spLocks noChangeShapeType="1"/>
          </p:cNvSpPr>
          <p:nvPr/>
        </p:nvSpPr>
        <p:spPr bwMode="auto">
          <a:xfrm>
            <a:off x="3849688" y="2565400"/>
            <a:ext cx="647700" cy="0"/>
          </a:xfrm>
          <a:prstGeom prst="line">
            <a:avLst/>
          </a:prstGeom>
          <a:noFill/>
          <a:ln w="9525">
            <a:solidFill>
              <a:schemeClr val="tx1"/>
            </a:solidFill>
            <a:round/>
            <a:headEnd/>
            <a:tailEnd/>
          </a:ln>
        </p:spPr>
        <p:txBody>
          <a:bodyPr wrap="none" anchor="ctr"/>
          <a:lstStyle/>
          <a:p>
            <a:endParaRPr lang="el-GR"/>
          </a:p>
        </p:txBody>
      </p:sp>
      <p:sp>
        <p:nvSpPr>
          <p:cNvPr id="45070" name="Oval 11"/>
          <p:cNvSpPr>
            <a:spLocks noChangeArrowheads="1"/>
          </p:cNvSpPr>
          <p:nvPr/>
        </p:nvSpPr>
        <p:spPr bwMode="auto">
          <a:xfrm>
            <a:off x="1041400" y="1484313"/>
            <a:ext cx="865188" cy="431800"/>
          </a:xfrm>
          <a:prstGeom prst="ellipse">
            <a:avLst/>
          </a:prstGeom>
          <a:noFill/>
          <a:ln w="9525">
            <a:solidFill>
              <a:schemeClr val="tx1"/>
            </a:solidFill>
            <a:round/>
            <a:headEnd/>
            <a:tailEnd/>
          </a:ln>
        </p:spPr>
        <p:txBody>
          <a:bodyPr wrap="none" anchor="ctr"/>
          <a:lstStyle/>
          <a:p>
            <a:endParaRPr lang="el-GR"/>
          </a:p>
        </p:txBody>
      </p:sp>
      <p:sp>
        <p:nvSpPr>
          <p:cNvPr id="45071" name="Text Box 12"/>
          <p:cNvSpPr txBox="1">
            <a:spLocks noChangeArrowheads="1"/>
          </p:cNvSpPr>
          <p:nvPr/>
        </p:nvSpPr>
        <p:spPr bwMode="auto">
          <a:xfrm>
            <a:off x="1258888" y="1484313"/>
            <a:ext cx="720725" cy="366712"/>
          </a:xfrm>
          <a:prstGeom prst="rect">
            <a:avLst/>
          </a:prstGeom>
          <a:noFill/>
          <a:ln w="9525">
            <a:noFill/>
            <a:miter lim="800000"/>
            <a:headEnd/>
            <a:tailEnd/>
          </a:ln>
        </p:spPr>
        <p:txBody>
          <a:bodyPr>
            <a:spAutoFit/>
          </a:bodyPr>
          <a:lstStyle/>
          <a:p>
            <a:pPr>
              <a:spcBef>
                <a:spcPct val="50000"/>
              </a:spcBef>
            </a:pPr>
            <a:r>
              <a:rPr lang="en-US" sz="1800" u="sng"/>
              <a:t>A</a:t>
            </a:r>
            <a:endParaRPr lang="el-GR" sz="1800" u="sng"/>
          </a:p>
        </p:txBody>
      </p:sp>
      <p:sp>
        <p:nvSpPr>
          <p:cNvPr id="45072" name="Oval 13"/>
          <p:cNvSpPr>
            <a:spLocks noChangeArrowheads="1"/>
          </p:cNvSpPr>
          <p:nvPr/>
        </p:nvSpPr>
        <p:spPr bwMode="auto">
          <a:xfrm>
            <a:off x="1041400" y="3429000"/>
            <a:ext cx="865188" cy="431800"/>
          </a:xfrm>
          <a:prstGeom prst="ellipse">
            <a:avLst/>
          </a:prstGeom>
          <a:noFill/>
          <a:ln w="9525">
            <a:solidFill>
              <a:schemeClr val="tx1"/>
            </a:solidFill>
            <a:round/>
            <a:headEnd/>
            <a:tailEnd/>
          </a:ln>
        </p:spPr>
        <p:txBody>
          <a:bodyPr wrap="none" anchor="ctr"/>
          <a:lstStyle/>
          <a:p>
            <a:endParaRPr lang="el-GR"/>
          </a:p>
        </p:txBody>
      </p:sp>
      <p:sp>
        <p:nvSpPr>
          <p:cNvPr id="45073" name="Text Box 14"/>
          <p:cNvSpPr txBox="1">
            <a:spLocks noChangeArrowheads="1"/>
          </p:cNvSpPr>
          <p:nvPr/>
        </p:nvSpPr>
        <p:spPr bwMode="auto">
          <a:xfrm>
            <a:off x="1257300" y="3429000"/>
            <a:ext cx="504825" cy="366713"/>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45074" name="Line 15"/>
          <p:cNvSpPr>
            <a:spLocks noChangeShapeType="1"/>
          </p:cNvSpPr>
          <p:nvPr/>
        </p:nvSpPr>
        <p:spPr bwMode="auto">
          <a:xfrm flipH="1">
            <a:off x="1473200" y="1917700"/>
            <a:ext cx="71438" cy="358775"/>
          </a:xfrm>
          <a:prstGeom prst="line">
            <a:avLst/>
          </a:prstGeom>
          <a:noFill/>
          <a:ln w="9525">
            <a:solidFill>
              <a:schemeClr val="tx1"/>
            </a:solidFill>
            <a:round/>
            <a:headEnd/>
            <a:tailEnd/>
          </a:ln>
        </p:spPr>
        <p:txBody>
          <a:bodyPr/>
          <a:lstStyle/>
          <a:p>
            <a:endParaRPr lang="el-GR"/>
          </a:p>
        </p:txBody>
      </p:sp>
      <p:sp>
        <p:nvSpPr>
          <p:cNvPr id="45075" name="Line 16"/>
          <p:cNvSpPr>
            <a:spLocks noChangeShapeType="1"/>
          </p:cNvSpPr>
          <p:nvPr/>
        </p:nvSpPr>
        <p:spPr bwMode="auto">
          <a:xfrm>
            <a:off x="1185863" y="2925763"/>
            <a:ext cx="287337" cy="503237"/>
          </a:xfrm>
          <a:prstGeom prst="line">
            <a:avLst/>
          </a:prstGeom>
          <a:noFill/>
          <a:ln w="9525">
            <a:solidFill>
              <a:schemeClr val="tx1"/>
            </a:solidFill>
            <a:round/>
            <a:headEnd/>
            <a:tailEnd/>
          </a:ln>
        </p:spPr>
        <p:txBody>
          <a:bodyPr/>
          <a:lstStyle/>
          <a:p>
            <a:endParaRPr lang="el-GR"/>
          </a:p>
        </p:txBody>
      </p:sp>
      <p:sp>
        <p:nvSpPr>
          <p:cNvPr id="45076" name="Oval 17"/>
          <p:cNvSpPr>
            <a:spLocks noChangeArrowheads="1"/>
          </p:cNvSpPr>
          <p:nvPr/>
        </p:nvSpPr>
        <p:spPr bwMode="auto">
          <a:xfrm>
            <a:off x="4497388" y="1484313"/>
            <a:ext cx="865187" cy="431800"/>
          </a:xfrm>
          <a:prstGeom prst="ellipse">
            <a:avLst/>
          </a:prstGeom>
          <a:noFill/>
          <a:ln w="9525">
            <a:solidFill>
              <a:schemeClr val="tx1"/>
            </a:solidFill>
            <a:round/>
            <a:headEnd/>
            <a:tailEnd/>
          </a:ln>
        </p:spPr>
        <p:txBody>
          <a:bodyPr wrap="none" anchor="ctr"/>
          <a:lstStyle/>
          <a:p>
            <a:endParaRPr lang="el-GR"/>
          </a:p>
        </p:txBody>
      </p:sp>
      <p:sp>
        <p:nvSpPr>
          <p:cNvPr id="45077" name="Oval 18"/>
          <p:cNvSpPr>
            <a:spLocks noChangeArrowheads="1"/>
          </p:cNvSpPr>
          <p:nvPr/>
        </p:nvSpPr>
        <p:spPr bwMode="auto">
          <a:xfrm>
            <a:off x="4210050" y="3213100"/>
            <a:ext cx="865188" cy="431800"/>
          </a:xfrm>
          <a:prstGeom prst="ellipse">
            <a:avLst/>
          </a:prstGeom>
          <a:noFill/>
          <a:ln w="9525">
            <a:solidFill>
              <a:schemeClr val="tx1"/>
            </a:solidFill>
            <a:round/>
            <a:headEnd/>
            <a:tailEnd/>
          </a:ln>
        </p:spPr>
        <p:txBody>
          <a:bodyPr wrap="none" anchor="ctr"/>
          <a:lstStyle/>
          <a:p>
            <a:endParaRPr lang="el-GR"/>
          </a:p>
        </p:txBody>
      </p:sp>
      <p:sp>
        <p:nvSpPr>
          <p:cNvPr id="45078" name="Line 19"/>
          <p:cNvSpPr>
            <a:spLocks noChangeShapeType="1"/>
          </p:cNvSpPr>
          <p:nvPr/>
        </p:nvSpPr>
        <p:spPr bwMode="auto">
          <a:xfrm flipH="1">
            <a:off x="4929188" y="1917700"/>
            <a:ext cx="73025" cy="358775"/>
          </a:xfrm>
          <a:prstGeom prst="line">
            <a:avLst/>
          </a:prstGeom>
          <a:noFill/>
          <a:ln w="9525">
            <a:solidFill>
              <a:schemeClr val="tx1"/>
            </a:solidFill>
            <a:round/>
            <a:headEnd/>
            <a:tailEnd/>
          </a:ln>
        </p:spPr>
        <p:txBody>
          <a:bodyPr/>
          <a:lstStyle/>
          <a:p>
            <a:endParaRPr lang="el-GR"/>
          </a:p>
        </p:txBody>
      </p:sp>
      <p:sp>
        <p:nvSpPr>
          <p:cNvPr id="45079" name="Line 20"/>
          <p:cNvSpPr>
            <a:spLocks noChangeShapeType="1"/>
          </p:cNvSpPr>
          <p:nvPr/>
        </p:nvSpPr>
        <p:spPr bwMode="auto">
          <a:xfrm flipH="1">
            <a:off x="4786313" y="2925763"/>
            <a:ext cx="142875" cy="287337"/>
          </a:xfrm>
          <a:prstGeom prst="line">
            <a:avLst/>
          </a:prstGeom>
          <a:noFill/>
          <a:ln w="9525">
            <a:solidFill>
              <a:schemeClr val="tx1"/>
            </a:solidFill>
            <a:round/>
            <a:headEnd/>
            <a:tailEnd/>
          </a:ln>
        </p:spPr>
        <p:txBody>
          <a:bodyPr/>
          <a:lstStyle/>
          <a:p>
            <a:endParaRPr lang="el-GR"/>
          </a:p>
        </p:txBody>
      </p:sp>
      <p:sp>
        <p:nvSpPr>
          <p:cNvPr id="45080" name="Text Box 21"/>
          <p:cNvSpPr txBox="1">
            <a:spLocks noChangeArrowheads="1"/>
          </p:cNvSpPr>
          <p:nvPr/>
        </p:nvSpPr>
        <p:spPr bwMode="auto">
          <a:xfrm>
            <a:off x="4786313" y="1484313"/>
            <a:ext cx="647700" cy="366712"/>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45081" name="Text Box 22"/>
          <p:cNvSpPr txBox="1">
            <a:spLocks noChangeArrowheads="1"/>
          </p:cNvSpPr>
          <p:nvPr/>
        </p:nvSpPr>
        <p:spPr bwMode="auto">
          <a:xfrm>
            <a:off x="4425950" y="3213100"/>
            <a:ext cx="649288" cy="366713"/>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45082" name="Oval 23"/>
          <p:cNvSpPr>
            <a:spLocks noChangeArrowheads="1"/>
          </p:cNvSpPr>
          <p:nvPr/>
        </p:nvSpPr>
        <p:spPr bwMode="auto">
          <a:xfrm>
            <a:off x="2770188" y="3429000"/>
            <a:ext cx="865187" cy="431800"/>
          </a:xfrm>
          <a:prstGeom prst="ellipse">
            <a:avLst/>
          </a:prstGeom>
          <a:noFill/>
          <a:ln w="9525">
            <a:solidFill>
              <a:schemeClr val="tx1"/>
            </a:solidFill>
            <a:round/>
            <a:headEnd/>
            <a:tailEnd/>
          </a:ln>
        </p:spPr>
        <p:txBody>
          <a:bodyPr wrap="none" anchor="ctr"/>
          <a:lstStyle/>
          <a:p>
            <a:endParaRPr lang="el-GR"/>
          </a:p>
        </p:txBody>
      </p:sp>
      <p:sp>
        <p:nvSpPr>
          <p:cNvPr id="45083" name="Text Box 24"/>
          <p:cNvSpPr txBox="1">
            <a:spLocks noChangeArrowheads="1"/>
          </p:cNvSpPr>
          <p:nvPr/>
        </p:nvSpPr>
        <p:spPr bwMode="auto">
          <a:xfrm>
            <a:off x="2986088" y="3429000"/>
            <a:ext cx="576262" cy="366713"/>
          </a:xfrm>
          <a:prstGeom prst="rect">
            <a:avLst/>
          </a:prstGeom>
          <a:noFill/>
          <a:ln w="9525">
            <a:noFill/>
            <a:miter lim="800000"/>
            <a:headEnd/>
            <a:tailEnd/>
          </a:ln>
        </p:spPr>
        <p:txBody>
          <a:bodyPr>
            <a:spAutoFit/>
          </a:bodyPr>
          <a:lstStyle/>
          <a:p>
            <a:pPr>
              <a:spcBef>
                <a:spcPct val="50000"/>
              </a:spcBef>
            </a:pPr>
            <a:r>
              <a:rPr lang="en-US" sz="1800">
                <a:solidFill>
                  <a:srgbClr val="800000"/>
                </a:solidFill>
              </a:rPr>
              <a:t>X</a:t>
            </a:r>
            <a:endParaRPr lang="el-GR" sz="1800">
              <a:solidFill>
                <a:srgbClr val="800000"/>
              </a:solidFill>
            </a:endParaRPr>
          </a:p>
        </p:txBody>
      </p:sp>
      <p:sp>
        <p:nvSpPr>
          <p:cNvPr id="45084" name="Line 25"/>
          <p:cNvSpPr>
            <a:spLocks noChangeShapeType="1"/>
          </p:cNvSpPr>
          <p:nvPr/>
        </p:nvSpPr>
        <p:spPr bwMode="auto">
          <a:xfrm>
            <a:off x="3201988" y="3213100"/>
            <a:ext cx="0" cy="215900"/>
          </a:xfrm>
          <a:prstGeom prst="line">
            <a:avLst/>
          </a:prstGeom>
          <a:noFill/>
          <a:ln w="9525">
            <a:solidFill>
              <a:schemeClr val="tx1"/>
            </a:solidFill>
            <a:round/>
            <a:headEnd/>
            <a:tailEnd/>
          </a:ln>
        </p:spPr>
        <p:txBody>
          <a:bodyPr/>
          <a:lstStyle/>
          <a:p>
            <a:endParaRPr lang="el-GR"/>
          </a:p>
        </p:txBody>
      </p:sp>
      <p:sp>
        <p:nvSpPr>
          <p:cNvPr id="45085" name="Text Box 26"/>
          <p:cNvSpPr txBox="1">
            <a:spLocks noChangeArrowheads="1"/>
          </p:cNvSpPr>
          <p:nvPr/>
        </p:nvSpPr>
        <p:spPr bwMode="auto">
          <a:xfrm>
            <a:off x="2049463" y="2205038"/>
            <a:ext cx="576262" cy="366712"/>
          </a:xfrm>
          <a:prstGeom prst="rect">
            <a:avLst/>
          </a:prstGeom>
          <a:noFill/>
          <a:ln w="9525">
            <a:noFill/>
            <a:miter lim="800000"/>
            <a:headEnd/>
            <a:tailEnd/>
          </a:ln>
        </p:spPr>
        <p:txBody>
          <a:bodyPr>
            <a:spAutoFit/>
          </a:bodyPr>
          <a:lstStyle/>
          <a:p>
            <a:pPr>
              <a:spcBef>
                <a:spcPct val="50000"/>
              </a:spcBef>
            </a:pPr>
            <a:r>
              <a:rPr lang="en-US" sz="1800"/>
              <a:t>1</a:t>
            </a:r>
            <a:endParaRPr lang="el-GR" sz="1800"/>
          </a:p>
        </p:txBody>
      </p:sp>
      <p:sp>
        <p:nvSpPr>
          <p:cNvPr id="45086" name="Text Box 27"/>
          <p:cNvSpPr txBox="1">
            <a:spLocks noChangeArrowheads="1"/>
          </p:cNvSpPr>
          <p:nvPr/>
        </p:nvSpPr>
        <p:spPr bwMode="auto">
          <a:xfrm>
            <a:off x="3849688" y="2133600"/>
            <a:ext cx="431800" cy="366713"/>
          </a:xfrm>
          <a:prstGeom prst="rect">
            <a:avLst/>
          </a:prstGeom>
          <a:noFill/>
          <a:ln w="9525">
            <a:noFill/>
            <a:miter lim="800000"/>
            <a:headEnd/>
            <a:tailEnd/>
          </a:ln>
        </p:spPr>
        <p:txBody>
          <a:bodyPr>
            <a:spAutoFit/>
          </a:bodyPr>
          <a:lstStyle/>
          <a:p>
            <a:pPr>
              <a:spcBef>
                <a:spcPct val="50000"/>
              </a:spcBef>
            </a:pPr>
            <a:r>
              <a:rPr lang="en-US" sz="1800"/>
              <a:t>1</a:t>
            </a:r>
            <a:endParaRPr lang="el-GR" sz="1800"/>
          </a:p>
        </p:txBody>
      </p:sp>
      <p:sp>
        <p:nvSpPr>
          <p:cNvPr id="45087" name="Rectangle 28"/>
          <p:cNvSpPr>
            <a:spLocks noChangeArrowheads="1"/>
          </p:cNvSpPr>
          <p:nvPr/>
        </p:nvSpPr>
        <p:spPr bwMode="auto">
          <a:xfrm>
            <a:off x="4427538" y="5375275"/>
            <a:ext cx="3744912" cy="431800"/>
          </a:xfrm>
          <a:prstGeom prst="rect">
            <a:avLst/>
          </a:prstGeom>
          <a:noFill/>
          <a:ln w="9525">
            <a:solidFill>
              <a:schemeClr val="tx1"/>
            </a:solidFill>
            <a:miter lim="800000"/>
            <a:headEnd/>
            <a:tailEnd/>
          </a:ln>
        </p:spPr>
        <p:txBody>
          <a:bodyPr wrap="none" anchor="ctr"/>
          <a:lstStyle/>
          <a:p>
            <a:endParaRPr lang="el-GR"/>
          </a:p>
        </p:txBody>
      </p:sp>
      <p:sp>
        <p:nvSpPr>
          <p:cNvPr id="45088" name="Text Box 29"/>
          <p:cNvSpPr txBox="1">
            <a:spLocks noChangeArrowheads="1"/>
          </p:cNvSpPr>
          <p:nvPr/>
        </p:nvSpPr>
        <p:spPr bwMode="auto">
          <a:xfrm>
            <a:off x="4427538" y="5446713"/>
            <a:ext cx="360362" cy="366712"/>
          </a:xfrm>
          <a:prstGeom prst="rect">
            <a:avLst/>
          </a:prstGeom>
          <a:noFill/>
          <a:ln w="9525">
            <a:noFill/>
            <a:miter lim="800000"/>
            <a:headEnd/>
            <a:tailEnd/>
          </a:ln>
        </p:spPr>
        <p:txBody>
          <a:bodyPr>
            <a:spAutoFit/>
          </a:bodyPr>
          <a:lstStyle/>
          <a:p>
            <a:pPr>
              <a:spcBef>
                <a:spcPct val="50000"/>
              </a:spcBef>
            </a:pPr>
            <a:r>
              <a:rPr lang="en-US" sz="1800"/>
              <a:t>A</a:t>
            </a:r>
            <a:endParaRPr lang="el-GR" sz="1800"/>
          </a:p>
        </p:txBody>
      </p:sp>
      <p:sp>
        <p:nvSpPr>
          <p:cNvPr id="45089" name="Text Box 30"/>
          <p:cNvSpPr txBox="1">
            <a:spLocks noChangeArrowheads="1"/>
          </p:cNvSpPr>
          <p:nvPr/>
        </p:nvSpPr>
        <p:spPr bwMode="auto">
          <a:xfrm>
            <a:off x="5146675" y="5446713"/>
            <a:ext cx="792163" cy="366712"/>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45090" name="Text Box 31"/>
          <p:cNvSpPr txBox="1">
            <a:spLocks noChangeArrowheads="1"/>
          </p:cNvSpPr>
          <p:nvPr/>
        </p:nvSpPr>
        <p:spPr bwMode="auto">
          <a:xfrm>
            <a:off x="5867400" y="5446713"/>
            <a:ext cx="576263" cy="366712"/>
          </a:xfrm>
          <a:prstGeom prst="rect">
            <a:avLst/>
          </a:prstGeom>
          <a:noFill/>
          <a:ln w="9525">
            <a:noFill/>
            <a:miter lim="800000"/>
            <a:headEnd/>
            <a:tailEnd/>
          </a:ln>
        </p:spPr>
        <p:txBody>
          <a:bodyPr>
            <a:spAutoFit/>
          </a:bodyPr>
          <a:lstStyle/>
          <a:p>
            <a:pPr>
              <a:spcBef>
                <a:spcPct val="50000"/>
              </a:spcBef>
            </a:pPr>
            <a:r>
              <a:rPr lang="en-US" sz="1800"/>
              <a:t>C</a:t>
            </a:r>
            <a:endParaRPr lang="el-GR" sz="1800"/>
          </a:p>
        </p:txBody>
      </p:sp>
      <p:sp>
        <p:nvSpPr>
          <p:cNvPr id="45091" name="Text Box 32"/>
          <p:cNvSpPr txBox="1">
            <a:spLocks noChangeArrowheads="1"/>
          </p:cNvSpPr>
          <p:nvPr/>
        </p:nvSpPr>
        <p:spPr bwMode="auto">
          <a:xfrm>
            <a:off x="6804025" y="5446713"/>
            <a:ext cx="503238" cy="366712"/>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45092" name="Text Box 33"/>
          <p:cNvSpPr txBox="1">
            <a:spLocks noChangeArrowheads="1"/>
          </p:cNvSpPr>
          <p:nvPr/>
        </p:nvSpPr>
        <p:spPr bwMode="auto">
          <a:xfrm>
            <a:off x="7523163" y="5446713"/>
            <a:ext cx="504825" cy="366712"/>
          </a:xfrm>
          <a:prstGeom prst="rect">
            <a:avLst/>
          </a:prstGeom>
          <a:noFill/>
          <a:ln w="9525">
            <a:noFill/>
            <a:miter lim="800000"/>
            <a:headEnd/>
            <a:tailEnd/>
          </a:ln>
        </p:spPr>
        <p:txBody>
          <a:bodyPr>
            <a:spAutoFit/>
          </a:bodyPr>
          <a:lstStyle/>
          <a:p>
            <a:pPr>
              <a:spcBef>
                <a:spcPct val="50000"/>
              </a:spcBef>
            </a:pPr>
            <a:r>
              <a:rPr lang="en-US" sz="1800"/>
              <a:t>X</a:t>
            </a:r>
            <a:endParaRPr lang="el-GR" sz="1800"/>
          </a:p>
        </p:txBody>
      </p:sp>
      <p:sp>
        <p:nvSpPr>
          <p:cNvPr id="45093" name="Line 34"/>
          <p:cNvSpPr>
            <a:spLocks noChangeShapeType="1"/>
          </p:cNvSpPr>
          <p:nvPr/>
        </p:nvSpPr>
        <p:spPr bwMode="auto">
          <a:xfrm>
            <a:off x="5075238" y="5375275"/>
            <a:ext cx="0" cy="431800"/>
          </a:xfrm>
          <a:prstGeom prst="line">
            <a:avLst/>
          </a:prstGeom>
          <a:noFill/>
          <a:ln w="9525">
            <a:solidFill>
              <a:schemeClr val="tx1"/>
            </a:solidFill>
            <a:round/>
            <a:headEnd/>
            <a:tailEnd/>
          </a:ln>
        </p:spPr>
        <p:txBody>
          <a:bodyPr/>
          <a:lstStyle/>
          <a:p>
            <a:endParaRPr lang="el-GR"/>
          </a:p>
        </p:txBody>
      </p:sp>
      <p:sp>
        <p:nvSpPr>
          <p:cNvPr id="45094" name="Line 35"/>
          <p:cNvSpPr>
            <a:spLocks noChangeShapeType="1"/>
          </p:cNvSpPr>
          <p:nvPr/>
        </p:nvSpPr>
        <p:spPr bwMode="auto">
          <a:xfrm>
            <a:off x="5795963" y="5375275"/>
            <a:ext cx="0" cy="431800"/>
          </a:xfrm>
          <a:prstGeom prst="line">
            <a:avLst/>
          </a:prstGeom>
          <a:noFill/>
          <a:ln w="9525">
            <a:solidFill>
              <a:schemeClr val="tx1"/>
            </a:solidFill>
            <a:round/>
            <a:headEnd/>
            <a:tailEnd/>
          </a:ln>
        </p:spPr>
        <p:txBody>
          <a:bodyPr/>
          <a:lstStyle/>
          <a:p>
            <a:endParaRPr lang="el-GR"/>
          </a:p>
        </p:txBody>
      </p:sp>
      <p:sp>
        <p:nvSpPr>
          <p:cNvPr id="45095" name="Line 36"/>
          <p:cNvSpPr>
            <a:spLocks noChangeShapeType="1"/>
          </p:cNvSpPr>
          <p:nvPr/>
        </p:nvSpPr>
        <p:spPr bwMode="auto">
          <a:xfrm>
            <a:off x="6588125" y="5375275"/>
            <a:ext cx="0" cy="431800"/>
          </a:xfrm>
          <a:prstGeom prst="line">
            <a:avLst/>
          </a:prstGeom>
          <a:noFill/>
          <a:ln w="9525">
            <a:solidFill>
              <a:schemeClr val="tx1"/>
            </a:solidFill>
            <a:round/>
            <a:headEnd/>
            <a:tailEnd/>
          </a:ln>
        </p:spPr>
        <p:txBody>
          <a:bodyPr/>
          <a:lstStyle/>
          <a:p>
            <a:endParaRPr lang="el-GR"/>
          </a:p>
        </p:txBody>
      </p:sp>
      <p:sp>
        <p:nvSpPr>
          <p:cNvPr id="45096" name="Line 37"/>
          <p:cNvSpPr>
            <a:spLocks noChangeShapeType="1"/>
          </p:cNvSpPr>
          <p:nvPr/>
        </p:nvSpPr>
        <p:spPr bwMode="auto">
          <a:xfrm>
            <a:off x="7451725" y="5375275"/>
            <a:ext cx="0" cy="431800"/>
          </a:xfrm>
          <a:prstGeom prst="line">
            <a:avLst/>
          </a:prstGeom>
          <a:noFill/>
          <a:ln w="9525">
            <a:solidFill>
              <a:schemeClr val="tx1"/>
            </a:solidFill>
            <a:round/>
            <a:headEnd/>
            <a:tailEnd/>
          </a:ln>
        </p:spPr>
        <p:txBody>
          <a:bodyPr/>
          <a:lstStyle/>
          <a:p>
            <a:endParaRPr lang="el-GR"/>
          </a:p>
        </p:txBody>
      </p:sp>
      <p:sp>
        <p:nvSpPr>
          <p:cNvPr id="45097" name="Text Box 38"/>
          <p:cNvSpPr txBox="1">
            <a:spLocks noChangeArrowheads="1"/>
          </p:cNvSpPr>
          <p:nvPr/>
        </p:nvSpPr>
        <p:spPr bwMode="auto">
          <a:xfrm>
            <a:off x="4094163" y="3986213"/>
            <a:ext cx="4049712" cy="1054100"/>
          </a:xfrm>
          <a:prstGeom prst="rect">
            <a:avLst/>
          </a:prstGeom>
          <a:noFill/>
          <a:ln w="9525">
            <a:noFill/>
            <a:miter lim="800000"/>
            <a:headEnd/>
            <a:tailEnd/>
          </a:ln>
        </p:spPr>
        <p:txBody>
          <a:bodyPr>
            <a:spAutoFit/>
          </a:bodyPr>
          <a:lstStyle/>
          <a:p>
            <a:pPr>
              <a:spcBef>
                <a:spcPct val="50000"/>
              </a:spcBef>
            </a:pPr>
            <a:r>
              <a:rPr lang="el-GR" sz="1800" dirty="0">
                <a:solidFill>
                  <a:schemeClr val="accent2">
                    <a:lumMod val="75000"/>
                  </a:schemeClr>
                </a:solidFill>
                <a:latin typeface="Calibri" pitchFamily="34" charset="0"/>
                <a:cs typeface="Calibri" pitchFamily="34" charset="0"/>
              </a:rPr>
              <a:t>Αλλά πρόβλημα με </a:t>
            </a:r>
            <a:r>
              <a:rPr lang="en-US" sz="1800" dirty="0">
                <a:solidFill>
                  <a:schemeClr val="accent2">
                    <a:lumMod val="75000"/>
                  </a:schemeClr>
                </a:solidFill>
                <a:latin typeface="Calibri" pitchFamily="34" charset="0"/>
                <a:cs typeface="Calibri" pitchFamily="34" charset="0"/>
              </a:rPr>
              <a:t>null </a:t>
            </a:r>
            <a:r>
              <a:rPr lang="el-GR" sz="1800" dirty="0">
                <a:solidFill>
                  <a:schemeClr val="accent2">
                    <a:lumMod val="75000"/>
                  </a:schemeClr>
                </a:solidFill>
                <a:latin typeface="Calibri" pitchFamily="34" charset="0"/>
                <a:cs typeface="Calibri" pitchFamily="34" charset="0"/>
              </a:rPr>
              <a:t>στο κλειδί !!!</a:t>
            </a:r>
          </a:p>
          <a:p>
            <a:pPr>
              <a:spcBef>
                <a:spcPct val="50000"/>
              </a:spcBef>
            </a:pPr>
            <a:r>
              <a:rPr lang="el-GR" sz="1800" dirty="0">
                <a:solidFill>
                  <a:schemeClr val="accent2">
                    <a:lumMod val="75000"/>
                  </a:schemeClr>
                </a:solidFill>
                <a:latin typeface="Calibri" pitchFamily="34" charset="0"/>
                <a:cs typeface="Calibri" pitchFamily="34" charset="0"/>
              </a:rPr>
              <a:t>Απαιτεί ολική συμμετοχή για τουλάχιστον μια από τις οντότητες</a:t>
            </a:r>
          </a:p>
        </p:txBody>
      </p:sp>
      <p:sp>
        <p:nvSpPr>
          <p:cNvPr id="45098" name="Rectangle 39"/>
          <p:cNvSpPr>
            <a:spLocks noChangeArrowheads="1"/>
          </p:cNvSpPr>
          <p:nvPr/>
        </p:nvSpPr>
        <p:spPr bwMode="auto">
          <a:xfrm>
            <a:off x="4067175" y="3933825"/>
            <a:ext cx="4248150" cy="2087563"/>
          </a:xfrm>
          <a:prstGeom prst="rect">
            <a:avLst/>
          </a:prstGeom>
          <a:noFill/>
          <a:ln w="28575">
            <a:solidFill>
              <a:schemeClr val="accent2">
                <a:lumMod val="75000"/>
              </a:schemeClr>
            </a:solidFill>
            <a:miter lim="800000"/>
            <a:headEnd/>
            <a:tailEnd/>
          </a:ln>
        </p:spPr>
        <p:txBody>
          <a:bodyPr wrap="none" anchor="ctr"/>
          <a:lstStyle/>
          <a:p>
            <a:endParaRPr lang="el-GR"/>
          </a:p>
        </p:txBody>
      </p:sp>
      <p:sp>
        <p:nvSpPr>
          <p:cNvPr id="44" name="Title 1"/>
          <p:cNvSpPr>
            <a:spLocks noGrp="1"/>
          </p:cNvSpPr>
          <p:nvPr>
            <p:ph type="title"/>
          </p:nvPr>
        </p:nvSpPr>
        <p:spPr>
          <a:xfrm>
            <a:off x="457200" y="274638"/>
            <a:ext cx="8229600" cy="1143000"/>
          </a:xfrm>
        </p:spPr>
        <p:txBody>
          <a:bodyPr/>
          <a:lstStyle/>
          <a:p>
            <a:r>
              <a:rPr lang="el-GR" dirty="0" smtClean="0">
                <a:solidFill>
                  <a:schemeClr val="accent6">
                    <a:lumMod val="75000"/>
                  </a:schemeClr>
                </a:solidFill>
              </a:rPr>
              <a:t>(Δυαδική) 1-Ν Συσχέτιση</a:t>
            </a:r>
            <a:endParaRPr lang="en-US" dirty="0">
              <a:solidFill>
                <a:schemeClr val="accent6">
                  <a:lumMod val="75000"/>
                </a:schemeClr>
              </a:solidFill>
            </a:endParaRPr>
          </a:p>
        </p:txBody>
      </p:sp>
      <p:sp>
        <p:nvSpPr>
          <p:cNvPr id="42"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n-US" altLang="en-US" dirty="0"/>
              <a:t>4</a:t>
            </a:r>
            <a:r>
              <a:rPr lang="el-GR" altLang="en-US" dirty="0" smtClean="0"/>
              <a:t>-20</a:t>
            </a:r>
            <a:r>
              <a:rPr lang="en-US" altLang="en-US" dirty="0" smtClean="0"/>
              <a:t>15</a:t>
            </a:r>
            <a:endParaRPr lang="el-GR" altLang="en-US" dirty="0" smtClean="0"/>
          </a:p>
        </p:txBody>
      </p:sp>
    </p:spTree>
    <p:extLst>
      <p:ext uri="{BB962C8B-B14F-4D97-AF65-F5344CB8AC3E}">
        <p14:creationId xmlns:p14="http://schemas.microsoft.com/office/powerpoint/2010/main" val="4066701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3" name="Footer Placeholder 4"/>
          <p:cNvSpPr>
            <a:spLocks noGrp="1"/>
          </p:cNvSpPr>
          <p:nvPr>
            <p:ph type="ftr" sz="quarter" idx="11"/>
          </p:nvPr>
        </p:nvSpPr>
        <p:spPr>
          <a:noFill/>
        </p:spPr>
        <p:txBody>
          <a:bodyPr/>
          <a:lstStyle/>
          <a:p>
            <a:r>
              <a:rPr lang="el-GR" altLang="en-US" smtClean="0"/>
              <a:t>Ευαγγελία Πιτουρά</a:t>
            </a:r>
          </a:p>
        </p:txBody>
      </p:sp>
      <p:sp>
        <p:nvSpPr>
          <p:cNvPr id="71684" name="Slide Number Placeholder 5"/>
          <p:cNvSpPr>
            <a:spLocks noGrp="1"/>
          </p:cNvSpPr>
          <p:nvPr>
            <p:ph type="sldNum" sz="quarter" idx="12"/>
          </p:nvPr>
        </p:nvSpPr>
        <p:spPr>
          <a:noFill/>
        </p:spPr>
        <p:txBody>
          <a:bodyPr/>
          <a:lstStyle/>
          <a:p>
            <a:fld id="{52B3A085-6704-4F88-A81C-2202416C1DA3}" type="slidenum">
              <a:rPr lang="el-GR" altLang="en-US" smtClean="0"/>
              <a:pPr/>
              <a:t>15</a:t>
            </a:fld>
            <a:endParaRPr lang="el-GR" altLang="en-US" dirty="0" smtClean="0"/>
          </a:p>
        </p:txBody>
      </p:sp>
      <p:sp>
        <p:nvSpPr>
          <p:cNvPr id="7" name="Title 6"/>
          <p:cNvSpPr>
            <a:spLocks noGrp="1"/>
          </p:cNvSpPr>
          <p:nvPr>
            <p:ph type="title"/>
          </p:nvPr>
        </p:nvSpPr>
        <p:spPr>
          <a:xfrm>
            <a:off x="330200" y="279400"/>
            <a:ext cx="8229600" cy="1143000"/>
          </a:xfrm>
        </p:spPr>
        <p:txBody>
          <a:bodyPr>
            <a:normAutofit/>
          </a:bodyPr>
          <a:lstStyle/>
          <a:p>
            <a:r>
              <a:rPr lang="el-GR" dirty="0" smtClean="0">
                <a:solidFill>
                  <a:schemeClr val="accent6">
                    <a:lumMod val="75000"/>
                  </a:schemeClr>
                </a:solidFill>
              </a:rPr>
              <a:t>Παράδειγμα</a:t>
            </a:r>
            <a:endParaRPr lang="el-GR" sz="2700" dirty="0">
              <a:solidFill>
                <a:schemeClr val="accent6">
                  <a:lumMod val="75000"/>
                </a:schemeClr>
              </a:solidFill>
            </a:endParaRPr>
          </a:p>
        </p:txBody>
      </p:sp>
      <p:sp>
        <p:nvSpPr>
          <p:cNvPr id="8"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n-US" altLang="en-US" dirty="0"/>
              <a:t>4</a:t>
            </a:r>
            <a:r>
              <a:rPr lang="el-GR" altLang="en-US" dirty="0" smtClean="0"/>
              <a:t>-20</a:t>
            </a:r>
            <a:r>
              <a:rPr lang="en-US" altLang="en-US" dirty="0" smtClean="0"/>
              <a:t>15</a:t>
            </a:r>
            <a:endParaRPr lang="el-GR" altLang="en-US" dirty="0" smtClean="0"/>
          </a:p>
        </p:txBody>
      </p:sp>
      <p:pic>
        <p:nvPicPr>
          <p:cNvPr id="1026" name="Picture 2"/>
          <p:cNvPicPr>
            <a:picLocks noChangeAspect="1" noChangeArrowheads="1"/>
          </p:cNvPicPr>
          <p:nvPr/>
        </p:nvPicPr>
        <p:blipFill>
          <a:blip r:embed="rId3"/>
          <a:srcRect/>
          <a:stretch>
            <a:fillRect/>
          </a:stretch>
        </p:blipFill>
        <p:spPr bwMode="auto">
          <a:xfrm>
            <a:off x="620713" y="2595564"/>
            <a:ext cx="7786025" cy="182403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7" name="Rectangle 6"/>
          <p:cNvSpPr>
            <a:spLocks noGrp="1" noChangeArrowheads="1"/>
          </p:cNvSpPr>
          <p:nvPr>
            <p:ph type="ftr" sz="quarter" idx="11"/>
          </p:nvPr>
        </p:nvSpPr>
        <p:spPr>
          <a:noFill/>
        </p:spPr>
        <p:txBody>
          <a:bodyPr/>
          <a:lstStyle/>
          <a:p>
            <a:r>
              <a:rPr lang="el-GR" altLang="en-US"/>
              <a:t>Ευαγγελία Πιτουρά</a:t>
            </a:r>
          </a:p>
        </p:txBody>
      </p:sp>
      <p:sp>
        <p:nvSpPr>
          <p:cNvPr id="47108" name="Rectangle 7"/>
          <p:cNvSpPr>
            <a:spLocks noGrp="1" noChangeArrowheads="1"/>
          </p:cNvSpPr>
          <p:nvPr>
            <p:ph type="sldNum" sz="quarter" idx="12"/>
          </p:nvPr>
        </p:nvSpPr>
        <p:spPr>
          <a:noFill/>
        </p:spPr>
        <p:txBody>
          <a:bodyPr/>
          <a:lstStyle/>
          <a:p>
            <a:fld id="{A1BF7AEA-6C3F-4519-B996-11289864B4CF}" type="slidenum">
              <a:rPr lang="el-GR" altLang="en-US" smtClean="0"/>
              <a:pPr/>
              <a:t>16</a:t>
            </a:fld>
            <a:endParaRPr lang="el-GR" altLang="en-US" smtClean="0"/>
          </a:p>
        </p:txBody>
      </p:sp>
      <p:sp>
        <p:nvSpPr>
          <p:cNvPr id="47112" name="Text Box 5"/>
          <p:cNvSpPr txBox="1">
            <a:spLocks noChangeArrowheads="1"/>
          </p:cNvSpPr>
          <p:nvPr/>
        </p:nvSpPr>
        <p:spPr bwMode="auto">
          <a:xfrm>
            <a:off x="755650" y="2349500"/>
            <a:ext cx="7772400" cy="954107"/>
          </a:xfrm>
          <a:prstGeom prst="rect">
            <a:avLst/>
          </a:prstGeom>
          <a:noFill/>
          <a:ln w="9525">
            <a:noFill/>
            <a:miter lim="800000"/>
            <a:headEnd/>
            <a:tailEnd/>
          </a:ln>
        </p:spPr>
        <p:txBody>
          <a:bodyPr>
            <a:spAutoFit/>
          </a:bodyPr>
          <a:lstStyle/>
          <a:p>
            <a:pPr algn="just" eaLnBrk="0" hangingPunct="0">
              <a:spcBef>
                <a:spcPct val="50000"/>
              </a:spcBef>
            </a:pPr>
            <a:r>
              <a:rPr lang="el-GR" sz="2800" dirty="0">
                <a:solidFill>
                  <a:schemeClr val="tx2">
                    <a:lumMod val="50000"/>
                  </a:schemeClr>
                </a:solidFill>
                <a:latin typeface="Calibri" pitchFamily="34" charset="0"/>
                <a:cs typeface="Calibri" pitchFamily="34" charset="0"/>
              </a:rPr>
              <a:t>Ένα γνώρισμα για κάθε απλό γνώρισμα που απαρτίζει το σύνθετο.</a:t>
            </a:r>
          </a:p>
        </p:txBody>
      </p:sp>
      <p:sp>
        <p:nvSpPr>
          <p:cNvPr id="12" name="Title 1"/>
          <p:cNvSpPr>
            <a:spLocks noGrp="1"/>
          </p:cNvSpPr>
          <p:nvPr>
            <p:ph type="title"/>
          </p:nvPr>
        </p:nvSpPr>
        <p:spPr>
          <a:xfrm>
            <a:off x="457200" y="274638"/>
            <a:ext cx="8229600" cy="1143000"/>
          </a:xfrm>
        </p:spPr>
        <p:txBody>
          <a:bodyPr/>
          <a:lstStyle/>
          <a:p>
            <a:r>
              <a:rPr lang="el-GR" dirty="0" smtClean="0">
                <a:solidFill>
                  <a:schemeClr val="accent6">
                    <a:lumMod val="75000"/>
                  </a:schemeClr>
                </a:solidFill>
              </a:rPr>
              <a:t>Σύνθετα Γνωρίσματα</a:t>
            </a:r>
            <a:endParaRPr lang="en-US" dirty="0">
              <a:solidFill>
                <a:schemeClr val="accent6">
                  <a:lumMod val="75000"/>
                </a:schemeClr>
              </a:solidFill>
            </a:endParaRPr>
          </a:p>
        </p:txBody>
      </p:sp>
      <p:sp>
        <p:nvSpPr>
          <p:cNvPr id="6"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n-US" altLang="en-US" dirty="0"/>
              <a:t>4</a:t>
            </a:r>
            <a:r>
              <a:rPr lang="el-GR" altLang="en-US" dirty="0" smtClean="0"/>
              <a:t>-20</a:t>
            </a:r>
            <a:r>
              <a:rPr lang="en-US" altLang="en-US" dirty="0" smtClean="0"/>
              <a:t>15</a:t>
            </a:r>
            <a:endParaRPr lang="el-GR" altLang="en-US" dirty="0" smtClean="0"/>
          </a:p>
        </p:txBody>
      </p:sp>
    </p:spTree>
    <p:extLst>
      <p:ext uri="{BB962C8B-B14F-4D97-AF65-F5344CB8AC3E}">
        <p14:creationId xmlns:p14="http://schemas.microsoft.com/office/powerpoint/2010/main" val="372040644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7" name="Rectangle 6"/>
          <p:cNvSpPr>
            <a:spLocks noGrp="1" noChangeArrowheads="1"/>
          </p:cNvSpPr>
          <p:nvPr>
            <p:ph type="ftr" sz="quarter" idx="11"/>
          </p:nvPr>
        </p:nvSpPr>
        <p:spPr>
          <a:noFill/>
        </p:spPr>
        <p:txBody>
          <a:bodyPr/>
          <a:lstStyle/>
          <a:p>
            <a:r>
              <a:rPr lang="el-GR" altLang="en-US"/>
              <a:t>Ευαγγελία Πιτουρά</a:t>
            </a:r>
          </a:p>
        </p:txBody>
      </p:sp>
      <p:sp>
        <p:nvSpPr>
          <p:cNvPr id="47108" name="Rectangle 7"/>
          <p:cNvSpPr>
            <a:spLocks noGrp="1" noChangeArrowheads="1"/>
          </p:cNvSpPr>
          <p:nvPr>
            <p:ph type="sldNum" sz="quarter" idx="12"/>
          </p:nvPr>
        </p:nvSpPr>
        <p:spPr>
          <a:noFill/>
        </p:spPr>
        <p:txBody>
          <a:bodyPr/>
          <a:lstStyle/>
          <a:p>
            <a:fld id="{A1BF7AEA-6C3F-4519-B996-11289864B4CF}" type="slidenum">
              <a:rPr lang="el-GR" altLang="en-US" smtClean="0"/>
              <a:pPr/>
              <a:t>17</a:t>
            </a:fld>
            <a:endParaRPr lang="el-GR" altLang="en-US" smtClean="0"/>
          </a:p>
        </p:txBody>
      </p:sp>
      <p:sp>
        <p:nvSpPr>
          <p:cNvPr id="47114" name="Text Box 7"/>
          <p:cNvSpPr txBox="1">
            <a:spLocks noChangeArrowheads="1"/>
          </p:cNvSpPr>
          <p:nvPr/>
        </p:nvSpPr>
        <p:spPr bwMode="auto">
          <a:xfrm>
            <a:off x="514350" y="1862138"/>
            <a:ext cx="8001000" cy="2677656"/>
          </a:xfrm>
          <a:prstGeom prst="rect">
            <a:avLst/>
          </a:prstGeom>
          <a:noFill/>
          <a:ln w="9525">
            <a:noFill/>
            <a:miter lim="800000"/>
            <a:headEnd/>
            <a:tailEnd/>
          </a:ln>
        </p:spPr>
        <p:txBody>
          <a:bodyPr>
            <a:spAutoFit/>
          </a:bodyPr>
          <a:lstStyle/>
          <a:p>
            <a:pPr marL="457200" indent="-457200" algn="just" eaLnBrk="0" hangingPunct="0">
              <a:spcBef>
                <a:spcPct val="50000"/>
              </a:spcBef>
            </a:pPr>
            <a:r>
              <a:rPr lang="el-GR" sz="2400" dirty="0">
                <a:solidFill>
                  <a:schemeClr val="tx2">
                    <a:lumMod val="50000"/>
                  </a:schemeClr>
                </a:solidFill>
                <a:latin typeface="Calibri" pitchFamily="34" charset="0"/>
                <a:cs typeface="Calibri" pitchFamily="34" charset="0"/>
              </a:rPr>
              <a:t>Για κάθε </a:t>
            </a:r>
            <a:r>
              <a:rPr lang="el-GR" sz="2400" dirty="0" err="1">
                <a:solidFill>
                  <a:schemeClr val="tx2">
                    <a:lumMod val="50000"/>
                  </a:schemeClr>
                </a:solidFill>
                <a:latin typeface="Calibri" pitchFamily="34" charset="0"/>
                <a:cs typeface="Calibri" pitchFamily="34" charset="0"/>
              </a:rPr>
              <a:t>πλειότιμο</a:t>
            </a:r>
            <a:r>
              <a:rPr lang="el-GR" sz="2400" dirty="0">
                <a:solidFill>
                  <a:schemeClr val="tx2">
                    <a:lumMod val="50000"/>
                  </a:schemeClr>
                </a:solidFill>
                <a:latin typeface="Calibri" pitchFamily="34" charset="0"/>
                <a:cs typeface="Calibri" pitchFamily="34" charset="0"/>
              </a:rPr>
              <a:t> γνώρισμα Α, κατασκευάζουμε μια σχέση </a:t>
            </a:r>
            <a:r>
              <a:rPr lang="en-US" sz="2400" dirty="0">
                <a:solidFill>
                  <a:schemeClr val="tx2">
                    <a:lumMod val="50000"/>
                  </a:schemeClr>
                </a:solidFill>
                <a:latin typeface="Calibri" pitchFamily="34" charset="0"/>
                <a:cs typeface="Calibri" pitchFamily="34" charset="0"/>
              </a:rPr>
              <a:t>R </a:t>
            </a:r>
            <a:r>
              <a:rPr lang="el-GR" sz="2400" dirty="0">
                <a:solidFill>
                  <a:schemeClr val="tx2">
                    <a:lumMod val="50000"/>
                  </a:schemeClr>
                </a:solidFill>
                <a:latin typeface="Calibri" pitchFamily="34" charset="0"/>
                <a:cs typeface="Calibri" pitchFamily="34" charset="0"/>
              </a:rPr>
              <a:t>με γνωρίσματα:</a:t>
            </a:r>
            <a:endParaRPr lang="en-US" sz="2400" dirty="0">
              <a:solidFill>
                <a:schemeClr val="tx2">
                  <a:lumMod val="50000"/>
                </a:schemeClr>
              </a:solidFill>
              <a:latin typeface="Calibri" pitchFamily="34" charset="0"/>
              <a:cs typeface="Calibri" pitchFamily="34" charset="0"/>
            </a:endParaRPr>
          </a:p>
          <a:p>
            <a:pPr marL="457200" indent="-457200" algn="just" eaLnBrk="0" hangingPunct="0">
              <a:spcBef>
                <a:spcPct val="50000"/>
              </a:spcBef>
              <a:buFont typeface="Wingdings" pitchFamily="2" charset="2"/>
              <a:buChar char="§"/>
            </a:pPr>
            <a:r>
              <a:rPr lang="el-GR" sz="2400" dirty="0">
                <a:solidFill>
                  <a:schemeClr val="tx2">
                    <a:lumMod val="50000"/>
                  </a:schemeClr>
                </a:solidFill>
                <a:latin typeface="Calibri" pitchFamily="34" charset="0"/>
                <a:cs typeface="Calibri" pitchFamily="34" charset="0"/>
              </a:rPr>
              <a:t> το Α (ή τα γνωρίσματα του </a:t>
            </a:r>
            <a:r>
              <a:rPr lang="el-GR" sz="2400" dirty="0" smtClean="0">
                <a:solidFill>
                  <a:schemeClr val="tx2">
                    <a:lumMod val="50000"/>
                  </a:schemeClr>
                </a:solidFill>
                <a:latin typeface="Calibri" pitchFamily="34" charset="0"/>
                <a:cs typeface="Calibri" pitchFamily="34" charset="0"/>
              </a:rPr>
              <a:t>Α</a:t>
            </a:r>
            <a:r>
              <a:rPr lang="en-US" sz="2400" dirty="0" smtClean="0">
                <a:solidFill>
                  <a:schemeClr val="tx2">
                    <a:lumMod val="50000"/>
                  </a:schemeClr>
                </a:solidFill>
                <a:latin typeface="Calibri" pitchFamily="34" charset="0"/>
                <a:cs typeface="Calibri" pitchFamily="34" charset="0"/>
              </a:rPr>
              <a:t>,</a:t>
            </a:r>
            <a:r>
              <a:rPr lang="el-GR" sz="2400" dirty="0" smtClean="0">
                <a:solidFill>
                  <a:schemeClr val="tx2">
                    <a:lumMod val="50000"/>
                  </a:schemeClr>
                </a:solidFill>
                <a:latin typeface="Calibri" pitchFamily="34" charset="0"/>
                <a:cs typeface="Calibri" pitchFamily="34" charset="0"/>
              </a:rPr>
              <a:t> </a:t>
            </a:r>
            <a:r>
              <a:rPr lang="el-GR" sz="2400" dirty="0">
                <a:solidFill>
                  <a:schemeClr val="tx2">
                    <a:lumMod val="50000"/>
                  </a:schemeClr>
                </a:solidFill>
                <a:latin typeface="Calibri" pitchFamily="34" charset="0"/>
                <a:cs typeface="Calibri" pitchFamily="34" charset="0"/>
              </a:rPr>
              <a:t>αν το Α είναι σύνθετο) και</a:t>
            </a:r>
          </a:p>
          <a:p>
            <a:pPr marL="457200" indent="-457200" algn="just" eaLnBrk="0" hangingPunct="0">
              <a:spcBef>
                <a:spcPct val="50000"/>
              </a:spcBef>
              <a:buFont typeface="Wingdings" pitchFamily="2" charset="2"/>
              <a:buChar char="§"/>
            </a:pPr>
            <a:r>
              <a:rPr lang="el-GR" sz="2400" dirty="0">
                <a:solidFill>
                  <a:schemeClr val="tx2">
                    <a:lumMod val="50000"/>
                  </a:schemeClr>
                </a:solidFill>
                <a:latin typeface="Calibri" pitchFamily="34" charset="0"/>
                <a:cs typeface="Calibri" pitchFamily="34" charset="0"/>
              </a:rPr>
              <a:t> τα γνωρίσματα </a:t>
            </a:r>
            <a:r>
              <a:rPr lang="el-GR" sz="2400" dirty="0" smtClean="0">
                <a:solidFill>
                  <a:schemeClr val="tx2">
                    <a:lumMod val="50000"/>
                  </a:schemeClr>
                </a:solidFill>
                <a:latin typeface="Calibri" pitchFamily="34" charset="0"/>
                <a:cs typeface="Calibri" pitchFamily="34" charset="0"/>
              </a:rPr>
              <a:t>του </a:t>
            </a:r>
            <a:r>
              <a:rPr lang="el-GR" sz="2400" dirty="0">
                <a:solidFill>
                  <a:schemeClr val="tx2">
                    <a:lumMod val="50000"/>
                  </a:schemeClr>
                </a:solidFill>
                <a:latin typeface="Calibri" pitchFamily="34" charset="0"/>
                <a:cs typeface="Calibri" pitchFamily="34" charset="0"/>
              </a:rPr>
              <a:t>πρωτεύοντος κλειδιού της σχέσης που </a:t>
            </a:r>
            <a:r>
              <a:rPr lang="el-GR" sz="2400" dirty="0" smtClean="0">
                <a:solidFill>
                  <a:schemeClr val="tx2">
                    <a:lumMod val="50000"/>
                  </a:schemeClr>
                </a:solidFill>
                <a:latin typeface="Calibri" pitchFamily="34" charset="0"/>
                <a:cs typeface="Calibri" pitchFamily="34" charset="0"/>
              </a:rPr>
              <a:t>αντιστοιχεί στον </a:t>
            </a:r>
            <a:r>
              <a:rPr lang="el-GR" sz="2400" dirty="0">
                <a:solidFill>
                  <a:schemeClr val="tx2">
                    <a:lumMod val="50000"/>
                  </a:schemeClr>
                </a:solidFill>
                <a:latin typeface="Calibri" pitchFamily="34" charset="0"/>
                <a:cs typeface="Calibri" pitchFamily="34" charset="0"/>
              </a:rPr>
              <a:t>τύπο οντοτήτων </a:t>
            </a:r>
            <a:r>
              <a:rPr lang="el-GR" sz="2400" dirty="0" smtClean="0">
                <a:solidFill>
                  <a:schemeClr val="tx2">
                    <a:lumMod val="50000"/>
                  </a:schemeClr>
                </a:solidFill>
                <a:latin typeface="Calibri" pitchFamily="34" charset="0"/>
                <a:cs typeface="Calibri" pitchFamily="34" charset="0"/>
              </a:rPr>
              <a:t>ή συσχετίσεων </a:t>
            </a:r>
            <a:r>
              <a:rPr lang="el-GR" sz="2400" dirty="0">
                <a:solidFill>
                  <a:schemeClr val="tx2">
                    <a:lumMod val="50000"/>
                  </a:schemeClr>
                </a:solidFill>
                <a:latin typeface="Calibri" pitchFamily="34" charset="0"/>
                <a:cs typeface="Calibri" pitchFamily="34" charset="0"/>
              </a:rPr>
              <a:t>του οποίου γνώρισμα είναι το </a:t>
            </a:r>
            <a:r>
              <a:rPr lang="el-GR" sz="2400" dirty="0" smtClean="0">
                <a:solidFill>
                  <a:schemeClr val="tx2">
                    <a:lumMod val="50000"/>
                  </a:schemeClr>
                </a:solidFill>
                <a:latin typeface="Calibri" pitchFamily="34" charset="0"/>
                <a:cs typeface="Calibri" pitchFamily="34" charset="0"/>
              </a:rPr>
              <a:t>Α (ως ξένο κλειδί)</a:t>
            </a:r>
            <a:endParaRPr lang="el-GR" sz="2400" dirty="0">
              <a:solidFill>
                <a:schemeClr val="tx2">
                  <a:lumMod val="50000"/>
                </a:schemeClr>
              </a:solidFill>
              <a:latin typeface="Calibri" pitchFamily="34" charset="0"/>
              <a:cs typeface="Calibri" pitchFamily="34" charset="0"/>
            </a:endParaRPr>
          </a:p>
        </p:txBody>
      </p:sp>
      <p:sp>
        <p:nvSpPr>
          <p:cNvPr id="12" name="Title 1"/>
          <p:cNvSpPr>
            <a:spLocks noGrp="1"/>
          </p:cNvSpPr>
          <p:nvPr>
            <p:ph type="title"/>
          </p:nvPr>
        </p:nvSpPr>
        <p:spPr>
          <a:xfrm>
            <a:off x="457200" y="274638"/>
            <a:ext cx="8229600" cy="1143000"/>
          </a:xfrm>
        </p:spPr>
        <p:txBody>
          <a:bodyPr/>
          <a:lstStyle/>
          <a:p>
            <a:r>
              <a:rPr lang="el-GR" dirty="0" err="1" smtClean="0">
                <a:solidFill>
                  <a:schemeClr val="accent6">
                    <a:lumMod val="75000"/>
                  </a:schemeClr>
                </a:solidFill>
              </a:rPr>
              <a:t>Πλειότιμα</a:t>
            </a:r>
            <a:r>
              <a:rPr lang="el-GR" dirty="0" smtClean="0">
                <a:solidFill>
                  <a:schemeClr val="accent6">
                    <a:lumMod val="75000"/>
                  </a:schemeClr>
                </a:solidFill>
              </a:rPr>
              <a:t> Γνωρίσματα</a:t>
            </a:r>
            <a:endParaRPr lang="en-US" dirty="0">
              <a:solidFill>
                <a:schemeClr val="accent6">
                  <a:lumMod val="75000"/>
                </a:schemeClr>
              </a:solidFill>
            </a:endParaRPr>
          </a:p>
        </p:txBody>
      </p:sp>
      <p:sp>
        <p:nvSpPr>
          <p:cNvPr id="6"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n-US" altLang="en-US" dirty="0"/>
              <a:t>4</a:t>
            </a:r>
            <a:r>
              <a:rPr lang="el-GR" altLang="en-US" dirty="0" smtClean="0"/>
              <a:t>-20</a:t>
            </a:r>
            <a:r>
              <a:rPr lang="en-US" altLang="en-US" dirty="0" smtClean="0"/>
              <a:t>15</a:t>
            </a:r>
            <a:endParaRPr lang="el-GR" altLang="en-US" dirty="0" smtClean="0"/>
          </a:p>
        </p:txBody>
      </p:sp>
    </p:spTree>
    <p:extLst>
      <p:ext uri="{BB962C8B-B14F-4D97-AF65-F5344CB8AC3E}">
        <p14:creationId xmlns:p14="http://schemas.microsoft.com/office/powerpoint/2010/main" val="42514494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Footer Placeholder 3"/>
          <p:cNvSpPr>
            <a:spLocks noGrp="1"/>
          </p:cNvSpPr>
          <p:nvPr>
            <p:ph type="ftr" sz="quarter" idx="11"/>
          </p:nvPr>
        </p:nvSpPr>
        <p:spPr>
          <a:noFill/>
        </p:spPr>
        <p:txBody>
          <a:bodyPr/>
          <a:lstStyle/>
          <a:p>
            <a:r>
              <a:rPr lang="el-GR" altLang="en-US" smtClean="0"/>
              <a:t>Ευαγγελία Πιτουρά</a:t>
            </a:r>
          </a:p>
        </p:txBody>
      </p:sp>
      <p:sp>
        <p:nvSpPr>
          <p:cNvPr id="40964" name="Slide Number Placeholder 4"/>
          <p:cNvSpPr>
            <a:spLocks noGrp="1"/>
          </p:cNvSpPr>
          <p:nvPr>
            <p:ph type="sldNum" sz="quarter" idx="12"/>
          </p:nvPr>
        </p:nvSpPr>
        <p:spPr>
          <a:noFill/>
        </p:spPr>
        <p:txBody>
          <a:bodyPr/>
          <a:lstStyle/>
          <a:p>
            <a:fld id="{B7159812-9ACC-4768-B97F-CF75AF6B0AD8}" type="slidenum">
              <a:rPr lang="el-GR" altLang="en-US" smtClean="0"/>
              <a:pPr/>
              <a:t>18</a:t>
            </a:fld>
            <a:endParaRPr lang="el-GR" altLang="en-US" dirty="0" smtClean="0"/>
          </a:p>
        </p:txBody>
      </p:sp>
      <p:sp>
        <p:nvSpPr>
          <p:cNvPr id="2" name="Title 1"/>
          <p:cNvSpPr>
            <a:spLocks noGrp="1"/>
          </p:cNvSpPr>
          <p:nvPr>
            <p:ph type="title"/>
          </p:nvPr>
        </p:nvSpPr>
        <p:spPr/>
        <p:txBody>
          <a:bodyPr/>
          <a:lstStyle/>
          <a:p>
            <a:r>
              <a:rPr lang="el-GR" dirty="0" smtClean="0">
                <a:solidFill>
                  <a:schemeClr val="accent6">
                    <a:lumMod val="75000"/>
                  </a:schemeClr>
                </a:solidFill>
              </a:rPr>
              <a:t>Παράδειγμα</a:t>
            </a:r>
            <a:endParaRPr lang="en-US" dirty="0">
              <a:solidFill>
                <a:schemeClr val="accent6">
                  <a:lumMod val="75000"/>
                </a:schemeClr>
              </a:solidFill>
            </a:endParaRPr>
          </a:p>
        </p:txBody>
      </p:sp>
      <p:sp>
        <p:nvSpPr>
          <p:cNvPr id="6"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n-US" altLang="en-US" dirty="0"/>
              <a:t>4</a:t>
            </a:r>
            <a:r>
              <a:rPr lang="el-GR" altLang="en-US" dirty="0" smtClean="0"/>
              <a:t>-20</a:t>
            </a:r>
            <a:r>
              <a:rPr lang="en-US" altLang="en-US" dirty="0" smtClean="0"/>
              <a:t>15</a:t>
            </a:r>
            <a:endParaRPr lang="el-GR" altLang="en-US" dirty="0" smtClean="0"/>
          </a:p>
        </p:txBody>
      </p:sp>
      <p:graphicFrame>
        <p:nvGraphicFramePr>
          <p:cNvPr id="2050" name="Object 2"/>
          <p:cNvGraphicFramePr>
            <a:graphicFrameLocks noChangeAspect="1"/>
          </p:cNvGraphicFramePr>
          <p:nvPr/>
        </p:nvGraphicFramePr>
        <p:xfrm>
          <a:off x="1109663" y="2438400"/>
          <a:ext cx="7543362" cy="2641600"/>
        </p:xfrm>
        <a:graphic>
          <a:graphicData uri="http://schemas.openxmlformats.org/presentationml/2006/ole">
            <mc:AlternateContent xmlns:mc="http://schemas.openxmlformats.org/markup-compatibility/2006">
              <mc:Choice xmlns:v="urn:schemas-microsoft-com:vml" Requires="v">
                <p:oleObj spid="_x0000_s2053" name="Visio" r:id="rId4" imgW="6402418" imgH="2239275" progId="Visio.Drawing.11">
                  <p:embed/>
                </p:oleObj>
              </mc:Choice>
              <mc:Fallback>
                <p:oleObj name="Visio" r:id="rId4" imgW="6402418" imgH="2239275" progId="Visio.Drawing.11">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09663" y="2438400"/>
                        <a:ext cx="7543362" cy="2641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48783337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Footer Placeholder 3"/>
          <p:cNvSpPr>
            <a:spLocks noGrp="1"/>
          </p:cNvSpPr>
          <p:nvPr>
            <p:ph type="ftr" sz="quarter" idx="11"/>
          </p:nvPr>
        </p:nvSpPr>
        <p:spPr>
          <a:noFill/>
        </p:spPr>
        <p:txBody>
          <a:bodyPr/>
          <a:lstStyle/>
          <a:p>
            <a:r>
              <a:rPr lang="el-GR" altLang="en-US" smtClean="0"/>
              <a:t>Ευαγγελία Πιτουρά</a:t>
            </a:r>
          </a:p>
        </p:txBody>
      </p:sp>
      <p:sp>
        <p:nvSpPr>
          <p:cNvPr id="40964" name="Slide Number Placeholder 4"/>
          <p:cNvSpPr>
            <a:spLocks noGrp="1"/>
          </p:cNvSpPr>
          <p:nvPr>
            <p:ph type="sldNum" sz="quarter" idx="12"/>
          </p:nvPr>
        </p:nvSpPr>
        <p:spPr>
          <a:noFill/>
        </p:spPr>
        <p:txBody>
          <a:bodyPr/>
          <a:lstStyle/>
          <a:p>
            <a:fld id="{B7159812-9ACC-4768-B97F-CF75AF6B0AD8}" type="slidenum">
              <a:rPr lang="el-GR" altLang="en-US" smtClean="0"/>
              <a:pPr/>
              <a:t>19</a:t>
            </a:fld>
            <a:endParaRPr lang="el-GR" altLang="en-US" dirty="0" smtClean="0"/>
          </a:p>
        </p:txBody>
      </p:sp>
      <p:sp>
        <p:nvSpPr>
          <p:cNvPr id="40966" name="Text Box 3"/>
          <p:cNvSpPr txBox="1">
            <a:spLocks noChangeArrowheads="1"/>
          </p:cNvSpPr>
          <p:nvPr/>
        </p:nvSpPr>
        <p:spPr bwMode="auto">
          <a:xfrm>
            <a:off x="417511" y="1357312"/>
            <a:ext cx="8345489" cy="4585871"/>
          </a:xfrm>
          <a:prstGeom prst="rect">
            <a:avLst/>
          </a:prstGeom>
          <a:noFill/>
          <a:ln w="9525">
            <a:noFill/>
            <a:miter lim="800000"/>
            <a:headEnd/>
            <a:tailEnd/>
          </a:ln>
        </p:spPr>
        <p:txBody>
          <a:bodyPr wrap="square">
            <a:spAutoFit/>
          </a:bodyPr>
          <a:lstStyle/>
          <a:p>
            <a:pPr algn="just"/>
            <a:r>
              <a:rPr lang="el-GR" sz="2400" dirty="0" smtClean="0"/>
              <a:t>Θέλουμε να κατασκευάσουμε μια βάση δεδομένων με πληροφορίες για τις αξιολογήσεις εστιατορίων από χρήστες. </a:t>
            </a:r>
          </a:p>
          <a:p>
            <a:pPr algn="just"/>
            <a:endParaRPr lang="en-US" sz="2400" dirty="0" smtClean="0"/>
          </a:p>
          <a:p>
            <a:pPr algn="just">
              <a:buFont typeface="Wingdings" pitchFamily="2" charset="2"/>
              <a:buChar char="§"/>
            </a:pPr>
            <a:r>
              <a:rPr lang="el-GR" sz="2000" dirty="0" smtClean="0"/>
              <a:t> Για κάθε </a:t>
            </a:r>
            <a:r>
              <a:rPr lang="el-GR" sz="2000" i="1" dirty="0" smtClean="0">
                <a:solidFill>
                  <a:schemeClr val="accent3">
                    <a:lumMod val="75000"/>
                  </a:schemeClr>
                </a:solidFill>
              </a:rPr>
              <a:t>χρήστη</a:t>
            </a:r>
            <a:r>
              <a:rPr lang="el-GR" sz="2000" dirty="0" smtClean="0"/>
              <a:t> έχουμε ένα μοναδικό </a:t>
            </a:r>
            <a:r>
              <a:rPr lang="en-US" sz="2000" dirty="0" smtClean="0"/>
              <a:t>ID, </a:t>
            </a:r>
            <a:r>
              <a:rPr lang="el-GR" sz="2000" dirty="0" smtClean="0"/>
              <a:t>το όνομα και το </a:t>
            </a:r>
            <a:r>
              <a:rPr lang="en-US" sz="2000" dirty="0" smtClean="0"/>
              <a:t>email </a:t>
            </a:r>
            <a:r>
              <a:rPr lang="el-GR" sz="2000" dirty="0" smtClean="0"/>
              <a:t>του.  </a:t>
            </a:r>
            <a:endParaRPr lang="en-US" sz="2000" dirty="0" smtClean="0"/>
          </a:p>
          <a:p>
            <a:pPr algn="just">
              <a:buFont typeface="Wingdings" pitchFamily="2" charset="2"/>
              <a:buChar char="§"/>
            </a:pPr>
            <a:r>
              <a:rPr lang="el-GR" sz="2000" dirty="0" smtClean="0"/>
              <a:t> Για κάθε </a:t>
            </a:r>
            <a:r>
              <a:rPr lang="el-GR" sz="2000" i="1" dirty="0" smtClean="0">
                <a:solidFill>
                  <a:schemeClr val="accent3">
                    <a:lumMod val="75000"/>
                  </a:schemeClr>
                </a:solidFill>
              </a:rPr>
              <a:t>εστιατόριο</a:t>
            </a:r>
            <a:r>
              <a:rPr lang="el-GR" sz="2000" dirty="0" smtClean="0"/>
              <a:t> διατηρούμε το όνομα του, την πόλη στην οποία βρίσκεται, τη διεύθυνση του (οδό και αριθμό) και το είδος κουζίνας που σερβίρει. Ένα εστιατόριο μπορεί να σερβίρει παραπάνω από ένα είδη κουζίνας. Θεωρούμε ότι δεν υπάρχει εστιατόριο με το ίδιο όνομα στην ίδια πόλη.</a:t>
            </a:r>
            <a:endParaRPr lang="en-US" sz="2000" dirty="0" smtClean="0"/>
          </a:p>
          <a:p>
            <a:pPr algn="just">
              <a:buFont typeface="Wingdings" pitchFamily="2" charset="2"/>
              <a:buChar char="§"/>
            </a:pPr>
            <a:r>
              <a:rPr lang="el-GR" sz="2000" dirty="0" smtClean="0"/>
              <a:t> Κάθε χρήστης </a:t>
            </a:r>
            <a:r>
              <a:rPr lang="el-GR" sz="2000" i="1" dirty="0" smtClean="0">
                <a:solidFill>
                  <a:schemeClr val="accent3">
                    <a:lumMod val="75000"/>
                  </a:schemeClr>
                </a:solidFill>
              </a:rPr>
              <a:t>αξιολογεί ένα εστιατόριο </a:t>
            </a:r>
            <a:r>
              <a:rPr lang="el-GR" sz="2000" dirty="0" smtClean="0"/>
              <a:t>με ένα βαθμό από το 1 έως το 10.</a:t>
            </a:r>
          </a:p>
          <a:p>
            <a:pPr algn="just">
              <a:buFont typeface="Wingdings" pitchFamily="2" charset="2"/>
              <a:buChar char="§"/>
            </a:pPr>
            <a:r>
              <a:rPr lang="el-GR" sz="2000" dirty="0" smtClean="0"/>
              <a:t> Ένας χρήστης μπορεί να αξιολογεί πολλά εστιατόρια και ένα εστιατόριο μπορεί να έχει αξιολογήσεις από πολλούς χρήστες.</a:t>
            </a:r>
            <a:endParaRPr lang="en-US" sz="2000" dirty="0" smtClean="0"/>
          </a:p>
          <a:p>
            <a:pPr algn="just">
              <a:buFont typeface="Wingdings" pitchFamily="2" charset="2"/>
              <a:buChar char="§"/>
            </a:pPr>
            <a:r>
              <a:rPr lang="en-US" sz="2000" dirty="0" smtClean="0"/>
              <a:t> </a:t>
            </a:r>
            <a:r>
              <a:rPr lang="el-GR" sz="2000" dirty="0" smtClean="0"/>
              <a:t>Όλοι οι χρήστες έχουν αξιολογήσει τουλάχιστον ένα εστιατόριο αλλά μπορεί να υπάρχουν εστιατόρια χωρίς αξιολογήσεις.</a:t>
            </a:r>
            <a:endParaRPr lang="el-GR" sz="2000" dirty="0"/>
          </a:p>
        </p:txBody>
      </p:sp>
      <p:sp>
        <p:nvSpPr>
          <p:cNvPr id="2" name="Title 1"/>
          <p:cNvSpPr>
            <a:spLocks noGrp="1"/>
          </p:cNvSpPr>
          <p:nvPr>
            <p:ph type="title"/>
          </p:nvPr>
        </p:nvSpPr>
        <p:spPr/>
        <p:txBody>
          <a:bodyPr/>
          <a:lstStyle/>
          <a:p>
            <a:r>
              <a:rPr lang="el-GR" dirty="0" smtClean="0">
                <a:solidFill>
                  <a:schemeClr val="accent6">
                    <a:lumMod val="75000"/>
                  </a:schemeClr>
                </a:solidFill>
              </a:rPr>
              <a:t>Παράδειγμα</a:t>
            </a:r>
            <a:endParaRPr lang="en-US" dirty="0">
              <a:solidFill>
                <a:schemeClr val="accent6">
                  <a:lumMod val="75000"/>
                </a:schemeClr>
              </a:solidFill>
            </a:endParaRPr>
          </a:p>
        </p:txBody>
      </p:sp>
      <p:sp>
        <p:nvSpPr>
          <p:cNvPr id="6"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n-US" altLang="en-US" dirty="0"/>
              <a:t>4</a:t>
            </a:r>
            <a:r>
              <a:rPr lang="el-GR" altLang="en-US" dirty="0" smtClean="0"/>
              <a:t>-20</a:t>
            </a:r>
            <a:r>
              <a:rPr lang="en-US" altLang="en-US" dirty="0" smtClean="0"/>
              <a:t>15</a:t>
            </a:r>
            <a:endParaRPr lang="el-GR" altLang="en-US" dirty="0" smtClean="0"/>
          </a:p>
        </p:txBody>
      </p:sp>
    </p:spTree>
    <p:extLst>
      <p:ext uri="{BB962C8B-B14F-4D97-AF65-F5344CB8AC3E}">
        <p14:creationId xmlns:p14="http://schemas.microsoft.com/office/powerpoint/2010/main" val="24878333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5" name="Rectangle 6"/>
          <p:cNvSpPr>
            <a:spLocks noGrp="1" noChangeArrowheads="1"/>
          </p:cNvSpPr>
          <p:nvPr>
            <p:ph type="ftr" sz="quarter" idx="11"/>
          </p:nvPr>
        </p:nvSpPr>
        <p:spPr>
          <a:noFill/>
        </p:spPr>
        <p:txBody>
          <a:bodyPr/>
          <a:lstStyle/>
          <a:p>
            <a:r>
              <a:rPr lang="el-GR" altLang="en-US"/>
              <a:t>Ευαγγελία Πιτουρά</a:t>
            </a:r>
          </a:p>
        </p:txBody>
      </p:sp>
      <p:sp>
        <p:nvSpPr>
          <p:cNvPr id="33796" name="Rectangle 7"/>
          <p:cNvSpPr>
            <a:spLocks noGrp="1" noChangeArrowheads="1"/>
          </p:cNvSpPr>
          <p:nvPr>
            <p:ph type="sldNum" sz="quarter" idx="12"/>
          </p:nvPr>
        </p:nvSpPr>
        <p:spPr>
          <a:noFill/>
        </p:spPr>
        <p:txBody>
          <a:bodyPr/>
          <a:lstStyle/>
          <a:p>
            <a:fld id="{FF2D30BF-2CB5-43F1-9173-4311D1ACC397}" type="slidenum">
              <a:rPr lang="el-GR" altLang="en-US" smtClean="0"/>
              <a:pPr/>
              <a:t>2</a:t>
            </a:fld>
            <a:endParaRPr lang="el-GR" altLang="en-US" smtClean="0"/>
          </a:p>
        </p:txBody>
      </p:sp>
      <p:sp>
        <p:nvSpPr>
          <p:cNvPr id="33798" name="Text Box 3"/>
          <p:cNvSpPr txBox="1">
            <a:spLocks noChangeArrowheads="1"/>
          </p:cNvSpPr>
          <p:nvPr/>
        </p:nvSpPr>
        <p:spPr bwMode="auto">
          <a:xfrm>
            <a:off x="762000" y="1943100"/>
            <a:ext cx="7239000" cy="1384995"/>
          </a:xfrm>
          <a:prstGeom prst="rect">
            <a:avLst/>
          </a:prstGeom>
          <a:noFill/>
          <a:ln w="9525">
            <a:solidFill>
              <a:schemeClr val="tx1"/>
            </a:solidFill>
            <a:miter lim="800000"/>
            <a:headEnd/>
            <a:tailEnd/>
          </a:ln>
        </p:spPr>
        <p:txBody>
          <a:bodyPr>
            <a:spAutoFit/>
          </a:bodyPr>
          <a:lstStyle/>
          <a:p>
            <a:pPr algn="just" eaLnBrk="0" hangingPunct="0">
              <a:spcBef>
                <a:spcPct val="50000"/>
              </a:spcBef>
            </a:pPr>
            <a:r>
              <a:rPr lang="el-GR" sz="2800" dirty="0">
                <a:latin typeface="Calibri" pitchFamily="34" charset="0"/>
                <a:cs typeface="Calibri" pitchFamily="34" charset="0"/>
              </a:rPr>
              <a:t>Για κάθε </a:t>
            </a:r>
            <a:r>
              <a:rPr lang="el-GR" sz="2800" i="1" dirty="0">
                <a:solidFill>
                  <a:schemeClr val="accent5">
                    <a:lumMod val="50000"/>
                  </a:schemeClr>
                </a:solidFill>
                <a:latin typeface="Calibri" pitchFamily="34" charset="0"/>
                <a:cs typeface="Calibri" pitchFamily="34" charset="0"/>
              </a:rPr>
              <a:t>τύπο οντοτήτων </a:t>
            </a:r>
            <a:r>
              <a:rPr lang="el-GR" sz="2800" dirty="0">
                <a:latin typeface="Calibri" pitchFamily="34" charset="0"/>
                <a:cs typeface="Calibri" pitchFamily="34" charset="0"/>
              </a:rPr>
              <a:t>και για κάθε </a:t>
            </a:r>
            <a:r>
              <a:rPr lang="el-GR" sz="2800" i="1" dirty="0">
                <a:solidFill>
                  <a:schemeClr val="accent5">
                    <a:lumMod val="50000"/>
                  </a:schemeClr>
                </a:solidFill>
                <a:latin typeface="Calibri" pitchFamily="34" charset="0"/>
                <a:cs typeface="Calibri" pitchFamily="34" charset="0"/>
              </a:rPr>
              <a:t>τύπο συσχετίσεων </a:t>
            </a:r>
            <a:r>
              <a:rPr lang="el-GR" sz="2800" dirty="0">
                <a:latin typeface="Calibri" pitchFamily="34" charset="0"/>
                <a:cs typeface="Calibri" pitchFamily="34" charset="0"/>
              </a:rPr>
              <a:t>δημιουργούμε ένα </a:t>
            </a:r>
            <a:r>
              <a:rPr lang="el-GR" sz="2800" i="1" dirty="0">
                <a:solidFill>
                  <a:schemeClr val="accent5">
                    <a:lumMod val="50000"/>
                  </a:schemeClr>
                </a:solidFill>
                <a:latin typeface="Calibri" pitchFamily="34" charset="0"/>
                <a:cs typeface="Calibri" pitchFamily="34" charset="0"/>
              </a:rPr>
              <a:t>σχήμα σχέσης  </a:t>
            </a:r>
            <a:r>
              <a:rPr lang="el-GR" sz="2800" dirty="0">
                <a:latin typeface="Calibri" pitchFamily="34" charset="0"/>
                <a:cs typeface="Calibri" pitchFamily="34" charset="0"/>
              </a:rPr>
              <a:t>που παίρνει το όνομα του αντίστοιχου τύπου</a:t>
            </a:r>
            <a:r>
              <a:rPr lang="el-GR" sz="2800" b="1" dirty="0">
                <a:latin typeface="Calibri" pitchFamily="34" charset="0"/>
                <a:cs typeface="Calibri" pitchFamily="34" charset="0"/>
              </a:rPr>
              <a:t>.</a:t>
            </a:r>
          </a:p>
        </p:txBody>
      </p:sp>
      <p:sp>
        <p:nvSpPr>
          <p:cNvPr id="2" name="Title 1"/>
          <p:cNvSpPr>
            <a:spLocks noGrp="1"/>
          </p:cNvSpPr>
          <p:nvPr>
            <p:ph type="title"/>
          </p:nvPr>
        </p:nvSpPr>
        <p:spPr>
          <a:xfrm>
            <a:off x="457200" y="236538"/>
            <a:ext cx="8229600" cy="1143000"/>
          </a:xfrm>
        </p:spPr>
        <p:txBody>
          <a:bodyPr/>
          <a:lstStyle/>
          <a:p>
            <a:r>
              <a:rPr lang="el-GR" dirty="0" smtClean="0">
                <a:solidFill>
                  <a:schemeClr val="accent6">
                    <a:lumMod val="75000"/>
                  </a:schemeClr>
                </a:solidFill>
              </a:rPr>
              <a:t>Γενικά</a:t>
            </a:r>
            <a:endParaRPr lang="en-US" dirty="0">
              <a:solidFill>
                <a:schemeClr val="accent6">
                  <a:lumMod val="75000"/>
                </a:schemeClr>
              </a:solidFill>
            </a:endParaRPr>
          </a:p>
        </p:txBody>
      </p:sp>
      <p:sp>
        <p:nvSpPr>
          <p:cNvPr id="7"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n-US" altLang="en-US" dirty="0"/>
              <a:t>4</a:t>
            </a:r>
            <a:r>
              <a:rPr lang="el-GR" altLang="en-US" dirty="0" smtClean="0"/>
              <a:t>-20</a:t>
            </a:r>
            <a:r>
              <a:rPr lang="en-US" altLang="en-US" dirty="0" smtClean="0"/>
              <a:t>15</a:t>
            </a:r>
            <a:endParaRPr lang="el-GR" altLang="en-US" dirty="0" smtClean="0"/>
          </a:p>
        </p:txBody>
      </p:sp>
    </p:spTree>
    <p:extLst>
      <p:ext uri="{BB962C8B-B14F-4D97-AF65-F5344CB8AC3E}">
        <p14:creationId xmlns:p14="http://schemas.microsoft.com/office/powerpoint/2010/main" val="426956049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Footer Placeholder 3"/>
          <p:cNvSpPr>
            <a:spLocks noGrp="1"/>
          </p:cNvSpPr>
          <p:nvPr>
            <p:ph type="ftr" sz="quarter" idx="11"/>
          </p:nvPr>
        </p:nvSpPr>
        <p:spPr>
          <a:noFill/>
        </p:spPr>
        <p:txBody>
          <a:bodyPr/>
          <a:lstStyle/>
          <a:p>
            <a:r>
              <a:rPr lang="el-GR" altLang="en-US" smtClean="0"/>
              <a:t>Ευαγγελία Πιτουρά</a:t>
            </a:r>
          </a:p>
        </p:txBody>
      </p:sp>
      <p:sp>
        <p:nvSpPr>
          <p:cNvPr id="40964" name="Slide Number Placeholder 4"/>
          <p:cNvSpPr>
            <a:spLocks noGrp="1"/>
          </p:cNvSpPr>
          <p:nvPr>
            <p:ph type="sldNum" sz="quarter" idx="12"/>
          </p:nvPr>
        </p:nvSpPr>
        <p:spPr>
          <a:noFill/>
        </p:spPr>
        <p:txBody>
          <a:bodyPr/>
          <a:lstStyle/>
          <a:p>
            <a:fld id="{B7159812-9ACC-4768-B97F-CF75AF6B0AD8}" type="slidenum">
              <a:rPr lang="el-GR" altLang="en-US" smtClean="0"/>
              <a:pPr/>
              <a:t>20</a:t>
            </a:fld>
            <a:endParaRPr lang="el-GR" altLang="en-US" dirty="0" smtClean="0"/>
          </a:p>
        </p:txBody>
      </p:sp>
      <p:sp>
        <p:nvSpPr>
          <p:cNvPr id="2" name="Title 1"/>
          <p:cNvSpPr>
            <a:spLocks noGrp="1"/>
          </p:cNvSpPr>
          <p:nvPr>
            <p:ph type="title"/>
          </p:nvPr>
        </p:nvSpPr>
        <p:spPr/>
        <p:txBody>
          <a:bodyPr/>
          <a:lstStyle/>
          <a:p>
            <a:r>
              <a:rPr lang="el-GR" dirty="0" smtClean="0">
                <a:solidFill>
                  <a:schemeClr val="accent6">
                    <a:lumMod val="75000"/>
                  </a:schemeClr>
                </a:solidFill>
              </a:rPr>
              <a:t>Παράδειγμα</a:t>
            </a:r>
            <a:endParaRPr lang="en-US" dirty="0">
              <a:solidFill>
                <a:schemeClr val="accent6">
                  <a:lumMod val="75000"/>
                </a:schemeClr>
              </a:solidFill>
            </a:endParaRPr>
          </a:p>
        </p:txBody>
      </p:sp>
      <p:sp>
        <p:nvSpPr>
          <p:cNvPr id="6"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n-US" altLang="en-US" dirty="0"/>
              <a:t>4</a:t>
            </a:r>
            <a:r>
              <a:rPr lang="el-GR" altLang="en-US" dirty="0" smtClean="0"/>
              <a:t>-20</a:t>
            </a:r>
            <a:r>
              <a:rPr lang="en-US" altLang="en-US" dirty="0" smtClean="0"/>
              <a:t>15</a:t>
            </a:r>
            <a:endParaRPr lang="el-GR" altLang="en-US" dirty="0" smtClean="0"/>
          </a:p>
        </p:txBody>
      </p:sp>
      <p:sp>
        <p:nvSpPr>
          <p:cNvPr id="7" name="Rectangle 1"/>
          <p:cNvSpPr>
            <a:spLocks noChangeArrowheads="1"/>
          </p:cNvSpPr>
          <p:nvPr/>
        </p:nvSpPr>
        <p:spPr bwMode="auto">
          <a:xfrm>
            <a:off x="558800" y="2236619"/>
            <a:ext cx="7658100" cy="240065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indent="0" algn="just" eaLnBrk="0" fontAlgn="base" hangingPunct="0">
              <a:lnSpc>
                <a:spcPct val="100000"/>
              </a:lnSpc>
              <a:spcBef>
                <a:spcPct val="50000"/>
              </a:spcBef>
              <a:spcAft>
                <a:spcPct val="0"/>
              </a:spcAft>
              <a:buClrTx/>
              <a:buSzTx/>
              <a:tabLst/>
            </a:pPr>
            <a:r>
              <a:rPr lang="el-GR" sz="2000" dirty="0" smtClean="0">
                <a:solidFill>
                  <a:schemeClr val="accent1">
                    <a:lumMod val="50000"/>
                  </a:schemeClr>
                </a:solidFill>
                <a:latin typeface="Calibri" pitchFamily="34" charset="0"/>
                <a:ea typeface="Calibri" pitchFamily="34" charset="0"/>
                <a:cs typeface="Calibri" pitchFamily="34" charset="0"/>
              </a:rPr>
              <a:t>Θέλουμε να σχεδιάσουμε μια βάση δεδομένων για </a:t>
            </a:r>
            <a:r>
              <a:rPr lang="el-GR" sz="2000" i="1" dirty="0" smtClean="0">
                <a:solidFill>
                  <a:schemeClr val="accent6">
                    <a:lumMod val="75000"/>
                  </a:schemeClr>
                </a:solidFill>
                <a:latin typeface="Calibri" pitchFamily="34" charset="0"/>
                <a:ea typeface="Calibri" pitchFamily="34" charset="0"/>
                <a:cs typeface="Calibri" pitchFamily="34" charset="0"/>
              </a:rPr>
              <a:t>πόλεις</a:t>
            </a:r>
            <a:r>
              <a:rPr lang="el-GR" sz="2000" dirty="0" smtClean="0">
                <a:solidFill>
                  <a:schemeClr val="accent1">
                    <a:lumMod val="50000"/>
                  </a:schemeClr>
                </a:solidFill>
                <a:latin typeface="Calibri" pitchFamily="34" charset="0"/>
                <a:ea typeface="Calibri" pitchFamily="34" charset="0"/>
                <a:cs typeface="Calibri" pitchFamily="34" charset="0"/>
              </a:rPr>
              <a:t> και </a:t>
            </a:r>
            <a:r>
              <a:rPr lang="el-GR" sz="2000" i="1" dirty="0" smtClean="0">
                <a:solidFill>
                  <a:schemeClr val="accent6">
                    <a:lumMod val="75000"/>
                  </a:schemeClr>
                </a:solidFill>
                <a:latin typeface="Calibri" pitchFamily="34" charset="0"/>
                <a:ea typeface="Calibri" pitchFamily="34" charset="0"/>
                <a:cs typeface="Calibri" pitchFamily="34" charset="0"/>
              </a:rPr>
              <a:t>αποστάσεις</a:t>
            </a:r>
            <a:r>
              <a:rPr lang="el-GR" sz="2000" dirty="0" smtClean="0">
                <a:solidFill>
                  <a:schemeClr val="accent1">
                    <a:lumMod val="50000"/>
                  </a:schemeClr>
                </a:solidFill>
                <a:latin typeface="Calibri" pitchFamily="34" charset="0"/>
                <a:ea typeface="Calibri" pitchFamily="34" charset="0"/>
                <a:cs typeface="Calibri" pitchFamily="34" charset="0"/>
              </a:rPr>
              <a:t>. </a:t>
            </a:r>
          </a:p>
          <a:p>
            <a:pPr marR="0" lvl="0" indent="0" algn="just" eaLnBrk="0" fontAlgn="base" hangingPunct="0">
              <a:lnSpc>
                <a:spcPct val="100000"/>
              </a:lnSpc>
              <a:spcBef>
                <a:spcPct val="50000"/>
              </a:spcBef>
              <a:spcAft>
                <a:spcPct val="0"/>
              </a:spcAft>
              <a:buClrTx/>
              <a:buSzTx/>
              <a:tabLst/>
            </a:pPr>
            <a:r>
              <a:rPr lang="el-GR" sz="2000" dirty="0" smtClean="0">
                <a:solidFill>
                  <a:schemeClr val="accent1">
                    <a:lumMod val="50000"/>
                  </a:schemeClr>
                </a:solidFill>
                <a:latin typeface="Calibri" pitchFamily="34" charset="0"/>
                <a:ea typeface="Calibri" pitchFamily="34" charset="0"/>
                <a:cs typeface="Calibri" pitchFamily="34" charset="0"/>
              </a:rPr>
              <a:t>Συγκεκριμένα, θέλουμε να διατηρούμε το όνομα και τον πληθυσμό κάθε πόλης και την χιλιομετρική απόσταση ανάμεσα σε δύο πόλεις.</a:t>
            </a:r>
          </a:p>
          <a:p>
            <a:pPr marR="0" lvl="0" indent="0" algn="just" eaLnBrk="0" fontAlgn="base" hangingPunct="0">
              <a:lnSpc>
                <a:spcPct val="100000"/>
              </a:lnSpc>
              <a:spcBef>
                <a:spcPct val="50000"/>
              </a:spcBef>
              <a:spcAft>
                <a:spcPct val="0"/>
              </a:spcAft>
              <a:buClrTx/>
              <a:buSzTx/>
              <a:tabLst/>
            </a:pPr>
            <a:endParaRPr lang="el-GR" sz="2000" dirty="0" smtClean="0">
              <a:solidFill>
                <a:schemeClr val="accent1">
                  <a:lumMod val="50000"/>
                </a:schemeClr>
              </a:solidFill>
              <a:latin typeface="Calibri" pitchFamily="34" charset="0"/>
              <a:ea typeface="Calibri" pitchFamily="34" charset="0"/>
              <a:cs typeface="Calibri" pitchFamily="34" charset="0"/>
            </a:endParaRPr>
          </a:p>
          <a:p>
            <a:pPr marR="0" lvl="0" indent="0" algn="just" eaLnBrk="0" fontAlgn="base" hangingPunct="0">
              <a:lnSpc>
                <a:spcPct val="100000"/>
              </a:lnSpc>
              <a:spcBef>
                <a:spcPct val="50000"/>
              </a:spcBef>
              <a:spcAft>
                <a:spcPct val="0"/>
              </a:spcAft>
              <a:buClrTx/>
              <a:buSzTx/>
              <a:tabLst/>
            </a:pPr>
            <a:r>
              <a:rPr lang="el-GR" sz="2000" dirty="0" smtClean="0">
                <a:solidFill>
                  <a:schemeClr val="accent1">
                    <a:lumMod val="50000"/>
                  </a:schemeClr>
                </a:solidFill>
                <a:latin typeface="Calibri" pitchFamily="34" charset="0"/>
                <a:ea typeface="Calibri" pitchFamily="34" charset="0"/>
                <a:cs typeface="Calibri" pitchFamily="34" charset="0"/>
              </a:rPr>
              <a:t>Δώστε ένα κατάλληλο σχεσιακό μοντέλο</a:t>
            </a:r>
          </a:p>
        </p:txBody>
      </p:sp>
    </p:spTree>
    <p:extLst>
      <p:ext uri="{BB962C8B-B14F-4D97-AF65-F5344CB8AC3E}">
        <p14:creationId xmlns:p14="http://schemas.microsoft.com/office/powerpoint/2010/main" val="248783337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1" name="Rectangle 6"/>
          <p:cNvSpPr>
            <a:spLocks noGrp="1" noChangeArrowheads="1"/>
          </p:cNvSpPr>
          <p:nvPr>
            <p:ph type="ftr" sz="quarter" idx="11"/>
          </p:nvPr>
        </p:nvSpPr>
        <p:spPr>
          <a:noFill/>
        </p:spPr>
        <p:txBody>
          <a:bodyPr/>
          <a:lstStyle/>
          <a:p>
            <a:r>
              <a:rPr lang="el-GR" altLang="en-US"/>
              <a:t>Ευαγγελία Πιτουρά</a:t>
            </a:r>
          </a:p>
        </p:txBody>
      </p:sp>
      <p:sp>
        <p:nvSpPr>
          <p:cNvPr id="48132" name="Rectangle 7"/>
          <p:cNvSpPr>
            <a:spLocks noGrp="1" noChangeArrowheads="1"/>
          </p:cNvSpPr>
          <p:nvPr>
            <p:ph type="sldNum" sz="quarter" idx="12"/>
          </p:nvPr>
        </p:nvSpPr>
        <p:spPr>
          <a:noFill/>
        </p:spPr>
        <p:txBody>
          <a:bodyPr/>
          <a:lstStyle/>
          <a:p>
            <a:fld id="{ED993E4A-E66E-4EEF-B74D-9115961B7F16}" type="slidenum">
              <a:rPr lang="el-GR" altLang="en-US" smtClean="0"/>
              <a:pPr/>
              <a:t>21</a:t>
            </a:fld>
            <a:endParaRPr lang="el-GR" altLang="en-US" smtClean="0"/>
          </a:p>
        </p:txBody>
      </p:sp>
      <p:sp>
        <p:nvSpPr>
          <p:cNvPr id="48135" name="Text Box 4"/>
          <p:cNvSpPr txBox="1">
            <a:spLocks noChangeArrowheads="1"/>
          </p:cNvSpPr>
          <p:nvPr/>
        </p:nvSpPr>
        <p:spPr bwMode="auto">
          <a:xfrm>
            <a:off x="468313" y="1616075"/>
            <a:ext cx="7772400" cy="2677656"/>
          </a:xfrm>
          <a:prstGeom prst="rect">
            <a:avLst/>
          </a:prstGeom>
          <a:noFill/>
          <a:ln w="9525">
            <a:noFill/>
            <a:miter lim="800000"/>
            <a:headEnd/>
            <a:tailEnd/>
          </a:ln>
        </p:spPr>
        <p:txBody>
          <a:bodyPr>
            <a:spAutoFit/>
          </a:bodyPr>
          <a:lstStyle/>
          <a:p>
            <a:pPr algn="just" eaLnBrk="0" hangingPunct="0">
              <a:spcBef>
                <a:spcPct val="50000"/>
              </a:spcBef>
            </a:pPr>
            <a:r>
              <a:rPr lang="el-GR" sz="2400" dirty="0">
                <a:solidFill>
                  <a:schemeClr val="tx2">
                    <a:lumMod val="50000"/>
                  </a:schemeClr>
                </a:solidFill>
                <a:latin typeface="Calibri" pitchFamily="34" charset="0"/>
                <a:cs typeface="Calibri" pitchFamily="34" charset="0"/>
              </a:rPr>
              <a:t>Για κάθε ασθενή τύπο οντοτήτων Α που εξαρτάται από τον ισχυρό τύπο οντοτήτων Β (προσδιορίζον ιδιοκτήτης)  δημιουργούμε ένα σχήμα σχέσης R με γνωρίσματα:</a:t>
            </a:r>
          </a:p>
          <a:p>
            <a:pPr algn="just" eaLnBrk="0" hangingPunct="0">
              <a:spcBef>
                <a:spcPct val="50000"/>
              </a:spcBef>
              <a:buFontTx/>
              <a:buChar char="1"/>
            </a:pPr>
            <a:r>
              <a:rPr lang="el-GR" sz="2400" dirty="0">
                <a:solidFill>
                  <a:schemeClr val="tx2">
                    <a:lumMod val="50000"/>
                  </a:schemeClr>
                </a:solidFill>
                <a:latin typeface="Calibri" pitchFamily="34" charset="0"/>
                <a:cs typeface="Calibri" pitchFamily="34" charset="0"/>
              </a:rPr>
              <a:t>. τα γνωρίσματα του Α, και</a:t>
            </a:r>
          </a:p>
          <a:p>
            <a:pPr algn="just" eaLnBrk="0" hangingPunct="0">
              <a:spcBef>
                <a:spcPct val="50000"/>
              </a:spcBef>
              <a:buFontTx/>
              <a:buChar char="2"/>
            </a:pPr>
            <a:r>
              <a:rPr lang="el-GR" sz="2400" dirty="0">
                <a:solidFill>
                  <a:schemeClr val="tx2">
                    <a:lumMod val="50000"/>
                  </a:schemeClr>
                </a:solidFill>
                <a:latin typeface="Calibri" pitchFamily="34" charset="0"/>
                <a:cs typeface="Calibri" pitchFamily="34" charset="0"/>
              </a:rPr>
              <a:t>. τα γνωρίσματα του </a:t>
            </a:r>
            <a:r>
              <a:rPr lang="el-GR" sz="2400" i="1" dirty="0">
                <a:solidFill>
                  <a:schemeClr val="tx2">
                    <a:lumMod val="50000"/>
                  </a:schemeClr>
                </a:solidFill>
                <a:latin typeface="Calibri" pitchFamily="34" charset="0"/>
                <a:cs typeface="Calibri" pitchFamily="34" charset="0"/>
              </a:rPr>
              <a:t>πρωτεύοντος κλειδιού</a:t>
            </a:r>
            <a:r>
              <a:rPr lang="el-GR" sz="2400" dirty="0">
                <a:solidFill>
                  <a:schemeClr val="tx2">
                    <a:lumMod val="50000"/>
                  </a:schemeClr>
                </a:solidFill>
                <a:latin typeface="Calibri" pitchFamily="34" charset="0"/>
                <a:cs typeface="Calibri" pitchFamily="34" charset="0"/>
              </a:rPr>
              <a:t> του Β</a:t>
            </a:r>
            <a:r>
              <a:rPr lang="en-US" sz="2400" dirty="0">
                <a:solidFill>
                  <a:schemeClr val="tx2">
                    <a:lumMod val="50000"/>
                  </a:schemeClr>
                </a:solidFill>
                <a:latin typeface="Calibri" pitchFamily="34" charset="0"/>
                <a:cs typeface="Calibri" pitchFamily="34" charset="0"/>
              </a:rPr>
              <a:t> </a:t>
            </a:r>
            <a:r>
              <a:rPr lang="el-GR" sz="2400" dirty="0">
                <a:solidFill>
                  <a:schemeClr val="tx2">
                    <a:lumMod val="50000"/>
                  </a:schemeClr>
                </a:solidFill>
                <a:latin typeface="Calibri" pitchFamily="34" charset="0"/>
                <a:cs typeface="Calibri" pitchFamily="34" charset="0"/>
              </a:rPr>
              <a:t>(τα οποία είναι και </a:t>
            </a:r>
            <a:r>
              <a:rPr lang="el-GR" sz="2400" u="sng" dirty="0">
                <a:solidFill>
                  <a:schemeClr val="tx2">
                    <a:lumMod val="50000"/>
                  </a:schemeClr>
                </a:solidFill>
                <a:latin typeface="Calibri" pitchFamily="34" charset="0"/>
                <a:cs typeface="Calibri" pitchFamily="34" charset="0"/>
              </a:rPr>
              <a:t>ξένο</a:t>
            </a:r>
            <a:r>
              <a:rPr lang="el-GR" sz="2400" dirty="0">
                <a:solidFill>
                  <a:schemeClr val="tx2">
                    <a:lumMod val="50000"/>
                  </a:schemeClr>
                </a:solidFill>
                <a:latin typeface="Calibri" pitchFamily="34" charset="0"/>
                <a:cs typeface="Calibri" pitchFamily="34" charset="0"/>
              </a:rPr>
              <a:t> κλειδί)</a:t>
            </a:r>
          </a:p>
        </p:txBody>
      </p:sp>
      <p:sp>
        <p:nvSpPr>
          <p:cNvPr id="48136" name="Text Box 5"/>
          <p:cNvSpPr txBox="1">
            <a:spLocks noChangeArrowheads="1"/>
          </p:cNvSpPr>
          <p:nvPr/>
        </p:nvSpPr>
        <p:spPr bwMode="auto">
          <a:xfrm>
            <a:off x="468313" y="4732338"/>
            <a:ext cx="7315200" cy="461665"/>
          </a:xfrm>
          <a:prstGeom prst="rect">
            <a:avLst/>
          </a:prstGeom>
          <a:noFill/>
          <a:ln w="9525">
            <a:noFill/>
            <a:miter lim="800000"/>
            <a:headEnd/>
            <a:tailEnd/>
          </a:ln>
        </p:spPr>
        <p:txBody>
          <a:bodyPr>
            <a:spAutoFit/>
          </a:bodyPr>
          <a:lstStyle/>
          <a:p>
            <a:pPr eaLnBrk="0" hangingPunct="0">
              <a:spcBef>
                <a:spcPct val="50000"/>
              </a:spcBef>
            </a:pPr>
            <a:r>
              <a:rPr lang="el-GR" sz="2400" dirty="0">
                <a:solidFill>
                  <a:schemeClr val="tx2">
                    <a:lumMod val="50000"/>
                  </a:schemeClr>
                </a:solidFill>
                <a:latin typeface="Calibri" pitchFamily="34" charset="0"/>
                <a:cs typeface="Calibri" pitchFamily="34" charset="0"/>
              </a:rPr>
              <a:t>Κλειδί</a:t>
            </a:r>
            <a:r>
              <a:rPr lang="el-GR" sz="2400" dirty="0">
                <a:latin typeface="Calibri" pitchFamily="34" charset="0"/>
                <a:cs typeface="Calibri" pitchFamily="34" charset="0"/>
              </a:rPr>
              <a:t> </a:t>
            </a:r>
            <a:r>
              <a:rPr lang="el-GR" sz="2400" i="1" dirty="0">
                <a:solidFill>
                  <a:srgbClr val="800000"/>
                </a:solidFill>
                <a:latin typeface="Calibri" pitchFamily="34" charset="0"/>
                <a:cs typeface="Calibri" pitchFamily="34" charset="0"/>
              </a:rPr>
              <a:t>(μερικό κλειδί+ πρωτεύον κλειδί)</a:t>
            </a:r>
          </a:p>
        </p:txBody>
      </p:sp>
      <p:sp>
        <p:nvSpPr>
          <p:cNvPr id="11" name="Title 1"/>
          <p:cNvSpPr>
            <a:spLocks noGrp="1"/>
          </p:cNvSpPr>
          <p:nvPr>
            <p:ph type="title"/>
          </p:nvPr>
        </p:nvSpPr>
        <p:spPr>
          <a:xfrm>
            <a:off x="457200" y="274638"/>
            <a:ext cx="8229600" cy="1143000"/>
          </a:xfrm>
        </p:spPr>
        <p:txBody>
          <a:bodyPr/>
          <a:lstStyle/>
          <a:p>
            <a:r>
              <a:rPr lang="el-GR" dirty="0" smtClean="0">
                <a:solidFill>
                  <a:schemeClr val="accent6">
                    <a:lumMod val="75000"/>
                  </a:schemeClr>
                </a:solidFill>
              </a:rPr>
              <a:t>Ασθενείς Τύποι Οντοτήτων</a:t>
            </a:r>
            <a:endParaRPr lang="en-US" dirty="0">
              <a:solidFill>
                <a:schemeClr val="accent6">
                  <a:lumMod val="75000"/>
                </a:schemeClr>
              </a:solidFill>
            </a:endParaRPr>
          </a:p>
        </p:txBody>
      </p:sp>
      <p:sp>
        <p:nvSpPr>
          <p:cNvPr id="7"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n-US" altLang="en-US" dirty="0"/>
              <a:t>4</a:t>
            </a:r>
            <a:r>
              <a:rPr lang="el-GR" altLang="en-US" dirty="0" smtClean="0"/>
              <a:t>-20</a:t>
            </a:r>
            <a:r>
              <a:rPr lang="en-US" altLang="en-US" dirty="0" smtClean="0"/>
              <a:t>15</a:t>
            </a:r>
            <a:endParaRPr lang="el-GR" altLang="en-US" dirty="0" smtClean="0"/>
          </a:p>
        </p:txBody>
      </p:sp>
      <p:sp>
        <p:nvSpPr>
          <p:cNvPr id="8" name="TextBox 7"/>
          <p:cNvSpPr txBox="1"/>
          <p:nvPr/>
        </p:nvSpPr>
        <p:spPr>
          <a:xfrm>
            <a:off x="342900" y="5422900"/>
            <a:ext cx="8369300" cy="830997"/>
          </a:xfrm>
          <a:prstGeom prst="rect">
            <a:avLst/>
          </a:prstGeom>
          <a:noFill/>
        </p:spPr>
        <p:txBody>
          <a:bodyPr wrap="square" rtlCol="0">
            <a:spAutoFit/>
          </a:bodyPr>
          <a:lstStyle/>
          <a:p>
            <a:r>
              <a:rPr lang="el-GR" sz="2400" dirty="0" smtClean="0">
                <a:solidFill>
                  <a:schemeClr val="accent3">
                    <a:lumMod val="50000"/>
                  </a:schemeClr>
                </a:solidFill>
              </a:rPr>
              <a:t>Δε δημιουργούμε σχέση για την προσδιορίζουσα συσχέτιση (είναι περιττή)</a:t>
            </a:r>
            <a:endParaRPr lang="el-GR" sz="2400" dirty="0">
              <a:solidFill>
                <a:schemeClr val="accent3">
                  <a:lumMod val="50000"/>
                </a:schemeClr>
              </a:solidFill>
            </a:endParaRPr>
          </a:p>
        </p:txBody>
      </p:sp>
    </p:spTree>
    <p:extLst>
      <p:ext uri="{BB962C8B-B14F-4D97-AF65-F5344CB8AC3E}">
        <p14:creationId xmlns:p14="http://schemas.microsoft.com/office/powerpoint/2010/main" val="221603583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Footer Placeholder 3"/>
          <p:cNvSpPr>
            <a:spLocks noGrp="1"/>
          </p:cNvSpPr>
          <p:nvPr>
            <p:ph type="ftr" sz="quarter" idx="11"/>
          </p:nvPr>
        </p:nvSpPr>
        <p:spPr>
          <a:noFill/>
        </p:spPr>
        <p:txBody>
          <a:bodyPr/>
          <a:lstStyle/>
          <a:p>
            <a:r>
              <a:rPr lang="el-GR" altLang="en-US" smtClean="0"/>
              <a:t>Ευαγγελία Πιτουρά</a:t>
            </a:r>
          </a:p>
        </p:txBody>
      </p:sp>
      <p:sp>
        <p:nvSpPr>
          <p:cNvPr id="46084" name="Slide Number Placeholder 4"/>
          <p:cNvSpPr>
            <a:spLocks noGrp="1"/>
          </p:cNvSpPr>
          <p:nvPr>
            <p:ph type="sldNum" sz="quarter" idx="12"/>
          </p:nvPr>
        </p:nvSpPr>
        <p:spPr>
          <a:noFill/>
        </p:spPr>
        <p:txBody>
          <a:bodyPr/>
          <a:lstStyle/>
          <a:p>
            <a:fld id="{72B96A4B-6FF2-4299-AD57-7CA0C55B13DA}" type="slidenum">
              <a:rPr lang="el-GR" altLang="en-US" smtClean="0"/>
              <a:pPr/>
              <a:t>22</a:t>
            </a:fld>
            <a:endParaRPr lang="el-GR" altLang="en-US" smtClean="0"/>
          </a:p>
        </p:txBody>
      </p:sp>
      <p:sp>
        <p:nvSpPr>
          <p:cNvPr id="46085" name="Rectangle 2"/>
          <p:cNvSpPr>
            <a:spLocks noChangeArrowheads="1"/>
          </p:cNvSpPr>
          <p:nvPr/>
        </p:nvSpPr>
        <p:spPr bwMode="auto">
          <a:xfrm>
            <a:off x="840581" y="2587625"/>
            <a:ext cx="1524000" cy="533400"/>
          </a:xfrm>
          <a:prstGeom prst="rect">
            <a:avLst/>
          </a:prstGeom>
          <a:noFill/>
          <a:ln w="9525">
            <a:solidFill>
              <a:schemeClr val="tx1"/>
            </a:solidFill>
            <a:miter lim="800000"/>
            <a:headEnd/>
            <a:tailEnd/>
          </a:ln>
        </p:spPr>
        <p:txBody>
          <a:bodyPr wrap="none" anchor="ctr"/>
          <a:lstStyle/>
          <a:p>
            <a:endParaRPr lang="el-GR"/>
          </a:p>
        </p:txBody>
      </p:sp>
      <p:sp>
        <p:nvSpPr>
          <p:cNvPr id="46086" name="Text Box 3"/>
          <p:cNvSpPr txBox="1">
            <a:spLocks noChangeArrowheads="1"/>
          </p:cNvSpPr>
          <p:nvPr/>
        </p:nvSpPr>
        <p:spPr bwMode="auto">
          <a:xfrm>
            <a:off x="892969" y="2638425"/>
            <a:ext cx="1657350" cy="366713"/>
          </a:xfrm>
          <a:prstGeom prst="rect">
            <a:avLst/>
          </a:prstGeom>
          <a:noFill/>
          <a:ln w="9525">
            <a:noFill/>
            <a:miter lim="800000"/>
            <a:headEnd/>
            <a:tailEnd/>
          </a:ln>
        </p:spPr>
        <p:txBody>
          <a:bodyPr>
            <a:spAutoFit/>
          </a:bodyPr>
          <a:lstStyle/>
          <a:p>
            <a:pPr>
              <a:spcBef>
                <a:spcPct val="50000"/>
              </a:spcBef>
            </a:pPr>
            <a:r>
              <a:rPr lang="el-GR" sz="1800"/>
              <a:t>ΦΟΙΤΗΤΗΣ</a:t>
            </a:r>
          </a:p>
        </p:txBody>
      </p:sp>
      <p:sp>
        <p:nvSpPr>
          <p:cNvPr id="46087" name="Text Box 4"/>
          <p:cNvSpPr txBox="1">
            <a:spLocks noChangeArrowheads="1"/>
          </p:cNvSpPr>
          <p:nvPr/>
        </p:nvSpPr>
        <p:spPr bwMode="auto">
          <a:xfrm>
            <a:off x="658019" y="3359150"/>
            <a:ext cx="1603375" cy="366713"/>
          </a:xfrm>
          <a:prstGeom prst="rect">
            <a:avLst/>
          </a:prstGeom>
          <a:noFill/>
          <a:ln w="9525">
            <a:noFill/>
            <a:miter lim="800000"/>
            <a:headEnd/>
            <a:tailEnd/>
          </a:ln>
        </p:spPr>
        <p:txBody>
          <a:bodyPr>
            <a:spAutoFit/>
          </a:bodyPr>
          <a:lstStyle/>
          <a:p>
            <a:endParaRPr lang="en-US" sz="1800"/>
          </a:p>
        </p:txBody>
      </p:sp>
      <p:sp>
        <p:nvSpPr>
          <p:cNvPr id="46088" name="Text Box 5"/>
          <p:cNvSpPr txBox="1">
            <a:spLocks noChangeArrowheads="1"/>
          </p:cNvSpPr>
          <p:nvPr/>
        </p:nvSpPr>
        <p:spPr bwMode="auto">
          <a:xfrm>
            <a:off x="892969" y="3430588"/>
            <a:ext cx="1584325" cy="366712"/>
          </a:xfrm>
          <a:prstGeom prst="rect">
            <a:avLst/>
          </a:prstGeom>
          <a:noFill/>
          <a:ln w="9525">
            <a:noFill/>
            <a:miter lim="800000"/>
            <a:headEnd/>
            <a:tailEnd/>
          </a:ln>
        </p:spPr>
        <p:txBody>
          <a:bodyPr>
            <a:spAutoFit/>
          </a:bodyPr>
          <a:lstStyle/>
          <a:p>
            <a:pPr>
              <a:spcBef>
                <a:spcPct val="50000"/>
              </a:spcBef>
            </a:pPr>
            <a:r>
              <a:rPr lang="el-GR" sz="1800" u="sng"/>
              <a:t>ΑΜ</a:t>
            </a:r>
          </a:p>
        </p:txBody>
      </p:sp>
      <p:sp>
        <p:nvSpPr>
          <p:cNvPr id="46089" name="Text Box 6"/>
          <p:cNvSpPr txBox="1">
            <a:spLocks noChangeArrowheads="1"/>
          </p:cNvSpPr>
          <p:nvPr/>
        </p:nvSpPr>
        <p:spPr bwMode="auto">
          <a:xfrm>
            <a:off x="318294" y="1846263"/>
            <a:ext cx="1008062" cy="366712"/>
          </a:xfrm>
          <a:prstGeom prst="rect">
            <a:avLst/>
          </a:prstGeom>
          <a:noFill/>
          <a:ln w="9525">
            <a:noFill/>
            <a:miter lim="800000"/>
            <a:headEnd/>
            <a:tailEnd/>
          </a:ln>
        </p:spPr>
        <p:txBody>
          <a:bodyPr>
            <a:spAutoFit/>
          </a:bodyPr>
          <a:lstStyle/>
          <a:p>
            <a:pPr>
              <a:spcBef>
                <a:spcPct val="50000"/>
              </a:spcBef>
            </a:pPr>
            <a:r>
              <a:rPr lang="el-GR" sz="1800"/>
              <a:t>Όνομα</a:t>
            </a:r>
          </a:p>
        </p:txBody>
      </p:sp>
      <p:sp>
        <p:nvSpPr>
          <p:cNvPr id="46090" name="Oval 7"/>
          <p:cNvSpPr>
            <a:spLocks noChangeArrowheads="1"/>
          </p:cNvSpPr>
          <p:nvPr/>
        </p:nvSpPr>
        <p:spPr bwMode="auto">
          <a:xfrm>
            <a:off x="821531" y="3359150"/>
            <a:ext cx="647700" cy="503238"/>
          </a:xfrm>
          <a:prstGeom prst="ellipse">
            <a:avLst/>
          </a:prstGeom>
          <a:noFill/>
          <a:ln w="9525">
            <a:solidFill>
              <a:schemeClr val="tx1"/>
            </a:solidFill>
            <a:round/>
            <a:headEnd/>
            <a:tailEnd/>
          </a:ln>
        </p:spPr>
        <p:txBody>
          <a:bodyPr wrap="none" anchor="ctr"/>
          <a:lstStyle/>
          <a:p>
            <a:endParaRPr lang="el-GR"/>
          </a:p>
        </p:txBody>
      </p:sp>
      <p:sp>
        <p:nvSpPr>
          <p:cNvPr id="46091" name="Oval 8"/>
          <p:cNvSpPr>
            <a:spLocks noChangeArrowheads="1"/>
          </p:cNvSpPr>
          <p:nvPr/>
        </p:nvSpPr>
        <p:spPr bwMode="auto">
          <a:xfrm>
            <a:off x="245269" y="1846263"/>
            <a:ext cx="1008062" cy="504825"/>
          </a:xfrm>
          <a:prstGeom prst="ellipse">
            <a:avLst/>
          </a:prstGeom>
          <a:noFill/>
          <a:ln w="9525">
            <a:solidFill>
              <a:schemeClr val="tx1"/>
            </a:solidFill>
            <a:round/>
            <a:headEnd/>
            <a:tailEnd/>
          </a:ln>
        </p:spPr>
        <p:txBody>
          <a:bodyPr wrap="none" anchor="ctr"/>
          <a:lstStyle/>
          <a:p>
            <a:endParaRPr lang="el-GR"/>
          </a:p>
        </p:txBody>
      </p:sp>
      <p:sp>
        <p:nvSpPr>
          <p:cNvPr id="46092" name="Line 9"/>
          <p:cNvSpPr>
            <a:spLocks noChangeShapeType="1"/>
          </p:cNvSpPr>
          <p:nvPr/>
        </p:nvSpPr>
        <p:spPr bwMode="auto">
          <a:xfrm>
            <a:off x="1253331" y="2278063"/>
            <a:ext cx="431800" cy="288925"/>
          </a:xfrm>
          <a:prstGeom prst="line">
            <a:avLst/>
          </a:prstGeom>
          <a:noFill/>
          <a:ln w="9525">
            <a:solidFill>
              <a:schemeClr val="tx1"/>
            </a:solidFill>
            <a:round/>
            <a:headEnd/>
            <a:tailEnd/>
          </a:ln>
        </p:spPr>
        <p:txBody>
          <a:bodyPr/>
          <a:lstStyle/>
          <a:p>
            <a:endParaRPr lang="el-GR"/>
          </a:p>
        </p:txBody>
      </p:sp>
      <p:sp>
        <p:nvSpPr>
          <p:cNvPr id="46093" name="Line 10"/>
          <p:cNvSpPr>
            <a:spLocks noChangeShapeType="1"/>
          </p:cNvSpPr>
          <p:nvPr/>
        </p:nvSpPr>
        <p:spPr bwMode="auto">
          <a:xfrm flipH="1">
            <a:off x="1326356" y="3141663"/>
            <a:ext cx="431800" cy="217487"/>
          </a:xfrm>
          <a:prstGeom prst="line">
            <a:avLst/>
          </a:prstGeom>
          <a:noFill/>
          <a:ln w="9525">
            <a:solidFill>
              <a:schemeClr val="tx1"/>
            </a:solidFill>
            <a:round/>
            <a:headEnd/>
            <a:tailEnd/>
          </a:ln>
        </p:spPr>
        <p:txBody>
          <a:bodyPr/>
          <a:lstStyle/>
          <a:p>
            <a:endParaRPr lang="el-GR"/>
          </a:p>
        </p:txBody>
      </p:sp>
      <p:sp>
        <p:nvSpPr>
          <p:cNvPr id="46094" name="Text Box 11"/>
          <p:cNvSpPr txBox="1">
            <a:spLocks noChangeArrowheads="1"/>
          </p:cNvSpPr>
          <p:nvPr/>
        </p:nvSpPr>
        <p:spPr bwMode="auto">
          <a:xfrm>
            <a:off x="5212556" y="3287713"/>
            <a:ext cx="1511300" cy="304800"/>
          </a:xfrm>
          <a:prstGeom prst="rect">
            <a:avLst/>
          </a:prstGeom>
          <a:noFill/>
          <a:ln w="9525">
            <a:noFill/>
            <a:miter lim="800000"/>
            <a:headEnd/>
            <a:tailEnd/>
          </a:ln>
        </p:spPr>
        <p:txBody>
          <a:bodyPr>
            <a:spAutoFit/>
          </a:bodyPr>
          <a:lstStyle/>
          <a:p>
            <a:pPr>
              <a:spcBef>
                <a:spcPct val="50000"/>
              </a:spcBef>
            </a:pPr>
            <a:r>
              <a:rPr lang="el-GR" sz="1400"/>
              <a:t>ΕΧΕΙ</a:t>
            </a:r>
          </a:p>
        </p:txBody>
      </p:sp>
      <p:sp>
        <p:nvSpPr>
          <p:cNvPr id="46095" name="Rectangle 12"/>
          <p:cNvSpPr>
            <a:spLocks noChangeArrowheads="1"/>
          </p:cNvSpPr>
          <p:nvPr/>
        </p:nvSpPr>
        <p:spPr bwMode="auto">
          <a:xfrm>
            <a:off x="5215731" y="4581525"/>
            <a:ext cx="1371600" cy="533400"/>
          </a:xfrm>
          <a:prstGeom prst="rect">
            <a:avLst/>
          </a:prstGeom>
          <a:noFill/>
          <a:ln w="9525">
            <a:solidFill>
              <a:schemeClr val="tx1"/>
            </a:solidFill>
            <a:miter lim="800000"/>
            <a:headEnd/>
            <a:tailEnd/>
          </a:ln>
        </p:spPr>
        <p:txBody>
          <a:bodyPr wrap="none" anchor="ctr"/>
          <a:lstStyle/>
          <a:p>
            <a:endParaRPr lang="el-GR"/>
          </a:p>
        </p:txBody>
      </p:sp>
      <p:sp>
        <p:nvSpPr>
          <p:cNvPr id="46096" name="AutoShape 13"/>
          <p:cNvSpPr>
            <a:spLocks noChangeArrowheads="1"/>
          </p:cNvSpPr>
          <p:nvPr/>
        </p:nvSpPr>
        <p:spPr bwMode="auto">
          <a:xfrm>
            <a:off x="2912269" y="4221163"/>
            <a:ext cx="1752600" cy="1295400"/>
          </a:xfrm>
          <a:prstGeom prst="diamond">
            <a:avLst/>
          </a:prstGeom>
          <a:noFill/>
          <a:ln w="9525">
            <a:solidFill>
              <a:schemeClr val="tx1"/>
            </a:solidFill>
            <a:miter lim="800000"/>
            <a:headEnd/>
            <a:tailEnd/>
          </a:ln>
        </p:spPr>
        <p:txBody>
          <a:bodyPr wrap="none" anchor="ctr"/>
          <a:lstStyle/>
          <a:p>
            <a:endParaRPr lang="el-GR"/>
          </a:p>
        </p:txBody>
      </p:sp>
      <p:sp>
        <p:nvSpPr>
          <p:cNvPr id="46097" name="Line 14"/>
          <p:cNvSpPr>
            <a:spLocks noChangeShapeType="1"/>
          </p:cNvSpPr>
          <p:nvPr/>
        </p:nvSpPr>
        <p:spPr bwMode="auto">
          <a:xfrm>
            <a:off x="4709319" y="4870450"/>
            <a:ext cx="381000" cy="0"/>
          </a:xfrm>
          <a:prstGeom prst="line">
            <a:avLst/>
          </a:prstGeom>
          <a:noFill/>
          <a:ln w="9525">
            <a:solidFill>
              <a:schemeClr val="tx1"/>
            </a:solidFill>
            <a:round/>
            <a:headEnd/>
            <a:tailEnd/>
          </a:ln>
        </p:spPr>
        <p:txBody>
          <a:bodyPr wrap="none" anchor="ctr"/>
          <a:lstStyle/>
          <a:p>
            <a:endParaRPr lang="el-GR"/>
          </a:p>
        </p:txBody>
      </p:sp>
      <p:sp>
        <p:nvSpPr>
          <p:cNvPr id="46098" name="Text Box 15"/>
          <p:cNvSpPr txBox="1">
            <a:spLocks noChangeArrowheads="1"/>
          </p:cNvSpPr>
          <p:nvPr/>
        </p:nvSpPr>
        <p:spPr bwMode="auto">
          <a:xfrm>
            <a:off x="7228681" y="4727575"/>
            <a:ext cx="1262063" cy="304800"/>
          </a:xfrm>
          <a:prstGeom prst="rect">
            <a:avLst/>
          </a:prstGeom>
          <a:noFill/>
          <a:ln w="9525">
            <a:noFill/>
            <a:miter lim="800000"/>
            <a:headEnd/>
            <a:tailEnd/>
          </a:ln>
        </p:spPr>
        <p:txBody>
          <a:bodyPr>
            <a:spAutoFit/>
          </a:bodyPr>
          <a:lstStyle/>
          <a:p>
            <a:pPr>
              <a:spcBef>
                <a:spcPct val="50000"/>
              </a:spcBef>
            </a:pPr>
            <a:r>
              <a:rPr lang="el-GR" sz="1400"/>
              <a:t>ΔΙΔΑΣΚΕΙ</a:t>
            </a:r>
          </a:p>
        </p:txBody>
      </p:sp>
      <p:sp>
        <p:nvSpPr>
          <p:cNvPr id="46099" name="Text Box 16"/>
          <p:cNvSpPr txBox="1">
            <a:spLocks noChangeArrowheads="1"/>
          </p:cNvSpPr>
          <p:nvPr/>
        </p:nvSpPr>
        <p:spPr bwMode="auto">
          <a:xfrm>
            <a:off x="5360194" y="4652963"/>
            <a:ext cx="1657350" cy="366712"/>
          </a:xfrm>
          <a:prstGeom prst="rect">
            <a:avLst/>
          </a:prstGeom>
          <a:noFill/>
          <a:ln w="9525">
            <a:noFill/>
            <a:miter lim="800000"/>
            <a:headEnd/>
            <a:tailEnd/>
          </a:ln>
        </p:spPr>
        <p:txBody>
          <a:bodyPr>
            <a:spAutoFit/>
          </a:bodyPr>
          <a:lstStyle/>
          <a:p>
            <a:pPr>
              <a:spcBef>
                <a:spcPct val="50000"/>
              </a:spcBef>
            </a:pPr>
            <a:r>
              <a:rPr lang="el-GR" sz="1800"/>
              <a:t>ΤΜΗΜΑ</a:t>
            </a:r>
          </a:p>
        </p:txBody>
      </p:sp>
      <p:sp>
        <p:nvSpPr>
          <p:cNvPr id="46100" name="Text Box 17"/>
          <p:cNvSpPr txBox="1">
            <a:spLocks noChangeArrowheads="1"/>
          </p:cNvSpPr>
          <p:nvPr/>
        </p:nvSpPr>
        <p:spPr bwMode="auto">
          <a:xfrm>
            <a:off x="5215731" y="5589588"/>
            <a:ext cx="2160588" cy="336550"/>
          </a:xfrm>
          <a:prstGeom prst="rect">
            <a:avLst/>
          </a:prstGeom>
          <a:noFill/>
          <a:ln w="9525">
            <a:noFill/>
            <a:miter lim="800000"/>
            <a:headEnd/>
            <a:tailEnd/>
          </a:ln>
        </p:spPr>
        <p:txBody>
          <a:bodyPr>
            <a:spAutoFit/>
          </a:bodyPr>
          <a:lstStyle/>
          <a:p>
            <a:pPr>
              <a:spcBef>
                <a:spcPct val="50000"/>
              </a:spcBef>
            </a:pPr>
            <a:r>
              <a:rPr lang="el-GR"/>
              <a:t>Αριθμός-Τμήματος</a:t>
            </a:r>
          </a:p>
        </p:txBody>
      </p:sp>
      <p:sp>
        <p:nvSpPr>
          <p:cNvPr id="46101" name="Oval 18"/>
          <p:cNvSpPr>
            <a:spLocks noChangeArrowheads="1"/>
          </p:cNvSpPr>
          <p:nvPr/>
        </p:nvSpPr>
        <p:spPr bwMode="auto">
          <a:xfrm>
            <a:off x="5071269" y="5446713"/>
            <a:ext cx="2085975" cy="719137"/>
          </a:xfrm>
          <a:prstGeom prst="ellipse">
            <a:avLst/>
          </a:prstGeom>
          <a:noFill/>
          <a:ln w="9525">
            <a:solidFill>
              <a:schemeClr val="tx1"/>
            </a:solidFill>
            <a:round/>
            <a:headEnd/>
            <a:tailEnd/>
          </a:ln>
        </p:spPr>
        <p:txBody>
          <a:bodyPr wrap="none" anchor="ctr"/>
          <a:lstStyle/>
          <a:p>
            <a:endParaRPr lang="el-GR"/>
          </a:p>
        </p:txBody>
      </p:sp>
      <p:sp>
        <p:nvSpPr>
          <p:cNvPr id="46102" name="Line 19"/>
          <p:cNvSpPr>
            <a:spLocks noChangeShapeType="1"/>
          </p:cNvSpPr>
          <p:nvPr/>
        </p:nvSpPr>
        <p:spPr bwMode="auto">
          <a:xfrm>
            <a:off x="5720556" y="5156200"/>
            <a:ext cx="71438" cy="288925"/>
          </a:xfrm>
          <a:prstGeom prst="line">
            <a:avLst/>
          </a:prstGeom>
          <a:noFill/>
          <a:ln w="9525">
            <a:solidFill>
              <a:schemeClr val="tx1"/>
            </a:solidFill>
            <a:round/>
            <a:headEnd/>
            <a:tailEnd/>
          </a:ln>
        </p:spPr>
        <p:txBody>
          <a:bodyPr/>
          <a:lstStyle/>
          <a:p>
            <a:endParaRPr lang="el-GR"/>
          </a:p>
        </p:txBody>
      </p:sp>
      <p:sp>
        <p:nvSpPr>
          <p:cNvPr id="46103" name="Line 20"/>
          <p:cNvSpPr>
            <a:spLocks noChangeShapeType="1"/>
          </p:cNvSpPr>
          <p:nvPr/>
        </p:nvSpPr>
        <p:spPr bwMode="auto">
          <a:xfrm>
            <a:off x="6580981" y="4943475"/>
            <a:ext cx="504825" cy="0"/>
          </a:xfrm>
          <a:prstGeom prst="line">
            <a:avLst/>
          </a:prstGeom>
          <a:noFill/>
          <a:ln w="9525">
            <a:solidFill>
              <a:schemeClr val="tx1"/>
            </a:solidFill>
            <a:round/>
            <a:headEnd/>
            <a:tailEnd/>
          </a:ln>
        </p:spPr>
        <p:txBody>
          <a:bodyPr/>
          <a:lstStyle/>
          <a:p>
            <a:endParaRPr lang="el-GR"/>
          </a:p>
        </p:txBody>
      </p:sp>
      <p:sp>
        <p:nvSpPr>
          <p:cNvPr id="46104" name="Line 21"/>
          <p:cNvSpPr>
            <a:spLocks noChangeShapeType="1"/>
          </p:cNvSpPr>
          <p:nvPr/>
        </p:nvSpPr>
        <p:spPr bwMode="auto">
          <a:xfrm>
            <a:off x="1902619" y="3141663"/>
            <a:ext cx="0" cy="1728787"/>
          </a:xfrm>
          <a:prstGeom prst="line">
            <a:avLst/>
          </a:prstGeom>
          <a:noFill/>
          <a:ln w="9525">
            <a:solidFill>
              <a:schemeClr val="tx1"/>
            </a:solidFill>
            <a:round/>
            <a:headEnd/>
            <a:tailEnd/>
          </a:ln>
        </p:spPr>
        <p:txBody>
          <a:bodyPr/>
          <a:lstStyle/>
          <a:p>
            <a:endParaRPr lang="el-GR"/>
          </a:p>
        </p:txBody>
      </p:sp>
      <p:sp>
        <p:nvSpPr>
          <p:cNvPr id="46105" name="Line 22"/>
          <p:cNvSpPr>
            <a:spLocks noChangeShapeType="1"/>
          </p:cNvSpPr>
          <p:nvPr/>
        </p:nvSpPr>
        <p:spPr bwMode="auto">
          <a:xfrm>
            <a:off x="1902619" y="4870450"/>
            <a:ext cx="1008062" cy="0"/>
          </a:xfrm>
          <a:prstGeom prst="line">
            <a:avLst/>
          </a:prstGeom>
          <a:noFill/>
          <a:ln w="9525">
            <a:solidFill>
              <a:schemeClr val="tx1"/>
            </a:solidFill>
            <a:round/>
            <a:headEnd/>
            <a:tailEnd/>
          </a:ln>
        </p:spPr>
        <p:txBody>
          <a:bodyPr/>
          <a:lstStyle/>
          <a:p>
            <a:endParaRPr lang="el-GR"/>
          </a:p>
        </p:txBody>
      </p:sp>
      <p:grpSp>
        <p:nvGrpSpPr>
          <p:cNvPr id="2" name="Group 23"/>
          <p:cNvGrpSpPr>
            <a:grpSpLocks/>
          </p:cNvGrpSpPr>
          <p:nvPr/>
        </p:nvGrpSpPr>
        <p:grpSpPr bwMode="auto">
          <a:xfrm>
            <a:off x="4996656" y="2854325"/>
            <a:ext cx="1223963" cy="1220788"/>
            <a:chOff x="3787" y="1661"/>
            <a:chExt cx="771" cy="769"/>
          </a:xfrm>
        </p:grpSpPr>
        <p:sp>
          <p:nvSpPr>
            <p:cNvPr id="46137" name="AutoShape 24"/>
            <p:cNvSpPr>
              <a:spLocks noChangeArrowheads="1"/>
            </p:cNvSpPr>
            <p:nvPr/>
          </p:nvSpPr>
          <p:spPr bwMode="auto">
            <a:xfrm>
              <a:off x="3878" y="1752"/>
              <a:ext cx="590" cy="588"/>
            </a:xfrm>
            <a:prstGeom prst="diamond">
              <a:avLst/>
            </a:prstGeom>
            <a:noFill/>
            <a:ln w="9525">
              <a:solidFill>
                <a:schemeClr val="tx1"/>
              </a:solidFill>
              <a:miter lim="800000"/>
              <a:headEnd/>
              <a:tailEnd/>
            </a:ln>
          </p:spPr>
          <p:txBody>
            <a:bodyPr wrap="none" anchor="ctr"/>
            <a:lstStyle/>
            <a:p>
              <a:endParaRPr lang="el-GR"/>
            </a:p>
          </p:txBody>
        </p:sp>
        <p:sp>
          <p:nvSpPr>
            <p:cNvPr id="46138" name="AutoShape 25"/>
            <p:cNvSpPr>
              <a:spLocks noChangeArrowheads="1"/>
            </p:cNvSpPr>
            <p:nvPr/>
          </p:nvSpPr>
          <p:spPr bwMode="auto">
            <a:xfrm>
              <a:off x="3787" y="1661"/>
              <a:ext cx="771" cy="769"/>
            </a:xfrm>
            <a:prstGeom prst="diamond">
              <a:avLst/>
            </a:prstGeom>
            <a:noFill/>
            <a:ln w="9525">
              <a:solidFill>
                <a:schemeClr val="tx1"/>
              </a:solidFill>
              <a:miter lim="800000"/>
              <a:headEnd/>
              <a:tailEnd/>
            </a:ln>
          </p:spPr>
          <p:txBody>
            <a:bodyPr wrap="none" anchor="ctr"/>
            <a:lstStyle/>
            <a:p>
              <a:endParaRPr lang="el-GR"/>
            </a:p>
          </p:txBody>
        </p:sp>
      </p:grpSp>
      <p:sp>
        <p:nvSpPr>
          <p:cNvPr id="46107" name="Rectangle 26"/>
          <p:cNvSpPr>
            <a:spLocks noChangeArrowheads="1"/>
          </p:cNvSpPr>
          <p:nvPr/>
        </p:nvSpPr>
        <p:spPr bwMode="auto">
          <a:xfrm>
            <a:off x="4925219" y="1774825"/>
            <a:ext cx="1371600" cy="533400"/>
          </a:xfrm>
          <a:prstGeom prst="rect">
            <a:avLst/>
          </a:prstGeom>
          <a:noFill/>
          <a:ln w="9525">
            <a:solidFill>
              <a:schemeClr val="tx1"/>
            </a:solidFill>
            <a:miter lim="800000"/>
            <a:headEnd/>
            <a:tailEnd/>
          </a:ln>
        </p:spPr>
        <p:txBody>
          <a:bodyPr wrap="none" anchor="ctr"/>
          <a:lstStyle/>
          <a:p>
            <a:endParaRPr lang="el-GR"/>
          </a:p>
        </p:txBody>
      </p:sp>
      <p:sp>
        <p:nvSpPr>
          <p:cNvPr id="46108" name="Line 27"/>
          <p:cNvSpPr>
            <a:spLocks noChangeShapeType="1"/>
          </p:cNvSpPr>
          <p:nvPr/>
        </p:nvSpPr>
        <p:spPr bwMode="auto">
          <a:xfrm>
            <a:off x="5572919" y="4079875"/>
            <a:ext cx="0" cy="503238"/>
          </a:xfrm>
          <a:prstGeom prst="line">
            <a:avLst/>
          </a:prstGeom>
          <a:noFill/>
          <a:ln w="9525">
            <a:solidFill>
              <a:schemeClr val="tx1"/>
            </a:solidFill>
            <a:round/>
            <a:headEnd/>
            <a:tailEnd/>
          </a:ln>
        </p:spPr>
        <p:txBody>
          <a:bodyPr/>
          <a:lstStyle/>
          <a:p>
            <a:endParaRPr lang="el-GR"/>
          </a:p>
        </p:txBody>
      </p:sp>
      <p:sp>
        <p:nvSpPr>
          <p:cNvPr id="46109" name="Line 28"/>
          <p:cNvSpPr>
            <a:spLocks noChangeShapeType="1"/>
          </p:cNvSpPr>
          <p:nvPr/>
        </p:nvSpPr>
        <p:spPr bwMode="auto">
          <a:xfrm>
            <a:off x="5644356" y="4079875"/>
            <a:ext cx="0" cy="503238"/>
          </a:xfrm>
          <a:prstGeom prst="line">
            <a:avLst/>
          </a:prstGeom>
          <a:noFill/>
          <a:ln w="9525">
            <a:solidFill>
              <a:schemeClr val="tx1"/>
            </a:solidFill>
            <a:round/>
            <a:headEnd/>
            <a:tailEnd/>
          </a:ln>
        </p:spPr>
        <p:txBody>
          <a:bodyPr/>
          <a:lstStyle/>
          <a:p>
            <a:endParaRPr lang="el-GR"/>
          </a:p>
        </p:txBody>
      </p:sp>
      <p:sp>
        <p:nvSpPr>
          <p:cNvPr id="46110" name="Text Box 29"/>
          <p:cNvSpPr txBox="1">
            <a:spLocks noChangeArrowheads="1"/>
          </p:cNvSpPr>
          <p:nvPr/>
        </p:nvSpPr>
        <p:spPr bwMode="auto">
          <a:xfrm>
            <a:off x="4996656" y="1846263"/>
            <a:ext cx="1584325" cy="366712"/>
          </a:xfrm>
          <a:prstGeom prst="rect">
            <a:avLst/>
          </a:prstGeom>
          <a:noFill/>
          <a:ln w="9525">
            <a:noFill/>
            <a:miter lim="800000"/>
            <a:headEnd/>
            <a:tailEnd/>
          </a:ln>
        </p:spPr>
        <p:txBody>
          <a:bodyPr>
            <a:spAutoFit/>
          </a:bodyPr>
          <a:lstStyle/>
          <a:p>
            <a:pPr>
              <a:spcBef>
                <a:spcPct val="50000"/>
              </a:spcBef>
            </a:pPr>
            <a:r>
              <a:rPr lang="el-GR" sz="1800"/>
              <a:t>ΜΑΘΗΜΑ</a:t>
            </a:r>
          </a:p>
        </p:txBody>
      </p:sp>
      <p:sp>
        <p:nvSpPr>
          <p:cNvPr id="46111" name="AutoShape 30"/>
          <p:cNvSpPr>
            <a:spLocks noChangeArrowheads="1"/>
          </p:cNvSpPr>
          <p:nvPr/>
        </p:nvSpPr>
        <p:spPr bwMode="auto">
          <a:xfrm>
            <a:off x="7085806" y="4367213"/>
            <a:ext cx="1150938" cy="1150937"/>
          </a:xfrm>
          <a:prstGeom prst="diamond">
            <a:avLst/>
          </a:prstGeom>
          <a:noFill/>
          <a:ln w="9525">
            <a:solidFill>
              <a:schemeClr val="tx1"/>
            </a:solidFill>
            <a:miter lim="800000"/>
            <a:headEnd/>
            <a:tailEnd/>
          </a:ln>
        </p:spPr>
        <p:txBody>
          <a:bodyPr wrap="none" anchor="ctr"/>
          <a:lstStyle/>
          <a:p>
            <a:endParaRPr lang="el-GR"/>
          </a:p>
        </p:txBody>
      </p:sp>
      <p:sp>
        <p:nvSpPr>
          <p:cNvPr id="46112" name="Rectangle 31"/>
          <p:cNvSpPr>
            <a:spLocks noChangeArrowheads="1"/>
          </p:cNvSpPr>
          <p:nvPr/>
        </p:nvSpPr>
        <p:spPr bwMode="auto">
          <a:xfrm>
            <a:off x="5285581" y="4654550"/>
            <a:ext cx="1223963" cy="360363"/>
          </a:xfrm>
          <a:prstGeom prst="rect">
            <a:avLst/>
          </a:prstGeom>
          <a:noFill/>
          <a:ln w="9525">
            <a:solidFill>
              <a:schemeClr val="tx1"/>
            </a:solidFill>
            <a:miter lim="800000"/>
            <a:headEnd/>
            <a:tailEnd/>
          </a:ln>
        </p:spPr>
        <p:txBody>
          <a:bodyPr wrap="none" anchor="ctr"/>
          <a:lstStyle/>
          <a:p>
            <a:endParaRPr lang="el-GR"/>
          </a:p>
        </p:txBody>
      </p:sp>
      <p:sp>
        <p:nvSpPr>
          <p:cNvPr id="46113" name="Line 32"/>
          <p:cNvSpPr>
            <a:spLocks noChangeShapeType="1"/>
          </p:cNvSpPr>
          <p:nvPr/>
        </p:nvSpPr>
        <p:spPr bwMode="auto">
          <a:xfrm>
            <a:off x="5572919" y="2422525"/>
            <a:ext cx="0" cy="431800"/>
          </a:xfrm>
          <a:prstGeom prst="line">
            <a:avLst/>
          </a:prstGeom>
          <a:noFill/>
          <a:ln w="9525">
            <a:solidFill>
              <a:schemeClr val="tx1"/>
            </a:solidFill>
            <a:round/>
            <a:headEnd/>
            <a:tailEnd/>
          </a:ln>
        </p:spPr>
        <p:txBody>
          <a:bodyPr/>
          <a:lstStyle/>
          <a:p>
            <a:endParaRPr lang="el-GR"/>
          </a:p>
        </p:txBody>
      </p:sp>
      <p:sp>
        <p:nvSpPr>
          <p:cNvPr id="46114" name="Text Box 33"/>
          <p:cNvSpPr txBox="1">
            <a:spLocks noChangeArrowheads="1"/>
          </p:cNvSpPr>
          <p:nvPr/>
        </p:nvSpPr>
        <p:spPr bwMode="auto">
          <a:xfrm>
            <a:off x="3053556" y="4727575"/>
            <a:ext cx="1512888" cy="274638"/>
          </a:xfrm>
          <a:prstGeom prst="rect">
            <a:avLst/>
          </a:prstGeom>
          <a:noFill/>
          <a:ln w="9525">
            <a:noFill/>
            <a:miter lim="800000"/>
            <a:headEnd/>
            <a:tailEnd/>
          </a:ln>
        </p:spPr>
        <p:txBody>
          <a:bodyPr>
            <a:spAutoFit/>
          </a:bodyPr>
          <a:lstStyle/>
          <a:p>
            <a:pPr>
              <a:spcBef>
                <a:spcPct val="50000"/>
              </a:spcBef>
            </a:pPr>
            <a:r>
              <a:rPr lang="el-GR" sz="1200" b="1"/>
              <a:t>ΠΑΡΑΚΟΛΟΥΘΕΙ</a:t>
            </a:r>
          </a:p>
        </p:txBody>
      </p:sp>
      <p:sp>
        <p:nvSpPr>
          <p:cNvPr id="46116" name="Line 35"/>
          <p:cNvSpPr>
            <a:spLocks noChangeShapeType="1"/>
          </p:cNvSpPr>
          <p:nvPr/>
        </p:nvSpPr>
        <p:spPr bwMode="auto">
          <a:xfrm>
            <a:off x="5212556" y="5880100"/>
            <a:ext cx="1800225" cy="0"/>
          </a:xfrm>
          <a:prstGeom prst="line">
            <a:avLst/>
          </a:prstGeom>
          <a:noFill/>
          <a:ln w="9525">
            <a:solidFill>
              <a:schemeClr val="tx1"/>
            </a:solidFill>
            <a:prstDash val="dash"/>
            <a:round/>
            <a:headEnd/>
            <a:tailEnd/>
          </a:ln>
        </p:spPr>
        <p:txBody>
          <a:bodyPr/>
          <a:lstStyle/>
          <a:p>
            <a:endParaRPr lang="el-GR"/>
          </a:p>
        </p:txBody>
      </p:sp>
      <p:sp>
        <p:nvSpPr>
          <p:cNvPr id="46117" name="Text Box 36"/>
          <p:cNvSpPr txBox="1">
            <a:spLocks noChangeArrowheads="1"/>
          </p:cNvSpPr>
          <p:nvPr/>
        </p:nvSpPr>
        <p:spPr bwMode="auto">
          <a:xfrm>
            <a:off x="6149181" y="2566988"/>
            <a:ext cx="792163" cy="366712"/>
          </a:xfrm>
          <a:prstGeom prst="rect">
            <a:avLst/>
          </a:prstGeom>
          <a:noFill/>
          <a:ln w="9525">
            <a:noFill/>
            <a:miter lim="800000"/>
            <a:headEnd/>
            <a:tailEnd/>
          </a:ln>
        </p:spPr>
        <p:txBody>
          <a:bodyPr>
            <a:spAutoFit/>
          </a:bodyPr>
          <a:lstStyle/>
          <a:p>
            <a:pPr>
              <a:spcBef>
                <a:spcPct val="50000"/>
              </a:spcBef>
            </a:pPr>
            <a:r>
              <a:rPr lang="el-GR" sz="1800"/>
              <a:t>ΔΜ</a:t>
            </a:r>
          </a:p>
        </p:txBody>
      </p:sp>
      <p:sp>
        <p:nvSpPr>
          <p:cNvPr id="46118" name="Text Box 37"/>
          <p:cNvSpPr txBox="1">
            <a:spLocks noChangeArrowheads="1"/>
          </p:cNvSpPr>
          <p:nvPr/>
        </p:nvSpPr>
        <p:spPr bwMode="auto">
          <a:xfrm>
            <a:off x="6509544" y="1846263"/>
            <a:ext cx="935037" cy="366712"/>
          </a:xfrm>
          <a:prstGeom prst="rect">
            <a:avLst/>
          </a:prstGeom>
          <a:noFill/>
          <a:ln w="9525">
            <a:noFill/>
            <a:miter lim="800000"/>
            <a:headEnd/>
            <a:tailEnd/>
          </a:ln>
        </p:spPr>
        <p:txBody>
          <a:bodyPr>
            <a:spAutoFit/>
          </a:bodyPr>
          <a:lstStyle/>
          <a:p>
            <a:pPr>
              <a:spcBef>
                <a:spcPct val="50000"/>
              </a:spcBef>
            </a:pPr>
            <a:r>
              <a:rPr lang="el-GR" sz="1800"/>
              <a:t>Όνομα</a:t>
            </a:r>
          </a:p>
        </p:txBody>
      </p:sp>
      <p:sp>
        <p:nvSpPr>
          <p:cNvPr id="46119" name="Text Box 38"/>
          <p:cNvSpPr txBox="1">
            <a:spLocks noChangeArrowheads="1"/>
          </p:cNvSpPr>
          <p:nvPr/>
        </p:nvSpPr>
        <p:spPr bwMode="auto">
          <a:xfrm>
            <a:off x="5717381" y="1198563"/>
            <a:ext cx="1081088" cy="366712"/>
          </a:xfrm>
          <a:prstGeom prst="rect">
            <a:avLst/>
          </a:prstGeom>
          <a:noFill/>
          <a:ln w="9525">
            <a:noFill/>
            <a:miter lim="800000"/>
            <a:headEnd/>
            <a:tailEnd/>
          </a:ln>
        </p:spPr>
        <p:txBody>
          <a:bodyPr>
            <a:spAutoFit/>
          </a:bodyPr>
          <a:lstStyle/>
          <a:p>
            <a:pPr>
              <a:spcBef>
                <a:spcPct val="50000"/>
              </a:spcBef>
            </a:pPr>
            <a:r>
              <a:rPr lang="el-GR" sz="1800" u="sng"/>
              <a:t>ΚΜ</a:t>
            </a:r>
          </a:p>
        </p:txBody>
      </p:sp>
      <p:sp>
        <p:nvSpPr>
          <p:cNvPr id="46120" name="Oval 39"/>
          <p:cNvSpPr>
            <a:spLocks noChangeArrowheads="1"/>
          </p:cNvSpPr>
          <p:nvPr/>
        </p:nvSpPr>
        <p:spPr bwMode="auto">
          <a:xfrm>
            <a:off x="5572919" y="1198563"/>
            <a:ext cx="792162" cy="360362"/>
          </a:xfrm>
          <a:prstGeom prst="ellipse">
            <a:avLst/>
          </a:prstGeom>
          <a:noFill/>
          <a:ln w="9525">
            <a:solidFill>
              <a:schemeClr val="tx1"/>
            </a:solidFill>
            <a:round/>
            <a:headEnd/>
            <a:tailEnd/>
          </a:ln>
        </p:spPr>
        <p:txBody>
          <a:bodyPr wrap="none" anchor="ctr"/>
          <a:lstStyle/>
          <a:p>
            <a:endParaRPr lang="el-GR"/>
          </a:p>
        </p:txBody>
      </p:sp>
      <p:sp>
        <p:nvSpPr>
          <p:cNvPr id="46121" name="Oval 40"/>
          <p:cNvSpPr>
            <a:spLocks noChangeArrowheads="1"/>
          </p:cNvSpPr>
          <p:nvPr/>
        </p:nvSpPr>
        <p:spPr bwMode="auto">
          <a:xfrm>
            <a:off x="6509544" y="1846263"/>
            <a:ext cx="935037" cy="360362"/>
          </a:xfrm>
          <a:prstGeom prst="ellipse">
            <a:avLst/>
          </a:prstGeom>
          <a:noFill/>
          <a:ln w="9525">
            <a:solidFill>
              <a:schemeClr val="tx1"/>
            </a:solidFill>
            <a:round/>
            <a:headEnd/>
            <a:tailEnd/>
          </a:ln>
        </p:spPr>
        <p:txBody>
          <a:bodyPr wrap="none" anchor="ctr"/>
          <a:lstStyle/>
          <a:p>
            <a:endParaRPr lang="el-GR"/>
          </a:p>
        </p:txBody>
      </p:sp>
      <p:sp>
        <p:nvSpPr>
          <p:cNvPr id="46122" name="Oval 41"/>
          <p:cNvSpPr>
            <a:spLocks noChangeArrowheads="1"/>
          </p:cNvSpPr>
          <p:nvPr/>
        </p:nvSpPr>
        <p:spPr bwMode="auto">
          <a:xfrm>
            <a:off x="6077744" y="2566988"/>
            <a:ext cx="647700" cy="431800"/>
          </a:xfrm>
          <a:prstGeom prst="ellipse">
            <a:avLst/>
          </a:prstGeom>
          <a:noFill/>
          <a:ln w="9525">
            <a:solidFill>
              <a:schemeClr val="tx1"/>
            </a:solidFill>
            <a:round/>
            <a:headEnd/>
            <a:tailEnd/>
          </a:ln>
        </p:spPr>
        <p:txBody>
          <a:bodyPr wrap="none" anchor="ctr"/>
          <a:lstStyle/>
          <a:p>
            <a:endParaRPr lang="el-GR"/>
          </a:p>
        </p:txBody>
      </p:sp>
      <p:sp>
        <p:nvSpPr>
          <p:cNvPr id="46123" name="Line 42"/>
          <p:cNvSpPr>
            <a:spLocks noChangeShapeType="1"/>
          </p:cNvSpPr>
          <p:nvPr/>
        </p:nvSpPr>
        <p:spPr bwMode="auto">
          <a:xfrm flipH="1">
            <a:off x="5861844" y="1558925"/>
            <a:ext cx="142875" cy="144463"/>
          </a:xfrm>
          <a:prstGeom prst="line">
            <a:avLst/>
          </a:prstGeom>
          <a:noFill/>
          <a:ln w="9525">
            <a:solidFill>
              <a:schemeClr val="tx1"/>
            </a:solidFill>
            <a:round/>
            <a:headEnd/>
            <a:tailEnd/>
          </a:ln>
        </p:spPr>
        <p:txBody>
          <a:bodyPr/>
          <a:lstStyle/>
          <a:p>
            <a:endParaRPr lang="el-GR"/>
          </a:p>
        </p:txBody>
      </p:sp>
      <p:sp>
        <p:nvSpPr>
          <p:cNvPr id="46124" name="Line 43"/>
          <p:cNvSpPr>
            <a:spLocks noChangeShapeType="1"/>
          </p:cNvSpPr>
          <p:nvPr/>
        </p:nvSpPr>
        <p:spPr bwMode="auto">
          <a:xfrm>
            <a:off x="6293644" y="2062163"/>
            <a:ext cx="215900" cy="0"/>
          </a:xfrm>
          <a:prstGeom prst="line">
            <a:avLst/>
          </a:prstGeom>
          <a:noFill/>
          <a:ln w="9525">
            <a:solidFill>
              <a:schemeClr val="tx1"/>
            </a:solidFill>
            <a:round/>
            <a:headEnd/>
            <a:tailEnd/>
          </a:ln>
        </p:spPr>
        <p:txBody>
          <a:bodyPr/>
          <a:lstStyle/>
          <a:p>
            <a:endParaRPr lang="el-GR"/>
          </a:p>
        </p:txBody>
      </p:sp>
      <p:sp>
        <p:nvSpPr>
          <p:cNvPr id="46125" name="Line 44"/>
          <p:cNvSpPr>
            <a:spLocks noChangeShapeType="1"/>
          </p:cNvSpPr>
          <p:nvPr/>
        </p:nvSpPr>
        <p:spPr bwMode="auto">
          <a:xfrm>
            <a:off x="6004719" y="2351088"/>
            <a:ext cx="144462" cy="215900"/>
          </a:xfrm>
          <a:prstGeom prst="line">
            <a:avLst/>
          </a:prstGeom>
          <a:noFill/>
          <a:ln w="9525">
            <a:solidFill>
              <a:schemeClr val="tx1"/>
            </a:solidFill>
            <a:round/>
            <a:headEnd/>
            <a:tailEnd/>
          </a:ln>
        </p:spPr>
        <p:txBody>
          <a:bodyPr/>
          <a:lstStyle/>
          <a:p>
            <a:endParaRPr lang="el-GR"/>
          </a:p>
        </p:txBody>
      </p:sp>
      <p:sp>
        <p:nvSpPr>
          <p:cNvPr id="46126" name="Text Box 45"/>
          <p:cNvSpPr txBox="1">
            <a:spLocks noChangeArrowheads="1"/>
          </p:cNvSpPr>
          <p:nvPr/>
        </p:nvSpPr>
        <p:spPr bwMode="auto">
          <a:xfrm>
            <a:off x="6077744" y="4006850"/>
            <a:ext cx="1296987" cy="336550"/>
          </a:xfrm>
          <a:prstGeom prst="rect">
            <a:avLst/>
          </a:prstGeom>
          <a:noFill/>
          <a:ln w="9525">
            <a:noFill/>
            <a:miter lim="800000"/>
            <a:headEnd/>
            <a:tailEnd/>
          </a:ln>
        </p:spPr>
        <p:txBody>
          <a:bodyPr>
            <a:spAutoFit/>
          </a:bodyPr>
          <a:lstStyle/>
          <a:p>
            <a:pPr>
              <a:spcBef>
                <a:spcPct val="50000"/>
              </a:spcBef>
            </a:pPr>
            <a:r>
              <a:rPr lang="el-GR"/>
              <a:t>Αίθουσα</a:t>
            </a:r>
          </a:p>
        </p:txBody>
      </p:sp>
      <p:sp>
        <p:nvSpPr>
          <p:cNvPr id="46127" name="Oval 46"/>
          <p:cNvSpPr>
            <a:spLocks noChangeArrowheads="1"/>
          </p:cNvSpPr>
          <p:nvPr/>
        </p:nvSpPr>
        <p:spPr bwMode="auto">
          <a:xfrm>
            <a:off x="6077744" y="4006850"/>
            <a:ext cx="1008062" cy="360363"/>
          </a:xfrm>
          <a:prstGeom prst="ellipse">
            <a:avLst/>
          </a:prstGeom>
          <a:noFill/>
          <a:ln w="9525">
            <a:solidFill>
              <a:schemeClr val="tx1"/>
            </a:solidFill>
            <a:round/>
            <a:headEnd/>
            <a:tailEnd/>
          </a:ln>
        </p:spPr>
        <p:txBody>
          <a:bodyPr wrap="none" anchor="ctr"/>
          <a:lstStyle/>
          <a:p>
            <a:endParaRPr lang="el-GR"/>
          </a:p>
        </p:txBody>
      </p:sp>
      <p:sp>
        <p:nvSpPr>
          <p:cNvPr id="46128" name="Line 47"/>
          <p:cNvSpPr>
            <a:spLocks noChangeShapeType="1"/>
          </p:cNvSpPr>
          <p:nvPr/>
        </p:nvSpPr>
        <p:spPr bwMode="auto">
          <a:xfrm flipH="1">
            <a:off x="6004719" y="4367213"/>
            <a:ext cx="360362" cy="215900"/>
          </a:xfrm>
          <a:prstGeom prst="line">
            <a:avLst/>
          </a:prstGeom>
          <a:noFill/>
          <a:ln w="9525">
            <a:solidFill>
              <a:schemeClr val="tx1"/>
            </a:solidFill>
            <a:round/>
            <a:headEnd/>
            <a:tailEnd/>
          </a:ln>
        </p:spPr>
        <p:txBody>
          <a:bodyPr/>
          <a:lstStyle/>
          <a:p>
            <a:endParaRPr lang="el-GR"/>
          </a:p>
        </p:txBody>
      </p:sp>
      <p:sp>
        <p:nvSpPr>
          <p:cNvPr id="46129" name="Text Box 48"/>
          <p:cNvSpPr txBox="1">
            <a:spLocks noChangeArrowheads="1"/>
          </p:cNvSpPr>
          <p:nvPr/>
        </p:nvSpPr>
        <p:spPr bwMode="auto">
          <a:xfrm>
            <a:off x="1972469" y="4367213"/>
            <a:ext cx="574675" cy="366712"/>
          </a:xfrm>
          <a:prstGeom prst="rect">
            <a:avLst/>
          </a:prstGeom>
          <a:noFill/>
          <a:ln w="9525">
            <a:noFill/>
            <a:miter lim="800000"/>
            <a:headEnd/>
            <a:tailEnd/>
          </a:ln>
        </p:spPr>
        <p:txBody>
          <a:bodyPr>
            <a:spAutoFit/>
          </a:bodyPr>
          <a:lstStyle/>
          <a:p>
            <a:pPr>
              <a:spcBef>
                <a:spcPct val="50000"/>
              </a:spcBef>
            </a:pPr>
            <a:r>
              <a:rPr lang="el-GR" sz="1800"/>
              <a:t>Ν</a:t>
            </a:r>
          </a:p>
        </p:txBody>
      </p:sp>
      <p:sp>
        <p:nvSpPr>
          <p:cNvPr id="46130" name="Text Box 49"/>
          <p:cNvSpPr txBox="1">
            <a:spLocks noChangeArrowheads="1"/>
          </p:cNvSpPr>
          <p:nvPr/>
        </p:nvSpPr>
        <p:spPr bwMode="auto">
          <a:xfrm>
            <a:off x="4636294" y="4511675"/>
            <a:ext cx="431800" cy="366713"/>
          </a:xfrm>
          <a:prstGeom prst="rect">
            <a:avLst/>
          </a:prstGeom>
          <a:noFill/>
          <a:ln w="9525">
            <a:noFill/>
            <a:miter lim="800000"/>
            <a:headEnd/>
            <a:tailEnd/>
          </a:ln>
        </p:spPr>
        <p:txBody>
          <a:bodyPr>
            <a:spAutoFit/>
          </a:bodyPr>
          <a:lstStyle/>
          <a:p>
            <a:pPr>
              <a:spcBef>
                <a:spcPct val="50000"/>
              </a:spcBef>
            </a:pPr>
            <a:r>
              <a:rPr lang="el-GR" sz="1800"/>
              <a:t>Μ</a:t>
            </a:r>
          </a:p>
        </p:txBody>
      </p:sp>
      <p:sp>
        <p:nvSpPr>
          <p:cNvPr id="46131" name="Line 50"/>
          <p:cNvSpPr>
            <a:spLocks noChangeShapeType="1"/>
          </p:cNvSpPr>
          <p:nvPr/>
        </p:nvSpPr>
        <p:spPr bwMode="auto">
          <a:xfrm>
            <a:off x="4709319" y="4943475"/>
            <a:ext cx="431800" cy="0"/>
          </a:xfrm>
          <a:prstGeom prst="line">
            <a:avLst/>
          </a:prstGeom>
          <a:noFill/>
          <a:ln w="9525">
            <a:solidFill>
              <a:schemeClr val="tx1"/>
            </a:solidFill>
            <a:round/>
            <a:headEnd/>
            <a:tailEnd/>
          </a:ln>
        </p:spPr>
        <p:txBody>
          <a:bodyPr/>
          <a:lstStyle/>
          <a:p>
            <a:endParaRPr lang="el-GR"/>
          </a:p>
        </p:txBody>
      </p:sp>
      <p:sp>
        <p:nvSpPr>
          <p:cNvPr id="46132" name="Text Box 51"/>
          <p:cNvSpPr txBox="1">
            <a:spLocks noChangeArrowheads="1"/>
          </p:cNvSpPr>
          <p:nvPr/>
        </p:nvSpPr>
        <p:spPr bwMode="auto">
          <a:xfrm>
            <a:off x="8328815" y="4122738"/>
            <a:ext cx="574675" cy="366713"/>
          </a:xfrm>
          <a:prstGeom prst="rect">
            <a:avLst/>
          </a:prstGeom>
          <a:noFill/>
          <a:ln w="9525">
            <a:noFill/>
            <a:miter lim="800000"/>
            <a:headEnd/>
            <a:tailEnd/>
          </a:ln>
        </p:spPr>
        <p:txBody>
          <a:bodyPr>
            <a:spAutoFit/>
          </a:bodyPr>
          <a:lstStyle/>
          <a:p>
            <a:pPr>
              <a:spcBef>
                <a:spcPct val="50000"/>
              </a:spcBef>
            </a:pPr>
            <a:r>
              <a:rPr lang="el-GR" sz="1800" dirty="0"/>
              <a:t>1</a:t>
            </a:r>
          </a:p>
        </p:txBody>
      </p:sp>
      <p:sp>
        <p:nvSpPr>
          <p:cNvPr id="46133" name="Text Box 52"/>
          <p:cNvSpPr txBox="1">
            <a:spLocks noChangeArrowheads="1"/>
          </p:cNvSpPr>
          <p:nvPr/>
        </p:nvSpPr>
        <p:spPr bwMode="auto">
          <a:xfrm>
            <a:off x="5285581" y="4079875"/>
            <a:ext cx="431800" cy="366713"/>
          </a:xfrm>
          <a:prstGeom prst="rect">
            <a:avLst/>
          </a:prstGeom>
          <a:noFill/>
          <a:ln w="9525">
            <a:noFill/>
            <a:miter lim="800000"/>
            <a:headEnd/>
            <a:tailEnd/>
          </a:ln>
        </p:spPr>
        <p:txBody>
          <a:bodyPr>
            <a:spAutoFit/>
          </a:bodyPr>
          <a:lstStyle/>
          <a:p>
            <a:pPr>
              <a:spcBef>
                <a:spcPct val="50000"/>
              </a:spcBef>
            </a:pPr>
            <a:r>
              <a:rPr lang="el-GR" sz="1800"/>
              <a:t>Ν</a:t>
            </a:r>
          </a:p>
        </p:txBody>
      </p:sp>
      <p:sp>
        <p:nvSpPr>
          <p:cNvPr id="46134" name="Line 53"/>
          <p:cNvSpPr>
            <a:spLocks noChangeShapeType="1"/>
          </p:cNvSpPr>
          <p:nvPr/>
        </p:nvSpPr>
        <p:spPr bwMode="auto">
          <a:xfrm>
            <a:off x="6580981" y="4870450"/>
            <a:ext cx="576263" cy="0"/>
          </a:xfrm>
          <a:prstGeom prst="line">
            <a:avLst/>
          </a:prstGeom>
          <a:noFill/>
          <a:ln w="9525">
            <a:solidFill>
              <a:schemeClr val="tx1"/>
            </a:solidFill>
            <a:round/>
            <a:headEnd/>
            <a:tailEnd/>
          </a:ln>
        </p:spPr>
        <p:txBody>
          <a:bodyPr/>
          <a:lstStyle/>
          <a:p>
            <a:endParaRPr lang="el-GR"/>
          </a:p>
        </p:txBody>
      </p:sp>
      <p:sp>
        <p:nvSpPr>
          <p:cNvPr id="58" name="Rectangle 2"/>
          <p:cNvSpPr>
            <a:spLocks noChangeArrowheads="1"/>
          </p:cNvSpPr>
          <p:nvPr/>
        </p:nvSpPr>
        <p:spPr bwMode="auto">
          <a:xfrm>
            <a:off x="7250903" y="3440113"/>
            <a:ext cx="1524000" cy="533400"/>
          </a:xfrm>
          <a:prstGeom prst="rect">
            <a:avLst/>
          </a:prstGeom>
          <a:noFill/>
          <a:ln w="9525">
            <a:solidFill>
              <a:schemeClr val="tx1"/>
            </a:solidFill>
            <a:miter lim="800000"/>
            <a:headEnd/>
            <a:tailEnd/>
          </a:ln>
        </p:spPr>
        <p:txBody>
          <a:bodyPr wrap="none" anchor="ctr"/>
          <a:lstStyle/>
          <a:p>
            <a:endParaRPr lang="el-GR"/>
          </a:p>
        </p:txBody>
      </p:sp>
      <p:sp>
        <p:nvSpPr>
          <p:cNvPr id="59" name="Text Box 3"/>
          <p:cNvSpPr txBox="1">
            <a:spLocks noChangeArrowheads="1"/>
          </p:cNvSpPr>
          <p:nvPr/>
        </p:nvSpPr>
        <p:spPr bwMode="auto">
          <a:xfrm>
            <a:off x="7250903" y="3559969"/>
            <a:ext cx="1657350" cy="366713"/>
          </a:xfrm>
          <a:prstGeom prst="rect">
            <a:avLst/>
          </a:prstGeom>
          <a:noFill/>
          <a:ln w="9525">
            <a:noFill/>
            <a:miter lim="800000"/>
            <a:headEnd/>
            <a:tailEnd/>
          </a:ln>
        </p:spPr>
        <p:txBody>
          <a:bodyPr>
            <a:spAutoFit/>
          </a:bodyPr>
          <a:lstStyle/>
          <a:p>
            <a:pPr>
              <a:spcBef>
                <a:spcPct val="50000"/>
              </a:spcBef>
            </a:pPr>
            <a:r>
              <a:rPr lang="el-GR" sz="1800" dirty="0" smtClean="0"/>
              <a:t>ΚΑΘΗΓΗΤΗΣ</a:t>
            </a:r>
            <a:endParaRPr lang="el-GR" sz="1800" dirty="0"/>
          </a:p>
        </p:txBody>
      </p:sp>
      <p:sp>
        <p:nvSpPr>
          <p:cNvPr id="60" name="Text Box 4"/>
          <p:cNvSpPr txBox="1">
            <a:spLocks noChangeArrowheads="1"/>
          </p:cNvSpPr>
          <p:nvPr/>
        </p:nvSpPr>
        <p:spPr bwMode="auto">
          <a:xfrm>
            <a:off x="7788273" y="1937545"/>
            <a:ext cx="1603375" cy="366713"/>
          </a:xfrm>
          <a:prstGeom prst="rect">
            <a:avLst/>
          </a:prstGeom>
          <a:noFill/>
          <a:ln w="9525">
            <a:noFill/>
            <a:miter lim="800000"/>
            <a:headEnd/>
            <a:tailEnd/>
          </a:ln>
        </p:spPr>
        <p:txBody>
          <a:bodyPr>
            <a:spAutoFit/>
          </a:bodyPr>
          <a:lstStyle/>
          <a:p>
            <a:endParaRPr lang="en-US" sz="1800"/>
          </a:p>
        </p:txBody>
      </p:sp>
      <p:sp>
        <p:nvSpPr>
          <p:cNvPr id="61" name="Text Box 5"/>
          <p:cNvSpPr txBox="1">
            <a:spLocks noChangeArrowheads="1"/>
          </p:cNvSpPr>
          <p:nvPr/>
        </p:nvSpPr>
        <p:spPr bwMode="auto">
          <a:xfrm>
            <a:off x="8460180" y="2669659"/>
            <a:ext cx="529434" cy="369332"/>
          </a:xfrm>
          <a:prstGeom prst="rect">
            <a:avLst/>
          </a:prstGeom>
          <a:noFill/>
          <a:ln w="9525">
            <a:noFill/>
            <a:miter lim="800000"/>
            <a:headEnd/>
            <a:tailEnd/>
          </a:ln>
        </p:spPr>
        <p:txBody>
          <a:bodyPr wrap="square">
            <a:spAutoFit/>
          </a:bodyPr>
          <a:lstStyle/>
          <a:p>
            <a:pPr>
              <a:spcBef>
                <a:spcPct val="50000"/>
              </a:spcBef>
            </a:pPr>
            <a:r>
              <a:rPr lang="el-GR" sz="1800" u="sng" dirty="0" smtClean="0"/>
              <a:t>ΑΤ</a:t>
            </a:r>
            <a:endParaRPr lang="el-GR" sz="1800" u="sng" dirty="0"/>
          </a:p>
        </p:txBody>
      </p:sp>
      <p:sp>
        <p:nvSpPr>
          <p:cNvPr id="62" name="Text Box 6"/>
          <p:cNvSpPr txBox="1">
            <a:spLocks noChangeArrowheads="1"/>
          </p:cNvSpPr>
          <p:nvPr/>
        </p:nvSpPr>
        <p:spPr bwMode="auto">
          <a:xfrm>
            <a:off x="7157244" y="2732089"/>
            <a:ext cx="1008062" cy="366712"/>
          </a:xfrm>
          <a:prstGeom prst="rect">
            <a:avLst/>
          </a:prstGeom>
          <a:noFill/>
          <a:ln w="9525">
            <a:noFill/>
            <a:miter lim="800000"/>
            <a:headEnd/>
            <a:tailEnd/>
          </a:ln>
        </p:spPr>
        <p:txBody>
          <a:bodyPr>
            <a:spAutoFit/>
          </a:bodyPr>
          <a:lstStyle/>
          <a:p>
            <a:pPr>
              <a:spcBef>
                <a:spcPct val="50000"/>
              </a:spcBef>
            </a:pPr>
            <a:r>
              <a:rPr lang="el-GR" sz="1800" dirty="0"/>
              <a:t>Όνομα</a:t>
            </a:r>
          </a:p>
        </p:txBody>
      </p:sp>
      <p:sp>
        <p:nvSpPr>
          <p:cNvPr id="63" name="Oval 7"/>
          <p:cNvSpPr>
            <a:spLocks noChangeArrowheads="1"/>
          </p:cNvSpPr>
          <p:nvPr/>
        </p:nvSpPr>
        <p:spPr bwMode="auto">
          <a:xfrm>
            <a:off x="8401047" y="2597151"/>
            <a:ext cx="647700" cy="503238"/>
          </a:xfrm>
          <a:prstGeom prst="ellipse">
            <a:avLst/>
          </a:prstGeom>
          <a:noFill/>
          <a:ln w="9525">
            <a:solidFill>
              <a:schemeClr val="tx1"/>
            </a:solidFill>
            <a:round/>
            <a:headEnd/>
            <a:tailEnd/>
          </a:ln>
        </p:spPr>
        <p:txBody>
          <a:bodyPr wrap="none" anchor="ctr"/>
          <a:lstStyle/>
          <a:p>
            <a:endParaRPr lang="el-GR"/>
          </a:p>
        </p:txBody>
      </p:sp>
      <p:sp>
        <p:nvSpPr>
          <p:cNvPr id="64" name="Line 9"/>
          <p:cNvSpPr>
            <a:spLocks noChangeShapeType="1"/>
          </p:cNvSpPr>
          <p:nvPr/>
        </p:nvSpPr>
        <p:spPr bwMode="auto">
          <a:xfrm>
            <a:off x="7785097" y="3152221"/>
            <a:ext cx="310355" cy="242647"/>
          </a:xfrm>
          <a:prstGeom prst="line">
            <a:avLst/>
          </a:prstGeom>
          <a:noFill/>
          <a:ln w="9525">
            <a:solidFill>
              <a:schemeClr val="tx1"/>
            </a:solidFill>
            <a:round/>
            <a:headEnd/>
            <a:tailEnd/>
          </a:ln>
        </p:spPr>
        <p:txBody>
          <a:bodyPr/>
          <a:lstStyle/>
          <a:p>
            <a:endParaRPr lang="el-GR"/>
          </a:p>
        </p:txBody>
      </p:sp>
      <p:sp>
        <p:nvSpPr>
          <p:cNvPr id="65" name="Line 10"/>
          <p:cNvSpPr>
            <a:spLocks noChangeShapeType="1"/>
          </p:cNvSpPr>
          <p:nvPr/>
        </p:nvSpPr>
        <p:spPr bwMode="auto">
          <a:xfrm flipH="1">
            <a:off x="8293097" y="3141664"/>
            <a:ext cx="431800" cy="217487"/>
          </a:xfrm>
          <a:prstGeom prst="line">
            <a:avLst/>
          </a:prstGeom>
          <a:noFill/>
          <a:ln w="9525">
            <a:solidFill>
              <a:schemeClr val="tx1"/>
            </a:solidFill>
            <a:round/>
            <a:headEnd/>
            <a:tailEnd/>
          </a:ln>
        </p:spPr>
        <p:txBody>
          <a:bodyPr/>
          <a:lstStyle/>
          <a:p>
            <a:endParaRPr lang="el-GR"/>
          </a:p>
        </p:txBody>
      </p:sp>
      <p:sp>
        <p:nvSpPr>
          <p:cNvPr id="66" name="Oval 7"/>
          <p:cNvSpPr>
            <a:spLocks noChangeArrowheads="1"/>
          </p:cNvSpPr>
          <p:nvPr/>
        </p:nvSpPr>
        <p:spPr bwMode="auto">
          <a:xfrm>
            <a:off x="7157244" y="2663826"/>
            <a:ext cx="766759" cy="503238"/>
          </a:xfrm>
          <a:prstGeom prst="ellipse">
            <a:avLst/>
          </a:prstGeom>
          <a:noFill/>
          <a:ln w="9525">
            <a:solidFill>
              <a:schemeClr val="tx1"/>
            </a:solidFill>
            <a:round/>
            <a:headEnd/>
            <a:tailEnd/>
          </a:ln>
        </p:spPr>
        <p:txBody>
          <a:bodyPr wrap="none" anchor="ctr"/>
          <a:lstStyle/>
          <a:p>
            <a:endParaRPr lang="el-GR"/>
          </a:p>
        </p:txBody>
      </p:sp>
      <p:cxnSp>
        <p:nvCxnSpPr>
          <p:cNvPr id="4" name="Straight Connector 3"/>
          <p:cNvCxnSpPr/>
          <p:nvPr/>
        </p:nvCxnSpPr>
        <p:spPr>
          <a:xfrm>
            <a:off x="8236744" y="3973513"/>
            <a:ext cx="0" cy="473075"/>
          </a:xfrm>
          <a:prstGeom prst="line">
            <a:avLst/>
          </a:prstGeom>
        </p:spPr>
        <p:style>
          <a:lnRef idx="1">
            <a:schemeClr val="dk1"/>
          </a:lnRef>
          <a:fillRef idx="0">
            <a:schemeClr val="dk1"/>
          </a:fillRef>
          <a:effectRef idx="0">
            <a:schemeClr val="dk1"/>
          </a:effectRef>
          <a:fontRef idx="minor">
            <a:schemeClr val="tx1"/>
          </a:fontRef>
        </p:style>
      </p:cxnSp>
      <p:cxnSp>
        <p:nvCxnSpPr>
          <p:cNvPr id="6" name="Straight Connector 5"/>
          <p:cNvCxnSpPr/>
          <p:nvPr/>
        </p:nvCxnSpPr>
        <p:spPr>
          <a:xfrm flipH="1">
            <a:off x="8079578" y="4446588"/>
            <a:ext cx="157166" cy="280987"/>
          </a:xfrm>
          <a:prstGeom prst="line">
            <a:avLst/>
          </a:prstGeom>
        </p:spPr>
        <p:style>
          <a:lnRef idx="1">
            <a:schemeClr val="dk1"/>
          </a:lnRef>
          <a:fillRef idx="0">
            <a:schemeClr val="dk1"/>
          </a:fillRef>
          <a:effectRef idx="0">
            <a:schemeClr val="dk1"/>
          </a:effectRef>
          <a:fontRef idx="minor">
            <a:schemeClr val="tx1"/>
          </a:fontRef>
        </p:style>
      </p:cxnSp>
      <p:sp>
        <p:nvSpPr>
          <p:cNvPr id="71" name="Text Box 51"/>
          <p:cNvSpPr txBox="1">
            <a:spLocks noChangeArrowheads="1"/>
          </p:cNvSpPr>
          <p:nvPr/>
        </p:nvSpPr>
        <p:spPr bwMode="auto">
          <a:xfrm>
            <a:off x="5285581" y="2422525"/>
            <a:ext cx="574675" cy="366713"/>
          </a:xfrm>
          <a:prstGeom prst="rect">
            <a:avLst/>
          </a:prstGeom>
          <a:noFill/>
          <a:ln w="9525">
            <a:noFill/>
            <a:miter lim="800000"/>
            <a:headEnd/>
            <a:tailEnd/>
          </a:ln>
        </p:spPr>
        <p:txBody>
          <a:bodyPr>
            <a:spAutoFit/>
          </a:bodyPr>
          <a:lstStyle/>
          <a:p>
            <a:pPr>
              <a:spcBef>
                <a:spcPct val="50000"/>
              </a:spcBef>
            </a:pPr>
            <a:r>
              <a:rPr lang="el-GR" sz="1800" dirty="0"/>
              <a:t>1</a:t>
            </a:r>
          </a:p>
        </p:txBody>
      </p:sp>
      <p:sp>
        <p:nvSpPr>
          <p:cNvPr id="72" name="Text Box 52"/>
          <p:cNvSpPr txBox="1">
            <a:spLocks noChangeArrowheads="1"/>
          </p:cNvSpPr>
          <p:nvPr/>
        </p:nvSpPr>
        <p:spPr bwMode="auto">
          <a:xfrm>
            <a:off x="6761162" y="5032375"/>
            <a:ext cx="431800" cy="366713"/>
          </a:xfrm>
          <a:prstGeom prst="rect">
            <a:avLst/>
          </a:prstGeom>
          <a:noFill/>
          <a:ln w="9525">
            <a:noFill/>
            <a:miter lim="800000"/>
            <a:headEnd/>
            <a:tailEnd/>
          </a:ln>
        </p:spPr>
        <p:txBody>
          <a:bodyPr>
            <a:spAutoFit/>
          </a:bodyPr>
          <a:lstStyle/>
          <a:p>
            <a:pPr>
              <a:spcBef>
                <a:spcPct val="50000"/>
              </a:spcBef>
            </a:pPr>
            <a:r>
              <a:rPr lang="el-GR" sz="1800" dirty="0"/>
              <a:t>Ν</a:t>
            </a:r>
          </a:p>
        </p:txBody>
      </p:sp>
      <p:sp>
        <p:nvSpPr>
          <p:cNvPr id="73" name="Title 1"/>
          <p:cNvSpPr>
            <a:spLocks noGrp="1"/>
          </p:cNvSpPr>
          <p:nvPr>
            <p:ph type="title"/>
          </p:nvPr>
        </p:nvSpPr>
        <p:spPr>
          <a:xfrm>
            <a:off x="386552" y="55563"/>
            <a:ext cx="8229600" cy="1143000"/>
          </a:xfrm>
        </p:spPr>
        <p:txBody>
          <a:bodyPr/>
          <a:lstStyle/>
          <a:p>
            <a:r>
              <a:rPr lang="el-GR" dirty="0" smtClean="0">
                <a:solidFill>
                  <a:schemeClr val="accent6">
                    <a:lumMod val="75000"/>
                  </a:schemeClr>
                </a:solidFill>
              </a:rPr>
              <a:t>Παράδειγμα</a:t>
            </a:r>
            <a:endParaRPr lang="en-US" dirty="0">
              <a:solidFill>
                <a:schemeClr val="accent6">
                  <a:lumMod val="75000"/>
                </a:schemeClr>
              </a:solidFill>
            </a:endParaRPr>
          </a:p>
        </p:txBody>
      </p:sp>
      <p:sp>
        <p:nvSpPr>
          <p:cNvPr id="69"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n-US" altLang="en-US" dirty="0"/>
              <a:t>4</a:t>
            </a:r>
            <a:r>
              <a:rPr lang="el-GR" altLang="en-US" dirty="0" smtClean="0"/>
              <a:t>-20</a:t>
            </a:r>
            <a:r>
              <a:rPr lang="en-US" altLang="en-US" dirty="0" smtClean="0"/>
              <a:t>15</a:t>
            </a:r>
            <a:endParaRPr lang="el-GR" altLang="en-US" dirty="0" smtClean="0"/>
          </a:p>
        </p:txBody>
      </p:sp>
    </p:spTree>
    <p:extLst>
      <p:ext uri="{BB962C8B-B14F-4D97-AF65-F5344CB8AC3E}">
        <p14:creationId xmlns:p14="http://schemas.microsoft.com/office/powerpoint/2010/main" val="225792249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Footer Placeholder 3"/>
          <p:cNvSpPr>
            <a:spLocks noGrp="1"/>
          </p:cNvSpPr>
          <p:nvPr>
            <p:ph type="ftr" sz="quarter" idx="11"/>
          </p:nvPr>
        </p:nvSpPr>
        <p:spPr>
          <a:noFill/>
        </p:spPr>
        <p:txBody>
          <a:bodyPr/>
          <a:lstStyle/>
          <a:p>
            <a:r>
              <a:rPr lang="el-GR" altLang="en-US" smtClean="0"/>
              <a:t>Ευαγγελία Πιτουρά</a:t>
            </a:r>
          </a:p>
        </p:txBody>
      </p:sp>
      <p:sp>
        <p:nvSpPr>
          <p:cNvPr id="40964" name="Slide Number Placeholder 4"/>
          <p:cNvSpPr>
            <a:spLocks noGrp="1"/>
          </p:cNvSpPr>
          <p:nvPr>
            <p:ph type="sldNum" sz="quarter" idx="12"/>
          </p:nvPr>
        </p:nvSpPr>
        <p:spPr>
          <a:noFill/>
        </p:spPr>
        <p:txBody>
          <a:bodyPr/>
          <a:lstStyle/>
          <a:p>
            <a:fld id="{B7159812-9ACC-4768-B97F-CF75AF6B0AD8}" type="slidenum">
              <a:rPr lang="el-GR" altLang="en-US" smtClean="0"/>
              <a:pPr/>
              <a:t>23</a:t>
            </a:fld>
            <a:endParaRPr lang="el-GR" altLang="en-US" dirty="0" smtClean="0"/>
          </a:p>
        </p:txBody>
      </p:sp>
      <p:sp>
        <p:nvSpPr>
          <p:cNvPr id="2" name="Title 1"/>
          <p:cNvSpPr>
            <a:spLocks noGrp="1"/>
          </p:cNvSpPr>
          <p:nvPr>
            <p:ph type="title"/>
          </p:nvPr>
        </p:nvSpPr>
        <p:spPr/>
        <p:txBody>
          <a:bodyPr/>
          <a:lstStyle/>
          <a:p>
            <a:r>
              <a:rPr lang="el-GR" dirty="0" smtClean="0">
                <a:solidFill>
                  <a:schemeClr val="accent6">
                    <a:lumMod val="75000"/>
                  </a:schemeClr>
                </a:solidFill>
              </a:rPr>
              <a:t>Παράδειγμα</a:t>
            </a:r>
            <a:endParaRPr lang="en-US" dirty="0">
              <a:solidFill>
                <a:schemeClr val="accent6">
                  <a:lumMod val="75000"/>
                </a:schemeClr>
              </a:solidFill>
            </a:endParaRPr>
          </a:p>
        </p:txBody>
      </p:sp>
      <p:sp>
        <p:nvSpPr>
          <p:cNvPr id="6"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n-US" altLang="en-US" dirty="0"/>
              <a:t>4</a:t>
            </a:r>
            <a:r>
              <a:rPr lang="el-GR" altLang="en-US" dirty="0" smtClean="0"/>
              <a:t>-20</a:t>
            </a:r>
            <a:r>
              <a:rPr lang="en-US" altLang="en-US" dirty="0" smtClean="0"/>
              <a:t>15</a:t>
            </a:r>
            <a:endParaRPr lang="el-GR" altLang="en-US" dirty="0" smtClean="0"/>
          </a:p>
        </p:txBody>
      </p:sp>
      <p:sp>
        <p:nvSpPr>
          <p:cNvPr id="410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graphicFrame>
        <p:nvGraphicFramePr>
          <p:cNvPr id="4099" name="Object 3"/>
          <p:cNvGraphicFramePr>
            <a:graphicFrameLocks noChangeAspect="1"/>
          </p:cNvGraphicFramePr>
          <p:nvPr/>
        </p:nvGraphicFramePr>
        <p:xfrm>
          <a:off x="419100" y="2197100"/>
          <a:ext cx="8329723" cy="2590800"/>
        </p:xfrm>
        <a:graphic>
          <a:graphicData uri="http://schemas.openxmlformats.org/presentationml/2006/ole">
            <mc:AlternateContent xmlns:mc="http://schemas.openxmlformats.org/markup-compatibility/2006">
              <mc:Choice xmlns:v="urn:schemas-microsoft-com:vml" Requires="v">
                <p:oleObj spid="_x0000_s4102" name="Visio" r:id="rId4" imgW="8854845" imgH="2752082" progId="Visio.Drawing.11">
                  <p:embed/>
                </p:oleObj>
              </mc:Choice>
              <mc:Fallback>
                <p:oleObj name="Visio" r:id="rId4" imgW="8854845" imgH="2752082" progId="Visio.Drawing.11">
                  <p:embed/>
                  <p:pic>
                    <p:nvPicPr>
                      <p:cNvPr id="0"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9100" y="2197100"/>
                        <a:ext cx="8329723" cy="2590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48783337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Footer Placeholder 3"/>
          <p:cNvSpPr>
            <a:spLocks noGrp="1"/>
          </p:cNvSpPr>
          <p:nvPr>
            <p:ph type="ftr" sz="quarter" idx="11"/>
          </p:nvPr>
        </p:nvSpPr>
        <p:spPr>
          <a:noFill/>
        </p:spPr>
        <p:txBody>
          <a:bodyPr/>
          <a:lstStyle/>
          <a:p>
            <a:r>
              <a:rPr lang="el-GR" altLang="en-US" smtClean="0"/>
              <a:t>Ευαγγελία Πιτουρά</a:t>
            </a:r>
          </a:p>
        </p:txBody>
      </p:sp>
      <p:sp>
        <p:nvSpPr>
          <p:cNvPr id="49156" name="Slide Number Placeholder 4"/>
          <p:cNvSpPr>
            <a:spLocks noGrp="1"/>
          </p:cNvSpPr>
          <p:nvPr>
            <p:ph type="sldNum" sz="quarter" idx="12"/>
          </p:nvPr>
        </p:nvSpPr>
        <p:spPr>
          <a:noFill/>
        </p:spPr>
        <p:txBody>
          <a:bodyPr/>
          <a:lstStyle/>
          <a:p>
            <a:fld id="{CCA3C01F-147E-47F6-8245-95A57FA74C4D}" type="slidenum">
              <a:rPr lang="el-GR" altLang="en-US" smtClean="0"/>
              <a:pPr/>
              <a:t>24</a:t>
            </a:fld>
            <a:endParaRPr lang="el-GR" altLang="en-US" smtClean="0"/>
          </a:p>
        </p:txBody>
      </p:sp>
      <p:sp>
        <p:nvSpPr>
          <p:cNvPr id="49158" name="Text Box 3"/>
          <p:cNvSpPr txBox="1">
            <a:spLocks noChangeArrowheads="1"/>
          </p:cNvSpPr>
          <p:nvPr/>
        </p:nvSpPr>
        <p:spPr bwMode="auto">
          <a:xfrm>
            <a:off x="903288" y="1722438"/>
            <a:ext cx="7377112" cy="3763962"/>
          </a:xfrm>
          <a:prstGeom prst="rect">
            <a:avLst/>
          </a:prstGeom>
          <a:noFill/>
          <a:ln w="9525">
            <a:noFill/>
            <a:miter lim="800000"/>
            <a:headEnd/>
            <a:tailEnd/>
          </a:ln>
        </p:spPr>
        <p:txBody>
          <a:bodyPr wrap="square">
            <a:spAutoFit/>
          </a:bodyPr>
          <a:lstStyle/>
          <a:p>
            <a:pPr eaLnBrk="0" hangingPunct="0">
              <a:spcBef>
                <a:spcPct val="50000"/>
              </a:spcBef>
              <a:buFont typeface="Wingdings" pitchFamily="2" charset="2"/>
              <a:buChar char="§"/>
            </a:pPr>
            <a:r>
              <a:rPr lang="el-GR" sz="2000" dirty="0">
                <a:solidFill>
                  <a:schemeClr val="accent1">
                    <a:lumMod val="50000"/>
                  </a:schemeClr>
                </a:solidFill>
                <a:latin typeface="Calibri" pitchFamily="34" charset="0"/>
                <a:ea typeface="Calibri" pitchFamily="34" charset="0"/>
                <a:cs typeface="Calibri" pitchFamily="34" charset="0"/>
              </a:rPr>
              <a:t> Οντότητες: </a:t>
            </a:r>
            <a:r>
              <a:rPr lang="el-GR" sz="2000" dirty="0">
                <a:solidFill>
                  <a:schemeClr val="accent6">
                    <a:lumMod val="75000"/>
                  </a:schemeClr>
                </a:solidFill>
                <a:latin typeface="Calibri" pitchFamily="34" charset="0"/>
                <a:ea typeface="Calibri" pitchFamily="34" charset="0"/>
                <a:cs typeface="Calibri" pitchFamily="34" charset="0"/>
              </a:rPr>
              <a:t>Πρωτάθλημα</a:t>
            </a:r>
            <a:r>
              <a:rPr lang="el-GR" sz="2000" dirty="0">
                <a:solidFill>
                  <a:schemeClr val="accent1">
                    <a:lumMod val="50000"/>
                  </a:schemeClr>
                </a:solidFill>
                <a:latin typeface="Calibri" pitchFamily="34" charset="0"/>
                <a:ea typeface="Calibri" pitchFamily="34" charset="0"/>
                <a:cs typeface="Calibri" pitchFamily="34" charset="0"/>
              </a:rPr>
              <a:t>, </a:t>
            </a:r>
            <a:r>
              <a:rPr lang="el-GR" sz="2000" dirty="0">
                <a:solidFill>
                  <a:schemeClr val="accent6">
                    <a:lumMod val="75000"/>
                  </a:schemeClr>
                </a:solidFill>
                <a:latin typeface="Calibri" pitchFamily="34" charset="0"/>
                <a:ea typeface="Calibri" pitchFamily="34" charset="0"/>
                <a:cs typeface="Calibri" pitchFamily="34" charset="0"/>
              </a:rPr>
              <a:t>Ομάδες</a:t>
            </a:r>
            <a:r>
              <a:rPr lang="el-GR" sz="2000" dirty="0">
                <a:solidFill>
                  <a:schemeClr val="accent1">
                    <a:lumMod val="50000"/>
                  </a:schemeClr>
                </a:solidFill>
                <a:latin typeface="Calibri" pitchFamily="34" charset="0"/>
                <a:ea typeface="Calibri" pitchFamily="34" charset="0"/>
                <a:cs typeface="Calibri" pitchFamily="34" charset="0"/>
              </a:rPr>
              <a:t> και </a:t>
            </a:r>
            <a:r>
              <a:rPr lang="el-GR" sz="2000" dirty="0">
                <a:solidFill>
                  <a:schemeClr val="accent6">
                    <a:lumMod val="75000"/>
                  </a:schemeClr>
                </a:solidFill>
                <a:latin typeface="Calibri" pitchFamily="34" charset="0"/>
                <a:ea typeface="Calibri" pitchFamily="34" charset="0"/>
                <a:cs typeface="Calibri" pitchFamily="34" charset="0"/>
              </a:rPr>
              <a:t>Παίκτες</a:t>
            </a:r>
          </a:p>
          <a:p>
            <a:pPr algn="just" eaLnBrk="0" hangingPunct="0">
              <a:spcBef>
                <a:spcPct val="50000"/>
              </a:spcBef>
              <a:buFont typeface="Wingdings" pitchFamily="2" charset="2"/>
              <a:buChar char="§"/>
            </a:pPr>
            <a:r>
              <a:rPr lang="el-GR" sz="2000" dirty="0">
                <a:solidFill>
                  <a:schemeClr val="accent1">
                    <a:lumMod val="50000"/>
                  </a:schemeClr>
                </a:solidFill>
                <a:latin typeface="Calibri" pitchFamily="34" charset="0"/>
                <a:ea typeface="Calibri" pitchFamily="34" charset="0"/>
                <a:cs typeface="Calibri" pitchFamily="34" charset="0"/>
              </a:rPr>
              <a:t>  </a:t>
            </a:r>
            <a:r>
              <a:rPr lang="el-GR" sz="2000" dirty="0" smtClean="0">
                <a:solidFill>
                  <a:schemeClr val="accent1">
                    <a:lumMod val="50000"/>
                  </a:schemeClr>
                </a:solidFill>
                <a:latin typeface="Calibri" pitchFamily="34" charset="0"/>
                <a:ea typeface="Calibri" pitchFamily="34" charset="0"/>
                <a:cs typeface="Calibri" pitchFamily="34" charset="0"/>
              </a:rPr>
              <a:t>Για τα πρωταθλήματα και τις ομάδες έχουμε το όνομα τους και για τους παίκτες τον αριθμό τους</a:t>
            </a:r>
          </a:p>
          <a:p>
            <a:pPr algn="just" eaLnBrk="0" hangingPunct="0">
              <a:spcBef>
                <a:spcPct val="50000"/>
              </a:spcBef>
              <a:buFont typeface="Wingdings" pitchFamily="2" charset="2"/>
              <a:buChar char="§"/>
            </a:pPr>
            <a:r>
              <a:rPr lang="el-GR" sz="2000" dirty="0" smtClean="0">
                <a:solidFill>
                  <a:schemeClr val="accent1">
                    <a:lumMod val="50000"/>
                  </a:schemeClr>
                </a:solidFill>
                <a:latin typeface="Calibri" pitchFamily="34" charset="0"/>
                <a:ea typeface="Calibri" pitchFamily="34" charset="0"/>
                <a:cs typeface="Calibri" pitchFamily="34" charset="0"/>
              </a:rPr>
              <a:t>  Τα </a:t>
            </a:r>
            <a:r>
              <a:rPr lang="el-GR" sz="2000" dirty="0">
                <a:solidFill>
                  <a:schemeClr val="accent1">
                    <a:lumMod val="50000"/>
                  </a:schemeClr>
                </a:solidFill>
                <a:latin typeface="Calibri" pitchFamily="34" charset="0"/>
                <a:ea typeface="Calibri" pitchFamily="34" charset="0"/>
                <a:cs typeface="Calibri" pitchFamily="34" charset="0"/>
              </a:rPr>
              <a:t>ονόματα των πρωταθλημάτων είναι μοναδικά.</a:t>
            </a:r>
          </a:p>
          <a:p>
            <a:pPr algn="just" eaLnBrk="0" hangingPunct="0">
              <a:spcBef>
                <a:spcPct val="50000"/>
              </a:spcBef>
              <a:buFont typeface="Wingdings" pitchFamily="2" charset="2"/>
              <a:buChar char="§"/>
            </a:pPr>
            <a:r>
              <a:rPr lang="el-GR" sz="2000" dirty="0">
                <a:solidFill>
                  <a:schemeClr val="accent1">
                    <a:lumMod val="50000"/>
                  </a:schemeClr>
                </a:solidFill>
                <a:latin typeface="Calibri" pitchFamily="34" charset="0"/>
                <a:ea typeface="Calibri" pitchFamily="34" charset="0"/>
                <a:cs typeface="Calibri" pitchFamily="34" charset="0"/>
              </a:rPr>
              <a:t>  Σε κανένα πρωτάθλημα δε συμμετέχουν δυο ομάδες με το ίδιο όνομα, αλλά μπορεί να υπάρχουν ομάδες με το ίδιο όνομα σε διαφορετικά πρωταθλήματα</a:t>
            </a:r>
          </a:p>
          <a:p>
            <a:pPr algn="just" eaLnBrk="0" hangingPunct="0">
              <a:spcBef>
                <a:spcPct val="50000"/>
              </a:spcBef>
              <a:buFont typeface="Wingdings" pitchFamily="2" charset="2"/>
              <a:buChar char="§"/>
            </a:pPr>
            <a:r>
              <a:rPr lang="el-GR" sz="2000" dirty="0">
                <a:solidFill>
                  <a:schemeClr val="accent1">
                    <a:lumMod val="50000"/>
                  </a:schemeClr>
                </a:solidFill>
                <a:latin typeface="Calibri" pitchFamily="34" charset="0"/>
                <a:ea typeface="Calibri" pitchFamily="34" charset="0"/>
                <a:cs typeface="Calibri" pitchFamily="34" charset="0"/>
              </a:rPr>
              <a:t>  Σε καμιά ομάδα δεν υπάρχουν παίκτες με το ίδιο νούμερο. Ωστόσο, μπορεί να υπάρχουν παίκτες με το ίδιο νούμερο σε διαφορετικές ομάδες.</a:t>
            </a:r>
          </a:p>
        </p:txBody>
      </p:sp>
      <p:sp>
        <p:nvSpPr>
          <p:cNvPr id="2" name="Title 1"/>
          <p:cNvSpPr>
            <a:spLocks noGrp="1"/>
          </p:cNvSpPr>
          <p:nvPr>
            <p:ph type="title"/>
          </p:nvPr>
        </p:nvSpPr>
        <p:spPr/>
        <p:txBody>
          <a:bodyPr/>
          <a:lstStyle/>
          <a:p>
            <a:r>
              <a:rPr lang="el-GR" dirty="0" smtClean="0">
                <a:solidFill>
                  <a:schemeClr val="accent6">
                    <a:lumMod val="75000"/>
                  </a:schemeClr>
                </a:solidFill>
              </a:rPr>
              <a:t>Παράδειγμα</a:t>
            </a:r>
            <a:endParaRPr lang="en-US" dirty="0">
              <a:solidFill>
                <a:schemeClr val="accent6">
                  <a:lumMod val="75000"/>
                </a:schemeClr>
              </a:solidFill>
            </a:endParaRPr>
          </a:p>
        </p:txBody>
      </p:sp>
      <p:sp>
        <p:nvSpPr>
          <p:cNvPr id="6"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n-US" altLang="en-US" dirty="0"/>
              <a:t>4</a:t>
            </a:r>
            <a:r>
              <a:rPr lang="el-GR" altLang="en-US" dirty="0" smtClean="0"/>
              <a:t>-20</a:t>
            </a:r>
            <a:r>
              <a:rPr lang="en-US" altLang="en-US" dirty="0" smtClean="0"/>
              <a:t>15</a:t>
            </a:r>
            <a:endParaRPr lang="el-GR" altLang="en-US" dirty="0" smtClean="0"/>
          </a:p>
        </p:txBody>
      </p:sp>
    </p:spTree>
    <p:extLst>
      <p:ext uri="{BB962C8B-B14F-4D97-AF65-F5344CB8AC3E}">
        <p14:creationId xmlns:p14="http://schemas.microsoft.com/office/powerpoint/2010/main" val="38013889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03" name="Rectangle 6"/>
          <p:cNvSpPr>
            <a:spLocks noGrp="1" noChangeArrowheads="1"/>
          </p:cNvSpPr>
          <p:nvPr>
            <p:ph type="ftr" sz="quarter" idx="11"/>
          </p:nvPr>
        </p:nvSpPr>
        <p:spPr>
          <a:noFill/>
        </p:spPr>
        <p:txBody>
          <a:bodyPr/>
          <a:lstStyle/>
          <a:p>
            <a:r>
              <a:rPr lang="el-GR" altLang="en-US"/>
              <a:t>Ευαγγελία Πιτουρά</a:t>
            </a:r>
          </a:p>
        </p:txBody>
      </p:sp>
      <p:sp>
        <p:nvSpPr>
          <p:cNvPr id="51204" name="Rectangle 7"/>
          <p:cNvSpPr>
            <a:spLocks noGrp="1" noChangeArrowheads="1"/>
          </p:cNvSpPr>
          <p:nvPr>
            <p:ph type="sldNum" sz="quarter" idx="12"/>
          </p:nvPr>
        </p:nvSpPr>
        <p:spPr>
          <a:noFill/>
        </p:spPr>
        <p:txBody>
          <a:bodyPr/>
          <a:lstStyle/>
          <a:p>
            <a:fld id="{FD129475-429B-4A2F-8520-E8CF61E59D33}" type="slidenum">
              <a:rPr lang="el-GR" altLang="en-US" smtClean="0"/>
              <a:pPr/>
              <a:t>25</a:t>
            </a:fld>
            <a:endParaRPr lang="el-GR" altLang="en-US" smtClean="0"/>
          </a:p>
        </p:txBody>
      </p:sp>
      <p:sp>
        <p:nvSpPr>
          <p:cNvPr id="51205" name="Rectangle 2"/>
          <p:cNvSpPr>
            <a:spLocks noChangeArrowheads="1"/>
          </p:cNvSpPr>
          <p:nvPr/>
        </p:nvSpPr>
        <p:spPr bwMode="auto">
          <a:xfrm>
            <a:off x="2411413" y="4254500"/>
            <a:ext cx="1290637" cy="433388"/>
          </a:xfrm>
          <a:prstGeom prst="rect">
            <a:avLst/>
          </a:prstGeom>
          <a:noFill/>
          <a:ln w="9525">
            <a:solidFill>
              <a:schemeClr val="tx1"/>
            </a:solidFill>
            <a:miter lim="800000"/>
            <a:headEnd/>
            <a:tailEnd/>
          </a:ln>
        </p:spPr>
        <p:txBody>
          <a:bodyPr wrap="none" anchor="ctr"/>
          <a:lstStyle/>
          <a:p>
            <a:endParaRPr lang="el-GR"/>
          </a:p>
        </p:txBody>
      </p:sp>
      <p:sp>
        <p:nvSpPr>
          <p:cNvPr id="51207" name="AutoShape 4"/>
          <p:cNvSpPr>
            <a:spLocks noChangeArrowheads="1"/>
          </p:cNvSpPr>
          <p:nvPr/>
        </p:nvSpPr>
        <p:spPr bwMode="auto">
          <a:xfrm>
            <a:off x="4356100" y="2781300"/>
            <a:ext cx="1154113" cy="528638"/>
          </a:xfrm>
          <a:prstGeom prst="flowChartProcess">
            <a:avLst/>
          </a:prstGeom>
          <a:noFill/>
          <a:ln w="9525">
            <a:solidFill>
              <a:schemeClr val="tx1"/>
            </a:solidFill>
            <a:miter lim="800000"/>
            <a:headEnd/>
            <a:tailEnd/>
          </a:ln>
        </p:spPr>
        <p:txBody>
          <a:bodyPr wrap="none" anchor="ctr"/>
          <a:lstStyle/>
          <a:p>
            <a:endParaRPr lang="el-GR"/>
          </a:p>
        </p:txBody>
      </p:sp>
      <p:sp>
        <p:nvSpPr>
          <p:cNvPr id="51208" name="AutoShape 5"/>
          <p:cNvSpPr>
            <a:spLocks noChangeArrowheads="1"/>
          </p:cNvSpPr>
          <p:nvPr/>
        </p:nvSpPr>
        <p:spPr bwMode="auto">
          <a:xfrm>
            <a:off x="2482850" y="2422525"/>
            <a:ext cx="1223963" cy="1285875"/>
          </a:xfrm>
          <a:prstGeom prst="flowChartDecision">
            <a:avLst/>
          </a:prstGeom>
          <a:noFill/>
          <a:ln w="9525">
            <a:solidFill>
              <a:schemeClr val="tx1"/>
            </a:solidFill>
            <a:miter lim="800000"/>
            <a:headEnd/>
            <a:tailEnd/>
          </a:ln>
        </p:spPr>
        <p:txBody>
          <a:bodyPr wrap="none" anchor="ctr"/>
          <a:lstStyle/>
          <a:p>
            <a:endParaRPr lang="el-GR"/>
          </a:p>
        </p:txBody>
      </p:sp>
      <p:sp>
        <p:nvSpPr>
          <p:cNvPr id="51209" name="AutoShape 6"/>
          <p:cNvSpPr>
            <a:spLocks noChangeArrowheads="1"/>
          </p:cNvSpPr>
          <p:nvPr/>
        </p:nvSpPr>
        <p:spPr bwMode="auto">
          <a:xfrm>
            <a:off x="395288" y="2852738"/>
            <a:ext cx="1366837" cy="539750"/>
          </a:xfrm>
          <a:prstGeom prst="flowChartProcess">
            <a:avLst/>
          </a:prstGeom>
          <a:noFill/>
          <a:ln w="9525">
            <a:solidFill>
              <a:schemeClr val="tx1"/>
            </a:solidFill>
            <a:miter lim="800000"/>
            <a:headEnd/>
            <a:tailEnd/>
          </a:ln>
        </p:spPr>
        <p:txBody>
          <a:bodyPr wrap="none" anchor="ctr"/>
          <a:lstStyle/>
          <a:p>
            <a:endParaRPr lang="el-GR"/>
          </a:p>
        </p:txBody>
      </p:sp>
      <p:sp>
        <p:nvSpPr>
          <p:cNvPr id="51210" name="Text Box 7"/>
          <p:cNvSpPr txBox="1">
            <a:spLocks noChangeArrowheads="1"/>
          </p:cNvSpPr>
          <p:nvPr/>
        </p:nvSpPr>
        <p:spPr bwMode="auto">
          <a:xfrm>
            <a:off x="395288" y="2924175"/>
            <a:ext cx="1439862" cy="253916"/>
          </a:xfrm>
          <a:prstGeom prst="rect">
            <a:avLst/>
          </a:prstGeom>
          <a:noFill/>
          <a:ln w="9525">
            <a:noFill/>
            <a:miter lim="800000"/>
            <a:headEnd/>
            <a:tailEnd/>
          </a:ln>
        </p:spPr>
        <p:txBody>
          <a:bodyPr>
            <a:spAutoFit/>
          </a:bodyPr>
          <a:lstStyle/>
          <a:p>
            <a:pPr eaLnBrk="0" hangingPunct="0">
              <a:spcBef>
                <a:spcPct val="50000"/>
              </a:spcBef>
            </a:pPr>
            <a:r>
              <a:rPr lang="el-GR" sz="1050" dirty="0"/>
              <a:t>ΠΡΟΜΗΘΕΥΤΗΣ</a:t>
            </a:r>
            <a:endParaRPr lang="el-GR" sz="1050" baseline="-25000" dirty="0"/>
          </a:p>
        </p:txBody>
      </p:sp>
      <p:sp>
        <p:nvSpPr>
          <p:cNvPr id="51211" name="Text Box 8"/>
          <p:cNvSpPr txBox="1">
            <a:spLocks noChangeArrowheads="1"/>
          </p:cNvSpPr>
          <p:nvPr/>
        </p:nvSpPr>
        <p:spPr bwMode="auto">
          <a:xfrm>
            <a:off x="2516188" y="2871788"/>
            <a:ext cx="1295400" cy="253916"/>
          </a:xfrm>
          <a:prstGeom prst="rect">
            <a:avLst/>
          </a:prstGeom>
          <a:noFill/>
          <a:ln w="9525">
            <a:noFill/>
            <a:miter lim="800000"/>
            <a:headEnd/>
            <a:tailEnd/>
          </a:ln>
        </p:spPr>
        <p:txBody>
          <a:bodyPr>
            <a:spAutoFit/>
          </a:bodyPr>
          <a:lstStyle/>
          <a:p>
            <a:pPr eaLnBrk="0" hangingPunct="0">
              <a:spcBef>
                <a:spcPct val="50000"/>
              </a:spcBef>
            </a:pPr>
            <a:r>
              <a:rPr lang="el-GR" sz="1050"/>
              <a:t>ΠΡΟΜΗΘΕΥΕΙ</a:t>
            </a:r>
          </a:p>
        </p:txBody>
      </p:sp>
      <p:sp>
        <p:nvSpPr>
          <p:cNvPr id="51212" name="Text Box 9"/>
          <p:cNvSpPr txBox="1">
            <a:spLocks noChangeArrowheads="1"/>
          </p:cNvSpPr>
          <p:nvPr/>
        </p:nvSpPr>
        <p:spPr bwMode="auto">
          <a:xfrm>
            <a:off x="2408238" y="4324350"/>
            <a:ext cx="1657350" cy="253916"/>
          </a:xfrm>
          <a:prstGeom prst="rect">
            <a:avLst/>
          </a:prstGeom>
          <a:noFill/>
          <a:ln w="9525">
            <a:noFill/>
            <a:miter lim="800000"/>
            <a:headEnd/>
            <a:tailEnd/>
          </a:ln>
        </p:spPr>
        <p:txBody>
          <a:bodyPr>
            <a:spAutoFit/>
          </a:bodyPr>
          <a:lstStyle/>
          <a:p>
            <a:pPr eaLnBrk="0" hangingPunct="0">
              <a:spcBef>
                <a:spcPct val="50000"/>
              </a:spcBef>
            </a:pPr>
            <a:r>
              <a:rPr lang="el-GR" sz="1050" dirty="0"/>
              <a:t>ΕΞΑΡΤΗΜΑ</a:t>
            </a:r>
            <a:endParaRPr lang="el-GR" sz="1050" baseline="-25000" dirty="0"/>
          </a:p>
        </p:txBody>
      </p:sp>
      <p:sp>
        <p:nvSpPr>
          <p:cNvPr id="51213" name="Line 10"/>
          <p:cNvSpPr>
            <a:spLocks noChangeShapeType="1"/>
          </p:cNvSpPr>
          <p:nvPr/>
        </p:nvSpPr>
        <p:spPr bwMode="auto">
          <a:xfrm>
            <a:off x="1762125" y="3070225"/>
            <a:ext cx="720725" cy="0"/>
          </a:xfrm>
          <a:prstGeom prst="line">
            <a:avLst/>
          </a:prstGeom>
          <a:noFill/>
          <a:ln w="9525">
            <a:solidFill>
              <a:schemeClr val="tx1"/>
            </a:solidFill>
            <a:round/>
            <a:headEnd/>
            <a:tailEnd/>
          </a:ln>
        </p:spPr>
        <p:txBody>
          <a:bodyPr wrap="none" anchor="ctr"/>
          <a:lstStyle/>
          <a:p>
            <a:endParaRPr lang="el-GR"/>
          </a:p>
        </p:txBody>
      </p:sp>
      <p:sp>
        <p:nvSpPr>
          <p:cNvPr id="51214" name="Line 11"/>
          <p:cNvSpPr>
            <a:spLocks noChangeShapeType="1"/>
          </p:cNvSpPr>
          <p:nvPr/>
        </p:nvSpPr>
        <p:spPr bwMode="auto">
          <a:xfrm>
            <a:off x="3706813" y="3070225"/>
            <a:ext cx="647700" cy="0"/>
          </a:xfrm>
          <a:prstGeom prst="line">
            <a:avLst/>
          </a:prstGeom>
          <a:noFill/>
          <a:ln w="9525">
            <a:solidFill>
              <a:schemeClr val="tx1"/>
            </a:solidFill>
            <a:round/>
            <a:headEnd/>
            <a:tailEnd/>
          </a:ln>
        </p:spPr>
        <p:txBody>
          <a:bodyPr wrap="none" anchor="ctr"/>
          <a:lstStyle/>
          <a:p>
            <a:endParaRPr lang="el-GR"/>
          </a:p>
        </p:txBody>
      </p:sp>
      <p:sp>
        <p:nvSpPr>
          <p:cNvPr id="51215" name="Oval 12"/>
          <p:cNvSpPr>
            <a:spLocks noChangeArrowheads="1"/>
          </p:cNvSpPr>
          <p:nvPr/>
        </p:nvSpPr>
        <p:spPr bwMode="auto">
          <a:xfrm>
            <a:off x="898525" y="1928813"/>
            <a:ext cx="1106488" cy="492125"/>
          </a:xfrm>
          <a:prstGeom prst="ellipse">
            <a:avLst/>
          </a:prstGeom>
          <a:noFill/>
          <a:ln w="9525">
            <a:solidFill>
              <a:schemeClr val="tx1"/>
            </a:solidFill>
            <a:round/>
            <a:headEnd/>
            <a:tailEnd/>
          </a:ln>
        </p:spPr>
        <p:txBody>
          <a:bodyPr wrap="none" anchor="ctr"/>
          <a:lstStyle/>
          <a:p>
            <a:endParaRPr lang="el-GR"/>
          </a:p>
        </p:txBody>
      </p:sp>
      <p:sp>
        <p:nvSpPr>
          <p:cNvPr id="51216" name="Text Box 13"/>
          <p:cNvSpPr txBox="1">
            <a:spLocks noChangeArrowheads="1"/>
          </p:cNvSpPr>
          <p:nvPr/>
        </p:nvSpPr>
        <p:spPr bwMode="auto">
          <a:xfrm>
            <a:off x="1063625" y="1954213"/>
            <a:ext cx="954088" cy="396875"/>
          </a:xfrm>
          <a:prstGeom prst="rect">
            <a:avLst/>
          </a:prstGeom>
          <a:noFill/>
          <a:ln w="9525">
            <a:noFill/>
            <a:miter lim="800000"/>
            <a:headEnd/>
            <a:tailEnd/>
          </a:ln>
        </p:spPr>
        <p:txBody>
          <a:bodyPr>
            <a:spAutoFit/>
          </a:bodyPr>
          <a:lstStyle/>
          <a:p>
            <a:pPr>
              <a:spcBef>
                <a:spcPct val="50000"/>
              </a:spcBef>
            </a:pPr>
            <a:r>
              <a:rPr lang="en-US" sz="1000" u="sng"/>
              <a:t>ID-</a:t>
            </a:r>
            <a:r>
              <a:rPr lang="el-GR" sz="1000" u="sng"/>
              <a:t>προμηθευτή</a:t>
            </a:r>
          </a:p>
        </p:txBody>
      </p:sp>
      <p:sp>
        <p:nvSpPr>
          <p:cNvPr id="51217" name="Oval 14"/>
          <p:cNvSpPr>
            <a:spLocks noChangeArrowheads="1"/>
          </p:cNvSpPr>
          <p:nvPr/>
        </p:nvSpPr>
        <p:spPr bwMode="auto">
          <a:xfrm>
            <a:off x="898525" y="3933825"/>
            <a:ext cx="865188" cy="431800"/>
          </a:xfrm>
          <a:prstGeom prst="ellipse">
            <a:avLst/>
          </a:prstGeom>
          <a:noFill/>
          <a:ln w="9525">
            <a:solidFill>
              <a:schemeClr val="tx1"/>
            </a:solidFill>
            <a:round/>
            <a:headEnd/>
            <a:tailEnd/>
          </a:ln>
        </p:spPr>
        <p:txBody>
          <a:bodyPr wrap="none" anchor="ctr"/>
          <a:lstStyle/>
          <a:p>
            <a:endParaRPr lang="el-GR"/>
          </a:p>
        </p:txBody>
      </p:sp>
      <p:sp>
        <p:nvSpPr>
          <p:cNvPr id="51218" name="Text Box 15"/>
          <p:cNvSpPr txBox="1">
            <a:spLocks noChangeArrowheads="1"/>
          </p:cNvSpPr>
          <p:nvPr/>
        </p:nvSpPr>
        <p:spPr bwMode="auto">
          <a:xfrm>
            <a:off x="1114425" y="3933825"/>
            <a:ext cx="504825" cy="366713"/>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51219" name="Line 16"/>
          <p:cNvSpPr>
            <a:spLocks noChangeShapeType="1"/>
          </p:cNvSpPr>
          <p:nvPr/>
        </p:nvSpPr>
        <p:spPr bwMode="auto">
          <a:xfrm flipH="1">
            <a:off x="1330325" y="2422525"/>
            <a:ext cx="71438" cy="358775"/>
          </a:xfrm>
          <a:prstGeom prst="line">
            <a:avLst/>
          </a:prstGeom>
          <a:noFill/>
          <a:ln w="9525">
            <a:solidFill>
              <a:schemeClr val="tx1"/>
            </a:solidFill>
            <a:round/>
            <a:headEnd/>
            <a:tailEnd/>
          </a:ln>
        </p:spPr>
        <p:txBody>
          <a:bodyPr/>
          <a:lstStyle/>
          <a:p>
            <a:endParaRPr lang="el-GR"/>
          </a:p>
        </p:txBody>
      </p:sp>
      <p:sp>
        <p:nvSpPr>
          <p:cNvPr id="51220" name="Line 17"/>
          <p:cNvSpPr>
            <a:spLocks noChangeShapeType="1"/>
          </p:cNvSpPr>
          <p:nvPr/>
        </p:nvSpPr>
        <p:spPr bwMode="auto">
          <a:xfrm>
            <a:off x="1042988" y="3430588"/>
            <a:ext cx="287337" cy="503237"/>
          </a:xfrm>
          <a:prstGeom prst="line">
            <a:avLst/>
          </a:prstGeom>
          <a:noFill/>
          <a:ln w="9525">
            <a:solidFill>
              <a:schemeClr val="tx1"/>
            </a:solidFill>
            <a:round/>
            <a:headEnd/>
            <a:tailEnd/>
          </a:ln>
        </p:spPr>
        <p:txBody>
          <a:bodyPr/>
          <a:lstStyle/>
          <a:p>
            <a:endParaRPr lang="el-GR"/>
          </a:p>
        </p:txBody>
      </p:sp>
      <p:sp>
        <p:nvSpPr>
          <p:cNvPr id="51221" name="Oval 18"/>
          <p:cNvSpPr>
            <a:spLocks noChangeArrowheads="1"/>
          </p:cNvSpPr>
          <p:nvPr/>
        </p:nvSpPr>
        <p:spPr bwMode="auto">
          <a:xfrm>
            <a:off x="4354513" y="1989138"/>
            <a:ext cx="865187" cy="431800"/>
          </a:xfrm>
          <a:prstGeom prst="ellipse">
            <a:avLst/>
          </a:prstGeom>
          <a:noFill/>
          <a:ln w="9525">
            <a:solidFill>
              <a:schemeClr val="tx1"/>
            </a:solidFill>
            <a:round/>
            <a:headEnd/>
            <a:tailEnd/>
          </a:ln>
        </p:spPr>
        <p:txBody>
          <a:bodyPr wrap="none" anchor="ctr"/>
          <a:lstStyle/>
          <a:p>
            <a:endParaRPr lang="el-GR"/>
          </a:p>
        </p:txBody>
      </p:sp>
      <p:sp>
        <p:nvSpPr>
          <p:cNvPr id="51222" name="Oval 19"/>
          <p:cNvSpPr>
            <a:spLocks noChangeArrowheads="1"/>
          </p:cNvSpPr>
          <p:nvPr/>
        </p:nvSpPr>
        <p:spPr bwMode="auto">
          <a:xfrm>
            <a:off x="4067175" y="3717925"/>
            <a:ext cx="865188" cy="431800"/>
          </a:xfrm>
          <a:prstGeom prst="ellipse">
            <a:avLst/>
          </a:prstGeom>
          <a:noFill/>
          <a:ln w="9525">
            <a:solidFill>
              <a:schemeClr val="tx1"/>
            </a:solidFill>
            <a:round/>
            <a:headEnd/>
            <a:tailEnd/>
          </a:ln>
        </p:spPr>
        <p:txBody>
          <a:bodyPr wrap="none" anchor="ctr"/>
          <a:lstStyle/>
          <a:p>
            <a:endParaRPr lang="el-GR"/>
          </a:p>
        </p:txBody>
      </p:sp>
      <p:sp>
        <p:nvSpPr>
          <p:cNvPr id="51223" name="Line 20"/>
          <p:cNvSpPr>
            <a:spLocks noChangeShapeType="1"/>
          </p:cNvSpPr>
          <p:nvPr/>
        </p:nvSpPr>
        <p:spPr bwMode="auto">
          <a:xfrm flipH="1">
            <a:off x="4786313" y="2422525"/>
            <a:ext cx="73025" cy="358775"/>
          </a:xfrm>
          <a:prstGeom prst="line">
            <a:avLst/>
          </a:prstGeom>
          <a:noFill/>
          <a:ln w="9525">
            <a:solidFill>
              <a:schemeClr val="tx1"/>
            </a:solidFill>
            <a:round/>
            <a:headEnd/>
            <a:tailEnd/>
          </a:ln>
        </p:spPr>
        <p:txBody>
          <a:bodyPr/>
          <a:lstStyle/>
          <a:p>
            <a:endParaRPr lang="el-GR"/>
          </a:p>
        </p:txBody>
      </p:sp>
      <p:sp>
        <p:nvSpPr>
          <p:cNvPr id="51224" name="Line 21"/>
          <p:cNvSpPr>
            <a:spLocks noChangeShapeType="1"/>
          </p:cNvSpPr>
          <p:nvPr/>
        </p:nvSpPr>
        <p:spPr bwMode="auto">
          <a:xfrm flipH="1">
            <a:off x="4643438" y="3430588"/>
            <a:ext cx="142875" cy="287337"/>
          </a:xfrm>
          <a:prstGeom prst="line">
            <a:avLst/>
          </a:prstGeom>
          <a:noFill/>
          <a:ln w="9525">
            <a:solidFill>
              <a:schemeClr val="tx1"/>
            </a:solidFill>
            <a:round/>
            <a:headEnd/>
            <a:tailEnd/>
          </a:ln>
        </p:spPr>
        <p:txBody>
          <a:bodyPr/>
          <a:lstStyle/>
          <a:p>
            <a:endParaRPr lang="el-GR"/>
          </a:p>
        </p:txBody>
      </p:sp>
      <p:sp>
        <p:nvSpPr>
          <p:cNvPr id="51225" name="Text Box 22"/>
          <p:cNvSpPr txBox="1">
            <a:spLocks noChangeArrowheads="1"/>
          </p:cNvSpPr>
          <p:nvPr/>
        </p:nvSpPr>
        <p:spPr bwMode="auto">
          <a:xfrm>
            <a:off x="4557713" y="1989138"/>
            <a:ext cx="647700" cy="396875"/>
          </a:xfrm>
          <a:prstGeom prst="rect">
            <a:avLst/>
          </a:prstGeom>
          <a:noFill/>
          <a:ln w="9525">
            <a:noFill/>
            <a:miter lim="800000"/>
            <a:headEnd/>
            <a:tailEnd/>
          </a:ln>
        </p:spPr>
        <p:txBody>
          <a:bodyPr>
            <a:spAutoFit/>
          </a:bodyPr>
          <a:lstStyle/>
          <a:p>
            <a:pPr>
              <a:spcBef>
                <a:spcPct val="50000"/>
              </a:spcBef>
            </a:pPr>
            <a:r>
              <a:rPr lang="en-US" sz="1000" u="sng"/>
              <a:t>ID-</a:t>
            </a:r>
            <a:r>
              <a:rPr lang="el-GR" sz="1000" u="sng"/>
              <a:t>έργου</a:t>
            </a:r>
          </a:p>
        </p:txBody>
      </p:sp>
      <p:sp>
        <p:nvSpPr>
          <p:cNvPr id="51226" name="Text Box 23"/>
          <p:cNvSpPr txBox="1">
            <a:spLocks noChangeArrowheads="1"/>
          </p:cNvSpPr>
          <p:nvPr/>
        </p:nvSpPr>
        <p:spPr bwMode="auto">
          <a:xfrm>
            <a:off x="4283075" y="3717925"/>
            <a:ext cx="649288" cy="366713"/>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51227" name="Oval 24"/>
          <p:cNvSpPr>
            <a:spLocks noChangeArrowheads="1"/>
          </p:cNvSpPr>
          <p:nvPr/>
        </p:nvSpPr>
        <p:spPr bwMode="auto">
          <a:xfrm>
            <a:off x="2667000" y="1728788"/>
            <a:ext cx="865188" cy="431800"/>
          </a:xfrm>
          <a:prstGeom prst="ellipse">
            <a:avLst/>
          </a:prstGeom>
          <a:noFill/>
          <a:ln w="9525">
            <a:solidFill>
              <a:schemeClr val="tx1"/>
            </a:solidFill>
            <a:round/>
            <a:headEnd/>
            <a:tailEnd/>
          </a:ln>
        </p:spPr>
        <p:txBody>
          <a:bodyPr wrap="none" anchor="ctr"/>
          <a:lstStyle/>
          <a:p>
            <a:endParaRPr lang="el-GR"/>
          </a:p>
        </p:txBody>
      </p:sp>
      <p:sp>
        <p:nvSpPr>
          <p:cNvPr id="51228" name="Text Box 25"/>
          <p:cNvSpPr txBox="1">
            <a:spLocks noChangeArrowheads="1"/>
          </p:cNvSpPr>
          <p:nvPr/>
        </p:nvSpPr>
        <p:spPr bwMode="auto">
          <a:xfrm>
            <a:off x="2874963" y="1835150"/>
            <a:ext cx="576262" cy="304800"/>
          </a:xfrm>
          <a:prstGeom prst="rect">
            <a:avLst/>
          </a:prstGeom>
          <a:noFill/>
          <a:ln w="9525">
            <a:noFill/>
            <a:miter lim="800000"/>
            <a:headEnd/>
            <a:tailEnd/>
          </a:ln>
        </p:spPr>
        <p:txBody>
          <a:bodyPr>
            <a:spAutoFit/>
          </a:bodyPr>
          <a:lstStyle/>
          <a:p>
            <a:pPr>
              <a:spcBef>
                <a:spcPct val="50000"/>
              </a:spcBef>
            </a:pPr>
            <a:r>
              <a:rPr lang="el-GR" sz="1400">
                <a:solidFill>
                  <a:srgbClr val="800000"/>
                </a:solidFill>
              </a:rPr>
              <a:t>τιμή</a:t>
            </a:r>
          </a:p>
        </p:txBody>
      </p:sp>
      <p:sp>
        <p:nvSpPr>
          <p:cNvPr id="51229" name="Line 26"/>
          <p:cNvSpPr>
            <a:spLocks noChangeShapeType="1"/>
          </p:cNvSpPr>
          <p:nvPr/>
        </p:nvSpPr>
        <p:spPr bwMode="auto">
          <a:xfrm>
            <a:off x="3059113" y="2205038"/>
            <a:ext cx="0" cy="215900"/>
          </a:xfrm>
          <a:prstGeom prst="line">
            <a:avLst/>
          </a:prstGeom>
          <a:noFill/>
          <a:ln w="9525">
            <a:solidFill>
              <a:schemeClr val="tx1"/>
            </a:solidFill>
            <a:round/>
            <a:headEnd/>
            <a:tailEnd/>
          </a:ln>
        </p:spPr>
        <p:txBody>
          <a:bodyPr/>
          <a:lstStyle/>
          <a:p>
            <a:endParaRPr lang="el-GR"/>
          </a:p>
        </p:txBody>
      </p:sp>
      <p:sp>
        <p:nvSpPr>
          <p:cNvPr id="51230" name="Text Box 27"/>
          <p:cNvSpPr txBox="1">
            <a:spLocks noChangeArrowheads="1"/>
          </p:cNvSpPr>
          <p:nvPr/>
        </p:nvSpPr>
        <p:spPr bwMode="auto">
          <a:xfrm>
            <a:off x="4500563" y="2852738"/>
            <a:ext cx="1081087" cy="253916"/>
          </a:xfrm>
          <a:prstGeom prst="rect">
            <a:avLst/>
          </a:prstGeom>
          <a:noFill/>
          <a:ln w="9525">
            <a:noFill/>
            <a:miter lim="800000"/>
            <a:headEnd/>
            <a:tailEnd/>
          </a:ln>
        </p:spPr>
        <p:txBody>
          <a:bodyPr>
            <a:spAutoFit/>
          </a:bodyPr>
          <a:lstStyle/>
          <a:p>
            <a:pPr>
              <a:spcBef>
                <a:spcPct val="50000"/>
              </a:spcBef>
            </a:pPr>
            <a:r>
              <a:rPr lang="el-GR" sz="1050"/>
              <a:t>ΕΡΓΟ</a:t>
            </a:r>
          </a:p>
        </p:txBody>
      </p:sp>
      <p:sp>
        <p:nvSpPr>
          <p:cNvPr id="51231" name="Oval 28"/>
          <p:cNvSpPr>
            <a:spLocks noChangeArrowheads="1"/>
          </p:cNvSpPr>
          <p:nvPr/>
        </p:nvSpPr>
        <p:spPr bwMode="auto">
          <a:xfrm>
            <a:off x="3509963" y="4878388"/>
            <a:ext cx="865187" cy="431800"/>
          </a:xfrm>
          <a:prstGeom prst="ellipse">
            <a:avLst/>
          </a:prstGeom>
          <a:noFill/>
          <a:ln w="9525">
            <a:solidFill>
              <a:schemeClr val="tx1"/>
            </a:solidFill>
            <a:round/>
            <a:headEnd/>
            <a:tailEnd/>
          </a:ln>
        </p:spPr>
        <p:txBody>
          <a:bodyPr wrap="none" anchor="ctr"/>
          <a:lstStyle/>
          <a:p>
            <a:endParaRPr lang="el-GR"/>
          </a:p>
        </p:txBody>
      </p:sp>
      <p:sp>
        <p:nvSpPr>
          <p:cNvPr id="51232" name="Text Box 29"/>
          <p:cNvSpPr txBox="1">
            <a:spLocks noChangeArrowheads="1"/>
          </p:cNvSpPr>
          <p:nvPr/>
        </p:nvSpPr>
        <p:spPr bwMode="auto">
          <a:xfrm>
            <a:off x="3524250" y="4886325"/>
            <a:ext cx="992188" cy="396875"/>
          </a:xfrm>
          <a:prstGeom prst="rect">
            <a:avLst/>
          </a:prstGeom>
          <a:noFill/>
          <a:ln w="9525">
            <a:noFill/>
            <a:miter lim="800000"/>
            <a:headEnd/>
            <a:tailEnd/>
          </a:ln>
        </p:spPr>
        <p:txBody>
          <a:bodyPr>
            <a:spAutoFit/>
          </a:bodyPr>
          <a:lstStyle/>
          <a:p>
            <a:pPr>
              <a:spcBef>
                <a:spcPct val="50000"/>
              </a:spcBef>
            </a:pPr>
            <a:r>
              <a:rPr lang="en-US" sz="1000" u="sng"/>
              <a:t>ID-</a:t>
            </a:r>
            <a:r>
              <a:rPr lang="el-GR" sz="1000" u="sng"/>
              <a:t>εξαρτήματος</a:t>
            </a:r>
          </a:p>
        </p:txBody>
      </p:sp>
      <p:sp>
        <p:nvSpPr>
          <p:cNvPr id="51233" name="Line 30"/>
          <p:cNvSpPr>
            <a:spLocks noChangeShapeType="1"/>
          </p:cNvSpPr>
          <p:nvPr/>
        </p:nvSpPr>
        <p:spPr bwMode="auto">
          <a:xfrm>
            <a:off x="3441700" y="4692650"/>
            <a:ext cx="233363" cy="206375"/>
          </a:xfrm>
          <a:prstGeom prst="line">
            <a:avLst/>
          </a:prstGeom>
          <a:noFill/>
          <a:ln w="9525">
            <a:solidFill>
              <a:schemeClr val="tx1"/>
            </a:solidFill>
            <a:round/>
            <a:headEnd/>
            <a:tailEnd/>
          </a:ln>
        </p:spPr>
        <p:txBody>
          <a:bodyPr/>
          <a:lstStyle/>
          <a:p>
            <a:endParaRPr lang="el-GR"/>
          </a:p>
        </p:txBody>
      </p:sp>
      <p:sp>
        <p:nvSpPr>
          <p:cNvPr id="40" name="TextBox 39"/>
          <p:cNvSpPr txBox="1"/>
          <p:nvPr/>
        </p:nvSpPr>
        <p:spPr>
          <a:xfrm>
            <a:off x="5652120" y="1844824"/>
            <a:ext cx="3024336" cy="646331"/>
          </a:xfrm>
          <a:prstGeom prst="rect">
            <a:avLst/>
          </a:prstGeom>
          <a:noFill/>
        </p:spPr>
        <p:txBody>
          <a:bodyPr wrap="square" rtlCol="0">
            <a:spAutoFit/>
          </a:bodyPr>
          <a:lstStyle/>
          <a:p>
            <a:pPr algn="just"/>
            <a:r>
              <a:rPr lang="el-GR" dirty="0" smtClean="0">
                <a:solidFill>
                  <a:schemeClr val="tx2">
                    <a:lumMod val="50000"/>
                  </a:schemeClr>
                </a:solidFill>
                <a:latin typeface="Calibri" pitchFamily="34" charset="0"/>
                <a:cs typeface="Calibri" pitchFamily="34" charset="0"/>
              </a:rPr>
              <a:t>Παρατήρηση για το </a:t>
            </a:r>
            <a:r>
              <a:rPr lang="el-GR" dirty="0" smtClean="0">
                <a:solidFill>
                  <a:schemeClr val="accent6">
                    <a:lumMod val="75000"/>
                  </a:schemeClr>
                </a:solidFill>
                <a:latin typeface="Calibri" pitchFamily="34" charset="0"/>
                <a:cs typeface="Calibri" pitchFamily="34" charset="0"/>
              </a:rPr>
              <a:t>συμβολισμό στο </a:t>
            </a:r>
            <a:r>
              <a:rPr lang="en-US" dirty="0" smtClean="0">
                <a:solidFill>
                  <a:schemeClr val="accent6">
                    <a:lumMod val="75000"/>
                  </a:schemeClr>
                </a:solidFill>
                <a:latin typeface="Calibri" pitchFamily="34" charset="0"/>
                <a:cs typeface="Calibri" pitchFamily="34" charset="0"/>
              </a:rPr>
              <a:t>“cow book”</a:t>
            </a:r>
            <a:endParaRPr lang="el-GR" dirty="0">
              <a:solidFill>
                <a:schemeClr val="accent6">
                  <a:lumMod val="75000"/>
                </a:schemeClr>
              </a:solidFill>
              <a:latin typeface="Calibri" pitchFamily="34" charset="0"/>
              <a:cs typeface="Calibri" pitchFamily="34" charset="0"/>
            </a:endParaRPr>
          </a:p>
        </p:txBody>
      </p:sp>
      <p:cxnSp>
        <p:nvCxnSpPr>
          <p:cNvPr id="42" name="Straight Arrow Connector 41"/>
          <p:cNvCxnSpPr/>
          <p:nvPr/>
        </p:nvCxnSpPr>
        <p:spPr>
          <a:xfrm flipV="1">
            <a:off x="3131840" y="3789040"/>
            <a:ext cx="0" cy="43204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43" name="TextBox 42"/>
          <p:cNvSpPr txBox="1"/>
          <p:nvPr/>
        </p:nvSpPr>
        <p:spPr>
          <a:xfrm>
            <a:off x="5940152" y="2790379"/>
            <a:ext cx="2736304" cy="1477328"/>
          </a:xfrm>
          <a:prstGeom prst="rect">
            <a:avLst/>
          </a:prstGeom>
          <a:noFill/>
        </p:spPr>
        <p:txBody>
          <a:bodyPr wrap="square" rtlCol="0">
            <a:spAutoFit/>
          </a:bodyPr>
          <a:lstStyle/>
          <a:p>
            <a:pPr algn="just">
              <a:spcBef>
                <a:spcPct val="50000"/>
              </a:spcBef>
            </a:pPr>
            <a:r>
              <a:rPr lang="el-GR" dirty="0" smtClean="0">
                <a:solidFill>
                  <a:schemeClr val="tx2">
                    <a:lumMod val="50000"/>
                  </a:schemeClr>
                </a:solidFill>
                <a:latin typeface="Calibri" pitchFamily="34" charset="0"/>
                <a:cs typeface="Calibri" pitchFamily="34" charset="0"/>
              </a:rPr>
              <a:t>Ο συμβολισμός με το «βέλος» σημαίνει ότι το εξάρτημα προσδιορίζει μοναδικά τον προμηθευτή και το έργο</a:t>
            </a:r>
            <a:endParaRPr lang="el-GR" dirty="0">
              <a:solidFill>
                <a:schemeClr val="tx2">
                  <a:lumMod val="50000"/>
                </a:schemeClr>
              </a:solidFill>
              <a:latin typeface="Calibri" pitchFamily="34" charset="0"/>
              <a:cs typeface="Calibri" pitchFamily="34" charset="0"/>
            </a:endParaRPr>
          </a:p>
        </p:txBody>
      </p:sp>
      <p:sp>
        <p:nvSpPr>
          <p:cNvPr id="37" name="TextBox 36"/>
          <p:cNvSpPr txBox="1"/>
          <p:nvPr/>
        </p:nvSpPr>
        <p:spPr>
          <a:xfrm>
            <a:off x="4932363" y="4471194"/>
            <a:ext cx="3960117" cy="923330"/>
          </a:xfrm>
          <a:prstGeom prst="rect">
            <a:avLst/>
          </a:prstGeom>
          <a:noFill/>
          <a:ln>
            <a:solidFill>
              <a:schemeClr val="tx1"/>
            </a:solidFill>
            <a:prstDash val="dash"/>
          </a:ln>
        </p:spPr>
        <p:txBody>
          <a:bodyPr wrap="square" rtlCol="0">
            <a:spAutoFit/>
          </a:bodyPr>
          <a:lstStyle/>
          <a:p>
            <a:r>
              <a:rPr lang="el-GR" dirty="0" smtClean="0">
                <a:solidFill>
                  <a:schemeClr val="accent2">
                    <a:lumMod val="75000"/>
                  </a:schemeClr>
                </a:solidFill>
                <a:latin typeface="Calibri" pitchFamily="34" charset="0"/>
                <a:cs typeface="Calibri" pitchFamily="34" charset="0"/>
              </a:rPr>
              <a:t>Ο συμβολισμός αυτός για τριαδικές συσχετικές δεν εκφράζει το ίδιο με τον συμβολισμό που χρησιμοποιεί 1-Ν-Μ</a:t>
            </a:r>
            <a:endParaRPr lang="el-GR" dirty="0">
              <a:solidFill>
                <a:schemeClr val="accent2">
                  <a:lumMod val="75000"/>
                </a:schemeClr>
              </a:solidFill>
              <a:latin typeface="Calibri" pitchFamily="34" charset="0"/>
              <a:cs typeface="Calibri" pitchFamily="34" charset="0"/>
            </a:endParaRPr>
          </a:p>
        </p:txBody>
      </p:sp>
      <p:sp>
        <p:nvSpPr>
          <p:cNvPr id="39" name="Title 1"/>
          <p:cNvSpPr>
            <a:spLocks noGrp="1"/>
          </p:cNvSpPr>
          <p:nvPr>
            <p:ph type="title"/>
          </p:nvPr>
        </p:nvSpPr>
        <p:spPr>
          <a:xfrm>
            <a:off x="457200" y="274638"/>
            <a:ext cx="8229600" cy="1143000"/>
          </a:xfrm>
        </p:spPr>
        <p:txBody>
          <a:bodyPr/>
          <a:lstStyle/>
          <a:p>
            <a:r>
              <a:rPr lang="el-GR" dirty="0" smtClean="0">
                <a:solidFill>
                  <a:schemeClr val="accent6">
                    <a:lumMod val="75000"/>
                  </a:schemeClr>
                </a:solidFill>
              </a:rPr>
              <a:t>Τριαδικές Συσχετίσεις</a:t>
            </a:r>
            <a:endParaRPr lang="en-US" dirty="0">
              <a:solidFill>
                <a:schemeClr val="accent6">
                  <a:lumMod val="75000"/>
                </a:schemeClr>
              </a:solidFill>
            </a:endParaRPr>
          </a:p>
        </p:txBody>
      </p:sp>
      <p:sp>
        <p:nvSpPr>
          <p:cNvPr id="38"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n-US" altLang="en-US" dirty="0"/>
              <a:t>4</a:t>
            </a:r>
            <a:r>
              <a:rPr lang="el-GR" altLang="en-US" dirty="0" smtClean="0"/>
              <a:t>-20</a:t>
            </a:r>
            <a:r>
              <a:rPr lang="en-US" altLang="en-US" dirty="0" smtClean="0"/>
              <a:t>15</a:t>
            </a:r>
            <a:endParaRPr lang="el-GR" altLang="en-US" dirty="0" smtClean="0"/>
          </a:p>
        </p:txBody>
      </p:sp>
    </p:spTree>
    <p:extLst>
      <p:ext uri="{BB962C8B-B14F-4D97-AF65-F5344CB8AC3E}">
        <p14:creationId xmlns:p14="http://schemas.microsoft.com/office/powerpoint/2010/main" val="44542056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79" name="Rectangle 6"/>
          <p:cNvSpPr>
            <a:spLocks noGrp="1" noChangeArrowheads="1"/>
          </p:cNvSpPr>
          <p:nvPr>
            <p:ph type="ftr" sz="quarter" idx="11"/>
          </p:nvPr>
        </p:nvSpPr>
        <p:spPr>
          <a:noFill/>
        </p:spPr>
        <p:txBody>
          <a:bodyPr/>
          <a:lstStyle/>
          <a:p>
            <a:r>
              <a:rPr lang="el-GR" altLang="en-US"/>
              <a:t>Ευαγγελία Πιτουρά</a:t>
            </a:r>
          </a:p>
        </p:txBody>
      </p:sp>
      <p:sp>
        <p:nvSpPr>
          <p:cNvPr id="50180" name="Rectangle 7"/>
          <p:cNvSpPr>
            <a:spLocks noGrp="1" noChangeArrowheads="1"/>
          </p:cNvSpPr>
          <p:nvPr>
            <p:ph type="sldNum" sz="quarter" idx="12"/>
          </p:nvPr>
        </p:nvSpPr>
        <p:spPr>
          <a:noFill/>
        </p:spPr>
        <p:txBody>
          <a:bodyPr/>
          <a:lstStyle/>
          <a:p>
            <a:fld id="{52282F24-91D4-45B4-B9B5-E5CA6547B768}" type="slidenum">
              <a:rPr lang="el-GR" altLang="en-US" smtClean="0"/>
              <a:pPr/>
              <a:t>26</a:t>
            </a:fld>
            <a:endParaRPr lang="el-GR" altLang="en-US" smtClean="0"/>
          </a:p>
        </p:txBody>
      </p:sp>
      <p:sp>
        <p:nvSpPr>
          <p:cNvPr id="50181" name="Rectangle 2"/>
          <p:cNvSpPr>
            <a:spLocks noChangeArrowheads="1"/>
          </p:cNvSpPr>
          <p:nvPr/>
        </p:nvSpPr>
        <p:spPr bwMode="auto">
          <a:xfrm>
            <a:off x="2411413" y="4254500"/>
            <a:ext cx="1290637" cy="433388"/>
          </a:xfrm>
          <a:prstGeom prst="rect">
            <a:avLst/>
          </a:prstGeom>
          <a:noFill/>
          <a:ln w="9525">
            <a:solidFill>
              <a:schemeClr val="tx1"/>
            </a:solidFill>
            <a:miter lim="800000"/>
            <a:headEnd/>
            <a:tailEnd/>
          </a:ln>
        </p:spPr>
        <p:txBody>
          <a:bodyPr wrap="none" anchor="ctr"/>
          <a:lstStyle/>
          <a:p>
            <a:endParaRPr lang="el-GR"/>
          </a:p>
        </p:txBody>
      </p:sp>
      <p:sp>
        <p:nvSpPr>
          <p:cNvPr id="50183" name="AutoShape 4"/>
          <p:cNvSpPr>
            <a:spLocks noChangeArrowheads="1"/>
          </p:cNvSpPr>
          <p:nvPr/>
        </p:nvSpPr>
        <p:spPr bwMode="auto">
          <a:xfrm>
            <a:off x="4356100" y="2781300"/>
            <a:ext cx="1154113" cy="528638"/>
          </a:xfrm>
          <a:prstGeom prst="flowChartProcess">
            <a:avLst/>
          </a:prstGeom>
          <a:noFill/>
          <a:ln w="9525">
            <a:solidFill>
              <a:schemeClr val="tx1"/>
            </a:solidFill>
            <a:miter lim="800000"/>
            <a:headEnd/>
            <a:tailEnd/>
          </a:ln>
        </p:spPr>
        <p:txBody>
          <a:bodyPr wrap="none" anchor="ctr"/>
          <a:lstStyle/>
          <a:p>
            <a:endParaRPr lang="el-GR"/>
          </a:p>
        </p:txBody>
      </p:sp>
      <p:sp>
        <p:nvSpPr>
          <p:cNvPr id="50184" name="AutoShape 5"/>
          <p:cNvSpPr>
            <a:spLocks noChangeArrowheads="1"/>
          </p:cNvSpPr>
          <p:nvPr/>
        </p:nvSpPr>
        <p:spPr bwMode="auto">
          <a:xfrm>
            <a:off x="2482850" y="2422525"/>
            <a:ext cx="1223963" cy="1285875"/>
          </a:xfrm>
          <a:prstGeom prst="flowChartDecision">
            <a:avLst/>
          </a:prstGeom>
          <a:noFill/>
          <a:ln w="9525">
            <a:solidFill>
              <a:schemeClr val="tx1"/>
            </a:solidFill>
            <a:miter lim="800000"/>
            <a:headEnd/>
            <a:tailEnd/>
          </a:ln>
        </p:spPr>
        <p:txBody>
          <a:bodyPr wrap="none" anchor="ctr"/>
          <a:lstStyle/>
          <a:p>
            <a:endParaRPr lang="el-GR"/>
          </a:p>
        </p:txBody>
      </p:sp>
      <p:sp>
        <p:nvSpPr>
          <p:cNvPr id="50185" name="AutoShape 6"/>
          <p:cNvSpPr>
            <a:spLocks noChangeArrowheads="1"/>
          </p:cNvSpPr>
          <p:nvPr/>
        </p:nvSpPr>
        <p:spPr bwMode="auto">
          <a:xfrm>
            <a:off x="395288" y="2852738"/>
            <a:ext cx="1366837" cy="539750"/>
          </a:xfrm>
          <a:prstGeom prst="flowChartProcess">
            <a:avLst/>
          </a:prstGeom>
          <a:noFill/>
          <a:ln w="9525">
            <a:solidFill>
              <a:schemeClr val="tx1"/>
            </a:solidFill>
            <a:miter lim="800000"/>
            <a:headEnd/>
            <a:tailEnd/>
          </a:ln>
        </p:spPr>
        <p:txBody>
          <a:bodyPr wrap="none" anchor="ctr"/>
          <a:lstStyle/>
          <a:p>
            <a:endParaRPr lang="el-GR"/>
          </a:p>
        </p:txBody>
      </p:sp>
      <p:sp>
        <p:nvSpPr>
          <p:cNvPr id="50186" name="Text Box 7"/>
          <p:cNvSpPr txBox="1">
            <a:spLocks noChangeArrowheads="1"/>
          </p:cNvSpPr>
          <p:nvPr/>
        </p:nvSpPr>
        <p:spPr bwMode="auto">
          <a:xfrm>
            <a:off x="395288" y="2924175"/>
            <a:ext cx="1439862" cy="274638"/>
          </a:xfrm>
          <a:prstGeom prst="rect">
            <a:avLst/>
          </a:prstGeom>
          <a:noFill/>
          <a:ln w="9525">
            <a:noFill/>
            <a:miter lim="800000"/>
            <a:headEnd/>
            <a:tailEnd/>
          </a:ln>
        </p:spPr>
        <p:txBody>
          <a:bodyPr>
            <a:spAutoFit/>
          </a:bodyPr>
          <a:lstStyle/>
          <a:p>
            <a:pPr eaLnBrk="0" hangingPunct="0">
              <a:spcBef>
                <a:spcPct val="50000"/>
              </a:spcBef>
            </a:pPr>
            <a:r>
              <a:rPr lang="el-GR" sz="1200">
                <a:latin typeface="Times New Roman" pitchFamily="18" charset="0"/>
              </a:rPr>
              <a:t>ΠΡΟΜΗΘΕΥΤΗΣ</a:t>
            </a:r>
            <a:endParaRPr lang="el-GR" sz="1200" baseline="-25000">
              <a:latin typeface="Times New Roman" pitchFamily="18" charset="0"/>
            </a:endParaRPr>
          </a:p>
        </p:txBody>
      </p:sp>
      <p:sp>
        <p:nvSpPr>
          <p:cNvPr id="50187" name="Text Box 8"/>
          <p:cNvSpPr txBox="1">
            <a:spLocks noChangeArrowheads="1"/>
          </p:cNvSpPr>
          <p:nvPr/>
        </p:nvSpPr>
        <p:spPr bwMode="auto">
          <a:xfrm>
            <a:off x="2516188" y="2871788"/>
            <a:ext cx="1295400" cy="274637"/>
          </a:xfrm>
          <a:prstGeom prst="rect">
            <a:avLst/>
          </a:prstGeom>
          <a:noFill/>
          <a:ln w="9525">
            <a:noFill/>
            <a:miter lim="800000"/>
            <a:headEnd/>
            <a:tailEnd/>
          </a:ln>
        </p:spPr>
        <p:txBody>
          <a:bodyPr>
            <a:spAutoFit/>
          </a:bodyPr>
          <a:lstStyle/>
          <a:p>
            <a:pPr eaLnBrk="0" hangingPunct="0">
              <a:spcBef>
                <a:spcPct val="50000"/>
              </a:spcBef>
            </a:pPr>
            <a:r>
              <a:rPr lang="el-GR" sz="1200">
                <a:latin typeface="Times New Roman" pitchFamily="18" charset="0"/>
              </a:rPr>
              <a:t>ΠΡΟΜΗΘΕΥΕΙ</a:t>
            </a:r>
          </a:p>
        </p:txBody>
      </p:sp>
      <p:sp>
        <p:nvSpPr>
          <p:cNvPr id="50188" name="Text Box 9"/>
          <p:cNvSpPr txBox="1">
            <a:spLocks noChangeArrowheads="1"/>
          </p:cNvSpPr>
          <p:nvPr/>
        </p:nvSpPr>
        <p:spPr bwMode="auto">
          <a:xfrm>
            <a:off x="2379663" y="4306888"/>
            <a:ext cx="1657350" cy="336550"/>
          </a:xfrm>
          <a:prstGeom prst="rect">
            <a:avLst/>
          </a:prstGeom>
          <a:noFill/>
          <a:ln w="9525">
            <a:noFill/>
            <a:miter lim="800000"/>
            <a:headEnd/>
            <a:tailEnd/>
          </a:ln>
        </p:spPr>
        <p:txBody>
          <a:bodyPr>
            <a:spAutoFit/>
          </a:bodyPr>
          <a:lstStyle/>
          <a:p>
            <a:pPr eaLnBrk="0" hangingPunct="0">
              <a:spcBef>
                <a:spcPct val="50000"/>
              </a:spcBef>
            </a:pPr>
            <a:r>
              <a:rPr lang="el-GR">
                <a:latin typeface="Times New Roman" pitchFamily="18" charset="0"/>
              </a:rPr>
              <a:t>ΕΞΑΡΤΗΜΑ</a:t>
            </a:r>
            <a:endParaRPr lang="el-GR" baseline="-25000">
              <a:latin typeface="Times New Roman" pitchFamily="18" charset="0"/>
            </a:endParaRPr>
          </a:p>
        </p:txBody>
      </p:sp>
      <p:sp>
        <p:nvSpPr>
          <p:cNvPr id="50189" name="Line 10"/>
          <p:cNvSpPr>
            <a:spLocks noChangeShapeType="1"/>
          </p:cNvSpPr>
          <p:nvPr/>
        </p:nvSpPr>
        <p:spPr bwMode="auto">
          <a:xfrm>
            <a:off x="1762125" y="3070225"/>
            <a:ext cx="720725" cy="0"/>
          </a:xfrm>
          <a:prstGeom prst="line">
            <a:avLst/>
          </a:prstGeom>
          <a:noFill/>
          <a:ln w="9525">
            <a:solidFill>
              <a:schemeClr val="tx1"/>
            </a:solidFill>
            <a:round/>
            <a:headEnd/>
            <a:tailEnd/>
          </a:ln>
        </p:spPr>
        <p:txBody>
          <a:bodyPr wrap="none" anchor="ctr"/>
          <a:lstStyle/>
          <a:p>
            <a:endParaRPr lang="el-GR"/>
          </a:p>
        </p:txBody>
      </p:sp>
      <p:sp>
        <p:nvSpPr>
          <p:cNvPr id="50190" name="Line 11"/>
          <p:cNvSpPr>
            <a:spLocks noChangeShapeType="1"/>
          </p:cNvSpPr>
          <p:nvPr/>
        </p:nvSpPr>
        <p:spPr bwMode="auto">
          <a:xfrm>
            <a:off x="3706813" y="3070225"/>
            <a:ext cx="647700" cy="0"/>
          </a:xfrm>
          <a:prstGeom prst="line">
            <a:avLst/>
          </a:prstGeom>
          <a:noFill/>
          <a:ln w="9525">
            <a:solidFill>
              <a:schemeClr val="tx1"/>
            </a:solidFill>
            <a:round/>
            <a:headEnd/>
            <a:tailEnd/>
          </a:ln>
        </p:spPr>
        <p:txBody>
          <a:bodyPr wrap="none" anchor="ctr"/>
          <a:lstStyle/>
          <a:p>
            <a:endParaRPr lang="el-GR"/>
          </a:p>
        </p:txBody>
      </p:sp>
      <p:sp>
        <p:nvSpPr>
          <p:cNvPr id="50191" name="Oval 12"/>
          <p:cNvSpPr>
            <a:spLocks noChangeArrowheads="1"/>
          </p:cNvSpPr>
          <p:nvPr/>
        </p:nvSpPr>
        <p:spPr bwMode="auto">
          <a:xfrm>
            <a:off x="898525" y="1928813"/>
            <a:ext cx="1106488" cy="492125"/>
          </a:xfrm>
          <a:prstGeom prst="ellipse">
            <a:avLst/>
          </a:prstGeom>
          <a:noFill/>
          <a:ln w="9525">
            <a:solidFill>
              <a:schemeClr val="tx1"/>
            </a:solidFill>
            <a:round/>
            <a:headEnd/>
            <a:tailEnd/>
          </a:ln>
        </p:spPr>
        <p:txBody>
          <a:bodyPr wrap="none" anchor="ctr"/>
          <a:lstStyle/>
          <a:p>
            <a:endParaRPr lang="el-GR"/>
          </a:p>
        </p:txBody>
      </p:sp>
      <p:sp>
        <p:nvSpPr>
          <p:cNvPr id="50192" name="Text Box 13"/>
          <p:cNvSpPr txBox="1">
            <a:spLocks noChangeArrowheads="1"/>
          </p:cNvSpPr>
          <p:nvPr/>
        </p:nvSpPr>
        <p:spPr bwMode="auto">
          <a:xfrm>
            <a:off x="1063625" y="1954213"/>
            <a:ext cx="954088" cy="396875"/>
          </a:xfrm>
          <a:prstGeom prst="rect">
            <a:avLst/>
          </a:prstGeom>
          <a:noFill/>
          <a:ln w="9525">
            <a:noFill/>
            <a:miter lim="800000"/>
            <a:headEnd/>
            <a:tailEnd/>
          </a:ln>
        </p:spPr>
        <p:txBody>
          <a:bodyPr>
            <a:spAutoFit/>
          </a:bodyPr>
          <a:lstStyle/>
          <a:p>
            <a:pPr>
              <a:spcBef>
                <a:spcPct val="50000"/>
              </a:spcBef>
            </a:pPr>
            <a:r>
              <a:rPr lang="en-US" sz="1000" u="sng"/>
              <a:t>ID-</a:t>
            </a:r>
            <a:r>
              <a:rPr lang="el-GR" sz="1000" u="sng"/>
              <a:t>προμηθευτή</a:t>
            </a:r>
          </a:p>
        </p:txBody>
      </p:sp>
      <p:sp>
        <p:nvSpPr>
          <p:cNvPr id="50193" name="Oval 14"/>
          <p:cNvSpPr>
            <a:spLocks noChangeArrowheads="1"/>
          </p:cNvSpPr>
          <p:nvPr/>
        </p:nvSpPr>
        <p:spPr bwMode="auto">
          <a:xfrm>
            <a:off x="898525" y="3933825"/>
            <a:ext cx="865188" cy="431800"/>
          </a:xfrm>
          <a:prstGeom prst="ellipse">
            <a:avLst/>
          </a:prstGeom>
          <a:noFill/>
          <a:ln w="9525">
            <a:solidFill>
              <a:schemeClr val="tx1"/>
            </a:solidFill>
            <a:round/>
            <a:headEnd/>
            <a:tailEnd/>
          </a:ln>
        </p:spPr>
        <p:txBody>
          <a:bodyPr wrap="none" anchor="ctr"/>
          <a:lstStyle/>
          <a:p>
            <a:endParaRPr lang="el-GR"/>
          </a:p>
        </p:txBody>
      </p:sp>
      <p:sp>
        <p:nvSpPr>
          <p:cNvPr id="50194" name="Text Box 15"/>
          <p:cNvSpPr txBox="1">
            <a:spLocks noChangeArrowheads="1"/>
          </p:cNvSpPr>
          <p:nvPr/>
        </p:nvSpPr>
        <p:spPr bwMode="auto">
          <a:xfrm>
            <a:off x="1114425" y="3933825"/>
            <a:ext cx="504825" cy="366713"/>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50195" name="Line 16"/>
          <p:cNvSpPr>
            <a:spLocks noChangeShapeType="1"/>
          </p:cNvSpPr>
          <p:nvPr/>
        </p:nvSpPr>
        <p:spPr bwMode="auto">
          <a:xfrm flipH="1">
            <a:off x="1330325" y="2422525"/>
            <a:ext cx="71438" cy="358775"/>
          </a:xfrm>
          <a:prstGeom prst="line">
            <a:avLst/>
          </a:prstGeom>
          <a:noFill/>
          <a:ln w="9525">
            <a:solidFill>
              <a:schemeClr val="tx1"/>
            </a:solidFill>
            <a:round/>
            <a:headEnd/>
            <a:tailEnd/>
          </a:ln>
        </p:spPr>
        <p:txBody>
          <a:bodyPr/>
          <a:lstStyle/>
          <a:p>
            <a:endParaRPr lang="el-GR"/>
          </a:p>
        </p:txBody>
      </p:sp>
      <p:sp>
        <p:nvSpPr>
          <p:cNvPr id="50196" name="Line 17"/>
          <p:cNvSpPr>
            <a:spLocks noChangeShapeType="1"/>
          </p:cNvSpPr>
          <p:nvPr/>
        </p:nvSpPr>
        <p:spPr bwMode="auto">
          <a:xfrm>
            <a:off x="1042988" y="3430588"/>
            <a:ext cx="287337" cy="503237"/>
          </a:xfrm>
          <a:prstGeom prst="line">
            <a:avLst/>
          </a:prstGeom>
          <a:noFill/>
          <a:ln w="9525">
            <a:solidFill>
              <a:schemeClr val="tx1"/>
            </a:solidFill>
            <a:round/>
            <a:headEnd/>
            <a:tailEnd/>
          </a:ln>
        </p:spPr>
        <p:txBody>
          <a:bodyPr/>
          <a:lstStyle/>
          <a:p>
            <a:endParaRPr lang="el-GR"/>
          </a:p>
        </p:txBody>
      </p:sp>
      <p:sp>
        <p:nvSpPr>
          <p:cNvPr id="50197" name="Oval 18"/>
          <p:cNvSpPr>
            <a:spLocks noChangeArrowheads="1"/>
          </p:cNvSpPr>
          <p:nvPr/>
        </p:nvSpPr>
        <p:spPr bwMode="auto">
          <a:xfrm>
            <a:off x="4354513" y="1989138"/>
            <a:ext cx="865187" cy="431800"/>
          </a:xfrm>
          <a:prstGeom prst="ellipse">
            <a:avLst/>
          </a:prstGeom>
          <a:noFill/>
          <a:ln w="9525">
            <a:solidFill>
              <a:schemeClr val="tx1"/>
            </a:solidFill>
            <a:round/>
            <a:headEnd/>
            <a:tailEnd/>
          </a:ln>
        </p:spPr>
        <p:txBody>
          <a:bodyPr wrap="none" anchor="ctr"/>
          <a:lstStyle/>
          <a:p>
            <a:endParaRPr lang="el-GR"/>
          </a:p>
        </p:txBody>
      </p:sp>
      <p:sp>
        <p:nvSpPr>
          <p:cNvPr id="50198" name="Oval 19"/>
          <p:cNvSpPr>
            <a:spLocks noChangeArrowheads="1"/>
          </p:cNvSpPr>
          <p:nvPr/>
        </p:nvSpPr>
        <p:spPr bwMode="auto">
          <a:xfrm>
            <a:off x="4067175" y="3717925"/>
            <a:ext cx="865188" cy="431800"/>
          </a:xfrm>
          <a:prstGeom prst="ellipse">
            <a:avLst/>
          </a:prstGeom>
          <a:noFill/>
          <a:ln w="9525">
            <a:solidFill>
              <a:schemeClr val="tx1"/>
            </a:solidFill>
            <a:round/>
            <a:headEnd/>
            <a:tailEnd/>
          </a:ln>
        </p:spPr>
        <p:txBody>
          <a:bodyPr wrap="none" anchor="ctr"/>
          <a:lstStyle/>
          <a:p>
            <a:endParaRPr lang="el-GR"/>
          </a:p>
        </p:txBody>
      </p:sp>
      <p:sp>
        <p:nvSpPr>
          <p:cNvPr id="50199" name="Line 20"/>
          <p:cNvSpPr>
            <a:spLocks noChangeShapeType="1"/>
          </p:cNvSpPr>
          <p:nvPr/>
        </p:nvSpPr>
        <p:spPr bwMode="auto">
          <a:xfrm flipH="1">
            <a:off x="4786313" y="2422525"/>
            <a:ext cx="73025" cy="358775"/>
          </a:xfrm>
          <a:prstGeom prst="line">
            <a:avLst/>
          </a:prstGeom>
          <a:noFill/>
          <a:ln w="9525">
            <a:solidFill>
              <a:schemeClr val="tx1"/>
            </a:solidFill>
            <a:round/>
            <a:headEnd/>
            <a:tailEnd/>
          </a:ln>
        </p:spPr>
        <p:txBody>
          <a:bodyPr/>
          <a:lstStyle/>
          <a:p>
            <a:endParaRPr lang="el-GR"/>
          </a:p>
        </p:txBody>
      </p:sp>
      <p:sp>
        <p:nvSpPr>
          <p:cNvPr id="50200" name="Line 21"/>
          <p:cNvSpPr>
            <a:spLocks noChangeShapeType="1"/>
          </p:cNvSpPr>
          <p:nvPr/>
        </p:nvSpPr>
        <p:spPr bwMode="auto">
          <a:xfrm flipH="1">
            <a:off x="4643438" y="3430588"/>
            <a:ext cx="142875" cy="287337"/>
          </a:xfrm>
          <a:prstGeom prst="line">
            <a:avLst/>
          </a:prstGeom>
          <a:noFill/>
          <a:ln w="9525">
            <a:solidFill>
              <a:schemeClr val="tx1"/>
            </a:solidFill>
            <a:round/>
            <a:headEnd/>
            <a:tailEnd/>
          </a:ln>
        </p:spPr>
        <p:txBody>
          <a:bodyPr/>
          <a:lstStyle/>
          <a:p>
            <a:endParaRPr lang="el-GR"/>
          </a:p>
        </p:txBody>
      </p:sp>
      <p:sp>
        <p:nvSpPr>
          <p:cNvPr id="50201" name="Text Box 22"/>
          <p:cNvSpPr txBox="1">
            <a:spLocks noChangeArrowheads="1"/>
          </p:cNvSpPr>
          <p:nvPr/>
        </p:nvSpPr>
        <p:spPr bwMode="auto">
          <a:xfrm>
            <a:off x="4557713" y="1989138"/>
            <a:ext cx="647700" cy="396875"/>
          </a:xfrm>
          <a:prstGeom prst="rect">
            <a:avLst/>
          </a:prstGeom>
          <a:noFill/>
          <a:ln w="9525">
            <a:noFill/>
            <a:miter lim="800000"/>
            <a:headEnd/>
            <a:tailEnd/>
          </a:ln>
        </p:spPr>
        <p:txBody>
          <a:bodyPr>
            <a:spAutoFit/>
          </a:bodyPr>
          <a:lstStyle/>
          <a:p>
            <a:pPr>
              <a:spcBef>
                <a:spcPct val="50000"/>
              </a:spcBef>
            </a:pPr>
            <a:r>
              <a:rPr lang="en-US" sz="1000" u="sng"/>
              <a:t>ID-</a:t>
            </a:r>
            <a:r>
              <a:rPr lang="el-GR" sz="1000" u="sng"/>
              <a:t>έργου</a:t>
            </a:r>
          </a:p>
        </p:txBody>
      </p:sp>
      <p:sp>
        <p:nvSpPr>
          <p:cNvPr id="50202" name="Text Box 23"/>
          <p:cNvSpPr txBox="1">
            <a:spLocks noChangeArrowheads="1"/>
          </p:cNvSpPr>
          <p:nvPr/>
        </p:nvSpPr>
        <p:spPr bwMode="auto">
          <a:xfrm>
            <a:off x="4283075" y="3717925"/>
            <a:ext cx="649288" cy="366713"/>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50203" name="Oval 24"/>
          <p:cNvSpPr>
            <a:spLocks noChangeArrowheads="1"/>
          </p:cNvSpPr>
          <p:nvPr/>
        </p:nvSpPr>
        <p:spPr bwMode="auto">
          <a:xfrm>
            <a:off x="2657475" y="1747838"/>
            <a:ext cx="865188" cy="431800"/>
          </a:xfrm>
          <a:prstGeom prst="ellipse">
            <a:avLst/>
          </a:prstGeom>
          <a:noFill/>
          <a:ln w="9525">
            <a:solidFill>
              <a:schemeClr val="tx1"/>
            </a:solidFill>
            <a:round/>
            <a:headEnd/>
            <a:tailEnd/>
          </a:ln>
        </p:spPr>
        <p:txBody>
          <a:bodyPr wrap="none" anchor="ctr"/>
          <a:lstStyle/>
          <a:p>
            <a:endParaRPr lang="el-GR"/>
          </a:p>
        </p:txBody>
      </p:sp>
      <p:sp>
        <p:nvSpPr>
          <p:cNvPr id="50204" name="Text Box 25"/>
          <p:cNvSpPr txBox="1">
            <a:spLocks noChangeArrowheads="1"/>
          </p:cNvSpPr>
          <p:nvPr/>
        </p:nvSpPr>
        <p:spPr bwMode="auto">
          <a:xfrm>
            <a:off x="2855913" y="1801813"/>
            <a:ext cx="576262" cy="304800"/>
          </a:xfrm>
          <a:prstGeom prst="rect">
            <a:avLst/>
          </a:prstGeom>
          <a:noFill/>
          <a:ln w="9525">
            <a:noFill/>
            <a:miter lim="800000"/>
            <a:headEnd/>
            <a:tailEnd/>
          </a:ln>
        </p:spPr>
        <p:txBody>
          <a:bodyPr>
            <a:spAutoFit/>
          </a:bodyPr>
          <a:lstStyle/>
          <a:p>
            <a:pPr>
              <a:spcBef>
                <a:spcPct val="50000"/>
              </a:spcBef>
            </a:pPr>
            <a:r>
              <a:rPr lang="el-GR" sz="1400" dirty="0">
                <a:solidFill>
                  <a:srgbClr val="800000"/>
                </a:solidFill>
              </a:rPr>
              <a:t>τιμή</a:t>
            </a:r>
          </a:p>
        </p:txBody>
      </p:sp>
      <p:sp>
        <p:nvSpPr>
          <p:cNvPr id="50205" name="Line 26"/>
          <p:cNvSpPr>
            <a:spLocks noChangeShapeType="1"/>
          </p:cNvSpPr>
          <p:nvPr/>
        </p:nvSpPr>
        <p:spPr bwMode="auto">
          <a:xfrm>
            <a:off x="3059113" y="2205038"/>
            <a:ext cx="0" cy="215900"/>
          </a:xfrm>
          <a:prstGeom prst="line">
            <a:avLst/>
          </a:prstGeom>
          <a:noFill/>
          <a:ln w="9525">
            <a:solidFill>
              <a:schemeClr val="tx1"/>
            </a:solidFill>
            <a:round/>
            <a:headEnd/>
            <a:tailEnd/>
          </a:ln>
        </p:spPr>
        <p:txBody>
          <a:bodyPr/>
          <a:lstStyle/>
          <a:p>
            <a:endParaRPr lang="el-GR"/>
          </a:p>
        </p:txBody>
      </p:sp>
      <p:sp>
        <p:nvSpPr>
          <p:cNvPr id="50206" name="Text Box 27"/>
          <p:cNvSpPr txBox="1">
            <a:spLocks noChangeArrowheads="1"/>
          </p:cNvSpPr>
          <p:nvPr/>
        </p:nvSpPr>
        <p:spPr bwMode="auto">
          <a:xfrm>
            <a:off x="4500563" y="2852738"/>
            <a:ext cx="1081087" cy="336550"/>
          </a:xfrm>
          <a:prstGeom prst="rect">
            <a:avLst/>
          </a:prstGeom>
          <a:noFill/>
          <a:ln w="9525">
            <a:noFill/>
            <a:miter lim="800000"/>
            <a:headEnd/>
            <a:tailEnd/>
          </a:ln>
        </p:spPr>
        <p:txBody>
          <a:bodyPr>
            <a:spAutoFit/>
          </a:bodyPr>
          <a:lstStyle/>
          <a:p>
            <a:pPr>
              <a:spcBef>
                <a:spcPct val="50000"/>
              </a:spcBef>
            </a:pPr>
            <a:r>
              <a:rPr lang="el-GR">
                <a:latin typeface="Times New Roman" pitchFamily="18" charset="0"/>
              </a:rPr>
              <a:t>ΕΡΓΟ</a:t>
            </a:r>
          </a:p>
        </p:txBody>
      </p:sp>
      <p:sp>
        <p:nvSpPr>
          <p:cNvPr id="50207" name="Line 28"/>
          <p:cNvSpPr>
            <a:spLocks noChangeShapeType="1"/>
          </p:cNvSpPr>
          <p:nvPr/>
        </p:nvSpPr>
        <p:spPr bwMode="auto">
          <a:xfrm>
            <a:off x="3097213" y="3733800"/>
            <a:ext cx="0" cy="433388"/>
          </a:xfrm>
          <a:prstGeom prst="line">
            <a:avLst/>
          </a:prstGeom>
          <a:noFill/>
          <a:ln w="9525">
            <a:solidFill>
              <a:schemeClr val="tx1"/>
            </a:solidFill>
            <a:round/>
            <a:headEnd/>
            <a:tailEnd/>
          </a:ln>
        </p:spPr>
        <p:txBody>
          <a:bodyPr/>
          <a:lstStyle/>
          <a:p>
            <a:endParaRPr lang="el-GR"/>
          </a:p>
        </p:txBody>
      </p:sp>
      <p:sp>
        <p:nvSpPr>
          <p:cNvPr id="50208" name="Oval 29"/>
          <p:cNvSpPr>
            <a:spLocks noChangeArrowheads="1"/>
          </p:cNvSpPr>
          <p:nvPr/>
        </p:nvSpPr>
        <p:spPr bwMode="auto">
          <a:xfrm>
            <a:off x="3509963" y="4878388"/>
            <a:ext cx="865187" cy="431800"/>
          </a:xfrm>
          <a:prstGeom prst="ellipse">
            <a:avLst/>
          </a:prstGeom>
          <a:noFill/>
          <a:ln w="9525">
            <a:solidFill>
              <a:schemeClr val="tx1"/>
            </a:solidFill>
            <a:round/>
            <a:headEnd/>
            <a:tailEnd/>
          </a:ln>
        </p:spPr>
        <p:txBody>
          <a:bodyPr wrap="none" anchor="ctr"/>
          <a:lstStyle/>
          <a:p>
            <a:endParaRPr lang="el-GR"/>
          </a:p>
        </p:txBody>
      </p:sp>
      <p:sp>
        <p:nvSpPr>
          <p:cNvPr id="50209" name="Text Box 30"/>
          <p:cNvSpPr txBox="1">
            <a:spLocks noChangeArrowheads="1"/>
          </p:cNvSpPr>
          <p:nvPr/>
        </p:nvSpPr>
        <p:spPr bwMode="auto">
          <a:xfrm>
            <a:off x="3524250" y="4886325"/>
            <a:ext cx="992188" cy="396875"/>
          </a:xfrm>
          <a:prstGeom prst="rect">
            <a:avLst/>
          </a:prstGeom>
          <a:noFill/>
          <a:ln w="9525">
            <a:noFill/>
            <a:miter lim="800000"/>
            <a:headEnd/>
            <a:tailEnd/>
          </a:ln>
        </p:spPr>
        <p:txBody>
          <a:bodyPr>
            <a:spAutoFit/>
          </a:bodyPr>
          <a:lstStyle/>
          <a:p>
            <a:pPr>
              <a:spcBef>
                <a:spcPct val="50000"/>
              </a:spcBef>
            </a:pPr>
            <a:r>
              <a:rPr lang="en-US" sz="1000" u="sng"/>
              <a:t>ID-</a:t>
            </a:r>
            <a:r>
              <a:rPr lang="el-GR" sz="1000" u="sng"/>
              <a:t>εξαρτήματος</a:t>
            </a:r>
          </a:p>
        </p:txBody>
      </p:sp>
      <p:sp>
        <p:nvSpPr>
          <p:cNvPr id="50210" name="Line 31"/>
          <p:cNvSpPr>
            <a:spLocks noChangeShapeType="1"/>
          </p:cNvSpPr>
          <p:nvPr/>
        </p:nvSpPr>
        <p:spPr bwMode="auto">
          <a:xfrm>
            <a:off x="3441700" y="4692650"/>
            <a:ext cx="233363" cy="206375"/>
          </a:xfrm>
          <a:prstGeom prst="line">
            <a:avLst/>
          </a:prstGeom>
          <a:noFill/>
          <a:ln w="9525">
            <a:solidFill>
              <a:schemeClr val="tx1"/>
            </a:solidFill>
            <a:round/>
            <a:headEnd/>
            <a:tailEnd/>
          </a:ln>
        </p:spPr>
        <p:txBody>
          <a:bodyPr/>
          <a:lstStyle/>
          <a:p>
            <a:endParaRPr lang="el-GR"/>
          </a:p>
        </p:txBody>
      </p:sp>
      <p:sp>
        <p:nvSpPr>
          <p:cNvPr id="50212" name="Text Box 33"/>
          <p:cNvSpPr txBox="1">
            <a:spLocks noChangeArrowheads="1"/>
          </p:cNvSpPr>
          <p:nvPr/>
        </p:nvSpPr>
        <p:spPr bwMode="auto">
          <a:xfrm>
            <a:off x="5140325" y="3760788"/>
            <a:ext cx="3635375" cy="1615827"/>
          </a:xfrm>
          <a:prstGeom prst="rect">
            <a:avLst/>
          </a:prstGeom>
          <a:noFill/>
          <a:ln w="9525">
            <a:noFill/>
            <a:miter lim="800000"/>
            <a:headEnd/>
            <a:tailEnd/>
          </a:ln>
        </p:spPr>
        <p:txBody>
          <a:bodyPr wrap="square">
            <a:spAutoFit/>
          </a:bodyPr>
          <a:lstStyle/>
          <a:p>
            <a:pPr algn="just">
              <a:spcBef>
                <a:spcPct val="50000"/>
              </a:spcBef>
            </a:pPr>
            <a:r>
              <a:rPr lang="el-GR" dirty="0" smtClean="0">
                <a:solidFill>
                  <a:schemeClr val="tx2">
                    <a:lumMod val="50000"/>
                  </a:schemeClr>
                </a:solidFill>
                <a:latin typeface="Calibri" pitchFamily="34" charset="0"/>
                <a:cs typeface="Calibri" pitchFamily="34" charset="0"/>
              </a:rPr>
              <a:t>Ποια είναι τα κλειδιά της </a:t>
            </a:r>
            <a:r>
              <a:rPr lang="en-US" dirty="0" smtClean="0">
                <a:solidFill>
                  <a:schemeClr val="tx2">
                    <a:lumMod val="50000"/>
                  </a:schemeClr>
                </a:solidFill>
                <a:latin typeface="Calibri" pitchFamily="34" charset="0"/>
                <a:cs typeface="Calibri" pitchFamily="34" charset="0"/>
              </a:rPr>
              <a:t>“</a:t>
            </a:r>
            <a:r>
              <a:rPr lang="el-GR" dirty="0" smtClean="0">
                <a:solidFill>
                  <a:schemeClr val="tx2">
                    <a:lumMod val="50000"/>
                  </a:schemeClr>
                </a:solidFill>
                <a:latin typeface="Calibri" pitchFamily="34" charset="0"/>
                <a:cs typeface="Calibri" pitchFamily="34" charset="0"/>
              </a:rPr>
              <a:t>Προμηθεύει</a:t>
            </a:r>
            <a:r>
              <a:rPr lang="en-US" dirty="0" smtClean="0">
                <a:solidFill>
                  <a:schemeClr val="tx2">
                    <a:lumMod val="50000"/>
                  </a:schemeClr>
                </a:solidFill>
                <a:latin typeface="Calibri" pitchFamily="34" charset="0"/>
                <a:cs typeface="Calibri" pitchFamily="34" charset="0"/>
              </a:rPr>
              <a:t>”</a:t>
            </a:r>
            <a:r>
              <a:rPr lang="el-GR" dirty="0" smtClean="0">
                <a:solidFill>
                  <a:schemeClr val="tx2">
                    <a:lumMod val="50000"/>
                  </a:schemeClr>
                </a:solidFill>
                <a:latin typeface="Calibri" pitchFamily="34" charset="0"/>
                <a:cs typeface="Calibri" pitchFamily="34" charset="0"/>
              </a:rPr>
              <a:t>στο σχεσιακό </a:t>
            </a:r>
            <a:r>
              <a:rPr lang="el-GR" dirty="0" err="1" smtClean="0">
                <a:solidFill>
                  <a:schemeClr val="tx2">
                    <a:lumMod val="50000"/>
                  </a:schemeClr>
                </a:solidFill>
                <a:latin typeface="Calibri" pitchFamily="34" charset="0"/>
                <a:cs typeface="Calibri" pitchFamily="34" charset="0"/>
              </a:rPr>
              <a:t>μοντέλ</a:t>
            </a:r>
            <a:r>
              <a:rPr lang="en-US" dirty="0" smtClean="0">
                <a:solidFill>
                  <a:schemeClr val="tx2">
                    <a:lumMod val="50000"/>
                  </a:schemeClr>
                </a:solidFill>
                <a:latin typeface="Calibri" pitchFamily="34" charset="0"/>
                <a:cs typeface="Calibri" pitchFamily="34" charset="0"/>
              </a:rPr>
              <a:t>o;</a:t>
            </a:r>
            <a:endParaRPr lang="el-GR" dirty="0" smtClean="0">
              <a:solidFill>
                <a:schemeClr val="tx2">
                  <a:lumMod val="50000"/>
                </a:schemeClr>
              </a:solidFill>
              <a:latin typeface="Calibri" pitchFamily="34" charset="0"/>
              <a:cs typeface="Calibri" pitchFamily="34" charset="0"/>
            </a:endParaRPr>
          </a:p>
          <a:p>
            <a:pPr algn="just">
              <a:spcBef>
                <a:spcPct val="50000"/>
              </a:spcBef>
            </a:pPr>
            <a:r>
              <a:rPr lang="el-GR" dirty="0" smtClean="0">
                <a:solidFill>
                  <a:schemeClr val="tx2">
                    <a:lumMod val="50000"/>
                  </a:schemeClr>
                </a:solidFill>
                <a:latin typeface="Calibri" pitchFamily="34" charset="0"/>
                <a:cs typeface="Calibri" pitchFamily="34" charset="0"/>
              </a:rPr>
              <a:t>Γενικά</a:t>
            </a:r>
            <a:r>
              <a:rPr lang="el-GR" dirty="0">
                <a:solidFill>
                  <a:schemeClr val="tx2">
                    <a:lumMod val="50000"/>
                  </a:schemeClr>
                </a:solidFill>
                <a:latin typeface="Calibri" pitchFamily="34" charset="0"/>
                <a:cs typeface="Calibri" pitchFamily="34" charset="0"/>
              </a:rPr>
              <a:t>, </a:t>
            </a:r>
            <a:r>
              <a:rPr lang="en-US" dirty="0" smtClean="0">
                <a:solidFill>
                  <a:schemeClr val="tx2">
                    <a:lumMod val="50000"/>
                  </a:schemeClr>
                </a:solidFill>
                <a:latin typeface="Calibri" pitchFamily="34" charset="0"/>
                <a:cs typeface="Calibri" pitchFamily="34" charset="0"/>
              </a:rPr>
              <a:t> </a:t>
            </a:r>
            <a:r>
              <a:rPr lang="el-GR" dirty="0">
                <a:solidFill>
                  <a:schemeClr val="tx2">
                    <a:lumMod val="50000"/>
                  </a:schemeClr>
                </a:solidFill>
                <a:latin typeface="Calibri" pitchFamily="34" charset="0"/>
                <a:cs typeface="Calibri" pitchFamily="34" charset="0"/>
              </a:rPr>
              <a:t>διαφορετικές περιπτώσεις με βάση την </a:t>
            </a:r>
            <a:r>
              <a:rPr lang="el-GR" dirty="0" err="1" smtClean="0">
                <a:solidFill>
                  <a:schemeClr val="tx2">
                    <a:lumMod val="50000"/>
                  </a:schemeClr>
                </a:solidFill>
                <a:latin typeface="Calibri" pitchFamily="34" charset="0"/>
                <a:cs typeface="Calibri" pitchFamily="34" charset="0"/>
              </a:rPr>
              <a:t>πληθικότητα</a:t>
            </a:r>
            <a:endParaRPr lang="el-GR" dirty="0">
              <a:solidFill>
                <a:schemeClr val="tx2">
                  <a:lumMod val="50000"/>
                </a:schemeClr>
              </a:solidFill>
              <a:latin typeface="Calibri" pitchFamily="34" charset="0"/>
              <a:cs typeface="Calibri" pitchFamily="34" charset="0"/>
            </a:endParaRPr>
          </a:p>
        </p:txBody>
      </p:sp>
      <p:sp>
        <p:nvSpPr>
          <p:cNvPr id="2" name="Title 1"/>
          <p:cNvSpPr>
            <a:spLocks noGrp="1"/>
          </p:cNvSpPr>
          <p:nvPr>
            <p:ph type="title"/>
          </p:nvPr>
        </p:nvSpPr>
        <p:spPr/>
        <p:txBody>
          <a:bodyPr/>
          <a:lstStyle/>
          <a:p>
            <a:r>
              <a:rPr lang="el-GR" dirty="0" smtClean="0">
                <a:solidFill>
                  <a:schemeClr val="accent6">
                    <a:lumMod val="75000"/>
                  </a:schemeClr>
                </a:solidFill>
              </a:rPr>
              <a:t>Τριαδικές Συσχετίσεις</a:t>
            </a:r>
            <a:endParaRPr lang="en-US" dirty="0">
              <a:solidFill>
                <a:schemeClr val="accent6">
                  <a:lumMod val="75000"/>
                </a:schemeClr>
              </a:solidFill>
            </a:endParaRPr>
          </a:p>
        </p:txBody>
      </p:sp>
      <p:sp>
        <p:nvSpPr>
          <p:cNvPr id="35"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n-US" altLang="en-US" dirty="0"/>
              <a:t>4</a:t>
            </a:r>
            <a:r>
              <a:rPr lang="el-GR" altLang="en-US" dirty="0" smtClean="0"/>
              <a:t>-20</a:t>
            </a:r>
            <a:r>
              <a:rPr lang="en-US" altLang="en-US" dirty="0" smtClean="0"/>
              <a:t>15</a:t>
            </a:r>
            <a:endParaRPr lang="el-GR" altLang="en-US" dirty="0" smtClean="0"/>
          </a:p>
        </p:txBody>
      </p:sp>
    </p:spTree>
    <p:extLst>
      <p:ext uri="{BB962C8B-B14F-4D97-AF65-F5344CB8AC3E}">
        <p14:creationId xmlns:p14="http://schemas.microsoft.com/office/powerpoint/2010/main" val="238674999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03" name="Rectangle 6"/>
          <p:cNvSpPr>
            <a:spLocks noGrp="1" noChangeArrowheads="1"/>
          </p:cNvSpPr>
          <p:nvPr>
            <p:ph type="ftr" sz="quarter" idx="11"/>
          </p:nvPr>
        </p:nvSpPr>
        <p:spPr>
          <a:noFill/>
        </p:spPr>
        <p:txBody>
          <a:bodyPr/>
          <a:lstStyle/>
          <a:p>
            <a:r>
              <a:rPr lang="el-GR" altLang="en-US"/>
              <a:t>Ευαγγελία Πιτουρά</a:t>
            </a:r>
          </a:p>
        </p:txBody>
      </p:sp>
      <p:sp>
        <p:nvSpPr>
          <p:cNvPr id="51204" name="Rectangle 7"/>
          <p:cNvSpPr>
            <a:spLocks noGrp="1" noChangeArrowheads="1"/>
          </p:cNvSpPr>
          <p:nvPr>
            <p:ph type="sldNum" sz="quarter" idx="12"/>
          </p:nvPr>
        </p:nvSpPr>
        <p:spPr>
          <a:noFill/>
        </p:spPr>
        <p:txBody>
          <a:bodyPr/>
          <a:lstStyle/>
          <a:p>
            <a:fld id="{FD129475-429B-4A2F-8520-E8CF61E59D33}" type="slidenum">
              <a:rPr lang="el-GR" altLang="en-US" smtClean="0"/>
              <a:pPr/>
              <a:t>27</a:t>
            </a:fld>
            <a:endParaRPr lang="el-GR" altLang="en-US" smtClean="0"/>
          </a:p>
        </p:txBody>
      </p:sp>
      <p:sp>
        <p:nvSpPr>
          <p:cNvPr id="51205" name="Rectangle 2"/>
          <p:cNvSpPr>
            <a:spLocks noChangeArrowheads="1"/>
          </p:cNvSpPr>
          <p:nvPr/>
        </p:nvSpPr>
        <p:spPr bwMode="auto">
          <a:xfrm>
            <a:off x="2411413" y="4254500"/>
            <a:ext cx="1290637" cy="433388"/>
          </a:xfrm>
          <a:prstGeom prst="rect">
            <a:avLst/>
          </a:prstGeom>
          <a:noFill/>
          <a:ln w="9525">
            <a:solidFill>
              <a:schemeClr val="tx1"/>
            </a:solidFill>
            <a:miter lim="800000"/>
            <a:headEnd/>
            <a:tailEnd/>
          </a:ln>
        </p:spPr>
        <p:txBody>
          <a:bodyPr wrap="none" anchor="ctr"/>
          <a:lstStyle/>
          <a:p>
            <a:endParaRPr lang="el-GR"/>
          </a:p>
        </p:txBody>
      </p:sp>
      <p:sp>
        <p:nvSpPr>
          <p:cNvPr id="51207" name="AutoShape 4"/>
          <p:cNvSpPr>
            <a:spLocks noChangeArrowheads="1"/>
          </p:cNvSpPr>
          <p:nvPr/>
        </p:nvSpPr>
        <p:spPr bwMode="auto">
          <a:xfrm>
            <a:off x="4356100" y="2781300"/>
            <a:ext cx="1154113" cy="528638"/>
          </a:xfrm>
          <a:prstGeom prst="flowChartProcess">
            <a:avLst/>
          </a:prstGeom>
          <a:noFill/>
          <a:ln w="9525">
            <a:solidFill>
              <a:schemeClr val="tx1"/>
            </a:solidFill>
            <a:miter lim="800000"/>
            <a:headEnd/>
            <a:tailEnd/>
          </a:ln>
        </p:spPr>
        <p:txBody>
          <a:bodyPr wrap="none" anchor="ctr"/>
          <a:lstStyle/>
          <a:p>
            <a:endParaRPr lang="el-GR"/>
          </a:p>
        </p:txBody>
      </p:sp>
      <p:sp>
        <p:nvSpPr>
          <p:cNvPr id="51208" name="AutoShape 5"/>
          <p:cNvSpPr>
            <a:spLocks noChangeArrowheads="1"/>
          </p:cNvSpPr>
          <p:nvPr/>
        </p:nvSpPr>
        <p:spPr bwMode="auto">
          <a:xfrm>
            <a:off x="2482850" y="2422525"/>
            <a:ext cx="1223963" cy="1285875"/>
          </a:xfrm>
          <a:prstGeom prst="flowChartDecision">
            <a:avLst/>
          </a:prstGeom>
          <a:noFill/>
          <a:ln w="9525">
            <a:solidFill>
              <a:schemeClr val="tx1"/>
            </a:solidFill>
            <a:miter lim="800000"/>
            <a:headEnd/>
            <a:tailEnd/>
          </a:ln>
        </p:spPr>
        <p:txBody>
          <a:bodyPr wrap="none" anchor="ctr"/>
          <a:lstStyle/>
          <a:p>
            <a:endParaRPr lang="el-GR"/>
          </a:p>
        </p:txBody>
      </p:sp>
      <p:sp>
        <p:nvSpPr>
          <p:cNvPr id="51209" name="AutoShape 6"/>
          <p:cNvSpPr>
            <a:spLocks noChangeArrowheads="1"/>
          </p:cNvSpPr>
          <p:nvPr/>
        </p:nvSpPr>
        <p:spPr bwMode="auto">
          <a:xfrm>
            <a:off x="395288" y="2852738"/>
            <a:ext cx="1366837" cy="539750"/>
          </a:xfrm>
          <a:prstGeom prst="flowChartProcess">
            <a:avLst/>
          </a:prstGeom>
          <a:noFill/>
          <a:ln w="9525">
            <a:solidFill>
              <a:schemeClr val="tx1"/>
            </a:solidFill>
            <a:miter lim="800000"/>
            <a:headEnd/>
            <a:tailEnd/>
          </a:ln>
        </p:spPr>
        <p:txBody>
          <a:bodyPr wrap="none" anchor="ctr"/>
          <a:lstStyle/>
          <a:p>
            <a:endParaRPr lang="el-GR"/>
          </a:p>
        </p:txBody>
      </p:sp>
      <p:sp>
        <p:nvSpPr>
          <p:cNvPr id="51210" name="Text Box 7"/>
          <p:cNvSpPr txBox="1">
            <a:spLocks noChangeArrowheads="1"/>
          </p:cNvSpPr>
          <p:nvPr/>
        </p:nvSpPr>
        <p:spPr bwMode="auto">
          <a:xfrm>
            <a:off x="395288" y="2924175"/>
            <a:ext cx="1439862" cy="274638"/>
          </a:xfrm>
          <a:prstGeom prst="rect">
            <a:avLst/>
          </a:prstGeom>
          <a:noFill/>
          <a:ln w="9525">
            <a:noFill/>
            <a:miter lim="800000"/>
            <a:headEnd/>
            <a:tailEnd/>
          </a:ln>
        </p:spPr>
        <p:txBody>
          <a:bodyPr>
            <a:spAutoFit/>
          </a:bodyPr>
          <a:lstStyle/>
          <a:p>
            <a:pPr eaLnBrk="0" hangingPunct="0">
              <a:spcBef>
                <a:spcPct val="50000"/>
              </a:spcBef>
            </a:pPr>
            <a:r>
              <a:rPr lang="el-GR" sz="1200">
                <a:latin typeface="Times New Roman" pitchFamily="18" charset="0"/>
              </a:rPr>
              <a:t>ΠΡΟΜΗΘΕΥΤΗΣ</a:t>
            </a:r>
            <a:endParaRPr lang="el-GR" sz="1200" baseline="-25000">
              <a:latin typeface="Times New Roman" pitchFamily="18" charset="0"/>
            </a:endParaRPr>
          </a:p>
        </p:txBody>
      </p:sp>
      <p:sp>
        <p:nvSpPr>
          <p:cNvPr id="51211" name="Text Box 8"/>
          <p:cNvSpPr txBox="1">
            <a:spLocks noChangeArrowheads="1"/>
          </p:cNvSpPr>
          <p:nvPr/>
        </p:nvSpPr>
        <p:spPr bwMode="auto">
          <a:xfrm>
            <a:off x="2516188" y="2871788"/>
            <a:ext cx="1295400" cy="274637"/>
          </a:xfrm>
          <a:prstGeom prst="rect">
            <a:avLst/>
          </a:prstGeom>
          <a:noFill/>
          <a:ln w="9525">
            <a:noFill/>
            <a:miter lim="800000"/>
            <a:headEnd/>
            <a:tailEnd/>
          </a:ln>
        </p:spPr>
        <p:txBody>
          <a:bodyPr>
            <a:spAutoFit/>
          </a:bodyPr>
          <a:lstStyle/>
          <a:p>
            <a:pPr eaLnBrk="0" hangingPunct="0">
              <a:spcBef>
                <a:spcPct val="50000"/>
              </a:spcBef>
            </a:pPr>
            <a:r>
              <a:rPr lang="el-GR" sz="1200">
                <a:latin typeface="Times New Roman" pitchFamily="18" charset="0"/>
              </a:rPr>
              <a:t>ΠΡΟΜΗΘΕΥΕΙ</a:t>
            </a:r>
          </a:p>
        </p:txBody>
      </p:sp>
      <p:sp>
        <p:nvSpPr>
          <p:cNvPr id="51212" name="Text Box 9"/>
          <p:cNvSpPr txBox="1">
            <a:spLocks noChangeArrowheads="1"/>
          </p:cNvSpPr>
          <p:nvPr/>
        </p:nvSpPr>
        <p:spPr bwMode="auto">
          <a:xfrm>
            <a:off x="2408238" y="4324350"/>
            <a:ext cx="1657350" cy="336550"/>
          </a:xfrm>
          <a:prstGeom prst="rect">
            <a:avLst/>
          </a:prstGeom>
          <a:noFill/>
          <a:ln w="9525">
            <a:noFill/>
            <a:miter lim="800000"/>
            <a:headEnd/>
            <a:tailEnd/>
          </a:ln>
        </p:spPr>
        <p:txBody>
          <a:bodyPr>
            <a:spAutoFit/>
          </a:bodyPr>
          <a:lstStyle/>
          <a:p>
            <a:pPr eaLnBrk="0" hangingPunct="0">
              <a:spcBef>
                <a:spcPct val="50000"/>
              </a:spcBef>
            </a:pPr>
            <a:r>
              <a:rPr lang="el-GR">
                <a:latin typeface="Times New Roman" pitchFamily="18" charset="0"/>
              </a:rPr>
              <a:t>ΕΞΑΡΤΗΜΑ</a:t>
            </a:r>
            <a:endParaRPr lang="el-GR" baseline="-25000">
              <a:latin typeface="Times New Roman" pitchFamily="18" charset="0"/>
            </a:endParaRPr>
          </a:p>
        </p:txBody>
      </p:sp>
      <p:sp>
        <p:nvSpPr>
          <p:cNvPr id="51213" name="Line 10"/>
          <p:cNvSpPr>
            <a:spLocks noChangeShapeType="1"/>
          </p:cNvSpPr>
          <p:nvPr/>
        </p:nvSpPr>
        <p:spPr bwMode="auto">
          <a:xfrm>
            <a:off x="1762125" y="3070225"/>
            <a:ext cx="720725" cy="0"/>
          </a:xfrm>
          <a:prstGeom prst="line">
            <a:avLst/>
          </a:prstGeom>
          <a:noFill/>
          <a:ln w="9525">
            <a:solidFill>
              <a:schemeClr val="tx1"/>
            </a:solidFill>
            <a:round/>
            <a:headEnd/>
            <a:tailEnd/>
          </a:ln>
        </p:spPr>
        <p:txBody>
          <a:bodyPr wrap="none" anchor="ctr"/>
          <a:lstStyle/>
          <a:p>
            <a:endParaRPr lang="el-GR"/>
          </a:p>
        </p:txBody>
      </p:sp>
      <p:sp>
        <p:nvSpPr>
          <p:cNvPr id="51214" name="Line 11"/>
          <p:cNvSpPr>
            <a:spLocks noChangeShapeType="1"/>
          </p:cNvSpPr>
          <p:nvPr/>
        </p:nvSpPr>
        <p:spPr bwMode="auto">
          <a:xfrm>
            <a:off x="3706813" y="3070225"/>
            <a:ext cx="647700" cy="0"/>
          </a:xfrm>
          <a:prstGeom prst="line">
            <a:avLst/>
          </a:prstGeom>
          <a:noFill/>
          <a:ln w="9525">
            <a:solidFill>
              <a:schemeClr val="tx1"/>
            </a:solidFill>
            <a:round/>
            <a:headEnd/>
            <a:tailEnd/>
          </a:ln>
        </p:spPr>
        <p:txBody>
          <a:bodyPr wrap="none" anchor="ctr"/>
          <a:lstStyle/>
          <a:p>
            <a:endParaRPr lang="el-GR"/>
          </a:p>
        </p:txBody>
      </p:sp>
      <p:sp>
        <p:nvSpPr>
          <p:cNvPr id="51215" name="Oval 12"/>
          <p:cNvSpPr>
            <a:spLocks noChangeArrowheads="1"/>
          </p:cNvSpPr>
          <p:nvPr/>
        </p:nvSpPr>
        <p:spPr bwMode="auto">
          <a:xfrm>
            <a:off x="898525" y="1928813"/>
            <a:ext cx="1106488" cy="492125"/>
          </a:xfrm>
          <a:prstGeom prst="ellipse">
            <a:avLst/>
          </a:prstGeom>
          <a:noFill/>
          <a:ln w="9525">
            <a:solidFill>
              <a:schemeClr val="tx1"/>
            </a:solidFill>
            <a:round/>
            <a:headEnd/>
            <a:tailEnd/>
          </a:ln>
        </p:spPr>
        <p:txBody>
          <a:bodyPr wrap="none" anchor="ctr"/>
          <a:lstStyle/>
          <a:p>
            <a:endParaRPr lang="el-GR"/>
          </a:p>
        </p:txBody>
      </p:sp>
      <p:sp>
        <p:nvSpPr>
          <p:cNvPr id="51216" name="Text Box 13"/>
          <p:cNvSpPr txBox="1">
            <a:spLocks noChangeArrowheads="1"/>
          </p:cNvSpPr>
          <p:nvPr/>
        </p:nvSpPr>
        <p:spPr bwMode="auto">
          <a:xfrm>
            <a:off x="1063625" y="1954213"/>
            <a:ext cx="954088" cy="396875"/>
          </a:xfrm>
          <a:prstGeom prst="rect">
            <a:avLst/>
          </a:prstGeom>
          <a:noFill/>
          <a:ln w="9525">
            <a:noFill/>
            <a:miter lim="800000"/>
            <a:headEnd/>
            <a:tailEnd/>
          </a:ln>
        </p:spPr>
        <p:txBody>
          <a:bodyPr>
            <a:spAutoFit/>
          </a:bodyPr>
          <a:lstStyle/>
          <a:p>
            <a:pPr>
              <a:spcBef>
                <a:spcPct val="50000"/>
              </a:spcBef>
            </a:pPr>
            <a:r>
              <a:rPr lang="en-US" sz="1000" u="sng"/>
              <a:t>ID-</a:t>
            </a:r>
            <a:r>
              <a:rPr lang="el-GR" sz="1000" u="sng"/>
              <a:t>προμηθευτή</a:t>
            </a:r>
          </a:p>
        </p:txBody>
      </p:sp>
      <p:sp>
        <p:nvSpPr>
          <p:cNvPr id="51217" name="Oval 14"/>
          <p:cNvSpPr>
            <a:spLocks noChangeArrowheads="1"/>
          </p:cNvSpPr>
          <p:nvPr/>
        </p:nvSpPr>
        <p:spPr bwMode="auto">
          <a:xfrm>
            <a:off x="898525" y="3933825"/>
            <a:ext cx="865188" cy="431800"/>
          </a:xfrm>
          <a:prstGeom prst="ellipse">
            <a:avLst/>
          </a:prstGeom>
          <a:noFill/>
          <a:ln w="9525">
            <a:solidFill>
              <a:schemeClr val="tx1"/>
            </a:solidFill>
            <a:round/>
            <a:headEnd/>
            <a:tailEnd/>
          </a:ln>
        </p:spPr>
        <p:txBody>
          <a:bodyPr wrap="none" anchor="ctr"/>
          <a:lstStyle/>
          <a:p>
            <a:endParaRPr lang="el-GR"/>
          </a:p>
        </p:txBody>
      </p:sp>
      <p:sp>
        <p:nvSpPr>
          <p:cNvPr id="51218" name="Text Box 15"/>
          <p:cNvSpPr txBox="1">
            <a:spLocks noChangeArrowheads="1"/>
          </p:cNvSpPr>
          <p:nvPr/>
        </p:nvSpPr>
        <p:spPr bwMode="auto">
          <a:xfrm>
            <a:off x="1114425" y="3933825"/>
            <a:ext cx="504825" cy="366713"/>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51219" name="Line 16"/>
          <p:cNvSpPr>
            <a:spLocks noChangeShapeType="1"/>
          </p:cNvSpPr>
          <p:nvPr/>
        </p:nvSpPr>
        <p:spPr bwMode="auto">
          <a:xfrm flipH="1">
            <a:off x="1330325" y="2422525"/>
            <a:ext cx="71438" cy="358775"/>
          </a:xfrm>
          <a:prstGeom prst="line">
            <a:avLst/>
          </a:prstGeom>
          <a:noFill/>
          <a:ln w="9525">
            <a:solidFill>
              <a:schemeClr val="tx1"/>
            </a:solidFill>
            <a:round/>
            <a:headEnd/>
            <a:tailEnd/>
          </a:ln>
        </p:spPr>
        <p:txBody>
          <a:bodyPr/>
          <a:lstStyle/>
          <a:p>
            <a:endParaRPr lang="el-GR"/>
          </a:p>
        </p:txBody>
      </p:sp>
      <p:sp>
        <p:nvSpPr>
          <p:cNvPr id="51220" name="Line 17"/>
          <p:cNvSpPr>
            <a:spLocks noChangeShapeType="1"/>
          </p:cNvSpPr>
          <p:nvPr/>
        </p:nvSpPr>
        <p:spPr bwMode="auto">
          <a:xfrm>
            <a:off x="1042988" y="3430588"/>
            <a:ext cx="287337" cy="503237"/>
          </a:xfrm>
          <a:prstGeom prst="line">
            <a:avLst/>
          </a:prstGeom>
          <a:noFill/>
          <a:ln w="9525">
            <a:solidFill>
              <a:schemeClr val="tx1"/>
            </a:solidFill>
            <a:round/>
            <a:headEnd/>
            <a:tailEnd/>
          </a:ln>
        </p:spPr>
        <p:txBody>
          <a:bodyPr/>
          <a:lstStyle/>
          <a:p>
            <a:endParaRPr lang="el-GR"/>
          </a:p>
        </p:txBody>
      </p:sp>
      <p:sp>
        <p:nvSpPr>
          <p:cNvPr id="51221" name="Oval 18"/>
          <p:cNvSpPr>
            <a:spLocks noChangeArrowheads="1"/>
          </p:cNvSpPr>
          <p:nvPr/>
        </p:nvSpPr>
        <p:spPr bwMode="auto">
          <a:xfrm>
            <a:off x="4354513" y="1989138"/>
            <a:ext cx="865187" cy="431800"/>
          </a:xfrm>
          <a:prstGeom prst="ellipse">
            <a:avLst/>
          </a:prstGeom>
          <a:noFill/>
          <a:ln w="9525">
            <a:solidFill>
              <a:schemeClr val="tx1"/>
            </a:solidFill>
            <a:round/>
            <a:headEnd/>
            <a:tailEnd/>
          </a:ln>
        </p:spPr>
        <p:txBody>
          <a:bodyPr wrap="none" anchor="ctr"/>
          <a:lstStyle/>
          <a:p>
            <a:endParaRPr lang="el-GR"/>
          </a:p>
        </p:txBody>
      </p:sp>
      <p:sp>
        <p:nvSpPr>
          <p:cNvPr id="51222" name="Oval 19"/>
          <p:cNvSpPr>
            <a:spLocks noChangeArrowheads="1"/>
          </p:cNvSpPr>
          <p:nvPr/>
        </p:nvSpPr>
        <p:spPr bwMode="auto">
          <a:xfrm>
            <a:off x="4067175" y="3717925"/>
            <a:ext cx="865188" cy="431800"/>
          </a:xfrm>
          <a:prstGeom prst="ellipse">
            <a:avLst/>
          </a:prstGeom>
          <a:noFill/>
          <a:ln w="9525">
            <a:solidFill>
              <a:schemeClr val="tx1"/>
            </a:solidFill>
            <a:round/>
            <a:headEnd/>
            <a:tailEnd/>
          </a:ln>
        </p:spPr>
        <p:txBody>
          <a:bodyPr wrap="none" anchor="ctr"/>
          <a:lstStyle/>
          <a:p>
            <a:endParaRPr lang="el-GR"/>
          </a:p>
        </p:txBody>
      </p:sp>
      <p:sp>
        <p:nvSpPr>
          <p:cNvPr id="51223" name="Line 20"/>
          <p:cNvSpPr>
            <a:spLocks noChangeShapeType="1"/>
          </p:cNvSpPr>
          <p:nvPr/>
        </p:nvSpPr>
        <p:spPr bwMode="auto">
          <a:xfrm flipH="1">
            <a:off x="4786313" y="2422525"/>
            <a:ext cx="73025" cy="358775"/>
          </a:xfrm>
          <a:prstGeom prst="line">
            <a:avLst/>
          </a:prstGeom>
          <a:noFill/>
          <a:ln w="9525">
            <a:solidFill>
              <a:schemeClr val="tx1"/>
            </a:solidFill>
            <a:round/>
            <a:headEnd/>
            <a:tailEnd/>
          </a:ln>
        </p:spPr>
        <p:txBody>
          <a:bodyPr/>
          <a:lstStyle/>
          <a:p>
            <a:endParaRPr lang="el-GR"/>
          </a:p>
        </p:txBody>
      </p:sp>
      <p:sp>
        <p:nvSpPr>
          <p:cNvPr id="51224" name="Line 21"/>
          <p:cNvSpPr>
            <a:spLocks noChangeShapeType="1"/>
          </p:cNvSpPr>
          <p:nvPr/>
        </p:nvSpPr>
        <p:spPr bwMode="auto">
          <a:xfrm flipH="1">
            <a:off x="4643438" y="3430588"/>
            <a:ext cx="142875" cy="287337"/>
          </a:xfrm>
          <a:prstGeom prst="line">
            <a:avLst/>
          </a:prstGeom>
          <a:noFill/>
          <a:ln w="9525">
            <a:solidFill>
              <a:schemeClr val="tx1"/>
            </a:solidFill>
            <a:round/>
            <a:headEnd/>
            <a:tailEnd/>
          </a:ln>
        </p:spPr>
        <p:txBody>
          <a:bodyPr/>
          <a:lstStyle/>
          <a:p>
            <a:endParaRPr lang="el-GR"/>
          </a:p>
        </p:txBody>
      </p:sp>
      <p:sp>
        <p:nvSpPr>
          <p:cNvPr id="51225" name="Text Box 22"/>
          <p:cNvSpPr txBox="1">
            <a:spLocks noChangeArrowheads="1"/>
          </p:cNvSpPr>
          <p:nvPr/>
        </p:nvSpPr>
        <p:spPr bwMode="auto">
          <a:xfrm>
            <a:off x="4557713" y="1989138"/>
            <a:ext cx="647700" cy="396875"/>
          </a:xfrm>
          <a:prstGeom prst="rect">
            <a:avLst/>
          </a:prstGeom>
          <a:noFill/>
          <a:ln w="9525">
            <a:noFill/>
            <a:miter lim="800000"/>
            <a:headEnd/>
            <a:tailEnd/>
          </a:ln>
        </p:spPr>
        <p:txBody>
          <a:bodyPr>
            <a:spAutoFit/>
          </a:bodyPr>
          <a:lstStyle/>
          <a:p>
            <a:pPr>
              <a:spcBef>
                <a:spcPct val="50000"/>
              </a:spcBef>
            </a:pPr>
            <a:r>
              <a:rPr lang="en-US" sz="1000" u="sng"/>
              <a:t>ID-</a:t>
            </a:r>
            <a:r>
              <a:rPr lang="el-GR" sz="1000" u="sng"/>
              <a:t>έργου</a:t>
            </a:r>
          </a:p>
        </p:txBody>
      </p:sp>
      <p:sp>
        <p:nvSpPr>
          <p:cNvPr id="51226" name="Text Box 23"/>
          <p:cNvSpPr txBox="1">
            <a:spLocks noChangeArrowheads="1"/>
          </p:cNvSpPr>
          <p:nvPr/>
        </p:nvSpPr>
        <p:spPr bwMode="auto">
          <a:xfrm>
            <a:off x="4283075" y="3717925"/>
            <a:ext cx="649288" cy="366713"/>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51227" name="Oval 24"/>
          <p:cNvSpPr>
            <a:spLocks noChangeArrowheads="1"/>
          </p:cNvSpPr>
          <p:nvPr/>
        </p:nvSpPr>
        <p:spPr bwMode="auto">
          <a:xfrm>
            <a:off x="2667000" y="1728788"/>
            <a:ext cx="865188" cy="431800"/>
          </a:xfrm>
          <a:prstGeom prst="ellipse">
            <a:avLst/>
          </a:prstGeom>
          <a:noFill/>
          <a:ln w="9525">
            <a:solidFill>
              <a:schemeClr val="tx1"/>
            </a:solidFill>
            <a:round/>
            <a:headEnd/>
            <a:tailEnd/>
          </a:ln>
        </p:spPr>
        <p:txBody>
          <a:bodyPr wrap="none" anchor="ctr"/>
          <a:lstStyle/>
          <a:p>
            <a:endParaRPr lang="el-GR"/>
          </a:p>
        </p:txBody>
      </p:sp>
      <p:sp>
        <p:nvSpPr>
          <p:cNvPr id="51228" name="Text Box 25"/>
          <p:cNvSpPr txBox="1">
            <a:spLocks noChangeArrowheads="1"/>
          </p:cNvSpPr>
          <p:nvPr/>
        </p:nvSpPr>
        <p:spPr bwMode="auto">
          <a:xfrm>
            <a:off x="2874963" y="1835150"/>
            <a:ext cx="576262" cy="304800"/>
          </a:xfrm>
          <a:prstGeom prst="rect">
            <a:avLst/>
          </a:prstGeom>
          <a:noFill/>
          <a:ln w="9525">
            <a:noFill/>
            <a:miter lim="800000"/>
            <a:headEnd/>
            <a:tailEnd/>
          </a:ln>
        </p:spPr>
        <p:txBody>
          <a:bodyPr>
            <a:spAutoFit/>
          </a:bodyPr>
          <a:lstStyle/>
          <a:p>
            <a:pPr>
              <a:spcBef>
                <a:spcPct val="50000"/>
              </a:spcBef>
            </a:pPr>
            <a:r>
              <a:rPr lang="el-GR" sz="1400">
                <a:solidFill>
                  <a:srgbClr val="800000"/>
                </a:solidFill>
              </a:rPr>
              <a:t>τιμή</a:t>
            </a:r>
          </a:p>
        </p:txBody>
      </p:sp>
      <p:sp>
        <p:nvSpPr>
          <p:cNvPr id="51229" name="Line 26"/>
          <p:cNvSpPr>
            <a:spLocks noChangeShapeType="1"/>
          </p:cNvSpPr>
          <p:nvPr/>
        </p:nvSpPr>
        <p:spPr bwMode="auto">
          <a:xfrm>
            <a:off x="3059113" y="2205038"/>
            <a:ext cx="0" cy="215900"/>
          </a:xfrm>
          <a:prstGeom prst="line">
            <a:avLst/>
          </a:prstGeom>
          <a:noFill/>
          <a:ln w="9525">
            <a:solidFill>
              <a:schemeClr val="tx1"/>
            </a:solidFill>
            <a:round/>
            <a:headEnd/>
            <a:tailEnd/>
          </a:ln>
        </p:spPr>
        <p:txBody>
          <a:bodyPr/>
          <a:lstStyle/>
          <a:p>
            <a:endParaRPr lang="el-GR"/>
          </a:p>
        </p:txBody>
      </p:sp>
      <p:sp>
        <p:nvSpPr>
          <p:cNvPr id="51230" name="Text Box 27"/>
          <p:cNvSpPr txBox="1">
            <a:spLocks noChangeArrowheads="1"/>
          </p:cNvSpPr>
          <p:nvPr/>
        </p:nvSpPr>
        <p:spPr bwMode="auto">
          <a:xfrm>
            <a:off x="4500563" y="2852738"/>
            <a:ext cx="1081087" cy="304800"/>
          </a:xfrm>
          <a:prstGeom prst="rect">
            <a:avLst/>
          </a:prstGeom>
          <a:noFill/>
          <a:ln w="9525">
            <a:noFill/>
            <a:miter lim="800000"/>
            <a:headEnd/>
            <a:tailEnd/>
          </a:ln>
        </p:spPr>
        <p:txBody>
          <a:bodyPr>
            <a:spAutoFit/>
          </a:bodyPr>
          <a:lstStyle/>
          <a:p>
            <a:pPr>
              <a:spcBef>
                <a:spcPct val="50000"/>
              </a:spcBef>
            </a:pPr>
            <a:r>
              <a:rPr lang="el-GR" sz="1400">
                <a:latin typeface="Times New Roman" pitchFamily="18" charset="0"/>
              </a:rPr>
              <a:t>ΕΡΓΟ</a:t>
            </a:r>
          </a:p>
        </p:txBody>
      </p:sp>
      <p:sp>
        <p:nvSpPr>
          <p:cNvPr id="51231" name="Oval 28"/>
          <p:cNvSpPr>
            <a:spLocks noChangeArrowheads="1"/>
          </p:cNvSpPr>
          <p:nvPr/>
        </p:nvSpPr>
        <p:spPr bwMode="auto">
          <a:xfrm>
            <a:off x="3509963" y="4878388"/>
            <a:ext cx="865187" cy="431800"/>
          </a:xfrm>
          <a:prstGeom prst="ellipse">
            <a:avLst/>
          </a:prstGeom>
          <a:noFill/>
          <a:ln w="9525">
            <a:solidFill>
              <a:schemeClr val="tx1"/>
            </a:solidFill>
            <a:round/>
            <a:headEnd/>
            <a:tailEnd/>
          </a:ln>
        </p:spPr>
        <p:txBody>
          <a:bodyPr wrap="none" anchor="ctr"/>
          <a:lstStyle/>
          <a:p>
            <a:endParaRPr lang="el-GR"/>
          </a:p>
        </p:txBody>
      </p:sp>
      <p:sp>
        <p:nvSpPr>
          <p:cNvPr id="51232" name="Text Box 29"/>
          <p:cNvSpPr txBox="1">
            <a:spLocks noChangeArrowheads="1"/>
          </p:cNvSpPr>
          <p:nvPr/>
        </p:nvSpPr>
        <p:spPr bwMode="auto">
          <a:xfrm>
            <a:off x="3524250" y="4886325"/>
            <a:ext cx="992188" cy="396875"/>
          </a:xfrm>
          <a:prstGeom prst="rect">
            <a:avLst/>
          </a:prstGeom>
          <a:noFill/>
          <a:ln w="9525">
            <a:noFill/>
            <a:miter lim="800000"/>
            <a:headEnd/>
            <a:tailEnd/>
          </a:ln>
        </p:spPr>
        <p:txBody>
          <a:bodyPr>
            <a:spAutoFit/>
          </a:bodyPr>
          <a:lstStyle/>
          <a:p>
            <a:pPr>
              <a:spcBef>
                <a:spcPct val="50000"/>
              </a:spcBef>
            </a:pPr>
            <a:r>
              <a:rPr lang="en-US" sz="1000" u="sng"/>
              <a:t>ID-</a:t>
            </a:r>
            <a:r>
              <a:rPr lang="el-GR" sz="1000" u="sng"/>
              <a:t>εξαρτήματος</a:t>
            </a:r>
          </a:p>
        </p:txBody>
      </p:sp>
      <p:sp>
        <p:nvSpPr>
          <p:cNvPr id="51233" name="Line 30"/>
          <p:cNvSpPr>
            <a:spLocks noChangeShapeType="1"/>
          </p:cNvSpPr>
          <p:nvPr/>
        </p:nvSpPr>
        <p:spPr bwMode="auto">
          <a:xfrm>
            <a:off x="3441700" y="4692650"/>
            <a:ext cx="233363" cy="206375"/>
          </a:xfrm>
          <a:prstGeom prst="line">
            <a:avLst/>
          </a:prstGeom>
          <a:noFill/>
          <a:ln w="9525">
            <a:solidFill>
              <a:schemeClr val="tx1"/>
            </a:solidFill>
            <a:round/>
            <a:headEnd/>
            <a:tailEnd/>
          </a:ln>
        </p:spPr>
        <p:txBody>
          <a:bodyPr/>
          <a:lstStyle/>
          <a:p>
            <a:endParaRPr lang="el-GR"/>
          </a:p>
        </p:txBody>
      </p:sp>
      <p:sp>
        <p:nvSpPr>
          <p:cNvPr id="51234" name="Text Box 31"/>
          <p:cNvSpPr txBox="1">
            <a:spLocks noChangeArrowheads="1"/>
          </p:cNvSpPr>
          <p:nvPr/>
        </p:nvSpPr>
        <p:spPr bwMode="auto">
          <a:xfrm>
            <a:off x="5710238" y="2078038"/>
            <a:ext cx="3044825" cy="1892826"/>
          </a:xfrm>
          <a:prstGeom prst="rect">
            <a:avLst/>
          </a:prstGeom>
          <a:noFill/>
          <a:ln w="9525">
            <a:noFill/>
            <a:miter lim="800000"/>
            <a:headEnd/>
            <a:tailEnd/>
          </a:ln>
        </p:spPr>
        <p:txBody>
          <a:bodyPr>
            <a:spAutoFit/>
          </a:bodyPr>
          <a:lstStyle/>
          <a:p>
            <a:pPr algn="just">
              <a:spcBef>
                <a:spcPct val="50000"/>
              </a:spcBef>
            </a:pPr>
            <a:r>
              <a:rPr lang="el-GR" dirty="0">
                <a:solidFill>
                  <a:schemeClr val="tx2">
                    <a:lumMod val="50000"/>
                  </a:schemeClr>
                </a:solidFill>
                <a:latin typeface="Calibri" pitchFamily="34" charset="0"/>
                <a:cs typeface="Calibri" pitchFamily="34" charset="0"/>
              </a:rPr>
              <a:t>Έργο και εξάρτημα προσδιορίζουν μοναδικά τον προμηθευτή</a:t>
            </a:r>
          </a:p>
          <a:p>
            <a:pPr algn="just">
              <a:spcBef>
                <a:spcPct val="50000"/>
              </a:spcBef>
            </a:pPr>
            <a:r>
              <a:rPr lang="el-GR" dirty="0">
                <a:solidFill>
                  <a:schemeClr val="tx2">
                    <a:lumMod val="50000"/>
                  </a:schemeClr>
                </a:solidFill>
                <a:latin typeface="Calibri" pitchFamily="34" charset="0"/>
                <a:cs typeface="Calibri" pitchFamily="34" charset="0"/>
              </a:rPr>
              <a:t>(δηλαδή, ένα εξάρτημα για ένα έργο μόνο από ένα συγκεκριμένο προμηθευτή)</a:t>
            </a:r>
          </a:p>
        </p:txBody>
      </p:sp>
      <p:sp>
        <p:nvSpPr>
          <p:cNvPr id="51235" name="Line 32"/>
          <p:cNvSpPr>
            <a:spLocks noChangeShapeType="1"/>
          </p:cNvSpPr>
          <p:nvPr/>
        </p:nvSpPr>
        <p:spPr bwMode="auto">
          <a:xfrm>
            <a:off x="3097213" y="3709988"/>
            <a:ext cx="0" cy="517525"/>
          </a:xfrm>
          <a:prstGeom prst="line">
            <a:avLst/>
          </a:prstGeom>
          <a:noFill/>
          <a:ln w="9525">
            <a:solidFill>
              <a:schemeClr val="tx1"/>
            </a:solidFill>
            <a:round/>
            <a:headEnd/>
            <a:tailEnd/>
          </a:ln>
        </p:spPr>
        <p:txBody>
          <a:bodyPr/>
          <a:lstStyle/>
          <a:p>
            <a:endParaRPr lang="el-GR"/>
          </a:p>
        </p:txBody>
      </p:sp>
      <p:sp>
        <p:nvSpPr>
          <p:cNvPr id="51237" name="Text Box 34"/>
          <p:cNvSpPr txBox="1">
            <a:spLocks noChangeArrowheads="1"/>
          </p:cNvSpPr>
          <p:nvPr/>
        </p:nvSpPr>
        <p:spPr bwMode="auto">
          <a:xfrm>
            <a:off x="1978025" y="2528888"/>
            <a:ext cx="346075" cy="366712"/>
          </a:xfrm>
          <a:prstGeom prst="rect">
            <a:avLst/>
          </a:prstGeom>
          <a:noFill/>
          <a:ln w="9525">
            <a:noFill/>
            <a:miter lim="800000"/>
            <a:headEnd/>
            <a:tailEnd/>
          </a:ln>
        </p:spPr>
        <p:txBody>
          <a:bodyPr>
            <a:spAutoFit/>
          </a:bodyPr>
          <a:lstStyle/>
          <a:p>
            <a:pPr>
              <a:spcBef>
                <a:spcPct val="50000"/>
              </a:spcBef>
            </a:pPr>
            <a:r>
              <a:rPr lang="en-US" sz="1800"/>
              <a:t>1</a:t>
            </a:r>
            <a:endParaRPr lang="el-GR" sz="1800"/>
          </a:p>
        </p:txBody>
      </p:sp>
      <p:sp>
        <p:nvSpPr>
          <p:cNvPr id="51238" name="Text Box 35"/>
          <p:cNvSpPr txBox="1">
            <a:spLocks noChangeArrowheads="1"/>
          </p:cNvSpPr>
          <p:nvPr/>
        </p:nvSpPr>
        <p:spPr bwMode="auto">
          <a:xfrm>
            <a:off x="3806825" y="2549525"/>
            <a:ext cx="346075" cy="366713"/>
          </a:xfrm>
          <a:prstGeom prst="rect">
            <a:avLst/>
          </a:prstGeom>
          <a:noFill/>
          <a:ln w="9525">
            <a:noFill/>
            <a:miter lim="800000"/>
            <a:headEnd/>
            <a:tailEnd/>
          </a:ln>
        </p:spPr>
        <p:txBody>
          <a:bodyPr>
            <a:spAutoFit/>
          </a:bodyPr>
          <a:lstStyle/>
          <a:p>
            <a:pPr>
              <a:spcBef>
                <a:spcPct val="50000"/>
              </a:spcBef>
            </a:pPr>
            <a:r>
              <a:rPr lang="en-US" sz="1800"/>
              <a:t>N</a:t>
            </a:r>
            <a:endParaRPr lang="el-GR" sz="1800"/>
          </a:p>
        </p:txBody>
      </p:sp>
      <p:sp>
        <p:nvSpPr>
          <p:cNvPr id="51239" name="Text Box 36"/>
          <p:cNvSpPr txBox="1">
            <a:spLocks noChangeArrowheads="1"/>
          </p:cNvSpPr>
          <p:nvPr/>
        </p:nvSpPr>
        <p:spPr bwMode="auto">
          <a:xfrm>
            <a:off x="2287588" y="3556000"/>
            <a:ext cx="523875" cy="366713"/>
          </a:xfrm>
          <a:prstGeom prst="rect">
            <a:avLst/>
          </a:prstGeom>
          <a:noFill/>
          <a:ln w="9525">
            <a:noFill/>
            <a:miter lim="800000"/>
            <a:headEnd/>
            <a:tailEnd/>
          </a:ln>
        </p:spPr>
        <p:txBody>
          <a:bodyPr>
            <a:spAutoFit/>
          </a:bodyPr>
          <a:lstStyle/>
          <a:p>
            <a:pPr>
              <a:spcBef>
                <a:spcPct val="50000"/>
              </a:spcBef>
            </a:pPr>
            <a:r>
              <a:rPr lang="el-GR" sz="1800"/>
              <a:t>Μ</a:t>
            </a:r>
          </a:p>
        </p:txBody>
      </p:sp>
      <p:sp>
        <p:nvSpPr>
          <p:cNvPr id="41" name="Title 1"/>
          <p:cNvSpPr>
            <a:spLocks noGrp="1"/>
          </p:cNvSpPr>
          <p:nvPr>
            <p:ph type="title"/>
          </p:nvPr>
        </p:nvSpPr>
        <p:spPr>
          <a:xfrm>
            <a:off x="457200" y="274638"/>
            <a:ext cx="8229600" cy="1143000"/>
          </a:xfrm>
        </p:spPr>
        <p:txBody>
          <a:bodyPr/>
          <a:lstStyle/>
          <a:p>
            <a:r>
              <a:rPr lang="el-GR" dirty="0" smtClean="0">
                <a:solidFill>
                  <a:schemeClr val="accent6">
                    <a:lumMod val="75000"/>
                  </a:schemeClr>
                </a:solidFill>
              </a:rPr>
              <a:t>Τριαδικές Συσχετίσεις</a:t>
            </a:r>
            <a:endParaRPr lang="en-US" dirty="0">
              <a:solidFill>
                <a:schemeClr val="accent6">
                  <a:lumMod val="75000"/>
                </a:schemeClr>
              </a:solidFill>
            </a:endParaRPr>
          </a:p>
        </p:txBody>
      </p:sp>
      <p:sp>
        <p:nvSpPr>
          <p:cNvPr id="38"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n-US" altLang="en-US" dirty="0"/>
              <a:t>4</a:t>
            </a:r>
            <a:r>
              <a:rPr lang="el-GR" altLang="en-US" dirty="0" smtClean="0"/>
              <a:t>-20</a:t>
            </a:r>
            <a:r>
              <a:rPr lang="en-US" altLang="en-US" dirty="0" smtClean="0"/>
              <a:t>15</a:t>
            </a:r>
            <a:endParaRPr lang="el-GR" altLang="en-US" dirty="0" smtClean="0"/>
          </a:p>
        </p:txBody>
      </p:sp>
    </p:spTree>
    <p:extLst>
      <p:ext uri="{BB962C8B-B14F-4D97-AF65-F5344CB8AC3E}">
        <p14:creationId xmlns:p14="http://schemas.microsoft.com/office/powerpoint/2010/main" val="52594264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2227" name="Rectangle 6"/>
          <p:cNvSpPr>
            <a:spLocks noGrp="1" noChangeArrowheads="1"/>
          </p:cNvSpPr>
          <p:nvPr>
            <p:ph type="ftr" sz="quarter" idx="11"/>
          </p:nvPr>
        </p:nvSpPr>
        <p:spPr>
          <a:noFill/>
        </p:spPr>
        <p:txBody>
          <a:bodyPr/>
          <a:lstStyle/>
          <a:p>
            <a:r>
              <a:rPr lang="el-GR" altLang="en-US"/>
              <a:t>Ευαγγελία Πιτουρά</a:t>
            </a:r>
          </a:p>
        </p:txBody>
      </p:sp>
      <p:sp>
        <p:nvSpPr>
          <p:cNvPr id="52228" name="Rectangle 7"/>
          <p:cNvSpPr>
            <a:spLocks noGrp="1" noChangeArrowheads="1"/>
          </p:cNvSpPr>
          <p:nvPr>
            <p:ph type="sldNum" sz="quarter" idx="12"/>
          </p:nvPr>
        </p:nvSpPr>
        <p:spPr>
          <a:noFill/>
        </p:spPr>
        <p:txBody>
          <a:bodyPr/>
          <a:lstStyle/>
          <a:p>
            <a:fld id="{CFA29F1E-FDBD-4625-B4B3-F46450561BAF}" type="slidenum">
              <a:rPr lang="el-GR" altLang="en-US" smtClean="0"/>
              <a:pPr/>
              <a:t>28</a:t>
            </a:fld>
            <a:endParaRPr lang="el-GR" altLang="en-US" smtClean="0"/>
          </a:p>
        </p:txBody>
      </p:sp>
      <p:sp>
        <p:nvSpPr>
          <p:cNvPr id="52229" name="Rectangle 2"/>
          <p:cNvSpPr>
            <a:spLocks noChangeArrowheads="1"/>
          </p:cNvSpPr>
          <p:nvPr/>
        </p:nvSpPr>
        <p:spPr bwMode="auto">
          <a:xfrm>
            <a:off x="2411413" y="4254500"/>
            <a:ext cx="1290637" cy="433388"/>
          </a:xfrm>
          <a:prstGeom prst="rect">
            <a:avLst/>
          </a:prstGeom>
          <a:noFill/>
          <a:ln w="9525">
            <a:solidFill>
              <a:schemeClr val="tx1"/>
            </a:solidFill>
            <a:miter lim="800000"/>
            <a:headEnd/>
            <a:tailEnd/>
          </a:ln>
        </p:spPr>
        <p:txBody>
          <a:bodyPr wrap="none" anchor="ctr"/>
          <a:lstStyle/>
          <a:p>
            <a:endParaRPr lang="el-GR"/>
          </a:p>
        </p:txBody>
      </p:sp>
      <p:sp>
        <p:nvSpPr>
          <p:cNvPr id="52231" name="AutoShape 4"/>
          <p:cNvSpPr>
            <a:spLocks noChangeArrowheads="1"/>
          </p:cNvSpPr>
          <p:nvPr/>
        </p:nvSpPr>
        <p:spPr bwMode="auto">
          <a:xfrm>
            <a:off x="4356100" y="2781300"/>
            <a:ext cx="1154113" cy="528638"/>
          </a:xfrm>
          <a:prstGeom prst="flowChartProcess">
            <a:avLst/>
          </a:prstGeom>
          <a:noFill/>
          <a:ln w="9525">
            <a:solidFill>
              <a:schemeClr val="tx1"/>
            </a:solidFill>
            <a:miter lim="800000"/>
            <a:headEnd/>
            <a:tailEnd/>
          </a:ln>
        </p:spPr>
        <p:txBody>
          <a:bodyPr wrap="none" anchor="ctr"/>
          <a:lstStyle/>
          <a:p>
            <a:endParaRPr lang="el-GR"/>
          </a:p>
        </p:txBody>
      </p:sp>
      <p:sp>
        <p:nvSpPr>
          <p:cNvPr id="52232" name="AutoShape 5"/>
          <p:cNvSpPr>
            <a:spLocks noChangeArrowheads="1"/>
          </p:cNvSpPr>
          <p:nvPr/>
        </p:nvSpPr>
        <p:spPr bwMode="auto">
          <a:xfrm>
            <a:off x="2482850" y="2422525"/>
            <a:ext cx="1223963" cy="1285875"/>
          </a:xfrm>
          <a:prstGeom prst="flowChartDecision">
            <a:avLst/>
          </a:prstGeom>
          <a:noFill/>
          <a:ln w="9525">
            <a:solidFill>
              <a:schemeClr val="tx1"/>
            </a:solidFill>
            <a:miter lim="800000"/>
            <a:headEnd/>
            <a:tailEnd/>
          </a:ln>
        </p:spPr>
        <p:txBody>
          <a:bodyPr wrap="none" anchor="ctr"/>
          <a:lstStyle/>
          <a:p>
            <a:endParaRPr lang="el-GR"/>
          </a:p>
        </p:txBody>
      </p:sp>
      <p:sp>
        <p:nvSpPr>
          <p:cNvPr id="52233" name="AutoShape 6"/>
          <p:cNvSpPr>
            <a:spLocks noChangeArrowheads="1"/>
          </p:cNvSpPr>
          <p:nvPr/>
        </p:nvSpPr>
        <p:spPr bwMode="auto">
          <a:xfrm>
            <a:off x="395288" y="2852738"/>
            <a:ext cx="1366837" cy="539750"/>
          </a:xfrm>
          <a:prstGeom prst="flowChartProcess">
            <a:avLst/>
          </a:prstGeom>
          <a:noFill/>
          <a:ln w="9525">
            <a:solidFill>
              <a:schemeClr val="tx1"/>
            </a:solidFill>
            <a:miter lim="800000"/>
            <a:headEnd/>
            <a:tailEnd/>
          </a:ln>
        </p:spPr>
        <p:txBody>
          <a:bodyPr wrap="none" anchor="ctr"/>
          <a:lstStyle/>
          <a:p>
            <a:endParaRPr lang="el-GR"/>
          </a:p>
        </p:txBody>
      </p:sp>
      <p:sp>
        <p:nvSpPr>
          <p:cNvPr id="52234" name="Text Box 7"/>
          <p:cNvSpPr txBox="1">
            <a:spLocks noChangeArrowheads="1"/>
          </p:cNvSpPr>
          <p:nvPr/>
        </p:nvSpPr>
        <p:spPr bwMode="auto">
          <a:xfrm>
            <a:off x="395288" y="2924175"/>
            <a:ext cx="1439862" cy="274638"/>
          </a:xfrm>
          <a:prstGeom prst="rect">
            <a:avLst/>
          </a:prstGeom>
          <a:noFill/>
          <a:ln w="9525">
            <a:noFill/>
            <a:miter lim="800000"/>
            <a:headEnd/>
            <a:tailEnd/>
          </a:ln>
        </p:spPr>
        <p:txBody>
          <a:bodyPr>
            <a:spAutoFit/>
          </a:bodyPr>
          <a:lstStyle/>
          <a:p>
            <a:pPr eaLnBrk="0" hangingPunct="0">
              <a:spcBef>
                <a:spcPct val="50000"/>
              </a:spcBef>
            </a:pPr>
            <a:r>
              <a:rPr lang="el-GR" sz="1200">
                <a:latin typeface="Times New Roman" pitchFamily="18" charset="0"/>
              </a:rPr>
              <a:t>ΠΡΟΜΗΘΕΥΤΗΣ</a:t>
            </a:r>
            <a:endParaRPr lang="el-GR" sz="1200" baseline="-25000">
              <a:latin typeface="Times New Roman" pitchFamily="18" charset="0"/>
            </a:endParaRPr>
          </a:p>
        </p:txBody>
      </p:sp>
      <p:sp>
        <p:nvSpPr>
          <p:cNvPr id="52235" name="Text Box 8"/>
          <p:cNvSpPr txBox="1">
            <a:spLocks noChangeArrowheads="1"/>
          </p:cNvSpPr>
          <p:nvPr/>
        </p:nvSpPr>
        <p:spPr bwMode="auto">
          <a:xfrm>
            <a:off x="2516188" y="2871788"/>
            <a:ext cx="1295400" cy="274637"/>
          </a:xfrm>
          <a:prstGeom prst="rect">
            <a:avLst/>
          </a:prstGeom>
          <a:noFill/>
          <a:ln w="9525">
            <a:noFill/>
            <a:miter lim="800000"/>
            <a:headEnd/>
            <a:tailEnd/>
          </a:ln>
        </p:spPr>
        <p:txBody>
          <a:bodyPr>
            <a:spAutoFit/>
          </a:bodyPr>
          <a:lstStyle/>
          <a:p>
            <a:pPr eaLnBrk="0" hangingPunct="0">
              <a:spcBef>
                <a:spcPct val="50000"/>
              </a:spcBef>
            </a:pPr>
            <a:r>
              <a:rPr lang="el-GR" sz="1200">
                <a:latin typeface="Times New Roman" pitchFamily="18" charset="0"/>
              </a:rPr>
              <a:t>ΠΡΟΜΗΘΕΥΕΙ</a:t>
            </a:r>
          </a:p>
        </p:txBody>
      </p:sp>
      <p:sp>
        <p:nvSpPr>
          <p:cNvPr id="52236" name="Text Box 9"/>
          <p:cNvSpPr txBox="1">
            <a:spLocks noChangeArrowheads="1"/>
          </p:cNvSpPr>
          <p:nvPr/>
        </p:nvSpPr>
        <p:spPr bwMode="auto">
          <a:xfrm>
            <a:off x="2389188" y="4324350"/>
            <a:ext cx="1657350" cy="336550"/>
          </a:xfrm>
          <a:prstGeom prst="rect">
            <a:avLst/>
          </a:prstGeom>
          <a:noFill/>
          <a:ln w="9525">
            <a:noFill/>
            <a:miter lim="800000"/>
            <a:headEnd/>
            <a:tailEnd/>
          </a:ln>
        </p:spPr>
        <p:txBody>
          <a:bodyPr>
            <a:spAutoFit/>
          </a:bodyPr>
          <a:lstStyle/>
          <a:p>
            <a:pPr eaLnBrk="0" hangingPunct="0">
              <a:spcBef>
                <a:spcPct val="50000"/>
              </a:spcBef>
            </a:pPr>
            <a:r>
              <a:rPr lang="el-GR">
                <a:latin typeface="Times New Roman" pitchFamily="18" charset="0"/>
              </a:rPr>
              <a:t>ΕΞΑΡΤΗΜΑ</a:t>
            </a:r>
            <a:endParaRPr lang="el-GR" baseline="-25000">
              <a:latin typeface="Times New Roman" pitchFamily="18" charset="0"/>
            </a:endParaRPr>
          </a:p>
        </p:txBody>
      </p:sp>
      <p:sp>
        <p:nvSpPr>
          <p:cNvPr id="52237" name="Line 10"/>
          <p:cNvSpPr>
            <a:spLocks noChangeShapeType="1"/>
          </p:cNvSpPr>
          <p:nvPr/>
        </p:nvSpPr>
        <p:spPr bwMode="auto">
          <a:xfrm>
            <a:off x="1762125" y="3070225"/>
            <a:ext cx="720725" cy="0"/>
          </a:xfrm>
          <a:prstGeom prst="line">
            <a:avLst/>
          </a:prstGeom>
          <a:noFill/>
          <a:ln w="9525">
            <a:solidFill>
              <a:schemeClr val="tx1"/>
            </a:solidFill>
            <a:round/>
            <a:headEnd/>
            <a:tailEnd/>
          </a:ln>
        </p:spPr>
        <p:txBody>
          <a:bodyPr wrap="none" anchor="ctr"/>
          <a:lstStyle/>
          <a:p>
            <a:endParaRPr lang="el-GR"/>
          </a:p>
        </p:txBody>
      </p:sp>
      <p:sp>
        <p:nvSpPr>
          <p:cNvPr id="52238" name="Line 11"/>
          <p:cNvSpPr>
            <a:spLocks noChangeShapeType="1"/>
          </p:cNvSpPr>
          <p:nvPr/>
        </p:nvSpPr>
        <p:spPr bwMode="auto">
          <a:xfrm>
            <a:off x="3706813" y="3070225"/>
            <a:ext cx="647700" cy="0"/>
          </a:xfrm>
          <a:prstGeom prst="line">
            <a:avLst/>
          </a:prstGeom>
          <a:noFill/>
          <a:ln w="9525">
            <a:solidFill>
              <a:schemeClr val="tx1"/>
            </a:solidFill>
            <a:round/>
            <a:headEnd/>
            <a:tailEnd/>
          </a:ln>
        </p:spPr>
        <p:txBody>
          <a:bodyPr wrap="none" anchor="ctr"/>
          <a:lstStyle/>
          <a:p>
            <a:endParaRPr lang="el-GR"/>
          </a:p>
        </p:txBody>
      </p:sp>
      <p:sp>
        <p:nvSpPr>
          <p:cNvPr id="52239" name="Oval 12"/>
          <p:cNvSpPr>
            <a:spLocks noChangeArrowheads="1"/>
          </p:cNvSpPr>
          <p:nvPr/>
        </p:nvSpPr>
        <p:spPr bwMode="auto">
          <a:xfrm>
            <a:off x="898525" y="1928813"/>
            <a:ext cx="1106488" cy="492125"/>
          </a:xfrm>
          <a:prstGeom prst="ellipse">
            <a:avLst/>
          </a:prstGeom>
          <a:noFill/>
          <a:ln w="9525">
            <a:solidFill>
              <a:schemeClr val="tx1"/>
            </a:solidFill>
            <a:round/>
            <a:headEnd/>
            <a:tailEnd/>
          </a:ln>
        </p:spPr>
        <p:txBody>
          <a:bodyPr wrap="none" anchor="ctr"/>
          <a:lstStyle/>
          <a:p>
            <a:endParaRPr lang="el-GR"/>
          </a:p>
        </p:txBody>
      </p:sp>
      <p:sp>
        <p:nvSpPr>
          <p:cNvPr id="52240" name="Text Box 13"/>
          <p:cNvSpPr txBox="1">
            <a:spLocks noChangeArrowheads="1"/>
          </p:cNvSpPr>
          <p:nvPr/>
        </p:nvSpPr>
        <p:spPr bwMode="auto">
          <a:xfrm>
            <a:off x="1063625" y="1954213"/>
            <a:ext cx="954088" cy="396875"/>
          </a:xfrm>
          <a:prstGeom prst="rect">
            <a:avLst/>
          </a:prstGeom>
          <a:noFill/>
          <a:ln w="9525">
            <a:noFill/>
            <a:miter lim="800000"/>
            <a:headEnd/>
            <a:tailEnd/>
          </a:ln>
        </p:spPr>
        <p:txBody>
          <a:bodyPr>
            <a:spAutoFit/>
          </a:bodyPr>
          <a:lstStyle/>
          <a:p>
            <a:pPr>
              <a:spcBef>
                <a:spcPct val="50000"/>
              </a:spcBef>
            </a:pPr>
            <a:r>
              <a:rPr lang="en-US" sz="1000" u="sng"/>
              <a:t>ID-</a:t>
            </a:r>
            <a:r>
              <a:rPr lang="el-GR" sz="1000" u="sng"/>
              <a:t>προμηθευτή</a:t>
            </a:r>
          </a:p>
        </p:txBody>
      </p:sp>
      <p:sp>
        <p:nvSpPr>
          <p:cNvPr id="52241" name="Oval 14"/>
          <p:cNvSpPr>
            <a:spLocks noChangeArrowheads="1"/>
          </p:cNvSpPr>
          <p:nvPr/>
        </p:nvSpPr>
        <p:spPr bwMode="auto">
          <a:xfrm>
            <a:off x="898525" y="3933825"/>
            <a:ext cx="865188" cy="431800"/>
          </a:xfrm>
          <a:prstGeom prst="ellipse">
            <a:avLst/>
          </a:prstGeom>
          <a:noFill/>
          <a:ln w="9525">
            <a:solidFill>
              <a:schemeClr val="tx1"/>
            </a:solidFill>
            <a:round/>
            <a:headEnd/>
            <a:tailEnd/>
          </a:ln>
        </p:spPr>
        <p:txBody>
          <a:bodyPr wrap="none" anchor="ctr"/>
          <a:lstStyle/>
          <a:p>
            <a:endParaRPr lang="el-GR"/>
          </a:p>
        </p:txBody>
      </p:sp>
      <p:sp>
        <p:nvSpPr>
          <p:cNvPr id="52242" name="Text Box 15"/>
          <p:cNvSpPr txBox="1">
            <a:spLocks noChangeArrowheads="1"/>
          </p:cNvSpPr>
          <p:nvPr/>
        </p:nvSpPr>
        <p:spPr bwMode="auto">
          <a:xfrm>
            <a:off x="1114425" y="3933825"/>
            <a:ext cx="504825" cy="366713"/>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52243" name="Line 16"/>
          <p:cNvSpPr>
            <a:spLocks noChangeShapeType="1"/>
          </p:cNvSpPr>
          <p:nvPr/>
        </p:nvSpPr>
        <p:spPr bwMode="auto">
          <a:xfrm flipH="1">
            <a:off x="1330325" y="2422525"/>
            <a:ext cx="71438" cy="358775"/>
          </a:xfrm>
          <a:prstGeom prst="line">
            <a:avLst/>
          </a:prstGeom>
          <a:noFill/>
          <a:ln w="9525">
            <a:solidFill>
              <a:schemeClr val="tx1"/>
            </a:solidFill>
            <a:round/>
            <a:headEnd/>
            <a:tailEnd/>
          </a:ln>
        </p:spPr>
        <p:txBody>
          <a:bodyPr/>
          <a:lstStyle/>
          <a:p>
            <a:endParaRPr lang="el-GR"/>
          </a:p>
        </p:txBody>
      </p:sp>
      <p:sp>
        <p:nvSpPr>
          <p:cNvPr id="52244" name="Line 17"/>
          <p:cNvSpPr>
            <a:spLocks noChangeShapeType="1"/>
          </p:cNvSpPr>
          <p:nvPr/>
        </p:nvSpPr>
        <p:spPr bwMode="auto">
          <a:xfrm>
            <a:off x="1042988" y="3430588"/>
            <a:ext cx="287337" cy="503237"/>
          </a:xfrm>
          <a:prstGeom prst="line">
            <a:avLst/>
          </a:prstGeom>
          <a:noFill/>
          <a:ln w="9525">
            <a:solidFill>
              <a:schemeClr val="tx1"/>
            </a:solidFill>
            <a:round/>
            <a:headEnd/>
            <a:tailEnd/>
          </a:ln>
        </p:spPr>
        <p:txBody>
          <a:bodyPr/>
          <a:lstStyle/>
          <a:p>
            <a:endParaRPr lang="el-GR"/>
          </a:p>
        </p:txBody>
      </p:sp>
      <p:sp>
        <p:nvSpPr>
          <p:cNvPr id="52245" name="Oval 18"/>
          <p:cNvSpPr>
            <a:spLocks noChangeArrowheads="1"/>
          </p:cNvSpPr>
          <p:nvPr/>
        </p:nvSpPr>
        <p:spPr bwMode="auto">
          <a:xfrm>
            <a:off x="4354513" y="1989138"/>
            <a:ext cx="865187" cy="431800"/>
          </a:xfrm>
          <a:prstGeom prst="ellipse">
            <a:avLst/>
          </a:prstGeom>
          <a:noFill/>
          <a:ln w="9525">
            <a:solidFill>
              <a:schemeClr val="tx1"/>
            </a:solidFill>
            <a:round/>
            <a:headEnd/>
            <a:tailEnd/>
          </a:ln>
        </p:spPr>
        <p:txBody>
          <a:bodyPr wrap="none" anchor="ctr"/>
          <a:lstStyle/>
          <a:p>
            <a:endParaRPr lang="el-GR"/>
          </a:p>
        </p:txBody>
      </p:sp>
      <p:sp>
        <p:nvSpPr>
          <p:cNvPr id="52246" name="Oval 19"/>
          <p:cNvSpPr>
            <a:spLocks noChangeArrowheads="1"/>
          </p:cNvSpPr>
          <p:nvPr/>
        </p:nvSpPr>
        <p:spPr bwMode="auto">
          <a:xfrm>
            <a:off x="4067175" y="3717925"/>
            <a:ext cx="865188" cy="431800"/>
          </a:xfrm>
          <a:prstGeom prst="ellipse">
            <a:avLst/>
          </a:prstGeom>
          <a:noFill/>
          <a:ln w="9525">
            <a:solidFill>
              <a:schemeClr val="tx1"/>
            </a:solidFill>
            <a:round/>
            <a:headEnd/>
            <a:tailEnd/>
          </a:ln>
        </p:spPr>
        <p:txBody>
          <a:bodyPr wrap="none" anchor="ctr"/>
          <a:lstStyle/>
          <a:p>
            <a:endParaRPr lang="el-GR"/>
          </a:p>
        </p:txBody>
      </p:sp>
      <p:sp>
        <p:nvSpPr>
          <p:cNvPr id="52247" name="Line 20"/>
          <p:cNvSpPr>
            <a:spLocks noChangeShapeType="1"/>
          </p:cNvSpPr>
          <p:nvPr/>
        </p:nvSpPr>
        <p:spPr bwMode="auto">
          <a:xfrm flipH="1">
            <a:off x="4786313" y="2422525"/>
            <a:ext cx="73025" cy="358775"/>
          </a:xfrm>
          <a:prstGeom prst="line">
            <a:avLst/>
          </a:prstGeom>
          <a:noFill/>
          <a:ln w="9525">
            <a:solidFill>
              <a:schemeClr val="tx1"/>
            </a:solidFill>
            <a:round/>
            <a:headEnd/>
            <a:tailEnd/>
          </a:ln>
        </p:spPr>
        <p:txBody>
          <a:bodyPr/>
          <a:lstStyle/>
          <a:p>
            <a:endParaRPr lang="el-GR"/>
          </a:p>
        </p:txBody>
      </p:sp>
      <p:sp>
        <p:nvSpPr>
          <p:cNvPr id="52248" name="Line 21"/>
          <p:cNvSpPr>
            <a:spLocks noChangeShapeType="1"/>
          </p:cNvSpPr>
          <p:nvPr/>
        </p:nvSpPr>
        <p:spPr bwMode="auto">
          <a:xfrm flipH="1">
            <a:off x="4643438" y="3430588"/>
            <a:ext cx="142875" cy="287337"/>
          </a:xfrm>
          <a:prstGeom prst="line">
            <a:avLst/>
          </a:prstGeom>
          <a:noFill/>
          <a:ln w="9525">
            <a:solidFill>
              <a:schemeClr val="tx1"/>
            </a:solidFill>
            <a:round/>
            <a:headEnd/>
            <a:tailEnd/>
          </a:ln>
        </p:spPr>
        <p:txBody>
          <a:bodyPr/>
          <a:lstStyle/>
          <a:p>
            <a:endParaRPr lang="el-GR"/>
          </a:p>
        </p:txBody>
      </p:sp>
      <p:sp>
        <p:nvSpPr>
          <p:cNvPr id="52249" name="Text Box 22"/>
          <p:cNvSpPr txBox="1">
            <a:spLocks noChangeArrowheads="1"/>
          </p:cNvSpPr>
          <p:nvPr/>
        </p:nvSpPr>
        <p:spPr bwMode="auto">
          <a:xfrm>
            <a:off x="4557713" y="1989138"/>
            <a:ext cx="647700" cy="396875"/>
          </a:xfrm>
          <a:prstGeom prst="rect">
            <a:avLst/>
          </a:prstGeom>
          <a:noFill/>
          <a:ln w="9525">
            <a:noFill/>
            <a:miter lim="800000"/>
            <a:headEnd/>
            <a:tailEnd/>
          </a:ln>
        </p:spPr>
        <p:txBody>
          <a:bodyPr>
            <a:spAutoFit/>
          </a:bodyPr>
          <a:lstStyle/>
          <a:p>
            <a:pPr>
              <a:spcBef>
                <a:spcPct val="50000"/>
              </a:spcBef>
            </a:pPr>
            <a:r>
              <a:rPr lang="en-US" sz="1000" u="sng"/>
              <a:t>ID-</a:t>
            </a:r>
            <a:r>
              <a:rPr lang="el-GR" sz="1000" u="sng"/>
              <a:t>έργου</a:t>
            </a:r>
          </a:p>
        </p:txBody>
      </p:sp>
      <p:sp>
        <p:nvSpPr>
          <p:cNvPr id="52250" name="Text Box 23"/>
          <p:cNvSpPr txBox="1">
            <a:spLocks noChangeArrowheads="1"/>
          </p:cNvSpPr>
          <p:nvPr/>
        </p:nvSpPr>
        <p:spPr bwMode="auto">
          <a:xfrm>
            <a:off x="4283075" y="3717925"/>
            <a:ext cx="649288" cy="366713"/>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52251" name="Oval 24"/>
          <p:cNvSpPr>
            <a:spLocks noChangeArrowheads="1"/>
          </p:cNvSpPr>
          <p:nvPr/>
        </p:nvSpPr>
        <p:spPr bwMode="auto">
          <a:xfrm>
            <a:off x="2484438" y="1773238"/>
            <a:ext cx="865187" cy="431800"/>
          </a:xfrm>
          <a:prstGeom prst="ellipse">
            <a:avLst/>
          </a:prstGeom>
          <a:noFill/>
          <a:ln w="9525">
            <a:solidFill>
              <a:schemeClr val="tx1"/>
            </a:solidFill>
            <a:round/>
            <a:headEnd/>
            <a:tailEnd/>
          </a:ln>
        </p:spPr>
        <p:txBody>
          <a:bodyPr wrap="none" anchor="ctr"/>
          <a:lstStyle/>
          <a:p>
            <a:endParaRPr lang="el-GR"/>
          </a:p>
        </p:txBody>
      </p:sp>
      <p:sp>
        <p:nvSpPr>
          <p:cNvPr id="52252" name="Text Box 25"/>
          <p:cNvSpPr txBox="1">
            <a:spLocks noChangeArrowheads="1"/>
          </p:cNvSpPr>
          <p:nvPr/>
        </p:nvSpPr>
        <p:spPr bwMode="auto">
          <a:xfrm>
            <a:off x="2700338" y="1844675"/>
            <a:ext cx="576262" cy="304800"/>
          </a:xfrm>
          <a:prstGeom prst="rect">
            <a:avLst/>
          </a:prstGeom>
          <a:noFill/>
          <a:ln w="9525">
            <a:noFill/>
            <a:miter lim="800000"/>
            <a:headEnd/>
            <a:tailEnd/>
          </a:ln>
        </p:spPr>
        <p:txBody>
          <a:bodyPr>
            <a:spAutoFit/>
          </a:bodyPr>
          <a:lstStyle/>
          <a:p>
            <a:pPr>
              <a:spcBef>
                <a:spcPct val="50000"/>
              </a:spcBef>
            </a:pPr>
            <a:r>
              <a:rPr lang="el-GR" sz="1400">
                <a:solidFill>
                  <a:srgbClr val="800000"/>
                </a:solidFill>
              </a:rPr>
              <a:t>τιμή</a:t>
            </a:r>
          </a:p>
        </p:txBody>
      </p:sp>
      <p:sp>
        <p:nvSpPr>
          <p:cNvPr id="52253" name="Line 26"/>
          <p:cNvSpPr>
            <a:spLocks noChangeShapeType="1"/>
          </p:cNvSpPr>
          <p:nvPr/>
        </p:nvSpPr>
        <p:spPr bwMode="auto">
          <a:xfrm>
            <a:off x="3059113" y="2205038"/>
            <a:ext cx="0" cy="215900"/>
          </a:xfrm>
          <a:prstGeom prst="line">
            <a:avLst/>
          </a:prstGeom>
          <a:noFill/>
          <a:ln w="9525">
            <a:solidFill>
              <a:schemeClr val="tx1"/>
            </a:solidFill>
            <a:round/>
            <a:headEnd/>
            <a:tailEnd/>
          </a:ln>
        </p:spPr>
        <p:txBody>
          <a:bodyPr/>
          <a:lstStyle/>
          <a:p>
            <a:endParaRPr lang="el-GR"/>
          </a:p>
        </p:txBody>
      </p:sp>
      <p:sp>
        <p:nvSpPr>
          <p:cNvPr id="52254" name="Text Box 27"/>
          <p:cNvSpPr txBox="1">
            <a:spLocks noChangeArrowheads="1"/>
          </p:cNvSpPr>
          <p:nvPr/>
        </p:nvSpPr>
        <p:spPr bwMode="auto">
          <a:xfrm>
            <a:off x="4500563" y="2852738"/>
            <a:ext cx="1081087" cy="336550"/>
          </a:xfrm>
          <a:prstGeom prst="rect">
            <a:avLst/>
          </a:prstGeom>
          <a:noFill/>
          <a:ln w="9525">
            <a:noFill/>
            <a:miter lim="800000"/>
            <a:headEnd/>
            <a:tailEnd/>
          </a:ln>
        </p:spPr>
        <p:txBody>
          <a:bodyPr>
            <a:spAutoFit/>
          </a:bodyPr>
          <a:lstStyle/>
          <a:p>
            <a:pPr>
              <a:spcBef>
                <a:spcPct val="50000"/>
              </a:spcBef>
            </a:pPr>
            <a:r>
              <a:rPr lang="el-GR"/>
              <a:t>ΕΡΓΟ</a:t>
            </a:r>
          </a:p>
        </p:txBody>
      </p:sp>
      <p:sp>
        <p:nvSpPr>
          <p:cNvPr id="52255" name="Line 28"/>
          <p:cNvSpPr>
            <a:spLocks noChangeShapeType="1"/>
          </p:cNvSpPr>
          <p:nvPr/>
        </p:nvSpPr>
        <p:spPr bwMode="auto">
          <a:xfrm>
            <a:off x="3097213" y="3733800"/>
            <a:ext cx="0" cy="503238"/>
          </a:xfrm>
          <a:prstGeom prst="line">
            <a:avLst/>
          </a:prstGeom>
          <a:noFill/>
          <a:ln w="9525">
            <a:solidFill>
              <a:schemeClr val="tx1"/>
            </a:solidFill>
            <a:round/>
            <a:headEnd/>
            <a:tailEnd/>
          </a:ln>
        </p:spPr>
        <p:txBody>
          <a:bodyPr/>
          <a:lstStyle/>
          <a:p>
            <a:endParaRPr lang="el-GR"/>
          </a:p>
        </p:txBody>
      </p:sp>
      <p:sp>
        <p:nvSpPr>
          <p:cNvPr id="52256" name="Oval 29"/>
          <p:cNvSpPr>
            <a:spLocks noChangeArrowheads="1"/>
          </p:cNvSpPr>
          <p:nvPr/>
        </p:nvSpPr>
        <p:spPr bwMode="auto">
          <a:xfrm>
            <a:off x="3509963" y="4878388"/>
            <a:ext cx="865187" cy="431800"/>
          </a:xfrm>
          <a:prstGeom prst="ellipse">
            <a:avLst/>
          </a:prstGeom>
          <a:noFill/>
          <a:ln w="9525">
            <a:solidFill>
              <a:schemeClr val="tx1"/>
            </a:solidFill>
            <a:round/>
            <a:headEnd/>
            <a:tailEnd/>
          </a:ln>
        </p:spPr>
        <p:txBody>
          <a:bodyPr wrap="none" anchor="ctr"/>
          <a:lstStyle/>
          <a:p>
            <a:endParaRPr lang="el-GR"/>
          </a:p>
        </p:txBody>
      </p:sp>
      <p:sp>
        <p:nvSpPr>
          <p:cNvPr id="52257" name="Text Box 30"/>
          <p:cNvSpPr txBox="1">
            <a:spLocks noChangeArrowheads="1"/>
          </p:cNvSpPr>
          <p:nvPr/>
        </p:nvSpPr>
        <p:spPr bwMode="auto">
          <a:xfrm>
            <a:off x="3524250" y="4886325"/>
            <a:ext cx="992188" cy="396875"/>
          </a:xfrm>
          <a:prstGeom prst="rect">
            <a:avLst/>
          </a:prstGeom>
          <a:noFill/>
          <a:ln w="9525">
            <a:noFill/>
            <a:miter lim="800000"/>
            <a:headEnd/>
            <a:tailEnd/>
          </a:ln>
        </p:spPr>
        <p:txBody>
          <a:bodyPr>
            <a:spAutoFit/>
          </a:bodyPr>
          <a:lstStyle/>
          <a:p>
            <a:pPr>
              <a:spcBef>
                <a:spcPct val="50000"/>
              </a:spcBef>
            </a:pPr>
            <a:r>
              <a:rPr lang="en-US" sz="1000" u="sng"/>
              <a:t>ID-</a:t>
            </a:r>
            <a:r>
              <a:rPr lang="el-GR" sz="1000" u="sng"/>
              <a:t>εξαρτήματος</a:t>
            </a:r>
          </a:p>
        </p:txBody>
      </p:sp>
      <p:sp>
        <p:nvSpPr>
          <p:cNvPr id="52258" name="Line 31"/>
          <p:cNvSpPr>
            <a:spLocks noChangeShapeType="1"/>
          </p:cNvSpPr>
          <p:nvPr/>
        </p:nvSpPr>
        <p:spPr bwMode="auto">
          <a:xfrm>
            <a:off x="3441700" y="4692650"/>
            <a:ext cx="233363" cy="206375"/>
          </a:xfrm>
          <a:prstGeom prst="line">
            <a:avLst/>
          </a:prstGeom>
          <a:noFill/>
          <a:ln w="9525">
            <a:solidFill>
              <a:schemeClr val="tx1"/>
            </a:solidFill>
            <a:round/>
            <a:headEnd/>
            <a:tailEnd/>
          </a:ln>
        </p:spPr>
        <p:txBody>
          <a:bodyPr/>
          <a:lstStyle/>
          <a:p>
            <a:endParaRPr lang="el-GR"/>
          </a:p>
        </p:txBody>
      </p:sp>
      <p:sp>
        <p:nvSpPr>
          <p:cNvPr id="52259" name="Text Box 32"/>
          <p:cNvSpPr txBox="1">
            <a:spLocks noChangeArrowheads="1"/>
          </p:cNvSpPr>
          <p:nvPr/>
        </p:nvSpPr>
        <p:spPr bwMode="auto">
          <a:xfrm>
            <a:off x="5800725" y="2551907"/>
            <a:ext cx="3165475" cy="1892826"/>
          </a:xfrm>
          <a:prstGeom prst="rect">
            <a:avLst/>
          </a:prstGeom>
          <a:noFill/>
          <a:ln w="9525">
            <a:noFill/>
            <a:miter lim="800000"/>
            <a:headEnd/>
            <a:tailEnd/>
          </a:ln>
        </p:spPr>
        <p:txBody>
          <a:bodyPr>
            <a:spAutoFit/>
          </a:bodyPr>
          <a:lstStyle/>
          <a:p>
            <a:pPr algn="just">
              <a:spcBef>
                <a:spcPct val="50000"/>
              </a:spcBef>
            </a:pPr>
            <a:r>
              <a:rPr lang="el-GR" dirty="0">
                <a:solidFill>
                  <a:schemeClr val="tx2">
                    <a:lumMod val="50000"/>
                  </a:schemeClr>
                </a:solidFill>
                <a:latin typeface="Calibri" pitchFamily="34" charset="0"/>
                <a:cs typeface="Calibri" pitchFamily="34" charset="0"/>
              </a:rPr>
              <a:t>Προμηθευτής και έργο προσδιορίζουν μοναδικά το εξάρτημα</a:t>
            </a:r>
          </a:p>
          <a:p>
            <a:pPr algn="just">
              <a:spcBef>
                <a:spcPct val="50000"/>
              </a:spcBef>
            </a:pPr>
            <a:r>
              <a:rPr lang="el-GR" dirty="0">
                <a:solidFill>
                  <a:schemeClr val="tx2">
                    <a:lumMod val="50000"/>
                  </a:schemeClr>
                </a:solidFill>
                <a:latin typeface="Calibri" pitchFamily="34" charset="0"/>
                <a:cs typeface="Calibri" pitchFamily="34" charset="0"/>
              </a:rPr>
              <a:t>(δηλαδή, ένας συγκεκριμένος προμηθευτής μόνο ένα εξάρτημα ανά έργο)</a:t>
            </a:r>
          </a:p>
        </p:txBody>
      </p:sp>
      <p:sp>
        <p:nvSpPr>
          <p:cNvPr id="52260" name="Text Box 33"/>
          <p:cNvSpPr txBox="1">
            <a:spLocks noChangeArrowheads="1"/>
          </p:cNvSpPr>
          <p:nvPr/>
        </p:nvSpPr>
        <p:spPr bwMode="auto">
          <a:xfrm>
            <a:off x="5211763" y="5624513"/>
            <a:ext cx="3105150" cy="366712"/>
          </a:xfrm>
          <a:prstGeom prst="rect">
            <a:avLst/>
          </a:prstGeom>
          <a:noFill/>
          <a:ln w="9525">
            <a:noFill/>
            <a:miter lim="800000"/>
            <a:headEnd/>
            <a:tailEnd/>
          </a:ln>
        </p:spPr>
        <p:txBody>
          <a:bodyPr>
            <a:spAutoFit/>
          </a:bodyPr>
          <a:lstStyle/>
          <a:p>
            <a:pPr>
              <a:spcBef>
                <a:spcPct val="50000"/>
              </a:spcBef>
            </a:pPr>
            <a:r>
              <a:rPr lang="el-GR" sz="1800" dirty="0">
                <a:latin typeface="Calibri" pitchFamily="34" charset="0"/>
                <a:cs typeface="Calibri" pitchFamily="34" charset="0"/>
              </a:rPr>
              <a:t>Σχεσιακό μοντέλο;</a:t>
            </a:r>
          </a:p>
        </p:txBody>
      </p:sp>
      <p:sp>
        <p:nvSpPr>
          <p:cNvPr id="52261" name="Text Box 34"/>
          <p:cNvSpPr txBox="1">
            <a:spLocks noChangeArrowheads="1"/>
          </p:cNvSpPr>
          <p:nvPr/>
        </p:nvSpPr>
        <p:spPr bwMode="auto">
          <a:xfrm>
            <a:off x="2435225" y="3733800"/>
            <a:ext cx="346075" cy="366713"/>
          </a:xfrm>
          <a:prstGeom prst="rect">
            <a:avLst/>
          </a:prstGeom>
          <a:noFill/>
          <a:ln w="9525">
            <a:noFill/>
            <a:miter lim="800000"/>
            <a:headEnd/>
            <a:tailEnd/>
          </a:ln>
        </p:spPr>
        <p:txBody>
          <a:bodyPr>
            <a:spAutoFit/>
          </a:bodyPr>
          <a:lstStyle/>
          <a:p>
            <a:pPr>
              <a:spcBef>
                <a:spcPct val="50000"/>
              </a:spcBef>
            </a:pPr>
            <a:r>
              <a:rPr lang="en-US" sz="1800"/>
              <a:t>1</a:t>
            </a:r>
            <a:endParaRPr lang="el-GR" sz="1800"/>
          </a:p>
        </p:txBody>
      </p:sp>
      <p:sp>
        <p:nvSpPr>
          <p:cNvPr id="52262" name="Text Box 35"/>
          <p:cNvSpPr txBox="1">
            <a:spLocks noChangeArrowheads="1"/>
          </p:cNvSpPr>
          <p:nvPr/>
        </p:nvSpPr>
        <p:spPr bwMode="auto">
          <a:xfrm>
            <a:off x="1978025" y="2528888"/>
            <a:ext cx="346075" cy="366712"/>
          </a:xfrm>
          <a:prstGeom prst="rect">
            <a:avLst/>
          </a:prstGeom>
          <a:noFill/>
          <a:ln w="9525">
            <a:noFill/>
            <a:miter lim="800000"/>
            <a:headEnd/>
            <a:tailEnd/>
          </a:ln>
        </p:spPr>
        <p:txBody>
          <a:bodyPr>
            <a:spAutoFit/>
          </a:bodyPr>
          <a:lstStyle/>
          <a:p>
            <a:pPr>
              <a:spcBef>
                <a:spcPct val="50000"/>
              </a:spcBef>
            </a:pPr>
            <a:r>
              <a:rPr lang="el-GR" sz="1800"/>
              <a:t>Ν</a:t>
            </a:r>
          </a:p>
        </p:txBody>
      </p:sp>
      <p:sp>
        <p:nvSpPr>
          <p:cNvPr id="52263" name="Text Box 36"/>
          <p:cNvSpPr txBox="1">
            <a:spLocks noChangeArrowheads="1"/>
          </p:cNvSpPr>
          <p:nvPr/>
        </p:nvSpPr>
        <p:spPr bwMode="auto">
          <a:xfrm>
            <a:off x="3808413" y="2528888"/>
            <a:ext cx="430212" cy="366712"/>
          </a:xfrm>
          <a:prstGeom prst="rect">
            <a:avLst/>
          </a:prstGeom>
          <a:noFill/>
          <a:ln w="9525">
            <a:noFill/>
            <a:miter lim="800000"/>
            <a:headEnd/>
            <a:tailEnd/>
          </a:ln>
        </p:spPr>
        <p:txBody>
          <a:bodyPr>
            <a:spAutoFit/>
          </a:bodyPr>
          <a:lstStyle/>
          <a:p>
            <a:pPr>
              <a:spcBef>
                <a:spcPct val="50000"/>
              </a:spcBef>
            </a:pPr>
            <a:r>
              <a:rPr lang="el-GR" sz="1800"/>
              <a:t>Μ</a:t>
            </a:r>
          </a:p>
        </p:txBody>
      </p:sp>
      <p:sp>
        <p:nvSpPr>
          <p:cNvPr id="41" name="Title 1"/>
          <p:cNvSpPr>
            <a:spLocks noGrp="1"/>
          </p:cNvSpPr>
          <p:nvPr>
            <p:ph type="title"/>
          </p:nvPr>
        </p:nvSpPr>
        <p:spPr>
          <a:xfrm>
            <a:off x="457200" y="274638"/>
            <a:ext cx="8229600" cy="1143000"/>
          </a:xfrm>
        </p:spPr>
        <p:txBody>
          <a:bodyPr/>
          <a:lstStyle/>
          <a:p>
            <a:r>
              <a:rPr lang="el-GR" dirty="0" smtClean="0">
                <a:solidFill>
                  <a:schemeClr val="accent6">
                    <a:lumMod val="75000"/>
                  </a:schemeClr>
                </a:solidFill>
              </a:rPr>
              <a:t>Τριαδικές Συσχετίσεις</a:t>
            </a:r>
            <a:endParaRPr lang="en-US" dirty="0">
              <a:solidFill>
                <a:schemeClr val="accent6">
                  <a:lumMod val="75000"/>
                </a:schemeClr>
              </a:solidFill>
            </a:endParaRPr>
          </a:p>
        </p:txBody>
      </p:sp>
      <p:sp>
        <p:nvSpPr>
          <p:cNvPr id="39"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n-US" altLang="en-US" dirty="0"/>
              <a:t>4</a:t>
            </a:r>
            <a:r>
              <a:rPr lang="el-GR" altLang="en-US" dirty="0" smtClean="0"/>
              <a:t>-20</a:t>
            </a:r>
            <a:r>
              <a:rPr lang="en-US" altLang="en-US" dirty="0" smtClean="0"/>
              <a:t>15</a:t>
            </a:r>
            <a:endParaRPr lang="el-GR" altLang="en-US" dirty="0" smtClean="0"/>
          </a:p>
        </p:txBody>
      </p:sp>
    </p:spTree>
    <p:extLst>
      <p:ext uri="{BB962C8B-B14F-4D97-AF65-F5344CB8AC3E}">
        <p14:creationId xmlns:p14="http://schemas.microsoft.com/office/powerpoint/2010/main" val="162389382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251" name="Rectangle 6"/>
          <p:cNvSpPr>
            <a:spLocks noGrp="1" noChangeArrowheads="1"/>
          </p:cNvSpPr>
          <p:nvPr>
            <p:ph type="ftr" sz="quarter" idx="11"/>
          </p:nvPr>
        </p:nvSpPr>
        <p:spPr>
          <a:noFill/>
        </p:spPr>
        <p:txBody>
          <a:bodyPr/>
          <a:lstStyle/>
          <a:p>
            <a:r>
              <a:rPr lang="el-GR" altLang="en-US"/>
              <a:t>Ευαγγελία Πιτουρά</a:t>
            </a:r>
          </a:p>
        </p:txBody>
      </p:sp>
      <p:sp>
        <p:nvSpPr>
          <p:cNvPr id="53252" name="Rectangle 7"/>
          <p:cNvSpPr>
            <a:spLocks noGrp="1" noChangeArrowheads="1"/>
          </p:cNvSpPr>
          <p:nvPr>
            <p:ph type="sldNum" sz="quarter" idx="12"/>
          </p:nvPr>
        </p:nvSpPr>
        <p:spPr>
          <a:noFill/>
        </p:spPr>
        <p:txBody>
          <a:bodyPr/>
          <a:lstStyle/>
          <a:p>
            <a:fld id="{8B2241D2-95F3-4274-B403-C90560AA0A73}" type="slidenum">
              <a:rPr lang="el-GR" altLang="en-US" smtClean="0"/>
              <a:pPr/>
              <a:t>29</a:t>
            </a:fld>
            <a:endParaRPr lang="el-GR" altLang="en-US" smtClean="0"/>
          </a:p>
        </p:txBody>
      </p:sp>
      <p:sp>
        <p:nvSpPr>
          <p:cNvPr id="53253" name="Rectangle 2"/>
          <p:cNvSpPr>
            <a:spLocks noChangeArrowheads="1"/>
          </p:cNvSpPr>
          <p:nvPr/>
        </p:nvSpPr>
        <p:spPr bwMode="auto">
          <a:xfrm>
            <a:off x="2411413" y="4254500"/>
            <a:ext cx="1290637" cy="433388"/>
          </a:xfrm>
          <a:prstGeom prst="rect">
            <a:avLst/>
          </a:prstGeom>
          <a:noFill/>
          <a:ln w="9525">
            <a:solidFill>
              <a:schemeClr val="tx1"/>
            </a:solidFill>
            <a:miter lim="800000"/>
            <a:headEnd/>
            <a:tailEnd/>
          </a:ln>
        </p:spPr>
        <p:txBody>
          <a:bodyPr wrap="none" anchor="ctr"/>
          <a:lstStyle/>
          <a:p>
            <a:endParaRPr lang="el-GR"/>
          </a:p>
        </p:txBody>
      </p:sp>
      <p:sp>
        <p:nvSpPr>
          <p:cNvPr id="53255" name="AutoShape 4"/>
          <p:cNvSpPr>
            <a:spLocks noChangeArrowheads="1"/>
          </p:cNvSpPr>
          <p:nvPr/>
        </p:nvSpPr>
        <p:spPr bwMode="auto">
          <a:xfrm>
            <a:off x="4356100" y="2781300"/>
            <a:ext cx="1154113" cy="528638"/>
          </a:xfrm>
          <a:prstGeom prst="flowChartProcess">
            <a:avLst/>
          </a:prstGeom>
          <a:noFill/>
          <a:ln w="9525">
            <a:solidFill>
              <a:schemeClr val="tx1"/>
            </a:solidFill>
            <a:miter lim="800000"/>
            <a:headEnd/>
            <a:tailEnd/>
          </a:ln>
        </p:spPr>
        <p:txBody>
          <a:bodyPr wrap="none" anchor="ctr"/>
          <a:lstStyle/>
          <a:p>
            <a:endParaRPr lang="el-GR"/>
          </a:p>
        </p:txBody>
      </p:sp>
      <p:sp>
        <p:nvSpPr>
          <p:cNvPr id="53256" name="AutoShape 5"/>
          <p:cNvSpPr>
            <a:spLocks noChangeArrowheads="1"/>
          </p:cNvSpPr>
          <p:nvPr/>
        </p:nvSpPr>
        <p:spPr bwMode="auto">
          <a:xfrm>
            <a:off x="2482850" y="2422525"/>
            <a:ext cx="1223963" cy="1285875"/>
          </a:xfrm>
          <a:prstGeom prst="flowChartDecision">
            <a:avLst/>
          </a:prstGeom>
          <a:noFill/>
          <a:ln w="9525">
            <a:solidFill>
              <a:schemeClr val="tx1"/>
            </a:solidFill>
            <a:miter lim="800000"/>
            <a:headEnd/>
            <a:tailEnd/>
          </a:ln>
        </p:spPr>
        <p:txBody>
          <a:bodyPr wrap="none" anchor="ctr"/>
          <a:lstStyle/>
          <a:p>
            <a:endParaRPr lang="el-GR"/>
          </a:p>
        </p:txBody>
      </p:sp>
      <p:sp>
        <p:nvSpPr>
          <p:cNvPr id="53257" name="AutoShape 6"/>
          <p:cNvSpPr>
            <a:spLocks noChangeArrowheads="1"/>
          </p:cNvSpPr>
          <p:nvPr/>
        </p:nvSpPr>
        <p:spPr bwMode="auto">
          <a:xfrm>
            <a:off x="395288" y="2852738"/>
            <a:ext cx="1366837" cy="539750"/>
          </a:xfrm>
          <a:prstGeom prst="flowChartProcess">
            <a:avLst/>
          </a:prstGeom>
          <a:noFill/>
          <a:ln w="9525">
            <a:solidFill>
              <a:schemeClr val="tx1"/>
            </a:solidFill>
            <a:miter lim="800000"/>
            <a:headEnd/>
            <a:tailEnd/>
          </a:ln>
        </p:spPr>
        <p:txBody>
          <a:bodyPr wrap="none" anchor="ctr"/>
          <a:lstStyle/>
          <a:p>
            <a:endParaRPr lang="el-GR"/>
          </a:p>
        </p:txBody>
      </p:sp>
      <p:sp>
        <p:nvSpPr>
          <p:cNvPr id="53258" name="Text Box 7"/>
          <p:cNvSpPr txBox="1">
            <a:spLocks noChangeArrowheads="1"/>
          </p:cNvSpPr>
          <p:nvPr/>
        </p:nvSpPr>
        <p:spPr bwMode="auto">
          <a:xfrm>
            <a:off x="395288" y="2924175"/>
            <a:ext cx="1439862" cy="274638"/>
          </a:xfrm>
          <a:prstGeom prst="rect">
            <a:avLst/>
          </a:prstGeom>
          <a:noFill/>
          <a:ln w="9525">
            <a:noFill/>
            <a:miter lim="800000"/>
            <a:headEnd/>
            <a:tailEnd/>
          </a:ln>
        </p:spPr>
        <p:txBody>
          <a:bodyPr>
            <a:spAutoFit/>
          </a:bodyPr>
          <a:lstStyle/>
          <a:p>
            <a:pPr eaLnBrk="0" hangingPunct="0">
              <a:spcBef>
                <a:spcPct val="50000"/>
              </a:spcBef>
            </a:pPr>
            <a:r>
              <a:rPr lang="el-GR" sz="1200">
                <a:latin typeface="Times New Roman" pitchFamily="18" charset="0"/>
              </a:rPr>
              <a:t>ΠΡΟΜΗΘΕΥΤΗΣ</a:t>
            </a:r>
            <a:endParaRPr lang="el-GR" sz="1200" baseline="-25000">
              <a:latin typeface="Times New Roman" pitchFamily="18" charset="0"/>
            </a:endParaRPr>
          </a:p>
        </p:txBody>
      </p:sp>
      <p:sp>
        <p:nvSpPr>
          <p:cNvPr id="53259" name="Text Box 8"/>
          <p:cNvSpPr txBox="1">
            <a:spLocks noChangeArrowheads="1"/>
          </p:cNvSpPr>
          <p:nvPr/>
        </p:nvSpPr>
        <p:spPr bwMode="auto">
          <a:xfrm>
            <a:off x="2516188" y="2871788"/>
            <a:ext cx="1295400" cy="274637"/>
          </a:xfrm>
          <a:prstGeom prst="rect">
            <a:avLst/>
          </a:prstGeom>
          <a:noFill/>
          <a:ln w="9525">
            <a:noFill/>
            <a:miter lim="800000"/>
            <a:headEnd/>
            <a:tailEnd/>
          </a:ln>
        </p:spPr>
        <p:txBody>
          <a:bodyPr>
            <a:spAutoFit/>
          </a:bodyPr>
          <a:lstStyle/>
          <a:p>
            <a:pPr eaLnBrk="0" hangingPunct="0">
              <a:spcBef>
                <a:spcPct val="50000"/>
              </a:spcBef>
            </a:pPr>
            <a:r>
              <a:rPr lang="el-GR" sz="1200">
                <a:latin typeface="Times New Roman" pitchFamily="18" charset="0"/>
              </a:rPr>
              <a:t>ΠΡΟΜΗΘΕΥΕΙ</a:t>
            </a:r>
          </a:p>
        </p:txBody>
      </p:sp>
      <p:sp>
        <p:nvSpPr>
          <p:cNvPr id="53260" name="Text Box 9"/>
          <p:cNvSpPr txBox="1">
            <a:spLocks noChangeArrowheads="1"/>
          </p:cNvSpPr>
          <p:nvPr/>
        </p:nvSpPr>
        <p:spPr bwMode="auto">
          <a:xfrm>
            <a:off x="2493963" y="4306888"/>
            <a:ext cx="1657350" cy="274637"/>
          </a:xfrm>
          <a:prstGeom prst="rect">
            <a:avLst/>
          </a:prstGeom>
          <a:noFill/>
          <a:ln w="9525">
            <a:noFill/>
            <a:miter lim="800000"/>
            <a:headEnd/>
            <a:tailEnd/>
          </a:ln>
        </p:spPr>
        <p:txBody>
          <a:bodyPr>
            <a:spAutoFit/>
          </a:bodyPr>
          <a:lstStyle/>
          <a:p>
            <a:pPr eaLnBrk="0" hangingPunct="0">
              <a:spcBef>
                <a:spcPct val="50000"/>
              </a:spcBef>
            </a:pPr>
            <a:r>
              <a:rPr lang="el-GR" sz="1200">
                <a:latin typeface="Times New Roman" pitchFamily="18" charset="0"/>
              </a:rPr>
              <a:t>ΕΞΑΡΤΗΜΑ</a:t>
            </a:r>
            <a:endParaRPr lang="el-GR" sz="1200" baseline="-25000">
              <a:latin typeface="Times New Roman" pitchFamily="18" charset="0"/>
            </a:endParaRPr>
          </a:p>
        </p:txBody>
      </p:sp>
      <p:sp>
        <p:nvSpPr>
          <p:cNvPr id="53261" name="Line 10"/>
          <p:cNvSpPr>
            <a:spLocks noChangeShapeType="1"/>
          </p:cNvSpPr>
          <p:nvPr/>
        </p:nvSpPr>
        <p:spPr bwMode="auto">
          <a:xfrm>
            <a:off x="3706813" y="3070225"/>
            <a:ext cx="647700" cy="0"/>
          </a:xfrm>
          <a:prstGeom prst="line">
            <a:avLst/>
          </a:prstGeom>
          <a:noFill/>
          <a:ln w="9525">
            <a:solidFill>
              <a:schemeClr val="tx1"/>
            </a:solidFill>
            <a:round/>
            <a:headEnd/>
            <a:tailEnd/>
          </a:ln>
        </p:spPr>
        <p:txBody>
          <a:bodyPr wrap="none" anchor="ctr"/>
          <a:lstStyle/>
          <a:p>
            <a:endParaRPr lang="el-GR"/>
          </a:p>
        </p:txBody>
      </p:sp>
      <p:sp>
        <p:nvSpPr>
          <p:cNvPr id="53262" name="Oval 11"/>
          <p:cNvSpPr>
            <a:spLocks noChangeArrowheads="1"/>
          </p:cNvSpPr>
          <p:nvPr/>
        </p:nvSpPr>
        <p:spPr bwMode="auto">
          <a:xfrm>
            <a:off x="898525" y="1928813"/>
            <a:ext cx="1106488" cy="492125"/>
          </a:xfrm>
          <a:prstGeom prst="ellipse">
            <a:avLst/>
          </a:prstGeom>
          <a:noFill/>
          <a:ln w="9525">
            <a:solidFill>
              <a:schemeClr val="tx1"/>
            </a:solidFill>
            <a:round/>
            <a:headEnd/>
            <a:tailEnd/>
          </a:ln>
        </p:spPr>
        <p:txBody>
          <a:bodyPr wrap="none" anchor="ctr"/>
          <a:lstStyle/>
          <a:p>
            <a:endParaRPr lang="el-GR"/>
          </a:p>
        </p:txBody>
      </p:sp>
      <p:sp>
        <p:nvSpPr>
          <p:cNvPr id="53263" name="Text Box 12"/>
          <p:cNvSpPr txBox="1">
            <a:spLocks noChangeArrowheads="1"/>
          </p:cNvSpPr>
          <p:nvPr/>
        </p:nvSpPr>
        <p:spPr bwMode="auto">
          <a:xfrm>
            <a:off x="1063625" y="1954213"/>
            <a:ext cx="954088" cy="396875"/>
          </a:xfrm>
          <a:prstGeom prst="rect">
            <a:avLst/>
          </a:prstGeom>
          <a:noFill/>
          <a:ln w="9525">
            <a:noFill/>
            <a:miter lim="800000"/>
            <a:headEnd/>
            <a:tailEnd/>
          </a:ln>
        </p:spPr>
        <p:txBody>
          <a:bodyPr>
            <a:spAutoFit/>
          </a:bodyPr>
          <a:lstStyle/>
          <a:p>
            <a:pPr>
              <a:spcBef>
                <a:spcPct val="50000"/>
              </a:spcBef>
            </a:pPr>
            <a:r>
              <a:rPr lang="en-US" sz="1000" u="sng"/>
              <a:t>ID-</a:t>
            </a:r>
            <a:r>
              <a:rPr lang="el-GR" sz="1000" u="sng"/>
              <a:t>προμηθευτή</a:t>
            </a:r>
          </a:p>
        </p:txBody>
      </p:sp>
      <p:sp>
        <p:nvSpPr>
          <p:cNvPr id="53264" name="Oval 13"/>
          <p:cNvSpPr>
            <a:spLocks noChangeArrowheads="1"/>
          </p:cNvSpPr>
          <p:nvPr/>
        </p:nvSpPr>
        <p:spPr bwMode="auto">
          <a:xfrm>
            <a:off x="898525" y="3933825"/>
            <a:ext cx="865188" cy="431800"/>
          </a:xfrm>
          <a:prstGeom prst="ellipse">
            <a:avLst/>
          </a:prstGeom>
          <a:noFill/>
          <a:ln w="9525">
            <a:solidFill>
              <a:schemeClr val="tx1"/>
            </a:solidFill>
            <a:round/>
            <a:headEnd/>
            <a:tailEnd/>
          </a:ln>
        </p:spPr>
        <p:txBody>
          <a:bodyPr wrap="none" anchor="ctr"/>
          <a:lstStyle/>
          <a:p>
            <a:endParaRPr lang="el-GR"/>
          </a:p>
        </p:txBody>
      </p:sp>
      <p:sp>
        <p:nvSpPr>
          <p:cNvPr id="53265" name="Text Box 14"/>
          <p:cNvSpPr txBox="1">
            <a:spLocks noChangeArrowheads="1"/>
          </p:cNvSpPr>
          <p:nvPr/>
        </p:nvSpPr>
        <p:spPr bwMode="auto">
          <a:xfrm>
            <a:off x="1114425" y="3933825"/>
            <a:ext cx="504825" cy="366713"/>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53266" name="Line 15"/>
          <p:cNvSpPr>
            <a:spLocks noChangeShapeType="1"/>
          </p:cNvSpPr>
          <p:nvPr/>
        </p:nvSpPr>
        <p:spPr bwMode="auto">
          <a:xfrm flipH="1">
            <a:off x="1330325" y="2422525"/>
            <a:ext cx="71438" cy="358775"/>
          </a:xfrm>
          <a:prstGeom prst="line">
            <a:avLst/>
          </a:prstGeom>
          <a:noFill/>
          <a:ln w="9525">
            <a:solidFill>
              <a:schemeClr val="tx1"/>
            </a:solidFill>
            <a:round/>
            <a:headEnd/>
            <a:tailEnd/>
          </a:ln>
        </p:spPr>
        <p:txBody>
          <a:bodyPr/>
          <a:lstStyle/>
          <a:p>
            <a:endParaRPr lang="el-GR"/>
          </a:p>
        </p:txBody>
      </p:sp>
      <p:sp>
        <p:nvSpPr>
          <p:cNvPr id="53267" name="Line 16"/>
          <p:cNvSpPr>
            <a:spLocks noChangeShapeType="1"/>
          </p:cNvSpPr>
          <p:nvPr/>
        </p:nvSpPr>
        <p:spPr bwMode="auto">
          <a:xfrm>
            <a:off x="1042988" y="3430588"/>
            <a:ext cx="287337" cy="503237"/>
          </a:xfrm>
          <a:prstGeom prst="line">
            <a:avLst/>
          </a:prstGeom>
          <a:noFill/>
          <a:ln w="9525">
            <a:solidFill>
              <a:schemeClr val="tx1"/>
            </a:solidFill>
            <a:round/>
            <a:headEnd/>
            <a:tailEnd/>
          </a:ln>
        </p:spPr>
        <p:txBody>
          <a:bodyPr/>
          <a:lstStyle/>
          <a:p>
            <a:endParaRPr lang="el-GR"/>
          </a:p>
        </p:txBody>
      </p:sp>
      <p:sp>
        <p:nvSpPr>
          <p:cNvPr id="53268" name="Oval 17"/>
          <p:cNvSpPr>
            <a:spLocks noChangeArrowheads="1"/>
          </p:cNvSpPr>
          <p:nvPr/>
        </p:nvSpPr>
        <p:spPr bwMode="auto">
          <a:xfrm>
            <a:off x="4354513" y="1989138"/>
            <a:ext cx="865187" cy="431800"/>
          </a:xfrm>
          <a:prstGeom prst="ellipse">
            <a:avLst/>
          </a:prstGeom>
          <a:noFill/>
          <a:ln w="9525">
            <a:solidFill>
              <a:schemeClr val="tx1"/>
            </a:solidFill>
            <a:round/>
            <a:headEnd/>
            <a:tailEnd/>
          </a:ln>
        </p:spPr>
        <p:txBody>
          <a:bodyPr wrap="none" anchor="ctr"/>
          <a:lstStyle/>
          <a:p>
            <a:endParaRPr lang="el-GR"/>
          </a:p>
        </p:txBody>
      </p:sp>
      <p:sp>
        <p:nvSpPr>
          <p:cNvPr id="53269" name="Oval 18"/>
          <p:cNvSpPr>
            <a:spLocks noChangeArrowheads="1"/>
          </p:cNvSpPr>
          <p:nvPr/>
        </p:nvSpPr>
        <p:spPr bwMode="auto">
          <a:xfrm>
            <a:off x="4067175" y="3717925"/>
            <a:ext cx="865188" cy="431800"/>
          </a:xfrm>
          <a:prstGeom prst="ellipse">
            <a:avLst/>
          </a:prstGeom>
          <a:noFill/>
          <a:ln w="9525">
            <a:solidFill>
              <a:schemeClr val="tx1"/>
            </a:solidFill>
            <a:round/>
            <a:headEnd/>
            <a:tailEnd/>
          </a:ln>
        </p:spPr>
        <p:txBody>
          <a:bodyPr wrap="none" anchor="ctr"/>
          <a:lstStyle/>
          <a:p>
            <a:endParaRPr lang="el-GR"/>
          </a:p>
        </p:txBody>
      </p:sp>
      <p:sp>
        <p:nvSpPr>
          <p:cNvPr id="53270" name="Line 19"/>
          <p:cNvSpPr>
            <a:spLocks noChangeShapeType="1"/>
          </p:cNvSpPr>
          <p:nvPr/>
        </p:nvSpPr>
        <p:spPr bwMode="auto">
          <a:xfrm flipH="1">
            <a:off x="4786313" y="2422525"/>
            <a:ext cx="73025" cy="358775"/>
          </a:xfrm>
          <a:prstGeom prst="line">
            <a:avLst/>
          </a:prstGeom>
          <a:noFill/>
          <a:ln w="9525">
            <a:solidFill>
              <a:schemeClr val="tx1"/>
            </a:solidFill>
            <a:round/>
            <a:headEnd/>
            <a:tailEnd/>
          </a:ln>
        </p:spPr>
        <p:txBody>
          <a:bodyPr/>
          <a:lstStyle/>
          <a:p>
            <a:endParaRPr lang="el-GR"/>
          </a:p>
        </p:txBody>
      </p:sp>
      <p:sp>
        <p:nvSpPr>
          <p:cNvPr id="53271" name="Line 20"/>
          <p:cNvSpPr>
            <a:spLocks noChangeShapeType="1"/>
          </p:cNvSpPr>
          <p:nvPr/>
        </p:nvSpPr>
        <p:spPr bwMode="auto">
          <a:xfrm flipH="1">
            <a:off x="4643438" y="3430588"/>
            <a:ext cx="142875" cy="287337"/>
          </a:xfrm>
          <a:prstGeom prst="line">
            <a:avLst/>
          </a:prstGeom>
          <a:noFill/>
          <a:ln w="9525">
            <a:solidFill>
              <a:schemeClr val="tx1"/>
            </a:solidFill>
            <a:round/>
            <a:headEnd/>
            <a:tailEnd/>
          </a:ln>
        </p:spPr>
        <p:txBody>
          <a:bodyPr/>
          <a:lstStyle/>
          <a:p>
            <a:endParaRPr lang="el-GR"/>
          </a:p>
        </p:txBody>
      </p:sp>
      <p:sp>
        <p:nvSpPr>
          <p:cNvPr id="53272" name="Text Box 21"/>
          <p:cNvSpPr txBox="1">
            <a:spLocks noChangeArrowheads="1"/>
          </p:cNvSpPr>
          <p:nvPr/>
        </p:nvSpPr>
        <p:spPr bwMode="auto">
          <a:xfrm>
            <a:off x="4557713" y="1989138"/>
            <a:ext cx="647700" cy="396875"/>
          </a:xfrm>
          <a:prstGeom prst="rect">
            <a:avLst/>
          </a:prstGeom>
          <a:noFill/>
          <a:ln w="9525">
            <a:noFill/>
            <a:miter lim="800000"/>
            <a:headEnd/>
            <a:tailEnd/>
          </a:ln>
        </p:spPr>
        <p:txBody>
          <a:bodyPr>
            <a:spAutoFit/>
          </a:bodyPr>
          <a:lstStyle/>
          <a:p>
            <a:pPr>
              <a:spcBef>
                <a:spcPct val="50000"/>
              </a:spcBef>
            </a:pPr>
            <a:r>
              <a:rPr lang="en-US" sz="1000" u="sng"/>
              <a:t>ID-</a:t>
            </a:r>
            <a:r>
              <a:rPr lang="el-GR" sz="1000" u="sng"/>
              <a:t>έργου</a:t>
            </a:r>
          </a:p>
        </p:txBody>
      </p:sp>
      <p:sp>
        <p:nvSpPr>
          <p:cNvPr id="53273" name="Text Box 22"/>
          <p:cNvSpPr txBox="1">
            <a:spLocks noChangeArrowheads="1"/>
          </p:cNvSpPr>
          <p:nvPr/>
        </p:nvSpPr>
        <p:spPr bwMode="auto">
          <a:xfrm>
            <a:off x="4283075" y="3717925"/>
            <a:ext cx="649288" cy="366713"/>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53274" name="Oval 23"/>
          <p:cNvSpPr>
            <a:spLocks noChangeArrowheads="1"/>
          </p:cNvSpPr>
          <p:nvPr/>
        </p:nvSpPr>
        <p:spPr bwMode="auto">
          <a:xfrm>
            <a:off x="2484438" y="1773238"/>
            <a:ext cx="865187" cy="431800"/>
          </a:xfrm>
          <a:prstGeom prst="ellipse">
            <a:avLst/>
          </a:prstGeom>
          <a:noFill/>
          <a:ln w="9525">
            <a:solidFill>
              <a:schemeClr val="tx1"/>
            </a:solidFill>
            <a:round/>
            <a:headEnd/>
            <a:tailEnd/>
          </a:ln>
        </p:spPr>
        <p:txBody>
          <a:bodyPr wrap="none" anchor="ctr"/>
          <a:lstStyle/>
          <a:p>
            <a:endParaRPr lang="el-GR"/>
          </a:p>
        </p:txBody>
      </p:sp>
      <p:sp>
        <p:nvSpPr>
          <p:cNvPr id="53275" name="Text Box 24"/>
          <p:cNvSpPr txBox="1">
            <a:spLocks noChangeArrowheads="1"/>
          </p:cNvSpPr>
          <p:nvPr/>
        </p:nvSpPr>
        <p:spPr bwMode="auto">
          <a:xfrm>
            <a:off x="2700338" y="1844675"/>
            <a:ext cx="576262" cy="304800"/>
          </a:xfrm>
          <a:prstGeom prst="rect">
            <a:avLst/>
          </a:prstGeom>
          <a:noFill/>
          <a:ln w="9525">
            <a:noFill/>
            <a:miter lim="800000"/>
            <a:headEnd/>
            <a:tailEnd/>
          </a:ln>
        </p:spPr>
        <p:txBody>
          <a:bodyPr>
            <a:spAutoFit/>
          </a:bodyPr>
          <a:lstStyle/>
          <a:p>
            <a:pPr>
              <a:spcBef>
                <a:spcPct val="50000"/>
              </a:spcBef>
            </a:pPr>
            <a:r>
              <a:rPr lang="el-GR" sz="1400">
                <a:solidFill>
                  <a:srgbClr val="800000"/>
                </a:solidFill>
              </a:rPr>
              <a:t>τιμή</a:t>
            </a:r>
          </a:p>
        </p:txBody>
      </p:sp>
      <p:sp>
        <p:nvSpPr>
          <p:cNvPr id="53276" name="Line 25"/>
          <p:cNvSpPr>
            <a:spLocks noChangeShapeType="1"/>
          </p:cNvSpPr>
          <p:nvPr/>
        </p:nvSpPr>
        <p:spPr bwMode="auto">
          <a:xfrm>
            <a:off x="3059113" y="2205038"/>
            <a:ext cx="0" cy="215900"/>
          </a:xfrm>
          <a:prstGeom prst="line">
            <a:avLst/>
          </a:prstGeom>
          <a:noFill/>
          <a:ln w="9525">
            <a:solidFill>
              <a:schemeClr val="tx1"/>
            </a:solidFill>
            <a:round/>
            <a:headEnd/>
            <a:tailEnd/>
          </a:ln>
        </p:spPr>
        <p:txBody>
          <a:bodyPr/>
          <a:lstStyle/>
          <a:p>
            <a:endParaRPr lang="el-GR"/>
          </a:p>
        </p:txBody>
      </p:sp>
      <p:sp>
        <p:nvSpPr>
          <p:cNvPr id="53277" name="Text Box 26"/>
          <p:cNvSpPr txBox="1">
            <a:spLocks noChangeArrowheads="1"/>
          </p:cNvSpPr>
          <p:nvPr/>
        </p:nvSpPr>
        <p:spPr bwMode="auto">
          <a:xfrm>
            <a:off x="4500563" y="2852738"/>
            <a:ext cx="1081087" cy="274637"/>
          </a:xfrm>
          <a:prstGeom prst="rect">
            <a:avLst/>
          </a:prstGeom>
          <a:noFill/>
          <a:ln w="9525">
            <a:noFill/>
            <a:miter lim="800000"/>
            <a:headEnd/>
            <a:tailEnd/>
          </a:ln>
        </p:spPr>
        <p:txBody>
          <a:bodyPr>
            <a:spAutoFit/>
          </a:bodyPr>
          <a:lstStyle/>
          <a:p>
            <a:pPr>
              <a:spcBef>
                <a:spcPct val="50000"/>
              </a:spcBef>
            </a:pPr>
            <a:r>
              <a:rPr lang="el-GR" sz="1200"/>
              <a:t>ΕΡΓΟ</a:t>
            </a:r>
          </a:p>
        </p:txBody>
      </p:sp>
      <p:sp>
        <p:nvSpPr>
          <p:cNvPr id="53278" name="Oval 27"/>
          <p:cNvSpPr>
            <a:spLocks noChangeArrowheads="1"/>
          </p:cNvSpPr>
          <p:nvPr/>
        </p:nvSpPr>
        <p:spPr bwMode="auto">
          <a:xfrm>
            <a:off x="3509963" y="4878388"/>
            <a:ext cx="865187" cy="431800"/>
          </a:xfrm>
          <a:prstGeom prst="ellipse">
            <a:avLst/>
          </a:prstGeom>
          <a:noFill/>
          <a:ln w="9525">
            <a:solidFill>
              <a:schemeClr val="tx1"/>
            </a:solidFill>
            <a:round/>
            <a:headEnd/>
            <a:tailEnd/>
          </a:ln>
        </p:spPr>
        <p:txBody>
          <a:bodyPr wrap="none" anchor="ctr"/>
          <a:lstStyle/>
          <a:p>
            <a:endParaRPr lang="el-GR"/>
          </a:p>
        </p:txBody>
      </p:sp>
      <p:sp>
        <p:nvSpPr>
          <p:cNvPr id="53279" name="Text Box 28"/>
          <p:cNvSpPr txBox="1">
            <a:spLocks noChangeArrowheads="1"/>
          </p:cNvSpPr>
          <p:nvPr/>
        </p:nvSpPr>
        <p:spPr bwMode="auto">
          <a:xfrm>
            <a:off x="3524250" y="4886325"/>
            <a:ext cx="992188" cy="396875"/>
          </a:xfrm>
          <a:prstGeom prst="rect">
            <a:avLst/>
          </a:prstGeom>
          <a:noFill/>
          <a:ln w="9525">
            <a:noFill/>
            <a:miter lim="800000"/>
            <a:headEnd/>
            <a:tailEnd/>
          </a:ln>
        </p:spPr>
        <p:txBody>
          <a:bodyPr>
            <a:spAutoFit/>
          </a:bodyPr>
          <a:lstStyle/>
          <a:p>
            <a:pPr>
              <a:spcBef>
                <a:spcPct val="50000"/>
              </a:spcBef>
            </a:pPr>
            <a:r>
              <a:rPr lang="en-US" sz="1000" u="sng"/>
              <a:t>ID-</a:t>
            </a:r>
            <a:r>
              <a:rPr lang="el-GR" sz="1000" u="sng"/>
              <a:t>εξαρτήματος</a:t>
            </a:r>
          </a:p>
        </p:txBody>
      </p:sp>
      <p:sp>
        <p:nvSpPr>
          <p:cNvPr id="53280" name="Line 29"/>
          <p:cNvSpPr>
            <a:spLocks noChangeShapeType="1"/>
          </p:cNvSpPr>
          <p:nvPr/>
        </p:nvSpPr>
        <p:spPr bwMode="auto">
          <a:xfrm>
            <a:off x="3441700" y="4692650"/>
            <a:ext cx="233363" cy="206375"/>
          </a:xfrm>
          <a:prstGeom prst="line">
            <a:avLst/>
          </a:prstGeom>
          <a:noFill/>
          <a:ln w="9525">
            <a:solidFill>
              <a:schemeClr val="tx1"/>
            </a:solidFill>
            <a:round/>
            <a:headEnd/>
            <a:tailEnd/>
          </a:ln>
        </p:spPr>
        <p:txBody>
          <a:bodyPr/>
          <a:lstStyle/>
          <a:p>
            <a:endParaRPr lang="el-GR"/>
          </a:p>
        </p:txBody>
      </p:sp>
      <p:sp>
        <p:nvSpPr>
          <p:cNvPr id="53281" name="Text Box 30"/>
          <p:cNvSpPr txBox="1">
            <a:spLocks noChangeArrowheads="1"/>
          </p:cNvSpPr>
          <p:nvPr/>
        </p:nvSpPr>
        <p:spPr bwMode="auto">
          <a:xfrm>
            <a:off x="5727700" y="3751263"/>
            <a:ext cx="3044825" cy="369332"/>
          </a:xfrm>
          <a:prstGeom prst="rect">
            <a:avLst/>
          </a:prstGeom>
          <a:noFill/>
          <a:ln w="9525">
            <a:noFill/>
            <a:miter lim="800000"/>
            <a:headEnd/>
            <a:tailEnd/>
          </a:ln>
        </p:spPr>
        <p:txBody>
          <a:bodyPr>
            <a:spAutoFit/>
          </a:bodyPr>
          <a:lstStyle/>
          <a:p>
            <a:pPr algn="just">
              <a:spcBef>
                <a:spcPct val="50000"/>
              </a:spcBef>
            </a:pPr>
            <a:r>
              <a:rPr lang="el-GR" dirty="0">
                <a:solidFill>
                  <a:schemeClr val="tx2">
                    <a:lumMod val="50000"/>
                  </a:schemeClr>
                </a:solidFill>
                <a:latin typeface="Calibri" pitchFamily="34" charset="0"/>
                <a:cs typeface="Calibri" pitchFamily="34" charset="0"/>
              </a:rPr>
              <a:t>Ισχύουν και τα δύο</a:t>
            </a:r>
          </a:p>
        </p:txBody>
      </p:sp>
      <p:sp>
        <p:nvSpPr>
          <p:cNvPr id="53283" name="Line 32"/>
          <p:cNvSpPr>
            <a:spLocks noChangeShapeType="1"/>
          </p:cNvSpPr>
          <p:nvPr/>
        </p:nvSpPr>
        <p:spPr bwMode="auto">
          <a:xfrm>
            <a:off x="1814513" y="3043238"/>
            <a:ext cx="647700" cy="0"/>
          </a:xfrm>
          <a:prstGeom prst="line">
            <a:avLst/>
          </a:prstGeom>
          <a:noFill/>
          <a:ln w="9525">
            <a:solidFill>
              <a:schemeClr val="tx1"/>
            </a:solidFill>
            <a:round/>
            <a:headEnd/>
            <a:tailEnd/>
          </a:ln>
        </p:spPr>
        <p:txBody>
          <a:bodyPr wrap="none" anchor="ctr"/>
          <a:lstStyle/>
          <a:p>
            <a:endParaRPr lang="el-GR"/>
          </a:p>
        </p:txBody>
      </p:sp>
      <p:sp>
        <p:nvSpPr>
          <p:cNvPr id="53284" name="Line 33"/>
          <p:cNvSpPr>
            <a:spLocks noChangeShapeType="1"/>
          </p:cNvSpPr>
          <p:nvPr/>
        </p:nvSpPr>
        <p:spPr bwMode="auto">
          <a:xfrm>
            <a:off x="3060700" y="3751263"/>
            <a:ext cx="0" cy="447675"/>
          </a:xfrm>
          <a:prstGeom prst="line">
            <a:avLst/>
          </a:prstGeom>
          <a:noFill/>
          <a:ln w="9525">
            <a:solidFill>
              <a:schemeClr val="tx1"/>
            </a:solidFill>
            <a:round/>
            <a:headEnd/>
            <a:tailEnd/>
          </a:ln>
        </p:spPr>
        <p:txBody>
          <a:bodyPr/>
          <a:lstStyle/>
          <a:p>
            <a:endParaRPr lang="el-GR"/>
          </a:p>
        </p:txBody>
      </p:sp>
      <p:sp>
        <p:nvSpPr>
          <p:cNvPr id="53285" name="Text Box 34"/>
          <p:cNvSpPr txBox="1">
            <a:spLocks noChangeArrowheads="1"/>
          </p:cNvSpPr>
          <p:nvPr/>
        </p:nvSpPr>
        <p:spPr bwMode="auto">
          <a:xfrm>
            <a:off x="2435225" y="3733800"/>
            <a:ext cx="346075" cy="366713"/>
          </a:xfrm>
          <a:prstGeom prst="rect">
            <a:avLst/>
          </a:prstGeom>
          <a:noFill/>
          <a:ln w="9525">
            <a:noFill/>
            <a:miter lim="800000"/>
            <a:headEnd/>
            <a:tailEnd/>
          </a:ln>
        </p:spPr>
        <p:txBody>
          <a:bodyPr>
            <a:spAutoFit/>
          </a:bodyPr>
          <a:lstStyle/>
          <a:p>
            <a:pPr>
              <a:spcBef>
                <a:spcPct val="50000"/>
              </a:spcBef>
            </a:pPr>
            <a:r>
              <a:rPr lang="en-US" sz="1800"/>
              <a:t>1</a:t>
            </a:r>
            <a:endParaRPr lang="el-GR" sz="1800"/>
          </a:p>
        </p:txBody>
      </p:sp>
      <p:sp>
        <p:nvSpPr>
          <p:cNvPr id="53286" name="Text Box 35"/>
          <p:cNvSpPr txBox="1">
            <a:spLocks noChangeArrowheads="1"/>
          </p:cNvSpPr>
          <p:nvPr/>
        </p:nvSpPr>
        <p:spPr bwMode="auto">
          <a:xfrm>
            <a:off x="3779838" y="2530475"/>
            <a:ext cx="346075" cy="366713"/>
          </a:xfrm>
          <a:prstGeom prst="rect">
            <a:avLst/>
          </a:prstGeom>
          <a:noFill/>
          <a:ln w="9525">
            <a:noFill/>
            <a:miter lim="800000"/>
            <a:headEnd/>
            <a:tailEnd/>
          </a:ln>
        </p:spPr>
        <p:txBody>
          <a:bodyPr>
            <a:spAutoFit/>
          </a:bodyPr>
          <a:lstStyle/>
          <a:p>
            <a:pPr>
              <a:spcBef>
                <a:spcPct val="50000"/>
              </a:spcBef>
            </a:pPr>
            <a:r>
              <a:rPr lang="el-GR" sz="1800"/>
              <a:t>Ν</a:t>
            </a:r>
          </a:p>
        </p:txBody>
      </p:sp>
      <p:sp>
        <p:nvSpPr>
          <p:cNvPr id="53287" name="Text Box 36"/>
          <p:cNvSpPr txBox="1">
            <a:spLocks noChangeArrowheads="1"/>
          </p:cNvSpPr>
          <p:nvPr/>
        </p:nvSpPr>
        <p:spPr bwMode="auto">
          <a:xfrm>
            <a:off x="1916113" y="2570163"/>
            <a:ext cx="346075" cy="366712"/>
          </a:xfrm>
          <a:prstGeom prst="rect">
            <a:avLst/>
          </a:prstGeom>
          <a:noFill/>
          <a:ln w="9525">
            <a:noFill/>
            <a:miter lim="800000"/>
            <a:headEnd/>
            <a:tailEnd/>
          </a:ln>
        </p:spPr>
        <p:txBody>
          <a:bodyPr>
            <a:spAutoFit/>
          </a:bodyPr>
          <a:lstStyle/>
          <a:p>
            <a:pPr>
              <a:spcBef>
                <a:spcPct val="50000"/>
              </a:spcBef>
            </a:pPr>
            <a:r>
              <a:rPr lang="en-US" sz="1800"/>
              <a:t>1</a:t>
            </a:r>
            <a:endParaRPr lang="el-GR" sz="1800"/>
          </a:p>
        </p:txBody>
      </p:sp>
      <p:sp>
        <p:nvSpPr>
          <p:cNvPr id="41" name="Title 1"/>
          <p:cNvSpPr>
            <a:spLocks noGrp="1"/>
          </p:cNvSpPr>
          <p:nvPr>
            <p:ph type="title"/>
          </p:nvPr>
        </p:nvSpPr>
        <p:spPr/>
        <p:txBody>
          <a:bodyPr/>
          <a:lstStyle/>
          <a:p>
            <a:r>
              <a:rPr lang="el-GR" dirty="0" smtClean="0">
                <a:solidFill>
                  <a:schemeClr val="accent6">
                    <a:lumMod val="75000"/>
                  </a:schemeClr>
                </a:solidFill>
              </a:rPr>
              <a:t>Τριαδικές Συσχετίσεις</a:t>
            </a:r>
            <a:endParaRPr lang="en-US" dirty="0">
              <a:solidFill>
                <a:schemeClr val="accent6">
                  <a:lumMod val="75000"/>
                </a:schemeClr>
              </a:solidFill>
            </a:endParaRPr>
          </a:p>
        </p:txBody>
      </p:sp>
      <p:sp>
        <p:nvSpPr>
          <p:cNvPr id="38"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n-US" altLang="en-US" dirty="0"/>
              <a:t>4</a:t>
            </a:r>
            <a:r>
              <a:rPr lang="el-GR" altLang="en-US" dirty="0" smtClean="0"/>
              <a:t>-20</a:t>
            </a:r>
            <a:r>
              <a:rPr lang="en-US" altLang="en-US" dirty="0" smtClean="0"/>
              <a:t>15</a:t>
            </a:r>
            <a:endParaRPr lang="el-GR" altLang="en-US" dirty="0" smtClean="0"/>
          </a:p>
        </p:txBody>
      </p:sp>
    </p:spTree>
    <p:extLst>
      <p:ext uri="{BB962C8B-B14F-4D97-AF65-F5344CB8AC3E}">
        <p14:creationId xmlns:p14="http://schemas.microsoft.com/office/powerpoint/2010/main" val="19191572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9" name="Rectangle 6"/>
          <p:cNvSpPr>
            <a:spLocks noGrp="1" noChangeArrowheads="1"/>
          </p:cNvSpPr>
          <p:nvPr>
            <p:ph type="ftr" sz="quarter" idx="11"/>
          </p:nvPr>
        </p:nvSpPr>
        <p:spPr>
          <a:noFill/>
        </p:spPr>
        <p:txBody>
          <a:bodyPr/>
          <a:lstStyle/>
          <a:p>
            <a:r>
              <a:rPr lang="el-GR" altLang="en-US"/>
              <a:t>Ευαγγελία Πιτουρά</a:t>
            </a:r>
          </a:p>
        </p:txBody>
      </p:sp>
      <p:sp>
        <p:nvSpPr>
          <p:cNvPr id="34820" name="Rectangle 7"/>
          <p:cNvSpPr>
            <a:spLocks noGrp="1" noChangeArrowheads="1"/>
          </p:cNvSpPr>
          <p:nvPr>
            <p:ph type="sldNum" sz="quarter" idx="12"/>
          </p:nvPr>
        </p:nvSpPr>
        <p:spPr>
          <a:noFill/>
        </p:spPr>
        <p:txBody>
          <a:bodyPr/>
          <a:lstStyle/>
          <a:p>
            <a:fld id="{A16C6E6E-D19A-407E-9987-F6421C6C0A02}" type="slidenum">
              <a:rPr lang="el-GR" altLang="en-US" smtClean="0"/>
              <a:pPr/>
              <a:t>3</a:t>
            </a:fld>
            <a:endParaRPr lang="el-GR" altLang="en-US" smtClean="0"/>
          </a:p>
        </p:txBody>
      </p:sp>
      <p:sp>
        <p:nvSpPr>
          <p:cNvPr id="34822" name="Text Box 3"/>
          <p:cNvSpPr txBox="1">
            <a:spLocks noChangeArrowheads="1"/>
          </p:cNvSpPr>
          <p:nvPr/>
        </p:nvSpPr>
        <p:spPr bwMode="auto">
          <a:xfrm>
            <a:off x="406400" y="1514872"/>
            <a:ext cx="8128000" cy="954107"/>
          </a:xfrm>
          <a:prstGeom prst="rect">
            <a:avLst/>
          </a:prstGeom>
          <a:noFill/>
          <a:ln w="9525">
            <a:noFill/>
            <a:miter lim="800000"/>
            <a:headEnd/>
            <a:tailEnd/>
          </a:ln>
        </p:spPr>
        <p:txBody>
          <a:bodyPr>
            <a:spAutoFit/>
          </a:bodyPr>
          <a:lstStyle/>
          <a:p>
            <a:pPr algn="ctr" eaLnBrk="0" hangingPunct="0">
              <a:spcBef>
                <a:spcPct val="50000"/>
              </a:spcBef>
            </a:pPr>
            <a:r>
              <a:rPr lang="el-GR" sz="2800" dirty="0">
                <a:solidFill>
                  <a:schemeClr val="accent6">
                    <a:lumMod val="75000"/>
                  </a:schemeClr>
                </a:solidFill>
                <a:latin typeface="Calibri" pitchFamily="34" charset="0"/>
                <a:cs typeface="Calibri" pitchFamily="34" charset="0"/>
              </a:rPr>
              <a:t>Ισχυροί τύποι οντοτήτων με </a:t>
            </a:r>
            <a:r>
              <a:rPr lang="el-GR" sz="2800" dirty="0" err="1">
                <a:solidFill>
                  <a:schemeClr val="accent6">
                    <a:lumMod val="75000"/>
                  </a:schemeClr>
                </a:solidFill>
                <a:latin typeface="Calibri" pitchFamily="34" charset="0"/>
                <a:cs typeface="Calibri" pitchFamily="34" charset="0"/>
              </a:rPr>
              <a:t>μονότιμα</a:t>
            </a:r>
            <a:r>
              <a:rPr lang="el-GR" sz="2800" dirty="0">
                <a:solidFill>
                  <a:schemeClr val="accent6">
                    <a:lumMod val="75000"/>
                  </a:schemeClr>
                </a:solidFill>
                <a:latin typeface="Calibri" pitchFamily="34" charset="0"/>
                <a:cs typeface="Calibri" pitchFamily="34" charset="0"/>
              </a:rPr>
              <a:t> απλά γνωρίσματα</a:t>
            </a:r>
          </a:p>
        </p:txBody>
      </p:sp>
      <p:sp>
        <p:nvSpPr>
          <p:cNvPr id="34823" name="Text Box 4"/>
          <p:cNvSpPr txBox="1">
            <a:spLocks noChangeArrowheads="1"/>
          </p:cNvSpPr>
          <p:nvPr/>
        </p:nvSpPr>
        <p:spPr bwMode="auto">
          <a:xfrm>
            <a:off x="551656" y="2798192"/>
            <a:ext cx="7837487" cy="1200329"/>
          </a:xfrm>
          <a:prstGeom prst="rect">
            <a:avLst/>
          </a:prstGeom>
          <a:noFill/>
          <a:ln w="9525">
            <a:solidFill>
              <a:schemeClr val="bg2">
                <a:lumMod val="50000"/>
              </a:schemeClr>
            </a:solidFill>
            <a:miter lim="800000"/>
            <a:headEnd/>
            <a:tailEnd/>
          </a:ln>
        </p:spPr>
        <p:txBody>
          <a:bodyPr>
            <a:spAutoFit/>
          </a:bodyPr>
          <a:lstStyle/>
          <a:p>
            <a:pPr algn="just" eaLnBrk="0" hangingPunct="0">
              <a:spcBef>
                <a:spcPct val="50000"/>
              </a:spcBef>
            </a:pPr>
            <a:r>
              <a:rPr lang="el-GR" sz="2400" dirty="0">
                <a:solidFill>
                  <a:schemeClr val="tx2">
                    <a:lumMod val="50000"/>
                  </a:schemeClr>
                </a:solidFill>
                <a:latin typeface="Calibri" pitchFamily="34" charset="0"/>
                <a:cs typeface="Calibri" pitchFamily="34" charset="0"/>
              </a:rPr>
              <a:t>Για κάθε (ισχυρό) τύπο οντοτήτων Ε δημιουργούμε ένα σχήμα σχέσης R με τα ίδια γνωρίσματα - ένα για κάθε απλό γνώρισμα του Ε.</a:t>
            </a:r>
          </a:p>
        </p:txBody>
      </p:sp>
      <p:sp>
        <p:nvSpPr>
          <p:cNvPr id="2" name="Title 1"/>
          <p:cNvSpPr>
            <a:spLocks noGrp="1"/>
          </p:cNvSpPr>
          <p:nvPr>
            <p:ph type="title"/>
          </p:nvPr>
        </p:nvSpPr>
        <p:spPr/>
        <p:txBody>
          <a:bodyPr/>
          <a:lstStyle/>
          <a:p>
            <a:r>
              <a:rPr lang="el-GR" dirty="0" smtClean="0">
                <a:solidFill>
                  <a:schemeClr val="accent6">
                    <a:lumMod val="75000"/>
                  </a:schemeClr>
                </a:solidFill>
              </a:rPr>
              <a:t>Οντότητες</a:t>
            </a:r>
            <a:endParaRPr lang="en-US" dirty="0">
              <a:solidFill>
                <a:schemeClr val="accent6">
                  <a:lumMod val="75000"/>
                </a:schemeClr>
              </a:solidFill>
            </a:endParaRPr>
          </a:p>
        </p:txBody>
      </p:sp>
      <p:sp>
        <p:nvSpPr>
          <p:cNvPr id="8"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n-US" altLang="en-US" dirty="0"/>
              <a:t>4</a:t>
            </a:r>
            <a:r>
              <a:rPr lang="el-GR" altLang="en-US" dirty="0" smtClean="0"/>
              <a:t>-20</a:t>
            </a:r>
            <a:r>
              <a:rPr lang="en-US" altLang="en-US" dirty="0" smtClean="0"/>
              <a:t>15</a:t>
            </a:r>
            <a:endParaRPr lang="el-GR" altLang="en-US" dirty="0" smtClean="0"/>
          </a:p>
        </p:txBody>
      </p:sp>
    </p:spTree>
    <p:extLst>
      <p:ext uri="{BB962C8B-B14F-4D97-AF65-F5344CB8AC3E}">
        <p14:creationId xmlns:p14="http://schemas.microsoft.com/office/powerpoint/2010/main" val="423260706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4275" name="Rectangle 6"/>
          <p:cNvSpPr>
            <a:spLocks noGrp="1" noChangeArrowheads="1"/>
          </p:cNvSpPr>
          <p:nvPr>
            <p:ph type="ftr" sz="quarter" idx="11"/>
          </p:nvPr>
        </p:nvSpPr>
        <p:spPr>
          <a:noFill/>
        </p:spPr>
        <p:txBody>
          <a:bodyPr/>
          <a:lstStyle/>
          <a:p>
            <a:r>
              <a:rPr lang="el-GR" altLang="en-US"/>
              <a:t>Ευαγγελία Πιτουρά</a:t>
            </a:r>
          </a:p>
        </p:txBody>
      </p:sp>
      <p:sp>
        <p:nvSpPr>
          <p:cNvPr id="54276" name="Rectangle 7"/>
          <p:cNvSpPr>
            <a:spLocks noGrp="1" noChangeArrowheads="1"/>
          </p:cNvSpPr>
          <p:nvPr>
            <p:ph type="sldNum" sz="quarter" idx="12"/>
          </p:nvPr>
        </p:nvSpPr>
        <p:spPr>
          <a:noFill/>
        </p:spPr>
        <p:txBody>
          <a:bodyPr/>
          <a:lstStyle/>
          <a:p>
            <a:fld id="{167E12B5-D0B3-422F-B4B7-0449E8250503}" type="slidenum">
              <a:rPr lang="el-GR" altLang="en-US" smtClean="0"/>
              <a:pPr/>
              <a:t>30</a:t>
            </a:fld>
            <a:endParaRPr lang="el-GR" altLang="en-US" smtClean="0"/>
          </a:p>
        </p:txBody>
      </p:sp>
      <p:sp>
        <p:nvSpPr>
          <p:cNvPr id="54278" name="Rectangle 3"/>
          <p:cNvSpPr>
            <a:spLocks noChangeArrowheads="1"/>
          </p:cNvSpPr>
          <p:nvPr/>
        </p:nvSpPr>
        <p:spPr bwMode="auto">
          <a:xfrm>
            <a:off x="3700463" y="1197771"/>
            <a:ext cx="2159000" cy="647700"/>
          </a:xfrm>
          <a:prstGeom prst="rect">
            <a:avLst/>
          </a:prstGeom>
          <a:noFill/>
          <a:ln w="9525">
            <a:solidFill>
              <a:schemeClr val="tx1"/>
            </a:solidFill>
            <a:miter lim="800000"/>
            <a:headEnd/>
            <a:tailEnd/>
          </a:ln>
        </p:spPr>
        <p:txBody>
          <a:bodyPr wrap="none" anchor="ctr"/>
          <a:lstStyle/>
          <a:p>
            <a:endParaRPr lang="el-GR"/>
          </a:p>
        </p:txBody>
      </p:sp>
      <p:sp>
        <p:nvSpPr>
          <p:cNvPr id="54279" name="Text Box 4"/>
          <p:cNvSpPr txBox="1">
            <a:spLocks noChangeArrowheads="1"/>
          </p:cNvSpPr>
          <p:nvPr/>
        </p:nvSpPr>
        <p:spPr bwMode="auto">
          <a:xfrm>
            <a:off x="4281488" y="1342233"/>
            <a:ext cx="1223962" cy="366713"/>
          </a:xfrm>
          <a:prstGeom prst="rect">
            <a:avLst/>
          </a:prstGeom>
          <a:noFill/>
          <a:ln w="9525">
            <a:noFill/>
            <a:miter lim="800000"/>
            <a:headEnd/>
            <a:tailEnd/>
          </a:ln>
        </p:spPr>
        <p:txBody>
          <a:bodyPr>
            <a:spAutoFit/>
          </a:bodyPr>
          <a:lstStyle/>
          <a:p>
            <a:pPr>
              <a:spcBef>
                <a:spcPct val="50000"/>
              </a:spcBef>
            </a:pPr>
            <a:r>
              <a:rPr lang="en-US" sz="1800"/>
              <a:t>C</a:t>
            </a:r>
            <a:endParaRPr lang="el-GR" sz="1800"/>
          </a:p>
        </p:txBody>
      </p:sp>
      <p:sp>
        <p:nvSpPr>
          <p:cNvPr id="54280" name="Rectangle 5"/>
          <p:cNvSpPr>
            <a:spLocks noChangeArrowheads="1"/>
          </p:cNvSpPr>
          <p:nvPr/>
        </p:nvSpPr>
        <p:spPr bwMode="auto">
          <a:xfrm>
            <a:off x="1108075" y="3431383"/>
            <a:ext cx="1728788" cy="649288"/>
          </a:xfrm>
          <a:prstGeom prst="rect">
            <a:avLst/>
          </a:prstGeom>
          <a:noFill/>
          <a:ln w="9525">
            <a:solidFill>
              <a:schemeClr val="tx1"/>
            </a:solidFill>
            <a:miter lim="800000"/>
            <a:headEnd/>
            <a:tailEnd/>
          </a:ln>
        </p:spPr>
        <p:txBody>
          <a:bodyPr wrap="none" anchor="ctr"/>
          <a:lstStyle/>
          <a:p>
            <a:endParaRPr lang="el-GR"/>
          </a:p>
        </p:txBody>
      </p:sp>
      <p:sp>
        <p:nvSpPr>
          <p:cNvPr id="54281" name="Text Box 6"/>
          <p:cNvSpPr txBox="1">
            <a:spLocks noChangeArrowheads="1"/>
          </p:cNvSpPr>
          <p:nvPr/>
        </p:nvSpPr>
        <p:spPr bwMode="auto">
          <a:xfrm>
            <a:off x="1468438" y="3574258"/>
            <a:ext cx="1008062" cy="366713"/>
          </a:xfrm>
          <a:prstGeom prst="rect">
            <a:avLst/>
          </a:prstGeom>
          <a:noFill/>
          <a:ln w="9525">
            <a:noFill/>
            <a:miter lim="800000"/>
            <a:headEnd/>
            <a:tailEnd/>
          </a:ln>
        </p:spPr>
        <p:txBody>
          <a:bodyPr>
            <a:spAutoFit/>
          </a:bodyPr>
          <a:lstStyle/>
          <a:p>
            <a:pPr>
              <a:spcBef>
                <a:spcPct val="50000"/>
              </a:spcBef>
            </a:pPr>
            <a:r>
              <a:rPr lang="en-US" sz="1800"/>
              <a:t>S1</a:t>
            </a:r>
            <a:endParaRPr lang="el-GR" sz="1800"/>
          </a:p>
        </p:txBody>
      </p:sp>
      <p:sp>
        <p:nvSpPr>
          <p:cNvPr id="54282" name="Rectangle 7"/>
          <p:cNvSpPr>
            <a:spLocks noChangeArrowheads="1"/>
          </p:cNvSpPr>
          <p:nvPr/>
        </p:nvSpPr>
        <p:spPr bwMode="auto">
          <a:xfrm>
            <a:off x="3484563" y="3502821"/>
            <a:ext cx="1728787" cy="649287"/>
          </a:xfrm>
          <a:prstGeom prst="rect">
            <a:avLst/>
          </a:prstGeom>
          <a:noFill/>
          <a:ln w="9525">
            <a:solidFill>
              <a:schemeClr val="tx1"/>
            </a:solidFill>
            <a:miter lim="800000"/>
            <a:headEnd/>
            <a:tailEnd/>
          </a:ln>
        </p:spPr>
        <p:txBody>
          <a:bodyPr wrap="none" anchor="ctr"/>
          <a:lstStyle/>
          <a:p>
            <a:endParaRPr lang="el-GR"/>
          </a:p>
        </p:txBody>
      </p:sp>
      <p:sp>
        <p:nvSpPr>
          <p:cNvPr id="54283" name="Text Box 8"/>
          <p:cNvSpPr txBox="1">
            <a:spLocks noChangeArrowheads="1"/>
          </p:cNvSpPr>
          <p:nvPr/>
        </p:nvSpPr>
        <p:spPr bwMode="auto">
          <a:xfrm>
            <a:off x="3629025" y="3574258"/>
            <a:ext cx="1223963" cy="366713"/>
          </a:xfrm>
          <a:prstGeom prst="rect">
            <a:avLst/>
          </a:prstGeom>
          <a:noFill/>
          <a:ln w="9525">
            <a:noFill/>
            <a:miter lim="800000"/>
            <a:headEnd/>
            <a:tailEnd/>
          </a:ln>
        </p:spPr>
        <p:txBody>
          <a:bodyPr>
            <a:spAutoFit/>
          </a:bodyPr>
          <a:lstStyle/>
          <a:p>
            <a:pPr>
              <a:spcBef>
                <a:spcPct val="50000"/>
              </a:spcBef>
            </a:pPr>
            <a:r>
              <a:rPr lang="en-US" sz="1800"/>
              <a:t>S2</a:t>
            </a:r>
            <a:endParaRPr lang="el-GR" sz="1800"/>
          </a:p>
        </p:txBody>
      </p:sp>
      <p:sp>
        <p:nvSpPr>
          <p:cNvPr id="54284" name="Rectangle 9"/>
          <p:cNvSpPr>
            <a:spLocks noChangeArrowheads="1"/>
          </p:cNvSpPr>
          <p:nvPr/>
        </p:nvSpPr>
        <p:spPr bwMode="auto">
          <a:xfrm>
            <a:off x="6148388" y="3431383"/>
            <a:ext cx="1584325" cy="719138"/>
          </a:xfrm>
          <a:prstGeom prst="rect">
            <a:avLst/>
          </a:prstGeom>
          <a:noFill/>
          <a:ln w="9525">
            <a:solidFill>
              <a:schemeClr val="tx1"/>
            </a:solidFill>
            <a:miter lim="800000"/>
            <a:headEnd/>
            <a:tailEnd/>
          </a:ln>
        </p:spPr>
        <p:txBody>
          <a:bodyPr wrap="none" anchor="ctr"/>
          <a:lstStyle/>
          <a:p>
            <a:endParaRPr lang="el-GR"/>
          </a:p>
        </p:txBody>
      </p:sp>
      <p:sp>
        <p:nvSpPr>
          <p:cNvPr id="54285" name="Text Box 10"/>
          <p:cNvSpPr txBox="1">
            <a:spLocks noChangeArrowheads="1"/>
          </p:cNvSpPr>
          <p:nvPr/>
        </p:nvSpPr>
        <p:spPr bwMode="auto">
          <a:xfrm>
            <a:off x="6437313" y="3502821"/>
            <a:ext cx="863600" cy="366712"/>
          </a:xfrm>
          <a:prstGeom prst="rect">
            <a:avLst/>
          </a:prstGeom>
          <a:noFill/>
          <a:ln w="9525">
            <a:noFill/>
            <a:miter lim="800000"/>
            <a:headEnd/>
            <a:tailEnd/>
          </a:ln>
        </p:spPr>
        <p:txBody>
          <a:bodyPr>
            <a:spAutoFit/>
          </a:bodyPr>
          <a:lstStyle/>
          <a:p>
            <a:pPr>
              <a:spcBef>
                <a:spcPct val="50000"/>
              </a:spcBef>
            </a:pPr>
            <a:r>
              <a:rPr lang="en-US" sz="1800"/>
              <a:t>S3</a:t>
            </a:r>
            <a:endParaRPr lang="el-GR" sz="1800"/>
          </a:p>
        </p:txBody>
      </p:sp>
      <p:sp>
        <p:nvSpPr>
          <p:cNvPr id="54286" name="Oval 11"/>
          <p:cNvSpPr>
            <a:spLocks noChangeArrowheads="1"/>
          </p:cNvSpPr>
          <p:nvPr/>
        </p:nvSpPr>
        <p:spPr bwMode="auto">
          <a:xfrm>
            <a:off x="4492625" y="2278858"/>
            <a:ext cx="287338" cy="287338"/>
          </a:xfrm>
          <a:prstGeom prst="ellipse">
            <a:avLst/>
          </a:prstGeom>
          <a:noFill/>
          <a:ln w="9525">
            <a:solidFill>
              <a:schemeClr val="tx1"/>
            </a:solidFill>
            <a:round/>
            <a:headEnd/>
            <a:tailEnd/>
          </a:ln>
        </p:spPr>
        <p:txBody>
          <a:bodyPr wrap="none" anchor="ctr"/>
          <a:lstStyle/>
          <a:p>
            <a:endParaRPr lang="el-GR"/>
          </a:p>
        </p:txBody>
      </p:sp>
      <p:sp>
        <p:nvSpPr>
          <p:cNvPr id="54287" name="Line 12"/>
          <p:cNvSpPr>
            <a:spLocks noChangeShapeType="1"/>
          </p:cNvSpPr>
          <p:nvPr/>
        </p:nvSpPr>
        <p:spPr bwMode="auto">
          <a:xfrm>
            <a:off x="4637088" y="1847058"/>
            <a:ext cx="0" cy="358775"/>
          </a:xfrm>
          <a:prstGeom prst="line">
            <a:avLst/>
          </a:prstGeom>
          <a:noFill/>
          <a:ln w="9525">
            <a:solidFill>
              <a:srgbClr val="FF6600"/>
            </a:solidFill>
            <a:round/>
            <a:headEnd/>
            <a:tailEnd/>
          </a:ln>
        </p:spPr>
        <p:txBody>
          <a:bodyPr/>
          <a:lstStyle/>
          <a:p>
            <a:endParaRPr lang="el-GR"/>
          </a:p>
        </p:txBody>
      </p:sp>
      <p:sp>
        <p:nvSpPr>
          <p:cNvPr id="54288" name="Line 13"/>
          <p:cNvSpPr>
            <a:spLocks noChangeShapeType="1"/>
          </p:cNvSpPr>
          <p:nvPr/>
        </p:nvSpPr>
        <p:spPr bwMode="auto">
          <a:xfrm flipH="1">
            <a:off x="2116138" y="2494758"/>
            <a:ext cx="2376487" cy="863600"/>
          </a:xfrm>
          <a:prstGeom prst="line">
            <a:avLst/>
          </a:prstGeom>
          <a:noFill/>
          <a:ln w="9525">
            <a:solidFill>
              <a:schemeClr val="tx1"/>
            </a:solidFill>
            <a:round/>
            <a:headEnd/>
            <a:tailEnd/>
          </a:ln>
        </p:spPr>
        <p:txBody>
          <a:bodyPr/>
          <a:lstStyle/>
          <a:p>
            <a:endParaRPr lang="el-GR"/>
          </a:p>
        </p:txBody>
      </p:sp>
      <p:sp>
        <p:nvSpPr>
          <p:cNvPr id="54289" name="Line 14"/>
          <p:cNvSpPr>
            <a:spLocks noChangeShapeType="1"/>
          </p:cNvSpPr>
          <p:nvPr/>
        </p:nvSpPr>
        <p:spPr bwMode="auto">
          <a:xfrm>
            <a:off x="4708525" y="2566196"/>
            <a:ext cx="215900" cy="936625"/>
          </a:xfrm>
          <a:prstGeom prst="line">
            <a:avLst/>
          </a:prstGeom>
          <a:noFill/>
          <a:ln w="9525">
            <a:solidFill>
              <a:schemeClr val="tx1"/>
            </a:solidFill>
            <a:round/>
            <a:headEnd/>
            <a:tailEnd/>
          </a:ln>
        </p:spPr>
        <p:txBody>
          <a:bodyPr/>
          <a:lstStyle/>
          <a:p>
            <a:endParaRPr lang="el-GR"/>
          </a:p>
        </p:txBody>
      </p:sp>
      <p:sp>
        <p:nvSpPr>
          <p:cNvPr id="54290" name="Line 15"/>
          <p:cNvSpPr>
            <a:spLocks noChangeShapeType="1"/>
          </p:cNvSpPr>
          <p:nvPr/>
        </p:nvSpPr>
        <p:spPr bwMode="auto">
          <a:xfrm>
            <a:off x="4779963" y="2421733"/>
            <a:ext cx="1944687" cy="1009650"/>
          </a:xfrm>
          <a:prstGeom prst="line">
            <a:avLst/>
          </a:prstGeom>
          <a:noFill/>
          <a:ln w="9525">
            <a:solidFill>
              <a:schemeClr val="tx1"/>
            </a:solidFill>
            <a:round/>
            <a:headEnd/>
            <a:tailEnd/>
          </a:ln>
        </p:spPr>
        <p:txBody>
          <a:bodyPr/>
          <a:lstStyle/>
          <a:p>
            <a:endParaRPr lang="el-GR"/>
          </a:p>
        </p:txBody>
      </p:sp>
      <p:grpSp>
        <p:nvGrpSpPr>
          <p:cNvPr id="54291" name="Group 16"/>
          <p:cNvGrpSpPr>
            <a:grpSpLocks/>
          </p:cNvGrpSpPr>
          <p:nvPr/>
        </p:nvGrpSpPr>
        <p:grpSpPr bwMode="auto">
          <a:xfrm>
            <a:off x="6000750" y="879478"/>
            <a:ext cx="1223962" cy="438150"/>
            <a:chOff x="1565" y="709"/>
            <a:chExt cx="771" cy="276"/>
          </a:xfrm>
        </p:grpSpPr>
        <p:sp>
          <p:nvSpPr>
            <p:cNvPr id="54319" name="Oval 17"/>
            <p:cNvSpPr>
              <a:spLocks noChangeArrowheads="1"/>
            </p:cNvSpPr>
            <p:nvPr/>
          </p:nvSpPr>
          <p:spPr bwMode="auto">
            <a:xfrm>
              <a:off x="1565" y="709"/>
              <a:ext cx="771" cy="272"/>
            </a:xfrm>
            <a:prstGeom prst="ellipse">
              <a:avLst/>
            </a:prstGeom>
            <a:noFill/>
            <a:ln w="9525">
              <a:solidFill>
                <a:schemeClr val="tx1"/>
              </a:solidFill>
              <a:round/>
              <a:headEnd/>
              <a:tailEnd/>
            </a:ln>
          </p:spPr>
          <p:txBody>
            <a:bodyPr wrap="none" anchor="ctr"/>
            <a:lstStyle/>
            <a:p>
              <a:endParaRPr lang="el-GR"/>
            </a:p>
          </p:txBody>
        </p:sp>
        <p:sp>
          <p:nvSpPr>
            <p:cNvPr id="54320" name="Text Box 18"/>
            <p:cNvSpPr txBox="1">
              <a:spLocks noChangeArrowheads="1"/>
            </p:cNvSpPr>
            <p:nvPr/>
          </p:nvSpPr>
          <p:spPr bwMode="auto">
            <a:xfrm>
              <a:off x="1791" y="754"/>
              <a:ext cx="408" cy="231"/>
            </a:xfrm>
            <a:prstGeom prst="rect">
              <a:avLst/>
            </a:prstGeom>
            <a:noFill/>
            <a:ln w="9525">
              <a:noFill/>
              <a:miter lim="800000"/>
              <a:headEnd/>
              <a:tailEnd/>
            </a:ln>
          </p:spPr>
          <p:txBody>
            <a:bodyPr>
              <a:spAutoFit/>
            </a:bodyPr>
            <a:lstStyle/>
            <a:p>
              <a:pPr>
                <a:spcBef>
                  <a:spcPct val="50000"/>
                </a:spcBef>
              </a:pPr>
              <a:r>
                <a:rPr lang="en-US" sz="1800" u="sng"/>
                <a:t>C1</a:t>
              </a:r>
              <a:endParaRPr lang="el-GR" sz="1800" u="sng"/>
            </a:p>
          </p:txBody>
        </p:sp>
      </p:grpSp>
      <p:grpSp>
        <p:nvGrpSpPr>
          <p:cNvPr id="54292" name="Group 19"/>
          <p:cNvGrpSpPr>
            <a:grpSpLocks/>
          </p:cNvGrpSpPr>
          <p:nvPr/>
        </p:nvGrpSpPr>
        <p:grpSpPr bwMode="auto">
          <a:xfrm>
            <a:off x="820738" y="4366421"/>
            <a:ext cx="935037" cy="366712"/>
            <a:chOff x="431" y="3067"/>
            <a:chExt cx="589" cy="231"/>
          </a:xfrm>
        </p:grpSpPr>
        <p:sp>
          <p:nvSpPr>
            <p:cNvPr id="54317" name="Oval 20"/>
            <p:cNvSpPr>
              <a:spLocks noChangeArrowheads="1"/>
            </p:cNvSpPr>
            <p:nvPr/>
          </p:nvSpPr>
          <p:spPr bwMode="auto">
            <a:xfrm>
              <a:off x="431" y="3067"/>
              <a:ext cx="589" cy="227"/>
            </a:xfrm>
            <a:prstGeom prst="ellipse">
              <a:avLst/>
            </a:prstGeom>
            <a:noFill/>
            <a:ln w="9525">
              <a:solidFill>
                <a:schemeClr val="tx1"/>
              </a:solidFill>
              <a:round/>
              <a:headEnd/>
              <a:tailEnd/>
            </a:ln>
          </p:spPr>
          <p:txBody>
            <a:bodyPr wrap="none" anchor="ctr"/>
            <a:lstStyle/>
            <a:p>
              <a:endParaRPr lang="el-GR"/>
            </a:p>
          </p:txBody>
        </p:sp>
        <p:sp>
          <p:nvSpPr>
            <p:cNvPr id="54318" name="Text Box 21"/>
            <p:cNvSpPr txBox="1">
              <a:spLocks noChangeArrowheads="1"/>
            </p:cNvSpPr>
            <p:nvPr/>
          </p:nvSpPr>
          <p:spPr bwMode="auto">
            <a:xfrm>
              <a:off x="476" y="3067"/>
              <a:ext cx="454" cy="231"/>
            </a:xfrm>
            <a:prstGeom prst="rect">
              <a:avLst/>
            </a:prstGeom>
            <a:noFill/>
            <a:ln w="9525">
              <a:noFill/>
              <a:miter lim="800000"/>
              <a:headEnd/>
              <a:tailEnd/>
            </a:ln>
          </p:spPr>
          <p:txBody>
            <a:bodyPr>
              <a:spAutoFit/>
            </a:bodyPr>
            <a:lstStyle/>
            <a:p>
              <a:pPr>
                <a:spcBef>
                  <a:spcPct val="50000"/>
                </a:spcBef>
              </a:pPr>
              <a:r>
                <a:rPr lang="en-US" sz="1800"/>
                <a:t>S1</a:t>
              </a:r>
              <a:r>
                <a:rPr lang="el-GR" sz="1800"/>
                <a:t>Α</a:t>
              </a:r>
            </a:p>
          </p:txBody>
        </p:sp>
      </p:grpSp>
      <p:sp>
        <p:nvSpPr>
          <p:cNvPr id="54293" name="Freeform 22"/>
          <p:cNvSpPr>
            <a:spLocks/>
          </p:cNvSpPr>
          <p:nvPr/>
        </p:nvSpPr>
        <p:spPr bwMode="auto">
          <a:xfrm>
            <a:off x="3344863" y="2723358"/>
            <a:ext cx="406400" cy="219075"/>
          </a:xfrm>
          <a:custGeom>
            <a:avLst/>
            <a:gdLst>
              <a:gd name="T0" fmla="*/ 0 w 256"/>
              <a:gd name="T1" fmla="*/ 0 h 138"/>
              <a:gd name="T2" fmla="*/ 147 w 256"/>
              <a:gd name="T3" fmla="*/ 125 h 138"/>
              <a:gd name="T4" fmla="*/ 256 w 256"/>
              <a:gd name="T5" fmla="*/ 76 h 138"/>
              <a:gd name="T6" fmla="*/ 0 60000 65536"/>
              <a:gd name="T7" fmla="*/ 0 60000 65536"/>
              <a:gd name="T8" fmla="*/ 0 60000 65536"/>
              <a:gd name="T9" fmla="*/ 0 w 256"/>
              <a:gd name="T10" fmla="*/ 0 h 138"/>
              <a:gd name="T11" fmla="*/ 256 w 256"/>
              <a:gd name="T12" fmla="*/ 138 h 138"/>
            </a:gdLst>
            <a:ahLst/>
            <a:cxnLst>
              <a:cxn ang="T6">
                <a:pos x="T0" y="T1"/>
              </a:cxn>
              <a:cxn ang="T7">
                <a:pos x="T2" y="T3"/>
              </a:cxn>
              <a:cxn ang="T8">
                <a:pos x="T4" y="T5"/>
              </a:cxn>
            </a:cxnLst>
            <a:rect l="T9" t="T10" r="T11" b="T12"/>
            <a:pathLst>
              <a:path w="256" h="138">
                <a:moveTo>
                  <a:pt x="0" y="0"/>
                </a:moveTo>
                <a:cubicBezTo>
                  <a:pt x="52" y="56"/>
                  <a:pt x="104" y="112"/>
                  <a:pt x="147" y="125"/>
                </a:cubicBezTo>
                <a:cubicBezTo>
                  <a:pt x="190" y="138"/>
                  <a:pt x="239" y="83"/>
                  <a:pt x="256" y="76"/>
                </a:cubicBezTo>
              </a:path>
            </a:pathLst>
          </a:custGeom>
          <a:noFill/>
          <a:ln w="9525">
            <a:solidFill>
              <a:schemeClr val="tx1"/>
            </a:solidFill>
            <a:round/>
            <a:headEnd/>
            <a:tailEnd/>
          </a:ln>
        </p:spPr>
        <p:txBody>
          <a:bodyPr/>
          <a:lstStyle/>
          <a:p>
            <a:endParaRPr lang="el-GR"/>
          </a:p>
        </p:txBody>
      </p:sp>
      <p:sp>
        <p:nvSpPr>
          <p:cNvPr id="54294" name="Freeform 23"/>
          <p:cNvSpPr>
            <a:spLocks/>
          </p:cNvSpPr>
          <p:nvPr/>
        </p:nvSpPr>
        <p:spPr bwMode="auto">
          <a:xfrm>
            <a:off x="4570413" y="2870996"/>
            <a:ext cx="371475" cy="203200"/>
          </a:xfrm>
          <a:custGeom>
            <a:avLst/>
            <a:gdLst>
              <a:gd name="T0" fmla="*/ 0 w 234"/>
              <a:gd name="T1" fmla="*/ 21 h 128"/>
              <a:gd name="T2" fmla="*/ 147 w 234"/>
              <a:gd name="T3" fmla="*/ 125 h 128"/>
              <a:gd name="T4" fmla="*/ 234 w 234"/>
              <a:gd name="T5" fmla="*/ 0 h 128"/>
              <a:gd name="T6" fmla="*/ 0 60000 65536"/>
              <a:gd name="T7" fmla="*/ 0 60000 65536"/>
              <a:gd name="T8" fmla="*/ 0 60000 65536"/>
              <a:gd name="T9" fmla="*/ 0 w 234"/>
              <a:gd name="T10" fmla="*/ 0 h 128"/>
              <a:gd name="T11" fmla="*/ 234 w 234"/>
              <a:gd name="T12" fmla="*/ 128 h 128"/>
            </a:gdLst>
            <a:ahLst/>
            <a:cxnLst>
              <a:cxn ang="T6">
                <a:pos x="T0" y="T1"/>
              </a:cxn>
              <a:cxn ang="T7">
                <a:pos x="T2" y="T3"/>
              </a:cxn>
              <a:cxn ang="T8">
                <a:pos x="T4" y="T5"/>
              </a:cxn>
            </a:cxnLst>
            <a:rect l="T9" t="T10" r="T11" b="T12"/>
            <a:pathLst>
              <a:path w="234" h="128">
                <a:moveTo>
                  <a:pt x="0" y="21"/>
                </a:moveTo>
                <a:cubicBezTo>
                  <a:pt x="54" y="74"/>
                  <a:pt x="108" y="128"/>
                  <a:pt x="147" y="125"/>
                </a:cubicBezTo>
                <a:cubicBezTo>
                  <a:pt x="186" y="122"/>
                  <a:pt x="210" y="61"/>
                  <a:pt x="234" y="0"/>
                </a:cubicBezTo>
              </a:path>
            </a:pathLst>
          </a:custGeom>
          <a:noFill/>
          <a:ln w="9525">
            <a:solidFill>
              <a:schemeClr val="tx1"/>
            </a:solidFill>
            <a:round/>
            <a:headEnd/>
            <a:tailEnd/>
          </a:ln>
        </p:spPr>
        <p:txBody>
          <a:bodyPr/>
          <a:lstStyle/>
          <a:p>
            <a:endParaRPr lang="el-GR"/>
          </a:p>
        </p:txBody>
      </p:sp>
      <p:sp>
        <p:nvSpPr>
          <p:cNvPr id="54295" name="Freeform 24"/>
          <p:cNvSpPr>
            <a:spLocks/>
          </p:cNvSpPr>
          <p:nvPr/>
        </p:nvSpPr>
        <p:spPr bwMode="auto">
          <a:xfrm>
            <a:off x="5621338" y="2837658"/>
            <a:ext cx="379412" cy="161925"/>
          </a:xfrm>
          <a:custGeom>
            <a:avLst/>
            <a:gdLst>
              <a:gd name="T0" fmla="*/ 0 w 239"/>
              <a:gd name="T1" fmla="*/ 32 h 102"/>
              <a:gd name="T2" fmla="*/ 104 w 239"/>
              <a:gd name="T3" fmla="*/ 97 h 102"/>
              <a:gd name="T4" fmla="*/ 239 w 239"/>
              <a:gd name="T5" fmla="*/ 0 h 102"/>
              <a:gd name="T6" fmla="*/ 0 60000 65536"/>
              <a:gd name="T7" fmla="*/ 0 60000 65536"/>
              <a:gd name="T8" fmla="*/ 0 60000 65536"/>
              <a:gd name="T9" fmla="*/ 0 w 239"/>
              <a:gd name="T10" fmla="*/ 0 h 102"/>
              <a:gd name="T11" fmla="*/ 239 w 239"/>
              <a:gd name="T12" fmla="*/ 102 h 102"/>
            </a:gdLst>
            <a:ahLst/>
            <a:cxnLst>
              <a:cxn ang="T6">
                <a:pos x="T0" y="T1"/>
              </a:cxn>
              <a:cxn ang="T7">
                <a:pos x="T2" y="T3"/>
              </a:cxn>
              <a:cxn ang="T8">
                <a:pos x="T4" y="T5"/>
              </a:cxn>
            </a:cxnLst>
            <a:rect l="T9" t="T10" r="T11" b="T12"/>
            <a:pathLst>
              <a:path w="239" h="102">
                <a:moveTo>
                  <a:pt x="0" y="32"/>
                </a:moveTo>
                <a:cubicBezTo>
                  <a:pt x="32" y="67"/>
                  <a:pt x="64" y="102"/>
                  <a:pt x="104" y="97"/>
                </a:cubicBezTo>
                <a:cubicBezTo>
                  <a:pt x="144" y="92"/>
                  <a:pt x="216" y="16"/>
                  <a:pt x="239" y="0"/>
                </a:cubicBezTo>
              </a:path>
            </a:pathLst>
          </a:custGeom>
          <a:noFill/>
          <a:ln w="9525">
            <a:solidFill>
              <a:schemeClr val="tx1"/>
            </a:solidFill>
            <a:round/>
            <a:headEnd/>
            <a:tailEnd/>
          </a:ln>
        </p:spPr>
        <p:txBody>
          <a:bodyPr/>
          <a:lstStyle/>
          <a:p>
            <a:endParaRPr lang="el-GR"/>
          </a:p>
        </p:txBody>
      </p:sp>
      <p:sp>
        <p:nvSpPr>
          <p:cNvPr id="54296" name="Line 25"/>
          <p:cNvSpPr>
            <a:spLocks noChangeShapeType="1"/>
          </p:cNvSpPr>
          <p:nvPr/>
        </p:nvSpPr>
        <p:spPr bwMode="auto">
          <a:xfrm flipH="1">
            <a:off x="1490663" y="4079083"/>
            <a:ext cx="293687" cy="284163"/>
          </a:xfrm>
          <a:prstGeom prst="line">
            <a:avLst/>
          </a:prstGeom>
          <a:noFill/>
          <a:ln w="9525">
            <a:solidFill>
              <a:schemeClr val="tx1"/>
            </a:solidFill>
            <a:round/>
            <a:headEnd/>
            <a:tailEnd/>
          </a:ln>
        </p:spPr>
        <p:txBody>
          <a:bodyPr/>
          <a:lstStyle/>
          <a:p>
            <a:endParaRPr lang="el-GR"/>
          </a:p>
        </p:txBody>
      </p:sp>
      <p:grpSp>
        <p:nvGrpSpPr>
          <p:cNvPr id="54297" name="Group 26"/>
          <p:cNvGrpSpPr>
            <a:grpSpLocks/>
          </p:cNvGrpSpPr>
          <p:nvPr/>
        </p:nvGrpSpPr>
        <p:grpSpPr bwMode="auto">
          <a:xfrm>
            <a:off x="6480175" y="4426746"/>
            <a:ext cx="935038" cy="366712"/>
            <a:chOff x="431" y="3067"/>
            <a:chExt cx="589" cy="231"/>
          </a:xfrm>
        </p:grpSpPr>
        <p:sp>
          <p:nvSpPr>
            <p:cNvPr id="54315" name="Oval 27"/>
            <p:cNvSpPr>
              <a:spLocks noChangeArrowheads="1"/>
            </p:cNvSpPr>
            <p:nvPr/>
          </p:nvSpPr>
          <p:spPr bwMode="auto">
            <a:xfrm>
              <a:off x="431" y="3067"/>
              <a:ext cx="589" cy="227"/>
            </a:xfrm>
            <a:prstGeom prst="ellipse">
              <a:avLst/>
            </a:prstGeom>
            <a:noFill/>
            <a:ln w="9525">
              <a:solidFill>
                <a:schemeClr val="tx1"/>
              </a:solidFill>
              <a:round/>
              <a:headEnd/>
              <a:tailEnd/>
            </a:ln>
          </p:spPr>
          <p:txBody>
            <a:bodyPr wrap="none" anchor="ctr"/>
            <a:lstStyle/>
            <a:p>
              <a:endParaRPr lang="el-GR"/>
            </a:p>
          </p:txBody>
        </p:sp>
        <p:sp>
          <p:nvSpPr>
            <p:cNvPr id="54316" name="Text Box 28"/>
            <p:cNvSpPr txBox="1">
              <a:spLocks noChangeArrowheads="1"/>
            </p:cNvSpPr>
            <p:nvPr/>
          </p:nvSpPr>
          <p:spPr bwMode="auto">
            <a:xfrm>
              <a:off x="476" y="3067"/>
              <a:ext cx="454" cy="231"/>
            </a:xfrm>
            <a:prstGeom prst="rect">
              <a:avLst/>
            </a:prstGeom>
            <a:noFill/>
            <a:ln w="9525">
              <a:noFill/>
              <a:miter lim="800000"/>
              <a:headEnd/>
              <a:tailEnd/>
            </a:ln>
          </p:spPr>
          <p:txBody>
            <a:bodyPr>
              <a:spAutoFit/>
            </a:bodyPr>
            <a:lstStyle/>
            <a:p>
              <a:pPr>
                <a:spcBef>
                  <a:spcPct val="50000"/>
                </a:spcBef>
              </a:pPr>
              <a:r>
                <a:rPr lang="en-US" sz="1800"/>
                <a:t>S</a:t>
              </a:r>
              <a:r>
                <a:rPr lang="el-GR" sz="1800"/>
                <a:t>3Α</a:t>
              </a:r>
            </a:p>
          </p:txBody>
        </p:sp>
      </p:grpSp>
      <p:grpSp>
        <p:nvGrpSpPr>
          <p:cNvPr id="54298" name="Group 29"/>
          <p:cNvGrpSpPr>
            <a:grpSpLocks/>
          </p:cNvGrpSpPr>
          <p:nvPr/>
        </p:nvGrpSpPr>
        <p:grpSpPr bwMode="auto">
          <a:xfrm>
            <a:off x="3797300" y="4506121"/>
            <a:ext cx="935038" cy="366712"/>
            <a:chOff x="431" y="3067"/>
            <a:chExt cx="589" cy="231"/>
          </a:xfrm>
        </p:grpSpPr>
        <p:sp>
          <p:nvSpPr>
            <p:cNvPr id="54313" name="Oval 30"/>
            <p:cNvSpPr>
              <a:spLocks noChangeArrowheads="1"/>
            </p:cNvSpPr>
            <p:nvPr/>
          </p:nvSpPr>
          <p:spPr bwMode="auto">
            <a:xfrm>
              <a:off x="431" y="3067"/>
              <a:ext cx="589" cy="227"/>
            </a:xfrm>
            <a:prstGeom prst="ellipse">
              <a:avLst/>
            </a:prstGeom>
            <a:noFill/>
            <a:ln w="9525">
              <a:solidFill>
                <a:schemeClr val="tx1"/>
              </a:solidFill>
              <a:round/>
              <a:headEnd/>
              <a:tailEnd/>
            </a:ln>
          </p:spPr>
          <p:txBody>
            <a:bodyPr wrap="none" anchor="ctr"/>
            <a:lstStyle/>
            <a:p>
              <a:endParaRPr lang="el-GR"/>
            </a:p>
          </p:txBody>
        </p:sp>
        <p:sp>
          <p:nvSpPr>
            <p:cNvPr id="54314" name="Text Box 31"/>
            <p:cNvSpPr txBox="1">
              <a:spLocks noChangeArrowheads="1"/>
            </p:cNvSpPr>
            <p:nvPr/>
          </p:nvSpPr>
          <p:spPr bwMode="auto">
            <a:xfrm>
              <a:off x="476" y="3067"/>
              <a:ext cx="454" cy="231"/>
            </a:xfrm>
            <a:prstGeom prst="rect">
              <a:avLst/>
            </a:prstGeom>
            <a:noFill/>
            <a:ln w="9525">
              <a:noFill/>
              <a:miter lim="800000"/>
              <a:headEnd/>
              <a:tailEnd/>
            </a:ln>
          </p:spPr>
          <p:txBody>
            <a:bodyPr>
              <a:spAutoFit/>
            </a:bodyPr>
            <a:lstStyle/>
            <a:p>
              <a:pPr>
                <a:spcBef>
                  <a:spcPct val="50000"/>
                </a:spcBef>
              </a:pPr>
              <a:r>
                <a:rPr lang="en-US" sz="1800"/>
                <a:t>S</a:t>
              </a:r>
              <a:r>
                <a:rPr lang="el-GR" sz="1800"/>
                <a:t>2Α</a:t>
              </a:r>
            </a:p>
          </p:txBody>
        </p:sp>
      </p:grpSp>
      <p:sp>
        <p:nvSpPr>
          <p:cNvPr id="54299" name="Line 32"/>
          <p:cNvSpPr>
            <a:spLocks noChangeShapeType="1"/>
          </p:cNvSpPr>
          <p:nvPr/>
        </p:nvSpPr>
        <p:spPr bwMode="auto">
          <a:xfrm flipH="1">
            <a:off x="4319588" y="4137821"/>
            <a:ext cx="77787" cy="346075"/>
          </a:xfrm>
          <a:prstGeom prst="line">
            <a:avLst/>
          </a:prstGeom>
          <a:noFill/>
          <a:ln w="9525">
            <a:solidFill>
              <a:schemeClr val="tx1"/>
            </a:solidFill>
            <a:round/>
            <a:headEnd/>
            <a:tailEnd/>
          </a:ln>
        </p:spPr>
        <p:txBody>
          <a:bodyPr/>
          <a:lstStyle/>
          <a:p>
            <a:endParaRPr lang="el-GR"/>
          </a:p>
        </p:txBody>
      </p:sp>
      <p:sp>
        <p:nvSpPr>
          <p:cNvPr id="54300" name="Line 33"/>
          <p:cNvSpPr>
            <a:spLocks noChangeShapeType="1"/>
          </p:cNvSpPr>
          <p:nvPr/>
        </p:nvSpPr>
        <p:spPr bwMode="auto">
          <a:xfrm>
            <a:off x="6727825" y="4172746"/>
            <a:ext cx="188913" cy="223837"/>
          </a:xfrm>
          <a:prstGeom prst="line">
            <a:avLst/>
          </a:prstGeom>
          <a:noFill/>
          <a:ln w="9525">
            <a:solidFill>
              <a:schemeClr val="tx1"/>
            </a:solidFill>
            <a:round/>
            <a:headEnd/>
            <a:tailEnd/>
          </a:ln>
        </p:spPr>
        <p:txBody>
          <a:bodyPr/>
          <a:lstStyle/>
          <a:p>
            <a:endParaRPr lang="el-GR"/>
          </a:p>
        </p:txBody>
      </p:sp>
      <p:sp>
        <p:nvSpPr>
          <p:cNvPr id="54301" name="Text Box 34"/>
          <p:cNvSpPr txBox="1">
            <a:spLocks noChangeArrowheads="1"/>
          </p:cNvSpPr>
          <p:nvPr/>
        </p:nvSpPr>
        <p:spPr bwMode="auto">
          <a:xfrm>
            <a:off x="5130800" y="2137571"/>
            <a:ext cx="1104900" cy="369332"/>
          </a:xfrm>
          <a:prstGeom prst="rect">
            <a:avLst/>
          </a:prstGeom>
          <a:noFill/>
          <a:ln w="9525">
            <a:noFill/>
            <a:miter lim="800000"/>
            <a:headEnd/>
            <a:tailEnd/>
          </a:ln>
        </p:spPr>
        <p:txBody>
          <a:bodyPr>
            <a:spAutoFit/>
          </a:bodyPr>
          <a:lstStyle/>
          <a:p>
            <a:pPr>
              <a:spcBef>
                <a:spcPct val="50000"/>
              </a:spcBef>
            </a:pPr>
            <a:r>
              <a:rPr lang="el-GR" b="1" dirty="0" smtClean="0">
                <a:solidFill>
                  <a:srgbClr val="FF6600"/>
                </a:solidFill>
              </a:rPr>
              <a:t> ο </a:t>
            </a:r>
            <a:r>
              <a:rPr lang="el-GR" b="1" dirty="0">
                <a:solidFill>
                  <a:srgbClr val="FF6600"/>
                </a:solidFill>
              </a:rPr>
              <a:t>ή </a:t>
            </a:r>
            <a:r>
              <a:rPr lang="en-US" b="1" dirty="0">
                <a:solidFill>
                  <a:srgbClr val="FF6600"/>
                </a:solidFill>
              </a:rPr>
              <a:t>d</a:t>
            </a:r>
            <a:endParaRPr lang="el-GR" b="1" dirty="0">
              <a:solidFill>
                <a:srgbClr val="FF6600"/>
              </a:solidFill>
            </a:endParaRPr>
          </a:p>
        </p:txBody>
      </p:sp>
      <p:sp>
        <p:nvSpPr>
          <p:cNvPr id="54302" name="Line 35"/>
          <p:cNvSpPr>
            <a:spLocks noChangeShapeType="1"/>
          </p:cNvSpPr>
          <p:nvPr/>
        </p:nvSpPr>
        <p:spPr bwMode="auto">
          <a:xfrm flipH="1">
            <a:off x="4613275" y="2343946"/>
            <a:ext cx="595313" cy="77787"/>
          </a:xfrm>
          <a:prstGeom prst="line">
            <a:avLst/>
          </a:prstGeom>
          <a:noFill/>
          <a:ln w="9525">
            <a:solidFill>
              <a:srgbClr val="FF6600"/>
            </a:solidFill>
            <a:round/>
            <a:headEnd/>
            <a:tailEnd type="triangle" w="med" len="med"/>
          </a:ln>
        </p:spPr>
        <p:txBody>
          <a:bodyPr/>
          <a:lstStyle/>
          <a:p>
            <a:endParaRPr lang="el-GR"/>
          </a:p>
        </p:txBody>
      </p:sp>
      <p:sp>
        <p:nvSpPr>
          <p:cNvPr id="54303" name="Line 36"/>
          <p:cNvSpPr>
            <a:spLocks noChangeShapeType="1"/>
          </p:cNvSpPr>
          <p:nvPr/>
        </p:nvSpPr>
        <p:spPr bwMode="auto">
          <a:xfrm>
            <a:off x="3914775" y="1886746"/>
            <a:ext cx="0" cy="361950"/>
          </a:xfrm>
          <a:prstGeom prst="line">
            <a:avLst/>
          </a:prstGeom>
          <a:noFill/>
          <a:ln w="9525">
            <a:solidFill>
              <a:srgbClr val="FF6600"/>
            </a:solidFill>
            <a:round/>
            <a:headEnd/>
            <a:tailEnd/>
          </a:ln>
        </p:spPr>
        <p:txBody>
          <a:bodyPr/>
          <a:lstStyle/>
          <a:p>
            <a:endParaRPr lang="el-GR"/>
          </a:p>
        </p:txBody>
      </p:sp>
      <p:sp>
        <p:nvSpPr>
          <p:cNvPr id="54304" name="Line 37"/>
          <p:cNvSpPr>
            <a:spLocks noChangeShapeType="1"/>
          </p:cNvSpPr>
          <p:nvPr/>
        </p:nvSpPr>
        <p:spPr bwMode="auto">
          <a:xfrm>
            <a:off x="3949700" y="1896271"/>
            <a:ext cx="0" cy="344487"/>
          </a:xfrm>
          <a:prstGeom prst="line">
            <a:avLst/>
          </a:prstGeom>
          <a:noFill/>
          <a:ln w="9525">
            <a:solidFill>
              <a:srgbClr val="FF6600"/>
            </a:solidFill>
            <a:round/>
            <a:headEnd/>
            <a:tailEnd/>
          </a:ln>
        </p:spPr>
        <p:txBody>
          <a:bodyPr/>
          <a:lstStyle/>
          <a:p>
            <a:endParaRPr lang="el-GR"/>
          </a:p>
        </p:txBody>
      </p:sp>
      <p:sp>
        <p:nvSpPr>
          <p:cNvPr id="54305" name="Text Box 38"/>
          <p:cNvSpPr txBox="1">
            <a:spLocks noChangeArrowheads="1"/>
          </p:cNvSpPr>
          <p:nvPr/>
        </p:nvSpPr>
        <p:spPr bwMode="auto">
          <a:xfrm>
            <a:off x="4095750" y="1947071"/>
            <a:ext cx="293688" cy="336550"/>
          </a:xfrm>
          <a:prstGeom prst="rect">
            <a:avLst/>
          </a:prstGeom>
          <a:noFill/>
          <a:ln w="9525">
            <a:noFill/>
            <a:miter lim="800000"/>
            <a:headEnd/>
            <a:tailEnd/>
          </a:ln>
        </p:spPr>
        <p:txBody>
          <a:bodyPr>
            <a:spAutoFit/>
          </a:bodyPr>
          <a:lstStyle/>
          <a:p>
            <a:pPr>
              <a:spcBef>
                <a:spcPct val="50000"/>
              </a:spcBef>
            </a:pPr>
            <a:r>
              <a:rPr lang="el-GR" b="1">
                <a:solidFill>
                  <a:srgbClr val="FF6600"/>
                </a:solidFill>
              </a:rPr>
              <a:t>ή</a:t>
            </a:r>
          </a:p>
        </p:txBody>
      </p:sp>
      <p:sp>
        <p:nvSpPr>
          <p:cNvPr id="54307" name="Text Box 40"/>
          <p:cNvSpPr txBox="1">
            <a:spLocks noChangeArrowheads="1"/>
          </p:cNvSpPr>
          <p:nvPr/>
        </p:nvSpPr>
        <p:spPr bwMode="auto">
          <a:xfrm>
            <a:off x="2025650" y="4302921"/>
            <a:ext cx="500063" cy="366712"/>
          </a:xfrm>
          <a:prstGeom prst="rect">
            <a:avLst/>
          </a:prstGeom>
          <a:noFill/>
          <a:ln w="9525">
            <a:noFill/>
            <a:miter lim="800000"/>
            <a:headEnd/>
            <a:tailEnd/>
          </a:ln>
        </p:spPr>
        <p:txBody>
          <a:bodyPr>
            <a:spAutoFit/>
          </a:bodyPr>
          <a:lstStyle/>
          <a:p>
            <a:pPr>
              <a:spcBef>
                <a:spcPct val="50000"/>
              </a:spcBef>
            </a:pPr>
            <a:r>
              <a:rPr lang="el-GR" sz="1800"/>
              <a:t>.. .</a:t>
            </a:r>
          </a:p>
        </p:txBody>
      </p:sp>
      <p:sp>
        <p:nvSpPr>
          <p:cNvPr id="54308" name="Text Box 41"/>
          <p:cNvSpPr txBox="1">
            <a:spLocks noChangeArrowheads="1"/>
          </p:cNvSpPr>
          <p:nvPr/>
        </p:nvSpPr>
        <p:spPr bwMode="auto">
          <a:xfrm>
            <a:off x="5053013" y="4518821"/>
            <a:ext cx="500062" cy="366712"/>
          </a:xfrm>
          <a:prstGeom prst="rect">
            <a:avLst/>
          </a:prstGeom>
          <a:noFill/>
          <a:ln w="9525">
            <a:noFill/>
            <a:miter lim="800000"/>
            <a:headEnd/>
            <a:tailEnd/>
          </a:ln>
        </p:spPr>
        <p:txBody>
          <a:bodyPr>
            <a:spAutoFit/>
          </a:bodyPr>
          <a:lstStyle/>
          <a:p>
            <a:pPr>
              <a:spcBef>
                <a:spcPct val="50000"/>
              </a:spcBef>
            </a:pPr>
            <a:r>
              <a:rPr lang="el-GR" sz="1800"/>
              <a:t>.. .</a:t>
            </a:r>
          </a:p>
        </p:txBody>
      </p:sp>
      <p:sp>
        <p:nvSpPr>
          <p:cNvPr id="54309" name="Text Box 42"/>
          <p:cNvSpPr txBox="1">
            <a:spLocks noChangeArrowheads="1"/>
          </p:cNvSpPr>
          <p:nvPr/>
        </p:nvSpPr>
        <p:spPr bwMode="auto">
          <a:xfrm>
            <a:off x="7900988" y="4390233"/>
            <a:ext cx="500062" cy="366713"/>
          </a:xfrm>
          <a:prstGeom prst="rect">
            <a:avLst/>
          </a:prstGeom>
          <a:noFill/>
          <a:ln w="9525">
            <a:noFill/>
            <a:miter lim="800000"/>
            <a:headEnd/>
            <a:tailEnd/>
          </a:ln>
        </p:spPr>
        <p:txBody>
          <a:bodyPr>
            <a:spAutoFit/>
          </a:bodyPr>
          <a:lstStyle/>
          <a:p>
            <a:pPr>
              <a:spcBef>
                <a:spcPct val="50000"/>
              </a:spcBef>
            </a:pPr>
            <a:r>
              <a:rPr lang="el-GR" sz="1800"/>
              <a:t>.. .</a:t>
            </a:r>
          </a:p>
        </p:txBody>
      </p:sp>
      <p:sp>
        <p:nvSpPr>
          <p:cNvPr id="54312" name="Line 45"/>
          <p:cNvSpPr>
            <a:spLocks noChangeShapeType="1"/>
          </p:cNvSpPr>
          <p:nvPr/>
        </p:nvSpPr>
        <p:spPr bwMode="auto">
          <a:xfrm flipH="1">
            <a:off x="5887244" y="1253335"/>
            <a:ext cx="227012" cy="263525"/>
          </a:xfrm>
          <a:prstGeom prst="line">
            <a:avLst/>
          </a:prstGeom>
          <a:noFill/>
          <a:ln w="9525">
            <a:solidFill>
              <a:schemeClr val="tx1"/>
            </a:solidFill>
            <a:round/>
            <a:headEnd/>
            <a:tailEnd/>
          </a:ln>
        </p:spPr>
        <p:txBody>
          <a:bodyPr/>
          <a:lstStyle/>
          <a:p>
            <a:endParaRPr lang="el-GR"/>
          </a:p>
        </p:txBody>
      </p:sp>
      <p:sp>
        <p:nvSpPr>
          <p:cNvPr id="2" name="Title 1"/>
          <p:cNvSpPr>
            <a:spLocks noGrp="1"/>
          </p:cNvSpPr>
          <p:nvPr>
            <p:ph type="title"/>
          </p:nvPr>
        </p:nvSpPr>
        <p:spPr>
          <a:xfrm>
            <a:off x="457200" y="0"/>
            <a:ext cx="8229600" cy="1143000"/>
          </a:xfrm>
        </p:spPr>
        <p:txBody>
          <a:bodyPr/>
          <a:lstStyle/>
          <a:p>
            <a:r>
              <a:rPr lang="el-GR" dirty="0" smtClean="0">
                <a:solidFill>
                  <a:schemeClr val="accent6">
                    <a:lumMod val="75000"/>
                  </a:schemeClr>
                </a:solidFill>
              </a:rPr>
              <a:t>Κλάσεις</a:t>
            </a:r>
            <a:endParaRPr lang="en-US" dirty="0">
              <a:solidFill>
                <a:schemeClr val="accent6">
                  <a:lumMod val="75000"/>
                </a:schemeClr>
              </a:solidFill>
            </a:endParaRPr>
          </a:p>
        </p:txBody>
      </p:sp>
      <p:sp>
        <p:nvSpPr>
          <p:cNvPr id="49" name="Text Box 39"/>
          <p:cNvSpPr txBox="1">
            <a:spLocks noChangeArrowheads="1"/>
          </p:cNvSpPr>
          <p:nvPr/>
        </p:nvSpPr>
        <p:spPr bwMode="auto">
          <a:xfrm>
            <a:off x="300831" y="4885533"/>
            <a:ext cx="8539163" cy="1200329"/>
          </a:xfrm>
          <a:prstGeom prst="rect">
            <a:avLst/>
          </a:prstGeom>
          <a:noFill/>
          <a:ln w="9525">
            <a:noFill/>
            <a:miter lim="800000"/>
            <a:headEnd/>
            <a:tailEnd/>
          </a:ln>
        </p:spPr>
        <p:txBody>
          <a:bodyPr wrap="square">
            <a:spAutoFit/>
          </a:bodyPr>
          <a:lstStyle/>
          <a:p>
            <a:pPr algn="just">
              <a:buFont typeface="Wingdings" pitchFamily="2" charset="2"/>
              <a:buChar char="§"/>
            </a:pPr>
            <a:r>
              <a:rPr lang="el-GR" sz="2400" dirty="0">
                <a:solidFill>
                  <a:schemeClr val="tx2">
                    <a:lumMod val="50000"/>
                  </a:schemeClr>
                </a:solidFill>
                <a:latin typeface="Calibri" pitchFamily="34" charset="0"/>
                <a:cs typeface="Calibri" pitchFamily="34" charset="0"/>
              </a:rPr>
              <a:t> </a:t>
            </a:r>
            <a:r>
              <a:rPr lang="el-GR" sz="2400" dirty="0" smtClean="0">
                <a:solidFill>
                  <a:schemeClr val="tx2">
                    <a:lumMod val="50000"/>
                  </a:schemeClr>
                </a:solidFill>
                <a:latin typeface="Calibri" pitchFamily="34" charset="0"/>
                <a:cs typeface="Calibri" pitchFamily="34" charset="0"/>
              </a:rPr>
              <a:t>Γενική λύση</a:t>
            </a:r>
            <a:endParaRPr lang="en-US" sz="2400" dirty="0" smtClean="0">
              <a:solidFill>
                <a:schemeClr val="tx2">
                  <a:lumMod val="50000"/>
                </a:schemeClr>
              </a:solidFill>
              <a:latin typeface="Calibri" pitchFamily="34" charset="0"/>
              <a:cs typeface="Calibri" pitchFamily="34" charset="0"/>
            </a:endParaRPr>
          </a:p>
          <a:p>
            <a:pPr algn="just"/>
            <a:r>
              <a:rPr lang="el-GR" sz="2400" dirty="0" smtClean="0">
                <a:solidFill>
                  <a:schemeClr val="tx2">
                    <a:lumMod val="50000"/>
                  </a:schemeClr>
                </a:solidFill>
                <a:latin typeface="Calibri" pitchFamily="34" charset="0"/>
                <a:cs typeface="Calibri" pitchFamily="34" charset="0"/>
              </a:rPr>
              <a:t>Μια σχέση για την </a:t>
            </a:r>
            <a:r>
              <a:rPr lang="el-GR" sz="2400" dirty="0" err="1" smtClean="0">
                <a:solidFill>
                  <a:schemeClr val="tx2">
                    <a:lumMod val="50000"/>
                  </a:schemeClr>
                </a:solidFill>
                <a:latin typeface="Calibri" pitchFamily="34" charset="0"/>
                <a:cs typeface="Calibri" pitchFamily="34" charset="0"/>
              </a:rPr>
              <a:t>υπερκλάση</a:t>
            </a:r>
            <a:endParaRPr lang="el-GR" sz="2400" dirty="0" smtClean="0">
              <a:solidFill>
                <a:schemeClr val="tx2">
                  <a:lumMod val="50000"/>
                </a:schemeClr>
              </a:solidFill>
              <a:latin typeface="Calibri" pitchFamily="34" charset="0"/>
              <a:cs typeface="Calibri" pitchFamily="34" charset="0"/>
            </a:endParaRPr>
          </a:p>
          <a:p>
            <a:pPr algn="just"/>
            <a:r>
              <a:rPr lang="el-GR" sz="2400" dirty="0" smtClean="0">
                <a:solidFill>
                  <a:schemeClr val="tx2">
                    <a:lumMod val="50000"/>
                  </a:schemeClr>
                </a:solidFill>
                <a:latin typeface="Calibri" pitchFamily="34" charset="0"/>
                <a:cs typeface="Calibri" pitchFamily="34" charset="0"/>
              </a:rPr>
              <a:t>Μια σχέση για κάθε υποκλάση</a:t>
            </a:r>
            <a:endParaRPr lang="el-GR" sz="2400" dirty="0">
              <a:solidFill>
                <a:schemeClr val="tx2">
                  <a:lumMod val="50000"/>
                </a:schemeClr>
              </a:solidFill>
              <a:latin typeface="Calibri" pitchFamily="34" charset="0"/>
              <a:cs typeface="Calibri" pitchFamily="34" charset="0"/>
            </a:endParaRPr>
          </a:p>
        </p:txBody>
      </p:sp>
      <p:sp>
        <p:nvSpPr>
          <p:cNvPr id="46"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n-US" altLang="en-US" dirty="0"/>
              <a:t>4</a:t>
            </a:r>
            <a:r>
              <a:rPr lang="el-GR" altLang="en-US" dirty="0" smtClean="0"/>
              <a:t>-20</a:t>
            </a:r>
            <a:r>
              <a:rPr lang="en-US" altLang="en-US" dirty="0" smtClean="0"/>
              <a:t>15</a:t>
            </a:r>
            <a:endParaRPr lang="el-GR" altLang="en-US" dirty="0" smtClean="0"/>
          </a:p>
        </p:txBody>
      </p:sp>
    </p:spTree>
    <p:extLst>
      <p:ext uri="{BB962C8B-B14F-4D97-AF65-F5344CB8AC3E}">
        <p14:creationId xmlns:p14="http://schemas.microsoft.com/office/powerpoint/2010/main" val="100892140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4275" name="Rectangle 6"/>
          <p:cNvSpPr>
            <a:spLocks noGrp="1" noChangeArrowheads="1"/>
          </p:cNvSpPr>
          <p:nvPr>
            <p:ph type="ftr" sz="quarter" idx="11"/>
          </p:nvPr>
        </p:nvSpPr>
        <p:spPr>
          <a:noFill/>
        </p:spPr>
        <p:txBody>
          <a:bodyPr/>
          <a:lstStyle/>
          <a:p>
            <a:r>
              <a:rPr lang="el-GR" altLang="en-US"/>
              <a:t>Ευαγγελία Πιτουρά</a:t>
            </a:r>
          </a:p>
        </p:txBody>
      </p:sp>
      <p:sp>
        <p:nvSpPr>
          <p:cNvPr id="54276" name="Rectangle 7"/>
          <p:cNvSpPr>
            <a:spLocks noGrp="1" noChangeArrowheads="1"/>
          </p:cNvSpPr>
          <p:nvPr>
            <p:ph type="sldNum" sz="quarter" idx="12"/>
          </p:nvPr>
        </p:nvSpPr>
        <p:spPr>
          <a:noFill/>
        </p:spPr>
        <p:txBody>
          <a:bodyPr/>
          <a:lstStyle/>
          <a:p>
            <a:fld id="{167E12B5-D0B3-422F-B4B7-0449E8250503}" type="slidenum">
              <a:rPr lang="el-GR" altLang="en-US" smtClean="0"/>
              <a:pPr/>
              <a:t>31</a:t>
            </a:fld>
            <a:endParaRPr lang="el-GR" altLang="en-US" smtClean="0"/>
          </a:p>
        </p:txBody>
      </p:sp>
      <p:sp>
        <p:nvSpPr>
          <p:cNvPr id="54306" name="Text Box 39"/>
          <p:cNvSpPr txBox="1">
            <a:spLocks noChangeArrowheads="1"/>
          </p:cNvSpPr>
          <p:nvPr/>
        </p:nvSpPr>
        <p:spPr bwMode="auto">
          <a:xfrm>
            <a:off x="340994" y="3761403"/>
            <a:ext cx="8137525" cy="1631216"/>
          </a:xfrm>
          <a:prstGeom prst="rect">
            <a:avLst/>
          </a:prstGeom>
          <a:noFill/>
          <a:ln w="9525">
            <a:noFill/>
            <a:miter lim="800000"/>
            <a:headEnd/>
            <a:tailEnd/>
          </a:ln>
        </p:spPr>
        <p:txBody>
          <a:bodyPr>
            <a:spAutoFit/>
          </a:bodyPr>
          <a:lstStyle/>
          <a:p>
            <a:pPr>
              <a:spcBef>
                <a:spcPct val="50000"/>
              </a:spcBef>
              <a:buFont typeface="Wingdings" pitchFamily="2" charset="2"/>
              <a:buChar char="§"/>
            </a:pPr>
            <a:r>
              <a:rPr lang="el-GR" sz="2000" dirty="0">
                <a:solidFill>
                  <a:schemeClr val="tx2">
                    <a:lumMod val="50000"/>
                  </a:schemeClr>
                </a:solidFill>
                <a:latin typeface="Calibri" pitchFamily="34" charset="0"/>
                <a:cs typeface="Calibri" pitchFamily="34" charset="0"/>
              </a:rPr>
              <a:t> Χρειάζεται (σχήμα) σχέσης για την </a:t>
            </a:r>
            <a:r>
              <a:rPr lang="el-GR" sz="2000" dirty="0" err="1">
                <a:solidFill>
                  <a:schemeClr val="tx2">
                    <a:lumMod val="50000"/>
                  </a:schemeClr>
                </a:solidFill>
                <a:latin typeface="Calibri" pitchFamily="34" charset="0"/>
                <a:cs typeface="Calibri" pitchFamily="34" charset="0"/>
              </a:rPr>
              <a:t>υπερκλάση</a:t>
            </a:r>
            <a:r>
              <a:rPr lang="el-GR" sz="2000" dirty="0">
                <a:solidFill>
                  <a:schemeClr val="tx2">
                    <a:lumMod val="50000"/>
                  </a:schemeClr>
                </a:solidFill>
                <a:latin typeface="Calibri" pitchFamily="34" charset="0"/>
                <a:cs typeface="Calibri" pitchFamily="34" charset="0"/>
              </a:rPr>
              <a:t> ή αρκούν (σχήματα) σχέσεων για την υποκλάση;</a:t>
            </a:r>
          </a:p>
          <a:p>
            <a:pPr>
              <a:spcBef>
                <a:spcPct val="50000"/>
              </a:spcBef>
              <a:buFont typeface="Wingdings" pitchFamily="2" charset="2"/>
              <a:buNone/>
            </a:pPr>
            <a:r>
              <a:rPr lang="el-GR" sz="2000" dirty="0">
                <a:solidFill>
                  <a:schemeClr val="tx2">
                    <a:lumMod val="50000"/>
                  </a:schemeClr>
                </a:solidFill>
                <a:latin typeface="Calibri" pitchFamily="34" charset="0"/>
                <a:cs typeface="Calibri" pitchFamily="34" charset="0"/>
              </a:rPr>
              <a:t>	Γενική περίπτωση</a:t>
            </a:r>
          </a:p>
          <a:p>
            <a:pPr lvl="2">
              <a:spcBef>
                <a:spcPct val="50000"/>
              </a:spcBef>
              <a:buFont typeface="Wingdings" pitchFamily="2" charset="2"/>
              <a:buNone/>
            </a:pPr>
            <a:r>
              <a:rPr lang="el-GR" sz="2000" dirty="0">
                <a:solidFill>
                  <a:schemeClr val="tx2">
                    <a:lumMod val="50000"/>
                  </a:schemeClr>
                </a:solidFill>
                <a:latin typeface="Calibri" pitchFamily="34" charset="0"/>
                <a:cs typeface="Calibri" pitchFamily="34" charset="0"/>
              </a:rPr>
              <a:t>Ειδική περίπτωση: όταν ολική συμμετοχή και μη επικάλυψη</a:t>
            </a:r>
          </a:p>
        </p:txBody>
      </p:sp>
      <p:sp>
        <p:nvSpPr>
          <p:cNvPr id="54310" name="Text Box 43"/>
          <p:cNvSpPr txBox="1">
            <a:spLocks noChangeArrowheads="1"/>
          </p:cNvSpPr>
          <p:nvPr/>
        </p:nvSpPr>
        <p:spPr bwMode="auto">
          <a:xfrm>
            <a:off x="670878" y="2780158"/>
            <a:ext cx="6469062" cy="646331"/>
          </a:xfrm>
          <a:prstGeom prst="rect">
            <a:avLst/>
          </a:prstGeom>
          <a:noFill/>
          <a:ln w="9525">
            <a:noFill/>
            <a:miter lim="800000"/>
            <a:headEnd/>
            <a:tailEnd/>
          </a:ln>
        </p:spPr>
        <p:txBody>
          <a:bodyPr wrap="square">
            <a:spAutoFit/>
          </a:bodyPr>
          <a:lstStyle/>
          <a:p>
            <a:r>
              <a:rPr lang="el-GR" dirty="0">
                <a:solidFill>
                  <a:schemeClr val="accent3">
                    <a:lumMod val="75000"/>
                  </a:schemeClr>
                </a:solidFill>
                <a:latin typeface="Calibri" pitchFamily="34" charset="0"/>
                <a:cs typeface="Calibri" pitchFamily="34" charset="0"/>
              </a:rPr>
              <a:t>Παράδειγμα</a:t>
            </a:r>
          </a:p>
          <a:p>
            <a:r>
              <a:rPr lang="el-GR" dirty="0">
                <a:solidFill>
                  <a:schemeClr val="accent3">
                    <a:lumMod val="75000"/>
                  </a:schemeClr>
                </a:solidFill>
                <a:latin typeface="Calibri" pitchFamily="34" charset="0"/>
                <a:cs typeface="Calibri" pitchFamily="34" charset="0"/>
              </a:rPr>
              <a:t>Μάθημα </a:t>
            </a:r>
            <a:r>
              <a:rPr lang="el-GR" dirty="0" smtClean="0">
                <a:solidFill>
                  <a:schemeClr val="accent3">
                    <a:lumMod val="75000"/>
                  </a:schemeClr>
                </a:solidFill>
                <a:latin typeface="Calibri" pitchFamily="34" charset="0"/>
                <a:cs typeface="Calibri" pitchFamily="34" charset="0"/>
              </a:rPr>
              <a:t>(</a:t>
            </a:r>
            <a:r>
              <a:rPr lang="el-GR" dirty="0">
                <a:solidFill>
                  <a:schemeClr val="accent3">
                    <a:lumMod val="75000"/>
                  </a:schemeClr>
                </a:solidFill>
                <a:latin typeface="Calibri" pitchFamily="34" charset="0"/>
                <a:cs typeface="Calibri" pitchFamily="34" charset="0"/>
              </a:rPr>
              <a:t>Υποχρεωτικό (</a:t>
            </a:r>
            <a:r>
              <a:rPr lang="el-GR" dirty="0" smtClean="0">
                <a:solidFill>
                  <a:schemeClr val="accent3">
                    <a:lumMod val="75000"/>
                  </a:schemeClr>
                </a:solidFill>
                <a:latin typeface="Calibri" pitchFamily="34" charset="0"/>
                <a:cs typeface="Calibri" pitchFamily="34" charset="0"/>
              </a:rPr>
              <a:t>εξάμηνο) Επιλογής </a:t>
            </a:r>
            <a:r>
              <a:rPr lang="el-GR" dirty="0">
                <a:solidFill>
                  <a:schemeClr val="accent3">
                    <a:lumMod val="75000"/>
                  </a:schemeClr>
                </a:solidFill>
                <a:latin typeface="Calibri" pitchFamily="34" charset="0"/>
                <a:cs typeface="Calibri" pitchFamily="34" charset="0"/>
              </a:rPr>
              <a:t>(κατεύθυνση</a:t>
            </a:r>
            <a:r>
              <a:rPr lang="el-GR" dirty="0" smtClean="0">
                <a:solidFill>
                  <a:schemeClr val="accent3">
                    <a:lumMod val="75000"/>
                  </a:schemeClr>
                </a:solidFill>
                <a:latin typeface="Calibri" pitchFamily="34" charset="0"/>
                <a:cs typeface="Calibri" pitchFamily="34" charset="0"/>
              </a:rPr>
              <a:t>)</a:t>
            </a:r>
            <a:endParaRPr lang="el-GR" dirty="0">
              <a:solidFill>
                <a:schemeClr val="accent3">
                  <a:lumMod val="75000"/>
                </a:schemeClr>
              </a:solidFill>
              <a:latin typeface="Calibri" pitchFamily="34" charset="0"/>
              <a:cs typeface="Calibri" pitchFamily="34" charset="0"/>
            </a:endParaRPr>
          </a:p>
        </p:txBody>
      </p:sp>
      <p:sp>
        <p:nvSpPr>
          <p:cNvPr id="54311" name="Text Box 44"/>
          <p:cNvSpPr txBox="1">
            <a:spLocks noChangeArrowheads="1"/>
          </p:cNvSpPr>
          <p:nvPr/>
        </p:nvSpPr>
        <p:spPr bwMode="auto">
          <a:xfrm>
            <a:off x="269874" y="1757362"/>
            <a:ext cx="8586789" cy="861774"/>
          </a:xfrm>
          <a:prstGeom prst="rect">
            <a:avLst/>
          </a:prstGeom>
          <a:noFill/>
          <a:ln w="9525">
            <a:noFill/>
            <a:miter lim="800000"/>
            <a:headEnd/>
            <a:tailEnd/>
          </a:ln>
        </p:spPr>
        <p:txBody>
          <a:bodyPr wrap="square">
            <a:spAutoFit/>
          </a:bodyPr>
          <a:lstStyle/>
          <a:p>
            <a:pPr algn="just">
              <a:spcBef>
                <a:spcPct val="50000"/>
              </a:spcBef>
              <a:buFont typeface="Wingdings" pitchFamily="2" charset="2"/>
              <a:buChar char="§"/>
            </a:pPr>
            <a:r>
              <a:rPr lang="el-GR" sz="2000" dirty="0">
                <a:solidFill>
                  <a:schemeClr val="tx2">
                    <a:lumMod val="75000"/>
                  </a:schemeClr>
                </a:solidFill>
                <a:latin typeface="Calibri" pitchFamily="34" charset="0"/>
                <a:cs typeface="Calibri" pitchFamily="34" charset="0"/>
              </a:rPr>
              <a:t> </a:t>
            </a:r>
            <a:r>
              <a:rPr lang="el-GR" sz="2000" dirty="0" smtClean="0">
                <a:solidFill>
                  <a:schemeClr val="tx2">
                    <a:lumMod val="75000"/>
                  </a:schemeClr>
                </a:solidFill>
                <a:latin typeface="Calibri" pitchFamily="34" charset="0"/>
                <a:cs typeface="Calibri" pitchFamily="34" charset="0"/>
              </a:rPr>
              <a:t>Μια μόνο σχέση (για την </a:t>
            </a:r>
            <a:r>
              <a:rPr lang="el-GR" sz="2000" dirty="0" err="1" smtClean="0">
                <a:solidFill>
                  <a:schemeClr val="tx2">
                    <a:lumMod val="75000"/>
                  </a:schemeClr>
                </a:solidFill>
                <a:latin typeface="Calibri" pitchFamily="34" charset="0"/>
                <a:cs typeface="Calibri" pitchFamily="34" charset="0"/>
              </a:rPr>
              <a:t>υπερκλάση</a:t>
            </a:r>
            <a:r>
              <a:rPr lang="el-GR" sz="2000" dirty="0" smtClean="0">
                <a:solidFill>
                  <a:schemeClr val="tx2">
                    <a:lumMod val="75000"/>
                  </a:schemeClr>
                </a:solidFill>
                <a:latin typeface="Calibri" pitchFamily="34" charset="0"/>
                <a:cs typeface="Calibri" pitchFamily="34" charset="0"/>
              </a:rPr>
              <a:t>)</a:t>
            </a:r>
            <a:endParaRPr lang="el-GR" sz="2000" dirty="0">
              <a:solidFill>
                <a:schemeClr val="tx2">
                  <a:lumMod val="75000"/>
                </a:schemeClr>
              </a:solidFill>
              <a:latin typeface="Calibri" pitchFamily="34" charset="0"/>
              <a:cs typeface="Calibri" pitchFamily="34" charset="0"/>
            </a:endParaRPr>
          </a:p>
          <a:p>
            <a:pPr algn="just">
              <a:spcBef>
                <a:spcPct val="50000"/>
              </a:spcBef>
              <a:buFont typeface="Wingdings" pitchFamily="2" charset="2"/>
              <a:buChar char="§"/>
            </a:pPr>
            <a:r>
              <a:rPr lang="el-GR" sz="2000" dirty="0" smtClean="0">
                <a:solidFill>
                  <a:schemeClr val="tx2">
                    <a:lumMod val="75000"/>
                  </a:schemeClr>
                </a:solidFill>
                <a:latin typeface="Calibri" pitchFamily="34" charset="0"/>
                <a:cs typeface="Calibri" pitchFamily="34" charset="0"/>
              </a:rPr>
              <a:t> Σχέσεις μόνο για τις υποκλάσεις</a:t>
            </a:r>
            <a:endParaRPr lang="el-GR" sz="2000" dirty="0">
              <a:solidFill>
                <a:schemeClr val="tx2">
                  <a:lumMod val="75000"/>
                </a:schemeClr>
              </a:solidFill>
              <a:latin typeface="Calibri" pitchFamily="34" charset="0"/>
              <a:cs typeface="Calibri" pitchFamily="34" charset="0"/>
            </a:endParaRPr>
          </a:p>
        </p:txBody>
      </p:sp>
      <p:sp>
        <p:nvSpPr>
          <p:cNvPr id="2" name="Title 1"/>
          <p:cNvSpPr>
            <a:spLocks noGrp="1"/>
          </p:cNvSpPr>
          <p:nvPr>
            <p:ph type="title"/>
          </p:nvPr>
        </p:nvSpPr>
        <p:spPr>
          <a:xfrm>
            <a:off x="504825" y="0"/>
            <a:ext cx="8229600" cy="1143000"/>
          </a:xfrm>
        </p:spPr>
        <p:txBody>
          <a:bodyPr/>
          <a:lstStyle/>
          <a:p>
            <a:r>
              <a:rPr lang="el-GR" dirty="0" smtClean="0">
                <a:solidFill>
                  <a:schemeClr val="accent6">
                    <a:lumMod val="75000"/>
                  </a:schemeClr>
                </a:solidFill>
              </a:rPr>
              <a:t>Κλάσεις</a:t>
            </a:r>
            <a:endParaRPr lang="en-US" dirty="0">
              <a:solidFill>
                <a:schemeClr val="accent6">
                  <a:lumMod val="75000"/>
                </a:schemeClr>
              </a:solidFill>
            </a:endParaRPr>
          </a:p>
        </p:txBody>
      </p:sp>
      <p:sp>
        <p:nvSpPr>
          <p:cNvPr id="8"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n-US" altLang="en-US" dirty="0"/>
              <a:t>4</a:t>
            </a:r>
            <a:r>
              <a:rPr lang="el-GR" altLang="en-US" dirty="0" smtClean="0"/>
              <a:t>-20</a:t>
            </a:r>
            <a:r>
              <a:rPr lang="en-US" altLang="en-US" dirty="0" smtClean="0"/>
              <a:t>15</a:t>
            </a:r>
            <a:endParaRPr lang="el-GR" altLang="en-US" dirty="0" smtClean="0"/>
          </a:p>
        </p:txBody>
      </p:sp>
    </p:spTree>
    <p:extLst>
      <p:ext uri="{BB962C8B-B14F-4D97-AF65-F5344CB8AC3E}">
        <p14:creationId xmlns:p14="http://schemas.microsoft.com/office/powerpoint/2010/main" val="71337908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5299" name="Rectangle 6"/>
          <p:cNvSpPr>
            <a:spLocks noGrp="1" noChangeArrowheads="1"/>
          </p:cNvSpPr>
          <p:nvPr>
            <p:ph type="ftr" sz="quarter" idx="11"/>
          </p:nvPr>
        </p:nvSpPr>
        <p:spPr>
          <a:noFill/>
        </p:spPr>
        <p:txBody>
          <a:bodyPr/>
          <a:lstStyle/>
          <a:p>
            <a:r>
              <a:rPr lang="el-GR" altLang="en-US"/>
              <a:t>Ευαγγελία Πιτουρά</a:t>
            </a:r>
          </a:p>
        </p:txBody>
      </p:sp>
      <p:sp>
        <p:nvSpPr>
          <p:cNvPr id="55300" name="Rectangle 7"/>
          <p:cNvSpPr>
            <a:spLocks noGrp="1" noChangeArrowheads="1"/>
          </p:cNvSpPr>
          <p:nvPr>
            <p:ph type="sldNum" sz="quarter" idx="12"/>
          </p:nvPr>
        </p:nvSpPr>
        <p:spPr>
          <a:noFill/>
        </p:spPr>
        <p:txBody>
          <a:bodyPr/>
          <a:lstStyle/>
          <a:p>
            <a:fld id="{2606ADA5-CDA0-482F-8064-612CE62CB99E}" type="slidenum">
              <a:rPr lang="el-GR" altLang="en-US" smtClean="0"/>
              <a:pPr/>
              <a:t>32</a:t>
            </a:fld>
            <a:endParaRPr lang="el-GR" altLang="en-US" smtClean="0"/>
          </a:p>
        </p:txBody>
      </p:sp>
      <p:sp>
        <p:nvSpPr>
          <p:cNvPr id="55302" name="Text Box 3"/>
          <p:cNvSpPr txBox="1">
            <a:spLocks noChangeArrowheads="1"/>
          </p:cNvSpPr>
          <p:nvPr/>
        </p:nvSpPr>
        <p:spPr bwMode="auto">
          <a:xfrm>
            <a:off x="571500" y="1814512"/>
            <a:ext cx="3200400" cy="396875"/>
          </a:xfrm>
          <a:prstGeom prst="rect">
            <a:avLst/>
          </a:prstGeom>
          <a:noFill/>
          <a:ln w="9525">
            <a:noFill/>
            <a:miter lim="800000"/>
            <a:headEnd/>
            <a:tailEnd/>
          </a:ln>
        </p:spPr>
        <p:txBody>
          <a:bodyPr>
            <a:spAutoFit/>
          </a:bodyPr>
          <a:lstStyle/>
          <a:p>
            <a:pPr algn="just" eaLnBrk="0" hangingPunct="0">
              <a:spcBef>
                <a:spcPct val="50000"/>
              </a:spcBef>
            </a:pPr>
            <a:r>
              <a:rPr lang="el-GR" sz="2000">
                <a:solidFill>
                  <a:schemeClr val="accent3">
                    <a:lumMod val="75000"/>
                  </a:schemeClr>
                </a:solidFill>
              </a:rPr>
              <a:t>Τύπος οντοτήτων		</a:t>
            </a:r>
            <a:endParaRPr lang="el-GR" sz="2000" b="1">
              <a:solidFill>
                <a:schemeClr val="accent3">
                  <a:lumMod val="75000"/>
                </a:schemeClr>
              </a:solidFill>
            </a:endParaRPr>
          </a:p>
        </p:txBody>
      </p:sp>
      <p:sp>
        <p:nvSpPr>
          <p:cNvPr id="55304" name="Text Box 5"/>
          <p:cNvSpPr txBox="1">
            <a:spLocks noChangeArrowheads="1"/>
          </p:cNvSpPr>
          <p:nvPr/>
        </p:nvSpPr>
        <p:spPr bwMode="auto">
          <a:xfrm>
            <a:off x="4610100" y="1814512"/>
            <a:ext cx="2209800" cy="396875"/>
          </a:xfrm>
          <a:prstGeom prst="rect">
            <a:avLst/>
          </a:prstGeom>
          <a:noFill/>
          <a:ln w="9525">
            <a:noFill/>
            <a:miter lim="800000"/>
            <a:headEnd/>
            <a:tailEnd/>
          </a:ln>
        </p:spPr>
        <p:txBody>
          <a:bodyPr>
            <a:spAutoFit/>
          </a:bodyPr>
          <a:lstStyle/>
          <a:p>
            <a:pPr eaLnBrk="0" hangingPunct="0">
              <a:spcBef>
                <a:spcPct val="50000"/>
              </a:spcBef>
            </a:pPr>
            <a:r>
              <a:rPr lang="el-GR" sz="2000">
                <a:solidFill>
                  <a:schemeClr val="accent3">
                    <a:lumMod val="75000"/>
                  </a:schemeClr>
                </a:solidFill>
              </a:rPr>
              <a:t>Σχέση (οντοτήτων)</a:t>
            </a:r>
          </a:p>
        </p:txBody>
      </p:sp>
      <p:sp>
        <p:nvSpPr>
          <p:cNvPr id="55305" name="Text Box 6"/>
          <p:cNvSpPr txBox="1">
            <a:spLocks noChangeArrowheads="1"/>
          </p:cNvSpPr>
          <p:nvPr/>
        </p:nvSpPr>
        <p:spPr bwMode="auto">
          <a:xfrm>
            <a:off x="571500" y="2211387"/>
            <a:ext cx="3200400" cy="396875"/>
          </a:xfrm>
          <a:prstGeom prst="rect">
            <a:avLst/>
          </a:prstGeom>
          <a:noFill/>
          <a:ln w="9525">
            <a:noFill/>
            <a:miter lim="800000"/>
            <a:headEnd/>
            <a:tailEnd/>
          </a:ln>
        </p:spPr>
        <p:txBody>
          <a:bodyPr>
            <a:spAutoFit/>
          </a:bodyPr>
          <a:lstStyle/>
          <a:p>
            <a:pPr algn="just" eaLnBrk="0" hangingPunct="0">
              <a:spcBef>
                <a:spcPct val="50000"/>
              </a:spcBef>
            </a:pPr>
            <a:r>
              <a:rPr lang="el-GR" sz="2000">
                <a:solidFill>
                  <a:schemeClr val="accent3">
                    <a:lumMod val="75000"/>
                  </a:schemeClr>
                </a:solidFill>
              </a:rPr>
              <a:t>Τύπος συσχέτισης 1:1 ή 1:Ν</a:t>
            </a:r>
            <a:endParaRPr lang="el-GR" sz="2000" b="1">
              <a:solidFill>
                <a:schemeClr val="accent3">
                  <a:lumMod val="75000"/>
                </a:schemeClr>
              </a:solidFill>
            </a:endParaRPr>
          </a:p>
        </p:txBody>
      </p:sp>
      <p:sp>
        <p:nvSpPr>
          <p:cNvPr id="55306" name="Text Box 7"/>
          <p:cNvSpPr txBox="1">
            <a:spLocks noChangeArrowheads="1"/>
          </p:cNvSpPr>
          <p:nvPr/>
        </p:nvSpPr>
        <p:spPr bwMode="auto">
          <a:xfrm>
            <a:off x="4610100" y="2211387"/>
            <a:ext cx="3962400" cy="396875"/>
          </a:xfrm>
          <a:prstGeom prst="rect">
            <a:avLst/>
          </a:prstGeom>
          <a:noFill/>
          <a:ln w="9525">
            <a:noFill/>
            <a:miter lim="800000"/>
            <a:headEnd/>
            <a:tailEnd/>
          </a:ln>
        </p:spPr>
        <p:txBody>
          <a:bodyPr>
            <a:spAutoFit/>
          </a:bodyPr>
          <a:lstStyle/>
          <a:p>
            <a:pPr eaLnBrk="0" hangingPunct="0">
              <a:spcBef>
                <a:spcPct val="50000"/>
              </a:spcBef>
            </a:pPr>
            <a:r>
              <a:rPr lang="el-GR" sz="2000">
                <a:solidFill>
                  <a:schemeClr val="accent3">
                    <a:lumMod val="75000"/>
                  </a:schemeClr>
                </a:solidFill>
              </a:rPr>
              <a:t>Ξένο κλειδί ή Σχέση (συσχέτισης)</a:t>
            </a:r>
          </a:p>
        </p:txBody>
      </p:sp>
      <p:sp>
        <p:nvSpPr>
          <p:cNvPr id="55307" name="Text Box 8"/>
          <p:cNvSpPr txBox="1">
            <a:spLocks noChangeArrowheads="1"/>
          </p:cNvSpPr>
          <p:nvPr/>
        </p:nvSpPr>
        <p:spPr bwMode="auto">
          <a:xfrm>
            <a:off x="571500" y="2608262"/>
            <a:ext cx="2667000" cy="396875"/>
          </a:xfrm>
          <a:prstGeom prst="rect">
            <a:avLst/>
          </a:prstGeom>
          <a:noFill/>
          <a:ln w="9525">
            <a:noFill/>
            <a:miter lim="800000"/>
            <a:headEnd/>
            <a:tailEnd/>
          </a:ln>
        </p:spPr>
        <p:txBody>
          <a:bodyPr>
            <a:spAutoFit/>
          </a:bodyPr>
          <a:lstStyle/>
          <a:p>
            <a:pPr algn="just" eaLnBrk="0" hangingPunct="0">
              <a:spcBef>
                <a:spcPct val="50000"/>
              </a:spcBef>
            </a:pPr>
            <a:r>
              <a:rPr lang="el-GR" sz="2000">
                <a:solidFill>
                  <a:schemeClr val="accent3">
                    <a:lumMod val="75000"/>
                  </a:schemeClr>
                </a:solidFill>
              </a:rPr>
              <a:t>Τύπος συσχέτισης Μ:Ν</a:t>
            </a:r>
            <a:endParaRPr lang="el-GR" sz="2000" b="1">
              <a:solidFill>
                <a:schemeClr val="accent3">
                  <a:lumMod val="75000"/>
                </a:schemeClr>
              </a:solidFill>
            </a:endParaRPr>
          </a:p>
        </p:txBody>
      </p:sp>
      <p:sp>
        <p:nvSpPr>
          <p:cNvPr id="55308" name="Text Box 9"/>
          <p:cNvSpPr txBox="1">
            <a:spLocks noChangeArrowheads="1"/>
          </p:cNvSpPr>
          <p:nvPr/>
        </p:nvSpPr>
        <p:spPr bwMode="auto">
          <a:xfrm>
            <a:off x="4610100" y="2608262"/>
            <a:ext cx="4114800" cy="396875"/>
          </a:xfrm>
          <a:prstGeom prst="rect">
            <a:avLst/>
          </a:prstGeom>
          <a:noFill/>
          <a:ln w="9525">
            <a:noFill/>
            <a:miter lim="800000"/>
            <a:headEnd/>
            <a:tailEnd/>
          </a:ln>
        </p:spPr>
        <p:txBody>
          <a:bodyPr>
            <a:spAutoFit/>
          </a:bodyPr>
          <a:lstStyle/>
          <a:p>
            <a:pPr eaLnBrk="0" hangingPunct="0">
              <a:spcBef>
                <a:spcPct val="50000"/>
              </a:spcBef>
            </a:pPr>
            <a:r>
              <a:rPr lang="el-GR" sz="2000">
                <a:solidFill>
                  <a:schemeClr val="accent3">
                    <a:lumMod val="75000"/>
                  </a:schemeClr>
                </a:solidFill>
              </a:rPr>
              <a:t>Σχέση (συσχέτισης) με 2 ξένα κλειδιά</a:t>
            </a:r>
            <a:endParaRPr lang="el-GR" sz="2000" b="1">
              <a:solidFill>
                <a:schemeClr val="accent3">
                  <a:lumMod val="75000"/>
                </a:schemeClr>
              </a:solidFill>
            </a:endParaRPr>
          </a:p>
        </p:txBody>
      </p:sp>
      <p:sp>
        <p:nvSpPr>
          <p:cNvPr id="55309" name="Text Box 10"/>
          <p:cNvSpPr txBox="1">
            <a:spLocks noChangeArrowheads="1"/>
          </p:cNvSpPr>
          <p:nvPr/>
        </p:nvSpPr>
        <p:spPr bwMode="auto">
          <a:xfrm>
            <a:off x="495300" y="3005137"/>
            <a:ext cx="3581400" cy="854075"/>
          </a:xfrm>
          <a:prstGeom prst="rect">
            <a:avLst/>
          </a:prstGeom>
          <a:noFill/>
          <a:ln w="9525">
            <a:noFill/>
            <a:miter lim="800000"/>
            <a:headEnd/>
            <a:tailEnd/>
          </a:ln>
        </p:spPr>
        <p:txBody>
          <a:bodyPr>
            <a:spAutoFit/>
          </a:bodyPr>
          <a:lstStyle/>
          <a:p>
            <a:pPr algn="just" eaLnBrk="0" hangingPunct="0">
              <a:spcBef>
                <a:spcPct val="50000"/>
              </a:spcBef>
            </a:pPr>
            <a:r>
              <a:rPr lang="el-GR" sz="2000">
                <a:solidFill>
                  <a:schemeClr val="accent3">
                    <a:lumMod val="75000"/>
                  </a:schemeClr>
                </a:solidFill>
              </a:rPr>
              <a:t>    (και γενικά) </a:t>
            </a:r>
            <a:r>
              <a:rPr lang="en-US" sz="2000">
                <a:solidFill>
                  <a:schemeClr val="accent3">
                    <a:lumMod val="75000"/>
                  </a:schemeClr>
                </a:solidFill>
              </a:rPr>
              <a:t>n-</a:t>
            </a:r>
            <a:r>
              <a:rPr lang="el-GR" sz="2000">
                <a:solidFill>
                  <a:schemeClr val="accent3">
                    <a:lumMod val="75000"/>
                  </a:schemeClr>
                </a:solidFill>
              </a:rPr>
              <a:t>αδικός τύπος </a:t>
            </a:r>
          </a:p>
          <a:p>
            <a:pPr algn="just" eaLnBrk="0" hangingPunct="0">
              <a:spcBef>
                <a:spcPct val="50000"/>
              </a:spcBef>
            </a:pPr>
            <a:r>
              <a:rPr lang="el-GR" sz="2000">
                <a:solidFill>
                  <a:schemeClr val="accent3">
                    <a:lumMod val="75000"/>
                  </a:schemeClr>
                </a:solidFill>
              </a:rPr>
              <a:t>    συσχέτισης		</a:t>
            </a:r>
            <a:endParaRPr lang="el-GR" sz="2000" b="1">
              <a:solidFill>
                <a:schemeClr val="accent3">
                  <a:lumMod val="75000"/>
                </a:schemeClr>
              </a:solidFill>
            </a:endParaRPr>
          </a:p>
        </p:txBody>
      </p:sp>
      <p:sp>
        <p:nvSpPr>
          <p:cNvPr id="55310" name="Text Box 11"/>
          <p:cNvSpPr txBox="1">
            <a:spLocks noChangeArrowheads="1"/>
          </p:cNvSpPr>
          <p:nvPr/>
        </p:nvSpPr>
        <p:spPr bwMode="auto">
          <a:xfrm>
            <a:off x="4610100" y="3462337"/>
            <a:ext cx="4114800" cy="396875"/>
          </a:xfrm>
          <a:prstGeom prst="rect">
            <a:avLst/>
          </a:prstGeom>
          <a:noFill/>
          <a:ln w="9525">
            <a:noFill/>
            <a:miter lim="800000"/>
            <a:headEnd/>
            <a:tailEnd/>
          </a:ln>
        </p:spPr>
        <p:txBody>
          <a:bodyPr>
            <a:spAutoFit/>
          </a:bodyPr>
          <a:lstStyle/>
          <a:p>
            <a:pPr eaLnBrk="0" hangingPunct="0">
              <a:spcBef>
                <a:spcPct val="50000"/>
              </a:spcBef>
            </a:pPr>
            <a:r>
              <a:rPr lang="el-GR" sz="2000">
                <a:solidFill>
                  <a:schemeClr val="accent3">
                    <a:lumMod val="75000"/>
                  </a:schemeClr>
                </a:solidFill>
              </a:rPr>
              <a:t>Σχέση (συσχέτισης) με </a:t>
            </a:r>
            <a:r>
              <a:rPr lang="en-US" sz="2000">
                <a:solidFill>
                  <a:schemeClr val="accent3">
                    <a:lumMod val="75000"/>
                  </a:schemeClr>
                </a:solidFill>
              </a:rPr>
              <a:t>n</a:t>
            </a:r>
            <a:r>
              <a:rPr lang="el-GR" sz="2000">
                <a:solidFill>
                  <a:schemeClr val="accent3">
                    <a:lumMod val="75000"/>
                  </a:schemeClr>
                </a:solidFill>
              </a:rPr>
              <a:t> ξένα κλειδιά</a:t>
            </a:r>
          </a:p>
        </p:txBody>
      </p:sp>
      <p:sp>
        <p:nvSpPr>
          <p:cNvPr id="55311" name="Text Box 12"/>
          <p:cNvSpPr txBox="1">
            <a:spLocks noChangeArrowheads="1"/>
          </p:cNvSpPr>
          <p:nvPr/>
        </p:nvSpPr>
        <p:spPr bwMode="auto">
          <a:xfrm>
            <a:off x="571500" y="3859212"/>
            <a:ext cx="1828800" cy="396875"/>
          </a:xfrm>
          <a:prstGeom prst="rect">
            <a:avLst/>
          </a:prstGeom>
          <a:noFill/>
          <a:ln w="9525">
            <a:noFill/>
            <a:miter lim="800000"/>
            <a:headEnd/>
            <a:tailEnd/>
          </a:ln>
        </p:spPr>
        <p:txBody>
          <a:bodyPr>
            <a:spAutoFit/>
          </a:bodyPr>
          <a:lstStyle/>
          <a:p>
            <a:pPr algn="just" eaLnBrk="0" hangingPunct="0">
              <a:spcBef>
                <a:spcPct val="50000"/>
              </a:spcBef>
            </a:pPr>
            <a:r>
              <a:rPr lang="el-GR" sz="2000">
                <a:solidFill>
                  <a:schemeClr val="accent3">
                    <a:lumMod val="75000"/>
                  </a:schemeClr>
                </a:solidFill>
              </a:rPr>
              <a:t>Απλό γνώρισμα</a:t>
            </a:r>
            <a:endParaRPr lang="el-GR" sz="2000" b="1">
              <a:solidFill>
                <a:schemeClr val="accent3">
                  <a:lumMod val="75000"/>
                </a:schemeClr>
              </a:solidFill>
            </a:endParaRPr>
          </a:p>
        </p:txBody>
      </p:sp>
      <p:sp>
        <p:nvSpPr>
          <p:cNvPr id="55312" name="Text Box 13"/>
          <p:cNvSpPr txBox="1">
            <a:spLocks noChangeArrowheads="1"/>
          </p:cNvSpPr>
          <p:nvPr/>
        </p:nvSpPr>
        <p:spPr bwMode="auto">
          <a:xfrm>
            <a:off x="4610100" y="3859212"/>
            <a:ext cx="1447800" cy="396875"/>
          </a:xfrm>
          <a:prstGeom prst="rect">
            <a:avLst/>
          </a:prstGeom>
          <a:noFill/>
          <a:ln w="9525">
            <a:noFill/>
            <a:miter lim="800000"/>
            <a:headEnd/>
            <a:tailEnd/>
          </a:ln>
        </p:spPr>
        <p:txBody>
          <a:bodyPr>
            <a:spAutoFit/>
          </a:bodyPr>
          <a:lstStyle/>
          <a:p>
            <a:pPr eaLnBrk="0" hangingPunct="0">
              <a:spcBef>
                <a:spcPct val="50000"/>
              </a:spcBef>
            </a:pPr>
            <a:r>
              <a:rPr lang="el-GR" sz="2000">
                <a:solidFill>
                  <a:schemeClr val="accent3">
                    <a:lumMod val="75000"/>
                  </a:schemeClr>
                </a:solidFill>
              </a:rPr>
              <a:t>Γνώρισμα</a:t>
            </a:r>
            <a:endParaRPr lang="el-GR" sz="2000" b="1">
              <a:solidFill>
                <a:schemeClr val="accent3">
                  <a:lumMod val="75000"/>
                </a:schemeClr>
              </a:solidFill>
            </a:endParaRPr>
          </a:p>
        </p:txBody>
      </p:sp>
      <p:sp>
        <p:nvSpPr>
          <p:cNvPr id="55313" name="Text Box 14"/>
          <p:cNvSpPr txBox="1">
            <a:spLocks noChangeArrowheads="1"/>
          </p:cNvSpPr>
          <p:nvPr/>
        </p:nvSpPr>
        <p:spPr bwMode="auto">
          <a:xfrm>
            <a:off x="571500" y="4256087"/>
            <a:ext cx="2667000" cy="396875"/>
          </a:xfrm>
          <a:prstGeom prst="rect">
            <a:avLst/>
          </a:prstGeom>
          <a:noFill/>
          <a:ln w="9525">
            <a:noFill/>
            <a:miter lim="800000"/>
            <a:headEnd/>
            <a:tailEnd/>
          </a:ln>
        </p:spPr>
        <p:txBody>
          <a:bodyPr>
            <a:spAutoFit/>
          </a:bodyPr>
          <a:lstStyle/>
          <a:p>
            <a:pPr algn="just" eaLnBrk="0" hangingPunct="0">
              <a:spcBef>
                <a:spcPct val="50000"/>
              </a:spcBef>
            </a:pPr>
            <a:r>
              <a:rPr lang="el-GR" sz="2000">
                <a:solidFill>
                  <a:schemeClr val="accent3">
                    <a:lumMod val="75000"/>
                  </a:schemeClr>
                </a:solidFill>
              </a:rPr>
              <a:t>Σύνθετο γνώρισμα</a:t>
            </a:r>
            <a:endParaRPr lang="el-GR" sz="2000" b="1">
              <a:solidFill>
                <a:schemeClr val="accent3">
                  <a:lumMod val="75000"/>
                </a:schemeClr>
              </a:solidFill>
            </a:endParaRPr>
          </a:p>
        </p:txBody>
      </p:sp>
      <p:sp>
        <p:nvSpPr>
          <p:cNvPr id="55314" name="Text Box 15"/>
          <p:cNvSpPr txBox="1">
            <a:spLocks noChangeArrowheads="1"/>
          </p:cNvSpPr>
          <p:nvPr/>
        </p:nvSpPr>
        <p:spPr bwMode="auto">
          <a:xfrm>
            <a:off x="4610100" y="4256087"/>
            <a:ext cx="3200400" cy="396875"/>
          </a:xfrm>
          <a:prstGeom prst="rect">
            <a:avLst/>
          </a:prstGeom>
          <a:noFill/>
          <a:ln w="9525">
            <a:noFill/>
            <a:miter lim="800000"/>
            <a:headEnd/>
            <a:tailEnd/>
          </a:ln>
        </p:spPr>
        <p:txBody>
          <a:bodyPr>
            <a:spAutoFit/>
          </a:bodyPr>
          <a:lstStyle/>
          <a:p>
            <a:pPr eaLnBrk="0" hangingPunct="0">
              <a:spcBef>
                <a:spcPct val="50000"/>
              </a:spcBef>
            </a:pPr>
            <a:r>
              <a:rPr lang="el-GR" sz="2000">
                <a:solidFill>
                  <a:schemeClr val="accent3">
                    <a:lumMod val="75000"/>
                  </a:schemeClr>
                </a:solidFill>
              </a:rPr>
              <a:t>Σύνολο από γνωρίσματα</a:t>
            </a:r>
            <a:endParaRPr lang="el-GR" sz="2000" b="1">
              <a:solidFill>
                <a:schemeClr val="accent3">
                  <a:lumMod val="75000"/>
                </a:schemeClr>
              </a:solidFill>
            </a:endParaRPr>
          </a:p>
        </p:txBody>
      </p:sp>
      <p:sp>
        <p:nvSpPr>
          <p:cNvPr id="55315" name="Text Box 16"/>
          <p:cNvSpPr txBox="1">
            <a:spLocks noChangeArrowheads="1"/>
          </p:cNvSpPr>
          <p:nvPr/>
        </p:nvSpPr>
        <p:spPr bwMode="auto">
          <a:xfrm>
            <a:off x="571500" y="4652962"/>
            <a:ext cx="4114800" cy="396875"/>
          </a:xfrm>
          <a:prstGeom prst="rect">
            <a:avLst/>
          </a:prstGeom>
          <a:noFill/>
          <a:ln w="9525">
            <a:noFill/>
            <a:miter lim="800000"/>
            <a:headEnd/>
            <a:tailEnd/>
          </a:ln>
        </p:spPr>
        <p:txBody>
          <a:bodyPr>
            <a:spAutoFit/>
          </a:bodyPr>
          <a:lstStyle/>
          <a:p>
            <a:pPr algn="just" eaLnBrk="0" hangingPunct="0">
              <a:spcBef>
                <a:spcPct val="50000"/>
              </a:spcBef>
            </a:pPr>
            <a:r>
              <a:rPr lang="el-GR" sz="2000">
                <a:solidFill>
                  <a:schemeClr val="accent3">
                    <a:lumMod val="75000"/>
                  </a:schemeClr>
                </a:solidFill>
              </a:rPr>
              <a:t>Πλειότιμο γνώρισμα</a:t>
            </a:r>
            <a:endParaRPr lang="el-GR" sz="2000" b="1">
              <a:solidFill>
                <a:schemeClr val="accent3">
                  <a:lumMod val="75000"/>
                </a:schemeClr>
              </a:solidFill>
            </a:endParaRPr>
          </a:p>
        </p:txBody>
      </p:sp>
      <p:sp>
        <p:nvSpPr>
          <p:cNvPr id="55316" name="Text Box 17"/>
          <p:cNvSpPr txBox="1">
            <a:spLocks noChangeArrowheads="1"/>
          </p:cNvSpPr>
          <p:nvPr/>
        </p:nvSpPr>
        <p:spPr bwMode="auto">
          <a:xfrm>
            <a:off x="4610100" y="4652962"/>
            <a:ext cx="2667000" cy="396875"/>
          </a:xfrm>
          <a:prstGeom prst="rect">
            <a:avLst/>
          </a:prstGeom>
          <a:noFill/>
          <a:ln w="9525">
            <a:noFill/>
            <a:miter lim="800000"/>
            <a:headEnd/>
            <a:tailEnd/>
          </a:ln>
        </p:spPr>
        <p:txBody>
          <a:bodyPr>
            <a:spAutoFit/>
          </a:bodyPr>
          <a:lstStyle/>
          <a:p>
            <a:pPr eaLnBrk="0" hangingPunct="0">
              <a:spcBef>
                <a:spcPct val="50000"/>
              </a:spcBef>
            </a:pPr>
            <a:r>
              <a:rPr lang="el-GR" sz="2000">
                <a:solidFill>
                  <a:schemeClr val="accent3">
                    <a:lumMod val="75000"/>
                  </a:schemeClr>
                </a:solidFill>
              </a:rPr>
              <a:t>Σχέση και ξένο κλειδί</a:t>
            </a:r>
            <a:endParaRPr lang="el-GR" sz="2000" b="1">
              <a:solidFill>
                <a:schemeClr val="accent3">
                  <a:lumMod val="75000"/>
                </a:schemeClr>
              </a:solidFill>
            </a:endParaRPr>
          </a:p>
        </p:txBody>
      </p:sp>
      <p:sp>
        <p:nvSpPr>
          <p:cNvPr id="2" name="Title 1"/>
          <p:cNvSpPr>
            <a:spLocks noGrp="1"/>
          </p:cNvSpPr>
          <p:nvPr>
            <p:ph type="title"/>
          </p:nvPr>
        </p:nvSpPr>
        <p:spPr/>
        <p:txBody>
          <a:bodyPr/>
          <a:lstStyle/>
          <a:p>
            <a:r>
              <a:rPr lang="el-GR" dirty="0" smtClean="0">
                <a:solidFill>
                  <a:schemeClr val="accent6">
                    <a:lumMod val="75000"/>
                  </a:schemeClr>
                </a:solidFill>
              </a:rPr>
              <a:t>Ανακεφαλαίωση</a:t>
            </a:r>
            <a:endParaRPr lang="en-US" dirty="0">
              <a:solidFill>
                <a:schemeClr val="accent6">
                  <a:lumMod val="75000"/>
                </a:schemeClr>
              </a:solidFill>
            </a:endParaRPr>
          </a:p>
        </p:txBody>
      </p:sp>
      <p:sp>
        <p:nvSpPr>
          <p:cNvPr id="19"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n-US" altLang="en-US" dirty="0"/>
              <a:t>4</a:t>
            </a:r>
            <a:r>
              <a:rPr lang="el-GR" altLang="en-US" dirty="0" smtClean="0"/>
              <a:t>-20</a:t>
            </a:r>
            <a:r>
              <a:rPr lang="en-US" altLang="en-US" dirty="0" smtClean="0"/>
              <a:t>15</a:t>
            </a:r>
            <a:endParaRPr lang="el-GR" altLang="en-US" dirty="0" smtClean="0"/>
          </a:p>
        </p:txBody>
      </p:sp>
    </p:spTree>
    <p:extLst>
      <p:ext uri="{BB962C8B-B14F-4D97-AF65-F5344CB8AC3E}">
        <p14:creationId xmlns:p14="http://schemas.microsoft.com/office/powerpoint/2010/main" val="415577649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9" name="Rectangle 6"/>
          <p:cNvSpPr>
            <a:spLocks noGrp="1" noChangeArrowheads="1"/>
          </p:cNvSpPr>
          <p:nvPr>
            <p:ph type="ftr" sz="quarter" idx="11"/>
          </p:nvPr>
        </p:nvSpPr>
        <p:spPr>
          <a:noFill/>
        </p:spPr>
        <p:txBody>
          <a:bodyPr/>
          <a:lstStyle/>
          <a:p>
            <a:r>
              <a:rPr lang="el-GR" altLang="en-US"/>
              <a:t>Ευαγγελία Πιτουρά</a:t>
            </a:r>
          </a:p>
        </p:txBody>
      </p:sp>
      <p:sp>
        <p:nvSpPr>
          <p:cNvPr id="60420" name="Rectangle 7"/>
          <p:cNvSpPr>
            <a:spLocks noGrp="1" noChangeArrowheads="1"/>
          </p:cNvSpPr>
          <p:nvPr>
            <p:ph type="sldNum" sz="quarter" idx="12"/>
          </p:nvPr>
        </p:nvSpPr>
        <p:spPr>
          <a:noFill/>
        </p:spPr>
        <p:txBody>
          <a:bodyPr/>
          <a:lstStyle/>
          <a:p>
            <a:fld id="{7EDEE014-08AE-4ED1-9809-2027480EBC16}" type="slidenum">
              <a:rPr lang="el-GR" altLang="en-US" smtClean="0"/>
              <a:pPr/>
              <a:t>33</a:t>
            </a:fld>
            <a:endParaRPr lang="el-GR" altLang="en-US" smtClean="0"/>
          </a:p>
        </p:txBody>
      </p:sp>
      <p:sp>
        <p:nvSpPr>
          <p:cNvPr id="60422" name="Text Box 3"/>
          <p:cNvSpPr txBox="1">
            <a:spLocks noChangeArrowheads="1"/>
          </p:cNvSpPr>
          <p:nvPr/>
        </p:nvSpPr>
        <p:spPr bwMode="auto">
          <a:xfrm>
            <a:off x="900113" y="1628775"/>
            <a:ext cx="7272337" cy="396875"/>
          </a:xfrm>
          <a:prstGeom prst="rect">
            <a:avLst/>
          </a:prstGeom>
          <a:noFill/>
          <a:ln w="9525">
            <a:noFill/>
            <a:miter lim="800000"/>
            <a:headEnd/>
            <a:tailEnd/>
          </a:ln>
        </p:spPr>
        <p:txBody>
          <a:bodyPr>
            <a:spAutoFit/>
          </a:bodyPr>
          <a:lstStyle/>
          <a:p>
            <a:pPr marL="495300" indent="-495300" algn="just" eaLnBrk="0" hangingPunct="0">
              <a:spcBef>
                <a:spcPct val="50000"/>
              </a:spcBef>
            </a:pPr>
            <a:endParaRPr lang="en-US" sz="2000" b="1" i="1">
              <a:latin typeface="Times New Roman" pitchFamily="18" charset="0"/>
            </a:endParaRPr>
          </a:p>
        </p:txBody>
      </p:sp>
      <p:sp>
        <p:nvSpPr>
          <p:cNvPr id="60423" name="Text Box 4"/>
          <p:cNvSpPr txBox="1">
            <a:spLocks noChangeArrowheads="1"/>
          </p:cNvSpPr>
          <p:nvPr/>
        </p:nvSpPr>
        <p:spPr bwMode="auto">
          <a:xfrm>
            <a:off x="292100" y="1206500"/>
            <a:ext cx="8167688" cy="4154984"/>
          </a:xfrm>
          <a:prstGeom prst="rect">
            <a:avLst/>
          </a:prstGeom>
          <a:noFill/>
          <a:ln w="9525">
            <a:noFill/>
            <a:miter lim="800000"/>
            <a:headEnd/>
            <a:tailEnd/>
          </a:ln>
        </p:spPr>
        <p:txBody>
          <a:bodyPr wrap="square">
            <a:spAutoFit/>
          </a:bodyPr>
          <a:lstStyle/>
          <a:p>
            <a:pPr marL="457200" indent="-457200" algn="just" eaLnBrk="0" hangingPunct="0"/>
            <a:r>
              <a:rPr lang="el-GR" sz="2400" dirty="0" smtClean="0">
                <a:solidFill>
                  <a:schemeClr val="tx2">
                    <a:lumMod val="50000"/>
                  </a:schemeClr>
                </a:solidFill>
                <a:latin typeface="Calibri" pitchFamily="34" charset="0"/>
                <a:cs typeface="Calibri" pitchFamily="34" charset="0"/>
              </a:rPr>
              <a:t>Μετά </a:t>
            </a:r>
            <a:r>
              <a:rPr lang="el-GR" sz="2400" dirty="0">
                <a:solidFill>
                  <a:schemeClr val="tx2">
                    <a:lumMod val="50000"/>
                  </a:schemeClr>
                </a:solidFill>
                <a:latin typeface="Calibri" pitchFamily="34" charset="0"/>
                <a:cs typeface="Calibri" pitchFamily="34" charset="0"/>
              </a:rPr>
              <a:t>τη φάση του σχεδιασμού, καταλήγουμε σε ένα σχεσιακό σχήμα.</a:t>
            </a:r>
          </a:p>
          <a:p>
            <a:pPr marL="457200" indent="-457200" algn="just" eaLnBrk="0" hangingPunct="0"/>
            <a:endParaRPr lang="el-GR" sz="2400" dirty="0">
              <a:solidFill>
                <a:schemeClr val="tx2">
                  <a:lumMod val="50000"/>
                </a:schemeClr>
              </a:solidFill>
              <a:latin typeface="Calibri" pitchFamily="34" charset="0"/>
              <a:cs typeface="Calibri" pitchFamily="34" charset="0"/>
            </a:endParaRPr>
          </a:p>
          <a:p>
            <a:pPr marL="457200" indent="-457200" algn="just" eaLnBrk="0" hangingPunct="0"/>
            <a:r>
              <a:rPr lang="el-GR" sz="2400" dirty="0">
                <a:solidFill>
                  <a:schemeClr val="tx2">
                    <a:lumMod val="50000"/>
                  </a:schemeClr>
                </a:solidFill>
                <a:latin typeface="Calibri" pitchFamily="34" charset="0"/>
                <a:cs typeface="Calibri" pitchFamily="34" charset="0"/>
              </a:rPr>
              <a:t>Δυο </a:t>
            </a:r>
            <a:r>
              <a:rPr lang="el-GR" sz="2400" dirty="0" smtClean="0">
                <a:solidFill>
                  <a:schemeClr val="tx2">
                    <a:lumMod val="50000"/>
                  </a:schemeClr>
                </a:solidFill>
                <a:latin typeface="Calibri" pitchFamily="34" charset="0"/>
                <a:cs typeface="Calibri" pitchFamily="34" charset="0"/>
              </a:rPr>
              <a:t>ερωτήματα</a:t>
            </a:r>
            <a:endParaRPr lang="el-GR" sz="2400" dirty="0">
              <a:solidFill>
                <a:schemeClr val="tx2">
                  <a:lumMod val="50000"/>
                </a:schemeClr>
              </a:solidFill>
              <a:latin typeface="Calibri" pitchFamily="34" charset="0"/>
              <a:cs typeface="Calibri" pitchFamily="34" charset="0"/>
            </a:endParaRPr>
          </a:p>
          <a:p>
            <a:pPr marL="457200" indent="-457200" algn="just" eaLnBrk="0" hangingPunct="0">
              <a:buFontTx/>
              <a:buAutoNum type="arabicPeriod"/>
            </a:pPr>
            <a:r>
              <a:rPr lang="el-GR" sz="2400" dirty="0">
                <a:solidFill>
                  <a:schemeClr val="tx2">
                    <a:lumMod val="50000"/>
                  </a:schemeClr>
                </a:solidFill>
                <a:latin typeface="Calibri" pitchFamily="34" charset="0"/>
                <a:cs typeface="Calibri" pitchFamily="34" charset="0"/>
              </a:rPr>
              <a:t>Είναι ο σχεδιασμός μας καλός;</a:t>
            </a:r>
          </a:p>
          <a:p>
            <a:pPr marL="1371600" lvl="2" indent="-457200" algn="just" eaLnBrk="0" hangingPunct="0"/>
            <a:r>
              <a:rPr lang="el-GR" sz="2400" i="1" dirty="0">
                <a:solidFill>
                  <a:schemeClr val="tx2">
                    <a:lumMod val="50000"/>
                  </a:schemeClr>
                </a:solidFill>
                <a:latin typeface="Calibri" pitchFamily="34" charset="0"/>
                <a:cs typeface="Calibri" pitchFamily="34" charset="0"/>
              </a:rPr>
              <a:t>Θεωρία Κανονικών </a:t>
            </a:r>
            <a:r>
              <a:rPr lang="el-GR" sz="2400" i="1" dirty="0" smtClean="0">
                <a:solidFill>
                  <a:schemeClr val="tx2">
                    <a:lumMod val="50000"/>
                  </a:schemeClr>
                </a:solidFill>
                <a:latin typeface="Calibri" pitchFamily="34" charset="0"/>
                <a:cs typeface="Calibri" pitchFamily="34" charset="0"/>
              </a:rPr>
              <a:t>Μορφών</a:t>
            </a:r>
            <a:endParaRPr lang="el-GR" sz="2400" dirty="0">
              <a:solidFill>
                <a:schemeClr val="tx2">
                  <a:lumMod val="50000"/>
                </a:schemeClr>
              </a:solidFill>
              <a:latin typeface="Calibri" pitchFamily="34" charset="0"/>
              <a:cs typeface="Calibri" pitchFamily="34" charset="0"/>
            </a:endParaRPr>
          </a:p>
          <a:p>
            <a:pPr marL="457200" indent="-457200" algn="just" eaLnBrk="0" hangingPunct="0">
              <a:buFontTx/>
              <a:buAutoNum type="arabicPeriod"/>
            </a:pPr>
            <a:r>
              <a:rPr lang="el-GR" sz="2400" dirty="0">
                <a:solidFill>
                  <a:schemeClr val="tx2">
                    <a:lumMod val="50000"/>
                  </a:schemeClr>
                </a:solidFill>
                <a:latin typeface="Calibri" pitchFamily="34" charset="0"/>
                <a:cs typeface="Calibri" pitchFamily="34" charset="0"/>
              </a:rPr>
              <a:t>Πως θα υλοποιήσουμε (προγραμματίσουμε) την εφαρμογή μας χρησιμοποιώντας ένα ΣΔΒΔ;</a:t>
            </a:r>
          </a:p>
          <a:p>
            <a:pPr marL="457200" indent="-457200" algn="just" eaLnBrk="0" hangingPunct="0"/>
            <a:r>
              <a:rPr lang="el-GR" sz="2400" dirty="0">
                <a:solidFill>
                  <a:schemeClr val="tx2">
                    <a:lumMod val="50000"/>
                  </a:schemeClr>
                </a:solidFill>
                <a:latin typeface="Calibri" pitchFamily="34" charset="0"/>
                <a:cs typeface="Calibri" pitchFamily="34" charset="0"/>
              </a:rPr>
              <a:t>		</a:t>
            </a:r>
            <a:r>
              <a:rPr lang="el-GR" sz="2400" i="1" dirty="0">
                <a:solidFill>
                  <a:schemeClr val="tx2">
                    <a:lumMod val="50000"/>
                  </a:schemeClr>
                </a:solidFill>
                <a:latin typeface="Calibri" pitchFamily="34" charset="0"/>
                <a:cs typeface="Calibri" pitchFamily="34" charset="0"/>
              </a:rPr>
              <a:t>Σχεσιακή Άλγεβρα – </a:t>
            </a:r>
            <a:r>
              <a:rPr lang="en-US" sz="2400" i="1" dirty="0">
                <a:solidFill>
                  <a:schemeClr val="tx2">
                    <a:lumMod val="50000"/>
                  </a:schemeClr>
                </a:solidFill>
                <a:latin typeface="Calibri" pitchFamily="34" charset="0"/>
                <a:cs typeface="Calibri" pitchFamily="34" charset="0"/>
              </a:rPr>
              <a:t>SQL</a:t>
            </a:r>
          </a:p>
          <a:p>
            <a:pPr marL="457200" indent="-457200" algn="just" eaLnBrk="0" hangingPunct="0"/>
            <a:endParaRPr lang="en-US" sz="2400" dirty="0">
              <a:solidFill>
                <a:schemeClr val="tx2">
                  <a:lumMod val="50000"/>
                </a:schemeClr>
              </a:solidFill>
              <a:latin typeface="Calibri" pitchFamily="34" charset="0"/>
              <a:cs typeface="Calibri" pitchFamily="34" charset="0"/>
            </a:endParaRPr>
          </a:p>
          <a:p>
            <a:pPr marL="457200" indent="-457200" algn="just" eaLnBrk="0" hangingPunct="0"/>
            <a:r>
              <a:rPr lang="el-GR" sz="2400" dirty="0">
                <a:solidFill>
                  <a:schemeClr val="tx2">
                    <a:lumMod val="50000"/>
                  </a:schemeClr>
                </a:solidFill>
                <a:latin typeface="Calibri" pitchFamily="34" charset="0"/>
                <a:cs typeface="Calibri" pitchFamily="34" charset="0"/>
              </a:rPr>
              <a:t>	</a:t>
            </a:r>
            <a:r>
              <a:rPr lang="el-GR" sz="2400" i="1" dirty="0">
                <a:solidFill>
                  <a:schemeClr val="tx2">
                    <a:lumMod val="50000"/>
                  </a:schemeClr>
                </a:solidFill>
                <a:latin typeface="Calibri" pitchFamily="34" charset="0"/>
                <a:cs typeface="Calibri" pitchFamily="34" charset="0"/>
              </a:rPr>
              <a:t>Θα αρχίσουμε από το ερώτημα </a:t>
            </a:r>
            <a:r>
              <a:rPr lang="el-GR" sz="2400" i="1" dirty="0" smtClean="0">
                <a:solidFill>
                  <a:schemeClr val="tx2">
                    <a:lumMod val="50000"/>
                  </a:schemeClr>
                </a:solidFill>
                <a:latin typeface="Calibri" pitchFamily="34" charset="0"/>
                <a:cs typeface="Calibri" pitchFamily="34" charset="0"/>
              </a:rPr>
              <a:t>2</a:t>
            </a:r>
            <a:endParaRPr lang="el-GR" sz="2400" i="1" dirty="0">
              <a:solidFill>
                <a:schemeClr val="tx2">
                  <a:lumMod val="50000"/>
                </a:schemeClr>
              </a:solidFill>
              <a:latin typeface="Calibri" pitchFamily="34" charset="0"/>
              <a:cs typeface="Calibri" pitchFamily="34" charset="0"/>
            </a:endParaRPr>
          </a:p>
        </p:txBody>
      </p:sp>
      <p:sp>
        <p:nvSpPr>
          <p:cNvPr id="2" name="Title 1"/>
          <p:cNvSpPr>
            <a:spLocks noGrp="1"/>
          </p:cNvSpPr>
          <p:nvPr>
            <p:ph type="title"/>
          </p:nvPr>
        </p:nvSpPr>
        <p:spPr>
          <a:xfrm>
            <a:off x="421481" y="185738"/>
            <a:ext cx="8229600" cy="1143000"/>
          </a:xfrm>
        </p:spPr>
        <p:txBody>
          <a:bodyPr/>
          <a:lstStyle/>
          <a:p>
            <a:r>
              <a:rPr lang="el-GR" dirty="0" smtClean="0">
                <a:solidFill>
                  <a:schemeClr val="accent6">
                    <a:lumMod val="75000"/>
                  </a:schemeClr>
                </a:solidFill>
              </a:rPr>
              <a:t>Σε επόμενα μαθήματα</a:t>
            </a:r>
            <a:endParaRPr lang="en-US" dirty="0">
              <a:solidFill>
                <a:schemeClr val="accent6">
                  <a:lumMod val="75000"/>
                </a:schemeClr>
              </a:solidFill>
            </a:endParaRPr>
          </a:p>
        </p:txBody>
      </p:sp>
      <p:sp>
        <p:nvSpPr>
          <p:cNvPr id="8"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n-US" altLang="en-US" dirty="0"/>
              <a:t>4</a:t>
            </a:r>
            <a:r>
              <a:rPr lang="el-GR" altLang="en-US" dirty="0" smtClean="0"/>
              <a:t>-20</a:t>
            </a:r>
            <a:r>
              <a:rPr lang="en-US" altLang="en-US" dirty="0" smtClean="0"/>
              <a:t>15</a:t>
            </a:r>
            <a:endParaRPr lang="el-GR" altLang="en-US" dirty="0" smtClean="0"/>
          </a:p>
        </p:txBody>
      </p:sp>
    </p:spTree>
    <p:extLst>
      <p:ext uri="{BB962C8B-B14F-4D97-AF65-F5344CB8AC3E}">
        <p14:creationId xmlns:p14="http://schemas.microsoft.com/office/powerpoint/2010/main" val="289155343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Rectangle 6"/>
          <p:cNvSpPr>
            <a:spLocks noGrp="1" noChangeArrowheads="1"/>
          </p:cNvSpPr>
          <p:nvPr>
            <p:ph type="ftr" sz="quarter" idx="11"/>
          </p:nvPr>
        </p:nvSpPr>
        <p:spPr>
          <a:noFill/>
        </p:spPr>
        <p:txBody>
          <a:bodyPr/>
          <a:lstStyle/>
          <a:p>
            <a:r>
              <a:rPr lang="el-GR" altLang="en-US"/>
              <a:t>Ευαγγελία Πιτουρά</a:t>
            </a:r>
          </a:p>
        </p:txBody>
      </p:sp>
      <p:sp>
        <p:nvSpPr>
          <p:cNvPr id="56324" name="Rectangle 7"/>
          <p:cNvSpPr>
            <a:spLocks noGrp="1" noChangeArrowheads="1"/>
          </p:cNvSpPr>
          <p:nvPr>
            <p:ph type="sldNum" sz="quarter" idx="12"/>
          </p:nvPr>
        </p:nvSpPr>
        <p:spPr>
          <a:noFill/>
        </p:spPr>
        <p:txBody>
          <a:bodyPr/>
          <a:lstStyle/>
          <a:p>
            <a:fld id="{F164ED83-045C-41AD-97AA-26F2DC02B057}" type="slidenum">
              <a:rPr lang="el-GR" altLang="en-US" smtClean="0"/>
              <a:pPr/>
              <a:t>34</a:t>
            </a:fld>
            <a:endParaRPr lang="el-GR" altLang="en-US" smtClean="0"/>
          </a:p>
        </p:txBody>
      </p:sp>
      <p:sp>
        <p:nvSpPr>
          <p:cNvPr id="56326" name="Text Box 3"/>
          <p:cNvSpPr txBox="1">
            <a:spLocks noChangeArrowheads="1"/>
          </p:cNvSpPr>
          <p:nvPr/>
        </p:nvSpPr>
        <p:spPr bwMode="auto">
          <a:xfrm>
            <a:off x="323850" y="1090613"/>
            <a:ext cx="8351838" cy="5139869"/>
          </a:xfrm>
          <a:prstGeom prst="rect">
            <a:avLst/>
          </a:prstGeom>
          <a:noFill/>
          <a:ln w="9525">
            <a:noFill/>
            <a:miter lim="800000"/>
            <a:headEnd/>
            <a:tailEnd/>
          </a:ln>
        </p:spPr>
        <p:txBody>
          <a:bodyPr>
            <a:spAutoFit/>
          </a:bodyPr>
          <a:lstStyle/>
          <a:p>
            <a:pPr algn="just" eaLnBrk="0" hangingPunct="0">
              <a:spcBef>
                <a:spcPct val="50000"/>
              </a:spcBef>
            </a:pPr>
            <a:r>
              <a:rPr lang="el-GR" dirty="0">
                <a:solidFill>
                  <a:schemeClr val="tx2">
                    <a:lumMod val="50000"/>
                  </a:schemeClr>
                </a:solidFill>
                <a:latin typeface="Calibri" pitchFamily="34" charset="0"/>
                <a:cs typeface="Calibri" pitchFamily="34" charset="0"/>
              </a:rPr>
              <a:t>Υποθέστε ότι σας έχουν προσλάβει σε ένα τμήμα «Επιστήμης Πουλερικών»</a:t>
            </a:r>
            <a:br>
              <a:rPr lang="el-GR" dirty="0">
                <a:solidFill>
                  <a:schemeClr val="tx2">
                    <a:lumMod val="50000"/>
                  </a:schemeClr>
                </a:solidFill>
                <a:latin typeface="Calibri" pitchFamily="34" charset="0"/>
                <a:cs typeface="Calibri" pitchFamily="34" charset="0"/>
              </a:rPr>
            </a:br>
            <a:r>
              <a:rPr lang="el-GR" dirty="0">
                <a:solidFill>
                  <a:schemeClr val="tx2">
                    <a:lumMod val="50000"/>
                  </a:schemeClr>
                </a:solidFill>
                <a:latin typeface="Calibri" pitchFamily="34" charset="0"/>
                <a:cs typeface="Calibri" pitchFamily="34" charset="0"/>
              </a:rPr>
              <a:t>και σας ζητούν να σχεδιάστε τη βάση δεδομένων τους.</a:t>
            </a:r>
          </a:p>
          <a:p>
            <a:pPr algn="just" eaLnBrk="0" hangingPunct="0">
              <a:spcBef>
                <a:spcPct val="50000"/>
              </a:spcBef>
            </a:pPr>
            <a:r>
              <a:rPr lang="el-GR" dirty="0">
                <a:solidFill>
                  <a:schemeClr val="tx2">
                    <a:lumMod val="50000"/>
                  </a:schemeClr>
                </a:solidFill>
                <a:latin typeface="Calibri" pitchFamily="34" charset="0"/>
                <a:cs typeface="Calibri" pitchFamily="34" charset="0"/>
              </a:rPr>
              <a:t>Το βασικό πρόβλημα είναι η αποθήκευση πληροφορίας σχετικά με μια σειρά από</a:t>
            </a:r>
            <a:br>
              <a:rPr lang="el-GR" dirty="0">
                <a:solidFill>
                  <a:schemeClr val="tx2">
                    <a:lumMod val="50000"/>
                  </a:schemeClr>
                </a:solidFill>
                <a:latin typeface="Calibri" pitchFamily="34" charset="0"/>
                <a:cs typeface="Calibri" pitchFamily="34" charset="0"/>
              </a:rPr>
            </a:br>
            <a:r>
              <a:rPr lang="el-GR" dirty="0">
                <a:solidFill>
                  <a:schemeClr val="tx2">
                    <a:lumMod val="50000"/>
                  </a:schemeClr>
                </a:solidFill>
                <a:latin typeface="Calibri" pitchFamily="34" charset="0"/>
                <a:cs typeface="Calibri" pitchFamily="34" charset="0"/>
              </a:rPr>
              <a:t>πειράματα πάνω στον τρόπο εκτροφής κοτόπουλων. </a:t>
            </a:r>
            <a:endParaRPr lang="en-US" dirty="0">
              <a:solidFill>
                <a:schemeClr val="tx2">
                  <a:lumMod val="50000"/>
                </a:schemeClr>
              </a:solidFill>
              <a:latin typeface="Calibri" pitchFamily="34" charset="0"/>
              <a:cs typeface="Calibri" pitchFamily="34" charset="0"/>
            </a:endParaRPr>
          </a:p>
          <a:p>
            <a:pPr algn="just" eaLnBrk="0" hangingPunct="0">
              <a:spcBef>
                <a:spcPct val="50000"/>
              </a:spcBef>
              <a:buFont typeface="Wingdings" pitchFamily="2" charset="2"/>
              <a:buChar char="§"/>
            </a:pPr>
            <a:r>
              <a:rPr lang="el-GR" dirty="0">
                <a:solidFill>
                  <a:schemeClr val="tx2">
                    <a:lumMod val="50000"/>
                  </a:schemeClr>
                </a:solidFill>
                <a:latin typeface="Calibri" pitchFamily="34" charset="0"/>
                <a:cs typeface="Calibri" pitchFamily="34" charset="0"/>
              </a:rPr>
              <a:t> Κάθε </a:t>
            </a:r>
            <a:r>
              <a:rPr lang="el-GR" sz="1800" dirty="0">
                <a:solidFill>
                  <a:schemeClr val="accent6">
                    <a:lumMod val="75000"/>
                  </a:schemeClr>
                </a:solidFill>
                <a:latin typeface="Calibri" pitchFamily="34" charset="0"/>
                <a:cs typeface="Calibri" pitchFamily="34" charset="0"/>
              </a:rPr>
              <a:t>κοτόπουλο</a:t>
            </a:r>
            <a:r>
              <a:rPr lang="el-GR" dirty="0">
                <a:solidFill>
                  <a:schemeClr val="tx2">
                    <a:lumMod val="50000"/>
                  </a:schemeClr>
                </a:solidFill>
                <a:latin typeface="Calibri" pitchFamily="34" charset="0"/>
                <a:cs typeface="Calibri" pitchFamily="34" charset="0"/>
              </a:rPr>
              <a:t> έχει έναν όνομα, ένα είδος, μια ημερομηνία γέννησης και ένα</a:t>
            </a:r>
            <a:r>
              <a:rPr lang="en-US" dirty="0">
                <a:solidFill>
                  <a:schemeClr val="tx2">
                    <a:lumMod val="50000"/>
                  </a:schemeClr>
                </a:solidFill>
                <a:latin typeface="Calibri" pitchFamily="34" charset="0"/>
                <a:cs typeface="Calibri" pitchFamily="34" charset="0"/>
              </a:rPr>
              <a:t> </a:t>
            </a:r>
            <a:r>
              <a:rPr lang="el-GR" dirty="0">
                <a:solidFill>
                  <a:schemeClr val="tx2">
                    <a:lumMod val="50000"/>
                  </a:schemeClr>
                </a:solidFill>
                <a:latin typeface="Calibri" pitchFamily="34" charset="0"/>
                <a:cs typeface="Calibri" pitchFamily="34" charset="0"/>
              </a:rPr>
              <a:t>μοναδικό αριθμό που ονομάζεται ID-κοτόπουλου.</a:t>
            </a:r>
          </a:p>
          <a:p>
            <a:pPr algn="just" eaLnBrk="0" hangingPunct="0">
              <a:spcBef>
                <a:spcPct val="50000"/>
              </a:spcBef>
              <a:buFont typeface="Wingdings" pitchFamily="2" charset="2"/>
              <a:buChar char="§"/>
            </a:pPr>
            <a:r>
              <a:rPr lang="el-GR" dirty="0">
                <a:solidFill>
                  <a:schemeClr val="tx2">
                    <a:lumMod val="50000"/>
                  </a:schemeClr>
                </a:solidFill>
                <a:latin typeface="Calibri" pitchFamily="34" charset="0"/>
                <a:cs typeface="Calibri" pitchFamily="34" charset="0"/>
              </a:rPr>
              <a:t> Τα </a:t>
            </a:r>
            <a:r>
              <a:rPr lang="el-GR" sz="1800" dirty="0">
                <a:solidFill>
                  <a:schemeClr val="accent6">
                    <a:lumMod val="75000"/>
                  </a:schemeClr>
                </a:solidFill>
                <a:latin typeface="Calibri" pitchFamily="34" charset="0"/>
                <a:cs typeface="Calibri" pitchFamily="34" charset="0"/>
              </a:rPr>
              <a:t>πειράματα</a:t>
            </a:r>
            <a:r>
              <a:rPr lang="el-GR" dirty="0">
                <a:solidFill>
                  <a:schemeClr val="tx2">
                    <a:lumMod val="50000"/>
                  </a:schemeClr>
                </a:solidFill>
                <a:latin typeface="Calibri" pitchFamily="34" charset="0"/>
                <a:cs typeface="Calibri" pitchFamily="34" charset="0"/>
              </a:rPr>
              <a:t> έχουν ένα όνομα, ένα μοναδικό αριθμό που ονομάζεται</a:t>
            </a:r>
            <a:r>
              <a:rPr lang="en-US" dirty="0">
                <a:solidFill>
                  <a:schemeClr val="tx2">
                    <a:lumMod val="50000"/>
                  </a:schemeClr>
                </a:solidFill>
                <a:latin typeface="Calibri" pitchFamily="34" charset="0"/>
                <a:cs typeface="Calibri" pitchFamily="34" charset="0"/>
              </a:rPr>
              <a:t> </a:t>
            </a:r>
            <a:r>
              <a:rPr lang="el-GR" dirty="0">
                <a:solidFill>
                  <a:schemeClr val="tx2">
                    <a:lumMod val="50000"/>
                  </a:schemeClr>
                </a:solidFill>
                <a:latin typeface="Calibri" pitchFamily="34" charset="0"/>
                <a:cs typeface="Calibri" pitchFamily="34" charset="0"/>
              </a:rPr>
              <a:t>ID-πειράματος</a:t>
            </a:r>
            <a:r>
              <a:rPr lang="el-GR" sz="2000" dirty="0">
                <a:solidFill>
                  <a:schemeClr val="tx2">
                    <a:lumMod val="50000"/>
                  </a:schemeClr>
                </a:solidFill>
                <a:latin typeface="Calibri" pitchFamily="34" charset="0"/>
                <a:cs typeface="Calibri" pitchFamily="34" charset="0"/>
              </a:rPr>
              <a:t>, </a:t>
            </a:r>
            <a:r>
              <a:rPr lang="el-GR" dirty="0">
                <a:solidFill>
                  <a:schemeClr val="tx2">
                    <a:lumMod val="50000"/>
                  </a:schemeClr>
                </a:solidFill>
                <a:latin typeface="Calibri" pitchFamily="34" charset="0"/>
                <a:cs typeface="Calibri" pitchFamily="34" charset="0"/>
              </a:rPr>
              <a:t> μια ημερομηνία έναρξης και μια ημερομηνία περάτωσης.</a:t>
            </a:r>
          </a:p>
          <a:p>
            <a:pPr algn="just" eaLnBrk="0" hangingPunct="0">
              <a:spcBef>
                <a:spcPct val="50000"/>
              </a:spcBef>
              <a:buFont typeface="Wingdings" pitchFamily="2" charset="2"/>
              <a:buChar char="§"/>
            </a:pPr>
            <a:r>
              <a:rPr lang="el-GR" dirty="0">
                <a:solidFill>
                  <a:schemeClr val="tx2">
                    <a:lumMod val="50000"/>
                  </a:schemeClr>
                </a:solidFill>
                <a:latin typeface="Calibri" pitchFamily="34" charset="0"/>
                <a:cs typeface="Calibri" pitchFamily="34" charset="0"/>
              </a:rPr>
              <a:t> Για κάθε κοτόπουλο που συμμετέχει σε κάθε πείραμα, πρέπει να καταγράψετε το βάρος του πριν και μετά το πείραμα. </a:t>
            </a:r>
          </a:p>
          <a:p>
            <a:pPr algn="just" eaLnBrk="0" hangingPunct="0">
              <a:spcBef>
                <a:spcPct val="50000"/>
              </a:spcBef>
              <a:buFont typeface="Wingdings" pitchFamily="2" charset="2"/>
              <a:buChar char="§"/>
            </a:pPr>
            <a:r>
              <a:rPr lang="el-GR" dirty="0">
                <a:solidFill>
                  <a:schemeClr val="tx2">
                    <a:lumMod val="50000"/>
                  </a:schemeClr>
                </a:solidFill>
                <a:latin typeface="Calibri" pitchFamily="34" charset="0"/>
                <a:cs typeface="Calibri" pitchFamily="34" charset="0"/>
              </a:rPr>
              <a:t> Κάθε κοτόπουλο συμμετέχει το </a:t>
            </a:r>
            <a:r>
              <a:rPr lang="el-GR" i="1" dirty="0">
                <a:solidFill>
                  <a:schemeClr val="tx2">
                    <a:lumMod val="50000"/>
                  </a:schemeClr>
                </a:solidFill>
                <a:latin typeface="Calibri" pitchFamily="34" charset="0"/>
                <a:cs typeface="Calibri" pitchFamily="34" charset="0"/>
              </a:rPr>
              <a:t>πολύ σε ένα</a:t>
            </a:r>
            <a:r>
              <a:rPr lang="el-GR" dirty="0">
                <a:solidFill>
                  <a:schemeClr val="tx2">
                    <a:lumMod val="50000"/>
                  </a:schemeClr>
                </a:solidFill>
                <a:latin typeface="Calibri" pitchFamily="34" charset="0"/>
                <a:cs typeface="Calibri" pitchFamily="34" charset="0"/>
              </a:rPr>
              <a:t> πείραμα άλλα σε κάθε πείραμα συμμετέχουν </a:t>
            </a:r>
            <a:r>
              <a:rPr lang="el-GR" i="1" dirty="0">
                <a:solidFill>
                  <a:schemeClr val="tx2">
                    <a:lumMod val="50000"/>
                  </a:schemeClr>
                </a:solidFill>
                <a:latin typeface="Calibri" pitchFamily="34" charset="0"/>
                <a:cs typeface="Calibri" pitchFamily="34" charset="0"/>
              </a:rPr>
              <a:t>πολλά κοτόπουλα</a:t>
            </a:r>
            <a:r>
              <a:rPr lang="el-GR" dirty="0">
                <a:solidFill>
                  <a:schemeClr val="tx2">
                    <a:lumMod val="50000"/>
                  </a:schemeClr>
                </a:solidFill>
                <a:latin typeface="Calibri" pitchFamily="34" charset="0"/>
                <a:cs typeface="Calibri" pitchFamily="34" charset="0"/>
              </a:rPr>
              <a:t>. Επίσης, κάθε πείραμα αφορά </a:t>
            </a:r>
            <a:r>
              <a:rPr lang="el-GR" i="1" dirty="0">
                <a:solidFill>
                  <a:schemeClr val="tx2">
                    <a:lumMod val="50000"/>
                  </a:schemeClr>
                </a:solidFill>
                <a:latin typeface="Calibri" pitchFamily="34" charset="0"/>
                <a:cs typeface="Calibri" pitchFamily="34" charset="0"/>
              </a:rPr>
              <a:t>τουλάχιστον ένα</a:t>
            </a:r>
            <a:r>
              <a:rPr lang="el-GR" dirty="0">
                <a:solidFill>
                  <a:schemeClr val="tx2">
                    <a:lumMod val="50000"/>
                  </a:schemeClr>
                </a:solidFill>
                <a:latin typeface="Calibri" pitchFamily="34" charset="0"/>
                <a:cs typeface="Calibri" pitchFamily="34" charset="0"/>
              </a:rPr>
              <a:t> κοτόπουλο.</a:t>
            </a:r>
          </a:p>
          <a:p>
            <a:pPr algn="just" eaLnBrk="0" hangingPunct="0">
              <a:spcBef>
                <a:spcPct val="50000"/>
              </a:spcBef>
            </a:pPr>
            <a:r>
              <a:rPr lang="el-GR" i="1" dirty="0">
                <a:solidFill>
                  <a:schemeClr val="tx2">
                    <a:lumMod val="50000"/>
                  </a:schemeClr>
                </a:solidFill>
                <a:latin typeface="Calibri" pitchFamily="34" charset="0"/>
                <a:cs typeface="Calibri" pitchFamily="34" charset="0"/>
              </a:rPr>
              <a:t>Σχεδιάστε το διάγραμμα Οντοτήτων/Συσχετίσεων (Ο/Σ) που αναπαριστά την παραπάνω</a:t>
            </a:r>
            <a:r>
              <a:rPr lang="el-GR" sz="2000" i="1" dirty="0">
                <a:solidFill>
                  <a:schemeClr val="tx2">
                    <a:lumMod val="50000"/>
                  </a:schemeClr>
                </a:solidFill>
                <a:latin typeface="Calibri" pitchFamily="34" charset="0"/>
                <a:cs typeface="Calibri" pitchFamily="34" charset="0"/>
              </a:rPr>
              <a:t> </a:t>
            </a:r>
            <a:r>
              <a:rPr lang="el-GR" i="1" dirty="0">
                <a:solidFill>
                  <a:schemeClr val="tx2">
                    <a:lumMod val="50000"/>
                  </a:schemeClr>
                </a:solidFill>
                <a:latin typeface="Calibri" pitchFamily="34" charset="0"/>
                <a:cs typeface="Calibri" pitchFamily="34" charset="0"/>
              </a:rPr>
              <a:t>πληροφορία</a:t>
            </a:r>
            <a:r>
              <a:rPr lang="el-GR" dirty="0">
                <a:solidFill>
                  <a:schemeClr val="tx2">
                    <a:lumMod val="50000"/>
                  </a:schemeClr>
                </a:solidFill>
                <a:latin typeface="Calibri" pitchFamily="34" charset="0"/>
                <a:cs typeface="Calibri" pitchFamily="34" charset="0"/>
              </a:rPr>
              <a:t>.</a:t>
            </a:r>
          </a:p>
        </p:txBody>
      </p:sp>
      <p:sp>
        <p:nvSpPr>
          <p:cNvPr id="2" name="Title 1"/>
          <p:cNvSpPr>
            <a:spLocks noGrp="1"/>
          </p:cNvSpPr>
          <p:nvPr>
            <p:ph type="title"/>
          </p:nvPr>
        </p:nvSpPr>
        <p:spPr>
          <a:xfrm>
            <a:off x="446088" y="0"/>
            <a:ext cx="8229600" cy="1143000"/>
          </a:xfrm>
        </p:spPr>
        <p:txBody>
          <a:bodyPr/>
          <a:lstStyle/>
          <a:p>
            <a:r>
              <a:rPr lang="el-GR" dirty="0" smtClean="0">
                <a:solidFill>
                  <a:schemeClr val="accent6">
                    <a:lumMod val="75000"/>
                  </a:schemeClr>
                </a:solidFill>
              </a:rPr>
              <a:t>Παράδειγμα</a:t>
            </a:r>
            <a:endParaRPr lang="en-US" dirty="0">
              <a:solidFill>
                <a:schemeClr val="accent6">
                  <a:lumMod val="75000"/>
                </a:schemeClr>
              </a:solidFill>
            </a:endParaRPr>
          </a:p>
        </p:txBody>
      </p:sp>
      <p:sp>
        <p:nvSpPr>
          <p:cNvPr id="7"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n-US" altLang="en-US" dirty="0"/>
              <a:t>4</a:t>
            </a:r>
            <a:r>
              <a:rPr lang="el-GR" altLang="en-US" dirty="0" smtClean="0"/>
              <a:t>-20</a:t>
            </a:r>
            <a:r>
              <a:rPr lang="en-US" altLang="en-US" dirty="0" smtClean="0"/>
              <a:t>15</a:t>
            </a:r>
            <a:endParaRPr lang="el-GR" altLang="en-US" dirty="0" smtClean="0"/>
          </a:p>
        </p:txBody>
      </p:sp>
    </p:spTree>
    <p:extLst>
      <p:ext uri="{BB962C8B-B14F-4D97-AF65-F5344CB8AC3E}">
        <p14:creationId xmlns:p14="http://schemas.microsoft.com/office/powerpoint/2010/main" val="95150254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7" name="Rectangle 6"/>
          <p:cNvSpPr>
            <a:spLocks noGrp="1" noChangeArrowheads="1"/>
          </p:cNvSpPr>
          <p:nvPr>
            <p:ph type="ftr" sz="quarter" idx="11"/>
          </p:nvPr>
        </p:nvSpPr>
        <p:spPr>
          <a:noFill/>
        </p:spPr>
        <p:txBody>
          <a:bodyPr/>
          <a:lstStyle/>
          <a:p>
            <a:r>
              <a:rPr lang="el-GR" altLang="en-US"/>
              <a:t>Ευαγγελία Πιτουρά</a:t>
            </a:r>
          </a:p>
        </p:txBody>
      </p:sp>
      <p:sp>
        <p:nvSpPr>
          <p:cNvPr id="57348" name="Rectangle 7"/>
          <p:cNvSpPr>
            <a:spLocks noGrp="1" noChangeArrowheads="1"/>
          </p:cNvSpPr>
          <p:nvPr>
            <p:ph type="sldNum" sz="quarter" idx="12"/>
          </p:nvPr>
        </p:nvSpPr>
        <p:spPr>
          <a:noFill/>
        </p:spPr>
        <p:txBody>
          <a:bodyPr/>
          <a:lstStyle/>
          <a:p>
            <a:fld id="{0FA13F14-0B2E-4292-A007-8E591BB50159}" type="slidenum">
              <a:rPr lang="el-GR" altLang="en-US" smtClean="0"/>
              <a:pPr/>
              <a:t>35</a:t>
            </a:fld>
            <a:endParaRPr lang="el-GR" altLang="en-US" smtClean="0"/>
          </a:p>
        </p:txBody>
      </p:sp>
      <p:sp>
        <p:nvSpPr>
          <p:cNvPr id="57350" name="Text Box 3"/>
          <p:cNvSpPr txBox="1">
            <a:spLocks noChangeArrowheads="1"/>
          </p:cNvSpPr>
          <p:nvPr/>
        </p:nvSpPr>
        <p:spPr bwMode="auto">
          <a:xfrm>
            <a:off x="438150" y="1577975"/>
            <a:ext cx="7920038" cy="3713163"/>
          </a:xfrm>
          <a:prstGeom prst="rect">
            <a:avLst/>
          </a:prstGeom>
          <a:noFill/>
          <a:ln w="9525">
            <a:noFill/>
            <a:miter lim="800000"/>
            <a:headEnd/>
            <a:tailEnd/>
          </a:ln>
        </p:spPr>
        <p:txBody>
          <a:bodyPr>
            <a:spAutoFit/>
          </a:bodyPr>
          <a:lstStyle/>
          <a:p>
            <a:pPr algn="just" eaLnBrk="0" hangingPunct="0">
              <a:spcBef>
                <a:spcPct val="50000"/>
              </a:spcBef>
            </a:pPr>
            <a:r>
              <a:rPr lang="el-GR" sz="1800" dirty="0" smtClean="0">
                <a:solidFill>
                  <a:schemeClr val="tx2">
                    <a:lumMod val="50000"/>
                  </a:schemeClr>
                </a:solidFill>
                <a:latin typeface="Calibri" pitchFamily="34" charset="0"/>
                <a:cs typeface="Calibri" pitchFamily="34" charset="0"/>
              </a:rPr>
              <a:t>Μετατρέψτε </a:t>
            </a:r>
            <a:r>
              <a:rPr lang="el-GR" sz="1800" dirty="0">
                <a:solidFill>
                  <a:schemeClr val="tx2">
                    <a:lumMod val="50000"/>
                  </a:schemeClr>
                </a:solidFill>
                <a:latin typeface="Calibri" pitchFamily="34" charset="0"/>
                <a:cs typeface="Calibri" pitchFamily="34" charset="0"/>
              </a:rPr>
              <a:t>το διάγραμμα σε σχεσιακό σχήμα.</a:t>
            </a:r>
          </a:p>
          <a:p>
            <a:pPr algn="just" eaLnBrk="0" hangingPunct="0">
              <a:spcBef>
                <a:spcPct val="50000"/>
              </a:spcBef>
            </a:pPr>
            <a:endParaRPr lang="el-GR" sz="1800" dirty="0">
              <a:solidFill>
                <a:schemeClr val="tx2">
                  <a:lumMod val="50000"/>
                </a:schemeClr>
              </a:solidFill>
              <a:latin typeface="Calibri" pitchFamily="34" charset="0"/>
              <a:cs typeface="Calibri" pitchFamily="34" charset="0"/>
            </a:endParaRPr>
          </a:p>
          <a:p>
            <a:pPr algn="just" eaLnBrk="0" hangingPunct="0">
              <a:spcBef>
                <a:spcPct val="50000"/>
              </a:spcBef>
            </a:pPr>
            <a:r>
              <a:rPr lang="el-GR" sz="1800" dirty="0">
                <a:solidFill>
                  <a:schemeClr val="tx2">
                    <a:lumMod val="50000"/>
                  </a:schemeClr>
                </a:solidFill>
                <a:latin typeface="Calibri" pitchFamily="34" charset="0"/>
                <a:cs typeface="Calibri" pitchFamily="34" charset="0"/>
              </a:rPr>
              <a:t>Δώστε δυο διαφορετικά σχεσιακά σχήματα, </a:t>
            </a:r>
          </a:p>
          <a:p>
            <a:pPr algn="just" eaLnBrk="0" hangingPunct="0">
              <a:spcBef>
                <a:spcPct val="50000"/>
              </a:spcBef>
              <a:buFont typeface="Wingdings" pitchFamily="2" charset="2"/>
              <a:buChar char="§"/>
            </a:pPr>
            <a:r>
              <a:rPr lang="el-GR" sz="1800" dirty="0">
                <a:solidFill>
                  <a:schemeClr val="tx2">
                    <a:lumMod val="50000"/>
                  </a:schemeClr>
                </a:solidFill>
                <a:latin typeface="Calibri" pitchFamily="34" charset="0"/>
                <a:cs typeface="Calibri" pitchFamily="34" charset="0"/>
              </a:rPr>
              <a:t> ένα κατάλληλο στην περίπτωση που σχεδόν όλα τα κοτόπουλα συμμετέχουν σε κάποιο πείραμα και </a:t>
            </a:r>
          </a:p>
          <a:p>
            <a:pPr algn="just" eaLnBrk="0" hangingPunct="0">
              <a:spcBef>
                <a:spcPct val="50000"/>
              </a:spcBef>
              <a:buFont typeface="Wingdings" pitchFamily="2" charset="2"/>
              <a:buChar char="§"/>
            </a:pPr>
            <a:r>
              <a:rPr lang="el-GR" sz="1800" dirty="0">
                <a:solidFill>
                  <a:schemeClr val="tx2">
                    <a:lumMod val="50000"/>
                  </a:schemeClr>
                </a:solidFill>
                <a:latin typeface="Calibri" pitchFamily="34" charset="0"/>
                <a:cs typeface="Calibri" pitchFamily="34" charset="0"/>
              </a:rPr>
              <a:t> ένα κατάλληλο για την περίπτωση που μόνο ένα πολύ μικρό ποσοστό συμμετέχει σε αυτά. </a:t>
            </a:r>
          </a:p>
          <a:p>
            <a:pPr algn="just" eaLnBrk="0" hangingPunct="0">
              <a:spcBef>
                <a:spcPct val="50000"/>
              </a:spcBef>
            </a:pPr>
            <a:endParaRPr lang="el-GR" sz="800" dirty="0">
              <a:solidFill>
                <a:schemeClr val="tx2">
                  <a:lumMod val="50000"/>
                </a:schemeClr>
              </a:solidFill>
              <a:latin typeface="Calibri" pitchFamily="34" charset="0"/>
              <a:cs typeface="Calibri" pitchFamily="34" charset="0"/>
            </a:endParaRPr>
          </a:p>
          <a:p>
            <a:pPr algn="just" eaLnBrk="0" hangingPunct="0">
              <a:spcBef>
                <a:spcPct val="50000"/>
              </a:spcBef>
            </a:pPr>
            <a:r>
              <a:rPr lang="el-GR" sz="1800" dirty="0">
                <a:solidFill>
                  <a:schemeClr val="tx2">
                    <a:lumMod val="50000"/>
                  </a:schemeClr>
                </a:solidFill>
                <a:latin typeface="Calibri" pitchFamily="34" charset="0"/>
                <a:cs typeface="Calibri" pitchFamily="34" charset="0"/>
              </a:rPr>
              <a:t>Εξηγείστε.</a:t>
            </a:r>
            <a:br>
              <a:rPr lang="el-GR" sz="1800" dirty="0">
                <a:solidFill>
                  <a:schemeClr val="tx2">
                    <a:lumMod val="50000"/>
                  </a:schemeClr>
                </a:solidFill>
                <a:latin typeface="Calibri" pitchFamily="34" charset="0"/>
                <a:cs typeface="Calibri" pitchFamily="34" charset="0"/>
              </a:rPr>
            </a:br>
            <a:r>
              <a:rPr lang="el-GR" sz="1800" dirty="0">
                <a:solidFill>
                  <a:schemeClr val="tx2">
                    <a:lumMod val="50000"/>
                  </a:schemeClr>
                </a:solidFill>
                <a:latin typeface="Calibri" pitchFamily="34" charset="0"/>
                <a:cs typeface="Calibri" pitchFamily="34" charset="0"/>
              </a:rPr>
              <a:t/>
            </a:r>
            <a:br>
              <a:rPr lang="el-GR" sz="1800" dirty="0">
                <a:solidFill>
                  <a:schemeClr val="tx2">
                    <a:lumMod val="50000"/>
                  </a:schemeClr>
                </a:solidFill>
                <a:latin typeface="Calibri" pitchFamily="34" charset="0"/>
                <a:cs typeface="Calibri" pitchFamily="34" charset="0"/>
              </a:rPr>
            </a:br>
            <a:endParaRPr lang="el-GR" sz="1800" dirty="0">
              <a:solidFill>
                <a:schemeClr val="tx2">
                  <a:lumMod val="50000"/>
                </a:schemeClr>
              </a:solidFill>
              <a:latin typeface="Calibri" pitchFamily="34" charset="0"/>
              <a:cs typeface="Calibri" pitchFamily="34" charset="0"/>
            </a:endParaRPr>
          </a:p>
        </p:txBody>
      </p:sp>
      <p:sp>
        <p:nvSpPr>
          <p:cNvPr id="8" name="Title 1"/>
          <p:cNvSpPr>
            <a:spLocks noGrp="1"/>
          </p:cNvSpPr>
          <p:nvPr>
            <p:ph type="title"/>
          </p:nvPr>
        </p:nvSpPr>
        <p:spPr>
          <a:xfrm>
            <a:off x="446088" y="0"/>
            <a:ext cx="8229600" cy="1143000"/>
          </a:xfrm>
        </p:spPr>
        <p:txBody>
          <a:bodyPr/>
          <a:lstStyle/>
          <a:p>
            <a:r>
              <a:rPr lang="el-GR" dirty="0" smtClean="0">
                <a:solidFill>
                  <a:schemeClr val="accent6">
                    <a:lumMod val="75000"/>
                  </a:schemeClr>
                </a:solidFill>
              </a:rPr>
              <a:t>Παράδειγμα (συνέχεια)</a:t>
            </a:r>
            <a:endParaRPr lang="en-US" dirty="0">
              <a:solidFill>
                <a:schemeClr val="accent6">
                  <a:lumMod val="75000"/>
                </a:schemeClr>
              </a:solidFill>
            </a:endParaRPr>
          </a:p>
        </p:txBody>
      </p:sp>
      <p:sp>
        <p:nvSpPr>
          <p:cNvPr id="7"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n-US" altLang="en-US" dirty="0"/>
              <a:t>4</a:t>
            </a:r>
            <a:r>
              <a:rPr lang="el-GR" altLang="en-US" dirty="0" smtClean="0"/>
              <a:t>-20</a:t>
            </a:r>
            <a:r>
              <a:rPr lang="en-US" altLang="en-US" dirty="0" smtClean="0"/>
              <a:t>15</a:t>
            </a:r>
            <a:endParaRPr lang="el-GR" altLang="en-US" dirty="0" smtClean="0"/>
          </a:p>
        </p:txBody>
      </p:sp>
    </p:spTree>
    <p:extLst>
      <p:ext uri="{BB962C8B-B14F-4D97-AF65-F5344CB8AC3E}">
        <p14:creationId xmlns:p14="http://schemas.microsoft.com/office/powerpoint/2010/main" val="262713806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9" name="Footer Placeholder 3"/>
          <p:cNvSpPr>
            <a:spLocks noGrp="1"/>
          </p:cNvSpPr>
          <p:nvPr>
            <p:ph type="ftr" sz="quarter" idx="11"/>
          </p:nvPr>
        </p:nvSpPr>
        <p:spPr>
          <a:noFill/>
        </p:spPr>
        <p:txBody>
          <a:bodyPr/>
          <a:lstStyle/>
          <a:p>
            <a:r>
              <a:rPr lang="el-GR" altLang="en-US" smtClean="0"/>
              <a:t>Ευαγγελία Πιτουρά</a:t>
            </a:r>
          </a:p>
        </p:txBody>
      </p:sp>
      <p:sp>
        <p:nvSpPr>
          <p:cNvPr id="75780" name="Slide Number Placeholder 4"/>
          <p:cNvSpPr>
            <a:spLocks noGrp="1"/>
          </p:cNvSpPr>
          <p:nvPr>
            <p:ph type="sldNum" sz="quarter" idx="12"/>
          </p:nvPr>
        </p:nvSpPr>
        <p:spPr>
          <a:noFill/>
        </p:spPr>
        <p:txBody>
          <a:bodyPr/>
          <a:lstStyle/>
          <a:p>
            <a:fld id="{8EF1817E-6FAF-4663-9559-36E4C44D631C}" type="slidenum">
              <a:rPr lang="el-GR" altLang="en-US" smtClean="0"/>
              <a:pPr/>
              <a:t>36</a:t>
            </a:fld>
            <a:endParaRPr lang="el-GR" altLang="en-US" smtClean="0"/>
          </a:p>
        </p:txBody>
      </p:sp>
      <p:sp>
        <p:nvSpPr>
          <p:cNvPr id="7" name="Title 1"/>
          <p:cNvSpPr txBox="1">
            <a:spLocks/>
          </p:cNvSpPr>
          <p:nvPr/>
        </p:nvSpPr>
        <p:spPr>
          <a:xfrm>
            <a:off x="384175" y="2413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dirty="0" smtClean="0">
                <a:solidFill>
                  <a:schemeClr val="accent6">
                    <a:lumMod val="75000"/>
                  </a:schemeClr>
                </a:solidFill>
              </a:rPr>
              <a:t>Παράδειγμα</a:t>
            </a:r>
            <a:endParaRPr lang="en-US" dirty="0">
              <a:solidFill>
                <a:schemeClr val="accent6">
                  <a:lumMod val="75000"/>
                </a:schemeClr>
              </a:solidFill>
            </a:endParaRPr>
          </a:p>
        </p:txBody>
      </p:sp>
      <p:sp>
        <p:nvSpPr>
          <p:cNvPr id="8"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n-US" altLang="en-US" dirty="0"/>
              <a:t>4</a:t>
            </a:r>
            <a:r>
              <a:rPr lang="el-GR" altLang="en-US" dirty="0" smtClean="0"/>
              <a:t>-20</a:t>
            </a:r>
            <a:r>
              <a:rPr lang="en-US" altLang="en-US" dirty="0" smtClean="0"/>
              <a:t>15</a:t>
            </a:r>
            <a:endParaRPr lang="el-GR" altLang="en-US" dirty="0" smtClean="0"/>
          </a:p>
        </p:txBody>
      </p:sp>
      <p:sp>
        <p:nvSpPr>
          <p:cNvPr id="9" name="Text Box 3"/>
          <p:cNvSpPr txBox="1">
            <a:spLocks noChangeArrowheads="1"/>
          </p:cNvSpPr>
          <p:nvPr/>
        </p:nvSpPr>
        <p:spPr bwMode="auto">
          <a:xfrm>
            <a:off x="407988" y="1552575"/>
            <a:ext cx="8207375" cy="4124206"/>
          </a:xfrm>
          <a:prstGeom prst="rect">
            <a:avLst/>
          </a:prstGeom>
          <a:noFill/>
          <a:ln w="9525">
            <a:noFill/>
            <a:miter lim="800000"/>
            <a:headEnd/>
            <a:tailEnd/>
          </a:ln>
        </p:spPr>
        <p:txBody>
          <a:bodyPr>
            <a:spAutoFit/>
          </a:bodyPr>
          <a:lstStyle/>
          <a:p>
            <a:pPr algn="just"/>
            <a:r>
              <a:rPr lang="el-GR" sz="1600" dirty="0">
                <a:solidFill>
                  <a:schemeClr val="accent1">
                    <a:lumMod val="75000"/>
                  </a:schemeClr>
                </a:solidFill>
                <a:latin typeface="Calibri" pitchFamily="34" charset="0"/>
                <a:ea typeface="Calibri" pitchFamily="34" charset="0"/>
                <a:cs typeface="Calibri" pitchFamily="34" charset="0"/>
              </a:rPr>
              <a:t>Θέλουμε να σχεδιάσουμε μια βάση δεδομένων για επεισόδια τηλεοπτικών σειρών.  Στη βάση δεδομένων θέλουμε να έχουμε πληροφορία για: </a:t>
            </a:r>
            <a:endParaRPr lang="en-US" sz="1600" dirty="0">
              <a:solidFill>
                <a:schemeClr val="accent1">
                  <a:lumMod val="75000"/>
                </a:schemeClr>
              </a:solidFill>
              <a:latin typeface="Calibri" pitchFamily="34" charset="0"/>
              <a:ea typeface="Calibri" pitchFamily="34" charset="0"/>
              <a:cs typeface="Calibri" pitchFamily="34" charset="0"/>
            </a:endParaRPr>
          </a:p>
          <a:p>
            <a:pPr algn="just"/>
            <a:endParaRPr lang="el-GR" sz="1600" dirty="0">
              <a:solidFill>
                <a:schemeClr val="accent1">
                  <a:lumMod val="75000"/>
                </a:schemeClr>
              </a:solidFill>
              <a:latin typeface="Calibri" pitchFamily="34" charset="0"/>
              <a:ea typeface="Calibri" pitchFamily="34" charset="0"/>
              <a:cs typeface="Calibri" pitchFamily="34" charset="0"/>
            </a:endParaRPr>
          </a:p>
          <a:p>
            <a:pPr algn="just">
              <a:buFont typeface="Wingdings" pitchFamily="2" charset="2"/>
              <a:buChar char="§"/>
            </a:pPr>
            <a:r>
              <a:rPr lang="en-US" sz="1600" i="1" dirty="0">
                <a:solidFill>
                  <a:schemeClr val="accent1">
                    <a:lumMod val="75000"/>
                  </a:schemeClr>
                </a:solidFill>
                <a:latin typeface="Calibri" pitchFamily="34" charset="0"/>
                <a:ea typeface="Calibri" pitchFamily="34" charset="0"/>
                <a:cs typeface="Calibri" pitchFamily="34" charset="0"/>
              </a:rPr>
              <a:t> </a:t>
            </a:r>
            <a:r>
              <a:rPr lang="el-GR" sz="1600" i="1" dirty="0">
                <a:solidFill>
                  <a:schemeClr val="accent6">
                    <a:lumMod val="75000"/>
                  </a:schemeClr>
                </a:solidFill>
                <a:latin typeface="Calibri" pitchFamily="34" charset="0"/>
                <a:ea typeface="Calibri" pitchFamily="34" charset="0"/>
                <a:cs typeface="Calibri" pitchFamily="34" charset="0"/>
              </a:rPr>
              <a:t>Ηθοποιούς</a:t>
            </a:r>
            <a:r>
              <a:rPr lang="el-GR" sz="1600" dirty="0">
                <a:solidFill>
                  <a:schemeClr val="accent1">
                    <a:lumMod val="75000"/>
                  </a:schemeClr>
                </a:solidFill>
                <a:latin typeface="Calibri" pitchFamily="34" charset="0"/>
                <a:ea typeface="Calibri" pitchFamily="34" charset="0"/>
                <a:cs typeface="Calibri" pitchFamily="34" charset="0"/>
              </a:rPr>
              <a:t>: το όνομα τους, την ημερομηνία γέννησής τους, το φύλο τους και την πόλη που γεννήθηκαν. Θεωρείστε ότι ένας ηθοποιός προσδιορίζεται μοναδικά από τον συνδυασμό του ονόματος και της ημερομηνίας γέννησής του.</a:t>
            </a:r>
            <a:endParaRPr lang="en-US" sz="1600" dirty="0">
              <a:solidFill>
                <a:schemeClr val="accent1">
                  <a:lumMod val="75000"/>
                </a:schemeClr>
              </a:solidFill>
              <a:latin typeface="Calibri" pitchFamily="34" charset="0"/>
              <a:ea typeface="Calibri" pitchFamily="34" charset="0"/>
              <a:cs typeface="Calibri" pitchFamily="34" charset="0"/>
            </a:endParaRPr>
          </a:p>
          <a:p>
            <a:pPr algn="just">
              <a:buFont typeface="Wingdings" pitchFamily="2" charset="2"/>
              <a:buChar char="§"/>
            </a:pPr>
            <a:endParaRPr lang="el-GR" sz="1600" dirty="0">
              <a:solidFill>
                <a:schemeClr val="accent1">
                  <a:lumMod val="75000"/>
                </a:schemeClr>
              </a:solidFill>
              <a:latin typeface="Calibri" pitchFamily="34" charset="0"/>
              <a:ea typeface="Calibri" pitchFamily="34" charset="0"/>
              <a:cs typeface="Calibri" pitchFamily="34" charset="0"/>
            </a:endParaRPr>
          </a:p>
          <a:p>
            <a:pPr algn="just">
              <a:buFont typeface="Wingdings" pitchFamily="2" charset="2"/>
              <a:buChar char="§"/>
            </a:pPr>
            <a:r>
              <a:rPr lang="en-US" sz="1600" dirty="0">
                <a:solidFill>
                  <a:schemeClr val="accent1">
                    <a:lumMod val="75000"/>
                  </a:schemeClr>
                </a:solidFill>
                <a:latin typeface="Calibri" pitchFamily="34" charset="0"/>
                <a:ea typeface="Calibri" pitchFamily="34" charset="0"/>
                <a:cs typeface="Calibri" pitchFamily="34" charset="0"/>
              </a:rPr>
              <a:t> </a:t>
            </a:r>
            <a:r>
              <a:rPr lang="el-GR" sz="1600" i="1" dirty="0">
                <a:solidFill>
                  <a:schemeClr val="accent6">
                    <a:lumMod val="75000"/>
                  </a:schemeClr>
                </a:solidFill>
                <a:latin typeface="Calibri" pitchFamily="34" charset="0"/>
                <a:ea typeface="Calibri" pitchFamily="34" charset="0"/>
                <a:cs typeface="Calibri" pitchFamily="34" charset="0"/>
              </a:rPr>
              <a:t>Τηλεοπτικές Σειρές</a:t>
            </a:r>
            <a:r>
              <a:rPr lang="el-GR" sz="1600" dirty="0">
                <a:solidFill>
                  <a:schemeClr val="accent1">
                    <a:lumMod val="75000"/>
                  </a:schemeClr>
                </a:solidFill>
                <a:latin typeface="Calibri" pitchFamily="34" charset="0"/>
                <a:ea typeface="Calibri" pitchFamily="34" charset="0"/>
                <a:cs typeface="Calibri" pitchFamily="34" charset="0"/>
              </a:rPr>
              <a:t>: τον τίτλο, τα χρόνια που προβάλλονται (πχ, 2005, 2006, 2010) και το κανάλι που τις προβάλλει.</a:t>
            </a:r>
            <a:endParaRPr lang="en-US" sz="1600" dirty="0">
              <a:solidFill>
                <a:schemeClr val="accent1">
                  <a:lumMod val="75000"/>
                </a:schemeClr>
              </a:solidFill>
              <a:latin typeface="Calibri" pitchFamily="34" charset="0"/>
              <a:ea typeface="Calibri" pitchFamily="34" charset="0"/>
              <a:cs typeface="Calibri" pitchFamily="34" charset="0"/>
            </a:endParaRPr>
          </a:p>
          <a:p>
            <a:pPr algn="just">
              <a:buFont typeface="Wingdings" pitchFamily="2" charset="2"/>
              <a:buChar char="§"/>
            </a:pPr>
            <a:endParaRPr lang="el-GR" sz="1600" dirty="0">
              <a:solidFill>
                <a:schemeClr val="accent1">
                  <a:lumMod val="75000"/>
                </a:schemeClr>
              </a:solidFill>
              <a:latin typeface="Calibri" pitchFamily="34" charset="0"/>
              <a:ea typeface="Calibri" pitchFamily="34" charset="0"/>
              <a:cs typeface="Calibri" pitchFamily="34" charset="0"/>
            </a:endParaRPr>
          </a:p>
          <a:p>
            <a:pPr algn="just">
              <a:buFont typeface="Wingdings" pitchFamily="2" charset="2"/>
              <a:buChar char="§"/>
            </a:pPr>
            <a:r>
              <a:rPr lang="en-US" sz="1600" dirty="0">
                <a:solidFill>
                  <a:schemeClr val="accent1">
                    <a:lumMod val="75000"/>
                  </a:schemeClr>
                </a:solidFill>
                <a:latin typeface="Calibri" pitchFamily="34" charset="0"/>
                <a:ea typeface="Calibri" pitchFamily="34" charset="0"/>
                <a:cs typeface="Calibri" pitchFamily="34" charset="0"/>
              </a:rPr>
              <a:t> </a:t>
            </a:r>
            <a:r>
              <a:rPr lang="el-GR" sz="1600" i="1" dirty="0">
                <a:solidFill>
                  <a:schemeClr val="accent6">
                    <a:lumMod val="75000"/>
                  </a:schemeClr>
                </a:solidFill>
                <a:latin typeface="Calibri" pitchFamily="34" charset="0"/>
                <a:ea typeface="Calibri" pitchFamily="34" charset="0"/>
                <a:cs typeface="Calibri" pitchFamily="34" charset="0"/>
              </a:rPr>
              <a:t>Επεισόδια</a:t>
            </a:r>
            <a:r>
              <a:rPr lang="el-GR" sz="1600" dirty="0">
                <a:solidFill>
                  <a:schemeClr val="accent1">
                    <a:lumMod val="75000"/>
                  </a:schemeClr>
                </a:solidFill>
                <a:latin typeface="Calibri" pitchFamily="34" charset="0"/>
                <a:ea typeface="Calibri" pitchFamily="34" charset="0"/>
                <a:cs typeface="Calibri" pitchFamily="34" charset="0"/>
              </a:rPr>
              <a:t>: Κάθε τηλεοπτική σειρά έχει επεισόδια. Κάθε επεισόδιο έχει έναν αριθμό επεισοδίου και μια ημερομηνία προβολής. </a:t>
            </a:r>
            <a:endParaRPr lang="en-US" sz="1600" dirty="0">
              <a:solidFill>
                <a:schemeClr val="accent1">
                  <a:lumMod val="75000"/>
                </a:schemeClr>
              </a:solidFill>
              <a:latin typeface="Calibri" pitchFamily="34" charset="0"/>
              <a:ea typeface="Calibri" pitchFamily="34" charset="0"/>
              <a:cs typeface="Calibri" pitchFamily="34" charset="0"/>
            </a:endParaRPr>
          </a:p>
          <a:p>
            <a:pPr algn="just">
              <a:buFont typeface="Wingdings" pitchFamily="2" charset="2"/>
              <a:buChar char="§"/>
            </a:pPr>
            <a:endParaRPr lang="el-GR" sz="1600" dirty="0">
              <a:solidFill>
                <a:schemeClr val="accent1">
                  <a:lumMod val="75000"/>
                </a:schemeClr>
              </a:solidFill>
              <a:latin typeface="Calibri" pitchFamily="34" charset="0"/>
              <a:ea typeface="Calibri" pitchFamily="34" charset="0"/>
              <a:cs typeface="Calibri" pitchFamily="34" charset="0"/>
            </a:endParaRPr>
          </a:p>
          <a:p>
            <a:pPr algn="just">
              <a:buFont typeface="Wingdings" pitchFamily="2" charset="2"/>
              <a:buChar char="§"/>
            </a:pPr>
            <a:r>
              <a:rPr lang="en-US" sz="1600" dirty="0">
                <a:solidFill>
                  <a:schemeClr val="accent1">
                    <a:lumMod val="75000"/>
                  </a:schemeClr>
                </a:solidFill>
                <a:latin typeface="Calibri" pitchFamily="34" charset="0"/>
                <a:ea typeface="Calibri" pitchFamily="34" charset="0"/>
                <a:cs typeface="Calibri" pitchFamily="34" charset="0"/>
              </a:rPr>
              <a:t> </a:t>
            </a:r>
            <a:r>
              <a:rPr lang="el-GR" sz="1600" i="1" dirty="0">
                <a:solidFill>
                  <a:schemeClr val="accent6">
                    <a:lumMod val="75000"/>
                  </a:schemeClr>
                </a:solidFill>
                <a:latin typeface="Calibri" pitchFamily="34" charset="0"/>
                <a:ea typeface="Calibri" pitchFamily="34" charset="0"/>
                <a:cs typeface="Calibri" pitchFamily="34" charset="0"/>
              </a:rPr>
              <a:t>Εμφανίσεις Ηθοποιού – Ρόλοι</a:t>
            </a:r>
            <a:r>
              <a:rPr lang="el-GR" sz="1600" dirty="0">
                <a:solidFill>
                  <a:schemeClr val="accent1">
                    <a:lumMod val="75000"/>
                  </a:schemeClr>
                </a:solidFill>
                <a:latin typeface="Calibri" pitchFamily="34" charset="0"/>
                <a:ea typeface="Calibri" pitchFamily="34" charset="0"/>
                <a:cs typeface="Calibri" pitchFamily="34" charset="0"/>
              </a:rPr>
              <a:t>: Οι ηθοποιοί εμφανίζονται σε συγκεκριμένα επεισόδια τηλεοπτικών σειρών υποδυόμενοι έναν ρόλο (π.χ., «Ντάλια», «</a:t>
            </a:r>
            <a:r>
              <a:rPr lang="el-GR" sz="1600" dirty="0" err="1">
                <a:solidFill>
                  <a:schemeClr val="accent1">
                    <a:lumMod val="75000"/>
                  </a:schemeClr>
                </a:solidFill>
                <a:latin typeface="Calibri" pitchFamily="34" charset="0"/>
                <a:ea typeface="Calibri" pitchFamily="34" charset="0"/>
                <a:cs typeface="Calibri" pitchFamily="34" charset="0"/>
              </a:rPr>
              <a:t>Ζουμπουλία</a:t>
            </a:r>
            <a:r>
              <a:rPr lang="el-GR" sz="1600" dirty="0">
                <a:solidFill>
                  <a:schemeClr val="accent1">
                    <a:lumMod val="75000"/>
                  </a:schemeClr>
                </a:solidFill>
                <a:latin typeface="Calibri" pitchFamily="34" charset="0"/>
                <a:ea typeface="Calibri" pitchFamily="34" charset="0"/>
                <a:cs typeface="Calibri" pitchFamily="34" charset="0"/>
              </a:rPr>
              <a:t>») που μπορεί να είναι διαφορετικός σε κάθε επεισόδιο.</a:t>
            </a:r>
          </a:p>
        </p:txBody>
      </p:sp>
    </p:spTree>
    <p:extLst>
      <p:ext uri="{BB962C8B-B14F-4D97-AF65-F5344CB8AC3E}">
        <p14:creationId xmlns:p14="http://schemas.microsoft.com/office/powerpoint/2010/main" val="365415641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1" name="Footer Placeholder 3"/>
          <p:cNvSpPr>
            <a:spLocks noGrp="1"/>
          </p:cNvSpPr>
          <p:nvPr>
            <p:ph type="ftr" sz="quarter" idx="11"/>
          </p:nvPr>
        </p:nvSpPr>
        <p:spPr>
          <a:noFill/>
        </p:spPr>
        <p:txBody>
          <a:bodyPr/>
          <a:lstStyle/>
          <a:p>
            <a:r>
              <a:rPr lang="el-GR" altLang="en-US" smtClean="0"/>
              <a:t>Ευαγγελία Πιτουρά</a:t>
            </a:r>
          </a:p>
        </p:txBody>
      </p:sp>
      <p:sp>
        <p:nvSpPr>
          <p:cNvPr id="73732" name="Slide Number Placeholder 4"/>
          <p:cNvSpPr>
            <a:spLocks noGrp="1"/>
          </p:cNvSpPr>
          <p:nvPr>
            <p:ph type="sldNum" sz="quarter" idx="12"/>
          </p:nvPr>
        </p:nvSpPr>
        <p:spPr>
          <a:noFill/>
        </p:spPr>
        <p:txBody>
          <a:bodyPr/>
          <a:lstStyle/>
          <a:p>
            <a:fld id="{321B29F1-8A55-487B-965B-A1F91C115EC5}" type="slidenum">
              <a:rPr lang="el-GR" altLang="en-US" smtClean="0"/>
              <a:pPr/>
              <a:t>37</a:t>
            </a:fld>
            <a:endParaRPr lang="el-GR" altLang="en-US" smtClean="0"/>
          </a:p>
        </p:txBody>
      </p:sp>
      <p:sp>
        <p:nvSpPr>
          <p:cNvPr id="73734" name="Text Box 3"/>
          <p:cNvSpPr txBox="1">
            <a:spLocks noChangeArrowheads="1"/>
          </p:cNvSpPr>
          <p:nvPr/>
        </p:nvSpPr>
        <p:spPr bwMode="auto">
          <a:xfrm>
            <a:off x="2122488" y="5589588"/>
            <a:ext cx="4897437" cy="396875"/>
          </a:xfrm>
          <a:prstGeom prst="rect">
            <a:avLst/>
          </a:prstGeom>
          <a:noFill/>
          <a:ln w="9525">
            <a:noFill/>
            <a:miter lim="800000"/>
            <a:headEnd/>
            <a:tailEnd/>
          </a:ln>
        </p:spPr>
        <p:txBody>
          <a:bodyPr>
            <a:spAutoFit/>
          </a:bodyPr>
          <a:lstStyle/>
          <a:p>
            <a:pPr eaLnBrk="0" hangingPunct="0">
              <a:spcBef>
                <a:spcPct val="50000"/>
              </a:spcBef>
            </a:pPr>
            <a:endParaRPr lang="en-US" sz="2000">
              <a:latin typeface="Comic Sans MS" pitchFamily="66" charset="0"/>
            </a:endParaRPr>
          </a:p>
        </p:txBody>
      </p:sp>
      <p:sp>
        <p:nvSpPr>
          <p:cNvPr id="8" name="Title 7"/>
          <p:cNvSpPr>
            <a:spLocks noGrp="1"/>
          </p:cNvSpPr>
          <p:nvPr>
            <p:ph type="title"/>
          </p:nvPr>
        </p:nvSpPr>
        <p:spPr>
          <a:xfrm>
            <a:off x="456406" y="122238"/>
            <a:ext cx="8229600" cy="1143000"/>
          </a:xfrm>
        </p:spPr>
        <p:txBody>
          <a:bodyPr/>
          <a:lstStyle/>
          <a:p>
            <a:r>
              <a:rPr lang="el-GR" dirty="0" smtClean="0">
                <a:solidFill>
                  <a:schemeClr val="accent6">
                    <a:lumMod val="75000"/>
                  </a:schemeClr>
                </a:solidFill>
              </a:rPr>
              <a:t>Παράδειγμα</a:t>
            </a:r>
            <a:endParaRPr lang="el-GR" dirty="0">
              <a:solidFill>
                <a:schemeClr val="accent6">
                  <a:lumMod val="75000"/>
                </a:schemeClr>
              </a:solidFill>
            </a:endParaRPr>
          </a:p>
        </p:txBody>
      </p:sp>
      <p:sp>
        <p:nvSpPr>
          <p:cNvPr id="9" name="Text Box 4"/>
          <p:cNvSpPr txBox="1">
            <a:spLocks noChangeArrowheads="1"/>
          </p:cNvSpPr>
          <p:nvPr/>
        </p:nvSpPr>
        <p:spPr bwMode="auto">
          <a:xfrm>
            <a:off x="241300" y="1387475"/>
            <a:ext cx="8642350" cy="4770537"/>
          </a:xfrm>
          <a:prstGeom prst="rect">
            <a:avLst/>
          </a:prstGeom>
          <a:noFill/>
          <a:ln w="9525">
            <a:noFill/>
            <a:miter lim="800000"/>
            <a:headEnd/>
            <a:tailEnd/>
          </a:ln>
        </p:spPr>
        <p:txBody>
          <a:bodyPr>
            <a:spAutoFit/>
          </a:bodyPr>
          <a:lstStyle/>
          <a:p>
            <a:pPr algn="just"/>
            <a:r>
              <a:rPr lang="el-GR" sz="1600" dirty="0">
                <a:solidFill>
                  <a:schemeClr val="accent1">
                    <a:lumMod val="75000"/>
                  </a:schemeClr>
                </a:solidFill>
                <a:latin typeface="Calibri" pitchFamily="34" charset="0"/>
                <a:ea typeface="Calibri" pitchFamily="34" charset="0"/>
                <a:cs typeface="Calibri" pitchFamily="34" charset="0"/>
              </a:rPr>
              <a:t>Θέλουμε να σχεδιάσουμε μια βάση δεδομένων για ένα συνεργείο αυτοκινήτων, στην οποία διατηρούμε </a:t>
            </a:r>
            <a:r>
              <a:rPr lang="el-GR" sz="1600" dirty="0" smtClean="0">
                <a:solidFill>
                  <a:schemeClr val="accent1">
                    <a:lumMod val="75000"/>
                  </a:schemeClr>
                </a:solidFill>
                <a:latin typeface="Calibri" pitchFamily="34" charset="0"/>
                <a:ea typeface="Calibri" pitchFamily="34" charset="0"/>
                <a:cs typeface="Calibri" pitchFamily="34" charset="0"/>
              </a:rPr>
              <a:t>πληροφορία για επισκευές αυτοκινήτων: </a:t>
            </a:r>
            <a:endParaRPr lang="el-GR" sz="1600" dirty="0">
              <a:solidFill>
                <a:schemeClr val="accent1">
                  <a:lumMod val="75000"/>
                </a:schemeClr>
              </a:solidFill>
              <a:latin typeface="Calibri" pitchFamily="34" charset="0"/>
              <a:ea typeface="Calibri" pitchFamily="34" charset="0"/>
              <a:cs typeface="Calibri" pitchFamily="34" charset="0"/>
            </a:endParaRPr>
          </a:p>
          <a:p>
            <a:pPr algn="just"/>
            <a:endParaRPr lang="el-GR" sz="1600" dirty="0">
              <a:solidFill>
                <a:schemeClr val="accent1">
                  <a:lumMod val="75000"/>
                </a:schemeClr>
              </a:solidFill>
              <a:latin typeface="Calibri" pitchFamily="34" charset="0"/>
              <a:ea typeface="Calibri" pitchFamily="34" charset="0"/>
              <a:cs typeface="Calibri" pitchFamily="34" charset="0"/>
            </a:endParaRPr>
          </a:p>
          <a:p>
            <a:pPr algn="just">
              <a:buFont typeface="Wingdings" pitchFamily="2" charset="2"/>
              <a:buChar char="§"/>
            </a:pPr>
            <a:r>
              <a:rPr lang="en-US" sz="1600" dirty="0">
                <a:solidFill>
                  <a:schemeClr val="accent1">
                    <a:lumMod val="75000"/>
                  </a:schemeClr>
                </a:solidFill>
                <a:latin typeface="Calibri" pitchFamily="34" charset="0"/>
                <a:ea typeface="Calibri" pitchFamily="34" charset="0"/>
                <a:cs typeface="Calibri" pitchFamily="34" charset="0"/>
              </a:rPr>
              <a:t> </a:t>
            </a:r>
            <a:r>
              <a:rPr lang="el-GR" sz="1600" dirty="0">
                <a:solidFill>
                  <a:schemeClr val="accent1">
                    <a:lumMod val="75000"/>
                  </a:schemeClr>
                </a:solidFill>
                <a:latin typeface="Calibri" pitchFamily="34" charset="0"/>
                <a:ea typeface="Calibri" pitchFamily="34" charset="0"/>
                <a:cs typeface="Calibri" pitchFamily="34" charset="0"/>
              </a:rPr>
              <a:t>Για κάθε </a:t>
            </a:r>
            <a:r>
              <a:rPr lang="el-GR" sz="1600" i="1" dirty="0">
                <a:solidFill>
                  <a:schemeClr val="accent6">
                    <a:lumMod val="75000"/>
                  </a:schemeClr>
                </a:solidFill>
                <a:latin typeface="Calibri" pitchFamily="34" charset="0"/>
                <a:ea typeface="Calibri" pitchFamily="34" charset="0"/>
                <a:cs typeface="Calibri" pitchFamily="34" charset="0"/>
              </a:rPr>
              <a:t>πελάτη</a:t>
            </a:r>
            <a:r>
              <a:rPr lang="el-GR" sz="1600" dirty="0">
                <a:solidFill>
                  <a:schemeClr val="accent1">
                    <a:lumMod val="75000"/>
                  </a:schemeClr>
                </a:solidFill>
                <a:latin typeface="Calibri" pitchFamily="34" charset="0"/>
                <a:ea typeface="Calibri" pitchFamily="34" charset="0"/>
                <a:cs typeface="Calibri" pitchFamily="34" charset="0"/>
              </a:rPr>
              <a:t>, καταγράφουμε το (μοναδικό) όνομά του, τη διεύθυνσή του, και ένα τηλέφωνο επικοινωνίας. </a:t>
            </a:r>
          </a:p>
          <a:p>
            <a:pPr algn="just">
              <a:buFont typeface="Wingdings" pitchFamily="2" charset="2"/>
              <a:buChar char="§"/>
            </a:pPr>
            <a:r>
              <a:rPr lang="en-US" sz="1600" dirty="0">
                <a:solidFill>
                  <a:schemeClr val="accent1">
                    <a:lumMod val="75000"/>
                  </a:schemeClr>
                </a:solidFill>
                <a:latin typeface="Calibri" pitchFamily="34" charset="0"/>
                <a:ea typeface="Calibri" pitchFamily="34" charset="0"/>
                <a:cs typeface="Calibri" pitchFamily="34" charset="0"/>
              </a:rPr>
              <a:t> </a:t>
            </a:r>
            <a:r>
              <a:rPr lang="el-GR" sz="1600" dirty="0">
                <a:solidFill>
                  <a:schemeClr val="accent1">
                    <a:lumMod val="75000"/>
                  </a:schemeClr>
                </a:solidFill>
                <a:latin typeface="Calibri" pitchFamily="34" charset="0"/>
                <a:ea typeface="Calibri" pitchFamily="34" charset="0"/>
                <a:cs typeface="Calibri" pitchFamily="34" charset="0"/>
              </a:rPr>
              <a:t>Για κάθε </a:t>
            </a:r>
            <a:r>
              <a:rPr lang="el-GR" sz="1600" i="1" dirty="0">
                <a:solidFill>
                  <a:schemeClr val="accent6">
                    <a:lumMod val="75000"/>
                  </a:schemeClr>
                </a:solidFill>
                <a:latin typeface="Calibri" pitchFamily="34" charset="0"/>
                <a:ea typeface="Calibri" pitchFamily="34" charset="0"/>
                <a:cs typeface="Calibri" pitchFamily="34" charset="0"/>
              </a:rPr>
              <a:t>αυτοκίνητ</a:t>
            </a:r>
            <a:r>
              <a:rPr lang="el-GR" sz="1600" dirty="0">
                <a:solidFill>
                  <a:schemeClr val="accent1">
                    <a:lumMod val="75000"/>
                  </a:schemeClr>
                </a:solidFill>
                <a:latin typeface="Calibri" pitchFamily="34" charset="0"/>
                <a:ea typeface="Calibri" pitchFamily="34" charset="0"/>
                <a:cs typeface="Calibri" pitchFamily="34" charset="0"/>
              </a:rPr>
              <a:t>ο έχουμε το μοναδικό αριθμό πινακίδων του, τη μάρκα </a:t>
            </a:r>
            <a:r>
              <a:rPr lang="en-US" sz="1600" dirty="0">
                <a:solidFill>
                  <a:schemeClr val="accent1">
                    <a:lumMod val="75000"/>
                  </a:schemeClr>
                </a:solidFill>
                <a:latin typeface="Calibri" pitchFamily="34" charset="0"/>
                <a:ea typeface="Calibri" pitchFamily="34" charset="0"/>
                <a:cs typeface="Calibri" pitchFamily="34" charset="0"/>
              </a:rPr>
              <a:t>(</a:t>
            </a:r>
            <a:r>
              <a:rPr lang="el-GR" sz="1600" dirty="0">
                <a:solidFill>
                  <a:schemeClr val="accent1">
                    <a:lumMod val="75000"/>
                  </a:schemeClr>
                </a:solidFill>
                <a:latin typeface="Calibri" pitchFamily="34" charset="0"/>
                <a:ea typeface="Calibri" pitchFamily="34" charset="0"/>
                <a:cs typeface="Calibri" pitchFamily="34" charset="0"/>
              </a:rPr>
              <a:t>πχ </a:t>
            </a:r>
            <a:r>
              <a:rPr lang="en-US" sz="1600" dirty="0">
                <a:solidFill>
                  <a:schemeClr val="accent1">
                    <a:lumMod val="75000"/>
                  </a:schemeClr>
                </a:solidFill>
                <a:latin typeface="Calibri" pitchFamily="34" charset="0"/>
                <a:ea typeface="Calibri" pitchFamily="34" charset="0"/>
                <a:cs typeface="Calibri" pitchFamily="34" charset="0"/>
              </a:rPr>
              <a:t>FIAT, BMW)</a:t>
            </a:r>
            <a:r>
              <a:rPr lang="el-GR" sz="1600" dirty="0">
                <a:solidFill>
                  <a:schemeClr val="accent1">
                    <a:lumMod val="75000"/>
                  </a:schemeClr>
                </a:solidFill>
                <a:latin typeface="Calibri" pitchFamily="34" charset="0"/>
                <a:ea typeface="Calibri" pitchFamily="34" charset="0"/>
                <a:cs typeface="Calibri" pitchFamily="34" charset="0"/>
              </a:rPr>
              <a:t> και το μοντέλο του</a:t>
            </a:r>
            <a:r>
              <a:rPr lang="en-US" sz="1600" dirty="0">
                <a:solidFill>
                  <a:schemeClr val="accent1">
                    <a:lumMod val="75000"/>
                  </a:schemeClr>
                </a:solidFill>
                <a:latin typeface="Calibri" pitchFamily="34" charset="0"/>
                <a:ea typeface="Calibri" pitchFamily="34" charset="0"/>
                <a:cs typeface="Calibri" pitchFamily="34" charset="0"/>
              </a:rPr>
              <a:t> (</a:t>
            </a:r>
            <a:r>
              <a:rPr lang="el-GR" sz="1600" dirty="0">
                <a:solidFill>
                  <a:schemeClr val="accent1">
                    <a:lumMod val="75000"/>
                  </a:schemeClr>
                </a:solidFill>
                <a:latin typeface="Calibri" pitchFamily="34" charset="0"/>
                <a:ea typeface="Calibri" pitchFamily="34" charset="0"/>
                <a:cs typeface="Calibri" pitchFamily="34" charset="0"/>
              </a:rPr>
              <a:t>πχ, </a:t>
            </a:r>
            <a:r>
              <a:rPr lang="en-US" sz="1600" dirty="0" err="1">
                <a:solidFill>
                  <a:schemeClr val="accent1">
                    <a:lumMod val="75000"/>
                  </a:schemeClr>
                </a:solidFill>
                <a:latin typeface="Calibri" pitchFamily="34" charset="0"/>
                <a:ea typeface="Calibri" pitchFamily="34" charset="0"/>
                <a:cs typeface="Calibri" pitchFamily="34" charset="0"/>
              </a:rPr>
              <a:t>Punto</a:t>
            </a:r>
            <a:r>
              <a:rPr lang="en-US" sz="1600" dirty="0">
                <a:solidFill>
                  <a:schemeClr val="accent1">
                    <a:lumMod val="75000"/>
                  </a:schemeClr>
                </a:solidFill>
                <a:latin typeface="Calibri" pitchFamily="34" charset="0"/>
                <a:ea typeface="Calibri" pitchFamily="34" charset="0"/>
                <a:cs typeface="Calibri" pitchFamily="34" charset="0"/>
              </a:rPr>
              <a:t>, Polo</a:t>
            </a:r>
            <a:r>
              <a:rPr lang="en-US" sz="1600" dirty="0" smtClean="0">
                <a:solidFill>
                  <a:schemeClr val="accent1">
                    <a:lumMod val="75000"/>
                  </a:schemeClr>
                </a:solidFill>
                <a:latin typeface="Calibri" pitchFamily="34" charset="0"/>
                <a:ea typeface="Calibri" pitchFamily="34" charset="0"/>
                <a:cs typeface="Calibri" pitchFamily="34" charset="0"/>
              </a:rPr>
              <a:t>)</a:t>
            </a:r>
            <a:r>
              <a:rPr lang="el-GR" sz="1600" dirty="0" smtClean="0">
                <a:solidFill>
                  <a:schemeClr val="accent1">
                    <a:lumMod val="75000"/>
                  </a:schemeClr>
                </a:solidFill>
                <a:latin typeface="Calibri" pitchFamily="34" charset="0"/>
                <a:ea typeface="Calibri" pitchFamily="34" charset="0"/>
                <a:cs typeface="Calibri" pitchFamily="34" charset="0"/>
              </a:rPr>
              <a:t> καθώς και τον πελάτη που είναι ιδιοκτήτης του.</a:t>
            </a:r>
            <a:endParaRPr lang="en-US" sz="1600" dirty="0">
              <a:solidFill>
                <a:schemeClr val="accent1">
                  <a:lumMod val="75000"/>
                </a:schemeClr>
              </a:solidFill>
              <a:latin typeface="Calibri" pitchFamily="34" charset="0"/>
              <a:ea typeface="Calibri" pitchFamily="34" charset="0"/>
              <a:cs typeface="Calibri" pitchFamily="34" charset="0"/>
            </a:endParaRPr>
          </a:p>
          <a:p>
            <a:pPr algn="just">
              <a:buFont typeface="Wingdings" pitchFamily="2" charset="2"/>
              <a:buChar char="§"/>
            </a:pPr>
            <a:r>
              <a:rPr lang="en-US" sz="1600" dirty="0">
                <a:solidFill>
                  <a:schemeClr val="accent1">
                    <a:lumMod val="75000"/>
                  </a:schemeClr>
                </a:solidFill>
                <a:latin typeface="Calibri" pitchFamily="34" charset="0"/>
                <a:ea typeface="Calibri" pitchFamily="34" charset="0"/>
                <a:cs typeface="Calibri" pitchFamily="34" charset="0"/>
              </a:rPr>
              <a:t> </a:t>
            </a:r>
            <a:r>
              <a:rPr lang="el-GR" sz="1600" dirty="0">
                <a:solidFill>
                  <a:schemeClr val="accent1">
                    <a:lumMod val="75000"/>
                  </a:schemeClr>
                </a:solidFill>
                <a:latin typeface="Calibri" pitchFamily="34" charset="0"/>
                <a:ea typeface="Calibri" pitchFamily="34" charset="0"/>
                <a:cs typeface="Calibri" pitchFamily="34" charset="0"/>
              </a:rPr>
              <a:t>Για κάθε </a:t>
            </a:r>
            <a:r>
              <a:rPr lang="el-GR" sz="1600" i="1" dirty="0">
                <a:solidFill>
                  <a:schemeClr val="accent6">
                    <a:lumMod val="75000"/>
                  </a:schemeClr>
                </a:solidFill>
                <a:latin typeface="Calibri" pitchFamily="34" charset="0"/>
                <a:ea typeface="Calibri" pitchFamily="34" charset="0"/>
                <a:cs typeface="Calibri" pitchFamily="34" charset="0"/>
              </a:rPr>
              <a:t>επισκευή</a:t>
            </a:r>
            <a:r>
              <a:rPr lang="el-GR" sz="1600" dirty="0">
                <a:solidFill>
                  <a:schemeClr val="accent1">
                    <a:lumMod val="75000"/>
                  </a:schemeClr>
                </a:solidFill>
                <a:latin typeface="Calibri" pitchFamily="34" charset="0"/>
                <a:ea typeface="Calibri" pitchFamily="34" charset="0"/>
                <a:cs typeface="Calibri" pitchFamily="34" charset="0"/>
              </a:rPr>
              <a:t>, αποθηκεύουμε μια περιγραφή της εργασίας που έγινε (έως 200 χαρακτήρες), την ημερομηνία, και το συνολικό κόστος. </a:t>
            </a:r>
            <a:endParaRPr lang="en-US" sz="1600" dirty="0">
              <a:solidFill>
                <a:schemeClr val="accent1">
                  <a:lumMod val="75000"/>
                </a:schemeClr>
              </a:solidFill>
              <a:latin typeface="Calibri" pitchFamily="34" charset="0"/>
              <a:ea typeface="Calibri" pitchFamily="34" charset="0"/>
              <a:cs typeface="Calibri" pitchFamily="34" charset="0"/>
            </a:endParaRPr>
          </a:p>
          <a:p>
            <a:pPr algn="just">
              <a:buFont typeface="Wingdings" pitchFamily="2" charset="2"/>
              <a:buChar char="§"/>
            </a:pPr>
            <a:r>
              <a:rPr lang="en-US" sz="1600" dirty="0">
                <a:solidFill>
                  <a:schemeClr val="accent1">
                    <a:lumMod val="75000"/>
                  </a:schemeClr>
                </a:solidFill>
                <a:latin typeface="Calibri" pitchFamily="34" charset="0"/>
                <a:ea typeface="Calibri" pitchFamily="34" charset="0"/>
                <a:cs typeface="Calibri" pitchFamily="34" charset="0"/>
              </a:rPr>
              <a:t> </a:t>
            </a:r>
            <a:r>
              <a:rPr lang="el-GR" sz="1600" dirty="0">
                <a:solidFill>
                  <a:schemeClr val="accent1">
                    <a:lumMod val="75000"/>
                  </a:schemeClr>
                </a:solidFill>
                <a:latin typeface="Calibri" pitchFamily="34" charset="0"/>
                <a:ea typeface="Calibri" pitchFamily="34" charset="0"/>
                <a:cs typeface="Calibri" pitchFamily="34" charset="0"/>
              </a:rPr>
              <a:t>Μια επισκευή περιλαμβάνει αλλαγή μηδέν ή περισσοτέρων </a:t>
            </a:r>
            <a:r>
              <a:rPr lang="el-GR" sz="1600" i="1" dirty="0">
                <a:solidFill>
                  <a:schemeClr val="accent6">
                    <a:lumMod val="75000"/>
                  </a:schemeClr>
                </a:solidFill>
                <a:latin typeface="Calibri" pitchFamily="34" charset="0"/>
                <a:ea typeface="Calibri" pitchFamily="34" charset="0"/>
                <a:cs typeface="Calibri" pitchFamily="34" charset="0"/>
              </a:rPr>
              <a:t>εξαρτημάτων</a:t>
            </a:r>
            <a:r>
              <a:rPr lang="el-GR" sz="1600" dirty="0">
                <a:solidFill>
                  <a:schemeClr val="accent1">
                    <a:lumMod val="75000"/>
                  </a:schemeClr>
                </a:solidFill>
                <a:latin typeface="Calibri" pitchFamily="34" charset="0"/>
                <a:ea typeface="Calibri" pitchFamily="34" charset="0"/>
                <a:cs typeface="Calibri" pitchFamily="34" charset="0"/>
              </a:rPr>
              <a:t> (π.χ., μπαταρία, τακάκια, κλπ). Για κάθε εξάρτημα καταγράφουμε το μοναδικό αριθμός εξαρτήματος, το όνομα του εξαρτήματος και το κόστος του. </a:t>
            </a:r>
            <a:endParaRPr lang="el-GR" sz="1600" dirty="0" smtClean="0">
              <a:solidFill>
                <a:schemeClr val="accent1">
                  <a:lumMod val="75000"/>
                </a:schemeClr>
              </a:solidFill>
              <a:latin typeface="Calibri" pitchFamily="34" charset="0"/>
              <a:ea typeface="Calibri" pitchFamily="34" charset="0"/>
              <a:cs typeface="Calibri" pitchFamily="34" charset="0"/>
            </a:endParaRPr>
          </a:p>
          <a:p>
            <a:pPr algn="just">
              <a:buFont typeface="Wingdings" pitchFamily="2" charset="2"/>
              <a:buChar char="§"/>
            </a:pPr>
            <a:endParaRPr lang="el-GR" sz="1600" dirty="0">
              <a:solidFill>
                <a:schemeClr val="accent3">
                  <a:lumMod val="75000"/>
                </a:schemeClr>
              </a:solidFill>
              <a:latin typeface="Calibri" pitchFamily="34" charset="0"/>
              <a:ea typeface="Calibri" pitchFamily="34" charset="0"/>
              <a:cs typeface="Calibri" pitchFamily="34" charset="0"/>
            </a:endParaRPr>
          </a:p>
          <a:p>
            <a:pPr algn="just">
              <a:buFont typeface="Wingdings" pitchFamily="2" charset="2"/>
              <a:buChar char="§"/>
            </a:pPr>
            <a:r>
              <a:rPr lang="el-GR" sz="1600" dirty="0" smtClean="0">
                <a:solidFill>
                  <a:schemeClr val="accent3">
                    <a:lumMod val="75000"/>
                  </a:schemeClr>
                </a:solidFill>
                <a:latin typeface="Calibri" pitchFamily="34" charset="0"/>
                <a:ea typeface="Calibri" pitchFamily="34" charset="0"/>
                <a:cs typeface="Calibri" pitchFamily="34" charset="0"/>
              </a:rPr>
              <a:t>  Σε ένα </a:t>
            </a:r>
            <a:r>
              <a:rPr lang="el-GR" sz="1600" dirty="0">
                <a:solidFill>
                  <a:schemeClr val="accent3">
                    <a:lumMod val="75000"/>
                  </a:schemeClr>
                </a:solidFill>
                <a:latin typeface="Calibri" pitchFamily="34" charset="0"/>
                <a:ea typeface="Calibri" pitchFamily="34" charset="0"/>
                <a:cs typeface="Calibri" pitchFamily="34" charset="0"/>
              </a:rPr>
              <a:t>αυτοκίνητο γίνονται μία ή περισσότερες επισκευές.</a:t>
            </a:r>
          </a:p>
          <a:p>
            <a:pPr algn="just">
              <a:buFont typeface="Wingdings" pitchFamily="2" charset="2"/>
              <a:buChar char="§"/>
            </a:pPr>
            <a:r>
              <a:rPr lang="en-US" sz="1600" dirty="0">
                <a:solidFill>
                  <a:schemeClr val="accent3">
                    <a:lumMod val="75000"/>
                  </a:schemeClr>
                </a:solidFill>
                <a:latin typeface="Calibri" pitchFamily="34" charset="0"/>
                <a:ea typeface="Calibri" pitchFamily="34" charset="0"/>
                <a:cs typeface="Calibri" pitchFamily="34" charset="0"/>
              </a:rPr>
              <a:t> </a:t>
            </a:r>
            <a:r>
              <a:rPr lang="el-GR" sz="1600" dirty="0">
                <a:solidFill>
                  <a:schemeClr val="accent3">
                    <a:lumMod val="75000"/>
                  </a:schemeClr>
                </a:solidFill>
                <a:latin typeface="Calibri" pitchFamily="34" charset="0"/>
                <a:ea typeface="Calibri" pitchFamily="34" charset="0"/>
                <a:cs typeface="Calibri" pitchFamily="34" charset="0"/>
              </a:rPr>
              <a:t>Κάθε πελάτης είναι </a:t>
            </a:r>
            <a:r>
              <a:rPr lang="el-GR" sz="1600" i="1" dirty="0" smtClean="0">
                <a:solidFill>
                  <a:schemeClr val="accent3">
                    <a:lumMod val="75000"/>
                  </a:schemeClr>
                </a:solidFill>
                <a:latin typeface="Calibri" pitchFamily="34" charset="0"/>
                <a:ea typeface="Calibri" pitchFamily="34" charset="0"/>
                <a:cs typeface="Calibri" pitchFamily="34" charset="0"/>
              </a:rPr>
              <a:t>ιδιοκτήτης</a:t>
            </a:r>
            <a:r>
              <a:rPr lang="el-GR" sz="1600" dirty="0" smtClean="0">
                <a:solidFill>
                  <a:schemeClr val="accent3">
                    <a:lumMod val="75000"/>
                  </a:schemeClr>
                </a:solidFill>
                <a:latin typeface="Calibri" pitchFamily="34" charset="0"/>
                <a:ea typeface="Calibri" pitchFamily="34" charset="0"/>
                <a:cs typeface="Calibri" pitchFamily="34" charset="0"/>
              </a:rPr>
              <a:t> </a:t>
            </a:r>
            <a:r>
              <a:rPr lang="el-GR" sz="1600" dirty="0">
                <a:solidFill>
                  <a:schemeClr val="accent3">
                    <a:lumMod val="75000"/>
                  </a:schemeClr>
                </a:solidFill>
                <a:latin typeface="Calibri" pitchFamily="34" charset="0"/>
                <a:ea typeface="Calibri" pitchFamily="34" charset="0"/>
                <a:cs typeface="Calibri" pitchFamily="34" charset="0"/>
              </a:rPr>
              <a:t>ενός ή περισσοτέρων αυτοκινήτων.</a:t>
            </a:r>
          </a:p>
          <a:p>
            <a:pPr algn="just">
              <a:buFont typeface="Wingdings" pitchFamily="2" charset="2"/>
              <a:buChar char="§"/>
            </a:pPr>
            <a:r>
              <a:rPr lang="en-US" sz="1600" dirty="0">
                <a:solidFill>
                  <a:schemeClr val="accent3">
                    <a:lumMod val="75000"/>
                  </a:schemeClr>
                </a:solidFill>
                <a:latin typeface="Calibri" pitchFamily="34" charset="0"/>
                <a:ea typeface="Calibri" pitchFamily="34" charset="0"/>
                <a:cs typeface="Calibri" pitchFamily="34" charset="0"/>
              </a:rPr>
              <a:t> </a:t>
            </a:r>
            <a:r>
              <a:rPr lang="el-GR" sz="1600" dirty="0">
                <a:solidFill>
                  <a:schemeClr val="accent3">
                    <a:lumMod val="75000"/>
                  </a:schemeClr>
                </a:solidFill>
                <a:latin typeface="Calibri" pitchFamily="34" charset="0"/>
                <a:ea typeface="Calibri" pitchFamily="34" charset="0"/>
                <a:cs typeface="Calibri" pitchFamily="34" charset="0"/>
              </a:rPr>
              <a:t>Κάθε αυτοκίνητο έχει ένα μοναδικό </a:t>
            </a:r>
            <a:r>
              <a:rPr lang="el-GR" sz="1600" dirty="0" smtClean="0">
                <a:solidFill>
                  <a:schemeClr val="accent3">
                    <a:lumMod val="75000"/>
                  </a:schemeClr>
                </a:solidFill>
                <a:latin typeface="Calibri" pitchFamily="34" charset="0"/>
                <a:ea typeface="Calibri" pitchFamily="34" charset="0"/>
                <a:cs typeface="Calibri" pitchFamily="34" charset="0"/>
              </a:rPr>
              <a:t>ιδιοκτήτη </a:t>
            </a:r>
            <a:r>
              <a:rPr lang="el-GR" sz="1600" dirty="0">
                <a:solidFill>
                  <a:schemeClr val="accent3">
                    <a:lumMod val="75000"/>
                  </a:schemeClr>
                </a:solidFill>
                <a:latin typeface="Calibri" pitchFamily="34" charset="0"/>
                <a:ea typeface="Calibri" pitchFamily="34" charset="0"/>
                <a:cs typeface="Calibri" pitchFamily="34" charset="0"/>
              </a:rPr>
              <a:t>(αγνοούμε συν-ιδιοκτησίες αυτοκινήτων</a:t>
            </a:r>
            <a:r>
              <a:rPr lang="el-GR" sz="1600" dirty="0" smtClean="0">
                <a:solidFill>
                  <a:schemeClr val="accent3">
                    <a:lumMod val="75000"/>
                  </a:schemeClr>
                </a:solidFill>
                <a:latin typeface="Calibri" pitchFamily="34" charset="0"/>
                <a:ea typeface="Calibri" pitchFamily="34" charset="0"/>
                <a:cs typeface="Calibri" pitchFamily="34" charset="0"/>
              </a:rPr>
              <a:t>).</a:t>
            </a:r>
          </a:p>
          <a:p>
            <a:pPr algn="just">
              <a:buFont typeface="Wingdings" pitchFamily="2" charset="2"/>
              <a:buChar char="§"/>
            </a:pPr>
            <a:endParaRPr lang="el-GR" sz="1600" dirty="0" smtClean="0">
              <a:solidFill>
                <a:schemeClr val="accent1">
                  <a:lumMod val="75000"/>
                </a:schemeClr>
              </a:solidFill>
              <a:latin typeface="Calibri" pitchFamily="34" charset="0"/>
              <a:ea typeface="Calibri" pitchFamily="34" charset="0"/>
              <a:cs typeface="Calibri" pitchFamily="34" charset="0"/>
            </a:endParaRPr>
          </a:p>
          <a:p>
            <a:pPr algn="just"/>
            <a:r>
              <a:rPr lang="el-GR" sz="1600" dirty="0" smtClean="0">
                <a:solidFill>
                  <a:schemeClr val="accent1">
                    <a:lumMod val="75000"/>
                  </a:schemeClr>
                </a:solidFill>
                <a:latin typeface="Calibri" pitchFamily="34" charset="0"/>
                <a:ea typeface="Calibri" pitchFamily="34" charset="0"/>
                <a:cs typeface="Calibri" pitchFamily="34" charset="0"/>
              </a:rPr>
              <a:t>Τι αλλάζει αν:</a:t>
            </a:r>
            <a:endParaRPr lang="el-GR" sz="1600" dirty="0">
              <a:solidFill>
                <a:schemeClr val="accent1">
                  <a:lumMod val="75000"/>
                </a:schemeClr>
              </a:solidFill>
              <a:latin typeface="Calibri" pitchFamily="34" charset="0"/>
              <a:ea typeface="Calibri" pitchFamily="34" charset="0"/>
              <a:cs typeface="Calibri" pitchFamily="34" charset="0"/>
            </a:endParaRPr>
          </a:p>
          <a:p>
            <a:pPr algn="just">
              <a:buFont typeface="Wingdings" pitchFamily="2" charset="2"/>
              <a:buChar char="§"/>
            </a:pPr>
            <a:r>
              <a:rPr lang="en-US" sz="1600" b="1" i="1" dirty="0">
                <a:solidFill>
                  <a:schemeClr val="accent1">
                    <a:lumMod val="75000"/>
                  </a:schemeClr>
                </a:solidFill>
                <a:latin typeface="Calibri" pitchFamily="34" charset="0"/>
                <a:ea typeface="Calibri" pitchFamily="34" charset="0"/>
                <a:cs typeface="Calibri" pitchFamily="34" charset="0"/>
              </a:rPr>
              <a:t> </a:t>
            </a:r>
            <a:r>
              <a:rPr lang="el-GR" sz="1600" b="1" i="1" dirty="0">
                <a:solidFill>
                  <a:schemeClr val="accent1">
                    <a:lumMod val="75000"/>
                  </a:schemeClr>
                </a:solidFill>
                <a:latin typeface="Calibri" pitchFamily="34" charset="0"/>
                <a:ea typeface="Calibri" pitchFamily="34" charset="0"/>
                <a:cs typeface="Calibri" pitchFamily="34" charset="0"/>
              </a:rPr>
              <a:t>Σε κάθε αυτοκίνητο μπορεί να γίνεται μόνο μια επισκευή σε μια συγκεκριμένη ημερομηνία.</a:t>
            </a:r>
          </a:p>
        </p:txBody>
      </p:sp>
      <p:sp>
        <p:nvSpPr>
          <p:cNvPr id="7"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n-US" altLang="en-US" dirty="0"/>
              <a:t>4</a:t>
            </a:r>
            <a:r>
              <a:rPr lang="el-GR" altLang="en-US" dirty="0" smtClean="0"/>
              <a:t>-20</a:t>
            </a:r>
            <a:r>
              <a:rPr lang="en-US" altLang="en-US" dirty="0" smtClean="0"/>
              <a:t>15</a:t>
            </a:r>
            <a:endParaRPr lang="el-GR" altLang="en-US" dirty="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5" name="Footer Placeholder 3"/>
          <p:cNvSpPr>
            <a:spLocks noGrp="1"/>
          </p:cNvSpPr>
          <p:nvPr>
            <p:ph type="ftr" sz="quarter" idx="11"/>
          </p:nvPr>
        </p:nvSpPr>
        <p:spPr>
          <a:noFill/>
        </p:spPr>
        <p:txBody>
          <a:bodyPr/>
          <a:lstStyle/>
          <a:p>
            <a:r>
              <a:rPr lang="el-GR" altLang="en-US" smtClean="0"/>
              <a:t>Ευαγγελία Πιτουρά</a:t>
            </a:r>
          </a:p>
        </p:txBody>
      </p:sp>
      <p:sp>
        <p:nvSpPr>
          <p:cNvPr id="74756" name="Slide Number Placeholder 4"/>
          <p:cNvSpPr>
            <a:spLocks noGrp="1"/>
          </p:cNvSpPr>
          <p:nvPr>
            <p:ph type="sldNum" sz="quarter" idx="12"/>
          </p:nvPr>
        </p:nvSpPr>
        <p:spPr>
          <a:noFill/>
        </p:spPr>
        <p:txBody>
          <a:bodyPr/>
          <a:lstStyle/>
          <a:p>
            <a:fld id="{F828DC48-2564-4B62-877D-B844BB024EDA}" type="slidenum">
              <a:rPr lang="el-GR" altLang="en-US" smtClean="0"/>
              <a:pPr/>
              <a:t>38</a:t>
            </a:fld>
            <a:endParaRPr lang="el-GR" altLang="en-US" smtClean="0"/>
          </a:p>
        </p:txBody>
      </p:sp>
      <p:sp>
        <p:nvSpPr>
          <p:cNvPr id="74758" name="Text Box 3"/>
          <p:cNvSpPr txBox="1">
            <a:spLocks noChangeArrowheads="1"/>
          </p:cNvSpPr>
          <p:nvPr/>
        </p:nvSpPr>
        <p:spPr bwMode="auto">
          <a:xfrm>
            <a:off x="2122488" y="5589588"/>
            <a:ext cx="4897437" cy="396875"/>
          </a:xfrm>
          <a:prstGeom prst="rect">
            <a:avLst/>
          </a:prstGeom>
          <a:noFill/>
          <a:ln w="9525">
            <a:noFill/>
            <a:miter lim="800000"/>
            <a:headEnd/>
            <a:tailEnd/>
          </a:ln>
        </p:spPr>
        <p:txBody>
          <a:bodyPr>
            <a:spAutoFit/>
          </a:bodyPr>
          <a:lstStyle/>
          <a:p>
            <a:pPr eaLnBrk="0" hangingPunct="0">
              <a:spcBef>
                <a:spcPct val="50000"/>
              </a:spcBef>
            </a:pPr>
            <a:endParaRPr lang="en-US" sz="2000">
              <a:latin typeface="Comic Sans MS" pitchFamily="66" charset="0"/>
            </a:endParaRPr>
          </a:p>
        </p:txBody>
      </p:sp>
      <p:sp>
        <p:nvSpPr>
          <p:cNvPr id="8" name="Title 7"/>
          <p:cNvSpPr>
            <a:spLocks noGrp="1"/>
          </p:cNvSpPr>
          <p:nvPr>
            <p:ph type="title"/>
          </p:nvPr>
        </p:nvSpPr>
        <p:spPr/>
        <p:txBody>
          <a:bodyPr/>
          <a:lstStyle/>
          <a:p>
            <a:r>
              <a:rPr lang="el-GR" dirty="0" smtClean="0">
                <a:solidFill>
                  <a:schemeClr val="accent6">
                    <a:lumMod val="75000"/>
                  </a:schemeClr>
                </a:solidFill>
              </a:rPr>
              <a:t>Παράδειγμα</a:t>
            </a:r>
            <a:endParaRPr lang="el-GR" dirty="0">
              <a:solidFill>
                <a:schemeClr val="accent6">
                  <a:lumMod val="75000"/>
                </a:schemeClr>
              </a:solidFill>
            </a:endParaRPr>
          </a:p>
        </p:txBody>
      </p:sp>
      <p:sp>
        <p:nvSpPr>
          <p:cNvPr id="9" name="Text Box 4"/>
          <p:cNvSpPr txBox="1">
            <a:spLocks noChangeArrowheads="1"/>
          </p:cNvSpPr>
          <p:nvPr/>
        </p:nvSpPr>
        <p:spPr bwMode="auto">
          <a:xfrm>
            <a:off x="192088" y="1519238"/>
            <a:ext cx="8712200" cy="4339650"/>
          </a:xfrm>
          <a:prstGeom prst="rect">
            <a:avLst/>
          </a:prstGeom>
          <a:noFill/>
          <a:ln w="9525">
            <a:noFill/>
            <a:miter lim="800000"/>
            <a:headEnd/>
            <a:tailEnd/>
          </a:ln>
        </p:spPr>
        <p:txBody>
          <a:bodyPr>
            <a:spAutoFit/>
          </a:bodyPr>
          <a:lstStyle/>
          <a:p>
            <a:pPr algn="just"/>
            <a:r>
              <a:rPr lang="el-GR" sz="1600" dirty="0">
                <a:solidFill>
                  <a:schemeClr val="accent1">
                    <a:lumMod val="75000"/>
                  </a:schemeClr>
                </a:solidFill>
                <a:latin typeface="Calibri" pitchFamily="34" charset="0"/>
                <a:ea typeface="Calibri" pitchFamily="34" charset="0"/>
                <a:cs typeface="Calibri" pitchFamily="34" charset="0"/>
              </a:rPr>
              <a:t>Στους παγκόσμιους κολυμβητικούς αγώνες του 2009 στη Ρώμη υπάρχουν πολλά ατομικά αγωνίσματα. Θέλουμε να σχεδιάσουμε μια βάση δεδομένων για αυτά τα αγωνίσματα στην οποία θα καταγράφετε η εξής πληροφορία.</a:t>
            </a:r>
          </a:p>
          <a:p>
            <a:pPr algn="just"/>
            <a:endParaRPr lang="el-GR" sz="1600" dirty="0">
              <a:solidFill>
                <a:schemeClr val="accent1">
                  <a:lumMod val="75000"/>
                </a:schemeClr>
              </a:solidFill>
              <a:latin typeface="Calibri" pitchFamily="34" charset="0"/>
              <a:ea typeface="Calibri" pitchFamily="34" charset="0"/>
              <a:cs typeface="Calibri" pitchFamily="34" charset="0"/>
            </a:endParaRPr>
          </a:p>
          <a:p>
            <a:pPr algn="just">
              <a:buFont typeface="Wingdings" pitchFamily="2" charset="2"/>
              <a:buChar char="§"/>
            </a:pPr>
            <a:r>
              <a:rPr lang="el-GR" sz="1600" dirty="0">
                <a:solidFill>
                  <a:schemeClr val="accent1">
                    <a:lumMod val="75000"/>
                  </a:schemeClr>
                </a:solidFill>
                <a:latin typeface="Calibri" pitchFamily="34" charset="0"/>
                <a:ea typeface="Calibri" pitchFamily="34" charset="0"/>
                <a:cs typeface="Calibri" pitchFamily="34" charset="0"/>
              </a:rPr>
              <a:t> Κάθε </a:t>
            </a:r>
            <a:r>
              <a:rPr lang="el-GR" sz="1600" i="1" dirty="0">
                <a:solidFill>
                  <a:schemeClr val="accent6">
                    <a:lumMod val="75000"/>
                  </a:schemeClr>
                </a:solidFill>
                <a:latin typeface="Calibri" pitchFamily="34" charset="0"/>
                <a:ea typeface="Calibri" pitchFamily="34" charset="0"/>
                <a:cs typeface="Calibri" pitchFamily="34" charset="0"/>
              </a:rPr>
              <a:t>αγώνισμα</a:t>
            </a:r>
            <a:r>
              <a:rPr lang="el-GR" sz="1600" dirty="0">
                <a:solidFill>
                  <a:schemeClr val="accent1">
                    <a:lumMod val="75000"/>
                  </a:schemeClr>
                </a:solidFill>
                <a:latin typeface="Calibri" pitchFamily="34" charset="0"/>
                <a:ea typeface="Calibri" pitchFamily="34" charset="0"/>
                <a:cs typeface="Calibri" pitchFamily="34" charset="0"/>
              </a:rPr>
              <a:t> έχει ένα μοναδικό όνομα (πχ Ελεύθερο Γυναικών 100μ, Πεταλούδα Ανδρών 200μ κλπ). Για κάθε αγώνισμα, θέλουμε να καταγράψουμε το παγκόσμιο ρεκόρ, το ρεκόρ αγώνων και το όνομα του νικητή στους αγώνες (αυτού που πήρε το χρυσό μετάλλιο).</a:t>
            </a:r>
          </a:p>
          <a:p>
            <a:pPr algn="just">
              <a:buFont typeface="Wingdings" pitchFamily="2" charset="2"/>
              <a:buChar char="§"/>
            </a:pPr>
            <a:endParaRPr lang="el-GR" sz="1600" dirty="0">
              <a:solidFill>
                <a:schemeClr val="accent1">
                  <a:lumMod val="75000"/>
                </a:schemeClr>
              </a:solidFill>
              <a:latin typeface="Calibri" pitchFamily="34" charset="0"/>
              <a:ea typeface="Calibri" pitchFamily="34" charset="0"/>
              <a:cs typeface="Calibri" pitchFamily="34" charset="0"/>
            </a:endParaRPr>
          </a:p>
          <a:p>
            <a:pPr algn="just">
              <a:buFont typeface="Wingdings" pitchFamily="2" charset="2"/>
              <a:buChar char="§"/>
            </a:pPr>
            <a:r>
              <a:rPr lang="el-GR" sz="1600" dirty="0">
                <a:solidFill>
                  <a:schemeClr val="accent1">
                    <a:lumMod val="75000"/>
                  </a:schemeClr>
                </a:solidFill>
                <a:latin typeface="Calibri" pitchFamily="34" charset="0"/>
                <a:ea typeface="Calibri" pitchFamily="34" charset="0"/>
                <a:cs typeface="Calibri" pitchFamily="34" charset="0"/>
              </a:rPr>
              <a:t> Κάθε αγώνισμα έχει έναν αριθμό από </a:t>
            </a:r>
            <a:r>
              <a:rPr lang="el-GR" sz="1600" i="1" dirty="0">
                <a:solidFill>
                  <a:schemeClr val="accent6">
                    <a:lumMod val="75000"/>
                  </a:schemeClr>
                </a:solidFill>
                <a:latin typeface="Calibri" pitchFamily="34" charset="0"/>
                <a:ea typeface="Calibri" pitchFamily="34" charset="0"/>
                <a:cs typeface="Calibri" pitchFamily="34" charset="0"/>
              </a:rPr>
              <a:t>κούρσες</a:t>
            </a:r>
            <a:r>
              <a:rPr lang="el-GR" sz="1600" dirty="0">
                <a:solidFill>
                  <a:schemeClr val="accent1">
                    <a:lumMod val="75000"/>
                  </a:schemeClr>
                </a:solidFill>
                <a:latin typeface="Calibri" pitchFamily="34" charset="0"/>
                <a:ea typeface="Calibri" pitchFamily="34" charset="0"/>
                <a:cs typeface="Calibri" pitchFamily="34" charset="0"/>
              </a:rPr>
              <a:t>. Κάθε κούρσα έχει και ένα  όνομα (πχ τελικός, ημιτελικός, 1η προκριματική σειρά, κλπ). Για κάθε κούρσα θέλουμε να καταγράψουμε την ημερομηνία και την ώρα διεξαγωγής της.</a:t>
            </a:r>
          </a:p>
          <a:p>
            <a:pPr algn="just">
              <a:buFont typeface="Wingdings" pitchFamily="2" charset="2"/>
              <a:buChar char="§"/>
            </a:pPr>
            <a:endParaRPr lang="el-GR" sz="1600" dirty="0">
              <a:solidFill>
                <a:schemeClr val="accent1">
                  <a:lumMod val="75000"/>
                </a:schemeClr>
              </a:solidFill>
              <a:latin typeface="Calibri" pitchFamily="34" charset="0"/>
              <a:ea typeface="Calibri" pitchFamily="34" charset="0"/>
              <a:cs typeface="Calibri" pitchFamily="34" charset="0"/>
            </a:endParaRPr>
          </a:p>
          <a:p>
            <a:pPr algn="just">
              <a:buFont typeface="Wingdings" pitchFamily="2" charset="2"/>
              <a:buChar char="§"/>
            </a:pPr>
            <a:r>
              <a:rPr lang="el-GR" sz="1600" dirty="0">
                <a:solidFill>
                  <a:schemeClr val="accent1">
                    <a:lumMod val="75000"/>
                  </a:schemeClr>
                </a:solidFill>
                <a:latin typeface="Calibri" pitchFamily="34" charset="0"/>
                <a:ea typeface="Calibri" pitchFamily="34" charset="0"/>
                <a:cs typeface="Calibri" pitchFamily="34" charset="0"/>
              </a:rPr>
              <a:t> Κάθε </a:t>
            </a:r>
            <a:r>
              <a:rPr lang="el-GR" sz="1600" i="1" dirty="0">
                <a:solidFill>
                  <a:schemeClr val="accent6">
                    <a:lumMod val="75000"/>
                  </a:schemeClr>
                </a:solidFill>
                <a:latin typeface="Calibri" pitchFamily="34" charset="0"/>
                <a:ea typeface="Calibri" pitchFamily="34" charset="0"/>
                <a:cs typeface="Calibri" pitchFamily="34" charset="0"/>
              </a:rPr>
              <a:t>κολυμβητής</a:t>
            </a:r>
            <a:r>
              <a:rPr lang="el-GR" sz="1600" dirty="0">
                <a:solidFill>
                  <a:schemeClr val="accent1">
                    <a:lumMod val="75000"/>
                  </a:schemeClr>
                </a:solidFill>
                <a:latin typeface="Calibri" pitchFamily="34" charset="0"/>
                <a:ea typeface="Calibri" pitchFamily="34" charset="0"/>
                <a:cs typeface="Calibri" pitchFamily="34" charset="0"/>
              </a:rPr>
              <a:t> έχει ένα μοναδικό όνομα (πχ Michael </a:t>
            </a:r>
            <a:r>
              <a:rPr lang="el-GR" sz="1600" dirty="0" err="1">
                <a:solidFill>
                  <a:schemeClr val="accent1">
                    <a:lumMod val="75000"/>
                  </a:schemeClr>
                </a:solidFill>
                <a:latin typeface="Calibri" pitchFamily="34" charset="0"/>
                <a:ea typeface="Calibri" pitchFamily="34" charset="0"/>
                <a:cs typeface="Calibri" pitchFamily="34" charset="0"/>
              </a:rPr>
              <a:t>Phelps</a:t>
            </a:r>
            <a:r>
              <a:rPr lang="el-GR" sz="1600" dirty="0">
                <a:solidFill>
                  <a:schemeClr val="accent1">
                    <a:lumMod val="75000"/>
                  </a:schemeClr>
                </a:solidFill>
                <a:latin typeface="Calibri" pitchFamily="34" charset="0"/>
                <a:ea typeface="Calibri" pitchFamily="34" charset="0"/>
                <a:cs typeface="Calibri" pitchFamily="34" charset="0"/>
              </a:rPr>
              <a:t>). Για κάθε αθλητή καταγράφουμε επίσης την ηλικία του και τη χώρα καταγωγής του.</a:t>
            </a:r>
          </a:p>
          <a:p>
            <a:pPr algn="just">
              <a:buFont typeface="Wingdings" pitchFamily="2" charset="2"/>
              <a:buChar char="§"/>
            </a:pPr>
            <a:endParaRPr lang="el-GR" sz="1600" dirty="0">
              <a:solidFill>
                <a:schemeClr val="accent1">
                  <a:lumMod val="75000"/>
                </a:schemeClr>
              </a:solidFill>
              <a:latin typeface="Calibri" pitchFamily="34" charset="0"/>
              <a:ea typeface="Calibri" pitchFamily="34" charset="0"/>
              <a:cs typeface="Calibri" pitchFamily="34" charset="0"/>
            </a:endParaRPr>
          </a:p>
          <a:p>
            <a:pPr algn="just">
              <a:buFont typeface="Wingdings" pitchFamily="2" charset="2"/>
              <a:buChar char="§"/>
            </a:pPr>
            <a:r>
              <a:rPr lang="el-GR" sz="1600" dirty="0">
                <a:solidFill>
                  <a:schemeClr val="accent1">
                    <a:lumMod val="75000"/>
                  </a:schemeClr>
                </a:solidFill>
                <a:latin typeface="Calibri" pitchFamily="34" charset="0"/>
                <a:ea typeface="Calibri" pitchFamily="34" charset="0"/>
                <a:cs typeface="Calibri" pitchFamily="34" charset="0"/>
              </a:rPr>
              <a:t> Κάθε κολυμβητής </a:t>
            </a:r>
            <a:r>
              <a:rPr lang="el-GR" sz="1600" i="1" dirty="0">
                <a:solidFill>
                  <a:schemeClr val="accent6">
                    <a:lumMod val="75000"/>
                  </a:schemeClr>
                </a:solidFill>
                <a:latin typeface="Calibri" pitchFamily="34" charset="0"/>
                <a:ea typeface="Calibri" pitchFamily="34" charset="0"/>
                <a:cs typeface="Calibri" pitchFamily="34" charset="0"/>
              </a:rPr>
              <a:t>αγωνίζεται</a:t>
            </a:r>
            <a:r>
              <a:rPr lang="el-GR" sz="1600" dirty="0">
                <a:solidFill>
                  <a:schemeClr val="accent1">
                    <a:lumMod val="75000"/>
                  </a:schemeClr>
                </a:solidFill>
                <a:latin typeface="Calibri" pitchFamily="34" charset="0"/>
                <a:ea typeface="Calibri" pitchFamily="34" charset="0"/>
                <a:cs typeface="Calibri" pitchFamily="34" charset="0"/>
              </a:rPr>
              <a:t> σε μία ή παραπάνω κούρσες και θέλουμε να καταγράψουμε το χρόνο που κάνει σε κάθε κούρσα που συμμετέχει</a:t>
            </a:r>
            <a:r>
              <a:rPr lang="el-GR" sz="1800" dirty="0">
                <a:latin typeface="Calibri" pitchFamily="34" charset="0"/>
                <a:ea typeface="Calibri" pitchFamily="34" charset="0"/>
                <a:cs typeface="Calibri" pitchFamily="34" charset="0"/>
              </a:rPr>
              <a:t>.</a:t>
            </a:r>
          </a:p>
        </p:txBody>
      </p:sp>
      <p:sp>
        <p:nvSpPr>
          <p:cNvPr id="7"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n-US" altLang="en-US" dirty="0"/>
              <a:t>4</a:t>
            </a:r>
            <a:r>
              <a:rPr lang="el-GR" altLang="en-US" dirty="0" smtClean="0"/>
              <a:t>-20</a:t>
            </a:r>
            <a:r>
              <a:rPr lang="en-US" altLang="en-US" dirty="0" smtClean="0"/>
              <a:t>15</a:t>
            </a:r>
            <a:endParaRPr lang="el-GR" altLang="en-US" dirty="0" smtClean="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Date Placeholder 1"/>
          <p:cNvSpPr>
            <a:spLocks noGrp="1"/>
          </p:cNvSpPr>
          <p:nvPr>
            <p:ph type="dt" sz="quarter" idx="10"/>
          </p:nvPr>
        </p:nvSpPr>
        <p:spPr>
          <a:noFill/>
        </p:spPr>
        <p:txBody>
          <a:bodyPr/>
          <a:lstStyle/>
          <a:p>
            <a:r>
              <a:rPr lang="el-GR" altLang="en-US" dirty="0" smtClean="0"/>
              <a:t>Βάσεις Δεδομένων 20</a:t>
            </a:r>
            <a:r>
              <a:rPr lang="en-US" altLang="en-US" dirty="0" smtClean="0"/>
              <a:t>14</a:t>
            </a:r>
            <a:r>
              <a:rPr lang="el-GR" altLang="en-US" dirty="0" smtClean="0"/>
              <a:t>-20</a:t>
            </a:r>
            <a:r>
              <a:rPr lang="en-US" altLang="en-US" dirty="0" smtClean="0"/>
              <a:t>15</a:t>
            </a:r>
            <a:endParaRPr lang="el-GR" altLang="en-US" dirty="0" smtClean="0"/>
          </a:p>
        </p:txBody>
      </p:sp>
      <p:sp>
        <p:nvSpPr>
          <p:cNvPr id="38915" name="Footer Placeholder 2"/>
          <p:cNvSpPr>
            <a:spLocks noGrp="1"/>
          </p:cNvSpPr>
          <p:nvPr>
            <p:ph type="ftr" sz="quarter" idx="11"/>
          </p:nvPr>
        </p:nvSpPr>
        <p:spPr>
          <a:noFill/>
        </p:spPr>
        <p:txBody>
          <a:bodyPr/>
          <a:lstStyle/>
          <a:p>
            <a:r>
              <a:rPr lang="el-GR" altLang="en-US" smtClean="0"/>
              <a:t>Ευαγγελία Πιτουρά</a:t>
            </a:r>
          </a:p>
        </p:txBody>
      </p:sp>
      <p:sp>
        <p:nvSpPr>
          <p:cNvPr id="38916" name="Slide Number Placeholder 3"/>
          <p:cNvSpPr>
            <a:spLocks noGrp="1"/>
          </p:cNvSpPr>
          <p:nvPr>
            <p:ph type="sldNum" sz="quarter" idx="12"/>
          </p:nvPr>
        </p:nvSpPr>
        <p:spPr>
          <a:noFill/>
        </p:spPr>
        <p:txBody>
          <a:bodyPr/>
          <a:lstStyle/>
          <a:p>
            <a:fld id="{7A8BE01A-1549-4FD9-8F37-77ED03559DF4}" type="slidenum">
              <a:rPr lang="el-GR" altLang="en-US" smtClean="0"/>
              <a:pPr/>
              <a:t>39</a:t>
            </a:fld>
            <a:endParaRPr lang="el-GR" altLang="en-US" smtClean="0"/>
          </a:p>
        </p:txBody>
      </p:sp>
      <p:sp>
        <p:nvSpPr>
          <p:cNvPr id="38917" name="Text Box 2"/>
          <p:cNvSpPr txBox="1">
            <a:spLocks noChangeArrowheads="1"/>
          </p:cNvSpPr>
          <p:nvPr/>
        </p:nvSpPr>
        <p:spPr bwMode="auto">
          <a:xfrm>
            <a:off x="1258888" y="2205038"/>
            <a:ext cx="6119812" cy="1015663"/>
          </a:xfrm>
          <a:prstGeom prst="rect">
            <a:avLst/>
          </a:prstGeom>
          <a:noFill/>
          <a:ln w="9525">
            <a:noFill/>
            <a:miter lim="800000"/>
            <a:headEnd/>
            <a:tailEnd/>
          </a:ln>
        </p:spPr>
        <p:txBody>
          <a:bodyPr>
            <a:spAutoFit/>
          </a:bodyPr>
          <a:lstStyle/>
          <a:p>
            <a:pPr algn="r">
              <a:spcBef>
                <a:spcPct val="50000"/>
              </a:spcBef>
            </a:pPr>
            <a:r>
              <a:rPr lang="el-GR" sz="6000" dirty="0">
                <a:solidFill>
                  <a:schemeClr val="accent3">
                    <a:lumMod val="75000"/>
                  </a:schemeClr>
                </a:solidFill>
              </a:rPr>
              <a:t>Ερωτήσεις;</a:t>
            </a:r>
          </a:p>
        </p:txBody>
      </p:sp>
    </p:spTree>
    <p:extLst>
      <p:ext uri="{BB962C8B-B14F-4D97-AF65-F5344CB8AC3E}">
        <p14:creationId xmlns:p14="http://schemas.microsoft.com/office/powerpoint/2010/main" val="12161874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3" name="Rectangle 6"/>
          <p:cNvSpPr>
            <a:spLocks noGrp="1" noChangeArrowheads="1"/>
          </p:cNvSpPr>
          <p:nvPr>
            <p:ph type="ftr" sz="quarter" idx="11"/>
          </p:nvPr>
        </p:nvSpPr>
        <p:spPr>
          <a:noFill/>
        </p:spPr>
        <p:txBody>
          <a:bodyPr/>
          <a:lstStyle/>
          <a:p>
            <a:r>
              <a:rPr lang="el-GR" altLang="en-US"/>
              <a:t>Ευαγγελία Πιτουρά</a:t>
            </a:r>
          </a:p>
        </p:txBody>
      </p:sp>
      <p:sp>
        <p:nvSpPr>
          <p:cNvPr id="35844" name="Rectangle 7"/>
          <p:cNvSpPr>
            <a:spLocks noGrp="1" noChangeArrowheads="1"/>
          </p:cNvSpPr>
          <p:nvPr>
            <p:ph type="sldNum" sz="quarter" idx="12"/>
          </p:nvPr>
        </p:nvSpPr>
        <p:spPr>
          <a:noFill/>
        </p:spPr>
        <p:txBody>
          <a:bodyPr/>
          <a:lstStyle/>
          <a:p>
            <a:fld id="{FE28874E-14BF-4338-9584-E1D860F851FE}" type="slidenum">
              <a:rPr lang="el-GR" altLang="en-US" smtClean="0"/>
              <a:pPr/>
              <a:t>4</a:t>
            </a:fld>
            <a:endParaRPr lang="el-GR" altLang="en-US" smtClean="0"/>
          </a:p>
        </p:txBody>
      </p:sp>
      <p:sp>
        <p:nvSpPr>
          <p:cNvPr id="35847" name="Text Box 4"/>
          <p:cNvSpPr txBox="1">
            <a:spLocks noChangeArrowheads="1"/>
          </p:cNvSpPr>
          <p:nvPr/>
        </p:nvSpPr>
        <p:spPr bwMode="auto">
          <a:xfrm>
            <a:off x="565076" y="1747912"/>
            <a:ext cx="7772400" cy="3046988"/>
          </a:xfrm>
          <a:prstGeom prst="rect">
            <a:avLst/>
          </a:prstGeom>
          <a:noFill/>
          <a:ln w="9525">
            <a:noFill/>
            <a:miter lim="800000"/>
            <a:headEnd/>
            <a:tailEnd/>
          </a:ln>
        </p:spPr>
        <p:txBody>
          <a:bodyPr>
            <a:spAutoFit/>
          </a:bodyPr>
          <a:lstStyle/>
          <a:p>
            <a:pPr algn="just" eaLnBrk="0" hangingPunct="0">
              <a:spcBef>
                <a:spcPct val="50000"/>
              </a:spcBef>
            </a:pPr>
            <a:r>
              <a:rPr lang="el-GR" sz="2400" dirty="0">
                <a:solidFill>
                  <a:schemeClr val="tx2">
                    <a:lumMod val="50000"/>
                  </a:schemeClr>
                </a:solidFill>
                <a:latin typeface="Calibri" pitchFamily="34" charset="0"/>
                <a:cs typeface="Calibri" pitchFamily="34" charset="0"/>
              </a:rPr>
              <a:t>Γενικά, για κάθε συσχέτιση </a:t>
            </a:r>
            <a:r>
              <a:rPr lang="en-US" sz="2400" dirty="0">
                <a:solidFill>
                  <a:schemeClr val="tx2">
                    <a:lumMod val="50000"/>
                  </a:schemeClr>
                </a:solidFill>
                <a:latin typeface="Calibri" pitchFamily="34" charset="0"/>
                <a:cs typeface="Calibri" pitchFamily="34" charset="0"/>
              </a:rPr>
              <a:t>R </a:t>
            </a:r>
            <a:r>
              <a:rPr lang="el-GR" sz="2400" dirty="0">
                <a:solidFill>
                  <a:schemeClr val="tx2">
                    <a:lumMod val="50000"/>
                  </a:schemeClr>
                </a:solidFill>
                <a:latin typeface="Calibri" pitchFamily="34" charset="0"/>
                <a:cs typeface="Calibri" pitchFamily="34" charset="0"/>
              </a:rPr>
              <a:t>μεταξύ </a:t>
            </a:r>
            <a:r>
              <a:rPr lang="en-US" sz="2400" dirty="0">
                <a:solidFill>
                  <a:schemeClr val="tx2">
                    <a:lumMod val="50000"/>
                  </a:schemeClr>
                </a:solidFill>
                <a:latin typeface="Calibri" pitchFamily="34" charset="0"/>
                <a:cs typeface="Calibri" pitchFamily="34" charset="0"/>
              </a:rPr>
              <a:t>n </a:t>
            </a:r>
            <a:r>
              <a:rPr lang="el-GR" sz="2400" dirty="0">
                <a:solidFill>
                  <a:schemeClr val="tx2">
                    <a:lumMod val="50000"/>
                  </a:schemeClr>
                </a:solidFill>
                <a:latin typeface="Calibri" pitchFamily="34" charset="0"/>
                <a:cs typeface="Calibri" pitchFamily="34" charset="0"/>
              </a:rPr>
              <a:t>τύπων οντοτήτων που αντιστοιχούν στις σχέσεις </a:t>
            </a:r>
            <a:r>
              <a:rPr lang="en-US" sz="2400" dirty="0">
                <a:solidFill>
                  <a:schemeClr val="tx2">
                    <a:lumMod val="50000"/>
                  </a:schemeClr>
                </a:solidFill>
                <a:latin typeface="Calibri" pitchFamily="34" charset="0"/>
                <a:cs typeface="Calibri" pitchFamily="34" charset="0"/>
              </a:rPr>
              <a:t>S</a:t>
            </a:r>
            <a:r>
              <a:rPr lang="en-US" sz="2400" baseline="-25000" dirty="0">
                <a:solidFill>
                  <a:schemeClr val="tx2">
                    <a:lumMod val="50000"/>
                  </a:schemeClr>
                </a:solidFill>
                <a:latin typeface="Calibri" pitchFamily="34" charset="0"/>
                <a:cs typeface="Calibri" pitchFamily="34" charset="0"/>
              </a:rPr>
              <a:t>1</a:t>
            </a:r>
            <a:r>
              <a:rPr lang="en-US" sz="2400" dirty="0">
                <a:solidFill>
                  <a:schemeClr val="tx2">
                    <a:lumMod val="50000"/>
                  </a:schemeClr>
                </a:solidFill>
                <a:latin typeface="Calibri" pitchFamily="34" charset="0"/>
                <a:cs typeface="Calibri" pitchFamily="34" charset="0"/>
              </a:rPr>
              <a:t>, S</a:t>
            </a:r>
            <a:r>
              <a:rPr lang="en-US" sz="2400" baseline="-25000" dirty="0">
                <a:solidFill>
                  <a:schemeClr val="tx2">
                    <a:lumMod val="50000"/>
                  </a:schemeClr>
                </a:solidFill>
                <a:latin typeface="Calibri" pitchFamily="34" charset="0"/>
                <a:cs typeface="Calibri" pitchFamily="34" charset="0"/>
              </a:rPr>
              <a:t>2</a:t>
            </a:r>
            <a:r>
              <a:rPr lang="en-US" sz="2400" dirty="0">
                <a:solidFill>
                  <a:schemeClr val="tx2">
                    <a:lumMod val="50000"/>
                  </a:schemeClr>
                </a:solidFill>
                <a:latin typeface="Calibri" pitchFamily="34" charset="0"/>
                <a:cs typeface="Calibri" pitchFamily="34" charset="0"/>
              </a:rPr>
              <a:t>, … , </a:t>
            </a:r>
            <a:r>
              <a:rPr lang="en-US" sz="2400" dirty="0" err="1">
                <a:solidFill>
                  <a:schemeClr val="tx2">
                    <a:lumMod val="50000"/>
                  </a:schemeClr>
                </a:solidFill>
                <a:latin typeface="Calibri" pitchFamily="34" charset="0"/>
                <a:cs typeface="Calibri" pitchFamily="34" charset="0"/>
              </a:rPr>
              <a:t>S</a:t>
            </a:r>
            <a:r>
              <a:rPr lang="en-US" sz="2400" baseline="-25000" dirty="0" err="1">
                <a:solidFill>
                  <a:schemeClr val="tx2">
                    <a:lumMod val="50000"/>
                  </a:schemeClr>
                </a:solidFill>
                <a:latin typeface="Calibri" pitchFamily="34" charset="0"/>
                <a:cs typeface="Calibri" pitchFamily="34" charset="0"/>
              </a:rPr>
              <a:t>n</a:t>
            </a:r>
            <a:r>
              <a:rPr lang="en-US" sz="2400" dirty="0">
                <a:solidFill>
                  <a:schemeClr val="tx2">
                    <a:lumMod val="50000"/>
                  </a:schemeClr>
                </a:solidFill>
                <a:latin typeface="Calibri" pitchFamily="34" charset="0"/>
                <a:cs typeface="Calibri" pitchFamily="34" charset="0"/>
              </a:rPr>
              <a:t> </a:t>
            </a:r>
            <a:r>
              <a:rPr lang="el-GR" sz="2400" dirty="0">
                <a:solidFill>
                  <a:schemeClr val="tx2">
                    <a:lumMod val="50000"/>
                  </a:schemeClr>
                </a:solidFill>
                <a:latin typeface="Calibri" pitchFamily="34" charset="0"/>
                <a:cs typeface="Calibri" pitchFamily="34" charset="0"/>
              </a:rPr>
              <a:t>δημιουργούμε μια νέα σχέση R με γνωρίσματα:</a:t>
            </a:r>
          </a:p>
          <a:p>
            <a:pPr algn="just" eaLnBrk="0" hangingPunct="0">
              <a:spcBef>
                <a:spcPct val="50000"/>
              </a:spcBef>
              <a:buFont typeface="Wingdings" pitchFamily="2" charset="2"/>
              <a:buChar char="§"/>
            </a:pPr>
            <a:r>
              <a:rPr lang="el-GR" sz="2400" dirty="0">
                <a:solidFill>
                  <a:schemeClr val="tx2">
                    <a:lumMod val="50000"/>
                  </a:schemeClr>
                </a:solidFill>
                <a:latin typeface="Calibri" pitchFamily="34" charset="0"/>
                <a:cs typeface="Calibri" pitchFamily="34" charset="0"/>
              </a:rPr>
              <a:t> τα </a:t>
            </a:r>
            <a:r>
              <a:rPr lang="el-GR" sz="2400" dirty="0" smtClean="0">
                <a:solidFill>
                  <a:schemeClr val="tx2">
                    <a:lumMod val="50000"/>
                  </a:schemeClr>
                </a:solidFill>
                <a:latin typeface="Calibri" pitchFamily="34" charset="0"/>
                <a:cs typeface="Calibri" pitchFamily="34" charset="0"/>
              </a:rPr>
              <a:t>γνωρίσματα του </a:t>
            </a:r>
            <a:r>
              <a:rPr lang="el-GR" sz="2400" dirty="0">
                <a:solidFill>
                  <a:schemeClr val="tx2">
                    <a:lumMod val="50000"/>
                  </a:schemeClr>
                </a:solidFill>
                <a:latin typeface="Calibri" pitchFamily="34" charset="0"/>
                <a:cs typeface="Calibri" pitchFamily="34" charset="0"/>
              </a:rPr>
              <a:t>πρωτεύοντος κλειδιού κάθε συμμετέχουσας σχέσης </a:t>
            </a:r>
            <a:r>
              <a:rPr lang="en-US" sz="2400" dirty="0" smtClean="0">
                <a:solidFill>
                  <a:schemeClr val="tx2">
                    <a:lumMod val="50000"/>
                  </a:schemeClr>
                </a:solidFill>
                <a:latin typeface="Calibri" pitchFamily="34" charset="0"/>
                <a:cs typeface="Calibri" pitchFamily="34" charset="0"/>
              </a:rPr>
              <a:t>S</a:t>
            </a:r>
            <a:r>
              <a:rPr lang="en-US" sz="2400" baseline="-25000" dirty="0" smtClean="0">
                <a:solidFill>
                  <a:schemeClr val="tx2">
                    <a:lumMod val="50000"/>
                  </a:schemeClr>
                </a:solidFill>
                <a:latin typeface="Calibri" pitchFamily="34" charset="0"/>
                <a:cs typeface="Calibri" pitchFamily="34" charset="0"/>
              </a:rPr>
              <a:t>i</a:t>
            </a:r>
            <a:r>
              <a:rPr lang="el-GR" sz="2400" dirty="0" smtClean="0">
                <a:solidFill>
                  <a:schemeClr val="tx2">
                    <a:lumMod val="50000"/>
                  </a:schemeClr>
                </a:solidFill>
                <a:latin typeface="Calibri" pitchFamily="34" charset="0"/>
                <a:cs typeface="Calibri" pitchFamily="34" charset="0"/>
              </a:rPr>
              <a:t>. Αυτά τα γνωρίσματα είναι και ξένα κλειδιά.</a:t>
            </a:r>
            <a:endParaRPr lang="el-GR" sz="2400" dirty="0">
              <a:solidFill>
                <a:schemeClr val="tx2">
                  <a:lumMod val="50000"/>
                </a:schemeClr>
              </a:solidFill>
              <a:latin typeface="Calibri" pitchFamily="34" charset="0"/>
              <a:cs typeface="Calibri" pitchFamily="34" charset="0"/>
            </a:endParaRPr>
          </a:p>
          <a:p>
            <a:pPr algn="just" eaLnBrk="0" hangingPunct="0">
              <a:spcBef>
                <a:spcPct val="50000"/>
              </a:spcBef>
              <a:buFont typeface="Wingdings" pitchFamily="2" charset="2"/>
              <a:buChar char="§"/>
            </a:pPr>
            <a:r>
              <a:rPr lang="el-GR" sz="2400" dirty="0">
                <a:solidFill>
                  <a:schemeClr val="tx2">
                    <a:lumMod val="50000"/>
                  </a:schemeClr>
                </a:solidFill>
                <a:latin typeface="Calibri" pitchFamily="34" charset="0"/>
                <a:cs typeface="Calibri" pitchFamily="34" charset="0"/>
              </a:rPr>
              <a:t> τα γνωρίσματα της </a:t>
            </a:r>
            <a:r>
              <a:rPr lang="el-GR" sz="2400" dirty="0" smtClean="0">
                <a:solidFill>
                  <a:schemeClr val="tx2">
                    <a:lumMod val="50000"/>
                  </a:schemeClr>
                </a:solidFill>
                <a:latin typeface="Calibri" pitchFamily="34" charset="0"/>
                <a:cs typeface="Calibri" pitchFamily="34" charset="0"/>
              </a:rPr>
              <a:t>αρχικής συσχέτισης </a:t>
            </a:r>
            <a:r>
              <a:rPr lang="en-US" sz="2400" dirty="0" smtClean="0">
                <a:solidFill>
                  <a:schemeClr val="tx2">
                    <a:lumMod val="50000"/>
                  </a:schemeClr>
                </a:solidFill>
                <a:latin typeface="Calibri" pitchFamily="34" charset="0"/>
                <a:cs typeface="Calibri" pitchFamily="34" charset="0"/>
              </a:rPr>
              <a:t>(</a:t>
            </a:r>
            <a:r>
              <a:rPr lang="el-GR" sz="2400" dirty="0">
                <a:solidFill>
                  <a:schemeClr val="tx2">
                    <a:lumMod val="50000"/>
                  </a:schemeClr>
                </a:solidFill>
                <a:latin typeface="Calibri" pitchFamily="34" charset="0"/>
                <a:cs typeface="Calibri" pitchFamily="34" charset="0"/>
              </a:rPr>
              <a:t>αν υπάρχουν)</a:t>
            </a:r>
          </a:p>
        </p:txBody>
      </p:sp>
      <p:sp>
        <p:nvSpPr>
          <p:cNvPr id="35848" name="Text Box 5"/>
          <p:cNvSpPr txBox="1">
            <a:spLocks noChangeArrowheads="1"/>
          </p:cNvSpPr>
          <p:nvPr/>
        </p:nvSpPr>
        <p:spPr bwMode="auto">
          <a:xfrm>
            <a:off x="861616" y="5294510"/>
            <a:ext cx="7772400" cy="396875"/>
          </a:xfrm>
          <a:prstGeom prst="rect">
            <a:avLst/>
          </a:prstGeom>
          <a:noFill/>
          <a:ln w="9525">
            <a:noFill/>
            <a:miter lim="800000"/>
            <a:headEnd/>
            <a:tailEnd/>
          </a:ln>
        </p:spPr>
        <p:txBody>
          <a:bodyPr>
            <a:spAutoFit/>
          </a:bodyPr>
          <a:lstStyle/>
          <a:p>
            <a:pPr algn="r" eaLnBrk="0" hangingPunct="0">
              <a:spcBef>
                <a:spcPct val="50000"/>
              </a:spcBef>
            </a:pPr>
            <a:r>
              <a:rPr lang="el-GR" sz="2000" dirty="0">
                <a:solidFill>
                  <a:schemeClr val="accent3">
                    <a:lumMod val="75000"/>
                  </a:schemeClr>
                </a:solidFill>
                <a:latin typeface="Calibri" pitchFamily="34" charset="0"/>
                <a:cs typeface="Calibri" pitchFamily="34" charset="0"/>
              </a:rPr>
              <a:t>	</a:t>
            </a:r>
            <a:r>
              <a:rPr lang="el-GR" sz="2000" i="1" dirty="0">
                <a:solidFill>
                  <a:schemeClr val="accent3">
                    <a:lumMod val="75000"/>
                  </a:schemeClr>
                </a:solidFill>
                <a:latin typeface="Calibri" pitchFamily="34" charset="0"/>
                <a:cs typeface="Calibri" pitchFamily="34" charset="0"/>
              </a:rPr>
              <a:t>Θα δούμε </a:t>
            </a:r>
            <a:r>
              <a:rPr lang="el-GR" sz="2000" i="1" dirty="0" smtClean="0">
                <a:solidFill>
                  <a:schemeClr val="accent3">
                    <a:lumMod val="75000"/>
                  </a:schemeClr>
                </a:solidFill>
                <a:latin typeface="Calibri" pitchFamily="34" charset="0"/>
                <a:cs typeface="Calibri" pitchFamily="34" charset="0"/>
              </a:rPr>
              <a:t>και κάποιες </a:t>
            </a:r>
            <a:r>
              <a:rPr lang="el-GR" sz="2000" i="1" dirty="0">
                <a:solidFill>
                  <a:schemeClr val="accent3">
                    <a:lumMod val="75000"/>
                  </a:schemeClr>
                </a:solidFill>
                <a:latin typeface="Calibri" pitchFamily="34" charset="0"/>
                <a:cs typeface="Calibri" pitchFamily="34" charset="0"/>
              </a:rPr>
              <a:t>ειδικές περιπτώσεις</a:t>
            </a:r>
            <a:endParaRPr lang="el-GR" sz="2000" b="1" dirty="0">
              <a:solidFill>
                <a:schemeClr val="accent3">
                  <a:lumMod val="75000"/>
                </a:schemeClr>
              </a:solidFill>
              <a:latin typeface="Calibri" pitchFamily="34" charset="0"/>
              <a:cs typeface="Calibri" pitchFamily="34" charset="0"/>
            </a:endParaRPr>
          </a:p>
        </p:txBody>
      </p:sp>
      <p:sp>
        <p:nvSpPr>
          <p:cNvPr id="2" name="Title 1"/>
          <p:cNvSpPr>
            <a:spLocks noGrp="1"/>
          </p:cNvSpPr>
          <p:nvPr>
            <p:ph type="title"/>
          </p:nvPr>
        </p:nvSpPr>
        <p:spPr>
          <a:xfrm>
            <a:off x="404416" y="363538"/>
            <a:ext cx="8229600" cy="1143000"/>
          </a:xfrm>
        </p:spPr>
        <p:txBody>
          <a:bodyPr/>
          <a:lstStyle/>
          <a:p>
            <a:r>
              <a:rPr lang="el-GR" dirty="0" smtClean="0">
                <a:solidFill>
                  <a:schemeClr val="accent6">
                    <a:lumMod val="75000"/>
                  </a:schemeClr>
                </a:solidFill>
              </a:rPr>
              <a:t>Συσχετίσεις</a:t>
            </a:r>
            <a:endParaRPr lang="en-US" dirty="0">
              <a:solidFill>
                <a:schemeClr val="accent6">
                  <a:lumMod val="75000"/>
                </a:schemeClr>
              </a:solidFill>
            </a:endParaRPr>
          </a:p>
        </p:txBody>
      </p:sp>
      <p:sp>
        <p:nvSpPr>
          <p:cNvPr id="8"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n-US" altLang="en-US" dirty="0"/>
              <a:t>4</a:t>
            </a:r>
            <a:r>
              <a:rPr lang="el-GR" altLang="en-US" dirty="0" smtClean="0"/>
              <a:t>-20</a:t>
            </a:r>
            <a:r>
              <a:rPr lang="en-US" altLang="en-US" dirty="0" smtClean="0"/>
              <a:t>15</a:t>
            </a:r>
            <a:endParaRPr lang="el-GR" altLang="en-US" dirty="0" smtClean="0"/>
          </a:p>
        </p:txBody>
      </p:sp>
    </p:spTree>
    <p:extLst>
      <p:ext uri="{BB962C8B-B14F-4D97-AF65-F5344CB8AC3E}">
        <p14:creationId xmlns:p14="http://schemas.microsoft.com/office/powerpoint/2010/main" val="13473958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7" name="Rectangle 6"/>
          <p:cNvSpPr>
            <a:spLocks noGrp="1" noChangeArrowheads="1"/>
          </p:cNvSpPr>
          <p:nvPr>
            <p:ph type="ftr" sz="quarter" idx="11"/>
          </p:nvPr>
        </p:nvSpPr>
        <p:spPr>
          <a:noFill/>
        </p:spPr>
        <p:txBody>
          <a:bodyPr/>
          <a:lstStyle/>
          <a:p>
            <a:r>
              <a:rPr lang="el-GR" altLang="en-US"/>
              <a:t>Ευαγγελία Πιτουρά</a:t>
            </a:r>
          </a:p>
        </p:txBody>
      </p:sp>
      <p:sp>
        <p:nvSpPr>
          <p:cNvPr id="36868" name="Rectangle 7"/>
          <p:cNvSpPr>
            <a:spLocks noGrp="1" noChangeArrowheads="1"/>
          </p:cNvSpPr>
          <p:nvPr>
            <p:ph type="sldNum" sz="quarter" idx="12"/>
          </p:nvPr>
        </p:nvSpPr>
        <p:spPr>
          <a:noFill/>
        </p:spPr>
        <p:txBody>
          <a:bodyPr/>
          <a:lstStyle/>
          <a:p>
            <a:fld id="{F85F4658-4502-43D0-A201-A46ACC859279}" type="slidenum">
              <a:rPr lang="el-GR" altLang="en-US" smtClean="0"/>
              <a:pPr/>
              <a:t>5</a:t>
            </a:fld>
            <a:endParaRPr lang="el-GR" altLang="en-US" smtClean="0"/>
          </a:p>
        </p:txBody>
      </p:sp>
      <p:sp>
        <p:nvSpPr>
          <p:cNvPr id="36870" name="AutoShape 3"/>
          <p:cNvSpPr>
            <a:spLocks noChangeArrowheads="1"/>
          </p:cNvSpPr>
          <p:nvPr/>
        </p:nvSpPr>
        <p:spPr bwMode="auto">
          <a:xfrm>
            <a:off x="3851275" y="2779713"/>
            <a:ext cx="1247775" cy="600075"/>
          </a:xfrm>
          <a:prstGeom prst="flowChartProcess">
            <a:avLst/>
          </a:prstGeom>
          <a:noFill/>
          <a:ln w="9525">
            <a:solidFill>
              <a:schemeClr val="tx1"/>
            </a:solidFill>
            <a:miter lim="800000"/>
            <a:headEnd/>
            <a:tailEnd/>
          </a:ln>
        </p:spPr>
        <p:txBody>
          <a:bodyPr wrap="none" anchor="ctr"/>
          <a:lstStyle/>
          <a:p>
            <a:endParaRPr lang="el-GR"/>
          </a:p>
        </p:txBody>
      </p:sp>
      <p:sp>
        <p:nvSpPr>
          <p:cNvPr id="36871" name="AutoShape 4"/>
          <p:cNvSpPr>
            <a:spLocks noChangeArrowheads="1"/>
          </p:cNvSpPr>
          <p:nvPr/>
        </p:nvSpPr>
        <p:spPr bwMode="auto">
          <a:xfrm>
            <a:off x="1979613" y="2420938"/>
            <a:ext cx="1223962" cy="1285875"/>
          </a:xfrm>
          <a:prstGeom prst="flowChartDecision">
            <a:avLst/>
          </a:prstGeom>
          <a:noFill/>
          <a:ln w="9525">
            <a:solidFill>
              <a:schemeClr val="tx1"/>
            </a:solidFill>
            <a:miter lim="800000"/>
            <a:headEnd/>
            <a:tailEnd/>
          </a:ln>
        </p:spPr>
        <p:txBody>
          <a:bodyPr wrap="none" anchor="ctr"/>
          <a:lstStyle/>
          <a:p>
            <a:endParaRPr lang="el-GR"/>
          </a:p>
        </p:txBody>
      </p:sp>
      <p:sp>
        <p:nvSpPr>
          <p:cNvPr id="36872" name="AutoShape 5"/>
          <p:cNvSpPr>
            <a:spLocks noChangeArrowheads="1"/>
          </p:cNvSpPr>
          <p:nvPr/>
        </p:nvSpPr>
        <p:spPr bwMode="auto">
          <a:xfrm>
            <a:off x="323850" y="2779713"/>
            <a:ext cx="935038" cy="611187"/>
          </a:xfrm>
          <a:prstGeom prst="flowChartProcess">
            <a:avLst/>
          </a:prstGeom>
          <a:noFill/>
          <a:ln w="9525">
            <a:solidFill>
              <a:schemeClr val="tx1"/>
            </a:solidFill>
            <a:miter lim="800000"/>
            <a:headEnd/>
            <a:tailEnd/>
          </a:ln>
        </p:spPr>
        <p:txBody>
          <a:bodyPr wrap="none" anchor="ctr"/>
          <a:lstStyle/>
          <a:p>
            <a:endParaRPr lang="el-GR"/>
          </a:p>
        </p:txBody>
      </p:sp>
      <p:sp>
        <p:nvSpPr>
          <p:cNvPr id="36873" name="Text Box 6"/>
          <p:cNvSpPr txBox="1">
            <a:spLocks noChangeArrowheads="1"/>
          </p:cNvSpPr>
          <p:nvPr/>
        </p:nvSpPr>
        <p:spPr bwMode="auto">
          <a:xfrm>
            <a:off x="468313" y="2852738"/>
            <a:ext cx="863600"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E</a:t>
            </a:r>
            <a:r>
              <a:rPr lang="en-US" sz="2400" baseline="-25000">
                <a:latin typeface="Times New Roman" pitchFamily="18" charset="0"/>
              </a:rPr>
              <a:t>1</a:t>
            </a:r>
            <a:endParaRPr lang="el-GR" sz="2400" baseline="-25000">
              <a:latin typeface="Times New Roman" pitchFamily="18" charset="0"/>
            </a:endParaRPr>
          </a:p>
        </p:txBody>
      </p:sp>
      <p:sp>
        <p:nvSpPr>
          <p:cNvPr id="36874" name="Text Box 7"/>
          <p:cNvSpPr txBox="1">
            <a:spLocks noChangeArrowheads="1"/>
          </p:cNvSpPr>
          <p:nvPr/>
        </p:nvSpPr>
        <p:spPr bwMode="auto">
          <a:xfrm>
            <a:off x="2339975" y="2852738"/>
            <a:ext cx="1295400"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R</a:t>
            </a:r>
            <a:endParaRPr lang="el-GR" sz="2400">
              <a:latin typeface="Times New Roman" pitchFamily="18" charset="0"/>
            </a:endParaRPr>
          </a:p>
        </p:txBody>
      </p:sp>
      <p:sp>
        <p:nvSpPr>
          <p:cNvPr id="36875" name="Text Box 8"/>
          <p:cNvSpPr txBox="1">
            <a:spLocks noChangeArrowheads="1"/>
          </p:cNvSpPr>
          <p:nvPr/>
        </p:nvSpPr>
        <p:spPr bwMode="auto">
          <a:xfrm>
            <a:off x="4140200" y="2852738"/>
            <a:ext cx="1008063"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E</a:t>
            </a:r>
            <a:r>
              <a:rPr lang="en-US" sz="2400" baseline="-25000">
                <a:latin typeface="Times New Roman" pitchFamily="18" charset="0"/>
              </a:rPr>
              <a:t>2</a:t>
            </a:r>
            <a:endParaRPr lang="el-GR" sz="2400" baseline="-25000">
              <a:latin typeface="Times New Roman" pitchFamily="18" charset="0"/>
            </a:endParaRPr>
          </a:p>
        </p:txBody>
      </p:sp>
      <p:sp>
        <p:nvSpPr>
          <p:cNvPr id="36876" name="Line 9"/>
          <p:cNvSpPr>
            <a:spLocks noChangeShapeType="1"/>
          </p:cNvSpPr>
          <p:nvPr/>
        </p:nvSpPr>
        <p:spPr bwMode="auto">
          <a:xfrm>
            <a:off x="1258888" y="3068638"/>
            <a:ext cx="720725" cy="0"/>
          </a:xfrm>
          <a:prstGeom prst="line">
            <a:avLst/>
          </a:prstGeom>
          <a:noFill/>
          <a:ln w="9525">
            <a:solidFill>
              <a:schemeClr val="tx1"/>
            </a:solidFill>
            <a:round/>
            <a:headEnd/>
            <a:tailEnd/>
          </a:ln>
        </p:spPr>
        <p:txBody>
          <a:bodyPr wrap="none" anchor="ctr"/>
          <a:lstStyle/>
          <a:p>
            <a:endParaRPr lang="el-GR"/>
          </a:p>
        </p:txBody>
      </p:sp>
      <p:sp>
        <p:nvSpPr>
          <p:cNvPr id="36877" name="Line 10"/>
          <p:cNvSpPr>
            <a:spLocks noChangeShapeType="1"/>
          </p:cNvSpPr>
          <p:nvPr/>
        </p:nvSpPr>
        <p:spPr bwMode="auto">
          <a:xfrm>
            <a:off x="3203575" y="3068638"/>
            <a:ext cx="647700" cy="0"/>
          </a:xfrm>
          <a:prstGeom prst="line">
            <a:avLst/>
          </a:prstGeom>
          <a:noFill/>
          <a:ln w="9525">
            <a:solidFill>
              <a:schemeClr val="tx1"/>
            </a:solidFill>
            <a:round/>
            <a:headEnd/>
            <a:tailEnd/>
          </a:ln>
        </p:spPr>
        <p:txBody>
          <a:bodyPr wrap="none" anchor="ctr"/>
          <a:lstStyle/>
          <a:p>
            <a:endParaRPr lang="el-GR"/>
          </a:p>
        </p:txBody>
      </p:sp>
      <p:sp>
        <p:nvSpPr>
          <p:cNvPr id="36878" name="Oval 11"/>
          <p:cNvSpPr>
            <a:spLocks noChangeArrowheads="1"/>
          </p:cNvSpPr>
          <p:nvPr/>
        </p:nvSpPr>
        <p:spPr bwMode="auto">
          <a:xfrm>
            <a:off x="395288" y="1987550"/>
            <a:ext cx="865187" cy="431800"/>
          </a:xfrm>
          <a:prstGeom prst="ellipse">
            <a:avLst/>
          </a:prstGeom>
          <a:noFill/>
          <a:ln w="9525">
            <a:solidFill>
              <a:schemeClr val="tx1"/>
            </a:solidFill>
            <a:round/>
            <a:headEnd/>
            <a:tailEnd/>
          </a:ln>
        </p:spPr>
        <p:txBody>
          <a:bodyPr wrap="none" anchor="ctr"/>
          <a:lstStyle/>
          <a:p>
            <a:endParaRPr lang="el-GR"/>
          </a:p>
        </p:txBody>
      </p:sp>
      <p:sp>
        <p:nvSpPr>
          <p:cNvPr id="36879" name="Text Box 12"/>
          <p:cNvSpPr txBox="1">
            <a:spLocks noChangeArrowheads="1"/>
          </p:cNvSpPr>
          <p:nvPr/>
        </p:nvSpPr>
        <p:spPr bwMode="auto">
          <a:xfrm>
            <a:off x="612775" y="1987550"/>
            <a:ext cx="720725" cy="366713"/>
          </a:xfrm>
          <a:prstGeom prst="rect">
            <a:avLst/>
          </a:prstGeom>
          <a:noFill/>
          <a:ln w="9525">
            <a:noFill/>
            <a:miter lim="800000"/>
            <a:headEnd/>
            <a:tailEnd/>
          </a:ln>
        </p:spPr>
        <p:txBody>
          <a:bodyPr>
            <a:spAutoFit/>
          </a:bodyPr>
          <a:lstStyle/>
          <a:p>
            <a:pPr>
              <a:spcBef>
                <a:spcPct val="50000"/>
              </a:spcBef>
            </a:pPr>
            <a:r>
              <a:rPr lang="en-US" sz="1800" u="sng"/>
              <a:t>A</a:t>
            </a:r>
            <a:endParaRPr lang="el-GR" sz="1800" u="sng"/>
          </a:p>
        </p:txBody>
      </p:sp>
      <p:sp>
        <p:nvSpPr>
          <p:cNvPr id="36880" name="Oval 13"/>
          <p:cNvSpPr>
            <a:spLocks noChangeArrowheads="1"/>
          </p:cNvSpPr>
          <p:nvPr/>
        </p:nvSpPr>
        <p:spPr bwMode="auto">
          <a:xfrm>
            <a:off x="395288" y="3932238"/>
            <a:ext cx="865187" cy="431800"/>
          </a:xfrm>
          <a:prstGeom prst="ellipse">
            <a:avLst/>
          </a:prstGeom>
          <a:noFill/>
          <a:ln w="9525">
            <a:solidFill>
              <a:schemeClr val="tx1"/>
            </a:solidFill>
            <a:round/>
            <a:headEnd/>
            <a:tailEnd/>
          </a:ln>
        </p:spPr>
        <p:txBody>
          <a:bodyPr wrap="none" anchor="ctr"/>
          <a:lstStyle/>
          <a:p>
            <a:endParaRPr lang="el-GR"/>
          </a:p>
        </p:txBody>
      </p:sp>
      <p:sp>
        <p:nvSpPr>
          <p:cNvPr id="36881" name="Text Box 14"/>
          <p:cNvSpPr txBox="1">
            <a:spLocks noChangeArrowheads="1"/>
          </p:cNvSpPr>
          <p:nvPr/>
        </p:nvSpPr>
        <p:spPr bwMode="auto">
          <a:xfrm>
            <a:off x="611188" y="3932238"/>
            <a:ext cx="504825" cy="366712"/>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36882" name="Line 15"/>
          <p:cNvSpPr>
            <a:spLocks noChangeShapeType="1"/>
          </p:cNvSpPr>
          <p:nvPr/>
        </p:nvSpPr>
        <p:spPr bwMode="auto">
          <a:xfrm flipH="1">
            <a:off x="827088" y="2420938"/>
            <a:ext cx="71437" cy="358775"/>
          </a:xfrm>
          <a:prstGeom prst="line">
            <a:avLst/>
          </a:prstGeom>
          <a:noFill/>
          <a:ln w="9525">
            <a:solidFill>
              <a:schemeClr val="tx1"/>
            </a:solidFill>
            <a:round/>
            <a:headEnd/>
            <a:tailEnd/>
          </a:ln>
        </p:spPr>
        <p:txBody>
          <a:bodyPr/>
          <a:lstStyle/>
          <a:p>
            <a:endParaRPr lang="el-GR"/>
          </a:p>
        </p:txBody>
      </p:sp>
      <p:sp>
        <p:nvSpPr>
          <p:cNvPr id="36883" name="Line 16"/>
          <p:cNvSpPr>
            <a:spLocks noChangeShapeType="1"/>
          </p:cNvSpPr>
          <p:nvPr/>
        </p:nvSpPr>
        <p:spPr bwMode="auto">
          <a:xfrm>
            <a:off x="539750" y="3429000"/>
            <a:ext cx="287338" cy="503238"/>
          </a:xfrm>
          <a:prstGeom prst="line">
            <a:avLst/>
          </a:prstGeom>
          <a:noFill/>
          <a:ln w="9525">
            <a:solidFill>
              <a:schemeClr val="tx1"/>
            </a:solidFill>
            <a:round/>
            <a:headEnd/>
            <a:tailEnd/>
          </a:ln>
        </p:spPr>
        <p:txBody>
          <a:bodyPr/>
          <a:lstStyle/>
          <a:p>
            <a:endParaRPr lang="el-GR"/>
          </a:p>
        </p:txBody>
      </p:sp>
      <p:sp>
        <p:nvSpPr>
          <p:cNvPr id="36884" name="Rectangle 17"/>
          <p:cNvSpPr>
            <a:spLocks noChangeArrowheads="1"/>
          </p:cNvSpPr>
          <p:nvPr/>
        </p:nvSpPr>
        <p:spPr bwMode="auto">
          <a:xfrm>
            <a:off x="4500563" y="4652963"/>
            <a:ext cx="1295400" cy="360362"/>
          </a:xfrm>
          <a:prstGeom prst="rect">
            <a:avLst/>
          </a:prstGeom>
          <a:noFill/>
          <a:ln w="9525">
            <a:solidFill>
              <a:schemeClr val="tx1"/>
            </a:solidFill>
            <a:miter lim="800000"/>
            <a:headEnd/>
            <a:tailEnd/>
          </a:ln>
        </p:spPr>
        <p:txBody>
          <a:bodyPr wrap="none" anchor="ctr"/>
          <a:lstStyle/>
          <a:p>
            <a:endParaRPr lang="el-GR"/>
          </a:p>
        </p:txBody>
      </p:sp>
      <p:sp>
        <p:nvSpPr>
          <p:cNvPr id="36885" name="Text Box 18"/>
          <p:cNvSpPr txBox="1">
            <a:spLocks noChangeArrowheads="1"/>
          </p:cNvSpPr>
          <p:nvPr/>
        </p:nvSpPr>
        <p:spPr bwMode="auto">
          <a:xfrm>
            <a:off x="4572000" y="4652963"/>
            <a:ext cx="504825" cy="366712"/>
          </a:xfrm>
          <a:prstGeom prst="rect">
            <a:avLst/>
          </a:prstGeom>
          <a:noFill/>
          <a:ln w="9525">
            <a:noFill/>
            <a:miter lim="800000"/>
            <a:headEnd/>
            <a:tailEnd/>
          </a:ln>
        </p:spPr>
        <p:txBody>
          <a:bodyPr>
            <a:spAutoFit/>
          </a:bodyPr>
          <a:lstStyle/>
          <a:p>
            <a:pPr>
              <a:spcBef>
                <a:spcPct val="50000"/>
              </a:spcBef>
            </a:pPr>
            <a:r>
              <a:rPr lang="en-US" sz="1800" u="sng"/>
              <a:t>A</a:t>
            </a:r>
            <a:endParaRPr lang="el-GR" sz="1800" u="sng"/>
          </a:p>
        </p:txBody>
      </p:sp>
      <p:sp>
        <p:nvSpPr>
          <p:cNvPr id="36886" name="Text Box 19"/>
          <p:cNvSpPr txBox="1">
            <a:spLocks noChangeArrowheads="1"/>
          </p:cNvSpPr>
          <p:nvPr/>
        </p:nvSpPr>
        <p:spPr bwMode="auto">
          <a:xfrm>
            <a:off x="5364163" y="4652963"/>
            <a:ext cx="649287" cy="366712"/>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36887" name="Line 20"/>
          <p:cNvSpPr>
            <a:spLocks noChangeShapeType="1"/>
          </p:cNvSpPr>
          <p:nvPr/>
        </p:nvSpPr>
        <p:spPr bwMode="auto">
          <a:xfrm>
            <a:off x="5148263" y="4652963"/>
            <a:ext cx="0" cy="360362"/>
          </a:xfrm>
          <a:prstGeom prst="line">
            <a:avLst/>
          </a:prstGeom>
          <a:noFill/>
          <a:ln w="9525">
            <a:solidFill>
              <a:schemeClr val="tx1"/>
            </a:solidFill>
            <a:round/>
            <a:headEnd/>
            <a:tailEnd/>
          </a:ln>
        </p:spPr>
        <p:txBody>
          <a:bodyPr/>
          <a:lstStyle/>
          <a:p>
            <a:endParaRPr lang="el-GR"/>
          </a:p>
        </p:txBody>
      </p:sp>
      <p:sp>
        <p:nvSpPr>
          <p:cNvPr id="36888" name="Text Box 21"/>
          <p:cNvSpPr txBox="1">
            <a:spLocks noChangeArrowheads="1"/>
          </p:cNvSpPr>
          <p:nvPr/>
        </p:nvSpPr>
        <p:spPr bwMode="auto">
          <a:xfrm>
            <a:off x="3851275" y="4365625"/>
            <a:ext cx="1008063" cy="366713"/>
          </a:xfrm>
          <a:prstGeom prst="rect">
            <a:avLst/>
          </a:prstGeom>
          <a:noFill/>
          <a:ln w="9525">
            <a:noFill/>
            <a:miter lim="800000"/>
            <a:headEnd/>
            <a:tailEnd/>
          </a:ln>
        </p:spPr>
        <p:txBody>
          <a:bodyPr>
            <a:spAutoFit/>
          </a:bodyPr>
          <a:lstStyle/>
          <a:p>
            <a:pPr>
              <a:spcBef>
                <a:spcPct val="50000"/>
              </a:spcBef>
            </a:pPr>
            <a:r>
              <a:rPr lang="en-US" sz="1800"/>
              <a:t>E</a:t>
            </a:r>
            <a:r>
              <a:rPr lang="en-US" sz="2400" baseline="-25000">
                <a:latin typeface="Times New Roman" pitchFamily="18" charset="0"/>
              </a:rPr>
              <a:t>1</a:t>
            </a:r>
            <a:endParaRPr lang="el-GR" sz="2400" baseline="-25000">
              <a:latin typeface="Times New Roman" pitchFamily="18" charset="0"/>
            </a:endParaRPr>
          </a:p>
        </p:txBody>
      </p:sp>
      <p:sp>
        <p:nvSpPr>
          <p:cNvPr id="36889" name="Rectangle 22"/>
          <p:cNvSpPr>
            <a:spLocks noChangeArrowheads="1"/>
          </p:cNvSpPr>
          <p:nvPr/>
        </p:nvSpPr>
        <p:spPr bwMode="auto">
          <a:xfrm>
            <a:off x="7237413" y="4581525"/>
            <a:ext cx="1295400" cy="360363"/>
          </a:xfrm>
          <a:prstGeom prst="rect">
            <a:avLst/>
          </a:prstGeom>
          <a:noFill/>
          <a:ln w="9525">
            <a:solidFill>
              <a:schemeClr val="tx1"/>
            </a:solidFill>
            <a:miter lim="800000"/>
            <a:headEnd/>
            <a:tailEnd/>
          </a:ln>
        </p:spPr>
        <p:txBody>
          <a:bodyPr wrap="none" anchor="ctr"/>
          <a:lstStyle/>
          <a:p>
            <a:endParaRPr lang="el-GR"/>
          </a:p>
        </p:txBody>
      </p:sp>
      <p:sp>
        <p:nvSpPr>
          <p:cNvPr id="36890" name="Text Box 23"/>
          <p:cNvSpPr txBox="1">
            <a:spLocks noChangeArrowheads="1"/>
          </p:cNvSpPr>
          <p:nvPr/>
        </p:nvSpPr>
        <p:spPr bwMode="auto">
          <a:xfrm>
            <a:off x="7308850" y="4581525"/>
            <a:ext cx="504825" cy="366713"/>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36891" name="Text Box 24"/>
          <p:cNvSpPr txBox="1">
            <a:spLocks noChangeArrowheads="1"/>
          </p:cNvSpPr>
          <p:nvPr/>
        </p:nvSpPr>
        <p:spPr bwMode="auto">
          <a:xfrm>
            <a:off x="8101013" y="4581525"/>
            <a:ext cx="649287" cy="366713"/>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36892" name="Line 25"/>
          <p:cNvSpPr>
            <a:spLocks noChangeShapeType="1"/>
          </p:cNvSpPr>
          <p:nvPr/>
        </p:nvSpPr>
        <p:spPr bwMode="auto">
          <a:xfrm>
            <a:off x="7885113" y="4581525"/>
            <a:ext cx="0" cy="360363"/>
          </a:xfrm>
          <a:prstGeom prst="line">
            <a:avLst/>
          </a:prstGeom>
          <a:noFill/>
          <a:ln w="9525">
            <a:solidFill>
              <a:schemeClr val="tx1"/>
            </a:solidFill>
            <a:round/>
            <a:headEnd/>
            <a:tailEnd/>
          </a:ln>
        </p:spPr>
        <p:txBody>
          <a:bodyPr/>
          <a:lstStyle/>
          <a:p>
            <a:endParaRPr lang="el-GR"/>
          </a:p>
        </p:txBody>
      </p:sp>
      <p:sp>
        <p:nvSpPr>
          <p:cNvPr id="36893" name="Text Box 26"/>
          <p:cNvSpPr txBox="1">
            <a:spLocks noChangeArrowheads="1"/>
          </p:cNvSpPr>
          <p:nvPr/>
        </p:nvSpPr>
        <p:spPr bwMode="auto">
          <a:xfrm>
            <a:off x="6588125" y="4365625"/>
            <a:ext cx="1008063" cy="366713"/>
          </a:xfrm>
          <a:prstGeom prst="rect">
            <a:avLst/>
          </a:prstGeom>
          <a:noFill/>
          <a:ln w="9525">
            <a:noFill/>
            <a:miter lim="800000"/>
            <a:headEnd/>
            <a:tailEnd/>
          </a:ln>
        </p:spPr>
        <p:txBody>
          <a:bodyPr>
            <a:spAutoFit/>
          </a:bodyPr>
          <a:lstStyle/>
          <a:p>
            <a:pPr>
              <a:spcBef>
                <a:spcPct val="50000"/>
              </a:spcBef>
            </a:pPr>
            <a:r>
              <a:rPr lang="en-US" sz="1800"/>
              <a:t>E</a:t>
            </a:r>
            <a:r>
              <a:rPr lang="en-US" sz="2400" baseline="-25000">
                <a:latin typeface="Times New Roman" pitchFamily="18" charset="0"/>
              </a:rPr>
              <a:t>2</a:t>
            </a:r>
            <a:endParaRPr lang="el-GR" sz="2400" baseline="-25000">
              <a:latin typeface="Times New Roman" pitchFamily="18" charset="0"/>
            </a:endParaRPr>
          </a:p>
        </p:txBody>
      </p:sp>
      <p:sp>
        <p:nvSpPr>
          <p:cNvPr id="36894" name="Oval 27"/>
          <p:cNvSpPr>
            <a:spLocks noChangeArrowheads="1"/>
          </p:cNvSpPr>
          <p:nvPr/>
        </p:nvSpPr>
        <p:spPr bwMode="auto">
          <a:xfrm>
            <a:off x="3851275" y="1987550"/>
            <a:ext cx="865188" cy="431800"/>
          </a:xfrm>
          <a:prstGeom prst="ellipse">
            <a:avLst/>
          </a:prstGeom>
          <a:noFill/>
          <a:ln w="9525">
            <a:solidFill>
              <a:schemeClr val="tx1"/>
            </a:solidFill>
            <a:round/>
            <a:headEnd/>
            <a:tailEnd/>
          </a:ln>
        </p:spPr>
        <p:txBody>
          <a:bodyPr wrap="none" anchor="ctr"/>
          <a:lstStyle/>
          <a:p>
            <a:endParaRPr lang="el-GR"/>
          </a:p>
        </p:txBody>
      </p:sp>
      <p:sp>
        <p:nvSpPr>
          <p:cNvPr id="36895" name="Oval 28"/>
          <p:cNvSpPr>
            <a:spLocks noChangeArrowheads="1"/>
          </p:cNvSpPr>
          <p:nvPr/>
        </p:nvSpPr>
        <p:spPr bwMode="auto">
          <a:xfrm>
            <a:off x="3563938" y="3716338"/>
            <a:ext cx="865187" cy="431800"/>
          </a:xfrm>
          <a:prstGeom prst="ellipse">
            <a:avLst/>
          </a:prstGeom>
          <a:noFill/>
          <a:ln w="9525">
            <a:solidFill>
              <a:schemeClr val="tx1"/>
            </a:solidFill>
            <a:round/>
            <a:headEnd/>
            <a:tailEnd/>
          </a:ln>
        </p:spPr>
        <p:txBody>
          <a:bodyPr wrap="none" anchor="ctr"/>
          <a:lstStyle/>
          <a:p>
            <a:endParaRPr lang="el-GR"/>
          </a:p>
        </p:txBody>
      </p:sp>
      <p:sp>
        <p:nvSpPr>
          <p:cNvPr id="36896" name="Line 29"/>
          <p:cNvSpPr>
            <a:spLocks noChangeShapeType="1"/>
          </p:cNvSpPr>
          <p:nvPr/>
        </p:nvSpPr>
        <p:spPr bwMode="auto">
          <a:xfrm flipH="1">
            <a:off x="4283075" y="2420938"/>
            <a:ext cx="73025" cy="358775"/>
          </a:xfrm>
          <a:prstGeom prst="line">
            <a:avLst/>
          </a:prstGeom>
          <a:noFill/>
          <a:ln w="9525">
            <a:solidFill>
              <a:schemeClr val="tx1"/>
            </a:solidFill>
            <a:round/>
            <a:headEnd/>
            <a:tailEnd/>
          </a:ln>
        </p:spPr>
        <p:txBody>
          <a:bodyPr/>
          <a:lstStyle/>
          <a:p>
            <a:endParaRPr lang="el-GR"/>
          </a:p>
        </p:txBody>
      </p:sp>
      <p:sp>
        <p:nvSpPr>
          <p:cNvPr id="36897" name="Line 30"/>
          <p:cNvSpPr>
            <a:spLocks noChangeShapeType="1"/>
          </p:cNvSpPr>
          <p:nvPr/>
        </p:nvSpPr>
        <p:spPr bwMode="auto">
          <a:xfrm flipH="1">
            <a:off x="4140200" y="3429000"/>
            <a:ext cx="142875" cy="287338"/>
          </a:xfrm>
          <a:prstGeom prst="line">
            <a:avLst/>
          </a:prstGeom>
          <a:noFill/>
          <a:ln w="9525">
            <a:solidFill>
              <a:schemeClr val="tx1"/>
            </a:solidFill>
            <a:round/>
            <a:headEnd/>
            <a:tailEnd/>
          </a:ln>
        </p:spPr>
        <p:txBody>
          <a:bodyPr/>
          <a:lstStyle/>
          <a:p>
            <a:endParaRPr lang="el-GR"/>
          </a:p>
        </p:txBody>
      </p:sp>
      <p:sp>
        <p:nvSpPr>
          <p:cNvPr id="36898" name="Text Box 31"/>
          <p:cNvSpPr txBox="1">
            <a:spLocks noChangeArrowheads="1"/>
          </p:cNvSpPr>
          <p:nvPr/>
        </p:nvSpPr>
        <p:spPr bwMode="auto">
          <a:xfrm>
            <a:off x="4140200" y="1987550"/>
            <a:ext cx="647700" cy="366713"/>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36899" name="Text Box 32"/>
          <p:cNvSpPr txBox="1">
            <a:spLocks noChangeArrowheads="1"/>
          </p:cNvSpPr>
          <p:nvPr/>
        </p:nvSpPr>
        <p:spPr bwMode="auto">
          <a:xfrm>
            <a:off x="3779838" y="3716338"/>
            <a:ext cx="649287" cy="366712"/>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36900" name="Rectangle 33"/>
          <p:cNvSpPr>
            <a:spLocks noChangeArrowheads="1"/>
          </p:cNvSpPr>
          <p:nvPr/>
        </p:nvSpPr>
        <p:spPr bwMode="auto">
          <a:xfrm>
            <a:off x="6084888" y="5661025"/>
            <a:ext cx="1800225" cy="360363"/>
          </a:xfrm>
          <a:prstGeom prst="rect">
            <a:avLst/>
          </a:prstGeom>
          <a:noFill/>
          <a:ln w="9525">
            <a:solidFill>
              <a:schemeClr val="tx1"/>
            </a:solidFill>
            <a:miter lim="800000"/>
            <a:headEnd/>
            <a:tailEnd/>
          </a:ln>
        </p:spPr>
        <p:txBody>
          <a:bodyPr wrap="none" anchor="ctr"/>
          <a:lstStyle/>
          <a:p>
            <a:endParaRPr lang="el-GR"/>
          </a:p>
        </p:txBody>
      </p:sp>
      <p:sp>
        <p:nvSpPr>
          <p:cNvPr id="36901" name="Text Box 34"/>
          <p:cNvSpPr txBox="1">
            <a:spLocks noChangeArrowheads="1"/>
          </p:cNvSpPr>
          <p:nvPr/>
        </p:nvSpPr>
        <p:spPr bwMode="auto">
          <a:xfrm>
            <a:off x="6156325" y="5661025"/>
            <a:ext cx="504825" cy="366713"/>
          </a:xfrm>
          <a:prstGeom prst="rect">
            <a:avLst/>
          </a:prstGeom>
          <a:noFill/>
          <a:ln w="9525">
            <a:noFill/>
            <a:miter lim="800000"/>
            <a:headEnd/>
            <a:tailEnd/>
          </a:ln>
        </p:spPr>
        <p:txBody>
          <a:bodyPr>
            <a:spAutoFit/>
          </a:bodyPr>
          <a:lstStyle/>
          <a:p>
            <a:pPr>
              <a:spcBef>
                <a:spcPct val="50000"/>
              </a:spcBef>
            </a:pPr>
            <a:r>
              <a:rPr lang="en-US" sz="1800" u="sng"/>
              <a:t>A</a:t>
            </a:r>
            <a:endParaRPr lang="el-GR" sz="1800" u="sng"/>
          </a:p>
        </p:txBody>
      </p:sp>
      <p:sp>
        <p:nvSpPr>
          <p:cNvPr id="36902" name="Text Box 35"/>
          <p:cNvSpPr txBox="1">
            <a:spLocks noChangeArrowheads="1"/>
          </p:cNvSpPr>
          <p:nvPr/>
        </p:nvSpPr>
        <p:spPr bwMode="auto">
          <a:xfrm>
            <a:off x="6804025" y="5661025"/>
            <a:ext cx="649288" cy="366713"/>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36903" name="Line 36"/>
          <p:cNvSpPr>
            <a:spLocks noChangeShapeType="1"/>
          </p:cNvSpPr>
          <p:nvPr/>
        </p:nvSpPr>
        <p:spPr bwMode="auto">
          <a:xfrm>
            <a:off x="6732588" y="5661025"/>
            <a:ext cx="0" cy="360363"/>
          </a:xfrm>
          <a:prstGeom prst="line">
            <a:avLst/>
          </a:prstGeom>
          <a:noFill/>
          <a:ln w="9525">
            <a:solidFill>
              <a:schemeClr val="tx1"/>
            </a:solidFill>
            <a:round/>
            <a:headEnd/>
            <a:tailEnd/>
          </a:ln>
        </p:spPr>
        <p:txBody>
          <a:bodyPr/>
          <a:lstStyle/>
          <a:p>
            <a:endParaRPr lang="el-GR"/>
          </a:p>
        </p:txBody>
      </p:sp>
      <p:sp>
        <p:nvSpPr>
          <p:cNvPr id="36904" name="Text Box 37"/>
          <p:cNvSpPr txBox="1">
            <a:spLocks noChangeArrowheads="1"/>
          </p:cNvSpPr>
          <p:nvPr/>
        </p:nvSpPr>
        <p:spPr bwMode="auto">
          <a:xfrm>
            <a:off x="5292725" y="5589588"/>
            <a:ext cx="1008063" cy="366712"/>
          </a:xfrm>
          <a:prstGeom prst="rect">
            <a:avLst/>
          </a:prstGeom>
          <a:noFill/>
          <a:ln w="9525">
            <a:noFill/>
            <a:miter lim="800000"/>
            <a:headEnd/>
            <a:tailEnd/>
          </a:ln>
        </p:spPr>
        <p:txBody>
          <a:bodyPr>
            <a:spAutoFit/>
          </a:bodyPr>
          <a:lstStyle/>
          <a:p>
            <a:pPr>
              <a:spcBef>
                <a:spcPct val="50000"/>
              </a:spcBef>
            </a:pPr>
            <a:r>
              <a:rPr lang="en-US" sz="1800"/>
              <a:t>R</a:t>
            </a:r>
            <a:endParaRPr lang="el-GR" sz="2400" baseline="-25000">
              <a:latin typeface="Times New Roman" pitchFamily="18" charset="0"/>
            </a:endParaRPr>
          </a:p>
        </p:txBody>
      </p:sp>
      <p:sp>
        <p:nvSpPr>
          <p:cNvPr id="36905" name="Line 38"/>
          <p:cNvSpPr>
            <a:spLocks noChangeShapeType="1"/>
          </p:cNvSpPr>
          <p:nvPr/>
        </p:nvSpPr>
        <p:spPr bwMode="auto">
          <a:xfrm flipH="1">
            <a:off x="4859338" y="5300663"/>
            <a:ext cx="1368425" cy="0"/>
          </a:xfrm>
          <a:prstGeom prst="line">
            <a:avLst/>
          </a:prstGeom>
          <a:noFill/>
          <a:ln w="9525">
            <a:solidFill>
              <a:schemeClr val="tx1"/>
            </a:solidFill>
            <a:round/>
            <a:headEnd/>
            <a:tailEnd/>
          </a:ln>
        </p:spPr>
        <p:txBody>
          <a:bodyPr/>
          <a:lstStyle/>
          <a:p>
            <a:endParaRPr lang="el-GR"/>
          </a:p>
        </p:txBody>
      </p:sp>
      <p:sp>
        <p:nvSpPr>
          <p:cNvPr id="36906" name="Line 39"/>
          <p:cNvSpPr>
            <a:spLocks noChangeShapeType="1"/>
          </p:cNvSpPr>
          <p:nvPr/>
        </p:nvSpPr>
        <p:spPr bwMode="auto">
          <a:xfrm>
            <a:off x="6227763" y="5300663"/>
            <a:ext cx="0" cy="360362"/>
          </a:xfrm>
          <a:prstGeom prst="line">
            <a:avLst/>
          </a:prstGeom>
          <a:noFill/>
          <a:ln w="9525">
            <a:solidFill>
              <a:schemeClr val="tx1"/>
            </a:solidFill>
            <a:round/>
            <a:headEnd/>
            <a:tailEnd/>
          </a:ln>
        </p:spPr>
        <p:txBody>
          <a:bodyPr/>
          <a:lstStyle/>
          <a:p>
            <a:endParaRPr lang="el-GR"/>
          </a:p>
        </p:txBody>
      </p:sp>
      <p:sp>
        <p:nvSpPr>
          <p:cNvPr id="36907" name="Line 40"/>
          <p:cNvSpPr>
            <a:spLocks noChangeShapeType="1"/>
          </p:cNvSpPr>
          <p:nvPr/>
        </p:nvSpPr>
        <p:spPr bwMode="auto">
          <a:xfrm flipV="1">
            <a:off x="4859338" y="5013325"/>
            <a:ext cx="0" cy="287338"/>
          </a:xfrm>
          <a:prstGeom prst="line">
            <a:avLst/>
          </a:prstGeom>
          <a:noFill/>
          <a:ln w="9525">
            <a:solidFill>
              <a:schemeClr val="tx1"/>
            </a:solidFill>
            <a:round/>
            <a:headEnd/>
            <a:tailEnd type="triangle" w="med" len="med"/>
          </a:ln>
        </p:spPr>
        <p:txBody>
          <a:bodyPr/>
          <a:lstStyle/>
          <a:p>
            <a:endParaRPr lang="el-GR"/>
          </a:p>
        </p:txBody>
      </p:sp>
      <p:sp>
        <p:nvSpPr>
          <p:cNvPr id="36908" name="Line 41"/>
          <p:cNvSpPr>
            <a:spLocks noChangeShapeType="1"/>
          </p:cNvSpPr>
          <p:nvPr/>
        </p:nvSpPr>
        <p:spPr bwMode="auto">
          <a:xfrm flipV="1">
            <a:off x="7164388" y="5229225"/>
            <a:ext cx="0" cy="431800"/>
          </a:xfrm>
          <a:prstGeom prst="line">
            <a:avLst/>
          </a:prstGeom>
          <a:noFill/>
          <a:ln w="9525">
            <a:solidFill>
              <a:schemeClr val="tx1"/>
            </a:solidFill>
            <a:round/>
            <a:headEnd/>
            <a:tailEnd/>
          </a:ln>
        </p:spPr>
        <p:txBody>
          <a:bodyPr/>
          <a:lstStyle/>
          <a:p>
            <a:endParaRPr lang="el-GR"/>
          </a:p>
        </p:txBody>
      </p:sp>
      <p:sp>
        <p:nvSpPr>
          <p:cNvPr id="36909" name="Line 42"/>
          <p:cNvSpPr>
            <a:spLocks noChangeShapeType="1"/>
          </p:cNvSpPr>
          <p:nvPr/>
        </p:nvSpPr>
        <p:spPr bwMode="auto">
          <a:xfrm>
            <a:off x="7164388" y="5229225"/>
            <a:ext cx="503237" cy="0"/>
          </a:xfrm>
          <a:prstGeom prst="line">
            <a:avLst/>
          </a:prstGeom>
          <a:noFill/>
          <a:ln w="9525">
            <a:solidFill>
              <a:schemeClr val="tx1"/>
            </a:solidFill>
            <a:round/>
            <a:headEnd/>
            <a:tailEnd/>
          </a:ln>
        </p:spPr>
        <p:txBody>
          <a:bodyPr/>
          <a:lstStyle/>
          <a:p>
            <a:endParaRPr lang="el-GR"/>
          </a:p>
        </p:txBody>
      </p:sp>
      <p:sp>
        <p:nvSpPr>
          <p:cNvPr id="36910" name="Line 43"/>
          <p:cNvSpPr>
            <a:spLocks noChangeShapeType="1"/>
          </p:cNvSpPr>
          <p:nvPr/>
        </p:nvSpPr>
        <p:spPr bwMode="auto">
          <a:xfrm flipV="1">
            <a:off x="7667625" y="4941888"/>
            <a:ext cx="0" cy="287337"/>
          </a:xfrm>
          <a:prstGeom prst="line">
            <a:avLst/>
          </a:prstGeom>
          <a:noFill/>
          <a:ln w="9525">
            <a:solidFill>
              <a:schemeClr val="tx1"/>
            </a:solidFill>
            <a:round/>
            <a:headEnd/>
            <a:tailEnd type="triangle" w="med" len="med"/>
          </a:ln>
        </p:spPr>
        <p:txBody>
          <a:bodyPr/>
          <a:lstStyle/>
          <a:p>
            <a:endParaRPr lang="el-GR"/>
          </a:p>
        </p:txBody>
      </p:sp>
      <p:sp>
        <p:nvSpPr>
          <p:cNvPr id="36911" name="Oval 44"/>
          <p:cNvSpPr>
            <a:spLocks noChangeArrowheads="1"/>
          </p:cNvSpPr>
          <p:nvPr/>
        </p:nvSpPr>
        <p:spPr bwMode="auto">
          <a:xfrm>
            <a:off x="2124075" y="3932238"/>
            <a:ext cx="865188" cy="431800"/>
          </a:xfrm>
          <a:prstGeom prst="ellipse">
            <a:avLst/>
          </a:prstGeom>
          <a:noFill/>
          <a:ln w="9525">
            <a:solidFill>
              <a:schemeClr val="tx1"/>
            </a:solidFill>
            <a:round/>
            <a:headEnd/>
            <a:tailEnd/>
          </a:ln>
        </p:spPr>
        <p:txBody>
          <a:bodyPr wrap="none" anchor="ctr"/>
          <a:lstStyle/>
          <a:p>
            <a:endParaRPr lang="el-GR"/>
          </a:p>
        </p:txBody>
      </p:sp>
      <p:sp>
        <p:nvSpPr>
          <p:cNvPr id="36912" name="Text Box 45"/>
          <p:cNvSpPr txBox="1">
            <a:spLocks noChangeArrowheads="1"/>
          </p:cNvSpPr>
          <p:nvPr/>
        </p:nvSpPr>
        <p:spPr bwMode="auto">
          <a:xfrm>
            <a:off x="2339975" y="3932238"/>
            <a:ext cx="576263" cy="366712"/>
          </a:xfrm>
          <a:prstGeom prst="rect">
            <a:avLst/>
          </a:prstGeom>
          <a:noFill/>
          <a:ln w="9525">
            <a:noFill/>
            <a:miter lim="800000"/>
            <a:headEnd/>
            <a:tailEnd/>
          </a:ln>
        </p:spPr>
        <p:txBody>
          <a:bodyPr>
            <a:spAutoFit/>
          </a:bodyPr>
          <a:lstStyle/>
          <a:p>
            <a:pPr>
              <a:spcBef>
                <a:spcPct val="50000"/>
              </a:spcBef>
            </a:pPr>
            <a:r>
              <a:rPr lang="en-US" sz="1800">
                <a:solidFill>
                  <a:srgbClr val="800000"/>
                </a:solidFill>
              </a:rPr>
              <a:t>X</a:t>
            </a:r>
            <a:endParaRPr lang="el-GR" sz="1800">
              <a:solidFill>
                <a:srgbClr val="800000"/>
              </a:solidFill>
            </a:endParaRPr>
          </a:p>
        </p:txBody>
      </p:sp>
      <p:sp>
        <p:nvSpPr>
          <p:cNvPr id="36913" name="Line 46"/>
          <p:cNvSpPr>
            <a:spLocks noChangeShapeType="1"/>
          </p:cNvSpPr>
          <p:nvPr/>
        </p:nvSpPr>
        <p:spPr bwMode="auto">
          <a:xfrm>
            <a:off x="2555875" y="3716338"/>
            <a:ext cx="0" cy="215900"/>
          </a:xfrm>
          <a:prstGeom prst="line">
            <a:avLst/>
          </a:prstGeom>
          <a:noFill/>
          <a:ln w="9525">
            <a:solidFill>
              <a:schemeClr val="tx1"/>
            </a:solidFill>
            <a:round/>
            <a:headEnd/>
            <a:tailEnd/>
          </a:ln>
        </p:spPr>
        <p:txBody>
          <a:bodyPr/>
          <a:lstStyle/>
          <a:p>
            <a:endParaRPr lang="el-GR"/>
          </a:p>
        </p:txBody>
      </p:sp>
      <p:sp>
        <p:nvSpPr>
          <p:cNvPr id="36914" name="Line 47"/>
          <p:cNvSpPr>
            <a:spLocks noChangeShapeType="1"/>
          </p:cNvSpPr>
          <p:nvPr/>
        </p:nvSpPr>
        <p:spPr bwMode="auto">
          <a:xfrm>
            <a:off x="7308850" y="5661025"/>
            <a:ext cx="0" cy="360363"/>
          </a:xfrm>
          <a:prstGeom prst="line">
            <a:avLst/>
          </a:prstGeom>
          <a:noFill/>
          <a:ln w="9525">
            <a:solidFill>
              <a:schemeClr val="tx1"/>
            </a:solidFill>
            <a:round/>
            <a:headEnd/>
            <a:tailEnd/>
          </a:ln>
        </p:spPr>
        <p:txBody>
          <a:bodyPr/>
          <a:lstStyle/>
          <a:p>
            <a:endParaRPr lang="el-GR"/>
          </a:p>
        </p:txBody>
      </p:sp>
      <p:sp>
        <p:nvSpPr>
          <p:cNvPr id="36915" name="Text Box 48"/>
          <p:cNvSpPr txBox="1">
            <a:spLocks noChangeArrowheads="1"/>
          </p:cNvSpPr>
          <p:nvPr/>
        </p:nvSpPr>
        <p:spPr bwMode="auto">
          <a:xfrm>
            <a:off x="7380288" y="5661025"/>
            <a:ext cx="431800" cy="366713"/>
          </a:xfrm>
          <a:prstGeom prst="rect">
            <a:avLst/>
          </a:prstGeom>
          <a:noFill/>
          <a:ln w="9525">
            <a:noFill/>
            <a:miter lim="800000"/>
            <a:headEnd/>
            <a:tailEnd/>
          </a:ln>
        </p:spPr>
        <p:txBody>
          <a:bodyPr>
            <a:spAutoFit/>
          </a:bodyPr>
          <a:lstStyle/>
          <a:p>
            <a:pPr>
              <a:spcBef>
                <a:spcPct val="50000"/>
              </a:spcBef>
            </a:pPr>
            <a:r>
              <a:rPr lang="en-US" sz="1800">
                <a:solidFill>
                  <a:srgbClr val="800000"/>
                </a:solidFill>
              </a:rPr>
              <a:t>X</a:t>
            </a:r>
            <a:endParaRPr lang="el-GR" sz="1800">
              <a:solidFill>
                <a:srgbClr val="800000"/>
              </a:solidFill>
            </a:endParaRPr>
          </a:p>
        </p:txBody>
      </p:sp>
      <p:sp>
        <p:nvSpPr>
          <p:cNvPr id="36916" name="Text Box 49"/>
          <p:cNvSpPr txBox="1">
            <a:spLocks noChangeArrowheads="1"/>
          </p:cNvSpPr>
          <p:nvPr/>
        </p:nvSpPr>
        <p:spPr bwMode="auto">
          <a:xfrm>
            <a:off x="1474788" y="2708275"/>
            <a:ext cx="360362" cy="366713"/>
          </a:xfrm>
          <a:prstGeom prst="rect">
            <a:avLst/>
          </a:prstGeom>
          <a:noFill/>
          <a:ln w="9525">
            <a:noFill/>
            <a:miter lim="800000"/>
            <a:headEnd/>
            <a:tailEnd/>
          </a:ln>
        </p:spPr>
        <p:txBody>
          <a:bodyPr>
            <a:spAutoFit/>
          </a:bodyPr>
          <a:lstStyle/>
          <a:p>
            <a:pPr>
              <a:spcBef>
                <a:spcPct val="50000"/>
              </a:spcBef>
            </a:pPr>
            <a:r>
              <a:rPr lang="en-US" sz="1800"/>
              <a:t>M</a:t>
            </a:r>
            <a:endParaRPr lang="el-GR" sz="1800"/>
          </a:p>
        </p:txBody>
      </p:sp>
      <p:sp>
        <p:nvSpPr>
          <p:cNvPr id="36917" name="Text Box 50"/>
          <p:cNvSpPr txBox="1">
            <a:spLocks noChangeArrowheads="1"/>
          </p:cNvSpPr>
          <p:nvPr/>
        </p:nvSpPr>
        <p:spPr bwMode="auto">
          <a:xfrm>
            <a:off x="3275013" y="2708275"/>
            <a:ext cx="504825" cy="366713"/>
          </a:xfrm>
          <a:prstGeom prst="rect">
            <a:avLst/>
          </a:prstGeom>
          <a:noFill/>
          <a:ln w="9525">
            <a:noFill/>
            <a:miter lim="800000"/>
            <a:headEnd/>
            <a:tailEnd/>
          </a:ln>
        </p:spPr>
        <p:txBody>
          <a:bodyPr>
            <a:spAutoFit/>
          </a:bodyPr>
          <a:lstStyle/>
          <a:p>
            <a:pPr>
              <a:spcBef>
                <a:spcPct val="50000"/>
              </a:spcBef>
            </a:pPr>
            <a:r>
              <a:rPr lang="en-US" sz="1800"/>
              <a:t>N</a:t>
            </a:r>
            <a:endParaRPr lang="el-GR" sz="1800"/>
          </a:p>
        </p:txBody>
      </p:sp>
      <p:sp>
        <p:nvSpPr>
          <p:cNvPr id="2" name="Title 1"/>
          <p:cNvSpPr>
            <a:spLocks noGrp="1"/>
          </p:cNvSpPr>
          <p:nvPr>
            <p:ph type="title"/>
          </p:nvPr>
        </p:nvSpPr>
        <p:spPr/>
        <p:txBody>
          <a:bodyPr/>
          <a:lstStyle/>
          <a:p>
            <a:r>
              <a:rPr lang="el-GR" dirty="0" smtClean="0">
                <a:solidFill>
                  <a:schemeClr val="accent6">
                    <a:lumMod val="75000"/>
                  </a:schemeClr>
                </a:solidFill>
              </a:rPr>
              <a:t>Γενική Περίπτωση (παράδειγμα)</a:t>
            </a:r>
            <a:endParaRPr lang="en-US" dirty="0">
              <a:solidFill>
                <a:schemeClr val="accent6">
                  <a:lumMod val="75000"/>
                </a:schemeClr>
              </a:solidFill>
            </a:endParaRPr>
          </a:p>
        </p:txBody>
      </p:sp>
      <p:sp>
        <p:nvSpPr>
          <p:cNvPr id="53"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n-US" altLang="en-US" dirty="0"/>
              <a:t>4</a:t>
            </a:r>
            <a:r>
              <a:rPr lang="el-GR" altLang="en-US" dirty="0" smtClean="0"/>
              <a:t>-20</a:t>
            </a:r>
            <a:r>
              <a:rPr lang="en-US" altLang="en-US" dirty="0" smtClean="0"/>
              <a:t>15</a:t>
            </a:r>
            <a:endParaRPr lang="el-GR" altLang="en-US" dirty="0" smtClean="0"/>
          </a:p>
        </p:txBody>
      </p:sp>
    </p:spTree>
    <p:extLst>
      <p:ext uri="{BB962C8B-B14F-4D97-AF65-F5344CB8AC3E}">
        <p14:creationId xmlns:p14="http://schemas.microsoft.com/office/powerpoint/2010/main" val="9859842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5" name="Rectangle 6"/>
          <p:cNvSpPr>
            <a:spLocks noGrp="1" noChangeArrowheads="1"/>
          </p:cNvSpPr>
          <p:nvPr>
            <p:ph type="ftr" sz="quarter" idx="11"/>
          </p:nvPr>
        </p:nvSpPr>
        <p:spPr>
          <a:noFill/>
        </p:spPr>
        <p:txBody>
          <a:bodyPr/>
          <a:lstStyle/>
          <a:p>
            <a:r>
              <a:rPr lang="el-GR" altLang="en-US"/>
              <a:t>Ευαγγελία Πιτουρά</a:t>
            </a:r>
          </a:p>
        </p:txBody>
      </p:sp>
      <p:sp>
        <p:nvSpPr>
          <p:cNvPr id="38916" name="Rectangle 7"/>
          <p:cNvSpPr>
            <a:spLocks noGrp="1" noChangeArrowheads="1"/>
          </p:cNvSpPr>
          <p:nvPr>
            <p:ph type="sldNum" sz="quarter" idx="12"/>
          </p:nvPr>
        </p:nvSpPr>
        <p:spPr>
          <a:noFill/>
        </p:spPr>
        <p:txBody>
          <a:bodyPr/>
          <a:lstStyle/>
          <a:p>
            <a:fld id="{5660DD98-BBBE-4BA1-BAC2-C3FA14665848}" type="slidenum">
              <a:rPr lang="el-GR" altLang="en-US" smtClean="0"/>
              <a:pPr/>
              <a:t>6</a:t>
            </a:fld>
            <a:endParaRPr lang="el-GR" altLang="en-US" smtClean="0"/>
          </a:p>
        </p:txBody>
      </p:sp>
      <p:sp>
        <p:nvSpPr>
          <p:cNvPr id="38920" name="Text Box 5"/>
          <p:cNvSpPr txBox="1">
            <a:spLocks noChangeArrowheads="1"/>
          </p:cNvSpPr>
          <p:nvPr/>
        </p:nvSpPr>
        <p:spPr bwMode="auto">
          <a:xfrm>
            <a:off x="578272" y="5484564"/>
            <a:ext cx="5472113" cy="366713"/>
          </a:xfrm>
          <a:prstGeom prst="rect">
            <a:avLst/>
          </a:prstGeom>
          <a:noFill/>
          <a:ln w="9525">
            <a:noFill/>
            <a:miter lim="800000"/>
            <a:headEnd/>
            <a:tailEnd/>
          </a:ln>
        </p:spPr>
        <p:txBody>
          <a:bodyPr>
            <a:spAutoFit/>
          </a:bodyPr>
          <a:lstStyle/>
          <a:p>
            <a:pPr>
              <a:spcBef>
                <a:spcPct val="50000"/>
              </a:spcBef>
            </a:pPr>
            <a:r>
              <a:rPr lang="el-GR" sz="1800" dirty="0">
                <a:solidFill>
                  <a:schemeClr val="tx2">
                    <a:lumMod val="50000"/>
                  </a:schemeClr>
                </a:solidFill>
                <a:latin typeface="Calibri" pitchFamily="34" charset="0"/>
                <a:cs typeface="Calibri" pitchFamily="34" charset="0"/>
              </a:rPr>
              <a:t>Παράδειγμα: </a:t>
            </a:r>
            <a:r>
              <a:rPr lang="el-GR" dirty="0" smtClean="0">
                <a:solidFill>
                  <a:schemeClr val="tx2">
                    <a:lumMod val="50000"/>
                  </a:schemeClr>
                </a:solidFill>
                <a:latin typeface="Calibri" pitchFamily="34" charset="0"/>
                <a:cs typeface="Calibri" pitchFamily="34" charset="0"/>
              </a:rPr>
              <a:t>Τμήμα</a:t>
            </a:r>
            <a:r>
              <a:rPr lang="el-GR" sz="1800" dirty="0" smtClean="0">
                <a:solidFill>
                  <a:schemeClr val="tx2">
                    <a:lumMod val="50000"/>
                  </a:schemeClr>
                </a:solidFill>
                <a:latin typeface="Calibri" pitchFamily="34" charset="0"/>
                <a:cs typeface="Calibri" pitchFamily="34" charset="0"/>
              </a:rPr>
              <a:t> </a:t>
            </a:r>
            <a:r>
              <a:rPr lang="el-GR" sz="1800" dirty="0">
                <a:solidFill>
                  <a:schemeClr val="tx2">
                    <a:lumMod val="50000"/>
                  </a:schemeClr>
                </a:solidFill>
                <a:latin typeface="Calibri" pitchFamily="34" charset="0"/>
                <a:cs typeface="Calibri" pitchFamily="34" charset="0"/>
              </a:rPr>
              <a:t>– </a:t>
            </a:r>
            <a:r>
              <a:rPr lang="el-GR" sz="1800" dirty="0" smtClean="0">
                <a:solidFill>
                  <a:schemeClr val="tx2">
                    <a:lumMod val="50000"/>
                  </a:schemeClr>
                </a:solidFill>
                <a:latin typeface="Calibri" pitchFamily="34" charset="0"/>
                <a:cs typeface="Calibri" pitchFamily="34" charset="0"/>
              </a:rPr>
              <a:t>Εργαζόμενος </a:t>
            </a:r>
            <a:r>
              <a:rPr lang="el-GR" sz="1800" dirty="0">
                <a:solidFill>
                  <a:schemeClr val="tx2">
                    <a:lumMod val="50000"/>
                  </a:schemeClr>
                </a:solidFill>
                <a:latin typeface="Calibri" pitchFamily="34" charset="0"/>
                <a:cs typeface="Calibri" pitchFamily="34" charset="0"/>
              </a:rPr>
              <a:t>(1-Ν)</a:t>
            </a:r>
          </a:p>
        </p:txBody>
      </p:sp>
      <p:sp>
        <p:nvSpPr>
          <p:cNvPr id="9" name="Text Box 4"/>
          <p:cNvSpPr txBox="1">
            <a:spLocks noChangeArrowheads="1"/>
          </p:cNvSpPr>
          <p:nvPr/>
        </p:nvSpPr>
        <p:spPr bwMode="auto">
          <a:xfrm>
            <a:off x="469528" y="2243584"/>
            <a:ext cx="7772400" cy="2462213"/>
          </a:xfrm>
          <a:prstGeom prst="rect">
            <a:avLst/>
          </a:prstGeom>
          <a:noFill/>
          <a:ln w="9525">
            <a:noFill/>
            <a:miter lim="800000"/>
            <a:headEnd/>
            <a:tailEnd/>
          </a:ln>
        </p:spPr>
        <p:txBody>
          <a:bodyPr>
            <a:spAutoFit/>
          </a:bodyPr>
          <a:lstStyle/>
          <a:p>
            <a:pPr algn="just" eaLnBrk="0" hangingPunct="0">
              <a:spcBef>
                <a:spcPct val="50000"/>
              </a:spcBef>
            </a:pPr>
            <a:r>
              <a:rPr lang="el-GR" sz="2800" dirty="0" smtClean="0">
                <a:latin typeface="Calibri" pitchFamily="34" charset="0"/>
                <a:cs typeface="Calibri" pitchFamily="34" charset="0"/>
              </a:rPr>
              <a:t>Έστω μια 1-Ν </a:t>
            </a:r>
            <a:r>
              <a:rPr lang="el-GR" sz="2800" dirty="0">
                <a:latin typeface="Calibri" pitchFamily="34" charset="0"/>
                <a:cs typeface="Calibri" pitchFamily="34" charset="0"/>
              </a:rPr>
              <a:t>δυαδική συσχέτιση </a:t>
            </a:r>
            <a:r>
              <a:rPr lang="en-US" sz="2800" dirty="0">
                <a:latin typeface="Calibri" pitchFamily="34" charset="0"/>
                <a:cs typeface="Calibri" pitchFamily="34" charset="0"/>
              </a:rPr>
              <a:t>R</a:t>
            </a:r>
            <a:r>
              <a:rPr lang="el-GR" sz="2800" dirty="0">
                <a:latin typeface="Calibri" pitchFamily="34" charset="0"/>
                <a:cs typeface="Calibri" pitchFamily="34" charset="0"/>
              </a:rPr>
              <a:t> μεταξύ δύο τύπων οντοτήτων </a:t>
            </a:r>
            <a:r>
              <a:rPr lang="en-US" sz="2800" dirty="0" smtClean="0">
                <a:latin typeface="Calibri" pitchFamily="34" charset="0"/>
                <a:cs typeface="Calibri" pitchFamily="34" charset="0"/>
              </a:rPr>
              <a:t>E1 </a:t>
            </a:r>
            <a:r>
              <a:rPr lang="el-GR" sz="2800" dirty="0" smtClean="0">
                <a:latin typeface="Calibri" pitchFamily="34" charset="0"/>
                <a:cs typeface="Calibri" pitchFamily="34" charset="0"/>
              </a:rPr>
              <a:t>και </a:t>
            </a:r>
            <a:r>
              <a:rPr lang="en-US" sz="2800" dirty="0" smtClean="0">
                <a:latin typeface="Calibri" pitchFamily="34" charset="0"/>
                <a:cs typeface="Calibri" pitchFamily="34" charset="0"/>
              </a:rPr>
              <a:t>E2</a:t>
            </a:r>
            <a:r>
              <a:rPr lang="el-GR" sz="2800" dirty="0" smtClean="0">
                <a:latin typeface="Calibri" pitchFamily="34" charset="0"/>
                <a:cs typeface="Calibri" pitchFamily="34" charset="0"/>
              </a:rPr>
              <a:t>. Έστω ότι από την πλευρά του 1 είναι </a:t>
            </a:r>
            <a:r>
              <a:rPr lang="el-GR" sz="2800" dirty="0">
                <a:latin typeface="Calibri" pitchFamily="34" charset="0"/>
                <a:cs typeface="Calibri" pitchFamily="34" charset="0"/>
              </a:rPr>
              <a:t>η </a:t>
            </a:r>
            <a:r>
              <a:rPr lang="en-US" sz="2800" dirty="0">
                <a:latin typeface="Calibri" pitchFamily="34" charset="0"/>
                <a:cs typeface="Calibri" pitchFamily="34" charset="0"/>
              </a:rPr>
              <a:t>E1</a:t>
            </a:r>
            <a:r>
              <a:rPr lang="el-GR" sz="2800" dirty="0">
                <a:latin typeface="Calibri" pitchFamily="34" charset="0"/>
                <a:cs typeface="Calibri" pitchFamily="34" charset="0"/>
              </a:rPr>
              <a:t> .</a:t>
            </a:r>
            <a:endParaRPr lang="el-GR" sz="2800" dirty="0" smtClean="0">
              <a:latin typeface="Calibri" pitchFamily="34" charset="0"/>
              <a:cs typeface="Calibri" pitchFamily="34" charset="0"/>
            </a:endParaRPr>
          </a:p>
          <a:p>
            <a:pPr algn="just" eaLnBrk="0" hangingPunct="0">
              <a:spcBef>
                <a:spcPct val="50000"/>
              </a:spcBef>
            </a:pPr>
            <a:r>
              <a:rPr lang="el-GR" sz="2800" i="1" dirty="0" smtClean="0">
                <a:solidFill>
                  <a:schemeClr val="accent5">
                    <a:lumMod val="50000"/>
                  </a:schemeClr>
                </a:solidFill>
                <a:latin typeface="Calibri" pitchFamily="34" charset="0"/>
                <a:cs typeface="Calibri" pitchFamily="34" charset="0"/>
              </a:rPr>
              <a:t>Πο</a:t>
            </a:r>
            <a:r>
              <a:rPr lang="el-GR" sz="2800" i="1" dirty="0" smtClean="0">
                <a:solidFill>
                  <a:schemeClr val="accent1">
                    <a:lumMod val="75000"/>
                  </a:schemeClr>
                </a:solidFill>
                <a:latin typeface="Calibri" pitchFamily="34" charset="0"/>
                <a:cs typeface="Calibri" pitchFamily="34" charset="0"/>
              </a:rPr>
              <a:t>ιο </a:t>
            </a:r>
            <a:r>
              <a:rPr lang="el-GR" sz="2800" i="1" dirty="0" smtClean="0">
                <a:solidFill>
                  <a:schemeClr val="accent5">
                    <a:lumMod val="50000"/>
                  </a:schemeClr>
                </a:solidFill>
                <a:latin typeface="Calibri" pitchFamily="34" charset="0"/>
                <a:cs typeface="Calibri" pitchFamily="34" charset="0"/>
              </a:rPr>
              <a:t>είναι το πρωτεύον κλειδί της σχέσης που προκύπτει για τη συσχέτιση;</a:t>
            </a:r>
            <a:endParaRPr lang="en-US" sz="2800" i="1" dirty="0">
              <a:solidFill>
                <a:schemeClr val="accent5">
                  <a:lumMod val="50000"/>
                </a:schemeClr>
              </a:solidFill>
              <a:latin typeface="Calibri" pitchFamily="34" charset="0"/>
              <a:cs typeface="Calibri" pitchFamily="34" charset="0"/>
            </a:endParaRPr>
          </a:p>
        </p:txBody>
      </p:sp>
      <p:sp>
        <p:nvSpPr>
          <p:cNvPr id="2" name="Title 1"/>
          <p:cNvSpPr>
            <a:spLocks noGrp="1"/>
          </p:cNvSpPr>
          <p:nvPr>
            <p:ph type="title"/>
          </p:nvPr>
        </p:nvSpPr>
        <p:spPr/>
        <p:txBody>
          <a:bodyPr/>
          <a:lstStyle/>
          <a:p>
            <a:r>
              <a:rPr lang="el-GR" dirty="0" smtClean="0">
                <a:solidFill>
                  <a:schemeClr val="accent6">
                    <a:lumMod val="75000"/>
                  </a:schemeClr>
                </a:solidFill>
              </a:rPr>
              <a:t>(Δυαδική) 1-Ν Συσχέτιση</a:t>
            </a:r>
            <a:endParaRPr lang="en-US" dirty="0">
              <a:solidFill>
                <a:schemeClr val="accent6">
                  <a:lumMod val="75000"/>
                </a:schemeClr>
              </a:solidFill>
            </a:endParaRPr>
          </a:p>
        </p:txBody>
      </p:sp>
      <p:sp>
        <p:nvSpPr>
          <p:cNvPr id="7"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n-US" altLang="en-US" dirty="0"/>
              <a:t>4</a:t>
            </a:r>
            <a:r>
              <a:rPr lang="el-GR" altLang="en-US" dirty="0" smtClean="0"/>
              <a:t>-20</a:t>
            </a:r>
            <a:r>
              <a:rPr lang="en-US" altLang="en-US" dirty="0" smtClean="0"/>
              <a:t>15</a:t>
            </a:r>
            <a:endParaRPr lang="el-GR" altLang="en-US" dirty="0" smtClean="0"/>
          </a:p>
        </p:txBody>
      </p:sp>
    </p:spTree>
    <p:extLst>
      <p:ext uri="{BB962C8B-B14F-4D97-AF65-F5344CB8AC3E}">
        <p14:creationId xmlns:p14="http://schemas.microsoft.com/office/powerpoint/2010/main" val="1502782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9" name="Rectangle 6"/>
          <p:cNvSpPr>
            <a:spLocks noGrp="1" noChangeArrowheads="1"/>
          </p:cNvSpPr>
          <p:nvPr>
            <p:ph type="ftr" sz="quarter" idx="11"/>
          </p:nvPr>
        </p:nvSpPr>
        <p:spPr>
          <a:xfrm>
            <a:off x="3059832" y="6381328"/>
            <a:ext cx="2952750" cy="196850"/>
          </a:xfrm>
          <a:noFill/>
        </p:spPr>
        <p:txBody>
          <a:bodyPr/>
          <a:lstStyle/>
          <a:p>
            <a:r>
              <a:rPr lang="el-GR" altLang="en-US"/>
              <a:t>Ευαγγελία Πιτουρά</a:t>
            </a:r>
          </a:p>
        </p:txBody>
      </p:sp>
      <p:sp>
        <p:nvSpPr>
          <p:cNvPr id="39940" name="Rectangle 7"/>
          <p:cNvSpPr>
            <a:spLocks noGrp="1" noChangeArrowheads="1"/>
          </p:cNvSpPr>
          <p:nvPr>
            <p:ph type="sldNum" sz="quarter" idx="12"/>
          </p:nvPr>
        </p:nvSpPr>
        <p:spPr>
          <a:noFill/>
        </p:spPr>
        <p:txBody>
          <a:bodyPr/>
          <a:lstStyle/>
          <a:p>
            <a:fld id="{5B32277B-50CD-46A5-A291-DDF1B5FF89C1}" type="slidenum">
              <a:rPr lang="el-GR" altLang="en-US" smtClean="0"/>
              <a:pPr/>
              <a:t>7</a:t>
            </a:fld>
            <a:endParaRPr lang="el-GR" altLang="en-US" smtClean="0"/>
          </a:p>
        </p:txBody>
      </p:sp>
      <p:sp>
        <p:nvSpPr>
          <p:cNvPr id="39942" name="AutoShape 3"/>
          <p:cNvSpPr>
            <a:spLocks noChangeArrowheads="1"/>
          </p:cNvSpPr>
          <p:nvPr/>
        </p:nvSpPr>
        <p:spPr bwMode="auto">
          <a:xfrm>
            <a:off x="3804544" y="2898179"/>
            <a:ext cx="1247775" cy="600075"/>
          </a:xfrm>
          <a:prstGeom prst="flowChartProcess">
            <a:avLst/>
          </a:prstGeom>
          <a:noFill/>
          <a:ln w="9525">
            <a:solidFill>
              <a:schemeClr val="tx1"/>
            </a:solidFill>
            <a:miter lim="800000"/>
            <a:headEnd/>
            <a:tailEnd/>
          </a:ln>
        </p:spPr>
        <p:txBody>
          <a:bodyPr wrap="none" anchor="ctr"/>
          <a:lstStyle/>
          <a:p>
            <a:endParaRPr lang="el-GR"/>
          </a:p>
        </p:txBody>
      </p:sp>
      <p:sp>
        <p:nvSpPr>
          <p:cNvPr id="39943" name="AutoShape 4"/>
          <p:cNvSpPr>
            <a:spLocks noChangeArrowheads="1"/>
          </p:cNvSpPr>
          <p:nvPr/>
        </p:nvSpPr>
        <p:spPr bwMode="auto">
          <a:xfrm>
            <a:off x="1932881" y="2539404"/>
            <a:ext cx="1223963" cy="1285875"/>
          </a:xfrm>
          <a:prstGeom prst="flowChartDecision">
            <a:avLst/>
          </a:prstGeom>
          <a:noFill/>
          <a:ln w="9525">
            <a:solidFill>
              <a:schemeClr val="tx1"/>
            </a:solidFill>
            <a:miter lim="800000"/>
            <a:headEnd/>
            <a:tailEnd/>
          </a:ln>
        </p:spPr>
        <p:txBody>
          <a:bodyPr wrap="none" anchor="ctr"/>
          <a:lstStyle/>
          <a:p>
            <a:endParaRPr lang="el-GR"/>
          </a:p>
        </p:txBody>
      </p:sp>
      <p:sp>
        <p:nvSpPr>
          <p:cNvPr id="39944" name="AutoShape 5"/>
          <p:cNvSpPr>
            <a:spLocks noChangeArrowheads="1"/>
          </p:cNvSpPr>
          <p:nvPr/>
        </p:nvSpPr>
        <p:spPr bwMode="auto">
          <a:xfrm>
            <a:off x="277119" y="2898179"/>
            <a:ext cx="935037" cy="611188"/>
          </a:xfrm>
          <a:prstGeom prst="flowChartProcess">
            <a:avLst/>
          </a:prstGeom>
          <a:noFill/>
          <a:ln w="9525">
            <a:solidFill>
              <a:schemeClr val="tx1"/>
            </a:solidFill>
            <a:miter lim="800000"/>
            <a:headEnd/>
            <a:tailEnd/>
          </a:ln>
        </p:spPr>
        <p:txBody>
          <a:bodyPr wrap="none" anchor="ctr"/>
          <a:lstStyle/>
          <a:p>
            <a:endParaRPr lang="el-GR"/>
          </a:p>
        </p:txBody>
      </p:sp>
      <p:sp>
        <p:nvSpPr>
          <p:cNvPr id="39945" name="Text Box 6"/>
          <p:cNvSpPr txBox="1">
            <a:spLocks noChangeArrowheads="1"/>
          </p:cNvSpPr>
          <p:nvPr/>
        </p:nvSpPr>
        <p:spPr bwMode="auto">
          <a:xfrm>
            <a:off x="421581" y="2971204"/>
            <a:ext cx="863600"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E</a:t>
            </a:r>
            <a:r>
              <a:rPr lang="en-US" sz="2400" baseline="-25000">
                <a:latin typeface="Times New Roman" pitchFamily="18" charset="0"/>
              </a:rPr>
              <a:t>1</a:t>
            </a:r>
            <a:endParaRPr lang="el-GR" sz="2400" baseline="-25000">
              <a:latin typeface="Times New Roman" pitchFamily="18" charset="0"/>
            </a:endParaRPr>
          </a:p>
        </p:txBody>
      </p:sp>
      <p:sp>
        <p:nvSpPr>
          <p:cNvPr id="39946" name="Text Box 7"/>
          <p:cNvSpPr txBox="1">
            <a:spLocks noChangeArrowheads="1"/>
          </p:cNvSpPr>
          <p:nvPr/>
        </p:nvSpPr>
        <p:spPr bwMode="auto">
          <a:xfrm>
            <a:off x="2293244" y="2971204"/>
            <a:ext cx="1295400"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R</a:t>
            </a:r>
            <a:endParaRPr lang="el-GR" sz="2400">
              <a:latin typeface="Times New Roman" pitchFamily="18" charset="0"/>
            </a:endParaRPr>
          </a:p>
        </p:txBody>
      </p:sp>
      <p:sp>
        <p:nvSpPr>
          <p:cNvPr id="39947" name="Text Box 8"/>
          <p:cNvSpPr txBox="1">
            <a:spLocks noChangeArrowheads="1"/>
          </p:cNvSpPr>
          <p:nvPr/>
        </p:nvSpPr>
        <p:spPr bwMode="auto">
          <a:xfrm>
            <a:off x="4093469" y="2971204"/>
            <a:ext cx="1008062"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E</a:t>
            </a:r>
            <a:r>
              <a:rPr lang="en-US" sz="2400" baseline="-25000">
                <a:latin typeface="Times New Roman" pitchFamily="18" charset="0"/>
              </a:rPr>
              <a:t>2</a:t>
            </a:r>
            <a:endParaRPr lang="el-GR" sz="2400" baseline="-25000">
              <a:latin typeface="Times New Roman" pitchFamily="18" charset="0"/>
            </a:endParaRPr>
          </a:p>
        </p:txBody>
      </p:sp>
      <p:sp>
        <p:nvSpPr>
          <p:cNvPr id="39948" name="Line 9"/>
          <p:cNvSpPr>
            <a:spLocks noChangeShapeType="1"/>
          </p:cNvSpPr>
          <p:nvPr/>
        </p:nvSpPr>
        <p:spPr bwMode="auto">
          <a:xfrm>
            <a:off x="1212156" y="3187104"/>
            <a:ext cx="720725" cy="0"/>
          </a:xfrm>
          <a:prstGeom prst="line">
            <a:avLst/>
          </a:prstGeom>
          <a:noFill/>
          <a:ln w="9525">
            <a:solidFill>
              <a:schemeClr val="tx1"/>
            </a:solidFill>
            <a:round/>
            <a:headEnd/>
            <a:tailEnd/>
          </a:ln>
        </p:spPr>
        <p:txBody>
          <a:bodyPr wrap="none" anchor="ctr"/>
          <a:lstStyle/>
          <a:p>
            <a:endParaRPr lang="el-GR"/>
          </a:p>
        </p:txBody>
      </p:sp>
      <p:sp>
        <p:nvSpPr>
          <p:cNvPr id="39949" name="Line 10"/>
          <p:cNvSpPr>
            <a:spLocks noChangeShapeType="1"/>
          </p:cNvSpPr>
          <p:nvPr/>
        </p:nvSpPr>
        <p:spPr bwMode="auto">
          <a:xfrm>
            <a:off x="3156844" y="3187104"/>
            <a:ext cx="647700" cy="0"/>
          </a:xfrm>
          <a:prstGeom prst="line">
            <a:avLst/>
          </a:prstGeom>
          <a:noFill/>
          <a:ln w="9525">
            <a:solidFill>
              <a:schemeClr val="tx1"/>
            </a:solidFill>
            <a:round/>
            <a:headEnd/>
            <a:tailEnd/>
          </a:ln>
        </p:spPr>
        <p:txBody>
          <a:bodyPr wrap="none" anchor="ctr"/>
          <a:lstStyle/>
          <a:p>
            <a:endParaRPr lang="el-GR"/>
          </a:p>
        </p:txBody>
      </p:sp>
      <p:sp>
        <p:nvSpPr>
          <p:cNvPr id="39950" name="Oval 11"/>
          <p:cNvSpPr>
            <a:spLocks noChangeArrowheads="1"/>
          </p:cNvSpPr>
          <p:nvPr/>
        </p:nvSpPr>
        <p:spPr bwMode="auto">
          <a:xfrm>
            <a:off x="348556" y="2106017"/>
            <a:ext cx="865188" cy="431800"/>
          </a:xfrm>
          <a:prstGeom prst="ellipse">
            <a:avLst/>
          </a:prstGeom>
          <a:noFill/>
          <a:ln w="9525">
            <a:solidFill>
              <a:schemeClr val="tx1"/>
            </a:solidFill>
            <a:round/>
            <a:headEnd/>
            <a:tailEnd/>
          </a:ln>
        </p:spPr>
        <p:txBody>
          <a:bodyPr wrap="none" anchor="ctr"/>
          <a:lstStyle/>
          <a:p>
            <a:endParaRPr lang="el-GR"/>
          </a:p>
        </p:txBody>
      </p:sp>
      <p:sp>
        <p:nvSpPr>
          <p:cNvPr id="39951" name="Text Box 12"/>
          <p:cNvSpPr txBox="1">
            <a:spLocks noChangeArrowheads="1"/>
          </p:cNvSpPr>
          <p:nvPr/>
        </p:nvSpPr>
        <p:spPr bwMode="auto">
          <a:xfrm>
            <a:off x="566044" y="2106017"/>
            <a:ext cx="720725" cy="366712"/>
          </a:xfrm>
          <a:prstGeom prst="rect">
            <a:avLst/>
          </a:prstGeom>
          <a:noFill/>
          <a:ln w="9525">
            <a:noFill/>
            <a:miter lim="800000"/>
            <a:headEnd/>
            <a:tailEnd/>
          </a:ln>
        </p:spPr>
        <p:txBody>
          <a:bodyPr>
            <a:spAutoFit/>
          </a:bodyPr>
          <a:lstStyle/>
          <a:p>
            <a:pPr>
              <a:spcBef>
                <a:spcPct val="50000"/>
              </a:spcBef>
            </a:pPr>
            <a:r>
              <a:rPr lang="en-US" sz="1800" u="sng"/>
              <a:t>A</a:t>
            </a:r>
            <a:endParaRPr lang="el-GR" sz="1800" u="sng"/>
          </a:p>
        </p:txBody>
      </p:sp>
      <p:sp>
        <p:nvSpPr>
          <p:cNvPr id="39952" name="Oval 13"/>
          <p:cNvSpPr>
            <a:spLocks noChangeArrowheads="1"/>
          </p:cNvSpPr>
          <p:nvPr/>
        </p:nvSpPr>
        <p:spPr bwMode="auto">
          <a:xfrm>
            <a:off x="348556" y="4050704"/>
            <a:ext cx="865188" cy="431800"/>
          </a:xfrm>
          <a:prstGeom prst="ellipse">
            <a:avLst/>
          </a:prstGeom>
          <a:noFill/>
          <a:ln w="9525">
            <a:solidFill>
              <a:schemeClr val="tx1"/>
            </a:solidFill>
            <a:round/>
            <a:headEnd/>
            <a:tailEnd/>
          </a:ln>
        </p:spPr>
        <p:txBody>
          <a:bodyPr wrap="none" anchor="ctr"/>
          <a:lstStyle/>
          <a:p>
            <a:endParaRPr lang="el-GR"/>
          </a:p>
        </p:txBody>
      </p:sp>
      <p:sp>
        <p:nvSpPr>
          <p:cNvPr id="39953" name="Text Box 14"/>
          <p:cNvSpPr txBox="1">
            <a:spLocks noChangeArrowheads="1"/>
          </p:cNvSpPr>
          <p:nvPr/>
        </p:nvSpPr>
        <p:spPr bwMode="auto">
          <a:xfrm>
            <a:off x="564456" y="4050704"/>
            <a:ext cx="504825" cy="366713"/>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39954" name="Line 15"/>
          <p:cNvSpPr>
            <a:spLocks noChangeShapeType="1"/>
          </p:cNvSpPr>
          <p:nvPr/>
        </p:nvSpPr>
        <p:spPr bwMode="auto">
          <a:xfrm flipH="1">
            <a:off x="780356" y="2539404"/>
            <a:ext cx="71438" cy="358775"/>
          </a:xfrm>
          <a:prstGeom prst="line">
            <a:avLst/>
          </a:prstGeom>
          <a:noFill/>
          <a:ln w="9525">
            <a:solidFill>
              <a:schemeClr val="tx1"/>
            </a:solidFill>
            <a:round/>
            <a:headEnd/>
            <a:tailEnd/>
          </a:ln>
        </p:spPr>
        <p:txBody>
          <a:bodyPr/>
          <a:lstStyle/>
          <a:p>
            <a:endParaRPr lang="el-GR"/>
          </a:p>
        </p:txBody>
      </p:sp>
      <p:sp>
        <p:nvSpPr>
          <p:cNvPr id="39955" name="Line 16"/>
          <p:cNvSpPr>
            <a:spLocks noChangeShapeType="1"/>
          </p:cNvSpPr>
          <p:nvPr/>
        </p:nvSpPr>
        <p:spPr bwMode="auto">
          <a:xfrm>
            <a:off x="493019" y="3547467"/>
            <a:ext cx="287337" cy="503237"/>
          </a:xfrm>
          <a:prstGeom prst="line">
            <a:avLst/>
          </a:prstGeom>
          <a:noFill/>
          <a:ln w="9525">
            <a:solidFill>
              <a:schemeClr val="tx1"/>
            </a:solidFill>
            <a:round/>
            <a:headEnd/>
            <a:tailEnd/>
          </a:ln>
        </p:spPr>
        <p:txBody>
          <a:bodyPr/>
          <a:lstStyle/>
          <a:p>
            <a:endParaRPr lang="el-GR"/>
          </a:p>
        </p:txBody>
      </p:sp>
      <p:sp>
        <p:nvSpPr>
          <p:cNvPr id="39966" name="Oval 27"/>
          <p:cNvSpPr>
            <a:spLocks noChangeArrowheads="1"/>
          </p:cNvSpPr>
          <p:nvPr/>
        </p:nvSpPr>
        <p:spPr bwMode="auto">
          <a:xfrm>
            <a:off x="3804544" y="2106017"/>
            <a:ext cx="865187" cy="431800"/>
          </a:xfrm>
          <a:prstGeom prst="ellipse">
            <a:avLst/>
          </a:prstGeom>
          <a:noFill/>
          <a:ln w="9525">
            <a:solidFill>
              <a:schemeClr val="tx1"/>
            </a:solidFill>
            <a:round/>
            <a:headEnd/>
            <a:tailEnd/>
          </a:ln>
        </p:spPr>
        <p:txBody>
          <a:bodyPr wrap="none" anchor="ctr"/>
          <a:lstStyle/>
          <a:p>
            <a:endParaRPr lang="el-GR"/>
          </a:p>
        </p:txBody>
      </p:sp>
      <p:sp>
        <p:nvSpPr>
          <p:cNvPr id="39967" name="Oval 28"/>
          <p:cNvSpPr>
            <a:spLocks noChangeArrowheads="1"/>
          </p:cNvSpPr>
          <p:nvPr/>
        </p:nvSpPr>
        <p:spPr bwMode="auto">
          <a:xfrm>
            <a:off x="3517206" y="3834804"/>
            <a:ext cx="865188" cy="431800"/>
          </a:xfrm>
          <a:prstGeom prst="ellipse">
            <a:avLst/>
          </a:prstGeom>
          <a:noFill/>
          <a:ln w="9525">
            <a:solidFill>
              <a:schemeClr val="tx1"/>
            </a:solidFill>
            <a:round/>
            <a:headEnd/>
            <a:tailEnd/>
          </a:ln>
        </p:spPr>
        <p:txBody>
          <a:bodyPr wrap="none" anchor="ctr"/>
          <a:lstStyle/>
          <a:p>
            <a:endParaRPr lang="el-GR"/>
          </a:p>
        </p:txBody>
      </p:sp>
      <p:sp>
        <p:nvSpPr>
          <p:cNvPr id="39968" name="Line 29"/>
          <p:cNvSpPr>
            <a:spLocks noChangeShapeType="1"/>
          </p:cNvSpPr>
          <p:nvPr/>
        </p:nvSpPr>
        <p:spPr bwMode="auto">
          <a:xfrm flipH="1">
            <a:off x="4236344" y="2539404"/>
            <a:ext cx="73025" cy="358775"/>
          </a:xfrm>
          <a:prstGeom prst="line">
            <a:avLst/>
          </a:prstGeom>
          <a:noFill/>
          <a:ln w="9525">
            <a:solidFill>
              <a:schemeClr val="tx1"/>
            </a:solidFill>
            <a:round/>
            <a:headEnd/>
            <a:tailEnd/>
          </a:ln>
        </p:spPr>
        <p:txBody>
          <a:bodyPr/>
          <a:lstStyle/>
          <a:p>
            <a:endParaRPr lang="el-GR"/>
          </a:p>
        </p:txBody>
      </p:sp>
      <p:sp>
        <p:nvSpPr>
          <p:cNvPr id="39969" name="Line 30"/>
          <p:cNvSpPr>
            <a:spLocks noChangeShapeType="1"/>
          </p:cNvSpPr>
          <p:nvPr/>
        </p:nvSpPr>
        <p:spPr bwMode="auto">
          <a:xfrm flipH="1">
            <a:off x="4093469" y="3547467"/>
            <a:ext cx="142875" cy="287337"/>
          </a:xfrm>
          <a:prstGeom prst="line">
            <a:avLst/>
          </a:prstGeom>
          <a:noFill/>
          <a:ln w="9525">
            <a:solidFill>
              <a:schemeClr val="tx1"/>
            </a:solidFill>
            <a:round/>
            <a:headEnd/>
            <a:tailEnd/>
          </a:ln>
        </p:spPr>
        <p:txBody>
          <a:bodyPr/>
          <a:lstStyle/>
          <a:p>
            <a:endParaRPr lang="el-GR"/>
          </a:p>
        </p:txBody>
      </p:sp>
      <p:sp>
        <p:nvSpPr>
          <p:cNvPr id="39970" name="Text Box 31"/>
          <p:cNvSpPr txBox="1">
            <a:spLocks noChangeArrowheads="1"/>
          </p:cNvSpPr>
          <p:nvPr/>
        </p:nvSpPr>
        <p:spPr bwMode="auto">
          <a:xfrm>
            <a:off x="4093469" y="2106017"/>
            <a:ext cx="647700" cy="366712"/>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39971" name="Text Box 32"/>
          <p:cNvSpPr txBox="1">
            <a:spLocks noChangeArrowheads="1"/>
          </p:cNvSpPr>
          <p:nvPr/>
        </p:nvSpPr>
        <p:spPr bwMode="auto">
          <a:xfrm>
            <a:off x="3733106" y="3834804"/>
            <a:ext cx="649288" cy="366713"/>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39972" name="Oval 33"/>
          <p:cNvSpPr>
            <a:spLocks noChangeArrowheads="1"/>
          </p:cNvSpPr>
          <p:nvPr/>
        </p:nvSpPr>
        <p:spPr bwMode="auto">
          <a:xfrm>
            <a:off x="2077344" y="4050704"/>
            <a:ext cx="865187" cy="431800"/>
          </a:xfrm>
          <a:prstGeom prst="ellipse">
            <a:avLst/>
          </a:prstGeom>
          <a:noFill/>
          <a:ln w="9525">
            <a:solidFill>
              <a:schemeClr val="tx1"/>
            </a:solidFill>
            <a:round/>
            <a:headEnd/>
            <a:tailEnd/>
          </a:ln>
        </p:spPr>
        <p:txBody>
          <a:bodyPr wrap="none" anchor="ctr"/>
          <a:lstStyle/>
          <a:p>
            <a:endParaRPr lang="el-GR"/>
          </a:p>
        </p:txBody>
      </p:sp>
      <p:sp>
        <p:nvSpPr>
          <p:cNvPr id="39973" name="Text Box 34"/>
          <p:cNvSpPr txBox="1">
            <a:spLocks noChangeArrowheads="1"/>
          </p:cNvSpPr>
          <p:nvPr/>
        </p:nvSpPr>
        <p:spPr bwMode="auto">
          <a:xfrm>
            <a:off x="2293244" y="4050704"/>
            <a:ext cx="576262" cy="366713"/>
          </a:xfrm>
          <a:prstGeom prst="rect">
            <a:avLst/>
          </a:prstGeom>
          <a:noFill/>
          <a:ln w="9525">
            <a:noFill/>
            <a:miter lim="800000"/>
            <a:headEnd/>
            <a:tailEnd/>
          </a:ln>
        </p:spPr>
        <p:txBody>
          <a:bodyPr>
            <a:spAutoFit/>
          </a:bodyPr>
          <a:lstStyle/>
          <a:p>
            <a:pPr>
              <a:spcBef>
                <a:spcPct val="50000"/>
              </a:spcBef>
            </a:pPr>
            <a:r>
              <a:rPr lang="en-US" sz="1800">
                <a:solidFill>
                  <a:srgbClr val="800000"/>
                </a:solidFill>
              </a:rPr>
              <a:t>X</a:t>
            </a:r>
            <a:endParaRPr lang="el-GR" sz="1800">
              <a:solidFill>
                <a:srgbClr val="800000"/>
              </a:solidFill>
            </a:endParaRPr>
          </a:p>
        </p:txBody>
      </p:sp>
      <p:sp>
        <p:nvSpPr>
          <p:cNvPr id="39974" name="Line 35"/>
          <p:cNvSpPr>
            <a:spLocks noChangeShapeType="1"/>
          </p:cNvSpPr>
          <p:nvPr/>
        </p:nvSpPr>
        <p:spPr bwMode="auto">
          <a:xfrm>
            <a:off x="2509144" y="3834804"/>
            <a:ext cx="0" cy="215900"/>
          </a:xfrm>
          <a:prstGeom prst="line">
            <a:avLst/>
          </a:prstGeom>
          <a:noFill/>
          <a:ln w="9525">
            <a:solidFill>
              <a:schemeClr val="tx1"/>
            </a:solidFill>
            <a:round/>
            <a:headEnd/>
            <a:tailEnd/>
          </a:ln>
        </p:spPr>
        <p:txBody>
          <a:bodyPr/>
          <a:lstStyle/>
          <a:p>
            <a:endParaRPr lang="el-GR"/>
          </a:p>
        </p:txBody>
      </p:sp>
      <p:sp>
        <p:nvSpPr>
          <p:cNvPr id="39975" name="Text Box 36"/>
          <p:cNvSpPr txBox="1">
            <a:spLocks noChangeArrowheads="1"/>
          </p:cNvSpPr>
          <p:nvPr/>
        </p:nvSpPr>
        <p:spPr bwMode="auto">
          <a:xfrm>
            <a:off x="1356619" y="2826742"/>
            <a:ext cx="576262" cy="366712"/>
          </a:xfrm>
          <a:prstGeom prst="rect">
            <a:avLst/>
          </a:prstGeom>
          <a:noFill/>
          <a:ln w="9525">
            <a:noFill/>
            <a:miter lim="800000"/>
            <a:headEnd/>
            <a:tailEnd/>
          </a:ln>
        </p:spPr>
        <p:txBody>
          <a:bodyPr>
            <a:spAutoFit/>
          </a:bodyPr>
          <a:lstStyle/>
          <a:p>
            <a:pPr>
              <a:spcBef>
                <a:spcPct val="50000"/>
              </a:spcBef>
            </a:pPr>
            <a:r>
              <a:rPr lang="en-US" sz="1800"/>
              <a:t>1</a:t>
            </a:r>
            <a:endParaRPr lang="el-GR" sz="1800"/>
          </a:p>
        </p:txBody>
      </p:sp>
      <p:sp>
        <p:nvSpPr>
          <p:cNvPr id="39976" name="Text Box 37"/>
          <p:cNvSpPr txBox="1">
            <a:spLocks noChangeArrowheads="1"/>
          </p:cNvSpPr>
          <p:nvPr/>
        </p:nvSpPr>
        <p:spPr bwMode="auto">
          <a:xfrm>
            <a:off x="3156844" y="2755304"/>
            <a:ext cx="431800" cy="366713"/>
          </a:xfrm>
          <a:prstGeom prst="rect">
            <a:avLst/>
          </a:prstGeom>
          <a:noFill/>
          <a:ln w="9525">
            <a:noFill/>
            <a:miter lim="800000"/>
            <a:headEnd/>
            <a:tailEnd/>
          </a:ln>
        </p:spPr>
        <p:txBody>
          <a:bodyPr>
            <a:spAutoFit/>
          </a:bodyPr>
          <a:lstStyle/>
          <a:p>
            <a:pPr>
              <a:spcBef>
                <a:spcPct val="50000"/>
              </a:spcBef>
            </a:pPr>
            <a:r>
              <a:rPr lang="en-US" sz="1800"/>
              <a:t>N</a:t>
            </a:r>
            <a:endParaRPr lang="el-GR" sz="1800"/>
          </a:p>
        </p:txBody>
      </p:sp>
      <p:sp>
        <p:nvSpPr>
          <p:cNvPr id="51" name="Rectangle 47"/>
          <p:cNvSpPr>
            <a:spLocks noChangeArrowheads="1"/>
          </p:cNvSpPr>
          <p:nvPr/>
        </p:nvSpPr>
        <p:spPr bwMode="auto">
          <a:xfrm>
            <a:off x="5436096" y="3789040"/>
            <a:ext cx="1295400" cy="360362"/>
          </a:xfrm>
          <a:prstGeom prst="rect">
            <a:avLst/>
          </a:prstGeom>
          <a:noFill/>
          <a:ln w="9525">
            <a:solidFill>
              <a:schemeClr val="tx1"/>
            </a:solidFill>
            <a:miter lim="800000"/>
            <a:headEnd/>
            <a:tailEnd/>
          </a:ln>
        </p:spPr>
        <p:txBody>
          <a:bodyPr wrap="none" anchor="ctr"/>
          <a:lstStyle/>
          <a:p>
            <a:endParaRPr lang="el-GR"/>
          </a:p>
        </p:txBody>
      </p:sp>
      <p:sp>
        <p:nvSpPr>
          <p:cNvPr id="52" name="Text Box 48"/>
          <p:cNvSpPr txBox="1">
            <a:spLocks noChangeArrowheads="1"/>
          </p:cNvSpPr>
          <p:nvPr/>
        </p:nvSpPr>
        <p:spPr bwMode="auto">
          <a:xfrm>
            <a:off x="5508104" y="3789040"/>
            <a:ext cx="504825" cy="366712"/>
          </a:xfrm>
          <a:prstGeom prst="rect">
            <a:avLst/>
          </a:prstGeom>
          <a:noFill/>
          <a:ln w="9525">
            <a:noFill/>
            <a:miter lim="800000"/>
            <a:headEnd/>
            <a:tailEnd/>
          </a:ln>
        </p:spPr>
        <p:txBody>
          <a:bodyPr>
            <a:spAutoFit/>
          </a:bodyPr>
          <a:lstStyle/>
          <a:p>
            <a:pPr>
              <a:spcBef>
                <a:spcPct val="50000"/>
              </a:spcBef>
            </a:pPr>
            <a:r>
              <a:rPr lang="en-US" sz="1800" u="sng" dirty="0"/>
              <a:t>A</a:t>
            </a:r>
            <a:endParaRPr lang="el-GR" sz="1800" u="sng" dirty="0"/>
          </a:p>
        </p:txBody>
      </p:sp>
      <p:sp>
        <p:nvSpPr>
          <p:cNvPr id="53" name="Text Box 49"/>
          <p:cNvSpPr txBox="1">
            <a:spLocks noChangeArrowheads="1"/>
          </p:cNvSpPr>
          <p:nvPr/>
        </p:nvSpPr>
        <p:spPr bwMode="auto">
          <a:xfrm>
            <a:off x="6300192" y="3789040"/>
            <a:ext cx="649287" cy="366712"/>
          </a:xfrm>
          <a:prstGeom prst="rect">
            <a:avLst/>
          </a:prstGeom>
          <a:noFill/>
          <a:ln w="9525">
            <a:noFill/>
            <a:miter lim="800000"/>
            <a:headEnd/>
            <a:tailEnd/>
          </a:ln>
        </p:spPr>
        <p:txBody>
          <a:bodyPr>
            <a:spAutoFit/>
          </a:bodyPr>
          <a:lstStyle/>
          <a:p>
            <a:pPr>
              <a:spcBef>
                <a:spcPct val="50000"/>
              </a:spcBef>
            </a:pPr>
            <a:r>
              <a:rPr lang="en-US" sz="1800" dirty="0"/>
              <a:t>B</a:t>
            </a:r>
            <a:endParaRPr lang="el-GR" sz="1800" dirty="0"/>
          </a:p>
        </p:txBody>
      </p:sp>
      <p:sp>
        <p:nvSpPr>
          <p:cNvPr id="54" name="Line 50"/>
          <p:cNvSpPr>
            <a:spLocks noChangeShapeType="1"/>
          </p:cNvSpPr>
          <p:nvPr/>
        </p:nvSpPr>
        <p:spPr bwMode="auto">
          <a:xfrm>
            <a:off x="6012160" y="3789040"/>
            <a:ext cx="0" cy="360362"/>
          </a:xfrm>
          <a:prstGeom prst="line">
            <a:avLst/>
          </a:prstGeom>
          <a:noFill/>
          <a:ln w="9525">
            <a:solidFill>
              <a:schemeClr val="tx1"/>
            </a:solidFill>
            <a:round/>
            <a:headEnd/>
            <a:tailEnd/>
          </a:ln>
        </p:spPr>
        <p:txBody>
          <a:bodyPr/>
          <a:lstStyle/>
          <a:p>
            <a:endParaRPr lang="el-GR"/>
          </a:p>
        </p:txBody>
      </p:sp>
      <p:sp>
        <p:nvSpPr>
          <p:cNvPr id="55" name="Text Box 51"/>
          <p:cNvSpPr txBox="1">
            <a:spLocks noChangeArrowheads="1"/>
          </p:cNvSpPr>
          <p:nvPr/>
        </p:nvSpPr>
        <p:spPr bwMode="auto">
          <a:xfrm>
            <a:off x="5580112" y="3356992"/>
            <a:ext cx="1008063" cy="366712"/>
          </a:xfrm>
          <a:prstGeom prst="rect">
            <a:avLst/>
          </a:prstGeom>
          <a:noFill/>
          <a:ln w="9525">
            <a:noFill/>
            <a:miter lim="800000"/>
            <a:headEnd/>
            <a:tailEnd/>
          </a:ln>
        </p:spPr>
        <p:txBody>
          <a:bodyPr>
            <a:spAutoFit/>
          </a:bodyPr>
          <a:lstStyle/>
          <a:p>
            <a:pPr>
              <a:spcBef>
                <a:spcPct val="50000"/>
              </a:spcBef>
            </a:pPr>
            <a:r>
              <a:rPr lang="en-US" sz="1800" dirty="0"/>
              <a:t>E</a:t>
            </a:r>
            <a:r>
              <a:rPr lang="en-US" sz="2400" baseline="-25000" dirty="0">
                <a:latin typeface="Times New Roman" pitchFamily="18" charset="0"/>
              </a:rPr>
              <a:t>1</a:t>
            </a:r>
            <a:endParaRPr lang="el-GR" sz="2400" baseline="-25000" dirty="0">
              <a:latin typeface="Times New Roman" pitchFamily="18" charset="0"/>
            </a:endParaRPr>
          </a:p>
        </p:txBody>
      </p:sp>
      <p:sp>
        <p:nvSpPr>
          <p:cNvPr id="56" name="Rectangle 52"/>
          <p:cNvSpPr>
            <a:spLocks noChangeArrowheads="1"/>
          </p:cNvSpPr>
          <p:nvPr/>
        </p:nvSpPr>
        <p:spPr bwMode="auto">
          <a:xfrm>
            <a:off x="7524328" y="3717032"/>
            <a:ext cx="1295400" cy="360363"/>
          </a:xfrm>
          <a:prstGeom prst="rect">
            <a:avLst/>
          </a:prstGeom>
          <a:noFill/>
          <a:ln w="9525">
            <a:solidFill>
              <a:schemeClr val="tx1"/>
            </a:solidFill>
            <a:miter lim="800000"/>
            <a:headEnd/>
            <a:tailEnd/>
          </a:ln>
        </p:spPr>
        <p:txBody>
          <a:bodyPr wrap="none" anchor="ctr"/>
          <a:lstStyle/>
          <a:p>
            <a:endParaRPr lang="el-GR"/>
          </a:p>
        </p:txBody>
      </p:sp>
      <p:sp>
        <p:nvSpPr>
          <p:cNvPr id="57" name="Text Box 53"/>
          <p:cNvSpPr txBox="1">
            <a:spLocks noChangeArrowheads="1"/>
          </p:cNvSpPr>
          <p:nvPr/>
        </p:nvSpPr>
        <p:spPr bwMode="auto">
          <a:xfrm>
            <a:off x="7668344" y="3717032"/>
            <a:ext cx="504825" cy="366713"/>
          </a:xfrm>
          <a:prstGeom prst="rect">
            <a:avLst/>
          </a:prstGeom>
          <a:noFill/>
          <a:ln w="9525">
            <a:noFill/>
            <a:miter lim="800000"/>
            <a:headEnd/>
            <a:tailEnd/>
          </a:ln>
        </p:spPr>
        <p:txBody>
          <a:bodyPr>
            <a:spAutoFit/>
          </a:bodyPr>
          <a:lstStyle/>
          <a:p>
            <a:pPr>
              <a:spcBef>
                <a:spcPct val="50000"/>
              </a:spcBef>
            </a:pPr>
            <a:r>
              <a:rPr lang="en-US" sz="1800" u="sng" dirty="0"/>
              <a:t>C</a:t>
            </a:r>
            <a:endParaRPr lang="el-GR" sz="1800" u="sng" dirty="0"/>
          </a:p>
        </p:txBody>
      </p:sp>
      <p:sp>
        <p:nvSpPr>
          <p:cNvPr id="58" name="Line 55"/>
          <p:cNvSpPr>
            <a:spLocks noChangeShapeType="1"/>
          </p:cNvSpPr>
          <p:nvPr/>
        </p:nvSpPr>
        <p:spPr bwMode="auto">
          <a:xfrm>
            <a:off x="8172400" y="3717032"/>
            <a:ext cx="0" cy="360363"/>
          </a:xfrm>
          <a:prstGeom prst="line">
            <a:avLst/>
          </a:prstGeom>
          <a:noFill/>
          <a:ln w="9525">
            <a:solidFill>
              <a:schemeClr val="tx1"/>
            </a:solidFill>
            <a:round/>
            <a:headEnd/>
            <a:tailEnd/>
          </a:ln>
        </p:spPr>
        <p:txBody>
          <a:bodyPr/>
          <a:lstStyle/>
          <a:p>
            <a:endParaRPr lang="el-GR"/>
          </a:p>
        </p:txBody>
      </p:sp>
      <p:sp>
        <p:nvSpPr>
          <p:cNvPr id="59" name="Rectangle 57"/>
          <p:cNvSpPr>
            <a:spLocks noChangeArrowheads="1"/>
          </p:cNvSpPr>
          <p:nvPr/>
        </p:nvSpPr>
        <p:spPr bwMode="auto">
          <a:xfrm>
            <a:off x="6696075" y="4797102"/>
            <a:ext cx="1800225" cy="360363"/>
          </a:xfrm>
          <a:prstGeom prst="rect">
            <a:avLst/>
          </a:prstGeom>
          <a:noFill/>
          <a:ln w="9525">
            <a:solidFill>
              <a:schemeClr val="tx1"/>
            </a:solidFill>
            <a:miter lim="800000"/>
            <a:headEnd/>
            <a:tailEnd/>
          </a:ln>
        </p:spPr>
        <p:txBody>
          <a:bodyPr wrap="none" anchor="ctr"/>
          <a:lstStyle/>
          <a:p>
            <a:endParaRPr lang="el-GR"/>
          </a:p>
        </p:txBody>
      </p:sp>
      <p:sp>
        <p:nvSpPr>
          <p:cNvPr id="60" name="Text Box 58"/>
          <p:cNvSpPr txBox="1">
            <a:spLocks noChangeArrowheads="1"/>
          </p:cNvSpPr>
          <p:nvPr/>
        </p:nvSpPr>
        <p:spPr bwMode="auto">
          <a:xfrm>
            <a:off x="6767512" y="4797102"/>
            <a:ext cx="504825" cy="366713"/>
          </a:xfrm>
          <a:prstGeom prst="rect">
            <a:avLst/>
          </a:prstGeom>
          <a:noFill/>
          <a:ln w="9525">
            <a:noFill/>
            <a:miter lim="800000"/>
            <a:headEnd/>
            <a:tailEnd/>
          </a:ln>
        </p:spPr>
        <p:txBody>
          <a:bodyPr>
            <a:spAutoFit/>
          </a:bodyPr>
          <a:lstStyle/>
          <a:p>
            <a:pPr>
              <a:spcBef>
                <a:spcPct val="50000"/>
              </a:spcBef>
            </a:pPr>
            <a:r>
              <a:rPr lang="en-US" sz="1800"/>
              <a:t>A</a:t>
            </a:r>
            <a:endParaRPr lang="el-GR" sz="1800"/>
          </a:p>
        </p:txBody>
      </p:sp>
      <p:sp>
        <p:nvSpPr>
          <p:cNvPr id="61" name="Text Box 59"/>
          <p:cNvSpPr txBox="1">
            <a:spLocks noChangeArrowheads="1"/>
          </p:cNvSpPr>
          <p:nvPr/>
        </p:nvSpPr>
        <p:spPr bwMode="auto">
          <a:xfrm>
            <a:off x="7415212" y="4797102"/>
            <a:ext cx="649288" cy="366713"/>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62" name="Line 60"/>
          <p:cNvSpPr>
            <a:spLocks noChangeShapeType="1"/>
          </p:cNvSpPr>
          <p:nvPr/>
        </p:nvSpPr>
        <p:spPr bwMode="auto">
          <a:xfrm>
            <a:off x="7343775" y="4797102"/>
            <a:ext cx="0" cy="360363"/>
          </a:xfrm>
          <a:prstGeom prst="line">
            <a:avLst/>
          </a:prstGeom>
          <a:noFill/>
          <a:ln w="9525">
            <a:solidFill>
              <a:schemeClr val="tx1"/>
            </a:solidFill>
            <a:round/>
            <a:headEnd/>
            <a:tailEnd/>
          </a:ln>
        </p:spPr>
        <p:txBody>
          <a:bodyPr/>
          <a:lstStyle/>
          <a:p>
            <a:endParaRPr lang="el-GR"/>
          </a:p>
        </p:txBody>
      </p:sp>
      <p:sp>
        <p:nvSpPr>
          <p:cNvPr id="63" name="Text Box 61"/>
          <p:cNvSpPr txBox="1">
            <a:spLocks noChangeArrowheads="1"/>
          </p:cNvSpPr>
          <p:nvPr/>
        </p:nvSpPr>
        <p:spPr bwMode="auto">
          <a:xfrm>
            <a:off x="6119812" y="4725665"/>
            <a:ext cx="1008063" cy="366712"/>
          </a:xfrm>
          <a:prstGeom prst="rect">
            <a:avLst/>
          </a:prstGeom>
          <a:noFill/>
          <a:ln w="9525">
            <a:noFill/>
            <a:miter lim="800000"/>
            <a:headEnd/>
            <a:tailEnd/>
          </a:ln>
        </p:spPr>
        <p:txBody>
          <a:bodyPr>
            <a:spAutoFit/>
          </a:bodyPr>
          <a:lstStyle/>
          <a:p>
            <a:pPr>
              <a:spcBef>
                <a:spcPct val="50000"/>
              </a:spcBef>
            </a:pPr>
            <a:r>
              <a:rPr lang="en-US" sz="1800"/>
              <a:t>R</a:t>
            </a:r>
            <a:endParaRPr lang="el-GR" sz="2400" baseline="-25000">
              <a:latin typeface="Times New Roman" pitchFamily="18" charset="0"/>
            </a:endParaRPr>
          </a:p>
        </p:txBody>
      </p:sp>
      <p:sp>
        <p:nvSpPr>
          <p:cNvPr id="65" name="Line 63"/>
          <p:cNvSpPr>
            <a:spLocks noChangeShapeType="1"/>
          </p:cNvSpPr>
          <p:nvPr/>
        </p:nvSpPr>
        <p:spPr bwMode="auto">
          <a:xfrm>
            <a:off x="6838950" y="4436740"/>
            <a:ext cx="0" cy="360362"/>
          </a:xfrm>
          <a:prstGeom prst="line">
            <a:avLst/>
          </a:prstGeom>
          <a:noFill/>
          <a:ln w="9525">
            <a:solidFill>
              <a:schemeClr val="tx1"/>
            </a:solidFill>
            <a:round/>
            <a:headEnd/>
            <a:tailEnd/>
          </a:ln>
        </p:spPr>
        <p:txBody>
          <a:bodyPr/>
          <a:lstStyle/>
          <a:p>
            <a:endParaRPr lang="el-GR"/>
          </a:p>
        </p:txBody>
      </p:sp>
      <p:sp>
        <p:nvSpPr>
          <p:cNvPr id="66" name="Line 64"/>
          <p:cNvSpPr>
            <a:spLocks noChangeShapeType="1"/>
          </p:cNvSpPr>
          <p:nvPr/>
        </p:nvSpPr>
        <p:spPr bwMode="auto">
          <a:xfrm flipV="1">
            <a:off x="5724128" y="4149080"/>
            <a:ext cx="0" cy="287338"/>
          </a:xfrm>
          <a:prstGeom prst="line">
            <a:avLst/>
          </a:prstGeom>
          <a:noFill/>
          <a:ln w="9525">
            <a:solidFill>
              <a:schemeClr val="tx1"/>
            </a:solidFill>
            <a:round/>
            <a:headEnd/>
            <a:tailEnd type="triangle" w="med" len="med"/>
          </a:ln>
        </p:spPr>
        <p:txBody>
          <a:bodyPr/>
          <a:lstStyle/>
          <a:p>
            <a:endParaRPr lang="el-GR"/>
          </a:p>
        </p:txBody>
      </p:sp>
      <p:sp>
        <p:nvSpPr>
          <p:cNvPr id="67" name="Line 65"/>
          <p:cNvSpPr>
            <a:spLocks noChangeShapeType="1"/>
          </p:cNvSpPr>
          <p:nvPr/>
        </p:nvSpPr>
        <p:spPr bwMode="auto">
          <a:xfrm flipV="1">
            <a:off x="7775575" y="4365302"/>
            <a:ext cx="0" cy="431800"/>
          </a:xfrm>
          <a:prstGeom prst="line">
            <a:avLst/>
          </a:prstGeom>
          <a:noFill/>
          <a:ln w="9525">
            <a:solidFill>
              <a:schemeClr val="tx1"/>
            </a:solidFill>
            <a:round/>
            <a:headEnd/>
            <a:tailEnd/>
          </a:ln>
        </p:spPr>
        <p:txBody>
          <a:bodyPr/>
          <a:lstStyle/>
          <a:p>
            <a:endParaRPr lang="el-GR"/>
          </a:p>
        </p:txBody>
      </p:sp>
      <p:sp>
        <p:nvSpPr>
          <p:cNvPr id="68" name="Line 66"/>
          <p:cNvSpPr>
            <a:spLocks noChangeShapeType="1"/>
          </p:cNvSpPr>
          <p:nvPr/>
        </p:nvSpPr>
        <p:spPr bwMode="auto">
          <a:xfrm>
            <a:off x="7775575" y="4365302"/>
            <a:ext cx="503237" cy="0"/>
          </a:xfrm>
          <a:prstGeom prst="line">
            <a:avLst/>
          </a:prstGeom>
          <a:noFill/>
          <a:ln w="9525">
            <a:solidFill>
              <a:schemeClr val="tx1"/>
            </a:solidFill>
            <a:round/>
            <a:headEnd/>
            <a:tailEnd/>
          </a:ln>
        </p:spPr>
        <p:txBody>
          <a:bodyPr/>
          <a:lstStyle/>
          <a:p>
            <a:endParaRPr lang="el-GR"/>
          </a:p>
        </p:txBody>
      </p:sp>
      <p:sp>
        <p:nvSpPr>
          <p:cNvPr id="69" name="Line 67"/>
          <p:cNvSpPr>
            <a:spLocks noChangeShapeType="1"/>
          </p:cNvSpPr>
          <p:nvPr/>
        </p:nvSpPr>
        <p:spPr bwMode="auto">
          <a:xfrm flipV="1">
            <a:off x="8278812" y="4077965"/>
            <a:ext cx="0" cy="287337"/>
          </a:xfrm>
          <a:prstGeom prst="line">
            <a:avLst/>
          </a:prstGeom>
          <a:noFill/>
          <a:ln w="9525">
            <a:solidFill>
              <a:schemeClr val="tx1"/>
            </a:solidFill>
            <a:round/>
            <a:headEnd/>
            <a:tailEnd type="triangle" w="med" len="med"/>
          </a:ln>
        </p:spPr>
        <p:txBody>
          <a:bodyPr/>
          <a:lstStyle/>
          <a:p>
            <a:endParaRPr lang="el-GR"/>
          </a:p>
        </p:txBody>
      </p:sp>
      <p:sp>
        <p:nvSpPr>
          <p:cNvPr id="70" name="Line 68"/>
          <p:cNvSpPr>
            <a:spLocks noChangeShapeType="1"/>
          </p:cNvSpPr>
          <p:nvPr/>
        </p:nvSpPr>
        <p:spPr bwMode="auto">
          <a:xfrm>
            <a:off x="7920037" y="4797102"/>
            <a:ext cx="0" cy="360363"/>
          </a:xfrm>
          <a:prstGeom prst="line">
            <a:avLst/>
          </a:prstGeom>
          <a:noFill/>
          <a:ln w="9525">
            <a:solidFill>
              <a:schemeClr val="tx1"/>
            </a:solidFill>
            <a:round/>
            <a:headEnd/>
            <a:tailEnd/>
          </a:ln>
        </p:spPr>
        <p:txBody>
          <a:bodyPr/>
          <a:lstStyle/>
          <a:p>
            <a:endParaRPr lang="el-GR"/>
          </a:p>
        </p:txBody>
      </p:sp>
      <p:sp>
        <p:nvSpPr>
          <p:cNvPr id="71" name="Text Box 69"/>
          <p:cNvSpPr txBox="1">
            <a:spLocks noChangeArrowheads="1"/>
          </p:cNvSpPr>
          <p:nvPr/>
        </p:nvSpPr>
        <p:spPr bwMode="auto">
          <a:xfrm>
            <a:off x="7991475" y="4797102"/>
            <a:ext cx="431800" cy="366713"/>
          </a:xfrm>
          <a:prstGeom prst="rect">
            <a:avLst/>
          </a:prstGeom>
          <a:noFill/>
          <a:ln w="9525">
            <a:noFill/>
            <a:miter lim="800000"/>
            <a:headEnd/>
            <a:tailEnd/>
          </a:ln>
        </p:spPr>
        <p:txBody>
          <a:bodyPr>
            <a:spAutoFit/>
          </a:bodyPr>
          <a:lstStyle/>
          <a:p>
            <a:pPr>
              <a:spcBef>
                <a:spcPct val="50000"/>
              </a:spcBef>
            </a:pPr>
            <a:r>
              <a:rPr lang="en-US" sz="1800">
                <a:solidFill>
                  <a:srgbClr val="800000"/>
                </a:solidFill>
              </a:rPr>
              <a:t>X</a:t>
            </a:r>
            <a:endParaRPr lang="el-GR" sz="1800">
              <a:solidFill>
                <a:srgbClr val="800000"/>
              </a:solidFill>
            </a:endParaRPr>
          </a:p>
        </p:txBody>
      </p:sp>
      <p:sp>
        <p:nvSpPr>
          <p:cNvPr id="72" name="Text Box 51"/>
          <p:cNvSpPr txBox="1">
            <a:spLocks noChangeArrowheads="1"/>
          </p:cNvSpPr>
          <p:nvPr/>
        </p:nvSpPr>
        <p:spPr bwMode="auto">
          <a:xfrm>
            <a:off x="7452320" y="3284984"/>
            <a:ext cx="1008063" cy="366712"/>
          </a:xfrm>
          <a:prstGeom prst="rect">
            <a:avLst/>
          </a:prstGeom>
          <a:noFill/>
          <a:ln w="9525">
            <a:noFill/>
            <a:miter lim="800000"/>
            <a:headEnd/>
            <a:tailEnd/>
          </a:ln>
        </p:spPr>
        <p:txBody>
          <a:bodyPr>
            <a:spAutoFit/>
          </a:bodyPr>
          <a:lstStyle/>
          <a:p>
            <a:pPr>
              <a:spcBef>
                <a:spcPct val="50000"/>
              </a:spcBef>
            </a:pPr>
            <a:r>
              <a:rPr lang="en-US" sz="1800" dirty="0" smtClean="0"/>
              <a:t>E</a:t>
            </a:r>
            <a:r>
              <a:rPr lang="en-US" sz="2400" baseline="-25000" dirty="0" smtClean="0">
                <a:latin typeface="Times New Roman" pitchFamily="18" charset="0"/>
              </a:rPr>
              <a:t>2</a:t>
            </a:r>
            <a:endParaRPr lang="el-GR" sz="2400" baseline="-25000" dirty="0">
              <a:latin typeface="Times New Roman" pitchFamily="18" charset="0"/>
            </a:endParaRPr>
          </a:p>
        </p:txBody>
      </p:sp>
      <p:sp>
        <p:nvSpPr>
          <p:cNvPr id="73" name="Text Box 49"/>
          <p:cNvSpPr txBox="1">
            <a:spLocks noChangeArrowheads="1"/>
          </p:cNvSpPr>
          <p:nvPr/>
        </p:nvSpPr>
        <p:spPr bwMode="auto">
          <a:xfrm>
            <a:off x="8244408" y="3717032"/>
            <a:ext cx="649287" cy="366712"/>
          </a:xfrm>
          <a:prstGeom prst="rect">
            <a:avLst/>
          </a:prstGeom>
          <a:noFill/>
          <a:ln w="9525">
            <a:noFill/>
            <a:miter lim="800000"/>
            <a:headEnd/>
            <a:tailEnd/>
          </a:ln>
        </p:spPr>
        <p:txBody>
          <a:bodyPr>
            <a:spAutoFit/>
          </a:bodyPr>
          <a:lstStyle/>
          <a:p>
            <a:pPr>
              <a:spcBef>
                <a:spcPct val="50000"/>
              </a:spcBef>
            </a:pPr>
            <a:r>
              <a:rPr lang="en-US" sz="1800" dirty="0" smtClean="0"/>
              <a:t>D</a:t>
            </a:r>
            <a:endParaRPr lang="el-GR" sz="1800" dirty="0"/>
          </a:p>
        </p:txBody>
      </p:sp>
      <p:cxnSp>
        <p:nvCxnSpPr>
          <p:cNvPr id="75" name="Straight Connector 74"/>
          <p:cNvCxnSpPr>
            <a:stCxn id="66" idx="0"/>
            <a:endCxn id="65" idx="0"/>
          </p:cNvCxnSpPr>
          <p:nvPr/>
        </p:nvCxnSpPr>
        <p:spPr>
          <a:xfrm>
            <a:off x="5724128" y="4436418"/>
            <a:ext cx="1114822" cy="322"/>
          </a:xfrm>
          <a:prstGeom prst="lin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64" name="Title 1"/>
          <p:cNvSpPr>
            <a:spLocks noGrp="1"/>
          </p:cNvSpPr>
          <p:nvPr>
            <p:ph type="title"/>
          </p:nvPr>
        </p:nvSpPr>
        <p:spPr>
          <a:xfrm>
            <a:off x="457200" y="274638"/>
            <a:ext cx="8229600" cy="1143000"/>
          </a:xfrm>
        </p:spPr>
        <p:txBody>
          <a:bodyPr/>
          <a:lstStyle/>
          <a:p>
            <a:r>
              <a:rPr lang="el-GR" dirty="0" smtClean="0">
                <a:solidFill>
                  <a:schemeClr val="accent6">
                    <a:lumMod val="75000"/>
                  </a:schemeClr>
                </a:solidFill>
              </a:rPr>
              <a:t>(Δυαδική) 1-Ν Συσχέτιση</a:t>
            </a:r>
            <a:endParaRPr lang="en-US" dirty="0">
              <a:solidFill>
                <a:schemeClr val="accent6">
                  <a:lumMod val="75000"/>
                </a:schemeClr>
              </a:solidFill>
            </a:endParaRPr>
          </a:p>
        </p:txBody>
      </p:sp>
      <p:sp>
        <p:nvSpPr>
          <p:cNvPr id="74"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n-US" altLang="en-US" dirty="0"/>
              <a:t>4</a:t>
            </a:r>
            <a:r>
              <a:rPr lang="el-GR" altLang="en-US" dirty="0" smtClean="0"/>
              <a:t>-20</a:t>
            </a:r>
            <a:r>
              <a:rPr lang="en-US" altLang="en-US" dirty="0" smtClean="0"/>
              <a:t>15</a:t>
            </a:r>
            <a:endParaRPr lang="el-GR" altLang="en-US" dirty="0" smtClean="0"/>
          </a:p>
        </p:txBody>
      </p:sp>
    </p:spTree>
    <p:extLst>
      <p:ext uri="{BB962C8B-B14F-4D97-AF65-F5344CB8AC3E}">
        <p14:creationId xmlns:p14="http://schemas.microsoft.com/office/powerpoint/2010/main" val="41944251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9" name="Rectangle 6"/>
          <p:cNvSpPr>
            <a:spLocks noGrp="1" noChangeArrowheads="1"/>
          </p:cNvSpPr>
          <p:nvPr>
            <p:ph type="ftr" sz="quarter" idx="11"/>
          </p:nvPr>
        </p:nvSpPr>
        <p:spPr>
          <a:noFill/>
        </p:spPr>
        <p:txBody>
          <a:bodyPr/>
          <a:lstStyle/>
          <a:p>
            <a:r>
              <a:rPr lang="el-GR" altLang="en-US"/>
              <a:t>Ευαγγελία Πιτουρά</a:t>
            </a:r>
          </a:p>
        </p:txBody>
      </p:sp>
      <p:sp>
        <p:nvSpPr>
          <p:cNvPr id="39940" name="Rectangle 7"/>
          <p:cNvSpPr>
            <a:spLocks noGrp="1" noChangeArrowheads="1"/>
          </p:cNvSpPr>
          <p:nvPr>
            <p:ph type="sldNum" sz="quarter" idx="12"/>
          </p:nvPr>
        </p:nvSpPr>
        <p:spPr>
          <a:noFill/>
        </p:spPr>
        <p:txBody>
          <a:bodyPr/>
          <a:lstStyle/>
          <a:p>
            <a:fld id="{5B32277B-50CD-46A5-A291-DDF1B5FF89C1}" type="slidenum">
              <a:rPr lang="el-GR" altLang="en-US" smtClean="0"/>
              <a:pPr/>
              <a:t>8</a:t>
            </a:fld>
            <a:endParaRPr lang="el-GR" altLang="en-US" smtClean="0"/>
          </a:p>
        </p:txBody>
      </p:sp>
      <p:sp>
        <p:nvSpPr>
          <p:cNvPr id="39942" name="AutoShape 3"/>
          <p:cNvSpPr>
            <a:spLocks noChangeArrowheads="1"/>
          </p:cNvSpPr>
          <p:nvPr/>
        </p:nvSpPr>
        <p:spPr bwMode="auto">
          <a:xfrm>
            <a:off x="3850928" y="4004667"/>
            <a:ext cx="1247775" cy="600075"/>
          </a:xfrm>
          <a:prstGeom prst="flowChartProcess">
            <a:avLst/>
          </a:prstGeom>
          <a:noFill/>
          <a:ln w="9525">
            <a:solidFill>
              <a:schemeClr val="tx1"/>
            </a:solidFill>
            <a:miter lim="800000"/>
            <a:headEnd/>
            <a:tailEnd/>
          </a:ln>
        </p:spPr>
        <p:txBody>
          <a:bodyPr wrap="none" anchor="ctr"/>
          <a:lstStyle/>
          <a:p>
            <a:endParaRPr lang="el-GR"/>
          </a:p>
        </p:txBody>
      </p:sp>
      <p:sp>
        <p:nvSpPr>
          <p:cNvPr id="39943" name="AutoShape 4"/>
          <p:cNvSpPr>
            <a:spLocks noChangeArrowheads="1"/>
          </p:cNvSpPr>
          <p:nvPr/>
        </p:nvSpPr>
        <p:spPr bwMode="auto">
          <a:xfrm>
            <a:off x="1979265" y="3645892"/>
            <a:ext cx="1223963" cy="1285875"/>
          </a:xfrm>
          <a:prstGeom prst="flowChartDecision">
            <a:avLst/>
          </a:prstGeom>
          <a:noFill/>
          <a:ln w="9525">
            <a:solidFill>
              <a:schemeClr val="tx1"/>
            </a:solidFill>
            <a:miter lim="800000"/>
            <a:headEnd/>
            <a:tailEnd/>
          </a:ln>
        </p:spPr>
        <p:txBody>
          <a:bodyPr wrap="none" anchor="ctr"/>
          <a:lstStyle/>
          <a:p>
            <a:endParaRPr lang="el-GR"/>
          </a:p>
        </p:txBody>
      </p:sp>
      <p:sp>
        <p:nvSpPr>
          <p:cNvPr id="39944" name="AutoShape 5"/>
          <p:cNvSpPr>
            <a:spLocks noChangeArrowheads="1"/>
          </p:cNvSpPr>
          <p:nvPr/>
        </p:nvSpPr>
        <p:spPr bwMode="auto">
          <a:xfrm>
            <a:off x="323503" y="4004667"/>
            <a:ext cx="935037" cy="611188"/>
          </a:xfrm>
          <a:prstGeom prst="flowChartProcess">
            <a:avLst/>
          </a:prstGeom>
          <a:noFill/>
          <a:ln w="9525">
            <a:solidFill>
              <a:schemeClr val="tx1"/>
            </a:solidFill>
            <a:miter lim="800000"/>
            <a:headEnd/>
            <a:tailEnd/>
          </a:ln>
        </p:spPr>
        <p:txBody>
          <a:bodyPr wrap="none" anchor="ctr"/>
          <a:lstStyle/>
          <a:p>
            <a:endParaRPr lang="el-GR"/>
          </a:p>
        </p:txBody>
      </p:sp>
      <p:sp>
        <p:nvSpPr>
          <p:cNvPr id="39945" name="Text Box 6"/>
          <p:cNvSpPr txBox="1">
            <a:spLocks noChangeArrowheads="1"/>
          </p:cNvSpPr>
          <p:nvPr/>
        </p:nvSpPr>
        <p:spPr bwMode="auto">
          <a:xfrm>
            <a:off x="467965" y="4077692"/>
            <a:ext cx="863600"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E</a:t>
            </a:r>
            <a:r>
              <a:rPr lang="en-US" sz="2400" baseline="-25000">
                <a:latin typeface="Times New Roman" pitchFamily="18" charset="0"/>
              </a:rPr>
              <a:t>1</a:t>
            </a:r>
            <a:endParaRPr lang="el-GR" sz="2400" baseline="-25000">
              <a:latin typeface="Times New Roman" pitchFamily="18" charset="0"/>
            </a:endParaRPr>
          </a:p>
        </p:txBody>
      </p:sp>
      <p:sp>
        <p:nvSpPr>
          <p:cNvPr id="39946" name="Text Box 7"/>
          <p:cNvSpPr txBox="1">
            <a:spLocks noChangeArrowheads="1"/>
          </p:cNvSpPr>
          <p:nvPr/>
        </p:nvSpPr>
        <p:spPr bwMode="auto">
          <a:xfrm>
            <a:off x="2339628" y="4077692"/>
            <a:ext cx="1295400"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R</a:t>
            </a:r>
            <a:endParaRPr lang="el-GR" sz="2400">
              <a:latin typeface="Times New Roman" pitchFamily="18" charset="0"/>
            </a:endParaRPr>
          </a:p>
        </p:txBody>
      </p:sp>
      <p:sp>
        <p:nvSpPr>
          <p:cNvPr id="39947" name="Text Box 8"/>
          <p:cNvSpPr txBox="1">
            <a:spLocks noChangeArrowheads="1"/>
          </p:cNvSpPr>
          <p:nvPr/>
        </p:nvSpPr>
        <p:spPr bwMode="auto">
          <a:xfrm>
            <a:off x="4139853" y="4077692"/>
            <a:ext cx="1008062"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E</a:t>
            </a:r>
            <a:r>
              <a:rPr lang="en-US" sz="2400" baseline="-25000">
                <a:latin typeface="Times New Roman" pitchFamily="18" charset="0"/>
              </a:rPr>
              <a:t>2</a:t>
            </a:r>
            <a:endParaRPr lang="el-GR" sz="2400" baseline="-25000">
              <a:latin typeface="Times New Roman" pitchFamily="18" charset="0"/>
            </a:endParaRPr>
          </a:p>
        </p:txBody>
      </p:sp>
      <p:sp>
        <p:nvSpPr>
          <p:cNvPr id="39948" name="Line 9"/>
          <p:cNvSpPr>
            <a:spLocks noChangeShapeType="1"/>
          </p:cNvSpPr>
          <p:nvPr/>
        </p:nvSpPr>
        <p:spPr bwMode="auto">
          <a:xfrm>
            <a:off x="1258540" y="4293592"/>
            <a:ext cx="720725" cy="0"/>
          </a:xfrm>
          <a:prstGeom prst="line">
            <a:avLst/>
          </a:prstGeom>
          <a:noFill/>
          <a:ln w="9525">
            <a:solidFill>
              <a:schemeClr val="tx1"/>
            </a:solidFill>
            <a:round/>
            <a:headEnd/>
            <a:tailEnd/>
          </a:ln>
        </p:spPr>
        <p:txBody>
          <a:bodyPr wrap="none" anchor="ctr"/>
          <a:lstStyle/>
          <a:p>
            <a:endParaRPr lang="el-GR"/>
          </a:p>
        </p:txBody>
      </p:sp>
      <p:sp>
        <p:nvSpPr>
          <p:cNvPr id="39949" name="Line 10"/>
          <p:cNvSpPr>
            <a:spLocks noChangeShapeType="1"/>
          </p:cNvSpPr>
          <p:nvPr/>
        </p:nvSpPr>
        <p:spPr bwMode="auto">
          <a:xfrm>
            <a:off x="3203228" y="4293592"/>
            <a:ext cx="647700" cy="0"/>
          </a:xfrm>
          <a:prstGeom prst="line">
            <a:avLst/>
          </a:prstGeom>
          <a:noFill/>
          <a:ln w="9525">
            <a:solidFill>
              <a:schemeClr val="tx1"/>
            </a:solidFill>
            <a:round/>
            <a:headEnd/>
            <a:tailEnd/>
          </a:ln>
        </p:spPr>
        <p:txBody>
          <a:bodyPr wrap="none" anchor="ctr"/>
          <a:lstStyle/>
          <a:p>
            <a:endParaRPr lang="el-GR"/>
          </a:p>
        </p:txBody>
      </p:sp>
      <p:sp>
        <p:nvSpPr>
          <p:cNvPr id="39950" name="Oval 11"/>
          <p:cNvSpPr>
            <a:spLocks noChangeArrowheads="1"/>
          </p:cNvSpPr>
          <p:nvPr/>
        </p:nvSpPr>
        <p:spPr bwMode="auto">
          <a:xfrm>
            <a:off x="394940" y="3212505"/>
            <a:ext cx="865188" cy="431800"/>
          </a:xfrm>
          <a:prstGeom prst="ellipse">
            <a:avLst/>
          </a:prstGeom>
          <a:noFill/>
          <a:ln w="9525">
            <a:solidFill>
              <a:schemeClr val="tx1"/>
            </a:solidFill>
            <a:round/>
            <a:headEnd/>
            <a:tailEnd/>
          </a:ln>
        </p:spPr>
        <p:txBody>
          <a:bodyPr wrap="none" anchor="ctr"/>
          <a:lstStyle/>
          <a:p>
            <a:endParaRPr lang="el-GR"/>
          </a:p>
        </p:txBody>
      </p:sp>
      <p:sp>
        <p:nvSpPr>
          <p:cNvPr id="39951" name="Text Box 12"/>
          <p:cNvSpPr txBox="1">
            <a:spLocks noChangeArrowheads="1"/>
          </p:cNvSpPr>
          <p:nvPr/>
        </p:nvSpPr>
        <p:spPr bwMode="auto">
          <a:xfrm>
            <a:off x="612428" y="3212505"/>
            <a:ext cx="720725" cy="366712"/>
          </a:xfrm>
          <a:prstGeom prst="rect">
            <a:avLst/>
          </a:prstGeom>
          <a:noFill/>
          <a:ln w="9525">
            <a:noFill/>
            <a:miter lim="800000"/>
            <a:headEnd/>
            <a:tailEnd/>
          </a:ln>
        </p:spPr>
        <p:txBody>
          <a:bodyPr>
            <a:spAutoFit/>
          </a:bodyPr>
          <a:lstStyle/>
          <a:p>
            <a:pPr>
              <a:spcBef>
                <a:spcPct val="50000"/>
              </a:spcBef>
            </a:pPr>
            <a:r>
              <a:rPr lang="en-US" sz="1800" u="sng"/>
              <a:t>A</a:t>
            </a:r>
            <a:endParaRPr lang="el-GR" sz="1800" u="sng"/>
          </a:p>
        </p:txBody>
      </p:sp>
      <p:sp>
        <p:nvSpPr>
          <p:cNvPr id="39952" name="Oval 13"/>
          <p:cNvSpPr>
            <a:spLocks noChangeArrowheads="1"/>
          </p:cNvSpPr>
          <p:nvPr/>
        </p:nvSpPr>
        <p:spPr bwMode="auto">
          <a:xfrm>
            <a:off x="394940" y="5157192"/>
            <a:ext cx="865188" cy="431800"/>
          </a:xfrm>
          <a:prstGeom prst="ellipse">
            <a:avLst/>
          </a:prstGeom>
          <a:noFill/>
          <a:ln w="9525">
            <a:solidFill>
              <a:schemeClr val="tx1"/>
            </a:solidFill>
            <a:round/>
            <a:headEnd/>
            <a:tailEnd/>
          </a:ln>
        </p:spPr>
        <p:txBody>
          <a:bodyPr wrap="none" anchor="ctr"/>
          <a:lstStyle/>
          <a:p>
            <a:endParaRPr lang="el-GR"/>
          </a:p>
        </p:txBody>
      </p:sp>
      <p:sp>
        <p:nvSpPr>
          <p:cNvPr id="39953" name="Text Box 14"/>
          <p:cNvSpPr txBox="1">
            <a:spLocks noChangeArrowheads="1"/>
          </p:cNvSpPr>
          <p:nvPr/>
        </p:nvSpPr>
        <p:spPr bwMode="auto">
          <a:xfrm>
            <a:off x="610840" y="5157192"/>
            <a:ext cx="504825" cy="366713"/>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39954" name="Line 15"/>
          <p:cNvSpPr>
            <a:spLocks noChangeShapeType="1"/>
          </p:cNvSpPr>
          <p:nvPr/>
        </p:nvSpPr>
        <p:spPr bwMode="auto">
          <a:xfrm flipH="1">
            <a:off x="826740" y="3645892"/>
            <a:ext cx="71438" cy="358775"/>
          </a:xfrm>
          <a:prstGeom prst="line">
            <a:avLst/>
          </a:prstGeom>
          <a:noFill/>
          <a:ln w="9525">
            <a:solidFill>
              <a:schemeClr val="tx1"/>
            </a:solidFill>
            <a:round/>
            <a:headEnd/>
            <a:tailEnd/>
          </a:ln>
        </p:spPr>
        <p:txBody>
          <a:bodyPr/>
          <a:lstStyle/>
          <a:p>
            <a:endParaRPr lang="el-GR"/>
          </a:p>
        </p:txBody>
      </p:sp>
      <p:sp>
        <p:nvSpPr>
          <p:cNvPr id="39955" name="Line 16"/>
          <p:cNvSpPr>
            <a:spLocks noChangeShapeType="1"/>
          </p:cNvSpPr>
          <p:nvPr/>
        </p:nvSpPr>
        <p:spPr bwMode="auto">
          <a:xfrm>
            <a:off x="539403" y="4653955"/>
            <a:ext cx="287337" cy="503237"/>
          </a:xfrm>
          <a:prstGeom prst="line">
            <a:avLst/>
          </a:prstGeom>
          <a:noFill/>
          <a:ln w="9525">
            <a:solidFill>
              <a:schemeClr val="tx1"/>
            </a:solidFill>
            <a:round/>
            <a:headEnd/>
            <a:tailEnd/>
          </a:ln>
        </p:spPr>
        <p:txBody>
          <a:bodyPr/>
          <a:lstStyle/>
          <a:p>
            <a:endParaRPr lang="el-GR"/>
          </a:p>
        </p:txBody>
      </p:sp>
      <p:sp>
        <p:nvSpPr>
          <p:cNvPr id="39956" name="Rectangle 17"/>
          <p:cNvSpPr>
            <a:spLocks noChangeArrowheads="1"/>
          </p:cNvSpPr>
          <p:nvPr/>
        </p:nvSpPr>
        <p:spPr bwMode="auto">
          <a:xfrm>
            <a:off x="4572571" y="5373216"/>
            <a:ext cx="1295400" cy="360362"/>
          </a:xfrm>
          <a:prstGeom prst="rect">
            <a:avLst/>
          </a:prstGeom>
          <a:noFill/>
          <a:ln w="9525">
            <a:solidFill>
              <a:schemeClr val="tx1"/>
            </a:solidFill>
            <a:miter lim="800000"/>
            <a:headEnd/>
            <a:tailEnd/>
          </a:ln>
        </p:spPr>
        <p:txBody>
          <a:bodyPr wrap="none" anchor="ctr"/>
          <a:lstStyle/>
          <a:p>
            <a:endParaRPr lang="el-GR"/>
          </a:p>
        </p:txBody>
      </p:sp>
      <p:sp>
        <p:nvSpPr>
          <p:cNvPr id="39957" name="Text Box 18"/>
          <p:cNvSpPr txBox="1">
            <a:spLocks noChangeArrowheads="1"/>
          </p:cNvSpPr>
          <p:nvPr/>
        </p:nvSpPr>
        <p:spPr bwMode="auto">
          <a:xfrm>
            <a:off x="4859684" y="5372968"/>
            <a:ext cx="504825" cy="366712"/>
          </a:xfrm>
          <a:prstGeom prst="rect">
            <a:avLst/>
          </a:prstGeom>
          <a:noFill/>
          <a:ln w="9525">
            <a:noFill/>
            <a:miter lim="800000"/>
            <a:headEnd/>
            <a:tailEnd/>
          </a:ln>
        </p:spPr>
        <p:txBody>
          <a:bodyPr>
            <a:spAutoFit/>
          </a:bodyPr>
          <a:lstStyle/>
          <a:p>
            <a:pPr>
              <a:spcBef>
                <a:spcPct val="50000"/>
              </a:spcBef>
            </a:pPr>
            <a:r>
              <a:rPr lang="en-US" sz="1800" u="sng"/>
              <a:t>A</a:t>
            </a:r>
            <a:endParaRPr lang="el-GR" sz="1800" u="sng"/>
          </a:p>
        </p:txBody>
      </p:sp>
      <p:sp>
        <p:nvSpPr>
          <p:cNvPr id="39958" name="Text Box 19"/>
          <p:cNvSpPr txBox="1">
            <a:spLocks noChangeArrowheads="1"/>
          </p:cNvSpPr>
          <p:nvPr/>
        </p:nvSpPr>
        <p:spPr bwMode="auto">
          <a:xfrm>
            <a:off x="5496618" y="5372968"/>
            <a:ext cx="649288" cy="366712"/>
          </a:xfrm>
          <a:prstGeom prst="rect">
            <a:avLst/>
          </a:prstGeom>
          <a:noFill/>
          <a:ln w="9525">
            <a:noFill/>
            <a:miter lim="800000"/>
            <a:headEnd/>
            <a:tailEnd/>
          </a:ln>
        </p:spPr>
        <p:txBody>
          <a:bodyPr>
            <a:spAutoFit/>
          </a:bodyPr>
          <a:lstStyle/>
          <a:p>
            <a:pPr>
              <a:spcBef>
                <a:spcPct val="50000"/>
              </a:spcBef>
            </a:pPr>
            <a:r>
              <a:rPr lang="en-US" sz="1800" dirty="0"/>
              <a:t>B</a:t>
            </a:r>
            <a:endParaRPr lang="el-GR" sz="1800" dirty="0"/>
          </a:p>
        </p:txBody>
      </p:sp>
      <p:sp>
        <p:nvSpPr>
          <p:cNvPr id="39959" name="Line 20"/>
          <p:cNvSpPr>
            <a:spLocks noChangeShapeType="1"/>
          </p:cNvSpPr>
          <p:nvPr/>
        </p:nvSpPr>
        <p:spPr bwMode="auto">
          <a:xfrm>
            <a:off x="5364509" y="5388917"/>
            <a:ext cx="0" cy="360362"/>
          </a:xfrm>
          <a:prstGeom prst="line">
            <a:avLst/>
          </a:prstGeom>
          <a:noFill/>
          <a:ln w="9525">
            <a:solidFill>
              <a:schemeClr val="tx1"/>
            </a:solidFill>
            <a:round/>
            <a:headEnd/>
            <a:tailEnd/>
          </a:ln>
        </p:spPr>
        <p:txBody>
          <a:bodyPr/>
          <a:lstStyle/>
          <a:p>
            <a:endParaRPr lang="el-GR"/>
          </a:p>
        </p:txBody>
      </p:sp>
      <p:sp>
        <p:nvSpPr>
          <p:cNvPr id="39960" name="Text Box 21"/>
          <p:cNvSpPr txBox="1">
            <a:spLocks noChangeArrowheads="1"/>
          </p:cNvSpPr>
          <p:nvPr/>
        </p:nvSpPr>
        <p:spPr bwMode="auto">
          <a:xfrm>
            <a:off x="5076056" y="5013176"/>
            <a:ext cx="1008063" cy="366713"/>
          </a:xfrm>
          <a:prstGeom prst="rect">
            <a:avLst/>
          </a:prstGeom>
          <a:noFill/>
          <a:ln w="9525">
            <a:noFill/>
            <a:miter lim="800000"/>
            <a:headEnd/>
            <a:tailEnd/>
          </a:ln>
        </p:spPr>
        <p:txBody>
          <a:bodyPr>
            <a:spAutoFit/>
          </a:bodyPr>
          <a:lstStyle/>
          <a:p>
            <a:pPr>
              <a:spcBef>
                <a:spcPct val="50000"/>
              </a:spcBef>
            </a:pPr>
            <a:r>
              <a:rPr lang="en-US" sz="1800" dirty="0"/>
              <a:t>E</a:t>
            </a:r>
            <a:r>
              <a:rPr lang="en-US" sz="2400" baseline="-25000" dirty="0">
                <a:latin typeface="Times New Roman" pitchFamily="18" charset="0"/>
              </a:rPr>
              <a:t>1</a:t>
            </a:r>
            <a:endParaRPr lang="el-GR" sz="2400" baseline="-25000" dirty="0">
              <a:latin typeface="Times New Roman" pitchFamily="18" charset="0"/>
            </a:endParaRPr>
          </a:p>
        </p:txBody>
      </p:sp>
      <p:sp>
        <p:nvSpPr>
          <p:cNvPr id="39961" name="Rectangle 22"/>
          <p:cNvSpPr>
            <a:spLocks noChangeArrowheads="1"/>
          </p:cNvSpPr>
          <p:nvPr/>
        </p:nvSpPr>
        <p:spPr bwMode="auto">
          <a:xfrm>
            <a:off x="6444009" y="5372968"/>
            <a:ext cx="2376488" cy="360362"/>
          </a:xfrm>
          <a:prstGeom prst="rect">
            <a:avLst/>
          </a:prstGeom>
          <a:noFill/>
          <a:ln w="9525">
            <a:solidFill>
              <a:schemeClr val="tx1"/>
            </a:solidFill>
            <a:miter lim="800000"/>
            <a:headEnd/>
            <a:tailEnd/>
          </a:ln>
        </p:spPr>
        <p:txBody>
          <a:bodyPr wrap="none" anchor="ctr"/>
          <a:lstStyle/>
          <a:p>
            <a:endParaRPr lang="el-GR"/>
          </a:p>
        </p:txBody>
      </p:sp>
      <p:sp>
        <p:nvSpPr>
          <p:cNvPr id="39962" name="Text Box 23"/>
          <p:cNvSpPr txBox="1">
            <a:spLocks noChangeArrowheads="1"/>
          </p:cNvSpPr>
          <p:nvPr/>
        </p:nvSpPr>
        <p:spPr bwMode="auto">
          <a:xfrm>
            <a:off x="6515447" y="5372968"/>
            <a:ext cx="504825" cy="366712"/>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39963" name="Text Box 24"/>
          <p:cNvSpPr txBox="1">
            <a:spLocks noChangeArrowheads="1"/>
          </p:cNvSpPr>
          <p:nvPr/>
        </p:nvSpPr>
        <p:spPr bwMode="auto">
          <a:xfrm>
            <a:off x="7236172" y="5372968"/>
            <a:ext cx="649287" cy="366712"/>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39964" name="Line 25"/>
          <p:cNvSpPr>
            <a:spLocks noChangeShapeType="1"/>
          </p:cNvSpPr>
          <p:nvPr/>
        </p:nvSpPr>
        <p:spPr bwMode="auto">
          <a:xfrm>
            <a:off x="7091709" y="5372968"/>
            <a:ext cx="0" cy="360362"/>
          </a:xfrm>
          <a:prstGeom prst="line">
            <a:avLst/>
          </a:prstGeom>
          <a:noFill/>
          <a:ln w="9525">
            <a:solidFill>
              <a:schemeClr val="tx1"/>
            </a:solidFill>
            <a:round/>
            <a:headEnd/>
            <a:tailEnd/>
          </a:ln>
        </p:spPr>
        <p:txBody>
          <a:bodyPr/>
          <a:lstStyle/>
          <a:p>
            <a:endParaRPr lang="el-GR"/>
          </a:p>
        </p:txBody>
      </p:sp>
      <p:sp>
        <p:nvSpPr>
          <p:cNvPr id="39965" name="Text Box 26"/>
          <p:cNvSpPr txBox="1">
            <a:spLocks noChangeArrowheads="1"/>
          </p:cNvSpPr>
          <p:nvPr/>
        </p:nvSpPr>
        <p:spPr bwMode="auto">
          <a:xfrm>
            <a:off x="7020272" y="4941168"/>
            <a:ext cx="1008062" cy="366712"/>
          </a:xfrm>
          <a:prstGeom prst="rect">
            <a:avLst/>
          </a:prstGeom>
          <a:noFill/>
          <a:ln w="9525">
            <a:noFill/>
            <a:miter lim="800000"/>
            <a:headEnd/>
            <a:tailEnd/>
          </a:ln>
        </p:spPr>
        <p:txBody>
          <a:bodyPr>
            <a:spAutoFit/>
          </a:bodyPr>
          <a:lstStyle/>
          <a:p>
            <a:pPr>
              <a:spcBef>
                <a:spcPct val="50000"/>
              </a:spcBef>
            </a:pPr>
            <a:r>
              <a:rPr lang="en-US" sz="1800"/>
              <a:t>E</a:t>
            </a:r>
            <a:r>
              <a:rPr lang="en-US" sz="2400" baseline="-25000">
                <a:latin typeface="Times New Roman" pitchFamily="18" charset="0"/>
              </a:rPr>
              <a:t>2</a:t>
            </a:r>
            <a:endParaRPr lang="el-GR" sz="2400" baseline="-25000">
              <a:latin typeface="Times New Roman" pitchFamily="18" charset="0"/>
            </a:endParaRPr>
          </a:p>
        </p:txBody>
      </p:sp>
      <p:sp>
        <p:nvSpPr>
          <p:cNvPr id="39966" name="Oval 27"/>
          <p:cNvSpPr>
            <a:spLocks noChangeArrowheads="1"/>
          </p:cNvSpPr>
          <p:nvPr/>
        </p:nvSpPr>
        <p:spPr bwMode="auto">
          <a:xfrm>
            <a:off x="3850928" y="3212505"/>
            <a:ext cx="865187" cy="431800"/>
          </a:xfrm>
          <a:prstGeom prst="ellipse">
            <a:avLst/>
          </a:prstGeom>
          <a:noFill/>
          <a:ln w="9525">
            <a:solidFill>
              <a:schemeClr val="tx1"/>
            </a:solidFill>
            <a:round/>
            <a:headEnd/>
            <a:tailEnd/>
          </a:ln>
        </p:spPr>
        <p:txBody>
          <a:bodyPr wrap="none" anchor="ctr"/>
          <a:lstStyle/>
          <a:p>
            <a:endParaRPr lang="el-GR"/>
          </a:p>
        </p:txBody>
      </p:sp>
      <p:sp>
        <p:nvSpPr>
          <p:cNvPr id="39967" name="Oval 28"/>
          <p:cNvSpPr>
            <a:spLocks noChangeArrowheads="1"/>
          </p:cNvSpPr>
          <p:nvPr/>
        </p:nvSpPr>
        <p:spPr bwMode="auto">
          <a:xfrm>
            <a:off x="3563590" y="4941292"/>
            <a:ext cx="865188" cy="431800"/>
          </a:xfrm>
          <a:prstGeom prst="ellipse">
            <a:avLst/>
          </a:prstGeom>
          <a:noFill/>
          <a:ln w="9525">
            <a:solidFill>
              <a:schemeClr val="tx1"/>
            </a:solidFill>
            <a:round/>
            <a:headEnd/>
            <a:tailEnd/>
          </a:ln>
        </p:spPr>
        <p:txBody>
          <a:bodyPr wrap="none" anchor="ctr"/>
          <a:lstStyle/>
          <a:p>
            <a:endParaRPr lang="el-GR"/>
          </a:p>
        </p:txBody>
      </p:sp>
      <p:sp>
        <p:nvSpPr>
          <p:cNvPr id="39968" name="Line 29"/>
          <p:cNvSpPr>
            <a:spLocks noChangeShapeType="1"/>
          </p:cNvSpPr>
          <p:nvPr/>
        </p:nvSpPr>
        <p:spPr bwMode="auto">
          <a:xfrm flipH="1">
            <a:off x="4282728" y="3645892"/>
            <a:ext cx="73025" cy="358775"/>
          </a:xfrm>
          <a:prstGeom prst="line">
            <a:avLst/>
          </a:prstGeom>
          <a:noFill/>
          <a:ln w="9525">
            <a:solidFill>
              <a:schemeClr val="tx1"/>
            </a:solidFill>
            <a:round/>
            <a:headEnd/>
            <a:tailEnd/>
          </a:ln>
        </p:spPr>
        <p:txBody>
          <a:bodyPr/>
          <a:lstStyle/>
          <a:p>
            <a:endParaRPr lang="el-GR"/>
          </a:p>
        </p:txBody>
      </p:sp>
      <p:sp>
        <p:nvSpPr>
          <p:cNvPr id="39969" name="Line 30"/>
          <p:cNvSpPr>
            <a:spLocks noChangeShapeType="1"/>
          </p:cNvSpPr>
          <p:nvPr/>
        </p:nvSpPr>
        <p:spPr bwMode="auto">
          <a:xfrm flipH="1">
            <a:off x="4139853" y="4653955"/>
            <a:ext cx="142875" cy="287337"/>
          </a:xfrm>
          <a:prstGeom prst="line">
            <a:avLst/>
          </a:prstGeom>
          <a:noFill/>
          <a:ln w="9525">
            <a:solidFill>
              <a:schemeClr val="tx1"/>
            </a:solidFill>
            <a:round/>
            <a:headEnd/>
            <a:tailEnd/>
          </a:ln>
        </p:spPr>
        <p:txBody>
          <a:bodyPr/>
          <a:lstStyle/>
          <a:p>
            <a:endParaRPr lang="el-GR"/>
          </a:p>
        </p:txBody>
      </p:sp>
      <p:sp>
        <p:nvSpPr>
          <p:cNvPr id="39970" name="Text Box 31"/>
          <p:cNvSpPr txBox="1">
            <a:spLocks noChangeArrowheads="1"/>
          </p:cNvSpPr>
          <p:nvPr/>
        </p:nvSpPr>
        <p:spPr bwMode="auto">
          <a:xfrm>
            <a:off x="4139853" y="3212505"/>
            <a:ext cx="647700" cy="366712"/>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39971" name="Text Box 32"/>
          <p:cNvSpPr txBox="1">
            <a:spLocks noChangeArrowheads="1"/>
          </p:cNvSpPr>
          <p:nvPr/>
        </p:nvSpPr>
        <p:spPr bwMode="auto">
          <a:xfrm>
            <a:off x="3779490" y="4941292"/>
            <a:ext cx="649288" cy="366713"/>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39972" name="Oval 33"/>
          <p:cNvSpPr>
            <a:spLocks noChangeArrowheads="1"/>
          </p:cNvSpPr>
          <p:nvPr/>
        </p:nvSpPr>
        <p:spPr bwMode="auto">
          <a:xfrm>
            <a:off x="2123728" y="5157192"/>
            <a:ext cx="865187" cy="431800"/>
          </a:xfrm>
          <a:prstGeom prst="ellipse">
            <a:avLst/>
          </a:prstGeom>
          <a:noFill/>
          <a:ln w="9525">
            <a:solidFill>
              <a:schemeClr val="tx1"/>
            </a:solidFill>
            <a:round/>
            <a:headEnd/>
            <a:tailEnd/>
          </a:ln>
        </p:spPr>
        <p:txBody>
          <a:bodyPr wrap="none" anchor="ctr"/>
          <a:lstStyle/>
          <a:p>
            <a:endParaRPr lang="el-GR"/>
          </a:p>
        </p:txBody>
      </p:sp>
      <p:sp>
        <p:nvSpPr>
          <p:cNvPr id="39973" name="Text Box 34"/>
          <p:cNvSpPr txBox="1">
            <a:spLocks noChangeArrowheads="1"/>
          </p:cNvSpPr>
          <p:nvPr/>
        </p:nvSpPr>
        <p:spPr bwMode="auto">
          <a:xfrm>
            <a:off x="2339628" y="5157192"/>
            <a:ext cx="576262" cy="366713"/>
          </a:xfrm>
          <a:prstGeom prst="rect">
            <a:avLst/>
          </a:prstGeom>
          <a:noFill/>
          <a:ln w="9525">
            <a:noFill/>
            <a:miter lim="800000"/>
            <a:headEnd/>
            <a:tailEnd/>
          </a:ln>
        </p:spPr>
        <p:txBody>
          <a:bodyPr>
            <a:spAutoFit/>
          </a:bodyPr>
          <a:lstStyle/>
          <a:p>
            <a:pPr>
              <a:spcBef>
                <a:spcPct val="50000"/>
              </a:spcBef>
            </a:pPr>
            <a:r>
              <a:rPr lang="en-US" sz="1800">
                <a:solidFill>
                  <a:srgbClr val="800000"/>
                </a:solidFill>
              </a:rPr>
              <a:t>X</a:t>
            </a:r>
            <a:endParaRPr lang="el-GR" sz="1800">
              <a:solidFill>
                <a:srgbClr val="800000"/>
              </a:solidFill>
            </a:endParaRPr>
          </a:p>
        </p:txBody>
      </p:sp>
      <p:sp>
        <p:nvSpPr>
          <p:cNvPr id="39974" name="Line 35"/>
          <p:cNvSpPr>
            <a:spLocks noChangeShapeType="1"/>
          </p:cNvSpPr>
          <p:nvPr/>
        </p:nvSpPr>
        <p:spPr bwMode="auto">
          <a:xfrm>
            <a:off x="2555528" y="4941292"/>
            <a:ext cx="0" cy="215900"/>
          </a:xfrm>
          <a:prstGeom prst="line">
            <a:avLst/>
          </a:prstGeom>
          <a:noFill/>
          <a:ln w="9525">
            <a:solidFill>
              <a:schemeClr val="tx1"/>
            </a:solidFill>
            <a:round/>
            <a:headEnd/>
            <a:tailEnd/>
          </a:ln>
        </p:spPr>
        <p:txBody>
          <a:bodyPr/>
          <a:lstStyle/>
          <a:p>
            <a:endParaRPr lang="el-GR"/>
          </a:p>
        </p:txBody>
      </p:sp>
      <p:sp>
        <p:nvSpPr>
          <p:cNvPr id="39975" name="Text Box 36"/>
          <p:cNvSpPr txBox="1">
            <a:spLocks noChangeArrowheads="1"/>
          </p:cNvSpPr>
          <p:nvPr/>
        </p:nvSpPr>
        <p:spPr bwMode="auto">
          <a:xfrm>
            <a:off x="1403003" y="3933230"/>
            <a:ext cx="576262" cy="366712"/>
          </a:xfrm>
          <a:prstGeom prst="rect">
            <a:avLst/>
          </a:prstGeom>
          <a:noFill/>
          <a:ln w="9525">
            <a:noFill/>
            <a:miter lim="800000"/>
            <a:headEnd/>
            <a:tailEnd/>
          </a:ln>
        </p:spPr>
        <p:txBody>
          <a:bodyPr>
            <a:spAutoFit/>
          </a:bodyPr>
          <a:lstStyle/>
          <a:p>
            <a:pPr>
              <a:spcBef>
                <a:spcPct val="50000"/>
              </a:spcBef>
            </a:pPr>
            <a:r>
              <a:rPr lang="en-US" sz="1800"/>
              <a:t>1</a:t>
            </a:r>
            <a:endParaRPr lang="el-GR" sz="1800"/>
          </a:p>
        </p:txBody>
      </p:sp>
      <p:sp>
        <p:nvSpPr>
          <p:cNvPr id="39976" name="Text Box 37"/>
          <p:cNvSpPr txBox="1">
            <a:spLocks noChangeArrowheads="1"/>
          </p:cNvSpPr>
          <p:nvPr/>
        </p:nvSpPr>
        <p:spPr bwMode="auto">
          <a:xfrm>
            <a:off x="3203228" y="3861792"/>
            <a:ext cx="431800" cy="366713"/>
          </a:xfrm>
          <a:prstGeom prst="rect">
            <a:avLst/>
          </a:prstGeom>
          <a:noFill/>
          <a:ln w="9525">
            <a:noFill/>
            <a:miter lim="800000"/>
            <a:headEnd/>
            <a:tailEnd/>
          </a:ln>
        </p:spPr>
        <p:txBody>
          <a:bodyPr>
            <a:spAutoFit/>
          </a:bodyPr>
          <a:lstStyle/>
          <a:p>
            <a:pPr>
              <a:spcBef>
                <a:spcPct val="50000"/>
              </a:spcBef>
            </a:pPr>
            <a:r>
              <a:rPr lang="en-US" sz="1800"/>
              <a:t>N</a:t>
            </a:r>
            <a:endParaRPr lang="el-GR" sz="1800"/>
          </a:p>
        </p:txBody>
      </p:sp>
      <p:sp>
        <p:nvSpPr>
          <p:cNvPr id="39977" name="Text Box 38"/>
          <p:cNvSpPr txBox="1">
            <a:spLocks noChangeArrowheads="1"/>
          </p:cNvSpPr>
          <p:nvPr/>
        </p:nvSpPr>
        <p:spPr bwMode="auto">
          <a:xfrm>
            <a:off x="7812434" y="5372968"/>
            <a:ext cx="433388" cy="366712"/>
          </a:xfrm>
          <a:prstGeom prst="rect">
            <a:avLst/>
          </a:prstGeom>
          <a:noFill/>
          <a:ln w="9525">
            <a:noFill/>
            <a:miter lim="800000"/>
            <a:headEnd/>
            <a:tailEnd/>
          </a:ln>
        </p:spPr>
        <p:txBody>
          <a:bodyPr>
            <a:spAutoFit/>
          </a:bodyPr>
          <a:lstStyle/>
          <a:p>
            <a:pPr>
              <a:spcBef>
                <a:spcPct val="50000"/>
              </a:spcBef>
            </a:pPr>
            <a:r>
              <a:rPr lang="en-US" sz="1800"/>
              <a:t>A</a:t>
            </a:r>
            <a:endParaRPr lang="el-GR" sz="1800"/>
          </a:p>
        </p:txBody>
      </p:sp>
      <p:sp>
        <p:nvSpPr>
          <p:cNvPr id="39978" name="Text Box 39"/>
          <p:cNvSpPr txBox="1">
            <a:spLocks noChangeArrowheads="1"/>
          </p:cNvSpPr>
          <p:nvPr/>
        </p:nvSpPr>
        <p:spPr bwMode="auto">
          <a:xfrm>
            <a:off x="8315672" y="5372968"/>
            <a:ext cx="431800" cy="366712"/>
          </a:xfrm>
          <a:prstGeom prst="rect">
            <a:avLst/>
          </a:prstGeom>
          <a:noFill/>
          <a:ln w="9525">
            <a:noFill/>
            <a:miter lim="800000"/>
            <a:headEnd/>
            <a:tailEnd/>
          </a:ln>
        </p:spPr>
        <p:txBody>
          <a:bodyPr>
            <a:spAutoFit/>
          </a:bodyPr>
          <a:lstStyle/>
          <a:p>
            <a:pPr>
              <a:spcBef>
                <a:spcPct val="50000"/>
              </a:spcBef>
            </a:pPr>
            <a:r>
              <a:rPr lang="en-US" sz="1800"/>
              <a:t>X</a:t>
            </a:r>
            <a:endParaRPr lang="el-GR" sz="1800"/>
          </a:p>
        </p:txBody>
      </p:sp>
      <p:sp>
        <p:nvSpPr>
          <p:cNvPr id="39979" name="Line 40"/>
          <p:cNvSpPr>
            <a:spLocks noChangeShapeType="1"/>
          </p:cNvSpPr>
          <p:nvPr/>
        </p:nvSpPr>
        <p:spPr bwMode="auto">
          <a:xfrm>
            <a:off x="7739409" y="5372968"/>
            <a:ext cx="0" cy="360362"/>
          </a:xfrm>
          <a:prstGeom prst="line">
            <a:avLst/>
          </a:prstGeom>
          <a:noFill/>
          <a:ln w="9525">
            <a:solidFill>
              <a:schemeClr val="tx1"/>
            </a:solidFill>
            <a:round/>
            <a:headEnd/>
            <a:tailEnd/>
          </a:ln>
        </p:spPr>
        <p:txBody>
          <a:bodyPr/>
          <a:lstStyle/>
          <a:p>
            <a:endParaRPr lang="el-GR"/>
          </a:p>
        </p:txBody>
      </p:sp>
      <p:sp>
        <p:nvSpPr>
          <p:cNvPr id="39980" name="Line 41"/>
          <p:cNvSpPr>
            <a:spLocks noChangeShapeType="1"/>
          </p:cNvSpPr>
          <p:nvPr/>
        </p:nvSpPr>
        <p:spPr bwMode="auto">
          <a:xfrm>
            <a:off x="8244234" y="5372968"/>
            <a:ext cx="0" cy="360362"/>
          </a:xfrm>
          <a:prstGeom prst="line">
            <a:avLst/>
          </a:prstGeom>
          <a:noFill/>
          <a:ln w="9525">
            <a:solidFill>
              <a:schemeClr val="tx1"/>
            </a:solidFill>
            <a:round/>
            <a:headEnd/>
            <a:tailEnd/>
          </a:ln>
        </p:spPr>
        <p:txBody>
          <a:bodyPr/>
          <a:lstStyle/>
          <a:p>
            <a:endParaRPr lang="el-GR"/>
          </a:p>
        </p:txBody>
      </p:sp>
      <p:sp>
        <p:nvSpPr>
          <p:cNvPr id="39981" name="Line 42"/>
          <p:cNvSpPr>
            <a:spLocks noChangeShapeType="1"/>
          </p:cNvSpPr>
          <p:nvPr/>
        </p:nvSpPr>
        <p:spPr bwMode="auto">
          <a:xfrm>
            <a:off x="8028334" y="5733330"/>
            <a:ext cx="0" cy="503238"/>
          </a:xfrm>
          <a:prstGeom prst="line">
            <a:avLst/>
          </a:prstGeom>
          <a:noFill/>
          <a:ln w="9525">
            <a:solidFill>
              <a:schemeClr val="tx1"/>
            </a:solidFill>
            <a:round/>
            <a:headEnd/>
            <a:tailEnd/>
          </a:ln>
        </p:spPr>
        <p:txBody>
          <a:bodyPr/>
          <a:lstStyle/>
          <a:p>
            <a:endParaRPr lang="el-GR"/>
          </a:p>
        </p:txBody>
      </p:sp>
      <p:sp>
        <p:nvSpPr>
          <p:cNvPr id="39982" name="Line 43"/>
          <p:cNvSpPr>
            <a:spLocks noChangeShapeType="1"/>
          </p:cNvSpPr>
          <p:nvPr/>
        </p:nvSpPr>
        <p:spPr bwMode="auto">
          <a:xfrm flipH="1">
            <a:off x="5075584" y="6236568"/>
            <a:ext cx="2952750" cy="0"/>
          </a:xfrm>
          <a:prstGeom prst="line">
            <a:avLst/>
          </a:prstGeom>
          <a:noFill/>
          <a:ln w="9525">
            <a:solidFill>
              <a:schemeClr val="tx1"/>
            </a:solidFill>
            <a:round/>
            <a:headEnd/>
            <a:tailEnd/>
          </a:ln>
        </p:spPr>
        <p:txBody>
          <a:bodyPr/>
          <a:lstStyle/>
          <a:p>
            <a:endParaRPr lang="el-GR"/>
          </a:p>
        </p:txBody>
      </p:sp>
      <p:sp>
        <p:nvSpPr>
          <p:cNvPr id="39983" name="Line 44"/>
          <p:cNvSpPr>
            <a:spLocks noChangeShapeType="1"/>
          </p:cNvSpPr>
          <p:nvPr/>
        </p:nvSpPr>
        <p:spPr bwMode="auto">
          <a:xfrm flipV="1">
            <a:off x="5075584" y="5733330"/>
            <a:ext cx="0" cy="503238"/>
          </a:xfrm>
          <a:prstGeom prst="line">
            <a:avLst/>
          </a:prstGeom>
          <a:noFill/>
          <a:ln w="9525">
            <a:solidFill>
              <a:schemeClr val="tx1"/>
            </a:solidFill>
            <a:round/>
            <a:headEnd/>
            <a:tailEnd type="triangle" w="med" len="med"/>
          </a:ln>
        </p:spPr>
        <p:txBody>
          <a:bodyPr/>
          <a:lstStyle/>
          <a:p>
            <a:endParaRPr lang="el-GR"/>
          </a:p>
        </p:txBody>
      </p:sp>
      <p:sp>
        <p:nvSpPr>
          <p:cNvPr id="48" name="Text Box 4"/>
          <p:cNvSpPr txBox="1">
            <a:spLocks noChangeArrowheads="1"/>
          </p:cNvSpPr>
          <p:nvPr/>
        </p:nvSpPr>
        <p:spPr bwMode="auto">
          <a:xfrm>
            <a:off x="323528" y="1412776"/>
            <a:ext cx="8352928" cy="2308324"/>
          </a:xfrm>
          <a:prstGeom prst="rect">
            <a:avLst/>
          </a:prstGeom>
          <a:noFill/>
          <a:ln w="9525">
            <a:noFill/>
            <a:miter lim="800000"/>
            <a:headEnd/>
            <a:tailEnd/>
          </a:ln>
        </p:spPr>
        <p:txBody>
          <a:bodyPr wrap="square">
            <a:spAutoFit/>
          </a:bodyPr>
          <a:lstStyle/>
          <a:p>
            <a:pPr algn="just" eaLnBrk="0" hangingPunct="0">
              <a:spcBef>
                <a:spcPct val="50000"/>
              </a:spcBef>
            </a:pPr>
            <a:r>
              <a:rPr lang="el-GR" sz="2400" dirty="0" smtClean="0">
                <a:latin typeface="Calibri" pitchFamily="34" charset="0"/>
                <a:cs typeface="Calibri" pitchFamily="34" charset="0"/>
              </a:rPr>
              <a:t>Εναλλακτικά,</a:t>
            </a:r>
          </a:p>
          <a:p>
            <a:pPr algn="just" eaLnBrk="0" hangingPunct="0">
              <a:spcBef>
                <a:spcPct val="50000"/>
              </a:spcBef>
            </a:pPr>
            <a:r>
              <a:rPr lang="el-GR" sz="2400" dirty="0" smtClean="0">
                <a:latin typeface="Calibri" pitchFamily="34" charset="0"/>
                <a:cs typeface="Calibri" pitchFamily="34" charset="0"/>
              </a:rPr>
              <a:t>Αντί για νέα σχέση για τη συσχέτιση, </a:t>
            </a:r>
            <a:r>
              <a:rPr lang="el-GR" sz="2400" dirty="0" smtClean="0">
                <a:solidFill>
                  <a:schemeClr val="tx2">
                    <a:lumMod val="75000"/>
                  </a:schemeClr>
                </a:solidFill>
                <a:latin typeface="Calibri" pitchFamily="34" charset="0"/>
                <a:cs typeface="Calibri" pitchFamily="34" charset="0"/>
              </a:rPr>
              <a:t>μπορούμε να προσθέσουμε το πρωτεύον κλειδί της </a:t>
            </a:r>
            <a:r>
              <a:rPr lang="en-US" sz="2400" dirty="0" smtClean="0">
                <a:solidFill>
                  <a:schemeClr val="tx2">
                    <a:lumMod val="75000"/>
                  </a:schemeClr>
                </a:solidFill>
                <a:latin typeface="Calibri" pitchFamily="34" charset="0"/>
                <a:cs typeface="Calibri" pitchFamily="34" charset="0"/>
              </a:rPr>
              <a:t>E1 </a:t>
            </a:r>
            <a:r>
              <a:rPr lang="el-GR" sz="2400" dirty="0" smtClean="0">
                <a:solidFill>
                  <a:schemeClr val="tx2">
                    <a:lumMod val="75000"/>
                  </a:schemeClr>
                </a:solidFill>
                <a:latin typeface="Calibri" pitchFamily="34" charset="0"/>
                <a:cs typeface="Calibri" pitchFamily="34" charset="0"/>
              </a:rPr>
              <a:t>ως γνώρισμα στη σχέση που αντιστοιχεί στην </a:t>
            </a:r>
            <a:r>
              <a:rPr lang="en-US" sz="2400" dirty="0" smtClean="0">
                <a:solidFill>
                  <a:schemeClr val="tx2">
                    <a:lumMod val="75000"/>
                  </a:schemeClr>
                </a:solidFill>
                <a:latin typeface="Calibri" pitchFamily="34" charset="0"/>
                <a:cs typeface="Calibri" pitchFamily="34" charset="0"/>
              </a:rPr>
              <a:t>E2</a:t>
            </a:r>
            <a:r>
              <a:rPr lang="el-GR" sz="2400" dirty="0" smtClean="0">
                <a:solidFill>
                  <a:schemeClr val="accent5">
                    <a:lumMod val="50000"/>
                  </a:schemeClr>
                </a:solidFill>
                <a:latin typeface="Calibri" pitchFamily="34" charset="0"/>
                <a:cs typeface="Calibri" pitchFamily="34" charset="0"/>
              </a:rPr>
              <a:t> </a:t>
            </a:r>
            <a:r>
              <a:rPr lang="el-GR" sz="2400" dirty="0" smtClean="0">
                <a:latin typeface="Calibri" pitchFamily="34" charset="0"/>
                <a:cs typeface="Calibri" pitchFamily="34" charset="0"/>
              </a:rPr>
              <a:t>(το οποίο είναι και ξένο κλειδί)</a:t>
            </a:r>
          </a:p>
          <a:p>
            <a:pPr algn="just" eaLnBrk="0" hangingPunct="0">
              <a:spcBef>
                <a:spcPct val="50000"/>
              </a:spcBef>
            </a:pPr>
            <a:endParaRPr lang="en-US" sz="2400" dirty="0">
              <a:latin typeface="Calibri" pitchFamily="34" charset="0"/>
              <a:cs typeface="Calibri" pitchFamily="34" charset="0"/>
            </a:endParaRPr>
          </a:p>
        </p:txBody>
      </p:sp>
      <p:sp>
        <p:nvSpPr>
          <p:cNvPr id="50" name="Title 1"/>
          <p:cNvSpPr>
            <a:spLocks noGrp="1"/>
          </p:cNvSpPr>
          <p:nvPr>
            <p:ph type="title"/>
          </p:nvPr>
        </p:nvSpPr>
        <p:spPr>
          <a:xfrm>
            <a:off x="457200" y="274638"/>
            <a:ext cx="8229600" cy="1143000"/>
          </a:xfrm>
        </p:spPr>
        <p:txBody>
          <a:bodyPr/>
          <a:lstStyle/>
          <a:p>
            <a:r>
              <a:rPr lang="el-GR" dirty="0" smtClean="0">
                <a:solidFill>
                  <a:schemeClr val="accent6">
                    <a:lumMod val="75000"/>
                  </a:schemeClr>
                </a:solidFill>
              </a:rPr>
              <a:t>(Δυαδική) 1-Ν Συσχέτιση</a:t>
            </a:r>
            <a:endParaRPr lang="en-US" dirty="0">
              <a:solidFill>
                <a:schemeClr val="accent6">
                  <a:lumMod val="75000"/>
                </a:schemeClr>
              </a:solidFill>
            </a:endParaRPr>
          </a:p>
        </p:txBody>
      </p:sp>
      <p:sp>
        <p:nvSpPr>
          <p:cNvPr id="49"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n-US" altLang="en-US" dirty="0"/>
              <a:t>4</a:t>
            </a:r>
            <a:r>
              <a:rPr lang="el-GR" altLang="en-US" dirty="0" smtClean="0"/>
              <a:t>-20</a:t>
            </a:r>
            <a:r>
              <a:rPr lang="en-US" altLang="en-US" dirty="0" smtClean="0"/>
              <a:t>15</a:t>
            </a:r>
            <a:endParaRPr lang="el-GR" altLang="en-US" dirty="0" smtClean="0"/>
          </a:p>
        </p:txBody>
      </p:sp>
    </p:spTree>
    <p:extLst>
      <p:ext uri="{BB962C8B-B14F-4D97-AF65-F5344CB8AC3E}">
        <p14:creationId xmlns:p14="http://schemas.microsoft.com/office/powerpoint/2010/main" val="11041221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3" name="Rectangle 6"/>
          <p:cNvSpPr>
            <a:spLocks noGrp="1" noChangeArrowheads="1"/>
          </p:cNvSpPr>
          <p:nvPr>
            <p:ph type="ftr" sz="quarter" idx="11"/>
          </p:nvPr>
        </p:nvSpPr>
        <p:spPr>
          <a:noFill/>
        </p:spPr>
        <p:txBody>
          <a:bodyPr/>
          <a:lstStyle/>
          <a:p>
            <a:r>
              <a:rPr lang="el-GR" altLang="en-US"/>
              <a:t>Ευαγγελία Πιτουρά</a:t>
            </a:r>
          </a:p>
        </p:txBody>
      </p:sp>
      <p:sp>
        <p:nvSpPr>
          <p:cNvPr id="40964" name="Rectangle 7"/>
          <p:cNvSpPr>
            <a:spLocks noGrp="1" noChangeArrowheads="1"/>
          </p:cNvSpPr>
          <p:nvPr>
            <p:ph type="sldNum" sz="quarter" idx="12"/>
          </p:nvPr>
        </p:nvSpPr>
        <p:spPr>
          <a:noFill/>
        </p:spPr>
        <p:txBody>
          <a:bodyPr/>
          <a:lstStyle/>
          <a:p>
            <a:fld id="{813B08E4-80AD-45D0-8A08-34C7E503B5DB}" type="slidenum">
              <a:rPr lang="el-GR" altLang="en-US" smtClean="0"/>
              <a:pPr/>
              <a:t>9</a:t>
            </a:fld>
            <a:endParaRPr lang="el-GR" altLang="en-US" smtClean="0"/>
          </a:p>
        </p:txBody>
      </p:sp>
      <p:sp>
        <p:nvSpPr>
          <p:cNvPr id="40965" name="Rectangle 2"/>
          <p:cNvSpPr>
            <a:spLocks noChangeArrowheads="1"/>
          </p:cNvSpPr>
          <p:nvPr/>
        </p:nvSpPr>
        <p:spPr bwMode="auto">
          <a:xfrm>
            <a:off x="107950" y="4581525"/>
            <a:ext cx="4249738" cy="1727200"/>
          </a:xfrm>
          <a:prstGeom prst="rect">
            <a:avLst/>
          </a:prstGeom>
          <a:solidFill>
            <a:schemeClr val="accent4">
              <a:lumMod val="20000"/>
              <a:lumOff val="80000"/>
            </a:schemeClr>
          </a:solidFill>
          <a:ln w="9525">
            <a:solidFill>
              <a:schemeClr val="tx1"/>
            </a:solidFill>
            <a:miter lim="800000"/>
            <a:headEnd/>
            <a:tailEnd/>
          </a:ln>
        </p:spPr>
        <p:txBody>
          <a:bodyPr wrap="none" anchor="ctr"/>
          <a:lstStyle/>
          <a:p>
            <a:endParaRPr lang="el-GR"/>
          </a:p>
        </p:txBody>
      </p:sp>
      <p:sp>
        <p:nvSpPr>
          <p:cNvPr id="40966" name="Rectangle 3"/>
          <p:cNvSpPr>
            <a:spLocks noChangeArrowheads="1"/>
          </p:cNvSpPr>
          <p:nvPr/>
        </p:nvSpPr>
        <p:spPr bwMode="auto">
          <a:xfrm>
            <a:off x="4500563" y="2781300"/>
            <a:ext cx="4248150" cy="2160588"/>
          </a:xfrm>
          <a:prstGeom prst="rect">
            <a:avLst/>
          </a:prstGeom>
          <a:solidFill>
            <a:schemeClr val="accent4">
              <a:lumMod val="20000"/>
              <a:lumOff val="80000"/>
            </a:schemeClr>
          </a:solidFill>
          <a:ln w="9525">
            <a:solidFill>
              <a:schemeClr val="tx1"/>
            </a:solidFill>
            <a:miter lim="800000"/>
            <a:headEnd/>
            <a:tailEnd/>
          </a:ln>
        </p:spPr>
        <p:txBody>
          <a:bodyPr wrap="none" anchor="ctr"/>
          <a:lstStyle/>
          <a:p>
            <a:endParaRPr lang="el-GR"/>
          </a:p>
        </p:txBody>
      </p:sp>
      <p:sp>
        <p:nvSpPr>
          <p:cNvPr id="40968" name="AutoShape 5"/>
          <p:cNvSpPr>
            <a:spLocks noChangeArrowheads="1"/>
          </p:cNvSpPr>
          <p:nvPr/>
        </p:nvSpPr>
        <p:spPr bwMode="auto">
          <a:xfrm>
            <a:off x="3851275" y="1555750"/>
            <a:ext cx="1247775" cy="600075"/>
          </a:xfrm>
          <a:prstGeom prst="flowChartProcess">
            <a:avLst/>
          </a:prstGeom>
          <a:noFill/>
          <a:ln w="9525">
            <a:solidFill>
              <a:schemeClr val="tx1"/>
            </a:solidFill>
            <a:miter lim="800000"/>
            <a:headEnd/>
            <a:tailEnd/>
          </a:ln>
        </p:spPr>
        <p:txBody>
          <a:bodyPr wrap="none" anchor="ctr"/>
          <a:lstStyle/>
          <a:p>
            <a:endParaRPr lang="el-GR"/>
          </a:p>
        </p:txBody>
      </p:sp>
      <p:sp>
        <p:nvSpPr>
          <p:cNvPr id="40969" name="AutoShape 6"/>
          <p:cNvSpPr>
            <a:spLocks noChangeArrowheads="1"/>
          </p:cNvSpPr>
          <p:nvPr/>
        </p:nvSpPr>
        <p:spPr bwMode="auto">
          <a:xfrm>
            <a:off x="1979613" y="1196975"/>
            <a:ext cx="1223962" cy="1285875"/>
          </a:xfrm>
          <a:prstGeom prst="flowChartDecision">
            <a:avLst/>
          </a:prstGeom>
          <a:noFill/>
          <a:ln w="9525">
            <a:solidFill>
              <a:schemeClr val="tx1"/>
            </a:solidFill>
            <a:miter lim="800000"/>
            <a:headEnd/>
            <a:tailEnd/>
          </a:ln>
        </p:spPr>
        <p:txBody>
          <a:bodyPr wrap="none" anchor="ctr"/>
          <a:lstStyle/>
          <a:p>
            <a:endParaRPr lang="el-GR"/>
          </a:p>
        </p:txBody>
      </p:sp>
      <p:sp>
        <p:nvSpPr>
          <p:cNvPr id="40970" name="AutoShape 7"/>
          <p:cNvSpPr>
            <a:spLocks noChangeArrowheads="1"/>
          </p:cNvSpPr>
          <p:nvPr/>
        </p:nvSpPr>
        <p:spPr bwMode="auto">
          <a:xfrm>
            <a:off x="323850" y="1555750"/>
            <a:ext cx="935038" cy="611188"/>
          </a:xfrm>
          <a:prstGeom prst="flowChartProcess">
            <a:avLst/>
          </a:prstGeom>
          <a:noFill/>
          <a:ln w="9525">
            <a:solidFill>
              <a:schemeClr val="tx1"/>
            </a:solidFill>
            <a:miter lim="800000"/>
            <a:headEnd/>
            <a:tailEnd/>
          </a:ln>
        </p:spPr>
        <p:txBody>
          <a:bodyPr wrap="none" anchor="ctr"/>
          <a:lstStyle/>
          <a:p>
            <a:endParaRPr lang="el-GR"/>
          </a:p>
        </p:txBody>
      </p:sp>
      <p:sp>
        <p:nvSpPr>
          <p:cNvPr id="40971" name="Text Box 8"/>
          <p:cNvSpPr txBox="1">
            <a:spLocks noChangeArrowheads="1"/>
          </p:cNvSpPr>
          <p:nvPr/>
        </p:nvSpPr>
        <p:spPr bwMode="auto">
          <a:xfrm>
            <a:off x="468313" y="1628775"/>
            <a:ext cx="863600"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E</a:t>
            </a:r>
            <a:r>
              <a:rPr lang="en-US" sz="2400" baseline="-25000">
                <a:latin typeface="Times New Roman" pitchFamily="18" charset="0"/>
              </a:rPr>
              <a:t>1</a:t>
            </a:r>
            <a:endParaRPr lang="el-GR" sz="2400" baseline="-25000">
              <a:latin typeface="Times New Roman" pitchFamily="18" charset="0"/>
            </a:endParaRPr>
          </a:p>
        </p:txBody>
      </p:sp>
      <p:sp>
        <p:nvSpPr>
          <p:cNvPr id="40972" name="Text Box 9"/>
          <p:cNvSpPr txBox="1">
            <a:spLocks noChangeArrowheads="1"/>
          </p:cNvSpPr>
          <p:nvPr/>
        </p:nvSpPr>
        <p:spPr bwMode="auto">
          <a:xfrm>
            <a:off x="2339975" y="1628775"/>
            <a:ext cx="1295400"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R</a:t>
            </a:r>
            <a:endParaRPr lang="el-GR" sz="2400">
              <a:latin typeface="Times New Roman" pitchFamily="18" charset="0"/>
            </a:endParaRPr>
          </a:p>
        </p:txBody>
      </p:sp>
      <p:sp>
        <p:nvSpPr>
          <p:cNvPr id="40973" name="Text Box 10"/>
          <p:cNvSpPr txBox="1">
            <a:spLocks noChangeArrowheads="1"/>
          </p:cNvSpPr>
          <p:nvPr/>
        </p:nvSpPr>
        <p:spPr bwMode="auto">
          <a:xfrm>
            <a:off x="4140200" y="1628775"/>
            <a:ext cx="1008063"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E</a:t>
            </a:r>
            <a:r>
              <a:rPr lang="en-US" sz="2400" baseline="-25000">
                <a:latin typeface="Times New Roman" pitchFamily="18" charset="0"/>
              </a:rPr>
              <a:t>2</a:t>
            </a:r>
            <a:endParaRPr lang="el-GR" sz="2400" baseline="-25000">
              <a:latin typeface="Times New Roman" pitchFamily="18" charset="0"/>
            </a:endParaRPr>
          </a:p>
        </p:txBody>
      </p:sp>
      <p:sp>
        <p:nvSpPr>
          <p:cNvPr id="40974" name="Line 11"/>
          <p:cNvSpPr>
            <a:spLocks noChangeShapeType="1"/>
          </p:cNvSpPr>
          <p:nvPr/>
        </p:nvSpPr>
        <p:spPr bwMode="auto">
          <a:xfrm>
            <a:off x="1258888" y="1844675"/>
            <a:ext cx="720725" cy="0"/>
          </a:xfrm>
          <a:prstGeom prst="line">
            <a:avLst/>
          </a:prstGeom>
          <a:noFill/>
          <a:ln w="9525">
            <a:solidFill>
              <a:schemeClr val="tx1"/>
            </a:solidFill>
            <a:round/>
            <a:headEnd/>
            <a:tailEnd/>
          </a:ln>
        </p:spPr>
        <p:txBody>
          <a:bodyPr wrap="none" anchor="ctr"/>
          <a:lstStyle/>
          <a:p>
            <a:endParaRPr lang="el-GR"/>
          </a:p>
        </p:txBody>
      </p:sp>
      <p:sp>
        <p:nvSpPr>
          <p:cNvPr id="40975" name="Line 12"/>
          <p:cNvSpPr>
            <a:spLocks noChangeShapeType="1"/>
          </p:cNvSpPr>
          <p:nvPr/>
        </p:nvSpPr>
        <p:spPr bwMode="auto">
          <a:xfrm>
            <a:off x="3203575" y="1844675"/>
            <a:ext cx="647700" cy="0"/>
          </a:xfrm>
          <a:prstGeom prst="line">
            <a:avLst/>
          </a:prstGeom>
          <a:noFill/>
          <a:ln w="9525">
            <a:solidFill>
              <a:schemeClr val="tx1"/>
            </a:solidFill>
            <a:round/>
            <a:headEnd/>
            <a:tailEnd/>
          </a:ln>
        </p:spPr>
        <p:txBody>
          <a:bodyPr wrap="none" anchor="ctr"/>
          <a:lstStyle/>
          <a:p>
            <a:endParaRPr lang="el-GR"/>
          </a:p>
        </p:txBody>
      </p:sp>
      <p:sp>
        <p:nvSpPr>
          <p:cNvPr id="40976" name="Oval 13"/>
          <p:cNvSpPr>
            <a:spLocks noChangeArrowheads="1"/>
          </p:cNvSpPr>
          <p:nvPr/>
        </p:nvSpPr>
        <p:spPr bwMode="auto">
          <a:xfrm>
            <a:off x="395288" y="763588"/>
            <a:ext cx="865187" cy="431800"/>
          </a:xfrm>
          <a:prstGeom prst="ellipse">
            <a:avLst/>
          </a:prstGeom>
          <a:noFill/>
          <a:ln w="9525">
            <a:solidFill>
              <a:schemeClr val="tx1"/>
            </a:solidFill>
            <a:round/>
            <a:headEnd/>
            <a:tailEnd/>
          </a:ln>
        </p:spPr>
        <p:txBody>
          <a:bodyPr wrap="none" anchor="ctr"/>
          <a:lstStyle/>
          <a:p>
            <a:endParaRPr lang="el-GR"/>
          </a:p>
        </p:txBody>
      </p:sp>
      <p:sp>
        <p:nvSpPr>
          <p:cNvPr id="40977" name="Text Box 14"/>
          <p:cNvSpPr txBox="1">
            <a:spLocks noChangeArrowheads="1"/>
          </p:cNvSpPr>
          <p:nvPr/>
        </p:nvSpPr>
        <p:spPr bwMode="auto">
          <a:xfrm>
            <a:off x="612775" y="763588"/>
            <a:ext cx="720725" cy="366712"/>
          </a:xfrm>
          <a:prstGeom prst="rect">
            <a:avLst/>
          </a:prstGeom>
          <a:noFill/>
          <a:ln w="9525">
            <a:noFill/>
            <a:miter lim="800000"/>
            <a:headEnd/>
            <a:tailEnd/>
          </a:ln>
        </p:spPr>
        <p:txBody>
          <a:bodyPr>
            <a:spAutoFit/>
          </a:bodyPr>
          <a:lstStyle/>
          <a:p>
            <a:pPr>
              <a:spcBef>
                <a:spcPct val="50000"/>
              </a:spcBef>
            </a:pPr>
            <a:r>
              <a:rPr lang="en-US" sz="1800" u="sng"/>
              <a:t>A</a:t>
            </a:r>
            <a:endParaRPr lang="el-GR" sz="1800" u="sng"/>
          </a:p>
        </p:txBody>
      </p:sp>
      <p:sp>
        <p:nvSpPr>
          <p:cNvPr id="40978" name="Oval 15"/>
          <p:cNvSpPr>
            <a:spLocks noChangeArrowheads="1"/>
          </p:cNvSpPr>
          <p:nvPr/>
        </p:nvSpPr>
        <p:spPr bwMode="auto">
          <a:xfrm>
            <a:off x="395288" y="2708275"/>
            <a:ext cx="865187" cy="431800"/>
          </a:xfrm>
          <a:prstGeom prst="ellipse">
            <a:avLst/>
          </a:prstGeom>
          <a:noFill/>
          <a:ln w="9525">
            <a:solidFill>
              <a:schemeClr val="tx1"/>
            </a:solidFill>
            <a:round/>
            <a:headEnd/>
            <a:tailEnd/>
          </a:ln>
        </p:spPr>
        <p:txBody>
          <a:bodyPr wrap="none" anchor="ctr"/>
          <a:lstStyle/>
          <a:p>
            <a:endParaRPr lang="el-GR"/>
          </a:p>
        </p:txBody>
      </p:sp>
      <p:sp>
        <p:nvSpPr>
          <p:cNvPr id="40979" name="Text Box 16"/>
          <p:cNvSpPr txBox="1">
            <a:spLocks noChangeArrowheads="1"/>
          </p:cNvSpPr>
          <p:nvPr/>
        </p:nvSpPr>
        <p:spPr bwMode="auto">
          <a:xfrm>
            <a:off x="611188" y="2708275"/>
            <a:ext cx="504825" cy="366713"/>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40980" name="Line 17"/>
          <p:cNvSpPr>
            <a:spLocks noChangeShapeType="1"/>
          </p:cNvSpPr>
          <p:nvPr/>
        </p:nvSpPr>
        <p:spPr bwMode="auto">
          <a:xfrm flipH="1">
            <a:off x="827088" y="1196975"/>
            <a:ext cx="71437" cy="358775"/>
          </a:xfrm>
          <a:prstGeom prst="line">
            <a:avLst/>
          </a:prstGeom>
          <a:noFill/>
          <a:ln w="9525">
            <a:solidFill>
              <a:schemeClr val="tx1"/>
            </a:solidFill>
            <a:round/>
            <a:headEnd/>
            <a:tailEnd/>
          </a:ln>
        </p:spPr>
        <p:txBody>
          <a:bodyPr/>
          <a:lstStyle/>
          <a:p>
            <a:endParaRPr lang="el-GR"/>
          </a:p>
        </p:txBody>
      </p:sp>
      <p:sp>
        <p:nvSpPr>
          <p:cNvPr id="40981" name="Line 18"/>
          <p:cNvSpPr>
            <a:spLocks noChangeShapeType="1"/>
          </p:cNvSpPr>
          <p:nvPr/>
        </p:nvSpPr>
        <p:spPr bwMode="auto">
          <a:xfrm>
            <a:off x="539750" y="2205038"/>
            <a:ext cx="287338" cy="503237"/>
          </a:xfrm>
          <a:prstGeom prst="line">
            <a:avLst/>
          </a:prstGeom>
          <a:noFill/>
          <a:ln w="9525">
            <a:solidFill>
              <a:schemeClr val="tx1"/>
            </a:solidFill>
            <a:round/>
            <a:headEnd/>
            <a:tailEnd/>
          </a:ln>
        </p:spPr>
        <p:txBody>
          <a:bodyPr/>
          <a:lstStyle/>
          <a:p>
            <a:endParaRPr lang="el-GR"/>
          </a:p>
        </p:txBody>
      </p:sp>
      <p:sp>
        <p:nvSpPr>
          <p:cNvPr id="40982" name="Rectangle 19"/>
          <p:cNvSpPr>
            <a:spLocks noChangeArrowheads="1"/>
          </p:cNvSpPr>
          <p:nvPr/>
        </p:nvSpPr>
        <p:spPr bwMode="auto">
          <a:xfrm>
            <a:off x="252413" y="5229225"/>
            <a:ext cx="1295400" cy="360363"/>
          </a:xfrm>
          <a:prstGeom prst="rect">
            <a:avLst/>
          </a:prstGeom>
          <a:noFill/>
          <a:ln w="9525">
            <a:solidFill>
              <a:schemeClr val="tx1"/>
            </a:solidFill>
            <a:miter lim="800000"/>
            <a:headEnd/>
            <a:tailEnd/>
          </a:ln>
        </p:spPr>
        <p:txBody>
          <a:bodyPr wrap="none" anchor="ctr"/>
          <a:lstStyle/>
          <a:p>
            <a:endParaRPr lang="el-GR"/>
          </a:p>
        </p:txBody>
      </p:sp>
      <p:sp>
        <p:nvSpPr>
          <p:cNvPr id="40983" name="Text Box 20"/>
          <p:cNvSpPr txBox="1">
            <a:spLocks noChangeArrowheads="1"/>
          </p:cNvSpPr>
          <p:nvPr/>
        </p:nvSpPr>
        <p:spPr bwMode="auto">
          <a:xfrm>
            <a:off x="323850" y="5229225"/>
            <a:ext cx="504825" cy="366713"/>
          </a:xfrm>
          <a:prstGeom prst="rect">
            <a:avLst/>
          </a:prstGeom>
          <a:noFill/>
          <a:ln w="9525">
            <a:noFill/>
            <a:miter lim="800000"/>
            <a:headEnd/>
            <a:tailEnd/>
          </a:ln>
        </p:spPr>
        <p:txBody>
          <a:bodyPr>
            <a:spAutoFit/>
          </a:bodyPr>
          <a:lstStyle/>
          <a:p>
            <a:pPr>
              <a:spcBef>
                <a:spcPct val="50000"/>
              </a:spcBef>
            </a:pPr>
            <a:r>
              <a:rPr lang="en-US" sz="1800" u="sng"/>
              <a:t>A</a:t>
            </a:r>
            <a:endParaRPr lang="el-GR" sz="1800" u="sng"/>
          </a:p>
        </p:txBody>
      </p:sp>
      <p:sp>
        <p:nvSpPr>
          <p:cNvPr id="40984" name="Text Box 21"/>
          <p:cNvSpPr txBox="1">
            <a:spLocks noChangeArrowheads="1"/>
          </p:cNvSpPr>
          <p:nvPr/>
        </p:nvSpPr>
        <p:spPr bwMode="auto">
          <a:xfrm>
            <a:off x="1044575" y="5229225"/>
            <a:ext cx="649288" cy="366713"/>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40985" name="Line 22"/>
          <p:cNvSpPr>
            <a:spLocks noChangeShapeType="1"/>
          </p:cNvSpPr>
          <p:nvPr/>
        </p:nvSpPr>
        <p:spPr bwMode="auto">
          <a:xfrm>
            <a:off x="900113" y="5229225"/>
            <a:ext cx="0" cy="360363"/>
          </a:xfrm>
          <a:prstGeom prst="line">
            <a:avLst/>
          </a:prstGeom>
          <a:noFill/>
          <a:ln w="9525">
            <a:solidFill>
              <a:schemeClr val="tx1"/>
            </a:solidFill>
            <a:round/>
            <a:headEnd/>
            <a:tailEnd/>
          </a:ln>
        </p:spPr>
        <p:txBody>
          <a:bodyPr/>
          <a:lstStyle/>
          <a:p>
            <a:endParaRPr lang="el-GR"/>
          </a:p>
        </p:txBody>
      </p:sp>
      <p:sp>
        <p:nvSpPr>
          <p:cNvPr id="40986" name="Text Box 23"/>
          <p:cNvSpPr txBox="1">
            <a:spLocks noChangeArrowheads="1"/>
          </p:cNvSpPr>
          <p:nvPr/>
        </p:nvSpPr>
        <p:spPr bwMode="auto">
          <a:xfrm>
            <a:off x="612775" y="4724400"/>
            <a:ext cx="1008063" cy="366713"/>
          </a:xfrm>
          <a:prstGeom prst="rect">
            <a:avLst/>
          </a:prstGeom>
          <a:noFill/>
          <a:ln w="9525">
            <a:noFill/>
            <a:miter lim="800000"/>
            <a:headEnd/>
            <a:tailEnd/>
          </a:ln>
        </p:spPr>
        <p:txBody>
          <a:bodyPr>
            <a:spAutoFit/>
          </a:bodyPr>
          <a:lstStyle/>
          <a:p>
            <a:pPr>
              <a:spcBef>
                <a:spcPct val="50000"/>
              </a:spcBef>
            </a:pPr>
            <a:r>
              <a:rPr lang="en-US" sz="1800"/>
              <a:t>E</a:t>
            </a:r>
            <a:r>
              <a:rPr lang="en-US" sz="2400" baseline="-25000">
                <a:latin typeface="Times New Roman" pitchFamily="18" charset="0"/>
              </a:rPr>
              <a:t>1</a:t>
            </a:r>
            <a:endParaRPr lang="el-GR" sz="2400" baseline="-25000">
              <a:latin typeface="Times New Roman" pitchFamily="18" charset="0"/>
            </a:endParaRPr>
          </a:p>
        </p:txBody>
      </p:sp>
      <p:sp>
        <p:nvSpPr>
          <p:cNvPr id="40987" name="Rectangle 24"/>
          <p:cNvSpPr>
            <a:spLocks noChangeArrowheads="1"/>
          </p:cNvSpPr>
          <p:nvPr/>
        </p:nvSpPr>
        <p:spPr bwMode="auto">
          <a:xfrm>
            <a:off x="1908175" y="5229225"/>
            <a:ext cx="2376488" cy="360363"/>
          </a:xfrm>
          <a:prstGeom prst="rect">
            <a:avLst/>
          </a:prstGeom>
          <a:noFill/>
          <a:ln w="9525">
            <a:solidFill>
              <a:schemeClr val="tx1"/>
            </a:solidFill>
            <a:miter lim="800000"/>
            <a:headEnd/>
            <a:tailEnd/>
          </a:ln>
        </p:spPr>
        <p:txBody>
          <a:bodyPr wrap="none" anchor="ctr"/>
          <a:lstStyle/>
          <a:p>
            <a:endParaRPr lang="el-GR"/>
          </a:p>
        </p:txBody>
      </p:sp>
      <p:sp>
        <p:nvSpPr>
          <p:cNvPr id="40988" name="Text Box 25"/>
          <p:cNvSpPr txBox="1">
            <a:spLocks noChangeArrowheads="1"/>
          </p:cNvSpPr>
          <p:nvPr/>
        </p:nvSpPr>
        <p:spPr bwMode="auto">
          <a:xfrm>
            <a:off x="1979613" y="5229225"/>
            <a:ext cx="504825" cy="366713"/>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40989" name="Text Box 26"/>
          <p:cNvSpPr txBox="1">
            <a:spLocks noChangeArrowheads="1"/>
          </p:cNvSpPr>
          <p:nvPr/>
        </p:nvSpPr>
        <p:spPr bwMode="auto">
          <a:xfrm>
            <a:off x="2700338" y="5229225"/>
            <a:ext cx="649287" cy="366713"/>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40990" name="Line 27"/>
          <p:cNvSpPr>
            <a:spLocks noChangeShapeType="1"/>
          </p:cNvSpPr>
          <p:nvPr/>
        </p:nvSpPr>
        <p:spPr bwMode="auto">
          <a:xfrm>
            <a:off x="2555875" y="5229225"/>
            <a:ext cx="0" cy="360363"/>
          </a:xfrm>
          <a:prstGeom prst="line">
            <a:avLst/>
          </a:prstGeom>
          <a:noFill/>
          <a:ln w="9525">
            <a:solidFill>
              <a:schemeClr val="tx1"/>
            </a:solidFill>
            <a:round/>
            <a:headEnd/>
            <a:tailEnd/>
          </a:ln>
        </p:spPr>
        <p:txBody>
          <a:bodyPr/>
          <a:lstStyle/>
          <a:p>
            <a:endParaRPr lang="el-GR"/>
          </a:p>
        </p:txBody>
      </p:sp>
      <p:sp>
        <p:nvSpPr>
          <p:cNvPr id="40991" name="Text Box 28"/>
          <p:cNvSpPr txBox="1">
            <a:spLocks noChangeArrowheads="1"/>
          </p:cNvSpPr>
          <p:nvPr/>
        </p:nvSpPr>
        <p:spPr bwMode="auto">
          <a:xfrm>
            <a:off x="2700338" y="4795838"/>
            <a:ext cx="1008062" cy="366712"/>
          </a:xfrm>
          <a:prstGeom prst="rect">
            <a:avLst/>
          </a:prstGeom>
          <a:noFill/>
          <a:ln w="9525">
            <a:noFill/>
            <a:miter lim="800000"/>
            <a:headEnd/>
            <a:tailEnd/>
          </a:ln>
        </p:spPr>
        <p:txBody>
          <a:bodyPr>
            <a:spAutoFit/>
          </a:bodyPr>
          <a:lstStyle/>
          <a:p>
            <a:pPr>
              <a:spcBef>
                <a:spcPct val="50000"/>
              </a:spcBef>
            </a:pPr>
            <a:r>
              <a:rPr lang="en-US" sz="1800"/>
              <a:t>E</a:t>
            </a:r>
            <a:r>
              <a:rPr lang="en-US" sz="2400" baseline="-25000">
                <a:latin typeface="Times New Roman" pitchFamily="18" charset="0"/>
              </a:rPr>
              <a:t>2</a:t>
            </a:r>
            <a:endParaRPr lang="el-GR" sz="2400" baseline="-25000">
              <a:latin typeface="Times New Roman" pitchFamily="18" charset="0"/>
            </a:endParaRPr>
          </a:p>
        </p:txBody>
      </p:sp>
      <p:sp>
        <p:nvSpPr>
          <p:cNvPr id="40992" name="Oval 29"/>
          <p:cNvSpPr>
            <a:spLocks noChangeArrowheads="1"/>
          </p:cNvSpPr>
          <p:nvPr/>
        </p:nvSpPr>
        <p:spPr bwMode="auto">
          <a:xfrm>
            <a:off x="3851275" y="763588"/>
            <a:ext cx="865188" cy="431800"/>
          </a:xfrm>
          <a:prstGeom prst="ellipse">
            <a:avLst/>
          </a:prstGeom>
          <a:noFill/>
          <a:ln w="9525">
            <a:solidFill>
              <a:schemeClr val="tx1"/>
            </a:solidFill>
            <a:round/>
            <a:headEnd/>
            <a:tailEnd/>
          </a:ln>
        </p:spPr>
        <p:txBody>
          <a:bodyPr wrap="none" anchor="ctr"/>
          <a:lstStyle/>
          <a:p>
            <a:endParaRPr lang="el-GR"/>
          </a:p>
        </p:txBody>
      </p:sp>
      <p:sp>
        <p:nvSpPr>
          <p:cNvPr id="40993" name="Oval 30"/>
          <p:cNvSpPr>
            <a:spLocks noChangeArrowheads="1"/>
          </p:cNvSpPr>
          <p:nvPr/>
        </p:nvSpPr>
        <p:spPr bwMode="auto">
          <a:xfrm>
            <a:off x="3563938" y="2492375"/>
            <a:ext cx="865187" cy="431800"/>
          </a:xfrm>
          <a:prstGeom prst="ellipse">
            <a:avLst/>
          </a:prstGeom>
          <a:noFill/>
          <a:ln w="9525">
            <a:solidFill>
              <a:schemeClr val="tx1"/>
            </a:solidFill>
            <a:round/>
            <a:headEnd/>
            <a:tailEnd/>
          </a:ln>
        </p:spPr>
        <p:txBody>
          <a:bodyPr wrap="none" anchor="ctr"/>
          <a:lstStyle/>
          <a:p>
            <a:endParaRPr lang="el-GR"/>
          </a:p>
        </p:txBody>
      </p:sp>
      <p:sp>
        <p:nvSpPr>
          <p:cNvPr id="40994" name="Line 31"/>
          <p:cNvSpPr>
            <a:spLocks noChangeShapeType="1"/>
          </p:cNvSpPr>
          <p:nvPr/>
        </p:nvSpPr>
        <p:spPr bwMode="auto">
          <a:xfrm flipH="1">
            <a:off x="4283075" y="1196975"/>
            <a:ext cx="73025" cy="358775"/>
          </a:xfrm>
          <a:prstGeom prst="line">
            <a:avLst/>
          </a:prstGeom>
          <a:noFill/>
          <a:ln w="9525">
            <a:solidFill>
              <a:schemeClr val="tx1"/>
            </a:solidFill>
            <a:round/>
            <a:headEnd/>
            <a:tailEnd/>
          </a:ln>
        </p:spPr>
        <p:txBody>
          <a:bodyPr/>
          <a:lstStyle/>
          <a:p>
            <a:endParaRPr lang="el-GR"/>
          </a:p>
        </p:txBody>
      </p:sp>
      <p:sp>
        <p:nvSpPr>
          <p:cNvPr id="40995" name="Line 32"/>
          <p:cNvSpPr>
            <a:spLocks noChangeShapeType="1"/>
          </p:cNvSpPr>
          <p:nvPr/>
        </p:nvSpPr>
        <p:spPr bwMode="auto">
          <a:xfrm flipH="1">
            <a:off x="4140200" y="2205038"/>
            <a:ext cx="142875" cy="287337"/>
          </a:xfrm>
          <a:prstGeom prst="line">
            <a:avLst/>
          </a:prstGeom>
          <a:noFill/>
          <a:ln w="9525">
            <a:solidFill>
              <a:schemeClr val="tx1"/>
            </a:solidFill>
            <a:round/>
            <a:headEnd/>
            <a:tailEnd/>
          </a:ln>
        </p:spPr>
        <p:txBody>
          <a:bodyPr/>
          <a:lstStyle/>
          <a:p>
            <a:endParaRPr lang="el-GR"/>
          </a:p>
        </p:txBody>
      </p:sp>
      <p:sp>
        <p:nvSpPr>
          <p:cNvPr id="40996" name="Text Box 33"/>
          <p:cNvSpPr txBox="1">
            <a:spLocks noChangeArrowheads="1"/>
          </p:cNvSpPr>
          <p:nvPr/>
        </p:nvSpPr>
        <p:spPr bwMode="auto">
          <a:xfrm>
            <a:off x="4140200" y="763588"/>
            <a:ext cx="647700" cy="366712"/>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40997" name="Text Box 34"/>
          <p:cNvSpPr txBox="1">
            <a:spLocks noChangeArrowheads="1"/>
          </p:cNvSpPr>
          <p:nvPr/>
        </p:nvSpPr>
        <p:spPr bwMode="auto">
          <a:xfrm>
            <a:off x="3779838" y="2492375"/>
            <a:ext cx="649287" cy="366713"/>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40998" name="Oval 35"/>
          <p:cNvSpPr>
            <a:spLocks noChangeArrowheads="1"/>
          </p:cNvSpPr>
          <p:nvPr/>
        </p:nvSpPr>
        <p:spPr bwMode="auto">
          <a:xfrm>
            <a:off x="2124075" y="2708275"/>
            <a:ext cx="865188" cy="431800"/>
          </a:xfrm>
          <a:prstGeom prst="ellipse">
            <a:avLst/>
          </a:prstGeom>
          <a:noFill/>
          <a:ln w="9525">
            <a:solidFill>
              <a:schemeClr val="tx1"/>
            </a:solidFill>
            <a:round/>
            <a:headEnd/>
            <a:tailEnd/>
          </a:ln>
        </p:spPr>
        <p:txBody>
          <a:bodyPr wrap="none" anchor="ctr"/>
          <a:lstStyle/>
          <a:p>
            <a:endParaRPr lang="el-GR"/>
          </a:p>
        </p:txBody>
      </p:sp>
      <p:sp>
        <p:nvSpPr>
          <p:cNvPr id="40999" name="Text Box 36"/>
          <p:cNvSpPr txBox="1">
            <a:spLocks noChangeArrowheads="1"/>
          </p:cNvSpPr>
          <p:nvPr/>
        </p:nvSpPr>
        <p:spPr bwMode="auto">
          <a:xfrm>
            <a:off x="2339975" y="2708275"/>
            <a:ext cx="576263" cy="366713"/>
          </a:xfrm>
          <a:prstGeom prst="rect">
            <a:avLst/>
          </a:prstGeom>
          <a:noFill/>
          <a:ln w="9525">
            <a:noFill/>
            <a:miter lim="800000"/>
            <a:headEnd/>
            <a:tailEnd/>
          </a:ln>
        </p:spPr>
        <p:txBody>
          <a:bodyPr>
            <a:spAutoFit/>
          </a:bodyPr>
          <a:lstStyle/>
          <a:p>
            <a:pPr>
              <a:spcBef>
                <a:spcPct val="50000"/>
              </a:spcBef>
            </a:pPr>
            <a:r>
              <a:rPr lang="en-US" sz="1800">
                <a:solidFill>
                  <a:srgbClr val="800000"/>
                </a:solidFill>
              </a:rPr>
              <a:t>X</a:t>
            </a:r>
            <a:endParaRPr lang="el-GR" sz="1800">
              <a:solidFill>
                <a:srgbClr val="800000"/>
              </a:solidFill>
            </a:endParaRPr>
          </a:p>
        </p:txBody>
      </p:sp>
      <p:sp>
        <p:nvSpPr>
          <p:cNvPr id="41000" name="Line 37"/>
          <p:cNvSpPr>
            <a:spLocks noChangeShapeType="1"/>
          </p:cNvSpPr>
          <p:nvPr/>
        </p:nvSpPr>
        <p:spPr bwMode="auto">
          <a:xfrm>
            <a:off x="2555875" y="2492375"/>
            <a:ext cx="0" cy="215900"/>
          </a:xfrm>
          <a:prstGeom prst="line">
            <a:avLst/>
          </a:prstGeom>
          <a:noFill/>
          <a:ln w="9525">
            <a:solidFill>
              <a:schemeClr val="tx1"/>
            </a:solidFill>
            <a:round/>
            <a:headEnd/>
            <a:tailEnd/>
          </a:ln>
        </p:spPr>
        <p:txBody>
          <a:bodyPr/>
          <a:lstStyle/>
          <a:p>
            <a:endParaRPr lang="el-GR"/>
          </a:p>
        </p:txBody>
      </p:sp>
      <p:sp>
        <p:nvSpPr>
          <p:cNvPr id="41001" name="Text Box 38"/>
          <p:cNvSpPr txBox="1">
            <a:spLocks noChangeArrowheads="1"/>
          </p:cNvSpPr>
          <p:nvPr/>
        </p:nvSpPr>
        <p:spPr bwMode="auto">
          <a:xfrm>
            <a:off x="1403350" y="1484313"/>
            <a:ext cx="576263" cy="366712"/>
          </a:xfrm>
          <a:prstGeom prst="rect">
            <a:avLst/>
          </a:prstGeom>
          <a:noFill/>
          <a:ln w="9525">
            <a:noFill/>
            <a:miter lim="800000"/>
            <a:headEnd/>
            <a:tailEnd/>
          </a:ln>
        </p:spPr>
        <p:txBody>
          <a:bodyPr>
            <a:spAutoFit/>
          </a:bodyPr>
          <a:lstStyle/>
          <a:p>
            <a:pPr>
              <a:spcBef>
                <a:spcPct val="50000"/>
              </a:spcBef>
            </a:pPr>
            <a:r>
              <a:rPr lang="en-US" sz="1800"/>
              <a:t>1</a:t>
            </a:r>
            <a:endParaRPr lang="el-GR" sz="1800"/>
          </a:p>
        </p:txBody>
      </p:sp>
      <p:sp>
        <p:nvSpPr>
          <p:cNvPr id="41002" name="Text Box 39"/>
          <p:cNvSpPr txBox="1">
            <a:spLocks noChangeArrowheads="1"/>
          </p:cNvSpPr>
          <p:nvPr/>
        </p:nvSpPr>
        <p:spPr bwMode="auto">
          <a:xfrm>
            <a:off x="3203575" y="1412875"/>
            <a:ext cx="431800" cy="366713"/>
          </a:xfrm>
          <a:prstGeom prst="rect">
            <a:avLst/>
          </a:prstGeom>
          <a:noFill/>
          <a:ln w="9525">
            <a:noFill/>
            <a:miter lim="800000"/>
            <a:headEnd/>
            <a:tailEnd/>
          </a:ln>
        </p:spPr>
        <p:txBody>
          <a:bodyPr>
            <a:spAutoFit/>
          </a:bodyPr>
          <a:lstStyle/>
          <a:p>
            <a:pPr>
              <a:spcBef>
                <a:spcPct val="50000"/>
              </a:spcBef>
            </a:pPr>
            <a:r>
              <a:rPr lang="en-US" sz="1800"/>
              <a:t>N</a:t>
            </a:r>
            <a:endParaRPr lang="el-GR" sz="1800"/>
          </a:p>
        </p:txBody>
      </p:sp>
      <p:sp>
        <p:nvSpPr>
          <p:cNvPr id="41003" name="Text Box 40"/>
          <p:cNvSpPr txBox="1">
            <a:spLocks noChangeArrowheads="1"/>
          </p:cNvSpPr>
          <p:nvPr/>
        </p:nvSpPr>
        <p:spPr bwMode="auto">
          <a:xfrm>
            <a:off x="3276600" y="5229225"/>
            <a:ext cx="433388" cy="366713"/>
          </a:xfrm>
          <a:prstGeom prst="rect">
            <a:avLst/>
          </a:prstGeom>
          <a:noFill/>
          <a:ln w="9525">
            <a:noFill/>
            <a:miter lim="800000"/>
            <a:headEnd/>
            <a:tailEnd/>
          </a:ln>
        </p:spPr>
        <p:txBody>
          <a:bodyPr>
            <a:spAutoFit/>
          </a:bodyPr>
          <a:lstStyle/>
          <a:p>
            <a:pPr>
              <a:spcBef>
                <a:spcPct val="50000"/>
              </a:spcBef>
            </a:pPr>
            <a:r>
              <a:rPr lang="en-US" sz="1800"/>
              <a:t>A</a:t>
            </a:r>
            <a:endParaRPr lang="el-GR" sz="1800"/>
          </a:p>
        </p:txBody>
      </p:sp>
      <p:sp>
        <p:nvSpPr>
          <p:cNvPr id="41004" name="Text Box 41"/>
          <p:cNvSpPr txBox="1">
            <a:spLocks noChangeArrowheads="1"/>
          </p:cNvSpPr>
          <p:nvPr/>
        </p:nvSpPr>
        <p:spPr bwMode="auto">
          <a:xfrm>
            <a:off x="3779838" y="5229225"/>
            <a:ext cx="431800" cy="366713"/>
          </a:xfrm>
          <a:prstGeom prst="rect">
            <a:avLst/>
          </a:prstGeom>
          <a:noFill/>
          <a:ln w="9525">
            <a:noFill/>
            <a:miter lim="800000"/>
            <a:headEnd/>
            <a:tailEnd/>
          </a:ln>
        </p:spPr>
        <p:txBody>
          <a:bodyPr>
            <a:spAutoFit/>
          </a:bodyPr>
          <a:lstStyle/>
          <a:p>
            <a:pPr>
              <a:spcBef>
                <a:spcPct val="50000"/>
              </a:spcBef>
            </a:pPr>
            <a:r>
              <a:rPr lang="en-US" sz="1800"/>
              <a:t>X</a:t>
            </a:r>
            <a:endParaRPr lang="el-GR" sz="1800"/>
          </a:p>
        </p:txBody>
      </p:sp>
      <p:sp>
        <p:nvSpPr>
          <p:cNvPr id="41005" name="Line 42"/>
          <p:cNvSpPr>
            <a:spLocks noChangeShapeType="1"/>
          </p:cNvSpPr>
          <p:nvPr/>
        </p:nvSpPr>
        <p:spPr bwMode="auto">
          <a:xfrm>
            <a:off x="3203575" y="5229225"/>
            <a:ext cx="0" cy="360363"/>
          </a:xfrm>
          <a:prstGeom prst="line">
            <a:avLst/>
          </a:prstGeom>
          <a:noFill/>
          <a:ln w="9525">
            <a:solidFill>
              <a:schemeClr val="tx1"/>
            </a:solidFill>
            <a:round/>
            <a:headEnd/>
            <a:tailEnd/>
          </a:ln>
        </p:spPr>
        <p:txBody>
          <a:bodyPr/>
          <a:lstStyle/>
          <a:p>
            <a:endParaRPr lang="el-GR"/>
          </a:p>
        </p:txBody>
      </p:sp>
      <p:sp>
        <p:nvSpPr>
          <p:cNvPr id="41006" name="Line 43"/>
          <p:cNvSpPr>
            <a:spLocks noChangeShapeType="1"/>
          </p:cNvSpPr>
          <p:nvPr/>
        </p:nvSpPr>
        <p:spPr bwMode="auto">
          <a:xfrm>
            <a:off x="3708400" y="5229225"/>
            <a:ext cx="0" cy="360363"/>
          </a:xfrm>
          <a:prstGeom prst="line">
            <a:avLst/>
          </a:prstGeom>
          <a:noFill/>
          <a:ln w="9525">
            <a:solidFill>
              <a:schemeClr val="tx1"/>
            </a:solidFill>
            <a:round/>
            <a:headEnd/>
            <a:tailEnd/>
          </a:ln>
        </p:spPr>
        <p:txBody>
          <a:bodyPr/>
          <a:lstStyle/>
          <a:p>
            <a:endParaRPr lang="el-GR"/>
          </a:p>
        </p:txBody>
      </p:sp>
      <p:sp>
        <p:nvSpPr>
          <p:cNvPr id="41007" name="Line 44"/>
          <p:cNvSpPr>
            <a:spLocks noChangeShapeType="1"/>
          </p:cNvSpPr>
          <p:nvPr/>
        </p:nvSpPr>
        <p:spPr bwMode="auto">
          <a:xfrm>
            <a:off x="3492500" y="5589588"/>
            <a:ext cx="0" cy="503237"/>
          </a:xfrm>
          <a:prstGeom prst="line">
            <a:avLst/>
          </a:prstGeom>
          <a:noFill/>
          <a:ln w="9525">
            <a:solidFill>
              <a:schemeClr val="tx1"/>
            </a:solidFill>
            <a:round/>
            <a:headEnd/>
            <a:tailEnd/>
          </a:ln>
        </p:spPr>
        <p:txBody>
          <a:bodyPr/>
          <a:lstStyle/>
          <a:p>
            <a:endParaRPr lang="el-GR"/>
          </a:p>
        </p:txBody>
      </p:sp>
      <p:sp>
        <p:nvSpPr>
          <p:cNvPr id="41008" name="Line 45"/>
          <p:cNvSpPr>
            <a:spLocks noChangeShapeType="1"/>
          </p:cNvSpPr>
          <p:nvPr/>
        </p:nvSpPr>
        <p:spPr bwMode="auto">
          <a:xfrm flipH="1">
            <a:off x="539750" y="6092825"/>
            <a:ext cx="2952750" cy="0"/>
          </a:xfrm>
          <a:prstGeom prst="line">
            <a:avLst/>
          </a:prstGeom>
          <a:noFill/>
          <a:ln w="9525">
            <a:solidFill>
              <a:schemeClr val="tx1"/>
            </a:solidFill>
            <a:round/>
            <a:headEnd/>
            <a:tailEnd/>
          </a:ln>
        </p:spPr>
        <p:txBody>
          <a:bodyPr/>
          <a:lstStyle/>
          <a:p>
            <a:endParaRPr lang="el-GR"/>
          </a:p>
        </p:txBody>
      </p:sp>
      <p:sp>
        <p:nvSpPr>
          <p:cNvPr id="41009" name="Line 46"/>
          <p:cNvSpPr>
            <a:spLocks noChangeShapeType="1"/>
          </p:cNvSpPr>
          <p:nvPr/>
        </p:nvSpPr>
        <p:spPr bwMode="auto">
          <a:xfrm flipV="1">
            <a:off x="539750" y="5589588"/>
            <a:ext cx="0" cy="503237"/>
          </a:xfrm>
          <a:prstGeom prst="line">
            <a:avLst/>
          </a:prstGeom>
          <a:noFill/>
          <a:ln w="9525">
            <a:solidFill>
              <a:schemeClr val="tx1"/>
            </a:solidFill>
            <a:round/>
            <a:headEnd/>
            <a:tailEnd type="triangle" w="med" len="med"/>
          </a:ln>
        </p:spPr>
        <p:txBody>
          <a:bodyPr/>
          <a:lstStyle/>
          <a:p>
            <a:endParaRPr lang="el-GR"/>
          </a:p>
        </p:txBody>
      </p:sp>
      <p:sp>
        <p:nvSpPr>
          <p:cNvPr id="41010" name="Rectangle 47"/>
          <p:cNvSpPr>
            <a:spLocks noChangeArrowheads="1"/>
          </p:cNvSpPr>
          <p:nvPr/>
        </p:nvSpPr>
        <p:spPr bwMode="auto">
          <a:xfrm>
            <a:off x="4573588" y="3284538"/>
            <a:ext cx="1295400" cy="360362"/>
          </a:xfrm>
          <a:prstGeom prst="rect">
            <a:avLst/>
          </a:prstGeom>
          <a:noFill/>
          <a:ln w="9525">
            <a:solidFill>
              <a:schemeClr val="tx1"/>
            </a:solidFill>
            <a:miter lim="800000"/>
            <a:headEnd/>
            <a:tailEnd/>
          </a:ln>
        </p:spPr>
        <p:txBody>
          <a:bodyPr wrap="none" anchor="ctr"/>
          <a:lstStyle/>
          <a:p>
            <a:endParaRPr lang="el-GR"/>
          </a:p>
        </p:txBody>
      </p:sp>
      <p:sp>
        <p:nvSpPr>
          <p:cNvPr id="41011" name="Text Box 48"/>
          <p:cNvSpPr txBox="1">
            <a:spLocks noChangeArrowheads="1"/>
          </p:cNvSpPr>
          <p:nvPr/>
        </p:nvSpPr>
        <p:spPr bwMode="auto">
          <a:xfrm>
            <a:off x="4645025" y="3284538"/>
            <a:ext cx="504825" cy="366712"/>
          </a:xfrm>
          <a:prstGeom prst="rect">
            <a:avLst/>
          </a:prstGeom>
          <a:noFill/>
          <a:ln w="9525">
            <a:noFill/>
            <a:miter lim="800000"/>
            <a:headEnd/>
            <a:tailEnd/>
          </a:ln>
        </p:spPr>
        <p:txBody>
          <a:bodyPr>
            <a:spAutoFit/>
          </a:bodyPr>
          <a:lstStyle/>
          <a:p>
            <a:pPr>
              <a:spcBef>
                <a:spcPct val="50000"/>
              </a:spcBef>
            </a:pPr>
            <a:r>
              <a:rPr lang="en-US" sz="1800" u="sng"/>
              <a:t>A</a:t>
            </a:r>
            <a:endParaRPr lang="el-GR" sz="1800" u="sng"/>
          </a:p>
        </p:txBody>
      </p:sp>
      <p:sp>
        <p:nvSpPr>
          <p:cNvPr id="41012" name="Text Box 49"/>
          <p:cNvSpPr txBox="1">
            <a:spLocks noChangeArrowheads="1"/>
          </p:cNvSpPr>
          <p:nvPr/>
        </p:nvSpPr>
        <p:spPr bwMode="auto">
          <a:xfrm>
            <a:off x="5437188" y="3284538"/>
            <a:ext cx="649287" cy="366712"/>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41013" name="Line 50"/>
          <p:cNvSpPr>
            <a:spLocks noChangeShapeType="1"/>
          </p:cNvSpPr>
          <p:nvPr/>
        </p:nvSpPr>
        <p:spPr bwMode="auto">
          <a:xfrm>
            <a:off x="5221288" y="3284538"/>
            <a:ext cx="0" cy="360362"/>
          </a:xfrm>
          <a:prstGeom prst="line">
            <a:avLst/>
          </a:prstGeom>
          <a:noFill/>
          <a:ln w="9525">
            <a:solidFill>
              <a:schemeClr val="tx1"/>
            </a:solidFill>
            <a:round/>
            <a:headEnd/>
            <a:tailEnd/>
          </a:ln>
        </p:spPr>
        <p:txBody>
          <a:bodyPr/>
          <a:lstStyle/>
          <a:p>
            <a:endParaRPr lang="el-GR"/>
          </a:p>
        </p:txBody>
      </p:sp>
      <p:sp>
        <p:nvSpPr>
          <p:cNvPr id="41014" name="Text Box 51"/>
          <p:cNvSpPr txBox="1">
            <a:spLocks noChangeArrowheads="1"/>
          </p:cNvSpPr>
          <p:nvPr/>
        </p:nvSpPr>
        <p:spPr bwMode="auto">
          <a:xfrm>
            <a:off x="4860925" y="2852738"/>
            <a:ext cx="1008063" cy="366712"/>
          </a:xfrm>
          <a:prstGeom prst="rect">
            <a:avLst/>
          </a:prstGeom>
          <a:noFill/>
          <a:ln w="9525">
            <a:noFill/>
            <a:miter lim="800000"/>
            <a:headEnd/>
            <a:tailEnd/>
          </a:ln>
        </p:spPr>
        <p:txBody>
          <a:bodyPr>
            <a:spAutoFit/>
          </a:bodyPr>
          <a:lstStyle/>
          <a:p>
            <a:pPr>
              <a:spcBef>
                <a:spcPct val="50000"/>
              </a:spcBef>
            </a:pPr>
            <a:r>
              <a:rPr lang="en-US" sz="1800"/>
              <a:t>E</a:t>
            </a:r>
            <a:r>
              <a:rPr lang="en-US" sz="2400" baseline="-25000">
                <a:latin typeface="Times New Roman" pitchFamily="18" charset="0"/>
              </a:rPr>
              <a:t>1</a:t>
            </a:r>
            <a:endParaRPr lang="el-GR" sz="2400" baseline="-25000">
              <a:latin typeface="Times New Roman" pitchFamily="18" charset="0"/>
            </a:endParaRPr>
          </a:p>
        </p:txBody>
      </p:sp>
      <p:sp>
        <p:nvSpPr>
          <p:cNvPr id="41015" name="Rectangle 52"/>
          <p:cNvSpPr>
            <a:spLocks noChangeArrowheads="1"/>
          </p:cNvSpPr>
          <p:nvPr/>
        </p:nvSpPr>
        <p:spPr bwMode="auto">
          <a:xfrm>
            <a:off x="7310438" y="3213100"/>
            <a:ext cx="1295400" cy="360363"/>
          </a:xfrm>
          <a:prstGeom prst="rect">
            <a:avLst/>
          </a:prstGeom>
          <a:noFill/>
          <a:ln w="9525">
            <a:solidFill>
              <a:schemeClr val="tx1"/>
            </a:solidFill>
            <a:miter lim="800000"/>
            <a:headEnd/>
            <a:tailEnd/>
          </a:ln>
        </p:spPr>
        <p:txBody>
          <a:bodyPr wrap="none" anchor="ctr"/>
          <a:lstStyle/>
          <a:p>
            <a:endParaRPr lang="el-GR"/>
          </a:p>
        </p:txBody>
      </p:sp>
      <p:sp>
        <p:nvSpPr>
          <p:cNvPr id="41016" name="Text Box 53"/>
          <p:cNvSpPr txBox="1">
            <a:spLocks noChangeArrowheads="1"/>
          </p:cNvSpPr>
          <p:nvPr/>
        </p:nvSpPr>
        <p:spPr bwMode="auto">
          <a:xfrm>
            <a:off x="7381875" y="3213100"/>
            <a:ext cx="504825" cy="366713"/>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41017" name="Text Box 54"/>
          <p:cNvSpPr txBox="1">
            <a:spLocks noChangeArrowheads="1"/>
          </p:cNvSpPr>
          <p:nvPr/>
        </p:nvSpPr>
        <p:spPr bwMode="auto">
          <a:xfrm>
            <a:off x="8174038" y="3213100"/>
            <a:ext cx="649287" cy="366713"/>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41018" name="Line 55"/>
          <p:cNvSpPr>
            <a:spLocks noChangeShapeType="1"/>
          </p:cNvSpPr>
          <p:nvPr/>
        </p:nvSpPr>
        <p:spPr bwMode="auto">
          <a:xfrm>
            <a:off x="7958138" y="3213100"/>
            <a:ext cx="0" cy="360363"/>
          </a:xfrm>
          <a:prstGeom prst="line">
            <a:avLst/>
          </a:prstGeom>
          <a:noFill/>
          <a:ln w="9525">
            <a:solidFill>
              <a:schemeClr val="tx1"/>
            </a:solidFill>
            <a:round/>
            <a:headEnd/>
            <a:tailEnd/>
          </a:ln>
        </p:spPr>
        <p:txBody>
          <a:bodyPr/>
          <a:lstStyle/>
          <a:p>
            <a:endParaRPr lang="el-GR"/>
          </a:p>
        </p:txBody>
      </p:sp>
      <p:sp>
        <p:nvSpPr>
          <p:cNvPr id="41019" name="Text Box 56"/>
          <p:cNvSpPr txBox="1">
            <a:spLocks noChangeArrowheads="1"/>
          </p:cNvSpPr>
          <p:nvPr/>
        </p:nvSpPr>
        <p:spPr bwMode="auto">
          <a:xfrm>
            <a:off x="7740650" y="2781300"/>
            <a:ext cx="1008063" cy="366713"/>
          </a:xfrm>
          <a:prstGeom prst="rect">
            <a:avLst/>
          </a:prstGeom>
          <a:noFill/>
          <a:ln w="9525">
            <a:noFill/>
            <a:miter lim="800000"/>
            <a:headEnd/>
            <a:tailEnd/>
          </a:ln>
        </p:spPr>
        <p:txBody>
          <a:bodyPr>
            <a:spAutoFit/>
          </a:bodyPr>
          <a:lstStyle/>
          <a:p>
            <a:pPr>
              <a:spcBef>
                <a:spcPct val="50000"/>
              </a:spcBef>
            </a:pPr>
            <a:r>
              <a:rPr lang="en-US" sz="1800"/>
              <a:t>E</a:t>
            </a:r>
            <a:r>
              <a:rPr lang="en-US" sz="2400" baseline="-25000">
                <a:latin typeface="Times New Roman" pitchFamily="18" charset="0"/>
              </a:rPr>
              <a:t>2</a:t>
            </a:r>
            <a:endParaRPr lang="el-GR" sz="2400" baseline="-25000">
              <a:latin typeface="Times New Roman" pitchFamily="18" charset="0"/>
            </a:endParaRPr>
          </a:p>
        </p:txBody>
      </p:sp>
      <p:sp>
        <p:nvSpPr>
          <p:cNvPr id="41020" name="Rectangle 57"/>
          <p:cNvSpPr>
            <a:spLocks noChangeArrowheads="1"/>
          </p:cNvSpPr>
          <p:nvPr/>
        </p:nvSpPr>
        <p:spPr bwMode="auto">
          <a:xfrm>
            <a:off x="6157913" y="4292600"/>
            <a:ext cx="1800225" cy="360363"/>
          </a:xfrm>
          <a:prstGeom prst="rect">
            <a:avLst/>
          </a:prstGeom>
          <a:noFill/>
          <a:ln w="9525">
            <a:solidFill>
              <a:schemeClr val="tx1"/>
            </a:solidFill>
            <a:miter lim="800000"/>
            <a:headEnd/>
            <a:tailEnd/>
          </a:ln>
        </p:spPr>
        <p:txBody>
          <a:bodyPr wrap="none" anchor="ctr"/>
          <a:lstStyle/>
          <a:p>
            <a:endParaRPr lang="el-GR"/>
          </a:p>
        </p:txBody>
      </p:sp>
      <p:sp>
        <p:nvSpPr>
          <p:cNvPr id="41021" name="Text Box 58"/>
          <p:cNvSpPr txBox="1">
            <a:spLocks noChangeArrowheads="1"/>
          </p:cNvSpPr>
          <p:nvPr/>
        </p:nvSpPr>
        <p:spPr bwMode="auto">
          <a:xfrm>
            <a:off x="6229350" y="4292600"/>
            <a:ext cx="504825" cy="366713"/>
          </a:xfrm>
          <a:prstGeom prst="rect">
            <a:avLst/>
          </a:prstGeom>
          <a:noFill/>
          <a:ln w="9525">
            <a:noFill/>
            <a:miter lim="800000"/>
            <a:headEnd/>
            <a:tailEnd/>
          </a:ln>
        </p:spPr>
        <p:txBody>
          <a:bodyPr>
            <a:spAutoFit/>
          </a:bodyPr>
          <a:lstStyle/>
          <a:p>
            <a:pPr>
              <a:spcBef>
                <a:spcPct val="50000"/>
              </a:spcBef>
            </a:pPr>
            <a:r>
              <a:rPr lang="en-US" sz="1800"/>
              <a:t>A</a:t>
            </a:r>
            <a:endParaRPr lang="el-GR" sz="1800"/>
          </a:p>
        </p:txBody>
      </p:sp>
      <p:sp>
        <p:nvSpPr>
          <p:cNvPr id="41022" name="Text Box 59"/>
          <p:cNvSpPr txBox="1">
            <a:spLocks noChangeArrowheads="1"/>
          </p:cNvSpPr>
          <p:nvPr/>
        </p:nvSpPr>
        <p:spPr bwMode="auto">
          <a:xfrm>
            <a:off x="6877050" y="4292600"/>
            <a:ext cx="649288" cy="366713"/>
          </a:xfrm>
          <a:prstGeom prst="rect">
            <a:avLst/>
          </a:prstGeom>
          <a:noFill/>
          <a:ln w="9525">
            <a:noFill/>
            <a:miter lim="800000"/>
            <a:headEnd/>
            <a:tailEnd/>
          </a:ln>
        </p:spPr>
        <p:txBody>
          <a:bodyPr>
            <a:spAutoFit/>
          </a:bodyPr>
          <a:lstStyle/>
          <a:p>
            <a:pPr>
              <a:spcBef>
                <a:spcPct val="50000"/>
              </a:spcBef>
            </a:pPr>
            <a:r>
              <a:rPr lang="en-US" sz="1800" u="sng"/>
              <a:t>C</a:t>
            </a:r>
            <a:endParaRPr lang="el-GR" sz="1800" u="sng"/>
          </a:p>
        </p:txBody>
      </p:sp>
      <p:sp>
        <p:nvSpPr>
          <p:cNvPr id="41023" name="Line 60"/>
          <p:cNvSpPr>
            <a:spLocks noChangeShapeType="1"/>
          </p:cNvSpPr>
          <p:nvPr/>
        </p:nvSpPr>
        <p:spPr bwMode="auto">
          <a:xfrm>
            <a:off x="6805613" y="4292600"/>
            <a:ext cx="0" cy="360363"/>
          </a:xfrm>
          <a:prstGeom prst="line">
            <a:avLst/>
          </a:prstGeom>
          <a:noFill/>
          <a:ln w="9525">
            <a:solidFill>
              <a:schemeClr val="tx1"/>
            </a:solidFill>
            <a:round/>
            <a:headEnd/>
            <a:tailEnd/>
          </a:ln>
        </p:spPr>
        <p:txBody>
          <a:bodyPr/>
          <a:lstStyle/>
          <a:p>
            <a:endParaRPr lang="el-GR"/>
          </a:p>
        </p:txBody>
      </p:sp>
      <p:sp>
        <p:nvSpPr>
          <p:cNvPr id="41024" name="Text Box 61"/>
          <p:cNvSpPr txBox="1">
            <a:spLocks noChangeArrowheads="1"/>
          </p:cNvSpPr>
          <p:nvPr/>
        </p:nvSpPr>
        <p:spPr bwMode="auto">
          <a:xfrm>
            <a:off x="5581650" y="4221163"/>
            <a:ext cx="1008063" cy="366712"/>
          </a:xfrm>
          <a:prstGeom prst="rect">
            <a:avLst/>
          </a:prstGeom>
          <a:noFill/>
          <a:ln w="9525">
            <a:noFill/>
            <a:miter lim="800000"/>
            <a:headEnd/>
            <a:tailEnd/>
          </a:ln>
        </p:spPr>
        <p:txBody>
          <a:bodyPr>
            <a:spAutoFit/>
          </a:bodyPr>
          <a:lstStyle/>
          <a:p>
            <a:pPr>
              <a:spcBef>
                <a:spcPct val="50000"/>
              </a:spcBef>
            </a:pPr>
            <a:r>
              <a:rPr lang="en-US" sz="1800"/>
              <a:t>R</a:t>
            </a:r>
            <a:endParaRPr lang="el-GR" sz="2400" baseline="-25000">
              <a:latin typeface="Times New Roman" pitchFamily="18" charset="0"/>
            </a:endParaRPr>
          </a:p>
        </p:txBody>
      </p:sp>
      <p:sp>
        <p:nvSpPr>
          <p:cNvPr id="41025" name="Line 62"/>
          <p:cNvSpPr>
            <a:spLocks noChangeShapeType="1"/>
          </p:cNvSpPr>
          <p:nvPr/>
        </p:nvSpPr>
        <p:spPr bwMode="auto">
          <a:xfrm flipH="1">
            <a:off x="4932363" y="3932238"/>
            <a:ext cx="1368425" cy="0"/>
          </a:xfrm>
          <a:prstGeom prst="line">
            <a:avLst/>
          </a:prstGeom>
          <a:noFill/>
          <a:ln w="9525">
            <a:solidFill>
              <a:schemeClr val="tx1"/>
            </a:solidFill>
            <a:round/>
            <a:headEnd/>
            <a:tailEnd/>
          </a:ln>
        </p:spPr>
        <p:txBody>
          <a:bodyPr/>
          <a:lstStyle/>
          <a:p>
            <a:endParaRPr lang="el-GR"/>
          </a:p>
        </p:txBody>
      </p:sp>
      <p:sp>
        <p:nvSpPr>
          <p:cNvPr id="41026" name="Line 63"/>
          <p:cNvSpPr>
            <a:spLocks noChangeShapeType="1"/>
          </p:cNvSpPr>
          <p:nvPr/>
        </p:nvSpPr>
        <p:spPr bwMode="auto">
          <a:xfrm>
            <a:off x="6300788" y="3932238"/>
            <a:ext cx="0" cy="360362"/>
          </a:xfrm>
          <a:prstGeom prst="line">
            <a:avLst/>
          </a:prstGeom>
          <a:noFill/>
          <a:ln w="9525">
            <a:solidFill>
              <a:schemeClr val="tx1"/>
            </a:solidFill>
            <a:round/>
            <a:headEnd/>
            <a:tailEnd/>
          </a:ln>
        </p:spPr>
        <p:txBody>
          <a:bodyPr/>
          <a:lstStyle/>
          <a:p>
            <a:endParaRPr lang="el-GR"/>
          </a:p>
        </p:txBody>
      </p:sp>
      <p:sp>
        <p:nvSpPr>
          <p:cNvPr id="41027" name="Line 64"/>
          <p:cNvSpPr>
            <a:spLocks noChangeShapeType="1"/>
          </p:cNvSpPr>
          <p:nvPr/>
        </p:nvSpPr>
        <p:spPr bwMode="auto">
          <a:xfrm flipV="1">
            <a:off x="4932363" y="3644900"/>
            <a:ext cx="0" cy="287338"/>
          </a:xfrm>
          <a:prstGeom prst="line">
            <a:avLst/>
          </a:prstGeom>
          <a:noFill/>
          <a:ln w="9525">
            <a:solidFill>
              <a:schemeClr val="tx1"/>
            </a:solidFill>
            <a:round/>
            <a:headEnd/>
            <a:tailEnd type="triangle" w="med" len="med"/>
          </a:ln>
        </p:spPr>
        <p:txBody>
          <a:bodyPr/>
          <a:lstStyle/>
          <a:p>
            <a:endParaRPr lang="el-GR"/>
          </a:p>
        </p:txBody>
      </p:sp>
      <p:sp>
        <p:nvSpPr>
          <p:cNvPr id="41028" name="Line 65"/>
          <p:cNvSpPr>
            <a:spLocks noChangeShapeType="1"/>
          </p:cNvSpPr>
          <p:nvPr/>
        </p:nvSpPr>
        <p:spPr bwMode="auto">
          <a:xfrm flipV="1">
            <a:off x="7237413" y="3860800"/>
            <a:ext cx="0" cy="431800"/>
          </a:xfrm>
          <a:prstGeom prst="line">
            <a:avLst/>
          </a:prstGeom>
          <a:noFill/>
          <a:ln w="9525">
            <a:solidFill>
              <a:schemeClr val="tx1"/>
            </a:solidFill>
            <a:round/>
            <a:headEnd/>
            <a:tailEnd/>
          </a:ln>
        </p:spPr>
        <p:txBody>
          <a:bodyPr/>
          <a:lstStyle/>
          <a:p>
            <a:endParaRPr lang="el-GR"/>
          </a:p>
        </p:txBody>
      </p:sp>
      <p:sp>
        <p:nvSpPr>
          <p:cNvPr id="41029" name="Line 66"/>
          <p:cNvSpPr>
            <a:spLocks noChangeShapeType="1"/>
          </p:cNvSpPr>
          <p:nvPr/>
        </p:nvSpPr>
        <p:spPr bwMode="auto">
          <a:xfrm>
            <a:off x="7237413" y="3860800"/>
            <a:ext cx="503237" cy="0"/>
          </a:xfrm>
          <a:prstGeom prst="line">
            <a:avLst/>
          </a:prstGeom>
          <a:noFill/>
          <a:ln w="9525">
            <a:solidFill>
              <a:schemeClr val="tx1"/>
            </a:solidFill>
            <a:round/>
            <a:headEnd/>
            <a:tailEnd/>
          </a:ln>
        </p:spPr>
        <p:txBody>
          <a:bodyPr/>
          <a:lstStyle/>
          <a:p>
            <a:endParaRPr lang="el-GR"/>
          </a:p>
        </p:txBody>
      </p:sp>
      <p:sp>
        <p:nvSpPr>
          <p:cNvPr id="41030" name="Line 67"/>
          <p:cNvSpPr>
            <a:spLocks noChangeShapeType="1"/>
          </p:cNvSpPr>
          <p:nvPr/>
        </p:nvSpPr>
        <p:spPr bwMode="auto">
          <a:xfrm flipV="1">
            <a:off x="7740650" y="3573463"/>
            <a:ext cx="0" cy="287337"/>
          </a:xfrm>
          <a:prstGeom prst="line">
            <a:avLst/>
          </a:prstGeom>
          <a:noFill/>
          <a:ln w="9525">
            <a:solidFill>
              <a:schemeClr val="tx1"/>
            </a:solidFill>
            <a:round/>
            <a:headEnd/>
            <a:tailEnd type="triangle" w="med" len="med"/>
          </a:ln>
        </p:spPr>
        <p:txBody>
          <a:bodyPr/>
          <a:lstStyle/>
          <a:p>
            <a:endParaRPr lang="el-GR"/>
          </a:p>
        </p:txBody>
      </p:sp>
      <p:sp>
        <p:nvSpPr>
          <p:cNvPr id="41031" name="Line 68"/>
          <p:cNvSpPr>
            <a:spLocks noChangeShapeType="1"/>
          </p:cNvSpPr>
          <p:nvPr/>
        </p:nvSpPr>
        <p:spPr bwMode="auto">
          <a:xfrm>
            <a:off x="7381875" y="4292600"/>
            <a:ext cx="0" cy="360363"/>
          </a:xfrm>
          <a:prstGeom prst="line">
            <a:avLst/>
          </a:prstGeom>
          <a:noFill/>
          <a:ln w="9525">
            <a:solidFill>
              <a:schemeClr val="tx1"/>
            </a:solidFill>
            <a:round/>
            <a:headEnd/>
            <a:tailEnd/>
          </a:ln>
        </p:spPr>
        <p:txBody>
          <a:bodyPr/>
          <a:lstStyle/>
          <a:p>
            <a:endParaRPr lang="el-GR"/>
          </a:p>
        </p:txBody>
      </p:sp>
      <p:sp>
        <p:nvSpPr>
          <p:cNvPr id="41032" name="Text Box 69"/>
          <p:cNvSpPr txBox="1">
            <a:spLocks noChangeArrowheads="1"/>
          </p:cNvSpPr>
          <p:nvPr/>
        </p:nvSpPr>
        <p:spPr bwMode="auto">
          <a:xfrm>
            <a:off x="7453313" y="4292600"/>
            <a:ext cx="431800" cy="366713"/>
          </a:xfrm>
          <a:prstGeom prst="rect">
            <a:avLst/>
          </a:prstGeom>
          <a:noFill/>
          <a:ln w="9525">
            <a:noFill/>
            <a:miter lim="800000"/>
            <a:headEnd/>
            <a:tailEnd/>
          </a:ln>
        </p:spPr>
        <p:txBody>
          <a:bodyPr>
            <a:spAutoFit/>
          </a:bodyPr>
          <a:lstStyle/>
          <a:p>
            <a:pPr>
              <a:spcBef>
                <a:spcPct val="50000"/>
              </a:spcBef>
            </a:pPr>
            <a:r>
              <a:rPr lang="en-US" sz="1800">
                <a:solidFill>
                  <a:srgbClr val="800000"/>
                </a:solidFill>
              </a:rPr>
              <a:t>X</a:t>
            </a:r>
            <a:endParaRPr lang="el-GR" sz="1800">
              <a:solidFill>
                <a:srgbClr val="800000"/>
              </a:solidFill>
            </a:endParaRPr>
          </a:p>
        </p:txBody>
      </p:sp>
      <p:sp>
        <p:nvSpPr>
          <p:cNvPr id="41033" name="Text Box 70"/>
          <p:cNvSpPr txBox="1">
            <a:spLocks noChangeArrowheads="1"/>
          </p:cNvSpPr>
          <p:nvPr/>
        </p:nvSpPr>
        <p:spPr bwMode="auto">
          <a:xfrm>
            <a:off x="5304632" y="471200"/>
            <a:ext cx="3301206" cy="584775"/>
          </a:xfrm>
          <a:prstGeom prst="rect">
            <a:avLst/>
          </a:prstGeom>
          <a:noFill/>
          <a:ln w="9525">
            <a:noFill/>
            <a:miter lim="800000"/>
            <a:headEnd/>
            <a:tailEnd/>
          </a:ln>
        </p:spPr>
        <p:txBody>
          <a:bodyPr wrap="square">
            <a:spAutoFit/>
          </a:bodyPr>
          <a:lstStyle/>
          <a:p>
            <a:pPr>
              <a:spcBef>
                <a:spcPct val="50000"/>
              </a:spcBef>
            </a:pPr>
            <a:r>
              <a:rPr lang="el-GR" sz="3200" dirty="0">
                <a:solidFill>
                  <a:schemeClr val="accent6">
                    <a:lumMod val="75000"/>
                  </a:schemeClr>
                </a:solidFill>
                <a:latin typeface="Calibri" pitchFamily="34" charset="0"/>
                <a:cs typeface="Calibri" pitchFamily="34" charset="0"/>
              </a:rPr>
              <a:t>Ποιο από τα δύο;</a:t>
            </a:r>
          </a:p>
        </p:txBody>
      </p:sp>
      <p:sp>
        <p:nvSpPr>
          <p:cNvPr id="41034" name="Text Box 71"/>
          <p:cNvSpPr txBox="1">
            <a:spLocks noChangeArrowheads="1"/>
          </p:cNvSpPr>
          <p:nvPr/>
        </p:nvSpPr>
        <p:spPr bwMode="auto">
          <a:xfrm>
            <a:off x="4957763" y="5375275"/>
            <a:ext cx="3708400" cy="779463"/>
          </a:xfrm>
          <a:prstGeom prst="rect">
            <a:avLst/>
          </a:prstGeom>
          <a:noFill/>
          <a:ln w="9525">
            <a:noFill/>
            <a:miter lim="800000"/>
            <a:headEnd/>
            <a:tailEnd/>
          </a:ln>
        </p:spPr>
        <p:txBody>
          <a:bodyPr>
            <a:spAutoFit/>
          </a:bodyPr>
          <a:lstStyle/>
          <a:p>
            <a:pPr>
              <a:spcBef>
                <a:spcPct val="50000"/>
              </a:spcBef>
            </a:pPr>
            <a:r>
              <a:rPr lang="el-GR" sz="1800">
                <a:solidFill>
                  <a:srgbClr val="800000"/>
                </a:solidFill>
                <a:latin typeface="Calibri" pitchFamily="34" charset="0"/>
                <a:cs typeface="Calibri" pitchFamily="34" charset="0"/>
              </a:rPr>
              <a:t>Συμμετοχή</a:t>
            </a:r>
            <a:r>
              <a:rPr lang="en-US" sz="1800">
                <a:solidFill>
                  <a:srgbClr val="800000"/>
                </a:solidFill>
                <a:latin typeface="Calibri" pitchFamily="34" charset="0"/>
                <a:cs typeface="Calibri" pitchFamily="34" charset="0"/>
              </a:rPr>
              <a:t> (</a:t>
            </a:r>
            <a:r>
              <a:rPr lang="el-GR" sz="1800">
                <a:solidFill>
                  <a:srgbClr val="800000"/>
                </a:solidFill>
                <a:latin typeface="Calibri" pitchFamily="34" charset="0"/>
                <a:cs typeface="Calibri" pitchFamily="34" charset="0"/>
              </a:rPr>
              <a:t>ολική/μερική) </a:t>
            </a:r>
            <a:r>
              <a:rPr lang="en-US" sz="1800">
                <a:solidFill>
                  <a:srgbClr val="800000"/>
                </a:solidFill>
                <a:latin typeface="Calibri" pitchFamily="34" charset="0"/>
                <a:cs typeface="Calibri" pitchFamily="34" charset="0"/>
              </a:rPr>
              <a:t>…</a:t>
            </a:r>
          </a:p>
          <a:p>
            <a:pPr>
              <a:spcBef>
                <a:spcPct val="50000"/>
              </a:spcBef>
            </a:pPr>
            <a:r>
              <a:rPr lang="el-GR" sz="1800">
                <a:solidFill>
                  <a:srgbClr val="800000"/>
                </a:solidFill>
                <a:latin typeface="Calibri" pitchFamily="34" charset="0"/>
                <a:cs typeface="Calibri" pitchFamily="34" charset="0"/>
              </a:rPr>
              <a:t>Συνένωση (</a:t>
            </a:r>
            <a:r>
              <a:rPr lang="en-US" sz="1800">
                <a:solidFill>
                  <a:srgbClr val="800000"/>
                </a:solidFill>
                <a:latin typeface="Calibri" pitchFamily="34" charset="0"/>
                <a:cs typeface="Calibri" pitchFamily="34" charset="0"/>
              </a:rPr>
              <a:t>join) …</a:t>
            </a:r>
            <a:endParaRPr lang="el-GR" sz="1800">
              <a:solidFill>
                <a:srgbClr val="800000"/>
              </a:solidFill>
              <a:latin typeface="Calibri" pitchFamily="34" charset="0"/>
              <a:cs typeface="Calibri" pitchFamily="34" charset="0"/>
            </a:endParaRPr>
          </a:p>
        </p:txBody>
      </p:sp>
      <p:sp>
        <p:nvSpPr>
          <p:cNvPr id="73"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n-US" altLang="en-US" dirty="0"/>
              <a:t>4</a:t>
            </a:r>
            <a:r>
              <a:rPr lang="el-GR" altLang="en-US" dirty="0" smtClean="0"/>
              <a:t>-20</a:t>
            </a:r>
            <a:r>
              <a:rPr lang="en-US" altLang="en-US" dirty="0" smtClean="0"/>
              <a:t>15</a:t>
            </a:r>
            <a:endParaRPr lang="el-GR" altLang="en-US" dirty="0" smtClean="0"/>
          </a:p>
        </p:txBody>
      </p:sp>
    </p:spTree>
    <p:extLst>
      <p:ext uri="{BB962C8B-B14F-4D97-AF65-F5344CB8AC3E}">
        <p14:creationId xmlns:p14="http://schemas.microsoft.com/office/powerpoint/2010/main" val="33304327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2119</TotalTime>
  <Words>2307</Words>
  <Application>Microsoft Office PowerPoint</Application>
  <PresentationFormat>On-screen Show (4:3)</PresentationFormat>
  <Paragraphs>528</Paragraphs>
  <Slides>39</Slides>
  <Notes>39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39</vt:i4>
      </vt:variant>
    </vt:vector>
  </HeadingPairs>
  <TitlesOfParts>
    <vt:vector size="46" baseType="lpstr">
      <vt:lpstr>Arial</vt:lpstr>
      <vt:lpstr>Calibri</vt:lpstr>
      <vt:lpstr>Comic Sans MS</vt:lpstr>
      <vt:lpstr>Times New Roman</vt:lpstr>
      <vt:lpstr>Wingdings</vt:lpstr>
      <vt:lpstr>Office Theme</vt:lpstr>
      <vt:lpstr>Visio</vt:lpstr>
      <vt:lpstr>PowerPoint Presentation</vt:lpstr>
      <vt:lpstr>Γενικά</vt:lpstr>
      <vt:lpstr>Οντότητες</vt:lpstr>
      <vt:lpstr>Συσχετίσεις</vt:lpstr>
      <vt:lpstr>Γενική Περίπτωση (παράδειγμα)</vt:lpstr>
      <vt:lpstr>(Δυαδική) 1-Ν Συσχέτιση</vt:lpstr>
      <vt:lpstr>(Δυαδική) 1-Ν Συσχέτιση</vt:lpstr>
      <vt:lpstr>(Δυαδική) 1-Ν Συσχέτιση</vt:lpstr>
      <vt:lpstr>PowerPoint Presentation</vt:lpstr>
      <vt:lpstr>(Δυαδική) 1-1 Συσχέτιση</vt:lpstr>
      <vt:lpstr>(Δυαδική) 1-1 Συσχέτιση</vt:lpstr>
      <vt:lpstr>(Δυαδική) 1-1 Συσχέτιση</vt:lpstr>
      <vt:lpstr>Παράδειγμα</vt:lpstr>
      <vt:lpstr>(Δυαδική) 1-Ν Συσχέτιση</vt:lpstr>
      <vt:lpstr>Παράδειγμα</vt:lpstr>
      <vt:lpstr>Σύνθετα Γνωρίσματα</vt:lpstr>
      <vt:lpstr>Πλειότιμα Γνωρίσματα</vt:lpstr>
      <vt:lpstr>Παράδειγμα</vt:lpstr>
      <vt:lpstr>Παράδειγμα</vt:lpstr>
      <vt:lpstr>Παράδειγμα</vt:lpstr>
      <vt:lpstr>Ασθενείς Τύποι Οντοτήτων</vt:lpstr>
      <vt:lpstr>Παράδειγμα</vt:lpstr>
      <vt:lpstr>Παράδειγμα</vt:lpstr>
      <vt:lpstr>Παράδειγμα</vt:lpstr>
      <vt:lpstr>Τριαδικές Συσχετίσεις</vt:lpstr>
      <vt:lpstr>Τριαδικές Συσχετίσεις</vt:lpstr>
      <vt:lpstr>Τριαδικές Συσχετίσεις</vt:lpstr>
      <vt:lpstr>Τριαδικές Συσχετίσεις</vt:lpstr>
      <vt:lpstr>Τριαδικές Συσχετίσεις</vt:lpstr>
      <vt:lpstr>Κλάσεις</vt:lpstr>
      <vt:lpstr>Κλάσεις</vt:lpstr>
      <vt:lpstr>Ανακεφαλαίωση</vt:lpstr>
      <vt:lpstr>Σε επόμενα μαθήματα</vt:lpstr>
      <vt:lpstr>Παράδειγμα</vt:lpstr>
      <vt:lpstr>Παράδειγμα (συνέχεια)</vt:lpstr>
      <vt:lpstr>PowerPoint Presentation</vt:lpstr>
      <vt:lpstr>Παράδειγμα</vt:lpstr>
      <vt:lpstr>Παράδειγμα</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People Describe Themselves on Twitter</dc:title>
  <dc:creator>Konstantinos Semertzidis</dc:creator>
  <cp:lastModifiedBy>pitoura</cp:lastModifiedBy>
  <cp:revision>289</cp:revision>
  <dcterms:created xsi:type="dcterms:W3CDTF">2013-06-13T09:19:30Z</dcterms:created>
  <dcterms:modified xsi:type="dcterms:W3CDTF">2015-10-13T08:01:26Z</dcterms:modified>
</cp:coreProperties>
</file>